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8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70" r:id="rId1"/>
  </p:sldMasterIdLst>
  <p:notesMasterIdLst>
    <p:notesMasterId r:id="rId29"/>
  </p:notesMasterIdLst>
  <p:sldIdLst>
    <p:sldId id="289" r:id="rId2"/>
    <p:sldId id="268" r:id="rId3"/>
    <p:sldId id="290" r:id="rId4"/>
    <p:sldId id="271" r:id="rId5"/>
    <p:sldId id="302" r:id="rId6"/>
    <p:sldId id="303" r:id="rId7"/>
    <p:sldId id="312" r:id="rId8"/>
    <p:sldId id="291" r:id="rId9"/>
    <p:sldId id="309" r:id="rId10"/>
    <p:sldId id="310" r:id="rId11"/>
    <p:sldId id="306" r:id="rId12"/>
    <p:sldId id="313" r:id="rId13"/>
    <p:sldId id="301" r:id="rId14"/>
    <p:sldId id="308" r:id="rId15"/>
    <p:sldId id="304" r:id="rId16"/>
    <p:sldId id="307" r:id="rId17"/>
    <p:sldId id="305" r:id="rId18"/>
    <p:sldId id="314" r:id="rId19"/>
    <p:sldId id="292" r:id="rId20"/>
    <p:sldId id="311" r:id="rId21"/>
    <p:sldId id="294" r:id="rId22"/>
    <p:sldId id="297" r:id="rId23"/>
    <p:sldId id="315" r:id="rId24"/>
    <p:sldId id="298" r:id="rId25"/>
    <p:sldId id="316" r:id="rId26"/>
    <p:sldId id="299" r:id="rId27"/>
    <p:sldId id="27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5DD"/>
    <a:srgbClr val="5C7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59" autoAdjust="0"/>
    <p:restoredTop sz="95706" autoAdjust="0"/>
  </p:normalViewPr>
  <p:slideViewPr>
    <p:cSldViewPr snapToGrid="0">
      <p:cViewPr varScale="1">
        <p:scale>
          <a:sx n="92" d="100"/>
          <a:sy n="92" d="100"/>
        </p:scale>
        <p:origin x="36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ANSYS%20Files\TTC%202026\L2%20Bellows%20NCR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ANSYS%20Files\TTC%202026\NCR%20Graph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ANSYS%20Files\TTC%202026\NCR%20Graph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ANSYS%20Files\TTC%202026\L2%20Bellows%20NCR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NSYS%20Files\TTC%202026\C100%20GRAPH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ANSYS%20Files\TTC%202026\C100%20GRAPH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ANSYS%20Files\TTC%202026\LCLS%20II%20CM%20metrics_QB%20(1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ANSYS%20Files\TTC%202026\LCLS%20II%20CM%20metrics_QB%20(1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ANSYS%20Files\TTC%202026\Copy%20of%20LCLS%20HE%20metric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ANSYS%20Files\TTC%202026\Copy%20of%20LCLS%20HE%20metric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ANSYS%20Files\TTC%202026\NCR%20Graph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05600009642418E-2"/>
          <c:y val="1.6275286990988295E-2"/>
          <c:w val="0.89712658934507117"/>
          <c:h val="0.9837247130090116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D19-4A72-9A05-706E5891375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D19-4A72-9A05-706E5891375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Types!$I$15:$J$15</c:f>
              <c:strCache>
                <c:ptCount val="2"/>
                <c:pt idx="0">
                  <c:v>Plating</c:v>
                </c:pt>
                <c:pt idx="1">
                  <c:v>Non Plating</c:v>
                </c:pt>
              </c:strCache>
            </c:strRef>
          </c:cat>
          <c:val>
            <c:numRef>
              <c:f>Types!$I$16:$J$16</c:f>
              <c:numCache>
                <c:formatCode>General</c:formatCode>
                <c:ptCount val="2"/>
                <c:pt idx="0">
                  <c:v>332</c:v>
                </c:pt>
                <c:pt idx="1">
                  <c:v>414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D19-4A72-9A05-706E589137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1"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SNS-PPU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37F-424C-BFE9-C1E4AB5A550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37F-424C-BFE9-C1E4AB5A550B}"/>
              </c:ext>
            </c:extLst>
          </c:dPt>
          <c:dLbls>
            <c:dLbl>
              <c:idx val="0"/>
              <c:layout>
                <c:manualLayout>
                  <c:x val="-0.16820316813865688"/>
                  <c:y val="-0.1764344595115954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297979434798323"/>
                      <c:h val="0.2612457298197391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37F-424C-BFE9-C1E4AB5A55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Sheet1!$N$10:$O$10</c:f>
              <c:strCache>
                <c:ptCount val="2"/>
                <c:pt idx="0">
                  <c:v>Use As Is</c:v>
                </c:pt>
                <c:pt idx="1">
                  <c:v>Other</c:v>
                </c:pt>
              </c:strCache>
            </c:strRef>
          </c:cat>
          <c:val>
            <c:numRef>
              <c:f>Sheet1!$N$13:$O$13</c:f>
              <c:numCache>
                <c:formatCode>General</c:formatCode>
                <c:ptCount val="2"/>
                <c:pt idx="0">
                  <c:v>529</c:v>
                </c:pt>
                <c:pt idx="1">
                  <c:v>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37F-424C-BFE9-C1E4AB5A550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CEBAF C50/C75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626-4BB2-9034-BEA3D4A73BD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626-4BB2-9034-BEA3D4A73BD3}"/>
              </c:ext>
            </c:extLst>
          </c:dPt>
          <c:dLbls>
            <c:dLbl>
              <c:idx val="0"/>
              <c:layout>
                <c:manualLayout>
                  <c:x val="-0.19915982224492879"/>
                  <c:y val="-0.1643133798351985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276142887330934"/>
                      <c:h val="0.2612457298197391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626-4BB2-9034-BEA3D4A73B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Sheet1!$N$10:$O$10</c:f>
              <c:strCache>
                <c:ptCount val="2"/>
                <c:pt idx="0">
                  <c:v>Use As Is</c:v>
                </c:pt>
                <c:pt idx="1">
                  <c:v>Other</c:v>
                </c:pt>
              </c:strCache>
            </c:strRef>
          </c:cat>
          <c:val>
            <c:numRef>
              <c:f>Sheet1!$N$14:$O$14</c:f>
              <c:numCache>
                <c:formatCode>General</c:formatCode>
                <c:ptCount val="2"/>
                <c:pt idx="0">
                  <c:v>937</c:v>
                </c:pt>
                <c:pt idx="1">
                  <c:v>263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626-4BB2-9034-BEA3D4A73BD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79882389762909"/>
          <c:y val="3.4965779080575174E-2"/>
          <c:w val="0.8107896059410965"/>
          <c:h val="0.9389650529267404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EE5-4634-AA17-E42DC32E9D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EE5-4634-AA17-E42DC32E9D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EE5-4634-AA17-E42DC32E9D8E}"/>
              </c:ext>
            </c:extLst>
          </c:dPt>
          <c:dLbls>
            <c:dLbl>
              <c:idx val="0"/>
              <c:layout>
                <c:manualLayout>
                  <c:x val="-0.24110548750682514"/>
                  <c:y val="-0.2171331826850335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EE5-4634-AA17-E42DC32E9D8E}"/>
                </c:ext>
              </c:extLst>
            </c:dLbl>
            <c:dLbl>
              <c:idx val="2"/>
              <c:layout>
                <c:manualLayout>
                  <c:x val="0.20390346512762197"/>
                  <c:y val="8.144882409383330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EE5-4634-AA17-E42DC32E9D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Dispositions!$E$14:$G$14</c:f>
              <c:strCache>
                <c:ptCount val="3"/>
                <c:pt idx="0">
                  <c:v>Use-As-Is</c:v>
                </c:pt>
                <c:pt idx="1">
                  <c:v>Reject</c:v>
                </c:pt>
                <c:pt idx="2">
                  <c:v>Other</c:v>
                </c:pt>
              </c:strCache>
            </c:strRef>
          </c:cat>
          <c:val>
            <c:numRef>
              <c:f>Dispositions!$E$15:$G$15</c:f>
              <c:numCache>
                <c:formatCode>General</c:formatCode>
                <c:ptCount val="3"/>
                <c:pt idx="0">
                  <c:v>511</c:v>
                </c:pt>
                <c:pt idx="1">
                  <c:v>144</c:v>
                </c:pt>
                <c:pt idx="2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EE5-4634-AA17-E42DC32E9D8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C100 </a:t>
            </a:r>
            <a:r>
              <a:rPr lang="en-US" baseline="0" dirty="0"/>
              <a:t>Qo @ 16 MV/m</a:t>
            </a:r>
            <a:endParaRPr lang="en-US" dirty="0"/>
          </a:p>
        </c:rich>
      </c:tx>
      <c:layout>
        <c:manualLayout>
          <c:xMode val="edge"/>
          <c:yMode val="edge"/>
          <c:x val="0.16717743729251613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2121776235825066"/>
          <c:y val="0.15762020897439019"/>
          <c:w val="0.73995196724767509"/>
          <c:h val="0.39654255421402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VTA 16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Sheet1!$A$2:$A$49</c:f>
              <c:strCache>
                <c:ptCount val="48"/>
                <c:pt idx="0">
                  <c:v>C100-1-1 (010)</c:v>
                </c:pt>
                <c:pt idx="1">
                  <c:v>C100-1-2 (006)</c:v>
                </c:pt>
                <c:pt idx="2">
                  <c:v>C100-1-3 (012)</c:v>
                </c:pt>
                <c:pt idx="3">
                  <c:v>C100-1-4 (004)</c:v>
                </c:pt>
                <c:pt idx="4">
                  <c:v>C100-1-5 (007)</c:v>
                </c:pt>
                <c:pt idx="5">
                  <c:v>C100-1-6 (003)</c:v>
                </c:pt>
                <c:pt idx="6">
                  <c:v>C100-1-7 (005)</c:v>
                </c:pt>
                <c:pt idx="7">
                  <c:v>C100-1-8 (011)</c:v>
                </c:pt>
                <c:pt idx="8">
                  <c:v>C100-2-1 (013)</c:v>
                </c:pt>
                <c:pt idx="9">
                  <c:v>C100-2-2 (002)</c:v>
                </c:pt>
                <c:pt idx="10">
                  <c:v>C100-2-3 (018)</c:v>
                </c:pt>
                <c:pt idx="11">
                  <c:v>C100-2-4 (019)</c:v>
                </c:pt>
                <c:pt idx="12">
                  <c:v>C100-2-5 (015)</c:v>
                </c:pt>
                <c:pt idx="13">
                  <c:v>C100-2-6 (020)</c:v>
                </c:pt>
                <c:pt idx="14">
                  <c:v>C100-2-7 (001)</c:v>
                </c:pt>
                <c:pt idx="15">
                  <c:v>C100-2-8 (017)</c:v>
                </c:pt>
                <c:pt idx="16">
                  <c:v>C100-3-1 (029)</c:v>
                </c:pt>
                <c:pt idx="17">
                  <c:v>C100-3-2 (031)</c:v>
                </c:pt>
                <c:pt idx="18">
                  <c:v>C100-3-3 (021)</c:v>
                </c:pt>
                <c:pt idx="19">
                  <c:v>C100-3-4 (014)</c:v>
                </c:pt>
                <c:pt idx="20">
                  <c:v>C100-3-5 (022)</c:v>
                </c:pt>
                <c:pt idx="21">
                  <c:v>C100-3-6 (030)</c:v>
                </c:pt>
                <c:pt idx="22">
                  <c:v>C100-3-7 (025)</c:v>
                </c:pt>
                <c:pt idx="23">
                  <c:v>C100-3-8 (028)</c:v>
                </c:pt>
                <c:pt idx="24">
                  <c:v>C100-4-1 (037)</c:v>
                </c:pt>
                <c:pt idx="25">
                  <c:v>C100-4-2 (023)</c:v>
                </c:pt>
                <c:pt idx="26">
                  <c:v>C100-4-3 (048)</c:v>
                </c:pt>
                <c:pt idx="27">
                  <c:v>C100-4-4 (035)</c:v>
                </c:pt>
                <c:pt idx="28">
                  <c:v>C100-4-5 (036)</c:v>
                </c:pt>
                <c:pt idx="29">
                  <c:v>C100-4-6 (033)</c:v>
                </c:pt>
                <c:pt idx="30">
                  <c:v>C100-4-7 (038)</c:v>
                </c:pt>
                <c:pt idx="31">
                  <c:v>C100-4-8 (034)</c:v>
                </c:pt>
                <c:pt idx="32">
                  <c:v>C100-5-1 (042)</c:v>
                </c:pt>
                <c:pt idx="33">
                  <c:v>C100-5-2 (041)</c:v>
                </c:pt>
                <c:pt idx="34">
                  <c:v>C100-5-3 (040)</c:v>
                </c:pt>
                <c:pt idx="35">
                  <c:v>C100-5-4 (046)</c:v>
                </c:pt>
                <c:pt idx="36">
                  <c:v>C100-5-5 (045)</c:v>
                </c:pt>
                <c:pt idx="37">
                  <c:v>C100-5-6 (044)</c:v>
                </c:pt>
                <c:pt idx="38">
                  <c:v>C100-5-7 (032)</c:v>
                </c:pt>
                <c:pt idx="39">
                  <c:v>C100-5-8 (008)</c:v>
                </c:pt>
                <c:pt idx="40">
                  <c:v>C100-7-1 (060)</c:v>
                </c:pt>
                <c:pt idx="41">
                  <c:v>C100-7-2 (071)</c:v>
                </c:pt>
                <c:pt idx="42">
                  <c:v>C100-7-3 (061)</c:v>
                </c:pt>
                <c:pt idx="43">
                  <c:v>C100-7-4 (054)</c:v>
                </c:pt>
                <c:pt idx="44">
                  <c:v>C100-7-5 (057)</c:v>
                </c:pt>
                <c:pt idx="45">
                  <c:v>C100-7-6 (052)</c:v>
                </c:pt>
                <c:pt idx="46">
                  <c:v>C100-7-7 (058)</c:v>
                </c:pt>
                <c:pt idx="47">
                  <c:v>C100-7-8 (050)</c:v>
                </c:pt>
              </c:strCache>
            </c:strRef>
          </c:cat>
          <c:val>
            <c:numRef>
              <c:f>Sheet1!$B$2:$B$49</c:f>
              <c:numCache>
                <c:formatCode>0.00E+00</c:formatCode>
                <c:ptCount val="48"/>
                <c:pt idx="0">
                  <c:v>11286020612.200001</c:v>
                </c:pt>
                <c:pt idx="1">
                  <c:v>15677345356.299999</c:v>
                </c:pt>
                <c:pt idx="2">
                  <c:v>10464911113.700001</c:v>
                </c:pt>
                <c:pt idx="3">
                  <c:v>11173435102.299999</c:v>
                </c:pt>
                <c:pt idx="4">
                  <c:v>12073128063.200001</c:v>
                </c:pt>
                <c:pt idx="5">
                  <c:v>9134972470.1100006</c:v>
                </c:pt>
                <c:pt idx="6">
                  <c:v>12435571943.6</c:v>
                </c:pt>
                <c:pt idx="7">
                  <c:v>14055472264.9</c:v>
                </c:pt>
                <c:pt idx="8">
                  <c:v>9814367314.1000004</c:v>
                </c:pt>
                <c:pt idx="9">
                  <c:v>14344441563.1</c:v>
                </c:pt>
                <c:pt idx="10">
                  <c:v>9569673962.7199993</c:v>
                </c:pt>
                <c:pt idx="11">
                  <c:v>10701773620.700001</c:v>
                </c:pt>
                <c:pt idx="12">
                  <c:v>12247250781.200001</c:v>
                </c:pt>
                <c:pt idx="13">
                  <c:v>11247660683.5</c:v>
                </c:pt>
                <c:pt idx="14">
                  <c:v>8886702974.2800007</c:v>
                </c:pt>
                <c:pt idx="15">
                  <c:v>10874789998.5</c:v>
                </c:pt>
                <c:pt idx="16">
                  <c:v>10039198757.4</c:v>
                </c:pt>
                <c:pt idx="17">
                  <c:v>10429904351.5</c:v>
                </c:pt>
                <c:pt idx="18">
                  <c:v>10721865029.200001</c:v>
                </c:pt>
                <c:pt idx="19">
                  <c:v>10163521115.6</c:v>
                </c:pt>
                <c:pt idx="20">
                  <c:v>13072342713.6</c:v>
                </c:pt>
                <c:pt idx="21">
                  <c:v>11194734120.4</c:v>
                </c:pt>
                <c:pt idx="22">
                  <c:v>8486869191.96</c:v>
                </c:pt>
                <c:pt idx="23">
                  <c:v>8800076299.0900002</c:v>
                </c:pt>
                <c:pt idx="24">
                  <c:v>13031202413.5</c:v>
                </c:pt>
                <c:pt idx="25">
                  <c:v>12159854315.700001</c:v>
                </c:pt>
                <c:pt idx="26">
                  <c:v>11236673131.299999</c:v>
                </c:pt>
                <c:pt idx="27">
                  <c:v>11394474100.4</c:v>
                </c:pt>
                <c:pt idx="28">
                  <c:v>12790590404</c:v>
                </c:pt>
                <c:pt idx="29">
                  <c:v>12164643583.700001</c:v>
                </c:pt>
                <c:pt idx="30">
                  <c:v>13314863605.799999</c:v>
                </c:pt>
                <c:pt idx="31">
                  <c:v>11209882664</c:v>
                </c:pt>
                <c:pt idx="32">
                  <c:v>15100000000</c:v>
                </c:pt>
                <c:pt idx="33">
                  <c:v>7778885574.9899998</c:v>
                </c:pt>
                <c:pt idx="34">
                  <c:v>12055713765.799999</c:v>
                </c:pt>
                <c:pt idx="35">
                  <c:v>8701978899.2800007</c:v>
                </c:pt>
                <c:pt idx="36">
                  <c:v>11645614081.299999</c:v>
                </c:pt>
                <c:pt idx="37">
                  <c:v>10979164987.1</c:v>
                </c:pt>
                <c:pt idx="38">
                  <c:v>10045924674.5</c:v>
                </c:pt>
                <c:pt idx="39">
                  <c:v>12061704855.200001</c:v>
                </c:pt>
                <c:pt idx="40">
                  <c:v>9701842499.5400009</c:v>
                </c:pt>
                <c:pt idx="41">
                  <c:v>10484734090.4</c:v>
                </c:pt>
                <c:pt idx="42">
                  <c:v>11400709634.200001</c:v>
                </c:pt>
                <c:pt idx="43">
                  <c:v>11688594526.299999</c:v>
                </c:pt>
                <c:pt idx="44">
                  <c:v>10034284098.4</c:v>
                </c:pt>
                <c:pt idx="45">
                  <c:v>12273426390.799999</c:v>
                </c:pt>
                <c:pt idx="46">
                  <c:v>9387841840.0499992</c:v>
                </c:pt>
                <c:pt idx="47">
                  <c:v>9747023317.8500004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3B-4B31-8B49-95D97702C0A4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Acceptance 16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Sheet1!$A$2:$A$49</c:f>
              <c:strCache>
                <c:ptCount val="48"/>
                <c:pt idx="0">
                  <c:v>C100-1-1 (010)</c:v>
                </c:pt>
                <c:pt idx="1">
                  <c:v>C100-1-2 (006)</c:v>
                </c:pt>
                <c:pt idx="2">
                  <c:v>C100-1-3 (012)</c:v>
                </c:pt>
                <c:pt idx="3">
                  <c:v>C100-1-4 (004)</c:v>
                </c:pt>
                <c:pt idx="4">
                  <c:v>C100-1-5 (007)</c:v>
                </c:pt>
                <c:pt idx="5">
                  <c:v>C100-1-6 (003)</c:v>
                </c:pt>
                <c:pt idx="6">
                  <c:v>C100-1-7 (005)</c:v>
                </c:pt>
                <c:pt idx="7">
                  <c:v>C100-1-8 (011)</c:v>
                </c:pt>
                <c:pt idx="8">
                  <c:v>C100-2-1 (013)</c:v>
                </c:pt>
                <c:pt idx="9">
                  <c:v>C100-2-2 (002)</c:v>
                </c:pt>
                <c:pt idx="10">
                  <c:v>C100-2-3 (018)</c:v>
                </c:pt>
                <c:pt idx="11">
                  <c:v>C100-2-4 (019)</c:v>
                </c:pt>
                <c:pt idx="12">
                  <c:v>C100-2-5 (015)</c:v>
                </c:pt>
                <c:pt idx="13">
                  <c:v>C100-2-6 (020)</c:v>
                </c:pt>
                <c:pt idx="14">
                  <c:v>C100-2-7 (001)</c:v>
                </c:pt>
                <c:pt idx="15">
                  <c:v>C100-2-8 (017)</c:v>
                </c:pt>
                <c:pt idx="16">
                  <c:v>C100-3-1 (029)</c:v>
                </c:pt>
                <c:pt idx="17">
                  <c:v>C100-3-2 (031)</c:v>
                </c:pt>
                <c:pt idx="18">
                  <c:v>C100-3-3 (021)</c:v>
                </c:pt>
                <c:pt idx="19">
                  <c:v>C100-3-4 (014)</c:v>
                </c:pt>
                <c:pt idx="20">
                  <c:v>C100-3-5 (022)</c:v>
                </c:pt>
                <c:pt idx="21">
                  <c:v>C100-3-6 (030)</c:v>
                </c:pt>
                <c:pt idx="22">
                  <c:v>C100-3-7 (025)</c:v>
                </c:pt>
                <c:pt idx="23">
                  <c:v>C100-3-8 (028)</c:v>
                </c:pt>
                <c:pt idx="24">
                  <c:v>C100-4-1 (037)</c:v>
                </c:pt>
                <c:pt idx="25">
                  <c:v>C100-4-2 (023)</c:v>
                </c:pt>
                <c:pt idx="26">
                  <c:v>C100-4-3 (048)</c:v>
                </c:pt>
                <c:pt idx="27">
                  <c:v>C100-4-4 (035)</c:v>
                </c:pt>
                <c:pt idx="28">
                  <c:v>C100-4-5 (036)</c:v>
                </c:pt>
                <c:pt idx="29">
                  <c:v>C100-4-6 (033)</c:v>
                </c:pt>
                <c:pt idx="30">
                  <c:v>C100-4-7 (038)</c:v>
                </c:pt>
                <c:pt idx="31">
                  <c:v>C100-4-8 (034)</c:v>
                </c:pt>
                <c:pt idx="32">
                  <c:v>C100-5-1 (042)</c:v>
                </c:pt>
                <c:pt idx="33">
                  <c:v>C100-5-2 (041)</c:v>
                </c:pt>
                <c:pt idx="34">
                  <c:v>C100-5-3 (040)</c:v>
                </c:pt>
                <c:pt idx="35">
                  <c:v>C100-5-4 (046)</c:v>
                </c:pt>
                <c:pt idx="36">
                  <c:v>C100-5-5 (045)</c:v>
                </c:pt>
                <c:pt idx="37">
                  <c:v>C100-5-6 (044)</c:v>
                </c:pt>
                <c:pt idx="38">
                  <c:v>C100-5-7 (032)</c:v>
                </c:pt>
                <c:pt idx="39">
                  <c:v>C100-5-8 (008)</c:v>
                </c:pt>
                <c:pt idx="40">
                  <c:v>C100-7-1 (060)</c:v>
                </c:pt>
                <c:pt idx="41">
                  <c:v>C100-7-2 (071)</c:v>
                </c:pt>
                <c:pt idx="42">
                  <c:v>C100-7-3 (061)</c:v>
                </c:pt>
                <c:pt idx="43">
                  <c:v>C100-7-4 (054)</c:v>
                </c:pt>
                <c:pt idx="44">
                  <c:v>C100-7-5 (057)</c:v>
                </c:pt>
                <c:pt idx="45">
                  <c:v>C100-7-6 (052)</c:v>
                </c:pt>
                <c:pt idx="46">
                  <c:v>C100-7-7 (058)</c:v>
                </c:pt>
                <c:pt idx="47">
                  <c:v>C100-7-8 (050)</c:v>
                </c:pt>
              </c:strCache>
            </c:strRef>
          </c:cat>
          <c:val>
            <c:numRef>
              <c:f>Sheet1!$D$2:$D$49</c:f>
              <c:numCache>
                <c:formatCode>0.00E+00</c:formatCode>
                <c:ptCount val="48"/>
                <c:pt idx="0">
                  <c:v>9449120000</c:v>
                </c:pt>
                <c:pt idx="1">
                  <c:v>7787200000</c:v>
                </c:pt>
                <c:pt idx="2">
                  <c:v>9735200000</c:v>
                </c:pt>
                <c:pt idx="3">
                  <c:v>9036000000</c:v>
                </c:pt>
                <c:pt idx="4">
                  <c:v>10148960000</c:v>
                </c:pt>
                <c:pt idx="5">
                  <c:v>10102720000</c:v>
                </c:pt>
                <c:pt idx="6">
                  <c:v>10295200000</c:v>
                </c:pt>
                <c:pt idx="7">
                  <c:v>8792800000</c:v>
                </c:pt>
                <c:pt idx="8">
                  <c:v>11198400000</c:v>
                </c:pt>
                <c:pt idx="9">
                  <c:v>10521440000</c:v>
                </c:pt>
                <c:pt idx="10">
                  <c:v>10742800000</c:v>
                </c:pt>
                <c:pt idx="11">
                  <c:v>10135296000</c:v>
                </c:pt>
                <c:pt idx="12">
                  <c:v>10144000000</c:v>
                </c:pt>
                <c:pt idx="13">
                  <c:v>9304480000</c:v>
                </c:pt>
                <c:pt idx="14">
                  <c:v>8808512000</c:v>
                </c:pt>
                <c:pt idx="15">
                  <c:v>9022560000</c:v>
                </c:pt>
                <c:pt idx="16">
                  <c:v>9920800000</c:v>
                </c:pt>
                <c:pt idx="17">
                  <c:v>9544960000</c:v>
                </c:pt>
                <c:pt idx="18">
                  <c:v>9574720000</c:v>
                </c:pt>
                <c:pt idx="19">
                  <c:v>11375200000</c:v>
                </c:pt>
                <c:pt idx="20">
                  <c:v>9396800000</c:v>
                </c:pt>
                <c:pt idx="21">
                  <c:v>8727520000</c:v>
                </c:pt>
                <c:pt idx="22">
                  <c:v>9383200000</c:v>
                </c:pt>
                <c:pt idx="23">
                  <c:v>9536480000</c:v>
                </c:pt>
                <c:pt idx="25">
                  <c:v>11554400000</c:v>
                </c:pt>
                <c:pt idx="26">
                  <c:v>10628480000</c:v>
                </c:pt>
                <c:pt idx="27">
                  <c:v>11081600000</c:v>
                </c:pt>
                <c:pt idx="28">
                  <c:v>11212800000</c:v>
                </c:pt>
                <c:pt idx="29">
                  <c:v>12762560000</c:v>
                </c:pt>
                <c:pt idx="30">
                  <c:v>12609120000</c:v>
                </c:pt>
                <c:pt idx="31">
                  <c:v>14607200000</c:v>
                </c:pt>
                <c:pt idx="32">
                  <c:v>9567680000</c:v>
                </c:pt>
                <c:pt idx="33">
                  <c:v>6705200000</c:v>
                </c:pt>
                <c:pt idx="34">
                  <c:v>9500480000</c:v>
                </c:pt>
                <c:pt idx="35">
                  <c:v>6392000000</c:v>
                </c:pt>
                <c:pt idx="36">
                  <c:v>9482560000</c:v>
                </c:pt>
                <c:pt idx="37">
                  <c:v>10511840000</c:v>
                </c:pt>
                <c:pt idx="38">
                  <c:v>9887680000</c:v>
                </c:pt>
                <c:pt idx="39">
                  <c:v>3946400000</c:v>
                </c:pt>
                <c:pt idx="40">
                  <c:v>10795200000</c:v>
                </c:pt>
                <c:pt idx="41">
                  <c:v>10507200000</c:v>
                </c:pt>
                <c:pt idx="42">
                  <c:v>11725920000</c:v>
                </c:pt>
                <c:pt idx="43">
                  <c:v>9023680000</c:v>
                </c:pt>
                <c:pt idx="44">
                  <c:v>10197440000</c:v>
                </c:pt>
                <c:pt idx="45">
                  <c:v>10122400000</c:v>
                </c:pt>
                <c:pt idx="46">
                  <c:v>7937600000</c:v>
                </c:pt>
                <c:pt idx="47">
                  <c:v>12185600000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3B-4B31-8B49-95D97702C0A4}"/>
            </c:ext>
          </c:extLst>
        </c:ser>
        <c:ser>
          <c:idx val="2"/>
          <c:order val="2"/>
          <c:tx>
            <c:strRef>
              <c:f>Sheet1!$G$1</c:f>
              <c:strCache>
                <c:ptCount val="1"/>
                <c:pt idx="0">
                  <c:v>Commissioning 16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Sheet1!$A$2:$A$49</c:f>
              <c:strCache>
                <c:ptCount val="48"/>
                <c:pt idx="0">
                  <c:v>C100-1-1 (010)</c:v>
                </c:pt>
                <c:pt idx="1">
                  <c:v>C100-1-2 (006)</c:v>
                </c:pt>
                <c:pt idx="2">
                  <c:v>C100-1-3 (012)</c:v>
                </c:pt>
                <c:pt idx="3">
                  <c:v>C100-1-4 (004)</c:v>
                </c:pt>
                <c:pt idx="4">
                  <c:v>C100-1-5 (007)</c:v>
                </c:pt>
                <c:pt idx="5">
                  <c:v>C100-1-6 (003)</c:v>
                </c:pt>
                <c:pt idx="6">
                  <c:v>C100-1-7 (005)</c:v>
                </c:pt>
                <c:pt idx="7">
                  <c:v>C100-1-8 (011)</c:v>
                </c:pt>
                <c:pt idx="8">
                  <c:v>C100-2-1 (013)</c:v>
                </c:pt>
                <c:pt idx="9">
                  <c:v>C100-2-2 (002)</c:v>
                </c:pt>
                <c:pt idx="10">
                  <c:v>C100-2-3 (018)</c:v>
                </c:pt>
                <c:pt idx="11">
                  <c:v>C100-2-4 (019)</c:v>
                </c:pt>
                <c:pt idx="12">
                  <c:v>C100-2-5 (015)</c:v>
                </c:pt>
                <c:pt idx="13">
                  <c:v>C100-2-6 (020)</c:v>
                </c:pt>
                <c:pt idx="14">
                  <c:v>C100-2-7 (001)</c:v>
                </c:pt>
                <c:pt idx="15">
                  <c:v>C100-2-8 (017)</c:v>
                </c:pt>
                <c:pt idx="16">
                  <c:v>C100-3-1 (029)</c:v>
                </c:pt>
                <c:pt idx="17">
                  <c:v>C100-3-2 (031)</c:v>
                </c:pt>
                <c:pt idx="18">
                  <c:v>C100-3-3 (021)</c:v>
                </c:pt>
                <c:pt idx="19">
                  <c:v>C100-3-4 (014)</c:v>
                </c:pt>
                <c:pt idx="20">
                  <c:v>C100-3-5 (022)</c:v>
                </c:pt>
                <c:pt idx="21">
                  <c:v>C100-3-6 (030)</c:v>
                </c:pt>
                <c:pt idx="22">
                  <c:v>C100-3-7 (025)</c:v>
                </c:pt>
                <c:pt idx="23">
                  <c:v>C100-3-8 (028)</c:v>
                </c:pt>
                <c:pt idx="24">
                  <c:v>C100-4-1 (037)</c:v>
                </c:pt>
                <c:pt idx="25">
                  <c:v>C100-4-2 (023)</c:v>
                </c:pt>
                <c:pt idx="26">
                  <c:v>C100-4-3 (048)</c:v>
                </c:pt>
                <c:pt idx="27">
                  <c:v>C100-4-4 (035)</c:v>
                </c:pt>
                <c:pt idx="28">
                  <c:v>C100-4-5 (036)</c:v>
                </c:pt>
                <c:pt idx="29">
                  <c:v>C100-4-6 (033)</c:v>
                </c:pt>
                <c:pt idx="30">
                  <c:v>C100-4-7 (038)</c:v>
                </c:pt>
                <c:pt idx="31">
                  <c:v>C100-4-8 (034)</c:v>
                </c:pt>
                <c:pt idx="32">
                  <c:v>C100-5-1 (042)</c:v>
                </c:pt>
                <c:pt idx="33">
                  <c:v>C100-5-2 (041)</c:v>
                </c:pt>
                <c:pt idx="34">
                  <c:v>C100-5-3 (040)</c:v>
                </c:pt>
                <c:pt idx="35">
                  <c:v>C100-5-4 (046)</c:v>
                </c:pt>
                <c:pt idx="36">
                  <c:v>C100-5-5 (045)</c:v>
                </c:pt>
                <c:pt idx="37">
                  <c:v>C100-5-6 (044)</c:v>
                </c:pt>
                <c:pt idx="38">
                  <c:v>C100-5-7 (032)</c:v>
                </c:pt>
                <c:pt idx="39">
                  <c:v>C100-5-8 (008)</c:v>
                </c:pt>
                <c:pt idx="40">
                  <c:v>C100-7-1 (060)</c:v>
                </c:pt>
                <c:pt idx="41">
                  <c:v>C100-7-2 (071)</c:v>
                </c:pt>
                <c:pt idx="42">
                  <c:v>C100-7-3 (061)</c:v>
                </c:pt>
                <c:pt idx="43">
                  <c:v>C100-7-4 (054)</c:v>
                </c:pt>
                <c:pt idx="44">
                  <c:v>C100-7-5 (057)</c:v>
                </c:pt>
                <c:pt idx="45">
                  <c:v>C100-7-6 (052)</c:v>
                </c:pt>
                <c:pt idx="46">
                  <c:v>C100-7-7 (058)</c:v>
                </c:pt>
                <c:pt idx="47">
                  <c:v>C100-7-8 (050)</c:v>
                </c:pt>
              </c:strCache>
            </c:strRef>
          </c:cat>
          <c:val>
            <c:numRef>
              <c:f>Sheet1!$G$2:$G$49</c:f>
              <c:numCache>
                <c:formatCode>0.00E+00</c:formatCode>
                <c:ptCount val="48"/>
                <c:pt idx="0">
                  <c:v>9664160000</c:v>
                </c:pt>
                <c:pt idx="1">
                  <c:v>9492000000</c:v>
                </c:pt>
                <c:pt idx="2">
                  <c:v>8409600000</c:v>
                </c:pt>
                <c:pt idx="3">
                  <c:v>8524160000</c:v>
                </c:pt>
                <c:pt idx="4">
                  <c:v>9333600000</c:v>
                </c:pt>
                <c:pt idx="5">
                  <c:v>9595840000</c:v>
                </c:pt>
                <c:pt idx="6">
                  <c:v>10150800000</c:v>
                </c:pt>
                <c:pt idx="7">
                  <c:v>9811200000</c:v>
                </c:pt>
                <c:pt idx="8">
                  <c:v>10005120000</c:v>
                </c:pt>
                <c:pt idx="9">
                  <c:v>11008800000</c:v>
                </c:pt>
                <c:pt idx="10">
                  <c:v>10022080000</c:v>
                </c:pt>
                <c:pt idx="11">
                  <c:v>11934400000</c:v>
                </c:pt>
                <c:pt idx="12">
                  <c:v>10667200000</c:v>
                </c:pt>
                <c:pt idx="13">
                  <c:v>10856800000</c:v>
                </c:pt>
                <c:pt idx="14">
                  <c:v>7222400000</c:v>
                </c:pt>
                <c:pt idx="15">
                  <c:v>9521600000</c:v>
                </c:pt>
                <c:pt idx="25">
                  <c:v>12299360000</c:v>
                </c:pt>
                <c:pt idx="26">
                  <c:v>8180000000</c:v>
                </c:pt>
                <c:pt idx="27">
                  <c:v>10609152000</c:v>
                </c:pt>
                <c:pt idx="28">
                  <c:v>9112000000</c:v>
                </c:pt>
                <c:pt idx="29">
                  <c:v>10813920000</c:v>
                </c:pt>
                <c:pt idx="30">
                  <c:v>9426720000</c:v>
                </c:pt>
                <c:pt idx="31">
                  <c:v>9956000000</c:v>
                </c:pt>
                <c:pt idx="32">
                  <c:v>8960160000</c:v>
                </c:pt>
                <c:pt idx="33">
                  <c:v>8324000000</c:v>
                </c:pt>
                <c:pt idx="34">
                  <c:v>7778720000</c:v>
                </c:pt>
                <c:pt idx="35">
                  <c:v>8257600000</c:v>
                </c:pt>
                <c:pt idx="36">
                  <c:v>9670400000</c:v>
                </c:pt>
                <c:pt idx="37">
                  <c:v>9282400000</c:v>
                </c:pt>
                <c:pt idx="38">
                  <c:v>10213600000</c:v>
                </c:pt>
                <c:pt idx="39">
                  <c:v>4358400000</c:v>
                </c:pt>
                <c:pt idx="41">
                  <c:v>4358400000</c:v>
                </c:pt>
                <c:pt idx="42">
                  <c:v>12299360000</c:v>
                </c:pt>
                <c:pt idx="43">
                  <c:v>794096000</c:v>
                </c:pt>
                <c:pt idx="44">
                  <c:v>9466522322.5806446</c:v>
                </c:pt>
                <c:pt idx="45">
                  <c:v>1482274691.2955172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3B-4B31-8B49-95D97702C0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014400"/>
        <c:axId val="43016192"/>
      </c:barChart>
      <c:catAx>
        <c:axId val="430144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3016192"/>
        <c:crosses val="autoZero"/>
        <c:auto val="1"/>
        <c:lblAlgn val="ctr"/>
        <c:lblOffset val="100"/>
        <c:noMultiLvlLbl val="0"/>
      </c:catAx>
      <c:valAx>
        <c:axId val="43016192"/>
        <c:scaling>
          <c:logBase val="10"/>
          <c:orientation val="minMax"/>
          <c:max val="20000000000"/>
          <c:min val="1000000000"/>
        </c:scaling>
        <c:delete val="0"/>
        <c:axPos val="l"/>
        <c:minorGridlines/>
        <c:numFmt formatCode="0.00E+00" sourceLinked="1"/>
        <c:majorTickMark val="out"/>
        <c:minorTickMark val="out"/>
        <c:tickLblPos val="nextTo"/>
        <c:crossAx val="43014400"/>
        <c:crosses val="autoZero"/>
        <c:crossBetween val="between"/>
      </c:valAx>
      <c:spPr>
        <a:ln>
          <a:solidFill>
            <a:schemeClr val="accent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Q0</a:t>
            </a:r>
            <a:r>
              <a:rPr lang="en-US" sz="2400" b="1" baseline="0" dirty="0"/>
              <a:t> @ 16 MV/m</a:t>
            </a:r>
            <a:endParaRPr lang="en-US" sz="24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119262020438934E-2"/>
          <c:y val="0.12893664907685407"/>
          <c:w val="0.88956454412613317"/>
          <c:h val="0.7506713058407212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96A-4104-B633-8F5FB070C4F9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96A-4104-B633-8F5FB070C4F9}"/>
              </c:ext>
            </c:extLst>
          </c:dPt>
          <c:cat>
            <c:strRef>
              <c:f>Sheet1!$L$58:$N$58</c:f>
              <c:strCache>
                <c:ptCount val="3"/>
                <c:pt idx="0">
                  <c:v>VTA</c:v>
                </c:pt>
                <c:pt idx="1">
                  <c:v>CMTF</c:v>
                </c:pt>
                <c:pt idx="2">
                  <c:v>Commissioning</c:v>
                </c:pt>
              </c:strCache>
            </c:strRef>
          </c:cat>
          <c:val>
            <c:numRef>
              <c:f>Sheet1!$L$59:$N$59</c:f>
              <c:numCache>
                <c:formatCode>0.00E+00</c:formatCode>
                <c:ptCount val="3"/>
                <c:pt idx="0">
                  <c:v>10742844521.91597</c:v>
                </c:pt>
                <c:pt idx="1">
                  <c:v>9578343894.8217831</c:v>
                </c:pt>
                <c:pt idx="2">
                  <c:v>8128089904.6279068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6A-4104-B633-8F5FB070C4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2511295"/>
        <c:axId val="462511775"/>
      </c:barChart>
      <c:catAx>
        <c:axId val="462511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2511775"/>
        <c:crosses val="autoZero"/>
        <c:auto val="1"/>
        <c:lblAlgn val="ctr"/>
        <c:lblOffset val="100"/>
        <c:noMultiLvlLbl val="0"/>
      </c:catAx>
      <c:valAx>
        <c:axId val="4625117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25112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Gradient (MV/m)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858-4EE7-80EE-C8B419352235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858-4EE7-80EE-C8B419352235}"/>
              </c:ext>
            </c:extLst>
          </c:dPt>
          <c:cat>
            <c:strRef>
              <c:f>'TTC Data'!$R$13:$T$13</c:f>
              <c:strCache>
                <c:ptCount val="3"/>
                <c:pt idx="0">
                  <c:v>VTA</c:v>
                </c:pt>
                <c:pt idx="1">
                  <c:v>CMTF (Max)</c:v>
                </c:pt>
                <c:pt idx="2">
                  <c:v>CMTF (Usable)</c:v>
                </c:pt>
              </c:strCache>
            </c:strRef>
          </c:cat>
          <c:val>
            <c:numRef>
              <c:f>'TTC Data'!$R$29:$T$29</c:f>
              <c:numCache>
                <c:formatCode>General</c:formatCode>
                <c:ptCount val="3"/>
                <c:pt idx="0" formatCode="0">
                  <c:v>20.190953571428569</c:v>
                </c:pt>
                <c:pt idx="1">
                  <c:v>20.191700000000001</c:v>
                </c:pt>
                <c:pt idx="2">
                  <c:v>18.804412500000005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58-4EE7-80EE-C8B4193522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8012256"/>
        <c:axId val="2108007456"/>
      </c:barChart>
      <c:catAx>
        <c:axId val="2108012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8007456"/>
        <c:crosses val="autoZero"/>
        <c:auto val="1"/>
        <c:lblAlgn val="ctr"/>
        <c:lblOffset val="100"/>
        <c:noMultiLvlLbl val="0"/>
      </c:catAx>
      <c:valAx>
        <c:axId val="2108007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8012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Q0 @ 16 MV/m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'TTC Data'!$O$13:$P$13</c:f>
              <c:strCache>
                <c:ptCount val="2"/>
                <c:pt idx="0">
                  <c:v>VTA</c:v>
                </c:pt>
                <c:pt idx="1">
                  <c:v>CMTF</c:v>
                </c:pt>
              </c:strCache>
            </c:strRef>
          </c:cat>
          <c:val>
            <c:numRef>
              <c:f>'TTC Data'!$O$29:$P$29</c:f>
              <c:numCache>
                <c:formatCode>0.0E+00</c:formatCode>
                <c:ptCount val="2"/>
                <c:pt idx="0">
                  <c:v>31017493839.039085</c:v>
                </c:pt>
                <c:pt idx="1">
                  <c:v>28745244984.553265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29-4F5A-B001-59F9333523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40071456"/>
        <c:axId val="1740070976"/>
      </c:barChart>
      <c:catAx>
        <c:axId val="1740071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0070976"/>
        <c:crosses val="autoZero"/>
        <c:auto val="1"/>
        <c:lblAlgn val="ctr"/>
        <c:lblOffset val="100"/>
        <c:noMultiLvlLbl val="0"/>
      </c:catAx>
      <c:valAx>
        <c:axId val="1740070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0071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/>
              <a:t>Gradient (MV/m)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37D-43D7-8673-6A13EC8F85B9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37D-43D7-8673-6A13EC8F85B9}"/>
              </c:ext>
            </c:extLst>
          </c:dPt>
          <c:cat>
            <c:strRef>
              <c:f>(Metrics!$V$25:$X$25,Metrics!$V$27:$X$27)</c:f>
              <c:strCache>
                <c:ptCount val="6"/>
                <c:pt idx="0">
                  <c:v>VTA</c:v>
                </c:pt>
                <c:pt idx="1">
                  <c:v>LERF (Max)</c:v>
                </c:pt>
                <c:pt idx="2">
                  <c:v>LERF (Usable)</c:v>
                </c:pt>
                <c:pt idx="3">
                  <c:v>27.3</c:v>
                </c:pt>
                <c:pt idx="4">
                  <c:v>24.0</c:v>
                </c:pt>
                <c:pt idx="5">
                  <c:v>23.1</c:v>
                </c:pt>
              </c:strCache>
              <c:extLst/>
            </c:strRef>
          </c:cat>
          <c:val>
            <c:numRef>
              <c:f>Metrics!$V$27:$X$27</c:f>
              <c:numCache>
                <c:formatCode>0.0</c:formatCode>
                <c:ptCount val="3"/>
                <c:pt idx="0">
                  <c:v>27.318749999999998</c:v>
                </c:pt>
                <c:pt idx="1">
                  <c:v>24.006249999999998</c:v>
                </c:pt>
                <c:pt idx="2">
                  <c:v>23.089583333333334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A37D-43D7-8673-6A13EC8F85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24318720"/>
        <c:axId val="924314400"/>
      </c:barChart>
      <c:catAx>
        <c:axId val="924318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4314400"/>
        <c:crosses val="autoZero"/>
        <c:auto val="1"/>
        <c:lblAlgn val="ctr"/>
        <c:lblOffset val="100"/>
        <c:noMultiLvlLbl val="0"/>
      </c:catAx>
      <c:valAx>
        <c:axId val="924314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4318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Q0 @ 20.8 MV/m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677-474D-A12F-06055D7758D7}"/>
              </c:ext>
            </c:extLst>
          </c:dPt>
          <c:cat>
            <c:strRef>
              <c:f>Metrics!$V$24:$W$24</c:f>
              <c:strCache>
                <c:ptCount val="2"/>
                <c:pt idx="0">
                  <c:v>VTA</c:v>
                </c:pt>
                <c:pt idx="1">
                  <c:v>LERF</c:v>
                </c:pt>
              </c:strCache>
            </c:strRef>
          </c:cat>
          <c:val>
            <c:numRef>
              <c:f>Metrics!$V$26:$W$26</c:f>
              <c:numCache>
                <c:formatCode>0.0E+00</c:formatCode>
                <c:ptCount val="2"/>
                <c:pt idx="0">
                  <c:v>31547500000</c:v>
                </c:pt>
                <c:pt idx="1">
                  <c:v>27527500000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77-474D-A12F-06055D7758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24314880"/>
        <c:axId val="924315360"/>
      </c:barChart>
      <c:catAx>
        <c:axId val="92431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4315360"/>
        <c:crosses val="autoZero"/>
        <c:auto val="1"/>
        <c:lblAlgn val="ctr"/>
        <c:lblOffset val="100"/>
        <c:noMultiLvlLbl val="0"/>
      </c:catAx>
      <c:valAx>
        <c:axId val="924315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4314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LCLS-II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F0-47EA-BB97-4196BB2AD2C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F0-47EA-BB97-4196BB2AD2C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63B4F634-C0B7-4CE0-8758-53D570972E55}" type="CATEGORYNAME">
                      <a:rPr lang="en-US" b="1"/>
                      <a:pPr/>
                      <a:t>[CATEGORY NAME]</a:t>
                    </a:fld>
                    <a:r>
                      <a:rPr lang="en-US" b="1" baseline="0" dirty="0"/>
                      <a:t>
</a:t>
                    </a:r>
                    <a:fld id="{E9CD68FF-2367-4C5A-9387-19D78286F90D}" type="PERCENTAGE">
                      <a:rPr lang="en-US" b="1" baseline="0"/>
                      <a:pPr/>
                      <a:t>[PERCENTAGE]</a:t>
                    </a:fld>
                    <a:endParaRPr lang="en-US" b="1" baseline="0" dirty="0"/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504412781635751"/>
                      <c:h val="0.2612457298197391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7F0-47EA-BB97-4196BB2AD2C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8609F3C-4637-4275-8097-7A31FCB8C672}" type="CATEGORYNAME">
                      <a:rPr lang="en-US" b="1"/>
                      <a:pPr/>
                      <a:t>[CATEGORY NAME]</a:t>
                    </a:fld>
                    <a:r>
                      <a:rPr lang="en-US" b="1" baseline="0" dirty="0"/>
                      <a:t>
</a:t>
                    </a:r>
                    <a:fld id="{DF084507-BD9E-4746-9131-F89EAB2C5CFC}" type="PERCENTAGE">
                      <a:rPr lang="en-US" b="1" baseline="0"/>
                      <a:pPr/>
                      <a:t>[PERCENTAGE]</a:t>
                    </a:fld>
                    <a:endParaRPr lang="en-US" b="1" baseline="0" dirty="0"/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7F0-47EA-BB97-4196BB2AD2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Sheet1!$N$10:$O$10</c:f>
              <c:strCache>
                <c:ptCount val="2"/>
                <c:pt idx="0">
                  <c:v>Use As Is</c:v>
                </c:pt>
                <c:pt idx="1">
                  <c:v>Other</c:v>
                </c:pt>
              </c:strCache>
            </c:strRef>
          </c:cat>
          <c:val>
            <c:numRef>
              <c:f>Sheet1!$N$12:$O$12</c:f>
              <c:numCache>
                <c:formatCode>General</c:formatCode>
                <c:ptCount val="2"/>
                <c:pt idx="0">
                  <c:v>1496</c:v>
                </c:pt>
                <c:pt idx="1">
                  <c:v>472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7F0-47EA-BB97-4196BB2AD2C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5C517C-CB4C-4AFB-A465-A7B0BD3CFA97}" type="doc">
      <dgm:prSet loTypeId="urn:microsoft.com/office/officeart/2005/8/layout/hProcess10" loCatId="process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5185D832-9A72-4859-A63A-2AC80C76EEC7}">
      <dgm:prSet phldrT="[Text]" phldr="0"/>
      <dgm:spPr/>
      <dgm:t>
        <a:bodyPr/>
        <a:lstStyle/>
        <a:p>
          <a:r>
            <a:rPr lang="en-US" dirty="0"/>
            <a:t>PROCUREMENT</a:t>
          </a:r>
        </a:p>
      </dgm:t>
    </dgm:pt>
    <dgm:pt modelId="{B1574176-1101-40D4-8168-851F9EA44316}" type="parTrans" cxnId="{1EC5B5A5-499D-4D10-8E73-AA182DDA3B02}">
      <dgm:prSet/>
      <dgm:spPr/>
      <dgm:t>
        <a:bodyPr/>
        <a:lstStyle/>
        <a:p>
          <a:endParaRPr lang="en-US"/>
        </a:p>
      </dgm:t>
    </dgm:pt>
    <dgm:pt modelId="{10C1AE77-2EF2-4172-9F18-026C9DF343BF}" type="sibTrans" cxnId="{1EC5B5A5-499D-4D10-8E73-AA182DDA3B02}">
      <dgm:prSet/>
      <dgm:spPr/>
      <dgm:t>
        <a:bodyPr/>
        <a:lstStyle/>
        <a:p>
          <a:endParaRPr lang="en-US"/>
        </a:p>
      </dgm:t>
    </dgm:pt>
    <dgm:pt modelId="{B36222E1-DC4F-4E7F-A39C-5F14CBB25F67}">
      <dgm:prSet phldrT="[Text]" phldr="0"/>
      <dgm:spPr/>
      <dgm:t>
        <a:bodyPr/>
        <a:lstStyle/>
        <a:p>
          <a:r>
            <a:rPr lang="en-US" dirty="0"/>
            <a:t>ASSEMBLY AND TESTING</a:t>
          </a:r>
        </a:p>
      </dgm:t>
    </dgm:pt>
    <dgm:pt modelId="{03CFB283-93E1-401A-BF98-C855DCE9332D}" type="parTrans" cxnId="{C833B9B2-4A9D-4847-814D-5B3C09CBBA83}">
      <dgm:prSet/>
      <dgm:spPr/>
      <dgm:t>
        <a:bodyPr/>
        <a:lstStyle/>
        <a:p>
          <a:endParaRPr lang="en-US"/>
        </a:p>
      </dgm:t>
    </dgm:pt>
    <dgm:pt modelId="{5D1D325B-F6A9-4C56-88D2-96F32F768214}" type="sibTrans" cxnId="{C833B9B2-4A9D-4847-814D-5B3C09CBBA83}">
      <dgm:prSet/>
      <dgm:spPr/>
      <dgm:t>
        <a:bodyPr/>
        <a:lstStyle/>
        <a:p>
          <a:endParaRPr lang="en-US"/>
        </a:p>
      </dgm:t>
    </dgm:pt>
    <dgm:pt modelId="{40C75D86-5C2C-4B15-8A9C-7045C0CD33D1}">
      <dgm:prSet phldrT="[Text]" phldr="0"/>
      <dgm:spPr/>
      <dgm:t>
        <a:bodyPr/>
        <a:lstStyle/>
        <a:p>
          <a:r>
            <a:rPr lang="en-US" dirty="0"/>
            <a:t>QA/QC</a:t>
          </a:r>
        </a:p>
      </dgm:t>
    </dgm:pt>
    <dgm:pt modelId="{19EB9879-2304-4C45-A107-8FD75BA70C2C}" type="sibTrans" cxnId="{6A2AC20E-0673-4D4C-8499-B933CE7C67D6}">
      <dgm:prSet/>
      <dgm:spPr/>
      <dgm:t>
        <a:bodyPr/>
        <a:lstStyle/>
        <a:p>
          <a:endParaRPr lang="en-US"/>
        </a:p>
      </dgm:t>
    </dgm:pt>
    <dgm:pt modelId="{BF774114-F996-4AEB-96F5-DA7814C43ADE}" type="parTrans" cxnId="{6A2AC20E-0673-4D4C-8499-B933CE7C67D6}">
      <dgm:prSet/>
      <dgm:spPr/>
      <dgm:t>
        <a:bodyPr/>
        <a:lstStyle/>
        <a:p>
          <a:endParaRPr lang="en-US"/>
        </a:p>
      </dgm:t>
    </dgm:pt>
    <dgm:pt modelId="{1A36DB79-B1E5-48C4-AF78-23B6A1D8F376}">
      <dgm:prSet phldrT="[Text]" phldr="0"/>
      <dgm:spPr/>
      <dgm:t>
        <a:bodyPr/>
        <a:lstStyle/>
        <a:p>
          <a:r>
            <a:rPr lang="en-US" dirty="0"/>
            <a:t>Inventory</a:t>
          </a:r>
        </a:p>
      </dgm:t>
    </dgm:pt>
    <dgm:pt modelId="{99363498-EACF-405C-855A-FBE0F55E07CD}" type="sibTrans" cxnId="{0E859FBC-A3A3-49B0-BE52-477B3D4FC52A}">
      <dgm:prSet/>
      <dgm:spPr/>
      <dgm:t>
        <a:bodyPr/>
        <a:lstStyle/>
        <a:p>
          <a:endParaRPr lang="en-US"/>
        </a:p>
      </dgm:t>
    </dgm:pt>
    <dgm:pt modelId="{67ABFA8C-482C-45EA-A916-DB3C4012FEA6}" type="parTrans" cxnId="{0E859FBC-A3A3-49B0-BE52-477B3D4FC52A}">
      <dgm:prSet/>
      <dgm:spPr/>
      <dgm:t>
        <a:bodyPr/>
        <a:lstStyle/>
        <a:p>
          <a:endParaRPr lang="en-US"/>
        </a:p>
      </dgm:t>
    </dgm:pt>
    <dgm:pt modelId="{20C77A8B-2818-44A9-AD5E-37F353A54C9C}">
      <dgm:prSet phldrT="[Text]" phldr="0"/>
      <dgm:spPr/>
      <dgm:t>
        <a:bodyPr/>
        <a:lstStyle/>
        <a:p>
          <a:r>
            <a:rPr lang="en-US" dirty="0"/>
            <a:t>Non-Conformance</a:t>
          </a:r>
        </a:p>
      </dgm:t>
    </dgm:pt>
    <dgm:pt modelId="{D5867DF0-A9E1-4179-B689-116CA8235610}" type="sibTrans" cxnId="{CD465FF8-DD97-4C41-AEA2-85F04081C595}">
      <dgm:prSet/>
      <dgm:spPr/>
      <dgm:t>
        <a:bodyPr/>
        <a:lstStyle/>
        <a:p>
          <a:endParaRPr lang="en-US"/>
        </a:p>
      </dgm:t>
    </dgm:pt>
    <dgm:pt modelId="{B6D9C050-4808-491D-80C7-925362EC90AD}" type="parTrans" cxnId="{CD465FF8-DD97-4C41-AEA2-85F04081C595}">
      <dgm:prSet/>
      <dgm:spPr/>
      <dgm:t>
        <a:bodyPr/>
        <a:lstStyle/>
        <a:p>
          <a:endParaRPr lang="en-US"/>
        </a:p>
      </dgm:t>
    </dgm:pt>
    <dgm:pt modelId="{2D7DA8A4-93DF-4963-BAD0-03915C4AB991}">
      <dgm:prSet phldrT="[Text]" phldr="0"/>
      <dgm:spPr/>
      <dgm:t>
        <a:bodyPr/>
        <a:lstStyle/>
        <a:p>
          <a:r>
            <a:rPr lang="en-US" dirty="0"/>
            <a:t>Inspection</a:t>
          </a:r>
        </a:p>
      </dgm:t>
    </dgm:pt>
    <dgm:pt modelId="{1EF25E2A-7377-4FBF-9649-B1D35FB152C8}" type="parTrans" cxnId="{F1C1754C-AE9E-4F6F-90F4-8FCD0AC01930}">
      <dgm:prSet/>
      <dgm:spPr/>
      <dgm:t>
        <a:bodyPr/>
        <a:lstStyle/>
        <a:p>
          <a:endParaRPr lang="en-US"/>
        </a:p>
      </dgm:t>
    </dgm:pt>
    <dgm:pt modelId="{BCE2E12D-AD8B-49BD-90B6-4BA1EAB891C3}" type="sibTrans" cxnId="{F1C1754C-AE9E-4F6F-90F4-8FCD0AC01930}">
      <dgm:prSet/>
      <dgm:spPr/>
      <dgm:t>
        <a:bodyPr/>
        <a:lstStyle/>
        <a:p>
          <a:endParaRPr lang="en-US"/>
        </a:p>
      </dgm:t>
    </dgm:pt>
    <dgm:pt modelId="{CD990F54-0ECF-4A52-99FB-81033D10FD98}">
      <dgm:prSet phldrT="[Text]" phldr="0"/>
      <dgm:spPr/>
      <dgm:t>
        <a:bodyPr/>
        <a:lstStyle/>
        <a:p>
          <a:r>
            <a:rPr lang="en-US" dirty="0"/>
            <a:t>Specification</a:t>
          </a:r>
        </a:p>
      </dgm:t>
    </dgm:pt>
    <dgm:pt modelId="{5334570F-ABD2-4AED-B425-304FD51675FD}" type="parTrans" cxnId="{67F28279-830A-4BAE-9C1B-2F00D6B7C5D2}">
      <dgm:prSet/>
      <dgm:spPr/>
      <dgm:t>
        <a:bodyPr/>
        <a:lstStyle/>
        <a:p>
          <a:endParaRPr lang="en-US"/>
        </a:p>
      </dgm:t>
    </dgm:pt>
    <dgm:pt modelId="{F01EF18B-2EE6-4FD4-875C-9E11F048DDBF}" type="sibTrans" cxnId="{67F28279-830A-4BAE-9C1B-2F00D6B7C5D2}">
      <dgm:prSet/>
      <dgm:spPr/>
      <dgm:t>
        <a:bodyPr/>
        <a:lstStyle/>
        <a:p>
          <a:endParaRPr lang="en-US"/>
        </a:p>
      </dgm:t>
    </dgm:pt>
    <dgm:pt modelId="{8E4C00A4-9DA3-4BBB-A865-200803EE4F79}">
      <dgm:prSet phldrT="[Text]" phldr="0"/>
      <dgm:spPr/>
      <dgm:t>
        <a:bodyPr/>
        <a:lstStyle/>
        <a:p>
          <a:r>
            <a:rPr lang="en-US" dirty="0"/>
            <a:t>Vendor Selection</a:t>
          </a:r>
        </a:p>
      </dgm:t>
    </dgm:pt>
    <dgm:pt modelId="{7E4864B9-DB21-41C5-BE67-FDD1748F4A95}" type="parTrans" cxnId="{208A39D1-38D5-46B6-8ECD-6A44816764C3}">
      <dgm:prSet/>
      <dgm:spPr/>
      <dgm:t>
        <a:bodyPr/>
        <a:lstStyle/>
        <a:p>
          <a:endParaRPr lang="en-US"/>
        </a:p>
      </dgm:t>
    </dgm:pt>
    <dgm:pt modelId="{B2D3A93E-23AC-482B-BCAB-016E53A9B57C}" type="sibTrans" cxnId="{208A39D1-38D5-46B6-8ECD-6A44816764C3}">
      <dgm:prSet/>
      <dgm:spPr/>
      <dgm:t>
        <a:bodyPr/>
        <a:lstStyle/>
        <a:p>
          <a:endParaRPr lang="en-US"/>
        </a:p>
      </dgm:t>
    </dgm:pt>
    <dgm:pt modelId="{36D2EB73-930B-4B25-8CD9-3478F5B4780E}" type="pres">
      <dgm:prSet presAssocID="{FF5C517C-CB4C-4AFB-A465-A7B0BD3CFA97}" presName="Name0" presStyleCnt="0">
        <dgm:presLayoutVars>
          <dgm:dir/>
          <dgm:resizeHandles val="exact"/>
        </dgm:presLayoutVars>
      </dgm:prSet>
      <dgm:spPr/>
    </dgm:pt>
    <dgm:pt modelId="{AFAA3A95-B20E-4372-BDF1-B3BFC1FC491D}" type="pres">
      <dgm:prSet presAssocID="{5185D832-9A72-4859-A63A-2AC80C76EEC7}" presName="composite" presStyleCnt="0"/>
      <dgm:spPr/>
    </dgm:pt>
    <dgm:pt modelId="{3B321785-7BFE-4032-B921-5AA3584CA953}" type="pres">
      <dgm:prSet presAssocID="{5185D832-9A72-4859-A63A-2AC80C76EEC7}" presName="imagSh" presStyleLbl="bgImgPlace1" presStyleIdx="0" presStyleCnt="3"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B3D9A574-A8A2-442B-A935-47CAE2E922F1}" type="pres">
      <dgm:prSet presAssocID="{5185D832-9A72-4859-A63A-2AC80C76EEC7}" presName="txNode" presStyleLbl="node1" presStyleIdx="0" presStyleCnt="3">
        <dgm:presLayoutVars>
          <dgm:bulletEnabled val="1"/>
        </dgm:presLayoutVars>
      </dgm:prSet>
      <dgm:spPr/>
    </dgm:pt>
    <dgm:pt modelId="{740FC1AA-F18F-4095-8BB7-F0C019F9F62B}" type="pres">
      <dgm:prSet presAssocID="{10C1AE77-2EF2-4172-9F18-026C9DF343BF}" presName="sibTrans" presStyleLbl="sibTrans2D1" presStyleIdx="0" presStyleCnt="2"/>
      <dgm:spPr/>
    </dgm:pt>
    <dgm:pt modelId="{989470F4-707A-4DA7-95CF-263A99BB2C5B}" type="pres">
      <dgm:prSet presAssocID="{10C1AE77-2EF2-4172-9F18-026C9DF343BF}" presName="connTx" presStyleLbl="sibTrans2D1" presStyleIdx="0" presStyleCnt="2"/>
      <dgm:spPr/>
    </dgm:pt>
    <dgm:pt modelId="{09949141-4ADF-4DB6-85DE-A476D8D3436C}" type="pres">
      <dgm:prSet presAssocID="{40C75D86-5C2C-4B15-8A9C-7045C0CD33D1}" presName="composite" presStyleCnt="0"/>
      <dgm:spPr/>
    </dgm:pt>
    <dgm:pt modelId="{0A0F8FA5-C5B0-4771-81BC-AEB8BABC769F}" type="pres">
      <dgm:prSet presAssocID="{40C75D86-5C2C-4B15-8A9C-7045C0CD33D1}" presName="imagSh" presStyleLbl="bgImgPlace1" presStyleIdx="1" presStyleCnt="3"/>
      <dgm:spPr>
        <a:blipFill>
          <a:blip xmlns:r="http://schemas.openxmlformats.org/officeDocument/2006/relationships" r:embed="rId2"/>
          <a:srcRect/>
          <a:stretch>
            <a:fillRect l="-28000" r="-28000"/>
          </a:stretch>
        </a:blipFill>
      </dgm:spPr>
    </dgm:pt>
    <dgm:pt modelId="{76EEDA09-2A8E-4657-96DF-77034440FBD8}" type="pres">
      <dgm:prSet presAssocID="{40C75D86-5C2C-4B15-8A9C-7045C0CD33D1}" presName="txNode" presStyleLbl="node1" presStyleIdx="1" presStyleCnt="3">
        <dgm:presLayoutVars>
          <dgm:bulletEnabled val="1"/>
        </dgm:presLayoutVars>
      </dgm:prSet>
      <dgm:spPr/>
    </dgm:pt>
    <dgm:pt modelId="{B2FEB311-E40F-42B2-90F9-2273F5557859}" type="pres">
      <dgm:prSet presAssocID="{19EB9879-2304-4C45-A107-8FD75BA70C2C}" presName="sibTrans" presStyleLbl="sibTrans2D1" presStyleIdx="1" presStyleCnt="2"/>
      <dgm:spPr/>
    </dgm:pt>
    <dgm:pt modelId="{066279F1-1325-43AF-ADD4-29AD5518AD00}" type="pres">
      <dgm:prSet presAssocID="{19EB9879-2304-4C45-A107-8FD75BA70C2C}" presName="connTx" presStyleLbl="sibTrans2D1" presStyleIdx="1" presStyleCnt="2"/>
      <dgm:spPr/>
    </dgm:pt>
    <dgm:pt modelId="{F1DA83AD-05D4-4BBF-B7A5-472AE8C035AC}" type="pres">
      <dgm:prSet presAssocID="{B36222E1-DC4F-4E7F-A39C-5F14CBB25F67}" presName="composite" presStyleCnt="0"/>
      <dgm:spPr/>
    </dgm:pt>
    <dgm:pt modelId="{4EBFE181-8481-481F-B454-ED5A1D823205}" type="pres">
      <dgm:prSet presAssocID="{B36222E1-DC4F-4E7F-A39C-5F14CBB25F67}" presName="imagSh" presStyleLbl="bgImgPlace1" presStyleIdx="2" presStyleCnt="3"/>
      <dgm:spPr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</dgm:spPr>
    </dgm:pt>
    <dgm:pt modelId="{3AB9A537-BD65-4BC3-92B1-BED7330B6D17}" type="pres">
      <dgm:prSet presAssocID="{B36222E1-DC4F-4E7F-A39C-5F14CBB25F67}" presName="txNode" presStyleLbl="node1" presStyleIdx="2" presStyleCnt="3">
        <dgm:presLayoutVars>
          <dgm:bulletEnabled val="1"/>
        </dgm:presLayoutVars>
      </dgm:prSet>
      <dgm:spPr/>
    </dgm:pt>
  </dgm:ptLst>
  <dgm:cxnLst>
    <dgm:cxn modelId="{6A2AC20E-0673-4D4C-8499-B933CE7C67D6}" srcId="{FF5C517C-CB4C-4AFB-A465-A7B0BD3CFA97}" destId="{40C75D86-5C2C-4B15-8A9C-7045C0CD33D1}" srcOrd="1" destOrd="0" parTransId="{BF774114-F996-4AEB-96F5-DA7814C43ADE}" sibTransId="{19EB9879-2304-4C45-A107-8FD75BA70C2C}"/>
    <dgm:cxn modelId="{0ECBB845-603E-4C31-8F97-4EDAFE1D48F5}" type="presOf" srcId="{19EB9879-2304-4C45-A107-8FD75BA70C2C}" destId="{066279F1-1325-43AF-ADD4-29AD5518AD00}" srcOrd="1" destOrd="0" presId="urn:microsoft.com/office/officeart/2005/8/layout/hProcess10"/>
    <dgm:cxn modelId="{AD7BFD67-2D9B-43A4-A059-6FBB402F2060}" type="presOf" srcId="{10C1AE77-2EF2-4172-9F18-026C9DF343BF}" destId="{740FC1AA-F18F-4095-8BB7-F0C019F9F62B}" srcOrd="0" destOrd="0" presId="urn:microsoft.com/office/officeart/2005/8/layout/hProcess10"/>
    <dgm:cxn modelId="{E3C4E449-6A70-448F-84C5-6F1DC900126A}" type="presOf" srcId="{40C75D86-5C2C-4B15-8A9C-7045C0CD33D1}" destId="{76EEDA09-2A8E-4657-96DF-77034440FBD8}" srcOrd="0" destOrd="0" presId="urn:microsoft.com/office/officeart/2005/8/layout/hProcess10"/>
    <dgm:cxn modelId="{F1C1754C-AE9E-4F6F-90F4-8FCD0AC01930}" srcId="{40C75D86-5C2C-4B15-8A9C-7045C0CD33D1}" destId="{2D7DA8A4-93DF-4963-BAD0-03915C4AB991}" srcOrd="1" destOrd="0" parTransId="{1EF25E2A-7377-4FBF-9649-B1D35FB152C8}" sibTransId="{BCE2E12D-AD8B-49BD-90B6-4BA1EAB891C3}"/>
    <dgm:cxn modelId="{67F28279-830A-4BAE-9C1B-2F00D6B7C5D2}" srcId="{5185D832-9A72-4859-A63A-2AC80C76EEC7}" destId="{CD990F54-0ECF-4A52-99FB-81033D10FD98}" srcOrd="0" destOrd="0" parTransId="{5334570F-ABD2-4AED-B425-304FD51675FD}" sibTransId="{F01EF18B-2EE6-4FD4-875C-9E11F048DDBF}"/>
    <dgm:cxn modelId="{FAA85F86-66AF-43BD-944B-9E68DBA552EC}" type="presOf" srcId="{19EB9879-2304-4C45-A107-8FD75BA70C2C}" destId="{B2FEB311-E40F-42B2-90F9-2273F5557859}" srcOrd="0" destOrd="0" presId="urn:microsoft.com/office/officeart/2005/8/layout/hProcess10"/>
    <dgm:cxn modelId="{1EC5B5A5-499D-4D10-8E73-AA182DDA3B02}" srcId="{FF5C517C-CB4C-4AFB-A465-A7B0BD3CFA97}" destId="{5185D832-9A72-4859-A63A-2AC80C76EEC7}" srcOrd="0" destOrd="0" parTransId="{B1574176-1101-40D4-8168-851F9EA44316}" sibTransId="{10C1AE77-2EF2-4172-9F18-026C9DF343BF}"/>
    <dgm:cxn modelId="{C833B9B2-4A9D-4847-814D-5B3C09CBBA83}" srcId="{FF5C517C-CB4C-4AFB-A465-A7B0BD3CFA97}" destId="{B36222E1-DC4F-4E7F-A39C-5F14CBB25F67}" srcOrd="2" destOrd="0" parTransId="{03CFB283-93E1-401A-BF98-C855DCE9332D}" sibTransId="{5D1D325B-F6A9-4C56-88D2-96F32F768214}"/>
    <dgm:cxn modelId="{6D6822B5-7A45-4465-8F1A-42F83F4976CA}" type="presOf" srcId="{8E4C00A4-9DA3-4BBB-A865-200803EE4F79}" destId="{B3D9A574-A8A2-442B-A935-47CAE2E922F1}" srcOrd="0" destOrd="2" presId="urn:microsoft.com/office/officeart/2005/8/layout/hProcess10"/>
    <dgm:cxn modelId="{0E859FBC-A3A3-49B0-BE52-477B3D4FC52A}" srcId="{40C75D86-5C2C-4B15-8A9C-7045C0CD33D1}" destId="{1A36DB79-B1E5-48C4-AF78-23B6A1D8F376}" srcOrd="0" destOrd="0" parTransId="{67ABFA8C-482C-45EA-A916-DB3C4012FEA6}" sibTransId="{99363498-EACF-405C-855A-FBE0F55E07CD}"/>
    <dgm:cxn modelId="{3C0FD6BE-A5AB-48EC-94C6-14332D4AE3C7}" type="presOf" srcId="{5185D832-9A72-4859-A63A-2AC80C76EEC7}" destId="{B3D9A574-A8A2-442B-A935-47CAE2E922F1}" srcOrd="0" destOrd="0" presId="urn:microsoft.com/office/officeart/2005/8/layout/hProcess10"/>
    <dgm:cxn modelId="{B03572C6-0A79-47BB-AACC-BA096743FE94}" type="presOf" srcId="{10C1AE77-2EF2-4172-9F18-026C9DF343BF}" destId="{989470F4-707A-4DA7-95CF-263A99BB2C5B}" srcOrd="1" destOrd="0" presId="urn:microsoft.com/office/officeart/2005/8/layout/hProcess10"/>
    <dgm:cxn modelId="{208A39D1-38D5-46B6-8ECD-6A44816764C3}" srcId="{5185D832-9A72-4859-A63A-2AC80C76EEC7}" destId="{8E4C00A4-9DA3-4BBB-A865-200803EE4F79}" srcOrd="1" destOrd="0" parTransId="{7E4864B9-DB21-41C5-BE67-FDD1748F4A95}" sibTransId="{B2D3A93E-23AC-482B-BCAB-016E53A9B57C}"/>
    <dgm:cxn modelId="{3115DDD3-2043-4CDE-A8C2-BFEDA8A74CCB}" type="presOf" srcId="{1A36DB79-B1E5-48C4-AF78-23B6A1D8F376}" destId="{76EEDA09-2A8E-4657-96DF-77034440FBD8}" srcOrd="0" destOrd="1" presId="urn:microsoft.com/office/officeart/2005/8/layout/hProcess10"/>
    <dgm:cxn modelId="{DA729CDB-C9C7-42F0-8ED6-88258704DD02}" type="presOf" srcId="{2D7DA8A4-93DF-4963-BAD0-03915C4AB991}" destId="{76EEDA09-2A8E-4657-96DF-77034440FBD8}" srcOrd="0" destOrd="2" presId="urn:microsoft.com/office/officeart/2005/8/layout/hProcess10"/>
    <dgm:cxn modelId="{DE215BDF-2200-4102-9BF1-C52DCA0B7D34}" type="presOf" srcId="{B36222E1-DC4F-4E7F-A39C-5F14CBB25F67}" destId="{3AB9A537-BD65-4BC3-92B1-BED7330B6D17}" srcOrd="0" destOrd="0" presId="urn:microsoft.com/office/officeart/2005/8/layout/hProcess10"/>
    <dgm:cxn modelId="{72D203E4-ED3F-429B-82A7-BC1AAA879D8C}" type="presOf" srcId="{20C77A8B-2818-44A9-AD5E-37F353A54C9C}" destId="{76EEDA09-2A8E-4657-96DF-77034440FBD8}" srcOrd="0" destOrd="3" presId="urn:microsoft.com/office/officeart/2005/8/layout/hProcess10"/>
    <dgm:cxn modelId="{54FEFCEB-049F-44C5-BEF7-1ED2FDAA1FD5}" type="presOf" srcId="{FF5C517C-CB4C-4AFB-A465-A7B0BD3CFA97}" destId="{36D2EB73-930B-4B25-8CD9-3478F5B4780E}" srcOrd="0" destOrd="0" presId="urn:microsoft.com/office/officeart/2005/8/layout/hProcess10"/>
    <dgm:cxn modelId="{85F005F1-DF14-45D4-8068-B545DDB7AED2}" type="presOf" srcId="{CD990F54-0ECF-4A52-99FB-81033D10FD98}" destId="{B3D9A574-A8A2-442B-A935-47CAE2E922F1}" srcOrd="0" destOrd="1" presId="urn:microsoft.com/office/officeart/2005/8/layout/hProcess10"/>
    <dgm:cxn modelId="{CD465FF8-DD97-4C41-AEA2-85F04081C595}" srcId="{40C75D86-5C2C-4B15-8A9C-7045C0CD33D1}" destId="{20C77A8B-2818-44A9-AD5E-37F353A54C9C}" srcOrd="2" destOrd="0" parTransId="{B6D9C050-4808-491D-80C7-925362EC90AD}" sibTransId="{D5867DF0-A9E1-4179-B689-116CA8235610}"/>
    <dgm:cxn modelId="{6311C5C8-E460-4F95-8E47-3DB40B5002F9}" type="presParOf" srcId="{36D2EB73-930B-4B25-8CD9-3478F5B4780E}" destId="{AFAA3A95-B20E-4372-BDF1-B3BFC1FC491D}" srcOrd="0" destOrd="0" presId="urn:microsoft.com/office/officeart/2005/8/layout/hProcess10"/>
    <dgm:cxn modelId="{038E0085-042F-4639-9789-F841C04C2A1B}" type="presParOf" srcId="{AFAA3A95-B20E-4372-BDF1-B3BFC1FC491D}" destId="{3B321785-7BFE-4032-B921-5AA3584CA953}" srcOrd="0" destOrd="0" presId="urn:microsoft.com/office/officeart/2005/8/layout/hProcess10"/>
    <dgm:cxn modelId="{8F4BDB03-6BDE-4338-B97D-92956E5B2660}" type="presParOf" srcId="{AFAA3A95-B20E-4372-BDF1-B3BFC1FC491D}" destId="{B3D9A574-A8A2-442B-A935-47CAE2E922F1}" srcOrd="1" destOrd="0" presId="urn:microsoft.com/office/officeart/2005/8/layout/hProcess10"/>
    <dgm:cxn modelId="{6F7E6FFD-E6FE-48F8-97EC-3996A644EA0E}" type="presParOf" srcId="{36D2EB73-930B-4B25-8CD9-3478F5B4780E}" destId="{740FC1AA-F18F-4095-8BB7-F0C019F9F62B}" srcOrd="1" destOrd="0" presId="urn:microsoft.com/office/officeart/2005/8/layout/hProcess10"/>
    <dgm:cxn modelId="{9BB4F008-EE88-4639-84C8-50D2A1EC3914}" type="presParOf" srcId="{740FC1AA-F18F-4095-8BB7-F0C019F9F62B}" destId="{989470F4-707A-4DA7-95CF-263A99BB2C5B}" srcOrd="0" destOrd="0" presId="urn:microsoft.com/office/officeart/2005/8/layout/hProcess10"/>
    <dgm:cxn modelId="{C9B08399-E877-44CB-9D00-6CD46AEC15CB}" type="presParOf" srcId="{36D2EB73-930B-4B25-8CD9-3478F5B4780E}" destId="{09949141-4ADF-4DB6-85DE-A476D8D3436C}" srcOrd="2" destOrd="0" presId="urn:microsoft.com/office/officeart/2005/8/layout/hProcess10"/>
    <dgm:cxn modelId="{224AAF86-5B0E-48A0-9FF3-FD237E712DDA}" type="presParOf" srcId="{09949141-4ADF-4DB6-85DE-A476D8D3436C}" destId="{0A0F8FA5-C5B0-4771-81BC-AEB8BABC769F}" srcOrd="0" destOrd="0" presId="urn:microsoft.com/office/officeart/2005/8/layout/hProcess10"/>
    <dgm:cxn modelId="{E4AA0478-2A3F-4448-A10F-255C9EDEC856}" type="presParOf" srcId="{09949141-4ADF-4DB6-85DE-A476D8D3436C}" destId="{76EEDA09-2A8E-4657-96DF-77034440FBD8}" srcOrd="1" destOrd="0" presId="urn:microsoft.com/office/officeart/2005/8/layout/hProcess10"/>
    <dgm:cxn modelId="{690C0642-5956-49B6-875D-0B93C414363E}" type="presParOf" srcId="{36D2EB73-930B-4B25-8CD9-3478F5B4780E}" destId="{B2FEB311-E40F-42B2-90F9-2273F5557859}" srcOrd="3" destOrd="0" presId="urn:microsoft.com/office/officeart/2005/8/layout/hProcess10"/>
    <dgm:cxn modelId="{01296CDC-EE7C-4135-8EC4-A12062F1F950}" type="presParOf" srcId="{B2FEB311-E40F-42B2-90F9-2273F5557859}" destId="{066279F1-1325-43AF-ADD4-29AD5518AD00}" srcOrd="0" destOrd="0" presId="urn:microsoft.com/office/officeart/2005/8/layout/hProcess10"/>
    <dgm:cxn modelId="{4EBDAA4C-B2E8-44FA-8D8A-EA918D6DC30C}" type="presParOf" srcId="{36D2EB73-930B-4B25-8CD9-3478F5B4780E}" destId="{F1DA83AD-05D4-4BBF-B7A5-472AE8C035AC}" srcOrd="4" destOrd="0" presId="urn:microsoft.com/office/officeart/2005/8/layout/hProcess10"/>
    <dgm:cxn modelId="{9DE1E17A-5FFD-404F-8E57-D1D7B3EE7889}" type="presParOf" srcId="{F1DA83AD-05D4-4BBF-B7A5-472AE8C035AC}" destId="{4EBFE181-8481-481F-B454-ED5A1D823205}" srcOrd="0" destOrd="0" presId="urn:microsoft.com/office/officeart/2005/8/layout/hProcess10"/>
    <dgm:cxn modelId="{47109055-09B2-4E04-AAFB-2046F16F3298}" type="presParOf" srcId="{F1DA83AD-05D4-4BBF-B7A5-472AE8C035AC}" destId="{3AB9A537-BD65-4BC3-92B1-BED7330B6D17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321785-7BFE-4032-B921-5AA3584CA953}">
      <dsp:nvSpPr>
        <dsp:cNvPr id="0" name=""/>
        <dsp:cNvSpPr/>
      </dsp:nvSpPr>
      <dsp:spPr>
        <a:xfrm>
          <a:off x="4952" y="633657"/>
          <a:ext cx="2333243" cy="23332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D9A574-A8A2-442B-A935-47CAE2E922F1}">
      <dsp:nvSpPr>
        <dsp:cNvPr id="0" name=""/>
        <dsp:cNvSpPr/>
      </dsp:nvSpPr>
      <dsp:spPr>
        <a:xfrm>
          <a:off x="384782" y="2033603"/>
          <a:ext cx="2333243" cy="233324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PROCUREMENT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Specification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Vendor Selection</a:t>
          </a:r>
        </a:p>
      </dsp:txBody>
      <dsp:txXfrm>
        <a:off x="453120" y="2101941"/>
        <a:ext cx="2196567" cy="2196567"/>
      </dsp:txXfrm>
    </dsp:sp>
    <dsp:sp modelId="{740FC1AA-F18F-4095-8BB7-F0C019F9F62B}">
      <dsp:nvSpPr>
        <dsp:cNvPr id="0" name=""/>
        <dsp:cNvSpPr/>
      </dsp:nvSpPr>
      <dsp:spPr>
        <a:xfrm>
          <a:off x="2787630" y="1519956"/>
          <a:ext cx="449434" cy="5606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2787630" y="1632085"/>
        <a:ext cx="314604" cy="336387"/>
      </dsp:txXfrm>
    </dsp:sp>
    <dsp:sp modelId="{0A0F8FA5-C5B0-4771-81BC-AEB8BABC769F}">
      <dsp:nvSpPr>
        <dsp:cNvPr id="0" name=""/>
        <dsp:cNvSpPr/>
      </dsp:nvSpPr>
      <dsp:spPr>
        <a:xfrm>
          <a:off x="3622293" y="633657"/>
          <a:ext cx="2333243" cy="23332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l="-28000" r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EEDA09-2A8E-4657-96DF-77034440FBD8}">
      <dsp:nvSpPr>
        <dsp:cNvPr id="0" name=""/>
        <dsp:cNvSpPr/>
      </dsp:nvSpPr>
      <dsp:spPr>
        <a:xfrm>
          <a:off x="4002123" y="2033603"/>
          <a:ext cx="2333243" cy="233324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QA/QC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Inventory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Inspection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Non-Conformance</a:t>
          </a:r>
        </a:p>
      </dsp:txBody>
      <dsp:txXfrm>
        <a:off x="4070461" y="2101941"/>
        <a:ext cx="2196567" cy="2196567"/>
      </dsp:txXfrm>
    </dsp:sp>
    <dsp:sp modelId="{B2FEB311-E40F-42B2-90F9-2273F5557859}">
      <dsp:nvSpPr>
        <dsp:cNvPr id="0" name=""/>
        <dsp:cNvSpPr/>
      </dsp:nvSpPr>
      <dsp:spPr>
        <a:xfrm>
          <a:off x="6404971" y="1519956"/>
          <a:ext cx="449434" cy="5606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420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6404971" y="1632085"/>
        <a:ext cx="314604" cy="336387"/>
      </dsp:txXfrm>
    </dsp:sp>
    <dsp:sp modelId="{4EBFE181-8481-481F-B454-ED5A1D823205}">
      <dsp:nvSpPr>
        <dsp:cNvPr id="0" name=""/>
        <dsp:cNvSpPr/>
      </dsp:nvSpPr>
      <dsp:spPr>
        <a:xfrm>
          <a:off x="7239634" y="633657"/>
          <a:ext cx="2333243" cy="23332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B9A537-BD65-4BC3-92B1-BED7330B6D17}">
      <dsp:nvSpPr>
        <dsp:cNvPr id="0" name=""/>
        <dsp:cNvSpPr/>
      </dsp:nvSpPr>
      <dsp:spPr>
        <a:xfrm>
          <a:off x="7619465" y="2033603"/>
          <a:ext cx="2333243" cy="233324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ASSEMBLY AND TESTING</a:t>
          </a:r>
        </a:p>
      </dsp:txBody>
      <dsp:txXfrm>
        <a:off x="7687803" y="2101941"/>
        <a:ext cx="2196567" cy="21965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0.54904</cdr:x>
      <cdr:y>0.21416</cdr:y>
    </cdr:from>
    <cdr:to>
      <cdr:x>0.64869</cdr:x>
      <cdr:y>0.29469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0840473-28B5-6BF6-E676-AC4693F1FD90}"/>
            </a:ext>
          </a:extLst>
        </cdr:cNvPr>
        <cdr:cNvSpPr txBox="1"/>
      </cdr:nvSpPr>
      <cdr:spPr>
        <a:xfrm xmlns:a="http://schemas.openxmlformats.org/drawingml/2006/main">
          <a:off x="4282441" y="1106422"/>
          <a:ext cx="777240" cy="4160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kern="1200" dirty="0">
              <a:solidFill>
                <a:srgbClr val="FF0000"/>
              </a:solidFill>
            </a:rPr>
            <a:t> - 10%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DC30C42-F1EA-EA44-9613-5E7947EE8325}" type="datetimeFigureOut">
              <a:rPr lang="en-US" smtClean="0"/>
              <a:pPr/>
              <a:t>6/9/2026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93BBF43-A868-D94C-A9CC-39C296714D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6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6C7AA-86AD-BEB3-BF4C-54F9FAF3F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6DA5A-5942-5391-17F4-CC5604FF4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94558-4C39-B51D-662D-EBC000912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Tip: Keep titles under 60 characters for readability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6D029-F3FF-09D9-212B-90FD668CE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894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D78EE-F1C5-DEC0-8ECB-005C759E8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D018A5-538E-04BC-FE91-848E92BD32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70E050-4478-4202-9A71-D424193BD9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29ADB-B2D0-FDB5-741A-F72D1F962C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806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D5999-4D0A-67D9-1D30-A54028A2B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642584-DE44-333B-9AE1-2A6F8DE9C7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47F1F3-FDB3-F54C-3A48-39BEDD7B12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68240-1DC7-D544-2FB7-4E2D36FD9D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146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481A9-CED0-AE40-966F-CA47B2D24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D72ED7-5C45-EBC0-E14F-4D4C392F04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B27B4A-B19F-65F3-8891-03828145A8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19CAA-449A-90F3-7629-D57697A4D7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971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AA9D4-DE04-FFDA-9946-960713E9E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387CEA-ACD8-716B-8836-56B75C133B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4171C8-2CDB-F9A7-4B57-E1180E64FF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A66F3-921B-4364-37C0-D7A03C2DE2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173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78E83-82BB-647A-C294-93155CD74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DA273D-1500-F8AB-48F4-A3DA989C20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AAB8DE-553B-2F2F-4E26-5C023FA8AD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7C0F5-BBAE-1ECC-1B49-C38D0B8088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35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3277B-D2EB-3550-7843-EFDB26168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D007DB-A398-096E-4DFD-EA39469EFF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3A537D-0F8F-C68D-A709-CC29C5579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22BBE-F28D-D27F-EE03-0AF1EDCACB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936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12481-88D6-246E-4DE5-0CA9E9B63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1ECDC2-D233-80B7-EB19-2121345957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FEC995-7CAA-E5CE-9D2E-44BD84339B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3E54EF-422B-5A40-D29C-AB10E2869F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3548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C8458-FF83-E4A6-9519-B9541828E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99B96B-32B8-C8A5-451E-6A10D8A21C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72880F-6BEA-6AE8-6F03-CCA205842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A0881-32AA-469B-E254-510566582B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9916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7DF11-F611-4A21-B12D-903B1D6AB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D7A548-4598-1C2F-0CE8-F97AB95EAF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130F09-5D93-CFDC-90ED-7991F0260A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F1D95-8E04-BDD6-ACBA-FE3FC38E64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4979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C558C-549E-9A15-0E28-495713B3A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EB158B-EE11-7A0A-76AD-68FFE432A7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2F0F28-147D-C5FB-8C27-1A298B73D6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B89E48-640E-C33F-6553-356A782267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679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None/>
            </a:pP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2982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54D0B-0379-D018-A607-0F04F185F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EE38B2-701E-BEEC-E6B8-F8951B2C25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73C13D-5B43-09CF-A91E-8E07E80435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1BB4A-2B6F-7965-4171-87AAB48247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8221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AD475-44F4-79AC-5C06-FC722196F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9B6608-2B8D-AF4A-6505-55303AA08D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9D1713-9472-EAC9-505D-7D86F9FE96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E8585-CA2E-F89B-DA39-F70D8448C0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6863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Before sharing your presentation, confirm: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Fonts are consistent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Images meet quality standards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Charts use template colors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Footer information is current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Spell check completed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Links are working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File size is optimized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635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656F9-B545-002A-4B5D-09B663605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42C9C7-B22F-8118-1565-2CB5913DDD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A2B054-E9BB-0847-02B0-8BB98FA832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BA17F-EE8F-2A23-9491-F07DD8A6FC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421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975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70BB3-4AF2-0508-3867-2972E7EFA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B2DB4C-A9BA-AE6D-9455-0EC51D4EA9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897705-10C0-07C5-F81A-8D0DDC7107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DDDD8-9147-382F-D329-1CB825FE8A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108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3F0D3-1016-FD5E-F648-AEE6D4EF2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9F948A-84F8-9341-00EF-FC9D5D4157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49DC31-3A5B-FD55-0448-B74672495A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8C59D-8CCE-A6F6-861F-3FCE774D56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292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934DE-32DD-F289-1D30-7246219A9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280BEE-59F4-D851-BB3D-4A71989385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5DC6D6-F9A8-C736-0C1C-79EA71DC67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C41D8-E620-6833-B174-F0F59E48C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625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1E0BD-363B-4A41-6EBD-2A5AC5EDE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C36E4-178E-FD1A-C0B1-2E6BE816D6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20F711-1EAA-D90A-0CAA-44D2954778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BEB72-FADE-2D9C-0DDF-638E9FDB8E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628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AA72E-08CB-7001-D1C2-7FFCA4F98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AEC682-410E-C615-D410-272F7312A0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2014B4-5307-41DB-86A2-EE918EC39B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4ED96-437A-5198-31C0-989212828F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943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F14DA4-6BD3-41D0-ED7B-F5CF63D8E0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975" y="0"/>
            <a:ext cx="680402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795D8-36C7-9AC6-7BB0-2FA187F49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2125014"/>
            <a:ext cx="6297984" cy="91903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6DAF6-7FAD-3329-1F2F-26D42843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6559241" cy="529861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E06F63-AE6B-E540-C04D-8905B2EFD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6963" y="4244658"/>
            <a:ext cx="5999008" cy="5298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CBF152-3CD9-3B8D-5C6A-83D9FE6F5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963" y="4775200"/>
            <a:ext cx="5999162" cy="5016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60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AA5FB620-142D-2BE0-8116-9FAAA7F69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TTC 2026 CEA-CNRS, June 9-12, 2026</a:t>
            </a:r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85A35A3C-EFCE-E977-5D10-513BA05C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FD481F92-CD79-AD15-7CA5-87C78AC6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10/6/2026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B17564-960C-4BE2-AE3B-9E042530B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3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465704-2370-60F7-6005-D0288DFD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29258-15C1-6FB2-52AC-108985A07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5682288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85E37D-8958-2DEE-18A0-03962A83466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10467" y="1322610"/>
            <a:ext cx="568228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6FBE509B-CE41-57EF-59C3-275E43C0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TTC 2026 CEA-CNRS, June 9-12, 2026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44E86B8-08A1-6B0A-9E8F-1A2C0252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111C8-7DEA-F7D8-15DA-EC66E610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10/6/2026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2F205-0884-4182-ADD8-D44EB4825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54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Slate Two Phot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9AD2392-E6B3-D73D-424E-42A0157E1C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F46FADE-5392-BCFC-BAD6-D700EFBD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TTC 2026 CEA-CNRS, June 9-12, 2026</a:t>
            </a:r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B37EFF6-260E-A1F5-FF79-F0ABEF7A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1D8BB-52A9-22B5-DB17-DA5C2307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10/6/2026</a:t>
            </a:r>
            <a:endParaRPr lang="en-US" dirty="0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19EE4BA-CD94-40C8-BA88-88F35B10B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3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Gre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03C67-DC6F-088A-9EA9-D734508F8D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7E5CE1A-809C-DEBF-5077-24C3A3D4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fr-FR"/>
              <a:t>TTC 2026 CEA-CNRS, June 9-12, 2026</a:t>
            </a:r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A59512F-10DA-5515-E4C4-B98127B2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FEC5F-8621-2ECE-218F-2628960D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10/6/2026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CFCA19-01CD-4B66-B389-82A12968C5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60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7" y="2759119"/>
            <a:ext cx="10053033" cy="880970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30D66-7C16-31AC-766A-71753A606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7059" y="6170055"/>
            <a:ext cx="1728303" cy="49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02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7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s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32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2 Pho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A6C8BEAD-C13B-93F9-6676-CE56FFBE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10/6/2026</a:t>
            </a:r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B986840-5762-4DAF-7AD9-5F837D06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TTC 2026 CEA-CNRS, June 9-12, 2026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E2F678D-103F-49D4-B531-CA075474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371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21D4D-BA71-46BF-9E11-753BC33668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0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Top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8195"/>
            <a:ext cx="12192000" cy="34208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924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18A1B46-8C31-1942-9CDD-F244EA45E1A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03516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D036AA-9340-745D-7ECF-2C66965EE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31951"/>
            <a:ext cx="6094412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2354D38-C6CF-E355-ADC2-9780C4F4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TTC 2026 CEA-CNRS, June 9-12, 2026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4DF5B5C-0FB6-281B-79D1-3AAEEBC7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E744EEC-877B-6658-1AF3-402C4637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10/6/2026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5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4AF7EA1-AC10-6B34-7D70-18A57ABF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TTC 2026 CEA-CNRS, June 9-12, 2026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B83816E-8201-5044-F359-AFD3FCE2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CE785-B03D-6A9D-B2E7-6E9D526B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10/6/2026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869AEF-C002-4444-8791-56AEEFBFD8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ircular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0496" y="531951"/>
            <a:ext cx="5971504" cy="56786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EF6ADE35-BF0E-DF23-D913-1DAA8CCD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TTC 2026 CEA-CNRS, June 9-12, 2026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B898288-99FE-E6BE-FBE5-A3D4DE28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36C01-DAC5-C8E5-E590-A408A6BB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10/6/2026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161EE-76CC-45E3-AC2B-F55638E717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9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TTC 2026 CEA-CNRS, June 9-12, 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10/6/2026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0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F1912-9CBC-18CD-A6E2-D8584EE6F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062" y="1424693"/>
            <a:ext cx="5798137" cy="3804129"/>
          </a:xfrm>
        </p:spPr>
        <p:txBody>
          <a:bodyPr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8444A-CE1E-BF31-5D75-39569219C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406" y="1424694"/>
            <a:ext cx="5018982" cy="4422313"/>
          </a:xfrm>
        </p:spPr>
        <p:txBody>
          <a:bodyPr anchor="t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D9F4886-7D05-5680-AF1E-08F99859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475642F-9965-9846-0682-55C7C694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TTC 2026 CEA-CNRS, June 9-12, 2026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914D833-6B3E-46B1-EDE5-A7FD64C9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EA70E93-BE46-91B7-C94B-CF452506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10/6/2026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C10AA7-5409-41F3-BC4E-22F426FB6B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3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ody Slide - 1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584" y="674221"/>
            <a:ext cx="6057364" cy="716698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659082"/>
            <a:ext cx="5550795" cy="34492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9584" y="1560773"/>
            <a:ext cx="6057364" cy="465909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B1BBB6AD-F5E7-2C7D-F208-959FE1C64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TTC 2026 CEA-CNRS, June 9-12, 2026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6658A98-A780-C524-1137-D3BF53A5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1057C-FA10-F5DE-B4C8-C3931D750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/>
              <a:t>10/6/2026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C835BB-5A9A-4887-AD28-9C7DC0F81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4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D8159-AD9B-885B-18F2-9B7C42B9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5885B-F131-1373-A6B2-E992A159B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86D55-AA86-4418-BC5F-C51768C25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F9866-9D6A-4E48-8AAE-F0F10B4380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4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50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18706-BE92-5674-8ED0-33DF2CC72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DBC58A9-B5DF-3415-17A5-26E91533EFD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8434"/>
          <a:stretch>
            <a:fillRect/>
          </a:stretch>
        </p:blipFill>
        <p:spPr>
          <a:xfrm>
            <a:off x="5387975" y="0"/>
            <a:ext cx="680402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2A7D87-594F-52B2-2EA3-D41B34B42A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663937" cy="6860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C87CA-8223-4766-DC0C-EF69FC282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721" y="1411358"/>
            <a:ext cx="5910357" cy="2602306"/>
          </a:xfrm>
        </p:spPr>
        <p:txBody>
          <a:bodyPr>
            <a:noAutofit/>
          </a:bodyPr>
          <a:lstStyle/>
          <a:p>
            <a:r>
              <a:rPr lang="en-US" dirty="0"/>
              <a:t>Production and Quality Lessons from Large Cryomodule Projects at JLab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1FD6E6E-8348-06B4-85C7-15104B0D7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24129" y="4244658"/>
            <a:ext cx="2871841" cy="529861"/>
          </a:xfrm>
        </p:spPr>
        <p:txBody>
          <a:bodyPr/>
          <a:lstStyle/>
          <a:p>
            <a:r>
              <a:rPr lang="en-US" sz="2400" dirty="0"/>
              <a:t>June 10</a:t>
            </a:r>
            <a:r>
              <a:rPr lang="en-US" sz="2400" baseline="30000" dirty="0"/>
              <a:t>th</a:t>
            </a:r>
            <a:r>
              <a:rPr lang="en-US" sz="2400" dirty="0"/>
              <a:t>, 2026</a:t>
            </a:r>
          </a:p>
          <a:p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CEEBFA1-2D11-2C9E-5C4A-9C08BAE97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/>
              <a:t>Naeem Huque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848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AB4AA-FEAA-0185-1517-BA1651940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412066-C29C-B2A7-7A0D-B1A9C7B4E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181"/>
            <a:ext cx="8308133" cy="678664"/>
          </a:xfrm>
        </p:spPr>
        <p:txBody>
          <a:bodyPr/>
          <a:lstStyle/>
          <a:p>
            <a:r>
              <a:rPr lang="en-US" dirty="0"/>
              <a:t>PPU PRODUCTION STRATEGIES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3BF464-5831-D688-3B24-6EF9B6113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TTC 2026 CEA-CNRS, June 9-12,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34718-07EB-1880-038E-62FE0D16B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A3C3AF-9515-0D0C-D36F-9116CBCA5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10/6/2026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9BF98A4-563A-7142-4678-C100248A9434}"/>
              </a:ext>
            </a:extLst>
          </p:cNvPr>
          <p:cNvCxnSpPr/>
          <p:nvPr/>
        </p:nvCxnSpPr>
        <p:spPr>
          <a:xfrm>
            <a:off x="400318" y="69511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23E3D76-93EC-BD30-D80D-E36A409AD1E5}"/>
              </a:ext>
            </a:extLst>
          </p:cNvPr>
          <p:cNvSpPr txBox="1"/>
          <p:nvPr/>
        </p:nvSpPr>
        <p:spPr>
          <a:xfrm>
            <a:off x="755586" y="4879990"/>
            <a:ext cx="1828800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b="1" dirty="0"/>
              <a:t>PROCUREMENT</a:t>
            </a:r>
          </a:p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5C728-02FA-20ED-EAC1-D912BFF625AE}"/>
              </a:ext>
            </a:extLst>
          </p:cNvPr>
          <p:cNvSpPr txBox="1"/>
          <p:nvPr/>
        </p:nvSpPr>
        <p:spPr>
          <a:xfrm>
            <a:off x="6324600" y="4879990"/>
            <a:ext cx="1828800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b="1" dirty="0"/>
              <a:t>INVENTORY</a:t>
            </a:r>
          </a:p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AB3C19-657E-155F-EC89-360E8C59BC72}"/>
              </a:ext>
            </a:extLst>
          </p:cNvPr>
          <p:cNvSpPr txBox="1"/>
          <p:nvPr/>
        </p:nvSpPr>
        <p:spPr>
          <a:xfrm>
            <a:off x="3540093" y="4879990"/>
            <a:ext cx="1828800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CDD5DD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INSPECTION</a:t>
            </a:r>
          </a:p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2398B8-F2D2-7610-53FF-FDF057E3BE1C}"/>
              </a:ext>
            </a:extLst>
          </p:cNvPr>
          <p:cNvSpPr txBox="1"/>
          <p:nvPr/>
        </p:nvSpPr>
        <p:spPr>
          <a:xfrm>
            <a:off x="9109106" y="4879990"/>
            <a:ext cx="1828800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b="1" dirty="0"/>
              <a:t>ASSEMBLY</a:t>
            </a:r>
          </a:p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D9C086-1A53-5F79-A4B2-D3680014EB93}"/>
              </a:ext>
            </a:extLst>
          </p:cNvPr>
          <p:cNvSpPr txBox="1"/>
          <p:nvPr/>
        </p:nvSpPr>
        <p:spPr>
          <a:xfrm>
            <a:off x="648393" y="1014153"/>
            <a:ext cx="4720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Third-Party Inspections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C766A1-E5A2-D1C3-9E87-7EC219A0FCE7}"/>
              </a:ext>
            </a:extLst>
          </p:cNvPr>
          <p:cNvSpPr txBox="1"/>
          <p:nvPr/>
        </p:nvSpPr>
        <p:spPr>
          <a:xfrm>
            <a:off x="3481904" y="3693024"/>
            <a:ext cx="1828800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b="1" dirty="0"/>
              <a:t>3</a:t>
            </a:r>
            <a:r>
              <a:rPr lang="en-US" b="1" baseline="30000" dirty="0"/>
              <a:t>RD</a:t>
            </a:r>
            <a:r>
              <a:rPr lang="en-US" b="1" dirty="0"/>
              <a:t> PARTY INSP.</a:t>
            </a:r>
          </a:p>
          <a:p>
            <a:pPr algn="ctr"/>
            <a:endParaRPr lang="en-US" dirty="0"/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D672025A-BCF7-6530-BA99-C5B3AA294D0C}"/>
              </a:ext>
            </a:extLst>
          </p:cNvPr>
          <p:cNvCxnSpPr>
            <a:cxnSpLocks/>
            <a:stCxn id="11" idx="0"/>
            <a:endCxn id="7" idx="1"/>
          </p:cNvCxnSpPr>
          <p:nvPr/>
        </p:nvCxnSpPr>
        <p:spPr>
          <a:xfrm rot="5400000" flipH="1" flipV="1">
            <a:off x="2213295" y="3611381"/>
            <a:ext cx="725301" cy="1811918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ACDD5DC4-0A09-091C-BB1D-7EACBD3FEB34}"/>
              </a:ext>
            </a:extLst>
          </p:cNvPr>
          <p:cNvCxnSpPr>
            <a:cxnSpLocks/>
            <a:stCxn id="7" idx="3"/>
            <a:endCxn id="12" idx="0"/>
          </p:cNvCxnSpPr>
          <p:nvPr/>
        </p:nvCxnSpPr>
        <p:spPr>
          <a:xfrm>
            <a:off x="5310704" y="4154689"/>
            <a:ext cx="1928296" cy="725301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812795D-AB15-5A19-B7AD-B1C0202276DD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>
            <a:off x="8153400" y="5341655"/>
            <a:ext cx="95570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4C37CB95-C1F7-539C-376B-8B3F02332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1" y="816061"/>
            <a:ext cx="4806132" cy="320408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329F4F8-9B4E-D3BF-3F4E-839A7E821496}"/>
              </a:ext>
            </a:extLst>
          </p:cNvPr>
          <p:cNvSpPr txBox="1"/>
          <p:nvPr/>
        </p:nvSpPr>
        <p:spPr>
          <a:xfrm>
            <a:off x="5371664" y="1862564"/>
            <a:ext cx="955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Vacuum Vessel</a:t>
            </a:r>
          </a:p>
        </p:txBody>
      </p:sp>
    </p:spTree>
    <p:extLst>
      <p:ext uri="{BB962C8B-B14F-4D97-AF65-F5344CB8AC3E}">
        <p14:creationId xmlns:p14="http://schemas.microsoft.com/office/powerpoint/2010/main" val="3423210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25057-8F4C-BF1A-8EFA-2669A1248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4EE28A1-B06E-5CBC-13D5-D3A0EBDC1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181"/>
            <a:ext cx="8308133" cy="678664"/>
          </a:xfrm>
        </p:spPr>
        <p:txBody>
          <a:bodyPr/>
          <a:lstStyle/>
          <a:p>
            <a:r>
              <a:rPr lang="en-US" dirty="0"/>
              <a:t>PRODUCTION STRATEGIES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C4EC9E-EA7B-7312-F7BE-5FFBDC3EA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TTC 2026 CEA-CNRS, June 9-12,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D75A9-266B-CD8C-2FFF-A8A8BFF85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E83168-30EF-4127-D29D-CFE6D94E9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10/6/2026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E4DFF8-B53C-4335-E89E-EC10110B17C8}"/>
              </a:ext>
            </a:extLst>
          </p:cNvPr>
          <p:cNvCxnSpPr/>
          <p:nvPr/>
        </p:nvCxnSpPr>
        <p:spPr>
          <a:xfrm>
            <a:off x="400318" y="69511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520D8F9-B577-D82A-CF32-67DBE0821F7A}"/>
              </a:ext>
            </a:extLst>
          </p:cNvPr>
          <p:cNvSpPr txBox="1"/>
          <p:nvPr/>
        </p:nvSpPr>
        <p:spPr>
          <a:xfrm>
            <a:off x="755586" y="4879990"/>
            <a:ext cx="1828800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b="1" dirty="0"/>
              <a:t>PROCUREMENT</a:t>
            </a:r>
          </a:p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F085FD-DD1F-9560-B111-0775F74E7AB4}"/>
              </a:ext>
            </a:extLst>
          </p:cNvPr>
          <p:cNvSpPr txBox="1"/>
          <p:nvPr/>
        </p:nvSpPr>
        <p:spPr>
          <a:xfrm>
            <a:off x="6324600" y="4879990"/>
            <a:ext cx="1828800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b="1" dirty="0"/>
              <a:t>INVENTORY</a:t>
            </a:r>
          </a:p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AAF020-2C58-3842-D5DD-26A276C5C7B8}"/>
              </a:ext>
            </a:extLst>
          </p:cNvPr>
          <p:cNvSpPr txBox="1"/>
          <p:nvPr/>
        </p:nvSpPr>
        <p:spPr>
          <a:xfrm>
            <a:off x="3540093" y="4879990"/>
            <a:ext cx="1828800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b="1" dirty="0"/>
              <a:t>INSPECTION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D5BE26-6372-E07B-831F-C9CBA966E048}"/>
              </a:ext>
            </a:extLst>
          </p:cNvPr>
          <p:cNvSpPr txBox="1"/>
          <p:nvPr/>
        </p:nvSpPr>
        <p:spPr>
          <a:xfrm>
            <a:off x="9109106" y="4879990"/>
            <a:ext cx="1828800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b="1" dirty="0"/>
              <a:t>ASSEMBLY</a:t>
            </a:r>
          </a:p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564F0D-9675-7CEE-DC65-574164ECC20D}"/>
              </a:ext>
            </a:extLst>
          </p:cNvPr>
          <p:cNvSpPr txBox="1"/>
          <p:nvPr/>
        </p:nvSpPr>
        <p:spPr>
          <a:xfrm>
            <a:off x="7702826" y="2967335"/>
            <a:ext cx="1828800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b="1" dirty="0"/>
              <a:t>KIT GENERATION</a:t>
            </a:r>
          </a:p>
          <a:p>
            <a:pPr algn="ctr"/>
            <a:endParaRPr lang="en-US" dirty="0"/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203E6681-3BD5-FBFA-DE5A-A24F36455C6D}"/>
              </a:ext>
            </a:extLst>
          </p:cNvPr>
          <p:cNvCxnSpPr>
            <a:cxnSpLocks/>
            <a:stCxn id="10" idx="0"/>
            <a:endCxn id="19" idx="1"/>
          </p:cNvCxnSpPr>
          <p:nvPr/>
        </p:nvCxnSpPr>
        <p:spPr>
          <a:xfrm rot="5400000" flipH="1" flipV="1">
            <a:off x="6745418" y="3922582"/>
            <a:ext cx="1450990" cy="463826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987281C1-B4B0-C424-CB73-871592EE3810}"/>
              </a:ext>
            </a:extLst>
          </p:cNvPr>
          <p:cNvCxnSpPr>
            <a:cxnSpLocks/>
            <a:stCxn id="19" idx="3"/>
            <a:endCxn id="17" idx="0"/>
          </p:cNvCxnSpPr>
          <p:nvPr/>
        </p:nvCxnSpPr>
        <p:spPr>
          <a:xfrm>
            <a:off x="9531626" y="3429000"/>
            <a:ext cx="491880" cy="1450990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B5CAE015-9C7F-6DF3-FB68-BA5E47076024}"/>
              </a:ext>
            </a:extLst>
          </p:cNvPr>
          <p:cNvCxnSpPr>
            <a:cxnSpLocks/>
            <a:stCxn id="9" idx="0"/>
            <a:endCxn id="19" idx="1"/>
          </p:cNvCxnSpPr>
          <p:nvPr/>
        </p:nvCxnSpPr>
        <p:spPr>
          <a:xfrm rot="5400000" flipH="1" flipV="1">
            <a:off x="3960911" y="1138075"/>
            <a:ext cx="1450990" cy="6032840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60F2BF7-2BCA-A46A-1415-28F698542CC7}"/>
              </a:ext>
            </a:extLst>
          </p:cNvPr>
          <p:cNvSpPr txBox="1"/>
          <p:nvPr/>
        </p:nvSpPr>
        <p:spPr>
          <a:xfrm>
            <a:off x="648393" y="1014153"/>
            <a:ext cx="4720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Kit Generation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824921F-268F-5B6A-8BB6-8AE639572DA6}"/>
              </a:ext>
            </a:extLst>
          </p:cNvPr>
          <p:cNvCxnSpPr>
            <a:cxnSpLocks/>
            <a:stCxn id="9" idx="3"/>
            <a:endCxn id="15" idx="1"/>
          </p:cNvCxnSpPr>
          <p:nvPr/>
        </p:nvCxnSpPr>
        <p:spPr>
          <a:xfrm>
            <a:off x="2584386" y="5341655"/>
            <a:ext cx="9557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5B9631B-61E8-5EB1-49B5-EB25BEA2A413}"/>
              </a:ext>
            </a:extLst>
          </p:cNvPr>
          <p:cNvCxnSpPr>
            <a:cxnSpLocks/>
            <a:stCxn id="15" idx="3"/>
            <a:endCxn id="10" idx="1"/>
          </p:cNvCxnSpPr>
          <p:nvPr/>
        </p:nvCxnSpPr>
        <p:spPr>
          <a:xfrm>
            <a:off x="5368893" y="5341655"/>
            <a:ext cx="9557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4125BF12-A86C-9382-57DF-DDBD6D6F2D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6732"/>
          <a:stretch>
            <a:fillRect/>
          </a:stretch>
        </p:blipFill>
        <p:spPr>
          <a:xfrm>
            <a:off x="3990666" y="911037"/>
            <a:ext cx="6153799" cy="194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05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DE0ED-BD20-2B32-2BB7-E5F83BC95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3DC1E-9F61-BA68-EC4C-CF071DCE8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2026 CEA-CNRS, June 9-12,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D5A31-E17B-8705-788F-066EC0F8C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00FC5E-8905-4614-450C-545423F74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10/6/2026</a:t>
            </a:r>
            <a:endParaRPr lang="en-US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EE69EA81-06FC-FD4A-B977-31AF740BE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341" y="2219498"/>
            <a:ext cx="5785319" cy="2377440"/>
          </a:xfrm>
        </p:spPr>
        <p:txBody>
          <a:bodyPr anchor="ctr"/>
          <a:lstStyle/>
          <a:p>
            <a:pPr algn="ctr"/>
            <a:r>
              <a:rPr lang="en-US" sz="5400" dirty="0"/>
              <a:t>COPPER PLATING</a:t>
            </a:r>
          </a:p>
        </p:txBody>
      </p:sp>
    </p:spTree>
    <p:extLst>
      <p:ext uri="{BB962C8B-B14F-4D97-AF65-F5344CB8AC3E}">
        <p14:creationId xmlns:p14="http://schemas.microsoft.com/office/powerpoint/2010/main" val="422135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6293C-D2DE-D20D-5A27-70E1F985D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9D64C0-C0DC-B9F4-296A-B5C9F4F66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181"/>
            <a:ext cx="9106127" cy="678664"/>
          </a:xfrm>
        </p:spPr>
        <p:txBody>
          <a:bodyPr/>
          <a:lstStyle/>
          <a:p>
            <a:r>
              <a:rPr lang="en-US" dirty="0"/>
              <a:t>COPPER PLATING – LCLS-II BELLOWS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630AA3-79C3-6567-3D36-3EEA7DD9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TTC 2026 CEA-CNRS, June 9-12,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79980-F6A1-5FED-A7D5-AB7204641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883BB4-EFD8-B52C-BAAF-8C1017ED1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10/6/2026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894B5F-F1A2-2261-CB23-A0865E8D21E2}"/>
              </a:ext>
            </a:extLst>
          </p:cNvPr>
          <p:cNvCxnSpPr/>
          <p:nvPr/>
        </p:nvCxnSpPr>
        <p:spPr>
          <a:xfrm>
            <a:off x="400318" y="69511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EF70C30-A8EF-9EA3-4C0D-7EECC87A2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837" y="2124498"/>
            <a:ext cx="4422429" cy="2968556"/>
          </a:xfrm>
          <a:prstGeom prst="rect">
            <a:avLst/>
          </a:prstGeom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A72855E0-3D00-9A89-BCA7-2489493A27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0764262"/>
              </p:ext>
            </p:extLst>
          </p:nvPr>
        </p:nvGraphicFramePr>
        <p:xfrm>
          <a:off x="19396" y="2057682"/>
          <a:ext cx="3776542" cy="3102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6DB67D4B-9BD1-078A-DF3C-4370A79EE6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017308"/>
              </p:ext>
            </p:extLst>
          </p:nvPr>
        </p:nvGraphicFramePr>
        <p:xfrm>
          <a:off x="8008654" y="1978268"/>
          <a:ext cx="3776542" cy="3261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E8CC647-4F4A-CD74-FCF4-0A9472685804}"/>
              </a:ext>
            </a:extLst>
          </p:cNvPr>
          <p:cNvSpPr txBox="1"/>
          <p:nvPr/>
        </p:nvSpPr>
        <p:spPr>
          <a:xfrm>
            <a:off x="584661" y="5263607"/>
            <a:ext cx="2959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Non-Conformance Source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CED473-E893-7B7D-B356-4647E104733D}"/>
              </a:ext>
            </a:extLst>
          </p:cNvPr>
          <p:cNvSpPr txBox="1"/>
          <p:nvPr/>
        </p:nvSpPr>
        <p:spPr>
          <a:xfrm>
            <a:off x="8423563" y="5263607"/>
            <a:ext cx="322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Non-Conformance Disposition</a:t>
            </a:r>
          </a:p>
        </p:txBody>
      </p:sp>
    </p:spTree>
    <p:extLst>
      <p:ext uri="{BB962C8B-B14F-4D97-AF65-F5344CB8AC3E}">
        <p14:creationId xmlns:p14="http://schemas.microsoft.com/office/powerpoint/2010/main" val="1483052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DFFE5-04BE-A80C-9035-1D235EFB3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5E06CD-3781-23F7-CC69-4B2E691D2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181"/>
            <a:ext cx="9106127" cy="678664"/>
          </a:xfrm>
        </p:spPr>
        <p:txBody>
          <a:bodyPr/>
          <a:lstStyle/>
          <a:p>
            <a:r>
              <a:rPr lang="en-US" dirty="0"/>
              <a:t>COPPER PLATING – L2HE FPC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47932-4B90-B356-E2FB-DD258E036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TTC 2026 CEA-CNRS, June 9-12,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6FA90-D1D7-62FC-18A5-CA80BDBAC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C20EA3-CF36-1D31-6569-28591E651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10/6/2026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E3B793A-A248-3B16-BC43-CF362C0E863F}"/>
              </a:ext>
            </a:extLst>
          </p:cNvPr>
          <p:cNvCxnSpPr/>
          <p:nvPr/>
        </p:nvCxnSpPr>
        <p:spPr>
          <a:xfrm>
            <a:off x="400318" y="69511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DB6DDEA-5F14-5D46-84D5-4FF210C3C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236" y="1249421"/>
            <a:ext cx="3743195" cy="24954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5A33F0-D490-684F-FD5F-AE2418406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236" y="3823855"/>
            <a:ext cx="3743195" cy="24954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B8C470-F853-07CD-D2F1-73C7F6DF48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113" t="11123" r="25001" b="26788"/>
          <a:stretch>
            <a:fillRect/>
          </a:stretch>
        </p:blipFill>
        <p:spPr>
          <a:xfrm>
            <a:off x="1258374" y="3562453"/>
            <a:ext cx="5301363" cy="27681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A8F51B-08D8-06FB-D3AA-1B6BD48A8DCD}"/>
              </a:ext>
            </a:extLst>
          </p:cNvPr>
          <p:cNvSpPr txBox="1"/>
          <p:nvPr/>
        </p:nvSpPr>
        <p:spPr>
          <a:xfrm>
            <a:off x="465512" y="814648"/>
            <a:ext cx="68912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Contract required third-party qualification of bellows and plating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Sectioning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Fatigue test</a:t>
            </a:r>
          </a:p>
        </p:txBody>
      </p:sp>
    </p:spTree>
    <p:extLst>
      <p:ext uri="{BB962C8B-B14F-4D97-AF65-F5344CB8AC3E}">
        <p14:creationId xmlns:p14="http://schemas.microsoft.com/office/powerpoint/2010/main" val="701220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C5C7C-BEBF-5576-EE04-BF7B0F9FF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85C3BF-D58D-4AF2-7A82-0B24DDADBA31}"/>
              </a:ext>
            </a:extLst>
          </p:cNvPr>
          <p:cNvCxnSpPr>
            <a:cxnSpLocks/>
          </p:cNvCxnSpPr>
          <p:nvPr/>
        </p:nvCxnSpPr>
        <p:spPr>
          <a:xfrm>
            <a:off x="5785658" y="5447984"/>
            <a:ext cx="35290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67B535-1AA8-E123-11CB-9E4EC0692663}"/>
              </a:ext>
            </a:extLst>
          </p:cNvPr>
          <p:cNvCxnSpPr>
            <a:cxnSpLocks/>
          </p:cNvCxnSpPr>
          <p:nvPr/>
        </p:nvCxnSpPr>
        <p:spPr>
          <a:xfrm>
            <a:off x="3757353" y="1521229"/>
            <a:ext cx="238021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25C1B1EF-23C3-5D9E-5B76-3C23B7329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181"/>
            <a:ext cx="9106127" cy="678664"/>
          </a:xfrm>
        </p:spPr>
        <p:txBody>
          <a:bodyPr/>
          <a:lstStyle/>
          <a:p>
            <a:r>
              <a:rPr lang="en-US" dirty="0"/>
              <a:t>COPPER PLATING – L2HE FPC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F4037C-4E33-90A0-BDCC-FB7D9FACF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TTC 2026 CEA-CNRS, June 9-12,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3592E-1634-E708-0AD5-CC2A0AD7F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9F6F01-9983-6028-E35E-32C513578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10/6/2026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3A5E06-1EB2-0820-D0E2-46548FDBC37E}"/>
              </a:ext>
            </a:extLst>
          </p:cNvPr>
          <p:cNvCxnSpPr/>
          <p:nvPr/>
        </p:nvCxnSpPr>
        <p:spPr>
          <a:xfrm>
            <a:off x="400318" y="69511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36B1E3-0C03-F492-9DAF-0BD6F7183952}"/>
              </a:ext>
            </a:extLst>
          </p:cNvPr>
          <p:cNvGrpSpPr/>
          <p:nvPr/>
        </p:nvGrpSpPr>
        <p:grpSpPr>
          <a:xfrm>
            <a:off x="690957" y="945336"/>
            <a:ext cx="3320551" cy="5142702"/>
            <a:chOff x="690957" y="945336"/>
            <a:chExt cx="3320551" cy="514270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176559-200F-32B4-4E4D-1E4F97C7C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0957" y="945336"/>
              <a:ext cx="3320551" cy="24836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A228715-9360-7D6B-72E4-6465E33A6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0957" y="3585437"/>
              <a:ext cx="3320551" cy="250260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D2A03C-5F2A-695D-BF33-8A708CCBA234}"/>
              </a:ext>
            </a:extLst>
          </p:cNvPr>
          <p:cNvGrpSpPr/>
          <p:nvPr/>
        </p:nvGrpSpPr>
        <p:grpSpPr>
          <a:xfrm>
            <a:off x="8018175" y="945336"/>
            <a:ext cx="3320551" cy="5116832"/>
            <a:chOff x="8018175" y="945336"/>
            <a:chExt cx="3320551" cy="511683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077A20D-BE4A-AE5B-33AF-A535C95F5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29011" y="945336"/>
              <a:ext cx="3309715" cy="248366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DBCF087-8979-1852-2BE0-F5C469EA4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18175" y="3585435"/>
              <a:ext cx="3309715" cy="2476733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269844C-C5AF-5802-E286-4CFA4D678E8B}"/>
              </a:ext>
            </a:extLst>
          </p:cNvPr>
          <p:cNvSpPr txBox="1"/>
          <p:nvPr/>
        </p:nvSpPr>
        <p:spPr>
          <a:xfrm>
            <a:off x="4011507" y="1521229"/>
            <a:ext cx="2879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Initial samples failed qualification; bubbles in plating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A89FBE-F780-1BEF-449A-14D8403FE537}"/>
              </a:ext>
            </a:extLst>
          </p:cNvPr>
          <p:cNvSpPr txBox="1"/>
          <p:nvPr/>
        </p:nvSpPr>
        <p:spPr>
          <a:xfrm>
            <a:off x="5785657" y="3888511"/>
            <a:ext cx="2243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Successful qualification after several iterations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51669BA-038D-5E5B-91C9-40218CE5A674}"/>
              </a:ext>
            </a:extLst>
          </p:cNvPr>
          <p:cNvCxnSpPr/>
          <p:nvPr/>
        </p:nvCxnSpPr>
        <p:spPr>
          <a:xfrm>
            <a:off x="4206240" y="3491345"/>
            <a:ext cx="3599411" cy="0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442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B762C-771D-7EF0-7691-BF424F65A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73A27A-6E5B-85D8-13C1-5A6E094B3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181"/>
            <a:ext cx="9106127" cy="678664"/>
          </a:xfrm>
        </p:spPr>
        <p:txBody>
          <a:bodyPr/>
          <a:lstStyle/>
          <a:p>
            <a:r>
              <a:rPr lang="en-US" dirty="0"/>
              <a:t>COPPER PLATING – L2HE FPC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203579-D8F6-4E27-4876-649DE7EA0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TTC 2026 CEA-CNRS, June 9-12,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83208-9E79-E8B8-475F-140A6F47D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827C70-955D-9BD9-9EC8-5A5CC810A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10/6/2026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D65526A-B9C0-BF9E-5197-270C316642BA}"/>
              </a:ext>
            </a:extLst>
          </p:cNvPr>
          <p:cNvCxnSpPr/>
          <p:nvPr/>
        </p:nvCxnSpPr>
        <p:spPr>
          <a:xfrm>
            <a:off x="400318" y="69511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2D69B05-8908-17C7-303B-1DDDEA18D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26" y="1421138"/>
            <a:ext cx="4967472" cy="4003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810E77-B979-EDB6-0D7A-225C957F9F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727" r="4971"/>
          <a:stretch>
            <a:fillRect/>
          </a:stretch>
        </p:blipFill>
        <p:spPr>
          <a:xfrm>
            <a:off x="6711864" y="1421139"/>
            <a:ext cx="4873310" cy="40038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AA2EAD-9EE2-A67C-C5D5-59DFE51EAD93}"/>
              </a:ext>
            </a:extLst>
          </p:cNvPr>
          <p:cNvSpPr txBox="1"/>
          <p:nvPr/>
        </p:nvSpPr>
        <p:spPr>
          <a:xfrm>
            <a:off x="1453301" y="5508473"/>
            <a:ext cx="3274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Before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580B0B-307F-2583-F391-1CD7169A3A34}"/>
              </a:ext>
            </a:extLst>
          </p:cNvPr>
          <p:cNvSpPr txBox="1"/>
          <p:nvPr/>
        </p:nvSpPr>
        <p:spPr>
          <a:xfrm>
            <a:off x="7777959" y="5508473"/>
            <a:ext cx="3274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4012583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FFA2B-0312-189A-7F08-505A22EB1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9CD845-77D0-9496-ACF6-C3D8EE41D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181"/>
            <a:ext cx="5785319" cy="678664"/>
          </a:xfrm>
        </p:spPr>
        <p:txBody>
          <a:bodyPr/>
          <a:lstStyle/>
          <a:p>
            <a:r>
              <a:rPr lang="en-US" dirty="0"/>
              <a:t>SPEAKING OF BELLOWS…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4571A8-F7A0-A881-D88C-36BD2DF78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TTC 2026 CEA-CNRS, June 9-12,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DBEBE-8925-C5D1-5124-369B0D3D8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9FE06-A583-2608-70CB-5B0B312CE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10/6/2026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047C0D7-3F59-5CCB-2454-D8F158D6B7C8}"/>
              </a:ext>
            </a:extLst>
          </p:cNvPr>
          <p:cNvCxnSpPr/>
          <p:nvPr/>
        </p:nvCxnSpPr>
        <p:spPr>
          <a:xfrm>
            <a:off x="400318" y="69511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2C4D62C-C711-DC0D-F8E1-3A480C454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320" y="883787"/>
            <a:ext cx="2634382" cy="3512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E81AA-D647-2CA9-21CB-23D2A4AAF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0462" y="1537667"/>
            <a:ext cx="4035407" cy="2204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47FF2A-FBC0-EC7A-3441-2F82B452D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31" y="1537667"/>
            <a:ext cx="4264429" cy="22043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6AB59E-84A4-3833-1F07-C56B8047ADAE}"/>
              </a:ext>
            </a:extLst>
          </p:cNvPr>
          <p:cNvSpPr txBox="1"/>
          <p:nvPr/>
        </p:nvSpPr>
        <p:spPr>
          <a:xfrm>
            <a:off x="216131" y="3795779"/>
            <a:ext cx="42644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Leak found in thermal shield bellows, after final CM assembly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Found after pressure test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Vendor had spares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95A9F7-E69F-DB8D-298B-8F0DDB01A4F7}"/>
              </a:ext>
            </a:extLst>
          </p:cNvPr>
          <p:cNvSpPr txBox="1"/>
          <p:nvPr/>
        </p:nvSpPr>
        <p:spPr>
          <a:xfrm>
            <a:off x="4893320" y="4395943"/>
            <a:ext cx="2634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Repair through access port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AECA8C-760B-6D19-946A-AF189E1068D9}"/>
              </a:ext>
            </a:extLst>
          </p:cNvPr>
          <p:cNvSpPr txBox="1"/>
          <p:nvPr/>
        </p:nvSpPr>
        <p:spPr>
          <a:xfrm>
            <a:off x="7940461" y="3742066"/>
            <a:ext cx="4035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Repair was successful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Another unit had similar problem, caught earlier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CABDC0-CDC4-DBD7-F397-52486B59E533}"/>
              </a:ext>
            </a:extLst>
          </p:cNvPr>
          <p:cNvSpPr txBox="1"/>
          <p:nvPr/>
        </p:nvSpPr>
        <p:spPr>
          <a:xfrm>
            <a:off x="937953" y="5749716"/>
            <a:ext cx="10316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Lesson: </a:t>
            </a:r>
            <a:r>
              <a:rPr lang="en-US" sz="3200" dirty="0"/>
              <a:t>Consider spares of critical/fragile subcomponents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16596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B3294-9ACA-CFAE-4323-3309C46EE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B8304-D1D2-832B-6FBF-E60E15A17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2026 CEA-CNRS, June 9-12,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98048-B460-B61B-1000-FAD0C455C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6696CC-8F3C-0946-87EB-0E13C54E9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10/6/2026</a:t>
            </a:r>
            <a:endParaRPr lang="en-US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3E46A1BF-7F1E-9344-689E-A69F96416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341" y="2219498"/>
            <a:ext cx="5785319" cy="2377440"/>
          </a:xfrm>
        </p:spPr>
        <p:txBody>
          <a:bodyPr anchor="ctr"/>
          <a:lstStyle/>
          <a:p>
            <a:pPr algn="ctr"/>
            <a:r>
              <a:rPr lang="en-US" sz="5400" dirty="0"/>
              <a:t>CAVITY PERFORMANCE</a:t>
            </a:r>
          </a:p>
        </p:txBody>
      </p:sp>
    </p:spTree>
    <p:extLst>
      <p:ext uri="{BB962C8B-B14F-4D97-AF65-F5344CB8AC3E}">
        <p14:creationId xmlns:p14="http://schemas.microsoft.com/office/powerpoint/2010/main" val="1601669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0A2AB-94D2-0169-D96B-CEBBC7EBC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D3AD58-1BEA-F3AB-C438-8E24495A9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181"/>
            <a:ext cx="6503187" cy="678664"/>
          </a:xfrm>
        </p:spPr>
        <p:txBody>
          <a:bodyPr/>
          <a:lstStyle/>
          <a:p>
            <a:r>
              <a:rPr lang="en-US" dirty="0"/>
              <a:t>CAVITY PERFORMANCE – C100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B4E392-8BF2-BBB7-0666-3A350D9DC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12" y="6330592"/>
            <a:ext cx="4114800" cy="365125"/>
          </a:xfrm>
        </p:spPr>
        <p:txBody>
          <a:bodyPr/>
          <a:lstStyle/>
          <a:p>
            <a:r>
              <a:rPr lang="fr-FR"/>
              <a:t>TTC 2026 CEA-CNRS, June 9-12,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2C219-BD7D-34F1-CF8D-E0C3FAF0A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A602D0-D388-533A-E303-DF24B7518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10/6/2026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19896CD-68EE-3CD2-7A69-1A8F573ECAE2}"/>
              </a:ext>
            </a:extLst>
          </p:cNvPr>
          <p:cNvCxnSpPr/>
          <p:nvPr/>
        </p:nvCxnSpPr>
        <p:spPr>
          <a:xfrm>
            <a:off x="400318" y="69511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468124"/>
              </p:ext>
            </p:extLst>
          </p:nvPr>
        </p:nvGraphicFramePr>
        <p:xfrm>
          <a:off x="128016" y="795528"/>
          <a:ext cx="3073736" cy="2340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8B6C7FE-5F39-E090-B7B6-3AC7AEB359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2776646"/>
              </p:ext>
            </p:extLst>
          </p:nvPr>
        </p:nvGraphicFramePr>
        <p:xfrm>
          <a:off x="3374136" y="886970"/>
          <a:ext cx="7799832" cy="5166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B68CECD-F4A0-14CE-720E-24A53A01D348}"/>
              </a:ext>
            </a:extLst>
          </p:cNvPr>
          <p:cNvSpPr txBox="1"/>
          <p:nvPr/>
        </p:nvSpPr>
        <p:spPr>
          <a:xfrm>
            <a:off x="237744" y="3904488"/>
            <a:ext cx="28171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Total Cavities: </a:t>
            </a:r>
            <a:r>
              <a:rPr lang="en-US" sz="2800" dirty="0"/>
              <a:t>80</a:t>
            </a:r>
          </a:p>
          <a:p>
            <a:r>
              <a:rPr lang="en-US" sz="2800" b="1" dirty="0"/>
              <a:t>Spares: </a:t>
            </a:r>
            <a:r>
              <a:rPr lang="en-US" sz="2800" dirty="0"/>
              <a:t>7.5%</a:t>
            </a:r>
          </a:p>
          <a:p>
            <a:r>
              <a:rPr lang="en-US" sz="2800" b="1" dirty="0"/>
              <a:t>Retest Rate: </a:t>
            </a:r>
            <a:r>
              <a:rPr lang="en-US" sz="2800" dirty="0"/>
              <a:t>85%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C5ADEF-FDAB-3AEA-A6C1-EC484DA57BFD}"/>
              </a:ext>
            </a:extLst>
          </p:cNvPr>
          <p:cNvCxnSpPr/>
          <p:nvPr/>
        </p:nvCxnSpPr>
        <p:spPr>
          <a:xfrm>
            <a:off x="4754880" y="1938528"/>
            <a:ext cx="6163056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A83ECD4-A54A-E45A-B4DD-CAEF35859F72}"/>
              </a:ext>
            </a:extLst>
          </p:cNvPr>
          <p:cNvCxnSpPr/>
          <p:nvPr/>
        </p:nvCxnSpPr>
        <p:spPr>
          <a:xfrm>
            <a:off x="7680960" y="1993392"/>
            <a:ext cx="0" cy="3108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B2078A7-0FB4-FBA3-CBE9-6C5840EE8743}"/>
              </a:ext>
            </a:extLst>
          </p:cNvPr>
          <p:cNvCxnSpPr>
            <a:cxnSpLocks/>
          </p:cNvCxnSpPr>
          <p:nvPr/>
        </p:nvCxnSpPr>
        <p:spPr>
          <a:xfrm>
            <a:off x="9963912" y="1993392"/>
            <a:ext cx="0" cy="7498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">
            <a:extLst>
              <a:ext uri="{FF2B5EF4-FFF2-40B4-BE49-F238E27FC236}">
                <a16:creationId xmlns:a16="http://schemas.microsoft.com/office/drawing/2014/main" id="{B06A54FF-4B04-623A-452C-ABF6D7252964}"/>
              </a:ext>
            </a:extLst>
          </p:cNvPr>
          <p:cNvSpPr txBox="1"/>
          <p:nvPr/>
        </p:nvSpPr>
        <p:spPr>
          <a:xfrm>
            <a:off x="9963912" y="2215800"/>
            <a:ext cx="777240" cy="4160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kern="1200" dirty="0">
                <a:solidFill>
                  <a:srgbClr val="FF0000"/>
                </a:solidFill>
              </a:rPr>
              <a:t> - </a:t>
            </a:r>
            <a:r>
              <a:rPr lang="en-US" sz="1600" b="1" dirty="0">
                <a:solidFill>
                  <a:srgbClr val="FF0000"/>
                </a:solidFill>
              </a:rPr>
              <a:t>25</a:t>
            </a:r>
            <a:r>
              <a:rPr lang="en-US" sz="1600" b="1" kern="1200" dirty="0">
                <a:solidFill>
                  <a:srgbClr val="FF0000"/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359512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FA356A-1588-8476-3268-E01ADF374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28DA69-7434-32C2-8419-F4CADF24D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JLab SRF History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Production Strategies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Copper Plating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Non-Conformances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Procurement Considerations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ABCAA5-3A88-9547-8743-D2FAF8238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10/6/2026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1ACA85-45F7-27CF-FA3D-4DB9BDF75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TTC 2026 CEA-CNRS, June 9-12, 2026</a:t>
            </a:r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8B54941F-BD1F-4BB3-A492-CD071C146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7A4CF307-AD9C-65D4-3826-D74FC0F2DF1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3752" b="1375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882ABF60-BBCA-F384-FAF3-A90958B67F02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4"/>
          <a:srcRect t="-2499" b="32195"/>
          <a:stretch>
            <a:fillRect/>
          </a:stretch>
        </p:blipFill>
        <p:spPr>
          <a:xfrm>
            <a:off x="6246796" y="3446653"/>
            <a:ext cx="5945204" cy="276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72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F1D74-380C-9F61-DA84-0CAD9F0BE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EA3F45F-7DA6-03AF-1914-B3B732C7E0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1678638"/>
              </p:ext>
            </p:extLst>
          </p:nvPr>
        </p:nvGraphicFramePr>
        <p:xfrm>
          <a:off x="6305069" y="1123204"/>
          <a:ext cx="5577840" cy="3538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00D20FE-EFA8-13FE-3950-B5A3A6AD9D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4220786"/>
              </p:ext>
            </p:extLst>
          </p:nvPr>
        </p:nvGraphicFramePr>
        <p:xfrm>
          <a:off x="309093" y="1123204"/>
          <a:ext cx="5577840" cy="3538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65E0636E-B2F2-1B2F-2DC1-F6607530F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181"/>
            <a:ext cx="7844307" cy="678664"/>
          </a:xfrm>
        </p:spPr>
        <p:txBody>
          <a:bodyPr/>
          <a:lstStyle/>
          <a:p>
            <a:r>
              <a:rPr lang="en-US" dirty="0"/>
              <a:t>CAVITY PERFORMANCE – LCLS-II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1D58C0-3B29-9048-0ED2-2AB28CFA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TTC 2026 CEA-CNRS, June 9-12,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13738-EE70-87DD-4700-7F07DBA22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73DCE6-544D-9220-9466-132CC15B2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10/6/2026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C1D11C4-A0F6-F9C6-895E-E1C56CBEBABA}"/>
              </a:ext>
            </a:extLst>
          </p:cNvPr>
          <p:cNvCxnSpPr/>
          <p:nvPr/>
        </p:nvCxnSpPr>
        <p:spPr>
          <a:xfrm>
            <a:off x="400318" y="69511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B7080D-80A5-1833-E055-D0649AAA8E13}"/>
              </a:ext>
            </a:extLst>
          </p:cNvPr>
          <p:cNvCxnSpPr>
            <a:cxnSpLocks/>
          </p:cNvCxnSpPr>
          <p:nvPr/>
        </p:nvCxnSpPr>
        <p:spPr>
          <a:xfrm>
            <a:off x="1179576" y="2017776"/>
            <a:ext cx="390448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AB5497-EFDB-147F-8A9A-8E2B69282D86}"/>
              </a:ext>
            </a:extLst>
          </p:cNvPr>
          <p:cNvCxnSpPr>
            <a:cxnSpLocks/>
          </p:cNvCxnSpPr>
          <p:nvPr/>
        </p:nvCxnSpPr>
        <p:spPr>
          <a:xfrm>
            <a:off x="4572000" y="2017776"/>
            <a:ext cx="0" cy="13197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">
            <a:extLst>
              <a:ext uri="{FF2B5EF4-FFF2-40B4-BE49-F238E27FC236}">
                <a16:creationId xmlns:a16="http://schemas.microsoft.com/office/drawing/2014/main" id="{28431149-DCDD-46DB-1823-2BF7E9577D4F}"/>
              </a:ext>
            </a:extLst>
          </p:cNvPr>
          <p:cNvSpPr txBox="1"/>
          <p:nvPr/>
        </p:nvSpPr>
        <p:spPr>
          <a:xfrm>
            <a:off x="4572000" y="2322258"/>
            <a:ext cx="777240" cy="4160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kern="1200" dirty="0">
                <a:solidFill>
                  <a:srgbClr val="FF0000"/>
                </a:solidFill>
              </a:rPr>
              <a:t> - </a:t>
            </a:r>
            <a:r>
              <a:rPr lang="en-US" sz="1600" b="1" dirty="0">
                <a:solidFill>
                  <a:srgbClr val="FF0000"/>
                </a:solidFill>
              </a:rPr>
              <a:t>7</a:t>
            </a:r>
            <a:r>
              <a:rPr lang="en-US" sz="1600" b="1" kern="1200" dirty="0">
                <a:solidFill>
                  <a:srgbClr val="FF0000"/>
                </a:solidFill>
              </a:rPr>
              <a:t>%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EAC16F-D19B-C73D-DE9C-3D76A29D1C03}"/>
              </a:ext>
            </a:extLst>
          </p:cNvPr>
          <p:cNvCxnSpPr>
            <a:cxnSpLocks/>
          </p:cNvCxnSpPr>
          <p:nvPr/>
        </p:nvCxnSpPr>
        <p:spPr>
          <a:xfrm>
            <a:off x="7191756" y="2036064"/>
            <a:ext cx="390448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1AACED0-2C67-945C-EDC2-5F80C2A396C1}"/>
              </a:ext>
            </a:extLst>
          </p:cNvPr>
          <p:cNvCxnSpPr>
            <a:cxnSpLocks/>
          </p:cNvCxnSpPr>
          <p:nvPr/>
        </p:nvCxnSpPr>
        <p:spPr>
          <a:xfrm>
            <a:off x="10869168" y="2036064"/>
            <a:ext cx="0" cy="13075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">
            <a:extLst>
              <a:ext uri="{FF2B5EF4-FFF2-40B4-BE49-F238E27FC236}">
                <a16:creationId xmlns:a16="http://schemas.microsoft.com/office/drawing/2014/main" id="{B024D96B-B3C8-C46D-7C0B-9A726677C6DC}"/>
              </a:ext>
            </a:extLst>
          </p:cNvPr>
          <p:cNvSpPr txBox="1"/>
          <p:nvPr/>
        </p:nvSpPr>
        <p:spPr>
          <a:xfrm>
            <a:off x="11073663" y="2322258"/>
            <a:ext cx="777240" cy="4160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kern="1200" dirty="0">
                <a:solidFill>
                  <a:srgbClr val="FF0000"/>
                </a:solidFill>
              </a:rPr>
              <a:t> - </a:t>
            </a:r>
            <a:r>
              <a:rPr lang="en-US" sz="1600" b="1" dirty="0">
                <a:solidFill>
                  <a:srgbClr val="FF0000"/>
                </a:solidFill>
              </a:rPr>
              <a:t>7</a:t>
            </a:r>
            <a:r>
              <a:rPr lang="en-US" sz="1600" b="1" kern="1200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5F74F1-FBF7-29F3-26AC-C6AD36ECAE87}"/>
              </a:ext>
            </a:extLst>
          </p:cNvPr>
          <p:cNvSpPr txBox="1"/>
          <p:nvPr/>
        </p:nvSpPr>
        <p:spPr>
          <a:xfrm>
            <a:off x="3257167" y="4777887"/>
            <a:ext cx="52595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Total Cavities (JLab): </a:t>
            </a:r>
            <a:r>
              <a:rPr lang="en-US" sz="2800" dirty="0"/>
              <a:t>168</a:t>
            </a:r>
          </a:p>
          <a:p>
            <a:r>
              <a:rPr lang="en-US" sz="2800" b="1" dirty="0"/>
              <a:t>Spares (JLab &amp; FNAL): </a:t>
            </a:r>
            <a:r>
              <a:rPr lang="en-US" sz="2800" dirty="0"/>
              <a:t>26%</a:t>
            </a:r>
          </a:p>
          <a:p>
            <a:r>
              <a:rPr lang="en-US" sz="2800" b="1" dirty="0"/>
              <a:t>Cavity Retest Rate (JLab): </a:t>
            </a:r>
            <a:r>
              <a:rPr lang="en-US" sz="2800" dirty="0"/>
              <a:t>60%</a:t>
            </a:r>
            <a:r>
              <a:rPr lang="en-US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5753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5937E-B218-BBEE-14F9-C49565892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7163C51B-9968-B152-8527-E09B058CCA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6685421"/>
              </p:ext>
            </p:extLst>
          </p:nvPr>
        </p:nvGraphicFramePr>
        <p:xfrm>
          <a:off x="6305070" y="1121299"/>
          <a:ext cx="5577840" cy="3538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C62DE503-85C6-9F33-29AA-529D68CEC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181"/>
            <a:ext cx="7844307" cy="678664"/>
          </a:xfrm>
        </p:spPr>
        <p:txBody>
          <a:bodyPr/>
          <a:lstStyle/>
          <a:p>
            <a:r>
              <a:rPr lang="en-US" dirty="0"/>
              <a:t>CAVITY PERFORMANCE – LCLS-II-HE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3933D7-2DC7-9128-F222-540D60742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TTC 2026 CEA-CNRS, June 9-12,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FB53B-1380-19B4-0563-D837242AE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B87CBD-0B00-2B84-E25B-6620E596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10/6/2026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A7BC4C-7785-05AD-5A14-5F94F930CA95}"/>
              </a:ext>
            </a:extLst>
          </p:cNvPr>
          <p:cNvCxnSpPr/>
          <p:nvPr/>
        </p:nvCxnSpPr>
        <p:spPr>
          <a:xfrm>
            <a:off x="400318" y="69511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045787-6BE7-DD40-6862-1709A2E9146C}"/>
              </a:ext>
            </a:extLst>
          </p:cNvPr>
          <p:cNvCxnSpPr>
            <a:cxnSpLocks/>
          </p:cNvCxnSpPr>
          <p:nvPr/>
        </p:nvCxnSpPr>
        <p:spPr>
          <a:xfrm>
            <a:off x="1088136" y="1874520"/>
            <a:ext cx="390448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2CF1335-4745-5F7C-7A7B-E8816284958A}"/>
              </a:ext>
            </a:extLst>
          </p:cNvPr>
          <p:cNvCxnSpPr>
            <a:cxnSpLocks/>
          </p:cNvCxnSpPr>
          <p:nvPr/>
        </p:nvCxnSpPr>
        <p:spPr>
          <a:xfrm>
            <a:off x="4553712" y="1874520"/>
            <a:ext cx="0" cy="13075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">
            <a:extLst>
              <a:ext uri="{FF2B5EF4-FFF2-40B4-BE49-F238E27FC236}">
                <a16:creationId xmlns:a16="http://schemas.microsoft.com/office/drawing/2014/main" id="{C7F597BB-FCC5-15C2-C5BA-7F29420CB38C}"/>
              </a:ext>
            </a:extLst>
          </p:cNvPr>
          <p:cNvSpPr txBox="1"/>
          <p:nvPr/>
        </p:nvSpPr>
        <p:spPr>
          <a:xfrm>
            <a:off x="4472940" y="2078751"/>
            <a:ext cx="777240" cy="4160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kern="1200" dirty="0">
                <a:solidFill>
                  <a:srgbClr val="FF0000"/>
                </a:solidFill>
              </a:rPr>
              <a:t> - 1</a:t>
            </a:r>
            <a:r>
              <a:rPr lang="en-US" sz="1600" b="1" dirty="0">
                <a:solidFill>
                  <a:srgbClr val="FF0000"/>
                </a:solidFill>
              </a:rPr>
              <a:t>3</a:t>
            </a:r>
            <a:r>
              <a:rPr lang="en-US" sz="1600" b="1" kern="1200" dirty="0">
                <a:solidFill>
                  <a:srgbClr val="FF0000"/>
                </a:solidFill>
              </a:rPr>
              <a:t>%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27E53C-1F7C-D214-F871-7B60E684388B}"/>
              </a:ext>
            </a:extLst>
          </p:cNvPr>
          <p:cNvCxnSpPr>
            <a:cxnSpLocks/>
          </p:cNvCxnSpPr>
          <p:nvPr/>
        </p:nvCxnSpPr>
        <p:spPr>
          <a:xfrm>
            <a:off x="6909816" y="1962912"/>
            <a:ext cx="462076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1B855EE-80C0-99C9-AF9E-B90B337548DA}"/>
              </a:ext>
            </a:extLst>
          </p:cNvPr>
          <p:cNvCxnSpPr>
            <a:cxnSpLocks/>
          </p:cNvCxnSpPr>
          <p:nvPr/>
        </p:nvCxnSpPr>
        <p:spPr>
          <a:xfrm>
            <a:off x="9287256" y="1962912"/>
            <a:ext cx="0" cy="9277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">
            <a:extLst>
              <a:ext uri="{FF2B5EF4-FFF2-40B4-BE49-F238E27FC236}">
                <a16:creationId xmlns:a16="http://schemas.microsoft.com/office/drawing/2014/main" id="{5A96F21E-A9A5-955C-9B6D-32D5BE99C3CD}"/>
              </a:ext>
            </a:extLst>
          </p:cNvPr>
          <p:cNvSpPr txBox="1"/>
          <p:nvPr/>
        </p:nvSpPr>
        <p:spPr>
          <a:xfrm>
            <a:off x="9273540" y="2320289"/>
            <a:ext cx="777240" cy="4160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kern="1200" dirty="0">
                <a:solidFill>
                  <a:srgbClr val="FF0000"/>
                </a:solidFill>
              </a:rPr>
              <a:t> - 12%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AB05A4-9EAD-2560-70BF-6E257D703531}"/>
              </a:ext>
            </a:extLst>
          </p:cNvPr>
          <p:cNvSpPr txBox="1"/>
          <p:nvPr/>
        </p:nvSpPr>
        <p:spPr>
          <a:xfrm>
            <a:off x="3206873" y="4777887"/>
            <a:ext cx="53601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Total Cavities (JLab &amp; FNAL): </a:t>
            </a:r>
            <a:r>
              <a:rPr lang="en-US" sz="2800" dirty="0"/>
              <a:t>184</a:t>
            </a:r>
          </a:p>
          <a:p>
            <a:r>
              <a:rPr lang="en-US" sz="2800" b="1" dirty="0"/>
              <a:t>Spares (JLab &amp; FNAL): </a:t>
            </a:r>
            <a:r>
              <a:rPr lang="en-US" sz="2800" dirty="0"/>
              <a:t>13%</a:t>
            </a:r>
          </a:p>
          <a:p>
            <a:r>
              <a:rPr lang="en-US" sz="2800" b="1" dirty="0"/>
              <a:t>Cavity Retest Rate (JLab): </a:t>
            </a:r>
            <a:r>
              <a:rPr lang="en-US" sz="2800" dirty="0"/>
              <a:t>90%</a:t>
            </a:r>
            <a:r>
              <a:rPr lang="en-US" sz="2800" b="1" dirty="0"/>
              <a:t>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FA202D7-3FF1-A9D4-9531-336B9F8A87BC}"/>
              </a:ext>
            </a:extLst>
          </p:cNvPr>
          <p:cNvCxnSpPr>
            <a:cxnSpLocks/>
          </p:cNvCxnSpPr>
          <p:nvPr/>
        </p:nvCxnSpPr>
        <p:spPr>
          <a:xfrm>
            <a:off x="10947794" y="1962912"/>
            <a:ext cx="0" cy="12173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">
            <a:extLst>
              <a:ext uri="{FF2B5EF4-FFF2-40B4-BE49-F238E27FC236}">
                <a16:creationId xmlns:a16="http://schemas.microsoft.com/office/drawing/2014/main" id="{1F9E4D78-4AF9-1EEC-A840-BFC2B2561FDC}"/>
              </a:ext>
            </a:extLst>
          </p:cNvPr>
          <p:cNvSpPr txBox="1"/>
          <p:nvPr/>
        </p:nvSpPr>
        <p:spPr>
          <a:xfrm>
            <a:off x="10934078" y="2609849"/>
            <a:ext cx="777240" cy="4160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kern="1200" dirty="0">
                <a:solidFill>
                  <a:srgbClr val="FF0000"/>
                </a:solidFill>
              </a:rPr>
              <a:t> - 1</a:t>
            </a:r>
            <a:r>
              <a:rPr lang="en-US" sz="1600" b="1" dirty="0">
                <a:solidFill>
                  <a:srgbClr val="FF0000"/>
                </a:solidFill>
              </a:rPr>
              <a:t>5</a:t>
            </a:r>
            <a:r>
              <a:rPr lang="en-US" sz="1600" b="1" kern="1200" dirty="0">
                <a:solidFill>
                  <a:srgbClr val="FF0000"/>
                </a:solidFill>
              </a:rPr>
              <a:t>%</a:t>
            </a:r>
          </a:p>
        </p:txBody>
      </p:sp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4319418A-5AD3-BE21-6588-3548507CE0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471666"/>
              </p:ext>
            </p:extLst>
          </p:nvPr>
        </p:nvGraphicFramePr>
        <p:xfrm>
          <a:off x="309091" y="1121299"/>
          <a:ext cx="5577840" cy="3538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83382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0E3E2-EDB9-95B3-F44C-E233F7EA5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CD0ED9-AE0D-2F14-A38A-4544C3289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2" y="5181"/>
            <a:ext cx="7472451" cy="678664"/>
          </a:xfrm>
        </p:spPr>
        <p:txBody>
          <a:bodyPr/>
          <a:lstStyle/>
          <a:p>
            <a:r>
              <a:rPr lang="en-US" dirty="0"/>
              <a:t>CAVITY PERFORMANCE – SNS-PPU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C22AC4-4876-DF00-3DAB-E8710AE75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TTC 2026 CEA-CNRS, June 9-12,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92E38-E741-4939-AD25-6A6515E3E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C662D2-F0C1-B57F-4304-DC15673B6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10/6/2026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8BC9C23-0C2F-A54B-9418-4115DE6A48BE}"/>
              </a:ext>
            </a:extLst>
          </p:cNvPr>
          <p:cNvCxnSpPr/>
          <p:nvPr/>
        </p:nvCxnSpPr>
        <p:spPr>
          <a:xfrm>
            <a:off x="400318" y="69511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AC22518-FED0-7FDD-2A41-E9B66D68F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546" y="925325"/>
            <a:ext cx="7019160" cy="52375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CFD9D6-D797-F457-E261-385F56D9D120}"/>
              </a:ext>
            </a:extLst>
          </p:cNvPr>
          <p:cNvSpPr txBox="1"/>
          <p:nvPr/>
        </p:nvSpPr>
        <p:spPr>
          <a:xfrm>
            <a:off x="218686" y="5765320"/>
            <a:ext cx="42252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P. Dhakal et. al. </a:t>
            </a:r>
            <a:r>
              <a:rPr lang="en-US" sz="1000" i="1" dirty="0"/>
              <a:t>Performance of Oak Ridge National Laboratory spallation neutron source proton power upgrade cavities and cryomodule production, </a:t>
            </a:r>
            <a:r>
              <a:rPr lang="en-US" sz="1000" dirty="0"/>
              <a:t>Phys. Rev. Accel. Beams 27, 102001</a:t>
            </a:r>
            <a:endParaRPr lang="en-US" sz="100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26998D-FE1A-FFD7-3138-23AA973AC6F7}"/>
              </a:ext>
            </a:extLst>
          </p:cNvPr>
          <p:cNvSpPr txBox="1"/>
          <p:nvPr/>
        </p:nvSpPr>
        <p:spPr>
          <a:xfrm>
            <a:off x="274734" y="2526448"/>
            <a:ext cx="30079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Total Cavities: </a:t>
            </a:r>
            <a:r>
              <a:rPr lang="en-US" sz="2800" dirty="0"/>
              <a:t>32</a:t>
            </a:r>
          </a:p>
          <a:p>
            <a:r>
              <a:rPr lang="en-US" sz="2800" b="1" dirty="0"/>
              <a:t>Spares: </a:t>
            </a:r>
            <a:r>
              <a:rPr lang="en-US" sz="2800" dirty="0"/>
              <a:t>0.0%</a:t>
            </a:r>
          </a:p>
          <a:p>
            <a:r>
              <a:rPr lang="en-US" sz="2800" b="1" dirty="0"/>
              <a:t>Retest Rate: </a:t>
            </a:r>
            <a:r>
              <a:rPr lang="en-US" sz="2800" dirty="0"/>
              <a:t>120%</a:t>
            </a:r>
          </a:p>
        </p:txBody>
      </p:sp>
    </p:spTree>
    <p:extLst>
      <p:ext uri="{BB962C8B-B14F-4D97-AF65-F5344CB8AC3E}">
        <p14:creationId xmlns:p14="http://schemas.microsoft.com/office/powerpoint/2010/main" val="1099771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8F94E-C379-F92A-CE40-B39371470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BF718-5246-20E0-CA15-65BCF681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2026 CEA-CNRS, June 9-12,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30AFD-491C-79EE-8075-56F1E7907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03F837-ED3C-B467-CF0A-65B706212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10/6/2026</a:t>
            </a:r>
            <a:endParaRPr lang="en-US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F065E37C-055F-8B08-50F1-612239C6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4927" y="2219498"/>
            <a:ext cx="6213764" cy="2377440"/>
          </a:xfrm>
        </p:spPr>
        <p:txBody>
          <a:bodyPr anchor="ctr"/>
          <a:lstStyle/>
          <a:p>
            <a:pPr algn="ctr"/>
            <a:r>
              <a:rPr lang="en-US" sz="5400" dirty="0"/>
              <a:t>NON-CONFORMANCES</a:t>
            </a:r>
          </a:p>
        </p:txBody>
      </p:sp>
    </p:spTree>
    <p:extLst>
      <p:ext uri="{BB962C8B-B14F-4D97-AF65-F5344CB8AC3E}">
        <p14:creationId xmlns:p14="http://schemas.microsoft.com/office/powerpoint/2010/main" val="3305962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37189-DCB6-00C2-B042-1D98AEC88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49485F2-541F-F9FB-DCD5-B5F5BC1AD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181"/>
            <a:ext cx="5785319" cy="678664"/>
          </a:xfrm>
        </p:spPr>
        <p:txBody>
          <a:bodyPr/>
          <a:lstStyle/>
          <a:p>
            <a:r>
              <a:rPr lang="en-US" dirty="0"/>
              <a:t>NCRs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7D134-02E5-E068-12AB-DA4EA5D6B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TTC 2026 CEA-CNRS, June 9-12,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455A3-3DE2-FA90-DFEE-948CF86C8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381E24-49A2-039F-F531-717CEB776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10/6/2026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B24A331-F740-8C1C-611B-041BD5068A04}"/>
              </a:ext>
            </a:extLst>
          </p:cNvPr>
          <p:cNvCxnSpPr/>
          <p:nvPr/>
        </p:nvCxnSpPr>
        <p:spPr>
          <a:xfrm>
            <a:off x="400318" y="69511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41A5B7A-56B2-7D8D-9620-672375118A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075586"/>
              </p:ext>
            </p:extLst>
          </p:nvPr>
        </p:nvGraphicFramePr>
        <p:xfrm>
          <a:off x="498280" y="1399388"/>
          <a:ext cx="3729507" cy="370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8CC84494-84BC-2E92-89B5-FE7008D121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880102"/>
              </p:ext>
            </p:extLst>
          </p:nvPr>
        </p:nvGraphicFramePr>
        <p:xfrm>
          <a:off x="4125311" y="1399388"/>
          <a:ext cx="3852041" cy="370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2E923D8-D922-CA9E-86FA-E06708E5D7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790828"/>
              </p:ext>
            </p:extLst>
          </p:nvPr>
        </p:nvGraphicFramePr>
        <p:xfrm>
          <a:off x="7874877" y="1399389"/>
          <a:ext cx="3852042" cy="370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E60B822F-6B5D-8D56-5BCD-620091ECD191}"/>
              </a:ext>
            </a:extLst>
          </p:cNvPr>
          <p:cNvSpPr txBox="1"/>
          <p:nvPr/>
        </p:nvSpPr>
        <p:spPr>
          <a:xfrm>
            <a:off x="2286000" y="5625885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/>
              <a:t>Non-Conformance Report (NCR) Dispositions</a:t>
            </a:r>
          </a:p>
        </p:txBody>
      </p:sp>
    </p:spTree>
    <p:extLst>
      <p:ext uri="{BB962C8B-B14F-4D97-AF65-F5344CB8AC3E}">
        <p14:creationId xmlns:p14="http://schemas.microsoft.com/office/powerpoint/2010/main" val="2337107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C74A2-DFBB-BFCC-34B1-57A8BB1BA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E090A-8829-58A1-1664-EB783291E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2026 CEA-CNRS, June 9-12,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21313-B53D-C9DF-7A17-FC3185FE2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825289-E9BB-5F4B-196C-A17894F69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10/6/2026</a:t>
            </a:r>
            <a:endParaRPr lang="en-US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F50191E5-B300-F206-CB37-94C284F2D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4927" y="2219498"/>
            <a:ext cx="6213764" cy="2377440"/>
          </a:xfrm>
        </p:spPr>
        <p:txBody>
          <a:bodyPr anchor="ctr"/>
          <a:lstStyle/>
          <a:p>
            <a:pPr algn="ctr"/>
            <a:r>
              <a:rPr lang="en-US" sz="5400" dirty="0"/>
              <a:t>PROCUREMENT LESSONS</a:t>
            </a:r>
          </a:p>
        </p:txBody>
      </p:sp>
    </p:spTree>
    <p:extLst>
      <p:ext uri="{BB962C8B-B14F-4D97-AF65-F5344CB8AC3E}">
        <p14:creationId xmlns:p14="http://schemas.microsoft.com/office/powerpoint/2010/main" val="3609425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A8EA9-07BC-0C7B-0A57-A321AF4E8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4851203-7EE6-4770-B9A3-386B41786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181"/>
            <a:ext cx="8253016" cy="678664"/>
          </a:xfrm>
        </p:spPr>
        <p:txBody>
          <a:bodyPr/>
          <a:lstStyle/>
          <a:p>
            <a:r>
              <a:rPr lang="en-US" dirty="0"/>
              <a:t>LONG-TERM PROCUREMENT LESSONS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688FD8-6619-79D5-B6EC-A63E32E1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TTC 2026 CEA-CNRS, June 9-12,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EB791-B008-6B19-4A1A-10C09064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B71FC2-704D-E042-E3BC-00EFAA187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10/6/2026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B1D6E94-1AF7-3C32-0953-F09DA645CFD8}"/>
              </a:ext>
            </a:extLst>
          </p:cNvPr>
          <p:cNvCxnSpPr/>
          <p:nvPr/>
        </p:nvCxnSpPr>
        <p:spPr>
          <a:xfrm>
            <a:off x="400318" y="69511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36BC394-1B9E-9A33-59AF-96A2D90A7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2043" y="1537844"/>
            <a:ext cx="3890356" cy="25935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A10AA1-2FB2-3B36-9C9C-B5C43C65C3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900" r="11114"/>
          <a:stretch>
            <a:fillRect/>
          </a:stretch>
        </p:blipFill>
        <p:spPr>
          <a:xfrm>
            <a:off x="4117286" y="2440241"/>
            <a:ext cx="3957427" cy="38903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6CC6F8-D85B-A42D-82EF-766822C146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229599" y="1537844"/>
            <a:ext cx="3890359" cy="25935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A4ECE1-9D40-200E-2D7E-6ECC1ECE6963}"/>
              </a:ext>
            </a:extLst>
          </p:cNvPr>
          <p:cNvSpPr txBox="1"/>
          <p:nvPr/>
        </p:nvSpPr>
        <p:spPr>
          <a:xfrm>
            <a:off x="3807229" y="822937"/>
            <a:ext cx="45470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Rectangular Waveguide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/>
              <a:t>Vendor no longer makes the part; no alternative vendor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/>
              <a:t>Re-plated and reused as needed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/>
              <a:t>20 spares, no known source for more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530454-AD62-1144-360E-10B2AF631B51}"/>
              </a:ext>
            </a:extLst>
          </p:cNvPr>
          <p:cNvSpPr txBox="1"/>
          <p:nvPr/>
        </p:nvSpPr>
        <p:spPr>
          <a:xfrm>
            <a:off x="372062" y="4779808"/>
            <a:ext cx="32903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Cryogenic Feedthrough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/>
              <a:t>Developed for C20s in early 1990s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/>
              <a:t>30% failure of later batch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/>
              <a:t>Personnel change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F09E75-1E1E-B9F8-D469-BFC826B9E01A}"/>
              </a:ext>
            </a:extLst>
          </p:cNvPr>
          <p:cNvSpPr txBox="1"/>
          <p:nvPr/>
        </p:nvSpPr>
        <p:spPr>
          <a:xfrm>
            <a:off x="8368144" y="4779808"/>
            <a:ext cx="36132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Rotary </a:t>
            </a:r>
            <a:r>
              <a:rPr lang="en-US" sz="2000" b="1" u="sng" dirty="0" err="1"/>
              <a:t>Feedthru</a:t>
            </a:r>
            <a:endParaRPr lang="en-US" sz="2000" b="1" u="sng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/>
              <a:t>Vendor no longer produces component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/>
              <a:t>Parts have been repaired as needed; now reverse engineering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444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9BB996-4A9C-EA60-8BD1-573393ACF33D}"/>
              </a:ext>
            </a:extLst>
          </p:cNvPr>
          <p:cNvSpPr/>
          <p:nvPr/>
        </p:nvSpPr>
        <p:spPr>
          <a:xfrm>
            <a:off x="0" y="0"/>
            <a:ext cx="1943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219991-89A2-EED9-1361-A9A0075897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21" r="-196"/>
          <a:stretch>
            <a:fillRect/>
          </a:stretch>
        </p:blipFill>
        <p:spPr>
          <a:xfrm>
            <a:off x="194310" y="0"/>
            <a:ext cx="1205865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08124D7-0699-6425-B7CA-43028B2E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964276"/>
            <a:ext cx="4300913" cy="880970"/>
          </a:xfrm>
        </p:spPr>
        <p:txBody>
          <a:bodyPr>
            <a:noAutofit/>
          </a:bodyPr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139284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02184-0170-C69C-6E38-E37F1718A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14CF91-3598-1A32-9E79-C31E8D7F0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181"/>
            <a:ext cx="5785319" cy="678664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B54C37-4423-2C07-D050-ADFC5B52C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TTC 2026 CEA-CNRS, June 9-12,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BBBD6-C2D1-E3FE-5D4F-EE8FF9A0D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3C32D0-3832-3CAE-9B73-959C38210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10/6/2026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9069ED-510E-2DDA-057E-73DBAF636ED1}"/>
              </a:ext>
            </a:extLst>
          </p:cNvPr>
          <p:cNvCxnSpPr/>
          <p:nvPr/>
        </p:nvCxnSpPr>
        <p:spPr>
          <a:xfrm>
            <a:off x="400318" y="69511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EEA681B-7BF7-7984-E60D-E0749E50BA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7012072"/>
              </p:ext>
            </p:extLst>
          </p:nvPr>
        </p:nvGraphicFramePr>
        <p:xfrm>
          <a:off x="914399" y="1255362"/>
          <a:ext cx="9957661" cy="5000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2FB24813-A206-75AA-F34B-7914279ACB3D}"/>
              </a:ext>
            </a:extLst>
          </p:cNvPr>
          <p:cNvSpPr/>
          <p:nvPr/>
        </p:nvSpPr>
        <p:spPr>
          <a:xfrm>
            <a:off x="488197" y="1472339"/>
            <a:ext cx="7439186" cy="437052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0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432667-59CC-5A5A-E46C-64DDFE48B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181"/>
            <a:ext cx="5785319" cy="678664"/>
          </a:xfrm>
        </p:spPr>
        <p:txBody>
          <a:bodyPr/>
          <a:lstStyle/>
          <a:p>
            <a:r>
              <a:rPr lang="en-US" dirty="0"/>
              <a:t>HISTORY AT JLAB SRF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3AB1A-E2BE-6C7F-B018-DE4F8550C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TTC 2026 CEA-CNRS, June 9-12,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2FA8B-99E2-3E54-A913-0FA979C15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CC6041-47C3-7EFF-98D5-3676A11F6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10/6/2026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17EA61-14BF-4430-709D-972F4DC17118}"/>
              </a:ext>
            </a:extLst>
          </p:cNvPr>
          <p:cNvCxnSpPr/>
          <p:nvPr/>
        </p:nvCxnSpPr>
        <p:spPr>
          <a:xfrm>
            <a:off x="400318" y="69511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5DA5DD9-5118-83A0-16AD-A3F63E1EDF0A}"/>
              </a:ext>
            </a:extLst>
          </p:cNvPr>
          <p:cNvSpPr txBox="1"/>
          <p:nvPr/>
        </p:nvSpPr>
        <p:spPr>
          <a:xfrm>
            <a:off x="309093" y="2113515"/>
            <a:ext cx="2654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CEBAF C20</a:t>
            </a:r>
          </a:p>
          <a:p>
            <a:pPr algn="ctr"/>
            <a:r>
              <a:rPr lang="en-US" b="1" dirty="0"/>
              <a:t>Early 1990s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E9D6EAA-89B6-BC89-5AD6-62D30DF27EFD}"/>
              </a:ext>
            </a:extLst>
          </p:cNvPr>
          <p:cNvGrpSpPr/>
          <p:nvPr/>
        </p:nvGrpSpPr>
        <p:grpSpPr>
          <a:xfrm>
            <a:off x="2529101" y="1277057"/>
            <a:ext cx="7133798" cy="4682308"/>
            <a:chOff x="2398732" y="1277057"/>
            <a:chExt cx="7133798" cy="46823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DE0875-A995-5627-A972-44C3073A9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98732" y="1277057"/>
              <a:ext cx="3463473" cy="231924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141AFD-023A-CCBE-DEB3-D072C6E3D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8732" y="3674985"/>
              <a:ext cx="3692153" cy="227529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FB2A858-AA0D-CCFE-A7C8-906DF422B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6329" t="12075" r="8577" b="5034"/>
            <a:stretch>
              <a:fillRect/>
            </a:stretch>
          </p:blipFill>
          <p:spPr>
            <a:xfrm>
              <a:off x="5937901" y="1277057"/>
              <a:ext cx="3594629" cy="231924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7D748FF-6550-5FFA-C517-C7A398E6A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2407"/>
            <a:stretch>
              <a:fillRect/>
            </a:stretch>
          </p:blipFill>
          <p:spPr>
            <a:xfrm>
              <a:off x="6166581" y="3674984"/>
              <a:ext cx="3365949" cy="228438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507A994-9010-6857-558D-F7DD07C5E286}"/>
              </a:ext>
            </a:extLst>
          </p:cNvPr>
          <p:cNvSpPr txBox="1"/>
          <p:nvPr/>
        </p:nvSpPr>
        <p:spPr>
          <a:xfrm>
            <a:off x="9255162" y="2113515"/>
            <a:ext cx="2654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CEBAF C50</a:t>
            </a:r>
          </a:p>
          <a:p>
            <a:pPr algn="ctr"/>
            <a:r>
              <a:rPr lang="en-US" b="1" dirty="0"/>
              <a:t>2000s - date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79D342-B861-27DF-8F2D-EAD76CD25FBA}"/>
              </a:ext>
            </a:extLst>
          </p:cNvPr>
          <p:cNvSpPr txBox="1"/>
          <p:nvPr/>
        </p:nvSpPr>
        <p:spPr>
          <a:xfrm>
            <a:off x="309093" y="4489464"/>
            <a:ext cx="2654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CEBAF C100</a:t>
            </a:r>
          </a:p>
          <a:p>
            <a:pPr algn="ctr"/>
            <a:r>
              <a:rPr lang="en-US" b="1" dirty="0"/>
              <a:t>2010s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7D78DA-43A2-1C38-484D-06A779879CCB}"/>
              </a:ext>
            </a:extLst>
          </p:cNvPr>
          <p:cNvSpPr txBox="1"/>
          <p:nvPr/>
        </p:nvSpPr>
        <p:spPr>
          <a:xfrm>
            <a:off x="9255162" y="4489463"/>
            <a:ext cx="2654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CEBAF C75</a:t>
            </a:r>
          </a:p>
          <a:p>
            <a:pPr algn="ctr"/>
            <a:r>
              <a:rPr lang="en-US" b="1" dirty="0"/>
              <a:t>2020s to date</a:t>
            </a:r>
          </a:p>
        </p:txBody>
      </p:sp>
    </p:spTree>
    <p:extLst>
      <p:ext uri="{BB962C8B-B14F-4D97-AF65-F5344CB8AC3E}">
        <p14:creationId xmlns:p14="http://schemas.microsoft.com/office/powerpoint/2010/main" val="1318808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7FF0D-E9B9-D108-46DF-F7F792234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2A0F1F-6256-C521-8835-FC7094556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181"/>
            <a:ext cx="5785319" cy="678664"/>
          </a:xfrm>
        </p:spPr>
        <p:txBody>
          <a:bodyPr/>
          <a:lstStyle/>
          <a:p>
            <a:r>
              <a:rPr lang="en-US" dirty="0"/>
              <a:t>HISTORY AT JLAB SRF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FA75C1-8AFB-887F-F899-799417FF0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TTC 2026 CEA-CNRS, June 9-12,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A2B50-1481-53FC-21AF-9039A68B6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D4EFF3-3FE8-379D-63E7-39C071CBC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10/6/2026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EF692A-C951-B6EA-172D-32066A8794B6}"/>
              </a:ext>
            </a:extLst>
          </p:cNvPr>
          <p:cNvCxnSpPr/>
          <p:nvPr/>
        </p:nvCxnSpPr>
        <p:spPr>
          <a:xfrm>
            <a:off x="400318" y="69511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6B3E7027-B3EC-77E7-F15B-0DD65AD9E2E7}"/>
              </a:ext>
            </a:extLst>
          </p:cNvPr>
          <p:cNvGrpSpPr/>
          <p:nvPr/>
        </p:nvGrpSpPr>
        <p:grpSpPr>
          <a:xfrm>
            <a:off x="2464670" y="1318337"/>
            <a:ext cx="7262661" cy="4386362"/>
            <a:chOff x="2761473" y="1318337"/>
            <a:chExt cx="7262661" cy="438636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C7E77E2-06C6-8D3A-9A5A-54C1B19B6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1473" y="3575043"/>
              <a:ext cx="3245189" cy="212965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FFB4734-7320-5D89-67AA-CE6A6CF04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4203" r="1382"/>
            <a:stretch>
              <a:fillRect/>
            </a:stretch>
          </p:blipFill>
          <p:spPr>
            <a:xfrm>
              <a:off x="2761473" y="1318338"/>
              <a:ext cx="4266165" cy="21894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9F074E3-B6B6-3B7A-8AB1-057A1DA7C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04821" y="1318337"/>
              <a:ext cx="2919313" cy="21894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F17A8AF-FE13-0EA1-45A2-F62AA76AD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16082"/>
            <a:stretch>
              <a:fillRect/>
            </a:stretch>
          </p:blipFill>
          <p:spPr>
            <a:xfrm>
              <a:off x="6087891" y="3575043"/>
              <a:ext cx="3936243" cy="212965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E863129-AEF5-6D48-195C-A3F8E6F65C2F}"/>
              </a:ext>
            </a:extLst>
          </p:cNvPr>
          <p:cNvSpPr txBox="1"/>
          <p:nvPr/>
        </p:nvSpPr>
        <p:spPr>
          <a:xfrm>
            <a:off x="309093" y="2113515"/>
            <a:ext cx="2654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LCLS-II</a:t>
            </a:r>
          </a:p>
          <a:p>
            <a:pPr algn="ctr"/>
            <a:r>
              <a:rPr lang="en-US" b="1" dirty="0"/>
              <a:t>2010s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BBA609-25DC-890E-59F0-8E349A5D6F4B}"/>
              </a:ext>
            </a:extLst>
          </p:cNvPr>
          <p:cNvSpPr txBox="1"/>
          <p:nvPr/>
        </p:nvSpPr>
        <p:spPr>
          <a:xfrm>
            <a:off x="356022" y="4222053"/>
            <a:ext cx="2654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LCLS-II-HE</a:t>
            </a:r>
          </a:p>
          <a:p>
            <a:pPr algn="ctr"/>
            <a:r>
              <a:rPr lang="en-US" b="1" dirty="0"/>
              <a:t>2020s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52528D-298D-32B2-8B4A-53C3A3F1C8FE}"/>
              </a:ext>
            </a:extLst>
          </p:cNvPr>
          <p:cNvSpPr txBox="1"/>
          <p:nvPr/>
        </p:nvSpPr>
        <p:spPr>
          <a:xfrm>
            <a:off x="9232592" y="4222052"/>
            <a:ext cx="2654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SNS-PPU</a:t>
            </a:r>
          </a:p>
          <a:p>
            <a:pPr algn="ctr"/>
            <a:r>
              <a:rPr lang="en-US" b="1" dirty="0"/>
              <a:t>2020s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C5F365-42EE-695C-B139-39564351732D}"/>
              </a:ext>
            </a:extLst>
          </p:cNvPr>
          <p:cNvSpPr txBox="1"/>
          <p:nvPr/>
        </p:nvSpPr>
        <p:spPr>
          <a:xfrm>
            <a:off x="9232592" y="2112834"/>
            <a:ext cx="2654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SNS</a:t>
            </a:r>
          </a:p>
          <a:p>
            <a:pPr algn="ctr"/>
            <a:r>
              <a:rPr lang="en-US" b="1" dirty="0"/>
              <a:t>Early 2000s</a:t>
            </a:r>
          </a:p>
        </p:txBody>
      </p:sp>
    </p:spTree>
    <p:extLst>
      <p:ext uri="{BB962C8B-B14F-4D97-AF65-F5344CB8AC3E}">
        <p14:creationId xmlns:p14="http://schemas.microsoft.com/office/powerpoint/2010/main" val="379544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F567B-18E1-4D38-7B1A-143019536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D8E2B0-9209-3916-8AD0-6128A38A8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181"/>
            <a:ext cx="5785319" cy="678664"/>
          </a:xfrm>
        </p:spPr>
        <p:txBody>
          <a:bodyPr/>
          <a:lstStyle/>
          <a:p>
            <a:r>
              <a:rPr lang="en-US" dirty="0"/>
              <a:t>FUTURE AT JLAB SRF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A78970-2C1F-FFBE-5817-3E4C71BB2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TTC 2026 CEA-CNRS, June 9-12,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A1FB4-BA1C-CBBD-8F33-4E798E2AC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ECA0B3-70C2-76F1-0A62-5E61BEC67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10/6/2026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7A714D-FE59-9552-7E59-7532F4375F84}"/>
              </a:ext>
            </a:extLst>
          </p:cNvPr>
          <p:cNvCxnSpPr/>
          <p:nvPr/>
        </p:nvCxnSpPr>
        <p:spPr>
          <a:xfrm>
            <a:off x="400318" y="69511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0C953E4D-23BA-255E-6E55-D75507A92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61" y="1702456"/>
            <a:ext cx="4543606" cy="3893767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1F50800-B584-54C0-1508-44624FF0A9EB}"/>
              </a:ext>
            </a:extLst>
          </p:cNvPr>
          <p:cNvSpPr txBox="1"/>
          <p:nvPr/>
        </p:nvSpPr>
        <p:spPr>
          <a:xfrm>
            <a:off x="913344" y="1337281"/>
            <a:ext cx="306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2020s/2030s – EIC 591 MHZ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983D46-DED1-DF37-1EC8-9F4300672CD6}"/>
              </a:ext>
            </a:extLst>
          </p:cNvPr>
          <p:cNvSpPr txBox="1"/>
          <p:nvPr/>
        </p:nvSpPr>
        <p:spPr>
          <a:xfrm>
            <a:off x="6357851" y="1410315"/>
            <a:ext cx="390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2020s/2030s – EIC 197/394 MHZ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C30720-8D49-809F-B4FF-5065B6393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7720" y="1706613"/>
            <a:ext cx="6801702" cy="38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104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4B2C6-9D27-DEE6-0008-9BB0D3E9E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2026 CEA-CNRS, June 9-12,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86BD6-B46A-9632-3F43-5DAB8A72C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71BFD0-6C8E-B052-EB47-BBF1921F5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10/6/2026</a:t>
            </a:r>
            <a:endParaRPr lang="en-US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0711250A-9381-41F8-5513-942469CEC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341" y="2219498"/>
            <a:ext cx="5785319" cy="2377440"/>
          </a:xfrm>
        </p:spPr>
        <p:txBody>
          <a:bodyPr anchor="ctr"/>
          <a:lstStyle/>
          <a:p>
            <a:pPr algn="ctr"/>
            <a:r>
              <a:rPr lang="en-US" sz="5400" dirty="0"/>
              <a:t>PRODUCTION STRATEGIES</a:t>
            </a:r>
          </a:p>
        </p:txBody>
      </p:sp>
    </p:spTree>
    <p:extLst>
      <p:ext uri="{BB962C8B-B14F-4D97-AF65-F5344CB8AC3E}">
        <p14:creationId xmlns:p14="http://schemas.microsoft.com/office/powerpoint/2010/main" val="228890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558FB-D123-A75B-9BBE-CA9B68CC1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0D00F4-BB51-035F-8E73-89F972ADC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181"/>
            <a:ext cx="8308133" cy="678664"/>
          </a:xfrm>
        </p:spPr>
        <p:txBody>
          <a:bodyPr/>
          <a:lstStyle/>
          <a:p>
            <a:r>
              <a:rPr lang="en-US" dirty="0"/>
              <a:t>PPU PRODUCTION STRATEGIES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62DDB3-CFE1-2275-87E2-7E30C2C0A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TTC 2026 CEA-CNRS, June 9-12,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70078-76A6-1A46-7866-2C962525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E9047B-B4E8-0776-F567-ABF2884E6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10/6/2026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13795A-0D23-84A0-3091-FAC3EAEA082F}"/>
              </a:ext>
            </a:extLst>
          </p:cNvPr>
          <p:cNvCxnSpPr/>
          <p:nvPr/>
        </p:nvCxnSpPr>
        <p:spPr>
          <a:xfrm>
            <a:off x="400318" y="69511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6ED7DCC-FE75-FCEC-262E-E5555D2AC748}"/>
              </a:ext>
            </a:extLst>
          </p:cNvPr>
          <p:cNvSpPr txBox="1"/>
          <p:nvPr/>
        </p:nvSpPr>
        <p:spPr>
          <a:xfrm>
            <a:off x="755586" y="4879990"/>
            <a:ext cx="1828800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b="1" dirty="0"/>
              <a:t>PROCUREMENT</a:t>
            </a:r>
          </a:p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9DAC6F-8E02-E495-9807-A019024E4B2A}"/>
              </a:ext>
            </a:extLst>
          </p:cNvPr>
          <p:cNvSpPr txBox="1"/>
          <p:nvPr/>
        </p:nvSpPr>
        <p:spPr>
          <a:xfrm>
            <a:off x="6324600" y="4879990"/>
            <a:ext cx="1828800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b="1" dirty="0"/>
              <a:t>INVENTORY</a:t>
            </a:r>
          </a:p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60650C-FA70-C5D4-C8D5-15EAA93EF75C}"/>
              </a:ext>
            </a:extLst>
          </p:cNvPr>
          <p:cNvSpPr txBox="1"/>
          <p:nvPr/>
        </p:nvSpPr>
        <p:spPr>
          <a:xfrm>
            <a:off x="3540093" y="4879990"/>
            <a:ext cx="1828800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b="1" dirty="0"/>
              <a:t>INSPECTION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C59AFD-540B-E020-A616-388BBA2683FF}"/>
              </a:ext>
            </a:extLst>
          </p:cNvPr>
          <p:cNvSpPr txBox="1"/>
          <p:nvPr/>
        </p:nvSpPr>
        <p:spPr>
          <a:xfrm>
            <a:off x="9109106" y="4879990"/>
            <a:ext cx="1828800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b="1" dirty="0"/>
              <a:t>ASSEMBLY</a:t>
            </a:r>
          </a:p>
          <a:p>
            <a:pPr algn="ctr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E60A1A0-2074-1D36-0882-9C0DF6C7E1EA}"/>
              </a:ext>
            </a:extLst>
          </p:cNvPr>
          <p:cNvCxnSpPr>
            <a:cxnSpLocks/>
            <a:stCxn id="2" idx="3"/>
            <a:endCxn id="8" idx="1"/>
          </p:cNvCxnSpPr>
          <p:nvPr/>
        </p:nvCxnSpPr>
        <p:spPr>
          <a:xfrm>
            <a:off x="2584386" y="5341655"/>
            <a:ext cx="9557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58BC089-9D19-3550-A265-987E0EC95FA0}"/>
              </a:ext>
            </a:extLst>
          </p:cNvPr>
          <p:cNvCxnSpPr>
            <a:cxnSpLocks/>
            <a:stCxn id="8" idx="3"/>
            <a:endCxn id="7" idx="1"/>
          </p:cNvCxnSpPr>
          <p:nvPr/>
        </p:nvCxnSpPr>
        <p:spPr>
          <a:xfrm>
            <a:off x="5368893" y="5341655"/>
            <a:ext cx="9557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A93FE4F-14CC-5C73-6015-A016E259316E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8153400" y="5341655"/>
            <a:ext cx="95570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239D7196-8BB1-4B47-D1FF-035635911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221" y="1211117"/>
            <a:ext cx="1835875" cy="28762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8C15D97-26C5-FD8C-945D-98660A91DE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034" t="1824" r="18350"/>
          <a:stretch>
            <a:fillRect/>
          </a:stretch>
        </p:blipFill>
        <p:spPr>
          <a:xfrm>
            <a:off x="6324600" y="1211117"/>
            <a:ext cx="1828800" cy="28762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E1DEE2C-6CE1-AF1C-A283-8391688F09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133"/>
          <a:stretch>
            <a:fillRect/>
          </a:stretch>
        </p:blipFill>
        <p:spPr>
          <a:xfrm>
            <a:off x="9109106" y="1211116"/>
            <a:ext cx="1835875" cy="28762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5B8D45D-B9BB-2965-BEFF-1E6330F5C8C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3048"/>
          <a:stretch>
            <a:fillRect/>
          </a:stretch>
        </p:blipFill>
        <p:spPr>
          <a:xfrm>
            <a:off x="764354" y="1211116"/>
            <a:ext cx="1837944" cy="287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96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3FBBE-8173-3E66-681A-74C871A04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BB666B-882C-7559-1458-C30B35CC9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181"/>
            <a:ext cx="8308133" cy="678664"/>
          </a:xfrm>
        </p:spPr>
        <p:txBody>
          <a:bodyPr/>
          <a:lstStyle/>
          <a:p>
            <a:r>
              <a:rPr lang="en-US" dirty="0"/>
              <a:t>PPU PRODUCTION STRATEGIES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6DF344-56BB-36CF-A77E-DA8A4E6AA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TTC 2026 CEA-CNRS, June 9-12,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FA57E-53D9-3489-E7A8-CA40D240B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3E6A8C-9CC4-C8CB-6B17-518F5DC54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10/6/2026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F50D63F-BD1D-BA8C-72F3-86ABA309B0F4}"/>
              </a:ext>
            </a:extLst>
          </p:cNvPr>
          <p:cNvCxnSpPr/>
          <p:nvPr/>
        </p:nvCxnSpPr>
        <p:spPr>
          <a:xfrm>
            <a:off x="400318" y="69511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E125300-103C-84C3-A9C7-1A1CAFCBC67E}"/>
              </a:ext>
            </a:extLst>
          </p:cNvPr>
          <p:cNvSpPr txBox="1"/>
          <p:nvPr/>
        </p:nvSpPr>
        <p:spPr>
          <a:xfrm>
            <a:off x="755586" y="4879990"/>
            <a:ext cx="1828800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b="1" dirty="0"/>
              <a:t>PROCUREMENT</a:t>
            </a:r>
          </a:p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29715F-8505-CF52-58A4-6A1A66596A88}"/>
              </a:ext>
            </a:extLst>
          </p:cNvPr>
          <p:cNvSpPr txBox="1"/>
          <p:nvPr/>
        </p:nvSpPr>
        <p:spPr>
          <a:xfrm>
            <a:off x="6324600" y="4879990"/>
            <a:ext cx="1828800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INVENTORY</a:t>
            </a:r>
          </a:p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C0A042-35BF-6D36-530B-99928C687157}"/>
              </a:ext>
            </a:extLst>
          </p:cNvPr>
          <p:cNvSpPr txBox="1"/>
          <p:nvPr/>
        </p:nvSpPr>
        <p:spPr>
          <a:xfrm>
            <a:off x="3540093" y="4879990"/>
            <a:ext cx="1828800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INSPECTION</a:t>
            </a:r>
          </a:p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EA1165-0D28-8D6B-423C-E652C437ECAC}"/>
              </a:ext>
            </a:extLst>
          </p:cNvPr>
          <p:cNvSpPr txBox="1"/>
          <p:nvPr/>
        </p:nvSpPr>
        <p:spPr>
          <a:xfrm>
            <a:off x="9109106" y="4879990"/>
            <a:ext cx="1828800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ASSEMBLY</a:t>
            </a:r>
          </a:p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4105B1D-51B4-8BDD-3579-B57647238C2C}"/>
              </a:ext>
            </a:extLst>
          </p:cNvPr>
          <p:cNvGrpSpPr/>
          <p:nvPr/>
        </p:nvGrpSpPr>
        <p:grpSpPr>
          <a:xfrm>
            <a:off x="755586" y="2582799"/>
            <a:ext cx="10300341" cy="1997658"/>
            <a:chOff x="755586" y="2042469"/>
            <a:chExt cx="10300341" cy="199765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4094750-3A29-2173-EC9F-6343337934A1}"/>
                </a:ext>
              </a:extLst>
            </p:cNvPr>
            <p:cNvGrpSpPr/>
            <p:nvPr/>
          </p:nvGrpSpPr>
          <p:grpSpPr>
            <a:xfrm>
              <a:off x="755586" y="2042469"/>
              <a:ext cx="1842140" cy="1997658"/>
              <a:chOff x="755586" y="2042469"/>
              <a:chExt cx="1842140" cy="1997658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9E4CA6-D969-9402-E063-4F0ED18BD46E}"/>
                  </a:ext>
                </a:extLst>
              </p:cNvPr>
              <p:cNvSpPr txBox="1"/>
              <p:nvPr/>
            </p:nvSpPr>
            <p:spPr>
              <a:xfrm>
                <a:off x="768926" y="2042469"/>
                <a:ext cx="1828800" cy="92333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dirty="0"/>
              </a:p>
              <a:p>
                <a:pPr algn="ctr"/>
                <a:r>
                  <a:rPr lang="en-US" b="1" dirty="0"/>
                  <a:t>VENDOR 1</a:t>
                </a:r>
              </a:p>
              <a:p>
                <a:pPr algn="ctr"/>
                <a:endParaRPr lang="en-US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E06E0B5-1FB5-A4AF-143C-C2301FEC50AC}"/>
                  </a:ext>
                </a:extLst>
              </p:cNvPr>
              <p:cNvSpPr txBox="1"/>
              <p:nvPr/>
            </p:nvSpPr>
            <p:spPr>
              <a:xfrm>
                <a:off x="755586" y="3116797"/>
                <a:ext cx="1828800" cy="92333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dirty="0"/>
              </a:p>
              <a:p>
                <a:pPr algn="ctr"/>
                <a:r>
                  <a:rPr lang="en-US" b="1" dirty="0"/>
                  <a:t>VENDOR 2</a:t>
                </a:r>
              </a:p>
              <a:p>
                <a:pPr algn="ctr"/>
                <a:endParaRPr lang="en-US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30D9936-5E89-B31F-EAD8-22A2E7E0FA97}"/>
                </a:ext>
              </a:extLst>
            </p:cNvPr>
            <p:cNvSpPr txBox="1"/>
            <p:nvPr/>
          </p:nvSpPr>
          <p:spPr>
            <a:xfrm>
              <a:off x="3548759" y="2579633"/>
              <a:ext cx="1828800" cy="9233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b="1" dirty="0"/>
                <a:t>PRE-ASSEMBLY</a:t>
              </a:r>
            </a:p>
            <a:p>
              <a:pPr algn="ctr"/>
              <a:endParaRPr lang="en-US" dirty="0"/>
            </a:p>
          </p:txBody>
        </p:sp>
        <p:cxnSp>
          <p:nvCxnSpPr>
            <p:cNvPr id="17" name="Connector: Elbow 16">
              <a:extLst>
                <a:ext uri="{FF2B5EF4-FFF2-40B4-BE49-F238E27FC236}">
                  <a16:creationId xmlns:a16="http://schemas.microsoft.com/office/drawing/2014/main" id="{43F62F7D-016B-A131-0B1D-7FC0AF435D3C}"/>
                </a:ext>
              </a:extLst>
            </p:cNvPr>
            <p:cNvCxnSpPr>
              <a:stCxn id="2" idx="3"/>
              <a:endCxn id="8" idx="1"/>
            </p:cNvCxnSpPr>
            <p:nvPr/>
          </p:nvCxnSpPr>
          <p:spPr>
            <a:xfrm>
              <a:off x="2597726" y="2504134"/>
              <a:ext cx="951033" cy="537164"/>
            </a:xfrm>
            <a:prstGeom prst="bentConnector3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or: Elbow 17">
              <a:extLst>
                <a:ext uri="{FF2B5EF4-FFF2-40B4-BE49-F238E27FC236}">
                  <a16:creationId xmlns:a16="http://schemas.microsoft.com/office/drawing/2014/main" id="{FD3AB33B-9F1F-E6B2-F0A5-AB07F1C2D1EC}"/>
                </a:ext>
              </a:extLst>
            </p:cNvPr>
            <p:cNvCxnSpPr>
              <a:cxnSpLocks/>
              <a:stCxn id="7" idx="3"/>
              <a:endCxn id="8" idx="1"/>
            </p:cNvCxnSpPr>
            <p:nvPr/>
          </p:nvCxnSpPr>
          <p:spPr>
            <a:xfrm flipV="1">
              <a:off x="2584386" y="3041298"/>
              <a:ext cx="964373" cy="537164"/>
            </a:xfrm>
            <a:prstGeom prst="bentConnector3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50AD8D4-3F5D-CACF-95BC-93BD95A992C3}"/>
                </a:ext>
              </a:extLst>
            </p:cNvPr>
            <p:cNvCxnSpPr>
              <a:stCxn id="8" idx="3"/>
            </p:cNvCxnSpPr>
            <p:nvPr/>
          </p:nvCxnSpPr>
          <p:spPr>
            <a:xfrm>
              <a:off x="5377559" y="3041298"/>
              <a:ext cx="567836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7CF31698-0388-4D78-2A45-BB1546618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932" y="932873"/>
            <a:ext cx="3744191" cy="249612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05F8811-802F-1541-9BA4-2F630D610EF1}"/>
              </a:ext>
            </a:extLst>
          </p:cNvPr>
          <p:cNvSpPr txBox="1"/>
          <p:nvPr/>
        </p:nvSpPr>
        <p:spPr>
          <a:xfrm>
            <a:off x="648393" y="1014153"/>
            <a:ext cx="4720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Vendor Sub-Assemblies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25CD91-A1D6-BB94-096C-DCDF5DDB60C4}"/>
              </a:ext>
            </a:extLst>
          </p:cNvPr>
          <p:cNvSpPr txBox="1"/>
          <p:nvPr/>
        </p:nvSpPr>
        <p:spPr>
          <a:xfrm>
            <a:off x="10191403" y="1471353"/>
            <a:ext cx="1801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Thermal Shield, MLI, Spaceframe </a:t>
            </a:r>
          </a:p>
        </p:txBody>
      </p:sp>
    </p:spTree>
    <p:extLst>
      <p:ext uri="{BB962C8B-B14F-4D97-AF65-F5344CB8AC3E}">
        <p14:creationId xmlns:p14="http://schemas.microsoft.com/office/powerpoint/2010/main" val="3516870796"/>
      </p:ext>
    </p:extLst>
  </p:cSld>
  <p:clrMapOvr>
    <a:masterClrMapping/>
  </p:clrMapOvr>
</p:sld>
</file>

<file path=ppt/theme/theme1.xml><?xml version="1.0" encoding="utf-8"?>
<a:theme xmlns:a="http://schemas.openxmlformats.org/drawingml/2006/main" name="Jefferson Lab Theme 1">
  <a:themeElements>
    <a:clrScheme name="JLab Color Theme 1">
      <a:dk1>
        <a:srgbClr val="000000"/>
      </a:dk1>
      <a:lt1>
        <a:srgbClr val="FFFFFF"/>
      </a:lt1>
      <a:dk2>
        <a:srgbClr val="1C5068"/>
      </a:dk2>
      <a:lt2>
        <a:srgbClr val="8397A9"/>
      </a:lt2>
      <a:accent1>
        <a:srgbClr val="C31230"/>
      </a:accent1>
      <a:accent2>
        <a:srgbClr val="10A1AF"/>
      </a:accent2>
      <a:accent3>
        <a:srgbClr val="5E5E5E"/>
      </a:accent3>
      <a:accent4>
        <a:srgbClr val="821282"/>
      </a:accent4>
      <a:accent5>
        <a:srgbClr val="385723"/>
      </a:accent5>
      <a:accent6>
        <a:srgbClr val="BF9000"/>
      </a:accent6>
      <a:hlink>
        <a:srgbClr val="1C5068"/>
      </a:hlink>
      <a:folHlink>
        <a:srgbClr val="10A1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ffersonLabTemplate_JG_2503" id="{3B269B79-482B-CB48-8F1B-DE1E93D1D15C}" vid="{F7CB5D91-9C74-4C48-B8C9-8E1FE7F854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Cryomodule Lessons - Huque</Template>
  <TotalTime>5438</TotalTime>
  <Words>1323</Words>
  <Application>Microsoft Office PowerPoint</Application>
  <PresentationFormat>Widescreen</PresentationFormat>
  <Paragraphs>313</Paragraphs>
  <Slides>27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Arial</vt:lpstr>
      <vt:lpstr>Jefferson Lab Theme 1</vt:lpstr>
      <vt:lpstr>Production and Quality Lessons from Large Cryomodule Projects at JLab</vt:lpstr>
      <vt:lpstr>OUTLINE</vt:lpstr>
      <vt:lpstr>INTRODUCTION</vt:lpstr>
      <vt:lpstr>HISTORY AT JLAB SRF</vt:lpstr>
      <vt:lpstr>HISTORY AT JLAB SRF</vt:lpstr>
      <vt:lpstr>FUTURE AT JLAB SRF</vt:lpstr>
      <vt:lpstr>PRODUCTION STRATEGIES</vt:lpstr>
      <vt:lpstr>PPU PRODUCTION STRATEGIES</vt:lpstr>
      <vt:lpstr>PPU PRODUCTION STRATEGIES</vt:lpstr>
      <vt:lpstr>PPU PRODUCTION STRATEGIES</vt:lpstr>
      <vt:lpstr>PRODUCTION STRATEGIES</vt:lpstr>
      <vt:lpstr>COPPER PLATING</vt:lpstr>
      <vt:lpstr>COPPER PLATING – LCLS-II BELLOWS</vt:lpstr>
      <vt:lpstr>COPPER PLATING – L2HE FPC</vt:lpstr>
      <vt:lpstr>COPPER PLATING – L2HE FPC</vt:lpstr>
      <vt:lpstr>COPPER PLATING – L2HE FPC</vt:lpstr>
      <vt:lpstr>SPEAKING OF BELLOWS…</vt:lpstr>
      <vt:lpstr>CAVITY PERFORMANCE</vt:lpstr>
      <vt:lpstr>CAVITY PERFORMANCE – C100</vt:lpstr>
      <vt:lpstr>CAVITY PERFORMANCE – LCLS-II</vt:lpstr>
      <vt:lpstr>CAVITY PERFORMANCE – LCLS-II-HE</vt:lpstr>
      <vt:lpstr>CAVITY PERFORMANCE – SNS-PPU</vt:lpstr>
      <vt:lpstr>NON-CONFORMANCES</vt:lpstr>
      <vt:lpstr>NCRs</vt:lpstr>
      <vt:lpstr>PROCUREMENT LESSONS</vt:lpstr>
      <vt:lpstr>LONG-TERM PROCUREMENT LESSONS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Naeem Huque</dc:creator>
  <cp:lastModifiedBy>Naeem Huque</cp:lastModifiedBy>
  <cp:revision>20</cp:revision>
  <cp:lastPrinted>2024-11-21T18:51:38Z</cp:lastPrinted>
  <dcterms:created xsi:type="dcterms:W3CDTF">2026-05-30T19:21:38Z</dcterms:created>
  <dcterms:modified xsi:type="dcterms:W3CDTF">2026-06-09T16:21:05Z</dcterms:modified>
</cp:coreProperties>
</file>