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autoCompressPictures="0">
  <p:sldMasterIdLst>
    <p:sldMasterId id="2147483648" r:id="rId1"/>
  </p:sldMasterIdLst>
  <p:notesMasterIdLst>
    <p:notesMasterId r:id="rId23"/>
  </p:notesMasterIdLst>
  <p:sldIdLst>
    <p:sldId id="257" r:id="rId2"/>
    <p:sldId id="8876" r:id="rId3"/>
    <p:sldId id="265" r:id="rId4"/>
    <p:sldId id="783" r:id="rId5"/>
    <p:sldId id="8884" r:id="rId6"/>
    <p:sldId id="8899" r:id="rId7"/>
    <p:sldId id="280" r:id="rId8"/>
    <p:sldId id="8892" r:id="rId9"/>
    <p:sldId id="8903" r:id="rId10"/>
    <p:sldId id="8902" r:id="rId11"/>
    <p:sldId id="8893" r:id="rId12"/>
    <p:sldId id="8900" r:id="rId13"/>
    <p:sldId id="8905" r:id="rId14"/>
    <p:sldId id="8904" r:id="rId15"/>
    <p:sldId id="8885" r:id="rId16"/>
    <p:sldId id="8886" r:id="rId17"/>
    <p:sldId id="8891" r:id="rId18"/>
    <p:sldId id="8901" r:id="rId19"/>
    <p:sldId id="281" r:id="rId20"/>
    <p:sldId id="282" r:id="rId21"/>
    <p:sldId id="306" r:id="rId22"/>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1" userDrawn="1">
          <p15:clr>
            <a:srgbClr val="A4A3A4"/>
          </p15:clr>
        </p15:guide>
        <p15:guide id="2" pos="390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1F77B4"/>
    <a:srgbClr val="FF7F0E"/>
    <a:srgbClr val="2BA02B"/>
    <a:srgbClr val="D62728"/>
    <a:srgbClr val="D8383A"/>
    <a:srgbClr val="ABABAB"/>
    <a:srgbClr val="DC5B4F"/>
    <a:srgbClr val="1F78B4"/>
    <a:srgbClr val="B2D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13" autoAdjust="0"/>
    <p:restoredTop sz="72398" autoAdjust="0"/>
  </p:normalViewPr>
  <p:slideViewPr>
    <p:cSldViewPr snapToGrid="0" showGuides="1">
      <p:cViewPr varScale="1">
        <p:scale>
          <a:sx n="64" d="100"/>
          <a:sy n="64" d="100"/>
        </p:scale>
        <p:origin x="1227" y="39"/>
      </p:cViewPr>
      <p:guideLst>
        <p:guide orient="horz" pos="2081"/>
        <p:guide pos="3906"/>
      </p:guideLst>
    </p:cSldViewPr>
  </p:slideViewPr>
  <p:outlineViewPr>
    <p:cViewPr>
      <p:scale>
        <a:sx n="33" d="100"/>
        <a:sy n="33" d="100"/>
      </p:scale>
      <p:origin x="0" y="-16260"/>
    </p:cViewPr>
  </p:outlineViewPr>
  <p:notesTextViewPr>
    <p:cViewPr>
      <p:scale>
        <a:sx n="125" d="100"/>
        <a:sy n="12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FD46E3B-061B-FD4B-80E4-D8E7384EF50F}" type="datetimeFigureOut">
              <a:rPr kumimoji="1" lang="zh-CN" altLang="en-US" smtClean="0"/>
              <a:t>2026/6/9</a:t>
            </a:fld>
            <a:endParaRPr kumimoji="1"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34B29EB-2A8D-564E-B3CB-FF4C360B88D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Hello colleagues. It is my honor to speak at TTC2026. Today I will share our work: ‘</a:t>
            </a:r>
            <a:r>
              <a:rPr lang="en-US" altLang="zh-CN" sz="1200" dirty="0">
                <a:latin typeface="Arial" panose="020B0604020202020204" pitchFamily="34" charset="0"/>
                <a:ea typeface="微软雅黑" panose="020B0503020204020204" pitchFamily="34" charset="-122"/>
                <a:cs typeface="Arial" panose="020B0604020202020204" pitchFamily="34" charset="0"/>
              </a:rPr>
              <a:t>RF Testing and Performance Analysis of Low Beta Superconducting Cavities for HIAF </a:t>
            </a:r>
            <a:r>
              <a:rPr lang="en-US" altLang="zh-CN" sz="1200" dirty="0" err="1">
                <a:latin typeface="Arial" panose="020B0604020202020204" pitchFamily="34" charset="0"/>
                <a:ea typeface="微软雅黑" panose="020B0503020204020204" pitchFamily="34" charset="-122"/>
                <a:cs typeface="Arial" panose="020B0604020202020204" pitchFamily="34" charset="0"/>
              </a:rPr>
              <a:t>Facility</a:t>
            </a:r>
            <a:r>
              <a:rPr kumimoji="1" lang="en-US" altLang="zh-CN" dirty="0" err="1"/>
              <a:t>.’HIAF</a:t>
            </a:r>
            <a:r>
              <a:rPr kumimoji="1" lang="en-US" altLang="zh-CN" dirty="0"/>
              <a:t> is a major facility in China, and SRF cavity performance is critical.</a:t>
            </a:r>
          </a:p>
        </p:txBody>
      </p:sp>
      <p:sp>
        <p:nvSpPr>
          <p:cNvPr id="4" name="幻灯片编号占位符 3"/>
          <p:cNvSpPr>
            <a:spLocks noGrp="1"/>
          </p:cNvSpPr>
          <p:nvPr>
            <p:ph type="sldNum" sz="quarter" idx="10"/>
          </p:nvPr>
        </p:nvSpPr>
        <p:spPr/>
        <p:txBody>
          <a:bodyPr/>
          <a:lstStyle/>
          <a:p>
            <a:fld id="{334B29EB-2A8D-564E-B3CB-FF4C360B88D6}" type="slidenum">
              <a:rPr kumimoji="1" lang="zh-CN" altLang="en-US" smtClean="0"/>
              <a:t>0</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CB5E-CE5B-AF41-1C5A-85A28C20AB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14C2634-03E6-80D5-1AA6-54A23EE273E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B1E915D-00C2-1DDB-FFC9-940164BC90EA}"/>
              </a:ext>
            </a:extLst>
          </p:cNvPr>
          <p:cNvSpPr>
            <a:spLocks noGrp="1"/>
          </p:cNvSpPr>
          <p:nvPr>
            <p:ph type="body" idx="1"/>
          </p:nvPr>
        </p:nvSpPr>
        <p:spPr/>
        <p:txBody>
          <a:bodyPr/>
          <a:lstStyle/>
          <a:p>
            <a:r>
              <a:rPr lang="zh-CN" altLang="zh-CN" sz="1200" b="0" i="0" kern="1200" dirty="0">
                <a:solidFill>
                  <a:schemeClr val="tx1"/>
                </a:solidFill>
                <a:effectLst/>
                <a:latin typeface="+mn-lt"/>
                <a:ea typeface="+mn-ea"/>
                <a:cs typeface="+mn-cs"/>
              </a:rPr>
              <a:t>Now, let me show you an example using HWR015 at room temperature.</a:t>
            </a:r>
            <a:br>
              <a:rPr lang="zh-CN" altLang="zh-CN" dirty="0"/>
            </a:br>
            <a:r>
              <a:rPr lang="zh-CN" altLang="zh-CN" sz="1200" b="0" i="0" kern="1200" dirty="0">
                <a:solidFill>
                  <a:schemeClr val="tx1"/>
                </a:solidFill>
                <a:effectLst/>
                <a:latin typeface="+mn-lt"/>
                <a:ea typeface="+mn-ea"/>
                <a:cs typeface="+mn-cs"/>
              </a:rPr>
              <a:t>With our automated conditioning framework, conditioning a single cryostat takes about ten days, and the peak power after conditioning is four kilowatts.</a:t>
            </a:r>
            <a:br>
              <a:rPr lang="zh-CN" altLang="zh-CN" dirty="0"/>
            </a:br>
            <a:r>
              <a:rPr lang="zh-CN" altLang="zh-CN" sz="1200" b="0" i="0" kern="1200" dirty="0">
                <a:solidFill>
                  <a:schemeClr val="tx1"/>
                </a:solidFill>
                <a:effectLst/>
                <a:latin typeface="+mn-lt"/>
                <a:ea typeface="+mn-ea"/>
                <a:cs typeface="+mn-cs"/>
              </a:rPr>
              <a:t>Looking at these two figures, we see that most of the cavity breakdown events happen at low power levels. More importantly, after room‑temperature conditioning, the cavity vacuum level becomes two orders of magnitude lower than before – a significant improvement.</a:t>
            </a:r>
            <a:endParaRPr lang="en-US" altLang="zh-CN" dirty="0"/>
          </a:p>
        </p:txBody>
      </p:sp>
      <p:sp>
        <p:nvSpPr>
          <p:cNvPr id="4" name="灯片编号占位符 3">
            <a:extLst>
              <a:ext uri="{FF2B5EF4-FFF2-40B4-BE49-F238E27FC236}">
                <a16:creationId xmlns:a16="http://schemas.microsoft.com/office/drawing/2014/main" id="{0240FBE8-3696-F73B-7F93-4017C1974032}"/>
              </a:ext>
            </a:extLst>
          </p:cNvPr>
          <p:cNvSpPr>
            <a:spLocks noGrp="1"/>
          </p:cNvSpPr>
          <p:nvPr>
            <p:ph type="sldNum" sz="quarter" idx="5"/>
          </p:nvPr>
        </p:nvSpPr>
        <p:spPr/>
        <p:txBody>
          <a:bodyPr/>
          <a:lstStyle/>
          <a:p>
            <a:fld id="{85B86AD3-203B-463F-BEEF-57425004337E}" type="slidenum">
              <a:rPr lang="zh-CN" altLang="en-US" smtClean="0"/>
              <a:t>9</a:t>
            </a:fld>
            <a:endParaRPr lang="zh-CN" altLang="en-US"/>
          </a:p>
        </p:txBody>
      </p:sp>
    </p:spTree>
    <p:extLst>
      <p:ext uri="{BB962C8B-B14F-4D97-AF65-F5344CB8AC3E}">
        <p14:creationId xmlns:p14="http://schemas.microsoft.com/office/powerpoint/2010/main" val="266390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zh-CN" sz="1200" b="0" i="0" kern="1200" dirty="0">
                <a:solidFill>
                  <a:schemeClr val="tx1"/>
                </a:solidFill>
                <a:effectLst/>
                <a:latin typeface="+mn-lt"/>
                <a:ea typeface="+mn-ea"/>
                <a:cs typeface="+mn-cs"/>
              </a:rPr>
              <a:t>After room‑temperature and cryogenic conditioning, we must perform batch‑mode closed‑loop loading.</a:t>
            </a:r>
          </a:p>
          <a:p>
            <a:r>
              <a:rPr lang="zh-CN" altLang="zh-CN" sz="1200" b="0" i="0" kern="1200" dirty="0">
                <a:solidFill>
                  <a:schemeClr val="tx1"/>
                </a:solidFill>
                <a:effectLst/>
                <a:latin typeface="+mn-lt"/>
                <a:ea typeface="+mn-ea"/>
                <a:cs typeface="+mn-cs"/>
              </a:rPr>
              <a:t>Frequent loading operations — startup, mode switching, fault recovery — are needed for large‑scale SRF accelerators. Manual loading is slow and expert‑dependent.</a:t>
            </a:r>
          </a:p>
          <a:p>
            <a:r>
              <a:rPr lang="zh-CN" altLang="zh-CN" sz="1200" b="0" i="0" kern="1200" dirty="0">
                <a:solidFill>
                  <a:schemeClr val="tx1"/>
                </a:solidFill>
                <a:effectLst/>
                <a:latin typeface="+mn-lt"/>
                <a:ea typeface="+mn-ea"/>
                <a:cs typeface="+mn-cs"/>
              </a:rPr>
              <a:t>On HIAF, with personalized loading strategies, we reached &gt;90% automated loading success rate, supporting single‑cavity and cryostat‑based batch loading</a:t>
            </a:r>
          </a:p>
          <a:p>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i="0" kern="1200" dirty="0">
                <a:solidFill>
                  <a:schemeClr val="tx1"/>
                </a:solidFill>
                <a:effectLst/>
                <a:latin typeface="+mn-lt"/>
                <a:ea typeface="+mn-ea"/>
                <a:cs typeface="+mn-cs"/>
              </a:rPr>
              <a:t>Next, I will move on to the </a:t>
            </a:r>
            <a:r>
              <a:rPr lang="zh-CN" altLang="zh-CN" sz="1200" b="1" i="0" kern="1200" dirty="0">
                <a:solidFill>
                  <a:schemeClr val="tx1"/>
                </a:solidFill>
                <a:effectLst/>
                <a:latin typeface="+mn-lt"/>
                <a:ea typeface="+mn-ea"/>
                <a:cs typeface="+mn-cs"/>
              </a:rPr>
              <a:t>horizontal test</a:t>
            </a:r>
            <a:r>
              <a:rPr lang="zh-CN" altLang="zh-CN" sz="1200" b="0" i="0" kern="1200" dirty="0">
                <a:solidFill>
                  <a:schemeClr val="tx1"/>
                </a:solidFill>
                <a:effectLst/>
                <a:latin typeface="+mn-lt"/>
                <a:ea typeface="+mn-ea"/>
                <a:cs typeface="+mn-cs"/>
              </a:rPr>
              <a:t> – specifically, the measurement of key performance parameters of the superconducting cavities.</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CE36E-EAF2-AFC3-06C6-8576107499D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591866-D2D5-A9D0-6453-69FC90AAB994}"/>
              </a:ext>
            </a:extLst>
          </p:cNvPr>
          <p:cNvSpPr>
            <a:spLocks noGrp="1" noRot="1" noChangeAspect="1"/>
          </p:cNvSpPr>
          <p:nvPr>
            <p:ph type="sldImg" idx="2"/>
          </p:nvPr>
        </p:nvSpPr>
        <p:spPr/>
      </p:sp>
      <mc:AlternateContent xmlns:mc="http://schemas.openxmlformats.org/markup-compatibility/2006" xmlns:a14="http://schemas.microsoft.com/office/drawing/2010/main">
        <mc:Choice Requires="a14">
          <p:sp>
            <p:nvSpPr>
              <p:cNvPr id="3" name="文本占位符 2">
                <a:extLst>
                  <a:ext uri="{FF2B5EF4-FFF2-40B4-BE49-F238E27FC236}">
                    <a16:creationId xmlns:a16="http://schemas.microsoft.com/office/drawing/2014/main" id="{F1580C9B-8424-BDAD-71AB-218476B2DADF}"/>
                  </a:ext>
                </a:extLst>
              </p:cNvPr>
              <p:cNvSpPr>
                <a:spLocks noGrp="1"/>
              </p:cNvSpPr>
              <p:nvPr>
                <p:ph type="body" idx="3"/>
              </p:nvPr>
            </p:nvSpPr>
            <p:spPr/>
            <p:txBody>
              <a:bodyPr/>
              <a:lstStyle/>
              <a:p>
                <a:r>
                  <a:rPr lang="zh-CN" altLang="zh-CN" sz="1200" b="0" i="0" kern="1200" dirty="0">
                    <a:solidFill>
                      <a:schemeClr val="tx1"/>
                    </a:solidFill>
                    <a:effectLst/>
                    <a:latin typeface="+mn-lt"/>
                    <a:ea typeface="+mn-ea"/>
                    <a:cs typeface="+mn-cs"/>
                  </a:rPr>
                  <a:t>"Next, I’d like to present our work on online measurement of superconducting cavity parameters.</a:t>
                </a:r>
              </a:p>
              <a:p>
                <a:r>
                  <a:rPr lang="zh-CN" altLang="zh-CN" sz="1200" b="1" i="0" kern="1200" dirty="0">
                    <a:solidFill>
                      <a:schemeClr val="tx1"/>
                    </a:solidFill>
                    <a:effectLst/>
                    <a:latin typeface="+mn-lt"/>
                    <a:ea typeface="+mn-ea"/>
                    <a:cs typeface="+mn-cs"/>
                  </a:rPr>
                  <a:t>Background.</a:t>
                </a:r>
                <a:r>
                  <a:rPr lang="en-US" altLang="zh-CN" sz="1200" b="1"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Accurate measurement of cavity parameters is fundamental to cavity performance evaluation, parameter calibration, control, and anomaly monitoring.</a:t>
                </a:r>
              </a:p>
              <a:p>
                <a:r>
                  <a:rPr lang="zh-CN" altLang="zh-CN" sz="1200" b="1" i="0" kern="1200" dirty="0">
                    <a:solidFill>
                      <a:schemeClr val="tx1"/>
                    </a:solidFill>
                    <a:effectLst/>
                    <a:latin typeface="+mn-lt"/>
                    <a:ea typeface="+mn-ea"/>
                    <a:cs typeface="+mn-cs"/>
                  </a:rPr>
                  <a:t>Conventional approach.</a:t>
                </a:r>
                <a:r>
                  <a:rPr lang="en-US" altLang="zh-CN" sz="1200" b="1"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In traditional methods, different measurement configurations are required for different parameters. Cavities are measured one by one in a serial manner. Moreover, results often lack consistency among different operators.</a:t>
                </a:r>
              </a:p>
              <a:p>
                <a:r>
                  <a:rPr lang="zh-CN" altLang="zh-CN" sz="1200" b="1" i="0" kern="1200" dirty="0">
                    <a:solidFill>
                      <a:schemeClr val="tx1"/>
                    </a:solidFill>
                    <a:effectLst/>
                    <a:latin typeface="+mn-lt"/>
                    <a:ea typeface="+mn-ea"/>
                    <a:cs typeface="+mn-cs"/>
                  </a:rPr>
                  <a:t>Our innovative solution.</a:t>
                </a:r>
                <a:r>
                  <a:rPr lang="en-US" altLang="zh-CN" sz="1200" b="1"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We have developed a standardized measurement procedure combined with a parallelized measurement architecture. This provides key technical support for rapid commissioning of large-scale superconducting cavity systems.</a:t>
                </a:r>
              </a:p>
              <a:p>
                <a:r>
                  <a:rPr lang="zh-CN" altLang="zh-CN" sz="1200" b="1" i="0" kern="1200" dirty="0">
                    <a:solidFill>
                      <a:schemeClr val="tx1"/>
                    </a:solidFill>
                    <a:effectLst/>
                    <a:latin typeface="+mn-lt"/>
                    <a:ea typeface="+mn-ea"/>
                    <a:cs typeface="+mn-cs"/>
                  </a:rPr>
                  <a:t>Breakthrough achievement.</a:t>
                </a:r>
                <a:r>
                  <a:rPr lang="en-US" altLang="zh-CN" sz="1200" b="1"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As a result, we have achieved online batch measurement of key parameters — including </a:t>
                </a:r>
                <a14:m>
                  <m:oMath xmlns:m="http://schemas.openxmlformats.org/officeDocument/2006/math">
                    <m:sSub>
                      <m:sSubPr>
                        <m:ctrlPr>
                          <a:rPr lang="zh-CN" altLang="en-US" sz="1200" i="1" kern="1200">
                            <a:solidFill>
                              <a:schemeClr val="tx1"/>
                            </a:solidFill>
                            <a:latin typeface="Cambria Math" panose="02040503050406030204" pitchFamily="18" charset="0"/>
                            <a:ea typeface="+mn-ea"/>
                            <a:cs typeface="+mn-cs"/>
                          </a:rPr>
                        </m:ctrlPr>
                      </m:sSubPr>
                      <m:e>
                        <m:r>
                          <a:rPr lang="zh-CN" altLang="en-US" sz="1200" i="1" kern="1200">
                            <a:solidFill>
                              <a:schemeClr val="tx1"/>
                            </a:solidFill>
                            <a:latin typeface="Cambria Math" panose="02040503050406030204" pitchFamily="18" charset="0"/>
                            <a:ea typeface="+mn-ea"/>
                            <a:cs typeface="+mn-cs"/>
                          </a:rPr>
                          <m:t>𝑄</m:t>
                        </m:r>
                      </m:e>
                      <m:sub>
                        <m:r>
                          <a:rPr lang="zh-CN" altLang="en-US" sz="1200" i="1" kern="1200">
                            <a:solidFill>
                              <a:schemeClr val="tx1"/>
                            </a:solidFill>
                            <a:latin typeface="Cambria Math" panose="02040503050406030204" pitchFamily="18" charset="0"/>
                            <a:ea typeface="+mn-ea"/>
                            <a:cs typeface="+mn-cs"/>
                          </a:rPr>
                          <m:t>𝐿</m:t>
                        </m:r>
                      </m:sub>
                    </m:sSub>
                  </m:oMath>
                </a14:m>
                <a:r>
                  <a:rPr lang="zh-CN" altLang="zh-CN" sz="1200" b="0" i="0" kern="1200" dirty="0">
                    <a:solidFill>
                      <a:schemeClr val="tx1"/>
                    </a:solidFill>
                    <a:effectLst/>
                    <a:latin typeface="+mn-lt"/>
                    <a:ea typeface="+mn-ea"/>
                    <a:cs typeface="+mn-cs"/>
                  </a:rPr>
                  <a:t>, </a:t>
                </a:r>
                <a14:m>
                  <m:oMath xmlns:m="http://schemas.openxmlformats.org/officeDocument/2006/math">
                    <m:sSub>
                      <m:sSubPr>
                        <m:ctrlPr>
                          <a:rPr lang="zh-CN" altLang="en-US" sz="1200" i="1" kern="1200">
                            <a:solidFill>
                              <a:schemeClr val="tx1"/>
                            </a:solidFill>
                            <a:latin typeface="Cambria Math" panose="02040503050406030204" pitchFamily="18" charset="0"/>
                            <a:ea typeface="+mn-ea"/>
                            <a:cs typeface="+mn-cs"/>
                          </a:rPr>
                        </m:ctrlPr>
                      </m:sSubPr>
                      <m:e>
                        <m:r>
                          <a:rPr lang="zh-CN" altLang="en-US" sz="1200" i="1" kern="1200">
                            <a:solidFill>
                              <a:schemeClr val="tx1"/>
                            </a:solidFill>
                            <a:latin typeface="Cambria Math" panose="02040503050406030204" pitchFamily="18" charset="0"/>
                            <a:ea typeface="+mn-ea"/>
                            <a:cs typeface="+mn-cs"/>
                          </a:rPr>
                          <m:t>𝑓</m:t>
                        </m:r>
                      </m:e>
                      <m:sub>
                        <m:r>
                          <a:rPr lang="en-US" altLang="zh-CN" sz="1200" i="1" kern="1200">
                            <a:solidFill>
                              <a:schemeClr val="tx1"/>
                            </a:solidFill>
                            <a:latin typeface="Cambria Math" panose="02040503050406030204" pitchFamily="18" charset="0"/>
                            <a:ea typeface="+mn-ea"/>
                            <a:cs typeface="+mn-cs"/>
                          </a:rPr>
                          <m:t>h</m:t>
                        </m:r>
                      </m:sub>
                    </m:sSub>
                  </m:oMath>
                </a14:m>
                <a:r>
                  <a:rPr lang="zh-CN" altLang="zh-CN" sz="1200" b="0" i="0" kern="1200" dirty="0">
                    <a:solidFill>
                      <a:schemeClr val="tx1"/>
                    </a:solidFill>
                    <a:effectLst/>
                    <a:latin typeface="+mn-lt"/>
                    <a:ea typeface="+mn-ea"/>
                    <a:cs typeface="+mn-cs"/>
                  </a:rPr>
                  <a:t>, </a:t>
                </a:r>
                <a14:m>
                  <m:oMath xmlns:m="http://schemas.openxmlformats.org/officeDocument/2006/math">
                    <m:sSub>
                      <m:sSubPr>
                        <m:ctrlPr>
                          <a:rPr lang="zh-CN" altLang="en-US" sz="1200" i="1" kern="1200">
                            <a:solidFill>
                              <a:schemeClr val="tx1"/>
                            </a:solidFill>
                            <a:latin typeface="Cambria Math" panose="02040503050406030204" pitchFamily="18" charset="0"/>
                            <a:ea typeface="+mn-ea"/>
                            <a:cs typeface="+mn-cs"/>
                          </a:rPr>
                        </m:ctrlPr>
                      </m:sSubPr>
                      <m:e>
                        <m:r>
                          <a:rPr lang="zh-CN" altLang="en-US" sz="1200" i="1" kern="1200">
                            <a:solidFill>
                              <a:schemeClr val="tx1"/>
                            </a:solidFill>
                            <a:latin typeface="Cambria Math" panose="02040503050406030204" pitchFamily="18" charset="0"/>
                            <a:ea typeface="+mn-ea"/>
                            <a:cs typeface="+mn-cs"/>
                          </a:rPr>
                          <m:t>𝐾</m:t>
                        </m:r>
                      </m:e>
                      <m:sub>
                        <m:r>
                          <a:rPr lang="zh-CN" altLang="en-US" sz="1200" i="1" kern="1200">
                            <a:solidFill>
                              <a:schemeClr val="tx1"/>
                            </a:solidFill>
                            <a:latin typeface="Cambria Math" panose="02040503050406030204" pitchFamily="18" charset="0"/>
                            <a:ea typeface="+mn-ea"/>
                            <a:cs typeface="+mn-cs"/>
                          </a:rPr>
                          <m:t>𝐿𝐹𝐷</m:t>
                        </m:r>
                      </m:sub>
                    </m:sSub>
                  </m:oMath>
                </a14:m>
                <a:r>
                  <a:rPr lang="zh-CN" altLang="zh-CN" sz="1200" b="0" i="0" kern="1200" dirty="0">
                    <a:solidFill>
                      <a:schemeClr val="tx1"/>
                    </a:solidFill>
                    <a:effectLst/>
                    <a:latin typeface="+mn-lt"/>
                    <a:ea typeface="+mn-ea"/>
                    <a:cs typeface="+mn-cs"/>
                  </a:rPr>
                  <a:t>,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𝑑𝑓</m:t>
                    </m:r>
                    <m:r>
                      <a:rPr lang="en-US" altLang="zh-CN" sz="1200" i="0" kern="1200">
                        <a:solidFill>
                          <a:schemeClr val="tx1"/>
                        </a:solidFill>
                        <a:latin typeface="Cambria Math" panose="02040503050406030204" pitchFamily="18" charset="0"/>
                        <a:ea typeface="+mn-ea"/>
                        <a:cs typeface="+mn-cs"/>
                      </a:rPr>
                      <m:t>/</m:t>
                    </m:r>
                    <m:r>
                      <a:rPr lang="zh-CN" altLang="en-US" sz="1200" i="1" kern="1200">
                        <a:solidFill>
                          <a:schemeClr val="tx1"/>
                        </a:solidFill>
                        <a:latin typeface="Cambria Math" panose="02040503050406030204" pitchFamily="18" charset="0"/>
                        <a:ea typeface="+mn-ea"/>
                        <a:cs typeface="+mn-cs"/>
                      </a:rPr>
                      <m:t>𝑑𝑝</m:t>
                    </m:r>
                  </m:oMath>
                </a14:m>
                <a:r>
                  <a:rPr lang="zh-CN" altLang="zh-CN" sz="1200" b="0" i="0" kern="1200" dirty="0">
                    <a:solidFill>
                      <a:schemeClr val="tx1"/>
                    </a:solidFill>
                    <a:effectLst/>
                    <a:latin typeface="+mn-lt"/>
                    <a:ea typeface="+mn-ea"/>
                    <a:cs typeface="+mn-cs"/>
                  </a:rPr>
                  <a:t>, and others — for all </a:t>
                </a:r>
                <a:r>
                  <a:rPr lang="zh-CN" altLang="zh-CN" sz="1200" b="1" i="0" kern="1200" dirty="0">
                    <a:solidFill>
                      <a:schemeClr val="tx1"/>
                    </a:solidFill>
                    <a:effectLst/>
                    <a:latin typeface="+mn-lt"/>
                    <a:ea typeface="+mn-ea"/>
                    <a:cs typeface="+mn-cs"/>
                  </a:rPr>
                  <a:t>96 superconducting cavities</a:t>
                </a:r>
                <a:r>
                  <a:rPr lang="zh-CN" altLang="zh-CN" sz="1200" b="0" i="0" kern="1200" dirty="0">
                    <a:solidFill>
                      <a:schemeClr val="tx1"/>
                    </a:solidFill>
                    <a:effectLst/>
                    <a:latin typeface="+mn-lt"/>
                    <a:ea typeface="+mn-ea"/>
                    <a:cs typeface="+mn-cs"/>
                  </a:rPr>
                  <a:t> of the HIAF-iLinac.</a:t>
                </a:r>
              </a:p>
              <a:p>
                <a:endParaRPr lang="en-US" altLang="zh-CN" dirty="0"/>
              </a:p>
            </p:txBody>
          </p:sp>
        </mc:Choice>
        <mc:Fallback xmlns="">
          <p:sp>
            <p:nvSpPr>
              <p:cNvPr id="3" name="文本占位符 2">
                <a:extLst>
                  <a:ext uri="{FF2B5EF4-FFF2-40B4-BE49-F238E27FC236}">
                    <a16:creationId xmlns:a16="http://schemas.microsoft.com/office/drawing/2014/main" id="{F1580C9B-8424-BDAD-71AB-218476B2DADF}"/>
                  </a:ext>
                </a:extLst>
              </p:cNvPr>
              <p:cNvSpPr>
                <a:spLocks noGrp="1"/>
              </p:cNvSpPr>
              <p:nvPr>
                <p:ph type="body" idx="3"/>
              </p:nvPr>
            </p:nvSpPr>
            <p:spPr/>
            <p:txBody>
              <a:bodyPr/>
              <a:lstStyle/>
              <a:p>
                <a:r>
                  <a:rPr lang="zh-CN" altLang="zh-CN" sz="1200" b="0" i="0" kern="1200" dirty="0">
                    <a:solidFill>
                      <a:schemeClr val="tx1"/>
                    </a:solidFill>
                    <a:effectLst/>
                    <a:latin typeface="+mn-lt"/>
                    <a:ea typeface="+mn-ea"/>
                    <a:cs typeface="+mn-cs"/>
                  </a:rPr>
                  <a:t>"Next, I’d like to present our work on online measurement of superconducting cavity parameters.</a:t>
                </a:r>
              </a:p>
              <a:p>
                <a:r>
                  <a:rPr lang="zh-CN" altLang="zh-CN" sz="1200" b="1" i="0" kern="1200" dirty="0">
                    <a:solidFill>
                      <a:schemeClr val="tx1"/>
                    </a:solidFill>
                    <a:effectLst/>
                    <a:latin typeface="+mn-lt"/>
                    <a:ea typeface="+mn-ea"/>
                    <a:cs typeface="+mn-cs"/>
                  </a:rPr>
                  <a:t>Background.</a:t>
                </a:r>
                <a:r>
                  <a:rPr lang="en-US" altLang="zh-CN" sz="1200" b="1"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Accurate measurement of cavity parameters is fundamental to cavity performance evaluation, parameter calibration, control, and anomaly monitoring.</a:t>
                </a:r>
              </a:p>
              <a:p>
                <a:r>
                  <a:rPr lang="zh-CN" altLang="zh-CN" sz="1200" b="1" i="0" kern="1200" dirty="0">
                    <a:solidFill>
                      <a:schemeClr val="tx1"/>
                    </a:solidFill>
                    <a:effectLst/>
                    <a:latin typeface="+mn-lt"/>
                    <a:ea typeface="+mn-ea"/>
                    <a:cs typeface="+mn-cs"/>
                  </a:rPr>
                  <a:t>Conventional approach.</a:t>
                </a:r>
                <a:r>
                  <a:rPr lang="en-US" altLang="zh-CN" sz="1200" b="1"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In traditional methods, different measurement configurations are required for different parameters. Cavities are measured one by one in a serial manner. Moreover, results often lack consistency among different operators.</a:t>
                </a:r>
              </a:p>
              <a:p>
                <a:r>
                  <a:rPr lang="zh-CN" altLang="zh-CN" sz="1200" b="1" i="0" kern="1200" dirty="0">
                    <a:solidFill>
                      <a:schemeClr val="tx1"/>
                    </a:solidFill>
                    <a:effectLst/>
                    <a:latin typeface="+mn-lt"/>
                    <a:ea typeface="+mn-ea"/>
                    <a:cs typeface="+mn-cs"/>
                  </a:rPr>
                  <a:t>Our innovative solution.</a:t>
                </a:r>
                <a:r>
                  <a:rPr lang="en-US" altLang="zh-CN" sz="1200" b="1"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We have developed a standardized measurement procedure combined with a parallelized measurement architecture. This provides key technical support for rapid commissioning of large-scale superconducting cavity systems.</a:t>
                </a:r>
              </a:p>
              <a:p>
                <a:r>
                  <a:rPr lang="zh-CN" altLang="zh-CN" sz="1200" b="1" i="0" kern="1200" dirty="0">
                    <a:solidFill>
                      <a:schemeClr val="tx1"/>
                    </a:solidFill>
                    <a:effectLst/>
                    <a:latin typeface="+mn-lt"/>
                    <a:ea typeface="+mn-ea"/>
                    <a:cs typeface="+mn-cs"/>
                  </a:rPr>
                  <a:t>Breakthrough </a:t>
                </a:r>
                <a:r>
                  <a:rPr lang="zh-CN" altLang="zh-CN" sz="1200" b="1" i="0" kern="1200">
                    <a:solidFill>
                      <a:schemeClr val="tx1"/>
                    </a:solidFill>
                    <a:effectLst/>
                    <a:latin typeface="+mn-lt"/>
                    <a:ea typeface="+mn-ea"/>
                    <a:cs typeface="+mn-cs"/>
                  </a:rPr>
                  <a:t>achievement.</a:t>
                </a:r>
                <a:r>
                  <a:rPr lang="en-US" altLang="zh-CN" sz="1200" b="1" i="0" kern="1200">
                    <a:solidFill>
                      <a:schemeClr val="tx1"/>
                    </a:solidFill>
                    <a:effectLst/>
                    <a:latin typeface="+mn-lt"/>
                    <a:ea typeface="+mn-ea"/>
                    <a:cs typeface="+mn-cs"/>
                  </a:rPr>
                  <a:t> </a:t>
                </a:r>
                <a:r>
                  <a:rPr lang="zh-CN" altLang="zh-CN" sz="1200" b="0" i="0" kern="1200">
                    <a:solidFill>
                      <a:schemeClr val="tx1"/>
                    </a:solidFill>
                    <a:effectLst/>
                    <a:latin typeface="+mn-lt"/>
                    <a:ea typeface="+mn-ea"/>
                    <a:cs typeface="+mn-cs"/>
                  </a:rPr>
                  <a:t>As </a:t>
                </a:r>
                <a:r>
                  <a:rPr lang="zh-CN" altLang="zh-CN" sz="1200" b="0" i="0" kern="1200" dirty="0">
                    <a:solidFill>
                      <a:schemeClr val="tx1"/>
                    </a:solidFill>
                    <a:effectLst/>
                    <a:latin typeface="+mn-lt"/>
                    <a:ea typeface="+mn-ea"/>
                    <a:cs typeface="+mn-cs"/>
                  </a:rPr>
                  <a:t>a result, we have achieved online batch measurement of key parameters — including </a:t>
                </a:r>
                <a:r>
                  <a:rPr lang="zh-CN" altLang="en-US" sz="1200" i="0" kern="1200">
                    <a:solidFill>
                      <a:schemeClr val="tx1"/>
                    </a:solidFill>
                    <a:latin typeface="+mn-lt"/>
                    <a:ea typeface="+mn-ea"/>
                    <a:cs typeface="+mn-cs"/>
                  </a:rPr>
                  <a:t>𝑄_𝐿</a:t>
                </a:r>
                <a:r>
                  <a:rPr lang="zh-CN" altLang="zh-CN" sz="1200" b="0" i="0" kern="1200" dirty="0">
                    <a:solidFill>
                      <a:schemeClr val="tx1"/>
                    </a:solidFill>
                    <a:effectLst/>
                    <a:latin typeface="+mn-lt"/>
                    <a:ea typeface="+mn-ea"/>
                    <a:cs typeface="+mn-cs"/>
                  </a:rPr>
                  <a:t>, </a:t>
                </a:r>
                <a:r>
                  <a:rPr lang="zh-CN" altLang="en-US" sz="1200" i="0" kern="1200">
                    <a:solidFill>
                      <a:schemeClr val="tx1"/>
                    </a:solidFill>
                    <a:latin typeface="+mn-lt"/>
                    <a:ea typeface="+mn-ea"/>
                    <a:cs typeface="+mn-cs"/>
                  </a:rPr>
                  <a:t>𝑓_</a:t>
                </a:r>
                <a:r>
                  <a:rPr lang="en-US" altLang="zh-CN" sz="1200" i="0" kern="1200">
                    <a:solidFill>
                      <a:schemeClr val="tx1"/>
                    </a:solidFill>
                    <a:latin typeface="+mn-lt"/>
                    <a:ea typeface="+mn-ea"/>
                    <a:cs typeface="+mn-cs"/>
                  </a:rPr>
                  <a:t>ℎ</a:t>
                </a:r>
                <a:r>
                  <a:rPr lang="zh-CN" altLang="zh-CN" sz="1200" b="0" i="0" kern="1200" dirty="0">
                    <a:solidFill>
                      <a:schemeClr val="tx1"/>
                    </a:solidFill>
                    <a:effectLst/>
                    <a:latin typeface="+mn-lt"/>
                    <a:ea typeface="+mn-ea"/>
                    <a:cs typeface="+mn-cs"/>
                  </a:rPr>
                  <a:t>, </a:t>
                </a:r>
                <a:r>
                  <a:rPr lang="zh-CN" altLang="en-US" sz="1200" i="0" kern="1200">
                    <a:solidFill>
                      <a:schemeClr val="tx1"/>
                    </a:solidFill>
                    <a:latin typeface="+mn-lt"/>
                    <a:ea typeface="+mn-ea"/>
                    <a:cs typeface="+mn-cs"/>
                  </a:rPr>
                  <a:t>𝐾_𝐿𝐹𝐷</a:t>
                </a:r>
                <a:r>
                  <a:rPr lang="zh-CN" altLang="zh-CN" sz="1200" b="0" i="0" kern="1200" dirty="0">
                    <a:solidFill>
                      <a:schemeClr val="tx1"/>
                    </a:solidFill>
                    <a:effectLst/>
                    <a:latin typeface="+mn-lt"/>
                    <a:ea typeface="+mn-ea"/>
                    <a:cs typeface="+mn-cs"/>
                  </a:rPr>
                  <a:t>, </a:t>
                </a:r>
                <a:r>
                  <a:rPr lang="zh-CN" altLang="en-US" sz="1200" i="0" kern="1200">
                    <a:solidFill>
                      <a:schemeClr val="tx1"/>
                    </a:solidFill>
                    <a:latin typeface="+mn-lt"/>
                    <a:ea typeface="+mn-ea"/>
                    <a:cs typeface="+mn-cs"/>
                  </a:rPr>
                  <a:t>𝑑𝑓</a:t>
                </a:r>
                <a:r>
                  <a:rPr lang="en-US" altLang="zh-CN" sz="1200" i="0" kern="1200">
                    <a:solidFill>
                      <a:schemeClr val="tx1"/>
                    </a:solidFill>
                    <a:latin typeface="+mn-lt"/>
                    <a:ea typeface="+mn-ea"/>
                    <a:cs typeface="+mn-cs"/>
                  </a:rPr>
                  <a:t>/</a:t>
                </a:r>
                <a:r>
                  <a:rPr lang="zh-CN" altLang="en-US" sz="1200" i="0" kern="1200">
                    <a:solidFill>
                      <a:schemeClr val="tx1"/>
                    </a:solidFill>
                    <a:latin typeface="+mn-lt"/>
                    <a:ea typeface="+mn-ea"/>
                    <a:cs typeface="+mn-cs"/>
                  </a:rPr>
                  <a:t>𝑑𝑝</a:t>
                </a:r>
                <a:r>
                  <a:rPr lang="zh-CN" altLang="zh-CN" sz="1200" b="0" i="0" kern="1200" dirty="0">
                    <a:solidFill>
                      <a:schemeClr val="tx1"/>
                    </a:solidFill>
                    <a:effectLst/>
                    <a:latin typeface="+mn-lt"/>
                    <a:ea typeface="+mn-ea"/>
                    <a:cs typeface="+mn-cs"/>
                  </a:rPr>
                  <a:t>, and others — for all </a:t>
                </a:r>
                <a:r>
                  <a:rPr lang="zh-CN" altLang="zh-CN" sz="1200" b="1" i="0" kern="1200" dirty="0">
                    <a:solidFill>
                      <a:schemeClr val="tx1"/>
                    </a:solidFill>
                    <a:effectLst/>
                    <a:latin typeface="+mn-lt"/>
                    <a:ea typeface="+mn-ea"/>
                    <a:cs typeface="+mn-cs"/>
                  </a:rPr>
                  <a:t>96 superconducting cavities</a:t>
                </a:r>
                <a:r>
                  <a:rPr lang="zh-CN" altLang="zh-CN" sz="1200" b="0" i="0" kern="1200" dirty="0">
                    <a:solidFill>
                      <a:schemeClr val="tx1"/>
                    </a:solidFill>
                    <a:effectLst/>
                    <a:latin typeface="+mn-lt"/>
                    <a:ea typeface="+mn-ea"/>
                    <a:cs typeface="+mn-cs"/>
                  </a:rPr>
                  <a:t> of the HIAF-iLinac.</a:t>
                </a:r>
              </a:p>
              <a:p>
                <a:endParaRPr lang="en-US" altLang="zh-CN" dirty="0"/>
              </a:p>
            </p:txBody>
          </p:sp>
        </mc:Fallback>
      </mc:AlternateContent>
    </p:spTree>
    <p:extLst>
      <p:ext uri="{BB962C8B-B14F-4D97-AF65-F5344CB8AC3E}">
        <p14:creationId xmlns:p14="http://schemas.microsoft.com/office/powerpoint/2010/main" val="3220562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ED79D-69EE-22D7-F4C6-1FFAB545AEE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D1BB69D-132B-49AB-1D7B-B5576B48EF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388BD4B-6533-A61C-337A-6DD7F1EAA884}"/>
              </a:ext>
            </a:extLst>
          </p:cNvPr>
          <p:cNvSpPr>
            <a:spLocks noGrp="1"/>
          </p:cNvSpPr>
          <p:nvPr>
            <p:ph type="body" idx="1"/>
          </p:nvPr>
        </p:nvSpPr>
        <p:spPr/>
        <p:txBody>
          <a:bodyPr/>
          <a:lstStyle/>
          <a:p>
            <a:r>
              <a:rPr lang="en-US" altLang="zh-CN" dirty="0"/>
              <a:t>Now, let’s look at the measurement of key RF parameters.  Due to the lack of high-power circulators in HIAF's RF system, impedance mismatch at the power source is a major issue. As shown, when RF is off, the forward signal is not zero. Also, under different detuning conditions, the decay curve of the RF field after RF off varies, which makes traditional QL measurement methods inaccurate. To address this, we derived a new QL calculation formula based on the cavity differential equation under these conditions and recalibrated QL. This calibration significantly reduces the measurement error, lowering it from </a:t>
            </a:r>
            <a:r>
              <a:rPr lang="en-US" altLang="en-US" dirty="0"/>
              <a:t>±</a:t>
            </a:r>
            <a:r>
              <a:rPr lang="en-US" altLang="zh-CN" dirty="0"/>
              <a:t>30% to </a:t>
            </a:r>
            <a:r>
              <a:rPr lang="en-US" altLang="en-US" dirty="0"/>
              <a:t>±</a:t>
            </a:r>
            <a:r>
              <a:rPr lang="en-US" altLang="zh-CN" dirty="0"/>
              <a:t>2%, and the results match those from the network analyzer scan.”</a:t>
            </a:r>
          </a:p>
        </p:txBody>
      </p:sp>
      <p:sp>
        <p:nvSpPr>
          <p:cNvPr id="4" name="灯片编号占位符 3">
            <a:extLst>
              <a:ext uri="{FF2B5EF4-FFF2-40B4-BE49-F238E27FC236}">
                <a16:creationId xmlns:a16="http://schemas.microsoft.com/office/drawing/2014/main" id="{F5E845B5-8D32-8869-D86F-AF6CC09FB633}"/>
              </a:ext>
            </a:extLst>
          </p:cNvPr>
          <p:cNvSpPr>
            <a:spLocks noGrp="1"/>
          </p:cNvSpPr>
          <p:nvPr>
            <p:ph type="sldNum" sz="quarter" idx="5"/>
          </p:nvPr>
        </p:nvSpPr>
        <p:spPr/>
        <p:txBody>
          <a:bodyPr/>
          <a:lstStyle/>
          <a:p>
            <a:fld id="{85B86AD3-203B-463F-BEEF-57425004337E}" type="slidenum">
              <a:rPr lang="zh-CN" altLang="en-US" smtClean="0"/>
              <a:t>13</a:t>
            </a:fld>
            <a:endParaRPr lang="zh-CN" altLang="en-US"/>
          </a:p>
        </p:txBody>
      </p:sp>
    </p:spTree>
    <p:extLst>
      <p:ext uri="{BB962C8B-B14F-4D97-AF65-F5344CB8AC3E}">
        <p14:creationId xmlns:p14="http://schemas.microsoft.com/office/powerpoint/2010/main" val="423091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talk about the static LFD coefficient. There is a clear process for measuring the static LFD coefficient. First, measure the dynamic frequency detuning during the RF pulse. Then, extract the steady-state detuning at the flat-top and record the corresponding peak field strength. Finally, perform a linear fit of the steady-state detuning and the square of the peak field strength. The slope of this fit is the static LFD coefficient. It’s worth noting that nearly 80% of the cavities have a static LFD coefficient absolute value in the range of 0.1–0.2, with only one cavity exceeding 0.6. This shows that most cavities have concentrated characteristics in this aspect, providing important reference data for future research and applications.</a:t>
            </a:r>
          </a:p>
        </p:txBody>
      </p:sp>
      <p:sp>
        <p:nvSpPr>
          <p:cNvPr id="4" name="灯片编号占位符 3"/>
          <p:cNvSpPr>
            <a:spLocks noGrp="1"/>
          </p:cNvSpPr>
          <p:nvPr>
            <p:ph type="sldNum" sz="quarter" idx="5"/>
          </p:nvPr>
        </p:nvSpPr>
        <p:spPr/>
        <p:txBody>
          <a:bodyPr/>
          <a:lstStyle/>
          <a:p>
            <a:fld id="{85B86AD3-203B-463F-BEEF-57425004337E}" type="slidenum">
              <a:rPr lang="zh-CN" altLang="en-US" smtClean="0"/>
              <a:t>14</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Pressure sensitivity is an important parameter, and its coefficient (df/dp) can be determined by the detuning caused by helium gas pressure. This detuning is extracted from the phase slope of the RF pulse decay. About 80% of the cavities have pressure sensitivity in the range of 3–7 Hz/mbar, indicating that most cavities show a concentrated frequency response to pressure changes. This concentration provides useful reference data for related research and applications. When designing or using cavities, this common range can be used for evaluation and optimization.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Now, let’s focus on the peak gradient in the superconducting cavities. In CM4 and CM5, the average </a:t>
            </a:r>
            <a:r>
              <a:rPr lang="en-US" altLang="zh-CN" dirty="0" err="1"/>
              <a:t>Epeak</a:t>
            </a:r>
            <a:r>
              <a:rPr lang="en-US" altLang="zh-CN" dirty="0"/>
              <a:t> during closed-loop operation is about 33 MV/m, which is higher than the design value of 28 MV/m. Most cavities show field emission (FE) only when the electric field exceeds 20 MV/m, but a few cavities start to exhibit FE at less than 20 MV/m.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Today my talk has four parts. Introduction — briefly introduce the HIAF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44546A"/>
                </a:solidFill>
                <a:latin typeface="Arial" panose="020B0604020202020204" pitchFamily="34" charset="0"/>
                <a:ea typeface="微软雅黑" panose="020B0503020204020204" pitchFamily="34" charset="-122"/>
                <a:cs typeface="Arial" panose="020B0604020202020204" pitchFamily="34" charset="0"/>
              </a:rPr>
              <a:t>RF Conditioning—</a:t>
            </a:r>
            <a:r>
              <a:rPr lang="en-US" altLang="zh-CN" dirty="0"/>
              <a:t>our core methods: automated conditioning and loading</a:t>
            </a:r>
            <a:endParaRPr lang="en-US" altLang="zh-CN" sz="1200" b="1" dirty="0">
              <a:solidFill>
                <a:srgbClr val="44546A"/>
              </a:solidFill>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44546A"/>
                </a:solidFill>
                <a:latin typeface="Arial" panose="020B0604020202020204" pitchFamily="34" charset="0"/>
                <a:ea typeface="微软雅黑" panose="020B0503020204020204" pitchFamily="34" charset="-122"/>
                <a:cs typeface="Arial" panose="020B0604020202020204" pitchFamily="34" charset="0"/>
              </a:rPr>
              <a:t>Horizontal test</a:t>
            </a:r>
            <a:r>
              <a:rPr lang="en-US" altLang="zh-CN" dirty="0"/>
              <a:t>— what we measure and how: key RF parameters for HIAF SRF cavities.</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And finally I will give a brief summary </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zh-CN" altLang="zh-CN" sz="1200" b="0" i="0" kern="1200" dirty="0">
                <a:solidFill>
                  <a:schemeClr val="tx1"/>
                </a:solidFill>
                <a:effectLst/>
                <a:latin typeface="+mn-lt"/>
                <a:ea typeface="+mn-ea"/>
                <a:cs typeface="+mn-cs"/>
              </a:rPr>
              <a:t>Let me begin with a brief introduction to HIAF.</a:t>
            </a:r>
          </a:p>
          <a:p>
            <a:r>
              <a:rPr lang="zh-CN" altLang="zh-CN" sz="1200" b="0" i="0" kern="1200" dirty="0">
                <a:solidFill>
                  <a:schemeClr val="tx1"/>
                </a:solidFill>
                <a:effectLst/>
                <a:latin typeface="+mn-lt"/>
                <a:ea typeface="+mn-ea"/>
                <a:cs typeface="+mn-cs"/>
              </a:rPr>
              <a:t>HIAF stands for the </a:t>
            </a:r>
            <a:r>
              <a:rPr lang="zh-CN" altLang="zh-CN" sz="1200" b="1" i="0" kern="1200" dirty="0">
                <a:solidFill>
                  <a:schemeClr val="tx1"/>
                </a:solidFill>
                <a:effectLst/>
                <a:latin typeface="+mn-lt"/>
                <a:ea typeface="+mn-ea"/>
                <a:cs typeface="+mn-cs"/>
              </a:rPr>
              <a:t>High Intensity heavy-ion Accelerator Facility</a:t>
            </a:r>
            <a:r>
              <a:rPr lang="zh-CN" altLang="zh-CN" sz="1200" b="0" i="0" kern="1200" dirty="0">
                <a:solidFill>
                  <a:schemeClr val="tx1"/>
                </a:solidFill>
                <a:effectLst/>
                <a:latin typeface="+mn-lt"/>
                <a:ea typeface="+mn-ea"/>
                <a:cs typeface="+mn-cs"/>
              </a:rPr>
              <a:t>. It is mainly designed to provide high-energy heavy ion beams — up to about 800 MeV per nucleon — with high intensity, up to 10^11 particles per pulse, for ions as heavy as uranium in charge state 35+.</a:t>
            </a:r>
          </a:p>
          <a:p>
            <a:r>
              <a:rPr lang="zh-CN" altLang="zh-CN" sz="1200" b="0" i="0" kern="1200" dirty="0">
                <a:solidFill>
                  <a:schemeClr val="tx1"/>
                </a:solidFill>
                <a:effectLst/>
                <a:latin typeface="+mn-lt"/>
                <a:ea typeface="+mn-ea"/>
                <a:cs typeface="+mn-cs"/>
              </a:rPr>
              <a:t>The facility is located in Huizhou, Guangdong Province, and is led by the Institute of Modern Physics.</a:t>
            </a:r>
          </a:p>
          <a:p>
            <a:r>
              <a:rPr lang="zh-CN" altLang="zh-CN" sz="1200" b="0" i="0" kern="1200" dirty="0">
                <a:solidFill>
                  <a:schemeClr val="tx1"/>
                </a:solidFill>
                <a:effectLst/>
                <a:latin typeface="+mn-lt"/>
                <a:ea typeface="+mn-ea"/>
                <a:cs typeface="+mn-cs"/>
              </a:rPr>
              <a:t>The project was approved in December 2015, ground was broken in August 2018, and construction officially started in July 2021. Civil construction began by the end of 2018. Beam commissioning is planned for December 2025.</a:t>
            </a: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charset="0"/>
                <a:cs typeface="Arial" panose="020B0604020202020204" pitchFamily="34" charset="0"/>
              </a:rPr>
              <a:t>2</a:t>
            </a:fld>
            <a:endParaRPr lang="de-DE" altLang="zh-CN" sz="1200" b="0">
              <a:solidFill>
                <a:schemeClr val="tx1"/>
              </a:solidFill>
              <a:latin typeface="Times New Roman" panose="02020603050405020304"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0" i="0" kern="1200" dirty="0">
                <a:solidFill>
                  <a:schemeClr val="tx1"/>
                </a:solidFill>
                <a:effectLst/>
                <a:latin typeface="+mn-lt"/>
                <a:ea typeface="+mn-ea"/>
                <a:cs typeface="+mn-cs"/>
              </a:rPr>
              <a:t>This slide shows the layout and key parameters of the iLINAC system at HIAF. The iLINAC is designed to handle both continuous wave (CW) and pulsed beams. It is a superconducting linac that employs 17 cryomodules with a total of 96 SRF cavities. Among them, 6 cryomodules are equipped with QWR007 </a:t>
            </a:r>
            <a:r>
              <a:rPr lang="en-US" altLang="zh-CN" sz="1200" b="0" i="0" kern="1200" dirty="0">
                <a:solidFill>
                  <a:schemeClr val="tx1"/>
                </a:solidFill>
                <a:effectLst/>
                <a:latin typeface="+mn-lt"/>
                <a:ea typeface="+mn-ea"/>
                <a:cs typeface="+mn-cs"/>
              </a:rPr>
              <a:t>(</a:t>
            </a:r>
            <a:r>
              <a:rPr lang="zh-CN" altLang="zh-CN" sz="1200" b="1" i="0" kern="1200" dirty="0">
                <a:solidFill>
                  <a:schemeClr val="tx1"/>
                </a:solidFill>
                <a:effectLst/>
                <a:latin typeface="+mn-lt"/>
                <a:ea typeface="+mn-ea"/>
                <a:cs typeface="+mn-cs"/>
              </a:rPr>
              <a:t>Quarter-Wave Resonator</a:t>
            </a:r>
            <a:r>
              <a:rPr lang="en-US" altLang="zh-CN" sz="1200" b="0"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cavities (5 cavities each), and the other 11 cryomodules use HWR015 </a:t>
            </a:r>
            <a:r>
              <a:rPr lang="en-US" altLang="zh-CN" sz="1200" b="0" i="0" kern="1200" dirty="0">
                <a:solidFill>
                  <a:schemeClr val="tx1"/>
                </a:solidFill>
                <a:effectLst/>
                <a:latin typeface="+mn-lt"/>
                <a:ea typeface="+mn-ea"/>
                <a:cs typeface="+mn-cs"/>
              </a:rPr>
              <a:t>(</a:t>
            </a:r>
            <a:r>
              <a:rPr lang="zh-CN" altLang="zh-CN" sz="1200" b="1" i="0" kern="1200" dirty="0">
                <a:solidFill>
                  <a:schemeClr val="tx1"/>
                </a:solidFill>
                <a:effectLst/>
                <a:latin typeface="+mn-lt"/>
                <a:ea typeface="+mn-ea"/>
                <a:cs typeface="+mn-cs"/>
              </a:rPr>
              <a:t>Half-Wave Resonator</a:t>
            </a:r>
            <a:r>
              <a:rPr lang="en-US" altLang="zh-CN" sz="1200" b="0"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cavities (6 cavities each). For beam monitoring, each QWR007 cryomodule contains 4 Beam Position Monitors (BPMs), while each HWR015 cryomodule has 1 BPM.</a:t>
            </a:r>
            <a:endParaRPr lang="zh-CN" altLang="en-US" dirty="0"/>
          </a:p>
        </p:txBody>
      </p:sp>
      <p:sp>
        <p:nvSpPr>
          <p:cNvPr id="4" name="灯片编号占位符 3"/>
          <p:cNvSpPr>
            <a:spLocks noGrp="1"/>
          </p:cNvSpPr>
          <p:nvPr>
            <p:ph type="sldNum" sz="quarter" idx="5"/>
          </p:nvPr>
        </p:nvSpPr>
        <p:spPr/>
        <p:txBody>
          <a:bodyPr/>
          <a:lstStyle/>
          <a:p>
            <a:fld id="{2F008DEF-0BE7-4625-8FC6-FF27F39C0B5D}" type="slidenum">
              <a:rPr lang="zh-CN" altLang="en-US" smtClean="0"/>
              <a:t>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0" i="0" kern="1200" dirty="0">
                <a:solidFill>
                  <a:schemeClr val="tx1"/>
                </a:solidFill>
                <a:effectLst/>
                <a:latin typeface="+mn-lt"/>
                <a:ea typeface="+mn-ea"/>
                <a:cs typeface="+mn-cs"/>
              </a:rPr>
              <a:t>This slide summarizes the assembly and testing of our QWR</a:t>
            </a:r>
            <a:r>
              <a:rPr lang="en-US" altLang="zh-CN" sz="1200" b="0" i="0" kern="1200" dirty="0">
                <a:solidFill>
                  <a:schemeClr val="tx1"/>
                </a:solidFill>
                <a:effectLst/>
                <a:latin typeface="+mn-lt"/>
                <a:ea typeface="+mn-ea"/>
                <a:cs typeface="+mn-cs"/>
              </a:rPr>
              <a:t> &amp;HWR</a:t>
            </a:r>
            <a:r>
              <a:rPr lang="zh-CN" altLang="zh-CN" sz="1200" b="0" i="0" kern="1200" dirty="0">
                <a:solidFill>
                  <a:schemeClr val="tx1"/>
                </a:solidFill>
                <a:effectLst/>
                <a:latin typeface="+mn-lt"/>
                <a:ea typeface="+mn-ea"/>
                <a:cs typeface="+mn-cs"/>
              </a:rPr>
              <a:t> cryomodules. Starting from the cold mass, we hoist it into the vessel, then perform precise alignment. After installing multilayer insulation and the thermal shield, we complete the assembly. Finally, each cryomodule passes liquid nitrogen testing before installation.</a:t>
            </a:r>
            <a:endParaRPr lang="en-US" altLang="zh-CN" dirty="0"/>
          </a:p>
        </p:txBody>
      </p:sp>
      <p:sp>
        <p:nvSpPr>
          <p:cNvPr id="4" name="灯片编号占位符 3"/>
          <p:cNvSpPr>
            <a:spLocks noGrp="1"/>
          </p:cNvSpPr>
          <p:nvPr>
            <p:ph type="sldNum" sz="quarter" idx="5"/>
          </p:nvPr>
        </p:nvSpPr>
        <p:spPr/>
        <p:txBody>
          <a:bodyPr/>
          <a:lstStyle/>
          <a:p>
            <a:fld id="{2F008DEF-0BE7-4625-8FC6-FF27F39C0B5D}" type="slidenum">
              <a:rPr lang="zh-CN" altLang="en-US" smtClean="0"/>
              <a:t>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Next, I will expand in detail on the conditioning of RF cavities and couplers.</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Before conditioning, </a:t>
            </a:r>
            <a:r>
              <a:rPr lang="zh-CN" altLang="zh-CN" sz="1200" b="0" i="0" kern="1200" dirty="0">
                <a:solidFill>
                  <a:schemeClr val="tx1"/>
                </a:solidFill>
                <a:effectLst/>
                <a:latin typeface="+mn-lt"/>
                <a:ea typeface="+mn-ea"/>
                <a:cs typeface="+mn-cs"/>
              </a:rPr>
              <a:t>We have completed full-coverage calibration of 96 chassis and 672 physical channels, as well as high-frequency calibration of over 1,000 RF cables. The calibration parameters have been updated to the IOC system. Through optimization based on the R² goodness of fit, the power fitting accuracy of the entire system has been achieved at over 98%. This resolves the challenge of unifying signal references for multi-cavity operation and lays the data foundation for beam stability.</a:t>
            </a:r>
            <a:endParaRPr lang="en-US" altLang="zh-CN" dirty="0"/>
          </a:p>
        </p:txBody>
      </p:sp>
      <p:sp>
        <p:nvSpPr>
          <p:cNvPr id="4" name="灯片编号占位符 3"/>
          <p:cNvSpPr>
            <a:spLocks noGrp="1"/>
          </p:cNvSpPr>
          <p:nvPr>
            <p:ph type="sldNum" sz="quarter" idx="5"/>
          </p:nvPr>
        </p:nvSpPr>
        <p:spPr/>
        <p:txBody>
          <a:bodyPr/>
          <a:lstStyle/>
          <a:p>
            <a:fld id="{85B86AD3-203B-463F-BEEF-57425004337E}" type="slidenum">
              <a:rPr lang="zh-CN" altLang="en-US" smtClean="0"/>
              <a:t>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zh-CN" sz="1200" b="0" i="0" kern="1200" dirty="0">
                <a:solidFill>
                  <a:schemeClr val="tx1"/>
                </a:solidFill>
                <a:effectLst/>
                <a:latin typeface="+mn-lt"/>
                <a:ea typeface="+mn-ea"/>
                <a:cs typeface="+mn-cs"/>
              </a:rPr>
              <a:t>Then, to address the complex operating conditions of HIAF, we developed a comprehensive RF control interface.</a:t>
            </a:r>
          </a:p>
          <a:p>
            <a:r>
              <a:rPr lang="zh-CN" altLang="zh-CN" sz="1200" b="1" i="0" kern="1200" dirty="0">
                <a:solidFill>
                  <a:schemeClr val="tx1"/>
                </a:solidFill>
                <a:effectLst/>
                <a:latin typeface="+mn-lt"/>
                <a:ea typeface="+mn-ea"/>
                <a:cs typeface="+mn-cs"/>
              </a:rPr>
              <a:t>A full-process automation control interface</a:t>
            </a:r>
            <a:r>
              <a:rPr lang="zh-CN" altLang="zh-CN" sz="1200" b="0" i="0" kern="1200" dirty="0">
                <a:solidFill>
                  <a:schemeClr val="tx1"/>
                </a:solidFill>
                <a:effectLst/>
                <a:latin typeface="+mn-lt"/>
                <a:ea typeface="+mn-ea"/>
                <a:cs typeface="+mn-cs"/>
              </a:rPr>
              <a:t> was developed, including: Operation Interface, Expert Interface, SC Interlock Interface, Physics Diagnostics Interface, Automated Conditioning Interface, Automated Loading Interface, and Expert Diagnostics Interface.</a:t>
            </a:r>
          </a:p>
          <a:p>
            <a:r>
              <a:rPr lang="zh-CN" altLang="zh-CN" sz="1200" b="0" i="0" kern="1200" dirty="0">
                <a:solidFill>
                  <a:schemeClr val="tx1"/>
                </a:solidFill>
                <a:effectLst/>
                <a:latin typeface="+mn-lt"/>
                <a:ea typeface="+mn-ea"/>
                <a:cs typeface="+mn-cs"/>
              </a:rPr>
              <a:t>For the complex operating conditions of HIAF, we independently designed and developed this full-process automation control interface. Through more than 10 version iterations and refactoring of over 240 functional modules, we successfully transformed the "engineering black box" into a visualized operational workflow, significantly lowering the threshold for operation and maintenance as well as the risk of misoperation.</a:t>
            </a:r>
          </a:p>
          <a:p>
            <a:endParaRPr lang="en-US"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82D2C-4355-524F-258E-565B67D29F9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F369F8-0FEC-7286-34EF-AB115FCEE902}"/>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12824317-A0D1-7072-6BC4-86184497A416}"/>
              </a:ext>
            </a:extLst>
          </p:cNvPr>
          <p:cNvSpPr>
            <a:spLocks noGrp="1"/>
          </p:cNvSpPr>
          <p:nvPr>
            <p:ph type="body" idx="3"/>
          </p:nvPr>
        </p:nvSpPr>
        <p:spPr/>
        <p:txBody>
          <a:bodyPr/>
          <a:lstStyle/>
          <a:p>
            <a:r>
              <a:rPr lang="zh-CN" altLang="zh-CN" sz="1200" b="0" i="0" kern="1200" dirty="0">
                <a:solidFill>
                  <a:schemeClr val="tx1"/>
                </a:solidFill>
                <a:effectLst/>
                <a:latin typeface="+mn-lt"/>
                <a:ea typeface="+mn-ea"/>
                <a:cs typeface="+mn-cs"/>
              </a:rPr>
              <a:t>Now let me present our systematic approach to RF conditioning of superconducting cavities</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The goal of conditioning is to gradually increase the RF power to the design value, eliminate field emission sources, and reduce the risk of sudden breakdown during cavity operation.</a:t>
            </a:r>
            <a:r>
              <a:rPr lang="en-US" altLang="zh-CN" sz="1200" b="0" i="0" kern="1200" dirty="0">
                <a:solidFill>
                  <a:schemeClr val="tx1"/>
                </a:solidFill>
                <a:effectLst/>
                <a:latin typeface="+mn-lt"/>
                <a:ea typeface="+mn-ea"/>
                <a:cs typeface="+mn-cs"/>
              </a:rPr>
              <a:t> </a:t>
            </a:r>
            <a:r>
              <a:rPr lang="zh-CN" altLang="zh-CN" sz="1200" b="0" i="0" kern="1200" dirty="0">
                <a:solidFill>
                  <a:schemeClr val="tx1"/>
                </a:solidFill>
                <a:effectLst/>
                <a:latin typeface="+mn-lt"/>
                <a:ea typeface="+mn-ea"/>
                <a:cs typeface="+mn-cs"/>
              </a:rPr>
              <a:t>To achieve this, we introduced automated conditioning combined with intelligent abnormal waveform recognition. This enables fully automatic conditioning with smart real‑time monitoring. As a result, we can run large‑scale conditioning non‑stop, 24 hours a day, 7 days a week.</a:t>
            </a:r>
            <a:r>
              <a:rPr lang="en-US" altLang="zh-CN" sz="1200" b="0" i="0" kern="1200" dirty="0">
                <a:solidFill>
                  <a:schemeClr val="tx1"/>
                </a:solidFill>
                <a:effectLst/>
                <a:latin typeface="+mn-lt"/>
                <a:ea typeface="+mn-ea"/>
                <a:cs typeface="+mn-cs"/>
              </a:rPr>
              <a:t> </a:t>
            </a:r>
            <a:r>
              <a:rPr lang="zh-CN" altLang="zh-CN" sz="1200" b="1" i="0" kern="1200" dirty="0">
                <a:solidFill>
                  <a:schemeClr val="tx1"/>
                </a:solidFill>
                <a:effectLst/>
                <a:latin typeface="+mn-lt"/>
                <a:ea typeface="+mn-ea"/>
                <a:cs typeface="+mn-cs"/>
              </a:rPr>
              <a:t>As a result, we conditioned all 96 HIAF‑iLinac cavities at both room temperature and cryogenic temperature, greatly speeding up commissioning. Furthermore, we built a standardized, portable intelligent framework that can be directly reused for CiADS and IP‑SAFE</a:t>
            </a:r>
            <a:endParaRPr lang="en-US" altLang="zh-CN" b="1" dirty="0"/>
          </a:p>
        </p:txBody>
      </p:sp>
    </p:spTree>
    <p:extLst>
      <p:ext uri="{BB962C8B-B14F-4D97-AF65-F5344CB8AC3E}">
        <p14:creationId xmlns:p14="http://schemas.microsoft.com/office/powerpoint/2010/main" val="3482784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4491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3202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20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40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60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80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3493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66232" y="1485111"/>
            <a:ext cx="320091" cy="1476033"/>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75758" y="3321316"/>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485111"/>
            <a:ext cx="11040148" cy="1476032"/>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l="8127" t="75057" r="1074"/>
          <a:stretch>
            <a:fillRect/>
          </a:stretch>
        </p:blipFill>
        <p:spPr>
          <a:xfrm flipH="1">
            <a:off x="0" y="6147117"/>
            <a:ext cx="12189084" cy="7108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739AAAE2-ED53-4500-81D1-DE932BAD95C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fld id="{D0D76C40-5224-4F93-AADC-4FD6B0457A60}" type="slidenum">
              <a:rPr lang="zh-CN" altLang="en-GB"/>
              <a:t>‹#›</a:t>
            </a:fld>
            <a:endParaRPr lang="en-GB"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幻灯片编号占位符 3"/>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t>‹#›</a:t>
            </a:fld>
            <a:endParaRPr kumimoji="1" lang="zh-CN" altLang="en-US"/>
          </a:p>
        </p:txBody>
      </p:sp>
      <p:sp>
        <p:nvSpPr>
          <p:cNvPr id="4" name="标题 1"/>
          <p:cNvSpPr>
            <a:spLocks noGrp="1"/>
          </p:cNvSpPr>
          <p:nvPr>
            <p:ph type="title"/>
          </p:nvPr>
        </p:nvSpPr>
        <p:spPr>
          <a:xfrm>
            <a:off x="1397001" y="-3175"/>
            <a:ext cx="7042150"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78840" y="177165"/>
            <a:ext cx="10571480" cy="605155"/>
          </a:xfrm>
          <a:prstGeom prst="rect">
            <a:avLst/>
          </a:prstGeom>
        </p:spPr>
        <p:txBody>
          <a:bodyPr/>
          <a:lstStyle>
            <a:lvl1pPr>
              <a:defRPr sz="4000">
                <a:latin typeface="TimesTimes New Roman"/>
              </a:defRPr>
            </a:lvl1pPr>
          </a:lstStyle>
          <a:p>
            <a:r>
              <a:rPr lang="en-US" altLang="zh-CN"/>
              <a:t>Click to edit Master title style</a:t>
            </a:r>
            <a:endParaRPr lang="zh-CN" altLang="en-US"/>
          </a:p>
        </p:txBody>
      </p:sp>
      <p:sp>
        <p:nvSpPr>
          <p:cNvPr id="3" name="Slide Number Placeholder 2"/>
          <p:cNvSpPr>
            <a:spLocks noGrp="1"/>
          </p:cNvSpPr>
          <p:nvPr>
            <p:ph type="sldNum" sz="quarter" idx="10"/>
          </p:nvPr>
        </p:nvSpPr>
        <p:spPr/>
        <p:txBody>
          <a:bodyPr/>
          <a:lstStyle/>
          <a:p>
            <a:fld id="{F1F52C35-29A5-4C39-93D3-843CF7837415}" type="slidenum">
              <a:rPr lang="zh-CN" altLang="en-US" smtClean="0"/>
              <a:t>‹#›</a:t>
            </a:fld>
            <a:endParaRPr lang="zh-CN" altLang="en-US" dirty="0"/>
          </a:p>
        </p:txBody>
      </p:sp>
      <p:sp>
        <p:nvSpPr>
          <p:cNvPr id="5" name="内容占位符 4"/>
          <p:cNvSpPr>
            <a:spLocks noGrp="1"/>
          </p:cNvSpPr>
          <p:nvPr>
            <p:ph sz="quarter" idx="11"/>
          </p:nvPr>
        </p:nvSpPr>
        <p:spPr>
          <a:xfrm>
            <a:off x="0" y="939800"/>
            <a:ext cx="6096000" cy="368300"/>
          </a:xfrm>
          <a:prstGeom prst="rect">
            <a:avLst/>
          </a:prstGeom>
        </p:spPr>
        <p:txBody>
          <a:bodyPr/>
          <a:lstStyle>
            <a:lvl1pPr>
              <a:defRPr>
                <a:latin typeface="TimesTimes New Roman"/>
              </a:defRPr>
            </a:lvl1pPr>
          </a:lstStyle>
          <a:p>
            <a:pPr lvl="0"/>
            <a:r>
              <a:rPr lang="zh-CN" altLang="en-US" dirty="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7" name="标题 1"/>
          <p:cNvSpPr>
            <a:spLocks noGrp="1"/>
          </p:cNvSpPr>
          <p:nvPr>
            <p:ph type="title"/>
          </p:nvPr>
        </p:nvSpPr>
        <p:spPr>
          <a:xfrm>
            <a:off x="800100" y="-3175"/>
            <a:ext cx="9203339"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4" name="幻灯片编号占位符 3"/>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r>
              <a:rPr kumimoji="1" lang="zh-CN" altLang="en-US"/>
              <a:t>第</a:t>
            </a:r>
            <a:fld id="{B7FA2BBD-743F-C946-849D-BD878E6EB367}" type="slidenum">
              <a:rPr kumimoji="1" lang="zh-CN" altLang="en-US" smtClean="0"/>
              <a:t>‹#›</a:t>
            </a:fld>
            <a:r>
              <a:rPr kumimoji="1" lang="zh-CN" altLang="en-US"/>
              <a:t>页</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0">
              <a:tabLst>
                <a:tab pos="8419465"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1" name="文本框 10"/>
          <p:cNvSpPr txBox="1"/>
          <p:nvPr userDrawn="1"/>
        </p:nvSpPr>
        <p:spPr>
          <a:xfrm>
            <a:off x="700644" y="6567100"/>
            <a:ext cx="11191503" cy="245110"/>
          </a:xfrm>
          <a:prstGeom prst="rect">
            <a:avLst/>
          </a:prstGeom>
          <a:noFill/>
        </p:spPr>
        <p:txBody>
          <a:bodyPr wrap="square" rtlCol="0">
            <a:spAutoFit/>
          </a:bodyPr>
          <a:lstStyle/>
          <a:p>
            <a:r>
              <a:rPr kumimoji="1" lang="en-US" altLang="zh-CN" sz="1000" b="0" dirty="0">
                <a:solidFill>
                  <a:schemeClr val="bg1"/>
                </a:solidFill>
                <a:latin typeface="Arial" panose="020B0604020202020204" pitchFamily="34" charset="0"/>
                <a:ea typeface="+mj-ea"/>
                <a:cs typeface="Arial" panose="020B0604020202020204" pitchFamily="34" charset="0"/>
              </a:rPr>
              <a:t>S.H. Wei, </a:t>
            </a:r>
            <a:r>
              <a:rPr kumimoji="1" lang="en-US" altLang="zh-CN" sz="1000" b="0" kern="1200" dirty="0">
                <a:solidFill>
                  <a:schemeClr val="bg1"/>
                </a:solidFill>
                <a:latin typeface="Arial" panose="020B0604020202020204" pitchFamily="34" charset="0"/>
                <a:ea typeface="+mj-ea"/>
                <a:cs typeface="Arial" panose="020B0604020202020204" pitchFamily="34" charset="0"/>
              </a:rPr>
              <a:t>RF Testing and Performance Analysis of Low Beta Superconducting Cavities for HIAF Facility. TTC2026</a:t>
            </a:r>
            <a:r>
              <a:rPr kumimoji="1" lang="en-US" altLang="zh-CN" sz="1000" b="0" dirty="0">
                <a:solidFill>
                  <a:schemeClr val="bg1"/>
                </a:solidFill>
                <a:latin typeface="Arial" panose="020B0604020202020204" pitchFamily="34" charset="0"/>
                <a:ea typeface="+mj-ea"/>
                <a:cs typeface="Arial" panose="020B0604020202020204" pitchFamily="34" charset="0"/>
              </a:rPr>
              <a:t>, 2026/6/8-12</a:t>
            </a:r>
            <a:r>
              <a:rPr kumimoji="1" lang="en-US" altLang="zh-CN" sz="1000" b="0" kern="1200" dirty="0">
                <a:solidFill>
                  <a:schemeClr val="bg1"/>
                </a:solidFill>
                <a:latin typeface="Arial" panose="020B0604020202020204" pitchFamily="34" charset="0"/>
                <a:ea typeface="+mj-ea"/>
                <a:cs typeface="Arial" panose="020B0604020202020204" pitchFamily="34" charset="0"/>
              </a:rPr>
              <a:t>, Ecole Centrale Supelec,</a:t>
            </a:r>
            <a:r>
              <a:rPr kumimoji="1" lang="zh-CN" altLang="en-US" sz="1000" b="0" kern="1200" dirty="0">
                <a:solidFill>
                  <a:schemeClr val="bg1"/>
                </a:solidFill>
                <a:latin typeface="Arial" panose="020B0604020202020204" pitchFamily="34" charset="0"/>
                <a:ea typeface="+mj-ea"/>
                <a:cs typeface="Arial" panose="020B0604020202020204" pitchFamily="34" charset="0"/>
              </a:rPr>
              <a:t> </a:t>
            </a:r>
            <a:r>
              <a:rPr kumimoji="1" lang="en-US" altLang="zh-CN" sz="1000" b="0" kern="1200" dirty="0">
                <a:solidFill>
                  <a:schemeClr val="bg1"/>
                </a:solidFill>
                <a:latin typeface="Arial" panose="020B0604020202020204" pitchFamily="34" charset="0"/>
                <a:ea typeface="+mj-ea"/>
                <a:cs typeface="Arial" panose="020B0604020202020204" pitchFamily="34" charset="0"/>
              </a:rPr>
              <a:t>Gif-sur-Yvette, France</a:t>
            </a:r>
            <a:endParaRPr kumimoji="1" lang="zh-CN" altLang="en-US" sz="1000" b="0" kern="1200" dirty="0">
              <a:solidFill>
                <a:schemeClr val="bg1"/>
              </a:solidFill>
              <a:latin typeface="Arial" panose="020B0604020202020204" pitchFamily="34" charset="0"/>
              <a:ea typeface="+mj-ea"/>
              <a:cs typeface="Arial" panose="020B0604020202020204" pitchFamily="34" charset="0"/>
            </a:endParaRPr>
          </a:p>
        </p:txBody>
      </p:sp>
      <p:sp>
        <p:nvSpPr>
          <p:cNvPr id="14" name="幻灯片编号占位符 3"/>
          <p:cNvSpPr>
            <a:spLocks noGrp="1"/>
          </p:cNvSpPr>
          <p:nvPr>
            <p:ph type="sldNum" sz="quarter" idx="4"/>
          </p:nvPr>
        </p:nvSpPr>
        <p:spPr>
          <a:xfrm>
            <a:off x="11677650" y="6508134"/>
            <a:ext cx="495300" cy="355600"/>
          </a:xfrm>
          <a:prstGeom prst="rect">
            <a:avLst/>
          </a:prstGeom>
        </p:spPr>
        <p:txBody>
          <a:bodyPr/>
          <a:lstStyle>
            <a:lvl1pPr>
              <a:defRPr sz="1400">
                <a:solidFill>
                  <a:schemeClr val="bg1"/>
                </a:solidFill>
              </a:defRPr>
            </a:lvl1pPr>
          </a:lstStyle>
          <a:p>
            <a:fld id="{B7FA2BBD-743F-C946-849D-BD878E6EB367}" type="slidenum">
              <a:rPr kumimoji="1" lang="zh-CN" altLang="en-US" smtClean="0"/>
              <a:t>‹#›</a:t>
            </a:fld>
            <a:endParaRPr kumimoji="1" lang="zh-CN" altLang="en-US"/>
          </a:p>
        </p:txBody>
      </p:sp>
      <p:pic>
        <p:nvPicPr>
          <p:cNvPr id="15" name="Picture 4" descr="磁铁玩具玩遍了？这个大家伙也许你没见过"/>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93475" y="42636"/>
            <a:ext cx="768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overview of HIAF - High Intensity heavy-ion Accelerator Facility"/>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152187" y="90900"/>
            <a:ext cx="1141288" cy="671822"/>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userDrawn="1"/>
        </p:nvPicPr>
        <p:blipFill>
          <a:blip r:embed="rId10"/>
          <a:srcRect t="1791"/>
          <a:stretch>
            <a:fillRect/>
          </a:stretch>
        </p:blipFill>
        <p:spPr>
          <a:xfrm>
            <a:off x="45085" y="44450"/>
            <a:ext cx="2038350" cy="7461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58.xml"/><Relationship Id="rId7" Type="http://schemas.openxmlformats.org/officeDocument/2006/relationships/image" Target="../media/image42.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41.sv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notesSlide" Target="../notesSlides/notesSlide12.xml"/><Relationship Id="rId3" Type="http://schemas.openxmlformats.org/officeDocument/2006/relationships/tags" Target="../tags/tag61.xml"/><Relationship Id="rId21" Type="http://schemas.openxmlformats.org/officeDocument/2006/relationships/tags" Target="../tags/tag79.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slideLayout" Target="../slideLayouts/slideLayout2.xml"/><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tags" Target="../tags/tag78.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24" Type="http://schemas.openxmlformats.org/officeDocument/2006/relationships/tags" Target="../tags/tag82.xml"/><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image" Target="../media/image47.svg"/><Relationship Id="rId10" Type="http://schemas.openxmlformats.org/officeDocument/2006/relationships/tags" Target="../tags/tag68.xml"/><Relationship Id="rId19" Type="http://schemas.openxmlformats.org/officeDocument/2006/relationships/tags" Target="../tags/tag77.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6.xml"/><Relationship Id="rId7"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7.wmf"/><Relationship Id="rId3" Type="http://schemas.openxmlformats.org/officeDocument/2006/relationships/image" Target="../media/image51.svg"/><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image" Target="../media/image61.png"/><Relationship Id="rId2" Type="http://schemas.openxmlformats.org/officeDocument/2006/relationships/notesSlide" Target="../notesSlides/notesSlide14.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3.emf"/><Relationship Id="rId11" Type="http://schemas.openxmlformats.org/officeDocument/2006/relationships/image" Target="../media/image56.wmf"/><Relationship Id="rId5" Type="http://schemas.openxmlformats.org/officeDocument/2006/relationships/oleObject" Target="../embeddings/oleObject1.bin"/><Relationship Id="rId15" Type="http://schemas.openxmlformats.org/officeDocument/2006/relationships/image" Target="../media/image59.png"/><Relationship Id="rId10" Type="http://schemas.openxmlformats.org/officeDocument/2006/relationships/oleObject" Target="../embeddings/oleObject3.bin"/><Relationship Id="rId4" Type="http://schemas.openxmlformats.org/officeDocument/2006/relationships/image" Target="../media/image52.png"/><Relationship Id="rId9" Type="http://schemas.openxmlformats.org/officeDocument/2006/relationships/image" Target="../media/image55.svg"/><Relationship Id="rId14" Type="http://schemas.openxmlformats.org/officeDocument/2006/relationships/image" Target="../media/image58.emf"/></Relationships>
</file>

<file path=ppt/slides/_rels/slide15.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62.svg"/><Relationship Id="rId7" Type="http://schemas.openxmlformats.org/officeDocument/2006/relationships/image" Target="../media/image65.png"/><Relationship Id="rId12" Type="http://schemas.openxmlformats.org/officeDocument/2006/relationships/image" Target="../media/image5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500.png"/><Relationship Id="rId5" Type="http://schemas.openxmlformats.org/officeDocument/2006/relationships/oleObject" Target="../embeddings/oleObject5.bin"/><Relationship Id="rId10" Type="http://schemas.openxmlformats.org/officeDocument/2006/relationships/image" Target="../media/image490.png"/><Relationship Id="rId4" Type="http://schemas.openxmlformats.org/officeDocument/2006/relationships/image" Target="../media/image63.png"/><Relationship Id="rId9" Type="http://schemas.openxmlformats.org/officeDocument/2006/relationships/image" Target="../media/image480.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7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tags" Target="../tags/tag100.xml"/><Relationship Id="rId26" Type="http://schemas.openxmlformats.org/officeDocument/2006/relationships/notesSlide" Target="../notesSlides/notesSlide18.xml"/><Relationship Id="rId3" Type="http://schemas.openxmlformats.org/officeDocument/2006/relationships/tags" Target="../tags/tag85.xml"/><Relationship Id="rId21" Type="http://schemas.openxmlformats.org/officeDocument/2006/relationships/tags" Target="../tags/tag103.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tags" Target="../tags/tag99.xml"/><Relationship Id="rId25" Type="http://schemas.openxmlformats.org/officeDocument/2006/relationships/slideLayout" Target="../slideLayouts/slideLayout2.xml"/><Relationship Id="rId2" Type="http://schemas.openxmlformats.org/officeDocument/2006/relationships/tags" Target="../tags/tag84.xml"/><Relationship Id="rId16" Type="http://schemas.openxmlformats.org/officeDocument/2006/relationships/tags" Target="../tags/tag98.xml"/><Relationship Id="rId20" Type="http://schemas.openxmlformats.org/officeDocument/2006/relationships/tags" Target="../tags/tag102.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tags" Target="../tags/tag106.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tags" Target="../tags/tag105.xml"/><Relationship Id="rId28" Type="http://schemas.openxmlformats.org/officeDocument/2006/relationships/image" Target="../media/image73.svg"/><Relationship Id="rId10" Type="http://schemas.openxmlformats.org/officeDocument/2006/relationships/tags" Target="../tags/tag92.xml"/><Relationship Id="rId19" Type="http://schemas.openxmlformats.org/officeDocument/2006/relationships/tags" Target="../tags/tag101.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 Id="rId27"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notesSlide" Target="../notesSlides/notesSlide2.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slideLayout" Target="../slideLayouts/slideLayout2.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7.sv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26" Type="http://schemas.openxmlformats.org/officeDocument/2006/relationships/notesSlide" Target="../notesSlides/notesSlide6.xml"/><Relationship Id="rId3" Type="http://schemas.openxmlformats.org/officeDocument/2006/relationships/tags" Target="../tags/tag27.xml"/><Relationship Id="rId21" Type="http://schemas.openxmlformats.org/officeDocument/2006/relationships/tags" Target="../tags/tag45.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slideLayout" Target="../slideLayouts/slideLayout2.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tags" Target="../tags/tag44.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tags" Target="../tags/tag48.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tags" Target="../tags/tag47.xml"/><Relationship Id="rId28" Type="http://schemas.openxmlformats.org/officeDocument/2006/relationships/image" Target="../media/image21.svg"/><Relationship Id="rId10" Type="http://schemas.openxmlformats.org/officeDocument/2006/relationships/tags" Target="../tags/tag34.xml"/><Relationship Id="rId19" Type="http://schemas.openxmlformats.org/officeDocument/2006/relationships/tags" Target="../tags/tag43.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tags" Target="../tags/tag46.xml"/><Relationship Id="rId27"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35.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tags" Target="../tags/tag50.xml"/><Relationship Id="rId16" Type="http://schemas.openxmlformats.org/officeDocument/2006/relationships/image" Target="../media/image38.jpe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33.png"/><Relationship Id="rId5" Type="http://schemas.openxmlformats.org/officeDocument/2006/relationships/tags" Target="../tags/tag53.xml"/><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tags" Target="../tags/tag52.xml"/><Relationship Id="rId9" Type="http://schemas.openxmlformats.org/officeDocument/2006/relationships/notesSlide" Target="../notesSlides/notesSlide8.xml"/><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ctrTitle"/>
          </p:nvPr>
        </p:nvSpPr>
        <p:spPr>
          <a:xfrm>
            <a:off x="876300" y="1464151"/>
            <a:ext cx="10687050" cy="1539604"/>
          </a:xfrm>
          <a:prstGeom prst="rect">
            <a:avLst/>
          </a:prstGeom>
        </p:spPr>
        <p:txBody>
          <a:bodyPr anchor="ctr">
            <a:noAutofit/>
          </a:bodyPr>
          <a:lstStyle>
            <a:lvl1pPr>
              <a:defRPr sz="4400">
                <a:ln>
                  <a:noFill/>
                </a:ln>
                <a:solidFill>
                  <a:srgbClr val="000000"/>
                </a:solidFill>
              </a:defRPr>
            </a:lvl1pPr>
          </a:lstStyle>
          <a:p>
            <a:pPr algn="ctr">
              <a:lnSpc>
                <a:spcPct val="130000"/>
              </a:lnSpc>
            </a:pPr>
            <a:r>
              <a:rPr lang="en-US" altLang="zh-CN" sz="3200" dirty="0">
                <a:latin typeface="Arial" panose="020B0604020202020204" pitchFamily="34" charset="0"/>
                <a:ea typeface="微软雅黑" panose="020B0503020204020204" pitchFamily="34" charset="-122"/>
                <a:cs typeface="Arial" panose="020B0604020202020204" pitchFamily="34" charset="0"/>
              </a:rPr>
              <a:t>RF Testing and Performance Analysis of Low Beta Superconducting Cavities for HIAF Facility</a:t>
            </a:r>
          </a:p>
        </p:txBody>
      </p:sp>
      <p:sp>
        <p:nvSpPr>
          <p:cNvPr id="236" name="Shape 236"/>
          <p:cNvSpPr>
            <a:spLocks noGrp="1"/>
          </p:cNvSpPr>
          <p:nvPr>
            <p:ph type="subTitle" sz="half" idx="4294967295"/>
          </p:nvPr>
        </p:nvSpPr>
        <p:spPr>
          <a:xfrm>
            <a:off x="876300" y="3558540"/>
            <a:ext cx="10686415" cy="1243965"/>
          </a:xfrm>
          <a:prstGeom prst="rect">
            <a:avLst/>
          </a:prstGeom>
        </p:spPr>
        <p:txBody>
          <a:bodyPr/>
          <a:lstStyle/>
          <a:p>
            <a:pPr marL="0" indent="0" algn="r">
              <a:buNone/>
              <a:defRPr>
                <a:solidFill>
                  <a:srgbClr val="000000"/>
                </a:solidFill>
              </a:defRPr>
            </a:pPr>
            <a:r>
              <a:rPr lang="en-US" altLang="zh-CN" sz="2000" b="1" dirty="0">
                <a:latin typeface="Arial" panose="020B0604020202020204" pitchFamily="34" charset="0"/>
                <a:ea typeface="Calibri" panose="020F0502020204030204" charset="0"/>
                <a:cs typeface="Arial" panose="020B0604020202020204" pitchFamily="34" charset="0"/>
              </a:rPr>
              <a:t>Shihui WEI, Feng QIU, </a:t>
            </a:r>
            <a:r>
              <a:rPr lang="en-US" altLang="zh-CN" sz="2000" b="1" dirty="0">
                <a:latin typeface="Arial" panose="020B0604020202020204" pitchFamily="34" charset="0"/>
                <a:ea typeface="Calibri" panose="020F0502020204030204" charset="0"/>
                <a:cs typeface="Arial" panose="020B0604020202020204" pitchFamily="34" charset="0"/>
                <a:sym typeface="+mn-ea"/>
              </a:rPr>
              <a:t>Yuan HE, </a:t>
            </a:r>
            <a:r>
              <a:rPr lang="en-US" altLang="zh-CN" sz="2000" b="1" dirty="0">
                <a:latin typeface="Arial" panose="020B0604020202020204" pitchFamily="34" charset="0"/>
                <a:ea typeface="Calibri" panose="020F0502020204030204" charset="0"/>
                <a:cs typeface="Arial" panose="020B0604020202020204" pitchFamily="34" charset="0"/>
              </a:rPr>
              <a:t>Lijuan YANG, Zheng GAO, Jiayi PENG, </a:t>
            </a:r>
          </a:p>
          <a:p>
            <a:pPr marL="0" indent="0" algn="r">
              <a:buNone/>
              <a:defRPr>
                <a:solidFill>
                  <a:srgbClr val="000000"/>
                </a:solidFill>
              </a:defRPr>
            </a:pPr>
            <a:r>
              <a:rPr lang="en-US" altLang="zh-CN" sz="2000" b="1" dirty="0">
                <a:latin typeface="Arial" panose="020B0604020202020204" pitchFamily="34" charset="0"/>
                <a:ea typeface="Calibri" panose="020F0502020204030204" charset="0"/>
                <a:cs typeface="Arial" panose="020B0604020202020204" pitchFamily="34" charset="0"/>
              </a:rPr>
              <a:t>Liepeng SUN, Tiancai JIANG (IMP), </a:t>
            </a:r>
            <a:r>
              <a:rPr lang="en-US" altLang="zh-CN" sz="2000" b="1" dirty="0" err="1">
                <a:latin typeface="Arial" panose="020B0604020202020204" pitchFamily="34" charset="0"/>
                <a:ea typeface="Calibri" panose="020F0502020204030204" charset="0"/>
                <a:cs typeface="Arial" panose="020B0604020202020204" pitchFamily="34" charset="0"/>
              </a:rPr>
              <a:t>Rihua</a:t>
            </a:r>
            <a:r>
              <a:rPr lang="en-US" altLang="zh-CN" sz="2000" b="1" dirty="0">
                <a:latin typeface="Arial" panose="020B0604020202020204" pitchFamily="34" charset="0"/>
                <a:ea typeface="Calibri" panose="020F0502020204030204" charset="0"/>
                <a:cs typeface="Arial" panose="020B0604020202020204" pitchFamily="34" charset="0"/>
              </a:rPr>
              <a:t> ZENG (</a:t>
            </a:r>
            <a:r>
              <a:rPr lang="en-US" altLang="zh-CN" sz="2000" b="1" dirty="0" err="1">
                <a:latin typeface="Arial" panose="020B0604020202020204" pitchFamily="34" charset="0"/>
                <a:ea typeface="Calibri" panose="020F0502020204030204" charset="0"/>
                <a:cs typeface="Arial" panose="020B0604020202020204" pitchFamily="34" charset="0"/>
              </a:rPr>
              <a:t>Dongjiang</a:t>
            </a:r>
            <a:r>
              <a:rPr lang="en-US" altLang="zh-CN" sz="2000" b="1" dirty="0">
                <a:latin typeface="Arial" panose="020B0604020202020204" pitchFamily="34" charset="0"/>
                <a:ea typeface="Calibri" panose="020F0502020204030204" charset="0"/>
                <a:cs typeface="Arial" panose="020B0604020202020204" pitchFamily="34" charset="0"/>
              </a:rPr>
              <a:t> Lab)</a:t>
            </a:r>
          </a:p>
          <a:p>
            <a:pPr marL="0" indent="0" algn="r">
              <a:buNone/>
              <a:defRPr>
                <a:solidFill>
                  <a:srgbClr val="000000"/>
                </a:solidFill>
              </a:defRPr>
            </a:pPr>
            <a:r>
              <a:rPr lang="en-US" altLang="zh-CN" sz="2000" i="1" dirty="0">
                <a:solidFill>
                  <a:schemeClr val="bg1">
                    <a:lumMod val="50000"/>
                  </a:schemeClr>
                </a:solidFill>
                <a:latin typeface="Arial" panose="020B0604020202020204" pitchFamily="34" charset="0"/>
                <a:ea typeface="Calibri" panose="020F0502020204030204" charset="0"/>
                <a:cs typeface="Arial" panose="020B0604020202020204" pitchFamily="34" charset="0"/>
                <a:sym typeface="+mn-ea"/>
              </a:rPr>
              <a:t>On behalf of IMP SRF team Institute of Modern Physics (IMP)</a:t>
            </a:r>
            <a:endParaRPr lang="en-US" altLang="zh-CN" sz="2000" b="1" i="1" dirty="0">
              <a:solidFill>
                <a:schemeClr val="bg1">
                  <a:lumMod val="50000"/>
                </a:schemeClr>
              </a:solidFill>
              <a:latin typeface="Arial" panose="020B0604020202020204" pitchFamily="34" charset="0"/>
              <a:ea typeface="Calibri" panose="020F0502020204030204" charset="0"/>
              <a:cs typeface="Arial" panose="020B0604020202020204" pitchFamily="34" charset="0"/>
            </a:endParaRPr>
          </a:p>
        </p:txBody>
      </p:sp>
      <p:sp>
        <p:nvSpPr>
          <p:cNvPr id="2" name="文本框 1"/>
          <p:cNvSpPr txBox="1"/>
          <p:nvPr/>
        </p:nvSpPr>
        <p:spPr>
          <a:xfrm>
            <a:off x="4942332" y="5357262"/>
            <a:ext cx="6667365" cy="368300"/>
          </a:xfrm>
          <a:prstGeom prst="rect">
            <a:avLst/>
          </a:prstGeom>
          <a:noFill/>
        </p:spPr>
        <p:txBody>
          <a:bodyPr wrap="square" rtlCol="0">
            <a:spAutoFit/>
          </a:bodyPr>
          <a:lstStyle/>
          <a:p>
            <a:pPr algn="r"/>
            <a:r>
              <a:rPr kumimoji="1" lang="en-US" altLang="zh-CN" b="1" dirty="0">
                <a:solidFill>
                  <a:schemeClr val="bg1">
                    <a:lumMod val="50000"/>
                  </a:schemeClr>
                </a:solidFill>
                <a:latin typeface="Arial" panose="020B0604020202020204" pitchFamily="34" charset="0"/>
                <a:cs typeface="Arial" panose="020B0604020202020204" pitchFamily="34" charset="0"/>
              </a:rPr>
              <a:t>TESLA Technology Collaboration 2026 (TTC2026)</a:t>
            </a:r>
            <a:r>
              <a:rPr kumimoji="1" lang="zh-CN" altLang="en-US" b="1" dirty="0">
                <a:solidFill>
                  <a:schemeClr val="bg1">
                    <a:lumMod val="50000"/>
                  </a:schemeClr>
                </a:solidFill>
                <a:latin typeface="Arial" panose="020B0604020202020204" pitchFamily="34" charset="0"/>
                <a:cs typeface="Arial" panose="020B0604020202020204" pitchFamily="34" charset="0"/>
              </a:rPr>
              <a:t> </a:t>
            </a:r>
          </a:p>
        </p:txBody>
      </p:sp>
      <p:pic>
        <p:nvPicPr>
          <p:cNvPr id="3" name="图片 2"/>
          <p:cNvPicPr>
            <a:picLocks noChangeAspect="1"/>
          </p:cNvPicPr>
          <p:nvPr/>
        </p:nvPicPr>
        <p:blipFill>
          <a:blip r:embed="rId3"/>
          <a:stretch>
            <a:fillRect/>
          </a:stretch>
        </p:blipFill>
        <p:spPr>
          <a:xfrm>
            <a:off x="0" y="25400"/>
            <a:ext cx="8583930" cy="805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85"/>
    </mc:Choice>
    <mc:Fallback xmlns="">
      <p:transition spd="slow" advTm="116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95A75-23D8-ADA6-7329-A0BE812B4E07}"/>
            </a:ext>
          </a:extLst>
        </p:cNvPr>
        <p:cNvGrpSpPr/>
        <p:nvPr/>
      </p:nvGrpSpPr>
      <p:grpSpPr>
        <a:xfrm>
          <a:off x="0" y="0"/>
          <a:ext cx="0" cy="0"/>
          <a:chOff x="0" y="0"/>
          <a:chExt cx="0" cy="0"/>
        </a:xfrm>
      </p:grpSpPr>
      <p:sp>
        <p:nvSpPr>
          <p:cNvPr id="3" name="灯片编号占位符 1">
            <a:extLst>
              <a:ext uri="{FF2B5EF4-FFF2-40B4-BE49-F238E27FC236}">
                <a16:creationId xmlns:a16="http://schemas.microsoft.com/office/drawing/2014/main" id="{F46A9998-D9ED-EFAD-49EE-AD098969F0AA}"/>
              </a:ext>
            </a:extLst>
          </p:cNvPr>
          <p:cNvSpPr txBox="1"/>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t>9</a:t>
            </a:fld>
            <a:endParaRPr lang="en-GB" altLang="zh-CN" dirty="0">
              <a:latin typeface="Arial" panose="020B0604020202020204" pitchFamily="34" charset="0"/>
              <a:cs typeface="Arial" panose="020B0604020202020204" pitchFamily="34" charset="0"/>
            </a:endParaRPr>
          </a:p>
        </p:txBody>
      </p:sp>
      <p:pic>
        <p:nvPicPr>
          <p:cNvPr id="2" name="图形 1">
            <a:extLst>
              <a:ext uri="{FF2B5EF4-FFF2-40B4-BE49-F238E27FC236}">
                <a16:creationId xmlns:a16="http://schemas.microsoft.com/office/drawing/2014/main" id="{098A0F28-E2B7-A250-5A84-F97C9736C15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2677" y="2042861"/>
            <a:ext cx="4733828" cy="2683962"/>
          </a:xfrm>
          <a:prstGeom prst="rect">
            <a:avLst/>
          </a:prstGeom>
        </p:spPr>
      </p:pic>
      <p:graphicFrame>
        <p:nvGraphicFramePr>
          <p:cNvPr id="4" name="表格 3">
            <a:extLst>
              <a:ext uri="{FF2B5EF4-FFF2-40B4-BE49-F238E27FC236}">
                <a16:creationId xmlns:a16="http://schemas.microsoft.com/office/drawing/2014/main" id="{E5B2D797-D856-CFD6-653D-B665FE77816E}"/>
              </a:ext>
            </a:extLst>
          </p:cNvPr>
          <p:cNvGraphicFramePr>
            <a:graphicFrameLocks noGrp="1"/>
          </p:cNvGraphicFramePr>
          <p:nvPr>
            <p:extLst>
              <p:ext uri="{D42A27DB-BD31-4B8C-83A1-F6EECF244321}">
                <p14:modId xmlns:p14="http://schemas.microsoft.com/office/powerpoint/2010/main" val="3740508964"/>
              </p:ext>
            </p:extLst>
          </p:nvPr>
        </p:nvGraphicFramePr>
        <p:xfrm>
          <a:off x="1323902" y="944550"/>
          <a:ext cx="10577814" cy="1004823"/>
        </p:xfrm>
        <a:graphic>
          <a:graphicData uri="http://schemas.openxmlformats.org/drawingml/2006/table">
            <a:tbl>
              <a:tblPr>
                <a:tableStyleId>{5C22544A-7EE6-4342-B048-85BDC9FD1C3A}</a:tableStyleId>
              </a:tblPr>
              <a:tblGrid>
                <a:gridCol w="1996750">
                  <a:extLst>
                    <a:ext uri="{9D8B030D-6E8A-4147-A177-3AD203B41FA5}">
                      <a16:colId xmlns:a16="http://schemas.microsoft.com/office/drawing/2014/main" val="1090338390"/>
                    </a:ext>
                  </a:extLst>
                </a:gridCol>
                <a:gridCol w="709588">
                  <a:extLst>
                    <a:ext uri="{9D8B030D-6E8A-4147-A177-3AD203B41FA5}">
                      <a16:colId xmlns:a16="http://schemas.microsoft.com/office/drawing/2014/main" val="3826783331"/>
                    </a:ext>
                  </a:extLst>
                </a:gridCol>
                <a:gridCol w="709588">
                  <a:extLst>
                    <a:ext uri="{9D8B030D-6E8A-4147-A177-3AD203B41FA5}">
                      <a16:colId xmlns:a16="http://schemas.microsoft.com/office/drawing/2014/main" val="1647651660"/>
                    </a:ext>
                  </a:extLst>
                </a:gridCol>
                <a:gridCol w="709588">
                  <a:extLst>
                    <a:ext uri="{9D8B030D-6E8A-4147-A177-3AD203B41FA5}">
                      <a16:colId xmlns:a16="http://schemas.microsoft.com/office/drawing/2014/main" val="560705600"/>
                    </a:ext>
                  </a:extLst>
                </a:gridCol>
                <a:gridCol w="709588">
                  <a:extLst>
                    <a:ext uri="{9D8B030D-6E8A-4147-A177-3AD203B41FA5}">
                      <a16:colId xmlns:a16="http://schemas.microsoft.com/office/drawing/2014/main" val="614918858"/>
                    </a:ext>
                  </a:extLst>
                </a:gridCol>
                <a:gridCol w="709588">
                  <a:extLst>
                    <a:ext uri="{9D8B030D-6E8A-4147-A177-3AD203B41FA5}">
                      <a16:colId xmlns:a16="http://schemas.microsoft.com/office/drawing/2014/main" val="2141186157"/>
                    </a:ext>
                  </a:extLst>
                </a:gridCol>
                <a:gridCol w="709588">
                  <a:extLst>
                    <a:ext uri="{9D8B030D-6E8A-4147-A177-3AD203B41FA5}">
                      <a16:colId xmlns:a16="http://schemas.microsoft.com/office/drawing/2014/main" val="935029989"/>
                    </a:ext>
                  </a:extLst>
                </a:gridCol>
                <a:gridCol w="709588">
                  <a:extLst>
                    <a:ext uri="{9D8B030D-6E8A-4147-A177-3AD203B41FA5}">
                      <a16:colId xmlns:a16="http://schemas.microsoft.com/office/drawing/2014/main" val="1869807150"/>
                    </a:ext>
                  </a:extLst>
                </a:gridCol>
                <a:gridCol w="709588">
                  <a:extLst>
                    <a:ext uri="{9D8B030D-6E8A-4147-A177-3AD203B41FA5}">
                      <a16:colId xmlns:a16="http://schemas.microsoft.com/office/drawing/2014/main" val="3945133957"/>
                    </a:ext>
                  </a:extLst>
                </a:gridCol>
                <a:gridCol w="709588">
                  <a:extLst>
                    <a:ext uri="{9D8B030D-6E8A-4147-A177-3AD203B41FA5}">
                      <a16:colId xmlns:a16="http://schemas.microsoft.com/office/drawing/2014/main" val="2920244951"/>
                    </a:ext>
                  </a:extLst>
                </a:gridCol>
                <a:gridCol w="709588">
                  <a:extLst>
                    <a:ext uri="{9D8B030D-6E8A-4147-A177-3AD203B41FA5}">
                      <a16:colId xmlns:a16="http://schemas.microsoft.com/office/drawing/2014/main" val="503467267"/>
                    </a:ext>
                  </a:extLst>
                </a:gridCol>
                <a:gridCol w="709588">
                  <a:extLst>
                    <a:ext uri="{9D8B030D-6E8A-4147-A177-3AD203B41FA5}">
                      <a16:colId xmlns:a16="http://schemas.microsoft.com/office/drawing/2014/main" val="2200586172"/>
                    </a:ext>
                  </a:extLst>
                </a:gridCol>
                <a:gridCol w="775596">
                  <a:extLst>
                    <a:ext uri="{9D8B030D-6E8A-4147-A177-3AD203B41FA5}">
                      <a16:colId xmlns:a16="http://schemas.microsoft.com/office/drawing/2014/main" val="90751196"/>
                    </a:ext>
                  </a:extLst>
                </a:gridCol>
              </a:tblGrid>
              <a:tr h="334941">
                <a:tc>
                  <a:txBody>
                    <a:bodyPr/>
                    <a:lstStyle/>
                    <a:p>
                      <a:pPr algn="ctr" fontAlgn="ctr">
                        <a:buNone/>
                      </a:pPr>
                      <a:endParaRPr lang="zh-CN" altLang="en-US" sz="11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LBHL01</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LBHL02</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LBHL03</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LBHL04</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LBHL05</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LBHL06</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LBHL07</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LBHL08</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LBHL09</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LBHL10</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LBHL11</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sz="1100" b="1" u="none" strike="noStrike" dirty="0">
                          <a:solidFill>
                            <a:schemeClr val="bg2"/>
                          </a:solidFill>
                          <a:effectLst/>
                        </a:rPr>
                        <a:t>Average</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extLst>
                  <a:ext uri="{0D108BD9-81ED-4DB2-BD59-A6C34878D82A}">
                    <a16:rowId xmlns:a16="http://schemas.microsoft.com/office/drawing/2014/main" val="605614681"/>
                  </a:ext>
                </a:extLst>
              </a:tr>
              <a:tr h="334941">
                <a:tc>
                  <a:txBody>
                    <a:bodyPr/>
                    <a:lstStyle/>
                    <a:p>
                      <a:pPr algn="ctr" fontAlgn="ctr">
                        <a:buNone/>
                      </a:pPr>
                      <a:r>
                        <a:rPr lang="en-US" sz="1100" b="1" u="none" strike="noStrike" dirty="0">
                          <a:solidFill>
                            <a:schemeClr val="bg2"/>
                          </a:solidFill>
                          <a:effectLst/>
                        </a:rPr>
                        <a:t>Conditioning Time/day</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altLang="zh-CN" sz="1100" u="none" strike="noStrike">
                          <a:effectLst/>
                        </a:rPr>
                        <a:t>18</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12</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8</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10</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10</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12</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9</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9</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dirty="0">
                          <a:effectLst/>
                        </a:rPr>
                        <a:t>6</a:t>
                      </a:r>
                      <a:endParaRPr lang="en-US" altLang="zh-CN" sz="11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dirty="0">
                          <a:effectLst/>
                        </a:rPr>
                        <a:t>9</a:t>
                      </a:r>
                      <a:endParaRPr lang="en-US" altLang="zh-CN" sz="11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dirty="0">
                          <a:effectLst/>
                        </a:rPr>
                        <a:t>10</a:t>
                      </a:r>
                      <a:endParaRPr lang="en-US" altLang="zh-CN" sz="11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200" b="1" u="none" strike="noStrike" dirty="0">
                          <a:solidFill>
                            <a:srgbClr val="C00000"/>
                          </a:solidFill>
                          <a:effectLst/>
                        </a:rPr>
                        <a:t>10.27 </a:t>
                      </a:r>
                      <a:endParaRPr lang="en-US" altLang="zh-CN" sz="1200" b="1" i="0" u="none" strike="noStrike" dirty="0">
                        <a:solidFill>
                          <a:srgbClr val="C00000"/>
                        </a:solidFill>
                        <a:effectLst/>
                        <a:latin typeface="Microsoft YaHei" panose="020B0503020204020204" pitchFamily="34" charset="-122"/>
                        <a:ea typeface="Microsoft YaHei" panose="020B0503020204020204" pitchFamily="34" charset="-122"/>
                      </a:endParaRPr>
                    </a:p>
                  </a:txBody>
                  <a:tcPr marL="6152" marR="6152" marT="6152" marB="0" anchor="ctr"/>
                </a:tc>
                <a:extLst>
                  <a:ext uri="{0D108BD9-81ED-4DB2-BD59-A6C34878D82A}">
                    <a16:rowId xmlns:a16="http://schemas.microsoft.com/office/drawing/2014/main" val="3014796637"/>
                  </a:ext>
                </a:extLst>
              </a:tr>
              <a:tr h="334941">
                <a:tc>
                  <a:txBody>
                    <a:bodyPr/>
                    <a:lstStyle/>
                    <a:p>
                      <a:pPr algn="ctr" fontAlgn="ctr">
                        <a:buNone/>
                      </a:pPr>
                      <a:r>
                        <a:rPr lang="en-US" sz="1100" b="1" u="none" strike="noStrike" dirty="0" err="1">
                          <a:solidFill>
                            <a:schemeClr val="bg2"/>
                          </a:solidFill>
                          <a:effectLst/>
                        </a:rPr>
                        <a:t>P_Cav_FWD</a:t>
                      </a:r>
                      <a:r>
                        <a:rPr lang="en-US" sz="1100" b="1" u="none" strike="noStrike" dirty="0">
                          <a:solidFill>
                            <a:schemeClr val="bg2"/>
                          </a:solidFill>
                          <a:effectLst/>
                        </a:rPr>
                        <a:t>/Kw</a:t>
                      </a:r>
                      <a:endParaRPr lang="en-US" sz="1100" b="1" i="0" u="none" strike="noStrike" dirty="0">
                        <a:solidFill>
                          <a:schemeClr val="bg2"/>
                        </a:solidFill>
                        <a:effectLst/>
                        <a:latin typeface="Microsoft YaHei" panose="020B0503020204020204" pitchFamily="34" charset="-122"/>
                        <a:ea typeface="Microsoft YaHei" panose="020B0503020204020204" pitchFamily="34" charset="-122"/>
                      </a:endParaRPr>
                    </a:p>
                  </a:txBody>
                  <a:tcPr marL="6152" marR="6152" marT="6152" marB="0" anchor="ctr">
                    <a:solidFill>
                      <a:schemeClr val="tx2">
                        <a:lumMod val="60000"/>
                        <a:lumOff val="40000"/>
                      </a:schemeClr>
                    </a:solidFill>
                  </a:tcPr>
                </a:tc>
                <a:tc>
                  <a:txBody>
                    <a:bodyPr/>
                    <a:lstStyle/>
                    <a:p>
                      <a:pPr algn="ctr" fontAlgn="ctr">
                        <a:buNone/>
                      </a:pPr>
                      <a:r>
                        <a:rPr lang="en-US" altLang="zh-CN" sz="1100" u="none" strike="noStrike" dirty="0">
                          <a:effectLst/>
                        </a:rPr>
                        <a:t>3</a:t>
                      </a:r>
                      <a:endParaRPr lang="en-US" altLang="zh-CN" sz="11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2</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2.5</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2.5</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dirty="0">
                          <a:effectLst/>
                        </a:rPr>
                        <a:t>5</a:t>
                      </a:r>
                      <a:endParaRPr lang="en-US" altLang="zh-CN" sz="11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5</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5</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5.5</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5</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5</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100" u="none" strike="noStrike">
                          <a:effectLst/>
                        </a:rPr>
                        <a:t>4</a:t>
                      </a:r>
                      <a:endParaRPr lang="en-US" altLang="zh-CN" sz="1100" b="0" i="0" u="none" strike="noStrike">
                        <a:solidFill>
                          <a:srgbClr val="000000"/>
                        </a:solidFill>
                        <a:effectLst/>
                        <a:latin typeface="Microsoft YaHei" panose="020B0503020204020204" pitchFamily="34" charset="-122"/>
                        <a:ea typeface="Microsoft YaHei" panose="020B0503020204020204" pitchFamily="34" charset="-122"/>
                      </a:endParaRPr>
                    </a:p>
                  </a:txBody>
                  <a:tcPr marL="6152" marR="6152" marT="6152" marB="0" anchor="ctr"/>
                </a:tc>
                <a:tc>
                  <a:txBody>
                    <a:bodyPr/>
                    <a:lstStyle/>
                    <a:p>
                      <a:pPr algn="ctr" fontAlgn="ctr">
                        <a:buNone/>
                      </a:pPr>
                      <a:r>
                        <a:rPr lang="en-US" altLang="zh-CN" sz="1200" b="1" u="none" strike="noStrike" dirty="0">
                          <a:solidFill>
                            <a:srgbClr val="C00000"/>
                          </a:solidFill>
                          <a:effectLst/>
                        </a:rPr>
                        <a:t>4.05 </a:t>
                      </a:r>
                      <a:endParaRPr lang="en-US" altLang="zh-CN" sz="1200" b="1" i="0" u="none" strike="noStrike" dirty="0">
                        <a:solidFill>
                          <a:srgbClr val="C00000"/>
                        </a:solidFill>
                        <a:effectLst/>
                        <a:latin typeface="Microsoft YaHei" panose="020B0503020204020204" pitchFamily="34" charset="-122"/>
                        <a:ea typeface="Microsoft YaHei" panose="020B0503020204020204" pitchFamily="34" charset="-122"/>
                      </a:endParaRPr>
                    </a:p>
                  </a:txBody>
                  <a:tcPr marL="6152" marR="6152" marT="6152" marB="0" anchor="ctr"/>
                </a:tc>
                <a:extLst>
                  <a:ext uri="{0D108BD9-81ED-4DB2-BD59-A6C34878D82A}">
                    <a16:rowId xmlns:a16="http://schemas.microsoft.com/office/drawing/2014/main" val="3872607839"/>
                  </a:ext>
                </a:extLst>
              </a:tr>
            </a:tbl>
          </a:graphicData>
        </a:graphic>
      </p:graphicFrame>
      <p:sp>
        <p:nvSpPr>
          <p:cNvPr id="5" name="矩形: 圆角 5">
            <a:extLst>
              <a:ext uri="{FF2B5EF4-FFF2-40B4-BE49-F238E27FC236}">
                <a16:creationId xmlns:a16="http://schemas.microsoft.com/office/drawing/2014/main" id="{7624C557-9A71-F64D-C347-61F18A0A8B31}"/>
              </a:ext>
            </a:extLst>
          </p:cNvPr>
          <p:cNvSpPr/>
          <p:nvPr>
            <p:custDataLst>
              <p:tags r:id="rId1"/>
            </p:custDataLst>
          </p:nvPr>
        </p:nvSpPr>
        <p:spPr>
          <a:xfrm>
            <a:off x="102677" y="910806"/>
            <a:ext cx="1055387" cy="1038568"/>
          </a:xfrm>
          <a:prstGeom prst="roundRect">
            <a:avLst/>
          </a:prstGeom>
          <a:gradFill>
            <a:gsLst>
              <a:gs pos="0">
                <a:schemeClr val="accent1">
                  <a:lumMod val="5000"/>
                  <a:lumOff val="95000"/>
                </a:schemeClr>
              </a:gs>
              <a:gs pos="100000">
                <a:schemeClr val="accent2">
                  <a:lumMod val="20000"/>
                  <a:lumOff val="80000"/>
                </a:schemeClr>
              </a:gs>
            </a:gsLst>
            <a:lin ang="16200000" scaled="0"/>
          </a:gradFill>
          <a:ln>
            <a:gradFill>
              <a:gsLst>
                <a:gs pos="0">
                  <a:schemeClr val="accent1">
                    <a:lumMod val="5000"/>
                    <a:lumOff val="95000"/>
                  </a:schemeClr>
                </a:gs>
                <a:gs pos="100000">
                  <a:schemeClr val="accent2">
                    <a:lumMod val="7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4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rPr>
              <a:t>HWR015 Room Condit-</a:t>
            </a:r>
            <a:r>
              <a:rPr lang="en-US" altLang="zh-CN" sz="1400" b="1" dirty="0" err="1">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rPr>
              <a:t>ioning</a:t>
            </a:r>
            <a:endParaRPr lang="zh-CN" altLang="en-US" sz="14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endParaRPr>
          </a:p>
        </p:txBody>
      </p:sp>
      <p:pic>
        <p:nvPicPr>
          <p:cNvPr id="6" name="图片 5">
            <a:extLst>
              <a:ext uri="{FF2B5EF4-FFF2-40B4-BE49-F238E27FC236}">
                <a16:creationId xmlns:a16="http://schemas.microsoft.com/office/drawing/2014/main" id="{307ABDA0-4DCD-0EED-259B-2853F91F8A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9032" y="2023756"/>
            <a:ext cx="6772683" cy="2575339"/>
          </a:xfrm>
          <a:prstGeom prst="rect">
            <a:avLst/>
          </a:prstGeom>
        </p:spPr>
      </p:pic>
      <p:pic>
        <p:nvPicPr>
          <p:cNvPr id="40" name="图片 39">
            <a:extLst>
              <a:ext uri="{FF2B5EF4-FFF2-40B4-BE49-F238E27FC236}">
                <a16:creationId xmlns:a16="http://schemas.microsoft.com/office/drawing/2014/main" id="{8E785AB2-FD06-D6F1-16D0-2DD1E733702C}"/>
              </a:ext>
            </a:extLst>
          </p:cNvPr>
          <p:cNvPicPr>
            <a:picLocks noChangeAspect="1"/>
          </p:cNvPicPr>
          <p:nvPr/>
        </p:nvPicPr>
        <p:blipFill>
          <a:blip r:embed="rId8"/>
          <a:stretch>
            <a:fillRect/>
          </a:stretch>
        </p:blipFill>
        <p:spPr>
          <a:xfrm>
            <a:off x="255225" y="4726823"/>
            <a:ext cx="4563517" cy="1781311"/>
          </a:xfrm>
          <a:prstGeom prst="rect">
            <a:avLst/>
          </a:prstGeom>
        </p:spPr>
      </p:pic>
      <p:pic>
        <p:nvPicPr>
          <p:cNvPr id="41" name="图片 40">
            <a:extLst>
              <a:ext uri="{FF2B5EF4-FFF2-40B4-BE49-F238E27FC236}">
                <a16:creationId xmlns:a16="http://schemas.microsoft.com/office/drawing/2014/main" id="{6AE805E5-49FC-EEFD-EAFF-8FFB18D05B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9031" y="4673478"/>
            <a:ext cx="6772683" cy="1908297"/>
          </a:xfrm>
          <a:prstGeom prst="rect">
            <a:avLst/>
          </a:prstGeom>
        </p:spPr>
      </p:pic>
      <p:sp>
        <p:nvSpPr>
          <p:cNvPr id="42" name="矩形: 圆角 5">
            <a:extLst>
              <a:ext uri="{FF2B5EF4-FFF2-40B4-BE49-F238E27FC236}">
                <a16:creationId xmlns:a16="http://schemas.microsoft.com/office/drawing/2014/main" id="{B7F994D1-C6E6-F846-B486-2A976684AB41}"/>
              </a:ext>
            </a:extLst>
          </p:cNvPr>
          <p:cNvSpPr/>
          <p:nvPr>
            <p:custDataLst>
              <p:tags r:id="rId2"/>
            </p:custDataLst>
          </p:nvPr>
        </p:nvSpPr>
        <p:spPr>
          <a:xfrm>
            <a:off x="5821628" y="3281607"/>
            <a:ext cx="2925000" cy="206470"/>
          </a:xfrm>
          <a:prstGeom prst="roundRect">
            <a:avLst/>
          </a:prstGeom>
          <a:gradFill>
            <a:gsLst>
              <a:gs pos="0">
                <a:schemeClr val="accent1">
                  <a:lumMod val="5000"/>
                  <a:lumOff val="95000"/>
                </a:schemeClr>
              </a:gs>
              <a:gs pos="100000">
                <a:schemeClr val="accent2">
                  <a:lumMod val="20000"/>
                  <a:lumOff val="80000"/>
                </a:schemeClr>
              </a:gs>
            </a:gsLst>
            <a:lin ang="16200000" scaled="0"/>
          </a:gradFill>
          <a:ln>
            <a:gradFill>
              <a:gsLst>
                <a:gs pos="0">
                  <a:schemeClr val="accent1">
                    <a:lumMod val="5000"/>
                    <a:lumOff val="95000"/>
                  </a:schemeClr>
                </a:gs>
                <a:gs pos="100000">
                  <a:schemeClr val="accent2">
                    <a:lumMod val="7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4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rPr>
              <a:t>LBHL08 Room Conditioning</a:t>
            </a:r>
            <a:endParaRPr lang="zh-CN" altLang="en-US" sz="14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43" name="矩形: 圆角 5">
            <a:extLst>
              <a:ext uri="{FF2B5EF4-FFF2-40B4-BE49-F238E27FC236}">
                <a16:creationId xmlns:a16="http://schemas.microsoft.com/office/drawing/2014/main" id="{E901AE53-60AA-DC1E-007C-95C6789F24AD}"/>
              </a:ext>
            </a:extLst>
          </p:cNvPr>
          <p:cNvSpPr/>
          <p:nvPr>
            <p:custDataLst>
              <p:tags r:id="rId3"/>
            </p:custDataLst>
          </p:nvPr>
        </p:nvSpPr>
        <p:spPr>
          <a:xfrm>
            <a:off x="6096000" y="5511911"/>
            <a:ext cx="2925000" cy="231429"/>
          </a:xfrm>
          <a:prstGeom prst="roundRect">
            <a:avLst/>
          </a:prstGeom>
          <a:gradFill>
            <a:gsLst>
              <a:gs pos="0">
                <a:schemeClr val="accent1">
                  <a:lumMod val="5000"/>
                  <a:lumOff val="95000"/>
                </a:schemeClr>
              </a:gs>
              <a:gs pos="100000">
                <a:schemeClr val="accent2">
                  <a:lumMod val="20000"/>
                  <a:lumOff val="80000"/>
                </a:schemeClr>
              </a:gs>
            </a:gsLst>
            <a:lin ang="16200000" scaled="0"/>
          </a:gradFill>
          <a:ln>
            <a:gradFill>
              <a:gsLst>
                <a:gs pos="0">
                  <a:schemeClr val="accent1">
                    <a:lumMod val="5000"/>
                    <a:lumOff val="95000"/>
                  </a:schemeClr>
                </a:gs>
                <a:gs pos="100000">
                  <a:schemeClr val="accent2">
                    <a:lumMod val="7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4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rPr>
              <a:t>LBHL10-3 Roorm Conditioning</a:t>
            </a:r>
            <a:endParaRPr lang="zh-CN" altLang="en-US" sz="14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44" name="标题 15">
            <a:extLst>
              <a:ext uri="{FF2B5EF4-FFF2-40B4-BE49-F238E27FC236}">
                <a16:creationId xmlns:a16="http://schemas.microsoft.com/office/drawing/2014/main" id="{77A9F432-BC0C-6017-09E2-EF5B4D85794F}"/>
              </a:ext>
            </a:extLst>
          </p:cNvPr>
          <p:cNvSpPr txBox="1"/>
          <p:nvPr/>
        </p:nvSpPr>
        <p:spPr>
          <a:xfrm>
            <a:off x="2593159" y="-11528"/>
            <a:ext cx="7899400"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dirty="0">
                <a:latin typeface="Arial" panose="020B0604020202020204"/>
              </a:rPr>
              <a:t>Automated RF Conditioning</a:t>
            </a:r>
          </a:p>
        </p:txBody>
      </p:sp>
    </p:spTree>
    <p:extLst>
      <p:ext uri="{BB962C8B-B14F-4D97-AF65-F5344CB8AC3E}">
        <p14:creationId xmlns:p14="http://schemas.microsoft.com/office/powerpoint/2010/main" val="149868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表格&#10;&#10;AI 生成的内容可能不正确。"/>
          <p:cNvPicPr>
            <a:picLocks noChangeAspect="1"/>
          </p:cNvPicPr>
          <p:nvPr/>
        </p:nvPicPr>
        <p:blipFill>
          <a:blip r:embed="rId3"/>
          <a:stretch>
            <a:fillRect/>
          </a:stretch>
        </p:blipFill>
        <p:spPr>
          <a:xfrm>
            <a:off x="430232" y="2400716"/>
            <a:ext cx="7364395" cy="4070569"/>
          </a:xfrm>
          <a:prstGeom prst="rect">
            <a:avLst/>
          </a:prstGeom>
        </p:spPr>
      </p:pic>
      <p:sp>
        <p:nvSpPr>
          <p:cNvPr id="16" name="标题 15"/>
          <p:cNvSpPr txBox="1"/>
          <p:nvPr/>
        </p:nvSpPr>
        <p:spPr>
          <a:xfrm>
            <a:off x="2480733" y="-3175"/>
            <a:ext cx="7899400"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dirty="0">
                <a:latin typeface="Arial" panose="020B0604020202020204"/>
              </a:rPr>
              <a:t>Automated RF Loading</a:t>
            </a:r>
            <a:endParaRPr lang="zh-CN" altLang="en-US" dirty="0">
              <a:latin typeface="Arial" panose="020B0604020202020204"/>
            </a:endParaRPr>
          </a:p>
        </p:txBody>
      </p:sp>
      <p:sp>
        <p:nvSpPr>
          <p:cNvPr id="6" name="文本框 5"/>
          <p:cNvSpPr txBox="1"/>
          <p:nvPr/>
        </p:nvSpPr>
        <p:spPr>
          <a:xfrm>
            <a:off x="-376238" y="947255"/>
            <a:ext cx="12873037" cy="1400383"/>
          </a:xfrm>
          <a:prstGeom prst="rect">
            <a:avLst/>
          </a:prstGeom>
          <a:noFill/>
        </p:spPr>
        <p:txBody>
          <a:bodyPr wrap="square">
            <a:spAutoFit/>
          </a:bodyPr>
          <a:lstStyle/>
          <a:p>
            <a:pPr lvl="1">
              <a:spcAft>
                <a:spcPts val="600"/>
              </a:spcAft>
            </a:pPr>
            <a:r>
              <a:rPr lang="en-US" altLang="zh-CN" sz="2000" b="1" i="0" dirty="0">
                <a:solidFill>
                  <a:srgbClr val="C00000"/>
                </a:solidFill>
                <a:effectLst/>
                <a:latin typeface="Arial" panose="020B0604020202020204" pitchFamily="34" charset="0"/>
                <a:cs typeface="Arial" panose="020B0604020202020204" pitchFamily="34" charset="0"/>
              </a:rPr>
              <a:t>Background: </a:t>
            </a:r>
            <a:r>
              <a:rPr lang="en-US" altLang="zh-CN" sz="2000" b="0" i="0" dirty="0">
                <a:effectLst/>
                <a:latin typeface="Arial" panose="020B0604020202020204" pitchFamily="34" charset="0"/>
                <a:cs typeface="Arial" panose="020B0604020202020204" pitchFamily="34" charset="0"/>
              </a:rPr>
              <a:t>Large-scale SRF accelerators require frequent loading operations (startup, mode switching, fault recovery), where the traditional manual approach is time-consuming and expert-dependent.</a:t>
            </a:r>
          </a:p>
          <a:p>
            <a:pPr lvl="1">
              <a:spcAft>
                <a:spcPts val="600"/>
              </a:spcAft>
            </a:pPr>
            <a:r>
              <a:rPr lang="en-US" altLang="zh-CN" sz="2000" b="1" i="0" dirty="0" err="1">
                <a:solidFill>
                  <a:srgbClr val="C00000"/>
                </a:solidFill>
                <a:effectLst/>
                <a:latin typeface="Arial" panose="020B0604020202020204" pitchFamily="34" charset="0"/>
                <a:cs typeface="Arial" panose="020B0604020202020204" pitchFamily="34" charset="0"/>
              </a:rPr>
              <a:t>Achievement:</a:t>
            </a:r>
            <a:r>
              <a:rPr lang="en-US" altLang="zh-CN" sz="2000" b="0" i="0" dirty="0" err="1">
                <a:effectLst/>
                <a:latin typeface="Arial" panose="020B0604020202020204" pitchFamily="34" charset="0"/>
                <a:cs typeface="Arial" panose="020B0604020202020204" pitchFamily="34" charset="0"/>
              </a:rPr>
              <a:t>Using</a:t>
            </a:r>
            <a:r>
              <a:rPr lang="en-US" altLang="zh-CN" sz="2000" b="0" i="0" dirty="0">
                <a:effectLst/>
                <a:latin typeface="Arial" panose="020B0604020202020204" pitchFamily="34" charset="0"/>
                <a:cs typeface="Arial" panose="020B0604020202020204" pitchFamily="34" charset="0"/>
              </a:rPr>
              <a:t> personalized loading strategies on HIAF, we achieved </a:t>
            </a:r>
            <a:r>
              <a:rPr lang="en-US" altLang="zh-CN" sz="2000" b="1" i="0" dirty="0">
                <a:solidFill>
                  <a:srgbClr val="C00000"/>
                </a:solidFill>
                <a:effectLst/>
                <a:latin typeface="Arial" panose="020B0604020202020204" pitchFamily="34" charset="0"/>
                <a:cs typeface="Arial" panose="020B0604020202020204" pitchFamily="34" charset="0"/>
              </a:rPr>
              <a:t>&gt;90% </a:t>
            </a:r>
            <a:r>
              <a:rPr lang="en-US" altLang="zh-CN" sz="2000" b="0" i="0" dirty="0">
                <a:effectLst/>
                <a:latin typeface="Arial" panose="020B0604020202020204" pitchFamily="34" charset="0"/>
                <a:cs typeface="Arial" panose="020B0604020202020204" pitchFamily="34" charset="0"/>
              </a:rPr>
              <a:t>automated loading success rate, supporting both single-cavity and cryostat‑based batch loading.</a:t>
            </a:r>
          </a:p>
        </p:txBody>
      </p:sp>
      <p:sp>
        <p:nvSpPr>
          <p:cNvPr id="2" name="灯片编号占位符 1"/>
          <p:cNvSpPr>
            <a:spLocks noGrp="1"/>
          </p:cNvSpPr>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10</a:t>
            </a:fld>
            <a:endParaRPr lang="en-GB" altLang="zh-CN"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9DD38636-433E-2B73-3017-739F7FEAF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976" y="2828925"/>
            <a:ext cx="3904576" cy="3642360"/>
          </a:xfrm>
          <a:prstGeom prst="rect">
            <a:avLst/>
          </a:prstGeom>
        </p:spPr>
      </p:pic>
      <p:sp>
        <p:nvSpPr>
          <p:cNvPr id="7" name="矩形 6">
            <a:extLst>
              <a:ext uri="{FF2B5EF4-FFF2-40B4-BE49-F238E27FC236}">
                <a16:creationId xmlns:a16="http://schemas.microsoft.com/office/drawing/2014/main" id="{E1ABBC33-2537-96F5-1501-6C89FB3B2B52}"/>
              </a:ext>
            </a:extLst>
          </p:cNvPr>
          <p:cNvSpPr/>
          <p:nvPr/>
        </p:nvSpPr>
        <p:spPr>
          <a:xfrm>
            <a:off x="8181975" y="2266950"/>
            <a:ext cx="3904576" cy="45164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accent5">
                    <a:lumMod val="50000"/>
                  </a:schemeClr>
                </a:solidFill>
                <a:latin typeface="微软雅黑" panose="020B0503020204020204" pitchFamily="34" charset="-122"/>
                <a:ea typeface="微软雅黑" panose="020B0503020204020204" pitchFamily="34" charset="-122"/>
              </a:rPr>
              <a:t> Customized loading schemes based on detuning measurements</a:t>
            </a:r>
            <a:endParaRPr lang="zh-CN" altLang="en-US" sz="1600"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6C846DEF-C961-8E94-A8B6-556C9CBB2FF2}"/>
              </a:ext>
            </a:extLst>
          </p:cNvPr>
          <p:cNvSpPr/>
          <p:nvPr/>
        </p:nvSpPr>
        <p:spPr>
          <a:xfrm>
            <a:off x="10153650" y="3152775"/>
            <a:ext cx="1881145" cy="16441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BC30AE3B-040F-4F2C-3D04-5F9E4C10667E}"/>
              </a:ext>
            </a:extLst>
          </p:cNvPr>
          <p:cNvCxnSpPr>
            <a:cxnSpLocks/>
            <a:stCxn id="7" idx="2"/>
            <a:endCxn id="8" idx="0"/>
          </p:cNvCxnSpPr>
          <p:nvPr/>
        </p:nvCxnSpPr>
        <p:spPr>
          <a:xfrm>
            <a:off x="10134263" y="2718599"/>
            <a:ext cx="959960" cy="434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880533"/>
            <a:ext cx="3208470" cy="56896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p:cNvSpPr/>
          <p:nvPr>
            <p:custDataLst>
              <p:tags r:id="rId1"/>
            </p:custDataLst>
          </p:nvPr>
        </p:nvSpPr>
        <p:spPr bwMode="auto">
          <a:xfrm>
            <a:off x="4835767" y="2486817"/>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任意多边形 5"/>
          <p:cNvSpPr/>
          <p:nvPr>
            <p:custDataLst>
              <p:tags r:id="rId2"/>
            </p:custDataLst>
          </p:nvPr>
        </p:nvSpPr>
        <p:spPr bwMode="auto">
          <a:xfrm>
            <a:off x="4834507" y="5289312"/>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p:cNvSpPr/>
          <p:nvPr>
            <p:custDataLst>
              <p:tags r:id="rId3"/>
            </p:custDataLst>
          </p:nvPr>
        </p:nvSpPr>
        <p:spPr bwMode="auto">
          <a:xfrm>
            <a:off x="4841835" y="1289354"/>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Rectangle 11"/>
          <p:cNvSpPr>
            <a:spLocks noChangeArrowheads="1"/>
          </p:cNvSpPr>
          <p:nvPr>
            <p:custDataLst>
              <p:tags r:id="rId4"/>
            </p:custDataLst>
          </p:nvPr>
        </p:nvSpPr>
        <p:spPr bwMode="gray">
          <a:xfrm>
            <a:off x="5060812" y="2688499"/>
            <a:ext cx="6048327" cy="430530"/>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RF Conditioning</a:t>
            </a:r>
          </a:p>
        </p:txBody>
      </p:sp>
      <p:sp>
        <p:nvSpPr>
          <p:cNvPr id="12" name="Rectangle 11"/>
          <p:cNvSpPr>
            <a:spLocks noChangeArrowheads="1"/>
          </p:cNvSpPr>
          <p:nvPr>
            <p:custDataLst>
              <p:tags r:id="rId5"/>
            </p:custDataLst>
          </p:nvPr>
        </p:nvSpPr>
        <p:spPr bwMode="gray">
          <a:xfrm>
            <a:off x="5076505" y="5475183"/>
            <a:ext cx="5674529" cy="430887"/>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chemeClr val="bg1">
                    <a:lumMod val="75000"/>
                  </a:schemeClr>
                </a:solidFill>
                <a:latin typeface="Arial" panose="020B0604020202020204"/>
                <a:ea typeface="微软雅黑" panose="020B0503020204020204" pitchFamily="34" charset="-122"/>
              </a:rPr>
              <a:t>Summary</a:t>
            </a:r>
          </a:p>
        </p:txBody>
      </p:sp>
      <p:sp>
        <p:nvSpPr>
          <p:cNvPr id="13" name="Rectangle 11"/>
          <p:cNvSpPr>
            <a:spLocks noChangeArrowheads="1"/>
          </p:cNvSpPr>
          <p:nvPr>
            <p:custDataLst>
              <p:tags r:id="rId6"/>
            </p:custDataLst>
          </p:nvPr>
        </p:nvSpPr>
        <p:spPr bwMode="gray">
          <a:xfrm>
            <a:off x="5076505" y="1472982"/>
            <a:ext cx="4200229" cy="461665"/>
          </a:xfrm>
          <a:prstGeom prst="rect">
            <a:avLst/>
          </a:prstGeom>
          <a:noFill/>
          <a:ln>
            <a:noFill/>
          </a:ln>
        </p:spPr>
        <p:txBody>
          <a:bodyPr wrap="square" lIns="0" tIns="0" rIns="0" bIns="0">
            <a:spAutoFit/>
          </a:bodyPr>
          <a:lstStyle/>
          <a:p>
            <a:pPr marL="457200" marR="0" lvl="0" indent="-457200" defTabSz="457200" fontAlgn="auto">
              <a:lnSpc>
                <a:spcPct val="100000"/>
              </a:lnSpc>
              <a:spcBef>
                <a:spcPts val="0"/>
              </a:spcBef>
              <a:spcAft>
                <a:spcPts val="0"/>
              </a:spcAft>
              <a:buClrTx/>
              <a:buSzTx/>
              <a:buFont typeface="Wingdings" panose="05000000000000000000" pitchFamily="2" charset="2"/>
              <a:buChar char="l"/>
              <a:defRPr/>
            </a:pPr>
            <a:r>
              <a:rPr lang="en-US" altLang="zh-CN" sz="3000" b="1">
                <a:solidFill>
                  <a:schemeClr val="bg1">
                    <a:lumMod val="75000"/>
                  </a:schemeClr>
                </a:solidFill>
                <a:latin typeface="Arial" panose="020B0604020202020204"/>
                <a:ea typeface="微软雅黑" panose="020B0503020204020204" pitchFamily="34" charset="-122"/>
              </a:rPr>
              <a:t>Introduction</a:t>
            </a:r>
          </a:p>
        </p:txBody>
      </p:sp>
      <p:grpSp>
        <p:nvGrpSpPr>
          <p:cNvPr id="15" name="组合 14"/>
          <p:cNvGrpSpPr/>
          <p:nvPr/>
        </p:nvGrpSpPr>
        <p:grpSpPr>
          <a:xfrm>
            <a:off x="11164811" y="1363199"/>
            <a:ext cx="755664" cy="756000"/>
            <a:chOff x="8424290" y="1837792"/>
            <a:chExt cx="755664" cy="756000"/>
          </a:xfrm>
        </p:grpSpPr>
        <p:sp>
          <p:nvSpPr>
            <p:cNvPr id="16" name="Freeform 5"/>
            <p:cNvSpPr/>
            <p:nvPr/>
          </p:nvSpPr>
          <p:spPr bwMode="auto">
            <a:xfrm rot="10800000">
              <a:off x="8424290" y="1837792"/>
              <a:ext cx="755664" cy="756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p:cNvGrpSpPr/>
          <p:nvPr>
            <p:custDataLst>
              <p:tags r:id="rId7"/>
            </p:custDataLst>
          </p:nvPr>
        </p:nvGrpSpPr>
        <p:grpSpPr>
          <a:xfrm>
            <a:off x="3376555" y="1158764"/>
            <a:ext cx="1065954" cy="1038345"/>
            <a:chOff x="1991991" y="1508806"/>
            <a:chExt cx="1501200" cy="1500230"/>
          </a:xfrm>
        </p:grpSpPr>
        <p:sp>
          <p:nvSpPr>
            <p:cNvPr id="19" name="Freeform 5"/>
            <p:cNvSpPr/>
            <p:nvPr>
              <p:custDataLst>
                <p:tags r:id="rId22"/>
              </p:custDataLst>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p:cNvSpPr/>
            <p:nvPr>
              <p:custDataLst>
                <p:tags r:id="rId23"/>
              </p:custDataLst>
            </p:nvPr>
          </p:nvSpPr>
          <p:spPr bwMode="auto">
            <a:xfrm rot="10800000">
              <a:off x="2159390" y="1675387"/>
              <a:ext cx="1166400" cy="1167066"/>
            </a:xfrm>
            <a:prstGeom prst="ellipse">
              <a:avLst/>
            </a:prstGeom>
            <a:gradFill flip="none" rotWithShape="1">
              <a:gsLst>
                <a:gs pos="38600">
                  <a:srgbClr val="3C67B3"/>
                </a:gs>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p:cNvSpPr txBox="1"/>
            <p:nvPr>
              <p:custDataLst>
                <p:tags r:id="rId24"/>
              </p:custDataLst>
            </p:nvPr>
          </p:nvSpPr>
          <p:spPr>
            <a:xfrm>
              <a:off x="2415896" y="1841193"/>
              <a:ext cx="637431" cy="88936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p:cNvGrpSpPr/>
          <p:nvPr>
            <p:custDataLst>
              <p:tags r:id="rId8"/>
            </p:custDataLst>
          </p:nvPr>
        </p:nvGrpSpPr>
        <p:grpSpPr>
          <a:xfrm>
            <a:off x="3376555" y="2382871"/>
            <a:ext cx="1065954" cy="1038345"/>
            <a:chOff x="8955123" y="2633014"/>
            <a:chExt cx="1501200" cy="1500230"/>
          </a:xfrm>
        </p:grpSpPr>
        <p:sp>
          <p:nvSpPr>
            <p:cNvPr id="23" name="Freeform 5"/>
            <p:cNvSpPr/>
            <p:nvPr>
              <p:custDataLst>
                <p:tags r:id="rId19"/>
              </p:custDataLst>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p:cNvSpPr/>
            <p:nvPr>
              <p:custDataLst>
                <p:tags r:id="rId20"/>
              </p:custDataLst>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p:cNvSpPr txBox="1"/>
            <p:nvPr>
              <p:custDataLst>
                <p:tags r:id="rId21"/>
              </p:custDataLst>
            </p:nvPr>
          </p:nvSpPr>
          <p:spPr>
            <a:xfrm>
              <a:off x="9387007" y="2931692"/>
              <a:ext cx="637431" cy="88936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p:cNvGrpSpPr/>
          <p:nvPr>
            <p:custDataLst>
              <p:tags r:id="rId9"/>
            </p:custDataLst>
          </p:nvPr>
        </p:nvGrpSpPr>
        <p:grpSpPr>
          <a:xfrm>
            <a:off x="3374159" y="5174017"/>
            <a:ext cx="1068350" cy="1038346"/>
            <a:chOff x="1991991" y="3757222"/>
            <a:chExt cx="1501200" cy="1500230"/>
          </a:xfrm>
        </p:grpSpPr>
        <p:sp>
          <p:nvSpPr>
            <p:cNvPr id="27" name="Freeform 5"/>
            <p:cNvSpPr/>
            <p:nvPr>
              <p:custDataLst>
                <p:tags r:id="rId16"/>
              </p:custDataLst>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5"/>
            <p:cNvSpPr/>
            <p:nvPr>
              <p:custDataLst>
                <p:tags r:id="rId17"/>
              </p:custDataLst>
            </p:nvPr>
          </p:nvSpPr>
          <p:spPr bwMode="auto">
            <a:xfrm rot="10800000">
              <a:off x="2159391" y="3923804"/>
              <a:ext cx="1166400" cy="1167066"/>
            </a:xfrm>
            <a:prstGeom prst="ellipse">
              <a:avLst/>
            </a:prstGeom>
            <a:solidFill>
              <a:schemeClr val="accent6">
                <a:lumMod val="75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TextBox 12"/>
            <p:cNvSpPr txBox="1"/>
            <p:nvPr>
              <p:custDataLst>
                <p:tags r:id="rId18"/>
              </p:custDataLst>
            </p:nvPr>
          </p:nvSpPr>
          <p:spPr>
            <a:xfrm>
              <a:off x="2406586" y="4084411"/>
              <a:ext cx="637430"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04</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sp>
        <p:nvSpPr>
          <p:cNvPr id="41" name="Freeform 5"/>
          <p:cNvSpPr/>
          <p:nvPr/>
        </p:nvSpPr>
        <p:spPr bwMode="auto">
          <a:xfrm rot="10800000">
            <a:off x="11163582" y="5319809"/>
            <a:ext cx="755664" cy="756000"/>
          </a:xfrm>
          <a:prstGeom prst="ellipse">
            <a:avLst/>
          </a:prstGeom>
          <a:solidFill>
            <a:schemeClr val="accent6">
              <a:lumMod val="75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2" name="组合 41"/>
          <p:cNvGrpSpPr/>
          <p:nvPr/>
        </p:nvGrpSpPr>
        <p:grpSpPr>
          <a:xfrm>
            <a:off x="11383835" y="5525981"/>
            <a:ext cx="315158" cy="393578"/>
            <a:chOff x="2116138" y="2506419"/>
            <a:chExt cx="338137" cy="422275"/>
          </a:xfrm>
          <a:solidFill>
            <a:schemeClr val="bg1"/>
          </a:solidFill>
        </p:grpSpPr>
        <p:sp>
          <p:nvSpPr>
            <p:cNvPr id="43" name="Freeform 20"/>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solidFill>
                <a:schemeClr val="accent6">
                  <a:lumMod val="60000"/>
                  <a:lumOff val="40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4" name="Freeform 21"/>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solidFill>
                <a:schemeClr val="accent6">
                  <a:lumMod val="60000"/>
                  <a:lumOff val="40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14" name="Freeform 5"/>
          <p:cNvSpPr/>
          <p:nvPr/>
        </p:nvSpPr>
        <p:spPr bwMode="auto">
          <a:xfrm rot="10800000">
            <a:off x="11163582" y="2549921"/>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任意多边形 4"/>
          <p:cNvSpPr/>
          <p:nvPr>
            <p:custDataLst>
              <p:tags r:id="rId10"/>
            </p:custDataLst>
          </p:nvPr>
        </p:nvSpPr>
        <p:spPr bwMode="auto">
          <a:xfrm>
            <a:off x="4844022" y="3827937"/>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 name="Rectangle 11"/>
          <p:cNvSpPr>
            <a:spLocks noChangeArrowheads="1"/>
          </p:cNvSpPr>
          <p:nvPr>
            <p:custDataLst>
              <p:tags r:id="rId11"/>
            </p:custDataLst>
          </p:nvPr>
        </p:nvSpPr>
        <p:spPr bwMode="gray">
          <a:xfrm>
            <a:off x="5069067" y="4029619"/>
            <a:ext cx="6048327" cy="430530"/>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rgbClr val="44546A"/>
                </a:solidFill>
                <a:latin typeface="Arial" panose="020B0604020202020204" pitchFamily="34" charset="0"/>
                <a:ea typeface="微软雅黑" panose="020B0503020204020204" pitchFamily="34" charset="-122"/>
                <a:cs typeface="Arial" panose="020B0604020202020204" pitchFamily="34" charset="0"/>
              </a:rPr>
              <a:t>Horizontal test</a:t>
            </a:r>
          </a:p>
        </p:txBody>
      </p:sp>
      <p:grpSp>
        <p:nvGrpSpPr>
          <p:cNvPr id="5" name="组合 4"/>
          <p:cNvGrpSpPr/>
          <p:nvPr>
            <p:custDataLst>
              <p:tags r:id="rId12"/>
            </p:custDataLst>
          </p:nvPr>
        </p:nvGrpSpPr>
        <p:grpSpPr>
          <a:xfrm>
            <a:off x="3384810" y="3723991"/>
            <a:ext cx="1065954" cy="1038345"/>
            <a:chOff x="8955123" y="2633014"/>
            <a:chExt cx="1501200" cy="1500230"/>
          </a:xfrm>
        </p:grpSpPr>
        <p:sp>
          <p:nvSpPr>
            <p:cNvPr id="6" name="Freeform 5"/>
            <p:cNvSpPr/>
            <p:nvPr>
              <p:custDataLst>
                <p:tags r:id="rId13"/>
              </p:custDataLst>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5"/>
            <p:cNvSpPr/>
            <p:nvPr>
              <p:custDataLst>
                <p:tags r:id="rId14"/>
              </p:custDataLst>
            </p:nvPr>
          </p:nvSpPr>
          <p:spPr bwMode="auto">
            <a:xfrm rot="10800000">
              <a:off x="9122523" y="2799596"/>
              <a:ext cx="1166400" cy="1167066"/>
            </a:xfrm>
            <a:prstGeom prst="ellipse">
              <a:avLst/>
            </a:prstGeom>
            <a:gradFill flip="none" rotWithShape="1">
              <a:gsLst>
                <a:gs pos="0">
                  <a:schemeClr val="accent3">
                    <a:lumMod val="25000"/>
                    <a:lumOff val="75000"/>
                  </a:schemeClr>
                </a:gs>
                <a:gs pos="100000">
                  <a:schemeClr val="accent3">
                    <a:lumMod val="85000"/>
                  </a:schemeClr>
                </a:gs>
              </a:gsLst>
              <a:lin ang="5400000" scaled="1"/>
            </a:gradFill>
            <a:ln w="25400">
              <a:gradFill flip="none" rotWithShape="1">
                <a:gsLst>
                  <a:gs pos="0">
                    <a:schemeClr val="bg1">
                      <a:lumMod val="75000"/>
                    </a:schemeClr>
                  </a:gs>
                  <a:gs pos="100000">
                    <a:schemeClr val="tx1">
                      <a:lumMod val="50000"/>
                      <a:lumOff val="50000"/>
                    </a:schemeClr>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 name="TextBox 12"/>
            <p:cNvSpPr txBox="1"/>
            <p:nvPr>
              <p:custDataLst>
                <p:tags r:id="rId15"/>
              </p:custDataLst>
            </p:nvPr>
          </p:nvSpPr>
          <p:spPr>
            <a:xfrm>
              <a:off x="9387007" y="2931692"/>
              <a:ext cx="637431"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sp>
        <p:nvSpPr>
          <p:cNvPr id="36" name="Freeform 5"/>
          <p:cNvSpPr/>
          <p:nvPr/>
        </p:nvSpPr>
        <p:spPr bwMode="auto">
          <a:xfrm rot="10800000">
            <a:off x="11171837" y="3891041"/>
            <a:ext cx="755664" cy="756000"/>
          </a:xfrm>
          <a:prstGeom prst="ellipse">
            <a:avLst/>
          </a:prstGeom>
          <a:gradFill flip="none" rotWithShape="1">
            <a:gsLst>
              <a:gs pos="46000">
                <a:schemeClr val="accent3">
                  <a:lumMod val="97000"/>
                </a:schemeClr>
              </a:gs>
              <a:gs pos="0">
                <a:schemeClr val="accent3">
                  <a:lumMod val="25000"/>
                  <a:lumOff val="75000"/>
                </a:schemeClr>
              </a:gs>
              <a:gs pos="100000">
                <a:schemeClr val="accent3">
                  <a:lumMod val="85000"/>
                </a:schemeClr>
              </a:gs>
            </a:gsLst>
            <a:lin ang="5400000" scaled="1"/>
          </a:gradFill>
          <a:ln w="25400">
            <a:gradFill flip="none" rotWithShape="1">
              <a:gsLst>
                <a:gs pos="0">
                  <a:schemeClr val="bg1">
                    <a:lumMod val="75000"/>
                  </a:schemeClr>
                </a:gs>
                <a:gs pos="100000">
                  <a:schemeClr val="tx1">
                    <a:lumMod val="50000"/>
                    <a:lumOff val="50000"/>
                  </a:schemeClr>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7" name="图形 33"/>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11163300" y="3964940"/>
            <a:ext cx="769620" cy="655320"/>
          </a:xfrm>
          <a:prstGeom prst="rect">
            <a:avLst/>
          </a:prstGeom>
        </p:spPr>
      </p:pic>
      <p:pic>
        <p:nvPicPr>
          <p:cNvPr id="39" name="图片 38" descr="图标"/>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11278870" y="2694305"/>
            <a:ext cx="454025" cy="454025"/>
          </a:xfrm>
          <a:prstGeom prst="rect">
            <a:avLst/>
          </a:prstGeom>
        </p:spPr>
      </p:pic>
      <p:sp>
        <p:nvSpPr>
          <p:cNvPr id="9" name="灯片编号占位符 8"/>
          <p:cNvSpPr>
            <a:spLocks noGrp="1"/>
          </p:cNvSpPr>
          <p:nvPr>
            <p:ph type="sldNum" sz="quarter" idx="10"/>
          </p:nvPr>
        </p:nvSpPr>
        <p:spPr>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11</a:t>
            </a:fld>
            <a:endParaRPr lang="en-GB" altLang="zh-CN"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382"/>
    </mc:Choice>
    <mc:Fallback xmlns="">
      <p:transition spd="slow" advTm="3038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65EF-4790-92A4-DF1F-EA14DB9DFD59}"/>
            </a:ext>
          </a:extLst>
        </p:cNvPr>
        <p:cNvGrpSpPr/>
        <p:nvPr/>
      </p:nvGrpSpPr>
      <p:grpSpPr>
        <a:xfrm>
          <a:off x="0" y="0"/>
          <a:ext cx="0" cy="0"/>
          <a:chOff x="0" y="0"/>
          <a:chExt cx="0" cy="0"/>
        </a:xfrm>
      </p:grpSpPr>
      <p:sp>
        <p:nvSpPr>
          <p:cNvPr id="16" name="标题 15">
            <a:extLst>
              <a:ext uri="{FF2B5EF4-FFF2-40B4-BE49-F238E27FC236}">
                <a16:creationId xmlns:a16="http://schemas.microsoft.com/office/drawing/2014/main" id="{F33ABDE2-58D6-4404-354E-D647D588E224}"/>
              </a:ext>
            </a:extLst>
          </p:cNvPr>
          <p:cNvSpPr txBox="1"/>
          <p:nvPr/>
        </p:nvSpPr>
        <p:spPr>
          <a:xfrm>
            <a:off x="2065097" y="0"/>
            <a:ext cx="8776085"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dirty="0">
                <a:latin typeface="Arial" panose="020B0604020202020204"/>
              </a:rPr>
              <a:t>Online Measurement of SC Parameters</a:t>
            </a:r>
            <a:endParaRPr lang="zh-CN" altLang="en-US" dirty="0">
              <a:latin typeface="Arial" panose="020B0604020202020204"/>
            </a:endParaRPr>
          </a:p>
        </p:txBody>
      </p:sp>
      <p:sp>
        <p:nvSpPr>
          <p:cNvPr id="6" name="文本框 5">
            <a:extLst>
              <a:ext uri="{FF2B5EF4-FFF2-40B4-BE49-F238E27FC236}">
                <a16:creationId xmlns:a16="http://schemas.microsoft.com/office/drawing/2014/main" id="{48CE5582-FBCD-B1F8-30F2-629BC49DC48C}"/>
              </a:ext>
            </a:extLst>
          </p:cNvPr>
          <p:cNvSpPr txBox="1"/>
          <p:nvPr/>
        </p:nvSpPr>
        <p:spPr>
          <a:xfrm>
            <a:off x="-39711" y="1223978"/>
            <a:ext cx="4635541" cy="5068054"/>
          </a:xfrm>
          <a:prstGeom prst="rect">
            <a:avLst/>
          </a:prstGeom>
          <a:noFill/>
        </p:spPr>
        <p:txBody>
          <a:bodyPr wrap="square">
            <a:spAutoFit/>
          </a:bodyPr>
          <a:lstStyle/>
          <a:p>
            <a:pPr lvl="1">
              <a:spcBef>
                <a:spcPts val="900"/>
              </a:spcBef>
              <a:spcAft>
                <a:spcPts val="600"/>
              </a:spcAft>
            </a:pPr>
            <a:r>
              <a:rPr lang="en-US" altLang="zh-CN" sz="20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rPr>
              <a:t>Background</a:t>
            </a:r>
            <a:endParaRPr lang="en-US" altLang="zh-CN" sz="2000" dirty="0">
              <a:latin typeface="Arial" panose="020B0604020202020204" pitchFamily="34" charset="0"/>
              <a:cs typeface="Arial" panose="020B0604020202020204" pitchFamily="34" charset="0"/>
              <a:sym typeface="+mn-ea"/>
            </a:endParaRPr>
          </a:p>
          <a:p>
            <a:pPr lvl="1">
              <a:spcBef>
                <a:spcPts val="900"/>
              </a:spcBef>
              <a:spcAft>
                <a:spcPts val="600"/>
              </a:spcAft>
            </a:pPr>
            <a:r>
              <a:rPr lang="en-US" altLang="zh-CN" sz="2000" dirty="0">
                <a:latin typeface="Arial" panose="020B0604020202020204" pitchFamily="34" charset="0"/>
                <a:cs typeface="Arial" panose="020B0604020202020204" pitchFamily="34" charset="0"/>
                <a:sym typeface="+mn-ea"/>
              </a:rPr>
              <a:t>Cavity parameter measurement is essential for:</a:t>
            </a:r>
          </a:p>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Performance evaluation</a:t>
            </a:r>
          </a:p>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Parameter calibration</a:t>
            </a:r>
          </a:p>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Control &amp; anomaly monitoring</a:t>
            </a:r>
          </a:p>
          <a:p>
            <a:pPr lvl="1">
              <a:spcBef>
                <a:spcPts val="900"/>
              </a:spcBef>
              <a:spcAft>
                <a:spcPts val="600"/>
              </a:spcAft>
            </a:pPr>
            <a:r>
              <a:rPr lang="en-US" altLang="zh-CN" sz="20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rPr>
              <a:t>Conventional approach</a:t>
            </a:r>
            <a:endParaRPr lang="en-US" altLang="zh-CN" sz="2000" dirty="0">
              <a:latin typeface="Arial" panose="020B0604020202020204" pitchFamily="34" charset="0"/>
              <a:cs typeface="Arial" panose="020B0604020202020204" pitchFamily="34" charset="0"/>
              <a:sym typeface="+mn-ea"/>
            </a:endParaRPr>
          </a:p>
          <a:p>
            <a:pPr marL="800100" lvl="1" indent="-342900">
              <a:spcBef>
                <a:spcPts val="10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Different parameters → different measurement configurations</a:t>
            </a:r>
          </a:p>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Serial measurement: one cavity after another</a:t>
            </a:r>
          </a:p>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Poor consistency among different operators</a:t>
            </a:r>
            <a:endParaRPr lang="en-US" altLang="zh-CN" sz="2000" b="0" i="0" dirty="0">
              <a:effectLst/>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003B82B2-240F-35BE-5C5F-E5DF2C44A465}"/>
              </a:ext>
            </a:extLst>
          </p:cNvPr>
          <p:cNvSpPr>
            <a:spLocks noGrp="1"/>
          </p:cNvSpPr>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12</a:t>
            </a:fld>
            <a:endParaRPr lang="en-GB" altLang="zh-CN" dirty="0">
              <a:latin typeface="Arial" panose="020B0604020202020204" pitchFamily="34" charset="0"/>
              <a:cs typeface="Arial" panose="020B0604020202020204" pitchFamily="34" charset="0"/>
            </a:endParaRPr>
          </a:p>
        </p:txBody>
      </p:sp>
      <p:pic>
        <p:nvPicPr>
          <p:cNvPr id="3" name="089a363a81555b7dd218349d612a197a">
            <a:hlinkClick r:id="" action="ppaction://media"/>
            <a:extLst>
              <a:ext uri="{FF2B5EF4-FFF2-40B4-BE49-F238E27FC236}">
                <a16:creationId xmlns:a16="http://schemas.microsoft.com/office/drawing/2014/main" id="{D060C7B0-78AC-1481-8DF9-47AC538A16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18266" y="1150854"/>
            <a:ext cx="6175039" cy="3324956"/>
          </a:xfrm>
          <a:prstGeom prst="rect">
            <a:avLst/>
          </a:prstGeom>
          <a:ln>
            <a:noFill/>
          </a:ln>
          <a:effectLst>
            <a:outerShdw blurRad="190500" algn="tl" rotWithShape="0">
              <a:srgbClr val="000000">
                <a:alpha val="70000"/>
              </a:srgbClr>
            </a:outerShdw>
          </a:effectLst>
        </p:spPr>
      </p:pic>
      <p:sp>
        <p:nvSpPr>
          <p:cNvPr id="4" name="矩形 3">
            <a:extLst>
              <a:ext uri="{FF2B5EF4-FFF2-40B4-BE49-F238E27FC236}">
                <a16:creationId xmlns:a16="http://schemas.microsoft.com/office/drawing/2014/main" id="{B6AF9C0A-D76C-5259-8E03-E852CD17893E}"/>
              </a:ext>
            </a:extLst>
          </p:cNvPr>
          <p:cNvSpPr/>
          <p:nvPr/>
        </p:nvSpPr>
        <p:spPr>
          <a:xfrm>
            <a:off x="7138696" y="2519146"/>
            <a:ext cx="3349110" cy="643270"/>
          </a:xfrm>
          <a:prstGeom prst="rect">
            <a:avLst/>
          </a:prstGeom>
          <a:solidFill>
            <a:schemeClr val="accent2">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accent1">
                    <a:lumMod val="50000"/>
                  </a:schemeClr>
                </a:solidFill>
                <a:latin typeface="Arial" panose="020B0604020202020204" pitchFamily="34" charset="0"/>
                <a:cs typeface="Arial" panose="020B0604020202020204" pitchFamily="34" charset="0"/>
              </a:rPr>
              <a:t>Online Measurement Process Demonstration</a:t>
            </a:r>
            <a:endParaRPr lang="zh-CN" altLang="en-US" sz="2000" b="1" dirty="0">
              <a:solidFill>
                <a:schemeClr val="accent1">
                  <a:lumMod val="50000"/>
                </a:schemeClr>
              </a:solidFill>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A0FD34CA-5EF7-6558-0BA7-5804B0F1AE90}"/>
              </a:ext>
            </a:extLst>
          </p:cNvPr>
          <p:cNvPicPr>
            <a:picLocks noChangeAspect="1"/>
          </p:cNvPicPr>
          <p:nvPr/>
        </p:nvPicPr>
        <p:blipFill>
          <a:blip r:embed="rId6"/>
          <a:stretch>
            <a:fillRect/>
          </a:stretch>
        </p:blipFill>
        <p:spPr>
          <a:xfrm>
            <a:off x="4595831" y="1150854"/>
            <a:ext cx="1124439" cy="1590332"/>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976892CE-6444-FE38-0322-F18CD848482E}"/>
              </a:ext>
            </a:extLst>
          </p:cNvPr>
          <p:cNvPicPr>
            <a:picLocks noChangeAspect="1"/>
          </p:cNvPicPr>
          <p:nvPr/>
        </p:nvPicPr>
        <p:blipFill>
          <a:blip r:embed="rId7"/>
          <a:stretch>
            <a:fillRect/>
          </a:stretch>
        </p:blipFill>
        <p:spPr>
          <a:xfrm>
            <a:off x="4573854" y="2860581"/>
            <a:ext cx="1168394" cy="165249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223BA944-91C9-18E3-5910-2313877FA7DB}"/>
                  </a:ext>
                </a:extLst>
              </p:cNvPr>
              <p:cNvSpPr txBox="1"/>
              <p:nvPr/>
            </p:nvSpPr>
            <p:spPr>
              <a:xfrm>
                <a:off x="5557406" y="4778253"/>
                <a:ext cx="6120244" cy="1767150"/>
              </a:xfrm>
              <a:prstGeom prst="rect">
                <a:avLst/>
              </a:prstGeom>
              <a:noFill/>
            </p:spPr>
            <p:txBody>
              <a:bodyPr wrap="square">
                <a:spAutoFit/>
              </a:bodyPr>
              <a:lstStyle/>
              <a:p>
                <a:pPr>
                  <a:lnSpc>
                    <a:spcPts val="2200"/>
                  </a:lnSpc>
                </a:pPr>
                <a:r>
                  <a:rPr lang="zh-CN" altLang="zh-CN" b="1" i="0" dirty="0">
                    <a:solidFill>
                      <a:srgbClr val="C00000"/>
                    </a:solidFill>
                    <a:effectLst/>
                    <a:latin typeface="Arial" panose="020B0604020202020204" pitchFamily="34" charset="0"/>
                    <a:cs typeface="Arial" panose="020B0604020202020204" pitchFamily="34" charset="0"/>
                  </a:rPr>
                  <a:t>Standardized measurement procedure</a:t>
                </a:r>
                <a:r>
                  <a:rPr lang="zh-CN" altLang="zh-CN" b="0" i="0" dirty="0">
                    <a:solidFill>
                      <a:srgbClr val="C00000"/>
                    </a:solidFill>
                    <a:effectLst/>
                    <a:latin typeface="Arial" panose="020B0604020202020204" pitchFamily="34" charset="0"/>
                    <a:cs typeface="Arial" panose="020B0604020202020204" pitchFamily="34" charset="0"/>
                  </a:rPr>
                  <a:t> </a:t>
                </a:r>
                <a:r>
                  <a:rPr lang="zh-CN" altLang="zh-CN" b="0" i="0" dirty="0">
                    <a:solidFill>
                      <a:srgbClr val="0F1115"/>
                    </a:solidFill>
                    <a:effectLst/>
                    <a:latin typeface="Arial" panose="020B0604020202020204" pitchFamily="34" charset="0"/>
                    <a:cs typeface="Arial" panose="020B0604020202020204" pitchFamily="34" charset="0"/>
                  </a:rPr>
                  <a:t>and </a:t>
                </a:r>
                <a:r>
                  <a:rPr lang="zh-CN" altLang="zh-CN" b="1" i="0" dirty="0">
                    <a:solidFill>
                      <a:srgbClr val="C00000"/>
                    </a:solidFill>
                    <a:effectLst/>
                    <a:latin typeface="Arial" panose="020B0604020202020204" pitchFamily="34" charset="0"/>
                    <a:cs typeface="Arial" panose="020B0604020202020204" pitchFamily="34" charset="0"/>
                  </a:rPr>
                  <a:t>parallelized measurement architecture</a:t>
                </a:r>
                <a:r>
                  <a:rPr lang="zh-CN" altLang="zh-CN" b="0" i="0" dirty="0">
                    <a:solidFill>
                      <a:srgbClr val="C00000"/>
                    </a:solidFill>
                    <a:effectLst/>
                    <a:latin typeface="Arial" panose="020B0604020202020204" pitchFamily="34" charset="0"/>
                    <a:cs typeface="Arial" panose="020B0604020202020204" pitchFamily="34" charset="0"/>
                  </a:rPr>
                  <a:t> </a:t>
                </a:r>
                <a:r>
                  <a:rPr lang="zh-CN" altLang="zh-CN" b="0" i="0" dirty="0">
                    <a:solidFill>
                      <a:srgbClr val="0F1115"/>
                    </a:solidFill>
                    <a:effectLst/>
                    <a:latin typeface="Arial" panose="020B0604020202020204" pitchFamily="34" charset="0"/>
                    <a:cs typeface="Arial" panose="020B0604020202020204" pitchFamily="34" charset="0"/>
                  </a:rPr>
                  <a:t>enable fast commissioning of large-scale SRF systems. Demonstrated on </a:t>
                </a:r>
                <a:r>
                  <a:rPr lang="zh-CN" altLang="zh-CN" b="1" i="0" dirty="0">
                    <a:solidFill>
                      <a:srgbClr val="C00000"/>
                    </a:solidFill>
                    <a:effectLst/>
                    <a:latin typeface="Arial" panose="020B0604020202020204" pitchFamily="34" charset="0"/>
                    <a:cs typeface="Arial" panose="020B0604020202020204" pitchFamily="34" charset="0"/>
                  </a:rPr>
                  <a:t>HIAF-iLinac with 96 SRF cavities</a:t>
                </a:r>
                <a:r>
                  <a:rPr lang="zh-CN" altLang="zh-CN" b="0" i="0" dirty="0">
                    <a:solidFill>
                      <a:srgbClr val="0F1115"/>
                    </a:solidFill>
                    <a:effectLst/>
                    <a:latin typeface="Arial" panose="020B0604020202020204" pitchFamily="34" charset="0"/>
                    <a:cs typeface="Arial" panose="020B0604020202020204" pitchFamily="34" charset="0"/>
                  </a:rPr>
                  <a:t> for online batch measurement of </a:t>
                </a:r>
                <a14:m>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𝑄</m:t>
                        </m:r>
                      </m:e>
                      <m:sub>
                        <m:r>
                          <a:rPr lang="zh-CN" altLang="en-US" i="1">
                            <a:latin typeface="Cambria Math" panose="02040503050406030204" pitchFamily="18" charset="0"/>
                          </a:rPr>
                          <m:t>𝐿</m:t>
                        </m:r>
                      </m:sub>
                    </m:sSub>
                  </m:oMath>
                </a14:m>
                <a:r>
                  <a:rPr lang="zh-CN" altLang="zh-CN" b="0" i="0" dirty="0">
                    <a:solidFill>
                      <a:srgbClr val="0F1115"/>
                    </a:solidFill>
                    <a:effectLst/>
                    <a:latin typeface="Arial" panose="020B0604020202020204" pitchFamily="34" charset="0"/>
                    <a:cs typeface="Arial" panose="020B0604020202020204" pitchFamily="34" charset="0"/>
                  </a:rPr>
                  <a:t>, </a:t>
                </a:r>
                <a14:m>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en-US" altLang="zh-CN" i="1">
                            <a:latin typeface="Cambria Math" panose="02040503050406030204" pitchFamily="18" charset="0"/>
                          </a:rPr>
                          <m:t>h</m:t>
                        </m:r>
                      </m:sub>
                    </m:sSub>
                  </m:oMath>
                </a14:m>
                <a:r>
                  <a:rPr lang="zh-CN" altLang="zh-CN" b="0" i="0" dirty="0">
                    <a:solidFill>
                      <a:srgbClr val="0F1115"/>
                    </a:solidFill>
                    <a:effectLst/>
                    <a:latin typeface="Arial" panose="020B0604020202020204" pitchFamily="34" charset="0"/>
                    <a:cs typeface="Arial" panose="020B0604020202020204" pitchFamily="34" charset="0"/>
                  </a:rPr>
                  <a:t>, </a:t>
                </a:r>
                <a14:m>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𝐾</m:t>
                        </m:r>
                      </m:e>
                      <m:sub>
                        <m:r>
                          <a:rPr lang="zh-CN" altLang="en-US" i="1">
                            <a:latin typeface="Cambria Math" panose="02040503050406030204" pitchFamily="18" charset="0"/>
                          </a:rPr>
                          <m:t>𝐿𝐹𝐷</m:t>
                        </m:r>
                      </m:sub>
                    </m:sSub>
                  </m:oMath>
                </a14:m>
                <a:r>
                  <a:rPr lang="zh-CN" altLang="zh-CN" b="0" i="0" dirty="0">
                    <a:solidFill>
                      <a:srgbClr val="0F1115"/>
                    </a:solidFill>
                    <a:effectLst/>
                    <a:latin typeface="Arial" panose="020B0604020202020204" pitchFamily="34" charset="0"/>
                    <a:cs typeface="Arial" panose="020B0604020202020204" pitchFamily="34" charset="0"/>
                  </a:rPr>
                  <a:t>, </a:t>
                </a:r>
                <a14:m>
                  <m:oMath xmlns:m="http://schemas.openxmlformats.org/officeDocument/2006/math">
                    <m:r>
                      <a:rPr lang="zh-CN" altLang="en-US" i="1">
                        <a:latin typeface="Cambria Math" panose="02040503050406030204" pitchFamily="18" charset="0"/>
                      </a:rPr>
                      <m:t>𝑑𝑓</m:t>
                    </m:r>
                    <m:r>
                      <a:rPr lang="en-US" altLang="zh-CN" i="0">
                        <a:latin typeface="Cambria Math" panose="02040503050406030204" pitchFamily="18" charset="0"/>
                      </a:rPr>
                      <m:t>/</m:t>
                    </m:r>
                    <m:r>
                      <a:rPr lang="zh-CN" altLang="en-US" i="1">
                        <a:latin typeface="Cambria Math" panose="02040503050406030204" pitchFamily="18" charset="0"/>
                      </a:rPr>
                      <m:t>𝑑𝑝</m:t>
                    </m:r>
                  </m:oMath>
                </a14:m>
                <a:r>
                  <a:rPr lang="zh-CN" altLang="zh-CN" b="0" i="0" dirty="0">
                    <a:solidFill>
                      <a:srgbClr val="0F1115"/>
                    </a:solidFill>
                    <a:effectLst/>
                    <a:latin typeface="Arial" panose="020B0604020202020204" pitchFamily="34" charset="0"/>
                    <a:cs typeface="Arial" panose="020B0604020202020204" pitchFamily="34" charset="0"/>
                  </a:rPr>
                  <a:t>, and others.</a:t>
                </a:r>
                <a:br>
                  <a:rPr lang="zh-CN" altLang="zh-CN" dirty="0">
                    <a:latin typeface="Arial" panose="020B0604020202020204" pitchFamily="34" charset="0"/>
                    <a:cs typeface="Arial" panose="020B0604020202020204" pitchFamily="34" charset="0"/>
                  </a:rPr>
                </a:br>
                <a:endParaRPr lang="zh-CN" altLang="en-US" dirty="0">
                  <a:latin typeface="Arial" panose="020B0604020202020204" pitchFamily="34" charset="0"/>
                  <a:cs typeface="Arial" panose="020B0604020202020204" pitchFamily="34" charset="0"/>
                </a:endParaRPr>
              </a:p>
            </p:txBody>
          </p:sp>
        </mc:Choice>
        <mc:Fallback xmlns="">
          <p:sp>
            <p:nvSpPr>
              <p:cNvPr id="17" name="文本框 16">
                <a:extLst>
                  <a:ext uri="{FF2B5EF4-FFF2-40B4-BE49-F238E27FC236}">
                    <a16:creationId xmlns:a16="http://schemas.microsoft.com/office/drawing/2014/main" id="{223BA944-91C9-18E3-5910-2313877FA7DB}"/>
                  </a:ext>
                </a:extLst>
              </p:cNvPr>
              <p:cNvSpPr txBox="1">
                <a:spLocks noRot="1" noChangeAspect="1" noMove="1" noResize="1" noEditPoints="1" noAdjustHandles="1" noChangeArrowheads="1" noChangeShapeType="1" noTextEdit="1"/>
              </p:cNvSpPr>
              <p:nvPr/>
            </p:nvSpPr>
            <p:spPr>
              <a:xfrm>
                <a:off x="5557406" y="4778253"/>
                <a:ext cx="6120244" cy="1767150"/>
              </a:xfrm>
              <a:prstGeom prst="rect">
                <a:avLst/>
              </a:prstGeom>
              <a:blipFill>
                <a:blip r:embed="rId8"/>
                <a:stretch>
                  <a:fillRect l="-896" t="-2759" r="-14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5229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A1B63-C040-59A2-6082-6E1081A67DC8}"/>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DFC2DC1B-8992-4168-E33F-C8D402E0819F}"/>
              </a:ext>
            </a:extLst>
          </p:cNvPr>
          <p:cNvSpPr txBox="1"/>
          <p:nvPr/>
        </p:nvSpPr>
        <p:spPr>
          <a:xfrm>
            <a:off x="571499" y="876175"/>
            <a:ext cx="7954527" cy="1092607"/>
          </a:xfrm>
          <a:prstGeom prst="rect">
            <a:avLst/>
          </a:prstGeom>
          <a:noFill/>
        </p:spPr>
        <p:txBody>
          <a:bodyPr wrap="square">
            <a:spAutoFit/>
          </a:bodyPr>
          <a:lstStyle>
            <a:defPPr>
              <a:defRPr lang="zh-CN"/>
            </a:defPPr>
            <a:lvl1pPr marR="62230">
              <a:defRPr sz="2000" b="1" i="0" u="none" strike="noStrike" baseline="0">
                <a:solidFill>
                  <a:srgbClr val="0070C0"/>
                </a:solidFill>
                <a:latin typeface="Arial" panose="020B0604020202020204" pitchFamily="34" charset="0"/>
                <a:cs typeface="Arial" panose="020B0604020202020204" pitchFamily="34" charset="0"/>
              </a:defRPr>
            </a:lvl1pPr>
          </a:lstStyle>
          <a:p>
            <a:pPr>
              <a:spcAft>
                <a:spcPts val="600"/>
              </a:spcAft>
            </a:pPr>
            <a:r>
              <a:rPr lang="en-US" altLang="zh-CN" dirty="0">
                <a:solidFill>
                  <a:schemeClr val="tx1"/>
                </a:solidFill>
              </a:rPr>
              <a:t>Calibration of</a:t>
            </a:r>
            <a:r>
              <a:rPr lang="zh-CN" altLang="en-US" dirty="0">
                <a:solidFill>
                  <a:schemeClr val="tx1"/>
                </a:solidFill>
              </a:rPr>
              <a:t> </a:t>
            </a:r>
            <a:r>
              <a:rPr lang="en-US" altLang="zh-CN" dirty="0">
                <a:solidFill>
                  <a:schemeClr val="tx1"/>
                </a:solidFill>
              </a:rPr>
              <a:t>QL</a:t>
            </a:r>
            <a:r>
              <a:rPr lang="zh-CN" altLang="en-US" dirty="0">
                <a:solidFill>
                  <a:schemeClr val="tx1"/>
                </a:solidFill>
              </a:rPr>
              <a:t> </a:t>
            </a:r>
            <a:r>
              <a:rPr lang="en-US" altLang="zh-CN" dirty="0">
                <a:solidFill>
                  <a:schemeClr val="tx1"/>
                </a:solidFill>
              </a:rPr>
              <a:t>under</a:t>
            </a:r>
            <a:r>
              <a:rPr lang="zh-CN" altLang="en-US" dirty="0">
                <a:solidFill>
                  <a:schemeClr val="tx1"/>
                </a:solidFill>
              </a:rPr>
              <a:t> </a:t>
            </a:r>
            <a:r>
              <a:rPr lang="en-US" altLang="zh-CN" dirty="0">
                <a:solidFill>
                  <a:schemeClr val="tx1"/>
                </a:solidFill>
              </a:rPr>
              <a:t>impedance mismatch</a:t>
            </a:r>
          </a:p>
          <a:p>
            <a:pPr marL="342900" indent="-342900">
              <a:buFont typeface="Arial" panose="020B0604020202020204" pitchFamily="34" charset="0"/>
              <a:buChar char="•"/>
            </a:pPr>
            <a:r>
              <a:rPr lang="en-US" altLang="zh-CN" b="0" dirty="0">
                <a:solidFill>
                  <a:schemeClr val="tx1"/>
                </a:solidFill>
              </a:rPr>
              <a:t>Error </a:t>
            </a:r>
            <a:r>
              <a:rPr lang="en-US" altLang="zh-CN" dirty="0">
                <a:solidFill>
                  <a:schemeClr val="tx1"/>
                </a:solidFill>
              </a:rPr>
              <a:t>↓</a:t>
            </a:r>
            <a:r>
              <a:rPr lang="en-US" altLang="zh-CN" dirty="0"/>
              <a:t> </a:t>
            </a:r>
            <a:r>
              <a:rPr lang="en-US" altLang="zh-CN" b="0" dirty="0">
                <a:solidFill>
                  <a:schemeClr val="tx1"/>
                </a:solidFill>
              </a:rPr>
              <a:t> from ±</a:t>
            </a:r>
            <a:r>
              <a:rPr lang="en-US" altLang="zh-CN" dirty="0">
                <a:solidFill>
                  <a:schemeClr val="tx1"/>
                </a:solidFill>
              </a:rPr>
              <a:t>30</a:t>
            </a:r>
            <a:r>
              <a:rPr lang="en-US" altLang="zh-CN" b="0" dirty="0">
                <a:solidFill>
                  <a:schemeClr val="tx1"/>
                </a:solidFill>
              </a:rPr>
              <a:t> </a:t>
            </a:r>
            <a:r>
              <a:rPr lang="en-US" altLang="zh-CN" sz="1600" b="0" dirty="0">
                <a:solidFill>
                  <a:schemeClr val="tx1"/>
                </a:solidFill>
              </a:rPr>
              <a:t>%</a:t>
            </a:r>
            <a:r>
              <a:rPr lang="en-US" altLang="zh-CN" b="0" dirty="0">
                <a:solidFill>
                  <a:schemeClr val="tx1"/>
                </a:solidFill>
              </a:rPr>
              <a:t> to ±</a:t>
            </a:r>
            <a:r>
              <a:rPr lang="en-US" altLang="zh-CN" dirty="0">
                <a:solidFill>
                  <a:srgbClr val="C00000"/>
                </a:solidFill>
              </a:rPr>
              <a:t>2</a:t>
            </a:r>
            <a:r>
              <a:rPr lang="en-US" altLang="zh-CN" b="0" dirty="0">
                <a:solidFill>
                  <a:schemeClr val="tx1"/>
                </a:solidFill>
              </a:rPr>
              <a:t> </a:t>
            </a:r>
            <a:r>
              <a:rPr lang="en-US" altLang="zh-CN" sz="1600" b="0" dirty="0">
                <a:solidFill>
                  <a:schemeClr val="tx1"/>
                </a:solidFill>
              </a:rPr>
              <a:t>%</a:t>
            </a:r>
          </a:p>
          <a:p>
            <a:pPr marL="342900" indent="-342900">
              <a:buFont typeface="Arial" panose="020B0604020202020204" pitchFamily="34" charset="0"/>
              <a:buChar char="•"/>
            </a:pPr>
            <a:r>
              <a:rPr lang="en-US" altLang="zh-CN" b="0" dirty="0">
                <a:solidFill>
                  <a:schemeClr val="tx1"/>
                </a:solidFill>
              </a:rPr>
              <a:t>Consistent with network-analyzer scan</a:t>
            </a:r>
          </a:p>
        </p:txBody>
      </p:sp>
      <p:sp>
        <p:nvSpPr>
          <p:cNvPr id="3" name="灯片编号占位符 1">
            <a:extLst>
              <a:ext uri="{FF2B5EF4-FFF2-40B4-BE49-F238E27FC236}">
                <a16:creationId xmlns:a16="http://schemas.microsoft.com/office/drawing/2014/main" id="{FCC063C4-DCE4-D368-A910-34D9602C13A6}"/>
              </a:ext>
            </a:extLst>
          </p:cNvPr>
          <p:cNvSpPr txBox="1"/>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t>13</a:t>
            </a:fld>
            <a:endParaRPr lang="en-GB" altLang="zh-CN" dirty="0">
              <a:latin typeface="Arial" panose="020B0604020202020204" pitchFamily="34" charset="0"/>
              <a:cs typeface="Arial" panose="020B0604020202020204" pitchFamily="34" charset="0"/>
            </a:endParaRPr>
          </a:p>
        </p:txBody>
      </p:sp>
      <p:pic>
        <p:nvPicPr>
          <p:cNvPr id="10" name="图形 9">
            <a:extLst>
              <a:ext uri="{FF2B5EF4-FFF2-40B4-BE49-F238E27FC236}">
                <a16:creationId xmlns:a16="http://schemas.microsoft.com/office/drawing/2014/main" id="{FD263967-D7FE-4BBF-55D0-002817821E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5400000">
            <a:off x="9402281" y="3153434"/>
            <a:ext cx="3082983" cy="2055321"/>
          </a:xfrm>
          <a:prstGeom prst="rect">
            <a:avLst/>
          </a:prstGeom>
        </p:spPr>
      </p:pic>
      <p:pic>
        <p:nvPicPr>
          <p:cNvPr id="14" name="图片 13">
            <a:extLst>
              <a:ext uri="{FF2B5EF4-FFF2-40B4-BE49-F238E27FC236}">
                <a16:creationId xmlns:a16="http://schemas.microsoft.com/office/drawing/2014/main" id="{8A511C59-A01C-7AD5-96AF-C2C20D764491}"/>
              </a:ext>
            </a:extLst>
          </p:cNvPr>
          <p:cNvPicPr>
            <a:picLocks noChangeAspect="1"/>
          </p:cNvPicPr>
          <p:nvPr/>
        </p:nvPicPr>
        <p:blipFill>
          <a:blip r:embed="rId4"/>
          <a:stretch>
            <a:fillRect/>
          </a:stretch>
        </p:blipFill>
        <p:spPr>
          <a:xfrm>
            <a:off x="8900818" y="894615"/>
            <a:ext cx="3024482" cy="1718482"/>
          </a:xfrm>
          <a:prstGeom prst="rect">
            <a:avLst/>
          </a:prstGeom>
        </p:spPr>
      </p:pic>
      <p:grpSp>
        <p:nvGrpSpPr>
          <p:cNvPr id="34" name="组合 33">
            <a:extLst>
              <a:ext uri="{FF2B5EF4-FFF2-40B4-BE49-F238E27FC236}">
                <a16:creationId xmlns:a16="http://schemas.microsoft.com/office/drawing/2014/main" id="{F8F6E983-886F-457A-99BC-4636910D2F48}"/>
              </a:ext>
            </a:extLst>
          </p:cNvPr>
          <p:cNvGrpSpPr/>
          <p:nvPr/>
        </p:nvGrpSpPr>
        <p:grpSpPr>
          <a:xfrm>
            <a:off x="-105633" y="2913908"/>
            <a:ext cx="9793193" cy="3258397"/>
            <a:chOff x="-82313" y="2519832"/>
            <a:chExt cx="11503714" cy="3906473"/>
          </a:xfrm>
        </p:grpSpPr>
        <p:sp>
          <p:nvSpPr>
            <p:cNvPr id="16" name="矩形: 圆角 15">
              <a:extLst>
                <a:ext uri="{FF2B5EF4-FFF2-40B4-BE49-F238E27FC236}">
                  <a16:creationId xmlns:a16="http://schemas.microsoft.com/office/drawing/2014/main" id="{1C2D7D33-D283-454A-556E-6D7D8F22C748}"/>
                </a:ext>
              </a:extLst>
            </p:cNvPr>
            <p:cNvSpPr/>
            <p:nvPr/>
          </p:nvSpPr>
          <p:spPr>
            <a:xfrm>
              <a:off x="213922" y="2602695"/>
              <a:ext cx="2740497" cy="1904154"/>
            </a:xfrm>
            <a:prstGeom prst="roundRect">
              <a:avLst>
                <a:gd name="adj" fmla="val 3886"/>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7" name="对象 16">
              <a:extLst>
                <a:ext uri="{FF2B5EF4-FFF2-40B4-BE49-F238E27FC236}">
                  <a16:creationId xmlns:a16="http://schemas.microsoft.com/office/drawing/2014/main" id="{83398865-13FA-0295-174F-B76DB6592769}"/>
                </a:ext>
              </a:extLst>
            </p:cNvPr>
            <p:cNvGraphicFramePr>
              <a:graphicFrameLocks noChangeAspect="1"/>
            </p:cNvGraphicFramePr>
            <p:nvPr/>
          </p:nvGraphicFramePr>
          <p:xfrm>
            <a:off x="200167" y="4612006"/>
            <a:ext cx="2699703" cy="1633612"/>
          </p:xfrm>
          <a:graphic>
            <a:graphicData uri="http://schemas.openxmlformats.org/presentationml/2006/ole">
              <mc:AlternateContent xmlns:mc="http://schemas.openxmlformats.org/markup-compatibility/2006">
                <mc:Choice xmlns:v="urn:schemas-microsoft-com:vml" Requires="v">
                  <p:oleObj name="Visio" r:id="rId5" imgW="2861310" imgH="1733550" progId="Visio.Drawing.15">
                    <p:embed/>
                  </p:oleObj>
                </mc:Choice>
                <mc:Fallback>
                  <p:oleObj name="Visio" r:id="rId5" imgW="2861310" imgH="1733550" progId="Visio.Drawing.15">
                    <p:embed/>
                    <p:pic>
                      <p:nvPicPr>
                        <p:cNvPr id="17" name="对象 16">
                          <a:extLst>
                            <a:ext uri="{FF2B5EF4-FFF2-40B4-BE49-F238E27FC236}">
                              <a16:creationId xmlns:a16="http://schemas.microsoft.com/office/drawing/2014/main" id="{5D4E646B-1777-7272-C51D-20EF48C311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167" y="4612006"/>
                          <a:ext cx="2699703" cy="1633612"/>
                        </a:xfrm>
                        <a:prstGeom prst="rect">
                          <a:avLst/>
                        </a:prstGeom>
                        <a:noFill/>
                      </p:spPr>
                    </p:pic>
                  </p:oleObj>
                </mc:Fallback>
              </mc:AlternateContent>
            </a:graphicData>
          </a:graphic>
        </p:graphicFrame>
        <p:graphicFrame>
          <p:nvGraphicFramePr>
            <p:cNvPr id="18" name="对象 17">
              <a:extLst>
                <a:ext uri="{FF2B5EF4-FFF2-40B4-BE49-F238E27FC236}">
                  <a16:creationId xmlns:a16="http://schemas.microsoft.com/office/drawing/2014/main" id="{C971B1F4-C974-000E-907C-E952ABFE15A6}"/>
                </a:ext>
              </a:extLst>
            </p:cNvPr>
            <p:cNvGraphicFramePr>
              <a:graphicFrameLocks noChangeAspect="1"/>
            </p:cNvGraphicFramePr>
            <p:nvPr/>
          </p:nvGraphicFramePr>
          <p:xfrm>
            <a:off x="314039" y="2788323"/>
            <a:ext cx="2585831" cy="1593911"/>
          </p:xfrm>
          <a:graphic>
            <a:graphicData uri="http://schemas.openxmlformats.org/presentationml/2006/ole">
              <mc:AlternateContent xmlns:mc="http://schemas.openxmlformats.org/markup-compatibility/2006">
                <mc:Choice xmlns:v="urn:schemas-microsoft-com:vml" Requires="v">
                  <p:oleObj name="Visio" r:id="rId7" imgW="2125980" imgH="1312545" progId="Visio.Drawing.15">
                    <p:embed/>
                  </p:oleObj>
                </mc:Choice>
                <mc:Fallback>
                  <p:oleObj name="Visio" r:id="rId7" imgW="2125980" imgH="1312545" progId="Visio.Drawing.15">
                    <p:embed/>
                    <p:pic>
                      <p:nvPicPr>
                        <p:cNvPr id="18" name="对象 17">
                          <a:extLst>
                            <a:ext uri="{FF2B5EF4-FFF2-40B4-BE49-F238E27FC236}">
                              <a16:creationId xmlns:a16="http://schemas.microsoft.com/office/drawing/2014/main" id="{9C4E6E62-5100-EA83-EB53-C7D504007B76}"/>
                            </a:ext>
                          </a:extLst>
                        </p:cNvPr>
                        <p:cNvPicPr>
                          <a:picLocks noChangeAspect="1" noChangeArrowheads="1"/>
                        </p:cNvPicPr>
                        <p:nvPr/>
                      </p:nvPicPr>
                      <p:blipFill>
                        <a:blip r:embed="rId8"/>
                        <a:srcRect/>
                        <a:stretch>
                          <a:fillRect/>
                        </a:stretch>
                      </p:blipFill>
                      <p:spPr bwMode="auto">
                        <a:xfrm>
                          <a:off x="314039" y="2788323"/>
                          <a:ext cx="2585831" cy="1593911"/>
                        </a:xfrm>
                        <a:prstGeom prst="rect">
                          <a:avLst/>
                        </a:prstGeom>
                        <a:solidFill>
                          <a:schemeClr val="bg1">
                            <a:lumMod val="95000"/>
                          </a:schemeClr>
                        </a:solidFill>
                      </p:spPr>
                    </p:pic>
                  </p:oleObj>
                </mc:Fallback>
              </mc:AlternateContent>
            </a:graphicData>
          </a:graphic>
        </p:graphicFrame>
        <p:sp>
          <p:nvSpPr>
            <p:cNvPr id="19" name="文本框 18">
              <a:extLst>
                <a:ext uri="{FF2B5EF4-FFF2-40B4-BE49-F238E27FC236}">
                  <a16:creationId xmlns:a16="http://schemas.microsoft.com/office/drawing/2014/main" id="{99269E7C-CA7B-DD5B-9445-74522F32DDC5}"/>
                </a:ext>
              </a:extLst>
            </p:cNvPr>
            <p:cNvSpPr txBox="1"/>
            <p:nvPr/>
          </p:nvSpPr>
          <p:spPr>
            <a:xfrm>
              <a:off x="-82313" y="2602695"/>
              <a:ext cx="2643511" cy="405890"/>
            </a:xfrm>
            <a:prstGeom prst="rect">
              <a:avLst/>
            </a:prstGeom>
            <a:solidFill>
              <a:srgbClr val="2B519A">
                <a:alpha val="0"/>
              </a:srgbClr>
            </a:solidFill>
          </p:spPr>
          <p:txBody>
            <a:bodyPr wrap="square">
              <a:spAutoFit/>
            </a:bodyPr>
            <a:lstStyle/>
            <a:p>
              <a:pPr algn="ctr"/>
              <a:r>
                <a:rPr lang="en-US" altLang="zh-CN" sz="16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Imp. mismatch</a:t>
              </a:r>
              <a:endParaRPr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2" name="图形 21">
              <a:extLst>
                <a:ext uri="{FF2B5EF4-FFF2-40B4-BE49-F238E27FC236}">
                  <a16:creationId xmlns:a16="http://schemas.microsoft.com/office/drawing/2014/main" id="{F88FB86F-4C5D-6682-AFCF-35CC491EDC4C}"/>
                </a:ext>
              </a:extLst>
            </p:cNvPr>
            <p:cNvPicPr>
              <a:picLocks noChangeAspect="1"/>
            </p:cNvPicPr>
            <p:nvPr/>
          </p:nvPicPr>
          <p:blipFill rotWithShape="1">
            <a:blip>
              <a:extLst>
                <a:ext uri="{96DAC541-7B7A-43D3-8B79-37D633B846F1}">
                  <asvg:svgBlip xmlns:asvg="http://schemas.microsoft.com/office/drawing/2016/SVG/main" r:embed="rId9"/>
                </a:ext>
              </a:extLst>
            </a:blip>
            <a:srcRect l="7208" t="2263" r="6709" b="2757"/>
            <a:stretch>
              <a:fillRect/>
            </a:stretch>
          </p:blipFill>
          <p:spPr>
            <a:xfrm>
              <a:off x="3168341" y="2587393"/>
              <a:ext cx="8253060" cy="3838912"/>
            </a:xfrm>
            <a:prstGeom prst="rect">
              <a:avLst/>
            </a:prstGeom>
            <a:effectLst>
              <a:outerShdw blurRad="50800" dist="38100" dir="16200000" rotWithShape="0">
                <a:prstClr val="black">
                  <a:alpha val="40000"/>
                </a:prstClr>
              </a:outerShdw>
            </a:effectLst>
          </p:spPr>
        </p:pic>
        <p:graphicFrame>
          <p:nvGraphicFramePr>
            <p:cNvPr id="23" name="对象 22">
              <a:extLst>
                <a:ext uri="{FF2B5EF4-FFF2-40B4-BE49-F238E27FC236}">
                  <a16:creationId xmlns:a16="http://schemas.microsoft.com/office/drawing/2014/main" id="{EF13BB90-25A9-D6DF-5221-1EBFC253B283}"/>
                </a:ext>
              </a:extLst>
            </p:cNvPr>
            <p:cNvGraphicFramePr>
              <a:graphicFrameLocks noChangeAspect="1"/>
            </p:cNvGraphicFramePr>
            <p:nvPr/>
          </p:nvGraphicFramePr>
          <p:xfrm>
            <a:off x="4117433" y="3859394"/>
            <a:ext cx="1117601" cy="818989"/>
          </p:xfrm>
          <a:graphic>
            <a:graphicData uri="http://schemas.openxmlformats.org/presentationml/2006/ole">
              <mc:AlternateContent xmlns:mc="http://schemas.openxmlformats.org/markup-compatibility/2006">
                <mc:Choice xmlns:v="urn:schemas-microsoft-com:vml" Requires="v">
                  <p:oleObj name="Equation" r:id="rId10" imgW="27432000" imgH="20116800" progId="Equation.DSMT4">
                    <p:embed/>
                  </p:oleObj>
                </mc:Choice>
                <mc:Fallback>
                  <p:oleObj name="Equation" r:id="rId10" imgW="27432000" imgH="20116800" progId="Equation.DSMT4">
                    <p:embed/>
                    <p:pic>
                      <p:nvPicPr>
                        <p:cNvPr id="23" name="对象 22">
                          <a:extLst>
                            <a:ext uri="{FF2B5EF4-FFF2-40B4-BE49-F238E27FC236}">
                              <a16:creationId xmlns:a16="http://schemas.microsoft.com/office/drawing/2014/main" id="{FCDE0A42-F279-2914-4D1B-5080305D93C8}"/>
                            </a:ext>
                          </a:extLst>
                        </p:cNvPr>
                        <p:cNvPicPr>
                          <a:picLocks noChangeAspect="1" noChangeArrowheads="1"/>
                        </p:cNvPicPr>
                        <p:nvPr/>
                      </p:nvPicPr>
                      <p:blipFill>
                        <a:blip r:embed="rId11"/>
                        <a:srcRect/>
                        <a:stretch>
                          <a:fillRect/>
                        </a:stretch>
                      </p:blipFill>
                      <p:spPr bwMode="auto">
                        <a:xfrm>
                          <a:off x="4117433" y="3859394"/>
                          <a:ext cx="1117601" cy="818989"/>
                        </a:xfrm>
                        <a:prstGeom prst="rect">
                          <a:avLst/>
                        </a:prstGeom>
                        <a:solidFill>
                          <a:schemeClr val="bg1">
                            <a:lumMod val="95000"/>
                            <a:alpha val="39000"/>
                          </a:schemeClr>
                        </a:solidFill>
                        <a:ln>
                          <a:solidFill>
                            <a:srgbClr val="000000">
                              <a:alpha val="20000"/>
                            </a:srgbClr>
                          </a:solidFill>
                        </a:ln>
                      </p:spPr>
                    </p:pic>
                  </p:oleObj>
                </mc:Fallback>
              </mc:AlternateContent>
            </a:graphicData>
          </a:graphic>
        </p:graphicFrame>
        <p:sp>
          <p:nvSpPr>
            <p:cNvPr id="24" name="文本框 23">
              <a:extLst>
                <a:ext uri="{FF2B5EF4-FFF2-40B4-BE49-F238E27FC236}">
                  <a16:creationId xmlns:a16="http://schemas.microsoft.com/office/drawing/2014/main" id="{FD21F81B-2A81-B391-48A7-99EE07696C91}"/>
                </a:ext>
              </a:extLst>
            </p:cNvPr>
            <p:cNvSpPr txBox="1"/>
            <p:nvPr/>
          </p:nvSpPr>
          <p:spPr>
            <a:xfrm>
              <a:off x="8905551" y="3244334"/>
              <a:ext cx="2331155" cy="848680"/>
            </a:xfrm>
            <a:prstGeom prst="rect">
              <a:avLst/>
            </a:prstGeom>
            <a:solidFill>
              <a:schemeClr val="bg1">
                <a:lumMod val="95000"/>
              </a:schemeClr>
            </a:solidFill>
            <a:ln>
              <a:solidFill>
                <a:schemeClr val="bg1">
                  <a:lumMod val="65000"/>
                </a:schemeClr>
              </a:solidFill>
            </a:ln>
          </p:spPr>
          <p:txBody>
            <a:bodyPr wrap="square">
              <a:spAutoFit/>
            </a:bodyPr>
            <a:lstStyle/>
            <a:p>
              <a:r>
                <a:rPr lang="en-US" altLang="zh-CN" sz="1200" dirty="0">
                  <a:solidFill>
                    <a:srgbClr val="808080"/>
                  </a:solidFill>
                  <a:latin typeface="微软雅黑" panose="020B0503020204020204" pitchFamily="34" charset="-122"/>
                  <a:ea typeface="微软雅黑" panose="020B0503020204020204" pitchFamily="34" charset="-122"/>
                  <a:cs typeface="Arial" panose="020B0604020202020204" pitchFamily="34" charset="0"/>
                </a:rPr>
                <a:t>Before </a:t>
              </a:r>
              <a:r>
                <a:rPr lang="en-US" altLang="zh-CN" sz="1200" dirty="0" err="1">
                  <a:solidFill>
                    <a:srgbClr val="808080"/>
                  </a:solidFill>
                  <a:latin typeface="微软雅黑" panose="020B0503020204020204" pitchFamily="34" charset="-122"/>
                  <a:ea typeface="微软雅黑" panose="020B0503020204020204" pitchFamily="34" charset="-122"/>
                  <a:cs typeface="Arial" panose="020B0604020202020204" pitchFamily="34" charset="0"/>
                </a:rPr>
                <a:t>cali</a:t>
              </a:r>
              <a:r>
                <a:rPr lang="zh-CN" altLang="en-US" sz="1200" dirty="0">
                  <a:solidFill>
                    <a:srgbClr val="80808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200" dirty="0">
                  <a:solidFill>
                    <a:srgbClr val="808080"/>
                  </a:solidFill>
                  <a:latin typeface="微软雅黑" panose="020B0503020204020204" pitchFamily="34" charset="-122"/>
                  <a:ea typeface="微软雅黑" panose="020B0503020204020204" pitchFamily="34" charset="-122"/>
                  <a:cs typeface="Arial" panose="020B0604020202020204" pitchFamily="34" charset="0"/>
                </a:rPr>
                <a:t>Err~±</a:t>
              </a:r>
              <a:r>
                <a:rPr lang="en-US" altLang="zh-CN" sz="2000" b="1" dirty="0">
                  <a:solidFill>
                    <a:srgbClr val="808080"/>
                  </a:solidFill>
                  <a:latin typeface="微软雅黑" panose="020B0503020204020204" pitchFamily="34" charset="-122"/>
                  <a:ea typeface="微软雅黑" panose="020B0503020204020204" pitchFamily="34" charset="-122"/>
                  <a:cs typeface="Arial" panose="020B0604020202020204" pitchFamily="34" charset="0"/>
                </a:rPr>
                <a:t>30</a:t>
              </a:r>
              <a:r>
                <a:rPr lang="en-US" altLang="zh-CN" sz="1200" dirty="0">
                  <a:solidFill>
                    <a:srgbClr val="808080"/>
                  </a:solidFill>
                  <a:latin typeface="微软雅黑" panose="020B0503020204020204" pitchFamily="34" charset="-122"/>
                  <a:ea typeface="微软雅黑" panose="020B0503020204020204" pitchFamily="34" charset="-122"/>
                  <a:cs typeface="Arial" panose="020B0604020202020204" pitchFamily="34" charset="0"/>
                </a:rPr>
                <a:t>%</a:t>
              </a:r>
            </a:p>
            <a:p>
              <a:r>
                <a:rPr lang="en-US" altLang="zh-CN" sz="12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After </a:t>
              </a:r>
              <a:r>
                <a:rPr lang="en-US" altLang="zh-CN" sz="1200" dirty="0" err="1">
                  <a:solidFill>
                    <a:srgbClr val="C00000"/>
                  </a:solidFill>
                  <a:latin typeface="微软雅黑" panose="020B0503020204020204" pitchFamily="34" charset="-122"/>
                  <a:ea typeface="微软雅黑" panose="020B0503020204020204" pitchFamily="34" charset="-122"/>
                  <a:cs typeface="Arial" panose="020B0604020202020204" pitchFamily="34" charset="0"/>
                </a:rPr>
                <a:t>cali</a:t>
              </a:r>
              <a:r>
                <a:rPr lang="en-US" altLang="zh-CN" sz="12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2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2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Err~±</a:t>
              </a: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2</a:t>
              </a:r>
              <a:r>
                <a:rPr lang="en-US" altLang="zh-CN" sz="12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p>
          </p:txBody>
        </p:sp>
        <p:cxnSp>
          <p:nvCxnSpPr>
            <p:cNvPr id="25" name="直接箭头连接符 24">
              <a:extLst>
                <a:ext uri="{FF2B5EF4-FFF2-40B4-BE49-F238E27FC236}">
                  <a16:creationId xmlns:a16="http://schemas.microsoft.com/office/drawing/2014/main" id="{95363AE6-82EF-BDD1-1855-31BCB331A093}"/>
                </a:ext>
              </a:extLst>
            </p:cNvPr>
            <p:cNvCxnSpPr/>
            <p:nvPr/>
          </p:nvCxnSpPr>
          <p:spPr>
            <a:xfrm flipH="1">
              <a:off x="6280264" y="4248621"/>
              <a:ext cx="120288" cy="293164"/>
            </a:xfrm>
            <a:prstGeom prst="straightConnector1">
              <a:avLst/>
            </a:prstGeom>
            <a:ln>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graphicFrame>
          <p:nvGraphicFramePr>
            <p:cNvPr id="26" name="对象 25">
              <a:extLst>
                <a:ext uri="{FF2B5EF4-FFF2-40B4-BE49-F238E27FC236}">
                  <a16:creationId xmlns:a16="http://schemas.microsoft.com/office/drawing/2014/main" id="{4D1C8111-D9B3-5EFF-6F87-18DDE1883F25}"/>
                </a:ext>
              </a:extLst>
            </p:cNvPr>
            <p:cNvGraphicFramePr>
              <a:graphicFrameLocks noChangeAspect="1"/>
            </p:cNvGraphicFramePr>
            <p:nvPr/>
          </p:nvGraphicFramePr>
          <p:xfrm>
            <a:off x="5188562" y="2604722"/>
            <a:ext cx="2013962" cy="1115301"/>
          </p:xfrm>
          <a:graphic>
            <a:graphicData uri="http://schemas.openxmlformats.org/presentationml/2006/ole">
              <mc:AlternateContent xmlns:mc="http://schemas.openxmlformats.org/markup-compatibility/2006">
                <mc:Choice xmlns:v="urn:schemas-microsoft-com:vml" Requires="v">
                  <p:oleObj name="Equation" r:id="rId12" imgW="52730400" imgH="29260800" progId="Equation.DSMT4">
                    <p:embed/>
                  </p:oleObj>
                </mc:Choice>
                <mc:Fallback>
                  <p:oleObj name="Equation" r:id="rId12" imgW="52730400" imgH="29260800" progId="Equation.DSMT4">
                    <p:embed/>
                    <p:pic>
                      <p:nvPicPr>
                        <p:cNvPr id="26" name="对象 25">
                          <a:extLst>
                            <a:ext uri="{FF2B5EF4-FFF2-40B4-BE49-F238E27FC236}">
                              <a16:creationId xmlns:a16="http://schemas.microsoft.com/office/drawing/2014/main" id="{ECD02C98-6751-4F78-8FCE-81AFE7E19CF6}"/>
                            </a:ext>
                          </a:extLst>
                        </p:cNvPr>
                        <p:cNvPicPr>
                          <a:picLocks noChangeAspect="1" noChangeArrowheads="1"/>
                        </p:cNvPicPr>
                        <p:nvPr/>
                      </p:nvPicPr>
                      <p:blipFill>
                        <a:blip r:embed="rId13"/>
                        <a:srcRect/>
                        <a:stretch>
                          <a:fillRect/>
                        </a:stretch>
                      </p:blipFill>
                      <p:spPr bwMode="auto">
                        <a:xfrm>
                          <a:off x="5188562" y="2604722"/>
                          <a:ext cx="2013962" cy="1115301"/>
                        </a:xfrm>
                        <a:prstGeom prst="rect">
                          <a:avLst/>
                        </a:prstGeom>
                        <a:solidFill>
                          <a:srgbClr val="C00000">
                            <a:alpha val="9000"/>
                          </a:srgbClr>
                        </a:solidFill>
                        <a:ln>
                          <a:solidFill>
                            <a:srgbClr val="67000D">
                              <a:alpha val="23000"/>
                            </a:srgbClr>
                          </a:solidFill>
                        </a:ln>
                      </p:spPr>
                    </p:pic>
                  </p:oleObj>
                </mc:Fallback>
              </mc:AlternateContent>
            </a:graphicData>
          </a:graphic>
        </p:graphicFrame>
        <p:cxnSp>
          <p:nvCxnSpPr>
            <p:cNvPr id="27" name="直接连接符 26">
              <a:extLst>
                <a:ext uri="{FF2B5EF4-FFF2-40B4-BE49-F238E27FC236}">
                  <a16:creationId xmlns:a16="http://schemas.microsoft.com/office/drawing/2014/main" id="{5456A578-8E2C-D33C-61CA-26FDA4BADB7C}"/>
                </a:ext>
              </a:extLst>
            </p:cNvPr>
            <p:cNvCxnSpPr/>
            <p:nvPr/>
          </p:nvCxnSpPr>
          <p:spPr>
            <a:xfrm>
              <a:off x="4390998" y="2715132"/>
              <a:ext cx="0" cy="47079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7391540A-A33D-374A-318B-79A0573C5D7E}"/>
                </a:ext>
              </a:extLst>
            </p:cNvPr>
            <p:cNvSpPr txBox="1"/>
            <p:nvPr/>
          </p:nvSpPr>
          <p:spPr>
            <a:xfrm>
              <a:off x="3924859" y="3217449"/>
              <a:ext cx="956063" cy="338554"/>
            </a:xfrm>
            <a:prstGeom prst="rect">
              <a:avLst/>
            </a:prstGeom>
            <a:solidFill>
              <a:srgbClr val="2B519A">
                <a:alpha val="0"/>
              </a:srgbClr>
            </a:solidFill>
          </p:spPr>
          <p:txBody>
            <a:bodyPr wrap="square">
              <a:spAutoFit/>
            </a:bodyPr>
            <a:lstStyle/>
            <a:p>
              <a:pPr algn="ctr"/>
              <a:r>
                <a:rPr lang="en-US" altLang="zh-CN" sz="160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rPr>
                <a:t>RF off</a:t>
              </a:r>
              <a:endParaRPr lang="zh-CN" altLang="en-US" sz="160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9" name="图片 28">
              <a:extLst>
                <a:ext uri="{FF2B5EF4-FFF2-40B4-BE49-F238E27FC236}">
                  <a16:creationId xmlns:a16="http://schemas.microsoft.com/office/drawing/2014/main" id="{1E794B0D-2FCF-9557-E6F1-218C576D3D86}"/>
                </a:ext>
              </a:extLst>
            </p:cNvPr>
            <p:cNvPicPr>
              <a:picLocks noChangeAspect="1"/>
            </p:cNvPicPr>
            <p:nvPr/>
          </p:nvPicPr>
          <p:blipFill>
            <a:blip r:embed="rId14"/>
            <a:stretch>
              <a:fillRect/>
            </a:stretch>
          </p:blipFill>
          <p:spPr>
            <a:xfrm>
              <a:off x="5235034" y="3541525"/>
              <a:ext cx="653238" cy="710540"/>
            </a:xfrm>
            <a:prstGeom prst="rect">
              <a:avLst/>
            </a:prstGeom>
          </p:spPr>
        </p:pic>
        <p:sp>
          <p:nvSpPr>
            <p:cNvPr id="30" name="文本框 29">
              <a:extLst>
                <a:ext uri="{FF2B5EF4-FFF2-40B4-BE49-F238E27FC236}">
                  <a16:creationId xmlns:a16="http://schemas.microsoft.com/office/drawing/2014/main" id="{5CAC82F7-B7C9-68B7-8C0F-8B36458CB8DE}"/>
                </a:ext>
              </a:extLst>
            </p:cNvPr>
            <p:cNvSpPr txBox="1"/>
            <p:nvPr/>
          </p:nvSpPr>
          <p:spPr>
            <a:xfrm rot="1440548">
              <a:off x="5971404" y="3791790"/>
              <a:ext cx="1235250" cy="553487"/>
            </a:xfrm>
            <a:prstGeom prst="rect">
              <a:avLst/>
            </a:prstGeom>
            <a:noFill/>
          </p:spPr>
          <p:txBody>
            <a:bodyPr wrap="square">
              <a:spAutoFit/>
            </a:bodyPr>
            <a:lstStyle/>
            <a:p>
              <a:r>
                <a:rPr lang="en-US" altLang="zh-CN" sz="12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Detuning-dependent</a:t>
              </a:r>
              <a:endParaRPr lang="zh-CN" altLang="en-US" sz="1200" dirty="0">
                <a:solidFill>
                  <a:srgbClr val="C00000"/>
                </a:solidFill>
              </a:endParaRPr>
            </a:p>
          </p:txBody>
        </p:sp>
        <p:cxnSp>
          <p:nvCxnSpPr>
            <p:cNvPr id="31" name="直接箭头连接符 30">
              <a:extLst>
                <a:ext uri="{FF2B5EF4-FFF2-40B4-BE49-F238E27FC236}">
                  <a16:creationId xmlns:a16="http://schemas.microsoft.com/office/drawing/2014/main" id="{E28E0BC1-EDBC-A40B-F017-1893BD6A50EE}"/>
                </a:ext>
              </a:extLst>
            </p:cNvPr>
            <p:cNvCxnSpPr/>
            <p:nvPr/>
          </p:nvCxnSpPr>
          <p:spPr>
            <a:xfrm>
              <a:off x="4489039" y="2914060"/>
              <a:ext cx="347508" cy="395816"/>
            </a:xfrm>
            <a:prstGeom prst="straightConnector1">
              <a:avLst/>
            </a:prstGeom>
            <a:noFill/>
            <a:ln w="9525" cap="flat" cmpd="sng" algn="ctr">
              <a:gradFill>
                <a:gsLst>
                  <a:gs pos="0">
                    <a:srgbClr val="C2646A"/>
                  </a:gs>
                  <a:gs pos="100000">
                    <a:sysClr val="window" lastClr="FFFFFF"/>
                  </a:gs>
                  <a:gs pos="100000">
                    <a:srgbClr val="8064A2">
                      <a:lumMod val="20000"/>
                      <a:lumOff val="80000"/>
                    </a:srgbClr>
                  </a:gs>
                </a:gsLst>
                <a:lin ang="16200000" scaled="0"/>
              </a:gradFill>
              <a:prstDash val="solid"/>
              <a:tailEnd type="stealth" w="med" len="lg"/>
            </a:ln>
            <a:effectLst/>
          </p:spPr>
        </p:cxnSp>
        <p:sp>
          <p:nvSpPr>
            <p:cNvPr id="32" name="文本框 31">
              <a:extLst>
                <a:ext uri="{FF2B5EF4-FFF2-40B4-BE49-F238E27FC236}">
                  <a16:creationId xmlns:a16="http://schemas.microsoft.com/office/drawing/2014/main" id="{EFCD5FA1-DDC2-3C8D-9616-9953179F1F1F}"/>
                </a:ext>
              </a:extLst>
            </p:cNvPr>
            <p:cNvSpPr txBox="1"/>
            <p:nvPr/>
          </p:nvSpPr>
          <p:spPr>
            <a:xfrm rot="2954416">
              <a:off x="4241096" y="2929486"/>
              <a:ext cx="1126612" cy="307304"/>
            </a:xfrm>
            <a:prstGeom prst="rect">
              <a:avLst/>
            </a:prstGeom>
            <a:solidFill>
              <a:srgbClr val="2B519A">
                <a:alpha val="0"/>
              </a:srgbClr>
            </a:solidFill>
          </p:spPr>
          <p:txBody>
            <a:bodyPr wrap="square">
              <a:spAutoFit/>
            </a:bodyPr>
            <a:lstStyle/>
            <a:p>
              <a:pPr algn="ctr"/>
              <a:r>
                <a:rPr lang="en-US" altLang="zh-CN" sz="1100" dirty="0">
                  <a:solidFill>
                    <a:srgbClr val="C2646A"/>
                  </a:solidFill>
                  <a:latin typeface="微软雅黑" panose="020B0503020204020204" pitchFamily="34" charset="-122"/>
                  <a:ea typeface="微软雅黑" panose="020B0503020204020204" pitchFamily="34" charset="-122"/>
                  <a:cs typeface="Arial" panose="020B0604020202020204" pitchFamily="34" charset="0"/>
                </a:rPr>
                <a:t>Field</a:t>
              </a:r>
              <a:r>
                <a:rPr lang="zh-CN" altLang="en-US" sz="1100" dirty="0">
                  <a:solidFill>
                    <a:srgbClr val="C2646A"/>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100" dirty="0">
                  <a:solidFill>
                    <a:srgbClr val="C2646A"/>
                  </a:solidFill>
                  <a:latin typeface="微软雅黑" panose="020B0503020204020204" pitchFamily="34" charset="-122"/>
                  <a:ea typeface="微软雅黑" panose="020B0503020204020204" pitchFamily="34" charset="-122"/>
                  <a:cs typeface="Arial" panose="020B0604020202020204" pitchFamily="34" charset="0"/>
                </a:rPr>
                <a:t>decay</a:t>
              </a:r>
              <a:endParaRPr lang="zh-CN" altLang="en-US" sz="1100" dirty="0">
                <a:solidFill>
                  <a:srgbClr val="C2646A"/>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3" name="Picture 2" descr="Sad Vector Icons free download in SVG, PNG Format">
              <a:extLst>
                <a:ext uri="{FF2B5EF4-FFF2-40B4-BE49-F238E27FC236}">
                  <a16:creationId xmlns:a16="http://schemas.microsoft.com/office/drawing/2014/main" id="{B545ADE9-440F-9BDD-FFC8-40F3F6F4FF3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85082">
              <a:off x="6937053" y="4234653"/>
              <a:ext cx="319733" cy="319733"/>
            </a:xfrm>
            <a:prstGeom prst="rect">
              <a:avLst/>
            </a:prstGeom>
            <a:solidFill>
              <a:schemeClr val="bg1"/>
            </a:solidFill>
          </p:spPr>
        </p:pic>
      </p:grpSp>
      <p:sp>
        <p:nvSpPr>
          <p:cNvPr id="36" name="文本框 35">
            <a:extLst>
              <a:ext uri="{FF2B5EF4-FFF2-40B4-BE49-F238E27FC236}">
                <a16:creationId xmlns:a16="http://schemas.microsoft.com/office/drawing/2014/main" id="{58C36B30-265F-49F1-EDA1-AB294492E90F}"/>
              </a:ext>
            </a:extLst>
          </p:cNvPr>
          <p:cNvSpPr txBox="1"/>
          <p:nvPr/>
        </p:nvSpPr>
        <p:spPr>
          <a:xfrm>
            <a:off x="68256" y="6089938"/>
            <a:ext cx="11062994" cy="646331"/>
          </a:xfrm>
          <a:prstGeom prst="rect">
            <a:avLst/>
          </a:prstGeom>
          <a:noFill/>
        </p:spPr>
        <p:txBody>
          <a:bodyPr wrap="square">
            <a:spAutoFit/>
          </a:bodyPr>
          <a:lstStyle/>
          <a:p>
            <a:r>
              <a:rPr lang="de-DE" altLang="zh-CN" sz="900" dirty="0">
                <a:latin typeface="Arial" panose="020B0604020202020204" pitchFamily="34" charset="0"/>
                <a:ea typeface="微软雅黑" panose="020B0503020204020204" pitchFamily="34" charset="-122"/>
                <a:cs typeface="Arial" panose="020B0604020202020204" pitchFamily="34" charset="0"/>
              </a:rPr>
              <a:t>F. Qiu, Z. J. Chen</a:t>
            </a:r>
            <a:r>
              <a:rPr lang="de-DE" altLang="zh-CN" sz="900" b="1" dirty="0">
                <a:solidFill>
                  <a:schemeClr val="accent5">
                    <a:lumMod val="50000"/>
                  </a:schemeClr>
                </a:solidFill>
                <a:latin typeface="Arial" panose="020B0604020202020204" pitchFamily="34" charset="0"/>
                <a:ea typeface="微软雅黑" panose="020B0503020204020204" pitchFamily="34" charset="-122"/>
                <a:cs typeface="Arial" panose="020B0604020202020204" pitchFamily="34" charset="0"/>
              </a:rPr>
              <a:t>, S. H. Wei </a:t>
            </a:r>
            <a:r>
              <a:rPr lang="de-DE" altLang="zh-CN" sz="900" dirty="0">
                <a:latin typeface="Arial" panose="020B0604020202020204" pitchFamily="34" charset="0"/>
                <a:ea typeface="微软雅黑" panose="020B0503020204020204" pitchFamily="34" charset="-122"/>
                <a:cs typeface="Arial" panose="020B0604020202020204" pitchFamily="34" charset="0"/>
              </a:rPr>
              <a:t>et al, A polar-coordinate algorithm for accurate measurement of dynamic loaded Q factor and detuning in SRF cavities, Nucl. Instrum. Methods Phys. Res. Sect. A, 1083(2025)171172. </a:t>
            </a:r>
            <a:r>
              <a:rPr lang="en-US" altLang="zh-CN" sz="900" dirty="0">
                <a:solidFill>
                  <a:schemeClr val="tx1">
                    <a:lumMod val="50000"/>
                    <a:lumOff val="50000"/>
                  </a:schemeClr>
                </a:solidFill>
                <a:latin typeface="Arial" panose="020B0604020202020204" pitchFamily="34" charset="0"/>
                <a:cs typeface="Arial" panose="020B0604020202020204" pitchFamily="34" charset="0"/>
              </a:rPr>
              <a:t>J.</a:t>
            </a:r>
          </a:p>
          <a:p>
            <a:r>
              <a:rPr lang="en-US" altLang="zh-CN" sz="900" dirty="0">
                <a:solidFill>
                  <a:schemeClr val="tx1">
                    <a:lumMod val="50000"/>
                    <a:lumOff val="50000"/>
                  </a:schemeClr>
                </a:solidFill>
                <a:latin typeface="Arial" panose="020B0604020202020204" pitchFamily="34" charset="0"/>
                <a:cs typeface="Arial" panose="020B0604020202020204" pitchFamily="34" charset="0"/>
              </a:rPr>
              <a:t>J. Y. Ma,… F. Qiu* et al., Measurement of the cavity‑loaded Q factor in SRF systems with mismatched source impedance, </a:t>
            </a:r>
            <a:r>
              <a:rPr lang="en-US" altLang="zh-CN" sz="900" dirty="0" err="1">
                <a:solidFill>
                  <a:schemeClr val="tx1">
                    <a:lumMod val="50000"/>
                    <a:lumOff val="50000"/>
                  </a:schemeClr>
                </a:solidFill>
                <a:latin typeface="Arial" panose="020B0604020202020204" pitchFamily="34" charset="0"/>
                <a:cs typeface="Arial" panose="020B0604020202020204" pitchFamily="34" charset="0"/>
              </a:rPr>
              <a:t>Nucl</a:t>
            </a:r>
            <a:r>
              <a:rPr lang="en-US" altLang="zh-CN" sz="900" dirty="0">
                <a:solidFill>
                  <a:schemeClr val="tx1">
                    <a:lumMod val="50000"/>
                    <a:lumOff val="50000"/>
                  </a:schemeClr>
                </a:solidFill>
                <a:latin typeface="Arial" panose="020B0604020202020204" pitchFamily="34" charset="0"/>
                <a:cs typeface="Arial" panose="020B0604020202020204" pitchFamily="34" charset="0"/>
              </a:rPr>
              <a:t>. Sci. and Tech.  34:12,</a:t>
            </a:r>
            <a:r>
              <a:rPr lang="zh-CN" altLang="en-US" sz="900" dirty="0">
                <a:solidFill>
                  <a:schemeClr val="tx1">
                    <a:lumMod val="50000"/>
                    <a:lumOff val="50000"/>
                  </a:schemeClr>
                </a:solidFill>
                <a:latin typeface="Arial" panose="020B0604020202020204" pitchFamily="34" charset="0"/>
                <a:cs typeface="Arial" panose="020B0604020202020204" pitchFamily="34" charset="0"/>
              </a:rPr>
              <a:t> </a:t>
            </a:r>
            <a:r>
              <a:rPr lang="en-US" altLang="zh-CN" sz="900" dirty="0">
                <a:solidFill>
                  <a:schemeClr val="tx1">
                    <a:lumMod val="50000"/>
                    <a:lumOff val="50000"/>
                  </a:schemeClr>
                </a:solidFill>
                <a:latin typeface="Arial" panose="020B0604020202020204" pitchFamily="34" charset="0"/>
                <a:cs typeface="Arial" panose="020B0604020202020204" pitchFamily="34" charset="0"/>
              </a:rPr>
              <a:t>2023 </a:t>
            </a:r>
          </a:p>
          <a:p>
            <a:r>
              <a:rPr lang="en-US" altLang="zh-CN" sz="900" dirty="0">
                <a:solidFill>
                  <a:schemeClr val="tx1">
                    <a:lumMod val="50000"/>
                    <a:lumOff val="50000"/>
                  </a:schemeClr>
                </a:solidFill>
                <a:latin typeface="Arial" panose="020B0604020202020204" pitchFamily="34" charset="0"/>
                <a:cs typeface="Arial" panose="020B0604020202020204" pitchFamily="34" charset="0"/>
              </a:rPr>
              <a:t>J. Y. Ma,…</a:t>
            </a:r>
            <a:r>
              <a:rPr lang="zh-CN" altLang="en-US" sz="900" dirty="0">
                <a:solidFill>
                  <a:schemeClr val="tx1">
                    <a:lumMod val="50000"/>
                    <a:lumOff val="50000"/>
                  </a:schemeClr>
                </a:solidFill>
                <a:latin typeface="Arial" panose="020B0604020202020204" pitchFamily="34" charset="0"/>
                <a:cs typeface="Arial" panose="020B0604020202020204" pitchFamily="34" charset="0"/>
              </a:rPr>
              <a:t> </a:t>
            </a:r>
            <a:r>
              <a:rPr lang="en-US" altLang="zh-CN" sz="900" dirty="0">
                <a:solidFill>
                  <a:schemeClr val="tx1">
                    <a:lumMod val="50000"/>
                    <a:lumOff val="50000"/>
                  </a:schemeClr>
                </a:solidFill>
                <a:latin typeface="Arial" panose="020B0604020202020204" pitchFamily="34" charset="0"/>
                <a:cs typeface="Arial" panose="020B0604020202020204" pitchFamily="34" charset="0"/>
              </a:rPr>
              <a:t>F. Qiu* et al., Application of a new cavity-loaded factor calibration algorithm on the Test Stand 2 facility at the European, Radiation Detection Technology and Methods, 8:4,</a:t>
            </a:r>
            <a:r>
              <a:rPr lang="zh-CN" altLang="en-US" sz="900" dirty="0">
                <a:solidFill>
                  <a:schemeClr val="tx1">
                    <a:lumMod val="50000"/>
                    <a:lumOff val="50000"/>
                  </a:schemeClr>
                </a:solidFill>
                <a:latin typeface="Arial" panose="020B0604020202020204" pitchFamily="34" charset="0"/>
                <a:cs typeface="Arial" panose="020B0604020202020204" pitchFamily="34" charset="0"/>
              </a:rPr>
              <a:t> </a:t>
            </a:r>
            <a:r>
              <a:rPr lang="en-US" altLang="zh-CN" sz="900" dirty="0">
                <a:solidFill>
                  <a:schemeClr val="tx1">
                    <a:lumMod val="50000"/>
                    <a:lumOff val="50000"/>
                  </a:schemeClr>
                </a:solidFill>
                <a:latin typeface="Arial" panose="020B0604020202020204" pitchFamily="34" charset="0"/>
                <a:cs typeface="Arial" panose="020B0604020202020204" pitchFamily="34" charset="0"/>
              </a:rPr>
              <a:t>2024</a:t>
            </a:r>
            <a:endParaRPr lang="zh-CN" altLang="en-US" sz="900" dirty="0">
              <a:solidFill>
                <a:schemeClr val="tx1">
                  <a:lumMod val="50000"/>
                  <a:lumOff val="50000"/>
                </a:schemeClr>
              </a:solidFill>
              <a:latin typeface="Arial" panose="020B0604020202020204" pitchFamily="34" charset="0"/>
              <a:cs typeface="Arial" panose="020B0604020202020204" pitchFamily="34" charset="0"/>
            </a:endParaRPr>
          </a:p>
          <a:p>
            <a:r>
              <a:rPr lang="en-US" altLang="zh-CN" sz="900" dirty="0">
                <a:solidFill>
                  <a:schemeClr val="tx1">
                    <a:lumMod val="50000"/>
                    <a:lumOff val="50000"/>
                  </a:schemeClr>
                </a:solidFill>
                <a:latin typeface="Arial" panose="020B0604020202020204" pitchFamily="34" charset="0"/>
                <a:cs typeface="Arial" panose="020B0604020202020204" pitchFamily="34" charset="0"/>
              </a:rPr>
              <a:t> </a:t>
            </a:r>
            <a:endParaRPr lang="zh-CN" altLang="en-US" sz="900" dirty="0">
              <a:solidFill>
                <a:schemeClr val="tx1">
                  <a:lumMod val="50000"/>
                  <a:lumOff val="50000"/>
                </a:schemeClr>
              </a:solidFill>
              <a:latin typeface="Arial" panose="020B0604020202020204" pitchFamily="34" charset="0"/>
              <a:cs typeface="Arial" panose="020B0604020202020204" pitchFamily="34" charset="0"/>
            </a:endParaRPr>
          </a:p>
        </p:txBody>
      </p:sp>
      <p:cxnSp>
        <p:nvCxnSpPr>
          <p:cNvPr id="7" name="直接连接符 6">
            <a:extLst>
              <a:ext uri="{FF2B5EF4-FFF2-40B4-BE49-F238E27FC236}">
                <a16:creationId xmlns:a16="http://schemas.microsoft.com/office/drawing/2014/main" id="{FB5F94EE-ED99-A13E-574D-F6C1160D3C97}"/>
              </a:ext>
            </a:extLst>
          </p:cNvPr>
          <p:cNvCxnSpPr/>
          <p:nvPr/>
        </p:nvCxnSpPr>
        <p:spPr>
          <a:xfrm>
            <a:off x="11192256" y="1110996"/>
            <a:ext cx="0" cy="5715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ECC62846-B200-49AB-0A23-FA571EBC7369}"/>
              </a:ext>
            </a:extLst>
          </p:cNvPr>
          <p:cNvCxnSpPr/>
          <p:nvPr/>
        </p:nvCxnSpPr>
        <p:spPr>
          <a:xfrm>
            <a:off x="11192256" y="1312861"/>
            <a:ext cx="210227" cy="0"/>
          </a:xfrm>
          <a:prstGeom prst="straightConnector1">
            <a:avLst/>
          </a:prstGeom>
          <a:ln>
            <a:solidFill>
              <a:schemeClr val="accent2">
                <a:lumMod val="7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3B33F294-0D5E-E102-AA41-81D1C3CC1434}"/>
              </a:ext>
            </a:extLst>
          </p:cNvPr>
          <p:cNvSpPr txBox="1"/>
          <p:nvPr/>
        </p:nvSpPr>
        <p:spPr>
          <a:xfrm>
            <a:off x="10687939" y="1453474"/>
            <a:ext cx="1429087" cy="430887"/>
          </a:xfrm>
          <a:prstGeom prst="rect">
            <a:avLst/>
          </a:prstGeom>
          <a:noFill/>
        </p:spPr>
        <p:txBody>
          <a:bodyPr wrap="square" rtlCol="0">
            <a:spAutoFit/>
          </a:bodyPr>
          <a:lstStyle/>
          <a:p>
            <a:r>
              <a:rPr lang="en-US" altLang="zh-CN" sz="1100" dirty="0">
                <a:solidFill>
                  <a:schemeClr val="accent2">
                    <a:lumMod val="75000"/>
                  </a:schemeClr>
                </a:solidFill>
                <a:latin typeface="Arial" panose="020B0604020202020204" pitchFamily="34" charset="0"/>
                <a:cs typeface="Arial" panose="020B0604020202020204" pitchFamily="34" charset="0"/>
              </a:rPr>
              <a:t>3dB half-bandwidth (f</a:t>
            </a:r>
            <a:r>
              <a:rPr lang="en-US" altLang="zh-CN" sz="1100" baseline="-25000" dirty="0">
                <a:solidFill>
                  <a:schemeClr val="accent2">
                    <a:lumMod val="75000"/>
                  </a:schemeClr>
                </a:solidFill>
                <a:latin typeface="Arial" panose="020B0604020202020204" pitchFamily="34" charset="0"/>
                <a:cs typeface="Arial" panose="020B0604020202020204" pitchFamily="34" charset="0"/>
              </a:rPr>
              <a:t>0.5,scan</a:t>
            </a:r>
            <a:r>
              <a:rPr lang="en-US" altLang="zh-CN" sz="1100" dirty="0">
                <a:solidFill>
                  <a:schemeClr val="accent2">
                    <a:lumMod val="75000"/>
                  </a:schemeClr>
                </a:solidFill>
                <a:latin typeface="Arial" panose="020B0604020202020204" pitchFamily="34" charset="0"/>
                <a:cs typeface="Arial" panose="020B0604020202020204" pitchFamily="34" charset="0"/>
              </a:rPr>
              <a:t>)</a:t>
            </a:r>
            <a:endParaRPr lang="zh-CN" altLang="en-US" sz="1100" dirty="0">
              <a:solidFill>
                <a:schemeClr val="accent2">
                  <a:lumMod val="75000"/>
                </a:schemeClr>
              </a:solidFill>
              <a:latin typeface="Arial" panose="020B0604020202020204" pitchFamily="34" charset="0"/>
              <a:cs typeface="Arial" panose="020B0604020202020204" pitchFamily="34" charset="0"/>
            </a:endParaRPr>
          </a:p>
        </p:txBody>
      </p:sp>
      <p:grpSp>
        <p:nvGrpSpPr>
          <p:cNvPr id="12" name="组合 11">
            <a:extLst>
              <a:ext uri="{FF2B5EF4-FFF2-40B4-BE49-F238E27FC236}">
                <a16:creationId xmlns:a16="http://schemas.microsoft.com/office/drawing/2014/main" id="{C32A91E0-3737-0468-805F-9E79E8174D21}"/>
              </a:ext>
            </a:extLst>
          </p:cNvPr>
          <p:cNvGrpSpPr/>
          <p:nvPr/>
        </p:nvGrpSpPr>
        <p:grpSpPr>
          <a:xfrm>
            <a:off x="6126652" y="1084375"/>
            <a:ext cx="2358201" cy="1616170"/>
            <a:chOff x="6271160" y="994870"/>
            <a:chExt cx="1983840" cy="1362568"/>
          </a:xfrm>
        </p:grpSpPr>
        <p:pic>
          <p:nvPicPr>
            <p:cNvPr id="13" name="图片 12">
              <a:extLst>
                <a:ext uri="{FF2B5EF4-FFF2-40B4-BE49-F238E27FC236}">
                  <a16:creationId xmlns:a16="http://schemas.microsoft.com/office/drawing/2014/main" id="{6D2DF5E5-FD21-38F1-D453-319884163B5A}"/>
                </a:ext>
              </a:extLst>
            </p:cNvPr>
            <p:cNvPicPr>
              <a:picLocks noChangeAspect="1"/>
            </p:cNvPicPr>
            <p:nvPr/>
          </p:nvPicPr>
          <p:blipFill>
            <a:blip r:embed="rId16"/>
            <a:stretch>
              <a:fillRect/>
            </a:stretch>
          </p:blipFill>
          <p:spPr>
            <a:xfrm>
              <a:off x="6271160" y="994870"/>
              <a:ext cx="1958326" cy="1197873"/>
            </a:xfrm>
            <a:prstGeom prst="rect">
              <a:avLst/>
            </a:prstGeom>
          </p:spPr>
        </p:pic>
        <p:pic>
          <p:nvPicPr>
            <p:cNvPr id="15" name="图片 14">
              <a:extLst>
                <a:ext uri="{FF2B5EF4-FFF2-40B4-BE49-F238E27FC236}">
                  <a16:creationId xmlns:a16="http://schemas.microsoft.com/office/drawing/2014/main" id="{589B277C-7CB6-8599-C93E-29AC2A9979B1}"/>
                </a:ext>
              </a:extLst>
            </p:cNvPr>
            <p:cNvPicPr>
              <a:picLocks noChangeAspect="1"/>
            </p:cNvPicPr>
            <p:nvPr/>
          </p:nvPicPr>
          <p:blipFill>
            <a:blip r:embed="rId17"/>
            <a:stretch>
              <a:fillRect/>
            </a:stretch>
          </p:blipFill>
          <p:spPr>
            <a:xfrm>
              <a:off x="6506262" y="2192742"/>
              <a:ext cx="1748738" cy="164696"/>
            </a:xfrm>
            <a:prstGeom prst="rect">
              <a:avLst/>
            </a:prstGeom>
          </p:spPr>
        </p:pic>
      </p:grpSp>
      <p:sp>
        <p:nvSpPr>
          <p:cNvPr id="20" name="文本框 19">
            <a:extLst>
              <a:ext uri="{FF2B5EF4-FFF2-40B4-BE49-F238E27FC236}">
                <a16:creationId xmlns:a16="http://schemas.microsoft.com/office/drawing/2014/main" id="{67E2820F-00DD-F1DA-68C5-3E688A4CD242}"/>
              </a:ext>
            </a:extLst>
          </p:cNvPr>
          <p:cNvSpPr txBox="1"/>
          <p:nvPr/>
        </p:nvSpPr>
        <p:spPr>
          <a:xfrm>
            <a:off x="7781680" y="1074505"/>
            <a:ext cx="1039366" cy="430887"/>
          </a:xfrm>
          <a:prstGeom prst="rect">
            <a:avLst/>
          </a:prstGeom>
          <a:solidFill>
            <a:schemeClr val="bg1">
              <a:alpha val="75000"/>
            </a:schemeClr>
          </a:solidFill>
        </p:spPr>
        <p:txBody>
          <a:bodyPr wrap="square" rtlCol="0">
            <a:spAutoFit/>
          </a:bodyPr>
          <a:lstStyle/>
          <a:p>
            <a:r>
              <a:rPr lang="en-US" altLang="zh-CN" sz="1100" dirty="0">
                <a:solidFill>
                  <a:schemeClr val="accent2">
                    <a:lumMod val="75000"/>
                  </a:schemeClr>
                </a:solidFill>
                <a:latin typeface="Arial" panose="020B0604020202020204" pitchFamily="34" charset="0"/>
                <a:cs typeface="Arial" panose="020B0604020202020204" pitchFamily="34" charset="0"/>
              </a:rPr>
              <a:t>The residual </a:t>
            </a:r>
            <a:r>
              <a:rPr lang="en-US" altLang="zh-CN" sz="1100" i="1" dirty="0">
                <a:solidFill>
                  <a:schemeClr val="accent2">
                    <a:lumMod val="75000"/>
                  </a:schemeClr>
                </a:solidFill>
                <a:latin typeface="Arial" panose="020B0604020202020204" pitchFamily="34" charset="0"/>
                <a:cs typeface="Arial" panose="020B0604020202020204" pitchFamily="34" charset="0"/>
              </a:rPr>
              <a:t>V</a:t>
            </a:r>
            <a:r>
              <a:rPr lang="en-US" altLang="zh-CN" sz="1100" baseline="-25000" dirty="0">
                <a:solidFill>
                  <a:schemeClr val="accent2">
                    <a:lumMod val="75000"/>
                  </a:schemeClr>
                </a:solidFill>
                <a:latin typeface="Arial" panose="020B0604020202020204" pitchFamily="34" charset="0"/>
                <a:cs typeface="Arial" panose="020B0604020202020204" pitchFamily="34" charset="0"/>
              </a:rPr>
              <a:t>f</a:t>
            </a:r>
            <a:r>
              <a:rPr lang="en-US" altLang="zh-CN" sz="1100" dirty="0">
                <a:solidFill>
                  <a:schemeClr val="accent2">
                    <a:lumMod val="75000"/>
                  </a:schemeClr>
                </a:solidFill>
                <a:latin typeface="Arial" panose="020B0604020202020204" pitchFamily="34" charset="0"/>
                <a:cs typeface="Arial" panose="020B0604020202020204" pitchFamily="34" charset="0"/>
              </a:rPr>
              <a:t> after RF off</a:t>
            </a:r>
            <a:endParaRPr lang="zh-CN" altLang="en-US" sz="1100" dirty="0">
              <a:solidFill>
                <a:schemeClr val="accent2">
                  <a:lumMod val="75000"/>
                </a:schemeClr>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7EFE7189-12C0-9399-D356-843A5E1AF9DC}"/>
              </a:ext>
            </a:extLst>
          </p:cNvPr>
          <p:cNvSpPr/>
          <p:nvPr/>
        </p:nvSpPr>
        <p:spPr>
          <a:xfrm>
            <a:off x="10160445" y="5841000"/>
            <a:ext cx="690032" cy="180593"/>
          </a:xfrm>
          <a:prstGeom prst="rect">
            <a:avLst/>
          </a:prstGeom>
          <a:solidFill>
            <a:srgbClr val="1F78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777B7E05-A84E-982E-C7BF-D37D361FAA9E}"/>
              </a:ext>
            </a:extLst>
          </p:cNvPr>
          <p:cNvSpPr/>
          <p:nvPr/>
        </p:nvSpPr>
        <p:spPr>
          <a:xfrm>
            <a:off x="11235266" y="5841000"/>
            <a:ext cx="690033" cy="180593"/>
          </a:xfrm>
          <a:prstGeom prst="rect">
            <a:avLst/>
          </a:prstGeom>
          <a:solidFill>
            <a:srgbClr val="B2D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DE1AD6AE-B6B5-C705-A5FB-FC447EEFC4B3}"/>
              </a:ext>
            </a:extLst>
          </p:cNvPr>
          <p:cNvSpPr txBox="1"/>
          <p:nvPr/>
        </p:nvSpPr>
        <p:spPr>
          <a:xfrm>
            <a:off x="10096424" y="5963385"/>
            <a:ext cx="567417" cy="261610"/>
          </a:xfrm>
          <a:prstGeom prst="rect">
            <a:avLst/>
          </a:prstGeom>
          <a:noFill/>
        </p:spPr>
        <p:txBody>
          <a:bodyPr wrap="square" rtlCol="0">
            <a:spAutoFit/>
          </a:bodyPr>
          <a:lstStyle/>
          <a:p>
            <a:r>
              <a:rPr lang="en-US" altLang="zh-CN" sz="1100" dirty="0">
                <a:latin typeface="Arial" panose="020B0604020202020204" pitchFamily="34" charset="0"/>
                <a:cs typeface="Arial" panose="020B0604020202020204" pitchFamily="34" charset="0"/>
              </a:rPr>
              <a:t>Scan</a:t>
            </a:r>
            <a:endParaRPr lang="zh-CN" altLang="en-US" sz="1100" dirty="0">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0A84222F-78CF-786A-8252-DBF80FC4A0A7}"/>
              </a:ext>
            </a:extLst>
          </p:cNvPr>
          <p:cNvSpPr txBox="1"/>
          <p:nvPr/>
        </p:nvSpPr>
        <p:spPr>
          <a:xfrm>
            <a:off x="11151908" y="5963385"/>
            <a:ext cx="649967" cy="261610"/>
          </a:xfrm>
          <a:prstGeom prst="rect">
            <a:avLst/>
          </a:prstGeom>
          <a:noFill/>
        </p:spPr>
        <p:txBody>
          <a:bodyPr wrap="square" rtlCol="0">
            <a:spAutoFit/>
          </a:bodyPr>
          <a:lstStyle/>
          <a:p>
            <a:r>
              <a:rPr lang="en-US" altLang="zh-CN" sz="1100" dirty="0">
                <a:latin typeface="Arial" panose="020B0604020202020204" pitchFamily="34" charset="0"/>
                <a:cs typeface="Arial" panose="020B0604020202020204" pitchFamily="34" charset="0"/>
              </a:rPr>
              <a:t>Decay</a:t>
            </a:r>
            <a:endParaRPr lang="zh-CN" altLang="en-US" sz="1100" dirty="0">
              <a:latin typeface="Arial" panose="020B0604020202020204" pitchFamily="34" charset="0"/>
              <a:cs typeface="Arial" panose="020B0604020202020204" pitchFamily="34" charset="0"/>
            </a:endParaRPr>
          </a:p>
        </p:txBody>
      </p:sp>
      <p:sp>
        <p:nvSpPr>
          <p:cNvPr id="39" name="标题 15">
            <a:extLst>
              <a:ext uri="{FF2B5EF4-FFF2-40B4-BE49-F238E27FC236}">
                <a16:creationId xmlns:a16="http://schemas.microsoft.com/office/drawing/2014/main" id="{2188A556-F42F-3FD5-6388-50C9E9C9B4DA}"/>
              </a:ext>
            </a:extLst>
          </p:cNvPr>
          <p:cNvSpPr txBox="1"/>
          <p:nvPr/>
        </p:nvSpPr>
        <p:spPr>
          <a:xfrm>
            <a:off x="2473960" y="-3175"/>
            <a:ext cx="7906173"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dirty="0">
                <a:latin typeface="Arial" panose="020B0604020202020204"/>
              </a:rPr>
              <a:t>Measurement of </a:t>
            </a:r>
            <a:r>
              <a:rPr lang="en-US" altLang="zh-CN" i="1" dirty="0">
                <a:latin typeface="Arial" panose="020B0604020202020204"/>
              </a:rPr>
              <a:t>Q</a:t>
            </a:r>
            <a:r>
              <a:rPr lang="en-US" altLang="zh-CN" baseline="-25000" dirty="0">
                <a:latin typeface="Arial" panose="020B0604020202020204"/>
              </a:rPr>
              <a:t>L</a:t>
            </a:r>
            <a:endParaRPr lang="zh-CN" altLang="en-US" dirty="0">
              <a:latin typeface="Arial" panose="020B0604020202020204"/>
            </a:endParaRPr>
          </a:p>
        </p:txBody>
      </p:sp>
    </p:spTree>
    <p:extLst>
      <p:ext uri="{BB962C8B-B14F-4D97-AF65-F5344CB8AC3E}">
        <p14:creationId xmlns:p14="http://schemas.microsoft.com/office/powerpoint/2010/main" val="379872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1"/>
          <p:cNvSpPr txBox="1"/>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t>14</a:t>
            </a:fld>
            <a:endParaRPr lang="en-GB" altLang="zh-CN" dirty="0">
              <a:latin typeface="Arial" panose="020B0604020202020204" pitchFamily="34" charset="0"/>
              <a:cs typeface="Arial" panose="020B0604020202020204" pitchFamily="34" charset="0"/>
            </a:endParaRPr>
          </a:p>
        </p:txBody>
      </p:sp>
      <p:sp>
        <p:nvSpPr>
          <p:cNvPr id="2" name="标题 15"/>
          <p:cNvSpPr txBox="1"/>
          <p:nvPr/>
        </p:nvSpPr>
        <p:spPr>
          <a:xfrm>
            <a:off x="2484120" y="-3175"/>
            <a:ext cx="7896013"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dirty="0">
                <a:latin typeface="Arial" panose="020B0604020202020204"/>
              </a:rPr>
              <a:t>Static LFD coefficients</a:t>
            </a:r>
            <a:endParaRPr lang="zh-CN" altLang="en-US" dirty="0">
              <a:latin typeface="Arial" panose="020B0604020202020204"/>
            </a:endParaRPr>
          </a:p>
        </p:txBody>
      </p:sp>
      <p:grpSp>
        <p:nvGrpSpPr>
          <p:cNvPr id="20" name="组合 19"/>
          <p:cNvGrpSpPr/>
          <p:nvPr/>
        </p:nvGrpSpPr>
        <p:grpSpPr>
          <a:xfrm>
            <a:off x="429731" y="2619826"/>
            <a:ext cx="8306045" cy="3731385"/>
            <a:chOff x="2988733" y="2782925"/>
            <a:chExt cx="7391400" cy="3198900"/>
          </a:xfrm>
        </p:grpSpPr>
        <p:pic>
          <p:nvPicPr>
            <p:cNvPr id="5" name="图形 4"/>
            <p:cNvPicPr>
              <a:picLocks noChangeAspect="1"/>
            </p:cNvPicPr>
            <p:nvPr/>
          </p:nvPicPr>
          <p:blipFill>
            <a:blip>
              <a:extLst>
                <a:ext uri="{96DAC541-7B7A-43D3-8B79-37D633B846F1}">
                  <asvg:svgBlip xmlns:asvg="http://schemas.microsoft.com/office/drawing/2016/SVG/main" r:embed="rId3"/>
                </a:ext>
              </a:extLst>
            </a:blip>
            <a:srcRect l="8041" t="1460" r="3385" b="7030"/>
            <a:stretch>
              <a:fillRect/>
            </a:stretch>
          </p:blipFill>
          <p:spPr>
            <a:xfrm>
              <a:off x="2988733" y="2782925"/>
              <a:ext cx="7391400" cy="3198900"/>
            </a:xfrm>
            <a:prstGeom prst="rect">
              <a:avLst/>
            </a:prstGeom>
          </p:spPr>
        </p:pic>
        <p:pic>
          <p:nvPicPr>
            <p:cNvPr id="6" name="图片 5"/>
            <p:cNvPicPr>
              <a:picLocks noChangeAspect="1"/>
            </p:cNvPicPr>
            <p:nvPr/>
          </p:nvPicPr>
          <p:blipFill>
            <a:blip r:embed="rId4"/>
            <a:srcRect l="-564" t="1058" r="-1" b="-1"/>
            <a:stretch>
              <a:fillRect/>
            </a:stretch>
          </p:blipFill>
          <p:spPr>
            <a:xfrm>
              <a:off x="7787640" y="4399280"/>
              <a:ext cx="1009040" cy="950025"/>
            </a:xfrm>
            <a:prstGeom prst="rect">
              <a:avLst/>
            </a:prstGeom>
          </p:spPr>
        </p:pic>
        <p:sp>
          <p:nvSpPr>
            <p:cNvPr id="7" name="矩形 6"/>
            <p:cNvSpPr/>
            <p:nvPr/>
          </p:nvSpPr>
          <p:spPr>
            <a:xfrm>
              <a:off x="9240520" y="4693920"/>
              <a:ext cx="264160" cy="274320"/>
            </a:xfrm>
            <a:prstGeom prst="rect">
              <a:avLst/>
            </a:prstGeom>
            <a:solidFill>
              <a:schemeClr val="tx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p:nvPr/>
          </p:nvCxnSpPr>
          <p:spPr>
            <a:xfrm flipH="1">
              <a:off x="8796680" y="4968240"/>
              <a:ext cx="443840" cy="3422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1" name="对象 20"/>
          <p:cNvGraphicFramePr>
            <a:graphicFrameLocks noChangeAspect="1"/>
          </p:cNvGraphicFramePr>
          <p:nvPr/>
        </p:nvGraphicFramePr>
        <p:xfrm>
          <a:off x="1081047" y="3943631"/>
          <a:ext cx="2947394" cy="516866"/>
        </p:xfrm>
        <a:graphic>
          <a:graphicData uri="http://schemas.openxmlformats.org/presentationml/2006/ole">
            <mc:AlternateContent xmlns:mc="http://schemas.openxmlformats.org/markup-compatibility/2006">
              <mc:Choice xmlns:v="urn:schemas-microsoft-com:vml" Requires="v">
                <p:oleObj name="Equation" r:id="rId5" imgW="3712210" imgH="652145" progId="Equation.DSMT4">
                  <p:embed/>
                </p:oleObj>
              </mc:Choice>
              <mc:Fallback>
                <p:oleObj name="Equation" r:id="rId5" imgW="3712210" imgH="652145" progId="Equation.DSMT4">
                  <p:embed/>
                  <p:pic>
                    <p:nvPicPr>
                      <p:cNvPr id="0" name="对象 20"/>
                      <p:cNvPicPr/>
                      <p:nvPr/>
                    </p:nvPicPr>
                    <p:blipFill>
                      <a:blip r:embed="rId6"/>
                      <a:stretch>
                        <a:fillRect/>
                      </a:stretch>
                    </p:blipFill>
                    <p:spPr>
                      <a:xfrm>
                        <a:off x="1081047" y="3943631"/>
                        <a:ext cx="2947394" cy="516866"/>
                      </a:xfrm>
                      <a:prstGeom prst="rect">
                        <a:avLst/>
                      </a:prstGeom>
                      <a:solidFill>
                        <a:schemeClr val="bg1">
                          <a:alpha val="63000"/>
                        </a:schemeClr>
                      </a:solidFill>
                    </p:spPr>
                  </p:pic>
                </p:oleObj>
              </mc:Fallback>
            </mc:AlternateContent>
          </a:graphicData>
        </a:graphic>
      </p:graphicFrame>
      <p:pic>
        <p:nvPicPr>
          <p:cNvPr id="35" name="图片 34"/>
          <p:cNvPicPr>
            <a:picLocks noChangeAspect="1"/>
          </p:cNvPicPr>
          <p:nvPr/>
        </p:nvPicPr>
        <p:blipFill>
          <a:blip r:embed="rId7"/>
          <a:stretch>
            <a:fillRect/>
          </a:stretch>
        </p:blipFill>
        <p:spPr>
          <a:xfrm>
            <a:off x="9141457" y="4118129"/>
            <a:ext cx="2835197" cy="1702628"/>
          </a:xfrm>
          <a:prstGeom prst="rect">
            <a:avLst/>
          </a:prstGeom>
        </p:spPr>
      </p:pic>
      <p:sp>
        <p:nvSpPr>
          <p:cNvPr id="42" name="文本框 41"/>
          <p:cNvSpPr txBox="1"/>
          <p:nvPr/>
        </p:nvSpPr>
        <p:spPr>
          <a:xfrm>
            <a:off x="533077" y="6301168"/>
            <a:ext cx="4460563" cy="230832"/>
          </a:xfrm>
          <a:prstGeom prst="rect">
            <a:avLst/>
          </a:prstGeom>
          <a:noFill/>
        </p:spPr>
        <p:txBody>
          <a:bodyPr wrap="square">
            <a:spAutoFit/>
          </a:bodyPr>
          <a:lstStyle/>
          <a:p>
            <a:pPr algn="just"/>
            <a:r>
              <a:rPr lang="it-IT" altLang="zh-CN" sz="900" b="0" i="0" u="none" strike="noStrike" baseline="0" dirty="0">
                <a:solidFill>
                  <a:schemeClr val="tx2">
                    <a:lumMod val="60000"/>
                    <a:lumOff val="40000"/>
                  </a:schemeClr>
                </a:solidFill>
                <a:latin typeface="Arial" panose="020B0604020202020204" pitchFamily="34" charset="0"/>
                <a:cs typeface="Arial" panose="020B0604020202020204" pitchFamily="34" charset="0"/>
              </a:rPr>
              <a:t>A. Bellandi et al.</a:t>
            </a:r>
            <a:r>
              <a:rPr lang="en-US" altLang="zh-CN" sz="900" b="0" i="0" u="none" strike="noStrike" baseline="0" dirty="0">
                <a:solidFill>
                  <a:schemeClr val="tx2">
                    <a:lumMod val="60000"/>
                    <a:lumOff val="40000"/>
                  </a:schemeClr>
                </a:solidFill>
                <a:latin typeface="Arial" panose="020B0604020202020204" pitchFamily="34" charset="0"/>
                <a:cs typeface="Arial" panose="020B0604020202020204" pitchFamily="34" charset="0"/>
              </a:rPr>
              <a:t>, IEEE Transactions on Nuclear Science, vol. 68, no. 4, pp. 385-393</a:t>
            </a:r>
            <a:endParaRPr lang="zh-CN" altLang="en-US" sz="900" dirty="0">
              <a:solidFill>
                <a:schemeClr val="tx2">
                  <a:lumMod val="60000"/>
                  <a:lumOff val="4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0" y="836930"/>
                <a:ext cx="12258040" cy="1538691"/>
              </a:xfrm>
              <a:prstGeom prst="rect">
                <a:avLst/>
              </a:prstGeom>
              <a:noFill/>
            </p:spPr>
            <p:txBody>
              <a:bodyPr wrap="square">
                <a:spAutoFit/>
              </a:bodyPr>
              <a:lstStyle/>
              <a:p>
                <a:pPr lvl="1">
                  <a:spcAft>
                    <a:spcPts val="600"/>
                  </a:spcAft>
                </a:pPr>
                <a:r>
                  <a:rPr lang="en-US" altLang="zh-CN" sz="2000" b="1" dirty="0">
                    <a:latin typeface="Arial" panose="020B0604020202020204" pitchFamily="34" charset="0"/>
                    <a:cs typeface="Arial" panose="020B0604020202020204" pitchFamily="34" charset="0"/>
                  </a:rPr>
                  <a:t>Procedure for static LFD measurement:</a:t>
                </a:r>
                <a:endParaRPr lang="en-US" altLang="zh-CN" sz="20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Measure dynamic frequency detuning </a:t>
                </a:r>
                <a14:m>
                  <m:oMath xmlns:m="http://schemas.openxmlformats.org/officeDocument/2006/math">
                    <m:r>
                      <m:rPr>
                        <m:sty m:val="p"/>
                      </m:rPr>
                      <a:rPr lang="el-GR" altLang="zh-CN">
                        <a:latin typeface="Cambria Math" panose="02040503050406030204" pitchFamily="18" charset="0"/>
                      </a:rPr>
                      <m:t>Δ</m:t>
                    </m:r>
                    <m:r>
                      <a:rPr lang="zh-CN" altLang="el-GR" i="1">
                        <a:latin typeface="Cambria Math" panose="02040503050406030204" pitchFamily="18" charset="0"/>
                      </a:rPr>
                      <m:t>𝑓</m:t>
                    </m:r>
                    <m:d>
                      <m:dPr>
                        <m:ctrlPr>
                          <a:rPr lang="ar-AE" altLang="zh-CN" i="1">
                            <a:latin typeface="Cambria Math" panose="02040503050406030204" pitchFamily="18" charset="0"/>
                          </a:rPr>
                        </m:ctrlPr>
                      </m:dPr>
                      <m:e>
                        <m:r>
                          <a:rPr lang="zh-CN" altLang="ar-AE" i="1">
                            <a:latin typeface="Cambria Math" panose="02040503050406030204" pitchFamily="18" charset="0"/>
                          </a:rPr>
                          <m:t>𝑡</m:t>
                        </m:r>
                      </m:e>
                    </m:d>
                  </m:oMath>
                </a14:m>
                <a:r>
                  <a:rPr lang="en-US" altLang="zh-CN" dirty="0">
                    <a:latin typeface="Arial" panose="020B0604020202020204" pitchFamily="34" charset="0"/>
                    <a:cs typeface="Arial" panose="020B0604020202020204" pitchFamily="34" charset="0"/>
                  </a:rPr>
                  <a:t>during RF pulse.</a:t>
                </a:r>
              </a:p>
              <a:p>
                <a:pPr marL="742950" lvl="1" indent="-285750">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Extract steady-state detuning </a:t>
                </a:r>
                <a14:m>
                  <m:oMath xmlns:m="http://schemas.openxmlformats.org/officeDocument/2006/math">
                    <m:r>
                      <m:rPr>
                        <m:sty m:val="p"/>
                      </m:rPr>
                      <a:rPr lang="el-GR" altLang="zh-CN">
                        <a:latin typeface="Cambria Math" panose="02040503050406030204" pitchFamily="18" charset="0"/>
                      </a:rPr>
                      <m:t>Δ</m:t>
                    </m:r>
                    <m:sSub>
                      <m:sSubPr>
                        <m:ctrlPr>
                          <a:rPr lang="ar-AE" altLang="zh-CN" i="1">
                            <a:latin typeface="Cambria Math" panose="02040503050406030204" pitchFamily="18" charset="0"/>
                          </a:rPr>
                        </m:ctrlPr>
                      </m:sSubPr>
                      <m:e>
                        <m:r>
                          <a:rPr lang="zh-CN" altLang="ar-AE" i="1">
                            <a:latin typeface="Cambria Math" panose="02040503050406030204" pitchFamily="18" charset="0"/>
                          </a:rPr>
                          <m:t>𝑓</m:t>
                        </m:r>
                      </m:e>
                      <m:sub>
                        <m:r>
                          <m:rPr>
                            <m:sty m:val="p"/>
                          </m:rPr>
                          <a:rPr lang="en-US" altLang="zh-CN" i="0">
                            <a:latin typeface="Cambria Math" panose="02040503050406030204" pitchFamily="18" charset="0"/>
                          </a:rPr>
                          <m:t>ss</m:t>
                        </m:r>
                      </m:sub>
                    </m:sSub>
                  </m:oMath>
                </a14:m>
                <a:r>
                  <a:rPr lang="en-US" altLang="zh-CN" dirty="0">
                    <a:latin typeface="Arial" panose="020B0604020202020204" pitchFamily="34" charset="0"/>
                    <a:cs typeface="Arial" panose="020B0604020202020204" pitchFamily="34" charset="0"/>
                  </a:rPr>
                  <a:t> at flat-top and record the corresponding </a:t>
                </a:r>
                <a14:m>
                  <m:oMath xmlns:m="http://schemas.openxmlformats.org/officeDocument/2006/math">
                    <m:sSub>
                      <m:sSubPr>
                        <m:ctrlPr>
                          <a:rPr lang="ar-AE" altLang="zh-CN" i="1">
                            <a:latin typeface="Cambria Math" panose="02040503050406030204" pitchFamily="18" charset="0"/>
                          </a:rPr>
                        </m:ctrlPr>
                      </m:sSubPr>
                      <m:e>
                        <m:r>
                          <a:rPr lang="zh-CN" altLang="ar-AE" i="1">
                            <a:latin typeface="Cambria Math" panose="02040503050406030204" pitchFamily="18" charset="0"/>
                          </a:rPr>
                          <m:t>𝐸</m:t>
                        </m:r>
                      </m:e>
                      <m:sub>
                        <m:r>
                          <m:rPr>
                            <m:sty m:val="p"/>
                          </m:rPr>
                          <a:rPr lang="en-US" altLang="zh-CN" i="0">
                            <a:latin typeface="Cambria Math" panose="02040503050406030204" pitchFamily="18" charset="0"/>
                          </a:rPr>
                          <m:t>peak</m:t>
                        </m:r>
                      </m:sub>
                    </m:sSub>
                  </m:oMath>
                </a14:m>
                <a:r>
                  <a:rPr lang="ar-AE" altLang="zh-CN" dirty="0">
                    <a:latin typeface="Arial" panose="020B0604020202020204" pitchFamily="34" charset="0"/>
                    <a:cs typeface="Arial" panose="020B0604020202020204" pitchFamily="34" charset="0"/>
                  </a:rPr>
                  <a:t>.</a:t>
                </a:r>
              </a:p>
              <a:p>
                <a:pPr marL="742950" lvl="1" indent="-285750">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Perform a linear fit of </a:t>
                </a:r>
                <a14:m>
                  <m:oMath xmlns:m="http://schemas.openxmlformats.org/officeDocument/2006/math">
                    <m:r>
                      <m:rPr>
                        <m:sty m:val="p"/>
                      </m:rPr>
                      <a:rPr lang="el-GR" altLang="zh-CN">
                        <a:latin typeface="Cambria Math" panose="02040503050406030204" pitchFamily="18" charset="0"/>
                      </a:rPr>
                      <m:t>Δ</m:t>
                    </m:r>
                    <m:sSub>
                      <m:sSubPr>
                        <m:ctrlPr>
                          <a:rPr lang="ar-AE" altLang="zh-CN" i="1">
                            <a:latin typeface="Cambria Math" panose="02040503050406030204" pitchFamily="18" charset="0"/>
                          </a:rPr>
                        </m:ctrlPr>
                      </m:sSubPr>
                      <m:e>
                        <m:r>
                          <a:rPr lang="zh-CN" altLang="ar-AE" i="1">
                            <a:latin typeface="Cambria Math" panose="02040503050406030204" pitchFamily="18" charset="0"/>
                          </a:rPr>
                          <m:t>𝑓</m:t>
                        </m:r>
                      </m:e>
                      <m:sub>
                        <m:r>
                          <m:rPr>
                            <m:sty m:val="p"/>
                          </m:rPr>
                          <a:rPr lang="en-US" altLang="zh-CN" i="0">
                            <a:latin typeface="Cambria Math" panose="02040503050406030204" pitchFamily="18" charset="0"/>
                          </a:rPr>
                          <m:t>ss</m:t>
                        </m:r>
                      </m:sub>
                    </m:sSub>
                  </m:oMath>
                </a14:m>
                <a:r>
                  <a:rPr lang="en-US" altLang="zh-CN" dirty="0">
                    <a:latin typeface="Arial" panose="020B0604020202020204" pitchFamily="34" charset="0"/>
                    <a:cs typeface="Arial" panose="020B0604020202020204" pitchFamily="34" charset="0"/>
                  </a:rPr>
                  <a:t>versus </a:t>
                </a:r>
                <a14:m>
                  <m:oMath xmlns:m="http://schemas.openxmlformats.org/officeDocument/2006/math">
                    <m:sSubSup>
                      <m:sSubSupPr>
                        <m:ctrlPr>
                          <a:rPr lang="ar-AE" altLang="zh-CN" i="1">
                            <a:latin typeface="Cambria Math" panose="02040503050406030204" pitchFamily="18" charset="0"/>
                          </a:rPr>
                        </m:ctrlPr>
                      </m:sSubSupPr>
                      <m:e>
                        <m:r>
                          <a:rPr lang="zh-CN" altLang="ar-AE" i="1">
                            <a:latin typeface="Cambria Math" panose="02040503050406030204" pitchFamily="18" charset="0"/>
                          </a:rPr>
                          <m:t>𝐸</m:t>
                        </m:r>
                      </m:e>
                      <m:sub>
                        <m:r>
                          <m:rPr>
                            <m:sty m:val="p"/>
                          </m:rPr>
                          <a:rPr lang="en-US" altLang="zh-CN" i="0">
                            <a:latin typeface="Cambria Math" panose="02040503050406030204" pitchFamily="18" charset="0"/>
                          </a:rPr>
                          <m:t>peak</m:t>
                        </m:r>
                      </m:sub>
                      <m:sup>
                        <m:r>
                          <a:rPr lang="ar-AE" altLang="zh-CN" i="0">
                            <a:latin typeface="Cambria Math" panose="02040503050406030204" pitchFamily="18" charset="0"/>
                          </a:rPr>
                          <m:t>2</m:t>
                        </m:r>
                      </m:sup>
                    </m:sSubSup>
                  </m:oMath>
                </a14:m>
                <a:r>
                  <a:rPr lang="ar-AE" altLang="zh-CN"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 slope gives the static LFD coefficient</a:t>
                </a:r>
                <a:r>
                  <a:rPr lang="en-US" altLang="zh-CN" dirty="0"/>
                  <a:t>.</a:t>
                </a:r>
              </a:p>
            </p:txBody>
          </p:sp>
        </mc:Choice>
        <mc:Fallback xmlns="">
          <p:sp>
            <p:nvSpPr>
              <p:cNvPr id="8" name="文本框 7"/>
              <p:cNvSpPr txBox="1">
                <a:spLocks noRot="1" noChangeAspect="1" noMove="1" noResize="1" noEditPoints="1" noAdjustHandles="1" noChangeArrowheads="1" noChangeShapeType="1" noTextEdit="1"/>
              </p:cNvSpPr>
              <p:nvPr/>
            </p:nvSpPr>
            <p:spPr>
              <a:xfrm>
                <a:off x="0" y="836930"/>
                <a:ext cx="12258040" cy="1538691"/>
              </a:xfrm>
              <a:prstGeom prst="rect">
                <a:avLst/>
              </a:prstGeom>
              <a:blipFill rotWithShape="1">
                <a:blip r:embed="rId8"/>
                <a:stretch>
                  <a:fillRect b="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9090103" y="3293645"/>
                <a:ext cx="2835197" cy="800219"/>
              </a:xfrm>
              <a:prstGeom prst="rect">
                <a:avLst/>
              </a:prstGeom>
              <a:noFill/>
            </p:spPr>
            <p:txBody>
              <a:bodyPr wrap="square">
                <a:spAutoFit/>
              </a:bodyPr>
              <a:lstStyle/>
              <a:p>
                <a:r>
                  <a:rPr lang="en-US" altLang="zh-CN" sz="1400" dirty="0">
                    <a:solidFill>
                      <a:schemeClr val="accent1">
                        <a:lumMod val="75000"/>
                      </a:schemeClr>
                    </a:solidFill>
                    <a:latin typeface="Arial" panose="020B0604020202020204" pitchFamily="34" charset="0"/>
                    <a:cs typeface="Arial" panose="020B0604020202020204" pitchFamily="34" charset="0"/>
                  </a:rPr>
                  <a:t>For nearly 80% of the cavities, </a:t>
                </a:r>
                <a14:m>
                  <m:oMath xmlns:m="http://schemas.openxmlformats.org/officeDocument/2006/math">
                    <m:r>
                      <a:rPr lang="en-US" altLang="zh-CN" sz="1400" smtClean="0">
                        <a:solidFill>
                          <a:schemeClr val="accent2">
                            <a:lumMod val="75000"/>
                          </a:schemeClr>
                        </a:solidFill>
                        <a:latin typeface="Cambria Math" panose="02040503050406030204" pitchFamily="18" charset="0"/>
                      </a:rPr>
                      <m:t>∣</m:t>
                    </m:r>
                    <m:sSub>
                      <m:sSubPr>
                        <m:ctrlPr>
                          <a:rPr lang="ar-AE" altLang="zh-CN" sz="1400" i="1">
                            <a:solidFill>
                              <a:schemeClr val="accent2">
                                <a:lumMod val="75000"/>
                              </a:schemeClr>
                            </a:solidFill>
                            <a:latin typeface="Cambria Math" panose="02040503050406030204" pitchFamily="18" charset="0"/>
                          </a:rPr>
                        </m:ctrlPr>
                      </m:sSubPr>
                      <m:e>
                        <m:r>
                          <a:rPr lang="zh-CN" altLang="ar-AE" sz="1400" i="1">
                            <a:solidFill>
                              <a:schemeClr val="accent2">
                                <a:lumMod val="75000"/>
                              </a:schemeClr>
                            </a:solidFill>
                            <a:latin typeface="Cambria Math" panose="02040503050406030204" pitchFamily="18" charset="0"/>
                          </a:rPr>
                          <m:t>𝐾</m:t>
                        </m:r>
                      </m:e>
                      <m:sub>
                        <m:r>
                          <m:rPr>
                            <m:sty m:val="p"/>
                          </m:rPr>
                          <a:rPr lang="en-US" altLang="zh-CN" sz="1400" i="0">
                            <a:solidFill>
                              <a:schemeClr val="accent2">
                                <a:lumMod val="75000"/>
                              </a:schemeClr>
                            </a:solidFill>
                            <a:latin typeface="Cambria Math" panose="02040503050406030204" pitchFamily="18" charset="0"/>
                          </a:rPr>
                          <m:t>LFD</m:t>
                        </m:r>
                      </m:sub>
                    </m:sSub>
                    <m:r>
                      <a:rPr lang="ar-AE" altLang="zh-CN" sz="1400" i="0">
                        <a:solidFill>
                          <a:schemeClr val="accent2">
                            <a:lumMod val="75000"/>
                          </a:schemeClr>
                        </a:solidFill>
                        <a:latin typeface="Cambria Math" panose="02040503050406030204" pitchFamily="18" charset="0"/>
                      </a:rPr>
                      <m:t>∣</m:t>
                    </m:r>
                  </m:oMath>
                </a14:m>
                <a:r>
                  <a:rPr lang="en-US" altLang="zh-CN" sz="1400" dirty="0">
                    <a:solidFill>
                      <a:schemeClr val="accent2">
                        <a:lumMod val="75000"/>
                      </a:schemeClr>
                    </a:solidFill>
                    <a:latin typeface="Arial" panose="020B0604020202020204" pitchFamily="34" charset="0"/>
                    <a:cs typeface="Arial" panose="020B0604020202020204" pitchFamily="34" charset="0"/>
                  </a:rPr>
                  <a:t> </a:t>
                </a:r>
                <a:r>
                  <a:rPr lang="en-US" altLang="zh-CN" sz="1400" dirty="0">
                    <a:solidFill>
                      <a:schemeClr val="accent1">
                        <a:lumMod val="75000"/>
                      </a:schemeClr>
                    </a:solidFill>
                    <a:latin typeface="Arial" panose="020B0604020202020204" pitchFamily="34" charset="0"/>
                    <a:cs typeface="Arial" panose="020B0604020202020204" pitchFamily="34" charset="0"/>
                  </a:rPr>
                  <a:t>lies in </a:t>
                </a:r>
                <a:r>
                  <a:rPr lang="en-US" altLang="zh-CN" sz="1600" b="1" dirty="0">
                    <a:solidFill>
                      <a:schemeClr val="accent2">
                        <a:lumMod val="75000"/>
                      </a:schemeClr>
                    </a:solidFill>
                    <a:latin typeface="Arial" panose="020B0604020202020204" pitchFamily="34" charset="0"/>
                    <a:cs typeface="Arial" panose="020B0604020202020204" pitchFamily="34" charset="0"/>
                  </a:rPr>
                  <a:t>0.1–0.2</a:t>
                </a:r>
                <a:r>
                  <a:rPr lang="en-US" altLang="zh-CN" sz="1400" dirty="0">
                    <a:solidFill>
                      <a:schemeClr val="accent1">
                        <a:lumMod val="75000"/>
                      </a:schemeClr>
                    </a:solidFill>
                    <a:latin typeface="Arial" panose="020B0604020202020204" pitchFamily="34" charset="0"/>
                    <a:cs typeface="Arial" panose="020B0604020202020204" pitchFamily="34" charset="0"/>
                  </a:rPr>
                  <a:t>, with just one cavity above </a:t>
                </a:r>
                <a:r>
                  <a:rPr lang="en-US" altLang="zh-CN" sz="1600" b="1" dirty="0">
                    <a:solidFill>
                      <a:schemeClr val="accent2">
                        <a:lumMod val="75000"/>
                      </a:schemeClr>
                    </a:solidFill>
                    <a:latin typeface="Arial" panose="020B0604020202020204" pitchFamily="34" charset="0"/>
                    <a:cs typeface="Arial" panose="020B0604020202020204" pitchFamily="34" charset="0"/>
                  </a:rPr>
                  <a:t>0.6</a:t>
                </a:r>
                <a:endParaRPr lang="zh-CN" altLang="en-US" sz="1400" b="1" dirty="0">
                  <a:solidFill>
                    <a:schemeClr val="accent2">
                      <a:lumMod val="75000"/>
                    </a:schemeClr>
                  </a:solidFill>
                  <a:latin typeface="Arial" panose="020B0604020202020204" pitchFamily="34" charset="0"/>
                  <a:cs typeface="Arial" panose="020B0604020202020204" pitchFamily="34"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9090103" y="3293645"/>
                <a:ext cx="2835197" cy="800219"/>
              </a:xfrm>
              <a:prstGeom prst="rect">
                <a:avLst/>
              </a:prstGeom>
              <a:blipFill rotWithShape="1">
                <a:blip r:embed="rId9"/>
                <a:stretch>
                  <a:fillRect l="-3" t="-67" b="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rot="16200000">
                <a:off x="7677680" y="4275015"/>
                <a:ext cx="2567368" cy="414729"/>
              </a:xfrm>
              <a:prstGeom prst="rect">
                <a:avLst/>
              </a:prstGeom>
              <a:noFill/>
            </p:spPr>
            <p:txBody>
              <a:bodyPr wrap="square">
                <a:spAutoFit/>
              </a:bodyPr>
              <a:lstStyle/>
              <a:p>
                <a14:m>
                  <m:oMath xmlns:m="http://schemas.openxmlformats.org/officeDocument/2006/math">
                    <m:sSub>
                      <m:sSubPr>
                        <m:ctrlPr>
                          <a:rPr lang="ar-AE" altLang="zh-CN" sz="1400" i="1" smtClean="0">
                            <a:solidFill>
                              <a:schemeClr val="tx1"/>
                            </a:solidFill>
                            <a:latin typeface="Cambria Math" panose="02040503050406030204" pitchFamily="18" charset="0"/>
                          </a:rPr>
                        </m:ctrlPr>
                      </m:sSubPr>
                      <m:e>
                        <m:r>
                          <a:rPr lang="zh-CN" altLang="ar-AE" sz="1400" i="1">
                            <a:solidFill>
                              <a:schemeClr val="tx1"/>
                            </a:solidFill>
                            <a:latin typeface="Cambria Math" panose="02040503050406030204" pitchFamily="18" charset="0"/>
                          </a:rPr>
                          <m:t>𝐾</m:t>
                        </m:r>
                      </m:e>
                      <m:sub>
                        <m:r>
                          <m:rPr>
                            <m:sty m:val="p"/>
                          </m:rPr>
                          <a:rPr lang="en-US" altLang="zh-CN" sz="1400" i="0">
                            <a:solidFill>
                              <a:schemeClr val="tx1"/>
                            </a:solidFill>
                            <a:latin typeface="Cambria Math" panose="02040503050406030204" pitchFamily="18" charset="0"/>
                          </a:rPr>
                          <m:t>LFD</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𝐻𝑧</m:t>
                    </m:r>
                    <m:r>
                      <a:rPr lang="en-US" altLang="zh-CN" sz="1400" b="0" i="1" smtClean="0">
                        <a:solidFill>
                          <a:schemeClr val="tx1"/>
                        </a:solidFill>
                        <a:latin typeface="Cambria Math" panose="02040503050406030204" pitchFamily="18" charset="0"/>
                      </a:rPr>
                      <m:t>/</m:t>
                    </m:r>
                    <m:d>
                      <m:dPr>
                        <m:ctrlPr>
                          <a:rPr lang="en-US" altLang="zh-CN" sz="1400" b="0" i="1" smtClean="0">
                            <a:solidFill>
                              <a:schemeClr val="tx1"/>
                            </a:solidFill>
                            <a:latin typeface="Cambria Math" panose="02040503050406030204" pitchFamily="18" charset="0"/>
                          </a:rPr>
                        </m:ctrlPr>
                      </m:dPr>
                      <m:e>
                        <m:f>
                          <m:fPr>
                            <m:ctrlPr>
                              <a:rPr lang="en-US" altLang="zh-CN" sz="1400" b="0" i="1" smtClean="0">
                                <a:solidFill>
                                  <a:schemeClr val="tx1"/>
                                </a:solidFill>
                                <a:latin typeface="Cambria Math" panose="02040503050406030204" pitchFamily="18" charset="0"/>
                              </a:rPr>
                            </m:ctrlPr>
                          </m:fPr>
                          <m:num>
                            <m:r>
                              <a:rPr lang="en-US" altLang="zh-CN" sz="1400" b="0" i="1" smtClean="0">
                                <a:solidFill>
                                  <a:schemeClr val="tx1"/>
                                </a:solidFill>
                                <a:latin typeface="Cambria Math" panose="02040503050406030204" pitchFamily="18" charset="0"/>
                              </a:rPr>
                              <m:t>𝑀𝑉</m:t>
                            </m:r>
                          </m:num>
                          <m:den>
                            <m:r>
                              <a:rPr lang="en-US" altLang="zh-CN" sz="1400" b="0" i="1" smtClean="0">
                                <a:solidFill>
                                  <a:schemeClr val="tx1"/>
                                </a:solidFill>
                                <a:latin typeface="Cambria Math" panose="02040503050406030204" pitchFamily="18" charset="0"/>
                              </a:rPr>
                              <m:t>𝑚</m:t>
                            </m:r>
                          </m:den>
                        </m:f>
                      </m:e>
                    </m:d>
                    <m:r>
                      <a:rPr lang="en-US" altLang="zh-CN" sz="1400" b="0" i="1" smtClean="0">
                        <a:solidFill>
                          <a:schemeClr val="tx1"/>
                        </a:solidFill>
                        <a:latin typeface="Cambria Math" panose="02040503050406030204" pitchFamily="18" charset="0"/>
                      </a:rPr>
                      <m:t>2</m:t>
                    </m:r>
                    <m:r>
                      <a:rPr lang="en-US" altLang="zh-CN" sz="1400" b="0" i="1" smtClean="0">
                        <a:solidFill>
                          <a:schemeClr val="tx1"/>
                        </a:solidFill>
                        <a:latin typeface="Cambria Math" panose="02040503050406030204" pitchFamily="18" charset="0"/>
                      </a:rPr>
                      <m:t>]</m:t>
                    </m:r>
                  </m:oMath>
                </a14:m>
                <a:r>
                  <a:rPr lang="en-US" altLang="zh-CN" sz="1400" dirty="0">
                    <a:solidFill>
                      <a:schemeClr val="tx1"/>
                    </a:solidFill>
                    <a:latin typeface="Arial" panose="020B0604020202020204" pitchFamily="34" charset="0"/>
                    <a:cs typeface="Arial" panose="020B0604020202020204" pitchFamily="34" charset="0"/>
                  </a:rPr>
                  <a:t> </a:t>
                </a:r>
                <a:endParaRPr lang="zh-CN" altLang="en-US" sz="1400" dirty="0">
                  <a:solidFill>
                    <a:schemeClr val="tx1"/>
                  </a:solidFill>
                </a:endParaRPr>
              </a:p>
            </p:txBody>
          </p:sp>
        </mc:Choice>
        <mc:Fallback xmlns="">
          <p:sp>
            <p:nvSpPr>
              <p:cNvPr id="15" name="文本框 14"/>
              <p:cNvSpPr txBox="1">
                <a:spLocks noRot="1" noChangeAspect="1" noMove="1" noResize="1" noEditPoints="1" noAdjustHandles="1" noChangeArrowheads="1" noChangeShapeType="1" noTextEdit="1"/>
              </p:cNvSpPr>
              <p:nvPr/>
            </p:nvSpPr>
            <p:spPr>
              <a:xfrm rot="16200000">
                <a:off x="7677680" y="4275015"/>
                <a:ext cx="2567368" cy="414729"/>
              </a:xfrm>
              <a:prstGeom prst="rect">
                <a:avLst/>
              </a:prstGeom>
              <a:blipFill rotWithShape="1">
                <a:blip r:embed="rId10"/>
                <a:stretch>
                  <a:fillRect l="41903" t="-259572" r="41946" b="-2594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p:cNvSpPr txBox="1"/>
              <p:nvPr/>
            </p:nvSpPr>
            <p:spPr>
              <a:xfrm>
                <a:off x="2014371" y="4788363"/>
                <a:ext cx="9394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CN" smtClean="0">
                          <a:latin typeface="Cambria Math" panose="02040503050406030204" pitchFamily="18" charset="0"/>
                        </a:rPr>
                        <m:t>Δ</m:t>
                      </m:r>
                      <m:r>
                        <a:rPr lang="zh-CN" altLang="el-GR" i="1">
                          <a:latin typeface="Cambria Math" panose="02040503050406030204" pitchFamily="18" charset="0"/>
                        </a:rPr>
                        <m:t>𝑓</m:t>
                      </m:r>
                      <m:d>
                        <m:dPr>
                          <m:ctrlPr>
                            <a:rPr lang="ar-AE" altLang="zh-CN" i="1">
                              <a:latin typeface="Cambria Math" panose="02040503050406030204" pitchFamily="18" charset="0"/>
                            </a:rPr>
                          </m:ctrlPr>
                        </m:dPr>
                        <m:e>
                          <m:r>
                            <a:rPr lang="zh-CN" altLang="ar-AE" i="1">
                              <a:latin typeface="Cambria Math" panose="02040503050406030204" pitchFamily="18" charset="0"/>
                            </a:rPr>
                            <m:t>𝑡</m:t>
                          </m:r>
                        </m:e>
                      </m:d>
                    </m:oMath>
                  </m:oMathPara>
                </a14:m>
                <a:endParaRPr lang="zh-CN" altLang="en-US" dirty="0"/>
              </a:p>
            </p:txBody>
          </p:sp>
        </mc:Choice>
        <mc:Fallback xmlns="">
          <p:sp>
            <p:nvSpPr>
              <p:cNvPr id="19" name="文本框 18"/>
              <p:cNvSpPr txBox="1">
                <a:spLocks noRot="1" noChangeAspect="1" noMove="1" noResize="1" noEditPoints="1" noAdjustHandles="1" noChangeArrowheads="1" noChangeShapeType="1" noTextEdit="1"/>
              </p:cNvSpPr>
              <p:nvPr/>
            </p:nvSpPr>
            <p:spPr>
              <a:xfrm>
                <a:off x="2014371" y="4788363"/>
                <a:ext cx="939497" cy="369332"/>
              </a:xfrm>
              <a:prstGeom prst="rect">
                <a:avLst/>
              </a:prstGeom>
              <a:blipFill rotWithShape="1">
                <a:blip r:embed="rId11"/>
                <a:stretch>
                  <a:fillRect l="-16" t="-125" r="51" b="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p:cNvSpPr txBox="1"/>
              <p:nvPr/>
            </p:nvSpPr>
            <p:spPr>
              <a:xfrm>
                <a:off x="3535944" y="5300526"/>
                <a:ext cx="455930" cy="369332"/>
              </a:xfrm>
              <a:prstGeom prst="rect">
                <a:avLst/>
              </a:prstGeom>
              <a:noFill/>
            </p:spPr>
            <p:txBody>
              <a:bodyPr wrap="square">
                <a:spAutoFit/>
              </a:bodyPr>
              <a:lstStyle/>
              <a:p>
                <a14:m>
                  <m:oMath xmlns:m="http://schemas.openxmlformats.org/officeDocument/2006/math">
                    <m:r>
                      <m:rPr>
                        <m:sty m:val="p"/>
                      </m:rPr>
                      <a:rPr lang="el-GR" altLang="zh-CN" smtClean="0">
                        <a:latin typeface="Cambria Math" panose="02040503050406030204" pitchFamily="18" charset="0"/>
                      </a:rPr>
                      <m:t>Δ</m:t>
                    </m:r>
                    <m:sSub>
                      <m:sSubPr>
                        <m:ctrlPr>
                          <a:rPr lang="ar-AE" altLang="zh-CN" i="1">
                            <a:latin typeface="Cambria Math" panose="02040503050406030204" pitchFamily="18" charset="0"/>
                          </a:rPr>
                        </m:ctrlPr>
                      </m:sSubPr>
                      <m:e>
                        <m:r>
                          <a:rPr lang="zh-CN" altLang="ar-AE" i="1">
                            <a:latin typeface="Cambria Math" panose="02040503050406030204" pitchFamily="18" charset="0"/>
                          </a:rPr>
                          <m:t>𝑓</m:t>
                        </m:r>
                      </m:e>
                      <m:sub>
                        <m:r>
                          <m:rPr>
                            <m:sty m:val="p"/>
                          </m:rPr>
                          <a:rPr lang="en-US" altLang="zh-CN" i="0">
                            <a:latin typeface="Cambria Math" panose="02040503050406030204" pitchFamily="18" charset="0"/>
                          </a:rPr>
                          <m:t>ss</m:t>
                        </m:r>
                      </m:sub>
                    </m:sSub>
                  </m:oMath>
                </a14:m>
                <a:r>
                  <a:rPr lang="en-US" altLang="zh-CN" dirty="0">
                    <a:latin typeface="Arial" panose="020B0604020202020204" pitchFamily="34" charset="0"/>
                    <a:cs typeface="Arial" panose="020B0604020202020204" pitchFamily="34" charset="0"/>
                  </a:rPr>
                  <a:t> </a:t>
                </a:r>
                <a:endParaRPr lang="zh-CN" altLang="en-US" dirty="0"/>
              </a:p>
            </p:txBody>
          </p:sp>
        </mc:Choice>
        <mc:Fallback xmlns="">
          <p:sp>
            <p:nvSpPr>
              <p:cNvPr id="23" name="文本框 22"/>
              <p:cNvSpPr txBox="1">
                <a:spLocks noRot="1" noChangeAspect="1" noMove="1" noResize="1" noEditPoints="1" noAdjustHandles="1" noChangeArrowheads="1" noChangeShapeType="1" noTextEdit="1"/>
              </p:cNvSpPr>
              <p:nvPr/>
            </p:nvSpPr>
            <p:spPr>
              <a:xfrm>
                <a:off x="3535944" y="5300526"/>
                <a:ext cx="455930" cy="369332"/>
              </a:xfrm>
              <a:prstGeom prst="rect">
                <a:avLst/>
              </a:prstGeom>
              <a:blipFill rotWithShape="1">
                <a:blip r:embed="rId12"/>
                <a:stretch>
                  <a:fillRect l="-58" t="-49" r="-14705" b="156"/>
                </a:stretch>
              </a:blipFill>
            </p:spPr>
            <p:txBody>
              <a:bodyPr/>
              <a:lstStyle/>
              <a:p>
                <a:r>
                  <a:rPr lang="zh-CN" altLang="en-US">
                    <a:noFill/>
                  </a:rPr>
                  <a:t> </a:t>
                </a:r>
              </a:p>
            </p:txBody>
          </p:sp>
        </mc:Fallback>
      </mc:AlternateContent>
      <p:sp>
        <p:nvSpPr>
          <p:cNvPr id="27" name="文本框 26"/>
          <p:cNvSpPr txBox="1"/>
          <p:nvPr/>
        </p:nvSpPr>
        <p:spPr>
          <a:xfrm>
            <a:off x="11137584" y="5795113"/>
            <a:ext cx="723886"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-0.66</a:t>
            </a:r>
            <a:endParaRPr lang="zh-CN" altLang="en-US" dirty="0">
              <a:solidFill>
                <a:schemeClr val="accent2">
                  <a:lumMod val="75000"/>
                </a:schemeClr>
              </a:solidFill>
            </a:endParaRPr>
          </a:p>
        </p:txBody>
      </p:sp>
      <p:sp>
        <p:nvSpPr>
          <p:cNvPr id="28" name="椭圆 27"/>
          <p:cNvSpPr/>
          <p:nvPr/>
        </p:nvSpPr>
        <p:spPr>
          <a:xfrm>
            <a:off x="11499527" y="5558102"/>
            <a:ext cx="149306" cy="151191"/>
          </a:xfrm>
          <a:prstGeom prst="ellipse">
            <a:avLst/>
          </a:prstGeom>
          <a:solidFill>
            <a:schemeClr val="accent2">
              <a:lumMod val="60000"/>
              <a:lumOff val="40000"/>
            </a:schemeClr>
          </a:solid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739AAAE2-ED53-4500-81D1-DE932BAD95C0}" type="slidenum">
              <a:rPr lang="zh-CN" altLang="en-US" smtClean="0"/>
              <a:t>15</a:t>
            </a:fld>
            <a:endParaRPr lang="zh-CN" altLang="en-US"/>
          </a:p>
        </p:txBody>
      </p:sp>
      <p:sp>
        <p:nvSpPr>
          <p:cNvPr id="3" name="标题 15"/>
          <p:cNvSpPr txBox="1"/>
          <p:nvPr/>
        </p:nvSpPr>
        <p:spPr>
          <a:xfrm>
            <a:off x="2463800" y="-3175"/>
            <a:ext cx="9474200"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sz="3200" dirty="0">
                <a:latin typeface="Arial" panose="020B0604020202020204"/>
              </a:rPr>
              <a:t>Pressure sensitivity</a:t>
            </a:r>
            <a:endParaRPr lang="zh-CN" altLang="en-US" sz="3200" dirty="0">
              <a:latin typeface="Arial" panose="020B0604020202020204"/>
            </a:endParaRPr>
          </a:p>
        </p:txBody>
      </p:sp>
      <p:pic>
        <p:nvPicPr>
          <p:cNvPr id="5" name="图片 4"/>
          <p:cNvPicPr>
            <a:picLocks noChangeAspect="1"/>
          </p:cNvPicPr>
          <p:nvPr/>
        </p:nvPicPr>
        <p:blipFill>
          <a:blip r:embed="rId3"/>
          <a:stretch>
            <a:fillRect/>
          </a:stretch>
        </p:blipFill>
        <p:spPr>
          <a:xfrm>
            <a:off x="6284465" y="3731855"/>
            <a:ext cx="4618942" cy="277627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0769" y="1799112"/>
            <a:ext cx="1441921" cy="1582596"/>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17" y="1799112"/>
            <a:ext cx="1542593" cy="1629888"/>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534" y="1568102"/>
            <a:ext cx="4538115" cy="4823273"/>
          </a:xfrm>
          <a:prstGeom prst="rect">
            <a:avLst/>
          </a:prstGeom>
        </p:spPr>
      </p:pic>
      <p:sp>
        <p:nvSpPr>
          <p:cNvPr id="4" name="文本框 3"/>
          <p:cNvSpPr txBox="1"/>
          <p:nvPr/>
        </p:nvSpPr>
        <p:spPr>
          <a:xfrm>
            <a:off x="0" y="860216"/>
            <a:ext cx="11844867" cy="707886"/>
          </a:xfrm>
          <a:prstGeom prst="rect">
            <a:avLst/>
          </a:prstGeom>
          <a:noFill/>
        </p:spPr>
        <p:txBody>
          <a:bodyPr wrap="square">
            <a:spAutoFit/>
          </a:bodyPr>
          <a:lstStyle/>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Cavity pressure sensitivity coefficient (</a:t>
            </a:r>
            <a:r>
              <a:rPr lang="en-US" altLang="zh-CN" sz="2000" dirty="0" err="1">
                <a:latin typeface="Arial" panose="020B0604020202020204" pitchFamily="34" charset="0"/>
                <a:cs typeface="Arial" panose="020B0604020202020204" pitchFamily="34" charset="0"/>
              </a:rPr>
              <a:t>df</a:t>
            </a:r>
            <a:r>
              <a:rPr lang="en-US" altLang="zh-CN" sz="2000" dirty="0">
                <a:latin typeface="Arial" panose="020B0604020202020204" pitchFamily="34" charset="0"/>
                <a:cs typeface="Arial" panose="020B0604020202020204" pitchFamily="34" charset="0"/>
              </a:rPr>
              <a:t>/</a:t>
            </a:r>
            <a:r>
              <a:rPr lang="en-US" altLang="zh-CN" sz="2000" dirty="0" err="1">
                <a:latin typeface="Arial" panose="020B0604020202020204" pitchFamily="34" charset="0"/>
                <a:cs typeface="Arial" panose="020B0604020202020204" pitchFamily="34" charset="0"/>
              </a:rPr>
              <a:t>dp</a:t>
            </a:r>
            <a:r>
              <a:rPr lang="en-US" altLang="zh-CN" sz="2000" dirty="0">
                <a:latin typeface="Arial" panose="020B0604020202020204" pitchFamily="34" charset="0"/>
                <a:cs typeface="Arial" panose="020B0604020202020204" pitchFamily="34" charset="0"/>
              </a:rPr>
              <a:t>) is determined from helium-pressure induced detuning, with detuning extracted from the decay-phase slope of RF pulses</a:t>
            </a:r>
            <a:endParaRPr lang="en-US" altLang="zh-CN" sz="2000" b="0" i="0" dirty="0">
              <a:effectLst/>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1015" y="1799110"/>
            <a:ext cx="1542594" cy="1629889"/>
          </a:xfrm>
          <a:prstGeom prst="rect">
            <a:avLst/>
          </a:prstGeom>
        </p:spPr>
      </p:pic>
      <mc:AlternateContent xmlns:mc="http://schemas.openxmlformats.org/markup-compatibility/2006" xmlns:a14="http://schemas.microsoft.com/office/drawing/2010/main">
        <mc:Choice Requires="a14">
          <p:sp>
            <p:nvSpPr>
              <p:cNvPr id="11" name="文本框 10"/>
              <p:cNvSpPr txBox="1"/>
              <p:nvPr/>
            </p:nvSpPr>
            <p:spPr>
              <a:xfrm>
                <a:off x="6426200" y="3612718"/>
                <a:ext cx="3666066" cy="830997"/>
              </a:xfrm>
              <a:prstGeom prst="rect">
                <a:avLst/>
              </a:prstGeom>
              <a:solidFill>
                <a:schemeClr val="bg1"/>
              </a:solidFill>
            </p:spPr>
            <p:txBody>
              <a:bodyPr wrap="square">
                <a:spAutoFit/>
              </a:bodyPr>
              <a:lstStyle/>
              <a:p>
                <a:r>
                  <a:rPr lang="en-US" altLang="zh-CN" sz="1600" dirty="0">
                    <a:solidFill>
                      <a:schemeClr val="accent1">
                        <a:lumMod val="75000"/>
                      </a:schemeClr>
                    </a:solidFill>
                    <a:latin typeface="Arial" panose="020B0604020202020204" pitchFamily="34" charset="0"/>
                    <a:cs typeface="Arial" panose="020B0604020202020204" pitchFamily="34" charset="0"/>
                  </a:rPr>
                  <a:t>For ~80% of the cavities, the pressure sensitivity (</a:t>
                </a:r>
                <a14:m>
                  <m:oMath xmlns:m="http://schemas.openxmlformats.org/officeDocument/2006/math">
                    <m:r>
                      <a:rPr lang="zh-CN" altLang="en-US" sz="1600" i="1">
                        <a:solidFill>
                          <a:schemeClr val="accent1">
                            <a:lumMod val="75000"/>
                          </a:schemeClr>
                        </a:solidFill>
                        <a:latin typeface="Cambria Math" panose="02040503050406030204" pitchFamily="18" charset="0"/>
                      </a:rPr>
                      <m:t>𝑑𝑓</m:t>
                    </m:r>
                    <m:r>
                      <a:rPr lang="en-US" altLang="zh-CN" sz="1600" i="0">
                        <a:solidFill>
                          <a:schemeClr val="accent1">
                            <a:lumMod val="75000"/>
                          </a:schemeClr>
                        </a:solidFill>
                        <a:latin typeface="Cambria Math" panose="02040503050406030204" pitchFamily="18" charset="0"/>
                      </a:rPr>
                      <m:t>/</m:t>
                    </m:r>
                    <m:r>
                      <a:rPr lang="zh-CN" altLang="en-US" sz="1600" i="1">
                        <a:solidFill>
                          <a:schemeClr val="accent1">
                            <a:lumMod val="75000"/>
                          </a:schemeClr>
                        </a:solidFill>
                        <a:latin typeface="Cambria Math" panose="02040503050406030204" pitchFamily="18" charset="0"/>
                      </a:rPr>
                      <m:t>𝑑𝑝</m:t>
                    </m:r>
                  </m:oMath>
                </a14:m>
                <a:r>
                  <a:rPr lang="en-US" altLang="zh-CN" sz="1600" dirty="0">
                    <a:solidFill>
                      <a:schemeClr val="accent1">
                        <a:lumMod val="75000"/>
                      </a:schemeClr>
                    </a:solidFill>
                    <a:latin typeface="Arial" panose="020B0604020202020204" pitchFamily="34" charset="0"/>
                    <a:cs typeface="Arial" panose="020B0604020202020204" pitchFamily="34" charset="0"/>
                  </a:rPr>
                  <a:t>) lies in the 3–7 Hz/mbar range.</a:t>
                </a:r>
                <a:endParaRPr lang="zh-CN" altLang="en-US" sz="16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6426200" y="3612718"/>
                <a:ext cx="3666066" cy="830997"/>
              </a:xfrm>
              <a:prstGeom prst="rect">
                <a:avLst/>
              </a:prstGeom>
              <a:blipFill rotWithShape="1">
                <a:blip r:embed="rId7"/>
                <a:stretch>
                  <a:fillRect t="-24" r="6" b="75"/>
                </a:stretch>
              </a:blipFill>
            </p:spPr>
            <p:txBody>
              <a:bodyPr/>
              <a:lstStyle/>
              <a:p>
                <a:r>
                  <a:rPr lang="zh-CN" altLang="en-US">
                    <a:noFill/>
                  </a:rPr>
                  <a:t> </a:t>
                </a:r>
              </a:p>
            </p:txBody>
          </p:sp>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7214870" y="1090930"/>
            <a:ext cx="243840" cy="152082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p:txBody>
          <a:bodyPr/>
          <a:lstStyle/>
          <a:p>
            <a:fld id="{739AAAE2-ED53-4500-81D1-DE932BAD95C0}" type="slidenum">
              <a:rPr lang="zh-CN" altLang="en-US" smtClean="0"/>
              <a:t>16</a:t>
            </a:fld>
            <a:endParaRPr lang="zh-CN" altLang="en-US"/>
          </a:p>
        </p:txBody>
      </p:sp>
      <p:sp>
        <p:nvSpPr>
          <p:cNvPr id="3" name="标题 15"/>
          <p:cNvSpPr txBox="1"/>
          <p:nvPr/>
        </p:nvSpPr>
        <p:spPr>
          <a:xfrm>
            <a:off x="2480733" y="-3175"/>
            <a:ext cx="7899400"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dirty="0">
                <a:latin typeface="Arial" panose="020B0604020202020204"/>
              </a:rPr>
              <a:t>Peak gradient</a:t>
            </a:r>
            <a:endParaRPr lang="zh-CN" altLang="en-US" dirty="0">
              <a:latin typeface="Arial" panose="020B0604020202020204"/>
            </a:endParaRPr>
          </a:p>
        </p:txBody>
      </p:sp>
      <p:grpSp>
        <p:nvGrpSpPr>
          <p:cNvPr id="13" name="组合 12"/>
          <p:cNvGrpSpPr/>
          <p:nvPr/>
        </p:nvGrpSpPr>
        <p:grpSpPr>
          <a:xfrm>
            <a:off x="7141845" y="1163320"/>
            <a:ext cx="4192271" cy="4906645"/>
            <a:chOff x="7873258" y="2048183"/>
            <a:chExt cx="3286960" cy="3840294"/>
          </a:xfrm>
        </p:grpSpPr>
        <p:pic>
          <p:nvPicPr>
            <p:cNvPr id="10" name="图片 9" descr="图表, 折线图&#10;&#10;AI 生成的内容可能不正确。"/>
            <p:cNvPicPr>
              <a:picLocks noChangeAspect="1"/>
            </p:cNvPicPr>
            <p:nvPr/>
          </p:nvPicPr>
          <p:blipFill>
            <a:blip r:embed="rId3"/>
            <a:srcRect t="7136"/>
            <a:stretch>
              <a:fillRect/>
            </a:stretch>
          </p:blipFill>
          <p:spPr>
            <a:xfrm>
              <a:off x="7888692" y="2048183"/>
              <a:ext cx="3271526" cy="1823978"/>
            </a:xfrm>
            <a:prstGeom prst="rect">
              <a:avLst/>
            </a:prstGeom>
          </p:spPr>
        </p:pic>
        <p:pic>
          <p:nvPicPr>
            <p:cNvPr id="12" name="图片 11" descr="图表&#10;&#10;AI 生成的内容可能不正确。"/>
            <p:cNvPicPr>
              <a:picLocks noChangeAspect="1"/>
            </p:cNvPicPr>
            <p:nvPr/>
          </p:nvPicPr>
          <p:blipFill>
            <a:blip r:embed="rId4"/>
            <a:srcRect t="6902"/>
            <a:stretch>
              <a:fillRect/>
            </a:stretch>
          </p:blipFill>
          <p:spPr>
            <a:xfrm>
              <a:off x="7873258" y="4105253"/>
              <a:ext cx="3286960" cy="1783224"/>
            </a:xfrm>
            <a:prstGeom prst="rect">
              <a:avLst/>
            </a:prstGeom>
          </p:spPr>
        </p:pic>
      </p:grpSp>
      <p:sp>
        <p:nvSpPr>
          <p:cNvPr id="4" name="文本框 3"/>
          <p:cNvSpPr txBox="1"/>
          <p:nvPr/>
        </p:nvSpPr>
        <p:spPr>
          <a:xfrm>
            <a:off x="10578771" y="1252482"/>
            <a:ext cx="704272" cy="338554"/>
          </a:xfrm>
          <a:prstGeom prst="rect">
            <a:avLst/>
          </a:prstGeom>
          <a:solidFill>
            <a:schemeClr val="bg1">
              <a:alpha val="0"/>
            </a:schemeClr>
          </a:solidFill>
        </p:spPr>
        <p:txBody>
          <a:bodyPr wrap="square">
            <a:spAutoFit/>
          </a:bodyPr>
          <a:lstStyle/>
          <a:p>
            <a:r>
              <a:rPr lang="en-US" altLang="zh-CN" sz="1600" dirty="0">
                <a:solidFill>
                  <a:schemeClr val="accent1">
                    <a:lumMod val="75000"/>
                  </a:schemeClr>
                </a:solidFill>
                <a:latin typeface="Arial" panose="020B0604020202020204" pitchFamily="34" charset="0"/>
                <a:cs typeface="Arial" panose="020B0604020202020204" pitchFamily="34" charset="0"/>
              </a:rPr>
              <a:t>CM4</a:t>
            </a:r>
            <a:endParaRPr lang="zh-CN" alt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5" name="文本框 4"/>
          <p:cNvSpPr txBox="1"/>
          <p:nvPr/>
        </p:nvSpPr>
        <p:spPr>
          <a:xfrm>
            <a:off x="10565742" y="3835659"/>
            <a:ext cx="704272" cy="338554"/>
          </a:xfrm>
          <a:prstGeom prst="rect">
            <a:avLst/>
          </a:prstGeom>
          <a:solidFill>
            <a:schemeClr val="bg1">
              <a:alpha val="0"/>
            </a:schemeClr>
          </a:solidFill>
        </p:spPr>
        <p:txBody>
          <a:bodyPr wrap="square">
            <a:spAutoFit/>
          </a:bodyPr>
          <a:lstStyle/>
          <a:p>
            <a:r>
              <a:rPr lang="en-US" altLang="zh-CN" sz="1600" dirty="0">
                <a:solidFill>
                  <a:schemeClr val="accent1">
                    <a:lumMod val="75000"/>
                  </a:schemeClr>
                </a:solidFill>
                <a:latin typeface="Arial" panose="020B0604020202020204" pitchFamily="34" charset="0"/>
                <a:cs typeface="Arial" panose="020B0604020202020204" pitchFamily="34" charset="0"/>
              </a:rPr>
              <a:t>CM5</a:t>
            </a:r>
            <a:endParaRPr lang="zh-CN" alt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9" name="文本框 8"/>
          <p:cNvSpPr txBox="1"/>
          <p:nvPr/>
        </p:nvSpPr>
        <p:spPr>
          <a:xfrm>
            <a:off x="0" y="860216"/>
            <a:ext cx="6165832" cy="1708160"/>
          </a:xfrm>
          <a:prstGeom prst="rect">
            <a:avLst/>
          </a:prstGeom>
          <a:noFill/>
        </p:spPr>
        <p:txBody>
          <a:bodyPr wrap="square">
            <a:spAutoFit/>
          </a:bodyPr>
          <a:lstStyle/>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a:t>
            </a:r>
            <a:r>
              <a:rPr lang="zh-CN" altLang="zh-CN" sz="2000" dirty="0">
                <a:latin typeface="Arial" panose="020B0604020202020204" pitchFamily="34" charset="0"/>
                <a:cs typeface="Arial" panose="020B0604020202020204" pitchFamily="34" charset="0"/>
              </a:rPr>
              <a:t>he average </a:t>
            </a:r>
            <a:r>
              <a:rPr lang="zh-CN" altLang="zh-CN" sz="2000" i="1" dirty="0">
                <a:latin typeface="Arial" panose="020B0604020202020204" pitchFamily="34" charset="0"/>
                <a:cs typeface="Arial" panose="020B0604020202020204" pitchFamily="34" charset="0"/>
              </a:rPr>
              <a:t>E</a:t>
            </a:r>
            <a:r>
              <a:rPr lang="zh-CN" altLang="zh-CN" sz="2000" baseline="-25000" dirty="0">
                <a:latin typeface="Arial" panose="020B0604020202020204" pitchFamily="34" charset="0"/>
                <a:cs typeface="Arial" panose="020B0604020202020204" pitchFamily="34" charset="0"/>
              </a:rPr>
              <a:t>peak</a:t>
            </a:r>
            <a:r>
              <a:rPr lang="zh-CN" altLang="zh-CN" sz="2000" dirty="0">
                <a:latin typeface="Arial" panose="020B0604020202020204" pitchFamily="34" charset="0"/>
                <a:cs typeface="Arial" panose="020B0604020202020204" pitchFamily="34" charset="0"/>
              </a:rPr>
              <a:t>​ in closed-loop operation is ~33 MV/m, exceeding the design value of 28 MV/m</a:t>
            </a:r>
            <a:endParaRPr lang="en-US" altLang="zh-CN" sz="2000" dirty="0">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zh-CN" altLang="zh-CN" sz="2000" dirty="0">
                <a:latin typeface="Arial" panose="020B0604020202020204" pitchFamily="34" charset="0"/>
                <a:cs typeface="Arial" panose="020B0604020202020204" pitchFamily="34" charset="0"/>
              </a:rPr>
              <a:t>Most cavities show field-emission onset above 20 MV/m</a:t>
            </a:r>
            <a:endParaRPr lang="en-US" altLang="zh-CN" sz="2000" dirty="0">
              <a:latin typeface="Arial" panose="020B0604020202020204" pitchFamily="34" charset="0"/>
              <a:cs typeface="Arial" panose="020B0604020202020204" pitchFamily="34" charset="0"/>
            </a:endParaRPr>
          </a:p>
        </p:txBody>
      </p:sp>
      <p:grpSp>
        <p:nvGrpSpPr>
          <p:cNvPr id="20" name="组合 19"/>
          <p:cNvGrpSpPr/>
          <p:nvPr/>
        </p:nvGrpSpPr>
        <p:grpSpPr>
          <a:xfrm>
            <a:off x="6855460" y="1107440"/>
            <a:ext cx="567055" cy="2131695"/>
            <a:chOff x="10796" y="1744"/>
            <a:chExt cx="893" cy="3357"/>
          </a:xfrm>
        </p:grpSpPr>
        <p:sp>
          <p:nvSpPr>
            <p:cNvPr id="7" name="文本框 6"/>
            <p:cNvSpPr txBox="1"/>
            <p:nvPr/>
          </p:nvSpPr>
          <p:spPr>
            <a:xfrm rot="16200000">
              <a:off x="9532" y="3236"/>
              <a:ext cx="3011" cy="483"/>
            </a:xfrm>
            <a:prstGeom prst="rect">
              <a:avLst/>
            </a:prstGeom>
            <a:noFill/>
          </p:spPr>
          <p:txBody>
            <a:bodyPr wrap="square" rtlCol="0" anchor="t">
              <a:spAutoFit/>
            </a:bodyPr>
            <a:lstStyle/>
            <a:p>
              <a:r>
                <a:rPr lang="en-US" altLang="zh-CN" sz="1400" dirty="0">
                  <a:latin typeface="Arial" panose="020B0604020202020204" pitchFamily="34" charset="0"/>
                  <a:cs typeface="Arial" panose="020B0604020202020204" pitchFamily="34" charset="0"/>
                  <a:sym typeface="+mn-ea"/>
                </a:rPr>
                <a:t>Radiation Dose [μSv]</a:t>
              </a:r>
            </a:p>
          </p:txBody>
        </p:sp>
        <p:sp>
          <p:nvSpPr>
            <p:cNvPr id="11" name="文本框 10"/>
            <p:cNvSpPr txBox="1"/>
            <p:nvPr/>
          </p:nvSpPr>
          <p:spPr>
            <a:xfrm>
              <a:off x="11157" y="1744"/>
              <a:ext cx="532" cy="337"/>
            </a:xfrm>
            <a:prstGeom prst="rect">
              <a:avLst/>
            </a:prstGeom>
            <a:solidFill>
              <a:schemeClr val="bg1"/>
            </a:solidFill>
          </p:spPr>
          <p:txBody>
            <a:bodyPr wrap="square" rtlCol="0" anchor="t">
              <a:spAutoFit/>
            </a:bodyPr>
            <a:lstStyle/>
            <a:p>
              <a:pPr algn="r"/>
              <a:r>
                <a:rPr lang="en-US" altLang="zh-CN" sz="800" dirty="0">
                  <a:latin typeface="Arial" panose="020B0604020202020204" pitchFamily="34" charset="0"/>
                  <a:cs typeface="Arial" panose="020B0604020202020204" pitchFamily="34" charset="0"/>
                  <a:sym typeface="+mn-ea"/>
                </a:rPr>
                <a:t>10</a:t>
              </a:r>
              <a:r>
                <a:rPr lang="en-US" altLang="zh-CN" sz="800" baseline="30000" dirty="0">
                  <a:latin typeface="Arial" panose="020B0604020202020204" pitchFamily="34" charset="0"/>
                  <a:cs typeface="Arial" panose="020B0604020202020204" pitchFamily="34" charset="0"/>
                  <a:sym typeface="+mn-ea"/>
                </a:rPr>
                <a:t>4</a:t>
              </a:r>
            </a:p>
          </p:txBody>
        </p:sp>
        <p:sp>
          <p:nvSpPr>
            <p:cNvPr id="18" name="矩形 17"/>
            <p:cNvSpPr/>
            <p:nvPr/>
          </p:nvSpPr>
          <p:spPr>
            <a:xfrm>
              <a:off x="11497" y="2331"/>
              <a:ext cx="192" cy="277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文本框 14"/>
            <p:cNvSpPr txBox="1"/>
            <p:nvPr/>
          </p:nvSpPr>
          <p:spPr>
            <a:xfrm>
              <a:off x="11157" y="4135"/>
              <a:ext cx="532" cy="337"/>
            </a:xfrm>
            <a:prstGeom prst="rect">
              <a:avLst/>
            </a:prstGeom>
            <a:solidFill>
              <a:schemeClr val="bg1"/>
            </a:solidFill>
          </p:spPr>
          <p:txBody>
            <a:bodyPr wrap="square" rtlCol="0" anchor="t">
              <a:spAutoFit/>
            </a:bodyPr>
            <a:lstStyle/>
            <a:p>
              <a:pPr algn="r"/>
              <a:r>
                <a:rPr lang="en-US" altLang="zh-CN" sz="800" dirty="0">
                  <a:latin typeface="Arial" panose="020B0604020202020204" pitchFamily="34" charset="0"/>
                  <a:cs typeface="Arial" panose="020B0604020202020204" pitchFamily="34" charset="0"/>
                  <a:sym typeface="+mn-ea"/>
                </a:rPr>
                <a:t>10</a:t>
              </a:r>
              <a:r>
                <a:rPr lang="en-US" altLang="zh-CN" sz="800" baseline="30000" dirty="0">
                  <a:latin typeface="Arial" panose="020B0604020202020204" pitchFamily="34" charset="0"/>
                  <a:cs typeface="Arial" panose="020B0604020202020204" pitchFamily="34" charset="0"/>
                  <a:sym typeface="+mn-ea"/>
                </a:rPr>
                <a:t>0</a:t>
              </a:r>
            </a:p>
          </p:txBody>
        </p:sp>
        <p:sp>
          <p:nvSpPr>
            <p:cNvPr id="17" name="文本框 16"/>
            <p:cNvSpPr txBox="1"/>
            <p:nvPr/>
          </p:nvSpPr>
          <p:spPr>
            <a:xfrm>
              <a:off x="11157" y="2926"/>
              <a:ext cx="532" cy="337"/>
            </a:xfrm>
            <a:prstGeom prst="rect">
              <a:avLst/>
            </a:prstGeom>
            <a:solidFill>
              <a:schemeClr val="bg1"/>
            </a:solidFill>
          </p:spPr>
          <p:txBody>
            <a:bodyPr wrap="square" rtlCol="0" anchor="t">
              <a:spAutoFit/>
            </a:bodyPr>
            <a:lstStyle/>
            <a:p>
              <a:pPr algn="r"/>
              <a:r>
                <a:rPr lang="en-US" altLang="zh-CN" sz="800" dirty="0">
                  <a:latin typeface="Arial" panose="020B0604020202020204" pitchFamily="34" charset="0"/>
                  <a:cs typeface="Arial" panose="020B0604020202020204" pitchFamily="34" charset="0"/>
                  <a:sym typeface="+mn-ea"/>
                </a:rPr>
                <a:t>10</a:t>
              </a:r>
              <a:r>
                <a:rPr lang="en-US" altLang="zh-CN" sz="800" baseline="30000" dirty="0">
                  <a:latin typeface="Arial" panose="020B0604020202020204" pitchFamily="34" charset="0"/>
                  <a:cs typeface="Arial" panose="020B0604020202020204" pitchFamily="34" charset="0"/>
                  <a:sym typeface="+mn-ea"/>
                </a:rPr>
                <a:t>2</a:t>
              </a:r>
            </a:p>
          </p:txBody>
        </p:sp>
        <p:sp>
          <p:nvSpPr>
            <p:cNvPr id="19" name="矩形 18"/>
            <p:cNvSpPr/>
            <p:nvPr/>
          </p:nvSpPr>
          <p:spPr>
            <a:xfrm>
              <a:off x="11362" y="3262"/>
              <a:ext cx="156" cy="92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1" name="组合 20"/>
          <p:cNvGrpSpPr/>
          <p:nvPr/>
        </p:nvGrpSpPr>
        <p:grpSpPr>
          <a:xfrm>
            <a:off x="6832600" y="3694430"/>
            <a:ext cx="567055" cy="2131695"/>
            <a:chOff x="10796" y="1744"/>
            <a:chExt cx="893" cy="3357"/>
          </a:xfrm>
        </p:grpSpPr>
        <p:sp>
          <p:nvSpPr>
            <p:cNvPr id="22" name="文本框 21"/>
            <p:cNvSpPr txBox="1"/>
            <p:nvPr/>
          </p:nvSpPr>
          <p:spPr>
            <a:xfrm rot="16200000">
              <a:off x="9532" y="3236"/>
              <a:ext cx="3011" cy="483"/>
            </a:xfrm>
            <a:prstGeom prst="rect">
              <a:avLst/>
            </a:prstGeom>
            <a:noFill/>
          </p:spPr>
          <p:txBody>
            <a:bodyPr wrap="square" rtlCol="0" anchor="t">
              <a:spAutoFit/>
            </a:bodyPr>
            <a:lstStyle/>
            <a:p>
              <a:r>
                <a:rPr lang="en-US" altLang="zh-CN" sz="1400" dirty="0">
                  <a:latin typeface="Arial" panose="020B0604020202020204" pitchFamily="34" charset="0"/>
                  <a:cs typeface="Arial" panose="020B0604020202020204" pitchFamily="34" charset="0"/>
                  <a:sym typeface="+mn-ea"/>
                </a:rPr>
                <a:t>Radiation Dose [μSv]</a:t>
              </a:r>
            </a:p>
          </p:txBody>
        </p:sp>
        <p:sp>
          <p:nvSpPr>
            <p:cNvPr id="23" name="文本框 22"/>
            <p:cNvSpPr txBox="1"/>
            <p:nvPr/>
          </p:nvSpPr>
          <p:spPr>
            <a:xfrm>
              <a:off x="11157" y="1744"/>
              <a:ext cx="532" cy="337"/>
            </a:xfrm>
            <a:prstGeom prst="rect">
              <a:avLst/>
            </a:prstGeom>
            <a:solidFill>
              <a:schemeClr val="bg1"/>
            </a:solidFill>
          </p:spPr>
          <p:txBody>
            <a:bodyPr wrap="square" rtlCol="0" anchor="t">
              <a:spAutoFit/>
            </a:bodyPr>
            <a:lstStyle/>
            <a:p>
              <a:pPr algn="r"/>
              <a:r>
                <a:rPr lang="en-US" altLang="zh-CN" sz="800" dirty="0">
                  <a:latin typeface="Arial" panose="020B0604020202020204" pitchFamily="34" charset="0"/>
                  <a:cs typeface="Arial" panose="020B0604020202020204" pitchFamily="34" charset="0"/>
                  <a:sym typeface="+mn-ea"/>
                </a:rPr>
                <a:t>10</a:t>
              </a:r>
              <a:r>
                <a:rPr lang="en-US" altLang="zh-CN" sz="800" baseline="30000" dirty="0">
                  <a:latin typeface="Arial" panose="020B0604020202020204" pitchFamily="34" charset="0"/>
                  <a:cs typeface="Arial" panose="020B0604020202020204" pitchFamily="34" charset="0"/>
                  <a:sym typeface="+mn-ea"/>
                </a:rPr>
                <a:t>4</a:t>
              </a:r>
            </a:p>
          </p:txBody>
        </p:sp>
        <p:sp>
          <p:nvSpPr>
            <p:cNvPr id="24" name="矩形 23"/>
            <p:cNvSpPr/>
            <p:nvPr/>
          </p:nvSpPr>
          <p:spPr>
            <a:xfrm>
              <a:off x="11497" y="2331"/>
              <a:ext cx="192" cy="277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文本框 24"/>
            <p:cNvSpPr txBox="1"/>
            <p:nvPr/>
          </p:nvSpPr>
          <p:spPr>
            <a:xfrm>
              <a:off x="11157" y="4135"/>
              <a:ext cx="532" cy="337"/>
            </a:xfrm>
            <a:prstGeom prst="rect">
              <a:avLst/>
            </a:prstGeom>
            <a:solidFill>
              <a:schemeClr val="bg1"/>
            </a:solidFill>
          </p:spPr>
          <p:txBody>
            <a:bodyPr wrap="square" rtlCol="0" anchor="t">
              <a:spAutoFit/>
            </a:bodyPr>
            <a:lstStyle/>
            <a:p>
              <a:pPr algn="r"/>
              <a:r>
                <a:rPr lang="en-US" altLang="zh-CN" sz="800" dirty="0">
                  <a:latin typeface="Arial" panose="020B0604020202020204" pitchFamily="34" charset="0"/>
                  <a:cs typeface="Arial" panose="020B0604020202020204" pitchFamily="34" charset="0"/>
                  <a:sym typeface="+mn-ea"/>
                </a:rPr>
                <a:t>10</a:t>
              </a:r>
              <a:r>
                <a:rPr lang="en-US" altLang="zh-CN" sz="800" baseline="30000" dirty="0">
                  <a:latin typeface="Arial" panose="020B0604020202020204" pitchFamily="34" charset="0"/>
                  <a:cs typeface="Arial" panose="020B0604020202020204" pitchFamily="34" charset="0"/>
                  <a:sym typeface="+mn-ea"/>
                </a:rPr>
                <a:t>0</a:t>
              </a:r>
            </a:p>
          </p:txBody>
        </p:sp>
        <p:sp>
          <p:nvSpPr>
            <p:cNvPr id="26" name="文本框 25"/>
            <p:cNvSpPr txBox="1"/>
            <p:nvPr/>
          </p:nvSpPr>
          <p:spPr>
            <a:xfrm>
              <a:off x="11157" y="2926"/>
              <a:ext cx="532" cy="337"/>
            </a:xfrm>
            <a:prstGeom prst="rect">
              <a:avLst/>
            </a:prstGeom>
            <a:solidFill>
              <a:schemeClr val="bg1"/>
            </a:solidFill>
          </p:spPr>
          <p:txBody>
            <a:bodyPr wrap="square" rtlCol="0" anchor="t">
              <a:spAutoFit/>
            </a:bodyPr>
            <a:lstStyle/>
            <a:p>
              <a:pPr algn="r"/>
              <a:r>
                <a:rPr lang="en-US" altLang="zh-CN" sz="800" dirty="0">
                  <a:latin typeface="Arial" panose="020B0604020202020204" pitchFamily="34" charset="0"/>
                  <a:cs typeface="Arial" panose="020B0604020202020204" pitchFamily="34" charset="0"/>
                  <a:sym typeface="+mn-ea"/>
                </a:rPr>
                <a:t>10</a:t>
              </a:r>
              <a:r>
                <a:rPr lang="en-US" altLang="zh-CN" sz="800" baseline="30000" dirty="0">
                  <a:latin typeface="Arial" panose="020B0604020202020204" pitchFamily="34" charset="0"/>
                  <a:cs typeface="Arial" panose="020B0604020202020204" pitchFamily="34" charset="0"/>
                  <a:sym typeface="+mn-ea"/>
                </a:rPr>
                <a:t>2</a:t>
              </a:r>
            </a:p>
          </p:txBody>
        </p:sp>
        <p:sp>
          <p:nvSpPr>
            <p:cNvPr id="27" name="矩形 26"/>
            <p:cNvSpPr/>
            <p:nvPr/>
          </p:nvSpPr>
          <p:spPr>
            <a:xfrm>
              <a:off x="11362" y="3262"/>
              <a:ext cx="156" cy="92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8" name="文本框 27"/>
          <p:cNvSpPr txBox="1"/>
          <p:nvPr/>
        </p:nvSpPr>
        <p:spPr>
          <a:xfrm>
            <a:off x="8422640" y="5919470"/>
            <a:ext cx="1911985" cy="306705"/>
          </a:xfrm>
          <a:prstGeom prst="rect">
            <a:avLst/>
          </a:prstGeom>
          <a:solidFill>
            <a:schemeClr val="bg1"/>
          </a:solidFill>
        </p:spPr>
        <p:txBody>
          <a:bodyPr wrap="square" rtlCol="0" anchor="t">
            <a:spAutoFit/>
          </a:bodyPr>
          <a:lstStyle/>
          <a:p>
            <a:r>
              <a:rPr lang="en-US" altLang="zh-CN" sz="1400" dirty="0">
                <a:latin typeface="Arial" panose="020B0604020202020204" pitchFamily="34" charset="0"/>
                <a:cs typeface="Arial" panose="020B0604020202020204" pitchFamily="34" charset="0"/>
                <a:sym typeface="+mn-ea"/>
              </a:rPr>
              <a:t>Peak gradient [MV/m]</a:t>
            </a:r>
          </a:p>
        </p:txBody>
      </p:sp>
      <p:sp>
        <p:nvSpPr>
          <p:cNvPr id="29" name="文本框 28"/>
          <p:cNvSpPr txBox="1"/>
          <p:nvPr/>
        </p:nvSpPr>
        <p:spPr>
          <a:xfrm>
            <a:off x="8445500" y="3334385"/>
            <a:ext cx="1911985" cy="306705"/>
          </a:xfrm>
          <a:prstGeom prst="rect">
            <a:avLst/>
          </a:prstGeom>
          <a:solidFill>
            <a:schemeClr val="bg1"/>
          </a:solidFill>
        </p:spPr>
        <p:txBody>
          <a:bodyPr wrap="square" rtlCol="0" anchor="t">
            <a:spAutoFit/>
          </a:bodyPr>
          <a:lstStyle/>
          <a:p>
            <a:r>
              <a:rPr lang="en-US" altLang="zh-CN" sz="1400" dirty="0">
                <a:latin typeface="Arial" panose="020B0604020202020204" pitchFamily="34" charset="0"/>
                <a:cs typeface="Arial" panose="020B0604020202020204" pitchFamily="34" charset="0"/>
                <a:sym typeface="+mn-ea"/>
              </a:rPr>
              <a:t>Peak gradient [MV/m]</a:t>
            </a:r>
          </a:p>
        </p:txBody>
      </p:sp>
      <p:pic>
        <p:nvPicPr>
          <p:cNvPr id="6" name="图片 5">
            <a:extLst>
              <a:ext uri="{FF2B5EF4-FFF2-40B4-BE49-F238E27FC236}">
                <a16:creationId xmlns:a16="http://schemas.microsoft.com/office/drawing/2014/main" id="{D2957C3A-0725-1563-9E7B-4A92478FB5EC}"/>
              </a:ext>
            </a:extLst>
          </p:cNvPr>
          <p:cNvPicPr>
            <a:picLocks noChangeAspect="1"/>
          </p:cNvPicPr>
          <p:nvPr/>
        </p:nvPicPr>
        <p:blipFill>
          <a:blip r:embed="rId5">
            <a:extLst>
              <a:ext uri="{28A0092B-C50C-407E-A947-70E740481C1C}">
                <a14:useLocalDpi xmlns:a14="http://schemas.microsoft.com/office/drawing/2010/main" val="0"/>
              </a:ext>
            </a:extLst>
          </a:blip>
          <a:srcRect l="8077" r="8449"/>
          <a:stretch>
            <a:fillRect/>
          </a:stretch>
        </p:blipFill>
        <p:spPr>
          <a:xfrm>
            <a:off x="481846" y="3421233"/>
            <a:ext cx="6068179" cy="2804942"/>
          </a:xfrm>
          <a:prstGeom prst="rect">
            <a:avLst/>
          </a:prstGeom>
        </p:spPr>
      </p:pic>
      <p:cxnSp>
        <p:nvCxnSpPr>
          <p:cNvPr id="16" name="直接连接符 15">
            <a:extLst>
              <a:ext uri="{FF2B5EF4-FFF2-40B4-BE49-F238E27FC236}">
                <a16:creationId xmlns:a16="http://schemas.microsoft.com/office/drawing/2014/main" id="{2DB2D316-05DB-FBB5-382E-95E4C9A3458C}"/>
              </a:ext>
            </a:extLst>
          </p:cNvPr>
          <p:cNvCxnSpPr/>
          <p:nvPr/>
        </p:nvCxnSpPr>
        <p:spPr>
          <a:xfrm>
            <a:off x="807720" y="4545057"/>
            <a:ext cx="5563870" cy="0"/>
          </a:xfrm>
          <a:prstGeom prst="line">
            <a:avLst/>
          </a:prstGeom>
          <a:ln>
            <a:solidFill>
              <a:schemeClr val="accent4">
                <a:lumMod val="60000"/>
                <a:lumOff val="40000"/>
              </a:schemeClr>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880533"/>
            <a:ext cx="3208470" cy="56896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p:cNvSpPr/>
          <p:nvPr>
            <p:custDataLst>
              <p:tags r:id="rId1"/>
            </p:custDataLst>
          </p:nvPr>
        </p:nvSpPr>
        <p:spPr bwMode="auto">
          <a:xfrm>
            <a:off x="4835767" y="2486817"/>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任意多边形 5"/>
          <p:cNvSpPr/>
          <p:nvPr>
            <p:custDataLst>
              <p:tags r:id="rId2"/>
            </p:custDataLst>
          </p:nvPr>
        </p:nvSpPr>
        <p:spPr bwMode="auto">
          <a:xfrm>
            <a:off x="4834507" y="5289312"/>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p:cNvSpPr/>
          <p:nvPr>
            <p:custDataLst>
              <p:tags r:id="rId3"/>
            </p:custDataLst>
          </p:nvPr>
        </p:nvSpPr>
        <p:spPr bwMode="auto">
          <a:xfrm>
            <a:off x="4841835" y="1289354"/>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Rectangle 11"/>
          <p:cNvSpPr>
            <a:spLocks noChangeArrowheads="1"/>
          </p:cNvSpPr>
          <p:nvPr>
            <p:custDataLst>
              <p:tags r:id="rId4"/>
            </p:custDataLst>
          </p:nvPr>
        </p:nvSpPr>
        <p:spPr bwMode="gray">
          <a:xfrm>
            <a:off x="5060812" y="2688499"/>
            <a:ext cx="6048327" cy="430530"/>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RF Conditioning</a:t>
            </a:r>
          </a:p>
        </p:txBody>
      </p:sp>
      <p:sp>
        <p:nvSpPr>
          <p:cNvPr id="12" name="Rectangle 11"/>
          <p:cNvSpPr>
            <a:spLocks noChangeArrowheads="1"/>
          </p:cNvSpPr>
          <p:nvPr>
            <p:custDataLst>
              <p:tags r:id="rId5"/>
            </p:custDataLst>
          </p:nvPr>
        </p:nvSpPr>
        <p:spPr bwMode="gray">
          <a:xfrm>
            <a:off x="5076505" y="5475183"/>
            <a:ext cx="5674529" cy="430887"/>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rgbClr val="44546A"/>
                </a:solidFill>
                <a:latin typeface="Arial" panose="020B0604020202020204"/>
                <a:ea typeface="微软雅黑" panose="020B0503020204020204" pitchFamily="34" charset="-122"/>
              </a:rPr>
              <a:t>Summary</a:t>
            </a:r>
            <a:endParaRPr lang="zh-CN" altLang="en-US" sz="2800" b="1" dirty="0">
              <a:solidFill>
                <a:srgbClr val="44546A"/>
              </a:solidFill>
              <a:latin typeface="Arial" panose="020B0604020202020204"/>
              <a:ea typeface="微软雅黑" panose="020B0503020204020204" pitchFamily="34" charset="-122"/>
            </a:endParaRPr>
          </a:p>
        </p:txBody>
      </p:sp>
      <p:sp>
        <p:nvSpPr>
          <p:cNvPr id="13" name="Rectangle 11"/>
          <p:cNvSpPr>
            <a:spLocks noChangeArrowheads="1"/>
          </p:cNvSpPr>
          <p:nvPr>
            <p:custDataLst>
              <p:tags r:id="rId6"/>
            </p:custDataLst>
          </p:nvPr>
        </p:nvSpPr>
        <p:spPr bwMode="gray">
          <a:xfrm>
            <a:off x="5076505" y="1472982"/>
            <a:ext cx="4200229" cy="461665"/>
          </a:xfrm>
          <a:prstGeom prst="rect">
            <a:avLst/>
          </a:prstGeom>
          <a:noFill/>
          <a:ln>
            <a:noFill/>
          </a:ln>
        </p:spPr>
        <p:txBody>
          <a:bodyPr wrap="square" lIns="0" tIns="0" rIns="0" bIns="0">
            <a:spAutoFit/>
          </a:bodyPr>
          <a:lstStyle/>
          <a:p>
            <a:pPr marL="457200" marR="0" lvl="0" indent="-457200" defTabSz="457200" fontAlgn="auto">
              <a:lnSpc>
                <a:spcPct val="100000"/>
              </a:lnSpc>
              <a:spcBef>
                <a:spcPts val="0"/>
              </a:spcBef>
              <a:spcAft>
                <a:spcPts val="0"/>
              </a:spcAft>
              <a:buClrTx/>
              <a:buSzTx/>
              <a:buFont typeface="Wingdings" panose="05000000000000000000" pitchFamily="2" charset="2"/>
              <a:buChar char="l"/>
              <a:defRPr/>
            </a:pPr>
            <a:r>
              <a:rPr lang="en-US" altLang="zh-CN" sz="3000" b="1">
                <a:solidFill>
                  <a:schemeClr val="bg1">
                    <a:lumMod val="75000"/>
                  </a:schemeClr>
                </a:solidFill>
                <a:latin typeface="Arial" panose="020B0604020202020204"/>
                <a:ea typeface="微软雅黑" panose="020B0503020204020204" pitchFamily="34" charset="-122"/>
              </a:rPr>
              <a:t>Introduction</a:t>
            </a:r>
          </a:p>
        </p:txBody>
      </p:sp>
      <p:grpSp>
        <p:nvGrpSpPr>
          <p:cNvPr id="15" name="组合 14"/>
          <p:cNvGrpSpPr/>
          <p:nvPr/>
        </p:nvGrpSpPr>
        <p:grpSpPr>
          <a:xfrm>
            <a:off x="11164811" y="1363199"/>
            <a:ext cx="755664" cy="756000"/>
            <a:chOff x="8424290" y="1837792"/>
            <a:chExt cx="755664" cy="756000"/>
          </a:xfrm>
        </p:grpSpPr>
        <p:sp>
          <p:nvSpPr>
            <p:cNvPr id="16" name="Freeform 5"/>
            <p:cNvSpPr/>
            <p:nvPr/>
          </p:nvSpPr>
          <p:spPr bwMode="auto">
            <a:xfrm rot="10800000">
              <a:off x="8424290" y="1837792"/>
              <a:ext cx="755664" cy="756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p:cNvGrpSpPr/>
          <p:nvPr>
            <p:custDataLst>
              <p:tags r:id="rId7"/>
            </p:custDataLst>
          </p:nvPr>
        </p:nvGrpSpPr>
        <p:grpSpPr>
          <a:xfrm>
            <a:off x="3376555" y="1158764"/>
            <a:ext cx="1065954" cy="1038345"/>
            <a:chOff x="1991991" y="1508806"/>
            <a:chExt cx="1501200" cy="1500230"/>
          </a:xfrm>
        </p:grpSpPr>
        <p:sp>
          <p:nvSpPr>
            <p:cNvPr id="19" name="Freeform 5"/>
            <p:cNvSpPr/>
            <p:nvPr>
              <p:custDataLst>
                <p:tags r:id="rId22"/>
              </p:custDataLst>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p:cNvSpPr/>
            <p:nvPr>
              <p:custDataLst>
                <p:tags r:id="rId23"/>
              </p:custDataLst>
            </p:nvPr>
          </p:nvSpPr>
          <p:spPr bwMode="auto">
            <a:xfrm rot="10800000">
              <a:off x="2159390" y="1675387"/>
              <a:ext cx="1166400" cy="1167066"/>
            </a:xfrm>
            <a:prstGeom prst="ellipse">
              <a:avLst/>
            </a:prstGeom>
            <a:gradFill flip="none" rotWithShape="1">
              <a:gsLst>
                <a:gs pos="38600">
                  <a:srgbClr val="3C67B3"/>
                </a:gs>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p:cNvSpPr txBox="1"/>
            <p:nvPr>
              <p:custDataLst>
                <p:tags r:id="rId24"/>
              </p:custDataLst>
            </p:nvPr>
          </p:nvSpPr>
          <p:spPr>
            <a:xfrm>
              <a:off x="2415896" y="1841193"/>
              <a:ext cx="637431" cy="88936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p:cNvGrpSpPr/>
          <p:nvPr>
            <p:custDataLst>
              <p:tags r:id="rId8"/>
            </p:custDataLst>
          </p:nvPr>
        </p:nvGrpSpPr>
        <p:grpSpPr>
          <a:xfrm>
            <a:off x="3376555" y="2382871"/>
            <a:ext cx="1065954" cy="1038345"/>
            <a:chOff x="8955123" y="2633014"/>
            <a:chExt cx="1501200" cy="1500230"/>
          </a:xfrm>
        </p:grpSpPr>
        <p:sp>
          <p:nvSpPr>
            <p:cNvPr id="23" name="Freeform 5"/>
            <p:cNvSpPr/>
            <p:nvPr>
              <p:custDataLst>
                <p:tags r:id="rId19"/>
              </p:custDataLst>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p:cNvSpPr/>
            <p:nvPr>
              <p:custDataLst>
                <p:tags r:id="rId20"/>
              </p:custDataLst>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p:cNvSpPr txBox="1"/>
            <p:nvPr>
              <p:custDataLst>
                <p:tags r:id="rId21"/>
              </p:custDataLst>
            </p:nvPr>
          </p:nvSpPr>
          <p:spPr>
            <a:xfrm>
              <a:off x="9387007" y="2931692"/>
              <a:ext cx="637431" cy="88936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p:cNvGrpSpPr/>
          <p:nvPr>
            <p:custDataLst>
              <p:tags r:id="rId9"/>
            </p:custDataLst>
          </p:nvPr>
        </p:nvGrpSpPr>
        <p:grpSpPr>
          <a:xfrm>
            <a:off x="3374159" y="5174017"/>
            <a:ext cx="1068350" cy="1038346"/>
            <a:chOff x="1991991" y="3757222"/>
            <a:chExt cx="1501200" cy="1500230"/>
          </a:xfrm>
        </p:grpSpPr>
        <p:sp>
          <p:nvSpPr>
            <p:cNvPr id="27" name="Freeform 5"/>
            <p:cNvSpPr/>
            <p:nvPr>
              <p:custDataLst>
                <p:tags r:id="rId16"/>
              </p:custDataLst>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5"/>
            <p:cNvSpPr/>
            <p:nvPr>
              <p:custDataLst>
                <p:tags r:id="rId17"/>
              </p:custDataLst>
            </p:nvPr>
          </p:nvSpPr>
          <p:spPr bwMode="auto">
            <a:xfrm rot="10800000">
              <a:off x="2159391" y="3923804"/>
              <a:ext cx="1166400" cy="1167066"/>
            </a:xfrm>
            <a:prstGeom prst="ellipse">
              <a:avLst/>
            </a:prstGeom>
            <a:solidFill>
              <a:schemeClr val="accent6">
                <a:lumMod val="75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TextBox 12"/>
            <p:cNvSpPr txBox="1"/>
            <p:nvPr>
              <p:custDataLst>
                <p:tags r:id="rId18"/>
              </p:custDataLst>
            </p:nvPr>
          </p:nvSpPr>
          <p:spPr>
            <a:xfrm>
              <a:off x="2406586" y="4084411"/>
              <a:ext cx="637430"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04</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sp>
        <p:nvSpPr>
          <p:cNvPr id="41" name="Freeform 5"/>
          <p:cNvSpPr/>
          <p:nvPr/>
        </p:nvSpPr>
        <p:spPr bwMode="auto">
          <a:xfrm rot="10800000">
            <a:off x="11163582" y="5319809"/>
            <a:ext cx="755664" cy="756000"/>
          </a:xfrm>
          <a:prstGeom prst="ellipse">
            <a:avLst/>
          </a:prstGeom>
          <a:solidFill>
            <a:schemeClr val="accent6">
              <a:lumMod val="75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2" name="组合 41"/>
          <p:cNvGrpSpPr/>
          <p:nvPr/>
        </p:nvGrpSpPr>
        <p:grpSpPr>
          <a:xfrm>
            <a:off x="11383835" y="5525981"/>
            <a:ext cx="315158" cy="393578"/>
            <a:chOff x="2116138" y="2506419"/>
            <a:chExt cx="338137" cy="422275"/>
          </a:xfrm>
          <a:solidFill>
            <a:schemeClr val="bg1"/>
          </a:solidFill>
        </p:grpSpPr>
        <p:sp>
          <p:nvSpPr>
            <p:cNvPr id="43" name="Freeform 20"/>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solidFill>
                <a:schemeClr val="accent6">
                  <a:lumMod val="60000"/>
                  <a:lumOff val="40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4" name="Freeform 21"/>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solidFill>
                <a:schemeClr val="accent6">
                  <a:lumMod val="60000"/>
                  <a:lumOff val="40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14" name="Freeform 5"/>
          <p:cNvSpPr/>
          <p:nvPr/>
        </p:nvSpPr>
        <p:spPr bwMode="auto">
          <a:xfrm rot="10800000">
            <a:off x="11163582" y="2549921"/>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任意多边形 4"/>
          <p:cNvSpPr/>
          <p:nvPr>
            <p:custDataLst>
              <p:tags r:id="rId10"/>
            </p:custDataLst>
          </p:nvPr>
        </p:nvSpPr>
        <p:spPr bwMode="auto">
          <a:xfrm>
            <a:off x="4844022" y="3827937"/>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 name="Rectangle 11"/>
          <p:cNvSpPr>
            <a:spLocks noChangeArrowheads="1"/>
          </p:cNvSpPr>
          <p:nvPr>
            <p:custDataLst>
              <p:tags r:id="rId11"/>
            </p:custDataLst>
          </p:nvPr>
        </p:nvSpPr>
        <p:spPr bwMode="gray">
          <a:xfrm>
            <a:off x="5069067" y="4029619"/>
            <a:ext cx="6048327" cy="430530"/>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Horizontal test</a:t>
            </a:r>
          </a:p>
        </p:txBody>
      </p:sp>
      <p:grpSp>
        <p:nvGrpSpPr>
          <p:cNvPr id="5" name="组合 4"/>
          <p:cNvGrpSpPr/>
          <p:nvPr>
            <p:custDataLst>
              <p:tags r:id="rId12"/>
            </p:custDataLst>
          </p:nvPr>
        </p:nvGrpSpPr>
        <p:grpSpPr>
          <a:xfrm>
            <a:off x="3384810" y="3723991"/>
            <a:ext cx="1065954" cy="1038345"/>
            <a:chOff x="8955123" y="2633014"/>
            <a:chExt cx="1501200" cy="1500230"/>
          </a:xfrm>
        </p:grpSpPr>
        <p:sp>
          <p:nvSpPr>
            <p:cNvPr id="6" name="Freeform 5"/>
            <p:cNvSpPr/>
            <p:nvPr>
              <p:custDataLst>
                <p:tags r:id="rId13"/>
              </p:custDataLst>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5"/>
            <p:cNvSpPr/>
            <p:nvPr>
              <p:custDataLst>
                <p:tags r:id="rId14"/>
              </p:custDataLst>
            </p:nvPr>
          </p:nvSpPr>
          <p:spPr bwMode="auto">
            <a:xfrm rot="10800000">
              <a:off x="9122523" y="2799596"/>
              <a:ext cx="1166400" cy="1167066"/>
            </a:xfrm>
            <a:prstGeom prst="ellipse">
              <a:avLst/>
            </a:prstGeom>
            <a:gradFill flip="none" rotWithShape="1">
              <a:gsLst>
                <a:gs pos="0">
                  <a:schemeClr val="accent3">
                    <a:lumMod val="25000"/>
                    <a:lumOff val="75000"/>
                  </a:schemeClr>
                </a:gs>
                <a:gs pos="100000">
                  <a:schemeClr val="accent3">
                    <a:lumMod val="85000"/>
                  </a:schemeClr>
                </a:gs>
              </a:gsLst>
              <a:lin ang="5400000" scaled="1"/>
            </a:gradFill>
            <a:ln w="25400">
              <a:gradFill flip="none" rotWithShape="1">
                <a:gsLst>
                  <a:gs pos="0">
                    <a:schemeClr val="bg1">
                      <a:lumMod val="75000"/>
                    </a:schemeClr>
                  </a:gs>
                  <a:gs pos="100000">
                    <a:schemeClr val="tx1">
                      <a:lumMod val="50000"/>
                      <a:lumOff val="50000"/>
                    </a:schemeClr>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 name="TextBox 12"/>
            <p:cNvSpPr txBox="1"/>
            <p:nvPr>
              <p:custDataLst>
                <p:tags r:id="rId15"/>
              </p:custDataLst>
            </p:nvPr>
          </p:nvSpPr>
          <p:spPr>
            <a:xfrm>
              <a:off x="9387007" y="2931692"/>
              <a:ext cx="637431"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sp>
        <p:nvSpPr>
          <p:cNvPr id="36" name="Freeform 5"/>
          <p:cNvSpPr/>
          <p:nvPr/>
        </p:nvSpPr>
        <p:spPr bwMode="auto">
          <a:xfrm rot="10800000">
            <a:off x="11171837" y="3891041"/>
            <a:ext cx="755664" cy="756000"/>
          </a:xfrm>
          <a:prstGeom prst="ellipse">
            <a:avLst/>
          </a:prstGeom>
          <a:gradFill flip="none" rotWithShape="1">
            <a:gsLst>
              <a:gs pos="46000">
                <a:schemeClr val="accent3">
                  <a:lumMod val="97000"/>
                </a:schemeClr>
              </a:gs>
              <a:gs pos="0">
                <a:schemeClr val="accent3">
                  <a:lumMod val="25000"/>
                  <a:lumOff val="75000"/>
                </a:schemeClr>
              </a:gs>
              <a:gs pos="100000">
                <a:schemeClr val="accent3">
                  <a:lumMod val="85000"/>
                </a:schemeClr>
              </a:gs>
            </a:gsLst>
            <a:lin ang="5400000" scaled="1"/>
          </a:gradFill>
          <a:ln w="25400">
            <a:gradFill flip="none" rotWithShape="1">
              <a:gsLst>
                <a:gs pos="0">
                  <a:schemeClr val="bg1">
                    <a:lumMod val="75000"/>
                  </a:schemeClr>
                </a:gs>
                <a:gs pos="100000">
                  <a:schemeClr val="tx1">
                    <a:lumMod val="50000"/>
                    <a:lumOff val="50000"/>
                  </a:schemeClr>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7" name="图形 33"/>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11163300" y="3964940"/>
            <a:ext cx="769620" cy="655320"/>
          </a:xfrm>
          <a:prstGeom prst="rect">
            <a:avLst/>
          </a:prstGeom>
        </p:spPr>
      </p:pic>
      <p:pic>
        <p:nvPicPr>
          <p:cNvPr id="39" name="图片 38" descr="图标"/>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11278870" y="2694305"/>
            <a:ext cx="454025" cy="454025"/>
          </a:xfrm>
          <a:prstGeom prst="rect">
            <a:avLst/>
          </a:prstGeom>
        </p:spPr>
      </p:pic>
      <p:sp>
        <p:nvSpPr>
          <p:cNvPr id="9" name="灯片编号占位符 8"/>
          <p:cNvSpPr>
            <a:spLocks noGrp="1"/>
          </p:cNvSpPr>
          <p:nvPr>
            <p:ph type="sldNum" sz="quarter" idx="10"/>
          </p:nvPr>
        </p:nvSpPr>
        <p:spPr>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17</a:t>
            </a:fld>
            <a:endParaRPr lang="en-GB" altLang="zh-CN"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382"/>
    </mc:Choice>
    <mc:Fallback xmlns="">
      <p:transition spd="slow" advTm="3038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19FD34-F2D8-DD15-18D6-A41CF5BE7D72}"/>
              </a:ext>
            </a:extLst>
          </p:cNvPr>
          <p:cNvPicPr>
            <a:picLocks noChangeAspect="1"/>
          </p:cNvPicPr>
          <p:nvPr/>
        </p:nvPicPr>
        <p:blipFill>
          <a:blip r:embed="rId3"/>
          <a:stretch>
            <a:fillRect/>
          </a:stretch>
        </p:blipFill>
        <p:spPr>
          <a:xfrm rot="5400000">
            <a:off x="7793199" y="1918701"/>
            <a:ext cx="4902841" cy="3458540"/>
          </a:xfrm>
          <a:prstGeom prst="rect">
            <a:avLst/>
          </a:prstGeom>
        </p:spPr>
      </p:pic>
      <p:sp>
        <p:nvSpPr>
          <p:cNvPr id="4" name="灯片编号占位符 3"/>
          <p:cNvSpPr>
            <a:spLocks noGrp="1"/>
          </p:cNvSpPr>
          <p:nvPr>
            <p:ph type="sldNum" sz="quarter" idx="10"/>
          </p:nvPr>
        </p:nvSpPr>
        <p:spPr/>
        <p:txBody>
          <a:bodyPr/>
          <a:lstStyle/>
          <a:p>
            <a:fld id="{739AAAE2-ED53-4500-81D1-DE932BAD95C0}" type="slidenum">
              <a:rPr lang="zh-CN" altLang="en-US" smtClean="0"/>
              <a:t>18</a:t>
            </a:fld>
            <a:endParaRPr lang="zh-CN" altLang="en-US"/>
          </a:p>
        </p:txBody>
      </p:sp>
      <p:sp>
        <p:nvSpPr>
          <p:cNvPr id="3" name="标题 2"/>
          <p:cNvSpPr>
            <a:spLocks noGrp="1"/>
          </p:cNvSpPr>
          <p:nvPr>
            <p:ph type="title" idx="4294967295"/>
          </p:nvPr>
        </p:nvSpPr>
        <p:spPr>
          <a:xfrm>
            <a:off x="3111335" y="-3175"/>
            <a:ext cx="7268798" cy="840105"/>
          </a:xfrm>
          <a:prstGeom prst="rect">
            <a:avLst/>
          </a:prstGeom>
        </p:spPr>
        <p:txBody>
          <a:bodyPr/>
          <a:lstStyle/>
          <a:p>
            <a:pPr>
              <a:lnSpc>
                <a:spcPct val="150000"/>
              </a:lnSpc>
            </a:pPr>
            <a:r>
              <a:rPr lang="en-US" altLang="zh-CN">
                <a:latin typeface="Arial" panose="020B0604020202020204" pitchFamily="34" charset="0"/>
                <a:cs typeface="Arial" panose="020B0604020202020204" pitchFamily="34" charset="0"/>
              </a:rPr>
              <a:t>Summary</a:t>
            </a:r>
            <a:endParaRPr lang="en-US" altLang="zh-CN" dirty="0">
              <a:latin typeface="Arial" panose="020B0604020202020204" pitchFamily="34" charset="0"/>
              <a:cs typeface="Arial" panose="020B0604020202020204" pitchFamily="34" charset="0"/>
            </a:endParaRPr>
          </a:p>
        </p:txBody>
      </p:sp>
      <p:sp>
        <p:nvSpPr>
          <p:cNvPr id="11" name="文本框 10"/>
          <p:cNvSpPr txBox="1"/>
          <p:nvPr/>
        </p:nvSpPr>
        <p:spPr>
          <a:xfrm>
            <a:off x="-104776" y="878542"/>
            <a:ext cx="8734425" cy="5555367"/>
          </a:xfrm>
          <a:prstGeom prst="rect">
            <a:avLst/>
          </a:prstGeom>
          <a:noFill/>
        </p:spPr>
        <p:txBody>
          <a:bodyPr wrap="square">
            <a:spAutoFit/>
          </a:bodyPr>
          <a:lstStyle/>
          <a:p>
            <a:pPr marL="800100" lvl="1" indent="-342900">
              <a:spcAft>
                <a:spcPts val="600"/>
              </a:spcAft>
              <a:buFont typeface="Arial" panose="020B0604020202020204" pitchFamily="34" charset="0"/>
              <a:buChar char="•"/>
            </a:pPr>
            <a:endParaRPr lang="en-US" altLang="zh-CN" sz="2000" dirty="0">
              <a:latin typeface="Arial" panose="020B0604020202020204" pitchFamily="34" charset="0"/>
              <a:cs typeface="Arial" panose="020B0604020202020204" pitchFamily="34" charset="0"/>
              <a:sym typeface="+mn-ea"/>
            </a:endParaRPr>
          </a:p>
          <a:p>
            <a:pPr marL="800100" lvl="1" indent="-342900">
              <a:spcAft>
                <a:spcPts val="600"/>
              </a:spcAft>
              <a:buFont typeface="Wingdings" panose="05000000000000000000" pitchFamily="2" charset="2"/>
              <a:buChar char="p"/>
            </a:pPr>
            <a:r>
              <a:rPr lang="en-US" altLang="zh-CN" sz="2000" dirty="0">
                <a:latin typeface="Arial" panose="020B0604020202020204" pitchFamily="34" charset="0"/>
                <a:cs typeface="Arial" panose="020B0604020202020204" pitchFamily="34" charset="0"/>
                <a:sym typeface="+mn-ea"/>
              </a:rPr>
              <a:t>A high-precision RF reference system has been established and implemented, resolving the challenge of unifying signal references for multi-cavity operation and laying the data foundation for beam stability.</a:t>
            </a:r>
          </a:p>
          <a:p>
            <a:pPr marL="800100" lvl="1" indent="-342900">
              <a:spcAft>
                <a:spcPts val="600"/>
              </a:spcAft>
              <a:buFont typeface="Wingdings" panose="05000000000000000000" pitchFamily="2" charset="2"/>
              <a:buChar char="p"/>
            </a:pPr>
            <a:endParaRPr lang="en-US" altLang="zh-CN" sz="2000" dirty="0">
              <a:latin typeface="Arial" panose="020B0604020202020204" pitchFamily="34" charset="0"/>
              <a:cs typeface="Arial" panose="020B0604020202020204" pitchFamily="34" charset="0"/>
              <a:sym typeface="+mn-ea"/>
            </a:endParaRPr>
          </a:p>
          <a:p>
            <a:pPr marL="800100" lvl="1" indent="-342900">
              <a:spcAft>
                <a:spcPts val="600"/>
              </a:spcAft>
              <a:buFont typeface="Wingdings" panose="05000000000000000000" pitchFamily="2" charset="2"/>
              <a:buChar char="p"/>
            </a:pPr>
            <a:r>
              <a:rPr lang="en-US" altLang="zh-CN" sz="2000" dirty="0">
                <a:latin typeface="Arial" panose="020B0604020202020204" pitchFamily="34" charset="0"/>
                <a:cs typeface="Arial" panose="020B0604020202020204" pitchFamily="34" charset="0"/>
                <a:sym typeface="+mn-ea"/>
              </a:rPr>
              <a:t>Independently designed and developed a full-process automation control interface for HIAF’s complex operating conditions.</a:t>
            </a:r>
          </a:p>
          <a:p>
            <a:pPr marL="800100" lvl="1" indent="-342900">
              <a:spcAft>
                <a:spcPts val="600"/>
              </a:spcAft>
              <a:buFont typeface="Wingdings" panose="05000000000000000000" pitchFamily="2" charset="2"/>
              <a:buChar char="p"/>
            </a:pPr>
            <a:endParaRPr lang="en-US" altLang="zh-CN" sz="2000" dirty="0">
              <a:latin typeface="Arial" panose="020B0604020202020204" pitchFamily="34" charset="0"/>
              <a:cs typeface="Arial" panose="020B0604020202020204" pitchFamily="34" charset="0"/>
              <a:sym typeface="+mn-ea"/>
            </a:endParaRPr>
          </a:p>
          <a:p>
            <a:pPr marL="800100" lvl="1" indent="-342900">
              <a:spcAft>
                <a:spcPts val="600"/>
              </a:spcAft>
              <a:buFont typeface="Wingdings" panose="05000000000000000000" pitchFamily="2" charset="2"/>
              <a:buChar char="p"/>
            </a:pPr>
            <a:r>
              <a:rPr lang="en-US" altLang="zh-CN" sz="2000" dirty="0">
                <a:latin typeface="Arial" panose="020B0604020202020204" pitchFamily="34" charset="0"/>
                <a:cs typeface="Arial" panose="020B0604020202020204" pitchFamily="34" charset="0"/>
                <a:sym typeface="+mn-ea"/>
              </a:rPr>
              <a:t>An integrated LLRF automation framework was developed, enabling automatic measurement of key cavity parameters — loaded Q, Lorentz-force detuning coefficient, and pressure sensitivity </a:t>
            </a:r>
            <a:endParaRPr lang="en-US" altLang="zh-CN" sz="2000" dirty="0">
              <a:latin typeface="Arial" panose="020B0604020202020204" pitchFamily="34" charset="0"/>
              <a:cs typeface="Arial" panose="020B0604020202020204" pitchFamily="34" charset="0"/>
            </a:endParaRPr>
          </a:p>
          <a:p>
            <a:pPr marL="800100" lvl="1" indent="-342900">
              <a:spcAft>
                <a:spcPts val="600"/>
              </a:spcAft>
              <a:buFont typeface="Wingdings" panose="05000000000000000000" pitchFamily="2" charset="2"/>
              <a:buChar char="p"/>
            </a:pPr>
            <a:endParaRPr lang="en-US" altLang="zh-CN" sz="2000" dirty="0">
              <a:latin typeface="Arial" panose="020B0604020202020204" pitchFamily="34" charset="0"/>
              <a:cs typeface="Arial" panose="020B0604020202020204" pitchFamily="34" charset="0"/>
            </a:endParaRPr>
          </a:p>
          <a:p>
            <a:pPr marL="800100" lvl="1" indent="-342900">
              <a:spcAft>
                <a:spcPts val="600"/>
              </a:spcAft>
              <a:buFont typeface="Wingdings" panose="05000000000000000000" pitchFamily="2" charset="2"/>
              <a:buChar char="p"/>
            </a:pPr>
            <a:r>
              <a:rPr lang="en-US" altLang="zh-CN" sz="2000" dirty="0">
                <a:latin typeface="Arial" panose="020B0604020202020204" pitchFamily="34" charset="0"/>
                <a:cs typeface="Arial" panose="020B0604020202020204" pitchFamily="34" charset="0"/>
                <a:sym typeface="+mn-ea"/>
              </a:rPr>
              <a:t>Real-time batch operation was achieved for automated RF conditioning and pulse-mode loading across multiple superconducting cavities</a:t>
            </a:r>
            <a:endParaRPr lang="en-US" altLang="zh-CN" sz="20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880533"/>
            <a:ext cx="3208470" cy="56896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p:cNvSpPr/>
          <p:nvPr>
            <p:custDataLst>
              <p:tags r:id="rId1"/>
            </p:custDataLst>
          </p:nvPr>
        </p:nvSpPr>
        <p:spPr bwMode="auto">
          <a:xfrm>
            <a:off x="4835767" y="2486817"/>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任意多边形 5"/>
          <p:cNvSpPr/>
          <p:nvPr>
            <p:custDataLst>
              <p:tags r:id="rId2"/>
            </p:custDataLst>
          </p:nvPr>
        </p:nvSpPr>
        <p:spPr bwMode="auto">
          <a:xfrm>
            <a:off x="4834507" y="5289312"/>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p:cNvSpPr/>
          <p:nvPr>
            <p:custDataLst>
              <p:tags r:id="rId3"/>
            </p:custDataLst>
          </p:nvPr>
        </p:nvSpPr>
        <p:spPr bwMode="auto">
          <a:xfrm>
            <a:off x="4841835" y="1289354"/>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Rectangle 11"/>
          <p:cNvSpPr>
            <a:spLocks noChangeArrowheads="1"/>
          </p:cNvSpPr>
          <p:nvPr>
            <p:custDataLst>
              <p:tags r:id="rId4"/>
            </p:custDataLst>
          </p:nvPr>
        </p:nvSpPr>
        <p:spPr bwMode="gray">
          <a:xfrm>
            <a:off x="5060812" y="2688499"/>
            <a:ext cx="6048327" cy="430530"/>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rgbClr val="44546A"/>
                </a:solidFill>
                <a:latin typeface="Arial" panose="020B0604020202020204" pitchFamily="34" charset="0"/>
                <a:ea typeface="微软雅黑" panose="020B0503020204020204" pitchFamily="34" charset="-122"/>
                <a:cs typeface="Arial" panose="020B0604020202020204" pitchFamily="34" charset="0"/>
              </a:rPr>
              <a:t>RF Conditioning</a:t>
            </a:r>
          </a:p>
        </p:txBody>
      </p:sp>
      <p:sp>
        <p:nvSpPr>
          <p:cNvPr id="12" name="Rectangle 11"/>
          <p:cNvSpPr>
            <a:spLocks noChangeArrowheads="1"/>
          </p:cNvSpPr>
          <p:nvPr>
            <p:custDataLst>
              <p:tags r:id="rId5"/>
            </p:custDataLst>
          </p:nvPr>
        </p:nvSpPr>
        <p:spPr bwMode="gray">
          <a:xfrm>
            <a:off x="5076505" y="5475183"/>
            <a:ext cx="5674529" cy="430887"/>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rgbClr val="44546A"/>
                </a:solidFill>
                <a:latin typeface="Arial" panose="020B0604020202020204"/>
                <a:ea typeface="微软雅黑" panose="020B0503020204020204" pitchFamily="34" charset="-122"/>
              </a:rPr>
              <a:t>Summary</a:t>
            </a:r>
            <a:endParaRPr lang="zh-CN" altLang="en-US" sz="2800" b="1" dirty="0">
              <a:solidFill>
                <a:srgbClr val="44546A"/>
              </a:solidFill>
              <a:latin typeface="Arial" panose="020B0604020202020204"/>
              <a:ea typeface="微软雅黑" panose="020B0503020204020204" pitchFamily="34" charset="-122"/>
            </a:endParaRPr>
          </a:p>
        </p:txBody>
      </p:sp>
      <p:sp>
        <p:nvSpPr>
          <p:cNvPr id="13" name="Rectangle 11"/>
          <p:cNvSpPr>
            <a:spLocks noChangeArrowheads="1"/>
          </p:cNvSpPr>
          <p:nvPr>
            <p:custDataLst>
              <p:tags r:id="rId6"/>
            </p:custDataLst>
          </p:nvPr>
        </p:nvSpPr>
        <p:spPr bwMode="gray">
          <a:xfrm>
            <a:off x="5076505" y="1472982"/>
            <a:ext cx="4200229" cy="461665"/>
          </a:xfrm>
          <a:prstGeom prst="rect">
            <a:avLst/>
          </a:prstGeom>
          <a:noFill/>
          <a:ln>
            <a:noFill/>
          </a:ln>
        </p:spPr>
        <p:txBody>
          <a:bodyPr wrap="square" lIns="0" tIns="0" rIns="0" bIns="0">
            <a:spAutoFit/>
          </a:bodyPr>
          <a:lstStyle/>
          <a:p>
            <a:pPr marL="457200" marR="0" lvl="0" indent="-457200" defTabSz="457200" fontAlgn="auto">
              <a:lnSpc>
                <a:spcPct val="100000"/>
              </a:lnSpc>
              <a:spcBef>
                <a:spcPts val="0"/>
              </a:spcBef>
              <a:spcAft>
                <a:spcPts val="0"/>
              </a:spcAft>
              <a:buClrTx/>
              <a:buSzTx/>
              <a:buFont typeface="Wingdings" panose="05000000000000000000" pitchFamily="2" charset="2"/>
              <a:buChar char="l"/>
              <a:defRPr/>
            </a:pPr>
            <a:r>
              <a:rPr lang="en-US" altLang="zh-CN" sz="3000" b="1" dirty="0">
                <a:solidFill>
                  <a:srgbClr val="44546A"/>
                </a:solidFill>
                <a:latin typeface="Arial" panose="020B0604020202020204"/>
                <a:ea typeface="微软雅黑" panose="020B0503020204020204" pitchFamily="34" charset="-122"/>
              </a:rPr>
              <a:t>Introduction-HIAF</a:t>
            </a:r>
            <a:endParaRPr lang="zh-CN" altLang="en-US" sz="3000" b="1" dirty="0">
              <a:solidFill>
                <a:srgbClr val="44546A"/>
              </a:solidFill>
              <a:latin typeface="Arial" panose="020B0604020202020204"/>
              <a:ea typeface="微软雅黑" panose="020B0503020204020204" pitchFamily="34" charset="-122"/>
            </a:endParaRPr>
          </a:p>
        </p:txBody>
      </p:sp>
      <p:grpSp>
        <p:nvGrpSpPr>
          <p:cNvPr id="15" name="组合 14"/>
          <p:cNvGrpSpPr/>
          <p:nvPr/>
        </p:nvGrpSpPr>
        <p:grpSpPr>
          <a:xfrm>
            <a:off x="11164811" y="1363199"/>
            <a:ext cx="755664" cy="756000"/>
            <a:chOff x="8424290" y="1837792"/>
            <a:chExt cx="755664" cy="756000"/>
          </a:xfrm>
        </p:grpSpPr>
        <p:sp>
          <p:nvSpPr>
            <p:cNvPr id="16" name="Freeform 5"/>
            <p:cNvSpPr/>
            <p:nvPr/>
          </p:nvSpPr>
          <p:spPr bwMode="auto">
            <a:xfrm rot="10800000">
              <a:off x="8424290" y="1837792"/>
              <a:ext cx="755664" cy="756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41" name="Freeform 5"/>
          <p:cNvSpPr/>
          <p:nvPr/>
        </p:nvSpPr>
        <p:spPr bwMode="auto">
          <a:xfrm rot="10800000">
            <a:off x="11163582" y="5319809"/>
            <a:ext cx="755664" cy="756000"/>
          </a:xfrm>
          <a:prstGeom prst="ellipse">
            <a:avLst/>
          </a:prstGeom>
          <a:solidFill>
            <a:schemeClr val="accent6">
              <a:lumMod val="75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2" name="组合 41"/>
          <p:cNvGrpSpPr/>
          <p:nvPr/>
        </p:nvGrpSpPr>
        <p:grpSpPr>
          <a:xfrm>
            <a:off x="11383835" y="5525981"/>
            <a:ext cx="315158" cy="393578"/>
            <a:chOff x="2116138" y="2506419"/>
            <a:chExt cx="338137" cy="422275"/>
          </a:xfrm>
          <a:solidFill>
            <a:schemeClr val="bg1"/>
          </a:solidFill>
        </p:grpSpPr>
        <p:sp>
          <p:nvSpPr>
            <p:cNvPr id="43" name="Freeform 20"/>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solidFill>
                <a:schemeClr val="accent6">
                  <a:lumMod val="60000"/>
                  <a:lumOff val="40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4" name="Freeform 21"/>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solidFill>
                <a:schemeClr val="accent6">
                  <a:lumMod val="60000"/>
                  <a:lumOff val="40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14" name="Freeform 5"/>
          <p:cNvSpPr/>
          <p:nvPr/>
        </p:nvSpPr>
        <p:spPr bwMode="auto">
          <a:xfrm rot="10800000">
            <a:off x="11163582" y="2549921"/>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任意多边形 4"/>
          <p:cNvSpPr/>
          <p:nvPr>
            <p:custDataLst>
              <p:tags r:id="rId7"/>
            </p:custDataLst>
          </p:nvPr>
        </p:nvSpPr>
        <p:spPr bwMode="auto">
          <a:xfrm>
            <a:off x="4844022" y="3827937"/>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 name="Rectangle 11"/>
          <p:cNvSpPr>
            <a:spLocks noChangeArrowheads="1"/>
          </p:cNvSpPr>
          <p:nvPr>
            <p:custDataLst>
              <p:tags r:id="rId8"/>
            </p:custDataLst>
          </p:nvPr>
        </p:nvSpPr>
        <p:spPr bwMode="gray">
          <a:xfrm>
            <a:off x="5069067" y="4029619"/>
            <a:ext cx="6048327" cy="430530"/>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rgbClr val="44546A"/>
                </a:solidFill>
                <a:latin typeface="Arial" panose="020B0604020202020204" pitchFamily="34" charset="0"/>
                <a:ea typeface="微软雅黑" panose="020B0503020204020204" pitchFamily="34" charset="-122"/>
                <a:cs typeface="Arial" panose="020B0604020202020204" pitchFamily="34" charset="0"/>
              </a:rPr>
              <a:t>Horizontal test</a:t>
            </a:r>
          </a:p>
        </p:txBody>
      </p:sp>
      <p:sp>
        <p:nvSpPr>
          <p:cNvPr id="36" name="Freeform 5"/>
          <p:cNvSpPr/>
          <p:nvPr/>
        </p:nvSpPr>
        <p:spPr bwMode="auto">
          <a:xfrm rot="10800000">
            <a:off x="11171837" y="3891041"/>
            <a:ext cx="755664" cy="756000"/>
          </a:xfrm>
          <a:prstGeom prst="ellipse">
            <a:avLst/>
          </a:prstGeom>
          <a:gradFill flip="none" rotWithShape="1">
            <a:gsLst>
              <a:gs pos="46000">
                <a:schemeClr val="accent3">
                  <a:lumMod val="97000"/>
                </a:schemeClr>
              </a:gs>
              <a:gs pos="0">
                <a:schemeClr val="accent3">
                  <a:lumMod val="25000"/>
                  <a:lumOff val="75000"/>
                </a:schemeClr>
              </a:gs>
              <a:gs pos="100000">
                <a:schemeClr val="accent3">
                  <a:lumMod val="85000"/>
                </a:schemeClr>
              </a:gs>
            </a:gsLst>
            <a:lin ang="5400000" scaled="1"/>
          </a:gradFill>
          <a:ln w="25400">
            <a:gradFill flip="none" rotWithShape="1">
              <a:gsLst>
                <a:gs pos="0">
                  <a:schemeClr val="bg1">
                    <a:lumMod val="75000"/>
                  </a:schemeClr>
                </a:gs>
                <a:gs pos="100000">
                  <a:schemeClr val="tx1">
                    <a:lumMod val="50000"/>
                    <a:lumOff val="50000"/>
                  </a:schemeClr>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7" name="图形 33"/>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11163300" y="3964940"/>
            <a:ext cx="769620" cy="655320"/>
          </a:xfrm>
          <a:prstGeom prst="rect">
            <a:avLst/>
          </a:prstGeom>
        </p:spPr>
      </p:pic>
      <p:pic>
        <p:nvPicPr>
          <p:cNvPr id="39" name="图片 38" descr="图标"/>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11278870" y="2694305"/>
            <a:ext cx="454025" cy="454025"/>
          </a:xfrm>
          <a:prstGeom prst="rect">
            <a:avLst/>
          </a:prstGeom>
        </p:spPr>
      </p:pic>
      <p:sp>
        <p:nvSpPr>
          <p:cNvPr id="9" name="灯片编号占位符 8"/>
          <p:cNvSpPr>
            <a:spLocks noGrp="1"/>
          </p:cNvSpPr>
          <p:nvPr>
            <p:ph type="sldNum" sz="quarter" idx="10"/>
          </p:nvPr>
        </p:nvSpPr>
        <p:spPr>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1</a:t>
            </a:fld>
            <a:endParaRPr lang="en-GB" altLang="zh-CN" dirty="0">
              <a:latin typeface="Arial" panose="020B0604020202020204" pitchFamily="34" charset="0"/>
              <a:cs typeface="Arial" panose="020B0604020202020204" pitchFamily="34" charset="0"/>
            </a:endParaRPr>
          </a:p>
        </p:txBody>
      </p:sp>
      <p:grpSp>
        <p:nvGrpSpPr>
          <p:cNvPr id="30" name="组合 29"/>
          <p:cNvGrpSpPr/>
          <p:nvPr>
            <p:custDataLst>
              <p:tags r:id="rId9"/>
            </p:custDataLst>
          </p:nvPr>
        </p:nvGrpSpPr>
        <p:grpSpPr>
          <a:xfrm>
            <a:off x="3376555" y="1158764"/>
            <a:ext cx="1065954" cy="1038345"/>
            <a:chOff x="1991991" y="1508806"/>
            <a:chExt cx="1501200" cy="1500230"/>
          </a:xfrm>
        </p:grpSpPr>
        <p:sp>
          <p:nvSpPr>
            <p:cNvPr id="31" name="Freeform 5"/>
            <p:cNvSpPr/>
            <p:nvPr>
              <p:custDataLst>
                <p:tags r:id="rId22"/>
              </p:custDataLst>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 name="Freeform 5"/>
            <p:cNvSpPr/>
            <p:nvPr>
              <p:custDataLst>
                <p:tags r:id="rId23"/>
              </p:custDataLst>
            </p:nvPr>
          </p:nvSpPr>
          <p:spPr bwMode="auto">
            <a:xfrm rot="10800000">
              <a:off x="2159390" y="1675387"/>
              <a:ext cx="1166400" cy="1167066"/>
            </a:xfrm>
            <a:prstGeom prst="ellipse">
              <a:avLst/>
            </a:prstGeom>
            <a:gradFill flip="none" rotWithShape="1">
              <a:gsLst>
                <a:gs pos="38600">
                  <a:srgbClr val="3C67B3"/>
                </a:gs>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TextBox 12"/>
            <p:cNvSpPr txBox="1"/>
            <p:nvPr>
              <p:custDataLst>
                <p:tags r:id="rId24"/>
              </p:custDataLst>
            </p:nvPr>
          </p:nvSpPr>
          <p:spPr>
            <a:xfrm>
              <a:off x="2299624" y="1840929"/>
              <a:ext cx="910378"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40" name="组合 39"/>
          <p:cNvGrpSpPr/>
          <p:nvPr>
            <p:custDataLst>
              <p:tags r:id="rId10"/>
            </p:custDataLst>
          </p:nvPr>
        </p:nvGrpSpPr>
        <p:grpSpPr>
          <a:xfrm>
            <a:off x="3376555" y="2382871"/>
            <a:ext cx="1065954" cy="1038345"/>
            <a:chOff x="8955123" y="2633014"/>
            <a:chExt cx="1501200" cy="1500230"/>
          </a:xfrm>
        </p:grpSpPr>
        <p:sp>
          <p:nvSpPr>
            <p:cNvPr id="45" name="Freeform 5"/>
            <p:cNvSpPr/>
            <p:nvPr>
              <p:custDataLst>
                <p:tags r:id="rId19"/>
              </p:custDataLst>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5"/>
            <p:cNvSpPr/>
            <p:nvPr>
              <p:custDataLst>
                <p:tags r:id="rId20"/>
              </p:custDataLst>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TextBox 12"/>
            <p:cNvSpPr txBox="1"/>
            <p:nvPr>
              <p:custDataLst>
                <p:tags r:id="rId21"/>
              </p:custDataLst>
            </p:nvPr>
          </p:nvSpPr>
          <p:spPr>
            <a:xfrm>
              <a:off x="9262756" y="2959632"/>
              <a:ext cx="901435"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48" name="组合 47"/>
          <p:cNvGrpSpPr/>
          <p:nvPr>
            <p:custDataLst>
              <p:tags r:id="rId11"/>
            </p:custDataLst>
          </p:nvPr>
        </p:nvGrpSpPr>
        <p:grpSpPr>
          <a:xfrm>
            <a:off x="3374159" y="5174017"/>
            <a:ext cx="1068350" cy="1038346"/>
            <a:chOff x="1991991" y="3757222"/>
            <a:chExt cx="1501200" cy="1500230"/>
          </a:xfrm>
        </p:grpSpPr>
        <p:sp>
          <p:nvSpPr>
            <p:cNvPr id="49" name="Freeform 5"/>
            <p:cNvSpPr/>
            <p:nvPr>
              <p:custDataLst>
                <p:tags r:id="rId16"/>
              </p:custDataLst>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5"/>
            <p:cNvSpPr/>
            <p:nvPr>
              <p:custDataLst>
                <p:tags r:id="rId17"/>
              </p:custDataLst>
            </p:nvPr>
          </p:nvSpPr>
          <p:spPr bwMode="auto">
            <a:xfrm rot="10800000">
              <a:off x="2159391" y="3923804"/>
              <a:ext cx="1166400" cy="1167066"/>
            </a:xfrm>
            <a:prstGeom prst="ellipse">
              <a:avLst/>
            </a:prstGeom>
            <a:solidFill>
              <a:schemeClr val="accent6">
                <a:lumMod val="75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TextBox 12"/>
            <p:cNvSpPr txBox="1"/>
            <p:nvPr>
              <p:custDataLst>
                <p:tags r:id="rId18"/>
              </p:custDataLst>
            </p:nvPr>
          </p:nvSpPr>
          <p:spPr>
            <a:xfrm>
              <a:off x="2284657" y="4084757"/>
              <a:ext cx="925289"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04</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52" name="组合 51"/>
          <p:cNvGrpSpPr/>
          <p:nvPr>
            <p:custDataLst>
              <p:tags r:id="rId12"/>
            </p:custDataLst>
          </p:nvPr>
        </p:nvGrpSpPr>
        <p:grpSpPr>
          <a:xfrm>
            <a:off x="3384810" y="3723991"/>
            <a:ext cx="1065954" cy="1038345"/>
            <a:chOff x="8955123" y="2633014"/>
            <a:chExt cx="1501200" cy="1500230"/>
          </a:xfrm>
        </p:grpSpPr>
        <p:sp>
          <p:nvSpPr>
            <p:cNvPr id="53" name="Freeform 5"/>
            <p:cNvSpPr/>
            <p:nvPr>
              <p:custDataLst>
                <p:tags r:id="rId13"/>
              </p:custDataLst>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
            <p:cNvSpPr/>
            <p:nvPr>
              <p:custDataLst>
                <p:tags r:id="rId14"/>
              </p:custDataLst>
            </p:nvPr>
          </p:nvSpPr>
          <p:spPr bwMode="auto">
            <a:xfrm rot="10800000">
              <a:off x="9122523" y="2799596"/>
              <a:ext cx="1166400" cy="1167066"/>
            </a:xfrm>
            <a:prstGeom prst="ellipse">
              <a:avLst/>
            </a:prstGeom>
            <a:gradFill flip="none" rotWithShape="1">
              <a:gsLst>
                <a:gs pos="0">
                  <a:schemeClr val="accent3">
                    <a:lumMod val="25000"/>
                    <a:lumOff val="75000"/>
                  </a:schemeClr>
                </a:gs>
                <a:gs pos="100000">
                  <a:schemeClr val="accent3">
                    <a:lumMod val="85000"/>
                  </a:schemeClr>
                </a:gs>
              </a:gsLst>
              <a:lin ang="5400000" scaled="1"/>
            </a:gradFill>
            <a:ln w="25400">
              <a:gradFill flip="none" rotWithShape="1">
                <a:gsLst>
                  <a:gs pos="0">
                    <a:schemeClr val="bg1">
                      <a:lumMod val="75000"/>
                    </a:schemeClr>
                  </a:gs>
                  <a:gs pos="100000">
                    <a:schemeClr val="tx1">
                      <a:lumMod val="50000"/>
                      <a:lumOff val="50000"/>
                    </a:schemeClr>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TextBox 12"/>
            <p:cNvSpPr txBox="1"/>
            <p:nvPr>
              <p:custDataLst>
                <p:tags r:id="rId15"/>
              </p:custDataLst>
            </p:nvPr>
          </p:nvSpPr>
          <p:spPr>
            <a:xfrm>
              <a:off x="9212676" y="2932108"/>
              <a:ext cx="948832"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382"/>
    </mc:Choice>
    <mc:Fallback xmlns="">
      <p:transition spd="slow" advTm="3038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50512205717">
            <a:extLst>
              <a:ext uri="{FF2B5EF4-FFF2-40B4-BE49-F238E27FC236}">
                <a16:creationId xmlns:a16="http://schemas.microsoft.com/office/drawing/2014/main" id="{E510B6E5-E8B0-6536-C705-920A73BEE711}"/>
              </a:ext>
            </a:extLst>
          </p:cNvPr>
          <p:cNvPicPr>
            <a:picLocks noChangeAspect="1"/>
          </p:cNvPicPr>
          <p:nvPr/>
        </p:nvPicPr>
        <p:blipFill>
          <a:blip r:embed="rId3">
            <a:alphaModFix amt="70000"/>
          </a:blip>
          <a:stretch>
            <a:fillRect/>
          </a:stretch>
        </p:blipFill>
        <p:spPr>
          <a:xfrm>
            <a:off x="0" y="914400"/>
            <a:ext cx="12192000" cy="5705476"/>
          </a:xfrm>
          <a:prstGeom prst="rect">
            <a:avLst/>
          </a:prstGeom>
        </p:spPr>
      </p:pic>
      <p:sp>
        <p:nvSpPr>
          <p:cNvPr id="4" name="灯片编号占位符 3"/>
          <p:cNvSpPr>
            <a:spLocks noGrp="1"/>
          </p:cNvSpPr>
          <p:nvPr>
            <p:ph type="sldNum" sz="quarter" idx="12"/>
          </p:nvPr>
        </p:nvSpPr>
        <p:spPr/>
        <p:txBody>
          <a:bodyPr/>
          <a:lstStyle/>
          <a:p>
            <a:fld id="{739AAAE2-ED53-4500-81D1-DE932BAD95C0}" type="slidenum">
              <a:rPr lang="zh-CN" altLang="en-US" smtClean="0"/>
              <a:t>19</a:t>
            </a:fld>
            <a:endParaRPr lang="zh-CN" altLang="en-US"/>
          </a:p>
        </p:txBody>
      </p:sp>
      <p:sp>
        <p:nvSpPr>
          <p:cNvPr id="5" name="标题 2"/>
          <p:cNvSpPr txBox="1"/>
          <p:nvPr/>
        </p:nvSpPr>
        <p:spPr>
          <a:xfrm>
            <a:off x="1424931" y="3069000"/>
            <a:ext cx="10033445" cy="720000"/>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gn="ctr"/>
            <a:r>
              <a:rPr kumimoji="1" lang="en-US" altLang="zh-CN" sz="5400" b="0" dirty="0">
                <a:effectLst>
                  <a:outerShdw blurRad="63500" sx="102000" sy="102000" algn="ctr" rotWithShape="0">
                    <a:prstClr val="black">
                      <a:alpha val="40000"/>
                    </a:prstClr>
                  </a:outerShdw>
                </a:effectLst>
                <a:latin typeface="Arial" panose="020B0604020202020204"/>
                <a:ea typeface="微软雅黑 Light" panose="020B0502040204020203" pitchFamily="34" charset="-122"/>
              </a:rPr>
              <a:t>Thanks for your attention !</a:t>
            </a:r>
          </a:p>
          <a:p>
            <a:pPr algn="ctr"/>
            <a:r>
              <a:rPr kumimoji="1" lang="en-US" altLang="zh-CN" sz="5400" b="0" dirty="0">
                <a:effectLst>
                  <a:outerShdw blurRad="63500" sx="102000" sy="102000" algn="ctr" rotWithShape="0">
                    <a:prstClr val="black">
                      <a:alpha val="40000"/>
                    </a:prstClr>
                  </a:outerShdw>
                </a:effectLst>
                <a:latin typeface="Arial" panose="020B0604020202020204"/>
                <a:ea typeface="微软雅黑 Light" panose="020B0502040204020203" pitchFamily="34" charset="-122"/>
              </a:rPr>
              <a:t>Merci !</a:t>
            </a:r>
          </a:p>
          <a:p>
            <a:pPr algn="ctr"/>
            <a:endParaRPr kumimoji="1" lang="zh-CN" altLang="en-US" sz="5400" b="0" dirty="0">
              <a:effectLst>
                <a:outerShdw blurRad="63500" sx="102000" sy="102000" algn="ctr" rotWithShape="0">
                  <a:prstClr val="black">
                    <a:alpha val="40000"/>
                  </a:prstClr>
                </a:outerShdw>
              </a:effectLst>
              <a:latin typeface="Arial" panose="020B0604020202020204"/>
              <a:ea typeface="微软雅黑 Light" panose="020B0502040204020203"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739AAAE2-ED53-4500-81D1-DE932BAD95C0}" type="slidenum">
              <a:rPr lang="zh-CN" altLang="en-US" smtClean="0"/>
              <a:t>20</a:t>
            </a:fld>
            <a:endParaRPr lang="zh-CN" altLang="en-US"/>
          </a:p>
        </p:txBody>
      </p:sp>
      <p:sp>
        <p:nvSpPr>
          <p:cNvPr id="5" name="标题 2"/>
          <p:cNvSpPr txBox="1"/>
          <p:nvPr/>
        </p:nvSpPr>
        <p:spPr>
          <a:xfrm>
            <a:off x="1424931" y="3069000"/>
            <a:ext cx="10033445" cy="720000"/>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gn="ctr"/>
            <a:r>
              <a:rPr kumimoji="1" lang="en-US" altLang="zh-CN" sz="5400">
                <a:latin typeface="Arial" panose="020B0604020202020204" pitchFamily="34" charset="0"/>
                <a:ea typeface="微软雅黑 Light" panose="020B0502040204020203" pitchFamily="34" charset="-122"/>
                <a:cs typeface="Arial" panose="020B0604020202020204" pitchFamily="34" charset="0"/>
              </a:rPr>
              <a:t>Back-up Slides</a:t>
            </a:r>
            <a:endParaRPr kumimoji="1" lang="zh-CN" altLang="en-US" sz="5400">
              <a:latin typeface="Arial" panose="020B0604020202020204" pitchFamily="34" charset="0"/>
              <a:ea typeface="微软雅黑 Light" panose="020B0502040204020203" pitchFamily="34"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2</a:t>
            </a:fld>
            <a:endParaRPr lang="en-GB" altLang="zh-CN" dirty="0">
              <a:latin typeface="Arial" panose="020B0604020202020204" pitchFamily="34" charset="0"/>
              <a:cs typeface="Arial" panose="020B0604020202020204" pitchFamily="34" charset="0"/>
            </a:endParaRPr>
          </a:p>
        </p:txBody>
      </p:sp>
      <p:sp>
        <p:nvSpPr>
          <p:cNvPr id="16" name="标题 15"/>
          <p:cNvSpPr>
            <a:spLocks noGrp="1"/>
          </p:cNvSpPr>
          <p:nvPr>
            <p:ph type="title" idx="4294967295"/>
          </p:nvPr>
        </p:nvSpPr>
        <p:spPr>
          <a:xfrm>
            <a:off x="2670048" y="-3175"/>
            <a:ext cx="7710085" cy="840105"/>
          </a:xfrm>
          <a:prstGeom prst="rect">
            <a:avLst/>
          </a:prstGeom>
        </p:spPr>
        <p:txBody>
          <a:bodyPr/>
          <a:lstStyle/>
          <a:p>
            <a:pPr>
              <a:lnSpc>
                <a:spcPct val="150000"/>
              </a:lnSpc>
            </a:pPr>
            <a:r>
              <a:rPr lang="en-US" altLang="zh-CN" dirty="0">
                <a:latin typeface="Arial" panose="020B0604020202020204" pitchFamily="34" charset="0"/>
                <a:cs typeface="Arial" panose="020B0604020202020204" pitchFamily="34" charset="0"/>
              </a:rPr>
              <a:t>Introduction—HIAF</a:t>
            </a:r>
          </a:p>
        </p:txBody>
      </p:sp>
      <p:sp>
        <p:nvSpPr>
          <p:cNvPr id="14" name="文本框 13"/>
          <p:cNvSpPr txBox="1"/>
          <p:nvPr/>
        </p:nvSpPr>
        <p:spPr>
          <a:xfrm>
            <a:off x="-365281" y="1064019"/>
            <a:ext cx="7044195" cy="1855380"/>
          </a:xfrm>
          <a:prstGeom prst="rect">
            <a:avLst/>
          </a:prstGeom>
          <a:noFill/>
        </p:spPr>
        <p:txBody>
          <a:bodyPr wrap="square">
            <a:spAutoFit/>
          </a:bodyPr>
          <a:lstStyle/>
          <a:p>
            <a:pPr lvl="1">
              <a:lnSpc>
                <a:spcPct val="130000"/>
              </a:lnSpc>
            </a:pPr>
            <a:r>
              <a:rPr lang="en-US" altLang="zh-CN" b="1" dirty="0">
                <a:latin typeface="Arial" panose="020B0604020202020204" pitchFamily="34" charset="0"/>
                <a:ea typeface="微软雅黑 Light" panose="020B0502040204020203" pitchFamily="34" charset="-122"/>
                <a:cs typeface="Arial" panose="020B0604020202020204" pitchFamily="34" charset="0"/>
              </a:rPr>
              <a:t>HIAF: </a:t>
            </a:r>
            <a:r>
              <a:rPr lang="en-US" altLang="zh-CN" b="1" dirty="0">
                <a:latin typeface="Arial" panose="020B0604020202020204" pitchFamily="34" charset="0"/>
                <a:cs typeface="Arial" panose="020B0604020202020204" pitchFamily="34" charset="0"/>
              </a:rPr>
              <a:t>High Intensity heavy-ion Accelerator Facility</a:t>
            </a:r>
          </a:p>
          <a:p>
            <a:pPr marL="914400" lvl="1" indent="-457200">
              <a:lnSpc>
                <a:spcPct val="13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Mainly designed to provide high energy (~800MeV/u) and high intensity </a:t>
            </a:r>
            <a:r>
              <a:rPr lang="en-US" altLang="zh-CN" dirty="0">
                <a:solidFill>
                  <a:srgbClr val="0066FF"/>
                </a:solidFill>
                <a:latin typeface="Arial" panose="020B0604020202020204" pitchFamily="34" charset="0"/>
                <a:cs typeface="Arial" panose="020B0604020202020204" pitchFamily="34" charset="0"/>
              </a:rPr>
              <a:t>(10</a:t>
            </a:r>
            <a:r>
              <a:rPr lang="en-US" altLang="zh-CN" baseline="30000" dirty="0">
                <a:solidFill>
                  <a:srgbClr val="0066FF"/>
                </a:solidFill>
                <a:latin typeface="Arial" panose="020B0604020202020204" pitchFamily="34" charset="0"/>
                <a:cs typeface="Arial" panose="020B0604020202020204" pitchFamily="34" charset="0"/>
              </a:rPr>
              <a:t>11</a:t>
            </a:r>
            <a:r>
              <a:rPr lang="en-US" altLang="zh-CN" dirty="0">
                <a:solidFill>
                  <a:srgbClr val="0066FF"/>
                </a:solidFill>
                <a:latin typeface="Arial" panose="020B0604020202020204" pitchFamily="34" charset="0"/>
                <a:cs typeface="Arial" panose="020B0604020202020204" pitchFamily="34" charset="0"/>
              </a:rPr>
              <a:t>ppp) </a:t>
            </a:r>
            <a:r>
              <a:rPr lang="en-US" altLang="zh-CN" dirty="0">
                <a:latin typeface="Arial" panose="020B0604020202020204" pitchFamily="34" charset="0"/>
                <a:cs typeface="Arial" panose="020B0604020202020204" pitchFamily="34" charset="0"/>
              </a:rPr>
              <a:t>heavy ion beams </a:t>
            </a:r>
            <a:r>
              <a:rPr lang="en-US" altLang="zh-CN" dirty="0">
                <a:solidFill>
                  <a:srgbClr val="0066FF"/>
                </a:solidFill>
                <a:latin typeface="Arial" panose="020B0604020202020204" pitchFamily="34" charset="0"/>
                <a:cs typeface="Arial" panose="020B0604020202020204" pitchFamily="34" charset="0"/>
              </a:rPr>
              <a:t>(up to U </a:t>
            </a:r>
            <a:r>
              <a:rPr lang="en-US" altLang="zh-CN" baseline="30000" dirty="0">
                <a:solidFill>
                  <a:srgbClr val="0066FF"/>
                </a:solidFill>
                <a:latin typeface="Arial" panose="020B0604020202020204" pitchFamily="34" charset="0"/>
                <a:cs typeface="Arial" panose="020B0604020202020204" pitchFamily="34" charset="0"/>
              </a:rPr>
              <a:t>35+</a:t>
            </a:r>
            <a:r>
              <a:rPr lang="en-US" altLang="zh-CN" dirty="0">
                <a:solidFill>
                  <a:srgbClr val="0066FF"/>
                </a:solidFill>
                <a:latin typeface="Arial" panose="020B0604020202020204" pitchFamily="34" charset="0"/>
                <a:cs typeface="Arial" panose="020B0604020202020204" pitchFamily="34" charset="0"/>
              </a:rPr>
              <a:t>) </a:t>
            </a:r>
          </a:p>
          <a:p>
            <a:pPr marL="914400" lvl="1" indent="-457200">
              <a:lnSpc>
                <a:spcPct val="13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Civil construction was started in </a:t>
            </a:r>
            <a:r>
              <a:rPr lang="en-US" altLang="zh-CN" dirty="0">
                <a:solidFill>
                  <a:srgbClr val="0066FF"/>
                </a:solidFill>
                <a:latin typeface="Arial" panose="020B0604020202020204" pitchFamily="34" charset="0"/>
                <a:cs typeface="Arial" panose="020B0604020202020204" pitchFamily="34" charset="0"/>
              </a:rPr>
              <a:t>the end of 2018 </a:t>
            </a:r>
          </a:p>
          <a:p>
            <a:pPr marL="914400" lvl="1" indent="-457200">
              <a:lnSpc>
                <a:spcPct val="13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Beam commissioning date is </a:t>
            </a:r>
            <a:r>
              <a:rPr lang="en-US" altLang="zh-CN" dirty="0">
                <a:solidFill>
                  <a:srgbClr val="0066FF"/>
                </a:solidFill>
                <a:latin typeface="Arial" panose="020B0604020202020204" pitchFamily="34" charset="0"/>
                <a:cs typeface="Arial" panose="020B0604020202020204" pitchFamily="34" charset="0"/>
              </a:rPr>
              <a:t>December 2025</a:t>
            </a:r>
          </a:p>
        </p:txBody>
      </p:sp>
      <p:pic>
        <p:nvPicPr>
          <p:cNvPr id="7" name="图片 6"/>
          <p:cNvPicPr/>
          <p:nvPr/>
        </p:nvPicPr>
        <p:blipFill>
          <a:blip r:embed="rId3"/>
          <a:stretch>
            <a:fillRect/>
          </a:stretch>
        </p:blipFill>
        <p:spPr>
          <a:xfrm>
            <a:off x="490855" y="3050147"/>
            <a:ext cx="5605145" cy="3361690"/>
          </a:xfrm>
          <a:prstGeom prst="rect">
            <a:avLst/>
          </a:prstGeom>
        </p:spPr>
      </p:pic>
      <p:pic>
        <p:nvPicPr>
          <p:cNvPr id="8" name="图片 7"/>
          <p:cNvPicPr/>
          <p:nvPr/>
        </p:nvPicPr>
        <p:blipFill>
          <a:blip r:embed="rId4"/>
          <a:stretch>
            <a:fillRect/>
          </a:stretch>
        </p:blipFill>
        <p:spPr>
          <a:xfrm>
            <a:off x="6431125" y="885025"/>
            <a:ext cx="5379233" cy="3361690"/>
          </a:xfrm>
          <a:prstGeom prst="rect">
            <a:avLst/>
          </a:prstGeom>
        </p:spPr>
      </p:pic>
      <p:cxnSp>
        <p:nvCxnSpPr>
          <p:cNvPr id="46" name="直接箭头连接符 45"/>
          <p:cNvCxnSpPr>
            <a:cxnSpLocks/>
          </p:cNvCxnSpPr>
          <p:nvPr/>
        </p:nvCxnSpPr>
        <p:spPr>
          <a:xfrm flipH="1">
            <a:off x="9313049" y="3319530"/>
            <a:ext cx="2388096" cy="816255"/>
          </a:xfrm>
          <a:prstGeom prst="straightConnector1">
            <a:avLst/>
          </a:prstGeom>
          <a:ln w="508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rot="20760000">
            <a:off x="10397569" y="3635843"/>
            <a:ext cx="1495724" cy="514426"/>
          </a:xfrm>
          <a:prstGeom prst="rect">
            <a:avLst/>
          </a:prstGeom>
          <a:noFill/>
        </p:spPr>
        <p:txBody>
          <a:bodyPr wrap="square" rtlCol="0">
            <a:noAutofit/>
          </a:bodyPr>
          <a:lstStyle/>
          <a:p>
            <a:r>
              <a:rPr lang="en-US" altLang="zh-CN" sz="2000" b="1" dirty="0" err="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iLinac</a:t>
            </a:r>
            <a:endParaRPr lang="en-US" altLang="zh-CN" sz="2000" b="1" dirty="0">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12" name="文本框 11"/>
          <p:cNvSpPr txBox="1"/>
          <p:nvPr/>
        </p:nvSpPr>
        <p:spPr>
          <a:xfrm>
            <a:off x="666853" y="3244850"/>
            <a:ext cx="2445047" cy="368300"/>
          </a:xfrm>
          <a:prstGeom prst="rect">
            <a:avLst/>
          </a:prstGeom>
          <a:noFill/>
        </p:spPr>
        <p:txBody>
          <a:bodyPr wrap="square" rtlCol="0">
            <a:spAutoFit/>
          </a:bodyPr>
          <a:lstStyle/>
          <a:p>
            <a:r>
              <a:rPr lang="en-US" altLang="zh-CN" b="1" dirty="0">
                <a:solidFill>
                  <a:srgbClr val="FFFF00"/>
                </a:solidFill>
                <a:latin typeface="Arial" panose="020B0604020202020204" pitchFamily="34" charset="0"/>
                <a:cs typeface="Arial" panose="020B0604020202020204" pitchFamily="34" charset="0"/>
              </a:rPr>
              <a:t>HIAF Facility</a:t>
            </a:r>
            <a:endParaRPr lang="zh-CN" altLang="en-US" b="1" dirty="0">
              <a:solidFill>
                <a:srgbClr val="FFFF00"/>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0F1BC9D4-171F-2CA7-B661-216BC389E1E4}"/>
              </a:ext>
            </a:extLst>
          </p:cNvPr>
          <p:cNvSpPr txBox="1"/>
          <p:nvPr/>
        </p:nvSpPr>
        <p:spPr>
          <a:xfrm rot="20760000">
            <a:off x="7107392" y="2861999"/>
            <a:ext cx="1495724" cy="514426"/>
          </a:xfrm>
          <a:prstGeom prst="rect">
            <a:avLst/>
          </a:prstGeom>
          <a:noFill/>
        </p:spPr>
        <p:txBody>
          <a:bodyPr wrap="square" rtlCol="0">
            <a:noAutofit/>
          </a:bodyPr>
          <a:lstStyle/>
          <a:p>
            <a:r>
              <a:rPr lang="en-US" altLang="zh-CN" sz="2000" b="1" dirty="0" err="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BRing</a:t>
            </a:r>
            <a:endParaRPr lang="en-US" altLang="zh-CN" sz="2000" b="1" dirty="0">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FEB5D938-363C-7B57-2B66-BC21F2A296AF}"/>
              </a:ext>
            </a:extLst>
          </p:cNvPr>
          <p:cNvSpPr txBox="1"/>
          <p:nvPr/>
        </p:nvSpPr>
        <p:spPr>
          <a:xfrm rot="20760000">
            <a:off x="7248070" y="1303999"/>
            <a:ext cx="1495724" cy="514426"/>
          </a:xfrm>
          <a:prstGeom prst="rect">
            <a:avLst/>
          </a:prstGeom>
          <a:noFill/>
        </p:spPr>
        <p:txBody>
          <a:bodyPr wrap="square" rtlCol="0">
            <a:noAutofit/>
          </a:bodyPr>
          <a:lstStyle/>
          <a:p>
            <a:r>
              <a:rPr lang="en-US" altLang="zh-CN" sz="2000" b="1" dirty="0">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HFRS</a:t>
            </a:r>
          </a:p>
        </p:txBody>
      </p:sp>
      <p:sp>
        <p:nvSpPr>
          <p:cNvPr id="19" name="文本框 18">
            <a:extLst>
              <a:ext uri="{FF2B5EF4-FFF2-40B4-BE49-F238E27FC236}">
                <a16:creationId xmlns:a16="http://schemas.microsoft.com/office/drawing/2014/main" id="{4D369994-C20C-3D4A-F084-8F503CC4C13F}"/>
              </a:ext>
            </a:extLst>
          </p:cNvPr>
          <p:cNvSpPr txBox="1"/>
          <p:nvPr/>
        </p:nvSpPr>
        <p:spPr>
          <a:xfrm rot="20760000">
            <a:off x="8565186" y="873502"/>
            <a:ext cx="1495724" cy="514426"/>
          </a:xfrm>
          <a:prstGeom prst="rect">
            <a:avLst/>
          </a:prstGeom>
          <a:noFill/>
        </p:spPr>
        <p:txBody>
          <a:bodyPr wrap="square" rtlCol="0">
            <a:noAutofit/>
          </a:bodyPr>
          <a:lstStyle/>
          <a:p>
            <a:r>
              <a:rPr lang="en-US" altLang="zh-CN" sz="2000" b="1" dirty="0" err="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SRing</a:t>
            </a:r>
            <a:endParaRPr lang="en-US" altLang="zh-CN" sz="2000" b="1" dirty="0">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4C4CEAAF-4230-725C-DFB0-49BAB614E4E6}"/>
              </a:ext>
            </a:extLst>
          </p:cNvPr>
          <p:cNvSpPr txBox="1"/>
          <p:nvPr/>
        </p:nvSpPr>
        <p:spPr>
          <a:xfrm rot="20760000">
            <a:off x="10535572" y="2153174"/>
            <a:ext cx="1495724" cy="514426"/>
          </a:xfrm>
          <a:prstGeom prst="rect">
            <a:avLst/>
          </a:prstGeom>
          <a:noFill/>
        </p:spPr>
        <p:txBody>
          <a:bodyPr wrap="square" rtlCol="0">
            <a:noAutofit/>
          </a:bodyPr>
          <a:lstStyle/>
          <a:p>
            <a:r>
              <a:rPr lang="en-US" altLang="zh-CN" sz="2000" b="1" dirty="0">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SECR</a:t>
            </a:r>
          </a:p>
        </p:txBody>
      </p:sp>
      <p:sp>
        <p:nvSpPr>
          <p:cNvPr id="24" name="文本框 23">
            <a:extLst>
              <a:ext uri="{FF2B5EF4-FFF2-40B4-BE49-F238E27FC236}">
                <a16:creationId xmlns:a16="http://schemas.microsoft.com/office/drawing/2014/main" id="{DE175E77-E4E4-5063-3CAD-50CDE1F206C0}"/>
              </a:ext>
            </a:extLst>
          </p:cNvPr>
          <p:cNvSpPr txBox="1"/>
          <p:nvPr/>
        </p:nvSpPr>
        <p:spPr>
          <a:xfrm>
            <a:off x="6135528" y="4668203"/>
            <a:ext cx="5970425" cy="1495281"/>
          </a:xfrm>
          <a:prstGeom prst="rect">
            <a:avLst/>
          </a:prstGeom>
          <a:noFill/>
        </p:spPr>
        <p:txBody>
          <a:bodyPr wrap="square">
            <a:spAutoFit/>
          </a:bodyPr>
          <a:lstStyle/>
          <a:p>
            <a:pPr marL="914400" lvl="1" indent="-457200">
              <a:lnSpc>
                <a:spcPct val="130000"/>
              </a:lnSpc>
              <a:buFont typeface="Arial" panose="020B0604020202020204" pitchFamily="34" charset="0"/>
              <a:buChar char="•"/>
            </a:pPr>
            <a:r>
              <a:rPr lang="en-US" altLang="zh-CN" dirty="0">
                <a:solidFill>
                  <a:schemeClr val="accent1">
                    <a:lumMod val="75000"/>
                  </a:schemeClr>
                </a:solidFill>
                <a:latin typeface="Arial" panose="020B0604020202020204" pitchFamily="34" charset="0"/>
                <a:cs typeface="Arial" panose="020B0604020202020204" pitchFamily="34" charset="0"/>
              </a:rPr>
              <a:t>Approved in Dec. 2015, Ground broke in Aug.  </a:t>
            </a:r>
          </a:p>
          <a:p>
            <a:pPr lvl="1">
              <a:lnSpc>
                <a:spcPct val="130000"/>
              </a:lnSpc>
            </a:pPr>
            <a:r>
              <a:rPr lang="en-US" altLang="zh-CN" dirty="0">
                <a:solidFill>
                  <a:schemeClr val="accent1">
                    <a:lumMod val="75000"/>
                  </a:schemeClr>
                </a:solidFill>
                <a:latin typeface="Arial" panose="020B0604020202020204" pitchFamily="34" charset="0"/>
                <a:cs typeface="Arial" panose="020B0604020202020204" pitchFamily="34" charset="0"/>
              </a:rPr>
              <a:t>2018, Officially started in July 2021</a:t>
            </a:r>
          </a:p>
          <a:p>
            <a:pPr marL="914400" lvl="1" indent="-457200">
              <a:lnSpc>
                <a:spcPct val="130000"/>
              </a:lnSpc>
              <a:buFont typeface="Arial" panose="020B0604020202020204" pitchFamily="34" charset="0"/>
              <a:buChar char="•"/>
            </a:pPr>
            <a:r>
              <a:rPr lang="en-US" altLang="zh-CN" dirty="0">
                <a:solidFill>
                  <a:schemeClr val="accent1">
                    <a:lumMod val="75000"/>
                  </a:schemeClr>
                </a:solidFill>
                <a:latin typeface="Arial" panose="020B0604020202020204" pitchFamily="34" charset="0"/>
                <a:cs typeface="Arial" panose="020B0604020202020204" pitchFamily="34" charset="0"/>
              </a:rPr>
              <a:t>Leading institute: IMP </a:t>
            </a:r>
          </a:p>
          <a:p>
            <a:pPr marL="914400" lvl="1" indent="-457200">
              <a:lnSpc>
                <a:spcPct val="130000"/>
              </a:lnSpc>
              <a:buFont typeface="Arial" panose="020B0604020202020204" pitchFamily="34" charset="0"/>
              <a:buChar char="•"/>
            </a:pPr>
            <a:r>
              <a:rPr lang="en-US" altLang="zh-CN" dirty="0">
                <a:solidFill>
                  <a:schemeClr val="accent1">
                    <a:lumMod val="75000"/>
                  </a:schemeClr>
                </a:solidFill>
                <a:latin typeface="Arial" panose="020B0604020202020204" pitchFamily="34" charset="0"/>
                <a:cs typeface="Arial" panose="020B0604020202020204" pitchFamily="34" charset="0"/>
              </a:rPr>
              <a:t>Location: Huizhou, Guangdong Prov.</a:t>
            </a:r>
          </a:p>
        </p:txBody>
      </p:sp>
    </p:spTree>
  </p:cSld>
  <p:clrMapOvr>
    <a:masterClrMapping/>
  </p:clrMapOvr>
  <p:transition advTm="16168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6340" y="-22860"/>
            <a:ext cx="8983980" cy="905510"/>
          </a:xfrm>
        </p:spPr>
        <p:txBody>
          <a:bodyPr/>
          <a:lstStyle/>
          <a:p>
            <a:pPr>
              <a:lnSpc>
                <a:spcPct val="150000"/>
              </a:lnSpc>
            </a:pPr>
            <a:r>
              <a:rPr lang="en-US" altLang="zh-CN" dirty="0" err="1">
                <a:latin typeface="Arial" panose="020B0604020202020204" pitchFamily="34" charset="0"/>
                <a:cs typeface="Arial" panose="020B0604020202020204" pitchFamily="34" charset="0"/>
              </a:rPr>
              <a:t>HIAF-iLINAC</a:t>
            </a:r>
            <a:endParaRPr lang="zh-CN" altLang="en-US" dirty="0">
              <a:latin typeface="Arial" panose="020B0604020202020204" pitchFamily="34" charset="0"/>
              <a:cs typeface="Arial" panose="020B0604020202020204" pitchFamily="34" charset="0"/>
            </a:endParaRPr>
          </a:p>
        </p:txBody>
      </p:sp>
      <p:sp>
        <p:nvSpPr>
          <p:cNvPr id="30" name="灯片编号占位符 29"/>
          <p:cNvSpPr>
            <a:spLocks noGrp="1"/>
          </p:cNvSpPr>
          <p:nvPr>
            <p:ph type="sldNum" sz="quarter" idx="10"/>
          </p:nvPr>
        </p:nvSpPr>
        <p:spPr>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3</a:t>
            </a:fld>
            <a:endParaRPr lang="en-GB" altLang="zh-CN" dirty="0">
              <a:latin typeface="Arial" panose="020B0604020202020204" pitchFamily="34" charset="0"/>
              <a:cs typeface="Arial" panose="020B0604020202020204" pitchFamily="34" charset="0"/>
            </a:endParaRPr>
          </a:p>
        </p:txBody>
      </p:sp>
      <p:pic>
        <p:nvPicPr>
          <p:cNvPr id="39" name="图片 38">
            <a:extLst>
              <a:ext uri="{FF2B5EF4-FFF2-40B4-BE49-F238E27FC236}">
                <a16:creationId xmlns:a16="http://schemas.microsoft.com/office/drawing/2014/main" id="{F98D8BEB-CC90-341D-4012-94039808D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990599"/>
            <a:ext cx="9068928" cy="1887394"/>
          </a:xfrm>
          <a:prstGeom prst="rect">
            <a:avLst/>
          </a:prstGeom>
        </p:spPr>
      </p:pic>
      <p:sp>
        <p:nvSpPr>
          <p:cNvPr id="40" name="文本框 74">
            <a:extLst>
              <a:ext uri="{FF2B5EF4-FFF2-40B4-BE49-F238E27FC236}">
                <a16:creationId xmlns:a16="http://schemas.microsoft.com/office/drawing/2014/main" id="{8D131057-D8DE-C718-37B4-3C2CE27B7578}"/>
              </a:ext>
            </a:extLst>
          </p:cNvPr>
          <p:cNvSpPr txBox="1"/>
          <p:nvPr/>
        </p:nvSpPr>
        <p:spPr>
          <a:xfrm>
            <a:off x="1716045" y="2041303"/>
            <a:ext cx="2785612" cy="338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latin typeface="Times New Roman" panose="02020603050405020304" pitchFamily="18" charset="0"/>
              </a:rPr>
              <a:t>CM-HWR015 (Quantity</a:t>
            </a:r>
            <a:r>
              <a:rPr lang="zh-CN" altLang="en-US" sz="1600" b="1" dirty="0">
                <a:latin typeface="Times New Roman" panose="02020603050405020304" pitchFamily="18" charset="0"/>
              </a:rPr>
              <a:t>：</a:t>
            </a:r>
            <a:r>
              <a:rPr lang="en-US" altLang="zh-CN" sz="1600" b="1" dirty="0">
                <a:solidFill>
                  <a:srgbClr val="FF0000"/>
                </a:solidFill>
                <a:latin typeface="Times New Roman" panose="02020603050405020304" pitchFamily="18" charset="0"/>
              </a:rPr>
              <a:t>11</a:t>
            </a:r>
            <a:r>
              <a:rPr lang="en-US" altLang="zh-CN" sz="1600" b="1" dirty="0">
                <a:latin typeface="Times New Roman" panose="02020603050405020304" pitchFamily="18" charset="0"/>
              </a:rPr>
              <a:t>)</a:t>
            </a:r>
            <a:endParaRPr lang="zh-CN" altLang="en-US" sz="1600" b="1" dirty="0">
              <a:latin typeface="Times New Roman" panose="02020603050405020304" pitchFamily="18" charset="0"/>
            </a:endParaRPr>
          </a:p>
        </p:txBody>
      </p:sp>
      <p:sp>
        <p:nvSpPr>
          <p:cNvPr id="41" name="文本框 75">
            <a:extLst>
              <a:ext uri="{FF2B5EF4-FFF2-40B4-BE49-F238E27FC236}">
                <a16:creationId xmlns:a16="http://schemas.microsoft.com/office/drawing/2014/main" id="{85D85B05-50A1-0C0B-3201-172EF4576925}"/>
              </a:ext>
            </a:extLst>
          </p:cNvPr>
          <p:cNvSpPr txBox="1"/>
          <p:nvPr/>
        </p:nvSpPr>
        <p:spPr>
          <a:xfrm>
            <a:off x="5850683" y="2041303"/>
            <a:ext cx="2721904" cy="338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latin typeface="Times New Roman" panose="02020603050405020304" pitchFamily="18" charset="0"/>
              </a:rPr>
              <a:t>CM-QWR007 ( Quantity</a:t>
            </a:r>
            <a:r>
              <a:rPr lang="zh-CN" altLang="en-US" sz="1600" b="1" dirty="0">
                <a:latin typeface="Times New Roman" panose="02020603050405020304" pitchFamily="18" charset="0"/>
              </a:rPr>
              <a:t>：</a:t>
            </a:r>
            <a:r>
              <a:rPr lang="en-US" altLang="zh-CN" sz="1600" b="1" dirty="0">
                <a:solidFill>
                  <a:srgbClr val="FF0000"/>
                </a:solidFill>
                <a:latin typeface="Times New Roman" panose="02020603050405020304" pitchFamily="18" charset="0"/>
              </a:rPr>
              <a:t>6 </a:t>
            </a:r>
            <a:r>
              <a:rPr lang="en-US" altLang="zh-CN" sz="1600" b="1" dirty="0">
                <a:latin typeface="Times New Roman" panose="02020603050405020304" pitchFamily="18" charset="0"/>
              </a:rPr>
              <a:t>)</a:t>
            </a:r>
            <a:endParaRPr lang="zh-CN" altLang="en-US" sz="1600" b="1" dirty="0">
              <a:latin typeface="Times New Roman" panose="02020603050405020304" pitchFamily="18" charset="0"/>
            </a:endParaRPr>
          </a:p>
        </p:txBody>
      </p:sp>
      <p:pic>
        <p:nvPicPr>
          <p:cNvPr id="42" name="图片 41">
            <a:extLst>
              <a:ext uri="{FF2B5EF4-FFF2-40B4-BE49-F238E27FC236}">
                <a16:creationId xmlns:a16="http://schemas.microsoft.com/office/drawing/2014/main" id="{856BDE10-FF30-00B2-E032-026C20183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37" y="2913298"/>
            <a:ext cx="4373537" cy="2958692"/>
          </a:xfrm>
          <a:prstGeom prst="rect">
            <a:avLst/>
          </a:prstGeom>
        </p:spPr>
      </p:pic>
      <p:pic>
        <p:nvPicPr>
          <p:cNvPr id="43" name="图片 42">
            <a:extLst>
              <a:ext uri="{FF2B5EF4-FFF2-40B4-BE49-F238E27FC236}">
                <a16:creationId xmlns:a16="http://schemas.microsoft.com/office/drawing/2014/main" id="{E6BB4EE0-7176-E514-2A89-0A700BCC2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1754" y="2769856"/>
            <a:ext cx="3952827" cy="3064307"/>
          </a:xfrm>
          <a:prstGeom prst="rect">
            <a:avLst/>
          </a:prstGeom>
        </p:spPr>
      </p:pic>
      <p:sp>
        <p:nvSpPr>
          <p:cNvPr id="44" name="文本框 78">
            <a:extLst>
              <a:ext uri="{FF2B5EF4-FFF2-40B4-BE49-F238E27FC236}">
                <a16:creationId xmlns:a16="http://schemas.microsoft.com/office/drawing/2014/main" id="{EC95486B-A5E0-2E7D-240F-D469AA1956C1}"/>
              </a:ext>
            </a:extLst>
          </p:cNvPr>
          <p:cNvSpPr txBox="1"/>
          <p:nvPr/>
        </p:nvSpPr>
        <p:spPr>
          <a:xfrm>
            <a:off x="415997" y="5771194"/>
            <a:ext cx="4298495" cy="1138773"/>
          </a:xfrm>
          <a:prstGeom prst="rect">
            <a:avLst/>
          </a:prstGeom>
          <a:noFill/>
        </p:spPr>
        <p:txBody>
          <a:bodyPr wrap="square" rtlCol="0">
            <a:spAutoFit/>
          </a:bodyPr>
          <a:lstStyle>
            <a:defPPr>
              <a:defRPr lang="zh-CN"/>
            </a:defPPr>
            <a:lvl1pPr algn="ctr">
              <a:defRPr sz="2400">
                <a:solidFill>
                  <a:srgbClr val="003399"/>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CM-HWR015</a:t>
            </a:r>
          </a:p>
          <a:p>
            <a:r>
              <a:rPr lang="en-US" altLang="zh-CN" sz="2000" dirty="0"/>
              <a:t>(Half-Wave Resonator) </a:t>
            </a:r>
          </a:p>
          <a:p>
            <a:endParaRPr lang="en-US" altLang="zh-CN" dirty="0"/>
          </a:p>
        </p:txBody>
      </p:sp>
      <p:sp>
        <p:nvSpPr>
          <p:cNvPr id="45" name="文本框 80">
            <a:extLst>
              <a:ext uri="{FF2B5EF4-FFF2-40B4-BE49-F238E27FC236}">
                <a16:creationId xmlns:a16="http://schemas.microsoft.com/office/drawing/2014/main" id="{5FEAFF0C-D749-3B7E-6B29-CB673B8EFD4E}"/>
              </a:ext>
            </a:extLst>
          </p:cNvPr>
          <p:cNvSpPr txBox="1"/>
          <p:nvPr/>
        </p:nvSpPr>
        <p:spPr>
          <a:xfrm>
            <a:off x="5152572" y="5786670"/>
            <a:ext cx="332532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rgbClr val="003399"/>
                </a:solidFill>
                <a:latin typeface="Arial" panose="020B0604020202020204" pitchFamily="34" charset="0"/>
                <a:cs typeface="Arial" panose="020B0604020202020204" pitchFamily="34" charset="0"/>
              </a:rPr>
              <a:t>CM-QWR007</a:t>
            </a:r>
          </a:p>
          <a:p>
            <a:pPr algn="ctr"/>
            <a:r>
              <a:rPr lang="en-US" altLang="zh-CN" sz="2000" dirty="0">
                <a:solidFill>
                  <a:srgbClr val="003399"/>
                </a:solidFill>
                <a:latin typeface="Arial" panose="020B0604020202020204" pitchFamily="34" charset="0"/>
                <a:cs typeface="Arial" panose="020B0604020202020204" pitchFamily="34" charset="0"/>
              </a:rPr>
              <a:t>(Quarter-Wave Resonator) </a:t>
            </a:r>
          </a:p>
        </p:txBody>
      </p:sp>
      <p:graphicFrame>
        <p:nvGraphicFramePr>
          <p:cNvPr id="46" name="表格 45"/>
          <p:cNvGraphicFramePr>
            <a:graphicFrameLocks noGrp="1"/>
          </p:cNvGraphicFramePr>
          <p:nvPr>
            <p:extLst>
              <p:ext uri="{D42A27DB-BD31-4B8C-83A1-F6EECF244321}">
                <p14:modId xmlns:p14="http://schemas.microsoft.com/office/powerpoint/2010/main" val="1050495884"/>
              </p:ext>
            </p:extLst>
          </p:nvPr>
        </p:nvGraphicFramePr>
        <p:xfrm>
          <a:off x="9107319" y="1010705"/>
          <a:ext cx="2887972" cy="5449803"/>
        </p:xfrm>
        <a:graphic>
          <a:graphicData uri="http://schemas.openxmlformats.org/drawingml/2006/table">
            <a:tbl>
              <a:tblPr firstRow="1" bandRow="1"/>
              <a:tblGrid>
                <a:gridCol w="1056909">
                  <a:extLst>
                    <a:ext uri="{9D8B030D-6E8A-4147-A177-3AD203B41FA5}">
                      <a16:colId xmlns:a16="http://schemas.microsoft.com/office/drawing/2014/main" val="20000"/>
                    </a:ext>
                  </a:extLst>
                </a:gridCol>
                <a:gridCol w="923925">
                  <a:extLst>
                    <a:ext uri="{9D8B030D-6E8A-4147-A177-3AD203B41FA5}">
                      <a16:colId xmlns:a16="http://schemas.microsoft.com/office/drawing/2014/main" val="20001"/>
                    </a:ext>
                  </a:extLst>
                </a:gridCol>
                <a:gridCol w="907138">
                  <a:extLst>
                    <a:ext uri="{9D8B030D-6E8A-4147-A177-3AD203B41FA5}">
                      <a16:colId xmlns:a16="http://schemas.microsoft.com/office/drawing/2014/main" val="20002"/>
                    </a:ext>
                  </a:extLst>
                </a:gridCol>
              </a:tblGrid>
              <a:tr h="563386">
                <a:tc>
                  <a:txBody>
                    <a:bodyPr/>
                    <a:lstStyle>
                      <a:lvl1pPr marL="0" algn="l" defTabSz="914400" rtl="0" eaLnBrk="1" latinLnBrk="0" hangingPunct="1">
                        <a:defRPr sz="1800" b="1" kern="1200">
                          <a:solidFill>
                            <a:schemeClr val="lt1"/>
                          </a:solidFill>
                          <a:latin typeface="Arial" panose="020B0604020202020204"/>
                          <a:ea typeface="宋体" panose="02010600030101010101" pitchFamily="2" charset="-122"/>
                        </a:defRPr>
                      </a:lvl1pPr>
                      <a:lvl2pPr marL="457200" algn="l" defTabSz="914400" rtl="0" eaLnBrk="1" latinLnBrk="0" hangingPunct="1">
                        <a:defRPr sz="1800" b="1" kern="1200">
                          <a:solidFill>
                            <a:schemeClr val="lt1"/>
                          </a:solidFill>
                          <a:latin typeface="Arial" panose="020B0604020202020204"/>
                          <a:ea typeface="宋体" panose="02010600030101010101" pitchFamily="2" charset="-122"/>
                        </a:defRPr>
                      </a:lvl2pPr>
                      <a:lvl3pPr marL="914400" algn="l" defTabSz="914400" rtl="0" eaLnBrk="1" latinLnBrk="0" hangingPunct="1">
                        <a:defRPr sz="1800" b="1" kern="1200">
                          <a:solidFill>
                            <a:schemeClr val="lt1"/>
                          </a:solidFill>
                          <a:latin typeface="Arial" panose="020B0604020202020204"/>
                          <a:ea typeface="宋体" panose="02010600030101010101" pitchFamily="2" charset="-122"/>
                        </a:defRPr>
                      </a:lvl3pPr>
                      <a:lvl4pPr marL="1371600" algn="l" defTabSz="914400" rtl="0" eaLnBrk="1" latinLnBrk="0" hangingPunct="1">
                        <a:defRPr sz="1800" b="1" kern="1200">
                          <a:solidFill>
                            <a:schemeClr val="lt1"/>
                          </a:solidFill>
                          <a:latin typeface="Arial" panose="020B0604020202020204"/>
                          <a:ea typeface="宋体" panose="02010600030101010101" pitchFamily="2" charset="-122"/>
                        </a:defRPr>
                      </a:lvl4pPr>
                      <a:lvl5pPr marL="1828800" algn="l" defTabSz="914400" rtl="0" eaLnBrk="1" latinLnBrk="0" hangingPunct="1">
                        <a:defRPr sz="1800" b="1" kern="1200">
                          <a:solidFill>
                            <a:schemeClr val="lt1"/>
                          </a:solidFill>
                          <a:latin typeface="Arial" panose="020B0604020202020204"/>
                          <a:ea typeface="宋体" panose="02010600030101010101" pitchFamily="2" charset="-122"/>
                        </a:defRPr>
                      </a:lvl5pPr>
                      <a:lvl6pPr marL="2286000" algn="l" defTabSz="914400" rtl="0" eaLnBrk="1" latinLnBrk="0" hangingPunct="1">
                        <a:defRPr sz="1800" b="1" kern="1200">
                          <a:solidFill>
                            <a:schemeClr val="lt1"/>
                          </a:solidFill>
                          <a:latin typeface="Arial" panose="020B0604020202020204"/>
                          <a:ea typeface="宋体" panose="02010600030101010101" pitchFamily="2" charset="-122"/>
                        </a:defRPr>
                      </a:lvl6pPr>
                      <a:lvl7pPr marL="2743200" algn="l" defTabSz="914400" rtl="0" eaLnBrk="1" latinLnBrk="0" hangingPunct="1">
                        <a:defRPr sz="1800" b="1" kern="1200">
                          <a:solidFill>
                            <a:schemeClr val="lt1"/>
                          </a:solidFill>
                          <a:latin typeface="Arial" panose="020B0604020202020204"/>
                          <a:ea typeface="宋体" panose="02010600030101010101" pitchFamily="2" charset="-122"/>
                        </a:defRPr>
                      </a:lvl7pPr>
                      <a:lvl8pPr marL="3200400" algn="l" defTabSz="914400" rtl="0" eaLnBrk="1" latinLnBrk="0" hangingPunct="1">
                        <a:defRPr sz="1800" b="1" kern="1200">
                          <a:solidFill>
                            <a:schemeClr val="lt1"/>
                          </a:solidFill>
                          <a:latin typeface="Arial" panose="020B0604020202020204"/>
                          <a:ea typeface="宋体" panose="02010600030101010101" pitchFamily="2" charset="-122"/>
                        </a:defRPr>
                      </a:lvl8pPr>
                      <a:lvl9pPr marL="3657600" algn="l" defTabSz="914400" rtl="0" eaLnBrk="1" latinLnBrk="0" hangingPunct="1">
                        <a:defRPr sz="1800" b="1" kern="1200">
                          <a:solidFill>
                            <a:schemeClr val="lt1"/>
                          </a:solidFill>
                          <a:latin typeface="Arial" panose="020B0604020202020204"/>
                          <a:ea typeface="宋体" panose="02010600030101010101" pitchFamily="2" charset="-122"/>
                        </a:defRPr>
                      </a:lvl9pPr>
                    </a:lstStyle>
                    <a:p>
                      <a:pPr algn="ctr"/>
                      <a:endParaRPr lang="zh-CN" altLang="en-US" sz="1600" baseline="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宋体" panose="02010600030101010101" pitchFamily="2" charset="-122"/>
                        </a:defRPr>
                      </a:lvl1pPr>
                      <a:lvl2pPr marL="457200" algn="l" defTabSz="914400" rtl="0" eaLnBrk="1" latinLnBrk="0" hangingPunct="1">
                        <a:defRPr sz="1800" b="1" kern="1200">
                          <a:solidFill>
                            <a:schemeClr val="lt1"/>
                          </a:solidFill>
                          <a:latin typeface="Arial" panose="020B0604020202020204"/>
                          <a:ea typeface="宋体" panose="02010600030101010101" pitchFamily="2" charset="-122"/>
                        </a:defRPr>
                      </a:lvl2pPr>
                      <a:lvl3pPr marL="914400" algn="l" defTabSz="914400" rtl="0" eaLnBrk="1" latinLnBrk="0" hangingPunct="1">
                        <a:defRPr sz="1800" b="1" kern="1200">
                          <a:solidFill>
                            <a:schemeClr val="lt1"/>
                          </a:solidFill>
                          <a:latin typeface="Arial" panose="020B0604020202020204"/>
                          <a:ea typeface="宋体" panose="02010600030101010101" pitchFamily="2" charset="-122"/>
                        </a:defRPr>
                      </a:lvl3pPr>
                      <a:lvl4pPr marL="1371600" algn="l" defTabSz="914400" rtl="0" eaLnBrk="1" latinLnBrk="0" hangingPunct="1">
                        <a:defRPr sz="1800" b="1" kern="1200">
                          <a:solidFill>
                            <a:schemeClr val="lt1"/>
                          </a:solidFill>
                          <a:latin typeface="Arial" panose="020B0604020202020204"/>
                          <a:ea typeface="宋体" panose="02010600030101010101" pitchFamily="2" charset="-122"/>
                        </a:defRPr>
                      </a:lvl4pPr>
                      <a:lvl5pPr marL="1828800" algn="l" defTabSz="914400" rtl="0" eaLnBrk="1" latinLnBrk="0" hangingPunct="1">
                        <a:defRPr sz="1800" b="1" kern="1200">
                          <a:solidFill>
                            <a:schemeClr val="lt1"/>
                          </a:solidFill>
                          <a:latin typeface="Arial" panose="020B0604020202020204"/>
                          <a:ea typeface="宋体" panose="02010600030101010101" pitchFamily="2" charset="-122"/>
                        </a:defRPr>
                      </a:lvl5pPr>
                      <a:lvl6pPr marL="2286000" algn="l" defTabSz="914400" rtl="0" eaLnBrk="1" latinLnBrk="0" hangingPunct="1">
                        <a:defRPr sz="1800" b="1" kern="1200">
                          <a:solidFill>
                            <a:schemeClr val="lt1"/>
                          </a:solidFill>
                          <a:latin typeface="Arial" panose="020B0604020202020204"/>
                          <a:ea typeface="宋体" panose="02010600030101010101" pitchFamily="2" charset="-122"/>
                        </a:defRPr>
                      </a:lvl6pPr>
                      <a:lvl7pPr marL="2743200" algn="l" defTabSz="914400" rtl="0" eaLnBrk="1" latinLnBrk="0" hangingPunct="1">
                        <a:defRPr sz="1800" b="1" kern="1200">
                          <a:solidFill>
                            <a:schemeClr val="lt1"/>
                          </a:solidFill>
                          <a:latin typeface="Arial" panose="020B0604020202020204"/>
                          <a:ea typeface="宋体" panose="02010600030101010101" pitchFamily="2" charset="-122"/>
                        </a:defRPr>
                      </a:lvl7pPr>
                      <a:lvl8pPr marL="3200400" algn="l" defTabSz="914400" rtl="0" eaLnBrk="1" latinLnBrk="0" hangingPunct="1">
                        <a:defRPr sz="1800" b="1" kern="1200">
                          <a:solidFill>
                            <a:schemeClr val="lt1"/>
                          </a:solidFill>
                          <a:latin typeface="Arial" panose="020B0604020202020204"/>
                          <a:ea typeface="宋体" panose="02010600030101010101" pitchFamily="2" charset="-122"/>
                        </a:defRPr>
                      </a:lvl8pPr>
                      <a:lvl9pPr marL="3657600" algn="l" defTabSz="914400" rtl="0" eaLnBrk="1" latinLnBrk="0" hangingPunct="1">
                        <a:defRPr sz="1800" b="1" kern="1200">
                          <a:solidFill>
                            <a:schemeClr val="lt1"/>
                          </a:solidFill>
                          <a:latin typeface="Arial" panose="020B0604020202020204"/>
                          <a:ea typeface="宋体" panose="02010600030101010101" pitchFamily="2" charset="-122"/>
                        </a:defRPr>
                      </a:lvl9pPr>
                    </a:lstStyle>
                    <a:p>
                      <a:pPr marL="0" marR="0" indent="0" algn="ctr" defTabSz="457200" rtl="0" eaLnBrk="1" fontAlgn="auto" latinLnBrk="0" hangingPunct="1">
                        <a:lnSpc>
                          <a:spcPct val="100000"/>
                        </a:lnSpc>
                        <a:spcBef>
                          <a:spcPts val="0"/>
                        </a:spcBef>
                        <a:spcAft>
                          <a:spcPts val="0"/>
                        </a:spcAft>
                        <a:buClrTx/>
                        <a:buSzTx/>
                        <a:buFontTx/>
                        <a:buNone/>
                        <a:defRPr/>
                      </a:pPr>
                      <a:r>
                        <a:rPr lang="en-US" altLang="zh-CN" sz="1600" baseline="0" dirty="0">
                          <a:solidFill>
                            <a:schemeClr val="bg1"/>
                          </a:solidFill>
                          <a:latin typeface="Arial" panose="020B0604020202020204" pitchFamily="34" charset="0"/>
                          <a:cs typeface="Arial" panose="020B0604020202020204" pitchFamily="34" charset="0"/>
                        </a:rPr>
                        <a:t>HWR015</a:t>
                      </a:r>
                      <a:endParaRPr lang="zh-CN" altLang="en-US" sz="1600" baseline="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宋体" panose="02010600030101010101" pitchFamily="2" charset="-122"/>
                        </a:defRPr>
                      </a:lvl1pPr>
                      <a:lvl2pPr marL="457200" algn="l" defTabSz="914400" rtl="0" eaLnBrk="1" latinLnBrk="0" hangingPunct="1">
                        <a:defRPr sz="1800" b="1" kern="1200">
                          <a:solidFill>
                            <a:schemeClr val="lt1"/>
                          </a:solidFill>
                          <a:latin typeface="Arial" panose="020B0604020202020204"/>
                          <a:ea typeface="宋体" panose="02010600030101010101" pitchFamily="2" charset="-122"/>
                        </a:defRPr>
                      </a:lvl2pPr>
                      <a:lvl3pPr marL="914400" algn="l" defTabSz="914400" rtl="0" eaLnBrk="1" latinLnBrk="0" hangingPunct="1">
                        <a:defRPr sz="1800" b="1" kern="1200">
                          <a:solidFill>
                            <a:schemeClr val="lt1"/>
                          </a:solidFill>
                          <a:latin typeface="Arial" panose="020B0604020202020204"/>
                          <a:ea typeface="宋体" panose="02010600030101010101" pitchFamily="2" charset="-122"/>
                        </a:defRPr>
                      </a:lvl3pPr>
                      <a:lvl4pPr marL="1371600" algn="l" defTabSz="914400" rtl="0" eaLnBrk="1" latinLnBrk="0" hangingPunct="1">
                        <a:defRPr sz="1800" b="1" kern="1200">
                          <a:solidFill>
                            <a:schemeClr val="lt1"/>
                          </a:solidFill>
                          <a:latin typeface="Arial" panose="020B0604020202020204"/>
                          <a:ea typeface="宋体" panose="02010600030101010101" pitchFamily="2" charset="-122"/>
                        </a:defRPr>
                      </a:lvl4pPr>
                      <a:lvl5pPr marL="1828800" algn="l" defTabSz="914400" rtl="0" eaLnBrk="1" latinLnBrk="0" hangingPunct="1">
                        <a:defRPr sz="1800" b="1" kern="1200">
                          <a:solidFill>
                            <a:schemeClr val="lt1"/>
                          </a:solidFill>
                          <a:latin typeface="Arial" panose="020B0604020202020204"/>
                          <a:ea typeface="宋体" panose="02010600030101010101" pitchFamily="2" charset="-122"/>
                        </a:defRPr>
                      </a:lvl5pPr>
                      <a:lvl6pPr marL="2286000" algn="l" defTabSz="914400" rtl="0" eaLnBrk="1" latinLnBrk="0" hangingPunct="1">
                        <a:defRPr sz="1800" b="1" kern="1200">
                          <a:solidFill>
                            <a:schemeClr val="lt1"/>
                          </a:solidFill>
                          <a:latin typeface="Arial" panose="020B0604020202020204"/>
                          <a:ea typeface="宋体" panose="02010600030101010101" pitchFamily="2" charset="-122"/>
                        </a:defRPr>
                      </a:lvl6pPr>
                      <a:lvl7pPr marL="2743200" algn="l" defTabSz="914400" rtl="0" eaLnBrk="1" latinLnBrk="0" hangingPunct="1">
                        <a:defRPr sz="1800" b="1" kern="1200">
                          <a:solidFill>
                            <a:schemeClr val="lt1"/>
                          </a:solidFill>
                          <a:latin typeface="Arial" panose="020B0604020202020204"/>
                          <a:ea typeface="宋体" panose="02010600030101010101" pitchFamily="2" charset="-122"/>
                        </a:defRPr>
                      </a:lvl7pPr>
                      <a:lvl8pPr marL="3200400" algn="l" defTabSz="914400" rtl="0" eaLnBrk="1" latinLnBrk="0" hangingPunct="1">
                        <a:defRPr sz="1800" b="1" kern="1200">
                          <a:solidFill>
                            <a:schemeClr val="lt1"/>
                          </a:solidFill>
                          <a:latin typeface="Arial" panose="020B0604020202020204"/>
                          <a:ea typeface="宋体" panose="02010600030101010101" pitchFamily="2" charset="-122"/>
                        </a:defRPr>
                      </a:lvl8pPr>
                      <a:lvl9pPr marL="3657600" algn="l" defTabSz="914400" rtl="0" eaLnBrk="1" latinLnBrk="0" hangingPunct="1">
                        <a:defRPr sz="1800" b="1" kern="1200">
                          <a:solidFill>
                            <a:schemeClr val="lt1"/>
                          </a:solidFill>
                          <a:latin typeface="Arial" panose="020B0604020202020204"/>
                          <a:ea typeface="宋体" panose="02010600030101010101" pitchFamily="2" charset="-122"/>
                        </a:defRPr>
                      </a:lvl9pPr>
                    </a:lstStyle>
                    <a:p>
                      <a:pPr marL="0" marR="0" indent="0" algn="ctr" defTabSz="457200" rtl="0" eaLnBrk="1" fontAlgn="auto" latinLnBrk="0" hangingPunct="1">
                        <a:lnSpc>
                          <a:spcPct val="100000"/>
                        </a:lnSpc>
                        <a:spcBef>
                          <a:spcPts val="0"/>
                        </a:spcBef>
                        <a:spcAft>
                          <a:spcPts val="0"/>
                        </a:spcAft>
                        <a:buClrTx/>
                        <a:buSzTx/>
                        <a:buFontTx/>
                        <a:buNone/>
                        <a:defRPr/>
                      </a:pPr>
                      <a:r>
                        <a:rPr lang="en-US" altLang="zh-CN" sz="1600" baseline="0" dirty="0">
                          <a:solidFill>
                            <a:schemeClr val="bg1"/>
                          </a:solidFill>
                          <a:latin typeface="Arial" panose="020B0604020202020204" pitchFamily="34" charset="0"/>
                          <a:cs typeface="Arial" panose="020B0604020202020204" pitchFamily="34" charset="0"/>
                        </a:rPr>
                        <a:t>QWR007</a:t>
                      </a:r>
                      <a:endParaRPr lang="zh-CN" altLang="en-US" sz="1600" baseline="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00601">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marL="0" marR="0" indent="0" algn="ctr" defTabSz="457200" rtl="0" eaLnBrk="1" fontAlgn="auto" latinLnBrk="0" hangingPunct="1">
                        <a:lnSpc>
                          <a:spcPct val="100000"/>
                        </a:lnSpc>
                        <a:spcBef>
                          <a:spcPts val="0"/>
                        </a:spcBef>
                        <a:spcAft>
                          <a:spcPts val="0"/>
                        </a:spcAft>
                        <a:buClrTx/>
                        <a:buSzTx/>
                        <a:buFontTx/>
                        <a:buNone/>
                        <a:defRPr/>
                      </a:pPr>
                      <a:r>
                        <a:rPr lang="en-US" altLang="zh-CN" sz="1600" b="1" baseline="0" dirty="0">
                          <a:latin typeface="Arial" panose="020B0604020202020204" pitchFamily="34" charset="0"/>
                          <a:cs typeface="Arial" panose="020B0604020202020204" pitchFamily="34" charset="0"/>
                        </a:rPr>
                        <a:t>CM Quantity</a:t>
                      </a:r>
                      <a:endParaRPr lang="zh-CN" altLang="en-US" sz="1600" b="1" baseline="0" dirty="0">
                        <a:solidFill>
                          <a:schemeClr val="bg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gn="ctr"/>
                      <a:r>
                        <a:rPr lang="en-US" altLang="zh-CN" sz="1600" b="1" baseline="0" dirty="0">
                          <a:solidFill>
                            <a:schemeClr val="tx1"/>
                          </a:solidFill>
                          <a:latin typeface="Arial" panose="020B0604020202020204" pitchFamily="34" charset="0"/>
                          <a:cs typeface="Arial" panose="020B0604020202020204" pitchFamily="34" charset="0"/>
                        </a:rPr>
                        <a:t>11</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gn="ctr"/>
                      <a:r>
                        <a:rPr lang="en-US" altLang="zh-CN" sz="1600" b="1" baseline="0" dirty="0">
                          <a:solidFill>
                            <a:schemeClr val="tx1"/>
                          </a:solidFill>
                          <a:latin typeface="Arial" panose="020B0604020202020204" pitchFamily="34" charset="0"/>
                          <a:cs typeface="Arial" panose="020B0604020202020204" pitchFamily="34" charset="0"/>
                        </a:rPr>
                        <a:t>6</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800601">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gn="ctr"/>
                      <a:r>
                        <a:rPr lang="en-US" altLang="zh-CN" sz="1600" b="1" baseline="0" dirty="0">
                          <a:latin typeface="Arial" panose="020B0604020202020204" pitchFamily="34" charset="0"/>
                          <a:cs typeface="Arial" panose="020B0604020202020204" pitchFamily="34" charset="0"/>
                        </a:rPr>
                        <a:t>CM Length [mm]</a:t>
                      </a:r>
                      <a:endParaRPr lang="zh-CN" altLang="en-US" sz="1600" b="1" baseline="0" dirty="0">
                        <a:solidFill>
                          <a:schemeClr val="bg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gn="ctr"/>
                      <a:r>
                        <a:rPr lang="en-US" altLang="zh-CN" sz="1600" b="1" baseline="0" dirty="0">
                          <a:solidFill>
                            <a:schemeClr val="tx1"/>
                          </a:solidFill>
                          <a:latin typeface="Arial" panose="020B0604020202020204" pitchFamily="34" charset="0"/>
                          <a:cs typeface="Arial" panose="020B0604020202020204" pitchFamily="34" charset="0"/>
                        </a:rPr>
                        <a:t>5836</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gn="ctr"/>
                      <a:r>
                        <a:rPr lang="en-US" altLang="zh-CN" sz="1600" b="1" baseline="0" dirty="0">
                          <a:solidFill>
                            <a:schemeClr val="tx1"/>
                          </a:solidFill>
                          <a:latin typeface="Arial" panose="020B0604020202020204" pitchFamily="34" charset="0"/>
                          <a:cs typeface="Arial" panose="020B0604020202020204" pitchFamily="34" charset="0"/>
                        </a:rPr>
                        <a:t>5073</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0060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1" baseline="0" dirty="0">
                          <a:latin typeface="Arial" panose="020B0604020202020204" pitchFamily="34" charset="0"/>
                          <a:cs typeface="Arial" panose="020B0604020202020204" pitchFamily="34" charset="0"/>
                        </a:rPr>
                        <a:t>CM Width</a:t>
                      </a:r>
                      <a:r>
                        <a:rPr lang="en-US" altLang="zh-CN" sz="1600" b="1" dirty="0">
                          <a:latin typeface="Arial" panose="020B0604020202020204" pitchFamily="34" charset="0"/>
                          <a:cs typeface="Arial" panose="020B0604020202020204" pitchFamily="34" charset="0"/>
                          <a:sym typeface="+mn-ea"/>
                        </a:rPr>
                        <a:t> [mm]</a:t>
                      </a:r>
                      <a:endParaRPr lang="zh-CN" altLang="en-US" sz="1600" b="1" baseline="0" dirty="0">
                        <a:solidFill>
                          <a:schemeClr val="bg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altLang="zh-CN" sz="1600" b="1" baseline="0" dirty="0">
                          <a:solidFill>
                            <a:schemeClr val="tx1"/>
                          </a:solidFill>
                          <a:latin typeface="Arial" panose="020B0604020202020204" pitchFamily="34" charset="0"/>
                          <a:cs typeface="Arial" panose="020B0604020202020204" pitchFamily="34" charset="0"/>
                        </a:rPr>
                        <a:t>2000</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altLang="zh-CN" sz="1600" b="1" baseline="0" dirty="0">
                          <a:solidFill>
                            <a:schemeClr val="tx1"/>
                          </a:solidFill>
                          <a:latin typeface="Arial" panose="020B0604020202020204" pitchFamily="34" charset="0"/>
                          <a:cs typeface="Arial" panose="020B0604020202020204" pitchFamily="34" charset="0"/>
                        </a:rPr>
                        <a:t>2000</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80060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1" baseline="0" dirty="0">
                          <a:latin typeface="Arial" panose="020B0604020202020204" pitchFamily="34" charset="0"/>
                          <a:cs typeface="Arial" panose="020B0604020202020204" pitchFamily="34" charset="0"/>
                        </a:rPr>
                        <a:t>CM Height</a:t>
                      </a:r>
                      <a:r>
                        <a:rPr lang="en-US" altLang="zh-CN" sz="1600" b="1" dirty="0">
                          <a:latin typeface="Arial" panose="020B0604020202020204" pitchFamily="34" charset="0"/>
                          <a:cs typeface="Arial" panose="020B0604020202020204" pitchFamily="34" charset="0"/>
                          <a:sym typeface="+mn-ea"/>
                        </a:rPr>
                        <a:t> [mm]</a:t>
                      </a:r>
                      <a:endParaRPr lang="zh-CN" altLang="en-US" sz="1600" b="1" baseline="0" dirty="0">
                        <a:solidFill>
                          <a:schemeClr val="bg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altLang="zh-CN" sz="1600" b="1" baseline="0" dirty="0">
                          <a:solidFill>
                            <a:schemeClr val="tx1"/>
                          </a:solidFill>
                          <a:latin typeface="Arial" panose="020B0604020202020204" pitchFamily="34" charset="0"/>
                          <a:cs typeface="Arial" panose="020B0604020202020204" pitchFamily="34" charset="0"/>
                        </a:rPr>
                        <a:t>3800</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altLang="zh-CN" sz="1600" b="1" baseline="0" dirty="0">
                          <a:solidFill>
                            <a:schemeClr val="tx1"/>
                          </a:solidFill>
                          <a:latin typeface="Arial" panose="020B0604020202020204" pitchFamily="34" charset="0"/>
                          <a:cs typeface="Arial" panose="020B0604020202020204" pitchFamily="34" charset="0"/>
                        </a:rPr>
                        <a:t>3800</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800601">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marL="0" marR="0" indent="0" algn="ctr" defTabSz="457200" rtl="0" eaLnBrk="1" fontAlgn="auto" latinLnBrk="0" hangingPunct="1">
                        <a:lnSpc>
                          <a:spcPct val="100000"/>
                        </a:lnSpc>
                        <a:spcBef>
                          <a:spcPts val="0"/>
                        </a:spcBef>
                        <a:spcAft>
                          <a:spcPts val="0"/>
                        </a:spcAft>
                        <a:buClrTx/>
                        <a:buSzTx/>
                        <a:buFontTx/>
                        <a:buNone/>
                        <a:defRPr/>
                      </a:pPr>
                      <a:r>
                        <a:rPr lang="en-US" altLang="zh-CN" sz="1600" b="1" baseline="0" dirty="0">
                          <a:latin typeface="Arial" panose="020B0604020202020204" pitchFamily="34" charset="0"/>
                          <a:cs typeface="Arial" panose="020B0604020202020204" pitchFamily="34" charset="0"/>
                        </a:rPr>
                        <a:t>Cavity Quantity</a:t>
                      </a:r>
                      <a:endParaRPr lang="zh-CN" altLang="en-US" sz="1600" b="1" baseline="0" dirty="0">
                        <a:solidFill>
                          <a:schemeClr val="bg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gn="ctr"/>
                      <a:r>
                        <a:rPr lang="en-US" altLang="zh-CN" sz="1600" b="1" baseline="0" dirty="0">
                          <a:solidFill>
                            <a:schemeClr val="tx1"/>
                          </a:solidFill>
                          <a:latin typeface="Arial" panose="020B0604020202020204" pitchFamily="34" charset="0"/>
                          <a:cs typeface="Arial" panose="020B0604020202020204" pitchFamily="34" charset="0"/>
                        </a:rPr>
                        <a:t>6</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gn="ctr"/>
                      <a:r>
                        <a:rPr lang="en-US" altLang="zh-CN" sz="1600" b="1" baseline="0" dirty="0">
                          <a:solidFill>
                            <a:schemeClr val="tx1"/>
                          </a:solidFill>
                          <a:latin typeface="Arial" panose="020B0604020202020204" pitchFamily="34" charset="0"/>
                          <a:cs typeface="Arial" panose="020B0604020202020204" pitchFamily="34" charset="0"/>
                        </a:rPr>
                        <a:t>5</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800601">
                <a:tc>
                  <a:txBody>
                    <a:bodyPr/>
                    <a:lstStyle/>
                    <a:p>
                      <a:pPr marL="0" algn="ctr" defTabSz="914400" rtl="0" eaLnBrk="1" latinLnBrk="0" hangingPunct="1"/>
                      <a:r>
                        <a:rPr lang="en-US" altLang="zh-CN" sz="1600" b="1" kern="1200" baseline="0" dirty="0">
                          <a:solidFill>
                            <a:schemeClr val="dk1"/>
                          </a:solidFill>
                          <a:latin typeface="Arial" panose="020B0604020202020204" pitchFamily="34" charset="0"/>
                          <a:ea typeface="宋体" panose="02010600030101010101" pitchFamily="2" charset="-122"/>
                          <a:cs typeface="Arial" panose="020B0604020202020204" pitchFamily="34" charset="0"/>
                        </a:rPr>
                        <a:t>BPM Quantity</a:t>
                      </a:r>
                      <a:endParaRPr lang="zh-CN" altLang="en-US" sz="1600" b="1" kern="1200" baseline="0" dirty="0">
                        <a:solidFill>
                          <a:schemeClr val="dk1"/>
                        </a:solidFill>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altLang="zh-CN" sz="1600" b="1" baseline="0" dirty="0">
                          <a:solidFill>
                            <a:schemeClr val="tx1"/>
                          </a:solidFill>
                          <a:latin typeface="Arial" panose="020B0604020202020204" pitchFamily="34" charset="0"/>
                          <a:cs typeface="Arial" panose="020B0604020202020204" pitchFamily="34" charset="0"/>
                        </a:rPr>
                        <a:t>1</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gn="ctr"/>
                      <a:r>
                        <a:rPr lang="en-US" altLang="zh-CN" sz="1600" b="1" baseline="0" dirty="0">
                          <a:solidFill>
                            <a:schemeClr val="tx1"/>
                          </a:solidFill>
                          <a:latin typeface="Arial" panose="020B0604020202020204" pitchFamily="34" charset="0"/>
                          <a:cs typeface="Arial" panose="020B0604020202020204" pitchFamily="34" charset="0"/>
                        </a:rPr>
                        <a:t>4</a:t>
                      </a:r>
                      <a:endParaRPr lang="zh-CN" alt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18741" y="122535"/>
            <a:ext cx="8922004" cy="605155"/>
          </a:xfrm>
        </p:spPr>
        <p:txBody>
          <a:bodyPr/>
          <a:lstStyle/>
          <a:p>
            <a:r>
              <a:rPr lang="en-US" altLang="zh-CN" dirty="0">
                <a:latin typeface="Arial" panose="020B0604020202020204" pitchFamily="34" charset="0"/>
                <a:cs typeface="Arial" panose="020B0604020202020204" pitchFamily="34" charset="0"/>
              </a:rPr>
              <a:t>Assembling of QWR &amp; HWR CMs</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4</a:t>
            </a:fld>
            <a:endParaRPr lang="en-GB" altLang="zh-CN"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63AB2D2B-3BED-BDBA-C7EA-010D80447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44" y="980728"/>
            <a:ext cx="2847394" cy="2448272"/>
          </a:xfrm>
          <a:prstGeom prst="rect">
            <a:avLst/>
          </a:prstGeom>
        </p:spPr>
      </p:pic>
      <p:pic>
        <p:nvPicPr>
          <p:cNvPr id="7" name="图片 6">
            <a:extLst>
              <a:ext uri="{FF2B5EF4-FFF2-40B4-BE49-F238E27FC236}">
                <a16:creationId xmlns:a16="http://schemas.microsoft.com/office/drawing/2014/main" id="{982CF3F8-1249-6D20-FFEB-895DC6E09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772" y="980728"/>
            <a:ext cx="2847394" cy="2448272"/>
          </a:xfrm>
          <a:prstGeom prst="rect">
            <a:avLst/>
          </a:prstGeom>
        </p:spPr>
      </p:pic>
      <p:pic>
        <p:nvPicPr>
          <p:cNvPr id="8" name="图片 7">
            <a:extLst>
              <a:ext uri="{FF2B5EF4-FFF2-40B4-BE49-F238E27FC236}">
                <a16:creationId xmlns:a16="http://schemas.microsoft.com/office/drawing/2014/main" id="{0506179D-76A6-6602-FA37-3FD0CCBD0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2100" y="980728"/>
            <a:ext cx="2922144" cy="2448272"/>
          </a:xfrm>
          <a:prstGeom prst="rect">
            <a:avLst/>
          </a:prstGeom>
        </p:spPr>
      </p:pic>
      <p:pic>
        <p:nvPicPr>
          <p:cNvPr id="9" name="图片 8">
            <a:extLst>
              <a:ext uri="{FF2B5EF4-FFF2-40B4-BE49-F238E27FC236}">
                <a16:creationId xmlns:a16="http://schemas.microsoft.com/office/drawing/2014/main" id="{AC59E2A4-B37A-41F0-F969-CC610A31CC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445" y="3984614"/>
            <a:ext cx="2847394" cy="2181601"/>
          </a:xfrm>
          <a:prstGeom prst="rect">
            <a:avLst/>
          </a:prstGeom>
        </p:spPr>
      </p:pic>
      <p:pic>
        <p:nvPicPr>
          <p:cNvPr id="10" name="图片 9">
            <a:extLst>
              <a:ext uri="{FF2B5EF4-FFF2-40B4-BE49-F238E27FC236}">
                <a16:creationId xmlns:a16="http://schemas.microsoft.com/office/drawing/2014/main" id="{EB0486F1-6649-573C-D863-AB0D15290C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3212242" y="3984615"/>
            <a:ext cx="2814924" cy="2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FB058431-3E02-9A5D-2A29-C1846CBA91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154713" y="3984614"/>
            <a:ext cx="2876918" cy="21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78">
            <a:extLst>
              <a:ext uri="{FF2B5EF4-FFF2-40B4-BE49-F238E27FC236}">
                <a16:creationId xmlns:a16="http://schemas.microsoft.com/office/drawing/2014/main" id="{348BB6D8-A540-C8AF-C80C-4EC5070261DF}"/>
              </a:ext>
            </a:extLst>
          </p:cNvPr>
          <p:cNvSpPr txBox="1"/>
          <p:nvPr/>
        </p:nvSpPr>
        <p:spPr>
          <a:xfrm>
            <a:off x="953344" y="3449941"/>
            <a:ext cx="22264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003399"/>
                </a:solidFill>
                <a:latin typeface="Arial" panose="020B0604020202020204" pitchFamily="34" charset="0"/>
                <a:cs typeface="Arial" panose="020B0604020202020204" pitchFamily="34" charset="0"/>
              </a:rPr>
              <a:t>Cold mass</a:t>
            </a:r>
          </a:p>
        </p:txBody>
      </p:sp>
      <p:sp>
        <p:nvSpPr>
          <p:cNvPr id="13" name="文本框 78">
            <a:extLst>
              <a:ext uri="{FF2B5EF4-FFF2-40B4-BE49-F238E27FC236}">
                <a16:creationId xmlns:a16="http://schemas.microsoft.com/office/drawing/2014/main" id="{BC8A8675-1B50-FD59-D963-61CA877C1E6B}"/>
              </a:ext>
            </a:extLst>
          </p:cNvPr>
          <p:cNvSpPr txBox="1"/>
          <p:nvPr/>
        </p:nvSpPr>
        <p:spPr>
          <a:xfrm>
            <a:off x="3344700" y="3449940"/>
            <a:ext cx="251753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003399"/>
                </a:solidFill>
                <a:latin typeface="Arial" panose="020B0604020202020204" pitchFamily="34" charset="0"/>
                <a:cs typeface="Arial" panose="020B0604020202020204" pitchFamily="34" charset="0"/>
              </a:rPr>
              <a:t>Hoisting together</a:t>
            </a:r>
          </a:p>
        </p:txBody>
      </p:sp>
      <p:sp>
        <p:nvSpPr>
          <p:cNvPr id="14" name="文本框 78">
            <a:extLst>
              <a:ext uri="{FF2B5EF4-FFF2-40B4-BE49-F238E27FC236}">
                <a16:creationId xmlns:a16="http://schemas.microsoft.com/office/drawing/2014/main" id="{64EA05CA-F610-A849-7391-AFACDA9278E4}"/>
              </a:ext>
            </a:extLst>
          </p:cNvPr>
          <p:cNvSpPr txBox="1"/>
          <p:nvPr/>
        </p:nvSpPr>
        <p:spPr>
          <a:xfrm>
            <a:off x="6441999" y="3437754"/>
            <a:ext cx="31592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003399"/>
                </a:solidFill>
                <a:latin typeface="Arial" panose="020B0604020202020204" pitchFamily="34" charset="0"/>
                <a:cs typeface="Arial" panose="020B0604020202020204" pitchFamily="34" charset="0"/>
              </a:rPr>
              <a:t>Precise Alignment</a:t>
            </a:r>
          </a:p>
        </p:txBody>
      </p:sp>
      <p:sp>
        <p:nvSpPr>
          <p:cNvPr id="15" name="文本框 78">
            <a:extLst>
              <a:ext uri="{FF2B5EF4-FFF2-40B4-BE49-F238E27FC236}">
                <a16:creationId xmlns:a16="http://schemas.microsoft.com/office/drawing/2014/main" id="{93A6C1B6-FBE6-B197-F986-FDF1AAFD6FC8}"/>
              </a:ext>
            </a:extLst>
          </p:cNvPr>
          <p:cNvSpPr txBox="1"/>
          <p:nvPr/>
        </p:nvSpPr>
        <p:spPr>
          <a:xfrm>
            <a:off x="214169" y="6117282"/>
            <a:ext cx="287394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003399"/>
                </a:solidFill>
                <a:latin typeface="Arial" panose="020B0604020202020204" pitchFamily="34" charset="0"/>
                <a:cs typeface="Arial" panose="020B0604020202020204" pitchFamily="34" charset="0"/>
              </a:rPr>
              <a:t>Multilayer insulation</a:t>
            </a:r>
            <a:endParaRPr lang="zh-CN" altLang="en-US" sz="2400" dirty="0">
              <a:solidFill>
                <a:srgbClr val="003399"/>
              </a:solidFill>
              <a:latin typeface="Arial" panose="020B0604020202020204" pitchFamily="34" charset="0"/>
              <a:cs typeface="Arial" panose="020B0604020202020204" pitchFamily="34" charset="0"/>
            </a:endParaRPr>
          </a:p>
        </p:txBody>
      </p:sp>
      <p:sp>
        <p:nvSpPr>
          <p:cNvPr id="16" name="文本框 78">
            <a:extLst>
              <a:ext uri="{FF2B5EF4-FFF2-40B4-BE49-F238E27FC236}">
                <a16:creationId xmlns:a16="http://schemas.microsoft.com/office/drawing/2014/main" id="{9EC691E9-7FAF-E94D-5A08-D23866A7AF0F}"/>
              </a:ext>
            </a:extLst>
          </p:cNvPr>
          <p:cNvSpPr txBox="1"/>
          <p:nvPr/>
        </p:nvSpPr>
        <p:spPr>
          <a:xfrm>
            <a:off x="3531754" y="6114675"/>
            <a:ext cx="272417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003399"/>
                </a:solidFill>
                <a:latin typeface="Arial" panose="020B0604020202020204" pitchFamily="34" charset="0"/>
                <a:cs typeface="Arial" panose="020B0604020202020204" pitchFamily="34" charset="0"/>
              </a:rPr>
              <a:t>Thermal shield</a:t>
            </a:r>
            <a:endParaRPr lang="zh-CN" altLang="en-US" sz="2400" dirty="0">
              <a:solidFill>
                <a:srgbClr val="003399"/>
              </a:solidFill>
              <a:latin typeface="Arial" panose="020B0604020202020204" pitchFamily="34" charset="0"/>
              <a:cs typeface="Arial" panose="020B0604020202020204" pitchFamily="34" charset="0"/>
            </a:endParaRPr>
          </a:p>
        </p:txBody>
      </p:sp>
      <p:sp>
        <p:nvSpPr>
          <p:cNvPr id="17" name="文本框 78">
            <a:extLst>
              <a:ext uri="{FF2B5EF4-FFF2-40B4-BE49-F238E27FC236}">
                <a16:creationId xmlns:a16="http://schemas.microsoft.com/office/drawing/2014/main" id="{5A172210-08C8-EC8C-A093-923628E467EF}"/>
              </a:ext>
            </a:extLst>
          </p:cNvPr>
          <p:cNvSpPr txBox="1"/>
          <p:nvPr/>
        </p:nvSpPr>
        <p:spPr>
          <a:xfrm>
            <a:off x="6164569" y="6123429"/>
            <a:ext cx="323121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003399"/>
                </a:solidFill>
                <a:latin typeface="Arial" panose="020B0604020202020204" pitchFamily="34" charset="0"/>
                <a:cs typeface="Arial" panose="020B0604020202020204" pitchFamily="34" charset="0"/>
              </a:rPr>
              <a:t>Completed assembly</a:t>
            </a:r>
            <a:endParaRPr lang="zh-CN" altLang="en-US" sz="2400" dirty="0">
              <a:solidFill>
                <a:srgbClr val="003399"/>
              </a:solidFill>
              <a:latin typeface="Arial" panose="020B0604020202020204" pitchFamily="34" charset="0"/>
              <a:cs typeface="Arial" panose="020B0604020202020204" pitchFamily="34" charset="0"/>
            </a:endParaRPr>
          </a:p>
        </p:txBody>
      </p:sp>
      <p:pic>
        <p:nvPicPr>
          <p:cNvPr id="18" name="图片 17">
            <a:extLst>
              <a:ext uri="{FF2B5EF4-FFF2-40B4-BE49-F238E27FC236}">
                <a16:creationId xmlns:a16="http://schemas.microsoft.com/office/drawing/2014/main" id="{1966EB23-71F6-A902-CE26-7168B2BFA0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9169033" y="3984614"/>
            <a:ext cx="2939053" cy="218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78">
            <a:extLst>
              <a:ext uri="{FF2B5EF4-FFF2-40B4-BE49-F238E27FC236}">
                <a16:creationId xmlns:a16="http://schemas.microsoft.com/office/drawing/2014/main" id="{DCA9F715-CC1D-6872-E9CB-88C6808006ED}"/>
              </a:ext>
            </a:extLst>
          </p:cNvPr>
          <p:cNvSpPr txBox="1"/>
          <p:nvPr/>
        </p:nvSpPr>
        <p:spPr>
          <a:xfrm>
            <a:off x="9332381" y="6114674"/>
            <a:ext cx="306820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003399"/>
                </a:solidFill>
                <a:latin typeface="Arial" panose="020B0604020202020204" pitchFamily="34" charset="0"/>
                <a:cs typeface="Arial" panose="020B0604020202020204" pitchFamily="34" charset="0"/>
              </a:rPr>
              <a:t>LN2 testing for CMs</a:t>
            </a:r>
            <a:endParaRPr lang="zh-CN" altLang="en-US" sz="2400" dirty="0">
              <a:solidFill>
                <a:srgbClr val="003399"/>
              </a:solidFill>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7E934B23-EA7D-7575-7337-1E850543FFF2}"/>
              </a:ext>
            </a:extLst>
          </p:cNvPr>
          <p:cNvPicPr>
            <a:picLocks noChangeAspect="1"/>
          </p:cNvPicPr>
          <p:nvPr/>
        </p:nvPicPr>
        <p:blipFill>
          <a:blip r:embed="rId10"/>
          <a:stretch>
            <a:fillRect/>
          </a:stretch>
        </p:blipFill>
        <p:spPr>
          <a:xfrm>
            <a:off x="9169034" y="980728"/>
            <a:ext cx="2876918" cy="2448272"/>
          </a:xfrm>
          <a:prstGeom prst="rect">
            <a:avLst/>
          </a:prstGeom>
        </p:spPr>
      </p:pic>
      <p:sp>
        <p:nvSpPr>
          <p:cNvPr id="23" name="文本框 78">
            <a:extLst>
              <a:ext uri="{FF2B5EF4-FFF2-40B4-BE49-F238E27FC236}">
                <a16:creationId xmlns:a16="http://schemas.microsoft.com/office/drawing/2014/main" id="{D21553A2-548C-2864-80A3-15EB5D0BA7DF}"/>
              </a:ext>
            </a:extLst>
          </p:cNvPr>
          <p:cNvSpPr txBox="1"/>
          <p:nvPr/>
        </p:nvSpPr>
        <p:spPr>
          <a:xfrm>
            <a:off x="9873690" y="3466386"/>
            <a:ext cx="15766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003399"/>
                </a:solidFill>
                <a:latin typeface="Arial" panose="020B0604020202020204" pitchFamily="34" charset="0"/>
                <a:cs typeface="Arial" panose="020B0604020202020204" pitchFamily="34" charset="0"/>
              </a:rPr>
              <a:t>QWR007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880533"/>
            <a:ext cx="3208470" cy="56896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p:cNvSpPr/>
          <p:nvPr>
            <p:custDataLst>
              <p:tags r:id="rId1"/>
            </p:custDataLst>
          </p:nvPr>
        </p:nvSpPr>
        <p:spPr bwMode="auto">
          <a:xfrm>
            <a:off x="4835767" y="2486817"/>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任意多边形 5"/>
          <p:cNvSpPr/>
          <p:nvPr>
            <p:custDataLst>
              <p:tags r:id="rId2"/>
            </p:custDataLst>
          </p:nvPr>
        </p:nvSpPr>
        <p:spPr bwMode="auto">
          <a:xfrm>
            <a:off x="4834507" y="5289312"/>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p:cNvSpPr/>
          <p:nvPr>
            <p:custDataLst>
              <p:tags r:id="rId3"/>
            </p:custDataLst>
          </p:nvPr>
        </p:nvSpPr>
        <p:spPr bwMode="auto">
          <a:xfrm>
            <a:off x="4841835" y="1289354"/>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Rectangle 11"/>
          <p:cNvSpPr>
            <a:spLocks noChangeArrowheads="1"/>
          </p:cNvSpPr>
          <p:nvPr>
            <p:custDataLst>
              <p:tags r:id="rId4"/>
            </p:custDataLst>
          </p:nvPr>
        </p:nvSpPr>
        <p:spPr bwMode="gray">
          <a:xfrm>
            <a:off x="5060812" y="2688499"/>
            <a:ext cx="6048327" cy="430530"/>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rgbClr val="44546A"/>
                </a:solidFill>
                <a:latin typeface="Arial" panose="020B0604020202020204" pitchFamily="34" charset="0"/>
                <a:ea typeface="微软雅黑" panose="020B0503020204020204" pitchFamily="34" charset="-122"/>
                <a:cs typeface="Arial" panose="020B0604020202020204" pitchFamily="34" charset="0"/>
              </a:rPr>
              <a:t>RF Conditioning</a:t>
            </a:r>
          </a:p>
        </p:txBody>
      </p:sp>
      <p:sp>
        <p:nvSpPr>
          <p:cNvPr id="12" name="Rectangle 11"/>
          <p:cNvSpPr>
            <a:spLocks noChangeArrowheads="1"/>
          </p:cNvSpPr>
          <p:nvPr>
            <p:custDataLst>
              <p:tags r:id="rId5"/>
            </p:custDataLst>
          </p:nvPr>
        </p:nvSpPr>
        <p:spPr bwMode="gray">
          <a:xfrm>
            <a:off x="5076505" y="5475183"/>
            <a:ext cx="5674529" cy="430887"/>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chemeClr val="bg1">
                    <a:lumMod val="75000"/>
                  </a:schemeClr>
                </a:solidFill>
                <a:latin typeface="Arial" panose="020B0604020202020204"/>
                <a:ea typeface="微软雅黑" panose="020B0503020204020204" pitchFamily="34" charset="-122"/>
              </a:rPr>
              <a:t>Summary</a:t>
            </a:r>
          </a:p>
        </p:txBody>
      </p:sp>
      <p:sp>
        <p:nvSpPr>
          <p:cNvPr id="13" name="Rectangle 11"/>
          <p:cNvSpPr>
            <a:spLocks noChangeArrowheads="1"/>
          </p:cNvSpPr>
          <p:nvPr>
            <p:custDataLst>
              <p:tags r:id="rId6"/>
            </p:custDataLst>
          </p:nvPr>
        </p:nvSpPr>
        <p:spPr bwMode="gray">
          <a:xfrm>
            <a:off x="5076505" y="1472982"/>
            <a:ext cx="4200229" cy="461665"/>
          </a:xfrm>
          <a:prstGeom prst="rect">
            <a:avLst/>
          </a:prstGeom>
          <a:noFill/>
          <a:ln>
            <a:noFill/>
          </a:ln>
        </p:spPr>
        <p:txBody>
          <a:bodyPr wrap="square" lIns="0" tIns="0" rIns="0" bIns="0">
            <a:spAutoFit/>
          </a:bodyPr>
          <a:lstStyle/>
          <a:p>
            <a:pPr marL="457200" marR="0" lvl="0" indent="-457200" defTabSz="457200" fontAlgn="auto">
              <a:lnSpc>
                <a:spcPct val="100000"/>
              </a:lnSpc>
              <a:spcBef>
                <a:spcPts val="0"/>
              </a:spcBef>
              <a:spcAft>
                <a:spcPts val="0"/>
              </a:spcAft>
              <a:buClrTx/>
              <a:buSzTx/>
              <a:buFont typeface="Wingdings" panose="05000000000000000000" pitchFamily="2" charset="2"/>
              <a:buChar char="l"/>
              <a:defRPr/>
            </a:pPr>
            <a:r>
              <a:rPr lang="en-US" altLang="zh-CN" sz="3000" b="1">
                <a:solidFill>
                  <a:schemeClr val="bg1">
                    <a:lumMod val="75000"/>
                  </a:schemeClr>
                </a:solidFill>
                <a:latin typeface="Arial" panose="020B0604020202020204"/>
                <a:ea typeface="微软雅黑" panose="020B0503020204020204" pitchFamily="34" charset="-122"/>
              </a:rPr>
              <a:t>Introduction</a:t>
            </a:r>
          </a:p>
        </p:txBody>
      </p:sp>
      <p:grpSp>
        <p:nvGrpSpPr>
          <p:cNvPr id="15" name="组合 14"/>
          <p:cNvGrpSpPr/>
          <p:nvPr/>
        </p:nvGrpSpPr>
        <p:grpSpPr>
          <a:xfrm>
            <a:off x="11164811" y="1363199"/>
            <a:ext cx="755664" cy="756000"/>
            <a:chOff x="8424290" y="1837792"/>
            <a:chExt cx="755664" cy="756000"/>
          </a:xfrm>
        </p:grpSpPr>
        <p:sp>
          <p:nvSpPr>
            <p:cNvPr id="16" name="Freeform 5"/>
            <p:cNvSpPr/>
            <p:nvPr/>
          </p:nvSpPr>
          <p:spPr bwMode="auto">
            <a:xfrm rot="10800000">
              <a:off x="8424290" y="1837792"/>
              <a:ext cx="755664" cy="756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bg1">
                    <a:lumMod val="95000"/>
                  </a:schemeClr>
                </a:solidFill>
                <a:effectLst/>
                <a:uLnTx/>
                <a:uFillTx/>
                <a:latin typeface="Calibri" panose="020F0502020204030204"/>
                <a:ea typeface="等线" panose="02010600030101010101" pitchFamily="2" charset="-122"/>
                <a:cs typeface="+mn-cs"/>
              </a:endParaRPr>
            </a:p>
          </p:txBody>
        </p:sp>
        <p:sp>
          <p:nvSpPr>
            <p:cNvPr id="17" name="KSO_Shape"/>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bg1">
                    <a:lumMod val="95000"/>
                  </a:schemeClr>
                </a:solidFill>
                <a:effectLst/>
                <a:uLnTx/>
                <a:uFillTx/>
                <a:latin typeface="Calibri" panose="020F0502020204030204"/>
                <a:ea typeface="宋体" panose="02010600030101010101" pitchFamily="2" charset="-122"/>
                <a:cs typeface="+mn-cs"/>
              </a:endParaRPr>
            </a:p>
          </p:txBody>
        </p:sp>
      </p:grpSp>
      <p:grpSp>
        <p:nvGrpSpPr>
          <p:cNvPr id="18" name="组合 17"/>
          <p:cNvGrpSpPr/>
          <p:nvPr>
            <p:custDataLst>
              <p:tags r:id="rId7"/>
            </p:custDataLst>
          </p:nvPr>
        </p:nvGrpSpPr>
        <p:grpSpPr>
          <a:xfrm>
            <a:off x="3376555" y="1158764"/>
            <a:ext cx="1065954" cy="1038345"/>
            <a:chOff x="1991991" y="1508806"/>
            <a:chExt cx="1501200" cy="1500230"/>
          </a:xfrm>
        </p:grpSpPr>
        <p:sp>
          <p:nvSpPr>
            <p:cNvPr id="19" name="Freeform 5"/>
            <p:cNvSpPr/>
            <p:nvPr>
              <p:custDataLst>
                <p:tags r:id="rId22"/>
              </p:custDataLst>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p:cNvSpPr/>
            <p:nvPr>
              <p:custDataLst>
                <p:tags r:id="rId23"/>
              </p:custDataLst>
            </p:nvPr>
          </p:nvSpPr>
          <p:spPr bwMode="auto">
            <a:xfrm rot="10800000">
              <a:off x="2159390" y="1675387"/>
              <a:ext cx="1166400" cy="1167066"/>
            </a:xfrm>
            <a:prstGeom prst="ellipse">
              <a:avLst/>
            </a:prstGeom>
            <a:gradFill flip="none" rotWithShape="1">
              <a:gsLst>
                <a:gs pos="38600">
                  <a:srgbClr val="3C67B3"/>
                </a:gs>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p:cNvSpPr txBox="1"/>
            <p:nvPr>
              <p:custDataLst>
                <p:tags r:id="rId24"/>
              </p:custDataLst>
            </p:nvPr>
          </p:nvSpPr>
          <p:spPr>
            <a:xfrm>
              <a:off x="2415896" y="1841193"/>
              <a:ext cx="637431" cy="88936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p:cNvGrpSpPr/>
          <p:nvPr>
            <p:custDataLst>
              <p:tags r:id="rId8"/>
            </p:custDataLst>
          </p:nvPr>
        </p:nvGrpSpPr>
        <p:grpSpPr>
          <a:xfrm>
            <a:off x="3376555" y="2382871"/>
            <a:ext cx="1065954" cy="1038345"/>
            <a:chOff x="8955123" y="2633014"/>
            <a:chExt cx="1501200" cy="1500230"/>
          </a:xfrm>
        </p:grpSpPr>
        <p:sp>
          <p:nvSpPr>
            <p:cNvPr id="23" name="Freeform 5"/>
            <p:cNvSpPr/>
            <p:nvPr>
              <p:custDataLst>
                <p:tags r:id="rId19"/>
              </p:custDataLst>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p:cNvSpPr/>
            <p:nvPr>
              <p:custDataLst>
                <p:tags r:id="rId20"/>
              </p:custDataLst>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p:cNvSpPr txBox="1"/>
            <p:nvPr>
              <p:custDataLst>
                <p:tags r:id="rId21"/>
              </p:custDataLst>
            </p:nvPr>
          </p:nvSpPr>
          <p:spPr>
            <a:xfrm>
              <a:off x="9387007" y="2931692"/>
              <a:ext cx="637431" cy="88936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p:cNvGrpSpPr/>
          <p:nvPr>
            <p:custDataLst>
              <p:tags r:id="rId9"/>
            </p:custDataLst>
          </p:nvPr>
        </p:nvGrpSpPr>
        <p:grpSpPr>
          <a:xfrm>
            <a:off x="3374159" y="5174017"/>
            <a:ext cx="1068350" cy="1038346"/>
            <a:chOff x="1991991" y="3757222"/>
            <a:chExt cx="1501200" cy="1500230"/>
          </a:xfrm>
        </p:grpSpPr>
        <p:sp>
          <p:nvSpPr>
            <p:cNvPr id="27" name="Freeform 5"/>
            <p:cNvSpPr/>
            <p:nvPr>
              <p:custDataLst>
                <p:tags r:id="rId16"/>
              </p:custDataLst>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5"/>
            <p:cNvSpPr/>
            <p:nvPr>
              <p:custDataLst>
                <p:tags r:id="rId17"/>
              </p:custDataLst>
            </p:nvPr>
          </p:nvSpPr>
          <p:spPr bwMode="auto">
            <a:xfrm rot="10800000">
              <a:off x="2159391" y="3923804"/>
              <a:ext cx="1166400" cy="1167066"/>
            </a:xfrm>
            <a:prstGeom prst="ellipse">
              <a:avLst/>
            </a:prstGeom>
            <a:solidFill>
              <a:schemeClr val="accent6">
                <a:lumMod val="75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TextBox 12"/>
            <p:cNvSpPr txBox="1"/>
            <p:nvPr>
              <p:custDataLst>
                <p:tags r:id="rId18"/>
              </p:custDataLst>
            </p:nvPr>
          </p:nvSpPr>
          <p:spPr>
            <a:xfrm>
              <a:off x="2406586" y="4084411"/>
              <a:ext cx="637430"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04</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sp>
        <p:nvSpPr>
          <p:cNvPr id="41" name="Freeform 5"/>
          <p:cNvSpPr/>
          <p:nvPr/>
        </p:nvSpPr>
        <p:spPr bwMode="auto">
          <a:xfrm rot="10800000">
            <a:off x="11163582" y="5319809"/>
            <a:ext cx="755664" cy="756000"/>
          </a:xfrm>
          <a:prstGeom prst="ellipse">
            <a:avLst/>
          </a:prstGeom>
          <a:solidFill>
            <a:schemeClr val="accent6">
              <a:lumMod val="75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2" name="组合 41"/>
          <p:cNvGrpSpPr/>
          <p:nvPr/>
        </p:nvGrpSpPr>
        <p:grpSpPr>
          <a:xfrm>
            <a:off x="11383835" y="5525981"/>
            <a:ext cx="315158" cy="393578"/>
            <a:chOff x="2116138" y="2506419"/>
            <a:chExt cx="338137" cy="422275"/>
          </a:xfrm>
          <a:solidFill>
            <a:schemeClr val="bg1"/>
          </a:solidFill>
        </p:grpSpPr>
        <p:sp>
          <p:nvSpPr>
            <p:cNvPr id="43" name="Freeform 20"/>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solidFill>
                <a:schemeClr val="accent6">
                  <a:lumMod val="60000"/>
                  <a:lumOff val="40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4" name="Freeform 21"/>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solidFill>
                <a:schemeClr val="accent6">
                  <a:lumMod val="60000"/>
                  <a:lumOff val="40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14" name="Freeform 5"/>
          <p:cNvSpPr/>
          <p:nvPr/>
        </p:nvSpPr>
        <p:spPr bwMode="auto">
          <a:xfrm rot="10800000">
            <a:off x="11163582" y="2549921"/>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任意多边形 4"/>
          <p:cNvSpPr/>
          <p:nvPr>
            <p:custDataLst>
              <p:tags r:id="rId10"/>
            </p:custDataLst>
          </p:nvPr>
        </p:nvSpPr>
        <p:spPr bwMode="auto">
          <a:xfrm>
            <a:off x="4844022" y="3827937"/>
            <a:ext cx="6133071"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 name="Rectangle 11"/>
          <p:cNvSpPr>
            <a:spLocks noChangeArrowheads="1"/>
          </p:cNvSpPr>
          <p:nvPr>
            <p:custDataLst>
              <p:tags r:id="rId11"/>
            </p:custDataLst>
          </p:nvPr>
        </p:nvSpPr>
        <p:spPr bwMode="gray">
          <a:xfrm>
            <a:off x="5069067" y="4029619"/>
            <a:ext cx="6048327" cy="430530"/>
          </a:xfrm>
          <a:prstGeom prst="rect">
            <a:avLst/>
          </a:prstGeom>
          <a:noFill/>
          <a:ln>
            <a:noFill/>
          </a:ln>
        </p:spPr>
        <p:txBody>
          <a:bodyPr wrap="square" lIns="0" tIns="0" rIns="0" bIns="0">
            <a:spAutoFit/>
          </a:bodyPr>
          <a:lstStyle/>
          <a:p>
            <a:pPr marL="457200" indent="-457200" defTabSz="457200">
              <a:buFont typeface="Wingdings" panose="05000000000000000000" pitchFamily="2" charset="2"/>
              <a:buChar char="l"/>
              <a:defRPr/>
            </a:pPr>
            <a:r>
              <a:rPr lang="en-US" altLang="zh-CN" sz="2800"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Horizontal test</a:t>
            </a:r>
          </a:p>
        </p:txBody>
      </p:sp>
      <p:grpSp>
        <p:nvGrpSpPr>
          <p:cNvPr id="5" name="组合 4"/>
          <p:cNvGrpSpPr/>
          <p:nvPr>
            <p:custDataLst>
              <p:tags r:id="rId12"/>
            </p:custDataLst>
          </p:nvPr>
        </p:nvGrpSpPr>
        <p:grpSpPr>
          <a:xfrm>
            <a:off x="3384810" y="3723991"/>
            <a:ext cx="1065954" cy="1038345"/>
            <a:chOff x="8955123" y="2633014"/>
            <a:chExt cx="1501200" cy="1500230"/>
          </a:xfrm>
        </p:grpSpPr>
        <p:sp>
          <p:nvSpPr>
            <p:cNvPr id="6" name="Freeform 5"/>
            <p:cNvSpPr/>
            <p:nvPr>
              <p:custDataLst>
                <p:tags r:id="rId13"/>
              </p:custDataLst>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5"/>
            <p:cNvSpPr/>
            <p:nvPr>
              <p:custDataLst>
                <p:tags r:id="rId14"/>
              </p:custDataLst>
            </p:nvPr>
          </p:nvSpPr>
          <p:spPr bwMode="auto">
            <a:xfrm rot="10800000">
              <a:off x="9122523" y="2799596"/>
              <a:ext cx="1166400" cy="1167066"/>
            </a:xfrm>
            <a:prstGeom prst="ellipse">
              <a:avLst/>
            </a:prstGeom>
            <a:gradFill flip="none" rotWithShape="1">
              <a:gsLst>
                <a:gs pos="0">
                  <a:schemeClr val="accent3">
                    <a:lumMod val="25000"/>
                    <a:lumOff val="75000"/>
                  </a:schemeClr>
                </a:gs>
                <a:gs pos="100000">
                  <a:schemeClr val="accent3">
                    <a:lumMod val="85000"/>
                  </a:schemeClr>
                </a:gs>
              </a:gsLst>
              <a:lin ang="5400000" scaled="1"/>
            </a:gradFill>
            <a:ln w="25400">
              <a:gradFill flip="none" rotWithShape="1">
                <a:gsLst>
                  <a:gs pos="0">
                    <a:schemeClr val="bg1">
                      <a:lumMod val="75000"/>
                    </a:schemeClr>
                  </a:gs>
                  <a:gs pos="100000">
                    <a:schemeClr val="tx1">
                      <a:lumMod val="50000"/>
                      <a:lumOff val="50000"/>
                    </a:schemeClr>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 name="TextBox 12"/>
            <p:cNvSpPr txBox="1"/>
            <p:nvPr>
              <p:custDataLst>
                <p:tags r:id="rId15"/>
              </p:custDataLst>
            </p:nvPr>
          </p:nvSpPr>
          <p:spPr>
            <a:xfrm>
              <a:off x="9387007" y="2931692"/>
              <a:ext cx="637431" cy="88902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sp>
        <p:nvSpPr>
          <p:cNvPr id="36" name="Freeform 5"/>
          <p:cNvSpPr/>
          <p:nvPr/>
        </p:nvSpPr>
        <p:spPr bwMode="auto">
          <a:xfrm rot="10800000">
            <a:off x="11171837" y="3891041"/>
            <a:ext cx="755664" cy="756000"/>
          </a:xfrm>
          <a:prstGeom prst="ellipse">
            <a:avLst/>
          </a:prstGeom>
          <a:gradFill flip="none" rotWithShape="1">
            <a:gsLst>
              <a:gs pos="46000">
                <a:schemeClr val="accent3">
                  <a:lumMod val="97000"/>
                </a:schemeClr>
              </a:gs>
              <a:gs pos="0">
                <a:schemeClr val="accent3">
                  <a:lumMod val="25000"/>
                  <a:lumOff val="75000"/>
                </a:schemeClr>
              </a:gs>
              <a:gs pos="100000">
                <a:schemeClr val="accent3">
                  <a:lumMod val="85000"/>
                </a:schemeClr>
              </a:gs>
            </a:gsLst>
            <a:lin ang="5400000" scaled="1"/>
          </a:gradFill>
          <a:ln w="25400">
            <a:gradFill flip="none" rotWithShape="1">
              <a:gsLst>
                <a:gs pos="0">
                  <a:schemeClr val="bg1">
                    <a:lumMod val="75000"/>
                  </a:schemeClr>
                </a:gs>
                <a:gs pos="100000">
                  <a:schemeClr val="tx1">
                    <a:lumMod val="50000"/>
                    <a:lumOff val="50000"/>
                  </a:schemeClr>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7" name="图形 33"/>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11163300" y="3964940"/>
            <a:ext cx="769620" cy="655320"/>
          </a:xfrm>
          <a:prstGeom prst="rect">
            <a:avLst/>
          </a:prstGeom>
        </p:spPr>
      </p:pic>
      <p:pic>
        <p:nvPicPr>
          <p:cNvPr id="39" name="图片 38" descr="图标"/>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11278870" y="2694305"/>
            <a:ext cx="454025" cy="454025"/>
          </a:xfrm>
          <a:prstGeom prst="rect">
            <a:avLst/>
          </a:prstGeom>
        </p:spPr>
      </p:pic>
      <p:sp>
        <p:nvSpPr>
          <p:cNvPr id="9" name="灯片编号占位符 8"/>
          <p:cNvSpPr>
            <a:spLocks noGrp="1"/>
          </p:cNvSpPr>
          <p:nvPr>
            <p:ph type="sldNum" sz="quarter" idx="10"/>
          </p:nvPr>
        </p:nvSpPr>
        <p:spPr>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5</a:t>
            </a:fld>
            <a:endParaRPr lang="en-GB" altLang="zh-CN"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382"/>
    </mc:Choice>
    <mc:Fallback xmlns="">
      <p:transition spd="slow" advTm="3038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1"/>
          <p:cNvSpPr txBox="1"/>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t>6</a:t>
            </a:fld>
            <a:endParaRPr lang="en-GB" altLang="zh-CN" dirty="0">
              <a:latin typeface="Arial" panose="020B0604020202020204" pitchFamily="34" charset="0"/>
              <a:cs typeface="Arial" panose="020B0604020202020204" pitchFamily="34" charset="0"/>
            </a:endParaRPr>
          </a:p>
        </p:txBody>
      </p:sp>
      <p:sp>
        <p:nvSpPr>
          <p:cNvPr id="39" name="标题 15"/>
          <p:cNvSpPr txBox="1"/>
          <p:nvPr/>
        </p:nvSpPr>
        <p:spPr>
          <a:xfrm>
            <a:off x="2105798" y="63662"/>
            <a:ext cx="8716197"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sz="2400" dirty="0">
                <a:latin typeface="Arial" panose="020B0604020202020204"/>
              </a:rPr>
              <a:t>Pre-Conditioning Calibrations: LLRF Chassis &amp; RF</a:t>
            </a:r>
            <a:endParaRPr lang="zh-CN" altLang="en-US" sz="2400" dirty="0">
              <a:latin typeface="Arial" panose="020B0604020202020204"/>
            </a:endParaRPr>
          </a:p>
        </p:txBody>
      </p:sp>
      <p:sp>
        <p:nvSpPr>
          <p:cNvPr id="2" name="矩形 1">
            <a:extLst>
              <a:ext uri="{FF2B5EF4-FFF2-40B4-BE49-F238E27FC236}">
                <a16:creationId xmlns:a16="http://schemas.microsoft.com/office/drawing/2014/main" id="{DCF46960-F503-AC38-5E8A-BC32963B3521}"/>
              </a:ext>
            </a:extLst>
          </p:cNvPr>
          <p:cNvSpPr/>
          <p:nvPr/>
        </p:nvSpPr>
        <p:spPr>
          <a:xfrm>
            <a:off x="949964" y="5301528"/>
            <a:ext cx="10495026" cy="3975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ClrTx/>
              <a:buSzTx/>
              <a:buFont typeface="Wingdings" panose="05000000000000000000" pitchFamily="2" charset="2"/>
              <a:buNone/>
            </a:pPr>
            <a:r>
              <a:rPr lang="en-US" altLang="zh-CN" sz="2000" dirty="0">
                <a:solidFill>
                  <a:schemeClr val="tx1"/>
                </a:solidFill>
                <a:latin typeface="Arial" panose="020B0604020202020204" pitchFamily="34" charset="0"/>
                <a:cs typeface="Arial" panose="020B0604020202020204" pitchFamily="34" charset="0"/>
                <a:sym typeface="+mn-ea"/>
              </a:rPr>
              <a:t>Construction of a High-Precision Consistency Calibration System for Large-Scale RF Arrays</a:t>
            </a:r>
          </a:p>
        </p:txBody>
      </p:sp>
      <p:pic>
        <p:nvPicPr>
          <p:cNvPr id="4" name="图片 3">
            <a:extLst>
              <a:ext uri="{FF2B5EF4-FFF2-40B4-BE49-F238E27FC236}">
                <a16:creationId xmlns:a16="http://schemas.microsoft.com/office/drawing/2014/main" id="{D5415868-123E-1B5F-3ACE-A9CAC735B3ED}"/>
              </a:ext>
            </a:extLst>
          </p:cNvPr>
          <p:cNvPicPr>
            <a:picLocks noChangeAspect="1"/>
          </p:cNvPicPr>
          <p:nvPr/>
        </p:nvPicPr>
        <p:blipFill>
          <a:blip r:embed="rId3"/>
          <a:srcRect r="7295" b="7469"/>
          <a:stretch>
            <a:fillRect/>
          </a:stretch>
        </p:blipFill>
        <p:spPr>
          <a:xfrm>
            <a:off x="156355" y="1487548"/>
            <a:ext cx="3485401" cy="1251356"/>
          </a:xfrm>
          <a:prstGeom prst="rect">
            <a:avLst/>
          </a:prstGeom>
        </p:spPr>
      </p:pic>
      <p:pic>
        <p:nvPicPr>
          <p:cNvPr id="5" name="图片 4">
            <a:extLst>
              <a:ext uri="{FF2B5EF4-FFF2-40B4-BE49-F238E27FC236}">
                <a16:creationId xmlns:a16="http://schemas.microsoft.com/office/drawing/2014/main" id="{32B2E2A5-BAE2-22D3-6481-14F844E88550}"/>
              </a:ext>
            </a:extLst>
          </p:cNvPr>
          <p:cNvPicPr>
            <a:picLocks noChangeAspect="1"/>
          </p:cNvPicPr>
          <p:nvPr/>
        </p:nvPicPr>
        <p:blipFill>
          <a:blip r:embed="rId4"/>
          <a:stretch>
            <a:fillRect/>
          </a:stretch>
        </p:blipFill>
        <p:spPr>
          <a:xfrm>
            <a:off x="3573478" y="2860101"/>
            <a:ext cx="3553678" cy="2364743"/>
          </a:xfrm>
          <a:prstGeom prst="rect">
            <a:avLst/>
          </a:prstGeom>
        </p:spPr>
      </p:pic>
      <p:pic>
        <p:nvPicPr>
          <p:cNvPr id="6" name="图片 5">
            <a:extLst>
              <a:ext uri="{FF2B5EF4-FFF2-40B4-BE49-F238E27FC236}">
                <a16:creationId xmlns:a16="http://schemas.microsoft.com/office/drawing/2014/main" id="{AE5A1B4A-F5D4-5B6F-2859-9AD458DBA9BA}"/>
              </a:ext>
            </a:extLst>
          </p:cNvPr>
          <p:cNvPicPr>
            <a:picLocks noChangeAspect="1"/>
          </p:cNvPicPr>
          <p:nvPr/>
        </p:nvPicPr>
        <p:blipFill>
          <a:blip r:embed="rId5"/>
          <a:stretch>
            <a:fillRect/>
          </a:stretch>
        </p:blipFill>
        <p:spPr>
          <a:xfrm>
            <a:off x="156353" y="2906931"/>
            <a:ext cx="3417125" cy="2271084"/>
          </a:xfrm>
          <a:prstGeom prst="rect">
            <a:avLst/>
          </a:prstGeom>
        </p:spPr>
      </p:pic>
      <p:sp>
        <p:nvSpPr>
          <p:cNvPr id="40" name="矩形 39">
            <a:extLst>
              <a:ext uri="{FF2B5EF4-FFF2-40B4-BE49-F238E27FC236}">
                <a16:creationId xmlns:a16="http://schemas.microsoft.com/office/drawing/2014/main" id="{3C28B6AA-FC92-180B-5356-2DED61878269}"/>
              </a:ext>
            </a:extLst>
          </p:cNvPr>
          <p:cNvSpPr/>
          <p:nvPr/>
        </p:nvSpPr>
        <p:spPr>
          <a:xfrm>
            <a:off x="88077" y="2867471"/>
            <a:ext cx="7039079" cy="2364742"/>
          </a:xfrm>
          <a:prstGeom prst="rect">
            <a:avLst/>
          </a:prstGeom>
          <a:noFill/>
          <a:ln w="6350">
            <a:solidFill>
              <a:schemeClr val="accent2">
                <a:lumMod val="60000"/>
                <a:lumOff val="40000"/>
              </a:schemeClr>
            </a:solid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41" name="圆角矩形 74">
            <a:extLst>
              <a:ext uri="{FF2B5EF4-FFF2-40B4-BE49-F238E27FC236}">
                <a16:creationId xmlns:a16="http://schemas.microsoft.com/office/drawing/2014/main" id="{62FFA166-F2BC-FF03-24D3-DDC43D4CF115}"/>
              </a:ext>
            </a:extLst>
          </p:cNvPr>
          <p:cNvSpPr/>
          <p:nvPr/>
        </p:nvSpPr>
        <p:spPr>
          <a:xfrm>
            <a:off x="660910" y="2980180"/>
            <a:ext cx="2568575" cy="27368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Arial" panose="020B0604020202020204" pitchFamily="34" charset="0"/>
                <a:ea typeface="黑体" panose="02010609060101010101" pitchFamily="49" charset="-122"/>
                <a:cs typeface="Arial" panose="020B0604020202020204" pitchFamily="34" charset="0"/>
              </a:rPr>
              <a:t>RF Array </a:t>
            </a:r>
            <a:r>
              <a:rPr lang="en-US" altLang="zh-CN" sz="1100" b="1">
                <a:latin typeface="Arial" panose="020B0604020202020204" pitchFamily="34" charset="0"/>
                <a:ea typeface="黑体" panose="02010609060101010101" pitchFamily="49" charset="-122"/>
                <a:cs typeface="Arial" panose="020B0604020202020204" pitchFamily="34" charset="0"/>
              </a:rPr>
              <a:t>Calibration Platform</a:t>
            </a:r>
            <a:endParaRPr lang="en-US" altLang="zh-CN" sz="1100" b="1" dirty="0">
              <a:latin typeface="Arial" panose="020B0604020202020204" pitchFamily="34" charset="0"/>
              <a:ea typeface="黑体" panose="02010609060101010101" pitchFamily="49" charset="-122"/>
              <a:cs typeface="Arial" panose="020B0604020202020204" pitchFamily="34" charset="0"/>
            </a:endParaRPr>
          </a:p>
        </p:txBody>
      </p:sp>
      <p:sp>
        <p:nvSpPr>
          <p:cNvPr id="42" name="矩形 41">
            <a:extLst>
              <a:ext uri="{FF2B5EF4-FFF2-40B4-BE49-F238E27FC236}">
                <a16:creationId xmlns:a16="http://schemas.microsoft.com/office/drawing/2014/main" id="{5B3FF134-22E7-E168-148F-9E2C7221A839}"/>
              </a:ext>
            </a:extLst>
          </p:cNvPr>
          <p:cNvSpPr/>
          <p:nvPr/>
        </p:nvSpPr>
        <p:spPr>
          <a:xfrm>
            <a:off x="88078" y="977544"/>
            <a:ext cx="3553678" cy="1762137"/>
          </a:xfrm>
          <a:prstGeom prst="rect">
            <a:avLst/>
          </a:prstGeom>
          <a:noFill/>
          <a:ln w="6350">
            <a:solidFill>
              <a:schemeClr val="accent2">
                <a:lumMod val="60000"/>
                <a:lumOff val="40000"/>
              </a:schemeClr>
            </a:solid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43" name="圆角矩形 74">
            <a:extLst>
              <a:ext uri="{FF2B5EF4-FFF2-40B4-BE49-F238E27FC236}">
                <a16:creationId xmlns:a16="http://schemas.microsoft.com/office/drawing/2014/main" id="{A9E6FA27-7904-6A93-DC4F-B0095F1A5183}"/>
              </a:ext>
            </a:extLst>
          </p:cNvPr>
          <p:cNvSpPr/>
          <p:nvPr/>
        </p:nvSpPr>
        <p:spPr>
          <a:xfrm>
            <a:off x="660910" y="1045335"/>
            <a:ext cx="2646045" cy="27368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Arial" panose="020B0604020202020204" pitchFamily="34" charset="0"/>
                <a:ea typeface="黑体" panose="02010609060101010101" pitchFamily="49" charset="-122"/>
                <a:cs typeface="Arial" panose="020B0604020202020204" pitchFamily="34" charset="0"/>
              </a:rPr>
              <a:t>Principles of RF Array Calibration</a:t>
            </a:r>
          </a:p>
        </p:txBody>
      </p:sp>
      <p:pic>
        <p:nvPicPr>
          <p:cNvPr id="44" name="图片 43">
            <a:extLst>
              <a:ext uri="{FF2B5EF4-FFF2-40B4-BE49-F238E27FC236}">
                <a16:creationId xmlns:a16="http://schemas.microsoft.com/office/drawing/2014/main" id="{3EDD5A0F-624C-F157-7BD7-8BB13B414E16}"/>
              </a:ext>
            </a:extLst>
          </p:cNvPr>
          <p:cNvPicPr>
            <a:picLocks noChangeAspect="1"/>
          </p:cNvPicPr>
          <p:nvPr/>
        </p:nvPicPr>
        <p:blipFill>
          <a:blip r:embed="rId6"/>
          <a:stretch>
            <a:fillRect/>
          </a:stretch>
        </p:blipFill>
        <p:spPr>
          <a:xfrm>
            <a:off x="6531044" y="1004292"/>
            <a:ext cx="1595065" cy="1680415"/>
          </a:xfrm>
          <a:prstGeom prst="rect">
            <a:avLst/>
          </a:prstGeom>
          <a:effectLst>
            <a:innerShdw blurRad="63500" dist="50800" dir="13500000">
              <a:prstClr val="black">
                <a:alpha val="50000"/>
              </a:prstClr>
            </a:innerShdw>
          </a:effectLst>
        </p:spPr>
      </p:pic>
      <p:pic>
        <p:nvPicPr>
          <p:cNvPr id="45" name="图片 44">
            <a:extLst>
              <a:ext uri="{FF2B5EF4-FFF2-40B4-BE49-F238E27FC236}">
                <a16:creationId xmlns:a16="http://schemas.microsoft.com/office/drawing/2014/main" id="{26C09349-B47B-872E-D2C1-12D8E4AD7DE1}"/>
              </a:ext>
            </a:extLst>
          </p:cNvPr>
          <p:cNvPicPr>
            <a:picLocks noChangeAspect="1"/>
          </p:cNvPicPr>
          <p:nvPr/>
        </p:nvPicPr>
        <p:blipFill>
          <a:blip r:embed="rId7"/>
          <a:stretch>
            <a:fillRect/>
          </a:stretch>
        </p:blipFill>
        <p:spPr>
          <a:xfrm>
            <a:off x="10805293" y="1004960"/>
            <a:ext cx="1206665" cy="1679747"/>
          </a:xfrm>
          <a:prstGeom prst="rect">
            <a:avLst/>
          </a:prstGeom>
          <a:effectLst>
            <a:innerShdw blurRad="63500" dist="50800" dir="13500000">
              <a:prstClr val="black">
                <a:alpha val="50000"/>
              </a:prstClr>
            </a:innerShdw>
          </a:effectLst>
        </p:spPr>
      </p:pic>
      <p:pic>
        <p:nvPicPr>
          <p:cNvPr id="46" name="图片 45">
            <a:extLst>
              <a:ext uri="{FF2B5EF4-FFF2-40B4-BE49-F238E27FC236}">
                <a16:creationId xmlns:a16="http://schemas.microsoft.com/office/drawing/2014/main" id="{2993A246-870F-EAEE-57EC-6776D8FA1305}"/>
              </a:ext>
            </a:extLst>
          </p:cNvPr>
          <p:cNvPicPr>
            <a:picLocks noChangeAspect="1"/>
          </p:cNvPicPr>
          <p:nvPr/>
        </p:nvPicPr>
        <p:blipFill>
          <a:blip r:embed="rId8"/>
          <a:stretch>
            <a:fillRect/>
          </a:stretch>
        </p:blipFill>
        <p:spPr>
          <a:xfrm>
            <a:off x="3748988" y="1004292"/>
            <a:ext cx="1328069" cy="1680415"/>
          </a:xfrm>
          <a:prstGeom prst="rect">
            <a:avLst/>
          </a:prstGeom>
          <a:effectLst>
            <a:innerShdw blurRad="63500" dist="50800" dir="13500000">
              <a:prstClr val="black">
                <a:alpha val="50000"/>
              </a:prstClr>
            </a:innerShdw>
          </a:effectLst>
        </p:spPr>
      </p:pic>
      <p:pic>
        <p:nvPicPr>
          <p:cNvPr id="47" name="图片 46">
            <a:extLst>
              <a:ext uri="{FF2B5EF4-FFF2-40B4-BE49-F238E27FC236}">
                <a16:creationId xmlns:a16="http://schemas.microsoft.com/office/drawing/2014/main" id="{55661FFD-B2AD-4C11-7CD8-47C8AC8DABD4}"/>
              </a:ext>
            </a:extLst>
          </p:cNvPr>
          <p:cNvPicPr>
            <a:picLocks noChangeAspect="1"/>
          </p:cNvPicPr>
          <p:nvPr/>
        </p:nvPicPr>
        <p:blipFill>
          <a:blip r:embed="rId9"/>
          <a:stretch>
            <a:fillRect/>
          </a:stretch>
        </p:blipFill>
        <p:spPr>
          <a:xfrm>
            <a:off x="5143322" y="1004292"/>
            <a:ext cx="1328070" cy="1680416"/>
          </a:xfrm>
          <a:prstGeom prst="rect">
            <a:avLst/>
          </a:prstGeom>
          <a:effectLst>
            <a:innerShdw blurRad="63500" dist="50800" dir="13500000">
              <a:prstClr val="black">
                <a:alpha val="50000"/>
              </a:prstClr>
            </a:innerShdw>
          </a:effectLst>
        </p:spPr>
      </p:pic>
      <p:pic>
        <p:nvPicPr>
          <p:cNvPr id="48" name="图片 47">
            <a:extLst>
              <a:ext uri="{FF2B5EF4-FFF2-40B4-BE49-F238E27FC236}">
                <a16:creationId xmlns:a16="http://schemas.microsoft.com/office/drawing/2014/main" id="{55D5F34F-00A8-ADE2-A9AA-BDA09562C154}"/>
              </a:ext>
            </a:extLst>
          </p:cNvPr>
          <p:cNvPicPr>
            <a:picLocks noChangeAspect="1"/>
          </p:cNvPicPr>
          <p:nvPr/>
        </p:nvPicPr>
        <p:blipFill>
          <a:blip r:embed="rId10"/>
          <a:stretch>
            <a:fillRect/>
          </a:stretch>
        </p:blipFill>
        <p:spPr>
          <a:xfrm>
            <a:off x="9540884" y="1004959"/>
            <a:ext cx="1206665" cy="1672927"/>
          </a:xfrm>
          <a:prstGeom prst="rect">
            <a:avLst/>
          </a:prstGeom>
          <a:effectLst>
            <a:innerShdw blurRad="63500" dist="50800" dir="13500000">
              <a:prstClr val="black">
                <a:alpha val="50000"/>
              </a:prstClr>
            </a:innerShdw>
          </a:effectLst>
        </p:spPr>
      </p:pic>
      <p:pic>
        <p:nvPicPr>
          <p:cNvPr id="49" name="图片 48">
            <a:extLst>
              <a:ext uri="{FF2B5EF4-FFF2-40B4-BE49-F238E27FC236}">
                <a16:creationId xmlns:a16="http://schemas.microsoft.com/office/drawing/2014/main" id="{4C6BACAD-9C2E-102F-0C3C-0FDA8D385618}"/>
              </a:ext>
            </a:extLst>
          </p:cNvPr>
          <p:cNvPicPr>
            <a:picLocks noChangeAspect="1"/>
          </p:cNvPicPr>
          <p:nvPr/>
        </p:nvPicPr>
        <p:blipFill>
          <a:blip r:embed="rId11"/>
          <a:stretch>
            <a:fillRect/>
          </a:stretch>
        </p:blipFill>
        <p:spPr>
          <a:xfrm>
            <a:off x="8172421" y="1004960"/>
            <a:ext cx="1322151" cy="1672927"/>
          </a:xfrm>
          <a:prstGeom prst="rect">
            <a:avLst/>
          </a:prstGeom>
          <a:effectLst>
            <a:innerShdw blurRad="63500" dist="50800" dir="13500000">
              <a:prstClr val="black">
                <a:alpha val="50000"/>
              </a:prstClr>
            </a:innerShdw>
          </a:effectLst>
        </p:spPr>
      </p:pic>
      <p:sp>
        <p:nvSpPr>
          <p:cNvPr id="51" name="矩形 50">
            <a:extLst>
              <a:ext uri="{FF2B5EF4-FFF2-40B4-BE49-F238E27FC236}">
                <a16:creationId xmlns:a16="http://schemas.microsoft.com/office/drawing/2014/main" id="{FF06DCE0-8AFF-70D6-94DB-CF47CE4496E6}"/>
              </a:ext>
            </a:extLst>
          </p:cNvPr>
          <p:cNvSpPr/>
          <p:nvPr/>
        </p:nvSpPr>
        <p:spPr>
          <a:xfrm>
            <a:off x="3717507" y="963431"/>
            <a:ext cx="8333127" cy="1762137"/>
          </a:xfrm>
          <a:prstGeom prst="rect">
            <a:avLst/>
          </a:prstGeom>
          <a:noFill/>
          <a:ln w="6350">
            <a:solidFill>
              <a:schemeClr val="accent2">
                <a:lumMod val="60000"/>
                <a:lumOff val="40000"/>
              </a:schemeClr>
            </a:solid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pic>
        <p:nvPicPr>
          <p:cNvPr id="52" name="图片 51">
            <a:extLst>
              <a:ext uri="{FF2B5EF4-FFF2-40B4-BE49-F238E27FC236}">
                <a16:creationId xmlns:a16="http://schemas.microsoft.com/office/drawing/2014/main" id="{80A4AA50-CD18-783F-C154-939926322D9F}"/>
              </a:ext>
            </a:extLst>
          </p:cNvPr>
          <p:cNvPicPr>
            <a:picLocks noChangeAspect="1"/>
          </p:cNvPicPr>
          <p:nvPr/>
        </p:nvPicPr>
        <p:blipFill>
          <a:blip r:embed="rId12"/>
          <a:stretch>
            <a:fillRect/>
          </a:stretch>
        </p:blipFill>
        <p:spPr>
          <a:xfrm>
            <a:off x="7328576" y="2906931"/>
            <a:ext cx="4683382" cy="2271084"/>
          </a:xfrm>
          <a:prstGeom prst="rect">
            <a:avLst/>
          </a:prstGeom>
        </p:spPr>
      </p:pic>
      <p:sp>
        <p:nvSpPr>
          <p:cNvPr id="53" name="圆角矩形 74">
            <a:extLst>
              <a:ext uri="{FF2B5EF4-FFF2-40B4-BE49-F238E27FC236}">
                <a16:creationId xmlns:a16="http://schemas.microsoft.com/office/drawing/2014/main" id="{7F130717-4B2B-9A9B-B652-710AC617EF7F}"/>
              </a:ext>
            </a:extLst>
          </p:cNvPr>
          <p:cNvSpPr/>
          <p:nvPr/>
        </p:nvSpPr>
        <p:spPr>
          <a:xfrm>
            <a:off x="4295015" y="971020"/>
            <a:ext cx="7266305" cy="38290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Arial" panose="020B0604020202020204" pitchFamily="34" charset="0"/>
                <a:ea typeface="黑体" panose="02010609060101010101" pitchFamily="49" charset="-122"/>
                <a:cs typeface="Arial" panose="020B0604020202020204" pitchFamily="34" charset="0"/>
              </a:rPr>
              <a:t>Full-Link High-Frequency Calibration of: Cavity Bottom Coupler — CM Side Junction Panel — Flange — Mezzanine — Rack Bottom Junction Panel — Chassis</a:t>
            </a:r>
          </a:p>
        </p:txBody>
      </p:sp>
      <p:sp>
        <p:nvSpPr>
          <p:cNvPr id="54" name="圆角矩形 74">
            <a:extLst>
              <a:ext uri="{FF2B5EF4-FFF2-40B4-BE49-F238E27FC236}">
                <a16:creationId xmlns:a16="http://schemas.microsoft.com/office/drawing/2014/main" id="{45985A8C-E715-C1EA-5C90-6307CA47F300}"/>
              </a:ext>
            </a:extLst>
          </p:cNvPr>
          <p:cNvSpPr/>
          <p:nvPr/>
        </p:nvSpPr>
        <p:spPr>
          <a:xfrm>
            <a:off x="3691765" y="2980180"/>
            <a:ext cx="3175000" cy="3524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Arial" panose="020B0604020202020204" pitchFamily="34" charset="0"/>
                <a:ea typeface="黑体" panose="02010609060101010101" pitchFamily="49" charset="-122"/>
                <a:cs typeface="Arial" panose="020B0604020202020204" pitchFamily="34" charset="0"/>
              </a:rPr>
              <a:t>RF Array Calibration Platform with High Portability</a:t>
            </a:r>
          </a:p>
        </p:txBody>
      </p:sp>
      <p:sp>
        <p:nvSpPr>
          <p:cNvPr id="55" name="矩形 54">
            <a:extLst>
              <a:ext uri="{FF2B5EF4-FFF2-40B4-BE49-F238E27FC236}">
                <a16:creationId xmlns:a16="http://schemas.microsoft.com/office/drawing/2014/main" id="{370DD0CF-8055-D746-CB5E-80C52FA5EF9D}"/>
              </a:ext>
            </a:extLst>
          </p:cNvPr>
          <p:cNvSpPr/>
          <p:nvPr/>
        </p:nvSpPr>
        <p:spPr>
          <a:xfrm>
            <a:off x="7269826" y="2852732"/>
            <a:ext cx="4780808" cy="2364742"/>
          </a:xfrm>
          <a:prstGeom prst="rect">
            <a:avLst/>
          </a:prstGeom>
          <a:noFill/>
          <a:ln w="6350">
            <a:solidFill>
              <a:schemeClr val="accent2">
                <a:lumMod val="60000"/>
                <a:lumOff val="40000"/>
              </a:schemeClr>
            </a:solid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56" name="圆角矩形 74">
            <a:extLst>
              <a:ext uri="{FF2B5EF4-FFF2-40B4-BE49-F238E27FC236}">
                <a16:creationId xmlns:a16="http://schemas.microsoft.com/office/drawing/2014/main" id="{2E6966FC-23FB-3369-B0D2-4E66AB9C6B2A}"/>
              </a:ext>
            </a:extLst>
          </p:cNvPr>
          <p:cNvSpPr/>
          <p:nvPr/>
        </p:nvSpPr>
        <p:spPr>
          <a:xfrm>
            <a:off x="7590826" y="2919430"/>
            <a:ext cx="4158881" cy="33435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Arial" panose="020B0604020202020204" pitchFamily="34" charset="0"/>
                <a:ea typeface="黑体" panose="02010609060101010101" pitchFamily="49" charset="-122"/>
                <a:cs typeface="Arial" panose="020B0604020202020204" pitchFamily="34" charset="0"/>
              </a:rPr>
              <a:t>Updating Calibration Parameters to the IOC System of the Low-Level RF systems</a:t>
            </a:r>
          </a:p>
        </p:txBody>
      </p:sp>
      <p:sp>
        <p:nvSpPr>
          <p:cNvPr id="58" name="文本框 57">
            <a:extLst>
              <a:ext uri="{FF2B5EF4-FFF2-40B4-BE49-F238E27FC236}">
                <a16:creationId xmlns:a16="http://schemas.microsoft.com/office/drawing/2014/main" id="{AAABC3BE-74C6-E383-9FA9-30446E1A21D5}"/>
              </a:ext>
            </a:extLst>
          </p:cNvPr>
          <p:cNvSpPr txBox="1"/>
          <p:nvPr/>
        </p:nvSpPr>
        <p:spPr>
          <a:xfrm>
            <a:off x="-87245" y="5655209"/>
            <a:ext cx="12012545" cy="923330"/>
          </a:xfrm>
          <a:prstGeom prst="rect">
            <a:avLst/>
          </a:prstGeom>
          <a:noFill/>
        </p:spPr>
        <p:txBody>
          <a:bodyPr wrap="square">
            <a:spAutoFit/>
          </a:bodyPr>
          <a:lstStyle/>
          <a:p>
            <a:pPr lvl="1">
              <a:spcBef>
                <a:spcPts val="1200"/>
              </a:spcBef>
              <a:spcAft>
                <a:spcPts val="600"/>
              </a:spcAft>
            </a:pPr>
            <a:r>
              <a:rPr lang="zh-CN" altLang="zh-CN" b="1" dirty="0">
                <a:solidFill>
                  <a:srgbClr val="C00000"/>
                </a:solidFill>
                <a:latin typeface="Arial" panose="020B0604020202020204" pitchFamily="34" charset="0"/>
                <a:cs typeface="Arial" panose="020B0604020202020204" pitchFamily="34" charset="0"/>
              </a:rPr>
              <a:t>Full-coverage calibration </a:t>
            </a:r>
            <a:r>
              <a:rPr lang="zh-CN" altLang="zh-CN" dirty="0">
                <a:latin typeface="Arial" panose="020B0604020202020204" pitchFamily="34" charset="0"/>
                <a:cs typeface="Arial" panose="020B0604020202020204" pitchFamily="34" charset="0"/>
              </a:rPr>
              <a:t>of 96 chassis, 672 channels, and 1,000+ RF cables completed; parameters updated to IOC. Through R²-based optimization, system power fitting accuracy reached</a:t>
            </a:r>
            <a:r>
              <a:rPr lang="zh-CN" altLang="zh-CN" b="1" dirty="0">
                <a:solidFill>
                  <a:srgbClr val="C00000"/>
                </a:solidFill>
                <a:latin typeface="Arial" panose="020B0604020202020204" pitchFamily="34" charset="0"/>
                <a:cs typeface="Arial" panose="020B0604020202020204" pitchFamily="34" charset="0"/>
              </a:rPr>
              <a:t> &gt;98%, </a:t>
            </a:r>
            <a:r>
              <a:rPr lang="zh-CN" altLang="zh-CN" dirty="0">
                <a:latin typeface="Arial" panose="020B0604020202020204" pitchFamily="34" charset="0"/>
                <a:cs typeface="Arial" panose="020B0604020202020204" pitchFamily="34" charset="0"/>
              </a:rPr>
              <a:t>resolving multi-cavity signal reference unification and laying the data foundation for beam stability.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txBox="1"/>
          <p:nvPr/>
        </p:nvSpPr>
        <p:spPr>
          <a:xfrm>
            <a:off x="2069877" y="-9951"/>
            <a:ext cx="8468207"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dirty="0">
                <a:latin typeface="Arial" panose="020B0604020202020204"/>
              </a:rPr>
              <a:t>Full-Process Automation Control UIs</a:t>
            </a:r>
          </a:p>
        </p:txBody>
      </p:sp>
      <p:sp>
        <p:nvSpPr>
          <p:cNvPr id="2" name="灯片编号占位符 1"/>
          <p:cNvSpPr>
            <a:spLocks noGrp="1"/>
          </p:cNvSpPr>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7</a:t>
            </a:fld>
            <a:endParaRPr lang="en-GB" altLang="zh-CN" dirty="0">
              <a:latin typeface="Arial" panose="020B0604020202020204" pitchFamily="34" charset="0"/>
              <a:cs typeface="Arial" panose="020B0604020202020204" pitchFamily="34" charset="0"/>
            </a:endParaRPr>
          </a:p>
        </p:txBody>
      </p:sp>
      <p:sp>
        <p:nvSpPr>
          <p:cNvPr id="6" name="流程图: 可选过程 5">
            <a:extLst>
              <a:ext uri="{FF2B5EF4-FFF2-40B4-BE49-F238E27FC236}">
                <a16:creationId xmlns:a16="http://schemas.microsoft.com/office/drawing/2014/main" id="{EB8C91D9-4C92-6401-C9CF-973831CBD6AD}"/>
              </a:ext>
            </a:extLst>
          </p:cNvPr>
          <p:cNvSpPr/>
          <p:nvPr/>
        </p:nvSpPr>
        <p:spPr>
          <a:xfrm>
            <a:off x="235902" y="2962129"/>
            <a:ext cx="11720195" cy="3487186"/>
          </a:xfrm>
          <a:prstGeom prst="flowChartAlternateProcess">
            <a:avLst/>
          </a:prstGeom>
          <a:solidFill>
            <a:schemeClr val="accent5">
              <a:lumMod val="20000"/>
              <a:lumOff val="80000"/>
            </a:schemeClr>
          </a:solidFill>
          <a:ln>
            <a:solidFill>
              <a:srgbClr val="DEDBE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32772F6-23B3-E7F0-793A-35BE31D71803}"/>
              </a:ext>
            </a:extLst>
          </p:cNvPr>
          <p:cNvPicPr>
            <a:picLocks noChangeAspect="1"/>
          </p:cNvPicPr>
          <p:nvPr/>
        </p:nvPicPr>
        <p:blipFill>
          <a:blip r:embed="rId10"/>
          <a:srcRect l="3706" t="20423" r="8066" b="7725"/>
          <a:stretch>
            <a:fillRect/>
          </a:stretch>
        </p:blipFill>
        <p:spPr>
          <a:xfrm>
            <a:off x="3007042" y="3260302"/>
            <a:ext cx="5937250" cy="2805430"/>
          </a:xfrm>
          <a:prstGeom prst="rect">
            <a:avLst/>
          </a:prstGeom>
          <a:ln w="38100">
            <a:solidFill>
              <a:schemeClr val="accent3">
                <a:lumMod val="50000"/>
              </a:schemeClr>
            </a:solidFill>
          </a:ln>
        </p:spPr>
      </p:pic>
      <p:pic>
        <p:nvPicPr>
          <p:cNvPr id="9" name="图片 8" descr="1">
            <a:extLst>
              <a:ext uri="{FF2B5EF4-FFF2-40B4-BE49-F238E27FC236}">
                <a16:creationId xmlns:a16="http://schemas.microsoft.com/office/drawing/2014/main" id="{34B3F783-283C-E6F6-7E9B-11C9F6254C8A}"/>
              </a:ext>
            </a:extLst>
          </p:cNvPr>
          <p:cNvPicPr>
            <a:picLocks noChangeAspect="1"/>
          </p:cNvPicPr>
          <p:nvPr/>
        </p:nvPicPr>
        <p:blipFill>
          <a:blip r:embed="rId11"/>
          <a:stretch>
            <a:fillRect/>
          </a:stretch>
        </p:blipFill>
        <p:spPr>
          <a:xfrm>
            <a:off x="9129782" y="4333016"/>
            <a:ext cx="2444915" cy="1114351"/>
          </a:xfrm>
          <a:prstGeom prst="rect">
            <a:avLst/>
          </a:prstGeom>
          <a:effectLst>
            <a:softEdge rad="63500"/>
          </a:effectLst>
        </p:spPr>
      </p:pic>
      <p:pic>
        <p:nvPicPr>
          <p:cNvPr id="13" name="图片 12" descr="afdc66ce9fe94e381d0a45b9b3ac3c06_origin">
            <a:extLst>
              <a:ext uri="{FF2B5EF4-FFF2-40B4-BE49-F238E27FC236}">
                <a16:creationId xmlns:a16="http://schemas.microsoft.com/office/drawing/2014/main" id="{B33EC435-873C-BAD8-8381-B5AF7CA7480D}"/>
              </a:ext>
            </a:extLst>
          </p:cNvPr>
          <p:cNvPicPr>
            <a:picLocks noChangeAspect="1"/>
          </p:cNvPicPr>
          <p:nvPr/>
        </p:nvPicPr>
        <p:blipFill>
          <a:blip r:embed="rId12"/>
          <a:srcRect r="31714" b="38801"/>
          <a:stretch>
            <a:fillRect/>
          </a:stretch>
        </p:blipFill>
        <p:spPr>
          <a:xfrm>
            <a:off x="788098" y="5650638"/>
            <a:ext cx="2198703" cy="857496"/>
          </a:xfrm>
          <a:prstGeom prst="rect">
            <a:avLst/>
          </a:prstGeom>
          <a:effectLst>
            <a:softEdge rad="63500"/>
          </a:effectLst>
        </p:spPr>
      </p:pic>
      <p:pic>
        <p:nvPicPr>
          <p:cNvPr id="14" name="图片 13" descr="53c3a3ec47324cd78eb283442e6f33c1_origin">
            <a:extLst>
              <a:ext uri="{FF2B5EF4-FFF2-40B4-BE49-F238E27FC236}">
                <a16:creationId xmlns:a16="http://schemas.microsoft.com/office/drawing/2014/main" id="{AAF2CEC5-07D2-1285-248D-14F74DDB738B}"/>
              </a:ext>
            </a:extLst>
          </p:cNvPr>
          <p:cNvPicPr>
            <a:picLocks noChangeAspect="1"/>
          </p:cNvPicPr>
          <p:nvPr/>
        </p:nvPicPr>
        <p:blipFill>
          <a:blip r:embed="rId13"/>
          <a:srcRect l="214" t="3762" r="19943" b="9051"/>
          <a:stretch>
            <a:fillRect/>
          </a:stretch>
        </p:blipFill>
        <p:spPr>
          <a:xfrm>
            <a:off x="614127" y="5041159"/>
            <a:ext cx="2296006" cy="799547"/>
          </a:xfrm>
          <a:prstGeom prst="rect">
            <a:avLst/>
          </a:prstGeom>
          <a:effectLst>
            <a:softEdge rad="63500"/>
          </a:effectLst>
        </p:spPr>
      </p:pic>
      <p:pic>
        <p:nvPicPr>
          <p:cNvPr id="15" name="图片 14" descr="c2d05cdb0ccc087ef15519ddcf740af7_origin">
            <a:extLst>
              <a:ext uri="{FF2B5EF4-FFF2-40B4-BE49-F238E27FC236}">
                <a16:creationId xmlns:a16="http://schemas.microsoft.com/office/drawing/2014/main" id="{4E05397A-20E9-9A93-B817-56524E41622C}"/>
              </a:ext>
            </a:extLst>
          </p:cNvPr>
          <p:cNvPicPr>
            <a:picLocks noChangeAspect="1"/>
          </p:cNvPicPr>
          <p:nvPr/>
        </p:nvPicPr>
        <p:blipFill>
          <a:blip r:embed="rId14"/>
          <a:srcRect t="8449"/>
          <a:stretch>
            <a:fillRect/>
          </a:stretch>
        </p:blipFill>
        <p:spPr>
          <a:xfrm>
            <a:off x="613341" y="3000350"/>
            <a:ext cx="2067370" cy="1056951"/>
          </a:xfrm>
          <a:prstGeom prst="rect">
            <a:avLst/>
          </a:prstGeom>
          <a:effectLst>
            <a:softEdge rad="63500"/>
          </a:effectLst>
        </p:spPr>
      </p:pic>
      <p:pic>
        <p:nvPicPr>
          <p:cNvPr id="17" name="图片 16" descr="c8dc2504f824e47cd49f337749f35f68_origin">
            <a:extLst>
              <a:ext uri="{FF2B5EF4-FFF2-40B4-BE49-F238E27FC236}">
                <a16:creationId xmlns:a16="http://schemas.microsoft.com/office/drawing/2014/main" id="{4689A266-6744-6332-08DF-EAEE8BDA57BA}"/>
              </a:ext>
            </a:extLst>
          </p:cNvPr>
          <p:cNvPicPr>
            <a:picLocks noChangeAspect="1"/>
          </p:cNvPicPr>
          <p:nvPr/>
        </p:nvPicPr>
        <p:blipFill>
          <a:blip r:embed="rId15"/>
          <a:srcRect l="15099" t="12003" r="20047" b="13383"/>
          <a:stretch>
            <a:fillRect/>
          </a:stretch>
        </p:blipFill>
        <p:spPr>
          <a:xfrm>
            <a:off x="613341" y="4057301"/>
            <a:ext cx="2067370" cy="1024753"/>
          </a:xfrm>
          <a:prstGeom prst="rect">
            <a:avLst/>
          </a:prstGeom>
          <a:effectLst>
            <a:softEdge rad="63500"/>
          </a:effectLst>
        </p:spPr>
      </p:pic>
      <p:pic>
        <p:nvPicPr>
          <p:cNvPr id="23" name="图片 22" descr="bc5f184ad89fc984a3c8cacdcf17d71d_origin">
            <a:extLst>
              <a:ext uri="{FF2B5EF4-FFF2-40B4-BE49-F238E27FC236}">
                <a16:creationId xmlns:a16="http://schemas.microsoft.com/office/drawing/2014/main" id="{D9372381-043F-50BD-9102-E4D0044699DC}"/>
              </a:ext>
            </a:extLst>
          </p:cNvPr>
          <p:cNvPicPr>
            <a:picLocks noChangeAspect="1"/>
          </p:cNvPicPr>
          <p:nvPr/>
        </p:nvPicPr>
        <p:blipFill>
          <a:blip r:embed="rId16"/>
          <a:srcRect l="-21" t="8534" r="33375" b="38831"/>
          <a:stretch>
            <a:fillRect/>
          </a:stretch>
        </p:blipFill>
        <p:spPr>
          <a:xfrm>
            <a:off x="8995545" y="5488988"/>
            <a:ext cx="2377362" cy="1019145"/>
          </a:xfrm>
          <a:prstGeom prst="rect">
            <a:avLst/>
          </a:prstGeom>
          <a:effectLst>
            <a:softEdge rad="63500"/>
          </a:effectLst>
        </p:spPr>
      </p:pic>
      <p:sp>
        <p:nvSpPr>
          <p:cNvPr id="24" name="圆角矩形 23">
            <a:extLst>
              <a:ext uri="{FF2B5EF4-FFF2-40B4-BE49-F238E27FC236}">
                <a16:creationId xmlns:a16="http://schemas.microsoft.com/office/drawing/2014/main" id="{4C30B5C0-07A4-51C5-7B98-E7C837E84E8A}"/>
              </a:ext>
            </a:extLst>
          </p:cNvPr>
          <p:cNvSpPr/>
          <p:nvPr/>
        </p:nvSpPr>
        <p:spPr>
          <a:xfrm>
            <a:off x="4519612" y="5550747"/>
            <a:ext cx="3749675" cy="158115"/>
          </a:xfrm>
          <a:prstGeom prst="roundRect">
            <a:avLst>
              <a:gd name="adj" fmla="val 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圆角矩形 24">
            <a:extLst>
              <a:ext uri="{FF2B5EF4-FFF2-40B4-BE49-F238E27FC236}">
                <a16:creationId xmlns:a16="http://schemas.microsoft.com/office/drawing/2014/main" id="{72D7A5E6-425F-5883-5D0D-BF25231DA24C}"/>
              </a:ext>
            </a:extLst>
          </p:cNvPr>
          <p:cNvSpPr/>
          <p:nvPr/>
        </p:nvSpPr>
        <p:spPr>
          <a:xfrm>
            <a:off x="4519612" y="4962102"/>
            <a:ext cx="4195445" cy="158115"/>
          </a:xfrm>
          <a:prstGeom prst="roundRect">
            <a:avLst>
              <a:gd name="adj" fmla="val 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圆角矩形 25">
            <a:extLst>
              <a:ext uri="{FF2B5EF4-FFF2-40B4-BE49-F238E27FC236}">
                <a16:creationId xmlns:a16="http://schemas.microsoft.com/office/drawing/2014/main" id="{E62655DF-CBCF-7592-358B-702DD9634169}"/>
              </a:ext>
            </a:extLst>
          </p:cNvPr>
          <p:cNvSpPr/>
          <p:nvPr/>
        </p:nvSpPr>
        <p:spPr>
          <a:xfrm>
            <a:off x="4519612" y="4365202"/>
            <a:ext cx="3749675" cy="158115"/>
          </a:xfrm>
          <a:prstGeom prst="roundRect">
            <a:avLst>
              <a:gd name="adj" fmla="val 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圆角矩形 26">
            <a:extLst>
              <a:ext uri="{FF2B5EF4-FFF2-40B4-BE49-F238E27FC236}">
                <a16:creationId xmlns:a16="http://schemas.microsoft.com/office/drawing/2014/main" id="{D79A347E-3AAE-43AA-4F79-8153FB8EA656}"/>
              </a:ext>
            </a:extLst>
          </p:cNvPr>
          <p:cNvSpPr/>
          <p:nvPr/>
        </p:nvSpPr>
        <p:spPr>
          <a:xfrm>
            <a:off x="8206422" y="3728932"/>
            <a:ext cx="619125" cy="172085"/>
          </a:xfrm>
          <a:prstGeom prst="roundRect">
            <a:avLst>
              <a:gd name="adj" fmla="val 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圆角矩形 27">
            <a:extLst>
              <a:ext uri="{FF2B5EF4-FFF2-40B4-BE49-F238E27FC236}">
                <a16:creationId xmlns:a16="http://schemas.microsoft.com/office/drawing/2014/main" id="{DBB647D4-D13A-559E-4586-D74C069CDD2B}"/>
              </a:ext>
            </a:extLst>
          </p:cNvPr>
          <p:cNvSpPr/>
          <p:nvPr/>
        </p:nvSpPr>
        <p:spPr>
          <a:xfrm>
            <a:off x="3174682" y="5732357"/>
            <a:ext cx="619125" cy="172085"/>
          </a:xfrm>
          <a:prstGeom prst="roundRect">
            <a:avLst>
              <a:gd name="adj" fmla="val 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矩形: 圆角 5">
            <a:extLst>
              <a:ext uri="{FF2B5EF4-FFF2-40B4-BE49-F238E27FC236}">
                <a16:creationId xmlns:a16="http://schemas.microsoft.com/office/drawing/2014/main" id="{1745B2F8-5816-F838-0671-72A85C26D78D}"/>
              </a:ext>
            </a:extLst>
          </p:cNvPr>
          <p:cNvSpPr/>
          <p:nvPr>
            <p:custDataLst>
              <p:tags r:id="rId1"/>
            </p:custDataLst>
          </p:nvPr>
        </p:nvSpPr>
        <p:spPr>
          <a:xfrm>
            <a:off x="990918" y="3390183"/>
            <a:ext cx="1407736" cy="371243"/>
          </a:xfrm>
          <a:prstGeom prst="round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1400" b="1" dirty="0">
                <a:solidFill>
                  <a:srgbClr val="0F1115"/>
                </a:solidFill>
                <a:latin typeface="Arial" panose="020B0604020202020204" pitchFamily="34" charset="0"/>
                <a:cs typeface="Arial" panose="020B0604020202020204" pitchFamily="34" charset="0"/>
              </a:rPr>
              <a:t>Operation</a:t>
            </a:r>
            <a:r>
              <a:rPr lang="en-US" altLang="zh-CN" sz="1400" b="1" dirty="0">
                <a:solidFill>
                  <a:srgbClr val="0F1115"/>
                </a:solidFill>
                <a:latin typeface="Arial" panose="020B0604020202020204" pitchFamily="34" charset="0"/>
                <a:cs typeface="Arial" panose="020B0604020202020204" pitchFamily="34" charset="0"/>
              </a:rPr>
              <a:t> UI</a:t>
            </a:r>
            <a:endParaRPr lang="zh-CN" altLang="en-US" sz="14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30" name="矩形: 圆角 5">
            <a:extLst>
              <a:ext uri="{FF2B5EF4-FFF2-40B4-BE49-F238E27FC236}">
                <a16:creationId xmlns:a16="http://schemas.microsoft.com/office/drawing/2014/main" id="{A52EBDA3-CE0D-4E0A-126B-DA527C277FCA}"/>
              </a:ext>
            </a:extLst>
          </p:cNvPr>
          <p:cNvSpPr/>
          <p:nvPr>
            <p:custDataLst>
              <p:tags r:id="rId2"/>
            </p:custDataLst>
          </p:nvPr>
        </p:nvSpPr>
        <p:spPr>
          <a:xfrm>
            <a:off x="1078864" y="4277808"/>
            <a:ext cx="1104900" cy="346710"/>
          </a:xfrm>
          <a:prstGeom prst="round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1400" b="1" dirty="0">
                <a:solidFill>
                  <a:srgbClr val="0F1115"/>
                </a:solidFill>
                <a:latin typeface="Arial" panose="020B0604020202020204" pitchFamily="34" charset="0"/>
                <a:cs typeface="Arial" panose="020B0604020202020204" pitchFamily="34" charset="0"/>
              </a:rPr>
              <a:t>Expert</a:t>
            </a:r>
            <a:r>
              <a:rPr lang="en-US" altLang="zh-CN" sz="1400" b="1" dirty="0">
                <a:solidFill>
                  <a:srgbClr val="0F1115"/>
                </a:solidFill>
                <a:latin typeface="Arial" panose="020B0604020202020204" pitchFamily="34" charset="0"/>
                <a:cs typeface="Arial" panose="020B0604020202020204" pitchFamily="34" charset="0"/>
              </a:rPr>
              <a:t> UI</a:t>
            </a:r>
            <a:endParaRPr lang="zh-CN" altLang="en-US" sz="1400" b="1" dirty="0">
              <a:solidFill>
                <a:srgbClr val="0F1115"/>
              </a:solidFill>
              <a:latin typeface="Arial" panose="020B0604020202020204" pitchFamily="34" charset="0"/>
              <a:cs typeface="Arial" panose="020B0604020202020204" pitchFamily="34" charset="0"/>
            </a:endParaRPr>
          </a:p>
        </p:txBody>
      </p:sp>
      <p:sp>
        <p:nvSpPr>
          <p:cNvPr id="31" name="矩形: 圆角 5">
            <a:extLst>
              <a:ext uri="{FF2B5EF4-FFF2-40B4-BE49-F238E27FC236}">
                <a16:creationId xmlns:a16="http://schemas.microsoft.com/office/drawing/2014/main" id="{35BDC1FA-69A6-78B3-A086-9B4C7A3646E5}"/>
              </a:ext>
            </a:extLst>
          </p:cNvPr>
          <p:cNvSpPr/>
          <p:nvPr>
            <p:custDataLst>
              <p:tags r:id="rId3"/>
            </p:custDataLst>
          </p:nvPr>
        </p:nvSpPr>
        <p:spPr>
          <a:xfrm>
            <a:off x="1102096" y="5147840"/>
            <a:ext cx="1518644" cy="230090"/>
          </a:xfrm>
          <a:prstGeom prst="round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1400" b="1" dirty="0">
                <a:solidFill>
                  <a:srgbClr val="0F1115"/>
                </a:solidFill>
                <a:latin typeface="Arial" panose="020B0604020202020204" pitchFamily="34" charset="0"/>
                <a:cs typeface="Arial" panose="020B0604020202020204" pitchFamily="34" charset="0"/>
              </a:rPr>
              <a:t>SC Interlock</a:t>
            </a:r>
            <a:r>
              <a:rPr lang="en-US" altLang="zh-CN" sz="1400" b="1" dirty="0">
                <a:solidFill>
                  <a:srgbClr val="0F1115"/>
                </a:solidFill>
                <a:latin typeface="Arial" panose="020B0604020202020204" pitchFamily="34" charset="0"/>
                <a:cs typeface="Arial" panose="020B0604020202020204" pitchFamily="34" charset="0"/>
              </a:rPr>
              <a:t> UI</a:t>
            </a:r>
            <a:endParaRPr lang="zh-CN" altLang="en-US" sz="1400" b="1" dirty="0">
              <a:solidFill>
                <a:srgbClr val="0F1115"/>
              </a:solidFill>
              <a:latin typeface="Arial" panose="020B0604020202020204" pitchFamily="34" charset="0"/>
              <a:cs typeface="Arial" panose="020B0604020202020204" pitchFamily="34" charset="0"/>
            </a:endParaRPr>
          </a:p>
        </p:txBody>
      </p:sp>
      <p:sp>
        <p:nvSpPr>
          <p:cNvPr id="32" name="矩形: 圆角 5">
            <a:extLst>
              <a:ext uri="{FF2B5EF4-FFF2-40B4-BE49-F238E27FC236}">
                <a16:creationId xmlns:a16="http://schemas.microsoft.com/office/drawing/2014/main" id="{A07F8C4A-8E04-EE22-9BB4-5A98696104A5}"/>
              </a:ext>
            </a:extLst>
          </p:cNvPr>
          <p:cNvSpPr/>
          <p:nvPr>
            <p:custDataLst>
              <p:tags r:id="rId4"/>
            </p:custDataLst>
          </p:nvPr>
        </p:nvSpPr>
        <p:spPr>
          <a:xfrm>
            <a:off x="2392056" y="6181379"/>
            <a:ext cx="2293882" cy="322134"/>
          </a:xfrm>
          <a:prstGeom prst="round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1400" b="1" dirty="0">
                <a:solidFill>
                  <a:srgbClr val="0F1115"/>
                </a:solidFill>
                <a:latin typeface="Arial" panose="020B0604020202020204" pitchFamily="34" charset="0"/>
                <a:cs typeface="Arial" panose="020B0604020202020204" pitchFamily="34" charset="0"/>
              </a:rPr>
              <a:t>Physics Diagnostics</a:t>
            </a:r>
            <a:r>
              <a:rPr lang="en-US" altLang="zh-CN" sz="1400" b="1" dirty="0">
                <a:solidFill>
                  <a:srgbClr val="0F1115"/>
                </a:solidFill>
                <a:latin typeface="Arial" panose="020B0604020202020204" pitchFamily="34" charset="0"/>
                <a:cs typeface="Arial" panose="020B0604020202020204" pitchFamily="34" charset="0"/>
              </a:rPr>
              <a:t> UI</a:t>
            </a:r>
            <a:endParaRPr lang="zh-CN" altLang="en-US" sz="1400" b="1" dirty="0">
              <a:solidFill>
                <a:srgbClr val="0F1115"/>
              </a:solidFill>
              <a:latin typeface="Arial" panose="020B0604020202020204" pitchFamily="34" charset="0"/>
              <a:cs typeface="Arial" panose="020B0604020202020204" pitchFamily="34" charset="0"/>
            </a:endParaRPr>
          </a:p>
        </p:txBody>
      </p:sp>
      <p:sp>
        <p:nvSpPr>
          <p:cNvPr id="33" name="矩形: 圆角 5">
            <a:extLst>
              <a:ext uri="{FF2B5EF4-FFF2-40B4-BE49-F238E27FC236}">
                <a16:creationId xmlns:a16="http://schemas.microsoft.com/office/drawing/2014/main" id="{8BC4FE82-CE63-2DD5-4E36-8AE2C75C79E6}"/>
              </a:ext>
            </a:extLst>
          </p:cNvPr>
          <p:cNvSpPr/>
          <p:nvPr>
            <p:custDataLst>
              <p:tags r:id="rId5"/>
            </p:custDataLst>
          </p:nvPr>
        </p:nvSpPr>
        <p:spPr>
          <a:xfrm>
            <a:off x="9521371" y="5950381"/>
            <a:ext cx="2204301" cy="362156"/>
          </a:xfrm>
          <a:prstGeom prst="round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1400" b="1" dirty="0">
                <a:solidFill>
                  <a:srgbClr val="0F1115"/>
                </a:solidFill>
                <a:latin typeface="Arial" panose="020B0604020202020204" pitchFamily="34" charset="0"/>
                <a:cs typeface="Arial" panose="020B0604020202020204" pitchFamily="34" charset="0"/>
              </a:rPr>
              <a:t>Expert Diagnostics</a:t>
            </a:r>
            <a:r>
              <a:rPr lang="en-US" altLang="zh-CN" sz="1400" b="1" dirty="0">
                <a:solidFill>
                  <a:srgbClr val="0F1115"/>
                </a:solidFill>
                <a:latin typeface="Arial" panose="020B0604020202020204" pitchFamily="34" charset="0"/>
                <a:cs typeface="Arial" panose="020B0604020202020204" pitchFamily="34" charset="0"/>
              </a:rPr>
              <a:t> UI</a:t>
            </a:r>
            <a:endParaRPr lang="zh-CN" altLang="en-US" sz="1400" b="1" dirty="0">
              <a:solidFill>
                <a:srgbClr val="0F1115"/>
              </a:solidFill>
              <a:latin typeface="Arial" panose="020B0604020202020204" pitchFamily="34" charset="0"/>
              <a:cs typeface="Arial" panose="020B0604020202020204" pitchFamily="34" charset="0"/>
            </a:endParaRPr>
          </a:p>
        </p:txBody>
      </p:sp>
      <p:sp>
        <p:nvSpPr>
          <p:cNvPr id="34" name="矩形: 圆角 5">
            <a:extLst>
              <a:ext uri="{FF2B5EF4-FFF2-40B4-BE49-F238E27FC236}">
                <a16:creationId xmlns:a16="http://schemas.microsoft.com/office/drawing/2014/main" id="{618E6D5C-F336-E73E-3E17-0746E06BC0D8}"/>
              </a:ext>
            </a:extLst>
          </p:cNvPr>
          <p:cNvSpPr/>
          <p:nvPr>
            <p:custDataLst>
              <p:tags r:id="rId6"/>
            </p:custDataLst>
          </p:nvPr>
        </p:nvSpPr>
        <p:spPr>
          <a:xfrm>
            <a:off x="9799789" y="4636266"/>
            <a:ext cx="1375378" cy="325836"/>
          </a:xfrm>
          <a:prstGeom prst="round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1400" b="1" dirty="0">
                <a:solidFill>
                  <a:srgbClr val="0F1115"/>
                </a:solidFill>
                <a:latin typeface="Arial" panose="020B0604020202020204" pitchFamily="34" charset="0"/>
                <a:cs typeface="Arial" panose="020B0604020202020204" pitchFamily="34" charset="0"/>
              </a:rPr>
              <a:t>Loading</a:t>
            </a:r>
            <a:r>
              <a:rPr lang="en-US" altLang="zh-CN" sz="1400" b="1" dirty="0">
                <a:solidFill>
                  <a:srgbClr val="0F1115"/>
                </a:solidFill>
                <a:latin typeface="Arial" panose="020B0604020202020204" pitchFamily="34" charset="0"/>
                <a:cs typeface="Arial" panose="020B0604020202020204" pitchFamily="34" charset="0"/>
              </a:rPr>
              <a:t> UI</a:t>
            </a:r>
            <a:endParaRPr lang="zh-CN" altLang="en-US" sz="1400" b="1" dirty="0">
              <a:solidFill>
                <a:srgbClr val="0F1115"/>
              </a:solidFill>
              <a:latin typeface="Arial" panose="020B0604020202020204" pitchFamily="34" charset="0"/>
              <a:cs typeface="Arial" panose="020B0604020202020204" pitchFamily="34" charset="0"/>
            </a:endParaRPr>
          </a:p>
        </p:txBody>
      </p:sp>
      <p:pic>
        <p:nvPicPr>
          <p:cNvPr id="39" name="图片 38">
            <a:extLst>
              <a:ext uri="{FF2B5EF4-FFF2-40B4-BE49-F238E27FC236}">
                <a16:creationId xmlns:a16="http://schemas.microsoft.com/office/drawing/2014/main" id="{DCC331B0-A384-6D58-C95B-9E696BA45AFE}"/>
              </a:ext>
            </a:extLst>
          </p:cNvPr>
          <p:cNvPicPr>
            <a:picLocks noChangeAspect="1"/>
          </p:cNvPicPr>
          <p:nvPr/>
        </p:nvPicPr>
        <p:blipFill>
          <a:blip r:embed="rId17"/>
          <a:stretch>
            <a:fillRect/>
          </a:stretch>
        </p:blipFill>
        <p:spPr>
          <a:xfrm>
            <a:off x="9181782" y="3111173"/>
            <a:ext cx="2331295" cy="1191022"/>
          </a:xfrm>
          <a:prstGeom prst="rect">
            <a:avLst/>
          </a:prstGeom>
          <a:effectLst>
            <a:softEdge rad="63500"/>
          </a:effectLst>
        </p:spPr>
      </p:pic>
      <p:sp>
        <p:nvSpPr>
          <p:cNvPr id="35" name="矩形: 圆角 5">
            <a:extLst>
              <a:ext uri="{FF2B5EF4-FFF2-40B4-BE49-F238E27FC236}">
                <a16:creationId xmlns:a16="http://schemas.microsoft.com/office/drawing/2014/main" id="{4FDB0A29-8C53-31E5-F0DB-339BA78041DB}"/>
              </a:ext>
            </a:extLst>
          </p:cNvPr>
          <p:cNvSpPr/>
          <p:nvPr>
            <p:custDataLst>
              <p:tags r:id="rId7"/>
            </p:custDataLst>
          </p:nvPr>
        </p:nvSpPr>
        <p:spPr>
          <a:xfrm>
            <a:off x="9521371" y="3395466"/>
            <a:ext cx="1586340" cy="365960"/>
          </a:xfrm>
          <a:prstGeom prst="round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1400" b="1" dirty="0">
                <a:solidFill>
                  <a:srgbClr val="0F1115"/>
                </a:solidFill>
                <a:latin typeface="Arial" panose="020B0604020202020204" pitchFamily="34" charset="0"/>
                <a:cs typeface="Arial" panose="020B0604020202020204" pitchFamily="34" charset="0"/>
              </a:rPr>
              <a:t>Conditioning</a:t>
            </a:r>
            <a:r>
              <a:rPr lang="en-US" altLang="zh-CN" sz="1400" b="1" dirty="0">
                <a:solidFill>
                  <a:srgbClr val="0F1115"/>
                </a:solidFill>
                <a:latin typeface="Arial" panose="020B0604020202020204" pitchFamily="34" charset="0"/>
                <a:cs typeface="Arial" panose="020B0604020202020204" pitchFamily="34" charset="0"/>
              </a:rPr>
              <a:t> UI</a:t>
            </a:r>
            <a:endParaRPr lang="zh-CN" altLang="en-US" sz="1400" b="1" dirty="0">
              <a:solidFill>
                <a:srgbClr val="0F1115"/>
              </a:solidFill>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70E1A9CA-7656-93A3-854E-C14676D41C83}"/>
              </a:ext>
            </a:extLst>
          </p:cNvPr>
          <p:cNvSpPr txBox="1"/>
          <p:nvPr/>
        </p:nvSpPr>
        <p:spPr>
          <a:xfrm>
            <a:off x="489512" y="996199"/>
            <a:ext cx="11236825" cy="1854354"/>
          </a:xfrm>
          <a:prstGeom prst="rect">
            <a:avLst/>
          </a:prstGeom>
          <a:noFill/>
        </p:spPr>
        <p:txBody>
          <a:bodyPr wrap="square">
            <a:spAutoFit/>
          </a:bodyPr>
          <a:lstStyle/>
          <a:p>
            <a:pPr algn="l">
              <a:spcBef>
                <a:spcPts val="450"/>
              </a:spcBef>
              <a:spcAft>
                <a:spcPts val="1200"/>
              </a:spcAft>
              <a:buFont typeface="Arial" panose="020B0604020202020204" pitchFamily="34" charset="0"/>
              <a:buChar char="•"/>
            </a:pPr>
            <a:r>
              <a:rPr lang="zh-CN" altLang="zh-CN" b="1" i="0" dirty="0">
                <a:solidFill>
                  <a:srgbClr val="C00000"/>
                </a:solidFill>
                <a:effectLst/>
                <a:latin typeface="Arial" panose="020B0604020202020204" pitchFamily="34" charset="0"/>
                <a:cs typeface="Arial" panose="020B0604020202020204" pitchFamily="34" charset="0"/>
              </a:rPr>
              <a:t>Designed &amp; developed independently</a:t>
            </a:r>
            <a:r>
              <a:rPr lang="zh-CN" altLang="zh-CN" b="0" i="0" dirty="0">
                <a:solidFill>
                  <a:srgbClr val="C00000"/>
                </a:solidFill>
                <a:effectLst/>
                <a:latin typeface="Arial" panose="020B0604020202020204" pitchFamily="34" charset="0"/>
                <a:cs typeface="Arial" panose="020B0604020202020204" pitchFamily="34" charset="0"/>
              </a:rPr>
              <a:t> </a:t>
            </a:r>
            <a:r>
              <a:rPr lang="zh-CN" altLang="zh-CN" b="0" i="0" dirty="0">
                <a:solidFill>
                  <a:srgbClr val="0F1115"/>
                </a:solidFill>
                <a:effectLst/>
                <a:latin typeface="Arial" panose="020B0604020202020204" pitchFamily="34" charset="0"/>
                <a:cs typeface="Arial" panose="020B0604020202020204" pitchFamily="34" charset="0"/>
              </a:rPr>
              <a:t>for HIAF’s complex conditions</a:t>
            </a:r>
          </a:p>
          <a:p>
            <a:pPr algn="l">
              <a:spcBef>
                <a:spcPts val="450"/>
              </a:spcBef>
              <a:spcAft>
                <a:spcPts val="1200"/>
              </a:spcAft>
              <a:buFont typeface="Arial" panose="020B0604020202020204" pitchFamily="34" charset="0"/>
              <a:buChar char="•"/>
            </a:pPr>
            <a:r>
              <a:rPr lang="zh-CN" altLang="zh-CN" b="1" i="0" dirty="0">
                <a:solidFill>
                  <a:srgbClr val="C00000"/>
                </a:solidFill>
                <a:effectLst/>
                <a:latin typeface="Arial" panose="020B0604020202020204" pitchFamily="34" charset="0"/>
                <a:cs typeface="Arial" panose="020B0604020202020204" pitchFamily="34" charset="0"/>
              </a:rPr>
              <a:t>&gt;10 iterations</a:t>
            </a:r>
            <a:r>
              <a:rPr lang="zh-CN" altLang="zh-CN" b="0" i="0" dirty="0">
                <a:solidFill>
                  <a:srgbClr val="C00000"/>
                </a:solidFill>
                <a:effectLst/>
                <a:latin typeface="Arial" panose="020B0604020202020204" pitchFamily="34" charset="0"/>
                <a:cs typeface="Arial" panose="020B0604020202020204" pitchFamily="34" charset="0"/>
              </a:rPr>
              <a:t> | </a:t>
            </a:r>
            <a:r>
              <a:rPr lang="zh-CN" altLang="zh-CN" b="1" i="0" dirty="0">
                <a:solidFill>
                  <a:srgbClr val="C00000"/>
                </a:solidFill>
                <a:effectLst/>
                <a:latin typeface="Arial" panose="020B0604020202020204" pitchFamily="34" charset="0"/>
                <a:cs typeface="Arial" panose="020B0604020202020204" pitchFamily="34" charset="0"/>
              </a:rPr>
              <a:t>240+ functional modules</a:t>
            </a:r>
            <a:r>
              <a:rPr lang="zh-CN" altLang="zh-CN" b="0" i="0" dirty="0">
                <a:solidFill>
                  <a:srgbClr val="C00000"/>
                </a:solidFill>
                <a:effectLst/>
                <a:latin typeface="Arial" panose="020B0604020202020204" pitchFamily="34" charset="0"/>
                <a:cs typeface="Arial" panose="020B0604020202020204" pitchFamily="34" charset="0"/>
              </a:rPr>
              <a:t> </a:t>
            </a:r>
            <a:r>
              <a:rPr lang="zh-CN" altLang="zh-CN" b="0" i="0" dirty="0">
                <a:solidFill>
                  <a:srgbClr val="0F1115"/>
                </a:solidFill>
                <a:effectLst/>
                <a:latin typeface="Arial" panose="020B0604020202020204" pitchFamily="34" charset="0"/>
                <a:cs typeface="Arial" panose="020B0604020202020204" pitchFamily="34" charset="0"/>
              </a:rPr>
              <a:t>refactored</a:t>
            </a:r>
            <a:r>
              <a:rPr lang="en-US" altLang="zh-CN" b="0" i="0" dirty="0">
                <a:solidFill>
                  <a:srgbClr val="0F1115"/>
                </a:solidFill>
                <a:effectLst/>
                <a:latin typeface="Arial" panose="020B0604020202020204" pitchFamily="34" charset="0"/>
                <a:cs typeface="Arial" panose="020B0604020202020204" pitchFamily="34" charset="0"/>
              </a:rPr>
              <a:t>    </a:t>
            </a:r>
          </a:p>
          <a:p>
            <a:pPr algn="l">
              <a:spcBef>
                <a:spcPts val="450"/>
              </a:spcBef>
              <a:spcAft>
                <a:spcPts val="1200"/>
              </a:spcAft>
              <a:buFont typeface="Arial" panose="020B0604020202020204" pitchFamily="34" charset="0"/>
              <a:buChar char="•"/>
            </a:pPr>
            <a:r>
              <a:rPr lang="zh-CN" altLang="zh-CN" b="1" i="0" dirty="0">
                <a:solidFill>
                  <a:srgbClr val="C00000"/>
                </a:solidFill>
                <a:effectLst/>
                <a:latin typeface="Arial" panose="020B0604020202020204" pitchFamily="34" charset="0"/>
                <a:cs typeface="Arial" panose="020B0604020202020204" pitchFamily="34" charset="0"/>
              </a:rPr>
              <a:t>From engineering black box </a:t>
            </a:r>
            <a:r>
              <a:rPr lang="zh-CN" altLang="zh-CN" b="1" i="0" dirty="0">
                <a:solidFill>
                  <a:srgbClr val="0F1115"/>
                </a:solidFill>
                <a:effectLst/>
                <a:latin typeface="Arial" panose="020B0604020202020204" pitchFamily="34" charset="0"/>
                <a:cs typeface="Arial" panose="020B0604020202020204" pitchFamily="34" charset="0"/>
              </a:rPr>
              <a:t>→ </a:t>
            </a:r>
            <a:r>
              <a:rPr lang="zh-CN" altLang="zh-CN" b="1" i="0" dirty="0">
                <a:solidFill>
                  <a:srgbClr val="C00000"/>
                </a:solidFill>
                <a:effectLst/>
                <a:latin typeface="Arial" panose="020B0604020202020204" pitchFamily="34" charset="0"/>
                <a:cs typeface="Arial" panose="020B0604020202020204" pitchFamily="34" charset="0"/>
              </a:rPr>
              <a:t>visualized workflow</a:t>
            </a:r>
            <a:endParaRPr lang="zh-CN" altLang="zh-CN" b="0" i="0" dirty="0">
              <a:solidFill>
                <a:srgbClr val="C00000"/>
              </a:solidFill>
              <a:effectLst/>
              <a:latin typeface="Arial" panose="020B0604020202020204" pitchFamily="34" charset="0"/>
              <a:cs typeface="Arial" panose="020B0604020202020204" pitchFamily="34" charset="0"/>
            </a:endParaRPr>
          </a:p>
          <a:p>
            <a:pPr>
              <a:spcBef>
                <a:spcPts val="450"/>
              </a:spcBef>
              <a:spcAft>
                <a:spcPts val="1200"/>
              </a:spcAft>
              <a:buFont typeface="Arial" panose="020B0604020202020204" pitchFamily="34" charset="0"/>
              <a:buChar char="•"/>
            </a:pPr>
            <a:r>
              <a:rPr lang="zh-CN" altLang="zh-CN" b="1" i="0" dirty="0">
                <a:solidFill>
                  <a:srgbClr val="C00000"/>
                </a:solidFill>
                <a:effectLst/>
                <a:latin typeface="Arial" panose="020B0604020202020204" pitchFamily="34" charset="0"/>
                <a:cs typeface="Arial" panose="020B0604020202020204" pitchFamily="34" charset="0"/>
              </a:rPr>
              <a:t>Key outcomes:</a:t>
            </a:r>
            <a:r>
              <a:rPr lang="en-US" altLang="zh-CN" b="1" i="0" dirty="0">
                <a:solidFill>
                  <a:srgbClr val="C00000"/>
                </a:solidFill>
                <a:effectLst/>
                <a:latin typeface="Arial" panose="020B0604020202020204" pitchFamily="34" charset="0"/>
                <a:cs typeface="Arial" panose="020B0604020202020204" pitchFamily="34" charset="0"/>
              </a:rPr>
              <a:t>  </a:t>
            </a:r>
            <a:r>
              <a:rPr lang="zh-CN" altLang="zh-CN" b="0" i="0" dirty="0">
                <a:solidFill>
                  <a:srgbClr val="C00000"/>
                </a:solidFill>
                <a:effectLst/>
                <a:latin typeface="Arial" panose="020B0604020202020204" pitchFamily="34" charset="0"/>
                <a:cs typeface="Arial" panose="020B0604020202020204" pitchFamily="34" charset="0"/>
              </a:rPr>
              <a:t>✔ </a:t>
            </a:r>
            <a:r>
              <a:rPr lang="zh-CN" altLang="zh-CN" b="0" i="0" dirty="0">
                <a:solidFill>
                  <a:srgbClr val="0F1115"/>
                </a:solidFill>
                <a:effectLst/>
                <a:latin typeface="Arial" panose="020B0604020202020204" pitchFamily="34" charset="0"/>
                <a:cs typeface="Arial" panose="020B0604020202020204" pitchFamily="34" charset="0"/>
              </a:rPr>
              <a:t>Lower O</a:t>
            </a:r>
            <a:r>
              <a:rPr lang="zh-CN" altLang="zh-CN" dirty="0">
                <a:latin typeface="Arial" panose="020B0604020202020204" pitchFamily="34" charset="0"/>
                <a:cs typeface="Arial" panose="020B0604020202020204" pitchFamily="34" charset="0"/>
              </a:rPr>
              <a:t>peration &amp; maintenance</a:t>
            </a:r>
            <a:r>
              <a:rPr lang="zh-CN" altLang="zh-CN" b="0" i="0" dirty="0">
                <a:solidFill>
                  <a:srgbClr val="0F1115"/>
                </a:solidFill>
                <a:effectLst/>
                <a:latin typeface="Arial" panose="020B0604020202020204" pitchFamily="34" charset="0"/>
                <a:cs typeface="Arial" panose="020B0604020202020204" pitchFamily="34" charset="0"/>
              </a:rPr>
              <a:t> threshold</a:t>
            </a:r>
            <a:r>
              <a:rPr lang="en-US" altLang="zh-CN" b="0" i="0" dirty="0">
                <a:solidFill>
                  <a:srgbClr val="0F1115"/>
                </a:solidFill>
                <a:effectLst/>
                <a:latin typeface="Arial" panose="020B0604020202020204" pitchFamily="34" charset="0"/>
                <a:cs typeface="Arial" panose="020B0604020202020204" pitchFamily="34" charset="0"/>
              </a:rPr>
              <a:t>     </a:t>
            </a:r>
            <a:r>
              <a:rPr lang="zh-CN" altLang="zh-CN" b="0" i="0" dirty="0">
                <a:solidFill>
                  <a:srgbClr val="C00000"/>
                </a:solidFill>
                <a:effectLst/>
                <a:latin typeface="Arial" panose="020B0604020202020204" pitchFamily="34" charset="0"/>
                <a:cs typeface="Arial" panose="020B0604020202020204" pitchFamily="34" charset="0"/>
              </a:rPr>
              <a:t>✔ </a:t>
            </a:r>
            <a:r>
              <a:rPr lang="zh-CN" altLang="zh-CN" b="0" i="0" dirty="0">
                <a:solidFill>
                  <a:srgbClr val="0F1115"/>
                </a:solidFill>
                <a:effectLst/>
                <a:latin typeface="Arial" panose="020B0604020202020204" pitchFamily="34" charset="0"/>
                <a:cs typeface="Arial" panose="020B0604020202020204" pitchFamily="34" charset="0"/>
              </a:rPr>
              <a:t>Reduced misoperation risks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3FAC8-448F-0E66-7840-3AEA28C3F0B5}"/>
            </a:ext>
          </a:extLst>
        </p:cNvPr>
        <p:cNvGrpSpPr/>
        <p:nvPr/>
      </p:nvGrpSpPr>
      <p:grpSpPr>
        <a:xfrm>
          <a:off x="0" y="0"/>
          <a:ext cx="0" cy="0"/>
          <a:chOff x="0" y="0"/>
          <a:chExt cx="0" cy="0"/>
        </a:xfrm>
      </p:grpSpPr>
      <p:pic>
        <p:nvPicPr>
          <p:cNvPr id="10" name="图片 9" descr="图片包含 图示&#10;&#10;AI 生成的内容可能不正确。">
            <a:extLst>
              <a:ext uri="{FF2B5EF4-FFF2-40B4-BE49-F238E27FC236}">
                <a16:creationId xmlns:a16="http://schemas.microsoft.com/office/drawing/2014/main" id="{3B846B0A-6706-DA08-B9FB-E868C9602BA0}"/>
              </a:ext>
            </a:extLst>
          </p:cNvPr>
          <p:cNvPicPr>
            <a:picLocks noChangeAspect="1"/>
          </p:cNvPicPr>
          <p:nvPr/>
        </p:nvPicPr>
        <p:blipFill>
          <a:blip r:embed="rId3"/>
          <a:stretch>
            <a:fillRect/>
          </a:stretch>
        </p:blipFill>
        <p:spPr>
          <a:xfrm>
            <a:off x="368668" y="3009988"/>
            <a:ext cx="6095999" cy="3429366"/>
          </a:xfrm>
          <a:prstGeom prst="rect">
            <a:avLst/>
          </a:prstGeom>
        </p:spPr>
      </p:pic>
      <p:sp>
        <p:nvSpPr>
          <p:cNvPr id="16" name="标题 15">
            <a:extLst>
              <a:ext uri="{FF2B5EF4-FFF2-40B4-BE49-F238E27FC236}">
                <a16:creationId xmlns:a16="http://schemas.microsoft.com/office/drawing/2014/main" id="{9CA0F7BD-E7FA-9C99-D837-95E83E573255}"/>
              </a:ext>
            </a:extLst>
          </p:cNvPr>
          <p:cNvSpPr txBox="1"/>
          <p:nvPr/>
        </p:nvSpPr>
        <p:spPr>
          <a:xfrm>
            <a:off x="2480733" y="-3175"/>
            <a:ext cx="7899400" cy="84010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Times New Roman" panose="02020603050405020304" charset="0"/>
                <a:ea typeface="Times New Roman" panose="02020603050405020304" charset="0"/>
                <a:cs typeface="Times New Roman" panose="02020603050405020304" charset="0"/>
              </a:defRPr>
            </a:lvl1pPr>
          </a:lstStyle>
          <a:p>
            <a:pPr>
              <a:lnSpc>
                <a:spcPct val="150000"/>
              </a:lnSpc>
            </a:pPr>
            <a:r>
              <a:rPr lang="en-US" altLang="zh-CN" dirty="0">
                <a:latin typeface="Arial" panose="020B0604020202020204"/>
              </a:rPr>
              <a:t>Automated RF Conditioning</a:t>
            </a:r>
          </a:p>
        </p:txBody>
      </p:sp>
      <p:sp>
        <p:nvSpPr>
          <p:cNvPr id="2" name="灯片编号占位符 1">
            <a:extLst>
              <a:ext uri="{FF2B5EF4-FFF2-40B4-BE49-F238E27FC236}">
                <a16:creationId xmlns:a16="http://schemas.microsoft.com/office/drawing/2014/main" id="{A0A1F7E9-293F-80FE-A550-9F90AF1D845F}"/>
              </a:ext>
            </a:extLst>
          </p:cNvPr>
          <p:cNvSpPr>
            <a:spLocks noGrp="1"/>
          </p:cNvSpPr>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latin typeface="Arial" panose="020B0604020202020204" pitchFamily="34" charset="0"/>
                <a:cs typeface="Arial" panose="020B0604020202020204" pitchFamily="34" charset="0"/>
              </a:rPr>
              <a:t>8</a:t>
            </a:fld>
            <a:endParaRPr lang="en-GB" altLang="zh-CN" dirty="0">
              <a:latin typeface="Arial" panose="020B0604020202020204" pitchFamily="34" charset="0"/>
              <a:cs typeface="Arial" panose="020B0604020202020204" pitchFamily="34" charset="0"/>
            </a:endParaRPr>
          </a:p>
        </p:txBody>
      </p:sp>
      <p:graphicFrame>
        <p:nvGraphicFramePr>
          <p:cNvPr id="3" name="表格 2">
            <a:extLst>
              <a:ext uri="{FF2B5EF4-FFF2-40B4-BE49-F238E27FC236}">
                <a16:creationId xmlns:a16="http://schemas.microsoft.com/office/drawing/2014/main" id="{DFF5E477-DEDA-5C87-019C-140BE52DCB3B}"/>
              </a:ext>
            </a:extLst>
          </p:cNvPr>
          <p:cNvGraphicFramePr>
            <a:graphicFrameLocks noGrp="1"/>
          </p:cNvGraphicFramePr>
          <p:nvPr>
            <p:extLst>
              <p:ext uri="{D42A27DB-BD31-4B8C-83A1-F6EECF244321}">
                <p14:modId xmlns:p14="http://schemas.microsoft.com/office/powerpoint/2010/main" val="687874040"/>
              </p:ext>
            </p:extLst>
          </p:nvPr>
        </p:nvGraphicFramePr>
        <p:xfrm>
          <a:off x="7319554" y="998771"/>
          <a:ext cx="4423955" cy="2428872"/>
        </p:xfrm>
        <a:graphic>
          <a:graphicData uri="http://schemas.openxmlformats.org/drawingml/2006/table">
            <a:tbl>
              <a:tblPr>
                <a:tableStyleId>{5C22544A-7EE6-4342-B048-85BDC9FD1C3A}</a:tableStyleId>
              </a:tblPr>
              <a:tblGrid>
                <a:gridCol w="1262743">
                  <a:extLst>
                    <a:ext uri="{9D8B030D-6E8A-4147-A177-3AD203B41FA5}">
                      <a16:colId xmlns:a16="http://schemas.microsoft.com/office/drawing/2014/main" val="368929637"/>
                    </a:ext>
                  </a:extLst>
                </a:gridCol>
                <a:gridCol w="1676663">
                  <a:extLst>
                    <a:ext uri="{9D8B030D-6E8A-4147-A177-3AD203B41FA5}">
                      <a16:colId xmlns:a16="http://schemas.microsoft.com/office/drawing/2014/main" val="3411323800"/>
                    </a:ext>
                  </a:extLst>
                </a:gridCol>
                <a:gridCol w="1484549">
                  <a:extLst>
                    <a:ext uri="{9D8B030D-6E8A-4147-A177-3AD203B41FA5}">
                      <a16:colId xmlns:a16="http://schemas.microsoft.com/office/drawing/2014/main" val="1264216831"/>
                    </a:ext>
                  </a:extLst>
                </a:gridCol>
              </a:tblGrid>
              <a:tr h="303609">
                <a:tc>
                  <a:txBody>
                    <a:bodyPr/>
                    <a:lstStyle/>
                    <a:p>
                      <a:pPr algn="ctr" fontAlgn="ctr">
                        <a:buNone/>
                      </a:pPr>
                      <a:r>
                        <a:rPr lang="en-US" altLang="zh-CN" sz="1100" u="none" strike="noStrike" dirty="0" err="1">
                          <a:effectLst/>
                          <a:latin typeface="Arial" panose="020B0604020202020204" pitchFamily="34" charset="0"/>
                          <a:cs typeface="Arial" panose="020B0604020202020204" pitchFamily="34" charset="0"/>
                        </a:rPr>
                        <a:t>Epk</a:t>
                      </a:r>
                      <a:r>
                        <a:rPr lang="zh-CN" altLang="en-US" sz="1100" u="none" strike="noStrike" dirty="0">
                          <a:effectLst/>
                          <a:latin typeface="Arial" panose="020B0604020202020204" pitchFamily="34" charset="0"/>
                          <a:cs typeface="Arial" panose="020B0604020202020204" pitchFamily="34" charset="0"/>
                        </a:rPr>
                        <a:t>　</a:t>
                      </a:r>
                      <a:endParaRPr lang="zh-CN" altLang="en-US" sz="1100" b="0" i="0" u="none" strike="noStrike" dirty="0">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solidFill>
                      <a:schemeClr val="accent5">
                        <a:lumMod val="60000"/>
                        <a:lumOff val="40000"/>
                      </a:schemeClr>
                    </a:solidFill>
                  </a:tcPr>
                </a:tc>
                <a:tc>
                  <a:txBody>
                    <a:bodyPr/>
                    <a:lstStyle/>
                    <a:p>
                      <a:pPr algn="ctr"/>
                      <a:r>
                        <a:rPr lang="zh-CN" altLang="zh-CN" sz="1100" b="1" i="0" kern="1200" dirty="0">
                          <a:solidFill>
                            <a:schemeClr val="dk1"/>
                          </a:solidFill>
                          <a:effectLst/>
                          <a:latin typeface="Arial" panose="020B0604020202020204" pitchFamily="34" charset="0"/>
                          <a:ea typeface="+mn-ea"/>
                          <a:cs typeface="Arial" panose="020B0604020202020204" pitchFamily="34" charset="0"/>
                        </a:rPr>
                        <a:t>Before </a:t>
                      </a:r>
                      <a:r>
                        <a:rPr lang="en-US" altLang="zh-CN" sz="1100" b="1" i="0" kern="1200" dirty="0">
                          <a:solidFill>
                            <a:schemeClr val="dk1"/>
                          </a:solidFill>
                          <a:effectLst/>
                          <a:latin typeface="Arial" panose="020B0604020202020204" pitchFamily="34" charset="0"/>
                          <a:ea typeface="+mn-ea"/>
                          <a:cs typeface="Arial" panose="020B0604020202020204" pitchFamily="34" charset="0"/>
                        </a:rPr>
                        <a:t>/ MV/m</a:t>
                      </a:r>
                      <a:endParaRPr lang="zh-CN" altLang="zh-CN" sz="1100" b="1" i="0" kern="1200" dirty="0">
                        <a:solidFill>
                          <a:schemeClr val="dk1"/>
                        </a:solidFill>
                        <a:effectLst/>
                        <a:latin typeface="Arial" panose="020B0604020202020204" pitchFamily="34" charset="0"/>
                        <a:ea typeface="+mn-ea"/>
                        <a:cs typeface="Arial" panose="020B0604020202020204" pitchFamily="34" charset="0"/>
                      </a:endParaRPr>
                    </a:p>
                  </a:txBody>
                  <a:tcPr marL="4233" marR="4233" marT="4233" marB="0" anchor="ctr">
                    <a:solidFill>
                      <a:schemeClr val="accent5">
                        <a:lumMod val="60000"/>
                        <a:lumOff val="40000"/>
                      </a:schemeClr>
                    </a:solidFill>
                  </a:tcPr>
                </a:tc>
                <a:tc>
                  <a:txBody>
                    <a:bodyPr/>
                    <a:lstStyle/>
                    <a:p>
                      <a:pPr algn="ctr"/>
                      <a:r>
                        <a:rPr lang="en-US" altLang="zh-CN" sz="1100" b="1" i="0" kern="1200" dirty="0">
                          <a:solidFill>
                            <a:schemeClr val="dk1"/>
                          </a:solidFill>
                          <a:effectLst/>
                          <a:latin typeface="Arial" panose="020B0604020202020204" pitchFamily="34" charset="0"/>
                          <a:ea typeface="+mn-ea"/>
                          <a:cs typeface="Arial" panose="020B0604020202020204" pitchFamily="34" charset="0"/>
                        </a:rPr>
                        <a:t>After / MV/m</a:t>
                      </a:r>
                      <a:endParaRPr lang="zh-CN" altLang="zh-CN" sz="1100" b="1" i="0" kern="1200" dirty="0">
                        <a:solidFill>
                          <a:schemeClr val="dk1"/>
                        </a:solidFill>
                        <a:effectLst/>
                        <a:latin typeface="Arial" panose="020B0604020202020204" pitchFamily="34" charset="0"/>
                        <a:ea typeface="+mn-ea"/>
                        <a:cs typeface="Arial" panose="020B0604020202020204" pitchFamily="34" charset="0"/>
                      </a:endParaRPr>
                    </a:p>
                  </a:txBody>
                  <a:tcPr marL="4233" marR="4233" marT="4233" marB="0" anchor="ctr">
                    <a:solidFill>
                      <a:schemeClr val="accent5">
                        <a:lumMod val="60000"/>
                        <a:lumOff val="40000"/>
                      </a:schemeClr>
                    </a:solidFill>
                  </a:tcPr>
                </a:tc>
                <a:extLst>
                  <a:ext uri="{0D108BD9-81ED-4DB2-BD59-A6C34878D82A}">
                    <a16:rowId xmlns:a16="http://schemas.microsoft.com/office/drawing/2014/main" val="3598988212"/>
                  </a:ext>
                </a:extLst>
              </a:tr>
              <a:tr h="303609">
                <a:tc>
                  <a:txBody>
                    <a:bodyPr/>
                    <a:lstStyle/>
                    <a:p>
                      <a:pPr algn="ctr" fontAlgn="ctr">
                        <a:buNone/>
                      </a:pPr>
                      <a:r>
                        <a:rPr lang="en-US" sz="1100" u="none" strike="noStrike">
                          <a:effectLst/>
                          <a:latin typeface="Arial" panose="020B0604020202020204" pitchFamily="34" charset="0"/>
                          <a:cs typeface="Arial" panose="020B0604020202020204" pitchFamily="34" charset="0"/>
                        </a:rPr>
                        <a:t>CM8-3</a:t>
                      </a:r>
                      <a:endParaRPr lang="en-US" sz="1100" b="0"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dirty="0">
                          <a:effectLst/>
                          <a:latin typeface="Arial" panose="020B0604020202020204" pitchFamily="34" charset="0"/>
                          <a:cs typeface="Arial" panose="020B0604020202020204" pitchFamily="34" charset="0"/>
                        </a:rPr>
                        <a:t>31.073</a:t>
                      </a:r>
                      <a:endParaRPr lang="en-US" altLang="zh-CN" sz="1100" b="1" i="0" u="none" strike="noStrike" dirty="0">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a:effectLst/>
                          <a:latin typeface="Arial" panose="020B0604020202020204" pitchFamily="34" charset="0"/>
                          <a:cs typeface="Arial" panose="020B0604020202020204" pitchFamily="34" charset="0"/>
                        </a:rPr>
                        <a:t>41.62</a:t>
                      </a:r>
                      <a:endParaRPr lang="en-US" altLang="zh-CN" sz="1100" b="1"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extLst>
                  <a:ext uri="{0D108BD9-81ED-4DB2-BD59-A6C34878D82A}">
                    <a16:rowId xmlns:a16="http://schemas.microsoft.com/office/drawing/2014/main" val="1420616514"/>
                  </a:ext>
                </a:extLst>
              </a:tr>
              <a:tr h="303609">
                <a:tc>
                  <a:txBody>
                    <a:bodyPr/>
                    <a:lstStyle/>
                    <a:p>
                      <a:pPr algn="ctr" fontAlgn="ctr">
                        <a:buNone/>
                      </a:pPr>
                      <a:r>
                        <a:rPr lang="en-US" sz="1100" u="none" strike="noStrike">
                          <a:effectLst/>
                          <a:latin typeface="Arial" panose="020B0604020202020204" pitchFamily="34" charset="0"/>
                          <a:cs typeface="Arial" panose="020B0604020202020204" pitchFamily="34" charset="0"/>
                        </a:rPr>
                        <a:t>CM8-4</a:t>
                      </a:r>
                      <a:endParaRPr lang="en-US" sz="1100" b="0"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a:effectLst/>
                          <a:latin typeface="Arial" panose="020B0604020202020204" pitchFamily="34" charset="0"/>
                          <a:cs typeface="Arial" panose="020B0604020202020204" pitchFamily="34" charset="0"/>
                        </a:rPr>
                        <a:t>17.373</a:t>
                      </a:r>
                      <a:endParaRPr lang="en-US" altLang="zh-CN" sz="1100" b="1"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a:effectLst/>
                          <a:latin typeface="Arial" panose="020B0604020202020204" pitchFamily="34" charset="0"/>
                          <a:cs typeface="Arial" panose="020B0604020202020204" pitchFamily="34" charset="0"/>
                        </a:rPr>
                        <a:t>23.722</a:t>
                      </a:r>
                      <a:endParaRPr lang="en-US" altLang="zh-CN" sz="1100" b="1"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extLst>
                  <a:ext uri="{0D108BD9-81ED-4DB2-BD59-A6C34878D82A}">
                    <a16:rowId xmlns:a16="http://schemas.microsoft.com/office/drawing/2014/main" val="1659797823"/>
                  </a:ext>
                </a:extLst>
              </a:tr>
              <a:tr h="303609">
                <a:tc>
                  <a:txBody>
                    <a:bodyPr/>
                    <a:lstStyle/>
                    <a:p>
                      <a:pPr algn="ctr" fontAlgn="ctr">
                        <a:buNone/>
                      </a:pPr>
                      <a:r>
                        <a:rPr lang="en-US" sz="1100" u="none" strike="noStrike">
                          <a:effectLst/>
                          <a:latin typeface="Arial" panose="020B0604020202020204" pitchFamily="34" charset="0"/>
                          <a:cs typeface="Arial" panose="020B0604020202020204" pitchFamily="34" charset="0"/>
                        </a:rPr>
                        <a:t>CM8-6</a:t>
                      </a:r>
                      <a:endParaRPr lang="en-US" sz="1100" b="0"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a:effectLst/>
                          <a:latin typeface="Arial" panose="020B0604020202020204" pitchFamily="34" charset="0"/>
                          <a:cs typeface="Arial" panose="020B0604020202020204" pitchFamily="34" charset="0"/>
                        </a:rPr>
                        <a:t>21.366</a:t>
                      </a:r>
                      <a:endParaRPr lang="en-US" altLang="zh-CN" sz="1100" b="1"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dirty="0">
                          <a:effectLst/>
                          <a:latin typeface="Arial" panose="020B0604020202020204" pitchFamily="34" charset="0"/>
                          <a:cs typeface="Arial" panose="020B0604020202020204" pitchFamily="34" charset="0"/>
                        </a:rPr>
                        <a:t>42.347</a:t>
                      </a:r>
                      <a:endParaRPr lang="en-US" altLang="zh-CN" sz="1100" b="1" i="0" u="none" strike="noStrike" dirty="0">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extLst>
                  <a:ext uri="{0D108BD9-81ED-4DB2-BD59-A6C34878D82A}">
                    <a16:rowId xmlns:a16="http://schemas.microsoft.com/office/drawing/2014/main" val="3984121741"/>
                  </a:ext>
                </a:extLst>
              </a:tr>
              <a:tr h="303609">
                <a:tc>
                  <a:txBody>
                    <a:bodyPr/>
                    <a:lstStyle/>
                    <a:p>
                      <a:pPr algn="ctr" fontAlgn="ctr">
                        <a:buNone/>
                      </a:pPr>
                      <a:r>
                        <a:rPr lang="en-US" sz="1100" u="none" strike="noStrike">
                          <a:effectLst/>
                          <a:latin typeface="Arial" panose="020B0604020202020204" pitchFamily="34" charset="0"/>
                          <a:cs typeface="Arial" panose="020B0604020202020204" pitchFamily="34" charset="0"/>
                        </a:rPr>
                        <a:t>CM9-4</a:t>
                      </a:r>
                      <a:endParaRPr lang="en-US" sz="1100" b="0"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a:effectLst/>
                          <a:latin typeface="Arial" panose="020B0604020202020204" pitchFamily="34" charset="0"/>
                          <a:cs typeface="Arial" panose="020B0604020202020204" pitchFamily="34" charset="0"/>
                        </a:rPr>
                        <a:t>39.351</a:t>
                      </a:r>
                      <a:endParaRPr lang="en-US" altLang="zh-CN" sz="1100" b="1"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dirty="0">
                          <a:effectLst/>
                          <a:latin typeface="Arial" panose="020B0604020202020204" pitchFamily="34" charset="0"/>
                          <a:cs typeface="Arial" panose="020B0604020202020204" pitchFamily="34" charset="0"/>
                        </a:rPr>
                        <a:t>41.579</a:t>
                      </a:r>
                      <a:endParaRPr lang="en-US" altLang="zh-CN" sz="1100" b="1" i="0" u="none" strike="noStrike" dirty="0">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extLst>
                  <a:ext uri="{0D108BD9-81ED-4DB2-BD59-A6C34878D82A}">
                    <a16:rowId xmlns:a16="http://schemas.microsoft.com/office/drawing/2014/main" val="1626042573"/>
                  </a:ext>
                </a:extLst>
              </a:tr>
              <a:tr h="303609">
                <a:tc>
                  <a:txBody>
                    <a:bodyPr/>
                    <a:lstStyle/>
                    <a:p>
                      <a:pPr algn="ctr" fontAlgn="ctr">
                        <a:buNone/>
                      </a:pPr>
                      <a:r>
                        <a:rPr lang="en-US" sz="1100" u="none" strike="noStrike">
                          <a:effectLst/>
                          <a:latin typeface="Arial" panose="020B0604020202020204" pitchFamily="34" charset="0"/>
                          <a:cs typeface="Arial" panose="020B0604020202020204" pitchFamily="34" charset="0"/>
                        </a:rPr>
                        <a:t>CM9-5</a:t>
                      </a:r>
                      <a:endParaRPr lang="en-US" sz="1100" b="0"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a:effectLst/>
                          <a:latin typeface="Arial" panose="020B0604020202020204" pitchFamily="34" charset="0"/>
                          <a:cs typeface="Arial" panose="020B0604020202020204" pitchFamily="34" charset="0"/>
                        </a:rPr>
                        <a:t>23.6</a:t>
                      </a:r>
                      <a:endParaRPr lang="en-US" altLang="zh-CN" sz="1100" b="1"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dirty="0">
                          <a:effectLst/>
                          <a:latin typeface="Arial" panose="020B0604020202020204" pitchFamily="34" charset="0"/>
                          <a:cs typeface="Arial" panose="020B0604020202020204" pitchFamily="34" charset="0"/>
                        </a:rPr>
                        <a:t>41.357</a:t>
                      </a:r>
                      <a:endParaRPr lang="en-US" altLang="zh-CN" sz="1100" b="1" i="0" u="none" strike="noStrike" dirty="0">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extLst>
                  <a:ext uri="{0D108BD9-81ED-4DB2-BD59-A6C34878D82A}">
                    <a16:rowId xmlns:a16="http://schemas.microsoft.com/office/drawing/2014/main" val="4086742457"/>
                  </a:ext>
                </a:extLst>
              </a:tr>
              <a:tr h="303609">
                <a:tc>
                  <a:txBody>
                    <a:bodyPr/>
                    <a:lstStyle/>
                    <a:p>
                      <a:pPr algn="ctr" fontAlgn="ctr">
                        <a:buNone/>
                      </a:pPr>
                      <a:r>
                        <a:rPr lang="en-US" sz="1100" u="none" strike="noStrike">
                          <a:effectLst/>
                          <a:latin typeface="Arial" panose="020B0604020202020204" pitchFamily="34" charset="0"/>
                          <a:cs typeface="Arial" panose="020B0604020202020204" pitchFamily="34" charset="0"/>
                        </a:rPr>
                        <a:t>CM9-6</a:t>
                      </a:r>
                      <a:endParaRPr lang="en-US" sz="1100" b="0"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a:effectLst/>
                          <a:latin typeface="Arial" panose="020B0604020202020204" pitchFamily="34" charset="0"/>
                          <a:cs typeface="Arial" panose="020B0604020202020204" pitchFamily="34" charset="0"/>
                        </a:rPr>
                        <a:t>13.468</a:t>
                      </a:r>
                      <a:endParaRPr lang="en-US" altLang="zh-CN" sz="1100" b="1"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marL="0" algn="ctr" defTabSz="914400" rtl="0" eaLnBrk="1" fontAlgn="ctr" latinLnBrk="0" hangingPunct="1">
                        <a:buNone/>
                      </a:pPr>
                      <a:r>
                        <a:rPr lang="en-US" altLang="zh-CN" sz="1100" u="none" strike="noStrike" kern="1200" dirty="0">
                          <a:solidFill>
                            <a:schemeClr val="dk1"/>
                          </a:solidFill>
                          <a:effectLst/>
                          <a:latin typeface="Arial" panose="020B0604020202020204" pitchFamily="34" charset="0"/>
                          <a:ea typeface="+mn-ea"/>
                          <a:cs typeface="Arial" panose="020B0604020202020204" pitchFamily="34" charset="0"/>
                        </a:rPr>
                        <a:t>18.675</a:t>
                      </a:r>
                    </a:p>
                  </a:txBody>
                  <a:tcPr marL="4233" marR="4233" marT="4233" marB="0" anchor="ctr"/>
                </a:tc>
                <a:extLst>
                  <a:ext uri="{0D108BD9-81ED-4DB2-BD59-A6C34878D82A}">
                    <a16:rowId xmlns:a16="http://schemas.microsoft.com/office/drawing/2014/main" val="2924698761"/>
                  </a:ext>
                </a:extLst>
              </a:tr>
              <a:tr h="303609">
                <a:tc>
                  <a:txBody>
                    <a:bodyPr/>
                    <a:lstStyle/>
                    <a:p>
                      <a:pPr algn="ctr" fontAlgn="ctr">
                        <a:buNone/>
                      </a:pPr>
                      <a:r>
                        <a:rPr lang="en-US" sz="1100" u="none" strike="noStrike" dirty="0">
                          <a:effectLst/>
                          <a:latin typeface="Arial" panose="020B0604020202020204" pitchFamily="34" charset="0"/>
                          <a:cs typeface="Arial" panose="020B0604020202020204" pitchFamily="34" charset="0"/>
                        </a:rPr>
                        <a:t>CM10-6</a:t>
                      </a:r>
                      <a:endParaRPr lang="en-US" sz="1100" b="0" i="0" u="none" strike="noStrike" dirty="0">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a:effectLst/>
                          <a:latin typeface="Arial" panose="020B0604020202020204" pitchFamily="34" charset="0"/>
                          <a:cs typeface="Arial" panose="020B0604020202020204" pitchFamily="34" charset="0"/>
                        </a:rPr>
                        <a:t>15.01</a:t>
                      </a:r>
                      <a:endParaRPr lang="en-US" altLang="zh-CN" sz="1100" b="1" i="0" u="none" strike="noStrike">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tc>
                  <a:txBody>
                    <a:bodyPr/>
                    <a:lstStyle/>
                    <a:p>
                      <a:pPr algn="ctr" fontAlgn="ctr">
                        <a:buNone/>
                      </a:pPr>
                      <a:r>
                        <a:rPr lang="en-US" altLang="zh-CN" sz="1100" u="none" strike="noStrike" dirty="0">
                          <a:effectLst/>
                          <a:latin typeface="Arial" panose="020B0604020202020204" pitchFamily="34" charset="0"/>
                          <a:cs typeface="Arial" panose="020B0604020202020204" pitchFamily="34" charset="0"/>
                        </a:rPr>
                        <a:t>24.86</a:t>
                      </a:r>
                      <a:endParaRPr lang="en-US" altLang="zh-CN" sz="1100" b="1" i="0" u="none" strike="noStrike" dirty="0">
                        <a:solidFill>
                          <a:srgbClr val="000000"/>
                        </a:solidFill>
                        <a:effectLst/>
                        <a:latin typeface="Arial" panose="020B0604020202020204" pitchFamily="34" charset="0"/>
                        <a:ea typeface="Microsoft YaHei" panose="020B0503020204020204" pitchFamily="34" charset="-122"/>
                        <a:cs typeface="Arial" panose="020B0604020202020204" pitchFamily="34" charset="0"/>
                      </a:endParaRPr>
                    </a:p>
                  </a:txBody>
                  <a:tcPr marL="4233" marR="4233" marT="4233" marB="0" anchor="ctr"/>
                </a:tc>
                <a:extLst>
                  <a:ext uri="{0D108BD9-81ED-4DB2-BD59-A6C34878D82A}">
                    <a16:rowId xmlns:a16="http://schemas.microsoft.com/office/drawing/2014/main" val="1803347987"/>
                  </a:ext>
                </a:extLst>
              </a:tr>
            </a:tbl>
          </a:graphicData>
        </a:graphic>
      </p:graphicFrame>
      <p:sp>
        <p:nvSpPr>
          <p:cNvPr id="7" name="文本框 6">
            <a:extLst>
              <a:ext uri="{FF2B5EF4-FFF2-40B4-BE49-F238E27FC236}">
                <a16:creationId xmlns:a16="http://schemas.microsoft.com/office/drawing/2014/main" id="{B9CA770C-F0E8-0B93-A88A-2B8883CB65B3}"/>
              </a:ext>
            </a:extLst>
          </p:cNvPr>
          <p:cNvSpPr txBox="1"/>
          <p:nvPr/>
        </p:nvSpPr>
        <p:spPr>
          <a:xfrm>
            <a:off x="209005" y="1000129"/>
            <a:ext cx="7480663" cy="2031325"/>
          </a:xfrm>
          <a:prstGeom prst="rect">
            <a:avLst/>
          </a:prstGeom>
          <a:noFill/>
        </p:spPr>
        <p:txBody>
          <a:bodyPr wrap="square">
            <a:spAutoFit/>
          </a:bodyPr>
          <a:lstStyle/>
          <a:p>
            <a:r>
              <a:rPr lang="zh-CN" altLang="zh-CN" b="0" i="0" dirty="0">
                <a:solidFill>
                  <a:schemeClr val="accent5">
                    <a:lumMod val="50000"/>
                  </a:schemeClr>
                </a:solidFill>
                <a:effectLst/>
                <a:latin typeface="Arial" panose="020B0604020202020204" pitchFamily="34" charset="0"/>
                <a:cs typeface="Arial" panose="020B0604020202020204" pitchFamily="34" charset="0"/>
              </a:rPr>
              <a:t>The goal of conditioning is to gradually increase the RF power to the design value, eliminate field emission sources, and reduce the risk of sudden breakdown during cavity operation.</a:t>
            </a:r>
            <a:endParaRPr lang="en-US" altLang="zh-CN" b="0" i="0" dirty="0">
              <a:solidFill>
                <a:schemeClr val="accent5">
                  <a:lumMod val="50000"/>
                </a:schemeClr>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b="1" dirty="0">
                <a:latin typeface="Arial" panose="020B0604020202020204" pitchFamily="34" charset="0"/>
                <a:cs typeface="Arial" panose="020B0604020202020204" pitchFamily="34" charset="0"/>
              </a:rPr>
              <a:t>Automated conditioning </a:t>
            </a:r>
            <a:r>
              <a:rPr lang="en-US" altLang="zh-CN"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 intelligent abnormal waveform recognition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Fully automatic conditioning with real‑time smart monitoring</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Enables </a:t>
            </a:r>
            <a:r>
              <a:rPr lang="en-US" altLang="zh-CN" b="1" dirty="0">
                <a:latin typeface="Arial" panose="020B0604020202020204" pitchFamily="34" charset="0"/>
                <a:cs typeface="Arial" panose="020B0604020202020204" pitchFamily="34" charset="0"/>
              </a:rPr>
              <a:t>large‑scale 24/7 non‑stop conditioning</a:t>
            </a:r>
            <a:endParaRPr lang="zh-CN" altLang="en-US"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3C1B9A6C-DC31-E574-3095-F04288872AA0}"/>
              </a:ext>
            </a:extLst>
          </p:cNvPr>
          <p:cNvSpPr txBox="1"/>
          <p:nvPr/>
        </p:nvSpPr>
        <p:spPr>
          <a:xfrm>
            <a:off x="6624330" y="3427643"/>
            <a:ext cx="5445750" cy="3200876"/>
          </a:xfrm>
          <a:prstGeom prst="rect">
            <a:avLst/>
          </a:prstGeom>
          <a:noFill/>
        </p:spPr>
        <p:txBody>
          <a:bodyPr wrap="square">
            <a:spAutoFit/>
          </a:bodyPr>
          <a:lstStyle/>
          <a:p>
            <a:pPr marL="285750" indent="-285750" algn="l">
              <a:spcBef>
                <a:spcPts val="600"/>
              </a:spcBef>
              <a:spcAft>
                <a:spcPts val="600"/>
              </a:spcAft>
              <a:buFont typeface="Wingdings" panose="05000000000000000000" pitchFamily="2" charset="2"/>
              <a:buChar char="ü"/>
            </a:pPr>
            <a:r>
              <a:rPr lang="zh-CN" altLang="zh-CN" b="0" i="0" dirty="0">
                <a:solidFill>
                  <a:srgbClr val="0F1115"/>
                </a:solidFill>
                <a:effectLst/>
                <a:latin typeface="Arial" panose="020B0604020202020204" pitchFamily="34" charset="0"/>
                <a:cs typeface="Arial" panose="020B0604020202020204" pitchFamily="34" charset="0"/>
              </a:rPr>
              <a:t>both </a:t>
            </a:r>
            <a:r>
              <a:rPr lang="en-US" altLang="zh-CN" b="1" dirty="0">
                <a:solidFill>
                  <a:srgbClr val="0F1115"/>
                </a:solidFill>
                <a:latin typeface="Arial" panose="020B0604020202020204" pitchFamily="34" charset="0"/>
                <a:cs typeface="Arial" panose="020B0604020202020204" pitchFamily="34" charset="0"/>
              </a:rPr>
              <a:t>war</a:t>
            </a:r>
            <a:r>
              <a:rPr lang="zh-CN" altLang="zh-CN" b="1" i="0" dirty="0">
                <a:solidFill>
                  <a:srgbClr val="0F1115"/>
                </a:solidFill>
                <a:effectLst/>
                <a:latin typeface="Arial" panose="020B0604020202020204" pitchFamily="34" charset="0"/>
                <a:cs typeface="Arial" panose="020B0604020202020204" pitchFamily="34" charset="0"/>
              </a:rPr>
              <a:t>m‑</a:t>
            </a:r>
            <a:r>
              <a:rPr lang="en-US" altLang="zh-CN" b="1" i="0" dirty="0">
                <a:solidFill>
                  <a:srgbClr val="0F1115"/>
                </a:solidFill>
                <a:effectLst/>
                <a:latin typeface="Arial" panose="020B0604020202020204" pitchFamily="34" charset="0"/>
                <a:cs typeface="Arial" panose="020B0604020202020204" pitchFamily="34" charset="0"/>
              </a:rPr>
              <a:t>conditioning</a:t>
            </a:r>
            <a:r>
              <a:rPr lang="zh-CN" altLang="zh-CN" b="0" i="0" dirty="0">
                <a:solidFill>
                  <a:srgbClr val="0F1115"/>
                </a:solidFill>
                <a:effectLst/>
                <a:latin typeface="Arial" panose="020B0604020202020204" pitchFamily="34" charset="0"/>
                <a:cs typeface="Arial" panose="020B0604020202020204" pitchFamily="34" charset="0"/>
              </a:rPr>
              <a:t> and </a:t>
            </a:r>
            <a:r>
              <a:rPr lang="zh-CN" altLang="zh-CN" b="1" i="0" dirty="0">
                <a:solidFill>
                  <a:srgbClr val="0F1115"/>
                </a:solidFill>
                <a:effectLst/>
                <a:latin typeface="Arial" panose="020B0604020202020204" pitchFamily="34" charset="0"/>
                <a:cs typeface="Arial" panose="020B0604020202020204" pitchFamily="34" charset="0"/>
              </a:rPr>
              <a:t>cryogenic</a:t>
            </a:r>
            <a:r>
              <a:rPr lang="zh-CN" altLang="zh-CN" b="0" i="0" dirty="0">
                <a:solidFill>
                  <a:srgbClr val="0F1115"/>
                </a:solidFill>
                <a:effectLst/>
                <a:latin typeface="Arial" panose="020B0604020202020204" pitchFamily="34" charset="0"/>
                <a:cs typeface="Arial" panose="020B0604020202020204" pitchFamily="34" charset="0"/>
              </a:rPr>
              <a:t> conditioning for all </a:t>
            </a:r>
            <a:r>
              <a:rPr lang="zh-CN" altLang="zh-CN" b="1" i="0" dirty="0">
                <a:solidFill>
                  <a:srgbClr val="0F1115"/>
                </a:solidFill>
                <a:effectLst/>
                <a:latin typeface="Arial" panose="020B0604020202020204" pitchFamily="34" charset="0"/>
                <a:cs typeface="Arial" panose="020B0604020202020204" pitchFamily="34" charset="0"/>
              </a:rPr>
              <a:t>96 SRF cavities</a:t>
            </a:r>
            <a:r>
              <a:rPr lang="zh-CN" altLang="zh-CN" b="0" i="0" dirty="0">
                <a:solidFill>
                  <a:srgbClr val="0F1115"/>
                </a:solidFill>
                <a:effectLst/>
                <a:latin typeface="Arial" panose="020B0604020202020204" pitchFamily="34" charset="0"/>
                <a:cs typeface="Arial" panose="020B0604020202020204" pitchFamily="34" charset="0"/>
              </a:rPr>
              <a:t> of HIAF‑iLinac</a:t>
            </a:r>
          </a:p>
          <a:p>
            <a:pPr marL="285750" indent="-285750" algn="l">
              <a:spcBef>
                <a:spcPts val="600"/>
              </a:spcBef>
              <a:spcAft>
                <a:spcPts val="1200"/>
              </a:spcAft>
              <a:buFont typeface="Wingdings" panose="05000000000000000000" pitchFamily="2" charset="2"/>
              <a:buChar char="ü"/>
            </a:pPr>
            <a:r>
              <a:rPr lang="zh-CN" altLang="zh-CN" b="0" i="0" dirty="0">
                <a:solidFill>
                  <a:srgbClr val="0F1115"/>
                </a:solidFill>
                <a:effectLst/>
                <a:latin typeface="Arial" panose="020B0604020202020204" pitchFamily="34" charset="0"/>
                <a:cs typeface="Arial" panose="020B0604020202020204" pitchFamily="34" charset="0"/>
              </a:rPr>
              <a:t>Significantly accelerated commissioning progress</a:t>
            </a:r>
          </a:p>
          <a:p>
            <a:pPr marL="285750" indent="-285750" algn="l">
              <a:spcBef>
                <a:spcPts val="600"/>
              </a:spcBef>
              <a:spcAft>
                <a:spcPts val="1200"/>
              </a:spcAft>
              <a:buFont typeface="Wingdings" panose="05000000000000000000" pitchFamily="2" charset="2"/>
              <a:buChar char="ü"/>
            </a:pPr>
            <a:r>
              <a:rPr lang="zh-CN" altLang="zh-CN" b="0" i="0" dirty="0">
                <a:solidFill>
                  <a:srgbClr val="0F1115"/>
                </a:solidFill>
                <a:effectLst/>
                <a:latin typeface="Arial" panose="020B0604020202020204" pitchFamily="34" charset="0"/>
                <a:cs typeface="Arial" panose="020B0604020202020204" pitchFamily="34" charset="0"/>
              </a:rPr>
              <a:t>Developed a </a:t>
            </a:r>
            <a:r>
              <a:rPr lang="zh-CN" altLang="zh-CN" b="1" i="0" dirty="0">
                <a:solidFill>
                  <a:srgbClr val="0F1115"/>
                </a:solidFill>
                <a:effectLst/>
                <a:latin typeface="Arial" panose="020B0604020202020204" pitchFamily="34" charset="0"/>
                <a:cs typeface="Arial" panose="020B0604020202020204" pitchFamily="34" charset="0"/>
              </a:rPr>
              <a:t>standardized, portable intelligent conditioning framework</a:t>
            </a:r>
            <a:endParaRPr lang="zh-CN" altLang="zh-CN" b="0" i="0" dirty="0">
              <a:solidFill>
                <a:srgbClr val="0F1115"/>
              </a:solidFill>
              <a:effectLst/>
              <a:latin typeface="Arial" panose="020B0604020202020204" pitchFamily="34" charset="0"/>
              <a:cs typeface="Arial" panose="020B0604020202020204" pitchFamily="34" charset="0"/>
            </a:endParaRPr>
          </a:p>
          <a:p>
            <a:pPr marL="285750" indent="-285750" algn="l">
              <a:spcBef>
                <a:spcPts val="600"/>
              </a:spcBef>
              <a:spcAft>
                <a:spcPts val="1200"/>
              </a:spcAft>
              <a:buFont typeface="Wingdings" panose="05000000000000000000" pitchFamily="2" charset="2"/>
              <a:buChar char="ü"/>
            </a:pPr>
            <a:r>
              <a:rPr lang="zh-CN" altLang="zh-CN" b="0" i="0" dirty="0">
                <a:solidFill>
                  <a:srgbClr val="0F1115"/>
                </a:solidFill>
                <a:effectLst/>
                <a:latin typeface="Arial" panose="020B0604020202020204" pitchFamily="34" charset="0"/>
                <a:cs typeface="Arial" panose="020B0604020202020204" pitchFamily="34" charset="0"/>
              </a:rPr>
              <a:t>Ready for direct reuse in </a:t>
            </a:r>
            <a:r>
              <a:rPr lang="zh-CN" altLang="zh-CN" b="1" i="0" dirty="0">
                <a:solidFill>
                  <a:srgbClr val="0F1115"/>
                </a:solidFill>
                <a:effectLst/>
                <a:latin typeface="Arial" panose="020B0604020202020204" pitchFamily="34" charset="0"/>
                <a:cs typeface="Arial" panose="020B0604020202020204" pitchFamily="34" charset="0"/>
              </a:rPr>
              <a:t>CiADS</a:t>
            </a:r>
            <a:r>
              <a:rPr lang="zh-CN" altLang="zh-CN" b="0" i="0" dirty="0">
                <a:solidFill>
                  <a:srgbClr val="0F1115"/>
                </a:solidFill>
                <a:effectLst/>
                <a:latin typeface="Arial" panose="020B0604020202020204" pitchFamily="34" charset="0"/>
                <a:cs typeface="Arial" panose="020B0604020202020204" pitchFamily="34" charset="0"/>
              </a:rPr>
              <a:t> and </a:t>
            </a:r>
            <a:r>
              <a:rPr lang="zh-CN" altLang="zh-CN" b="1" i="0" dirty="0">
                <a:solidFill>
                  <a:srgbClr val="0F1115"/>
                </a:solidFill>
                <a:effectLst/>
                <a:latin typeface="Arial" panose="020B0604020202020204" pitchFamily="34" charset="0"/>
                <a:cs typeface="Arial" panose="020B0604020202020204" pitchFamily="34" charset="0"/>
              </a:rPr>
              <a:t>IP‑SAFE</a:t>
            </a:r>
            <a:r>
              <a:rPr lang="zh-CN" altLang="zh-CN" b="0" i="0" dirty="0">
                <a:solidFill>
                  <a:srgbClr val="0F1115"/>
                </a:solidFill>
                <a:effectLst/>
                <a:latin typeface="Arial" panose="020B0604020202020204" pitchFamily="34" charset="0"/>
                <a:cs typeface="Arial" panose="020B0604020202020204" pitchFamily="34" charset="0"/>
              </a:rPr>
              <a:t> superconducting cavity conditioning</a:t>
            </a:r>
          </a:p>
        </p:txBody>
      </p:sp>
    </p:spTree>
    <p:extLst>
      <p:ext uri="{BB962C8B-B14F-4D97-AF65-F5344CB8AC3E}">
        <p14:creationId xmlns:p14="http://schemas.microsoft.com/office/powerpoint/2010/main" val="15431155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397.92118110236225,&quot;left&quot;:265.68181102362206,&quot;top&quot;:91.24125984251968,&quot;width&quot;:609.703543307086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TotalTime>
  <Words>2933</Words>
  <Application>Microsoft Office PowerPoint</Application>
  <PresentationFormat>宽屏</PresentationFormat>
  <Paragraphs>325</Paragraphs>
  <Slides>21</Slides>
  <Notes>21</Notes>
  <HiddenSlides>0</HiddenSlides>
  <MMClips>1</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2</vt:i4>
      </vt:variant>
      <vt:variant>
        <vt:lpstr>幻灯片标题</vt:lpstr>
      </vt:variant>
      <vt:variant>
        <vt:i4>21</vt:i4>
      </vt:variant>
    </vt:vector>
  </HeadingPairs>
  <TitlesOfParts>
    <vt:vector size="37" baseType="lpstr">
      <vt:lpstr>TimesTimes New Roman</vt:lpstr>
      <vt:lpstr>DengXian</vt:lpstr>
      <vt:lpstr>DengXian</vt:lpstr>
      <vt:lpstr>黑体</vt:lpstr>
      <vt:lpstr>Microsoft YaHei</vt:lpstr>
      <vt:lpstr>Microsoft YaHei</vt:lpstr>
      <vt:lpstr>Agency FB</vt:lpstr>
      <vt:lpstr>Arial</vt:lpstr>
      <vt:lpstr>Calibri</vt:lpstr>
      <vt:lpstr>Cambria Math</vt:lpstr>
      <vt:lpstr>Franklin Gothic Book</vt:lpstr>
      <vt:lpstr>Times New Roman</vt:lpstr>
      <vt:lpstr>Wingdings</vt:lpstr>
      <vt:lpstr>Office 主题</vt:lpstr>
      <vt:lpstr>Visio</vt:lpstr>
      <vt:lpstr>Equation</vt:lpstr>
      <vt:lpstr>RF Testing and Performance Analysis of Low Beta Superconducting Cavities for HIAF Facility</vt:lpstr>
      <vt:lpstr>PowerPoint 演示文稿</vt:lpstr>
      <vt:lpstr>Introduction—HIAF</vt:lpstr>
      <vt:lpstr>HIAF-iLINAC</vt:lpstr>
      <vt:lpstr>Assembling of QWR &amp; HWR CMs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TTC meeting 2018</dc:title>
  <dc:subject>Trouble Shorting of CW Operation of Superconducting Linac for Chinese ADS</dc:subject>
  <dc:creator>Yuan He</dc:creator>
  <cp:lastModifiedBy>SHIHUI WEI</cp:lastModifiedBy>
  <cp:revision>43</cp:revision>
  <cp:lastPrinted>2017-07-19T02:04:00Z</cp:lastPrinted>
  <dcterms:created xsi:type="dcterms:W3CDTF">2017-07-16T02:32:00Z</dcterms:created>
  <dcterms:modified xsi:type="dcterms:W3CDTF">2026-06-09T12:28:35Z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2D4BAD85F5D94EA9A25AE38781E7780F_12</vt:lpwstr>
  </property>
  <property fmtid="{D5CDD505-2E9C-101B-9397-08002B2CF9AE}" pid="3" name="KSOProductBuildVer">
    <vt:lpwstr>2052-12.1.0.26375</vt:lpwstr>
  </property>
</Properties>
</file>