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ags/tag2.xml" ContentType="application/vnd.openxmlformats-officedocument.presentationml.tags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ags/tag3.xml" ContentType="application/vnd.openxmlformats-officedocument.presentationml.tag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tags/tag4.xml" ContentType="application/vnd.openxmlformats-officedocument.presentationml.tags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4.xml" ContentType="application/vnd.openxmlformats-officedocument.theme+xml"/>
  <Override PartName="/ppt/tags/tag5.xml" ContentType="application/vnd.openxmlformats-officedocument.presentationml.tags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media/image42.jpg" ContentType="image/jpeg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media/image52.jpg" ContentType="image/jpeg"/>
  <Override PartName="/ppt/media/image53.jpg" ContentType="image/jpeg"/>
  <Override PartName="/ppt/notesSlides/notesSlide6.xml" ContentType="application/vnd.openxmlformats-officedocument.presentationml.notesSlide+xml"/>
  <Override PartName="/ppt/media/image61.jpg" ContentType="image/jpeg"/>
  <Override PartName="/ppt/media/image62.jpg" ContentType="image/jpeg"/>
  <Override PartName="/ppt/media/image63.jpg" ContentType="image/jpeg"/>
  <Override PartName="/ppt/media/image64.jpg" ContentType="image/jpeg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tags/tag20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5"/>
    <p:sldMasterId id="2147483651" r:id="rId6"/>
    <p:sldMasterId id="2147483654" r:id="rId7"/>
    <p:sldMasterId id="2147483658" r:id="rId8"/>
    <p:sldMasterId id="2147483663" r:id="rId9"/>
  </p:sldMasterIdLst>
  <p:notesMasterIdLst>
    <p:notesMasterId r:id="rId34"/>
  </p:notesMasterIdLst>
  <p:handoutMasterIdLst>
    <p:handoutMasterId r:id="rId35"/>
  </p:handoutMasterIdLst>
  <p:sldIdLst>
    <p:sldId id="259" r:id="rId10"/>
    <p:sldId id="778" r:id="rId11"/>
    <p:sldId id="761" r:id="rId12"/>
    <p:sldId id="817" r:id="rId13"/>
    <p:sldId id="814" r:id="rId14"/>
    <p:sldId id="287" r:id="rId15"/>
    <p:sldId id="820" r:id="rId16"/>
    <p:sldId id="821" r:id="rId17"/>
    <p:sldId id="760" r:id="rId18"/>
    <p:sldId id="797" r:id="rId19"/>
    <p:sldId id="777" r:id="rId20"/>
    <p:sldId id="768" r:id="rId21"/>
    <p:sldId id="808" r:id="rId22"/>
    <p:sldId id="824" r:id="rId23"/>
    <p:sldId id="795" r:id="rId24"/>
    <p:sldId id="825" r:id="rId25"/>
    <p:sldId id="776" r:id="rId26"/>
    <p:sldId id="794" r:id="rId27"/>
    <p:sldId id="811" r:id="rId28"/>
    <p:sldId id="790" r:id="rId29"/>
    <p:sldId id="803" r:id="rId30"/>
    <p:sldId id="802" r:id="rId31"/>
    <p:sldId id="281" r:id="rId32"/>
    <p:sldId id="256" r:id="rId33"/>
  </p:sldIdLst>
  <p:sldSz cx="12192000" cy="6858000"/>
  <p:notesSz cx="7099300" cy="10234613"/>
  <p:custDataLst>
    <p:tags r:id="rId36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72" userDrawn="1">
          <p15:clr>
            <a:srgbClr val="A4A3A4"/>
          </p15:clr>
        </p15:guide>
        <p15:guide id="2" pos="187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zhali" initials="z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398A2"/>
    <a:srgbClr val="DCB274"/>
    <a:srgbClr val="7C9DCE"/>
    <a:srgbClr val="E08C89"/>
    <a:srgbClr val="C9CCD4"/>
    <a:srgbClr val="58B6E5"/>
    <a:srgbClr val="AAA9A4"/>
    <a:srgbClr val="928E88"/>
    <a:srgbClr val="FFFF99"/>
    <a:srgbClr val="6096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E171933-4619-4E11-9A3F-F7608DF75F80}" styleName="中度样式 1 - 强调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21E4AEA4-8DFA-4A89-87EB-49C32662AFE0}" styleName="中度样式 2 - 强调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1F468A6D-FD57-445B-983A-14EA8F392B02}" styleName="{9007f31c-41a2-438a-a62f-a73b1a99f2de}">
    <a:band1H>
      <a:tcTxStyle>
        <a:fontRef idx="none">
          <a:prstClr val="black"/>
        </a:fontRef>
      </a:tcTxStyle>
      <a:tcStyle>
        <a:tcBdr>
          <a:top>
            <a:ln w="12700" cmpd="sng">
              <a:solidFill>
                <a:srgbClr val="DDDDDD"/>
              </a:solidFill>
            </a:ln>
          </a:top>
          <a:bottom>
            <a:ln w="12700" cmpd="sng">
              <a:solidFill>
                <a:srgbClr val="DDDDDD"/>
              </a:solidFill>
            </a:ln>
          </a:bottom>
        </a:tcBdr>
        <a:fill>
          <a:solidFill>
            <a:srgbClr val="FFFFFF"/>
          </a:solidFill>
        </a:fill>
      </a:tcStyle>
    </a:band1H>
    <a:band2H>
      <a:tcTxStyle>
        <a:fontRef idx="none">
          <a:prstClr val="black"/>
        </a:fontRef>
      </a:tcTxStyle>
      <a:tcStyle>
        <a:tcBdr>
          <a:top>
            <a:ln w="12700" cmpd="sng">
              <a:solidFill>
                <a:srgbClr val="DDDDDD"/>
              </a:solidFill>
            </a:ln>
          </a:top>
          <a:bottom>
            <a:ln w="12700" cmpd="sng">
              <a:solidFill>
                <a:srgbClr val="DDDDDD"/>
              </a:solidFill>
            </a:ln>
          </a:bottom>
        </a:tcBdr>
        <a:fill>
          <a:solidFill>
            <a:srgbClr val="EAEAEA"/>
          </a:solidFill>
        </a:fill>
      </a:tcStyle>
    </a:band2H>
    <a:firstRow>
      <a:tcTxStyle>
        <a:fontRef idx="none">
          <a:prstClr val="black"/>
        </a:fontRef>
      </a:tcTxStyle>
      <a:tcStyle>
        <a:tcBdr/>
        <a:fill>
          <a:solidFill>
            <a:srgbClr val="8BADDA"/>
          </a:solidFill>
        </a:fill>
      </a:tcStyle>
    </a:firstRow>
  </a:tblStyle>
  <a:tblStyle styleId="{B301B821-A1FF-4177-AEE7-76D212191A09}" styleName="中度样式 1 - 强调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DCAF9ED-07DC-4A11-8D7F-57B35C25682E}" styleName="中度样式 1 - 强调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8A107856-5554-42FB-B03E-39F5DBC370BA}" styleName="中度样式 4 - 强调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91EBBBCC-DAD2-459C-BE2E-F6DE35CF9A28}" styleName="深色样式 2 - 强调 3/强调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72833802-FEF1-4C79-8D5D-14CF1EAF98D9}" styleName="浅色样式 2 - 强调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D27102A9-8310-4765-A935-A1911B00CA55}" styleName="浅色样式 1 - 强调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638B1855-1B75-4FBE-930C-398BA8C253C6}" styleName="主题样式 2 - 强调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43" autoAdjust="0"/>
    <p:restoredTop sz="95813" autoAdjust="0"/>
  </p:normalViewPr>
  <p:slideViewPr>
    <p:cSldViewPr snapToGrid="0" showGuides="1">
      <p:cViewPr varScale="1">
        <p:scale>
          <a:sx n="80" d="100"/>
          <a:sy n="80" d="100"/>
        </p:scale>
        <p:origin x="787" y="48"/>
      </p:cViewPr>
      <p:guideLst>
        <p:guide orient="horz" pos="572"/>
        <p:guide pos="187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200" d="100"/>
        <a:sy n="2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9" Type="http://schemas.openxmlformats.org/officeDocument/2006/relationships/viewProps" Target="viewProps.xml"/><Relationship Id="rId21" Type="http://schemas.openxmlformats.org/officeDocument/2006/relationships/slide" Target="slides/slide12.xml"/><Relationship Id="rId34" Type="http://schemas.openxmlformats.org/officeDocument/2006/relationships/notesMaster" Target="notesMasters/notesMaster1.xml"/><Relationship Id="rId7" Type="http://schemas.openxmlformats.org/officeDocument/2006/relationships/slideMaster" Target="slideMasters/slideMaster3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slide" Target="slides/slide20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2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slide" Target="slides/slide23.xml"/><Relationship Id="rId37" Type="http://schemas.openxmlformats.org/officeDocument/2006/relationships/commentAuthors" Target="commentAuthors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tags" Target="tags/tag1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slide" Target="slides/slide22.xml"/><Relationship Id="rId4" Type="http://schemas.openxmlformats.org/officeDocument/2006/relationships/customXml" Target="../customXml/item4.xml"/><Relationship Id="rId9" Type="http://schemas.openxmlformats.org/officeDocument/2006/relationships/slideMaster" Target="slideMasters/slideMaster5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handoutMaster" Target="handoutMasters/handoutMaster1.xml"/><Relationship Id="rId8" Type="http://schemas.openxmlformats.org/officeDocument/2006/relationships/slideMaster" Target="slideMasters/slideMaster4.xml"/><Relationship Id="rId3" Type="http://schemas.openxmlformats.org/officeDocument/2006/relationships/customXml" Target="../customXml/item3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slide" Target="slides/slide24.xml"/><Relationship Id="rId38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8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3508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4021294" y="0"/>
            <a:ext cx="3076363" cy="513508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0F9B84EA-7D68-4D60-9CB1-D50884785D1C}" type="datetimeFigureOut">
              <a:rPr lang="zh-CN" altLang="en-US" smtClean="0"/>
              <a:t>2026/6/9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9721107"/>
            <a:ext cx="3076363" cy="513507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4021294" y="9721107"/>
            <a:ext cx="3076363" cy="513507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8D4E0FC9-F1F8-4FAE-9988-3BA365CFD46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3508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3508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D2A48B96-639E-45A3-A0BA-2464DFDB1FAA}" type="datetimeFigureOut">
              <a:rPr lang="zh-CN" altLang="en-US" smtClean="0"/>
              <a:t>2026/6/9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79425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09930" y="4925407"/>
            <a:ext cx="5679440" cy="4029879"/>
          </a:xfrm>
          <a:prstGeom prst="rect">
            <a:avLst/>
          </a:prstGeom>
        </p:spPr>
        <p:txBody>
          <a:bodyPr vert="horz" lIns="99048" tIns="49524" rIns="99048" bIns="49524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1107"/>
            <a:ext cx="3076363" cy="513507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1294" y="9721107"/>
            <a:ext cx="3076363" cy="513507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111537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384691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167428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808122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348794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241978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20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118839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22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620093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85" descr="22">
            <a:extLst>
              <a:ext uri="{FF2B5EF4-FFF2-40B4-BE49-F238E27FC236}">
                <a16:creationId xmlns:a16="http://schemas.microsoft.com/office/drawing/2014/main" id="{8B2AEC86-7BF6-4736-8504-07EDC7419999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print">
            <a:duotone>
              <a:prstClr val="black"/>
              <a:srgbClr val="3366F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22"/>
            <a:ext cx="12192000" cy="998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D1B2B02-A55B-4A0F-8BC7-9A1B0B7D24B5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duotone>
              <a:prstClr val="black"/>
              <a:srgbClr val="3366F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7"/>
          <a:stretch>
            <a:fillRect/>
          </a:stretch>
        </p:blipFill>
        <p:spPr bwMode="auto">
          <a:xfrm>
            <a:off x="0" y="6352540"/>
            <a:ext cx="12192000" cy="505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E41DD096-4EE5-42E8-B55C-2D849AD8B4E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325" y="23734"/>
            <a:ext cx="3914775" cy="960854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结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隔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9425" y="3040062"/>
            <a:ext cx="7334250" cy="777875"/>
          </a:xfrm>
          <a:prstGeom prst="rect">
            <a:avLst/>
          </a:prstGeom>
        </p:spPr>
        <p:txBody>
          <a:bodyPr/>
          <a:lstStyle>
            <a:lvl1pPr algn="ctr">
              <a:defRPr sz="40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目录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直接连接符 2">
            <a:extLst>
              <a:ext uri="{FF2B5EF4-FFF2-40B4-BE49-F238E27FC236}">
                <a16:creationId xmlns:a16="http://schemas.microsoft.com/office/drawing/2014/main" id="{ADE19017-D3C6-4E60-BF8F-2772DC18E8CB}"/>
              </a:ext>
            </a:extLst>
          </p:cNvPr>
          <p:cNvCxnSpPr>
            <a:cxnSpLocks/>
          </p:cNvCxnSpPr>
          <p:nvPr userDrawn="1"/>
        </p:nvCxnSpPr>
        <p:spPr>
          <a:xfrm>
            <a:off x="518028" y="1064260"/>
            <a:ext cx="11508872" cy="0"/>
          </a:xfrm>
          <a:prstGeom prst="line">
            <a:avLst/>
          </a:prstGeom>
          <a:ln w="57150">
            <a:solidFill>
              <a:srgbClr val="323E7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正文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0"/>
          </p:nvPr>
        </p:nvSpPr>
        <p:spPr>
          <a:xfrm>
            <a:off x="9448927" y="6502400"/>
            <a:ext cx="2743200" cy="365125"/>
          </a:xfrm>
        </p:spPr>
        <p:txBody>
          <a:bodyPr/>
          <a:lstStyle/>
          <a:p>
            <a:fld id="{19B2F28E-3A3A-47FA-ADCC-0C88D855B392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8" name="Picture 4"/>
          <p:cNvPicPr>
            <a:picLocks noChangeArrowheads="1"/>
          </p:cNvPicPr>
          <p:nvPr userDrawn="1"/>
        </p:nvPicPr>
        <p:blipFill>
          <a:blip r:embed="rId2">
            <a:duotone>
              <a:prstClr val="black"/>
              <a:srgbClr val="3366F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7"/>
          <a:stretch>
            <a:fillRect/>
          </a:stretch>
        </p:blipFill>
        <p:spPr bwMode="auto">
          <a:xfrm flipV="1">
            <a:off x="3533140" y="6466840"/>
            <a:ext cx="8658860" cy="7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直接连接符 5">
            <a:extLst>
              <a:ext uri="{FF2B5EF4-FFF2-40B4-BE49-F238E27FC236}">
                <a16:creationId xmlns:a16="http://schemas.microsoft.com/office/drawing/2014/main" id="{75657AAD-725A-4B71-84D7-5D60AB9B20C8}"/>
              </a:ext>
            </a:extLst>
          </p:cNvPr>
          <p:cNvCxnSpPr>
            <a:cxnSpLocks/>
          </p:cNvCxnSpPr>
          <p:nvPr userDrawn="1"/>
        </p:nvCxnSpPr>
        <p:spPr>
          <a:xfrm>
            <a:off x="518028" y="1064260"/>
            <a:ext cx="11508872" cy="0"/>
          </a:xfrm>
          <a:prstGeom prst="line">
            <a:avLst/>
          </a:prstGeom>
          <a:ln w="57150">
            <a:solidFill>
              <a:srgbClr val="323E7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567348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标题和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2026/6/9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901947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致谢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 userDrawn="1"/>
        </p:nvSpPr>
        <p:spPr>
          <a:xfrm>
            <a:off x="532130" y="474980"/>
            <a:ext cx="11066145" cy="6006465"/>
          </a:xfrm>
          <a:prstGeom prst="rect">
            <a:avLst/>
          </a:prstGeom>
          <a:solidFill>
            <a:schemeClr val="accent1">
              <a:lumMod val="20000"/>
              <a:lumOff val="80000"/>
              <a:alpha val="8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>2026/6/9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57539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75512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29649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6990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0017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5045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4817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3530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472040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6802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2948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tags" Target="../tags/tag2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tags" Target="../tags/tag4.xml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7.jpeg"/><Relationship Id="rId4" Type="http://schemas.openxmlformats.org/officeDocument/2006/relationships/tags" Target="../tags/tag5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85" descr="22">
            <a:extLst>
              <a:ext uri="{FF2B5EF4-FFF2-40B4-BE49-F238E27FC236}">
                <a16:creationId xmlns:a16="http://schemas.microsoft.com/office/drawing/2014/main" id="{F79F2542-143F-430F-902C-CE89CC44F251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5" cstate="print">
            <a:duotone>
              <a:prstClr val="black"/>
              <a:srgbClr val="3366F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22"/>
            <a:ext cx="12192000" cy="998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>
            <a:extLst>
              <a:ext uri="{FF2B5EF4-FFF2-40B4-BE49-F238E27FC236}">
                <a16:creationId xmlns:a16="http://schemas.microsoft.com/office/drawing/2014/main" id="{9F927B63-7AE3-4DB0-B310-F74DF77AC423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6">
            <a:duotone>
              <a:prstClr val="black"/>
              <a:srgbClr val="3366F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7"/>
          <a:stretch>
            <a:fillRect/>
          </a:stretch>
        </p:blipFill>
        <p:spPr bwMode="auto">
          <a:xfrm>
            <a:off x="0" y="6352540"/>
            <a:ext cx="12192000" cy="505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A7F703F6-2689-48A9-B7C2-4C8B9EEBB681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325" y="23734"/>
            <a:ext cx="3914775" cy="960854"/>
          </a:xfrm>
          <a:prstGeom prst="rect">
            <a:avLst/>
          </a:prstGeom>
        </p:spPr>
      </p:pic>
    </p:spTree>
    <p:custDataLst>
      <p:tags r:id="rId4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hdr="0" ftr="0" dt="0"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科研综合楼.jpg"/>
          <p:cNvPicPr>
            <a:picLocks noChangeAspect="1" noChangeArrowheads="1"/>
          </p:cNvPicPr>
          <p:nvPr userDrawn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40" r="27917"/>
          <a:stretch>
            <a:fillRect/>
          </a:stretch>
        </p:blipFill>
        <p:spPr bwMode="auto">
          <a:xfrm>
            <a:off x="0" y="0"/>
            <a:ext cx="646938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矩形 2"/>
          <p:cNvSpPr/>
          <p:nvPr userDrawn="1"/>
        </p:nvSpPr>
        <p:spPr>
          <a:xfrm>
            <a:off x="633094" y="275431"/>
            <a:ext cx="6674485" cy="6307138"/>
          </a:xfrm>
          <a:prstGeom prst="rect">
            <a:avLst/>
          </a:prstGeom>
          <a:solidFill>
            <a:srgbClr val="AAB5DA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</p:spTree>
    <p:custDataLst>
      <p:tags r:id="rId3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</p:sldLayoutIdLst>
  <p:hf hdr="0" ftr="0" dt="0"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 userDrawn="1"/>
        </p:nvSpPr>
        <p:spPr>
          <a:xfrm>
            <a:off x="3809" y="-635"/>
            <a:ext cx="346711" cy="899795"/>
          </a:xfrm>
          <a:prstGeom prst="rect">
            <a:avLst/>
          </a:prstGeom>
          <a:solidFill>
            <a:srgbClr val="323E72"/>
          </a:solidFill>
          <a:ln>
            <a:solidFill>
              <a:srgbClr val="323E7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 sz="135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9377172" y="64096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B2F28E-3A3A-47FA-ADCC-0C88D855B392}" type="slidenum">
              <a:rPr lang="zh-CN" altLang="en-US" smtClean="0"/>
              <a:t>‹#›</a:t>
            </a:fld>
            <a:endParaRPr lang="zh-CN" altLang="en-US"/>
          </a:p>
        </p:txBody>
      </p:sp>
      <p:cxnSp>
        <p:nvCxnSpPr>
          <p:cNvPr id="7" name="直接连接符 6">
            <a:extLst>
              <a:ext uri="{FF2B5EF4-FFF2-40B4-BE49-F238E27FC236}">
                <a16:creationId xmlns:a16="http://schemas.microsoft.com/office/drawing/2014/main" id="{0B540BFC-90EF-4E71-A887-1A184EB79BCC}"/>
              </a:ext>
            </a:extLst>
          </p:cNvPr>
          <p:cNvCxnSpPr>
            <a:cxnSpLocks/>
          </p:cNvCxnSpPr>
          <p:nvPr userDrawn="1"/>
        </p:nvCxnSpPr>
        <p:spPr>
          <a:xfrm>
            <a:off x="518028" y="1064260"/>
            <a:ext cx="11508872" cy="0"/>
          </a:xfrm>
          <a:prstGeom prst="line">
            <a:avLst/>
          </a:prstGeom>
          <a:ln w="57150">
            <a:solidFill>
              <a:srgbClr val="323E7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2" descr="TTC 2020">
            <a:extLst>
              <a:ext uri="{FF2B5EF4-FFF2-40B4-BE49-F238E27FC236}">
                <a16:creationId xmlns:a16="http://schemas.microsoft.com/office/drawing/2014/main" id="{A7D934F9-DA0E-4089-B0E0-0EA31882753A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6862" y="83185"/>
            <a:ext cx="2284724" cy="815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48DA50CB-9F26-40CF-A5EA-BE7217350557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6905" y="83185"/>
            <a:ext cx="3491230" cy="730885"/>
          </a:xfrm>
          <a:prstGeom prst="rect">
            <a:avLst/>
          </a:prstGeom>
        </p:spPr>
      </p:pic>
    </p:spTree>
    <p:custDataLst>
      <p:tags r:id="rId6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55" r:id="rId1"/>
    <p:sldLayoutId id="2147483656" r:id="rId2"/>
    <p:sldLayoutId id="2147483661" r:id="rId3"/>
    <p:sldLayoutId id="2147483662" r:id="rId4"/>
  </p:sldLayoutIdLst>
  <p:hf hdr="0" ftr="0" dt="0"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200" b="1" u="none" strike="noStrike" kern="1200" cap="none" spc="100" normalizeH="0" baseline="0">
          <a:solidFill>
            <a:schemeClr val="accent6">
              <a:lumMod val="50000"/>
            </a:schemeClr>
          </a:solidFill>
          <a:uFillTx/>
          <a:latin typeface="Times New Roman" panose="02020603050405020304" pitchFamily="18" charset="0"/>
          <a:ea typeface="微软雅黑" panose="020B0503020204020204" pitchFamily="34" charset="-122"/>
          <a:cs typeface="Arial" panose="020B0604020202020204" pitchFamily="34" charset="0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rotWithShape="1">
          <a:blip r:embed="rId5">
            <a:alphaModFix amt="85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custDataLst>
      <p:tags r:id="rId4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60" r:id="rId2"/>
  </p:sldLayoutIdLst>
  <p:hf hdr="0" ftr="0" dt="0"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470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tags" Target="../tags/tag13.xml"/><Relationship Id="rId13" Type="http://schemas.openxmlformats.org/officeDocument/2006/relationships/tags" Target="../tags/tag18.xml"/><Relationship Id="rId3" Type="http://schemas.openxmlformats.org/officeDocument/2006/relationships/tags" Target="../tags/tag8.xml"/><Relationship Id="rId7" Type="http://schemas.openxmlformats.org/officeDocument/2006/relationships/tags" Target="../tags/tag12.xml"/><Relationship Id="rId12" Type="http://schemas.openxmlformats.org/officeDocument/2006/relationships/tags" Target="../tags/tag17.xml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tags" Target="../tags/tag11.xml"/><Relationship Id="rId11" Type="http://schemas.openxmlformats.org/officeDocument/2006/relationships/tags" Target="../tags/tag16.xml"/><Relationship Id="rId5" Type="http://schemas.openxmlformats.org/officeDocument/2006/relationships/tags" Target="../tags/tag10.xml"/><Relationship Id="rId10" Type="http://schemas.openxmlformats.org/officeDocument/2006/relationships/tags" Target="../tags/tag15.xml"/><Relationship Id="rId4" Type="http://schemas.openxmlformats.org/officeDocument/2006/relationships/tags" Target="../tags/tag9.xml"/><Relationship Id="rId9" Type="http://schemas.openxmlformats.org/officeDocument/2006/relationships/tags" Target="../tags/tag14.xml"/><Relationship Id="rId14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g"/><Relationship Id="rId3" Type="http://schemas.openxmlformats.org/officeDocument/2006/relationships/image" Target="../media/image13.png"/><Relationship Id="rId7" Type="http://schemas.openxmlformats.org/officeDocument/2006/relationships/image" Target="../media/image17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g"/><Relationship Id="rId11" Type="http://schemas.openxmlformats.org/officeDocument/2006/relationships/image" Target="../media/image21.jpg"/><Relationship Id="rId5" Type="http://schemas.openxmlformats.org/officeDocument/2006/relationships/image" Target="../media/image15.png"/><Relationship Id="rId10" Type="http://schemas.openxmlformats.org/officeDocument/2006/relationships/image" Target="../media/image20.jpg"/><Relationship Id="rId4" Type="http://schemas.openxmlformats.org/officeDocument/2006/relationships/image" Target="../media/image14.png"/><Relationship Id="rId9" Type="http://schemas.openxmlformats.org/officeDocument/2006/relationships/image" Target="../media/image19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9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9.png"/><Relationship Id="rId4" Type="http://schemas.openxmlformats.org/officeDocument/2006/relationships/image" Target="../media/image2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7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5.png"/><Relationship Id="rId5" Type="http://schemas.openxmlformats.org/officeDocument/2006/relationships/image" Target="../media/image34.gif"/><Relationship Id="rId4" Type="http://schemas.openxmlformats.org/officeDocument/2006/relationships/image" Target="../media/image33.gi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g"/><Relationship Id="rId3" Type="http://schemas.openxmlformats.org/officeDocument/2006/relationships/image" Target="../media/image37.jpeg"/><Relationship Id="rId7" Type="http://schemas.openxmlformats.org/officeDocument/2006/relationships/image" Target="../media/image4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3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4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jpeg"/><Relationship Id="rId13" Type="http://schemas.openxmlformats.org/officeDocument/2006/relationships/image" Target="../media/image55.png"/><Relationship Id="rId18" Type="http://schemas.openxmlformats.org/officeDocument/2006/relationships/image" Target="../media/image60.png"/><Relationship Id="rId3" Type="http://schemas.openxmlformats.org/officeDocument/2006/relationships/image" Target="../media/image45.jpeg"/><Relationship Id="rId7" Type="http://schemas.openxmlformats.org/officeDocument/2006/relationships/image" Target="../media/image49.jpeg"/><Relationship Id="rId12" Type="http://schemas.openxmlformats.org/officeDocument/2006/relationships/image" Target="../media/image54.PNG"/><Relationship Id="rId17" Type="http://schemas.openxmlformats.org/officeDocument/2006/relationships/image" Target="../media/image59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5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8.jpeg"/><Relationship Id="rId11" Type="http://schemas.openxmlformats.org/officeDocument/2006/relationships/image" Target="../media/image53.jpg"/><Relationship Id="rId5" Type="http://schemas.openxmlformats.org/officeDocument/2006/relationships/image" Target="../media/image47.jpeg"/><Relationship Id="rId15" Type="http://schemas.openxmlformats.org/officeDocument/2006/relationships/image" Target="../media/image57.png"/><Relationship Id="rId10" Type="http://schemas.openxmlformats.org/officeDocument/2006/relationships/image" Target="../media/image52.jpg"/><Relationship Id="rId4" Type="http://schemas.openxmlformats.org/officeDocument/2006/relationships/image" Target="../media/image46.jpeg"/><Relationship Id="rId9" Type="http://schemas.openxmlformats.org/officeDocument/2006/relationships/image" Target="../media/image51.jpeg"/><Relationship Id="rId14" Type="http://schemas.openxmlformats.org/officeDocument/2006/relationships/image" Target="../media/image56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61.jpg"/><Relationship Id="rId7" Type="http://schemas.openxmlformats.org/officeDocument/2006/relationships/image" Target="../media/image6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2.jpg"/><Relationship Id="rId5" Type="http://schemas.openxmlformats.org/officeDocument/2006/relationships/image" Target="../media/image52.jpg"/><Relationship Id="rId10" Type="http://schemas.openxmlformats.org/officeDocument/2006/relationships/image" Target="../media/image65.PNG"/><Relationship Id="rId4" Type="http://schemas.openxmlformats.org/officeDocument/2006/relationships/image" Target="../media/image53.jpg"/><Relationship Id="rId9" Type="http://schemas.openxmlformats.org/officeDocument/2006/relationships/image" Target="../media/image64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7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5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68.emf"/><Relationship Id="rId4" Type="http://schemas.openxmlformats.org/officeDocument/2006/relationships/oleObject" Target="../embeddings/oleObject1.bin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0.xml"/><Relationship Id="rId4" Type="http://schemas.openxmlformats.org/officeDocument/2006/relationships/image" Target="../media/image7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85" descr="22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3366F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22"/>
            <a:ext cx="12192000" cy="998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B0CA75C4-6869-4CBF-BF8F-29FB53E1BF9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325" y="23734"/>
            <a:ext cx="3914775" cy="960854"/>
          </a:xfrm>
          <a:prstGeom prst="rect">
            <a:avLst/>
          </a:prstGeom>
        </p:spPr>
      </p:pic>
      <p:pic>
        <p:nvPicPr>
          <p:cNvPr id="7" name="Picture 2" descr="TTC 2020">
            <a:extLst>
              <a:ext uri="{FF2B5EF4-FFF2-40B4-BE49-F238E27FC236}">
                <a16:creationId xmlns:a16="http://schemas.microsoft.com/office/drawing/2014/main" id="{2156C62D-3BDF-40A1-910E-5ADEFCC7D4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4085" y="185877"/>
            <a:ext cx="2053590" cy="73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文本框 12">
            <a:extLst>
              <a:ext uri="{FF2B5EF4-FFF2-40B4-BE49-F238E27FC236}">
                <a16:creationId xmlns:a16="http://schemas.microsoft.com/office/drawing/2014/main" id="{C4488433-1D26-448C-83EA-0871072ED6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0837" y="2241369"/>
            <a:ext cx="11490325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buFont typeface="Arial" panose="020B0604020202020204" pitchFamily="34" charset="0"/>
              <a:buNone/>
            </a:pPr>
            <a:r>
              <a:rPr lang="en-US" altLang="zh-CN" sz="4000" b="1" dirty="0">
                <a:solidFill>
                  <a:srgbClr val="083388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Development of 1.3 GHz Cavity  for S</a:t>
            </a:r>
            <a:r>
              <a:rPr lang="en-US" altLang="zh-CN" sz="4000" b="1" baseline="30000" dirty="0">
                <a:solidFill>
                  <a:srgbClr val="083388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3</a:t>
            </a:r>
            <a:r>
              <a:rPr lang="en-US" altLang="zh-CN" sz="4000" b="1" dirty="0">
                <a:solidFill>
                  <a:srgbClr val="083388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FEL project</a:t>
            </a: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92C0B28D-8874-4FD8-A34A-2851C9512907}"/>
              </a:ext>
            </a:extLst>
          </p:cNvPr>
          <p:cNvSpPr/>
          <p:nvPr/>
        </p:nvSpPr>
        <p:spPr>
          <a:xfrm>
            <a:off x="1096571" y="5069743"/>
            <a:ext cx="9068435" cy="12224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1219200" eaLnBrk="1" fontAlgn="auto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400" b="1" dirty="0">
                <a:solidFill>
                  <a:srgbClr val="083388"/>
                </a:solidFill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Segoe UI" panose="020B0502040204020203" pitchFamily="34" charset="0"/>
              </a:rPr>
              <a:t>Yuchao FANG</a:t>
            </a:r>
          </a:p>
          <a:p>
            <a:pPr algn="ctr" defTabSz="1219200" eaLnBrk="1" fontAlgn="auto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400" b="1" dirty="0">
                <a:solidFill>
                  <a:srgbClr val="083388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Segoe UI" panose="020B0502040204020203" pitchFamily="34" charset="0"/>
              </a:rPr>
              <a:t>On behalf of IASF SRFC team </a:t>
            </a:r>
            <a:endParaRPr lang="en-US" altLang="zh-CN" sz="2400" b="1" dirty="0">
              <a:solidFill>
                <a:srgbClr val="083388"/>
              </a:solidFill>
              <a:uFillTx/>
              <a:latin typeface="Times New Roman" panose="02020603050405020304" pitchFamily="18" charset="0"/>
              <a:ea typeface="微软雅黑" panose="020B0503020204020204" pitchFamily="34" charset="-122"/>
              <a:cs typeface="Segoe UI" panose="020B0502040204020203" pitchFamily="34" charset="0"/>
            </a:endParaRPr>
          </a:p>
          <a:p>
            <a:pPr algn="ctr" defTabSz="1219200" eaLnBrk="1" fontAlgn="auto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400" b="1" dirty="0">
                <a:solidFill>
                  <a:srgbClr val="083388"/>
                </a:solidFill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Segoe UI" panose="020B0502040204020203" pitchFamily="34" charset="0"/>
              </a:rPr>
              <a:t>Institute of Advanced Light Source Facilities, Shenzhen</a:t>
            </a:r>
          </a:p>
        </p:txBody>
      </p:sp>
      <p:pic>
        <p:nvPicPr>
          <p:cNvPr id="10" name="图片 9">
            <a:extLst>
              <a:ext uri="{FF2B5EF4-FFF2-40B4-BE49-F238E27FC236}">
                <a16:creationId xmlns:a16="http://schemas.microsoft.com/office/drawing/2014/main" id="{20C6D552-4E02-4644-9918-8259720A990B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6139"/>
          <a:stretch/>
        </p:blipFill>
        <p:spPr>
          <a:xfrm>
            <a:off x="4530849" y="3309006"/>
            <a:ext cx="2199880" cy="1489471"/>
          </a:xfrm>
          <a:prstGeom prst="rect">
            <a:avLst/>
          </a:prstGeom>
        </p:spPr>
      </p:pic>
      <p:sp>
        <p:nvSpPr>
          <p:cNvPr id="12" name="文本框 11">
            <a:extLst>
              <a:ext uri="{FF2B5EF4-FFF2-40B4-BE49-F238E27FC236}">
                <a16:creationId xmlns:a16="http://schemas.microsoft.com/office/drawing/2014/main" id="{CAFB9510-1B70-449F-A738-7DA0B787A84B}"/>
              </a:ext>
            </a:extLst>
          </p:cNvPr>
          <p:cNvSpPr txBox="1"/>
          <p:nvPr/>
        </p:nvSpPr>
        <p:spPr>
          <a:xfrm>
            <a:off x="0" y="6376192"/>
            <a:ext cx="12192000" cy="4580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1" algn="ctr" defTabSz="121920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1800" b="1" dirty="0">
                <a:solidFill>
                  <a:schemeClr val="bg1"/>
                </a:solidFill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Segoe UI" panose="020B0502040204020203" pitchFamily="34" charset="0"/>
              </a:rPr>
              <a:t>10</a:t>
            </a:r>
            <a:r>
              <a:rPr lang="en-US" altLang="zh-CN" sz="1800" b="1" baseline="30000" dirty="0">
                <a:solidFill>
                  <a:schemeClr val="bg1"/>
                </a:solidFill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Segoe UI" panose="020B0502040204020203" pitchFamily="34" charset="0"/>
              </a:rPr>
              <a:t>th</a:t>
            </a:r>
            <a:r>
              <a:rPr lang="en-US" altLang="zh-CN" sz="1800" b="1" dirty="0">
                <a:solidFill>
                  <a:schemeClr val="bg1"/>
                </a:solidFill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Segoe UI" panose="020B0502040204020203" pitchFamily="34" charset="0"/>
              </a:rPr>
              <a:t> Jun. TTC’2026 </a:t>
            </a:r>
            <a:r>
              <a:rPr lang="en-US" altLang="zh-CN" sz="1800" b="1" dirty="0">
                <a:solidFill>
                  <a:schemeClr val="bg1"/>
                </a:solidFill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Segoe UI" panose="020B0502040204020203" pitchFamily="34" charset="0"/>
                <a:sym typeface="+mn-ea"/>
              </a:rPr>
              <a:t>Meeting, Paris French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直接连接符 4">
            <a:extLst>
              <a:ext uri="{FF2B5EF4-FFF2-40B4-BE49-F238E27FC236}">
                <a16:creationId xmlns:a16="http://schemas.microsoft.com/office/drawing/2014/main" id="{E3528A00-D210-43E2-B7DF-DB8429453764}"/>
              </a:ext>
            </a:extLst>
          </p:cNvPr>
          <p:cNvCxnSpPr>
            <a:cxnSpLocks/>
          </p:cNvCxnSpPr>
          <p:nvPr/>
        </p:nvCxnSpPr>
        <p:spPr>
          <a:xfrm>
            <a:off x="518028" y="1064260"/>
            <a:ext cx="11508872" cy="0"/>
          </a:xfrm>
          <a:prstGeom prst="line">
            <a:avLst/>
          </a:prstGeom>
          <a:ln w="57150">
            <a:solidFill>
              <a:srgbClr val="323E7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9">
            <a:extLst>
              <a:ext uri="{FF2B5EF4-FFF2-40B4-BE49-F238E27FC236}">
                <a16:creationId xmlns:a16="http://schemas.microsoft.com/office/drawing/2014/main" id="{B737B4B7-9265-4547-B3D1-4D97B30309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64706" y="3378620"/>
            <a:ext cx="2148205" cy="829945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zh-CN" sz="4800" b="1" i="0" baseline="0" noProof="0" dirty="0">
                <a:ln>
                  <a:noFill/>
                </a:ln>
                <a:solidFill>
                  <a:srgbClr val="083388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rPr>
              <a:t>Outline</a:t>
            </a:r>
          </a:p>
        </p:txBody>
      </p:sp>
      <p:grpSp>
        <p:nvGrpSpPr>
          <p:cNvPr id="7" name="Group 7">
            <a:extLst>
              <a:ext uri="{FF2B5EF4-FFF2-40B4-BE49-F238E27FC236}">
                <a16:creationId xmlns:a16="http://schemas.microsoft.com/office/drawing/2014/main" id="{50227A29-1B9F-4A72-8267-1B8F26846836}"/>
              </a:ext>
            </a:extLst>
          </p:cNvPr>
          <p:cNvGrpSpPr/>
          <p:nvPr>
            <p:custDataLst>
              <p:tags r:id="rId1"/>
            </p:custDataLst>
          </p:nvPr>
        </p:nvGrpSpPr>
        <p:grpSpPr bwMode="auto">
          <a:xfrm>
            <a:off x="4075426" y="1290101"/>
            <a:ext cx="4118834" cy="818809"/>
            <a:chOff x="112677" y="-54596"/>
            <a:chExt cx="4118956" cy="818809"/>
          </a:xfrm>
        </p:grpSpPr>
        <p:sp>
          <p:nvSpPr>
            <p:cNvPr id="8" name="椭圆 7">
              <a:extLst>
                <a:ext uri="{FF2B5EF4-FFF2-40B4-BE49-F238E27FC236}">
                  <a16:creationId xmlns:a16="http://schemas.microsoft.com/office/drawing/2014/main" id="{518AE61F-DBAD-42CD-A5CD-E394FE28CA69}"/>
                </a:ext>
              </a:extLst>
            </p:cNvPr>
            <p:cNvSpPr>
              <a:spLocks noChangeArrowheads="1"/>
            </p:cNvSpPr>
            <p:nvPr>
              <p:custDataLst>
                <p:tags r:id="rId12"/>
              </p:custDataLst>
            </p:nvPr>
          </p:nvSpPr>
          <p:spPr bwMode="auto">
            <a:xfrm>
              <a:off x="112677" y="-54596"/>
              <a:ext cx="851346" cy="818809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kumimoji="0" lang="en-US" altLang="zh-CN" sz="3200" b="1" i="0" u="none" strike="noStrike" kern="1200" cap="none" spc="0" normalizeH="0" baseline="0" noProof="0" dirty="0">
                  <a:ln>
                    <a:noFill/>
                  </a:ln>
                  <a:solidFill>
                    <a:srgbClr val="083388"/>
                  </a:solidFill>
                  <a:effectLst/>
                  <a:uLnTx/>
                  <a:uFillTx/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01</a:t>
              </a:r>
              <a:endParaRPr kumimoji="0" lang="en-US" altLang="zh-CN" sz="3200" b="0" i="0" u="none" strike="noStrike" kern="1200" cap="none" spc="0" normalizeH="0" baseline="0" noProof="0" dirty="0">
                <a:ln>
                  <a:noFill/>
                </a:ln>
                <a:solidFill>
                  <a:srgbClr val="083388"/>
                </a:solidFill>
                <a:effectLst/>
                <a:uLnTx/>
                <a:uFillTx/>
                <a:latin typeface="Impact" panose="020B080603090205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9" name="文本框 12">
              <a:extLst>
                <a:ext uri="{FF2B5EF4-FFF2-40B4-BE49-F238E27FC236}">
                  <a16:creationId xmlns:a16="http://schemas.microsoft.com/office/drawing/2014/main" id="{BD4E70E4-49E4-423E-A7A1-EA9B590D798C}"/>
                </a:ext>
              </a:extLst>
            </p:cNvPr>
            <p:cNvSpPr txBox="1">
              <a:spLocks noChangeArrowheads="1"/>
            </p:cNvSpPr>
            <p:nvPr>
              <p:custDataLst>
                <p:tags r:id="rId13"/>
              </p:custDataLst>
            </p:nvPr>
          </p:nvSpPr>
          <p:spPr bwMode="auto">
            <a:xfrm>
              <a:off x="1160047" y="124903"/>
              <a:ext cx="3071586" cy="4603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kumimoji="0" lang="en-US" sz="2400" b="1" i="0" baseline="0" noProof="0" dirty="0">
                  <a:ln>
                    <a:noFill/>
                  </a:ln>
                  <a:solidFill>
                    <a:srgbClr val="083388"/>
                  </a:solidFill>
                  <a:effectLst/>
                  <a:uLnTx/>
                  <a:uFillTx/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rPr>
                <a:t>Introduction</a:t>
              </a:r>
            </a:p>
          </p:txBody>
        </p:sp>
      </p:grpSp>
      <p:grpSp>
        <p:nvGrpSpPr>
          <p:cNvPr id="10" name="Group 13">
            <a:extLst>
              <a:ext uri="{FF2B5EF4-FFF2-40B4-BE49-F238E27FC236}">
                <a16:creationId xmlns:a16="http://schemas.microsoft.com/office/drawing/2014/main" id="{3B2F0494-7B03-4D07-9E4E-EC02B918DFCB}"/>
              </a:ext>
            </a:extLst>
          </p:cNvPr>
          <p:cNvGrpSpPr/>
          <p:nvPr>
            <p:custDataLst>
              <p:tags r:id="rId2"/>
            </p:custDataLst>
          </p:nvPr>
        </p:nvGrpSpPr>
        <p:grpSpPr bwMode="auto">
          <a:xfrm>
            <a:off x="4074156" y="2748990"/>
            <a:ext cx="6797941" cy="795020"/>
            <a:chOff x="0" y="21775"/>
            <a:chExt cx="6798141" cy="795187"/>
          </a:xfrm>
        </p:grpSpPr>
        <p:sp>
          <p:nvSpPr>
            <p:cNvPr id="11" name="椭圆 11">
              <a:extLst>
                <a:ext uri="{FF2B5EF4-FFF2-40B4-BE49-F238E27FC236}">
                  <a16:creationId xmlns:a16="http://schemas.microsoft.com/office/drawing/2014/main" id="{1D173D95-4907-49EB-AAA2-F2C5D1861B43}"/>
                </a:ext>
              </a:extLst>
            </p:cNvPr>
            <p:cNvSpPr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>
              <a:off x="0" y="21775"/>
              <a:ext cx="865151" cy="795187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kumimoji="0" lang="en-US" altLang="zh-CN" sz="3200" b="1" i="0" u="none" strike="noStrike" kern="1200" cap="none" spc="0" normalizeH="0" baseline="0" noProof="0" dirty="0">
                  <a:ln>
                    <a:noFill/>
                  </a:ln>
                  <a:solidFill>
                    <a:srgbClr val="083388"/>
                  </a:solidFill>
                  <a:effectLst/>
                  <a:uLnTx/>
                  <a:uFillTx/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02</a:t>
              </a:r>
              <a:endParaRPr kumimoji="0" lang="zh-CN" alt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Impact" panose="020B080603090205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2" name="文本框 14">
              <a:extLst>
                <a:ext uri="{FF2B5EF4-FFF2-40B4-BE49-F238E27FC236}">
                  <a16:creationId xmlns:a16="http://schemas.microsoft.com/office/drawing/2014/main" id="{1A9659B6-A07E-4562-ADFD-B151AD4E509F}"/>
                </a:ext>
              </a:extLst>
            </p:cNvPr>
            <p:cNvSpPr txBox="1">
              <a:spLocks noChangeArrowheads="1"/>
            </p:cNvSpPr>
            <p:nvPr>
              <p:custDataLst>
                <p:tags r:id="rId11"/>
              </p:custDataLst>
            </p:nvPr>
          </p:nvSpPr>
          <p:spPr bwMode="auto">
            <a:xfrm>
              <a:off x="1047504" y="191066"/>
              <a:ext cx="5750637" cy="4604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lvl="0" algn="l" defTabSz="914400" eaLnBrk="1" hangingPunct="1">
                <a:buClrTx/>
                <a:buSzTx/>
                <a:buFont typeface="Arial" panose="020B0604020202020204" pitchFamily="34" charset="0"/>
                <a:defRPr/>
              </a:pPr>
              <a:r>
                <a:rPr lang="en-US" sz="2400" b="1" noProof="0" dirty="0">
                  <a:ln>
                    <a:noFill/>
                  </a:ln>
                  <a:solidFill>
                    <a:srgbClr val="083388"/>
                  </a:solidFill>
                  <a:effectLst/>
                  <a:uLnTx/>
                  <a:uFillTx/>
                  <a:latin typeface="Times New Roman" panose="02020603050405020304" pitchFamily="18" charset="0"/>
                  <a:ea typeface="微软雅黑" panose="020B0503020204020204" pitchFamily="34" charset="-122"/>
                </a:rPr>
                <a:t>Development of 1.3GHz 9cell </a:t>
              </a:r>
              <a:r>
                <a:rPr lang="en-US" altLang="zh-CN" sz="2400" b="1" noProof="0" dirty="0">
                  <a:ln>
                    <a:noFill/>
                  </a:ln>
                  <a:solidFill>
                    <a:srgbClr val="083388"/>
                  </a:solidFill>
                  <a:effectLst/>
                  <a:uLnTx/>
                  <a:uFillTx/>
                  <a:latin typeface="Times New Roman" panose="02020603050405020304" pitchFamily="18" charset="0"/>
                  <a:ea typeface="微软雅黑" panose="020B0503020204020204" pitchFamily="34" charset="-122"/>
                </a:rPr>
                <a:t>cavity</a:t>
              </a:r>
              <a:endParaRPr lang="en-US" sz="2400" b="1" noProof="0" dirty="0">
                <a:ln>
                  <a:noFill/>
                </a:ln>
                <a:solidFill>
                  <a:srgbClr val="083388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3" name="Group 13">
            <a:extLst>
              <a:ext uri="{FF2B5EF4-FFF2-40B4-BE49-F238E27FC236}">
                <a16:creationId xmlns:a16="http://schemas.microsoft.com/office/drawing/2014/main" id="{16253E56-ACE8-437C-9386-5BC41E7EB9CE}"/>
              </a:ext>
            </a:extLst>
          </p:cNvPr>
          <p:cNvGrpSpPr/>
          <p:nvPr>
            <p:custDataLst>
              <p:tags r:id="rId3"/>
            </p:custDataLst>
          </p:nvPr>
        </p:nvGrpSpPr>
        <p:grpSpPr bwMode="auto">
          <a:xfrm>
            <a:off x="4075426" y="5619190"/>
            <a:ext cx="4343401" cy="846455"/>
            <a:chOff x="-1" y="-29872"/>
            <a:chExt cx="4343530" cy="846834"/>
          </a:xfrm>
        </p:grpSpPr>
        <p:sp>
          <p:nvSpPr>
            <p:cNvPr id="14" name="椭圆 11">
              <a:extLst>
                <a:ext uri="{FF2B5EF4-FFF2-40B4-BE49-F238E27FC236}">
                  <a16:creationId xmlns:a16="http://schemas.microsoft.com/office/drawing/2014/main" id="{D37E799D-A4CD-4B02-8942-365C42B66800}"/>
                </a:ext>
              </a:extLst>
            </p:cNvPr>
            <p:cNvSpPr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>
              <a:off x="-1" y="-29872"/>
              <a:ext cx="878384" cy="846834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kumimoji="0" lang="en-US" altLang="zh-CN" sz="3200" b="1" i="0" baseline="0" noProof="0" dirty="0">
                  <a:ln>
                    <a:noFill/>
                  </a:ln>
                  <a:solidFill>
                    <a:srgbClr val="083388"/>
                  </a:solidFill>
                  <a:effectLst/>
                  <a:uLnTx/>
                  <a:uFillTx/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04</a:t>
              </a:r>
            </a:p>
          </p:txBody>
        </p:sp>
        <p:sp>
          <p:nvSpPr>
            <p:cNvPr id="15" name="文本框 14">
              <a:extLst>
                <a:ext uri="{FF2B5EF4-FFF2-40B4-BE49-F238E27FC236}">
                  <a16:creationId xmlns:a16="http://schemas.microsoft.com/office/drawing/2014/main" id="{EAAD39B8-3A69-40C2-979F-C64B87E7BDF6}"/>
                </a:ext>
              </a:extLst>
            </p:cNvPr>
            <p:cNvSpPr txBox="1">
              <a:spLocks noChangeArrowheads="1"/>
            </p:cNvSpPr>
            <p:nvPr>
              <p:custDataLst>
                <p:tags r:id="rId9"/>
              </p:custDataLst>
            </p:nvPr>
          </p:nvSpPr>
          <p:spPr bwMode="auto">
            <a:xfrm>
              <a:off x="1027460" y="163803"/>
              <a:ext cx="3316069" cy="4605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lvl="0" eaLnBrk="1" hangingPunct="1">
                <a:defRPr/>
              </a:pPr>
              <a:r>
                <a:rPr lang="en-US" sz="2400" b="1" noProof="0" dirty="0">
                  <a:ln>
                    <a:noFill/>
                  </a:ln>
                  <a:solidFill>
                    <a:srgbClr val="083388"/>
                  </a:solidFill>
                  <a:effectLst/>
                  <a:uLnTx/>
                  <a:uFillTx/>
                  <a:latin typeface="Times New Roman" panose="02020603050405020304" pitchFamily="18" charset="0"/>
                  <a:ea typeface="微软雅黑" panose="020B0503020204020204" pitchFamily="34" charset="-122"/>
                </a:rPr>
                <a:t>Summary</a:t>
              </a:r>
            </a:p>
          </p:txBody>
        </p:sp>
      </p:grpSp>
      <p:grpSp>
        <p:nvGrpSpPr>
          <p:cNvPr id="16" name="组合 15">
            <a:extLst>
              <a:ext uri="{FF2B5EF4-FFF2-40B4-BE49-F238E27FC236}">
                <a16:creationId xmlns:a16="http://schemas.microsoft.com/office/drawing/2014/main" id="{F6732789-248C-491B-88A1-EC642A3D932A}"/>
              </a:ext>
            </a:extLst>
          </p:cNvPr>
          <p:cNvGrpSpPr/>
          <p:nvPr/>
        </p:nvGrpSpPr>
        <p:grpSpPr>
          <a:xfrm>
            <a:off x="4074156" y="4184090"/>
            <a:ext cx="6771532" cy="795020"/>
            <a:chOff x="4538" y="4710"/>
            <a:chExt cx="10664" cy="1252"/>
          </a:xfrm>
        </p:grpSpPr>
        <p:grpSp>
          <p:nvGrpSpPr>
            <p:cNvPr id="17" name="Group 13">
              <a:extLst>
                <a:ext uri="{FF2B5EF4-FFF2-40B4-BE49-F238E27FC236}">
                  <a16:creationId xmlns:a16="http://schemas.microsoft.com/office/drawing/2014/main" id="{DEDA546B-099A-4AFE-9F24-D4605E478955}"/>
                </a:ext>
              </a:extLst>
            </p:cNvPr>
            <p:cNvGrpSpPr/>
            <p:nvPr>
              <p:custDataLst>
                <p:tags r:id="rId4"/>
              </p:custDataLst>
            </p:nvPr>
          </p:nvGrpSpPr>
          <p:grpSpPr bwMode="auto">
            <a:xfrm>
              <a:off x="4538" y="4710"/>
              <a:ext cx="7755" cy="1252"/>
              <a:chOff x="0" y="21775"/>
              <a:chExt cx="4924333" cy="795187"/>
            </a:xfrm>
          </p:grpSpPr>
          <p:sp>
            <p:nvSpPr>
              <p:cNvPr id="19" name="椭圆 11">
                <a:extLst>
                  <a:ext uri="{FF2B5EF4-FFF2-40B4-BE49-F238E27FC236}">
                    <a16:creationId xmlns:a16="http://schemas.microsoft.com/office/drawing/2014/main" id="{E41C66EB-4B33-48FA-B1D6-A9C8CF1950B2}"/>
                  </a:ext>
                </a:extLst>
              </p:cNvPr>
              <p:cNvSpPr>
                <a:spLocks noChangeArrowheads="1"/>
              </p:cNvSpPr>
              <p:nvPr>
                <p:custDataLst>
                  <p:tags r:id="rId6"/>
                </p:custDataLst>
              </p:nvPr>
            </p:nvSpPr>
            <p:spPr bwMode="auto">
              <a:xfrm>
                <a:off x="0" y="21775"/>
                <a:ext cx="878384" cy="795187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lvl1pPr>
                  <a:defRPr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anose="020B0604020202020204" pitchFamily="34" charset="0"/>
                  <a:buNone/>
                  <a:defRPr/>
                </a:pPr>
                <a:r>
                  <a:rPr kumimoji="0" lang="en-US" altLang="zh-CN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83388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rPr>
                  <a:t>03</a:t>
                </a:r>
                <a:endParaRPr kumimoji="0" lang="en-US" altLang="zh-CN" sz="3200" b="0" i="0" u="none" strike="noStrike" kern="1200" cap="none" spc="0" normalizeH="0" baseline="0" noProof="0" dirty="0">
                  <a:ln>
                    <a:noFill/>
                  </a:ln>
                  <a:solidFill>
                    <a:srgbClr val="083388"/>
                  </a:solidFill>
                  <a:effectLst/>
                  <a:uLnTx/>
                  <a:uFillTx/>
                  <a:latin typeface="Impact" panose="020B0806030902050204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0" name="文本框 14">
                <a:extLst>
                  <a:ext uri="{FF2B5EF4-FFF2-40B4-BE49-F238E27FC236}">
                    <a16:creationId xmlns:a16="http://schemas.microsoft.com/office/drawing/2014/main" id="{D146637A-868D-475B-A21C-AB069C8BE710}"/>
                  </a:ext>
                </a:extLst>
              </p:cNvPr>
              <p:cNvSpPr txBox="1">
                <a:spLocks noChangeArrowheads="1"/>
              </p:cNvSpPr>
              <p:nvPr>
                <p:custDataLst>
                  <p:tags r:id="rId7"/>
                </p:custDataLst>
              </p:nvPr>
            </p:nvSpPr>
            <p:spPr bwMode="auto">
              <a:xfrm>
                <a:off x="1046234" y="117406"/>
                <a:ext cx="3878099" cy="64516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>
                  <a:defRPr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</a:defRPr>
                </a:lvl9pPr>
              </a:lstStyle>
              <a:p>
                <a:pPr lvl="0" eaLnBrk="1" hangingPunct="1">
                  <a:defRPr/>
                </a:pPr>
                <a:endParaRPr lang="zh-CN" altLang="en-US" sz="3600" b="1" dirty="0">
                  <a:solidFill>
                    <a:srgbClr val="00206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18" name="文本框 14">
              <a:extLst>
                <a:ext uri="{FF2B5EF4-FFF2-40B4-BE49-F238E27FC236}">
                  <a16:creationId xmlns:a16="http://schemas.microsoft.com/office/drawing/2014/main" id="{29709FD6-8039-406F-880E-CFE7120964DF}"/>
                </a:ext>
              </a:extLst>
            </p:cNvPr>
            <p:cNvSpPr txBox="1">
              <a:spLocks noChangeArrowheads="1"/>
            </p:cNvSpPr>
            <p:nvPr>
              <p:custDataLst>
                <p:tags r:id="rId5"/>
              </p:custDataLst>
            </p:nvPr>
          </p:nvSpPr>
          <p:spPr bwMode="auto">
            <a:xfrm>
              <a:off x="6146" y="4977"/>
              <a:ext cx="9056" cy="7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lvl="0" algn="l" eaLnBrk="1" hangingPunct="1">
                <a:buClrTx/>
                <a:buSzTx/>
                <a:buFontTx/>
                <a:defRPr/>
              </a:pPr>
              <a:r>
                <a:rPr lang="en-US" altLang="zh-CN" sz="2400" b="1" noProof="0" dirty="0">
                  <a:ln>
                    <a:noFill/>
                  </a:ln>
                  <a:solidFill>
                    <a:srgbClr val="083388"/>
                  </a:solidFill>
                  <a:effectLst/>
                  <a:uLnTx/>
                  <a:uFillTx/>
                  <a:latin typeface="Times New Roman" panose="02020603050405020304" pitchFamily="18" charset="0"/>
                  <a:ea typeface="微软雅黑" panose="020B0503020204020204" pitchFamily="34" charset="-122"/>
                  <a:sym typeface="+mn-ea"/>
                </a:rPr>
                <a:t>Testing results</a:t>
              </a:r>
              <a:endParaRPr lang="en-US" altLang="zh-CN" sz="2400" b="1" dirty="0">
                <a:solidFill>
                  <a:srgbClr val="083388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667356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1. Introduction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4264951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组合 3">
            <a:extLst>
              <a:ext uri="{FF2B5EF4-FFF2-40B4-BE49-F238E27FC236}">
                <a16:creationId xmlns:a16="http://schemas.microsoft.com/office/drawing/2014/main" id="{818CB473-182D-494E-94EE-2DF0BBEE712D}"/>
              </a:ext>
            </a:extLst>
          </p:cNvPr>
          <p:cNvGrpSpPr/>
          <p:nvPr/>
        </p:nvGrpSpPr>
        <p:grpSpPr>
          <a:xfrm>
            <a:off x="8051292" y="3206495"/>
            <a:ext cx="3857244" cy="3624106"/>
            <a:chOff x="8051292" y="3206495"/>
            <a:chExt cx="3857244" cy="3624106"/>
          </a:xfrm>
        </p:grpSpPr>
        <p:pic>
          <p:nvPicPr>
            <p:cNvPr id="11" name="object 11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051292" y="3206495"/>
              <a:ext cx="3857244" cy="3569208"/>
            </a:xfrm>
            <a:prstGeom prst="rect">
              <a:avLst/>
            </a:prstGeom>
          </p:spPr>
        </p:pic>
        <p:sp>
          <p:nvSpPr>
            <p:cNvPr id="19" name="文本框 18">
              <a:extLst>
                <a:ext uri="{FF2B5EF4-FFF2-40B4-BE49-F238E27FC236}">
                  <a16:creationId xmlns:a16="http://schemas.microsoft.com/office/drawing/2014/main" id="{398DB42C-A063-4CF0-AD1F-141C1410DB7E}"/>
                </a:ext>
              </a:extLst>
            </p:cNvPr>
            <p:cNvSpPr txBox="1"/>
            <p:nvPr/>
          </p:nvSpPr>
          <p:spPr>
            <a:xfrm>
              <a:off x="9221882" y="6461269"/>
              <a:ext cx="2146742" cy="369332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en-US" altLang="zh-CN" dirty="0" err="1"/>
                <a:t>Guangming</a:t>
              </a:r>
              <a:r>
                <a:rPr lang="en-US" altLang="zh-CN" dirty="0"/>
                <a:t> District</a:t>
              </a:r>
            </a:p>
          </p:txBody>
        </p:sp>
      </p:grpSp>
      <p:grpSp>
        <p:nvGrpSpPr>
          <p:cNvPr id="2" name="组合 1">
            <a:extLst>
              <a:ext uri="{FF2B5EF4-FFF2-40B4-BE49-F238E27FC236}">
                <a16:creationId xmlns:a16="http://schemas.microsoft.com/office/drawing/2014/main" id="{3F9EA8F1-315A-488B-8922-50B30D7E7E51}"/>
              </a:ext>
            </a:extLst>
          </p:cNvPr>
          <p:cNvGrpSpPr/>
          <p:nvPr/>
        </p:nvGrpSpPr>
        <p:grpSpPr>
          <a:xfrm>
            <a:off x="377952" y="3206495"/>
            <a:ext cx="4384548" cy="3574779"/>
            <a:chOff x="377952" y="3206495"/>
            <a:chExt cx="4384548" cy="3574779"/>
          </a:xfrm>
        </p:grpSpPr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77952" y="3206495"/>
              <a:ext cx="4384548" cy="3514344"/>
            </a:xfrm>
            <a:prstGeom prst="rect">
              <a:avLst/>
            </a:prstGeom>
          </p:spPr>
        </p:pic>
        <p:sp>
          <p:nvSpPr>
            <p:cNvPr id="16" name="文本框 15">
              <a:extLst>
                <a:ext uri="{FF2B5EF4-FFF2-40B4-BE49-F238E27FC236}">
                  <a16:creationId xmlns:a16="http://schemas.microsoft.com/office/drawing/2014/main" id="{BA2AE6E8-805B-472E-ABC4-FA1F891BD546}"/>
                </a:ext>
              </a:extLst>
            </p:cNvPr>
            <p:cNvSpPr txBox="1"/>
            <p:nvPr/>
          </p:nvSpPr>
          <p:spPr>
            <a:xfrm>
              <a:off x="1967696" y="6411942"/>
              <a:ext cx="902811" cy="369332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en-US" altLang="zh-CN" dirty="0"/>
                <a:t>CHINA</a:t>
              </a:r>
              <a:endParaRPr lang="zh-CN" altLang="en-US" dirty="0"/>
            </a:p>
          </p:txBody>
        </p:sp>
      </p:grpSp>
      <p:grpSp>
        <p:nvGrpSpPr>
          <p:cNvPr id="3" name="组合 2">
            <a:extLst>
              <a:ext uri="{FF2B5EF4-FFF2-40B4-BE49-F238E27FC236}">
                <a16:creationId xmlns:a16="http://schemas.microsoft.com/office/drawing/2014/main" id="{8151F1E4-DB2F-41FA-896D-74C7247D3B75}"/>
              </a:ext>
            </a:extLst>
          </p:cNvPr>
          <p:cNvGrpSpPr/>
          <p:nvPr/>
        </p:nvGrpSpPr>
        <p:grpSpPr>
          <a:xfrm>
            <a:off x="4773167" y="3188207"/>
            <a:ext cx="3133232" cy="3593067"/>
            <a:chOff x="4773167" y="3188207"/>
            <a:chExt cx="3133232" cy="3593067"/>
          </a:xfrm>
        </p:grpSpPr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773167" y="3188207"/>
              <a:ext cx="3133232" cy="3567684"/>
            </a:xfrm>
            <a:prstGeom prst="rect">
              <a:avLst/>
            </a:prstGeom>
          </p:spPr>
        </p:pic>
        <p:sp>
          <p:nvSpPr>
            <p:cNvPr id="18" name="文本框 17">
              <a:extLst>
                <a:ext uri="{FF2B5EF4-FFF2-40B4-BE49-F238E27FC236}">
                  <a16:creationId xmlns:a16="http://schemas.microsoft.com/office/drawing/2014/main" id="{F8DE3B29-7B24-4BB4-A537-67FB53B769C4}"/>
                </a:ext>
              </a:extLst>
            </p:cNvPr>
            <p:cNvSpPr txBox="1"/>
            <p:nvPr/>
          </p:nvSpPr>
          <p:spPr>
            <a:xfrm>
              <a:off x="5506409" y="6411942"/>
              <a:ext cx="1762085" cy="369332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en-US" altLang="zh-CN" dirty="0"/>
                <a:t>Great Bay Area</a:t>
              </a:r>
            </a:p>
          </p:txBody>
        </p:sp>
      </p:grpSp>
      <p:grpSp>
        <p:nvGrpSpPr>
          <p:cNvPr id="6" name="组合 5">
            <a:extLst>
              <a:ext uri="{FF2B5EF4-FFF2-40B4-BE49-F238E27FC236}">
                <a16:creationId xmlns:a16="http://schemas.microsoft.com/office/drawing/2014/main" id="{6863F143-8CB8-4664-A48F-826FCBA13194}"/>
              </a:ext>
            </a:extLst>
          </p:cNvPr>
          <p:cNvGrpSpPr/>
          <p:nvPr/>
        </p:nvGrpSpPr>
        <p:grpSpPr>
          <a:xfrm>
            <a:off x="3472078" y="5298947"/>
            <a:ext cx="2837180" cy="702310"/>
            <a:chOff x="3472078" y="5298947"/>
            <a:chExt cx="2837180" cy="702310"/>
          </a:xfrm>
        </p:grpSpPr>
        <p:sp>
          <p:nvSpPr>
            <p:cNvPr id="9" name="object 9"/>
            <p:cNvSpPr/>
            <p:nvPr/>
          </p:nvSpPr>
          <p:spPr>
            <a:xfrm>
              <a:off x="3479291" y="5312663"/>
              <a:ext cx="2821305" cy="681355"/>
            </a:xfrm>
            <a:custGeom>
              <a:avLst/>
              <a:gdLst/>
              <a:ahLst/>
              <a:cxnLst/>
              <a:rect l="l" t="t" r="r" b="b"/>
              <a:pathLst>
                <a:path w="2821304" h="681354">
                  <a:moveTo>
                    <a:pt x="13716" y="681227"/>
                  </a:moveTo>
                  <a:lnTo>
                    <a:pt x="0" y="620268"/>
                  </a:lnTo>
                  <a:lnTo>
                    <a:pt x="2755392" y="30480"/>
                  </a:lnTo>
                  <a:lnTo>
                    <a:pt x="2747772" y="0"/>
                  </a:lnTo>
                  <a:lnTo>
                    <a:pt x="2820924" y="47244"/>
                  </a:lnTo>
                  <a:lnTo>
                    <a:pt x="2773680" y="120396"/>
                  </a:lnTo>
                  <a:lnTo>
                    <a:pt x="2767584" y="89915"/>
                  </a:lnTo>
                  <a:lnTo>
                    <a:pt x="13716" y="681227"/>
                  </a:lnTo>
                  <a:close/>
                </a:path>
              </a:pathLst>
            </a:custGeom>
            <a:solidFill>
              <a:srgbClr val="5B9B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3472078" y="5298947"/>
              <a:ext cx="2837180" cy="702310"/>
            </a:xfrm>
            <a:custGeom>
              <a:avLst/>
              <a:gdLst/>
              <a:ahLst/>
              <a:cxnLst/>
              <a:rect l="l" t="t" r="r" b="b"/>
              <a:pathLst>
                <a:path w="2837179" h="702310">
                  <a:moveTo>
                    <a:pt x="2754401" y="38759"/>
                  </a:moveTo>
                  <a:lnTo>
                    <a:pt x="2746082" y="0"/>
                  </a:lnTo>
                  <a:lnTo>
                    <a:pt x="2765153" y="12331"/>
                  </a:lnTo>
                  <a:lnTo>
                    <a:pt x="2761716" y="12331"/>
                  </a:lnTo>
                  <a:lnTo>
                    <a:pt x="2752064" y="18986"/>
                  </a:lnTo>
                  <a:lnTo>
                    <a:pt x="2764927" y="27304"/>
                  </a:lnTo>
                  <a:lnTo>
                    <a:pt x="2767098" y="37426"/>
                  </a:lnTo>
                  <a:lnTo>
                    <a:pt x="2760611" y="37426"/>
                  </a:lnTo>
                  <a:lnTo>
                    <a:pt x="2754401" y="38759"/>
                  </a:lnTo>
                  <a:close/>
                </a:path>
                <a:path w="2837179" h="702310">
                  <a:moveTo>
                    <a:pt x="2764927" y="27304"/>
                  </a:moveTo>
                  <a:lnTo>
                    <a:pt x="2752064" y="18986"/>
                  </a:lnTo>
                  <a:lnTo>
                    <a:pt x="2761716" y="12331"/>
                  </a:lnTo>
                  <a:lnTo>
                    <a:pt x="2764927" y="27304"/>
                  </a:lnTo>
                  <a:close/>
                </a:path>
                <a:path w="2837179" h="702310">
                  <a:moveTo>
                    <a:pt x="2819559" y="62633"/>
                  </a:moveTo>
                  <a:lnTo>
                    <a:pt x="2764927" y="27304"/>
                  </a:lnTo>
                  <a:lnTo>
                    <a:pt x="2761716" y="12331"/>
                  </a:lnTo>
                  <a:lnTo>
                    <a:pt x="2765153" y="12331"/>
                  </a:lnTo>
                  <a:lnTo>
                    <a:pt x="2834700" y="57302"/>
                  </a:lnTo>
                  <a:lnTo>
                    <a:pt x="2823006" y="57302"/>
                  </a:lnTo>
                  <a:lnTo>
                    <a:pt x="2819559" y="62633"/>
                  </a:lnTo>
                  <a:close/>
                </a:path>
                <a:path w="2837179" h="702310">
                  <a:moveTo>
                    <a:pt x="2755734" y="44970"/>
                  </a:moveTo>
                  <a:lnTo>
                    <a:pt x="2754401" y="38759"/>
                  </a:lnTo>
                  <a:lnTo>
                    <a:pt x="2760611" y="37426"/>
                  </a:lnTo>
                  <a:lnTo>
                    <a:pt x="2755734" y="44970"/>
                  </a:lnTo>
                  <a:close/>
                </a:path>
                <a:path w="2837179" h="702310">
                  <a:moveTo>
                    <a:pt x="2768716" y="44970"/>
                  </a:moveTo>
                  <a:lnTo>
                    <a:pt x="2755734" y="44970"/>
                  </a:lnTo>
                  <a:lnTo>
                    <a:pt x="2760611" y="37426"/>
                  </a:lnTo>
                  <a:lnTo>
                    <a:pt x="2767098" y="37426"/>
                  </a:lnTo>
                  <a:lnTo>
                    <a:pt x="2768716" y="44970"/>
                  </a:lnTo>
                  <a:close/>
                </a:path>
                <a:path w="2837179" h="702310">
                  <a:moveTo>
                    <a:pt x="15532" y="702246"/>
                  </a:moveTo>
                  <a:lnTo>
                    <a:pt x="0" y="629869"/>
                  </a:lnTo>
                  <a:lnTo>
                    <a:pt x="2754401" y="38759"/>
                  </a:lnTo>
                  <a:lnTo>
                    <a:pt x="2755734" y="44970"/>
                  </a:lnTo>
                  <a:lnTo>
                    <a:pt x="2768716" y="44970"/>
                  </a:lnTo>
                  <a:lnTo>
                    <a:pt x="2769476" y="48513"/>
                  </a:lnTo>
                  <a:lnTo>
                    <a:pt x="44016" y="633412"/>
                  </a:lnTo>
                  <a:lnTo>
                    <a:pt x="13741" y="633412"/>
                  </a:lnTo>
                  <a:lnTo>
                    <a:pt x="8864" y="640956"/>
                  </a:lnTo>
                  <a:lnTo>
                    <a:pt x="15360" y="640956"/>
                  </a:lnTo>
                  <a:lnTo>
                    <a:pt x="25274" y="687162"/>
                  </a:lnTo>
                  <a:lnTo>
                    <a:pt x="19075" y="688492"/>
                  </a:lnTo>
                  <a:lnTo>
                    <a:pt x="26606" y="693369"/>
                  </a:lnTo>
                  <a:lnTo>
                    <a:pt x="56897" y="693369"/>
                  </a:lnTo>
                  <a:lnTo>
                    <a:pt x="15532" y="702246"/>
                  </a:lnTo>
                  <a:close/>
                </a:path>
                <a:path w="2837179" h="702310">
                  <a:moveTo>
                    <a:pt x="2824886" y="66078"/>
                  </a:moveTo>
                  <a:lnTo>
                    <a:pt x="2819559" y="62633"/>
                  </a:lnTo>
                  <a:lnTo>
                    <a:pt x="2823006" y="57302"/>
                  </a:lnTo>
                  <a:lnTo>
                    <a:pt x="2824886" y="66078"/>
                  </a:lnTo>
                  <a:close/>
                </a:path>
                <a:path w="2837179" h="702310">
                  <a:moveTo>
                    <a:pt x="2832452" y="66078"/>
                  </a:moveTo>
                  <a:lnTo>
                    <a:pt x="2824886" y="66078"/>
                  </a:lnTo>
                  <a:lnTo>
                    <a:pt x="2823006" y="57302"/>
                  </a:lnTo>
                  <a:lnTo>
                    <a:pt x="2834700" y="57302"/>
                  </a:lnTo>
                  <a:lnTo>
                    <a:pt x="2837116" y="58864"/>
                  </a:lnTo>
                  <a:lnTo>
                    <a:pt x="2832452" y="66078"/>
                  </a:lnTo>
                  <a:close/>
                </a:path>
                <a:path w="2837179" h="702310">
                  <a:moveTo>
                    <a:pt x="2789666" y="132245"/>
                  </a:moveTo>
                  <a:lnTo>
                    <a:pt x="2787446" y="132245"/>
                  </a:lnTo>
                  <a:lnTo>
                    <a:pt x="2784233" y="117261"/>
                  </a:lnTo>
                  <a:lnTo>
                    <a:pt x="2819559" y="62633"/>
                  </a:lnTo>
                  <a:lnTo>
                    <a:pt x="2824886" y="66078"/>
                  </a:lnTo>
                  <a:lnTo>
                    <a:pt x="2832452" y="66078"/>
                  </a:lnTo>
                  <a:lnTo>
                    <a:pt x="2789666" y="132245"/>
                  </a:lnTo>
                  <a:close/>
                </a:path>
                <a:path w="2837179" h="702310">
                  <a:moveTo>
                    <a:pt x="56897" y="693369"/>
                  </a:moveTo>
                  <a:lnTo>
                    <a:pt x="26606" y="693369"/>
                  </a:lnTo>
                  <a:lnTo>
                    <a:pt x="25274" y="687162"/>
                  </a:lnTo>
                  <a:lnTo>
                    <a:pt x="2779687" y="96062"/>
                  </a:lnTo>
                  <a:lnTo>
                    <a:pt x="2781588" y="104927"/>
                  </a:lnTo>
                  <a:lnTo>
                    <a:pt x="2768600" y="104927"/>
                  </a:lnTo>
                  <a:lnTo>
                    <a:pt x="2769932" y="111137"/>
                  </a:lnTo>
                  <a:lnTo>
                    <a:pt x="56897" y="693369"/>
                  </a:lnTo>
                  <a:close/>
                </a:path>
                <a:path w="2837179" h="702310">
                  <a:moveTo>
                    <a:pt x="2769932" y="111137"/>
                  </a:moveTo>
                  <a:lnTo>
                    <a:pt x="2768600" y="104927"/>
                  </a:lnTo>
                  <a:lnTo>
                    <a:pt x="2776143" y="109804"/>
                  </a:lnTo>
                  <a:lnTo>
                    <a:pt x="2769932" y="111137"/>
                  </a:lnTo>
                  <a:close/>
                </a:path>
                <a:path w="2837179" h="702310">
                  <a:moveTo>
                    <a:pt x="2778252" y="149898"/>
                  </a:moveTo>
                  <a:lnTo>
                    <a:pt x="2769932" y="111137"/>
                  </a:lnTo>
                  <a:lnTo>
                    <a:pt x="2776143" y="109804"/>
                  </a:lnTo>
                  <a:lnTo>
                    <a:pt x="2768600" y="104927"/>
                  </a:lnTo>
                  <a:lnTo>
                    <a:pt x="2781588" y="104927"/>
                  </a:lnTo>
                  <a:lnTo>
                    <a:pt x="2784233" y="117261"/>
                  </a:lnTo>
                  <a:lnTo>
                    <a:pt x="2775915" y="130124"/>
                  </a:lnTo>
                  <a:lnTo>
                    <a:pt x="2787446" y="132245"/>
                  </a:lnTo>
                  <a:lnTo>
                    <a:pt x="2789666" y="132245"/>
                  </a:lnTo>
                  <a:lnTo>
                    <a:pt x="2778252" y="149898"/>
                  </a:lnTo>
                  <a:close/>
                </a:path>
                <a:path w="2837179" h="702310">
                  <a:moveTo>
                    <a:pt x="2787446" y="132245"/>
                  </a:moveTo>
                  <a:lnTo>
                    <a:pt x="2775915" y="130124"/>
                  </a:lnTo>
                  <a:lnTo>
                    <a:pt x="2784233" y="117261"/>
                  </a:lnTo>
                  <a:lnTo>
                    <a:pt x="2787446" y="132245"/>
                  </a:lnTo>
                  <a:close/>
                </a:path>
                <a:path w="2837179" h="702310">
                  <a:moveTo>
                    <a:pt x="8864" y="640956"/>
                  </a:moveTo>
                  <a:lnTo>
                    <a:pt x="13741" y="633412"/>
                  </a:lnTo>
                  <a:lnTo>
                    <a:pt x="15074" y="639623"/>
                  </a:lnTo>
                  <a:lnTo>
                    <a:pt x="8864" y="640956"/>
                  </a:lnTo>
                  <a:close/>
                </a:path>
                <a:path w="2837179" h="702310">
                  <a:moveTo>
                    <a:pt x="15074" y="639623"/>
                  </a:moveTo>
                  <a:lnTo>
                    <a:pt x="13741" y="633412"/>
                  </a:lnTo>
                  <a:lnTo>
                    <a:pt x="44016" y="633412"/>
                  </a:lnTo>
                  <a:lnTo>
                    <a:pt x="15074" y="639623"/>
                  </a:lnTo>
                  <a:close/>
                </a:path>
                <a:path w="2837179" h="702310">
                  <a:moveTo>
                    <a:pt x="15360" y="640956"/>
                  </a:moveTo>
                  <a:lnTo>
                    <a:pt x="8864" y="640956"/>
                  </a:lnTo>
                  <a:lnTo>
                    <a:pt x="15074" y="639623"/>
                  </a:lnTo>
                  <a:lnTo>
                    <a:pt x="15360" y="640956"/>
                  </a:lnTo>
                  <a:close/>
                </a:path>
                <a:path w="2837179" h="702310">
                  <a:moveTo>
                    <a:pt x="26606" y="693369"/>
                  </a:moveTo>
                  <a:lnTo>
                    <a:pt x="19075" y="688492"/>
                  </a:lnTo>
                  <a:lnTo>
                    <a:pt x="25274" y="687162"/>
                  </a:lnTo>
                  <a:lnTo>
                    <a:pt x="26606" y="693369"/>
                  </a:lnTo>
                  <a:close/>
                </a:path>
              </a:pathLst>
            </a:custGeom>
            <a:solidFill>
              <a:srgbClr val="213E5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文本框 13">
            <a:extLst>
              <a:ext uri="{FF2B5EF4-FFF2-40B4-BE49-F238E27FC236}">
                <a16:creationId xmlns:a16="http://schemas.microsoft.com/office/drawing/2014/main" id="{B15AB4CD-C146-42E7-BA48-2C47F6B99E76}"/>
              </a:ext>
            </a:extLst>
          </p:cNvPr>
          <p:cNvSpPr txBox="1"/>
          <p:nvPr/>
        </p:nvSpPr>
        <p:spPr>
          <a:xfrm>
            <a:off x="377825" y="1320165"/>
            <a:ext cx="11490960" cy="60833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algn="ctr"/>
            <a:r>
              <a:rPr lang="en-US" sz="2800" b="1" dirty="0">
                <a:solidFill>
                  <a:srgbClr val="083388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S</a:t>
            </a:r>
            <a:r>
              <a:rPr lang="en-US" sz="2800" b="1" baseline="30000" dirty="0">
                <a:solidFill>
                  <a:srgbClr val="083388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3</a:t>
            </a:r>
            <a:r>
              <a:rPr lang="en-US" sz="2800" b="1" dirty="0">
                <a:solidFill>
                  <a:srgbClr val="083388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FEL: </a:t>
            </a:r>
            <a:r>
              <a:rPr lang="en-US" sz="2800" b="1" dirty="0"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S</a:t>
            </a:r>
            <a:r>
              <a:rPr lang="en-US" sz="2800" b="1" dirty="0">
                <a:solidFill>
                  <a:srgbClr val="083388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henzhen </a:t>
            </a:r>
            <a:r>
              <a:rPr lang="en-US" sz="2800" b="1" dirty="0"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S</a:t>
            </a:r>
            <a:r>
              <a:rPr lang="en-US" sz="2800" b="1" dirty="0">
                <a:solidFill>
                  <a:srgbClr val="083388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uperconducting </a:t>
            </a:r>
            <a:r>
              <a:rPr lang="en-US" sz="2800" b="1" dirty="0"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S</a:t>
            </a:r>
            <a:r>
              <a:rPr lang="en-US" sz="2800" b="1" dirty="0">
                <a:solidFill>
                  <a:srgbClr val="083388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oft X-ray </a:t>
            </a:r>
            <a:r>
              <a:rPr lang="en-US" sz="2800" b="1" dirty="0"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F</a:t>
            </a:r>
            <a:r>
              <a:rPr lang="en-US" sz="2800" b="1" dirty="0">
                <a:solidFill>
                  <a:srgbClr val="083388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ree </a:t>
            </a:r>
            <a:r>
              <a:rPr lang="en-US" sz="2800" b="1" dirty="0"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E</a:t>
            </a:r>
            <a:r>
              <a:rPr lang="en-US" sz="2800" b="1" dirty="0">
                <a:solidFill>
                  <a:srgbClr val="083388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lectron </a:t>
            </a:r>
            <a:r>
              <a:rPr lang="en-US" sz="2800" b="1" dirty="0"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L</a:t>
            </a:r>
            <a:r>
              <a:rPr lang="en-US" sz="2800" b="1" dirty="0">
                <a:solidFill>
                  <a:srgbClr val="083388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aser</a:t>
            </a:r>
            <a:endParaRPr lang="en-US" altLang="en-US" sz="2800" b="1" dirty="0">
              <a:solidFill>
                <a:srgbClr val="083388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92A4E02E-0174-4B5F-AA18-566B2C90BBC1}"/>
              </a:ext>
            </a:extLst>
          </p:cNvPr>
          <p:cNvSpPr txBox="1"/>
          <p:nvPr/>
        </p:nvSpPr>
        <p:spPr>
          <a:xfrm>
            <a:off x="1071880" y="1983105"/>
            <a:ext cx="10133330" cy="922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indent="0" latinLnBrk="0">
              <a:lnSpc>
                <a:spcPct val="150000"/>
              </a:lnSpc>
            </a:pPr>
            <a:r>
              <a:rPr lang="en-US" altLang="zh-CN" sz="1800" b="1" dirty="0">
                <a:solidFill>
                  <a:srgbClr val="083388"/>
                </a:solidFill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Segoe UI" panose="020B0502040204020203" pitchFamily="34" charset="0"/>
                <a:sym typeface="+mn-ea"/>
              </a:rPr>
              <a:t>Construction unit: Institute of Advanced Light Source Facilities, Shenzhen (IASF)</a:t>
            </a:r>
          </a:p>
          <a:p>
            <a:pPr marL="0" indent="0" algn="l" latinLnBrk="0">
              <a:lnSpc>
                <a:spcPct val="150000"/>
              </a:lnSpc>
            </a:pPr>
            <a:r>
              <a:rPr lang="en-US" altLang="zh-CN" sz="1800" b="1" dirty="0">
                <a:solidFill>
                  <a:srgbClr val="083388"/>
                </a:solidFill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Segoe UI" panose="020B0502040204020203" pitchFamily="34" charset="0"/>
                <a:sym typeface="+mn-ea"/>
              </a:rPr>
              <a:t>Construction site: Guangming District, Shenzhen (Guangming science city, cluster of facilities)</a:t>
            </a:r>
          </a:p>
        </p:txBody>
      </p:sp>
      <p:grpSp>
        <p:nvGrpSpPr>
          <p:cNvPr id="5" name="组合 4">
            <a:extLst>
              <a:ext uri="{FF2B5EF4-FFF2-40B4-BE49-F238E27FC236}">
                <a16:creationId xmlns:a16="http://schemas.microsoft.com/office/drawing/2014/main" id="{FC8A8076-EC0B-4BF5-8DC5-B57A342AEFEF}"/>
              </a:ext>
            </a:extLst>
          </p:cNvPr>
          <p:cNvGrpSpPr/>
          <p:nvPr/>
        </p:nvGrpSpPr>
        <p:grpSpPr>
          <a:xfrm>
            <a:off x="7050964" y="4575060"/>
            <a:ext cx="2837180" cy="702310"/>
            <a:chOff x="7050964" y="4575060"/>
            <a:chExt cx="2837180" cy="702310"/>
          </a:xfrm>
        </p:grpSpPr>
        <p:sp>
          <p:nvSpPr>
            <p:cNvPr id="12" name="object 12"/>
            <p:cNvSpPr/>
            <p:nvPr/>
          </p:nvSpPr>
          <p:spPr>
            <a:xfrm>
              <a:off x="7059168" y="4588763"/>
              <a:ext cx="2819400" cy="681355"/>
            </a:xfrm>
            <a:custGeom>
              <a:avLst/>
              <a:gdLst/>
              <a:ahLst/>
              <a:cxnLst/>
              <a:rect l="l" t="t" r="r" b="b"/>
              <a:pathLst>
                <a:path w="2819400" h="681354">
                  <a:moveTo>
                    <a:pt x="12191" y="681227"/>
                  </a:moveTo>
                  <a:lnTo>
                    <a:pt x="0" y="621791"/>
                  </a:lnTo>
                  <a:lnTo>
                    <a:pt x="2753867" y="30480"/>
                  </a:lnTo>
                  <a:lnTo>
                    <a:pt x="2747772" y="0"/>
                  </a:lnTo>
                  <a:lnTo>
                    <a:pt x="2819400" y="47244"/>
                  </a:lnTo>
                  <a:lnTo>
                    <a:pt x="2773679" y="120396"/>
                  </a:lnTo>
                  <a:lnTo>
                    <a:pt x="2766059" y="89915"/>
                  </a:lnTo>
                  <a:lnTo>
                    <a:pt x="12191" y="681227"/>
                  </a:lnTo>
                  <a:close/>
                </a:path>
              </a:pathLst>
            </a:custGeom>
            <a:solidFill>
              <a:srgbClr val="5B9B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7050964" y="4575060"/>
              <a:ext cx="2837180" cy="702310"/>
            </a:xfrm>
            <a:custGeom>
              <a:avLst/>
              <a:gdLst/>
              <a:ahLst/>
              <a:cxnLst/>
              <a:rect l="l" t="t" r="r" b="b"/>
              <a:pathLst>
                <a:path w="2837179" h="702310">
                  <a:moveTo>
                    <a:pt x="2754401" y="38759"/>
                  </a:moveTo>
                  <a:lnTo>
                    <a:pt x="2746082" y="0"/>
                  </a:lnTo>
                  <a:lnTo>
                    <a:pt x="2765134" y="12319"/>
                  </a:lnTo>
                  <a:lnTo>
                    <a:pt x="2761716" y="12319"/>
                  </a:lnTo>
                  <a:lnTo>
                    <a:pt x="2752064" y="18986"/>
                  </a:lnTo>
                  <a:lnTo>
                    <a:pt x="2764929" y="27305"/>
                  </a:lnTo>
                  <a:lnTo>
                    <a:pt x="2767099" y="37426"/>
                  </a:lnTo>
                  <a:lnTo>
                    <a:pt x="2760611" y="37426"/>
                  </a:lnTo>
                  <a:lnTo>
                    <a:pt x="2754401" y="38759"/>
                  </a:lnTo>
                  <a:close/>
                </a:path>
                <a:path w="2837179" h="702310">
                  <a:moveTo>
                    <a:pt x="2764929" y="27305"/>
                  </a:moveTo>
                  <a:lnTo>
                    <a:pt x="2752064" y="18986"/>
                  </a:lnTo>
                  <a:lnTo>
                    <a:pt x="2761716" y="12319"/>
                  </a:lnTo>
                  <a:lnTo>
                    <a:pt x="2764929" y="27305"/>
                  </a:lnTo>
                  <a:close/>
                </a:path>
                <a:path w="2837179" h="702310">
                  <a:moveTo>
                    <a:pt x="2819559" y="62633"/>
                  </a:moveTo>
                  <a:lnTo>
                    <a:pt x="2764929" y="27305"/>
                  </a:lnTo>
                  <a:lnTo>
                    <a:pt x="2761716" y="12319"/>
                  </a:lnTo>
                  <a:lnTo>
                    <a:pt x="2765134" y="12319"/>
                  </a:lnTo>
                  <a:lnTo>
                    <a:pt x="2834700" y="57302"/>
                  </a:lnTo>
                  <a:lnTo>
                    <a:pt x="2823006" y="57302"/>
                  </a:lnTo>
                  <a:lnTo>
                    <a:pt x="2819559" y="62633"/>
                  </a:lnTo>
                  <a:close/>
                </a:path>
                <a:path w="2837179" h="702310">
                  <a:moveTo>
                    <a:pt x="2755734" y="44970"/>
                  </a:moveTo>
                  <a:lnTo>
                    <a:pt x="2754401" y="38759"/>
                  </a:lnTo>
                  <a:lnTo>
                    <a:pt x="2760611" y="37426"/>
                  </a:lnTo>
                  <a:lnTo>
                    <a:pt x="2755734" y="44970"/>
                  </a:lnTo>
                  <a:close/>
                </a:path>
                <a:path w="2837179" h="702310">
                  <a:moveTo>
                    <a:pt x="2768716" y="44970"/>
                  </a:moveTo>
                  <a:lnTo>
                    <a:pt x="2755734" y="44970"/>
                  </a:lnTo>
                  <a:lnTo>
                    <a:pt x="2760611" y="37426"/>
                  </a:lnTo>
                  <a:lnTo>
                    <a:pt x="2767099" y="37426"/>
                  </a:lnTo>
                  <a:lnTo>
                    <a:pt x="2768716" y="44970"/>
                  </a:lnTo>
                  <a:close/>
                </a:path>
                <a:path w="2837179" h="702310">
                  <a:moveTo>
                    <a:pt x="15532" y="702246"/>
                  </a:moveTo>
                  <a:lnTo>
                    <a:pt x="0" y="629869"/>
                  </a:lnTo>
                  <a:lnTo>
                    <a:pt x="2754401" y="38759"/>
                  </a:lnTo>
                  <a:lnTo>
                    <a:pt x="2755734" y="44970"/>
                  </a:lnTo>
                  <a:lnTo>
                    <a:pt x="2768716" y="44970"/>
                  </a:lnTo>
                  <a:lnTo>
                    <a:pt x="2769476" y="48513"/>
                  </a:lnTo>
                  <a:lnTo>
                    <a:pt x="43958" y="633412"/>
                  </a:lnTo>
                  <a:lnTo>
                    <a:pt x="13741" y="633412"/>
                  </a:lnTo>
                  <a:lnTo>
                    <a:pt x="8864" y="640943"/>
                  </a:lnTo>
                  <a:lnTo>
                    <a:pt x="15358" y="640943"/>
                  </a:lnTo>
                  <a:lnTo>
                    <a:pt x="25285" y="687159"/>
                  </a:lnTo>
                  <a:lnTo>
                    <a:pt x="19075" y="688492"/>
                  </a:lnTo>
                  <a:lnTo>
                    <a:pt x="26619" y="693369"/>
                  </a:lnTo>
                  <a:lnTo>
                    <a:pt x="56897" y="693369"/>
                  </a:lnTo>
                  <a:lnTo>
                    <a:pt x="15532" y="702246"/>
                  </a:lnTo>
                  <a:close/>
                </a:path>
                <a:path w="2837179" h="702310">
                  <a:moveTo>
                    <a:pt x="2824886" y="66078"/>
                  </a:moveTo>
                  <a:lnTo>
                    <a:pt x="2819559" y="62633"/>
                  </a:lnTo>
                  <a:lnTo>
                    <a:pt x="2823006" y="57302"/>
                  </a:lnTo>
                  <a:lnTo>
                    <a:pt x="2824886" y="66078"/>
                  </a:lnTo>
                  <a:close/>
                </a:path>
                <a:path w="2837179" h="702310">
                  <a:moveTo>
                    <a:pt x="2832452" y="66078"/>
                  </a:moveTo>
                  <a:lnTo>
                    <a:pt x="2824886" y="66078"/>
                  </a:lnTo>
                  <a:lnTo>
                    <a:pt x="2823006" y="57302"/>
                  </a:lnTo>
                  <a:lnTo>
                    <a:pt x="2834700" y="57302"/>
                  </a:lnTo>
                  <a:lnTo>
                    <a:pt x="2837116" y="58864"/>
                  </a:lnTo>
                  <a:lnTo>
                    <a:pt x="2832452" y="66078"/>
                  </a:lnTo>
                  <a:close/>
                </a:path>
                <a:path w="2837179" h="702310">
                  <a:moveTo>
                    <a:pt x="2789666" y="132245"/>
                  </a:moveTo>
                  <a:lnTo>
                    <a:pt x="2787446" y="132245"/>
                  </a:lnTo>
                  <a:lnTo>
                    <a:pt x="2784234" y="117259"/>
                  </a:lnTo>
                  <a:lnTo>
                    <a:pt x="2819559" y="62633"/>
                  </a:lnTo>
                  <a:lnTo>
                    <a:pt x="2824886" y="66078"/>
                  </a:lnTo>
                  <a:lnTo>
                    <a:pt x="2832452" y="66078"/>
                  </a:lnTo>
                  <a:lnTo>
                    <a:pt x="2789666" y="132245"/>
                  </a:lnTo>
                  <a:close/>
                </a:path>
                <a:path w="2837179" h="702310">
                  <a:moveTo>
                    <a:pt x="56897" y="693369"/>
                  </a:moveTo>
                  <a:lnTo>
                    <a:pt x="26619" y="693369"/>
                  </a:lnTo>
                  <a:lnTo>
                    <a:pt x="25285" y="687159"/>
                  </a:lnTo>
                  <a:lnTo>
                    <a:pt x="2779687" y="96050"/>
                  </a:lnTo>
                  <a:lnTo>
                    <a:pt x="2781590" y="104927"/>
                  </a:lnTo>
                  <a:lnTo>
                    <a:pt x="2768600" y="104927"/>
                  </a:lnTo>
                  <a:lnTo>
                    <a:pt x="2769932" y="111137"/>
                  </a:lnTo>
                  <a:lnTo>
                    <a:pt x="56897" y="693369"/>
                  </a:lnTo>
                  <a:close/>
                </a:path>
                <a:path w="2837179" h="702310">
                  <a:moveTo>
                    <a:pt x="2769932" y="111137"/>
                  </a:moveTo>
                  <a:lnTo>
                    <a:pt x="2768600" y="104927"/>
                  </a:lnTo>
                  <a:lnTo>
                    <a:pt x="2776143" y="109804"/>
                  </a:lnTo>
                  <a:lnTo>
                    <a:pt x="2769932" y="111137"/>
                  </a:lnTo>
                  <a:close/>
                </a:path>
                <a:path w="2837179" h="702310">
                  <a:moveTo>
                    <a:pt x="2778252" y="149898"/>
                  </a:moveTo>
                  <a:lnTo>
                    <a:pt x="2769932" y="111137"/>
                  </a:lnTo>
                  <a:lnTo>
                    <a:pt x="2776143" y="109804"/>
                  </a:lnTo>
                  <a:lnTo>
                    <a:pt x="2768600" y="104927"/>
                  </a:lnTo>
                  <a:lnTo>
                    <a:pt x="2781590" y="104927"/>
                  </a:lnTo>
                  <a:lnTo>
                    <a:pt x="2784234" y="117259"/>
                  </a:lnTo>
                  <a:lnTo>
                    <a:pt x="2775915" y="130124"/>
                  </a:lnTo>
                  <a:lnTo>
                    <a:pt x="2787446" y="132245"/>
                  </a:lnTo>
                  <a:lnTo>
                    <a:pt x="2789666" y="132245"/>
                  </a:lnTo>
                  <a:lnTo>
                    <a:pt x="2778252" y="149898"/>
                  </a:lnTo>
                  <a:close/>
                </a:path>
                <a:path w="2837179" h="702310">
                  <a:moveTo>
                    <a:pt x="2787446" y="132245"/>
                  </a:moveTo>
                  <a:lnTo>
                    <a:pt x="2775915" y="130124"/>
                  </a:lnTo>
                  <a:lnTo>
                    <a:pt x="2784234" y="117259"/>
                  </a:lnTo>
                  <a:lnTo>
                    <a:pt x="2787446" y="132245"/>
                  </a:lnTo>
                  <a:close/>
                </a:path>
                <a:path w="2837179" h="702310">
                  <a:moveTo>
                    <a:pt x="8864" y="640943"/>
                  </a:moveTo>
                  <a:lnTo>
                    <a:pt x="13741" y="633412"/>
                  </a:lnTo>
                  <a:lnTo>
                    <a:pt x="15072" y="639611"/>
                  </a:lnTo>
                  <a:lnTo>
                    <a:pt x="8864" y="640943"/>
                  </a:lnTo>
                  <a:close/>
                </a:path>
                <a:path w="2837179" h="702310">
                  <a:moveTo>
                    <a:pt x="15072" y="639611"/>
                  </a:moveTo>
                  <a:lnTo>
                    <a:pt x="13741" y="633412"/>
                  </a:lnTo>
                  <a:lnTo>
                    <a:pt x="43958" y="633412"/>
                  </a:lnTo>
                  <a:lnTo>
                    <a:pt x="15072" y="639611"/>
                  </a:lnTo>
                  <a:close/>
                </a:path>
                <a:path w="2837179" h="702310">
                  <a:moveTo>
                    <a:pt x="15358" y="640943"/>
                  </a:moveTo>
                  <a:lnTo>
                    <a:pt x="8864" y="640943"/>
                  </a:lnTo>
                  <a:lnTo>
                    <a:pt x="15072" y="639611"/>
                  </a:lnTo>
                  <a:lnTo>
                    <a:pt x="15358" y="640943"/>
                  </a:lnTo>
                  <a:close/>
                </a:path>
                <a:path w="2837179" h="702310">
                  <a:moveTo>
                    <a:pt x="26619" y="693369"/>
                  </a:moveTo>
                  <a:lnTo>
                    <a:pt x="19075" y="688492"/>
                  </a:lnTo>
                  <a:lnTo>
                    <a:pt x="25285" y="687159"/>
                  </a:lnTo>
                  <a:lnTo>
                    <a:pt x="26619" y="693369"/>
                  </a:lnTo>
                  <a:close/>
                </a:path>
              </a:pathLst>
            </a:custGeom>
            <a:solidFill>
              <a:srgbClr val="213E5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4122490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16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文本框 42">
            <a:extLst>
              <a:ext uri="{FF2B5EF4-FFF2-40B4-BE49-F238E27FC236}">
                <a16:creationId xmlns:a16="http://schemas.microsoft.com/office/drawing/2014/main" id="{95F74F05-74C2-495B-BB0B-54FDCD086330}"/>
              </a:ext>
            </a:extLst>
          </p:cNvPr>
          <p:cNvSpPr txBox="1"/>
          <p:nvPr/>
        </p:nvSpPr>
        <p:spPr>
          <a:xfrm>
            <a:off x="377825" y="1320165"/>
            <a:ext cx="11490960" cy="60833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algn="ctr"/>
            <a:r>
              <a:rPr lang="en-US" sz="2800" b="1" dirty="0">
                <a:solidFill>
                  <a:srgbClr val="083388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S</a:t>
            </a:r>
            <a:r>
              <a:rPr lang="en-US" sz="2800" b="1" baseline="30000" dirty="0">
                <a:solidFill>
                  <a:srgbClr val="083388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3</a:t>
            </a:r>
            <a:r>
              <a:rPr lang="en-US" sz="2800" b="1" dirty="0">
                <a:solidFill>
                  <a:srgbClr val="083388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FEL: </a:t>
            </a:r>
            <a:r>
              <a:rPr lang="en-US" sz="2800" b="1" dirty="0"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S</a:t>
            </a:r>
            <a:r>
              <a:rPr lang="en-US" sz="2800" b="1" dirty="0">
                <a:solidFill>
                  <a:srgbClr val="083388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henzhen </a:t>
            </a:r>
            <a:r>
              <a:rPr lang="en-US" sz="2800" b="1" dirty="0"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S</a:t>
            </a:r>
            <a:r>
              <a:rPr lang="en-US" sz="2800" b="1" dirty="0">
                <a:solidFill>
                  <a:srgbClr val="083388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uperconducting </a:t>
            </a:r>
            <a:r>
              <a:rPr lang="en-US" sz="2800" b="1" dirty="0"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S</a:t>
            </a:r>
            <a:r>
              <a:rPr lang="en-US" sz="2800" b="1" dirty="0">
                <a:solidFill>
                  <a:srgbClr val="083388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oft X-ray </a:t>
            </a:r>
            <a:r>
              <a:rPr lang="en-US" sz="2800" b="1" dirty="0"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F</a:t>
            </a:r>
            <a:r>
              <a:rPr lang="en-US" sz="2800" b="1" dirty="0">
                <a:solidFill>
                  <a:srgbClr val="083388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ree </a:t>
            </a:r>
            <a:r>
              <a:rPr lang="en-US" sz="2800" b="1" dirty="0"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E</a:t>
            </a:r>
            <a:r>
              <a:rPr lang="en-US" sz="2800" b="1" dirty="0">
                <a:solidFill>
                  <a:srgbClr val="083388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lectron </a:t>
            </a:r>
            <a:r>
              <a:rPr lang="en-US" sz="2800" b="1" dirty="0"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L</a:t>
            </a:r>
            <a:r>
              <a:rPr lang="en-US" sz="2800" b="1" dirty="0">
                <a:solidFill>
                  <a:srgbClr val="083388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aser</a:t>
            </a:r>
            <a:endParaRPr lang="en-US" altLang="en-US" sz="2800" b="1" dirty="0">
              <a:solidFill>
                <a:srgbClr val="083388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44" name="文本框 43">
            <a:extLst>
              <a:ext uri="{FF2B5EF4-FFF2-40B4-BE49-F238E27FC236}">
                <a16:creationId xmlns:a16="http://schemas.microsoft.com/office/drawing/2014/main" id="{8D72E4C6-A03B-4DAB-8E57-C67DC4375739}"/>
              </a:ext>
            </a:extLst>
          </p:cNvPr>
          <p:cNvSpPr txBox="1"/>
          <p:nvPr/>
        </p:nvSpPr>
        <p:spPr>
          <a:xfrm>
            <a:off x="1006185" y="1741406"/>
            <a:ext cx="10133330" cy="170456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indent="0" latinLnBrk="0">
              <a:lnSpc>
                <a:spcPct val="150000"/>
              </a:lnSpc>
            </a:pPr>
            <a:r>
              <a:rPr lang="en-US" altLang="zh-CN" sz="1800" b="1" dirty="0">
                <a:solidFill>
                  <a:srgbClr val="083388"/>
                </a:solidFill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Segoe UI" panose="020B0502040204020203" pitchFamily="34" charset="0"/>
                <a:sym typeface="+mn-ea"/>
              </a:rPr>
              <a:t>LINAC: Based on SRF TESLA cavities, operating in CW mode</a:t>
            </a:r>
            <a:br>
              <a:rPr lang="en-US" altLang="zh-CN" sz="1800" b="1" dirty="0">
                <a:solidFill>
                  <a:srgbClr val="083388"/>
                </a:solidFill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Segoe UI" panose="020B0502040204020203" pitchFamily="34" charset="0"/>
                <a:sym typeface="+mn-ea"/>
              </a:rPr>
            </a:br>
            <a:r>
              <a:rPr lang="en-US" altLang="zh-CN" sz="1800" b="1" dirty="0">
                <a:solidFill>
                  <a:srgbClr val="083388"/>
                </a:solidFill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Segoe UI" panose="020B0502040204020203" pitchFamily="34" charset="0"/>
                <a:sym typeface="+mn-ea"/>
              </a:rPr>
              <a:t>Energy: 2.0 - 2.5 GeV      LINAC Length: 750 meters      S3FEL Total </a:t>
            </a:r>
            <a:r>
              <a:rPr lang="en-US" altLang="zh-CN" b="1" dirty="0">
                <a:solidFill>
                  <a:srgbClr val="083388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Segoe UI" panose="020B0502040204020203" pitchFamily="34" charset="0"/>
                <a:sym typeface="+mn-ea"/>
              </a:rPr>
              <a:t>L</a:t>
            </a:r>
            <a:r>
              <a:rPr lang="en-US" altLang="zh-CN" sz="1800" b="1" dirty="0">
                <a:solidFill>
                  <a:srgbClr val="083388"/>
                </a:solidFill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Segoe UI" panose="020B0502040204020203" pitchFamily="34" charset="0"/>
                <a:sym typeface="+mn-ea"/>
              </a:rPr>
              <a:t>ength: 1700 meters</a:t>
            </a:r>
            <a:br>
              <a:rPr lang="en-US" altLang="zh-CN" sz="1800" b="1" dirty="0">
                <a:solidFill>
                  <a:srgbClr val="083388"/>
                </a:solidFill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Segoe UI" panose="020B0502040204020203" pitchFamily="34" charset="0"/>
                <a:sym typeface="+mn-ea"/>
              </a:rPr>
            </a:br>
            <a:r>
              <a:rPr lang="en-US" altLang="zh-CN" sz="1800" b="1" dirty="0">
                <a:solidFill>
                  <a:srgbClr val="083388"/>
                </a:solidFill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Segoe UI" panose="020B0502040204020203" pitchFamily="34" charset="0"/>
                <a:sym typeface="+mn-ea"/>
              </a:rPr>
              <a:t>Four Laser beamlines in the first phase        Construction period: 7 years</a:t>
            </a:r>
          </a:p>
          <a:p>
            <a:pPr marL="0" indent="0" latinLnBrk="0">
              <a:lnSpc>
                <a:spcPct val="150000"/>
              </a:lnSpc>
            </a:pPr>
            <a:endParaRPr lang="en-US" altLang="zh-CN" sz="1800" b="1" dirty="0">
              <a:solidFill>
                <a:srgbClr val="083388"/>
              </a:solidFill>
              <a:uFillTx/>
              <a:latin typeface="Times New Roman" panose="02020603050405020304" pitchFamily="18" charset="0"/>
              <a:ea typeface="微软雅黑" panose="020B0503020204020204" pitchFamily="34" charset="-122"/>
              <a:cs typeface="Segoe UI" panose="020B0502040204020203" pitchFamily="34" charset="0"/>
              <a:sym typeface="+mn-ea"/>
            </a:endParaRPr>
          </a:p>
        </p:txBody>
      </p:sp>
      <p:pic>
        <p:nvPicPr>
          <p:cNvPr id="46" name="object 2">
            <a:extLst>
              <a:ext uri="{FF2B5EF4-FFF2-40B4-BE49-F238E27FC236}">
                <a16:creationId xmlns:a16="http://schemas.microsoft.com/office/drawing/2014/main" id="{6A5886CD-183F-427B-A378-3FB0585E5F5C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799446" y="3214369"/>
            <a:ext cx="6634919" cy="2757914"/>
          </a:xfrm>
          <a:prstGeom prst="rect">
            <a:avLst/>
          </a:prstGeom>
        </p:spPr>
      </p:pic>
      <p:grpSp>
        <p:nvGrpSpPr>
          <p:cNvPr id="47" name="object 8">
            <a:extLst>
              <a:ext uri="{FF2B5EF4-FFF2-40B4-BE49-F238E27FC236}">
                <a16:creationId xmlns:a16="http://schemas.microsoft.com/office/drawing/2014/main" id="{5D969435-23F9-4537-8E3F-786E37F0D44B}"/>
              </a:ext>
            </a:extLst>
          </p:cNvPr>
          <p:cNvGrpSpPr/>
          <p:nvPr/>
        </p:nvGrpSpPr>
        <p:grpSpPr>
          <a:xfrm>
            <a:off x="402412" y="3092741"/>
            <a:ext cx="11515090" cy="3597275"/>
            <a:chOff x="402412" y="3011716"/>
            <a:chExt cx="11515090" cy="3597275"/>
          </a:xfrm>
        </p:grpSpPr>
        <p:pic>
          <p:nvPicPr>
            <p:cNvPr id="48" name="object 9">
              <a:extLst>
                <a:ext uri="{FF2B5EF4-FFF2-40B4-BE49-F238E27FC236}">
                  <a16:creationId xmlns:a16="http://schemas.microsoft.com/office/drawing/2014/main" id="{3F24916D-F16B-41A6-BD8E-A03C30731A39}"/>
                </a:ext>
              </a:extLst>
            </p:cNvPr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02412" y="3011716"/>
              <a:ext cx="11514683" cy="3597173"/>
            </a:xfrm>
            <a:prstGeom prst="rect">
              <a:avLst/>
            </a:prstGeom>
          </p:spPr>
        </p:pic>
        <p:pic>
          <p:nvPicPr>
            <p:cNvPr id="49" name="object 10">
              <a:extLst>
                <a:ext uri="{FF2B5EF4-FFF2-40B4-BE49-F238E27FC236}">
                  <a16:creationId xmlns:a16="http://schemas.microsoft.com/office/drawing/2014/main" id="{46184CC8-EBF7-4F90-90F2-8A7FD8892876}"/>
                </a:ext>
              </a:extLst>
            </p:cNvPr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98348" y="3116580"/>
              <a:ext cx="3392424" cy="1935480"/>
            </a:xfrm>
            <a:prstGeom prst="rect">
              <a:avLst/>
            </a:prstGeom>
          </p:spPr>
        </p:pic>
        <p:pic>
          <p:nvPicPr>
            <p:cNvPr id="50" name="object 11">
              <a:extLst>
                <a:ext uri="{FF2B5EF4-FFF2-40B4-BE49-F238E27FC236}">
                  <a16:creationId xmlns:a16="http://schemas.microsoft.com/office/drawing/2014/main" id="{E920488E-10AC-4190-B146-13E7491D7CAB}"/>
                </a:ext>
              </a:extLst>
            </p:cNvPr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84632" y="5164836"/>
              <a:ext cx="3419855" cy="1309115"/>
            </a:xfrm>
            <a:prstGeom prst="rect">
              <a:avLst/>
            </a:prstGeom>
          </p:spPr>
        </p:pic>
      </p:grpSp>
      <p:sp>
        <p:nvSpPr>
          <p:cNvPr id="51" name="object 12">
            <a:extLst>
              <a:ext uri="{FF2B5EF4-FFF2-40B4-BE49-F238E27FC236}">
                <a16:creationId xmlns:a16="http://schemas.microsoft.com/office/drawing/2014/main" id="{71C26E15-9DEF-4294-A3EA-764C07B21CB3}"/>
              </a:ext>
            </a:extLst>
          </p:cNvPr>
          <p:cNvSpPr txBox="1"/>
          <p:nvPr/>
        </p:nvSpPr>
        <p:spPr>
          <a:xfrm>
            <a:off x="3982872" y="4340706"/>
            <a:ext cx="71564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5" dirty="0">
                <a:solidFill>
                  <a:srgbClr val="A9D18E"/>
                </a:solidFill>
                <a:latin typeface="微软雅黑"/>
                <a:cs typeface="微软雅黑"/>
              </a:rPr>
              <a:t>Injector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52" name="object 13">
            <a:extLst>
              <a:ext uri="{FF2B5EF4-FFF2-40B4-BE49-F238E27FC236}">
                <a16:creationId xmlns:a16="http://schemas.microsoft.com/office/drawing/2014/main" id="{1C470048-7055-48E9-92B1-164A840167B5}"/>
              </a:ext>
            </a:extLst>
          </p:cNvPr>
          <p:cNvSpPr txBox="1"/>
          <p:nvPr/>
        </p:nvSpPr>
        <p:spPr>
          <a:xfrm>
            <a:off x="5963970" y="6428739"/>
            <a:ext cx="666115" cy="2686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5" dirty="0">
                <a:solidFill>
                  <a:srgbClr val="A9D18E"/>
                </a:solidFill>
                <a:latin typeface="微软雅黑"/>
                <a:cs typeface="微软雅黑"/>
              </a:rPr>
              <a:t>LIN</a:t>
            </a:r>
            <a:r>
              <a:rPr sz="1600" b="1" dirty="0">
                <a:solidFill>
                  <a:srgbClr val="A9D18E"/>
                </a:solidFill>
                <a:latin typeface="微软雅黑"/>
                <a:cs typeface="微软雅黑"/>
              </a:rPr>
              <a:t>A</a:t>
            </a:r>
            <a:r>
              <a:rPr sz="1600" b="1" spc="-5" dirty="0">
                <a:solidFill>
                  <a:srgbClr val="A9D18E"/>
                </a:solidFill>
                <a:latin typeface="微软雅黑"/>
                <a:cs typeface="微软雅黑"/>
              </a:rPr>
              <a:t>C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53" name="object 14">
            <a:extLst>
              <a:ext uri="{FF2B5EF4-FFF2-40B4-BE49-F238E27FC236}">
                <a16:creationId xmlns:a16="http://schemas.microsoft.com/office/drawing/2014/main" id="{6EB1CB50-2116-484B-BF11-869D9739442F}"/>
              </a:ext>
            </a:extLst>
          </p:cNvPr>
          <p:cNvSpPr txBox="1"/>
          <p:nvPr/>
        </p:nvSpPr>
        <p:spPr>
          <a:xfrm>
            <a:off x="8946642" y="6428611"/>
            <a:ext cx="969644" cy="2686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5" dirty="0">
                <a:solidFill>
                  <a:srgbClr val="A9D18E"/>
                </a:solidFill>
                <a:latin typeface="微软雅黑"/>
                <a:cs typeface="微软雅黑"/>
              </a:rPr>
              <a:t>Beamline</a:t>
            </a:r>
            <a:endParaRPr sz="1600">
              <a:latin typeface="微软雅黑"/>
              <a:cs typeface="微软雅黑"/>
            </a:endParaRPr>
          </a:p>
        </p:txBody>
      </p:sp>
      <p:grpSp>
        <p:nvGrpSpPr>
          <p:cNvPr id="54" name="object 15">
            <a:extLst>
              <a:ext uri="{FF2B5EF4-FFF2-40B4-BE49-F238E27FC236}">
                <a16:creationId xmlns:a16="http://schemas.microsoft.com/office/drawing/2014/main" id="{70C08252-4F95-4FAE-9EFC-1D793644B6C0}"/>
              </a:ext>
            </a:extLst>
          </p:cNvPr>
          <p:cNvGrpSpPr/>
          <p:nvPr/>
        </p:nvGrpSpPr>
        <p:grpSpPr>
          <a:xfrm>
            <a:off x="3966209" y="3195319"/>
            <a:ext cx="7879080" cy="3238500"/>
            <a:chOff x="3966209" y="3114294"/>
            <a:chExt cx="7879080" cy="3238500"/>
          </a:xfrm>
        </p:grpSpPr>
        <p:pic>
          <p:nvPicPr>
            <p:cNvPr id="55" name="object 16">
              <a:extLst>
                <a:ext uri="{FF2B5EF4-FFF2-40B4-BE49-F238E27FC236}">
                  <a16:creationId xmlns:a16="http://schemas.microsoft.com/office/drawing/2014/main" id="{95300420-E278-48F9-AB6A-A4F10F9EE75F}"/>
                </a:ext>
              </a:extLst>
            </p:cNvPr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768595" y="5573267"/>
              <a:ext cx="2087879" cy="754380"/>
            </a:xfrm>
            <a:prstGeom prst="rect">
              <a:avLst/>
            </a:prstGeom>
          </p:spPr>
        </p:pic>
        <p:sp>
          <p:nvSpPr>
            <p:cNvPr id="56" name="object 17">
              <a:extLst>
                <a:ext uri="{FF2B5EF4-FFF2-40B4-BE49-F238E27FC236}">
                  <a16:creationId xmlns:a16="http://schemas.microsoft.com/office/drawing/2014/main" id="{D74BAB6A-554F-41A0-8DB7-3D8381D6D6FB}"/>
                </a:ext>
              </a:extLst>
            </p:cNvPr>
            <p:cNvSpPr/>
            <p:nvPr/>
          </p:nvSpPr>
          <p:spPr>
            <a:xfrm>
              <a:off x="4749545" y="5554217"/>
              <a:ext cx="2125980" cy="792480"/>
            </a:xfrm>
            <a:custGeom>
              <a:avLst/>
              <a:gdLst/>
              <a:ahLst/>
              <a:cxnLst/>
              <a:rect l="l" t="t" r="r" b="b"/>
              <a:pathLst>
                <a:path w="2125979" h="792479">
                  <a:moveTo>
                    <a:pt x="2116454" y="792480"/>
                  </a:moveTo>
                  <a:lnTo>
                    <a:pt x="9525" y="792480"/>
                  </a:lnTo>
                  <a:lnTo>
                    <a:pt x="7404" y="792238"/>
                  </a:lnTo>
                  <a:lnTo>
                    <a:pt x="0" y="782955"/>
                  </a:lnTo>
                  <a:lnTo>
                    <a:pt x="0" y="9525"/>
                  </a:lnTo>
                  <a:lnTo>
                    <a:pt x="9525" y="0"/>
                  </a:lnTo>
                  <a:lnTo>
                    <a:pt x="2116454" y="0"/>
                  </a:lnTo>
                  <a:lnTo>
                    <a:pt x="2125979" y="9525"/>
                  </a:lnTo>
                  <a:lnTo>
                    <a:pt x="19050" y="9525"/>
                  </a:lnTo>
                  <a:lnTo>
                    <a:pt x="9525" y="19050"/>
                  </a:lnTo>
                  <a:lnTo>
                    <a:pt x="19050" y="19050"/>
                  </a:lnTo>
                  <a:lnTo>
                    <a:pt x="19050" y="773430"/>
                  </a:lnTo>
                  <a:lnTo>
                    <a:pt x="9525" y="773430"/>
                  </a:lnTo>
                  <a:lnTo>
                    <a:pt x="19050" y="782955"/>
                  </a:lnTo>
                  <a:lnTo>
                    <a:pt x="2125979" y="782955"/>
                  </a:lnTo>
                  <a:lnTo>
                    <a:pt x="2125738" y="785075"/>
                  </a:lnTo>
                  <a:lnTo>
                    <a:pt x="2118575" y="792238"/>
                  </a:lnTo>
                  <a:lnTo>
                    <a:pt x="2116454" y="792480"/>
                  </a:lnTo>
                  <a:close/>
                </a:path>
                <a:path w="2125979" h="792479">
                  <a:moveTo>
                    <a:pt x="19050" y="19050"/>
                  </a:moveTo>
                  <a:lnTo>
                    <a:pt x="9525" y="19050"/>
                  </a:lnTo>
                  <a:lnTo>
                    <a:pt x="19050" y="9525"/>
                  </a:lnTo>
                  <a:lnTo>
                    <a:pt x="19050" y="19050"/>
                  </a:lnTo>
                  <a:close/>
                </a:path>
                <a:path w="2125979" h="792479">
                  <a:moveTo>
                    <a:pt x="2106929" y="19050"/>
                  </a:moveTo>
                  <a:lnTo>
                    <a:pt x="19050" y="19050"/>
                  </a:lnTo>
                  <a:lnTo>
                    <a:pt x="19050" y="9525"/>
                  </a:lnTo>
                  <a:lnTo>
                    <a:pt x="2106929" y="9525"/>
                  </a:lnTo>
                  <a:lnTo>
                    <a:pt x="2106929" y="19050"/>
                  </a:lnTo>
                  <a:close/>
                </a:path>
                <a:path w="2125979" h="792479">
                  <a:moveTo>
                    <a:pt x="2106929" y="782955"/>
                  </a:moveTo>
                  <a:lnTo>
                    <a:pt x="2106929" y="9525"/>
                  </a:lnTo>
                  <a:lnTo>
                    <a:pt x="2116454" y="19050"/>
                  </a:lnTo>
                  <a:lnTo>
                    <a:pt x="2125979" y="19050"/>
                  </a:lnTo>
                  <a:lnTo>
                    <a:pt x="2125979" y="773430"/>
                  </a:lnTo>
                  <a:lnTo>
                    <a:pt x="2116454" y="773430"/>
                  </a:lnTo>
                  <a:lnTo>
                    <a:pt x="2106929" y="782955"/>
                  </a:lnTo>
                  <a:close/>
                </a:path>
                <a:path w="2125979" h="792479">
                  <a:moveTo>
                    <a:pt x="2125979" y="19050"/>
                  </a:moveTo>
                  <a:lnTo>
                    <a:pt x="2116454" y="19050"/>
                  </a:lnTo>
                  <a:lnTo>
                    <a:pt x="2106929" y="9525"/>
                  </a:lnTo>
                  <a:lnTo>
                    <a:pt x="2125979" y="9525"/>
                  </a:lnTo>
                  <a:lnTo>
                    <a:pt x="2125979" y="19050"/>
                  </a:lnTo>
                  <a:close/>
                </a:path>
                <a:path w="2125979" h="792479">
                  <a:moveTo>
                    <a:pt x="19050" y="782955"/>
                  </a:moveTo>
                  <a:lnTo>
                    <a:pt x="9525" y="773430"/>
                  </a:lnTo>
                  <a:lnTo>
                    <a:pt x="19050" y="773430"/>
                  </a:lnTo>
                  <a:lnTo>
                    <a:pt x="19050" y="782955"/>
                  </a:lnTo>
                  <a:close/>
                </a:path>
                <a:path w="2125979" h="792479">
                  <a:moveTo>
                    <a:pt x="2106929" y="782955"/>
                  </a:moveTo>
                  <a:lnTo>
                    <a:pt x="19050" y="782955"/>
                  </a:lnTo>
                  <a:lnTo>
                    <a:pt x="19050" y="773430"/>
                  </a:lnTo>
                  <a:lnTo>
                    <a:pt x="2106929" y="773430"/>
                  </a:lnTo>
                  <a:lnTo>
                    <a:pt x="2106929" y="782955"/>
                  </a:lnTo>
                  <a:close/>
                </a:path>
                <a:path w="2125979" h="792479">
                  <a:moveTo>
                    <a:pt x="2125979" y="782955"/>
                  </a:moveTo>
                  <a:lnTo>
                    <a:pt x="2106929" y="782955"/>
                  </a:lnTo>
                  <a:lnTo>
                    <a:pt x="2116454" y="773430"/>
                  </a:lnTo>
                  <a:lnTo>
                    <a:pt x="2125979" y="773430"/>
                  </a:lnTo>
                  <a:lnTo>
                    <a:pt x="2125979" y="782955"/>
                  </a:lnTo>
                  <a:close/>
                </a:path>
              </a:pathLst>
            </a:custGeom>
            <a:solidFill>
              <a:srgbClr val="00AF5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18">
              <a:extLst>
                <a:ext uri="{FF2B5EF4-FFF2-40B4-BE49-F238E27FC236}">
                  <a16:creationId xmlns:a16="http://schemas.microsoft.com/office/drawing/2014/main" id="{A681A62F-44D2-44F4-9926-26463B8AD03F}"/>
                </a:ext>
              </a:extLst>
            </p:cNvPr>
            <p:cNvSpPr/>
            <p:nvPr/>
          </p:nvSpPr>
          <p:spPr>
            <a:xfrm>
              <a:off x="5812535" y="4504944"/>
              <a:ext cx="12700" cy="1068705"/>
            </a:xfrm>
            <a:custGeom>
              <a:avLst/>
              <a:gdLst/>
              <a:ahLst/>
              <a:cxnLst/>
              <a:rect l="l" t="t" r="r" b="b"/>
              <a:pathLst>
                <a:path w="12700" h="1068704">
                  <a:moveTo>
                    <a:pt x="0" y="1068323"/>
                  </a:moveTo>
                  <a:lnTo>
                    <a:pt x="12191" y="0"/>
                  </a:lnTo>
                </a:path>
              </a:pathLst>
            </a:custGeom>
            <a:solidFill>
              <a:srgbClr val="5B9B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19">
              <a:extLst>
                <a:ext uri="{FF2B5EF4-FFF2-40B4-BE49-F238E27FC236}">
                  <a16:creationId xmlns:a16="http://schemas.microsoft.com/office/drawing/2014/main" id="{CA12844A-CFC7-485B-829F-C06C88B66BA9}"/>
                </a:ext>
              </a:extLst>
            </p:cNvPr>
            <p:cNvSpPr/>
            <p:nvPr/>
          </p:nvSpPr>
          <p:spPr>
            <a:xfrm>
              <a:off x="5786234" y="4467009"/>
              <a:ext cx="76200" cy="1106170"/>
            </a:xfrm>
            <a:custGeom>
              <a:avLst/>
              <a:gdLst/>
              <a:ahLst/>
              <a:cxnLst/>
              <a:rect l="l" t="t" r="r" b="b"/>
              <a:pathLst>
                <a:path w="76200" h="1106170">
                  <a:moveTo>
                    <a:pt x="28164" y="74159"/>
                  </a:moveTo>
                  <a:lnTo>
                    <a:pt x="22870" y="73029"/>
                  </a:lnTo>
                  <a:lnTo>
                    <a:pt x="10852" y="64728"/>
                  </a:lnTo>
                  <a:lnTo>
                    <a:pt x="2824" y="52527"/>
                  </a:lnTo>
                  <a:lnTo>
                    <a:pt x="0" y="37668"/>
                  </a:lnTo>
                  <a:lnTo>
                    <a:pt x="3163" y="22870"/>
                  </a:lnTo>
                  <a:lnTo>
                    <a:pt x="11464" y="10852"/>
                  </a:lnTo>
                  <a:lnTo>
                    <a:pt x="23667" y="2824"/>
                  </a:lnTo>
                  <a:lnTo>
                    <a:pt x="38531" y="0"/>
                  </a:lnTo>
                  <a:lnTo>
                    <a:pt x="53327" y="3163"/>
                  </a:lnTo>
                  <a:lnTo>
                    <a:pt x="65343" y="11464"/>
                  </a:lnTo>
                  <a:lnTo>
                    <a:pt x="73370" y="23667"/>
                  </a:lnTo>
                  <a:lnTo>
                    <a:pt x="76096" y="37985"/>
                  </a:lnTo>
                  <a:lnTo>
                    <a:pt x="28575" y="37985"/>
                  </a:lnTo>
                  <a:lnTo>
                    <a:pt x="28164" y="74159"/>
                  </a:lnTo>
                  <a:close/>
                </a:path>
                <a:path w="76200" h="1106170">
                  <a:moveTo>
                    <a:pt x="37668" y="76187"/>
                  </a:moveTo>
                  <a:lnTo>
                    <a:pt x="28164" y="74159"/>
                  </a:lnTo>
                  <a:lnTo>
                    <a:pt x="28575" y="37985"/>
                  </a:lnTo>
                  <a:lnTo>
                    <a:pt x="47625" y="38201"/>
                  </a:lnTo>
                  <a:lnTo>
                    <a:pt x="47214" y="74373"/>
                  </a:lnTo>
                  <a:lnTo>
                    <a:pt x="37668" y="76187"/>
                  </a:lnTo>
                  <a:close/>
                </a:path>
                <a:path w="76200" h="1106170">
                  <a:moveTo>
                    <a:pt x="47214" y="74373"/>
                  </a:moveTo>
                  <a:lnTo>
                    <a:pt x="47625" y="38201"/>
                  </a:lnTo>
                  <a:lnTo>
                    <a:pt x="28575" y="37985"/>
                  </a:lnTo>
                  <a:lnTo>
                    <a:pt x="76096" y="37985"/>
                  </a:lnTo>
                  <a:lnTo>
                    <a:pt x="76200" y="38531"/>
                  </a:lnTo>
                  <a:lnTo>
                    <a:pt x="73036" y="53321"/>
                  </a:lnTo>
                  <a:lnTo>
                    <a:pt x="64735" y="65336"/>
                  </a:lnTo>
                  <a:lnTo>
                    <a:pt x="52532" y="73362"/>
                  </a:lnTo>
                  <a:lnTo>
                    <a:pt x="47214" y="74373"/>
                  </a:lnTo>
                  <a:close/>
                </a:path>
                <a:path w="76200" h="1106170">
                  <a:moveTo>
                    <a:pt x="35509" y="1106119"/>
                  </a:moveTo>
                  <a:lnTo>
                    <a:pt x="16459" y="1105903"/>
                  </a:lnTo>
                  <a:lnTo>
                    <a:pt x="28164" y="74159"/>
                  </a:lnTo>
                  <a:lnTo>
                    <a:pt x="37668" y="76187"/>
                  </a:lnTo>
                  <a:lnTo>
                    <a:pt x="47194" y="76187"/>
                  </a:lnTo>
                  <a:lnTo>
                    <a:pt x="35509" y="1106119"/>
                  </a:lnTo>
                  <a:close/>
                </a:path>
                <a:path w="76200" h="1106170">
                  <a:moveTo>
                    <a:pt x="47194" y="76187"/>
                  </a:moveTo>
                  <a:lnTo>
                    <a:pt x="37668" y="76187"/>
                  </a:lnTo>
                  <a:lnTo>
                    <a:pt x="47214" y="74373"/>
                  </a:lnTo>
                  <a:lnTo>
                    <a:pt x="47194" y="7618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9" name="object 20">
              <a:extLst>
                <a:ext uri="{FF2B5EF4-FFF2-40B4-BE49-F238E27FC236}">
                  <a16:creationId xmlns:a16="http://schemas.microsoft.com/office/drawing/2014/main" id="{1978CE68-07FD-48DE-8944-A23BFFE5FFE8}"/>
                </a:ext>
              </a:extLst>
            </p:cNvPr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6873239" y="5573267"/>
              <a:ext cx="1359407" cy="754380"/>
            </a:xfrm>
            <a:prstGeom prst="rect">
              <a:avLst/>
            </a:prstGeom>
          </p:spPr>
        </p:pic>
        <p:sp>
          <p:nvSpPr>
            <p:cNvPr id="60" name="object 21">
              <a:extLst>
                <a:ext uri="{FF2B5EF4-FFF2-40B4-BE49-F238E27FC236}">
                  <a16:creationId xmlns:a16="http://schemas.microsoft.com/office/drawing/2014/main" id="{74C3B985-6512-4AFE-BA87-AF66A11A9395}"/>
                </a:ext>
              </a:extLst>
            </p:cNvPr>
            <p:cNvSpPr/>
            <p:nvPr/>
          </p:nvSpPr>
          <p:spPr>
            <a:xfrm>
              <a:off x="6851014" y="5551042"/>
              <a:ext cx="1403985" cy="798830"/>
            </a:xfrm>
            <a:custGeom>
              <a:avLst/>
              <a:gdLst/>
              <a:ahLst/>
              <a:cxnLst/>
              <a:rect l="l" t="t" r="r" b="b"/>
              <a:pathLst>
                <a:path w="1403984" h="798829">
                  <a:moveTo>
                    <a:pt x="1392745" y="798830"/>
                  </a:moveTo>
                  <a:lnTo>
                    <a:pt x="11112" y="798830"/>
                  </a:lnTo>
                  <a:lnTo>
                    <a:pt x="8635" y="798550"/>
                  </a:lnTo>
                  <a:lnTo>
                    <a:pt x="0" y="787717"/>
                  </a:lnTo>
                  <a:lnTo>
                    <a:pt x="0" y="11112"/>
                  </a:lnTo>
                  <a:lnTo>
                    <a:pt x="11112" y="0"/>
                  </a:lnTo>
                  <a:lnTo>
                    <a:pt x="1392745" y="0"/>
                  </a:lnTo>
                  <a:lnTo>
                    <a:pt x="1403857" y="11112"/>
                  </a:lnTo>
                  <a:lnTo>
                    <a:pt x="22225" y="11112"/>
                  </a:lnTo>
                  <a:lnTo>
                    <a:pt x="11112" y="22225"/>
                  </a:lnTo>
                  <a:lnTo>
                    <a:pt x="22225" y="22225"/>
                  </a:lnTo>
                  <a:lnTo>
                    <a:pt x="22225" y="776605"/>
                  </a:lnTo>
                  <a:lnTo>
                    <a:pt x="11112" y="776605"/>
                  </a:lnTo>
                  <a:lnTo>
                    <a:pt x="22225" y="787717"/>
                  </a:lnTo>
                  <a:lnTo>
                    <a:pt x="1403857" y="787717"/>
                  </a:lnTo>
                  <a:lnTo>
                    <a:pt x="1403578" y="790194"/>
                  </a:lnTo>
                  <a:lnTo>
                    <a:pt x="1395221" y="798550"/>
                  </a:lnTo>
                  <a:lnTo>
                    <a:pt x="1392745" y="798830"/>
                  </a:lnTo>
                  <a:close/>
                </a:path>
                <a:path w="1403984" h="798829">
                  <a:moveTo>
                    <a:pt x="22225" y="22225"/>
                  </a:moveTo>
                  <a:lnTo>
                    <a:pt x="11112" y="22225"/>
                  </a:lnTo>
                  <a:lnTo>
                    <a:pt x="22225" y="11112"/>
                  </a:lnTo>
                  <a:lnTo>
                    <a:pt x="22225" y="22225"/>
                  </a:lnTo>
                  <a:close/>
                </a:path>
                <a:path w="1403984" h="798829">
                  <a:moveTo>
                    <a:pt x="1381632" y="22225"/>
                  </a:moveTo>
                  <a:lnTo>
                    <a:pt x="22225" y="22225"/>
                  </a:lnTo>
                  <a:lnTo>
                    <a:pt x="22225" y="11112"/>
                  </a:lnTo>
                  <a:lnTo>
                    <a:pt x="1381632" y="11112"/>
                  </a:lnTo>
                  <a:lnTo>
                    <a:pt x="1381632" y="22225"/>
                  </a:lnTo>
                  <a:close/>
                </a:path>
                <a:path w="1403984" h="798829">
                  <a:moveTo>
                    <a:pt x="1381632" y="787717"/>
                  </a:moveTo>
                  <a:lnTo>
                    <a:pt x="1381632" y="11112"/>
                  </a:lnTo>
                  <a:lnTo>
                    <a:pt x="1392745" y="22225"/>
                  </a:lnTo>
                  <a:lnTo>
                    <a:pt x="1403857" y="22225"/>
                  </a:lnTo>
                  <a:lnTo>
                    <a:pt x="1403857" y="776605"/>
                  </a:lnTo>
                  <a:lnTo>
                    <a:pt x="1392745" y="776605"/>
                  </a:lnTo>
                  <a:lnTo>
                    <a:pt x="1381632" y="787717"/>
                  </a:lnTo>
                  <a:close/>
                </a:path>
                <a:path w="1403984" h="798829">
                  <a:moveTo>
                    <a:pt x="1403857" y="22225"/>
                  </a:moveTo>
                  <a:lnTo>
                    <a:pt x="1392745" y="22225"/>
                  </a:lnTo>
                  <a:lnTo>
                    <a:pt x="1381632" y="11112"/>
                  </a:lnTo>
                  <a:lnTo>
                    <a:pt x="1403857" y="11112"/>
                  </a:lnTo>
                  <a:lnTo>
                    <a:pt x="1403857" y="22225"/>
                  </a:lnTo>
                  <a:close/>
                </a:path>
                <a:path w="1403984" h="798829">
                  <a:moveTo>
                    <a:pt x="22225" y="787717"/>
                  </a:moveTo>
                  <a:lnTo>
                    <a:pt x="11112" y="776605"/>
                  </a:lnTo>
                  <a:lnTo>
                    <a:pt x="22225" y="776605"/>
                  </a:lnTo>
                  <a:lnTo>
                    <a:pt x="22225" y="787717"/>
                  </a:lnTo>
                  <a:close/>
                </a:path>
                <a:path w="1403984" h="798829">
                  <a:moveTo>
                    <a:pt x="1381632" y="787717"/>
                  </a:moveTo>
                  <a:lnTo>
                    <a:pt x="22225" y="787717"/>
                  </a:lnTo>
                  <a:lnTo>
                    <a:pt x="22225" y="776605"/>
                  </a:lnTo>
                  <a:lnTo>
                    <a:pt x="1381632" y="776605"/>
                  </a:lnTo>
                  <a:lnTo>
                    <a:pt x="1381632" y="787717"/>
                  </a:lnTo>
                  <a:close/>
                </a:path>
                <a:path w="1403984" h="798829">
                  <a:moveTo>
                    <a:pt x="1403857" y="787717"/>
                  </a:moveTo>
                  <a:lnTo>
                    <a:pt x="1381632" y="787717"/>
                  </a:lnTo>
                  <a:lnTo>
                    <a:pt x="1392745" y="776605"/>
                  </a:lnTo>
                  <a:lnTo>
                    <a:pt x="1403857" y="776605"/>
                  </a:lnTo>
                  <a:lnTo>
                    <a:pt x="1403857" y="787717"/>
                  </a:lnTo>
                  <a:close/>
                </a:path>
              </a:pathLst>
            </a:custGeom>
            <a:solidFill>
              <a:srgbClr val="EC7C3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22">
              <a:extLst>
                <a:ext uri="{FF2B5EF4-FFF2-40B4-BE49-F238E27FC236}">
                  <a16:creationId xmlns:a16="http://schemas.microsoft.com/office/drawing/2014/main" id="{02B1A7FC-2E3C-4A1D-9864-E5EB2B2270E9}"/>
                </a:ext>
              </a:extLst>
            </p:cNvPr>
            <p:cNvSpPr/>
            <p:nvPr/>
          </p:nvSpPr>
          <p:spPr>
            <a:xfrm>
              <a:off x="5935979" y="4504944"/>
              <a:ext cx="1615440" cy="1068705"/>
            </a:xfrm>
            <a:custGeom>
              <a:avLst/>
              <a:gdLst/>
              <a:ahLst/>
              <a:cxnLst/>
              <a:rect l="l" t="t" r="r" b="b"/>
              <a:pathLst>
                <a:path w="1615440" h="1068704">
                  <a:moveTo>
                    <a:pt x="1615440" y="1068323"/>
                  </a:moveTo>
                  <a:lnTo>
                    <a:pt x="0" y="0"/>
                  </a:lnTo>
                </a:path>
              </a:pathLst>
            </a:custGeom>
            <a:solidFill>
              <a:srgbClr val="5B9B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23">
              <a:extLst>
                <a:ext uri="{FF2B5EF4-FFF2-40B4-BE49-F238E27FC236}">
                  <a16:creationId xmlns:a16="http://schemas.microsoft.com/office/drawing/2014/main" id="{B28A1FC1-5B7B-43E1-B586-717CCFCA9932}"/>
                </a:ext>
              </a:extLst>
            </p:cNvPr>
            <p:cNvSpPr/>
            <p:nvPr/>
          </p:nvSpPr>
          <p:spPr>
            <a:xfrm>
              <a:off x="5899037" y="4467638"/>
              <a:ext cx="1658620" cy="1113790"/>
            </a:xfrm>
            <a:custGeom>
              <a:avLst/>
              <a:gdLst/>
              <a:ahLst/>
              <a:cxnLst/>
              <a:rect l="l" t="t" r="r" b="b"/>
              <a:pathLst>
                <a:path w="1658620" h="1113789">
                  <a:moveTo>
                    <a:pt x="30478" y="74928"/>
                  </a:moveTo>
                  <a:lnTo>
                    <a:pt x="16457" y="69245"/>
                  </a:lnTo>
                  <a:lnTo>
                    <a:pt x="5737" y="58573"/>
                  </a:lnTo>
                  <a:lnTo>
                    <a:pt x="136" y="45082"/>
                  </a:lnTo>
                  <a:lnTo>
                    <a:pt x="0" y="30475"/>
                  </a:lnTo>
                  <a:lnTo>
                    <a:pt x="5675" y="16452"/>
                  </a:lnTo>
                  <a:lnTo>
                    <a:pt x="16353" y="5732"/>
                  </a:lnTo>
                  <a:lnTo>
                    <a:pt x="29843" y="132"/>
                  </a:lnTo>
                  <a:lnTo>
                    <a:pt x="44447" y="0"/>
                  </a:lnTo>
                  <a:lnTo>
                    <a:pt x="58469" y="5682"/>
                  </a:lnTo>
                  <a:lnTo>
                    <a:pt x="69194" y="16360"/>
                  </a:lnTo>
                  <a:lnTo>
                    <a:pt x="74657" y="29520"/>
                  </a:lnTo>
                  <a:lnTo>
                    <a:pt x="42721" y="29520"/>
                  </a:lnTo>
                  <a:lnTo>
                    <a:pt x="32205" y="45408"/>
                  </a:lnTo>
                  <a:lnTo>
                    <a:pt x="62391" y="65363"/>
                  </a:lnTo>
                  <a:lnTo>
                    <a:pt x="58573" y="69195"/>
                  </a:lnTo>
                  <a:lnTo>
                    <a:pt x="45083" y="74795"/>
                  </a:lnTo>
                  <a:lnTo>
                    <a:pt x="30478" y="74928"/>
                  </a:lnTo>
                  <a:close/>
                </a:path>
                <a:path w="1658620" h="1113789">
                  <a:moveTo>
                    <a:pt x="62391" y="65363"/>
                  </a:moveTo>
                  <a:lnTo>
                    <a:pt x="32205" y="45408"/>
                  </a:lnTo>
                  <a:lnTo>
                    <a:pt x="42721" y="29520"/>
                  </a:lnTo>
                  <a:lnTo>
                    <a:pt x="72898" y="49469"/>
                  </a:lnTo>
                  <a:lnTo>
                    <a:pt x="69251" y="58476"/>
                  </a:lnTo>
                  <a:lnTo>
                    <a:pt x="62391" y="65363"/>
                  </a:lnTo>
                  <a:close/>
                </a:path>
                <a:path w="1658620" h="1113789">
                  <a:moveTo>
                    <a:pt x="72898" y="49469"/>
                  </a:moveTo>
                  <a:lnTo>
                    <a:pt x="42721" y="29520"/>
                  </a:lnTo>
                  <a:lnTo>
                    <a:pt x="74657" y="29520"/>
                  </a:lnTo>
                  <a:lnTo>
                    <a:pt x="74794" y="29850"/>
                  </a:lnTo>
                  <a:lnTo>
                    <a:pt x="74928" y="44455"/>
                  </a:lnTo>
                  <a:lnTo>
                    <a:pt x="72898" y="49469"/>
                  </a:lnTo>
                  <a:close/>
                </a:path>
                <a:path w="1658620" h="1113789">
                  <a:moveTo>
                    <a:pt x="1647658" y="1113338"/>
                  </a:moveTo>
                  <a:lnTo>
                    <a:pt x="62391" y="65363"/>
                  </a:lnTo>
                  <a:lnTo>
                    <a:pt x="69251" y="58476"/>
                  </a:lnTo>
                  <a:lnTo>
                    <a:pt x="72898" y="49469"/>
                  </a:lnTo>
                  <a:lnTo>
                    <a:pt x="1658161" y="1097437"/>
                  </a:lnTo>
                  <a:lnTo>
                    <a:pt x="1647658" y="111333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3" name="object 24">
              <a:extLst>
                <a:ext uri="{FF2B5EF4-FFF2-40B4-BE49-F238E27FC236}">
                  <a16:creationId xmlns:a16="http://schemas.microsoft.com/office/drawing/2014/main" id="{783F2274-9734-47B4-93E8-5F677E00366F}"/>
                </a:ext>
              </a:extLst>
            </p:cNvPr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992879" y="3133344"/>
              <a:ext cx="827531" cy="925067"/>
            </a:xfrm>
            <a:prstGeom prst="rect">
              <a:avLst/>
            </a:prstGeom>
          </p:spPr>
        </p:pic>
        <p:sp>
          <p:nvSpPr>
            <p:cNvPr id="64" name="object 25">
              <a:extLst>
                <a:ext uri="{FF2B5EF4-FFF2-40B4-BE49-F238E27FC236}">
                  <a16:creationId xmlns:a16="http://schemas.microsoft.com/office/drawing/2014/main" id="{414872E9-2619-48A2-88D2-54AB5A2910EC}"/>
                </a:ext>
              </a:extLst>
            </p:cNvPr>
            <p:cNvSpPr/>
            <p:nvPr/>
          </p:nvSpPr>
          <p:spPr>
            <a:xfrm>
              <a:off x="3973829" y="3114294"/>
              <a:ext cx="866140" cy="963294"/>
            </a:xfrm>
            <a:custGeom>
              <a:avLst/>
              <a:gdLst/>
              <a:ahLst/>
              <a:cxnLst/>
              <a:rect l="l" t="t" r="r" b="b"/>
              <a:pathLst>
                <a:path w="866139" h="963295">
                  <a:moveTo>
                    <a:pt x="856107" y="963167"/>
                  </a:moveTo>
                  <a:lnTo>
                    <a:pt x="9525" y="963167"/>
                  </a:lnTo>
                  <a:lnTo>
                    <a:pt x="7404" y="962926"/>
                  </a:lnTo>
                  <a:lnTo>
                    <a:pt x="0" y="953642"/>
                  </a:lnTo>
                  <a:lnTo>
                    <a:pt x="0" y="9524"/>
                  </a:lnTo>
                  <a:lnTo>
                    <a:pt x="9525" y="0"/>
                  </a:lnTo>
                  <a:lnTo>
                    <a:pt x="856107" y="0"/>
                  </a:lnTo>
                  <a:lnTo>
                    <a:pt x="865632" y="9524"/>
                  </a:lnTo>
                  <a:lnTo>
                    <a:pt x="19050" y="9524"/>
                  </a:lnTo>
                  <a:lnTo>
                    <a:pt x="9525" y="19049"/>
                  </a:lnTo>
                  <a:lnTo>
                    <a:pt x="19050" y="19049"/>
                  </a:lnTo>
                  <a:lnTo>
                    <a:pt x="19050" y="944117"/>
                  </a:lnTo>
                  <a:lnTo>
                    <a:pt x="9525" y="944117"/>
                  </a:lnTo>
                  <a:lnTo>
                    <a:pt x="19050" y="953642"/>
                  </a:lnTo>
                  <a:lnTo>
                    <a:pt x="865632" y="953642"/>
                  </a:lnTo>
                  <a:lnTo>
                    <a:pt x="865390" y="955763"/>
                  </a:lnTo>
                  <a:lnTo>
                    <a:pt x="858227" y="962926"/>
                  </a:lnTo>
                  <a:lnTo>
                    <a:pt x="856107" y="963167"/>
                  </a:lnTo>
                  <a:close/>
                </a:path>
                <a:path w="866139" h="963295">
                  <a:moveTo>
                    <a:pt x="19050" y="19049"/>
                  </a:moveTo>
                  <a:lnTo>
                    <a:pt x="9525" y="19049"/>
                  </a:lnTo>
                  <a:lnTo>
                    <a:pt x="19050" y="9524"/>
                  </a:lnTo>
                  <a:lnTo>
                    <a:pt x="19050" y="19049"/>
                  </a:lnTo>
                  <a:close/>
                </a:path>
                <a:path w="866139" h="963295">
                  <a:moveTo>
                    <a:pt x="846582" y="19049"/>
                  </a:moveTo>
                  <a:lnTo>
                    <a:pt x="19050" y="19049"/>
                  </a:lnTo>
                  <a:lnTo>
                    <a:pt x="19050" y="9524"/>
                  </a:lnTo>
                  <a:lnTo>
                    <a:pt x="846582" y="9524"/>
                  </a:lnTo>
                  <a:lnTo>
                    <a:pt x="846582" y="19049"/>
                  </a:lnTo>
                  <a:close/>
                </a:path>
                <a:path w="866139" h="963295">
                  <a:moveTo>
                    <a:pt x="846582" y="953642"/>
                  </a:moveTo>
                  <a:lnTo>
                    <a:pt x="846582" y="9524"/>
                  </a:lnTo>
                  <a:lnTo>
                    <a:pt x="856107" y="19049"/>
                  </a:lnTo>
                  <a:lnTo>
                    <a:pt x="865632" y="19049"/>
                  </a:lnTo>
                  <a:lnTo>
                    <a:pt x="865632" y="944117"/>
                  </a:lnTo>
                  <a:lnTo>
                    <a:pt x="856107" y="944117"/>
                  </a:lnTo>
                  <a:lnTo>
                    <a:pt x="846582" y="953642"/>
                  </a:lnTo>
                  <a:close/>
                </a:path>
                <a:path w="866139" h="963295">
                  <a:moveTo>
                    <a:pt x="865632" y="19049"/>
                  </a:moveTo>
                  <a:lnTo>
                    <a:pt x="856107" y="19049"/>
                  </a:lnTo>
                  <a:lnTo>
                    <a:pt x="846582" y="9524"/>
                  </a:lnTo>
                  <a:lnTo>
                    <a:pt x="865632" y="9524"/>
                  </a:lnTo>
                  <a:lnTo>
                    <a:pt x="865632" y="19049"/>
                  </a:lnTo>
                  <a:close/>
                </a:path>
                <a:path w="866139" h="963295">
                  <a:moveTo>
                    <a:pt x="19050" y="953642"/>
                  </a:moveTo>
                  <a:lnTo>
                    <a:pt x="9525" y="944117"/>
                  </a:lnTo>
                  <a:lnTo>
                    <a:pt x="19050" y="944117"/>
                  </a:lnTo>
                  <a:lnTo>
                    <a:pt x="19050" y="953642"/>
                  </a:lnTo>
                  <a:close/>
                </a:path>
                <a:path w="866139" h="963295">
                  <a:moveTo>
                    <a:pt x="846582" y="953642"/>
                  </a:moveTo>
                  <a:lnTo>
                    <a:pt x="19050" y="953642"/>
                  </a:lnTo>
                  <a:lnTo>
                    <a:pt x="19050" y="944117"/>
                  </a:lnTo>
                  <a:lnTo>
                    <a:pt x="846582" y="944117"/>
                  </a:lnTo>
                  <a:lnTo>
                    <a:pt x="846582" y="953642"/>
                  </a:lnTo>
                  <a:close/>
                </a:path>
                <a:path w="866139" h="963295">
                  <a:moveTo>
                    <a:pt x="865632" y="953642"/>
                  </a:moveTo>
                  <a:lnTo>
                    <a:pt x="846582" y="953642"/>
                  </a:lnTo>
                  <a:lnTo>
                    <a:pt x="856107" y="944117"/>
                  </a:lnTo>
                  <a:lnTo>
                    <a:pt x="865632" y="944117"/>
                  </a:lnTo>
                  <a:lnTo>
                    <a:pt x="865632" y="953642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26">
              <a:extLst>
                <a:ext uri="{FF2B5EF4-FFF2-40B4-BE49-F238E27FC236}">
                  <a16:creationId xmlns:a16="http://schemas.microsoft.com/office/drawing/2014/main" id="{F747546C-7671-4D4B-8A73-ACB7E47569E0}"/>
                </a:ext>
              </a:extLst>
            </p:cNvPr>
            <p:cNvSpPr/>
            <p:nvPr/>
          </p:nvSpPr>
          <p:spPr>
            <a:xfrm>
              <a:off x="4405883" y="4056888"/>
              <a:ext cx="487680" cy="408940"/>
            </a:xfrm>
            <a:custGeom>
              <a:avLst/>
              <a:gdLst/>
              <a:ahLst/>
              <a:cxnLst/>
              <a:rect l="l" t="t" r="r" b="b"/>
              <a:pathLst>
                <a:path w="487679" h="408939">
                  <a:moveTo>
                    <a:pt x="487679" y="408432"/>
                  </a:moveTo>
                  <a:lnTo>
                    <a:pt x="0" y="0"/>
                  </a:lnTo>
                </a:path>
              </a:pathLst>
            </a:custGeom>
            <a:solidFill>
              <a:srgbClr val="5B9B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27">
              <a:extLst>
                <a:ext uri="{FF2B5EF4-FFF2-40B4-BE49-F238E27FC236}">
                  <a16:creationId xmlns:a16="http://schemas.microsoft.com/office/drawing/2014/main" id="{1B23D180-E193-4C61-B407-75BF02F780B0}"/>
                </a:ext>
              </a:extLst>
            </p:cNvPr>
            <p:cNvSpPr/>
            <p:nvPr/>
          </p:nvSpPr>
          <p:spPr>
            <a:xfrm>
              <a:off x="4399724" y="4049928"/>
              <a:ext cx="532130" cy="453390"/>
            </a:xfrm>
            <a:custGeom>
              <a:avLst/>
              <a:gdLst/>
              <a:ahLst/>
              <a:cxnLst/>
              <a:rect l="l" t="t" r="r" b="b"/>
              <a:pathLst>
                <a:path w="532129" h="453389">
                  <a:moveTo>
                    <a:pt x="459770" y="398981"/>
                  </a:moveTo>
                  <a:lnTo>
                    <a:pt x="0" y="14617"/>
                  </a:lnTo>
                  <a:lnTo>
                    <a:pt x="12217" y="0"/>
                  </a:lnTo>
                  <a:lnTo>
                    <a:pt x="471994" y="384369"/>
                  </a:lnTo>
                  <a:lnTo>
                    <a:pt x="464400" y="390448"/>
                  </a:lnTo>
                  <a:lnTo>
                    <a:pt x="459770" y="398981"/>
                  </a:lnTo>
                  <a:close/>
                </a:path>
                <a:path w="532129" h="453389">
                  <a:moveTo>
                    <a:pt x="530473" y="422186"/>
                  </a:moveTo>
                  <a:lnTo>
                    <a:pt x="487527" y="422186"/>
                  </a:lnTo>
                  <a:lnTo>
                    <a:pt x="499745" y="407568"/>
                  </a:lnTo>
                  <a:lnTo>
                    <a:pt x="471994" y="384369"/>
                  </a:lnTo>
                  <a:lnTo>
                    <a:pt x="476212" y="380992"/>
                  </a:lnTo>
                  <a:lnTo>
                    <a:pt x="490245" y="376937"/>
                  </a:lnTo>
                  <a:lnTo>
                    <a:pt x="504773" y="378438"/>
                  </a:lnTo>
                  <a:lnTo>
                    <a:pt x="518071" y="385648"/>
                  </a:lnTo>
                  <a:lnTo>
                    <a:pt x="527527" y="397459"/>
                  </a:lnTo>
                  <a:lnTo>
                    <a:pt x="531580" y="411492"/>
                  </a:lnTo>
                  <a:lnTo>
                    <a:pt x="530473" y="422186"/>
                  </a:lnTo>
                  <a:close/>
                </a:path>
                <a:path w="532129" h="453389">
                  <a:moveTo>
                    <a:pt x="487527" y="422186"/>
                  </a:moveTo>
                  <a:lnTo>
                    <a:pt x="459770" y="398981"/>
                  </a:lnTo>
                  <a:lnTo>
                    <a:pt x="464400" y="390448"/>
                  </a:lnTo>
                  <a:lnTo>
                    <a:pt x="471994" y="384369"/>
                  </a:lnTo>
                  <a:lnTo>
                    <a:pt x="499745" y="407568"/>
                  </a:lnTo>
                  <a:lnTo>
                    <a:pt x="487527" y="422186"/>
                  </a:lnTo>
                  <a:close/>
                </a:path>
                <a:path w="532129" h="453389">
                  <a:moveTo>
                    <a:pt x="497025" y="452829"/>
                  </a:moveTo>
                  <a:lnTo>
                    <a:pt x="482498" y="451328"/>
                  </a:lnTo>
                  <a:lnTo>
                    <a:pt x="469201" y="444119"/>
                  </a:lnTo>
                  <a:lnTo>
                    <a:pt x="459737" y="432307"/>
                  </a:lnTo>
                  <a:lnTo>
                    <a:pt x="455680" y="418274"/>
                  </a:lnTo>
                  <a:lnTo>
                    <a:pt x="457183" y="403746"/>
                  </a:lnTo>
                  <a:lnTo>
                    <a:pt x="459770" y="398981"/>
                  </a:lnTo>
                  <a:lnTo>
                    <a:pt x="487527" y="422186"/>
                  </a:lnTo>
                  <a:lnTo>
                    <a:pt x="530473" y="422186"/>
                  </a:lnTo>
                  <a:lnTo>
                    <a:pt x="530076" y="426021"/>
                  </a:lnTo>
                  <a:lnTo>
                    <a:pt x="522859" y="439318"/>
                  </a:lnTo>
                  <a:lnTo>
                    <a:pt x="511054" y="448774"/>
                  </a:lnTo>
                  <a:lnTo>
                    <a:pt x="497025" y="45282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28">
              <a:extLst>
                <a:ext uri="{FF2B5EF4-FFF2-40B4-BE49-F238E27FC236}">
                  <a16:creationId xmlns:a16="http://schemas.microsoft.com/office/drawing/2014/main" id="{AB40D28A-A035-4E3D-B00C-E93EA0A21A38}"/>
                </a:ext>
              </a:extLst>
            </p:cNvPr>
            <p:cNvSpPr/>
            <p:nvPr/>
          </p:nvSpPr>
          <p:spPr>
            <a:xfrm>
              <a:off x="4405883" y="4056888"/>
              <a:ext cx="478790" cy="109855"/>
            </a:xfrm>
            <a:custGeom>
              <a:avLst/>
              <a:gdLst/>
              <a:ahLst/>
              <a:cxnLst/>
              <a:rect l="l" t="t" r="r" b="b"/>
              <a:pathLst>
                <a:path w="478789" h="109854">
                  <a:moveTo>
                    <a:pt x="478536" y="109727"/>
                  </a:moveTo>
                  <a:lnTo>
                    <a:pt x="0" y="0"/>
                  </a:lnTo>
                </a:path>
              </a:pathLst>
            </a:custGeom>
            <a:solidFill>
              <a:srgbClr val="5B9B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29">
              <a:extLst>
                <a:ext uri="{FF2B5EF4-FFF2-40B4-BE49-F238E27FC236}">
                  <a16:creationId xmlns:a16="http://schemas.microsoft.com/office/drawing/2014/main" id="{DDF4098E-9549-442C-9B6B-ED19017BD8E3}"/>
                </a:ext>
              </a:extLst>
            </p:cNvPr>
            <p:cNvSpPr/>
            <p:nvPr/>
          </p:nvSpPr>
          <p:spPr>
            <a:xfrm>
              <a:off x="4403699" y="4047959"/>
              <a:ext cx="518795" cy="156845"/>
            </a:xfrm>
            <a:custGeom>
              <a:avLst/>
              <a:gdLst/>
              <a:ahLst/>
              <a:cxnLst/>
              <a:rect l="l" t="t" r="r" b="b"/>
              <a:pathLst>
                <a:path w="518795" h="156845">
                  <a:moveTo>
                    <a:pt x="443251" y="120292"/>
                  </a:moveTo>
                  <a:lnTo>
                    <a:pt x="0" y="18567"/>
                  </a:lnTo>
                  <a:lnTo>
                    <a:pt x="4267" y="0"/>
                  </a:lnTo>
                  <a:lnTo>
                    <a:pt x="447515" y="101724"/>
                  </a:lnTo>
                  <a:lnTo>
                    <a:pt x="443509" y="110578"/>
                  </a:lnTo>
                  <a:lnTo>
                    <a:pt x="443251" y="120292"/>
                  </a:lnTo>
                  <a:close/>
                </a:path>
                <a:path w="518795" h="156845">
                  <a:moveTo>
                    <a:pt x="517434" y="128384"/>
                  </a:moveTo>
                  <a:lnTo>
                    <a:pt x="478510" y="128384"/>
                  </a:lnTo>
                  <a:lnTo>
                    <a:pt x="482777" y="109816"/>
                  </a:lnTo>
                  <a:lnTo>
                    <a:pt x="447515" y="101724"/>
                  </a:lnTo>
                  <a:lnTo>
                    <a:pt x="449746" y="96792"/>
                  </a:lnTo>
                  <a:lnTo>
                    <a:pt x="460413" y="86814"/>
                  </a:lnTo>
                  <a:lnTo>
                    <a:pt x="474041" y="81564"/>
                  </a:lnTo>
                  <a:lnTo>
                    <a:pt x="489165" y="81965"/>
                  </a:lnTo>
                  <a:lnTo>
                    <a:pt x="502952" y="88203"/>
                  </a:lnTo>
                  <a:lnTo>
                    <a:pt x="512930" y="98869"/>
                  </a:lnTo>
                  <a:lnTo>
                    <a:pt x="518180" y="112498"/>
                  </a:lnTo>
                  <a:lnTo>
                    <a:pt x="517778" y="127622"/>
                  </a:lnTo>
                  <a:lnTo>
                    <a:pt x="517434" y="128384"/>
                  </a:lnTo>
                  <a:close/>
                </a:path>
                <a:path w="518795" h="156845">
                  <a:moveTo>
                    <a:pt x="478510" y="128384"/>
                  </a:moveTo>
                  <a:lnTo>
                    <a:pt x="443251" y="120292"/>
                  </a:lnTo>
                  <a:lnTo>
                    <a:pt x="443509" y="110578"/>
                  </a:lnTo>
                  <a:lnTo>
                    <a:pt x="447515" y="101724"/>
                  </a:lnTo>
                  <a:lnTo>
                    <a:pt x="482777" y="109816"/>
                  </a:lnTo>
                  <a:lnTo>
                    <a:pt x="478510" y="128384"/>
                  </a:lnTo>
                  <a:close/>
                </a:path>
                <a:path w="518795" h="156845">
                  <a:moveTo>
                    <a:pt x="487246" y="156636"/>
                  </a:moveTo>
                  <a:lnTo>
                    <a:pt x="472122" y="156235"/>
                  </a:lnTo>
                  <a:lnTo>
                    <a:pt x="458336" y="149998"/>
                  </a:lnTo>
                  <a:lnTo>
                    <a:pt x="448357" y="139331"/>
                  </a:lnTo>
                  <a:lnTo>
                    <a:pt x="443108" y="125703"/>
                  </a:lnTo>
                  <a:lnTo>
                    <a:pt x="443251" y="120292"/>
                  </a:lnTo>
                  <a:lnTo>
                    <a:pt x="478510" y="128384"/>
                  </a:lnTo>
                  <a:lnTo>
                    <a:pt x="517434" y="128384"/>
                  </a:lnTo>
                  <a:lnTo>
                    <a:pt x="511541" y="141408"/>
                  </a:lnTo>
                  <a:lnTo>
                    <a:pt x="500875" y="151387"/>
                  </a:lnTo>
                  <a:lnTo>
                    <a:pt x="487246" y="1566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9" name="object 30">
              <a:extLst>
                <a:ext uri="{FF2B5EF4-FFF2-40B4-BE49-F238E27FC236}">
                  <a16:creationId xmlns:a16="http://schemas.microsoft.com/office/drawing/2014/main" id="{E801A208-FCED-4851-A1FB-A170BA11DAA3}"/>
                </a:ext>
              </a:extLst>
            </p:cNvPr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985259" y="5567172"/>
              <a:ext cx="765048" cy="754380"/>
            </a:xfrm>
            <a:prstGeom prst="rect">
              <a:avLst/>
            </a:prstGeom>
          </p:spPr>
        </p:pic>
        <p:sp>
          <p:nvSpPr>
            <p:cNvPr id="70" name="object 31">
              <a:extLst>
                <a:ext uri="{FF2B5EF4-FFF2-40B4-BE49-F238E27FC236}">
                  <a16:creationId xmlns:a16="http://schemas.microsoft.com/office/drawing/2014/main" id="{073D631E-F4F7-4918-9E19-D42CC9DAD480}"/>
                </a:ext>
              </a:extLst>
            </p:cNvPr>
            <p:cNvSpPr/>
            <p:nvPr/>
          </p:nvSpPr>
          <p:spPr>
            <a:xfrm>
              <a:off x="3966209" y="5548122"/>
              <a:ext cx="803275" cy="792480"/>
            </a:xfrm>
            <a:custGeom>
              <a:avLst/>
              <a:gdLst/>
              <a:ahLst/>
              <a:cxnLst/>
              <a:rect l="l" t="t" r="r" b="b"/>
              <a:pathLst>
                <a:path w="803275" h="792479">
                  <a:moveTo>
                    <a:pt x="793623" y="792479"/>
                  </a:moveTo>
                  <a:lnTo>
                    <a:pt x="9525" y="792479"/>
                  </a:lnTo>
                  <a:lnTo>
                    <a:pt x="7404" y="792238"/>
                  </a:lnTo>
                  <a:lnTo>
                    <a:pt x="0" y="782954"/>
                  </a:lnTo>
                  <a:lnTo>
                    <a:pt x="0" y="9525"/>
                  </a:lnTo>
                  <a:lnTo>
                    <a:pt x="9525" y="0"/>
                  </a:lnTo>
                  <a:lnTo>
                    <a:pt x="793623" y="0"/>
                  </a:lnTo>
                  <a:lnTo>
                    <a:pt x="803148" y="9525"/>
                  </a:lnTo>
                  <a:lnTo>
                    <a:pt x="19050" y="9525"/>
                  </a:lnTo>
                  <a:lnTo>
                    <a:pt x="9525" y="19050"/>
                  </a:lnTo>
                  <a:lnTo>
                    <a:pt x="19050" y="19050"/>
                  </a:lnTo>
                  <a:lnTo>
                    <a:pt x="19050" y="773429"/>
                  </a:lnTo>
                  <a:lnTo>
                    <a:pt x="9525" y="773429"/>
                  </a:lnTo>
                  <a:lnTo>
                    <a:pt x="19050" y="782954"/>
                  </a:lnTo>
                  <a:lnTo>
                    <a:pt x="803148" y="782954"/>
                  </a:lnTo>
                  <a:lnTo>
                    <a:pt x="802906" y="785075"/>
                  </a:lnTo>
                  <a:lnTo>
                    <a:pt x="795743" y="792238"/>
                  </a:lnTo>
                  <a:lnTo>
                    <a:pt x="793623" y="792479"/>
                  </a:lnTo>
                  <a:close/>
                </a:path>
                <a:path w="803275" h="792479">
                  <a:moveTo>
                    <a:pt x="19050" y="19050"/>
                  </a:moveTo>
                  <a:lnTo>
                    <a:pt x="9525" y="19050"/>
                  </a:lnTo>
                  <a:lnTo>
                    <a:pt x="19050" y="9525"/>
                  </a:lnTo>
                  <a:lnTo>
                    <a:pt x="19050" y="19050"/>
                  </a:lnTo>
                  <a:close/>
                </a:path>
                <a:path w="803275" h="792479">
                  <a:moveTo>
                    <a:pt x="784098" y="19050"/>
                  </a:moveTo>
                  <a:lnTo>
                    <a:pt x="19050" y="19050"/>
                  </a:lnTo>
                  <a:lnTo>
                    <a:pt x="19050" y="9525"/>
                  </a:lnTo>
                  <a:lnTo>
                    <a:pt x="784098" y="9525"/>
                  </a:lnTo>
                  <a:lnTo>
                    <a:pt x="784098" y="19050"/>
                  </a:lnTo>
                  <a:close/>
                </a:path>
                <a:path w="803275" h="792479">
                  <a:moveTo>
                    <a:pt x="784098" y="782954"/>
                  </a:moveTo>
                  <a:lnTo>
                    <a:pt x="784098" y="9525"/>
                  </a:lnTo>
                  <a:lnTo>
                    <a:pt x="793623" y="19050"/>
                  </a:lnTo>
                  <a:lnTo>
                    <a:pt x="803148" y="19050"/>
                  </a:lnTo>
                  <a:lnTo>
                    <a:pt x="803148" y="773429"/>
                  </a:lnTo>
                  <a:lnTo>
                    <a:pt x="793623" y="773429"/>
                  </a:lnTo>
                  <a:lnTo>
                    <a:pt x="784098" y="782954"/>
                  </a:lnTo>
                  <a:close/>
                </a:path>
                <a:path w="803275" h="792479">
                  <a:moveTo>
                    <a:pt x="803148" y="19050"/>
                  </a:moveTo>
                  <a:lnTo>
                    <a:pt x="793623" y="19050"/>
                  </a:lnTo>
                  <a:lnTo>
                    <a:pt x="784098" y="9525"/>
                  </a:lnTo>
                  <a:lnTo>
                    <a:pt x="803148" y="9525"/>
                  </a:lnTo>
                  <a:lnTo>
                    <a:pt x="803148" y="19050"/>
                  </a:lnTo>
                  <a:close/>
                </a:path>
                <a:path w="803275" h="792479">
                  <a:moveTo>
                    <a:pt x="19050" y="782954"/>
                  </a:moveTo>
                  <a:lnTo>
                    <a:pt x="9525" y="773429"/>
                  </a:lnTo>
                  <a:lnTo>
                    <a:pt x="19050" y="773429"/>
                  </a:lnTo>
                  <a:lnTo>
                    <a:pt x="19050" y="782954"/>
                  </a:lnTo>
                  <a:close/>
                </a:path>
                <a:path w="803275" h="792479">
                  <a:moveTo>
                    <a:pt x="784098" y="782954"/>
                  </a:moveTo>
                  <a:lnTo>
                    <a:pt x="19050" y="782954"/>
                  </a:lnTo>
                  <a:lnTo>
                    <a:pt x="19050" y="773429"/>
                  </a:lnTo>
                  <a:lnTo>
                    <a:pt x="784098" y="773429"/>
                  </a:lnTo>
                  <a:lnTo>
                    <a:pt x="784098" y="782954"/>
                  </a:lnTo>
                  <a:close/>
                </a:path>
                <a:path w="803275" h="792479">
                  <a:moveTo>
                    <a:pt x="803148" y="782954"/>
                  </a:moveTo>
                  <a:lnTo>
                    <a:pt x="784098" y="782954"/>
                  </a:lnTo>
                  <a:lnTo>
                    <a:pt x="793623" y="773429"/>
                  </a:lnTo>
                  <a:lnTo>
                    <a:pt x="803148" y="773429"/>
                  </a:lnTo>
                  <a:lnTo>
                    <a:pt x="803148" y="782954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1" name="object 32">
              <a:extLst>
                <a:ext uri="{FF2B5EF4-FFF2-40B4-BE49-F238E27FC236}">
                  <a16:creationId xmlns:a16="http://schemas.microsoft.com/office/drawing/2014/main" id="{130E7E3C-0667-47C6-A21C-BE127AF65F6B}"/>
                </a:ext>
              </a:extLst>
            </p:cNvPr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8307323" y="5753100"/>
              <a:ext cx="2260092" cy="579119"/>
            </a:xfrm>
            <a:prstGeom prst="rect">
              <a:avLst/>
            </a:prstGeom>
          </p:spPr>
        </p:pic>
        <p:sp>
          <p:nvSpPr>
            <p:cNvPr id="72" name="object 33">
              <a:extLst>
                <a:ext uri="{FF2B5EF4-FFF2-40B4-BE49-F238E27FC236}">
                  <a16:creationId xmlns:a16="http://schemas.microsoft.com/office/drawing/2014/main" id="{266F4601-B489-436A-AF45-44CF619070C1}"/>
                </a:ext>
              </a:extLst>
            </p:cNvPr>
            <p:cNvSpPr/>
            <p:nvPr/>
          </p:nvSpPr>
          <p:spPr>
            <a:xfrm>
              <a:off x="8288273" y="5734050"/>
              <a:ext cx="2298700" cy="617220"/>
            </a:xfrm>
            <a:custGeom>
              <a:avLst/>
              <a:gdLst/>
              <a:ahLst/>
              <a:cxnLst/>
              <a:rect l="l" t="t" r="r" b="b"/>
              <a:pathLst>
                <a:path w="2298700" h="617220">
                  <a:moveTo>
                    <a:pt x="2288667" y="617220"/>
                  </a:moveTo>
                  <a:lnTo>
                    <a:pt x="9525" y="617220"/>
                  </a:lnTo>
                  <a:lnTo>
                    <a:pt x="7404" y="616978"/>
                  </a:lnTo>
                  <a:lnTo>
                    <a:pt x="0" y="607695"/>
                  </a:lnTo>
                  <a:lnTo>
                    <a:pt x="0" y="9525"/>
                  </a:lnTo>
                  <a:lnTo>
                    <a:pt x="9525" y="0"/>
                  </a:lnTo>
                  <a:lnTo>
                    <a:pt x="2288667" y="0"/>
                  </a:lnTo>
                  <a:lnTo>
                    <a:pt x="2298192" y="9525"/>
                  </a:lnTo>
                  <a:lnTo>
                    <a:pt x="19050" y="9525"/>
                  </a:lnTo>
                  <a:lnTo>
                    <a:pt x="9525" y="19050"/>
                  </a:lnTo>
                  <a:lnTo>
                    <a:pt x="19050" y="19050"/>
                  </a:lnTo>
                  <a:lnTo>
                    <a:pt x="19050" y="598170"/>
                  </a:lnTo>
                  <a:lnTo>
                    <a:pt x="9525" y="598170"/>
                  </a:lnTo>
                  <a:lnTo>
                    <a:pt x="19050" y="607695"/>
                  </a:lnTo>
                  <a:lnTo>
                    <a:pt x="2298192" y="607695"/>
                  </a:lnTo>
                  <a:lnTo>
                    <a:pt x="2297950" y="609815"/>
                  </a:lnTo>
                  <a:lnTo>
                    <a:pt x="2290787" y="616978"/>
                  </a:lnTo>
                  <a:lnTo>
                    <a:pt x="2288667" y="617220"/>
                  </a:lnTo>
                  <a:close/>
                </a:path>
                <a:path w="2298700" h="617220">
                  <a:moveTo>
                    <a:pt x="19050" y="19050"/>
                  </a:moveTo>
                  <a:lnTo>
                    <a:pt x="9525" y="19050"/>
                  </a:lnTo>
                  <a:lnTo>
                    <a:pt x="19050" y="9525"/>
                  </a:lnTo>
                  <a:lnTo>
                    <a:pt x="19050" y="19050"/>
                  </a:lnTo>
                  <a:close/>
                </a:path>
                <a:path w="2298700" h="617220">
                  <a:moveTo>
                    <a:pt x="2279142" y="19050"/>
                  </a:moveTo>
                  <a:lnTo>
                    <a:pt x="19050" y="19050"/>
                  </a:lnTo>
                  <a:lnTo>
                    <a:pt x="19050" y="9525"/>
                  </a:lnTo>
                  <a:lnTo>
                    <a:pt x="2279142" y="9525"/>
                  </a:lnTo>
                  <a:lnTo>
                    <a:pt x="2279142" y="19050"/>
                  </a:lnTo>
                  <a:close/>
                </a:path>
                <a:path w="2298700" h="617220">
                  <a:moveTo>
                    <a:pt x="2279142" y="607695"/>
                  </a:moveTo>
                  <a:lnTo>
                    <a:pt x="2279142" y="9525"/>
                  </a:lnTo>
                  <a:lnTo>
                    <a:pt x="2288667" y="19050"/>
                  </a:lnTo>
                  <a:lnTo>
                    <a:pt x="2298192" y="19050"/>
                  </a:lnTo>
                  <a:lnTo>
                    <a:pt x="2298192" y="598170"/>
                  </a:lnTo>
                  <a:lnTo>
                    <a:pt x="2288667" y="598170"/>
                  </a:lnTo>
                  <a:lnTo>
                    <a:pt x="2279142" y="607695"/>
                  </a:lnTo>
                  <a:close/>
                </a:path>
                <a:path w="2298700" h="617220">
                  <a:moveTo>
                    <a:pt x="2298192" y="19050"/>
                  </a:moveTo>
                  <a:lnTo>
                    <a:pt x="2288667" y="19050"/>
                  </a:lnTo>
                  <a:lnTo>
                    <a:pt x="2279142" y="9525"/>
                  </a:lnTo>
                  <a:lnTo>
                    <a:pt x="2298192" y="9525"/>
                  </a:lnTo>
                  <a:lnTo>
                    <a:pt x="2298192" y="19050"/>
                  </a:lnTo>
                  <a:close/>
                </a:path>
                <a:path w="2298700" h="617220">
                  <a:moveTo>
                    <a:pt x="19050" y="607695"/>
                  </a:moveTo>
                  <a:lnTo>
                    <a:pt x="9525" y="598170"/>
                  </a:lnTo>
                  <a:lnTo>
                    <a:pt x="19050" y="598170"/>
                  </a:lnTo>
                  <a:lnTo>
                    <a:pt x="19050" y="607695"/>
                  </a:lnTo>
                  <a:close/>
                </a:path>
                <a:path w="2298700" h="617220">
                  <a:moveTo>
                    <a:pt x="2279142" y="607695"/>
                  </a:moveTo>
                  <a:lnTo>
                    <a:pt x="19050" y="607695"/>
                  </a:lnTo>
                  <a:lnTo>
                    <a:pt x="19050" y="598170"/>
                  </a:lnTo>
                  <a:lnTo>
                    <a:pt x="2279142" y="598170"/>
                  </a:lnTo>
                  <a:lnTo>
                    <a:pt x="2279142" y="607695"/>
                  </a:lnTo>
                  <a:close/>
                </a:path>
                <a:path w="2298700" h="617220">
                  <a:moveTo>
                    <a:pt x="2298192" y="607695"/>
                  </a:moveTo>
                  <a:lnTo>
                    <a:pt x="2279142" y="607695"/>
                  </a:lnTo>
                  <a:lnTo>
                    <a:pt x="2288667" y="598170"/>
                  </a:lnTo>
                  <a:lnTo>
                    <a:pt x="2298192" y="598170"/>
                  </a:lnTo>
                  <a:lnTo>
                    <a:pt x="2298192" y="607695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34">
              <a:extLst>
                <a:ext uri="{FF2B5EF4-FFF2-40B4-BE49-F238E27FC236}">
                  <a16:creationId xmlns:a16="http://schemas.microsoft.com/office/drawing/2014/main" id="{4112EA02-8F18-4174-9376-6EBAAE4EB7AA}"/>
                </a:ext>
              </a:extLst>
            </p:cNvPr>
            <p:cNvSpPr/>
            <p:nvPr/>
          </p:nvSpPr>
          <p:spPr>
            <a:xfrm>
              <a:off x="9438131" y="5262372"/>
              <a:ext cx="472440" cy="490855"/>
            </a:xfrm>
            <a:custGeom>
              <a:avLst/>
              <a:gdLst/>
              <a:ahLst/>
              <a:cxnLst/>
              <a:rect l="l" t="t" r="r" b="b"/>
              <a:pathLst>
                <a:path w="472440" h="490854">
                  <a:moveTo>
                    <a:pt x="0" y="490727"/>
                  </a:moveTo>
                  <a:lnTo>
                    <a:pt x="472440" y="0"/>
                  </a:lnTo>
                </a:path>
              </a:pathLst>
            </a:custGeom>
            <a:solidFill>
              <a:srgbClr val="5B9B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35">
              <a:extLst>
                <a:ext uri="{FF2B5EF4-FFF2-40B4-BE49-F238E27FC236}">
                  <a16:creationId xmlns:a16="http://schemas.microsoft.com/office/drawing/2014/main" id="{2D15C13B-AD9E-428E-B6BD-0853D797DFFB}"/>
                </a:ext>
              </a:extLst>
            </p:cNvPr>
            <p:cNvSpPr/>
            <p:nvPr/>
          </p:nvSpPr>
          <p:spPr>
            <a:xfrm>
              <a:off x="9431794" y="5224575"/>
              <a:ext cx="516890" cy="534670"/>
            </a:xfrm>
            <a:custGeom>
              <a:avLst/>
              <a:gdLst/>
              <a:ahLst/>
              <a:cxnLst/>
              <a:rect l="l" t="t" r="r" b="b"/>
              <a:pathLst>
                <a:path w="516890" h="534670">
                  <a:moveTo>
                    <a:pt x="447541" y="58875"/>
                  </a:moveTo>
                  <a:lnTo>
                    <a:pt x="443542" y="53092"/>
                  </a:lnTo>
                  <a:lnTo>
                    <a:pt x="440483" y="38811"/>
                  </a:lnTo>
                  <a:lnTo>
                    <a:pt x="443001" y="24423"/>
                  </a:lnTo>
                  <a:lnTo>
                    <a:pt x="451129" y="11660"/>
                  </a:lnTo>
                  <a:lnTo>
                    <a:pt x="463577" y="3057"/>
                  </a:lnTo>
                  <a:lnTo>
                    <a:pt x="477861" y="0"/>
                  </a:lnTo>
                  <a:lnTo>
                    <a:pt x="492247" y="2521"/>
                  </a:lnTo>
                  <a:lnTo>
                    <a:pt x="505002" y="10656"/>
                  </a:lnTo>
                  <a:lnTo>
                    <a:pt x="513610" y="23098"/>
                  </a:lnTo>
                  <a:lnTo>
                    <a:pt x="515643" y="32589"/>
                  </a:lnTo>
                  <a:lnTo>
                    <a:pt x="472859" y="32589"/>
                  </a:lnTo>
                  <a:lnTo>
                    <a:pt x="447541" y="58875"/>
                  </a:lnTo>
                  <a:close/>
                </a:path>
                <a:path w="516890" h="534670">
                  <a:moveTo>
                    <a:pt x="458971" y="69886"/>
                  </a:moveTo>
                  <a:lnTo>
                    <a:pt x="452145" y="65533"/>
                  </a:lnTo>
                  <a:lnTo>
                    <a:pt x="447541" y="58875"/>
                  </a:lnTo>
                  <a:lnTo>
                    <a:pt x="472859" y="32589"/>
                  </a:lnTo>
                  <a:lnTo>
                    <a:pt x="484289" y="43600"/>
                  </a:lnTo>
                  <a:lnTo>
                    <a:pt x="458971" y="69886"/>
                  </a:lnTo>
                  <a:close/>
                </a:path>
                <a:path w="516890" h="534670">
                  <a:moveTo>
                    <a:pt x="479291" y="76190"/>
                  </a:moveTo>
                  <a:lnTo>
                    <a:pt x="464902" y="73668"/>
                  </a:lnTo>
                  <a:lnTo>
                    <a:pt x="458971" y="69886"/>
                  </a:lnTo>
                  <a:lnTo>
                    <a:pt x="484289" y="43600"/>
                  </a:lnTo>
                  <a:lnTo>
                    <a:pt x="472859" y="32589"/>
                  </a:lnTo>
                  <a:lnTo>
                    <a:pt x="515643" y="32589"/>
                  </a:lnTo>
                  <a:lnTo>
                    <a:pt x="516669" y="37379"/>
                  </a:lnTo>
                  <a:lnTo>
                    <a:pt x="514148" y="51767"/>
                  </a:lnTo>
                  <a:lnTo>
                    <a:pt x="506018" y="64530"/>
                  </a:lnTo>
                  <a:lnTo>
                    <a:pt x="493575" y="73132"/>
                  </a:lnTo>
                  <a:lnTo>
                    <a:pt x="479291" y="76190"/>
                  </a:lnTo>
                  <a:close/>
                </a:path>
                <a:path w="516890" h="534670">
                  <a:moveTo>
                    <a:pt x="11430" y="534544"/>
                  </a:moveTo>
                  <a:lnTo>
                    <a:pt x="0" y="523533"/>
                  </a:lnTo>
                  <a:lnTo>
                    <a:pt x="447541" y="58875"/>
                  </a:lnTo>
                  <a:lnTo>
                    <a:pt x="452145" y="65533"/>
                  </a:lnTo>
                  <a:lnTo>
                    <a:pt x="458971" y="69886"/>
                  </a:lnTo>
                  <a:lnTo>
                    <a:pt x="11430" y="53454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36">
              <a:extLst>
                <a:ext uri="{FF2B5EF4-FFF2-40B4-BE49-F238E27FC236}">
                  <a16:creationId xmlns:a16="http://schemas.microsoft.com/office/drawing/2014/main" id="{0F1763E9-5A28-40F0-AD7A-0392473DCC67}"/>
                </a:ext>
              </a:extLst>
            </p:cNvPr>
            <p:cNvSpPr/>
            <p:nvPr/>
          </p:nvSpPr>
          <p:spPr>
            <a:xfrm>
              <a:off x="4367783" y="4465319"/>
              <a:ext cx="792480" cy="1102360"/>
            </a:xfrm>
            <a:custGeom>
              <a:avLst/>
              <a:gdLst/>
              <a:ahLst/>
              <a:cxnLst/>
              <a:rect l="l" t="t" r="r" b="b"/>
              <a:pathLst>
                <a:path w="792479" h="1102360">
                  <a:moveTo>
                    <a:pt x="0" y="1101852"/>
                  </a:moveTo>
                  <a:lnTo>
                    <a:pt x="792479" y="0"/>
                  </a:lnTo>
                </a:path>
              </a:pathLst>
            </a:custGeom>
            <a:solidFill>
              <a:srgbClr val="5B9B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37">
              <a:extLst>
                <a:ext uri="{FF2B5EF4-FFF2-40B4-BE49-F238E27FC236}">
                  <a16:creationId xmlns:a16="http://schemas.microsoft.com/office/drawing/2014/main" id="{BD4452A8-BE6F-4886-9C3F-E3EA1BC5640B}"/>
                </a:ext>
              </a:extLst>
            </p:cNvPr>
            <p:cNvSpPr/>
            <p:nvPr/>
          </p:nvSpPr>
          <p:spPr>
            <a:xfrm>
              <a:off x="4360405" y="4427213"/>
              <a:ext cx="836930" cy="1145540"/>
            </a:xfrm>
            <a:custGeom>
              <a:avLst/>
              <a:gdLst/>
              <a:ahLst/>
              <a:cxnLst/>
              <a:rect l="l" t="t" r="r" b="b"/>
              <a:pathLst>
                <a:path w="836929" h="1145539">
                  <a:moveTo>
                    <a:pt x="770388" y="61421"/>
                  </a:moveTo>
                  <a:lnTo>
                    <a:pt x="766709" y="57462"/>
                  </a:lnTo>
                  <a:lnTo>
                    <a:pt x="761633" y="43765"/>
                  </a:lnTo>
                  <a:lnTo>
                    <a:pt x="762064" y="29166"/>
                  </a:lnTo>
                  <a:lnTo>
                    <a:pt x="768286" y="15373"/>
                  </a:lnTo>
                  <a:lnTo>
                    <a:pt x="779366" y="5073"/>
                  </a:lnTo>
                  <a:lnTo>
                    <a:pt x="793062" y="0"/>
                  </a:lnTo>
                  <a:lnTo>
                    <a:pt x="807661" y="432"/>
                  </a:lnTo>
                  <a:lnTo>
                    <a:pt x="821448" y="6648"/>
                  </a:lnTo>
                  <a:lnTo>
                    <a:pt x="831750" y="17734"/>
                  </a:lnTo>
                  <a:lnTo>
                    <a:pt x="836826" y="31430"/>
                  </a:lnTo>
                  <a:lnTo>
                    <a:pt x="836808" y="32035"/>
                  </a:lnTo>
                  <a:lnTo>
                    <a:pt x="791489" y="32035"/>
                  </a:lnTo>
                  <a:lnTo>
                    <a:pt x="770388" y="61421"/>
                  </a:lnTo>
                  <a:close/>
                </a:path>
                <a:path w="836929" h="1145539">
                  <a:moveTo>
                    <a:pt x="785865" y="72538"/>
                  </a:moveTo>
                  <a:lnTo>
                    <a:pt x="777011" y="68548"/>
                  </a:lnTo>
                  <a:lnTo>
                    <a:pt x="770388" y="61421"/>
                  </a:lnTo>
                  <a:lnTo>
                    <a:pt x="791489" y="32035"/>
                  </a:lnTo>
                  <a:lnTo>
                    <a:pt x="806970" y="43148"/>
                  </a:lnTo>
                  <a:lnTo>
                    <a:pt x="785865" y="72538"/>
                  </a:lnTo>
                  <a:close/>
                </a:path>
                <a:path w="836929" h="1145539">
                  <a:moveTo>
                    <a:pt x="805402" y="75196"/>
                  </a:moveTo>
                  <a:lnTo>
                    <a:pt x="790804" y="74764"/>
                  </a:lnTo>
                  <a:lnTo>
                    <a:pt x="785865" y="72538"/>
                  </a:lnTo>
                  <a:lnTo>
                    <a:pt x="806970" y="43148"/>
                  </a:lnTo>
                  <a:lnTo>
                    <a:pt x="791489" y="32035"/>
                  </a:lnTo>
                  <a:lnTo>
                    <a:pt x="836808" y="32035"/>
                  </a:lnTo>
                  <a:lnTo>
                    <a:pt x="836395" y="46030"/>
                  </a:lnTo>
                  <a:lnTo>
                    <a:pt x="830173" y="59823"/>
                  </a:lnTo>
                  <a:lnTo>
                    <a:pt x="819095" y="70123"/>
                  </a:lnTo>
                  <a:lnTo>
                    <a:pt x="805402" y="75196"/>
                  </a:lnTo>
                  <a:close/>
                </a:path>
                <a:path w="836929" h="1145539">
                  <a:moveTo>
                    <a:pt x="15468" y="1145393"/>
                  </a:moveTo>
                  <a:lnTo>
                    <a:pt x="0" y="1134294"/>
                  </a:lnTo>
                  <a:lnTo>
                    <a:pt x="770388" y="61421"/>
                  </a:lnTo>
                  <a:lnTo>
                    <a:pt x="777011" y="68548"/>
                  </a:lnTo>
                  <a:lnTo>
                    <a:pt x="785865" y="72538"/>
                  </a:lnTo>
                  <a:lnTo>
                    <a:pt x="15468" y="114539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7" name="object 38">
              <a:extLst>
                <a:ext uri="{FF2B5EF4-FFF2-40B4-BE49-F238E27FC236}">
                  <a16:creationId xmlns:a16="http://schemas.microsoft.com/office/drawing/2014/main" id="{81293456-CD48-4756-86F6-FEBBC396C547}"/>
                </a:ext>
              </a:extLst>
            </p:cNvPr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0590276" y="5798820"/>
              <a:ext cx="1235964" cy="534924"/>
            </a:xfrm>
            <a:prstGeom prst="rect">
              <a:avLst/>
            </a:prstGeom>
          </p:spPr>
        </p:pic>
        <p:sp>
          <p:nvSpPr>
            <p:cNvPr id="78" name="object 39">
              <a:extLst>
                <a:ext uri="{FF2B5EF4-FFF2-40B4-BE49-F238E27FC236}">
                  <a16:creationId xmlns:a16="http://schemas.microsoft.com/office/drawing/2014/main" id="{E1C51493-93E9-4B8F-91A6-C13F0F962F38}"/>
                </a:ext>
              </a:extLst>
            </p:cNvPr>
            <p:cNvSpPr/>
            <p:nvPr/>
          </p:nvSpPr>
          <p:spPr>
            <a:xfrm>
              <a:off x="10571226" y="5779770"/>
              <a:ext cx="1274445" cy="573405"/>
            </a:xfrm>
            <a:custGeom>
              <a:avLst/>
              <a:gdLst/>
              <a:ahLst/>
              <a:cxnLst/>
              <a:rect l="l" t="t" r="r" b="b"/>
              <a:pathLst>
                <a:path w="1274445" h="573404">
                  <a:moveTo>
                    <a:pt x="1264539" y="573024"/>
                  </a:moveTo>
                  <a:lnTo>
                    <a:pt x="9525" y="573024"/>
                  </a:lnTo>
                  <a:lnTo>
                    <a:pt x="7404" y="572782"/>
                  </a:lnTo>
                  <a:lnTo>
                    <a:pt x="0" y="563499"/>
                  </a:lnTo>
                  <a:lnTo>
                    <a:pt x="0" y="9525"/>
                  </a:lnTo>
                  <a:lnTo>
                    <a:pt x="9525" y="0"/>
                  </a:lnTo>
                  <a:lnTo>
                    <a:pt x="1264539" y="0"/>
                  </a:lnTo>
                  <a:lnTo>
                    <a:pt x="1274064" y="9525"/>
                  </a:lnTo>
                  <a:lnTo>
                    <a:pt x="19050" y="9525"/>
                  </a:lnTo>
                  <a:lnTo>
                    <a:pt x="9525" y="19050"/>
                  </a:lnTo>
                  <a:lnTo>
                    <a:pt x="19050" y="19050"/>
                  </a:lnTo>
                  <a:lnTo>
                    <a:pt x="19050" y="553974"/>
                  </a:lnTo>
                  <a:lnTo>
                    <a:pt x="9525" y="553974"/>
                  </a:lnTo>
                  <a:lnTo>
                    <a:pt x="19050" y="563499"/>
                  </a:lnTo>
                  <a:lnTo>
                    <a:pt x="1274064" y="563499"/>
                  </a:lnTo>
                  <a:lnTo>
                    <a:pt x="1273822" y="565619"/>
                  </a:lnTo>
                  <a:lnTo>
                    <a:pt x="1266659" y="572782"/>
                  </a:lnTo>
                  <a:lnTo>
                    <a:pt x="1264539" y="573024"/>
                  </a:lnTo>
                  <a:close/>
                </a:path>
                <a:path w="1274445" h="573404">
                  <a:moveTo>
                    <a:pt x="19050" y="19050"/>
                  </a:moveTo>
                  <a:lnTo>
                    <a:pt x="9525" y="19050"/>
                  </a:lnTo>
                  <a:lnTo>
                    <a:pt x="19050" y="9525"/>
                  </a:lnTo>
                  <a:lnTo>
                    <a:pt x="19050" y="19050"/>
                  </a:lnTo>
                  <a:close/>
                </a:path>
                <a:path w="1274445" h="573404">
                  <a:moveTo>
                    <a:pt x="1255014" y="19050"/>
                  </a:moveTo>
                  <a:lnTo>
                    <a:pt x="19050" y="19050"/>
                  </a:lnTo>
                  <a:lnTo>
                    <a:pt x="19050" y="9525"/>
                  </a:lnTo>
                  <a:lnTo>
                    <a:pt x="1255014" y="9525"/>
                  </a:lnTo>
                  <a:lnTo>
                    <a:pt x="1255014" y="19050"/>
                  </a:lnTo>
                  <a:close/>
                </a:path>
                <a:path w="1274445" h="573404">
                  <a:moveTo>
                    <a:pt x="1255014" y="563499"/>
                  </a:moveTo>
                  <a:lnTo>
                    <a:pt x="1255014" y="9525"/>
                  </a:lnTo>
                  <a:lnTo>
                    <a:pt x="1264539" y="19050"/>
                  </a:lnTo>
                  <a:lnTo>
                    <a:pt x="1274064" y="19050"/>
                  </a:lnTo>
                  <a:lnTo>
                    <a:pt x="1274064" y="553974"/>
                  </a:lnTo>
                  <a:lnTo>
                    <a:pt x="1264539" y="553974"/>
                  </a:lnTo>
                  <a:lnTo>
                    <a:pt x="1255014" y="563499"/>
                  </a:lnTo>
                  <a:close/>
                </a:path>
                <a:path w="1274445" h="573404">
                  <a:moveTo>
                    <a:pt x="1274064" y="19050"/>
                  </a:moveTo>
                  <a:lnTo>
                    <a:pt x="1264539" y="19050"/>
                  </a:lnTo>
                  <a:lnTo>
                    <a:pt x="1255014" y="9525"/>
                  </a:lnTo>
                  <a:lnTo>
                    <a:pt x="1274064" y="9525"/>
                  </a:lnTo>
                  <a:lnTo>
                    <a:pt x="1274064" y="19050"/>
                  </a:lnTo>
                  <a:close/>
                </a:path>
                <a:path w="1274445" h="573404">
                  <a:moveTo>
                    <a:pt x="19050" y="563499"/>
                  </a:moveTo>
                  <a:lnTo>
                    <a:pt x="9525" y="553974"/>
                  </a:lnTo>
                  <a:lnTo>
                    <a:pt x="19050" y="553974"/>
                  </a:lnTo>
                  <a:lnTo>
                    <a:pt x="19050" y="563499"/>
                  </a:lnTo>
                  <a:close/>
                </a:path>
                <a:path w="1274445" h="573404">
                  <a:moveTo>
                    <a:pt x="1255014" y="563499"/>
                  </a:moveTo>
                  <a:lnTo>
                    <a:pt x="19050" y="563499"/>
                  </a:lnTo>
                  <a:lnTo>
                    <a:pt x="19050" y="553974"/>
                  </a:lnTo>
                  <a:lnTo>
                    <a:pt x="1255014" y="553974"/>
                  </a:lnTo>
                  <a:lnTo>
                    <a:pt x="1255014" y="563499"/>
                  </a:lnTo>
                  <a:close/>
                </a:path>
                <a:path w="1274445" h="573404">
                  <a:moveTo>
                    <a:pt x="1274064" y="563499"/>
                  </a:moveTo>
                  <a:lnTo>
                    <a:pt x="1255014" y="563499"/>
                  </a:lnTo>
                  <a:lnTo>
                    <a:pt x="1264539" y="553974"/>
                  </a:lnTo>
                  <a:lnTo>
                    <a:pt x="1274064" y="553974"/>
                  </a:lnTo>
                  <a:lnTo>
                    <a:pt x="1274064" y="563499"/>
                  </a:lnTo>
                  <a:close/>
                </a:path>
              </a:pathLst>
            </a:custGeom>
            <a:solidFill>
              <a:srgbClr val="92D05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40">
              <a:extLst>
                <a:ext uri="{FF2B5EF4-FFF2-40B4-BE49-F238E27FC236}">
                  <a16:creationId xmlns:a16="http://schemas.microsoft.com/office/drawing/2014/main" id="{1D9C246D-DAFE-4E65-A811-3A4832CAB64C}"/>
                </a:ext>
              </a:extLst>
            </p:cNvPr>
            <p:cNvSpPr/>
            <p:nvPr/>
          </p:nvSpPr>
          <p:spPr>
            <a:xfrm>
              <a:off x="10379963" y="5212079"/>
              <a:ext cx="828040" cy="586740"/>
            </a:xfrm>
            <a:custGeom>
              <a:avLst/>
              <a:gdLst/>
              <a:ahLst/>
              <a:cxnLst/>
              <a:rect l="l" t="t" r="r" b="b"/>
              <a:pathLst>
                <a:path w="828040" h="586739">
                  <a:moveTo>
                    <a:pt x="827531" y="586740"/>
                  </a:moveTo>
                  <a:lnTo>
                    <a:pt x="0" y="0"/>
                  </a:lnTo>
                </a:path>
              </a:pathLst>
            </a:custGeom>
            <a:solidFill>
              <a:srgbClr val="5B9B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41">
              <a:extLst>
                <a:ext uri="{FF2B5EF4-FFF2-40B4-BE49-F238E27FC236}">
                  <a16:creationId xmlns:a16="http://schemas.microsoft.com/office/drawing/2014/main" id="{D34BFC34-4DD2-411D-AD76-BC5D3DD6DD85}"/>
                </a:ext>
              </a:extLst>
            </p:cNvPr>
            <p:cNvSpPr/>
            <p:nvPr/>
          </p:nvSpPr>
          <p:spPr>
            <a:xfrm>
              <a:off x="10342451" y="5175245"/>
              <a:ext cx="869950" cy="630555"/>
            </a:xfrm>
            <a:custGeom>
              <a:avLst/>
              <a:gdLst/>
              <a:ahLst/>
              <a:cxnLst/>
              <a:rect l="l" t="t" r="r" b="b"/>
              <a:pathLst>
                <a:path w="869950" h="630554">
                  <a:moveTo>
                    <a:pt x="43956" y="75117"/>
                  </a:moveTo>
                  <a:lnTo>
                    <a:pt x="29355" y="74778"/>
                  </a:lnTo>
                  <a:lnTo>
                    <a:pt x="15528" y="68648"/>
                  </a:lnTo>
                  <a:lnTo>
                    <a:pt x="5159" y="57629"/>
                  </a:lnTo>
                  <a:lnTo>
                    <a:pt x="0" y="43962"/>
                  </a:lnTo>
                  <a:lnTo>
                    <a:pt x="341" y="29357"/>
                  </a:lnTo>
                  <a:lnTo>
                    <a:pt x="6473" y="15524"/>
                  </a:lnTo>
                  <a:lnTo>
                    <a:pt x="17490" y="5159"/>
                  </a:lnTo>
                  <a:lnTo>
                    <a:pt x="31153" y="0"/>
                  </a:lnTo>
                  <a:lnTo>
                    <a:pt x="45753" y="338"/>
                  </a:lnTo>
                  <a:lnTo>
                    <a:pt x="59585" y="6469"/>
                  </a:lnTo>
                  <a:lnTo>
                    <a:pt x="69954" y="17487"/>
                  </a:lnTo>
                  <a:lnTo>
                    <a:pt x="75086" y="31081"/>
                  </a:lnTo>
                  <a:lnTo>
                    <a:pt x="42148" y="31081"/>
                  </a:lnTo>
                  <a:lnTo>
                    <a:pt x="32966" y="44035"/>
                  </a:lnTo>
                  <a:lnTo>
                    <a:pt x="62743" y="65139"/>
                  </a:lnTo>
                  <a:lnTo>
                    <a:pt x="57621" y="69957"/>
                  </a:lnTo>
                  <a:lnTo>
                    <a:pt x="43956" y="75117"/>
                  </a:lnTo>
                  <a:close/>
                </a:path>
                <a:path w="869950" h="630554">
                  <a:moveTo>
                    <a:pt x="62743" y="65139"/>
                  </a:moveTo>
                  <a:lnTo>
                    <a:pt x="32966" y="44035"/>
                  </a:lnTo>
                  <a:lnTo>
                    <a:pt x="42148" y="31081"/>
                  </a:lnTo>
                  <a:lnTo>
                    <a:pt x="71924" y="52184"/>
                  </a:lnTo>
                  <a:lnTo>
                    <a:pt x="68640" y="59593"/>
                  </a:lnTo>
                  <a:lnTo>
                    <a:pt x="62743" y="65139"/>
                  </a:lnTo>
                  <a:close/>
                </a:path>
                <a:path w="869950" h="630554">
                  <a:moveTo>
                    <a:pt x="71924" y="52184"/>
                  </a:moveTo>
                  <a:lnTo>
                    <a:pt x="42148" y="31081"/>
                  </a:lnTo>
                  <a:lnTo>
                    <a:pt x="75086" y="31081"/>
                  </a:lnTo>
                  <a:lnTo>
                    <a:pt x="74772" y="45759"/>
                  </a:lnTo>
                  <a:lnTo>
                    <a:pt x="71924" y="52184"/>
                  </a:lnTo>
                  <a:close/>
                </a:path>
                <a:path w="869950" h="630554">
                  <a:moveTo>
                    <a:pt x="860231" y="630318"/>
                  </a:moveTo>
                  <a:lnTo>
                    <a:pt x="62743" y="65139"/>
                  </a:lnTo>
                  <a:lnTo>
                    <a:pt x="68640" y="59593"/>
                  </a:lnTo>
                  <a:lnTo>
                    <a:pt x="71924" y="52184"/>
                  </a:lnTo>
                  <a:lnTo>
                    <a:pt x="869400" y="617364"/>
                  </a:lnTo>
                  <a:lnTo>
                    <a:pt x="860231" y="63031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1" name="object 42">
            <a:extLst>
              <a:ext uri="{FF2B5EF4-FFF2-40B4-BE49-F238E27FC236}">
                <a16:creationId xmlns:a16="http://schemas.microsoft.com/office/drawing/2014/main" id="{79355C6A-A0AA-4FF4-9789-900FA73B09DE}"/>
              </a:ext>
            </a:extLst>
          </p:cNvPr>
          <p:cNvSpPr txBox="1"/>
          <p:nvPr/>
        </p:nvSpPr>
        <p:spPr>
          <a:xfrm>
            <a:off x="10645940" y="6398805"/>
            <a:ext cx="1147445" cy="2686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5" dirty="0">
                <a:solidFill>
                  <a:srgbClr val="A9D18E"/>
                </a:solidFill>
                <a:latin typeface="微软雅黑"/>
                <a:cs typeface="微软雅黑"/>
              </a:rPr>
              <a:t>Laboratory</a:t>
            </a:r>
            <a:endParaRPr sz="1600">
              <a:latin typeface="微软雅黑"/>
              <a:cs typeface="微软雅黑"/>
            </a:endParaRPr>
          </a:p>
        </p:txBody>
      </p:sp>
    </p:spTree>
    <p:extLst>
      <p:ext uri="{BB962C8B-B14F-4D97-AF65-F5344CB8AC3E}">
        <p14:creationId xmlns:p14="http://schemas.microsoft.com/office/powerpoint/2010/main" val="2192691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  <p:bldP spid="51" grpId="0"/>
      <p:bldP spid="52" grpId="0"/>
      <p:bldP spid="53" grpId="0"/>
      <p:bldP spid="8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矩形 14">
            <a:extLst>
              <a:ext uri="{FF2B5EF4-FFF2-40B4-BE49-F238E27FC236}">
                <a16:creationId xmlns:a16="http://schemas.microsoft.com/office/drawing/2014/main" id="{EC54D8B8-5AB6-4BBA-A153-6DB98264E4E8}"/>
              </a:ext>
            </a:extLst>
          </p:cNvPr>
          <p:cNvSpPr/>
          <p:nvPr/>
        </p:nvSpPr>
        <p:spPr>
          <a:xfrm>
            <a:off x="0" y="-1"/>
            <a:ext cx="12192000" cy="689878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grpSp>
        <p:nvGrpSpPr>
          <p:cNvPr id="4" name="组合 3">
            <a:extLst>
              <a:ext uri="{FF2B5EF4-FFF2-40B4-BE49-F238E27FC236}">
                <a16:creationId xmlns:a16="http://schemas.microsoft.com/office/drawing/2014/main" id="{4E174279-C9B1-4109-A94B-3621871BB507}"/>
              </a:ext>
            </a:extLst>
          </p:cNvPr>
          <p:cNvGrpSpPr/>
          <p:nvPr/>
        </p:nvGrpSpPr>
        <p:grpSpPr>
          <a:xfrm>
            <a:off x="1030180" y="2"/>
            <a:ext cx="10131552" cy="6857940"/>
            <a:chOff x="772635" y="1"/>
            <a:chExt cx="7598664" cy="5143455"/>
          </a:xfrm>
        </p:grpSpPr>
        <p:pic>
          <p:nvPicPr>
            <p:cNvPr id="8" name="图片 7">
              <a:extLst>
                <a:ext uri="{FF2B5EF4-FFF2-40B4-BE49-F238E27FC236}">
                  <a16:creationId xmlns:a16="http://schemas.microsoft.com/office/drawing/2014/main" id="{7E714BEB-B4F5-474D-9268-044281A4CD2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2635" y="1"/>
              <a:ext cx="7598664" cy="5143455"/>
            </a:xfrm>
            <a:prstGeom prst="rect">
              <a:avLst/>
            </a:prstGeom>
          </p:spPr>
        </p:pic>
        <p:sp>
          <p:nvSpPr>
            <p:cNvPr id="11" name="文本框 10">
              <a:extLst>
                <a:ext uri="{FF2B5EF4-FFF2-40B4-BE49-F238E27FC236}">
                  <a16:creationId xmlns:a16="http://schemas.microsoft.com/office/drawing/2014/main" id="{38ABC8A1-8B38-4679-B373-F1CFE61C43FF}"/>
                </a:ext>
              </a:extLst>
            </p:cNvPr>
            <p:cNvSpPr txBox="1"/>
            <p:nvPr/>
          </p:nvSpPr>
          <p:spPr>
            <a:xfrm>
              <a:off x="3543587" y="2825750"/>
              <a:ext cx="1215718" cy="43858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zh-CN" altLang="en-US" sz="1600" dirty="0">
                  <a:solidFill>
                    <a:schemeClr val="bg1">
                      <a:lumMod val="75000"/>
                    </a:schemeClr>
                  </a:solidFill>
                </a:rPr>
                <a:t>荔湖水库</a:t>
              </a:r>
              <a:endParaRPr lang="en-US" altLang="zh-CN" sz="1600" dirty="0">
                <a:solidFill>
                  <a:schemeClr val="bg1">
                    <a:lumMod val="75000"/>
                  </a:schemeClr>
                </a:solidFill>
              </a:endParaRPr>
            </a:p>
            <a:p>
              <a:pPr algn="ctr"/>
              <a:r>
                <a:rPr lang="zh-CN" altLang="en-US" sz="1600" dirty="0">
                  <a:solidFill>
                    <a:schemeClr val="bg1">
                      <a:lumMod val="75000"/>
                    </a:schemeClr>
                  </a:solidFill>
                </a:rPr>
                <a:t>（原楼村水库）</a:t>
              </a:r>
              <a:endParaRPr lang="en-US" sz="1600" dirty="0">
                <a:solidFill>
                  <a:schemeClr val="bg1">
                    <a:lumMod val="75000"/>
                  </a:schemeClr>
                </a:solidFill>
              </a:endParaRPr>
            </a:p>
          </p:txBody>
        </p:sp>
        <p:sp>
          <p:nvSpPr>
            <p:cNvPr id="3" name="文本框 2">
              <a:extLst>
                <a:ext uri="{FF2B5EF4-FFF2-40B4-BE49-F238E27FC236}">
                  <a16:creationId xmlns:a16="http://schemas.microsoft.com/office/drawing/2014/main" id="{0393E9A8-2DD2-4E06-BC04-2A20AF51CB55}"/>
                </a:ext>
              </a:extLst>
            </p:cNvPr>
            <p:cNvSpPr txBox="1"/>
            <p:nvPr/>
          </p:nvSpPr>
          <p:spPr>
            <a:xfrm>
              <a:off x="3691720" y="4722125"/>
              <a:ext cx="1321516" cy="34624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2400" dirty="0">
                  <a:solidFill>
                    <a:srgbClr val="FFC000"/>
                  </a:solidFill>
                </a:rPr>
                <a:t>2017-03-15</a:t>
              </a:r>
              <a:endParaRPr lang="zh-CN" altLang="en-US" sz="2400" dirty="0">
                <a:solidFill>
                  <a:srgbClr val="FFC000"/>
                </a:solidFill>
              </a:endParaRPr>
            </a:p>
          </p:txBody>
        </p:sp>
      </p:grpSp>
      <p:grpSp>
        <p:nvGrpSpPr>
          <p:cNvPr id="13" name="组合 12">
            <a:extLst>
              <a:ext uri="{FF2B5EF4-FFF2-40B4-BE49-F238E27FC236}">
                <a16:creationId xmlns:a16="http://schemas.microsoft.com/office/drawing/2014/main" id="{039D8EF6-7113-4D5F-8C03-03B0A6599A7E}"/>
              </a:ext>
            </a:extLst>
          </p:cNvPr>
          <p:cNvGrpSpPr/>
          <p:nvPr/>
        </p:nvGrpSpPr>
        <p:grpSpPr>
          <a:xfrm>
            <a:off x="1060173" y="0"/>
            <a:ext cx="10131552" cy="6898787"/>
            <a:chOff x="795130" y="0"/>
            <a:chExt cx="7598664" cy="5174090"/>
          </a:xfrm>
        </p:grpSpPr>
        <p:pic>
          <p:nvPicPr>
            <p:cNvPr id="14" name="图片 13">
              <a:extLst>
                <a:ext uri="{FF2B5EF4-FFF2-40B4-BE49-F238E27FC236}">
                  <a16:creationId xmlns:a16="http://schemas.microsoft.com/office/drawing/2014/main" id="{D77813FD-2902-4C0E-9179-A287277C4EE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5130" y="0"/>
              <a:ext cx="7598664" cy="5174090"/>
            </a:xfrm>
            <a:prstGeom prst="rect">
              <a:avLst/>
            </a:prstGeom>
          </p:spPr>
        </p:pic>
        <p:sp>
          <p:nvSpPr>
            <p:cNvPr id="16" name="文本框 15">
              <a:extLst>
                <a:ext uri="{FF2B5EF4-FFF2-40B4-BE49-F238E27FC236}">
                  <a16:creationId xmlns:a16="http://schemas.microsoft.com/office/drawing/2014/main" id="{26448D6F-A4A4-4A0B-9BAD-91EEF4FADCBC}"/>
                </a:ext>
              </a:extLst>
            </p:cNvPr>
            <p:cNvSpPr txBox="1"/>
            <p:nvPr/>
          </p:nvSpPr>
          <p:spPr>
            <a:xfrm>
              <a:off x="3691720" y="4722125"/>
              <a:ext cx="1321516" cy="34624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2400" dirty="0">
                  <a:solidFill>
                    <a:srgbClr val="FFC000"/>
                  </a:solidFill>
                </a:rPr>
                <a:t>2022-08-10</a:t>
              </a:r>
              <a:endParaRPr lang="zh-CN" altLang="en-US" sz="2400" dirty="0">
                <a:solidFill>
                  <a:srgbClr val="FFC000"/>
                </a:solidFill>
              </a:endParaRPr>
            </a:p>
          </p:txBody>
        </p:sp>
      </p:grpSp>
      <p:grpSp>
        <p:nvGrpSpPr>
          <p:cNvPr id="17" name="组合 16">
            <a:extLst>
              <a:ext uri="{FF2B5EF4-FFF2-40B4-BE49-F238E27FC236}">
                <a16:creationId xmlns:a16="http://schemas.microsoft.com/office/drawing/2014/main" id="{54ECEB7F-F4CE-4CF7-8F3B-665959A21464}"/>
              </a:ext>
            </a:extLst>
          </p:cNvPr>
          <p:cNvGrpSpPr/>
          <p:nvPr/>
        </p:nvGrpSpPr>
        <p:grpSpPr>
          <a:xfrm>
            <a:off x="1031556" y="0"/>
            <a:ext cx="10131552" cy="6859804"/>
            <a:chOff x="773667" y="0"/>
            <a:chExt cx="7598664" cy="5144853"/>
          </a:xfrm>
        </p:grpSpPr>
        <p:pic>
          <p:nvPicPr>
            <p:cNvPr id="18" name="图片 17">
              <a:extLst>
                <a:ext uri="{FF2B5EF4-FFF2-40B4-BE49-F238E27FC236}">
                  <a16:creationId xmlns:a16="http://schemas.microsoft.com/office/drawing/2014/main" id="{47B49343-F69E-419B-B4CD-68A53EF1255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3667" y="0"/>
              <a:ext cx="7598664" cy="5144853"/>
            </a:xfrm>
            <a:prstGeom prst="rect">
              <a:avLst/>
            </a:prstGeom>
          </p:spPr>
        </p:pic>
        <p:sp>
          <p:nvSpPr>
            <p:cNvPr id="19" name="文本框 18">
              <a:extLst>
                <a:ext uri="{FF2B5EF4-FFF2-40B4-BE49-F238E27FC236}">
                  <a16:creationId xmlns:a16="http://schemas.microsoft.com/office/drawing/2014/main" id="{6AAB7752-D51E-4F70-BDAE-32B4EA973FE0}"/>
                </a:ext>
              </a:extLst>
            </p:cNvPr>
            <p:cNvSpPr txBox="1"/>
            <p:nvPr/>
          </p:nvSpPr>
          <p:spPr>
            <a:xfrm>
              <a:off x="3691720" y="4722125"/>
              <a:ext cx="1321516" cy="34624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2400" dirty="0">
                  <a:solidFill>
                    <a:srgbClr val="FFC000"/>
                  </a:solidFill>
                </a:rPr>
                <a:t>2025-06-26</a:t>
              </a:r>
              <a:endParaRPr lang="zh-CN" altLang="en-US" sz="2400" dirty="0">
                <a:solidFill>
                  <a:srgbClr val="FFC000"/>
                </a:solidFill>
              </a:endParaRPr>
            </a:p>
          </p:txBody>
        </p:sp>
      </p:grpSp>
      <p:sp>
        <p:nvSpPr>
          <p:cNvPr id="20" name="任意多边形: 形状 19">
            <a:extLst>
              <a:ext uri="{FF2B5EF4-FFF2-40B4-BE49-F238E27FC236}">
                <a16:creationId xmlns:a16="http://schemas.microsoft.com/office/drawing/2014/main" id="{7D9C39A4-7F92-4CCF-97F6-B8E556D12089}"/>
              </a:ext>
            </a:extLst>
          </p:cNvPr>
          <p:cNvSpPr/>
          <p:nvPr/>
        </p:nvSpPr>
        <p:spPr>
          <a:xfrm>
            <a:off x="3158067" y="186267"/>
            <a:ext cx="6908800" cy="4114800"/>
          </a:xfrm>
          <a:custGeom>
            <a:avLst/>
            <a:gdLst>
              <a:gd name="connsiteX0" fmla="*/ 1219200 w 5181600"/>
              <a:gd name="connsiteY0" fmla="*/ 1060450 h 3086100"/>
              <a:gd name="connsiteX1" fmla="*/ 863600 w 5181600"/>
              <a:gd name="connsiteY1" fmla="*/ 1822450 h 3086100"/>
              <a:gd name="connsiteX2" fmla="*/ 0 w 5181600"/>
              <a:gd name="connsiteY2" fmla="*/ 1422400 h 3086100"/>
              <a:gd name="connsiteX3" fmla="*/ 114300 w 5181600"/>
              <a:gd name="connsiteY3" fmla="*/ 381000 h 3086100"/>
              <a:gd name="connsiteX4" fmla="*/ 673100 w 5181600"/>
              <a:gd name="connsiteY4" fmla="*/ 0 h 3086100"/>
              <a:gd name="connsiteX5" fmla="*/ 5181600 w 5181600"/>
              <a:gd name="connsiteY5" fmla="*/ 2527300 h 3086100"/>
              <a:gd name="connsiteX6" fmla="*/ 5054600 w 5181600"/>
              <a:gd name="connsiteY6" fmla="*/ 3086100 h 3086100"/>
              <a:gd name="connsiteX7" fmla="*/ 1219200 w 5181600"/>
              <a:gd name="connsiteY7" fmla="*/ 1060450 h 3086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181600" h="3086100">
                <a:moveTo>
                  <a:pt x="1219200" y="1060450"/>
                </a:moveTo>
                <a:lnTo>
                  <a:pt x="863600" y="1822450"/>
                </a:lnTo>
                <a:lnTo>
                  <a:pt x="0" y="1422400"/>
                </a:lnTo>
                <a:lnTo>
                  <a:pt x="114300" y="381000"/>
                </a:lnTo>
                <a:lnTo>
                  <a:pt x="673100" y="0"/>
                </a:lnTo>
                <a:lnTo>
                  <a:pt x="5181600" y="2527300"/>
                </a:lnTo>
                <a:lnTo>
                  <a:pt x="5054600" y="3086100"/>
                </a:lnTo>
                <a:lnTo>
                  <a:pt x="1219200" y="1060450"/>
                </a:lnTo>
                <a:close/>
              </a:path>
            </a:pathLst>
          </a:custGeom>
          <a:noFill/>
          <a:ln w="28575">
            <a:solidFill>
              <a:schemeClr val="accent4">
                <a:lumMod val="60000"/>
                <a:lumOff val="40000"/>
              </a:schemeClr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grpSp>
        <p:nvGrpSpPr>
          <p:cNvPr id="21" name="组合 20">
            <a:extLst>
              <a:ext uri="{FF2B5EF4-FFF2-40B4-BE49-F238E27FC236}">
                <a16:creationId xmlns:a16="http://schemas.microsoft.com/office/drawing/2014/main" id="{D46AFBCE-627B-42F3-87AC-6D0BBDE101E2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22" name="图片 21">
              <a:extLst>
                <a:ext uri="{FF2B5EF4-FFF2-40B4-BE49-F238E27FC236}">
                  <a16:creationId xmlns:a16="http://schemas.microsoft.com/office/drawing/2014/main" id="{13DA4B86-5FF0-4E1E-91B7-DD879C30248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23" name="文本框 22">
              <a:extLst>
                <a:ext uri="{FF2B5EF4-FFF2-40B4-BE49-F238E27FC236}">
                  <a16:creationId xmlns:a16="http://schemas.microsoft.com/office/drawing/2014/main" id="{72804F17-FE0D-4EF7-BA91-79B9BF03DB45}"/>
                </a:ext>
              </a:extLst>
            </p:cNvPr>
            <p:cNvSpPr txBox="1"/>
            <p:nvPr/>
          </p:nvSpPr>
          <p:spPr>
            <a:xfrm>
              <a:off x="3895024" y="5922745"/>
              <a:ext cx="3971472" cy="74898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4267" dirty="0">
                  <a:solidFill>
                    <a:schemeClr val="bg1"/>
                  </a:solidFill>
                </a:rPr>
                <a:t>S</a:t>
              </a:r>
              <a:r>
                <a:rPr lang="en-US" altLang="zh-CN" sz="4267" baseline="30000" dirty="0">
                  <a:solidFill>
                    <a:schemeClr val="bg1"/>
                  </a:solidFill>
                </a:rPr>
                <a:t>3</a:t>
              </a:r>
              <a:r>
                <a:rPr lang="en-US" altLang="zh-CN" sz="4267" dirty="0">
                  <a:solidFill>
                    <a:schemeClr val="bg1"/>
                  </a:solidFill>
                </a:rPr>
                <a:t>FEL at 2032 </a:t>
              </a:r>
              <a:endParaRPr lang="en-US" sz="4267" dirty="0">
                <a:solidFill>
                  <a:schemeClr val="bg1"/>
                </a:solidFill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2517806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 rotWithShape="1">
          <a:blip r:embed="rId2" cstate="print"/>
          <a:srcRect t="7846"/>
          <a:stretch/>
        </p:blipFill>
        <p:spPr>
          <a:xfrm>
            <a:off x="4862687" y="2233913"/>
            <a:ext cx="7263767" cy="4213185"/>
          </a:xfrm>
          <a:prstGeom prst="rect">
            <a:avLst/>
          </a:prstGeom>
        </p:spPr>
      </p:pic>
      <p:grpSp>
        <p:nvGrpSpPr>
          <p:cNvPr id="10" name="组合 9">
            <a:extLst>
              <a:ext uri="{FF2B5EF4-FFF2-40B4-BE49-F238E27FC236}">
                <a16:creationId xmlns:a16="http://schemas.microsoft.com/office/drawing/2014/main" id="{BC7EBD71-A1D0-4BC1-B97E-37D80C884CFB}"/>
              </a:ext>
            </a:extLst>
          </p:cNvPr>
          <p:cNvGrpSpPr/>
          <p:nvPr/>
        </p:nvGrpSpPr>
        <p:grpSpPr>
          <a:xfrm>
            <a:off x="52465" y="3895958"/>
            <a:ext cx="9250576" cy="2843143"/>
            <a:chOff x="52465" y="3895958"/>
            <a:chExt cx="9250576" cy="2843143"/>
          </a:xfrm>
        </p:grpSpPr>
        <p:sp>
          <p:nvSpPr>
            <p:cNvPr id="3" name="object 3"/>
            <p:cNvSpPr txBox="1"/>
            <p:nvPr/>
          </p:nvSpPr>
          <p:spPr>
            <a:xfrm>
              <a:off x="9134315" y="3895958"/>
              <a:ext cx="168726" cy="417112"/>
            </a:xfrm>
            <a:prstGeom prst="rect">
              <a:avLst/>
            </a:prstGeom>
          </p:spPr>
          <p:txBody>
            <a:bodyPr vert="horz" wrap="square" lIns="0" tIns="13335" rIns="0" bIns="0" rtlCol="0">
              <a:spAutoFit/>
            </a:bodyPr>
            <a:lstStyle/>
            <a:p>
              <a:pPr marL="12700">
                <a:lnSpc>
                  <a:spcPct val="100000"/>
                </a:lnSpc>
                <a:spcBef>
                  <a:spcPts val="105"/>
                </a:spcBef>
              </a:pPr>
              <a:r>
                <a:rPr sz="2000" b="1" dirty="0">
                  <a:solidFill>
                    <a:srgbClr val="FF0000"/>
                  </a:solidFill>
                  <a:latin typeface="Times New Roman"/>
                  <a:cs typeface="Times New Roman"/>
                </a:rPr>
                <a:t>1</a:t>
              </a:r>
              <a:endParaRPr sz="2000" dirty="0">
                <a:latin typeface="Times New Roman"/>
                <a:cs typeface="Times New Roman"/>
              </a:endParaRPr>
            </a:p>
          </p:txBody>
        </p:sp>
        <p:pic>
          <p:nvPicPr>
            <p:cNvPr id="17" name="object 1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2465" y="5188805"/>
              <a:ext cx="4960800" cy="1258293"/>
            </a:xfrm>
            <a:prstGeom prst="rect">
              <a:avLst/>
            </a:prstGeom>
          </p:spPr>
        </p:pic>
        <p:sp>
          <p:nvSpPr>
            <p:cNvPr id="24" name="object 24"/>
            <p:cNvSpPr txBox="1"/>
            <p:nvPr/>
          </p:nvSpPr>
          <p:spPr>
            <a:xfrm>
              <a:off x="1078150" y="6447098"/>
              <a:ext cx="2909430" cy="292003"/>
            </a:xfrm>
            <a:prstGeom prst="rect">
              <a:avLst/>
            </a:prstGeom>
            <a:solidFill>
              <a:schemeClr val="accent1">
                <a:alpha val="50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vert="horz" wrap="square" lIns="0" tIns="121285" rIns="0" bIns="0" rtlCol="0">
              <a:spAutoFit/>
            </a:bodyPr>
            <a:lstStyle/>
            <a:p>
              <a:pPr marL="38100" algn="ctr">
                <a:lnSpc>
                  <a:spcPts val="1200"/>
                </a:lnSpc>
              </a:pPr>
              <a:r>
                <a:rPr sz="1800" b="1" spc="-5" dirty="0">
                  <a:latin typeface="Times New Roman"/>
                  <a:cs typeface="Times New Roman"/>
                </a:rPr>
                <a:t>S</a:t>
              </a:r>
              <a:r>
                <a:rPr sz="1725" b="1" spc="-7" baseline="21739" dirty="0">
                  <a:latin typeface="Times New Roman"/>
                  <a:cs typeface="Times New Roman"/>
                </a:rPr>
                <a:t>3</a:t>
              </a:r>
              <a:r>
                <a:rPr sz="1800" b="1" spc="-5" dirty="0">
                  <a:latin typeface="Times New Roman"/>
                  <a:cs typeface="Times New Roman"/>
                </a:rPr>
                <a:t>FEL:</a:t>
              </a:r>
              <a:r>
                <a:rPr sz="1800" b="1" spc="-25" dirty="0">
                  <a:latin typeface="Times New Roman"/>
                  <a:cs typeface="Times New Roman"/>
                </a:rPr>
                <a:t> </a:t>
              </a:r>
              <a:r>
                <a:rPr sz="1600" b="1" spc="-5" dirty="0">
                  <a:latin typeface="Times New Roman"/>
                  <a:cs typeface="Times New Roman"/>
                </a:rPr>
                <a:t>Main</a:t>
              </a:r>
              <a:r>
                <a:rPr sz="1600" b="1" spc="-20" dirty="0">
                  <a:latin typeface="Times New Roman"/>
                  <a:cs typeface="Times New Roman"/>
                </a:rPr>
                <a:t> </a:t>
              </a:r>
              <a:r>
                <a:rPr sz="1600" b="1" spc="-5" dirty="0">
                  <a:latin typeface="Times New Roman"/>
                  <a:cs typeface="Times New Roman"/>
                </a:rPr>
                <a:t>LINAC</a:t>
              </a:r>
              <a:endParaRPr sz="1400" dirty="0">
                <a:latin typeface="微软雅黑"/>
                <a:cs typeface="微软雅黑"/>
              </a:endParaRPr>
            </a:p>
          </p:txBody>
        </p:sp>
        <p:cxnSp>
          <p:nvCxnSpPr>
            <p:cNvPr id="26" name="直接连接符 25">
              <a:extLst>
                <a:ext uri="{FF2B5EF4-FFF2-40B4-BE49-F238E27FC236}">
                  <a16:creationId xmlns:a16="http://schemas.microsoft.com/office/drawing/2014/main" id="{865DA539-1C07-44B5-AE63-B63BB9CA754E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024711" y="4164670"/>
              <a:ext cx="4109605" cy="1653281"/>
            </a:xfrm>
            <a:prstGeom prst="line">
              <a:avLst/>
            </a:prstGeom>
            <a:ln w="19050">
              <a:solidFill>
                <a:srgbClr val="8398A2"/>
              </a:solidFill>
              <a:headEnd type="oval"/>
              <a:tailEnd type="none" w="lg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文本框 24">
            <a:extLst>
              <a:ext uri="{FF2B5EF4-FFF2-40B4-BE49-F238E27FC236}">
                <a16:creationId xmlns:a16="http://schemas.microsoft.com/office/drawing/2014/main" id="{FBBD5474-5D61-4C7A-9A48-FA4F2699806B}"/>
              </a:ext>
            </a:extLst>
          </p:cNvPr>
          <p:cNvSpPr txBox="1"/>
          <p:nvPr/>
        </p:nvSpPr>
        <p:spPr>
          <a:xfrm>
            <a:off x="3108960" y="1210945"/>
            <a:ext cx="597344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sz="2800" b="1" dirty="0">
                <a:solidFill>
                  <a:srgbClr val="083388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Layout of S</a:t>
            </a:r>
            <a:r>
              <a:rPr lang="en-US" sz="2800" b="1" baseline="30000" dirty="0">
                <a:solidFill>
                  <a:srgbClr val="083388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3</a:t>
            </a:r>
            <a:r>
              <a:rPr lang="en-US" sz="2800" b="1" dirty="0">
                <a:solidFill>
                  <a:srgbClr val="083388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FEL Acc</a:t>
            </a:r>
            <a:r>
              <a:rPr lang="en-US" altLang="zh-CN" sz="2800" b="1" dirty="0">
                <a:solidFill>
                  <a:srgbClr val="083388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elerators</a:t>
            </a:r>
          </a:p>
        </p:txBody>
      </p:sp>
      <p:grpSp>
        <p:nvGrpSpPr>
          <p:cNvPr id="11" name="组合 10">
            <a:extLst>
              <a:ext uri="{FF2B5EF4-FFF2-40B4-BE49-F238E27FC236}">
                <a16:creationId xmlns:a16="http://schemas.microsoft.com/office/drawing/2014/main" id="{3C71B608-2F76-4F33-87ED-92E9CBC928EE}"/>
              </a:ext>
            </a:extLst>
          </p:cNvPr>
          <p:cNvGrpSpPr/>
          <p:nvPr/>
        </p:nvGrpSpPr>
        <p:grpSpPr>
          <a:xfrm>
            <a:off x="53282" y="3379371"/>
            <a:ext cx="6323355" cy="1667013"/>
            <a:chOff x="53282" y="3379371"/>
            <a:chExt cx="6323355" cy="1667013"/>
          </a:xfrm>
        </p:grpSpPr>
        <p:sp>
          <p:nvSpPr>
            <p:cNvPr id="4" name="object 4"/>
            <p:cNvSpPr txBox="1"/>
            <p:nvPr/>
          </p:nvSpPr>
          <p:spPr>
            <a:xfrm>
              <a:off x="6207911" y="4131948"/>
              <a:ext cx="168726" cy="417112"/>
            </a:xfrm>
            <a:prstGeom prst="rect">
              <a:avLst/>
            </a:prstGeom>
          </p:spPr>
          <p:txBody>
            <a:bodyPr vert="horz" wrap="square" lIns="0" tIns="13335" rIns="0" bIns="0" rtlCol="0">
              <a:spAutoFit/>
            </a:bodyPr>
            <a:lstStyle/>
            <a:p>
              <a:pPr marL="12700">
                <a:lnSpc>
                  <a:spcPct val="100000"/>
                </a:lnSpc>
                <a:spcBef>
                  <a:spcPts val="105"/>
                </a:spcBef>
              </a:pPr>
              <a:r>
                <a:rPr sz="2000" b="1" dirty="0">
                  <a:solidFill>
                    <a:srgbClr val="FF0000"/>
                  </a:solidFill>
                  <a:latin typeface="Times New Roman"/>
                  <a:cs typeface="Times New Roman"/>
                </a:rPr>
                <a:t>2</a:t>
              </a:r>
              <a:endParaRPr sz="2000" dirty="0">
                <a:latin typeface="Times New Roman"/>
                <a:cs typeface="Times New Roman"/>
              </a:endParaRPr>
            </a:p>
          </p:txBody>
        </p:sp>
        <p:grpSp>
          <p:nvGrpSpPr>
            <p:cNvPr id="7" name="组合 6">
              <a:extLst>
                <a:ext uri="{FF2B5EF4-FFF2-40B4-BE49-F238E27FC236}">
                  <a16:creationId xmlns:a16="http://schemas.microsoft.com/office/drawing/2014/main" id="{766C8926-83DF-415D-AB58-6C5042243B23}"/>
                </a:ext>
              </a:extLst>
            </p:cNvPr>
            <p:cNvGrpSpPr/>
            <p:nvPr/>
          </p:nvGrpSpPr>
          <p:grpSpPr>
            <a:xfrm>
              <a:off x="53282" y="3379371"/>
              <a:ext cx="4959167" cy="1388175"/>
              <a:chOff x="66675" y="5193410"/>
              <a:chExt cx="6150610" cy="1544955"/>
            </a:xfrm>
          </p:grpSpPr>
          <p:pic>
            <p:nvPicPr>
              <p:cNvPr id="19" name="object 19"/>
              <p:cNvPicPr/>
              <p:nvPr/>
            </p:nvPicPr>
            <p:blipFill>
              <a:blip r:embed="rId4" cstate="print"/>
              <a:stretch>
                <a:fillRect/>
              </a:stretch>
            </p:blipFill>
            <p:spPr>
              <a:xfrm>
                <a:off x="76200" y="5282183"/>
                <a:ext cx="6064410" cy="1386840"/>
              </a:xfrm>
              <a:prstGeom prst="rect">
                <a:avLst/>
              </a:prstGeom>
            </p:spPr>
          </p:pic>
          <p:sp>
            <p:nvSpPr>
              <p:cNvPr id="20" name="object 20"/>
              <p:cNvSpPr/>
              <p:nvPr/>
            </p:nvSpPr>
            <p:spPr>
              <a:xfrm>
                <a:off x="66675" y="5193410"/>
                <a:ext cx="6150610" cy="1544955"/>
              </a:xfrm>
              <a:custGeom>
                <a:avLst/>
                <a:gdLst/>
                <a:ahLst/>
                <a:cxnLst/>
                <a:rect l="l" t="t" r="r" b="b"/>
                <a:pathLst>
                  <a:path w="6150610" h="1544954">
                    <a:moveTo>
                      <a:pt x="6145339" y="1544573"/>
                    </a:moveTo>
                    <a:lnTo>
                      <a:pt x="4762" y="1544573"/>
                    </a:lnTo>
                    <a:lnTo>
                      <a:pt x="3289" y="1544345"/>
                    </a:lnTo>
                    <a:lnTo>
                      <a:pt x="1968" y="1543659"/>
                    </a:lnTo>
                    <a:lnTo>
                      <a:pt x="914" y="1542605"/>
                    </a:lnTo>
                    <a:lnTo>
                      <a:pt x="228" y="1541284"/>
                    </a:lnTo>
                    <a:lnTo>
                      <a:pt x="0" y="1539811"/>
                    </a:lnTo>
                    <a:lnTo>
                      <a:pt x="0" y="4762"/>
                    </a:lnTo>
                    <a:lnTo>
                      <a:pt x="4762" y="0"/>
                    </a:lnTo>
                    <a:lnTo>
                      <a:pt x="6145339" y="0"/>
                    </a:lnTo>
                    <a:lnTo>
                      <a:pt x="6150102" y="4762"/>
                    </a:lnTo>
                    <a:lnTo>
                      <a:pt x="9525" y="4762"/>
                    </a:lnTo>
                    <a:lnTo>
                      <a:pt x="4762" y="9525"/>
                    </a:lnTo>
                    <a:lnTo>
                      <a:pt x="9525" y="9525"/>
                    </a:lnTo>
                    <a:lnTo>
                      <a:pt x="9525" y="1535048"/>
                    </a:lnTo>
                    <a:lnTo>
                      <a:pt x="4762" y="1535048"/>
                    </a:lnTo>
                    <a:lnTo>
                      <a:pt x="9525" y="1539811"/>
                    </a:lnTo>
                    <a:lnTo>
                      <a:pt x="6150102" y="1539811"/>
                    </a:lnTo>
                    <a:lnTo>
                      <a:pt x="6149873" y="1541284"/>
                    </a:lnTo>
                    <a:lnTo>
                      <a:pt x="6149187" y="1542605"/>
                    </a:lnTo>
                    <a:lnTo>
                      <a:pt x="6148133" y="1543659"/>
                    </a:lnTo>
                    <a:lnTo>
                      <a:pt x="6146812" y="1544345"/>
                    </a:lnTo>
                    <a:lnTo>
                      <a:pt x="6145339" y="1544573"/>
                    </a:lnTo>
                    <a:close/>
                  </a:path>
                  <a:path w="6150610" h="1544954">
                    <a:moveTo>
                      <a:pt x="9525" y="9525"/>
                    </a:moveTo>
                    <a:lnTo>
                      <a:pt x="4762" y="9525"/>
                    </a:lnTo>
                    <a:lnTo>
                      <a:pt x="9525" y="4762"/>
                    </a:lnTo>
                    <a:lnTo>
                      <a:pt x="9525" y="9525"/>
                    </a:lnTo>
                    <a:close/>
                  </a:path>
                  <a:path w="6150610" h="1544954">
                    <a:moveTo>
                      <a:pt x="6140577" y="9525"/>
                    </a:moveTo>
                    <a:lnTo>
                      <a:pt x="9525" y="9525"/>
                    </a:lnTo>
                    <a:lnTo>
                      <a:pt x="9525" y="4762"/>
                    </a:lnTo>
                    <a:lnTo>
                      <a:pt x="6140577" y="4762"/>
                    </a:lnTo>
                    <a:lnTo>
                      <a:pt x="6140577" y="9525"/>
                    </a:lnTo>
                    <a:close/>
                  </a:path>
                  <a:path w="6150610" h="1544954">
                    <a:moveTo>
                      <a:pt x="6140577" y="1539811"/>
                    </a:moveTo>
                    <a:lnTo>
                      <a:pt x="6140577" y="4762"/>
                    </a:lnTo>
                    <a:lnTo>
                      <a:pt x="6145339" y="9525"/>
                    </a:lnTo>
                    <a:lnTo>
                      <a:pt x="6150102" y="9525"/>
                    </a:lnTo>
                    <a:lnTo>
                      <a:pt x="6150102" y="1535048"/>
                    </a:lnTo>
                    <a:lnTo>
                      <a:pt x="6145339" y="1535048"/>
                    </a:lnTo>
                    <a:lnTo>
                      <a:pt x="6140577" y="1539811"/>
                    </a:lnTo>
                    <a:close/>
                  </a:path>
                  <a:path w="6150610" h="1544954">
                    <a:moveTo>
                      <a:pt x="6150102" y="9525"/>
                    </a:moveTo>
                    <a:lnTo>
                      <a:pt x="6145339" y="9525"/>
                    </a:lnTo>
                    <a:lnTo>
                      <a:pt x="6140577" y="4762"/>
                    </a:lnTo>
                    <a:lnTo>
                      <a:pt x="6150102" y="4762"/>
                    </a:lnTo>
                    <a:lnTo>
                      <a:pt x="6150102" y="9525"/>
                    </a:lnTo>
                    <a:close/>
                  </a:path>
                  <a:path w="6150610" h="1544954">
                    <a:moveTo>
                      <a:pt x="9525" y="1539811"/>
                    </a:moveTo>
                    <a:lnTo>
                      <a:pt x="4762" y="1535048"/>
                    </a:lnTo>
                    <a:lnTo>
                      <a:pt x="9525" y="1535048"/>
                    </a:lnTo>
                    <a:lnTo>
                      <a:pt x="9525" y="1539811"/>
                    </a:lnTo>
                    <a:close/>
                  </a:path>
                  <a:path w="6150610" h="1544954">
                    <a:moveTo>
                      <a:pt x="6140577" y="1539811"/>
                    </a:moveTo>
                    <a:lnTo>
                      <a:pt x="9525" y="1539811"/>
                    </a:lnTo>
                    <a:lnTo>
                      <a:pt x="9525" y="1535048"/>
                    </a:lnTo>
                    <a:lnTo>
                      <a:pt x="6140577" y="1535048"/>
                    </a:lnTo>
                    <a:lnTo>
                      <a:pt x="6140577" y="1539811"/>
                    </a:lnTo>
                    <a:close/>
                  </a:path>
                  <a:path w="6150610" h="1544954">
                    <a:moveTo>
                      <a:pt x="6150102" y="1539811"/>
                    </a:moveTo>
                    <a:lnTo>
                      <a:pt x="6140577" y="1539811"/>
                    </a:lnTo>
                    <a:lnTo>
                      <a:pt x="6145339" y="1535048"/>
                    </a:lnTo>
                    <a:lnTo>
                      <a:pt x="6150102" y="1535048"/>
                    </a:lnTo>
                    <a:lnTo>
                      <a:pt x="6150102" y="1539811"/>
                    </a:lnTo>
                    <a:close/>
                  </a:path>
                </a:pathLst>
              </a:custGeom>
              <a:solidFill>
                <a:srgbClr val="0E4666"/>
              </a:solidFill>
            </p:spPr>
            <p:txBody>
              <a:bodyPr wrap="square" lIns="0" tIns="0" rIns="0" bIns="0" rtlCol="0"/>
              <a:lstStyle/>
              <a:p>
                <a:endParaRPr/>
              </a:p>
            </p:txBody>
          </p:sp>
        </p:grpSp>
        <p:cxnSp>
          <p:nvCxnSpPr>
            <p:cNvPr id="8" name="直接连接符 7">
              <a:extLst>
                <a:ext uri="{FF2B5EF4-FFF2-40B4-BE49-F238E27FC236}">
                  <a16:creationId xmlns:a16="http://schemas.microsoft.com/office/drawing/2014/main" id="{6F6B8F01-3396-493E-95D8-C282128AE87D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5032339" y="3831725"/>
              <a:ext cx="1113751" cy="583692"/>
            </a:xfrm>
            <a:prstGeom prst="line">
              <a:avLst/>
            </a:prstGeom>
            <a:ln w="19050">
              <a:solidFill>
                <a:srgbClr val="8398A2"/>
              </a:solidFill>
              <a:headEnd type="oval"/>
              <a:tailEnd type="none" w="lg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object 24">
              <a:extLst>
                <a:ext uri="{FF2B5EF4-FFF2-40B4-BE49-F238E27FC236}">
                  <a16:creationId xmlns:a16="http://schemas.microsoft.com/office/drawing/2014/main" id="{9FD36CAC-2371-45FE-8E54-F1D8E69EBDF1}"/>
                </a:ext>
              </a:extLst>
            </p:cNvPr>
            <p:cNvSpPr txBox="1"/>
            <p:nvPr/>
          </p:nvSpPr>
          <p:spPr>
            <a:xfrm>
              <a:off x="582666" y="4753740"/>
              <a:ext cx="3900399" cy="292644"/>
            </a:xfrm>
            <a:prstGeom prst="rect">
              <a:avLst/>
            </a:prstGeom>
            <a:solidFill>
              <a:schemeClr val="accent1">
                <a:alpha val="50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vert="horz" wrap="square" lIns="0" tIns="121285" rIns="0" bIns="0" rtlCol="0">
              <a:spAutoFit/>
            </a:bodyPr>
            <a:lstStyle/>
            <a:p>
              <a:pPr marL="38100" algn="ctr">
                <a:lnSpc>
                  <a:spcPts val="1200"/>
                </a:lnSpc>
              </a:pPr>
              <a:r>
                <a:rPr lang="en-US" altLang="zh-CN" sz="1800" b="1" spc="-5" dirty="0">
                  <a:latin typeface="Times New Roman"/>
                  <a:cs typeface="Times New Roman"/>
                </a:rPr>
                <a:t>SMTF: SC Module Test Facility</a:t>
              </a:r>
              <a:endParaRPr sz="1400" dirty="0">
                <a:latin typeface="微软雅黑"/>
                <a:cs typeface="微软雅黑"/>
              </a:endParaRPr>
            </a:p>
          </p:txBody>
        </p:sp>
      </p:grpSp>
      <p:grpSp>
        <p:nvGrpSpPr>
          <p:cNvPr id="12" name="组合 11">
            <a:extLst>
              <a:ext uri="{FF2B5EF4-FFF2-40B4-BE49-F238E27FC236}">
                <a16:creationId xmlns:a16="http://schemas.microsoft.com/office/drawing/2014/main" id="{7D1AE8F7-0648-436B-85C0-B47E8FAAE633}"/>
              </a:ext>
            </a:extLst>
          </p:cNvPr>
          <p:cNvGrpSpPr/>
          <p:nvPr/>
        </p:nvGrpSpPr>
        <p:grpSpPr>
          <a:xfrm>
            <a:off x="52465" y="1826209"/>
            <a:ext cx="5811019" cy="2089746"/>
            <a:chOff x="52465" y="1826209"/>
            <a:chExt cx="5811019" cy="2089746"/>
          </a:xfrm>
        </p:grpSpPr>
        <p:sp>
          <p:nvSpPr>
            <p:cNvPr id="5" name="object 5"/>
            <p:cNvSpPr txBox="1"/>
            <p:nvPr/>
          </p:nvSpPr>
          <p:spPr>
            <a:xfrm>
              <a:off x="5694758" y="3498843"/>
              <a:ext cx="168726" cy="417112"/>
            </a:xfrm>
            <a:prstGeom prst="rect">
              <a:avLst/>
            </a:prstGeom>
          </p:spPr>
          <p:txBody>
            <a:bodyPr vert="horz" wrap="square" lIns="0" tIns="13335" rIns="0" bIns="0" rtlCol="0">
              <a:spAutoFit/>
            </a:bodyPr>
            <a:lstStyle/>
            <a:p>
              <a:pPr marL="12700">
                <a:lnSpc>
                  <a:spcPct val="100000"/>
                </a:lnSpc>
                <a:spcBef>
                  <a:spcPts val="105"/>
                </a:spcBef>
              </a:pPr>
              <a:r>
                <a:rPr sz="2000" b="1" dirty="0">
                  <a:solidFill>
                    <a:srgbClr val="FF0000"/>
                  </a:solidFill>
                  <a:latin typeface="Times New Roman"/>
                  <a:cs typeface="Times New Roman"/>
                </a:rPr>
                <a:t>3</a:t>
              </a:r>
              <a:endParaRPr sz="2000" dirty="0">
                <a:latin typeface="Times New Roman"/>
                <a:cs typeface="Times New Roman"/>
              </a:endParaRPr>
            </a:p>
          </p:txBody>
        </p:sp>
        <p:pic>
          <p:nvPicPr>
            <p:cNvPr id="16" name="object 16"/>
            <p:cNvPicPr/>
            <p:nvPr/>
          </p:nvPicPr>
          <p:blipFill rotWithShape="1">
            <a:blip r:embed="rId5" cstate="print"/>
            <a:srcRect b="13390"/>
            <a:stretch/>
          </p:blipFill>
          <p:spPr>
            <a:xfrm>
              <a:off x="52465" y="1826209"/>
              <a:ext cx="4960800" cy="1131903"/>
            </a:xfrm>
            <a:prstGeom prst="rect">
              <a:avLst/>
            </a:prstGeom>
          </p:spPr>
        </p:pic>
        <p:cxnSp>
          <p:nvCxnSpPr>
            <p:cNvPr id="27" name="直接连接符 26">
              <a:extLst>
                <a:ext uri="{FF2B5EF4-FFF2-40B4-BE49-F238E27FC236}">
                  <a16:creationId xmlns:a16="http://schemas.microsoft.com/office/drawing/2014/main" id="{B82E03EF-FDD5-468C-977C-8D395D965B8E}"/>
                </a:ext>
              </a:extLst>
            </p:cNvPr>
            <p:cNvCxnSpPr>
              <a:cxnSpLocks/>
              <a:endCxn id="16" idx="3"/>
            </p:cNvCxnSpPr>
            <p:nvPr/>
          </p:nvCxnSpPr>
          <p:spPr>
            <a:xfrm flipH="1" flipV="1">
              <a:off x="5013265" y="2392161"/>
              <a:ext cx="614270" cy="1238790"/>
            </a:xfrm>
            <a:prstGeom prst="line">
              <a:avLst/>
            </a:prstGeom>
            <a:ln w="19050">
              <a:solidFill>
                <a:srgbClr val="8398A2"/>
              </a:solidFill>
              <a:headEnd type="oval"/>
              <a:tailEnd type="none" w="lg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object 24">
              <a:extLst>
                <a:ext uri="{FF2B5EF4-FFF2-40B4-BE49-F238E27FC236}">
                  <a16:creationId xmlns:a16="http://schemas.microsoft.com/office/drawing/2014/main" id="{0B203758-528F-41BB-99C6-0FF6CD15235F}"/>
                </a:ext>
              </a:extLst>
            </p:cNvPr>
            <p:cNvSpPr txBox="1"/>
            <p:nvPr/>
          </p:nvSpPr>
          <p:spPr>
            <a:xfrm>
              <a:off x="895664" y="2933886"/>
              <a:ext cx="3274403" cy="292644"/>
            </a:xfrm>
            <a:prstGeom prst="rect">
              <a:avLst/>
            </a:prstGeom>
            <a:solidFill>
              <a:schemeClr val="accent1">
                <a:alpha val="50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vert="horz" wrap="square" lIns="0" tIns="121285" rIns="0" bIns="0" rtlCol="0">
              <a:spAutoFit/>
            </a:bodyPr>
            <a:lstStyle/>
            <a:p>
              <a:pPr marL="38100" algn="ctr">
                <a:lnSpc>
                  <a:spcPts val="1200"/>
                </a:lnSpc>
              </a:pPr>
              <a:r>
                <a:rPr lang="en-US" altLang="zh-CN" sz="1800" b="1" spc="-5" dirty="0">
                  <a:latin typeface="Times New Roman"/>
                  <a:cs typeface="Times New Roman"/>
                </a:rPr>
                <a:t>LTF: LINAC Test Facility</a:t>
              </a:r>
              <a:endParaRPr sz="1400" dirty="0">
                <a:latin typeface="微软雅黑"/>
                <a:cs typeface="微软雅黑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28739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>
            <a:extLst>
              <a:ext uri="{FF2B5EF4-FFF2-40B4-BE49-F238E27FC236}">
                <a16:creationId xmlns:a16="http://schemas.microsoft.com/office/drawing/2014/main" id="{9A9326FD-3934-46E8-875B-292959FFA22A}"/>
              </a:ext>
            </a:extLst>
          </p:cNvPr>
          <p:cNvSpPr txBox="1"/>
          <p:nvPr/>
        </p:nvSpPr>
        <p:spPr>
          <a:xfrm>
            <a:off x="6243087" y="6369769"/>
            <a:ext cx="1505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dirty="0"/>
              <a:t>1.3GHz</a:t>
            </a:r>
            <a:r>
              <a:rPr lang="zh-CN" altLang="en-US" dirty="0"/>
              <a:t> </a:t>
            </a:r>
            <a:r>
              <a:rPr lang="en-US" altLang="zh-CN" dirty="0"/>
              <a:t>CMs</a:t>
            </a:r>
          </a:p>
        </p:txBody>
      </p:sp>
      <p:pic>
        <p:nvPicPr>
          <p:cNvPr id="30" name="object 16">
            <a:extLst>
              <a:ext uri="{FF2B5EF4-FFF2-40B4-BE49-F238E27FC236}">
                <a16:creationId xmlns:a16="http://schemas.microsoft.com/office/drawing/2014/main" id="{30D4DB28-0F12-4B7A-BA6C-D11888CDDE19}"/>
              </a:ext>
            </a:extLst>
          </p:cNvPr>
          <p:cNvPicPr/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509187" y="1917537"/>
            <a:ext cx="1641894" cy="888943"/>
          </a:xfrm>
          <a:prstGeom prst="rect">
            <a:avLst/>
          </a:prstGeom>
        </p:spPr>
      </p:pic>
      <p:sp>
        <p:nvSpPr>
          <p:cNvPr id="9" name="文本框 8">
            <a:extLst>
              <a:ext uri="{FF2B5EF4-FFF2-40B4-BE49-F238E27FC236}">
                <a16:creationId xmlns:a16="http://schemas.microsoft.com/office/drawing/2014/main" id="{17B4AF58-3EAD-44E4-B25B-A4D009460923}"/>
              </a:ext>
            </a:extLst>
          </p:cNvPr>
          <p:cNvSpPr txBox="1"/>
          <p:nvPr/>
        </p:nvSpPr>
        <p:spPr>
          <a:xfrm>
            <a:off x="5964423" y="2133716"/>
            <a:ext cx="6206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3600" dirty="0"/>
              <a:t>5*</a:t>
            </a:r>
            <a:endParaRPr lang="zh-CN" altLang="en-US" sz="3600" dirty="0"/>
          </a:p>
        </p:txBody>
      </p:sp>
      <p:sp>
        <p:nvSpPr>
          <p:cNvPr id="35" name="文本框 34">
            <a:extLst>
              <a:ext uri="{FF2B5EF4-FFF2-40B4-BE49-F238E27FC236}">
                <a16:creationId xmlns:a16="http://schemas.microsoft.com/office/drawing/2014/main" id="{2555C4C7-6628-4E1D-AF15-4CC399AB1243}"/>
              </a:ext>
            </a:extLst>
          </p:cNvPr>
          <p:cNvSpPr txBox="1"/>
          <p:nvPr/>
        </p:nvSpPr>
        <p:spPr>
          <a:xfrm>
            <a:off x="5964423" y="3880478"/>
            <a:ext cx="6206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3600" dirty="0"/>
              <a:t>1*</a:t>
            </a:r>
            <a:endParaRPr lang="zh-CN" altLang="en-US" sz="3600" dirty="0"/>
          </a:p>
        </p:txBody>
      </p:sp>
      <p:sp>
        <p:nvSpPr>
          <p:cNvPr id="36" name="文本框 35">
            <a:extLst>
              <a:ext uri="{FF2B5EF4-FFF2-40B4-BE49-F238E27FC236}">
                <a16:creationId xmlns:a16="http://schemas.microsoft.com/office/drawing/2014/main" id="{722BC546-B0A1-412F-B6CD-8947790B8A30}"/>
              </a:ext>
            </a:extLst>
          </p:cNvPr>
          <p:cNvSpPr txBox="1"/>
          <p:nvPr/>
        </p:nvSpPr>
        <p:spPr>
          <a:xfrm>
            <a:off x="5786461" y="5385892"/>
            <a:ext cx="8771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3600" dirty="0"/>
              <a:t>18*</a:t>
            </a:r>
            <a:endParaRPr lang="zh-CN" altLang="en-US" sz="3600" dirty="0"/>
          </a:p>
        </p:txBody>
      </p:sp>
      <p:pic>
        <p:nvPicPr>
          <p:cNvPr id="45" name="object 16">
            <a:extLst>
              <a:ext uri="{FF2B5EF4-FFF2-40B4-BE49-F238E27FC236}">
                <a16:creationId xmlns:a16="http://schemas.microsoft.com/office/drawing/2014/main" id="{330D1918-0771-4947-93DF-D48D081C0EB1}"/>
              </a:ext>
            </a:extLst>
          </p:cNvPr>
          <p:cNvPicPr/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646654" y="3759171"/>
            <a:ext cx="1641894" cy="888943"/>
          </a:xfrm>
          <a:prstGeom prst="rect">
            <a:avLst/>
          </a:prstGeom>
        </p:spPr>
      </p:pic>
      <p:pic>
        <p:nvPicPr>
          <p:cNvPr id="46" name="object 16">
            <a:extLst>
              <a:ext uri="{FF2B5EF4-FFF2-40B4-BE49-F238E27FC236}">
                <a16:creationId xmlns:a16="http://schemas.microsoft.com/office/drawing/2014/main" id="{D57632BC-6E6E-439F-9FB5-B1C518149736}"/>
              </a:ext>
            </a:extLst>
          </p:cNvPr>
          <p:cNvPicPr/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646654" y="5202583"/>
            <a:ext cx="1641894" cy="888943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2465" y="5188805"/>
            <a:ext cx="4960800" cy="1258293"/>
          </a:xfrm>
          <a:prstGeom prst="rect">
            <a:avLst/>
          </a:prstGeom>
        </p:spPr>
      </p:pic>
      <p:sp>
        <p:nvSpPr>
          <p:cNvPr id="24" name="object 24"/>
          <p:cNvSpPr txBox="1"/>
          <p:nvPr/>
        </p:nvSpPr>
        <p:spPr>
          <a:xfrm>
            <a:off x="1078150" y="6447098"/>
            <a:ext cx="2909430" cy="292003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square" lIns="0" tIns="121285" rIns="0" bIns="0" rtlCol="0">
            <a:spAutoFit/>
          </a:bodyPr>
          <a:lstStyle/>
          <a:p>
            <a:pPr marL="38100" algn="ctr">
              <a:lnSpc>
                <a:spcPts val="1200"/>
              </a:lnSpc>
            </a:pPr>
            <a:r>
              <a:rPr sz="1800" b="1" spc="-5" dirty="0">
                <a:latin typeface="Times New Roman"/>
                <a:cs typeface="Times New Roman"/>
              </a:rPr>
              <a:t>S</a:t>
            </a:r>
            <a:r>
              <a:rPr sz="1725" b="1" spc="-7" baseline="21739" dirty="0">
                <a:latin typeface="Times New Roman"/>
                <a:cs typeface="Times New Roman"/>
              </a:rPr>
              <a:t>3</a:t>
            </a:r>
            <a:r>
              <a:rPr sz="1800" b="1" spc="-5" dirty="0">
                <a:latin typeface="Times New Roman"/>
                <a:cs typeface="Times New Roman"/>
              </a:rPr>
              <a:t>FEL:</a:t>
            </a:r>
            <a:r>
              <a:rPr sz="1800" b="1" spc="-25" dirty="0">
                <a:latin typeface="Times New Roman"/>
                <a:cs typeface="Times New Roman"/>
              </a:rPr>
              <a:t> </a:t>
            </a:r>
            <a:r>
              <a:rPr sz="1600" b="1" spc="-5" dirty="0">
                <a:latin typeface="Times New Roman"/>
                <a:cs typeface="Times New Roman"/>
              </a:rPr>
              <a:t>Main</a:t>
            </a:r>
            <a:r>
              <a:rPr sz="1600" b="1" spc="-20" dirty="0">
                <a:latin typeface="Times New Roman"/>
                <a:cs typeface="Times New Roman"/>
              </a:rPr>
              <a:t> </a:t>
            </a:r>
            <a:r>
              <a:rPr sz="1600" b="1" spc="-5" dirty="0">
                <a:latin typeface="Times New Roman"/>
                <a:cs typeface="Times New Roman"/>
              </a:rPr>
              <a:t>LINAC</a:t>
            </a:r>
            <a:endParaRPr sz="1400" dirty="0">
              <a:latin typeface="微软雅黑"/>
              <a:cs typeface="微软雅黑"/>
            </a:endParaRPr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FBBD5474-5D61-4C7A-9A48-FA4F2699806B}"/>
              </a:ext>
            </a:extLst>
          </p:cNvPr>
          <p:cNvSpPr txBox="1"/>
          <p:nvPr/>
        </p:nvSpPr>
        <p:spPr>
          <a:xfrm>
            <a:off x="3108960" y="1210945"/>
            <a:ext cx="597344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sz="2800" b="1" dirty="0">
                <a:solidFill>
                  <a:srgbClr val="083388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Layout of S</a:t>
            </a:r>
            <a:r>
              <a:rPr lang="en-US" sz="2800" b="1" baseline="30000" dirty="0">
                <a:solidFill>
                  <a:srgbClr val="083388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3</a:t>
            </a:r>
            <a:r>
              <a:rPr lang="en-US" sz="2800" b="1" dirty="0">
                <a:solidFill>
                  <a:srgbClr val="083388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FEL Acc</a:t>
            </a:r>
            <a:r>
              <a:rPr lang="en-US" altLang="zh-CN" sz="2800" b="1" dirty="0">
                <a:solidFill>
                  <a:srgbClr val="083388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elerators</a:t>
            </a:r>
          </a:p>
        </p:txBody>
      </p:sp>
      <p:grpSp>
        <p:nvGrpSpPr>
          <p:cNvPr id="7" name="组合 6">
            <a:extLst>
              <a:ext uri="{FF2B5EF4-FFF2-40B4-BE49-F238E27FC236}">
                <a16:creationId xmlns:a16="http://schemas.microsoft.com/office/drawing/2014/main" id="{766C8926-83DF-415D-AB58-6C5042243B23}"/>
              </a:ext>
            </a:extLst>
          </p:cNvPr>
          <p:cNvGrpSpPr/>
          <p:nvPr/>
        </p:nvGrpSpPr>
        <p:grpSpPr>
          <a:xfrm>
            <a:off x="53282" y="3379371"/>
            <a:ext cx="4959167" cy="1388175"/>
            <a:chOff x="66675" y="5193410"/>
            <a:chExt cx="6150610" cy="1544955"/>
          </a:xfrm>
        </p:grpSpPr>
        <p:pic>
          <p:nvPicPr>
            <p:cNvPr id="19" name="object 1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6200" y="5282183"/>
              <a:ext cx="6064410" cy="1386840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66675" y="5193410"/>
              <a:ext cx="6150610" cy="1544955"/>
            </a:xfrm>
            <a:custGeom>
              <a:avLst/>
              <a:gdLst/>
              <a:ahLst/>
              <a:cxnLst/>
              <a:rect l="l" t="t" r="r" b="b"/>
              <a:pathLst>
                <a:path w="6150610" h="1544954">
                  <a:moveTo>
                    <a:pt x="6145339" y="1544573"/>
                  </a:moveTo>
                  <a:lnTo>
                    <a:pt x="4762" y="1544573"/>
                  </a:lnTo>
                  <a:lnTo>
                    <a:pt x="3289" y="1544345"/>
                  </a:lnTo>
                  <a:lnTo>
                    <a:pt x="1968" y="1543659"/>
                  </a:lnTo>
                  <a:lnTo>
                    <a:pt x="914" y="1542605"/>
                  </a:lnTo>
                  <a:lnTo>
                    <a:pt x="228" y="1541284"/>
                  </a:lnTo>
                  <a:lnTo>
                    <a:pt x="0" y="1539811"/>
                  </a:lnTo>
                  <a:lnTo>
                    <a:pt x="0" y="4762"/>
                  </a:lnTo>
                  <a:lnTo>
                    <a:pt x="4762" y="0"/>
                  </a:lnTo>
                  <a:lnTo>
                    <a:pt x="6145339" y="0"/>
                  </a:lnTo>
                  <a:lnTo>
                    <a:pt x="6150102" y="4762"/>
                  </a:lnTo>
                  <a:lnTo>
                    <a:pt x="9525" y="4762"/>
                  </a:lnTo>
                  <a:lnTo>
                    <a:pt x="4762" y="9525"/>
                  </a:lnTo>
                  <a:lnTo>
                    <a:pt x="9525" y="9525"/>
                  </a:lnTo>
                  <a:lnTo>
                    <a:pt x="9525" y="1535048"/>
                  </a:lnTo>
                  <a:lnTo>
                    <a:pt x="4762" y="1535048"/>
                  </a:lnTo>
                  <a:lnTo>
                    <a:pt x="9525" y="1539811"/>
                  </a:lnTo>
                  <a:lnTo>
                    <a:pt x="6150102" y="1539811"/>
                  </a:lnTo>
                  <a:lnTo>
                    <a:pt x="6149873" y="1541284"/>
                  </a:lnTo>
                  <a:lnTo>
                    <a:pt x="6149187" y="1542605"/>
                  </a:lnTo>
                  <a:lnTo>
                    <a:pt x="6148133" y="1543659"/>
                  </a:lnTo>
                  <a:lnTo>
                    <a:pt x="6146812" y="1544345"/>
                  </a:lnTo>
                  <a:lnTo>
                    <a:pt x="6145339" y="1544573"/>
                  </a:lnTo>
                  <a:close/>
                </a:path>
                <a:path w="6150610" h="1544954">
                  <a:moveTo>
                    <a:pt x="9525" y="9525"/>
                  </a:moveTo>
                  <a:lnTo>
                    <a:pt x="4762" y="9525"/>
                  </a:lnTo>
                  <a:lnTo>
                    <a:pt x="9525" y="4762"/>
                  </a:lnTo>
                  <a:lnTo>
                    <a:pt x="9525" y="9525"/>
                  </a:lnTo>
                  <a:close/>
                </a:path>
                <a:path w="6150610" h="1544954">
                  <a:moveTo>
                    <a:pt x="6140577" y="9525"/>
                  </a:moveTo>
                  <a:lnTo>
                    <a:pt x="9525" y="9525"/>
                  </a:lnTo>
                  <a:lnTo>
                    <a:pt x="9525" y="4762"/>
                  </a:lnTo>
                  <a:lnTo>
                    <a:pt x="6140577" y="4762"/>
                  </a:lnTo>
                  <a:lnTo>
                    <a:pt x="6140577" y="9525"/>
                  </a:lnTo>
                  <a:close/>
                </a:path>
                <a:path w="6150610" h="1544954">
                  <a:moveTo>
                    <a:pt x="6140577" y="1539811"/>
                  </a:moveTo>
                  <a:lnTo>
                    <a:pt x="6140577" y="4762"/>
                  </a:lnTo>
                  <a:lnTo>
                    <a:pt x="6145339" y="9525"/>
                  </a:lnTo>
                  <a:lnTo>
                    <a:pt x="6150102" y="9525"/>
                  </a:lnTo>
                  <a:lnTo>
                    <a:pt x="6150102" y="1535048"/>
                  </a:lnTo>
                  <a:lnTo>
                    <a:pt x="6145339" y="1535048"/>
                  </a:lnTo>
                  <a:lnTo>
                    <a:pt x="6140577" y="1539811"/>
                  </a:lnTo>
                  <a:close/>
                </a:path>
                <a:path w="6150610" h="1544954">
                  <a:moveTo>
                    <a:pt x="6150102" y="9525"/>
                  </a:moveTo>
                  <a:lnTo>
                    <a:pt x="6145339" y="9525"/>
                  </a:lnTo>
                  <a:lnTo>
                    <a:pt x="6140577" y="4762"/>
                  </a:lnTo>
                  <a:lnTo>
                    <a:pt x="6150102" y="4762"/>
                  </a:lnTo>
                  <a:lnTo>
                    <a:pt x="6150102" y="9525"/>
                  </a:lnTo>
                  <a:close/>
                </a:path>
                <a:path w="6150610" h="1544954">
                  <a:moveTo>
                    <a:pt x="9525" y="1539811"/>
                  </a:moveTo>
                  <a:lnTo>
                    <a:pt x="4762" y="1535048"/>
                  </a:lnTo>
                  <a:lnTo>
                    <a:pt x="9525" y="1535048"/>
                  </a:lnTo>
                  <a:lnTo>
                    <a:pt x="9525" y="1539811"/>
                  </a:lnTo>
                  <a:close/>
                </a:path>
                <a:path w="6150610" h="1544954">
                  <a:moveTo>
                    <a:pt x="6140577" y="1539811"/>
                  </a:moveTo>
                  <a:lnTo>
                    <a:pt x="9525" y="1539811"/>
                  </a:lnTo>
                  <a:lnTo>
                    <a:pt x="9525" y="1535048"/>
                  </a:lnTo>
                  <a:lnTo>
                    <a:pt x="6140577" y="1535048"/>
                  </a:lnTo>
                  <a:lnTo>
                    <a:pt x="6140577" y="1539811"/>
                  </a:lnTo>
                  <a:close/>
                </a:path>
                <a:path w="6150610" h="1544954">
                  <a:moveTo>
                    <a:pt x="6150102" y="1539811"/>
                  </a:moveTo>
                  <a:lnTo>
                    <a:pt x="6140577" y="1539811"/>
                  </a:lnTo>
                  <a:lnTo>
                    <a:pt x="6145339" y="1535048"/>
                  </a:lnTo>
                  <a:lnTo>
                    <a:pt x="6150102" y="1535048"/>
                  </a:lnTo>
                  <a:lnTo>
                    <a:pt x="6150102" y="1539811"/>
                  </a:lnTo>
                  <a:close/>
                </a:path>
              </a:pathLst>
            </a:custGeom>
            <a:solidFill>
              <a:srgbClr val="0E466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4">
            <a:extLst>
              <a:ext uri="{FF2B5EF4-FFF2-40B4-BE49-F238E27FC236}">
                <a16:creationId xmlns:a16="http://schemas.microsoft.com/office/drawing/2014/main" id="{9FD36CAC-2371-45FE-8E54-F1D8E69EBDF1}"/>
              </a:ext>
            </a:extLst>
          </p:cNvPr>
          <p:cNvSpPr txBox="1"/>
          <p:nvPr/>
        </p:nvSpPr>
        <p:spPr>
          <a:xfrm>
            <a:off x="582666" y="4753740"/>
            <a:ext cx="3900399" cy="292644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square" lIns="0" tIns="121285" rIns="0" bIns="0" rtlCol="0">
            <a:spAutoFit/>
          </a:bodyPr>
          <a:lstStyle/>
          <a:p>
            <a:pPr marL="38100" algn="ctr">
              <a:lnSpc>
                <a:spcPts val="1200"/>
              </a:lnSpc>
            </a:pPr>
            <a:r>
              <a:rPr lang="en-US" altLang="zh-CN" sz="1800" b="1" spc="-5" dirty="0">
                <a:latin typeface="Times New Roman"/>
                <a:cs typeface="Times New Roman"/>
              </a:rPr>
              <a:t>SMTF: SC Module Test Facility</a:t>
            </a:r>
            <a:endParaRPr sz="1400" dirty="0">
              <a:latin typeface="微软雅黑"/>
              <a:cs typeface="微软雅黑"/>
            </a:endParaRPr>
          </a:p>
        </p:txBody>
      </p:sp>
      <p:pic>
        <p:nvPicPr>
          <p:cNvPr id="16" name="object 16"/>
          <p:cNvPicPr/>
          <p:nvPr/>
        </p:nvPicPr>
        <p:blipFill rotWithShape="1">
          <a:blip r:embed="rId5" cstate="print"/>
          <a:srcRect b="13390"/>
          <a:stretch/>
        </p:blipFill>
        <p:spPr>
          <a:xfrm>
            <a:off x="52465" y="1826209"/>
            <a:ext cx="4960800" cy="1131903"/>
          </a:xfrm>
          <a:prstGeom prst="rect">
            <a:avLst/>
          </a:prstGeom>
        </p:spPr>
      </p:pic>
      <p:sp>
        <p:nvSpPr>
          <p:cNvPr id="29" name="object 24">
            <a:extLst>
              <a:ext uri="{FF2B5EF4-FFF2-40B4-BE49-F238E27FC236}">
                <a16:creationId xmlns:a16="http://schemas.microsoft.com/office/drawing/2014/main" id="{0B203758-528F-41BB-99C6-0FF6CD15235F}"/>
              </a:ext>
            </a:extLst>
          </p:cNvPr>
          <p:cNvSpPr txBox="1"/>
          <p:nvPr/>
        </p:nvSpPr>
        <p:spPr>
          <a:xfrm>
            <a:off x="895664" y="2933886"/>
            <a:ext cx="3274403" cy="292644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square" lIns="0" tIns="121285" rIns="0" bIns="0" rtlCol="0">
            <a:spAutoFit/>
          </a:bodyPr>
          <a:lstStyle/>
          <a:p>
            <a:pPr marL="38100" algn="ctr">
              <a:lnSpc>
                <a:spcPts val="1200"/>
              </a:lnSpc>
            </a:pPr>
            <a:r>
              <a:rPr lang="en-US" altLang="zh-CN" sz="1800" b="1" spc="-5" dirty="0">
                <a:latin typeface="Times New Roman"/>
                <a:cs typeface="Times New Roman"/>
              </a:rPr>
              <a:t>LTF: LINAC Test Facility</a:t>
            </a:r>
            <a:endParaRPr sz="1400" dirty="0">
              <a:latin typeface="微软雅黑"/>
              <a:cs typeface="微软雅黑"/>
            </a:endParaRPr>
          </a:p>
        </p:txBody>
      </p:sp>
      <p:sp>
        <p:nvSpPr>
          <p:cNvPr id="28" name="文本框 27">
            <a:extLst>
              <a:ext uri="{FF2B5EF4-FFF2-40B4-BE49-F238E27FC236}">
                <a16:creationId xmlns:a16="http://schemas.microsoft.com/office/drawing/2014/main" id="{0AE3668D-8EEF-4C7E-89D2-B659EBF5831F}"/>
              </a:ext>
            </a:extLst>
          </p:cNvPr>
          <p:cNvSpPr txBox="1"/>
          <p:nvPr/>
        </p:nvSpPr>
        <p:spPr>
          <a:xfrm>
            <a:off x="9295765" y="6369769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dirty="0"/>
              <a:t>1.3GHz</a:t>
            </a:r>
            <a:r>
              <a:rPr lang="zh-CN" altLang="en-US" dirty="0"/>
              <a:t> </a:t>
            </a:r>
            <a:r>
              <a:rPr lang="en-US" altLang="zh-CN" dirty="0"/>
              <a:t>cavities</a:t>
            </a:r>
          </a:p>
        </p:txBody>
      </p:sp>
      <p:sp>
        <p:nvSpPr>
          <p:cNvPr id="38" name="文本框 37">
            <a:extLst>
              <a:ext uri="{FF2B5EF4-FFF2-40B4-BE49-F238E27FC236}">
                <a16:creationId xmlns:a16="http://schemas.microsoft.com/office/drawing/2014/main" id="{3F978AD5-AE22-4E84-894E-C6A7A3DD50A2}"/>
              </a:ext>
            </a:extLst>
          </p:cNvPr>
          <p:cNvSpPr txBox="1"/>
          <p:nvPr/>
        </p:nvSpPr>
        <p:spPr>
          <a:xfrm>
            <a:off x="8896606" y="2182754"/>
            <a:ext cx="8771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3600" dirty="0"/>
              <a:t>40*</a:t>
            </a:r>
            <a:endParaRPr lang="zh-CN" altLang="en-US" sz="3600" dirty="0"/>
          </a:p>
        </p:txBody>
      </p:sp>
      <p:sp>
        <p:nvSpPr>
          <p:cNvPr id="41" name="文本框 40">
            <a:extLst>
              <a:ext uri="{FF2B5EF4-FFF2-40B4-BE49-F238E27FC236}">
                <a16:creationId xmlns:a16="http://schemas.microsoft.com/office/drawing/2014/main" id="{7566BE55-6C27-42B7-A2A5-B180AA9EE984}"/>
              </a:ext>
            </a:extLst>
          </p:cNvPr>
          <p:cNvSpPr txBox="1"/>
          <p:nvPr/>
        </p:nvSpPr>
        <p:spPr>
          <a:xfrm>
            <a:off x="9170926" y="3929516"/>
            <a:ext cx="6206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3600" dirty="0"/>
              <a:t>8*</a:t>
            </a:r>
            <a:endParaRPr lang="zh-CN" altLang="en-US" sz="3600" dirty="0"/>
          </a:p>
        </p:txBody>
      </p:sp>
      <p:sp>
        <p:nvSpPr>
          <p:cNvPr id="42" name="文本框 41">
            <a:extLst>
              <a:ext uri="{FF2B5EF4-FFF2-40B4-BE49-F238E27FC236}">
                <a16:creationId xmlns:a16="http://schemas.microsoft.com/office/drawing/2014/main" id="{34BEF5C5-0829-455C-A388-096E86810EAF}"/>
              </a:ext>
            </a:extLst>
          </p:cNvPr>
          <p:cNvSpPr txBox="1"/>
          <p:nvPr/>
        </p:nvSpPr>
        <p:spPr>
          <a:xfrm>
            <a:off x="8703404" y="5434930"/>
            <a:ext cx="11336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3600" dirty="0"/>
              <a:t>144*</a:t>
            </a:r>
            <a:endParaRPr lang="zh-CN" altLang="en-US" sz="3600" dirty="0"/>
          </a:p>
        </p:txBody>
      </p:sp>
      <p:pic>
        <p:nvPicPr>
          <p:cNvPr id="43" name="图片 42">
            <a:extLst>
              <a:ext uri="{FF2B5EF4-FFF2-40B4-BE49-F238E27FC236}">
                <a16:creationId xmlns:a16="http://schemas.microsoft.com/office/drawing/2014/main" id="{F321535A-7C66-4EA6-994B-086B10C7CBBA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rot="5400000">
            <a:off x="10270721" y="1608590"/>
            <a:ext cx="561441" cy="1506835"/>
          </a:xfrm>
          <a:prstGeom prst="rect">
            <a:avLst/>
          </a:prstGeom>
        </p:spPr>
      </p:pic>
      <p:pic>
        <p:nvPicPr>
          <p:cNvPr id="47" name="图片 46">
            <a:extLst>
              <a:ext uri="{FF2B5EF4-FFF2-40B4-BE49-F238E27FC236}">
                <a16:creationId xmlns:a16="http://schemas.microsoft.com/office/drawing/2014/main" id="{B4616F34-A8DE-4089-83DE-C9909D41DC64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rot="5400000">
            <a:off x="10270722" y="3328769"/>
            <a:ext cx="561441" cy="1506835"/>
          </a:xfrm>
          <a:prstGeom prst="rect">
            <a:avLst/>
          </a:prstGeom>
        </p:spPr>
      </p:pic>
      <p:pic>
        <p:nvPicPr>
          <p:cNvPr id="48" name="图片 47">
            <a:extLst>
              <a:ext uri="{FF2B5EF4-FFF2-40B4-BE49-F238E27FC236}">
                <a16:creationId xmlns:a16="http://schemas.microsoft.com/office/drawing/2014/main" id="{B2936607-F888-4F0E-B840-AF99714DEDB4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rot="5400000">
            <a:off x="10270722" y="4910657"/>
            <a:ext cx="561441" cy="1506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016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35" grpId="0"/>
      <p:bldP spid="36" grpId="0"/>
      <p:bldP spid="28" grpId="0"/>
      <p:bldP spid="38" grpId="0"/>
      <p:bldP spid="41" grpId="0"/>
      <p:bldP spid="4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9424" y="3040062"/>
            <a:ext cx="8477159" cy="2153375"/>
          </a:xfrm>
        </p:spPr>
        <p:txBody>
          <a:bodyPr/>
          <a:lstStyle/>
          <a:p>
            <a:r>
              <a:rPr lang="en-US" altLang="zh-CN" dirty="0"/>
              <a:t>2. Development of 1.3GHz 9cell cavity</a:t>
            </a:r>
            <a:br>
              <a:rPr lang="en-US" altLang="zh-CN" dirty="0"/>
            </a:b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3102767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>
            <a:extLst>
              <a:ext uri="{FF2B5EF4-FFF2-40B4-BE49-F238E27FC236}">
                <a16:creationId xmlns:a16="http://schemas.microsoft.com/office/drawing/2014/main" id="{5DC209B0-B413-4689-9A4C-4F39A6E3FB2E}"/>
              </a:ext>
            </a:extLst>
          </p:cNvPr>
          <p:cNvGrpSpPr/>
          <p:nvPr/>
        </p:nvGrpSpPr>
        <p:grpSpPr>
          <a:xfrm>
            <a:off x="9474" y="1904056"/>
            <a:ext cx="7200953" cy="4334946"/>
            <a:chOff x="478977" y="1657502"/>
            <a:chExt cx="6301554" cy="3793511"/>
          </a:xfrm>
        </p:grpSpPr>
        <p:sp>
          <p:nvSpPr>
            <p:cNvPr id="12" name="矩形 11">
              <a:extLst>
                <a:ext uri="{FF2B5EF4-FFF2-40B4-BE49-F238E27FC236}">
                  <a16:creationId xmlns:a16="http://schemas.microsoft.com/office/drawing/2014/main" id="{DE028E6A-5E79-4496-B82A-91F6A34BD3A0}"/>
                </a:ext>
              </a:extLst>
            </p:cNvPr>
            <p:cNvSpPr/>
            <p:nvPr/>
          </p:nvSpPr>
          <p:spPr>
            <a:xfrm>
              <a:off x="478977" y="1985956"/>
              <a:ext cx="6141807" cy="3465057"/>
            </a:xfrm>
            <a:prstGeom prst="rect">
              <a:avLst/>
            </a:prstGeom>
            <a:solidFill>
              <a:srgbClr val="F2F2F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9" name="图片 18">
              <a:extLst>
                <a:ext uri="{FF2B5EF4-FFF2-40B4-BE49-F238E27FC236}">
                  <a16:creationId xmlns:a16="http://schemas.microsoft.com/office/drawing/2014/main" id="{9312E44A-494B-482F-A342-57F46BA569F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 rot="5400000">
              <a:off x="2930464" y="1195993"/>
              <a:ext cx="1609560" cy="4319851"/>
            </a:xfrm>
            <a:prstGeom prst="rect">
              <a:avLst/>
            </a:prstGeom>
          </p:spPr>
        </p:pic>
        <p:grpSp>
          <p:nvGrpSpPr>
            <p:cNvPr id="21" name="组合 20">
              <a:extLst>
                <a:ext uri="{FF2B5EF4-FFF2-40B4-BE49-F238E27FC236}">
                  <a16:creationId xmlns:a16="http://schemas.microsoft.com/office/drawing/2014/main" id="{06C95A2A-0ADE-44FC-A822-85E91322C4B9}"/>
                </a:ext>
              </a:extLst>
            </p:cNvPr>
            <p:cNvGrpSpPr/>
            <p:nvPr/>
          </p:nvGrpSpPr>
          <p:grpSpPr>
            <a:xfrm>
              <a:off x="3758778" y="2424179"/>
              <a:ext cx="1657977" cy="850694"/>
              <a:chOff x="3222337" y="1356936"/>
              <a:chExt cx="1657977" cy="850694"/>
            </a:xfrm>
          </p:grpSpPr>
          <p:cxnSp>
            <p:nvCxnSpPr>
              <p:cNvPr id="22" name="直接连接符 21">
                <a:extLst>
                  <a:ext uri="{FF2B5EF4-FFF2-40B4-BE49-F238E27FC236}">
                    <a16:creationId xmlns:a16="http://schemas.microsoft.com/office/drawing/2014/main" id="{ACCB17DF-26CB-4256-B4F9-7109F2A7EFA9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222337" y="1483896"/>
                <a:ext cx="282863" cy="723734"/>
              </a:xfrm>
              <a:prstGeom prst="line">
                <a:avLst/>
              </a:prstGeom>
              <a:ln>
                <a:solidFill>
                  <a:schemeClr val="tx1">
                    <a:lumMod val="75000"/>
                    <a:lumOff val="25000"/>
                  </a:schemeClr>
                </a:solidFill>
                <a:headEnd type="oval" w="sm" len="sm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>
                <a:extLst>
                  <a:ext uri="{FF2B5EF4-FFF2-40B4-BE49-F238E27FC236}">
                    <a16:creationId xmlns:a16="http://schemas.microsoft.com/office/drawing/2014/main" id="{CBF28908-04D7-4081-8B49-77D0FB11D826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505200" y="1483896"/>
                <a:ext cx="191126" cy="1"/>
              </a:xfrm>
              <a:prstGeom prst="line">
                <a:avLst/>
              </a:prstGeom>
              <a:ln>
                <a:solidFill>
                  <a:schemeClr val="tx1">
                    <a:lumMod val="75000"/>
                    <a:lumOff val="25000"/>
                  </a:schemeClr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4" name="文本框 23">
                <a:extLst>
                  <a:ext uri="{FF2B5EF4-FFF2-40B4-BE49-F238E27FC236}">
                    <a16:creationId xmlns:a16="http://schemas.microsoft.com/office/drawing/2014/main" id="{DF97E7F5-5E47-49A9-BC7A-E994EF15BCF0}"/>
                  </a:ext>
                </a:extLst>
              </p:cNvPr>
              <p:cNvSpPr txBox="1"/>
              <p:nvPr/>
            </p:nvSpPr>
            <p:spPr>
              <a:xfrm>
                <a:off x="3653696" y="1356936"/>
                <a:ext cx="1226618" cy="2539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1050" dirty="0">
                    <a:latin typeface="Monaco" panose="00000400000000000000" pitchFamily="2" charset="0"/>
                  </a:rPr>
                  <a:t>Helium Vessel</a:t>
                </a:r>
                <a:endParaRPr lang="en-US" sz="1050" dirty="0">
                  <a:latin typeface="Monaco" panose="00000400000000000000" pitchFamily="2" charset="0"/>
                </a:endParaRPr>
              </a:p>
            </p:txBody>
          </p:sp>
        </p:grpSp>
        <p:grpSp>
          <p:nvGrpSpPr>
            <p:cNvPr id="25" name="组合 24">
              <a:extLst>
                <a:ext uri="{FF2B5EF4-FFF2-40B4-BE49-F238E27FC236}">
                  <a16:creationId xmlns:a16="http://schemas.microsoft.com/office/drawing/2014/main" id="{A384F7A3-5B91-4D84-B931-1647151E62A6}"/>
                </a:ext>
              </a:extLst>
            </p:cNvPr>
            <p:cNvGrpSpPr/>
            <p:nvPr/>
          </p:nvGrpSpPr>
          <p:grpSpPr>
            <a:xfrm flipV="1">
              <a:off x="5403873" y="3934452"/>
              <a:ext cx="1376658" cy="726685"/>
              <a:chOff x="3022600" y="1316451"/>
              <a:chExt cx="2799522" cy="842549"/>
            </a:xfrm>
          </p:grpSpPr>
          <p:cxnSp>
            <p:nvCxnSpPr>
              <p:cNvPr id="26" name="直接连接符 25">
                <a:extLst>
                  <a:ext uri="{FF2B5EF4-FFF2-40B4-BE49-F238E27FC236}">
                    <a16:creationId xmlns:a16="http://schemas.microsoft.com/office/drawing/2014/main" id="{07EF82D5-9502-46C5-9EBC-3CF1E7A7DB44}"/>
                  </a:ext>
                </a:extLst>
              </p:cNvPr>
              <p:cNvCxnSpPr/>
              <p:nvPr/>
            </p:nvCxnSpPr>
            <p:spPr>
              <a:xfrm flipV="1">
                <a:off x="3022600" y="1483895"/>
                <a:ext cx="482600" cy="675105"/>
              </a:xfrm>
              <a:prstGeom prst="line">
                <a:avLst/>
              </a:prstGeom>
              <a:ln>
                <a:solidFill>
                  <a:schemeClr val="tx1">
                    <a:lumMod val="75000"/>
                    <a:lumOff val="25000"/>
                  </a:schemeClr>
                </a:solidFill>
                <a:headEnd type="oval" w="sm" len="sm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>
                <a:extLst>
                  <a:ext uri="{FF2B5EF4-FFF2-40B4-BE49-F238E27FC236}">
                    <a16:creationId xmlns:a16="http://schemas.microsoft.com/office/drawing/2014/main" id="{F80DADB2-E323-4539-B9CD-A8F75D025128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505200" y="1483896"/>
                <a:ext cx="191126" cy="1"/>
              </a:xfrm>
              <a:prstGeom prst="line">
                <a:avLst/>
              </a:prstGeom>
              <a:ln>
                <a:solidFill>
                  <a:schemeClr val="tx1">
                    <a:lumMod val="75000"/>
                    <a:lumOff val="25000"/>
                  </a:schemeClr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8" name="文本框 27">
                <a:extLst>
                  <a:ext uri="{FF2B5EF4-FFF2-40B4-BE49-F238E27FC236}">
                    <a16:creationId xmlns:a16="http://schemas.microsoft.com/office/drawing/2014/main" id="{A8385A21-F290-4E72-B8C9-6756F6FACF8E}"/>
                  </a:ext>
                </a:extLst>
              </p:cNvPr>
              <p:cNvSpPr txBox="1"/>
              <p:nvPr/>
            </p:nvSpPr>
            <p:spPr>
              <a:xfrm flipV="1">
                <a:off x="3653696" y="1316451"/>
                <a:ext cx="2168426" cy="29440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1050" dirty="0">
                    <a:latin typeface="Monaco" panose="00000400000000000000" pitchFamily="2" charset="0"/>
                  </a:rPr>
                  <a:t>Embrace Arm</a:t>
                </a:r>
                <a:endParaRPr lang="en-US" sz="1050" dirty="0">
                  <a:latin typeface="Monaco" panose="00000400000000000000" pitchFamily="2" charset="0"/>
                </a:endParaRPr>
              </a:p>
            </p:txBody>
          </p:sp>
        </p:grpSp>
        <p:grpSp>
          <p:nvGrpSpPr>
            <p:cNvPr id="29" name="组合 28">
              <a:extLst>
                <a:ext uri="{FF2B5EF4-FFF2-40B4-BE49-F238E27FC236}">
                  <a16:creationId xmlns:a16="http://schemas.microsoft.com/office/drawing/2014/main" id="{3189C4D7-8ECF-4464-B255-19BBF8CA0670}"/>
                </a:ext>
              </a:extLst>
            </p:cNvPr>
            <p:cNvGrpSpPr/>
            <p:nvPr/>
          </p:nvGrpSpPr>
          <p:grpSpPr>
            <a:xfrm flipH="1" flipV="1">
              <a:off x="518026" y="3835292"/>
              <a:ext cx="1280687" cy="723735"/>
              <a:chOff x="3022600" y="1319871"/>
              <a:chExt cx="1672209" cy="839129"/>
            </a:xfrm>
          </p:grpSpPr>
          <p:cxnSp>
            <p:nvCxnSpPr>
              <p:cNvPr id="30" name="直接连接符 29">
                <a:extLst>
                  <a:ext uri="{FF2B5EF4-FFF2-40B4-BE49-F238E27FC236}">
                    <a16:creationId xmlns:a16="http://schemas.microsoft.com/office/drawing/2014/main" id="{87F6E4A4-030E-4D15-AAB3-8A294D769D95}"/>
                  </a:ext>
                </a:extLst>
              </p:cNvPr>
              <p:cNvCxnSpPr/>
              <p:nvPr/>
            </p:nvCxnSpPr>
            <p:spPr>
              <a:xfrm flipV="1">
                <a:off x="3022600" y="1483895"/>
                <a:ext cx="482600" cy="675105"/>
              </a:xfrm>
              <a:prstGeom prst="line">
                <a:avLst/>
              </a:prstGeom>
              <a:ln>
                <a:solidFill>
                  <a:schemeClr val="tx1">
                    <a:lumMod val="75000"/>
                    <a:lumOff val="25000"/>
                  </a:schemeClr>
                </a:solidFill>
                <a:headEnd type="oval" w="sm" len="sm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1" name="直接连接符 30">
                <a:extLst>
                  <a:ext uri="{FF2B5EF4-FFF2-40B4-BE49-F238E27FC236}">
                    <a16:creationId xmlns:a16="http://schemas.microsoft.com/office/drawing/2014/main" id="{7B4E9448-17E1-48CD-A1B9-92588065ABC8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505200" y="1483896"/>
                <a:ext cx="191126" cy="1"/>
              </a:xfrm>
              <a:prstGeom prst="line">
                <a:avLst/>
              </a:prstGeom>
              <a:ln>
                <a:solidFill>
                  <a:schemeClr val="tx1">
                    <a:lumMod val="75000"/>
                    <a:lumOff val="25000"/>
                  </a:schemeClr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32" name="文本框 31">
                <a:extLst>
                  <a:ext uri="{FF2B5EF4-FFF2-40B4-BE49-F238E27FC236}">
                    <a16:creationId xmlns:a16="http://schemas.microsoft.com/office/drawing/2014/main" id="{A0058906-AA2A-4446-9CF1-585293BD0B85}"/>
                  </a:ext>
                </a:extLst>
              </p:cNvPr>
              <p:cNvSpPr txBox="1"/>
              <p:nvPr/>
            </p:nvSpPr>
            <p:spPr>
              <a:xfrm flipV="1">
                <a:off x="3197852" y="1319871"/>
                <a:ext cx="1496957" cy="29440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1050" dirty="0">
                    <a:latin typeface="Monaco" panose="00000400000000000000" pitchFamily="2" charset="0"/>
                  </a:rPr>
                  <a:t>Coupler Port</a:t>
                </a:r>
                <a:endParaRPr lang="en-US" sz="1050" dirty="0">
                  <a:latin typeface="Monaco" panose="00000400000000000000" pitchFamily="2" charset="0"/>
                </a:endParaRPr>
              </a:p>
            </p:txBody>
          </p:sp>
        </p:grpSp>
        <p:sp>
          <p:nvSpPr>
            <p:cNvPr id="33" name="文本框 32">
              <a:extLst>
                <a:ext uri="{FF2B5EF4-FFF2-40B4-BE49-F238E27FC236}">
                  <a16:creationId xmlns:a16="http://schemas.microsoft.com/office/drawing/2014/main" id="{698A4F2F-1981-4C55-87CD-F6EFE68C20D5}"/>
                </a:ext>
              </a:extLst>
            </p:cNvPr>
            <p:cNvSpPr txBox="1"/>
            <p:nvPr/>
          </p:nvSpPr>
          <p:spPr>
            <a:xfrm flipH="1">
              <a:off x="2015737" y="1657502"/>
              <a:ext cx="348608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1200" b="1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S</a:t>
              </a:r>
              <a:r>
                <a:rPr lang="en-US" altLang="zh-CN" sz="1200" b="1" baseline="300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3</a:t>
              </a:r>
              <a:r>
                <a:rPr lang="en-US" altLang="zh-CN" sz="1200" b="1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FEL 1.3 GHz 9-cell Dressed Cavity Design</a:t>
              </a:r>
              <a:endParaRPr lang="en-US" sz="1200" b="1" dirty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35" name="组合 34">
              <a:extLst>
                <a:ext uri="{FF2B5EF4-FFF2-40B4-BE49-F238E27FC236}">
                  <a16:creationId xmlns:a16="http://schemas.microsoft.com/office/drawing/2014/main" id="{BE04A4B7-B235-4E19-A9D1-93ABEC501255}"/>
                </a:ext>
              </a:extLst>
            </p:cNvPr>
            <p:cNvGrpSpPr/>
            <p:nvPr/>
          </p:nvGrpSpPr>
          <p:grpSpPr>
            <a:xfrm flipH="1">
              <a:off x="478978" y="2452095"/>
              <a:ext cx="1307062" cy="822778"/>
              <a:chOff x="3022600" y="1365486"/>
              <a:chExt cx="1706647" cy="793514"/>
            </a:xfrm>
          </p:grpSpPr>
          <p:cxnSp>
            <p:nvCxnSpPr>
              <p:cNvPr id="36" name="直接连接符 35">
                <a:extLst>
                  <a:ext uri="{FF2B5EF4-FFF2-40B4-BE49-F238E27FC236}">
                    <a16:creationId xmlns:a16="http://schemas.microsoft.com/office/drawing/2014/main" id="{C201D414-6900-44ED-A451-22CE0FDFB8C1}"/>
                  </a:ext>
                </a:extLst>
              </p:cNvPr>
              <p:cNvCxnSpPr/>
              <p:nvPr/>
            </p:nvCxnSpPr>
            <p:spPr>
              <a:xfrm flipV="1">
                <a:off x="3022600" y="1483895"/>
                <a:ext cx="482600" cy="675105"/>
              </a:xfrm>
              <a:prstGeom prst="line">
                <a:avLst/>
              </a:prstGeom>
              <a:ln>
                <a:solidFill>
                  <a:schemeClr val="tx1">
                    <a:lumMod val="75000"/>
                    <a:lumOff val="25000"/>
                  </a:schemeClr>
                </a:solidFill>
                <a:headEnd type="oval" w="sm" len="sm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7" name="直接连接符 36">
                <a:extLst>
                  <a:ext uri="{FF2B5EF4-FFF2-40B4-BE49-F238E27FC236}">
                    <a16:creationId xmlns:a16="http://schemas.microsoft.com/office/drawing/2014/main" id="{479FA393-4946-4AD3-B33E-253E499ECE8A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505200" y="1483896"/>
                <a:ext cx="191126" cy="1"/>
              </a:xfrm>
              <a:prstGeom prst="line">
                <a:avLst/>
              </a:prstGeom>
              <a:ln>
                <a:solidFill>
                  <a:schemeClr val="tx1">
                    <a:lumMod val="75000"/>
                    <a:lumOff val="25000"/>
                  </a:schemeClr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38" name="文本框 37">
                <a:extLst>
                  <a:ext uri="{FF2B5EF4-FFF2-40B4-BE49-F238E27FC236}">
                    <a16:creationId xmlns:a16="http://schemas.microsoft.com/office/drawing/2014/main" id="{F12D8C84-EC75-48F3-A1B3-D121A211F6A1}"/>
                  </a:ext>
                </a:extLst>
              </p:cNvPr>
              <p:cNvSpPr txBox="1"/>
              <p:nvPr/>
            </p:nvSpPr>
            <p:spPr>
              <a:xfrm>
                <a:off x="3336943" y="1365486"/>
                <a:ext cx="1392304" cy="2448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1050" dirty="0">
                    <a:latin typeface="Monaco" panose="00000400000000000000" pitchFamily="2" charset="0"/>
                  </a:rPr>
                  <a:t>HOM Coupler</a:t>
                </a:r>
                <a:endParaRPr lang="en-US" sz="1050" dirty="0">
                  <a:latin typeface="Monaco" panose="00000400000000000000" pitchFamily="2" charset="0"/>
                </a:endParaRPr>
              </a:p>
            </p:txBody>
          </p:sp>
        </p:grpSp>
        <p:grpSp>
          <p:nvGrpSpPr>
            <p:cNvPr id="39" name="组合 38">
              <a:extLst>
                <a:ext uri="{FF2B5EF4-FFF2-40B4-BE49-F238E27FC236}">
                  <a16:creationId xmlns:a16="http://schemas.microsoft.com/office/drawing/2014/main" id="{90917E00-5722-4DB5-A9CB-FA1D49480F3B}"/>
                </a:ext>
              </a:extLst>
            </p:cNvPr>
            <p:cNvGrpSpPr/>
            <p:nvPr/>
          </p:nvGrpSpPr>
          <p:grpSpPr>
            <a:xfrm flipH="1">
              <a:off x="2088197" y="2378178"/>
              <a:ext cx="1234307" cy="380873"/>
              <a:chOff x="3022600" y="1216738"/>
              <a:chExt cx="2140929" cy="942262"/>
            </a:xfrm>
          </p:grpSpPr>
          <p:cxnSp>
            <p:nvCxnSpPr>
              <p:cNvPr id="40" name="直接连接符 39">
                <a:extLst>
                  <a:ext uri="{FF2B5EF4-FFF2-40B4-BE49-F238E27FC236}">
                    <a16:creationId xmlns:a16="http://schemas.microsoft.com/office/drawing/2014/main" id="{76E73356-BCEF-4726-BC69-CC7EC69351E7}"/>
                  </a:ext>
                </a:extLst>
              </p:cNvPr>
              <p:cNvCxnSpPr/>
              <p:nvPr/>
            </p:nvCxnSpPr>
            <p:spPr>
              <a:xfrm flipV="1">
                <a:off x="3022600" y="1483895"/>
                <a:ext cx="482600" cy="675105"/>
              </a:xfrm>
              <a:prstGeom prst="line">
                <a:avLst/>
              </a:prstGeom>
              <a:ln>
                <a:solidFill>
                  <a:schemeClr val="tx1">
                    <a:lumMod val="75000"/>
                    <a:lumOff val="25000"/>
                  </a:schemeClr>
                </a:solidFill>
                <a:headEnd type="oval" w="sm" len="sm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1" name="直接连接符 40">
                <a:extLst>
                  <a:ext uri="{FF2B5EF4-FFF2-40B4-BE49-F238E27FC236}">
                    <a16:creationId xmlns:a16="http://schemas.microsoft.com/office/drawing/2014/main" id="{3FC95C3F-E1C2-4AE5-8C52-5C575FEC9CBA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505200" y="1483896"/>
                <a:ext cx="191126" cy="1"/>
              </a:xfrm>
              <a:prstGeom prst="line">
                <a:avLst/>
              </a:prstGeom>
              <a:ln>
                <a:solidFill>
                  <a:schemeClr val="tx1">
                    <a:lumMod val="75000"/>
                    <a:lumOff val="25000"/>
                  </a:schemeClr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42" name="文本框 41">
                <a:extLst>
                  <a:ext uri="{FF2B5EF4-FFF2-40B4-BE49-F238E27FC236}">
                    <a16:creationId xmlns:a16="http://schemas.microsoft.com/office/drawing/2014/main" id="{2F3DEE26-7EAE-4B6B-95B7-904B84595375}"/>
                  </a:ext>
                </a:extLst>
              </p:cNvPr>
              <p:cNvSpPr txBox="1"/>
              <p:nvPr/>
            </p:nvSpPr>
            <p:spPr>
              <a:xfrm>
                <a:off x="3066106" y="1216738"/>
                <a:ext cx="2097423" cy="6281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50" dirty="0">
                    <a:latin typeface="Monaco" panose="00000400000000000000" pitchFamily="2" charset="0"/>
                  </a:rPr>
                  <a:t>2-Phase Pipe</a:t>
                </a:r>
                <a:endParaRPr lang="en-US" sz="1050" dirty="0">
                  <a:latin typeface="Monaco" panose="00000400000000000000" pitchFamily="2" charset="0"/>
                </a:endParaRPr>
              </a:p>
            </p:txBody>
          </p:sp>
        </p:grpSp>
        <p:grpSp>
          <p:nvGrpSpPr>
            <p:cNvPr id="43" name="组合 42">
              <a:extLst>
                <a:ext uri="{FF2B5EF4-FFF2-40B4-BE49-F238E27FC236}">
                  <a16:creationId xmlns:a16="http://schemas.microsoft.com/office/drawing/2014/main" id="{2637F5E5-4AF4-48B9-A414-A03A9010F556}"/>
                </a:ext>
              </a:extLst>
            </p:cNvPr>
            <p:cNvGrpSpPr/>
            <p:nvPr/>
          </p:nvGrpSpPr>
          <p:grpSpPr>
            <a:xfrm flipV="1">
              <a:off x="2643584" y="3538348"/>
              <a:ext cx="2258246" cy="1123088"/>
              <a:chOff x="2207775" y="1316451"/>
              <a:chExt cx="4592287" cy="1302156"/>
            </a:xfrm>
          </p:grpSpPr>
          <p:cxnSp>
            <p:nvCxnSpPr>
              <p:cNvPr id="44" name="直接连接符 43">
                <a:extLst>
                  <a:ext uri="{FF2B5EF4-FFF2-40B4-BE49-F238E27FC236}">
                    <a16:creationId xmlns:a16="http://schemas.microsoft.com/office/drawing/2014/main" id="{A86F8529-03C7-4F5A-B668-4E1C412460D0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2207775" y="1483895"/>
                <a:ext cx="1297424" cy="1134712"/>
              </a:xfrm>
              <a:prstGeom prst="line">
                <a:avLst/>
              </a:prstGeom>
              <a:ln>
                <a:solidFill>
                  <a:schemeClr val="tx1">
                    <a:lumMod val="75000"/>
                    <a:lumOff val="25000"/>
                  </a:schemeClr>
                </a:solidFill>
                <a:headEnd type="oval" w="sm" len="sm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5" name="直接连接符 44">
                <a:extLst>
                  <a:ext uri="{FF2B5EF4-FFF2-40B4-BE49-F238E27FC236}">
                    <a16:creationId xmlns:a16="http://schemas.microsoft.com/office/drawing/2014/main" id="{ECD48AF1-448F-4526-BDE4-7678245A70D3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505200" y="1483896"/>
                <a:ext cx="191126" cy="1"/>
              </a:xfrm>
              <a:prstGeom prst="line">
                <a:avLst/>
              </a:prstGeom>
              <a:ln>
                <a:solidFill>
                  <a:schemeClr val="tx1">
                    <a:lumMod val="75000"/>
                    <a:lumOff val="25000"/>
                  </a:schemeClr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46" name="文本框 45">
                <a:extLst>
                  <a:ext uri="{FF2B5EF4-FFF2-40B4-BE49-F238E27FC236}">
                    <a16:creationId xmlns:a16="http://schemas.microsoft.com/office/drawing/2014/main" id="{29017FB3-5E03-44D9-9729-3CAAE9267818}"/>
                  </a:ext>
                </a:extLst>
              </p:cNvPr>
              <p:cNvSpPr txBox="1"/>
              <p:nvPr/>
            </p:nvSpPr>
            <p:spPr>
              <a:xfrm flipV="1">
                <a:off x="3653696" y="1316451"/>
                <a:ext cx="3146366" cy="29440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1050" dirty="0">
                    <a:latin typeface="Monaco" panose="00000400000000000000" pitchFamily="2" charset="0"/>
                  </a:rPr>
                  <a:t>Fast cooling Pipe</a:t>
                </a:r>
                <a:endParaRPr lang="en-US" sz="1050" dirty="0">
                  <a:latin typeface="Monaco" panose="00000400000000000000" pitchFamily="2" charset="0"/>
                </a:endParaRPr>
              </a:p>
            </p:txBody>
          </p:sp>
        </p:grpSp>
        <p:grpSp>
          <p:nvGrpSpPr>
            <p:cNvPr id="68" name="组合 67">
              <a:extLst>
                <a:ext uri="{FF2B5EF4-FFF2-40B4-BE49-F238E27FC236}">
                  <a16:creationId xmlns:a16="http://schemas.microsoft.com/office/drawing/2014/main" id="{B0012A36-44A2-4608-B05B-A335E408E438}"/>
                </a:ext>
              </a:extLst>
            </p:cNvPr>
            <p:cNvGrpSpPr/>
            <p:nvPr/>
          </p:nvGrpSpPr>
          <p:grpSpPr>
            <a:xfrm>
              <a:off x="5522531" y="2409641"/>
              <a:ext cx="1098253" cy="896421"/>
              <a:chOff x="3221010" y="1356936"/>
              <a:chExt cx="1098253" cy="896421"/>
            </a:xfrm>
          </p:grpSpPr>
          <p:cxnSp>
            <p:nvCxnSpPr>
              <p:cNvPr id="69" name="直接连接符 68">
                <a:extLst>
                  <a:ext uri="{FF2B5EF4-FFF2-40B4-BE49-F238E27FC236}">
                    <a16:creationId xmlns:a16="http://schemas.microsoft.com/office/drawing/2014/main" id="{897BE7C7-4765-4809-961B-BE8008210B6B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221010" y="1483896"/>
                <a:ext cx="284190" cy="769461"/>
              </a:xfrm>
              <a:prstGeom prst="line">
                <a:avLst/>
              </a:prstGeom>
              <a:ln>
                <a:solidFill>
                  <a:schemeClr val="tx1">
                    <a:lumMod val="75000"/>
                    <a:lumOff val="25000"/>
                  </a:schemeClr>
                </a:solidFill>
                <a:headEnd type="oval" w="sm" len="sm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0" name="直接连接符 69">
                <a:extLst>
                  <a:ext uri="{FF2B5EF4-FFF2-40B4-BE49-F238E27FC236}">
                    <a16:creationId xmlns:a16="http://schemas.microsoft.com/office/drawing/2014/main" id="{69EE3024-EDB9-43C7-B7EC-EE0CB916F4E1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505200" y="1483896"/>
                <a:ext cx="191126" cy="1"/>
              </a:xfrm>
              <a:prstGeom prst="line">
                <a:avLst/>
              </a:prstGeom>
              <a:ln>
                <a:solidFill>
                  <a:schemeClr val="tx1">
                    <a:lumMod val="75000"/>
                    <a:lumOff val="25000"/>
                  </a:schemeClr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1" name="文本框 70">
                <a:extLst>
                  <a:ext uri="{FF2B5EF4-FFF2-40B4-BE49-F238E27FC236}">
                    <a16:creationId xmlns:a16="http://schemas.microsoft.com/office/drawing/2014/main" id="{81E55C5D-4E01-4DAC-8AA0-281ACEEF5087}"/>
                  </a:ext>
                </a:extLst>
              </p:cNvPr>
              <p:cNvSpPr txBox="1"/>
              <p:nvPr/>
            </p:nvSpPr>
            <p:spPr>
              <a:xfrm>
                <a:off x="3653696" y="1356936"/>
                <a:ext cx="665567" cy="2539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50" dirty="0">
                    <a:latin typeface="Monaco" panose="00000400000000000000" pitchFamily="2" charset="0"/>
                  </a:rPr>
                  <a:t>Pickup</a:t>
                </a:r>
              </a:p>
            </p:txBody>
          </p:sp>
        </p:grpSp>
      </p:grpSp>
      <p:sp>
        <p:nvSpPr>
          <p:cNvPr id="76" name="文本框 75">
            <a:extLst>
              <a:ext uri="{FF2B5EF4-FFF2-40B4-BE49-F238E27FC236}">
                <a16:creationId xmlns:a16="http://schemas.microsoft.com/office/drawing/2014/main" id="{68268944-4784-489B-8BC4-C297D4342C54}"/>
              </a:ext>
            </a:extLst>
          </p:cNvPr>
          <p:cNvSpPr txBox="1"/>
          <p:nvPr/>
        </p:nvSpPr>
        <p:spPr>
          <a:xfrm flipH="1">
            <a:off x="7970326" y="1870500"/>
            <a:ext cx="319818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Technical Specs of 1.3GHz 9 cell Cavity</a:t>
            </a:r>
            <a:endParaRPr lang="en-US" sz="12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83" name="表格 9">
                <a:extLst>
                  <a:ext uri="{FF2B5EF4-FFF2-40B4-BE49-F238E27FC236}">
                    <a16:creationId xmlns:a16="http://schemas.microsoft.com/office/drawing/2014/main" id="{A71EA156-2C09-4CBB-A917-CF22B781C08B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607491225"/>
                  </p:ext>
                </p:extLst>
              </p:nvPr>
            </p:nvGraphicFramePr>
            <p:xfrm>
              <a:off x="7134116" y="2250448"/>
              <a:ext cx="4870604" cy="3988554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387567">
                      <a:extLst>
                        <a:ext uri="{9D8B030D-6E8A-4147-A177-3AD203B41FA5}">
                          <a16:colId xmlns:a16="http://schemas.microsoft.com/office/drawing/2014/main" val="1230013359"/>
                        </a:ext>
                      </a:extLst>
                    </a:gridCol>
                    <a:gridCol w="676202">
                      <a:extLst>
                        <a:ext uri="{9D8B030D-6E8A-4147-A177-3AD203B41FA5}">
                          <a16:colId xmlns:a16="http://schemas.microsoft.com/office/drawing/2014/main" val="3338094507"/>
                        </a:ext>
                      </a:extLst>
                    </a:gridCol>
                    <a:gridCol w="678591">
                      <a:extLst>
                        <a:ext uri="{9D8B030D-6E8A-4147-A177-3AD203B41FA5}">
                          <a16:colId xmlns:a16="http://schemas.microsoft.com/office/drawing/2014/main" val="2853392260"/>
                        </a:ext>
                      </a:extLst>
                    </a:gridCol>
                    <a:gridCol w="636086">
                      <a:extLst>
                        <a:ext uri="{9D8B030D-6E8A-4147-A177-3AD203B41FA5}">
                          <a16:colId xmlns:a16="http://schemas.microsoft.com/office/drawing/2014/main" val="4243353494"/>
                        </a:ext>
                      </a:extLst>
                    </a:gridCol>
                    <a:gridCol w="746079">
                      <a:extLst>
                        <a:ext uri="{9D8B030D-6E8A-4147-A177-3AD203B41FA5}">
                          <a16:colId xmlns:a16="http://schemas.microsoft.com/office/drawing/2014/main" val="1334124471"/>
                        </a:ext>
                      </a:extLst>
                    </a:gridCol>
                    <a:gridCol w="746079">
                      <a:extLst>
                        <a:ext uri="{9D8B030D-6E8A-4147-A177-3AD203B41FA5}">
                          <a16:colId xmlns:a16="http://schemas.microsoft.com/office/drawing/2014/main" val="1979457833"/>
                        </a:ext>
                      </a:extLst>
                    </a:gridCol>
                  </a:tblGrid>
                  <a:tr h="338971"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Parameters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EXFEL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LCLS-Ⅱ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SHINE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DALS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S</a:t>
                          </a:r>
                          <a:r>
                            <a:rPr lang="en-US" altLang="zh-CN" sz="1000" baseline="30000" dirty="0"/>
                            <a:t>3</a:t>
                          </a:r>
                          <a:r>
                            <a:rPr lang="en-US" altLang="zh-CN" sz="1000" dirty="0"/>
                            <a:t>FEL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extLst>
                      <a:ext uri="{0D108BD9-81ED-4DB2-BD59-A6C34878D82A}">
                        <a16:rowId xmlns:a16="http://schemas.microsoft.com/office/drawing/2014/main" val="2603618567"/>
                      </a:ext>
                    </a:extLst>
                  </a:tr>
                  <a:tr h="183680"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altLang="zh-CN" sz="1000" kern="1200" dirty="0"/>
                            <a:t>C</a:t>
                          </a:r>
                          <a:r>
                            <a:rPr lang="en-US" sz="1000" kern="1200" dirty="0"/>
                            <a:t>avity type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kern="1200" dirty="0"/>
                            <a:t>TESLA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kern="1200" dirty="0"/>
                            <a:t>TESLA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kern="1200"/>
                            <a:t>TESLA</a:t>
                          </a:r>
                          <a:endParaRPr lang="zh-CN" altLang="en-US" sz="1000" b="1" kern="120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kern="1200" dirty="0"/>
                            <a:t>TESLA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kern="1200" dirty="0"/>
                            <a:t>TESLA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extLst>
                      <a:ext uri="{0D108BD9-81ED-4DB2-BD59-A6C34878D82A}">
                        <a16:rowId xmlns:a16="http://schemas.microsoft.com/office/drawing/2014/main" val="1046458902"/>
                      </a:ext>
                    </a:extLst>
                  </a:tr>
                  <a:tr h="183680"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altLang="zh-CN" sz="1000" kern="1200" dirty="0"/>
                            <a:t>O</a:t>
                          </a:r>
                          <a:r>
                            <a:rPr lang="en-US" sz="1000" kern="1200" dirty="0"/>
                            <a:t>peration mode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altLang="zh-CN" sz="1000" kern="1200" dirty="0"/>
                            <a:t>P</a:t>
                          </a:r>
                          <a:r>
                            <a:rPr lang="en-US" sz="1000" kern="1200" dirty="0"/>
                            <a:t>ulse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kern="1200" dirty="0"/>
                            <a:t>CW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kern="1200" dirty="0"/>
                            <a:t>CW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kern="1200" dirty="0"/>
                            <a:t>CW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kern="1200" dirty="0"/>
                            <a:t>CW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extLst>
                      <a:ext uri="{0D108BD9-81ED-4DB2-BD59-A6C34878D82A}">
                        <a16:rowId xmlns:a16="http://schemas.microsoft.com/office/drawing/2014/main" val="4037151064"/>
                      </a:ext>
                    </a:extLst>
                  </a:tr>
                  <a:tr h="183680"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altLang="zh-CN" sz="1000" kern="1200" dirty="0"/>
                            <a:t>T</a:t>
                          </a:r>
                          <a:r>
                            <a:rPr lang="en-US" sz="1000" kern="1200" dirty="0"/>
                            <a:t>emperature(K)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kern="1200" dirty="0"/>
                            <a:t>2.0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kern="1200"/>
                            <a:t>2.0</a:t>
                          </a:r>
                          <a:endParaRPr lang="zh-CN" altLang="en-US" sz="1000" b="1" kern="120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kern="1200" dirty="0"/>
                            <a:t>2.0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kern="1200" dirty="0"/>
                            <a:t>2.0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kern="1200" dirty="0"/>
                            <a:t>2.0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extLst>
                      <a:ext uri="{0D108BD9-81ED-4DB2-BD59-A6C34878D82A}">
                        <a16:rowId xmlns:a16="http://schemas.microsoft.com/office/drawing/2014/main" val="3919177411"/>
                      </a:ext>
                    </a:extLst>
                  </a:tr>
                  <a:tr h="201898"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 err="1"/>
                            <a:t>L</a:t>
                          </a:r>
                          <a:r>
                            <a:rPr lang="en-US" altLang="zh-CN" sz="1000" baseline="-25000" dirty="0" err="1"/>
                            <a:t>acc</a:t>
                          </a:r>
                          <a:r>
                            <a:rPr lang="en-US" altLang="zh-CN" sz="1000" dirty="0"/>
                            <a:t>(m)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1.038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1.038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1.038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1.038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1.038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extLst>
                      <a:ext uri="{0D108BD9-81ED-4DB2-BD59-A6C34878D82A}">
                        <a16:rowId xmlns:a16="http://schemas.microsoft.com/office/drawing/2014/main" val="1183410095"/>
                      </a:ext>
                    </a:extLst>
                  </a:tr>
                  <a:tr h="201898"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f</a:t>
                          </a:r>
                          <a:r>
                            <a:rPr lang="en-US" altLang="zh-CN" sz="1000" baseline="-25000" dirty="0"/>
                            <a:t>0</a:t>
                          </a:r>
                          <a:r>
                            <a:rPr lang="en-US" altLang="zh-CN" sz="1000" dirty="0"/>
                            <a:t>(MHz)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1300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1300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1300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1300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1300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extLst>
                      <a:ext uri="{0D108BD9-81ED-4DB2-BD59-A6C34878D82A}">
                        <a16:rowId xmlns:a16="http://schemas.microsoft.com/office/drawing/2014/main" val="1357253056"/>
                      </a:ext>
                    </a:extLst>
                  </a:tr>
                  <a:tr h="615680"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Q</a:t>
                          </a:r>
                          <a:r>
                            <a:rPr lang="en-US" altLang="zh-CN" sz="1000" baseline="-25000" dirty="0"/>
                            <a:t>0</a:t>
                          </a:r>
                          <a:endParaRPr lang="zh-CN" altLang="en-US" sz="1000" b="1" i="1" baseline="0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&gt;5E+9</a:t>
                          </a:r>
                          <a:r>
                            <a:rPr lang="zh-CN" altLang="en-US" sz="1000" baseline="0" dirty="0"/>
                            <a:t>（</a:t>
                          </a:r>
                          <a:r>
                            <a:rPr lang="en-US" altLang="zh-CN" sz="1000" baseline="0" dirty="0"/>
                            <a:t>@16MV/m</a:t>
                          </a:r>
                          <a:r>
                            <a:rPr lang="zh-CN" altLang="en-US" sz="1000" baseline="0" dirty="0"/>
                            <a:t>）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2.7E+10</a:t>
                          </a:r>
                          <a:r>
                            <a:rPr lang="zh-CN" altLang="en-US" sz="1000" baseline="0" dirty="0"/>
                            <a:t>（</a:t>
                          </a:r>
                          <a:r>
                            <a:rPr lang="en-US" altLang="zh-CN" sz="1000" baseline="0" dirty="0"/>
                            <a:t>@16MV/m</a:t>
                          </a:r>
                          <a:r>
                            <a:rPr lang="zh-CN" altLang="en-US" sz="1000" baseline="0" dirty="0"/>
                            <a:t>）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3.0E+10</a:t>
                          </a:r>
                          <a:r>
                            <a:rPr lang="zh-CN" altLang="en-US" sz="1000" baseline="0" dirty="0"/>
                            <a:t>（</a:t>
                          </a:r>
                          <a:r>
                            <a:rPr lang="en-US" altLang="zh-CN" sz="1000" baseline="0" dirty="0"/>
                            <a:t>@20MV/m</a:t>
                          </a:r>
                          <a:r>
                            <a:rPr lang="zh-CN" altLang="en-US" sz="1000" baseline="0" dirty="0"/>
                            <a:t>）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2.7E+10</a:t>
                          </a:r>
                          <a:r>
                            <a:rPr lang="zh-CN" altLang="en-US" sz="1000" baseline="0" dirty="0"/>
                            <a:t>（</a:t>
                          </a:r>
                          <a:r>
                            <a:rPr lang="en-US" altLang="zh-CN" sz="1000" baseline="0" dirty="0"/>
                            <a:t>@16MV/m</a:t>
                          </a:r>
                          <a:r>
                            <a:rPr lang="zh-CN" altLang="en-US" sz="1000" baseline="0" dirty="0"/>
                            <a:t>）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3.0E+10</a:t>
                          </a:r>
                          <a:r>
                            <a:rPr lang="zh-CN" altLang="en-US" sz="1000" baseline="0" dirty="0"/>
                            <a:t>（</a:t>
                          </a:r>
                          <a:r>
                            <a:rPr lang="en-US" altLang="zh-CN" sz="1000" baseline="0" dirty="0"/>
                            <a:t>@20MV/m</a:t>
                          </a:r>
                          <a:r>
                            <a:rPr lang="zh-CN" altLang="en-US" sz="1000" baseline="0" dirty="0"/>
                            <a:t>）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extLst>
                      <a:ext uri="{0D108BD9-81ED-4DB2-BD59-A6C34878D82A}">
                        <a16:rowId xmlns:a16="http://schemas.microsoft.com/office/drawing/2014/main" val="1973812997"/>
                      </a:ext>
                    </a:extLst>
                  </a:tr>
                  <a:tr h="201898"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G(Ohm)</a:t>
                          </a:r>
                          <a:endParaRPr lang="zh-CN" altLang="en-US" sz="1000" b="1" i="0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270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270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270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270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270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extLst>
                      <a:ext uri="{0D108BD9-81ED-4DB2-BD59-A6C34878D82A}">
                        <a16:rowId xmlns:a16="http://schemas.microsoft.com/office/drawing/2014/main" val="3074890846"/>
                      </a:ext>
                    </a:extLst>
                  </a:tr>
                  <a:tr h="201898"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β</a:t>
                          </a:r>
                          <a:endParaRPr lang="zh-CN" altLang="en-US" sz="1000" b="1" i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1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1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extLst>
                      <a:ext uri="{0D108BD9-81ED-4DB2-BD59-A6C34878D82A}">
                        <a16:rowId xmlns:a16="http://schemas.microsoft.com/office/drawing/2014/main" val="152040095"/>
                      </a:ext>
                    </a:extLst>
                  </a:tr>
                  <a:tr h="201898"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 err="1"/>
                            <a:t>E</a:t>
                          </a:r>
                          <a:r>
                            <a:rPr lang="en-US" altLang="zh-CN" sz="1000" baseline="-25000" dirty="0" err="1"/>
                            <a:t>pk</a:t>
                          </a:r>
                          <a:r>
                            <a:rPr lang="en-US" altLang="zh-CN" sz="1000" dirty="0"/>
                            <a:t>/</a:t>
                          </a:r>
                          <a:r>
                            <a:rPr lang="en-US" altLang="zh-CN" sz="1000" dirty="0" err="1"/>
                            <a:t>E</a:t>
                          </a:r>
                          <a:r>
                            <a:rPr lang="en-US" altLang="zh-CN" sz="1000" baseline="-25000" dirty="0" err="1"/>
                            <a:t>acc</a:t>
                          </a:r>
                          <a:endParaRPr lang="zh-CN" altLang="en-US" sz="1000" b="1" i="1" baseline="-25000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2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2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2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2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2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extLst>
                      <a:ext uri="{0D108BD9-81ED-4DB2-BD59-A6C34878D82A}">
                        <a16:rowId xmlns:a16="http://schemas.microsoft.com/office/drawing/2014/main" val="1690203604"/>
                      </a:ext>
                    </a:extLst>
                  </a:tr>
                  <a:tr h="201898"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 err="1"/>
                            <a:t>B</a:t>
                          </a:r>
                          <a:r>
                            <a:rPr lang="en-US" altLang="zh-CN" sz="1000" baseline="-25000" dirty="0" err="1"/>
                            <a:t>pk</a:t>
                          </a:r>
                          <a:r>
                            <a:rPr lang="en-US" altLang="zh-CN" sz="1000" dirty="0"/>
                            <a:t>/</a:t>
                          </a:r>
                          <a:r>
                            <a:rPr lang="en-US" altLang="zh-CN" sz="1000" dirty="0" err="1"/>
                            <a:t>E</a:t>
                          </a:r>
                          <a:r>
                            <a:rPr lang="en-US" altLang="zh-CN" sz="1000" baseline="-25000" dirty="0" err="1"/>
                            <a:t>acc</a:t>
                          </a:r>
                          <a:r>
                            <a:rPr lang="en-US" altLang="zh-CN" sz="1000" dirty="0"/>
                            <a:t>(</a:t>
                          </a:r>
                          <a:r>
                            <a:rPr lang="en-US" altLang="zh-CN" sz="1000" dirty="0" err="1"/>
                            <a:t>mT</a:t>
                          </a:r>
                          <a:r>
                            <a:rPr lang="en-US" altLang="zh-CN" sz="1000" dirty="0"/>
                            <a:t>/MV/m)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4.26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4.26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4.26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4.26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4.26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extLst>
                      <a:ext uri="{0D108BD9-81ED-4DB2-BD59-A6C34878D82A}">
                        <a16:rowId xmlns:a16="http://schemas.microsoft.com/office/drawing/2014/main" val="674759559"/>
                      </a:ext>
                    </a:extLst>
                  </a:tr>
                  <a:tr h="201898"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R/Q(Ohm)</a:t>
                          </a:r>
                          <a:endParaRPr lang="zh-CN" altLang="en-US" sz="1000" b="1" dirty="0">
                            <a:solidFill>
                              <a:srgbClr val="FF0000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1036</a:t>
                          </a:r>
                          <a:endParaRPr lang="zh-CN" altLang="en-US" sz="1000" b="1" dirty="0">
                            <a:solidFill>
                              <a:srgbClr val="FF0000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1036</a:t>
                          </a:r>
                          <a:endParaRPr lang="zh-CN" altLang="en-US" sz="1000" b="1" dirty="0">
                            <a:solidFill>
                              <a:srgbClr val="FF0000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1036</a:t>
                          </a:r>
                          <a:endParaRPr lang="zh-CN" altLang="en-US" sz="1000" b="1" dirty="0">
                            <a:solidFill>
                              <a:srgbClr val="FF0000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1036</a:t>
                          </a:r>
                          <a:endParaRPr lang="zh-CN" altLang="en-US" sz="1000" b="1" dirty="0">
                            <a:solidFill>
                              <a:srgbClr val="FF0000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1036</a:t>
                          </a:r>
                          <a:endParaRPr lang="zh-CN" altLang="en-US" sz="1000" b="1" dirty="0">
                            <a:solidFill>
                              <a:srgbClr val="FF0000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extLst>
                      <a:ext uri="{0D108BD9-81ED-4DB2-BD59-A6C34878D82A}">
                        <a16:rowId xmlns:a16="http://schemas.microsoft.com/office/drawing/2014/main" val="4270127716"/>
                      </a:ext>
                    </a:extLst>
                  </a:tr>
                  <a:tr h="201898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r/Q(Ohm/m)</a:t>
                          </a:r>
                          <a:endParaRPr lang="zh-CN" altLang="en-US" sz="1000" b="1" dirty="0">
                            <a:solidFill>
                              <a:srgbClr val="FF0000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kern="1200" dirty="0"/>
                            <a:t>998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kern="1200" dirty="0"/>
                            <a:t>998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kern="1200" dirty="0"/>
                            <a:t>998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kern="1200" dirty="0"/>
                            <a:t>998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kern="1200" dirty="0"/>
                            <a:t>998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extLst>
                      <a:ext uri="{0D108BD9-81ED-4DB2-BD59-A6C34878D82A}">
                        <a16:rowId xmlns:a16="http://schemas.microsoft.com/office/drawing/2014/main" val="871845977"/>
                      </a:ext>
                    </a:extLst>
                  </a:tr>
                  <a:tr h="201898"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 err="1"/>
                            <a:t>E</a:t>
                          </a:r>
                          <a:r>
                            <a:rPr lang="en-US" altLang="zh-CN" sz="1000" baseline="-25000" dirty="0" err="1"/>
                            <a:t>acc</a:t>
                          </a:r>
                          <a:r>
                            <a:rPr lang="en-US" altLang="zh-CN" sz="1000" dirty="0"/>
                            <a:t>(MV/m)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23.6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16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22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19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19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extLst>
                      <a:ext uri="{0D108BD9-81ED-4DB2-BD59-A6C34878D82A}">
                        <a16:rowId xmlns:a16="http://schemas.microsoft.com/office/drawing/2014/main" val="941166275"/>
                      </a:ext>
                    </a:extLst>
                  </a:tr>
                  <a:tr h="201898"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K</a:t>
                          </a:r>
                          <a:r>
                            <a:rPr lang="en-US" altLang="zh-CN" sz="1000" baseline="-25000" dirty="0"/>
                            <a:t>CC</a:t>
                          </a:r>
                          <a:endParaRPr lang="zh-CN" altLang="en-US" sz="1000" b="1" i="1" baseline="-25000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1.87%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1.87%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1.87%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1.87%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1.87%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extLst>
                      <a:ext uri="{0D108BD9-81ED-4DB2-BD59-A6C34878D82A}">
                        <a16:rowId xmlns:a16="http://schemas.microsoft.com/office/drawing/2014/main" val="3243636783"/>
                      </a:ext>
                    </a:extLst>
                  </a:tr>
                  <a:tr h="201898"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LFD(</a:t>
                          </a:r>
                          <a14:m>
                            <m:oMath xmlns:m="http://schemas.openxmlformats.org/officeDocument/2006/math">
                              <m:r>
                                <m:rPr>
                                  <m:sty m:val="p"/>
                                </m:rPr>
                                <a:rPr lang="en-US" altLang="zh-CN" sz="1000" b="0" i="1" smtClean="0">
                                  <a:latin typeface="Cambria Math" panose="02040503050406030204" pitchFamily="18" charset="0"/>
                                </a:rPr>
                                <m:t>Hz</m:t>
                              </m:r>
                              <m:r>
                                <a:rPr lang="en-US" altLang="zh-CN" sz="1000" b="0" smtClean="0">
                                  <a:latin typeface="Cambria Math" panose="02040503050406030204" pitchFamily="18" charset="0"/>
                                </a:rPr>
                                <m:t>/</m:t>
                              </m:r>
                              <m:sSup>
                                <m:sSupPr>
                                  <m:ctrlPr>
                                    <a:rPr lang="en-US" altLang="zh-CN" sz="10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US" altLang="zh-CN" sz="1000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f>
                                        <m:fPr>
                                          <m:type m:val="lin"/>
                                          <m:ctrlPr>
                                            <a:rPr lang="en-US" altLang="zh-CN" sz="1000" b="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fPr>
                                        <m:num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altLang="zh-CN" sz="1000" b="0" i="1" smtClean="0">
                                              <a:latin typeface="Cambria Math" panose="02040503050406030204" pitchFamily="18" charset="0"/>
                                            </a:rPr>
                                            <m:t>MV</m:t>
                                          </m:r>
                                        </m:num>
                                        <m:den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altLang="zh-CN" sz="1000" b="0" i="1" smtClean="0">
                                              <a:latin typeface="Cambria Math" panose="02040503050406030204" pitchFamily="18" charset="0"/>
                                            </a:rPr>
                                            <m:t>m</m:t>
                                          </m:r>
                                        </m:den>
                                      </m:f>
                                    </m:e>
                                  </m:d>
                                </m:e>
                                <m:sup>
                                  <m:r>
                                    <a:rPr lang="en-US" altLang="zh-CN" sz="1000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altLang="zh-CN" sz="1000" b="0" dirty="0"/>
                            <a:t>)</a:t>
                          </a:r>
                          <a:endParaRPr lang="zh-CN" altLang="en-US" sz="1000" b="0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b="0" dirty="0"/>
                            <a:t>1</a:t>
                          </a:r>
                          <a:endParaRPr lang="zh-CN" altLang="en-US" sz="1000" b="0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zh-CN" altLang="en-US" sz="1000" b="0" smtClean="0">
                                    <a:latin typeface="Cambria Math" panose="02040503050406030204" pitchFamily="18" charset="0"/>
                                  </a:rPr>
                                  <m:t>≤</m:t>
                                </m:r>
                                <m:r>
                                  <a:rPr lang="en-US" altLang="zh-CN" sz="1000" b="0" i="1" smtClean="0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  <m:r>
                                  <a:rPr lang="en-US" altLang="zh-CN" sz="1000" b="0" smtClean="0">
                                    <a:latin typeface="Cambria Math" panose="02040503050406030204" pitchFamily="18" charset="0"/>
                                  </a:rPr>
                                  <m:t>.</m:t>
                                </m:r>
                                <m:r>
                                  <a:rPr lang="en-US" altLang="zh-CN" sz="1000" b="0" i="1" smtClean="0">
                                    <a:latin typeface="Cambria Math" panose="02040503050406030204" pitchFamily="18" charset="0"/>
                                  </a:rPr>
                                  <m:t>5</m:t>
                                </m:r>
                              </m:oMath>
                            </m:oMathPara>
                          </a14:m>
                          <a:endParaRPr lang="zh-CN" altLang="en-US" sz="1000" b="0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b="0" dirty="0"/>
                            <a:t>1</a:t>
                          </a:r>
                          <a:endParaRPr lang="zh-CN" altLang="en-US" sz="1000" b="0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b="0" dirty="0"/>
                            <a:t>1</a:t>
                          </a:r>
                          <a:endParaRPr lang="zh-CN" altLang="en-US" sz="1000" b="0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b="0" dirty="0"/>
                            <a:t>1</a:t>
                          </a:r>
                          <a:endParaRPr lang="zh-CN" altLang="en-US" sz="1000" b="0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extLst>
                      <a:ext uri="{0D108BD9-81ED-4DB2-BD59-A6C34878D82A}">
                        <a16:rowId xmlns:a16="http://schemas.microsoft.com/office/drawing/2014/main" val="3538015532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83" name="表格 9">
                <a:extLst>
                  <a:ext uri="{FF2B5EF4-FFF2-40B4-BE49-F238E27FC236}">
                    <a16:creationId xmlns:a16="http://schemas.microsoft.com/office/drawing/2014/main" id="{A71EA156-2C09-4CBB-A917-CF22B781C08B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607491225"/>
                  </p:ext>
                </p:extLst>
              </p:nvPr>
            </p:nvGraphicFramePr>
            <p:xfrm>
              <a:off x="7134116" y="2250448"/>
              <a:ext cx="4870604" cy="3988554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387567">
                      <a:extLst>
                        <a:ext uri="{9D8B030D-6E8A-4147-A177-3AD203B41FA5}">
                          <a16:colId xmlns:a16="http://schemas.microsoft.com/office/drawing/2014/main" val="1230013359"/>
                        </a:ext>
                      </a:extLst>
                    </a:gridCol>
                    <a:gridCol w="676202">
                      <a:extLst>
                        <a:ext uri="{9D8B030D-6E8A-4147-A177-3AD203B41FA5}">
                          <a16:colId xmlns:a16="http://schemas.microsoft.com/office/drawing/2014/main" val="3338094507"/>
                        </a:ext>
                      </a:extLst>
                    </a:gridCol>
                    <a:gridCol w="678591">
                      <a:extLst>
                        <a:ext uri="{9D8B030D-6E8A-4147-A177-3AD203B41FA5}">
                          <a16:colId xmlns:a16="http://schemas.microsoft.com/office/drawing/2014/main" val="2853392260"/>
                        </a:ext>
                      </a:extLst>
                    </a:gridCol>
                    <a:gridCol w="636086">
                      <a:extLst>
                        <a:ext uri="{9D8B030D-6E8A-4147-A177-3AD203B41FA5}">
                          <a16:colId xmlns:a16="http://schemas.microsoft.com/office/drawing/2014/main" val="4243353494"/>
                        </a:ext>
                      </a:extLst>
                    </a:gridCol>
                    <a:gridCol w="746079">
                      <a:extLst>
                        <a:ext uri="{9D8B030D-6E8A-4147-A177-3AD203B41FA5}">
                          <a16:colId xmlns:a16="http://schemas.microsoft.com/office/drawing/2014/main" val="1334124471"/>
                        </a:ext>
                      </a:extLst>
                    </a:gridCol>
                    <a:gridCol w="746079">
                      <a:extLst>
                        <a:ext uri="{9D8B030D-6E8A-4147-A177-3AD203B41FA5}">
                          <a16:colId xmlns:a16="http://schemas.microsoft.com/office/drawing/2014/main" val="1979457833"/>
                        </a:ext>
                      </a:extLst>
                    </a:gridCol>
                  </a:tblGrid>
                  <a:tr h="338971"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Parameters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EXFEL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LCLS-Ⅱ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SHINE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DALS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S</a:t>
                          </a:r>
                          <a:r>
                            <a:rPr lang="en-US" altLang="zh-CN" sz="1000" baseline="30000" dirty="0"/>
                            <a:t>3</a:t>
                          </a:r>
                          <a:r>
                            <a:rPr lang="en-US" altLang="zh-CN" sz="1000" dirty="0"/>
                            <a:t>FEL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extLst>
                      <a:ext uri="{0D108BD9-81ED-4DB2-BD59-A6C34878D82A}">
                        <a16:rowId xmlns:a16="http://schemas.microsoft.com/office/drawing/2014/main" val="2603618567"/>
                      </a:ext>
                    </a:extLst>
                  </a:tr>
                  <a:tr h="201041"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altLang="zh-CN" sz="1000" kern="1200" dirty="0"/>
                            <a:t>C</a:t>
                          </a:r>
                          <a:r>
                            <a:rPr lang="en-US" sz="1000" kern="1200" dirty="0"/>
                            <a:t>avity type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kern="1200" dirty="0"/>
                            <a:t>TESLA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kern="1200" dirty="0"/>
                            <a:t>TESLA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kern="1200"/>
                            <a:t>TESLA</a:t>
                          </a:r>
                          <a:endParaRPr lang="zh-CN" altLang="en-US" sz="1000" b="1" kern="120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kern="1200" dirty="0"/>
                            <a:t>TESLA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kern="1200" dirty="0"/>
                            <a:t>TESLA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extLst>
                      <a:ext uri="{0D108BD9-81ED-4DB2-BD59-A6C34878D82A}">
                        <a16:rowId xmlns:a16="http://schemas.microsoft.com/office/drawing/2014/main" val="1046458902"/>
                      </a:ext>
                    </a:extLst>
                  </a:tr>
                  <a:tr h="201041"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altLang="zh-CN" sz="1000" kern="1200" dirty="0"/>
                            <a:t>O</a:t>
                          </a:r>
                          <a:r>
                            <a:rPr lang="en-US" sz="1000" kern="1200" dirty="0"/>
                            <a:t>peration mode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altLang="zh-CN" sz="1000" kern="1200" dirty="0"/>
                            <a:t>P</a:t>
                          </a:r>
                          <a:r>
                            <a:rPr lang="en-US" sz="1000" kern="1200" dirty="0"/>
                            <a:t>ulse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kern="1200" dirty="0"/>
                            <a:t>CW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kern="1200" dirty="0"/>
                            <a:t>CW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kern="1200" dirty="0"/>
                            <a:t>CW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kern="1200" dirty="0"/>
                            <a:t>CW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extLst>
                      <a:ext uri="{0D108BD9-81ED-4DB2-BD59-A6C34878D82A}">
                        <a16:rowId xmlns:a16="http://schemas.microsoft.com/office/drawing/2014/main" val="4037151064"/>
                      </a:ext>
                    </a:extLst>
                  </a:tr>
                  <a:tr h="201041"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altLang="zh-CN" sz="1000" kern="1200" dirty="0"/>
                            <a:t>T</a:t>
                          </a:r>
                          <a:r>
                            <a:rPr lang="en-US" sz="1000" kern="1200" dirty="0"/>
                            <a:t>emperature(K)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kern="1200" dirty="0"/>
                            <a:t>2.0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kern="1200"/>
                            <a:t>2.0</a:t>
                          </a:r>
                          <a:endParaRPr lang="zh-CN" altLang="en-US" sz="1000" b="1" kern="120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kern="1200" dirty="0"/>
                            <a:t>2.0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kern="1200" dirty="0"/>
                            <a:t>2.0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kern="1200" dirty="0"/>
                            <a:t>2.0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70999" marR="70999" marT="0" marB="0" anchor="ctr"/>
                    </a:tc>
                    <a:extLst>
                      <a:ext uri="{0D108BD9-81ED-4DB2-BD59-A6C34878D82A}">
                        <a16:rowId xmlns:a16="http://schemas.microsoft.com/office/drawing/2014/main" val="3919177411"/>
                      </a:ext>
                    </a:extLst>
                  </a:tr>
                  <a:tr h="220980"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 err="1"/>
                            <a:t>L</a:t>
                          </a:r>
                          <a:r>
                            <a:rPr lang="en-US" altLang="zh-CN" sz="1000" baseline="-25000" dirty="0" err="1"/>
                            <a:t>acc</a:t>
                          </a:r>
                          <a:r>
                            <a:rPr lang="en-US" altLang="zh-CN" sz="1000" dirty="0"/>
                            <a:t>(m)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1.038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1.038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1.038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1.038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1.038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extLst>
                      <a:ext uri="{0D108BD9-81ED-4DB2-BD59-A6C34878D82A}">
                        <a16:rowId xmlns:a16="http://schemas.microsoft.com/office/drawing/2014/main" val="1183410095"/>
                      </a:ext>
                    </a:extLst>
                  </a:tr>
                  <a:tr h="220980"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f</a:t>
                          </a:r>
                          <a:r>
                            <a:rPr lang="en-US" altLang="zh-CN" sz="1000" baseline="-25000" dirty="0"/>
                            <a:t>0</a:t>
                          </a:r>
                          <a:r>
                            <a:rPr lang="en-US" altLang="zh-CN" sz="1000" dirty="0"/>
                            <a:t>(MHz)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1300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1300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1300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1300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1300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extLst>
                      <a:ext uri="{0D108BD9-81ED-4DB2-BD59-A6C34878D82A}">
                        <a16:rowId xmlns:a16="http://schemas.microsoft.com/office/drawing/2014/main" val="1357253056"/>
                      </a:ext>
                    </a:extLst>
                  </a:tr>
                  <a:tr h="615680"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Q</a:t>
                          </a:r>
                          <a:r>
                            <a:rPr lang="en-US" altLang="zh-CN" sz="1000" baseline="-25000" dirty="0"/>
                            <a:t>0</a:t>
                          </a:r>
                          <a:endParaRPr lang="zh-CN" altLang="en-US" sz="1000" b="1" i="1" baseline="0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&gt;5E+9</a:t>
                          </a:r>
                          <a:r>
                            <a:rPr lang="zh-CN" altLang="en-US" sz="1000" baseline="0" dirty="0"/>
                            <a:t>（</a:t>
                          </a:r>
                          <a:r>
                            <a:rPr lang="en-US" altLang="zh-CN" sz="1000" baseline="0" dirty="0"/>
                            <a:t>@16MV/m</a:t>
                          </a:r>
                          <a:r>
                            <a:rPr lang="zh-CN" altLang="en-US" sz="1000" baseline="0" dirty="0"/>
                            <a:t>）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2.7E+10</a:t>
                          </a:r>
                          <a:r>
                            <a:rPr lang="zh-CN" altLang="en-US" sz="1000" baseline="0" dirty="0"/>
                            <a:t>（</a:t>
                          </a:r>
                          <a:r>
                            <a:rPr lang="en-US" altLang="zh-CN" sz="1000" baseline="0" dirty="0"/>
                            <a:t>@16MV/m</a:t>
                          </a:r>
                          <a:r>
                            <a:rPr lang="zh-CN" altLang="en-US" sz="1000" baseline="0" dirty="0"/>
                            <a:t>）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3.0E+10</a:t>
                          </a:r>
                          <a:r>
                            <a:rPr lang="zh-CN" altLang="en-US" sz="1000" baseline="0" dirty="0"/>
                            <a:t>（</a:t>
                          </a:r>
                          <a:r>
                            <a:rPr lang="en-US" altLang="zh-CN" sz="1000" baseline="0" dirty="0"/>
                            <a:t>@20MV/m</a:t>
                          </a:r>
                          <a:r>
                            <a:rPr lang="zh-CN" altLang="en-US" sz="1000" baseline="0" dirty="0"/>
                            <a:t>）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2.7E+10</a:t>
                          </a:r>
                          <a:r>
                            <a:rPr lang="zh-CN" altLang="en-US" sz="1000" baseline="0" dirty="0"/>
                            <a:t>（</a:t>
                          </a:r>
                          <a:r>
                            <a:rPr lang="en-US" altLang="zh-CN" sz="1000" baseline="0" dirty="0"/>
                            <a:t>@16MV/m</a:t>
                          </a:r>
                          <a:r>
                            <a:rPr lang="zh-CN" altLang="en-US" sz="1000" baseline="0" dirty="0"/>
                            <a:t>）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3.0E+10</a:t>
                          </a:r>
                          <a:r>
                            <a:rPr lang="zh-CN" altLang="en-US" sz="1000" baseline="0" dirty="0"/>
                            <a:t>（</a:t>
                          </a:r>
                          <a:r>
                            <a:rPr lang="en-US" altLang="zh-CN" sz="1000" baseline="0" dirty="0"/>
                            <a:t>@20MV/m</a:t>
                          </a:r>
                          <a:r>
                            <a:rPr lang="zh-CN" altLang="en-US" sz="1000" baseline="0" dirty="0"/>
                            <a:t>）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extLst>
                      <a:ext uri="{0D108BD9-81ED-4DB2-BD59-A6C34878D82A}">
                        <a16:rowId xmlns:a16="http://schemas.microsoft.com/office/drawing/2014/main" val="1973812997"/>
                      </a:ext>
                    </a:extLst>
                  </a:tr>
                  <a:tr h="220980"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G(Ohm)</a:t>
                          </a:r>
                          <a:endParaRPr lang="zh-CN" altLang="en-US" sz="1000" b="1" i="0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270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270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270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270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270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extLst>
                      <a:ext uri="{0D108BD9-81ED-4DB2-BD59-A6C34878D82A}">
                        <a16:rowId xmlns:a16="http://schemas.microsoft.com/office/drawing/2014/main" val="3074890846"/>
                      </a:ext>
                    </a:extLst>
                  </a:tr>
                  <a:tr h="220980"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β</a:t>
                          </a:r>
                          <a:endParaRPr lang="zh-CN" altLang="en-US" sz="1000" b="1" i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1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1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extLst>
                      <a:ext uri="{0D108BD9-81ED-4DB2-BD59-A6C34878D82A}">
                        <a16:rowId xmlns:a16="http://schemas.microsoft.com/office/drawing/2014/main" val="152040095"/>
                      </a:ext>
                    </a:extLst>
                  </a:tr>
                  <a:tr h="220980"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 err="1"/>
                            <a:t>E</a:t>
                          </a:r>
                          <a:r>
                            <a:rPr lang="en-US" altLang="zh-CN" sz="1000" baseline="-25000" dirty="0" err="1"/>
                            <a:t>pk</a:t>
                          </a:r>
                          <a:r>
                            <a:rPr lang="en-US" altLang="zh-CN" sz="1000" dirty="0"/>
                            <a:t>/</a:t>
                          </a:r>
                          <a:r>
                            <a:rPr lang="en-US" altLang="zh-CN" sz="1000" dirty="0" err="1"/>
                            <a:t>E</a:t>
                          </a:r>
                          <a:r>
                            <a:rPr lang="en-US" altLang="zh-CN" sz="1000" baseline="-25000" dirty="0" err="1"/>
                            <a:t>acc</a:t>
                          </a:r>
                          <a:endParaRPr lang="zh-CN" altLang="en-US" sz="1000" b="1" i="1" baseline="-25000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2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2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2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2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2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extLst>
                      <a:ext uri="{0D108BD9-81ED-4DB2-BD59-A6C34878D82A}">
                        <a16:rowId xmlns:a16="http://schemas.microsoft.com/office/drawing/2014/main" val="1690203604"/>
                      </a:ext>
                    </a:extLst>
                  </a:tr>
                  <a:tr h="220980"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 err="1"/>
                            <a:t>B</a:t>
                          </a:r>
                          <a:r>
                            <a:rPr lang="en-US" altLang="zh-CN" sz="1000" baseline="-25000" dirty="0" err="1"/>
                            <a:t>pk</a:t>
                          </a:r>
                          <a:r>
                            <a:rPr lang="en-US" altLang="zh-CN" sz="1000" dirty="0"/>
                            <a:t>/</a:t>
                          </a:r>
                          <a:r>
                            <a:rPr lang="en-US" altLang="zh-CN" sz="1000" dirty="0" err="1"/>
                            <a:t>E</a:t>
                          </a:r>
                          <a:r>
                            <a:rPr lang="en-US" altLang="zh-CN" sz="1000" baseline="-25000" dirty="0" err="1"/>
                            <a:t>acc</a:t>
                          </a:r>
                          <a:r>
                            <a:rPr lang="en-US" altLang="zh-CN" sz="1000" dirty="0"/>
                            <a:t>(</a:t>
                          </a:r>
                          <a:r>
                            <a:rPr lang="en-US" altLang="zh-CN" sz="1000" dirty="0" err="1"/>
                            <a:t>mT</a:t>
                          </a:r>
                          <a:r>
                            <a:rPr lang="en-US" altLang="zh-CN" sz="1000" dirty="0"/>
                            <a:t>/MV/m)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4.26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4.26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4.26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4.26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4.26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extLst>
                      <a:ext uri="{0D108BD9-81ED-4DB2-BD59-A6C34878D82A}">
                        <a16:rowId xmlns:a16="http://schemas.microsoft.com/office/drawing/2014/main" val="674759559"/>
                      </a:ext>
                    </a:extLst>
                  </a:tr>
                  <a:tr h="220980"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R/Q(Ohm)</a:t>
                          </a:r>
                          <a:endParaRPr lang="zh-CN" altLang="en-US" sz="1000" b="1" dirty="0">
                            <a:solidFill>
                              <a:srgbClr val="FF0000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1036</a:t>
                          </a:r>
                          <a:endParaRPr lang="zh-CN" altLang="en-US" sz="1000" b="1" dirty="0">
                            <a:solidFill>
                              <a:srgbClr val="FF0000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1036</a:t>
                          </a:r>
                          <a:endParaRPr lang="zh-CN" altLang="en-US" sz="1000" b="1" dirty="0">
                            <a:solidFill>
                              <a:srgbClr val="FF0000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1036</a:t>
                          </a:r>
                          <a:endParaRPr lang="zh-CN" altLang="en-US" sz="1000" b="1" dirty="0">
                            <a:solidFill>
                              <a:srgbClr val="FF0000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1036</a:t>
                          </a:r>
                          <a:endParaRPr lang="zh-CN" altLang="en-US" sz="1000" b="1" dirty="0">
                            <a:solidFill>
                              <a:srgbClr val="FF0000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1036</a:t>
                          </a:r>
                          <a:endParaRPr lang="zh-CN" altLang="en-US" sz="1000" b="1" dirty="0">
                            <a:solidFill>
                              <a:srgbClr val="FF0000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extLst>
                      <a:ext uri="{0D108BD9-81ED-4DB2-BD59-A6C34878D82A}">
                        <a16:rowId xmlns:a16="http://schemas.microsoft.com/office/drawing/2014/main" val="4270127716"/>
                      </a:ext>
                    </a:extLst>
                  </a:tr>
                  <a:tr h="220980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r/Q(Ohm/m)</a:t>
                          </a:r>
                          <a:endParaRPr lang="zh-CN" altLang="en-US" sz="1000" b="1" dirty="0">
                            <a:solidFill>
                              <a:srgbClr val="FF0000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kern="1200" dirty="0"/>
                            <a:t>998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kern="1200" dirty="0"/>
                            <a:t>998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kern="1200" dirty="0"/>
                            <a:t>998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kern="1200" dirty="0"/>
                            <a:t>998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kern="1200" dirty="0"/>
                            <a:t>998</a:t>
                          </a:r>
                          <a:endParaRPr lang="zh-CN" altLang="en-US" sz="1000" b="1" kern="1200" dirty="0">
                            <a:solidFill>
                              <a:schemeClr val="dk1"/>
                            </a:solidFill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extLst>
                      <a:ext uri="{0D108BD9-81ED-4DB2-BD59-A6C34878D82A}">
                        <a16:rowId xmlns:a16="http://schemas.microsoft.com/office/drawing/2014/main" val="871845977"/>
                      </a:ext>
                    </a:extLst>
                  </a:tr>
                  <a:tr h="220980"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 err="1"/>
                            <a:t>E</a:t>
                          </a:r>
                          <a:r>
                            <a:rPr lang="en-US" altLang="zh-CN" sz="1000" baseline="-25000" dirty="0" err="1"/>
                            <a:t>acc</a:t>
                          </a:r>
                          <a:r>
                            <a:rPr lang="en-US" altLang="zh-CN" sz="1000" dirty="0"/>
                            <a:t>(MV/m)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23.6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16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22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19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19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extLst>
                      <a:ext uri="{0D108BD9-81ED-4DB2-BD59-A6C34878D82A}">
                        <a16:rowId xmlns:a16="http://schemas.microsoft.com/office/drawing/2014/main" val="941166275"/>
                      </a:ext>
                    </a:extLst>
                  </a:tr>
                  <a:tr h="220980"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K</a:t>
                          </a:r>
                          <a:r>
                            <a:rPr lang="en-US" altLang="zh-CN" sz="1000" baseline="-25000" dirty="0"/>
                            <a:t>CC</a:t>
                          </a:r>
                          <a:endParaRPr lang="zh-CN" altLang="en-US" sz="1000" b="1" i="1" baseline="-25000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1.87%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1.87%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dirty="0"/>
                            <a:t>1.87%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1.87%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37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altLang="zh-CN" sz="1000" dirty="0"/>
                            <a:t>1.87%</a:t>
                          </a:r>
                          <a:endParaRPr lang="zh-CN" altLang="en-US" sz="1000" b="1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extLst>
                      <a:ext uri="{0D108BD9-81ED-4DB2-BD59-A6C34878D82A}">
                        <a16:rowId xmlns:a16="http://schemas.microsoft.com/office/drawing/2014/main" val="3243636783"/>
                      </a:ext>
                    </a:extLst>
                  </a:tr>
                  <a:tr h="220980">
                    <a:tc>
                      <a:txBody>
                        <a:bodyPr/>
                        <a:lstStyle/>
                        <a:p>
                          <a:endParaRPr lang="zh-CN"/>
                        </a:p>
                      </a:txBody>
                      <a:tcPr marL="68580" marR="68580" marT="34290" marB="34290" anchor="ctr" anchorCtr="1">
                        <a:blipFill>
                          <a:blip r:embed="rId4"/>
                          <a:stretch>
                            <a:fillRect l="-439" t="-1722222" r="-252632" b="-15277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b="0" dirty="0"/>
                            <a:t>1</a:t>
                          </a:r>
                          <a:endParaRPr lang="zh-CN" altLang="en-US" sz="1000" b="0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endParaRPr lang="zh-CN"/>
                        </a:p>
                      </a:txBody>
                      <a:tcPr marL="68580" marR="68580" marT="34290" marB="34290" anchor="ctr" anchorCtr="1">
                        <a:blipFill>
                          <a:blip r:embed="rId4"/>
                          <a:stretch>
                            <a:fillRect l="-306306" t="-1722222" r="-318919" b="-15277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b="0" dirty="0"/>
                            <a:t>1</a:t>
                          </a:r>
                          <a:endParaRPr lang="zh-CN" altLang="en-US" sz="1000" b="0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b="0" dirty="0"/>
                            <a:t>1</a:t>
                          </a:r>
                          <a:endParaRPr lang="zh-CN" altLang="en-US" sz="1000" b="0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tc>
                      <a:txBody>
                        <a:bodyPr/>
                        <a:lstStyle/>
                        <a:p>
                          <a:r>
                            <a:rPr lang="en-US" altLang="zh-CN" sz="1000" b="0" dirty="0"/>
                            <a:t>1</a:t>
                          </a:r>
                          <a:endParaRPr lang="zh-CN" altLang="en-US" sz="1000" b="0" dirty="0">
                            <a:latin typeface="Times New Roman" panose="02020603050405020304" pitchFamily="18" charset="0"/>
                            <a:ea typeface="微软雅黑" panose="020B0503020204020204" pitchFamily="34" charset="-122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34290" marB="34290" anchor="ctr" anchorCtr="1"/>
                    </a:tc>
                    <a:extLst>
                      <a:ext uri="{0D108BD9-81ED-4DB2-BD59-A6C34878D82A}">
                        <a16:rowId xmlns:a16="http://schemas.microsoft.com/office/drawing/2014/main" val="3538015532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47" name="文本框 46">
            <a:extLst>
              <a:ext uri="{FF2B5EF4-FFF2-40B4-BE49-F238E27FC236}">
                <a16:creationId xmlns:a16="http://schemas.microsoft.com/office/drawing/2014/main" id="{8ACD771C-71BC-4EFC-BD78-2509540FA6E6}"/>
              </a:ext>
            </a:extLst>
          </p:cNvPr>
          <p:cNvSpPr txBox="1"/>
          <p:nvPr/>
        </p:nvSpPr>
        <p:spPr>
          <a:xfrm>
            <a:off x="350520" y="1139628"/>
            <a:ext cx="11490960" cy="60833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algn="ctr"/>
            <a:r>
              <a:rPr lang="en-US" sz="2800" b="1" dirty="0">
                <a:solidFill>
                  <a:srgbClr val="083388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Development of 1.3GHz 9cell cavity</a:t>
            </a:r>
            <a:endParaRPr lang="en-US" altLang="en-US" sz="2800" b="1" dirty="0">
              <a:solidFill>
                <a:srgbClr val="083388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1904122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4FB2FC-C4B1-5913-2147-49F936B8B2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本框 10">
            <a:extLst>
              <a:ext uri="{FF2B5EF4-FFF2-40B4-BE49-F238E27FC236}">
                <a16:creationId xmlns:a16="http://schemas.microsoft.com/office/drawing/2014/main" id="{6BBD7CA9-9C4A-95A7-99CF-5ECE0342220E}"/>
              </a:ext>
            </a:extLst>
          </p:cNvPr>
          <p:cNvSpPr txBox="1"/>
          <p:nvPr/>
        </p:nvSpPr>
        <p:spPr>
          <a:xfrm>
            <a:off x="3898625" y="2240844"/>
            <a:ext cx="331918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2000" b="1" u="sng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j-cs"/>
              </a:defRPr>
            </a:lvl1pPr>
          </a:lstStyle>
          <a:p>
            <a:pPr algn="ctr"/>
            <a:r>
              <a:rPr lang="en-US" altLang="zh-CN" sz="1200" u="none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1.3GHz TESLA Superconducting Cavity </a:t>
            </a:r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71BD5A47-15FB-4D26-BEDE-51AB985130D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58" t="43086" r="5658" b="24557"/>
          <a:stretch/>
        </p:blipFill>
        <p:spPr>
          <a:xfrm>
            <a:off x="5998343" y="1208965"/>
            <a:ext cx="4285886" cy="1043883"/>
          </a:xfrm>
          <a:prstGeom prst="rect">
            <a:avLst/>
          </a:prstGeom>
        </p:spPr>
      </p:pic>
      <p:pic>
        <p:nvPicPr>
          <p:cNvPr id="8" name="图片 7" descr="C:\Users\dell\AppData\Local\Temp\1646967235.png">
            <a:extLst>
              <a:ext uri="{FF2B5EF4-FFF2-40B4-BE49-F238E27FC236}">
                <a16:creationId xmlns:a16="http://schemas.microsoft.com/office/drawing/2014/main" id="{5E720E65-74D7-4AE6-B231-989F2D16B28A}"/>
              </a:ext>
            </a:extLst>
          </p:cNvPr>
          <p:cNvPicPr/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8806" y="1361318"/>
            <a:ext cx="3881101" cy="802761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BAB95FD9-A7F9-452E-B721-F06AB32CC0A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8806" y="2652735"/>
            <a:ext cx="3973103" cy="1796986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68C32C2C-A2CF-4C18-BD57-2E990D1184C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8806" y="4558536"/>
            <a:ext cx="3973103" cy="1796986"/>
          </a:xfrm>
          <a:prstGeom prst="rect">
            <a:avLst/>
          </a:prstGeom>
        </p:spPr>
      </p:pic>
      <p:sp>
        <p:nvSpPr>
          <p:cNvPr id="14" name="文本框 13">
            <a:extLst>
              <a:ext uri="{FF2B5EF4-FFF2-40B4-BE49-F238E27FC236}">
                <a16:creationId xmlns:a16="http://schemas.microsoft.com/office/drawing/2014/main" id="{63F22CAE-0136-44B2-A8DF-36F84DA9EA92}"/>
              </a:ext>
            </a:extLst>
          </p:cNvPr>
          <p:cNvSpPr txBox="1"/>
          <p:nvPr/>
        </p:nvSpPr>
        <p:spPr>
          <a:xfrm>
            <a:off x="2964910" y="2761375"/>
            <a:ext cx="1084144" cy="276999"/>
          </a:xfrm>
          <a:prstGeom prst="rect">
            <a:avLst/>
          </a:prstGeo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zh-CN" altLang="en-US" sz="1200" dirty="0"/>
              <a:t>三维电场</a:t>
            </a:r>
            <a:endParaRPr lang="en-US" altLang="zh-CN" sz="1200" dirty="0"/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A6652A9D-F316-4846-8380-2D2F3264F3F0}"/>
              </a:ext>
            </a:extLst>
          </p:cNvPr>
          <p:cNvSpPr txBox="1"/>
          <p:nvPr/>
        </p:nvSpPr>
        <p:spPr>
          <a:xfrm>
            <a:off x="2964910" y="4660697"/>
            <a:ext cx="1084144" cy="276999"/>
          </a:xfrm>
          <a:prstGeom prst="rect">
            <a:avLst/>
          </a:prstGeo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zh-CN" altLang="en-US" sz="1200" dirty="0"/>
              <a:t>三维磁场</a:t>
            </a:r>
            <a:endParaRPr lang="en-US" altLang="zh-CN" sz="1200" dirty="0"/>
          </a:p>
        </p:txBody>
      </p:sp>
      <p:grpSp>
        <p:nvGrpSpPr>
          <p:cNvPr id="5" name="组合 4">
            <a:extLst>
              <a:ext uri="{FF2B5EF4-FFF2-40B4-BE49-F238E27FC236}">
                <a16:creationId xmlns:a16="http://schemas.microsoft.com/office/drawing/2014/main" id="{C67C08F1-B4EA-4418-8077-0E222E25BDA9}"/>
              </a:ext>
            </a:extLst>
          </p:cNvPr>
          <p:cNvGrpSpPr/>
          <p:nvPr/>
        </p:nvGrpSpPr>
        <p:grpSpPr>
          <a:xfrm>
            <a:off x="6270167" y="2672138"/>
            <a:ext cx="4087099" cy="1104868"/>
            <a:chOff x="4338081" y="2754659"/>
            <a:chExt cx="4087099" cy="1104868"/>
          </a:xfrm>
        </p:grpSpPr>
        <p:sp>
          <p:nvSpPr>
            <p:cNvPr id="4" name="矩形 3">
              <a:extLst>
                <a:ext uri="{FF2B5EF4-FFF2-40B4-BE49-F238E27FC236}">
                  <a16:creationId xmlns:a16="http://schemas.microsoft.com/office/drawing/2014/main" id="{49350BEF-C198-41A7-B8F1-19C6E2F76C57}"/>
                </a:ext>
              </a:extLst>
            </p:cNvPr>
            <p:cNvSpPr/>
            <p:nvPr/>
          </p:nvSpPr>
          <p:spPr>
            <a:xfrm>
              <a:off x="4338081" y="2754659"/>
              <a:ext cx="4084320" cy="1104868"/>
            </a:xfrm>
            <a:prstGeom prst="rect">
              <a:avLst/>
            </a:prstGeom>
            <a:solidFill>
              <a:srgbClr val="C9CCD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pic>
          <p:nvPicPr>
            <p:cNvPr id="11" name="图片 10">
              <a:extLst>
                <a:ext uri="{FF2B5EF4-FFF2-40B4-BE49-F238E27FC236}">
                  <a16:creationId xmlns:a16="http://schemas.microsoft.com/office/drawing/2014/main" id="{79840630-81F0-4CB6-B86D-BFDE047BF3A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340860" y="3066022"/>
              <a:ext cx="4084320" cy="739457"/>
            </a:xfrm>
            <a:prstGeom prst="rect">
              <a:avLst/>
            </a:prstGeom>
          </p:spPr>
        </p:pic>
        <p:sp>
          <p:nvSpPr>
            <p:cNvPr id="16" name="文本框 15">
              <a:extLst>
                <a:ext uri="{FF2B5EF4-FFF2-40B4-BE49-F238E27FC236}">
                  <a16:creationId xmlns:a16="http://schemas.microsoft.com/office/drawing/2014/main" id="{6EA586F4-6255-43F9-AACF-60E9FBF9EE86}"/>
                </a:ext>
              </a:extLst>
            </p:cNvPr>
            <p:cNvSpPr txBox="1"/>
            <p:nvPr/>
          </p:nvSpPr>
          <p:spPr>
            <a:xfrm>
              <a:off x="6096000" y="2801027"/>
              <a:ext cx="963054" cy="276999"/>
            </a:xfrm>
            <a:prstGeom prst="rect">
              <a:avLst/>
            </a:prstGeom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zh-CN" altLang="en-US" sz="1200" dirty="0"/>
                <a:t>仿真模型</a:t>
              </a:r>
              <a:endParaRPr lang="en-US" altLang="zh-CN" sz="1200" dirty="0"/>
            </a:p>
          </p:txBody>
        </p:sp>
      </p:grpSp>
      <p:pic>
        <p:nvPicPr>
          <p:cNvPr id="18" name="图片 17">
            <a:extLst>
              <a:ext uri="{FF2B5EF4-FFF2-40B4-BE49-F238E27FC236}">
                <a16:creationId xmlns:a16="http://schemas.microsoft.com/office/drawing/2014/main" id="{540ECD32-E6B7-4C61-801B-D5C666F1AE3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3213" y="4088369"/>
            <a:ext cx="3931274" cy="2325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1791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组合 3">
            <a:extLst>
              <a:ext uri="{FF2B5EF4-FFF2-40B4-BE49-F238E27FC236}">
                <a16:creationId xmlns:a16="http://schemas.microsoft.com/office/drawing/2014/main" id="{26EB0315-D36F-4298-A22E-774A5365048D}"/>
              </a:ext>
            </a:extLst>
          </p:cNvPr>
          <p:cNvGrpSpPr/>
          <p:nvPr/>
        </p:nvGrpSpPr>
        <p:grpSpPr>
          <a:xfrm>
            <a:off x="667866" y="3559171"/>
            <a:ext cx="10695870" cy="2320567"/>
            <a:chOff x="667866" y="3559171"/>
            <a:chExt cx="10695870" cy="2320567"/>
          </a:xfrm>
        </p:grpSpPr>
        <p:sp>
          <p:nvSpPr>
            <p:cNvPr id="35" name="矩形 34">
              <a:extLst>
                <a:ext uri="{FF2B5EF4-FFF2-40B4-BE49-F238E27FC236}">
                  <a16:creationId xmlns:a16="http://schemas.microsoft.com/office/drawing/2014/main" id="{647F9A92-3195-47D0-8A2E-F6EE6D40771A}"/>
                </a:ext>
              </a:extLst>
            </p:cNvPr>
            <p:cNvSpPr/>
            <p:nvPr/>
          </p:nvSpPr>
          <p:spPr>
            <a:xfrm>
              <a:off x="667866" y="3559171"/>
              <a:ext cx="10695870" cy="232056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6" name="直接连接符 35">
              <a:extLst>
                <a:ext uri="{FF2B5EF4-FFF2-40B4-BE49-F238E27FC236}">
                  <a16:creationId xmlns:a16="http://schemas.microsoft.com/office/drawing/2014/main" id="{E3954732-E010-4435-AD35-3ECDF2966921}"/>
                </a:ext>
              </a:extLst>
            </p:cNvPr>
            <p:cNvCxnSpPr>
              <a:cxnSpLocks/>
            </p:cNvCxnSpPr>
            <p:nvPr/>
          </p:nvCxnSpPr>
          <p:spPr>
            <a:xfrm>
              <a:off x="1597467" y="4756823"/>
              <a:ext cx="8535382" cy="0"/>
            </a:xfrm>
            <a:prstGeom prst="line">
              <a:avLst/>
            </a:prstGeom>
            <a:ln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0" name="组合 79">
              <a:extLst>
                <a:ext uri="{FF2B5EF4-FFF2-40B4-BE49-F238E27FC236}">
                  <a16:creationId xmlns:a16="http://schemas.microsoft.com/office/drawing/2014/main" id="{56B65335-9E59-4ADE-92C9-72C3ABC186F8}"/>
                </a:ext>
              </a:extLst>
            </p:cNvPr>
            <p:cNvGrpSpPr/>
            <p:nvPr/>
          </p:nvGrpSpPr>
          <p:grpSpPr>
            <a:xfrm>
              <a:off x="6449072" y="4730516"/>
              <a:ext cx="2005361" cy="855516"/>
              <a:chOff x="6709328" y="4676280"/>
              <a:chExt cx="1971562" cy="877161"/>
            </a:xfrm>
          </p:grpSpPr>
          <p:sp>
            <p:nvSpPr>
              <p:cNvPr id="41" name="椭圆 40">
                <a:extLst>
                  <a:ext uri="{FF2B5EF4-FFF2-40B4-BE49-F238E27FC236}">
                    <a16:creationId xmlns:a16="http://schemas.microsoft.com/office/drawing/2014/main" id="{AE99D7EC-3C70-4D93-822E-B6011B28296E}"/>
                  </a:ext>
                </a:extLst>
              </p:cNvPr>
              <p:cNvSpPr/>
              <p:nvPr/>
            </p:nvSpPr>
            <p:spPr>
              <a:xfrm>
                <a:off x="7651069" y="4676280"/>
                <a:ext cx="45720" cy="4572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cxnSp>
            <p:nvCxnSpPr>
              <p:cNvPr id="42" name="直接连接符 41">
                <a:extLst>
                  <a:ext uri="{FF2B5EF4-FFF2-40B4-BE49-F238E27FC236}">
                    <a16:creationId xmlns:a16="http://schemas.microsoft.com/office/drawing/2014/main" id="{7FD03F6C-2279-44E5-97CE-031AB25C7435}"/>
                  </a:ext>
                </a:extLst>
              </p:cNvPr>
              <p:cNvCxnSpPr>
                <a:cxnSpLocks/>
                <a:stCxn id="41" idx="4"/>
              </p:cNvCxnSpPr>
              <p:nvPr/>
            </p:nvCxnSpPr>
            <p:spPr>
              <a:xfrm>
                <a:off x="7673929" y="4722000"/>
                <a:ext cx="0" cy="352517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3" name="文本框 42">
                <a:extLst>
                  <a:ext uri="{FF2B5EF4-FFF2-40B4-BE49-F238E27FC236}">
                    <a16:creationId xmlns:a16="http://schemas.microsoft.com/office/drawing/2014/main" id="{2A7CE7BB-5A6A-4262-99EB-08E630D86FEF}"/>
                  </a:ext>
                </a:extLst>
              </p:cNvPr>
              <p:cNvSpPr txBox="1"/>
              <p:nvPr/>
            </p:nvSpPr>
            <p:spPr>
              <a:xfrm>
                <a:off x="6709328" y="5091776"/>
                <a:ext cx="197156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200" dirty="0"/>
                  <a:t>Helium vessel assembly</a:t>
                </a:r>
              </a:p>
              <a:p>
                <a:r>
                  <a:rPr lang="en-US" sz="1200" dirty="0"/>
                  <a:t>At vender’s factory</a:t>
                </a:r>
              </a:p>
            </p:txBody>
          </p:sp>
        </p:grpSp>
        <p:grpSp>
          <p:nvGrpSpPr>
            <p:cNvPr id="8" name="组合 7">
              <a:extLst>
                <a:ext uri="{FF2B5EF4-FFF2-40B4-BE49-F238E27FC236}">
                  <a16:creationId xmlns:a16="http://schemas.microsoft.com/office/drawing/2014/main" id="{2EE4D784-E201-449E-BB1E-B7A0008782F7}"/>
                </a:ext>
              </a:extLst>
            </p:cNvPr>
            <p:cNvGrpSpPr/>
            <p:nvPr/>
          </p:nvGrpSpPr>
          <p:grpSpPr>
            <a:xfrm>
              <a:off x="1768385" y="4737714"/>
              <a:ext cx="1531350" cy="867490"/>
              <a:chOff x="2061202" y="4683479"/>
              <a:chExt cx="1505540" cy="889438"/>
            </a:xfrm>
          </p:grpSpPr>
          <p:sp>
            <p:nvSpPr>
              <p:cNvPr id="40" name="文本框 39">
                <a:extLst>
                  <a:ext uri="{FF2B5EF4-FFF2-40B4-BE49-F238E27FC236}">
                    <a16:creationId xmlns:a16="http://schemas.microsoft.com/office/drawing/2014/main" id="{64085BD1-C8D4-4ED8-BAA5-C2A0EC4B60DB}"/>
                  </a:ext>
                </a:extLst>
              </p:cNvPr>
              <p:cNvSpPr txBox="1"/>
              <p:nvPr/>
            </p:nvSpPr>
            <p:spPr>
              <a:xfrm>
                <a:off x="2061202" y="5111252"/>
                <a:ext cx="150554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US" sz="1200" dirty="0" err="1"/>
                  <a:t>Nb</a:t>
                </a:r>
                <a:r>
                  <a:rPr lang="en-US" sz="1200" dirty="0"/>
                  <a:t> material</a:t>
                </a:r>
              </a:p>
              <a:p>
                <a:pPr algn="ctr"/>
                <a:r>
                  <a:rPr lang="en-US" sz="1200" dirty="0"/>
                  <a:t>Provided by vender</a:t>
                </a:r>
              </a:p>
            </p:txBody>
          </p:sp>
          <p:grpSp>
            <p:nvGrpSpPr>
              <p:cNvPr id="6" name="组合 5">
                <a:extLst>
                  <a:ext uri="{FF2B5EF4-FFF2-40B4-BE49-F238E27FC236}">
                    <a16:creationId xmlns:a16="http://schemas.microsoft.com/office/drawing/2014/main" id="{86D40B57-2DBB-4DF2-89E0-99AEEB36E839}"/>
                  </a:ext>
                </a:extLst>
              </p:cNvPr>
              <p:cNvGrpSpPr/>
              <p:nvPr/>
            </p:nvGrpSpPr>
            <p:grpSpPr>
              <a:xfrm>
                <a:off x="2791112" y="4683479"/>
                <a:ext cx="45720" cy="398237"/>
                <a:chOff x="4136344" y="4676280"/>
                <a:chExt cx="45720" cy="398237"/>
              </a:xfrm>
            </p:grpSpPr>
            <p:sp>
              <p:nvSpPr>
                <p:cNvPr id="57" name="椭圆 56">
                  <a:extLst>
                    <a:ext uri="{FF2B5EF4-FFF2-40B4-BE49-F238E27FC236}">
                      <a16:creationId xmlns:a16="http://schemas.microsoft.com/office/drawing/2014/main" id="{CF24D17C-9BC9-40B0-892C-DFCE40BC53A2}"/>
                    </a:ext>
                  </a:extLst>
                </p:cNvPr>
                <p:cNvSpPr/>
                <p:nvPr/>
              </p:nvSpPr>
              <p:spPr>
                <a:xfrm>
                  <a:off x="4136344" y="4676280"/>
                  <a:ext cx="45720" cy="45720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600"/>
                </a:p>
              </p:txBody>
            </p:sp>
            <p:cxnSp>
              <p:nvCxnSpPr>
                <p:cNvPr id="58" name="直接连接符 57">
                  <a:extLst>
                    <a:ext uri="{FF2B5EF4-FFF2-40B4-BE49-F238E27FC236}">
                      <a16:creationId xmlns:a16="http://schemas.microsoft.com/office/drawing/2014/main" id="{A2ACAF42-E993-4535-A28C-AE1F08EC6075}"/>
                    </a:ext>
                  </a:extLst>
                </p:cNvPr>
                <p:cNvCxnSpPr>
                  <a:cxnSpLocks/>
                  <a:stCxn id="57" idx="4"/>
                </p:cNvCxnSpPr>
                <p:nvPr/>
              </p:nvCxnSpPr>
              <p:spPr>
                <a:xfrm>
                  <a:off x="4159204" y="4722000"/>
                  <a:ext cx="0" cy="352517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7" name="组合 6">
              <a:extLst>
                <a:ext uri="{FF2B5EF4-FFF2-40B4-BE49-F238E27FC236}">
                  <a16:creationId xmlns:a16="http://schemas.microsoft.com/office/drawing/2014/main" id="{035078EE-A111-40D4-92FB-494FC4CF1A49}"/>
                </a:ext>
              </a:extLst>
            </p:cNvPr>
            <p:cNvGrpSpPr/>
            <p:nvPr/>
          </p:nvGrpSpPr>
          <p:grpSpPr>
            <a:xfrm>
              <a:off x="996338" y="3936324"/>
              <a:ext cx="1551828" cy="826207"/>
              <a:chOff x="960971" y="3882089"/>
              <a:chExt cx="1525673" cy="847110"/>
            </a:xfrm>
          </p:grpSpPr>
          <p:sp>
            <p:nvSpPr>
              <p:cNvPr id="39" name="文本框 38">
                <a:extLst>
                  <a:ext uri="{FF2B5EF4-FFF2-40B4-BE49-F238E27FC236}">
                    <a16:creationId xmlns:a16="http://schemas.microsoft.com/office/drawing/2014/main" id="{9FA1101B-292F-490D-840F-D5B7F6CB5AE2}"/>
                  </a:ext>
                </a:extLst>
              </p:cNvPr>
              <p:cNvSpPr txBox="1"/>
              <p:nvPr/>
            </p:nvSpPr>
            <p:spPr>
              <a:xfrm>
                <a:off x="960971" y="3882089"/>
                <a:ext cx="152567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200" dirty="0"/>
                  <a:t>Start of purchase bidding</a:t>
                </a:r>
              </a:p>
            </p:txBody>
          </p:sp>
          <p:grpSp>
            <p:nvGrpSpPr>
              <p:cNvPr id="5" name="组合 4">
                <a:extLst>
                  <a:ext uri="{FF2B5EF4-FFF2-40B4-BE49-F238E27FC236}">
                    <a16:creationId xmlns:a16="http://schemas.microsoft.com/office/drawing/2014/main" id="{59539D16-FA5B-4279-9606-60C1A9B47914}"/>
                  </a:ext>
                </a:extLst>
              </p:cNvPr>
              <p:cNvGrpSpPr/>
              <p:nvPr/>
            </p:nvGrpSpPr>
            <p:grpSpPr>
              <a:xfrm flipV="1">
                <a:off x="1678088" y="4330962"/>
                <a:ext cx="45720" cy="398237"/>
                <a:chOff x="4288744" y="4828680"/>
                <a:chExt cx="45720" cy="398237"/>
              </a:xfrm>
            </p:grpSpPr>
            <p:sp>
              <p:nvSpPr>
                <p:cNvPr id="59" name="椭圆 58">
                  <a:extLst>
                    <a:ext uri="{FF2B5EF4-FFF2-40B4-BE49-F238E27FC236}">
                      <a16:creationId xmlns:a16="http://schemas.microsoft.com/office/drawing/2014/main" id="{417F6CD5-3ABA-45F6-9323-95F4D136C045}"/>
                    </a:ext>
                  </a:extLst>
                </p:cNvPr>
                <p:cNvSpPr/>
                <p:nvPr/>
              </p:nvSpPr>
              <p:spPr>
                <a:xfrm>
                  <a:off x="4288744" y="4828680"/>
                  <a:ext cx="45720" cy="45720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600"/>
                </a:p>
              </p:txBody>
            </p:sp>
            <p:cxnSp>
              <p:nvCxnSpPr>
                <p:cNvPr id="60" name="直接连接符 59">
                  <a:extLst>
                    <a:ext uri="{FF2B5EF4-FFF2-40B4-BE49-F238E27FC236}">
                      <a16:creationId xmlns:a16="http://schemas.microsoft.com/office/drawing/2014/main" id="{EE58D9C0-C0C5-413C-95B0-8447AB022222}"/>
                    </a:ext>
                  </a:extLst>
                </p:cNvPr>
                <p:cNvCxnSpPr>
                  <a:cxnSpLocks/>
                  <a:stCxn id="59" idx="4"/>
                </p:cNvCxnSpPr>
                <p:nvPr/>
              </p:nvCxnSpPr>
              <p:spPr>
                <a:xfrm>
                  <a:off x="4311604" y="4874400"/>
                  <a:ext cx="0" cy="352517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77" name="组合 76">
              <a:extLst>
                <a:ext uri="{FF2B5EF4-FFF2-40B4-BE49-F238E27FC236}">
                  <a16:creationId xmlns:a16="http://schemas.microsoft.com/office/drawing/2014/main" id="{A49EC5B4-1882-4AFA-9652-AB1469944B86}"/>
                </a:ext>
              </a:extLst>
            </p:cNvPr>
            <p:cNvGrpSpPr/>
            <p:nvPr/>
          </p:nvGrpSpPr>
          <p:grpSpPr>
            <a:xfrm>
              <a:off x="2698098" y="3956452"/>
              <a:ext cx="1872121" cy="806576"/>
              <a:chOff x="2968912" y="3902216"/>
              <a:chExt cx="1840568" cy="826983"/>
            </a:xfrm>
          </p:grpSpPr>
          <p:sp>
            <p:nvSpPr>
              <p:cNvPr id="61" name="文本框 60">
                <a:extLst>
                  <a:ext uri="{FF2B5EF4-FFF2-40B4-BE49-F238E27FC236}">
                    <a16:creationId xmlns:a16="http://schemas.microsoft.com/office/drawing/2014/main" id="{1AD1FA92-E3DD-48B5-8145-1F571FEB171F}"/>
                  </a:ext>
                </a:extLst>
              </p:cNvPr>
              <p:cNvSpPr txBox="1"/>
              <p:nvPr/>
            </p:nvSpPr>
            <p:spPr>
              <a:xfrm>
                <a:off x="2968912" y="3902216"/>
                <a:ext cx="184056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US" sz="1200" dirty="0"/>
                  <a:t>Bare cavity manufacture</a:t>
                </a:r>
              </a:p>
              <a:p>
                <a:pPr algn="ctr"/>
                <a:r>
                  <a:rPr lang="en-US" sz="1200" dirty="0"/>
                  <a:t>At vender’s factory</a:t>
                </a:r>
              </a:p>
            </p:txBody>
          </p:sp>
          <p:grpSp>
            <p:nvGrpSpPr>
              <p:cNvPr id="65" name="组合 64">
                <a:extLst>
                  <a:ext uri="{FF2B5EF4-FFF2-40B4-BE49-F238E27FC236}">
                    <a16:creationId xmlns:a16="http://schemas.microsoft.com/office/drawing/2014/main" id="{D111DD3B-2380-46ED-8814-15AAE462E50A}"/>
                  </a:ext>
                </a:extLst>
              </p:cNvPr>
              <p:cNvGrpSpPr/>
              <p:nvPr/>
            </p:nvGrpSpPr>
            <p:grpSpPr>
              <a:xfrm flipV="1">
                <a:off x="3864781" y="4330962"/>
                <a:ext cx="45720" cy="398237"/>
                <a:chOff x="4288744" y="4828680"/>
                <a:chExt cx="45720" cy="398237"/>
              </a:xfrm>
            </p:grpSpPr>
            <p:sp>
              <p:nvSpPr>
                <p:cNvPr id="66" name="椭圆 65">
                  <a:extLst>
                    <a:ext uri="{FF2B5EF4-FFF2-40B4-BE49-F238E27FC236}">
                      <a16:creationId xmlns:a16="http://schemas.microsoft.com/office/drawing/2014/main" id="{AB70F034-00DE-45F3-B263-A5A597FD5E6C}"/>
                    </a:ext>
                  </a:extLst>
                </p:cNvPr>
                <p:cNvSpPr/>
                <p:nvPr/>
              </p:nvSpPr>
              <p:spPr>
                <a:xfrm>
                  <a:off x="4288744" y="4828680"/>
                  <a:ext cx="45720" cy="45720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600"/>
                </a:p>
              </p:txBody>
            </p:sp>
            <p:cxnSp>
              <p:nvCxnSpPr>
                <p:cNvPr id="67" name="直接连接符 66">
                  <a:extLst>
                    <a:ext uri="{FF2B5EF4-FFF2-40B4-BE49-F238E27FC236}">
                      <a16:creationId xmlns:a16="http://schemas.microsoft.com/office/drawing/2014/main" id="{53A32005-246E-4328-86A2-CE23E100ADF5}"/>
                    </a:ext>
                  </a:extLst>
                </p:cNvPr>
                <p:cNvCxnSpPr>
                  <a:cxnSpLocks/>
                  <a:stCxn id="66" idx="4"/>
                </p:cNvCxnSpPr>
                <p:nvPr/>
              </p:nvCxnSpPr>
              <p:spPr>
                <a:xfrm>
                  <a:off x="4311604" y="4874400"/>
                  <a:ext cx="0" cy="352517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78" name="组合 77">
              <a:extLst>
                <a:ext uri="{FF2B5EF4-FFF2-40B4-BE49-F238E27FC236}">
                  <a16:creationId xmlns:a16="http://schemas.microsoft.com/office/drawing/2014/main" id="{2B54E752-890C-4E6D-ACFC-6323D111E7D1}"/>
                </a:ext>
              </a:extLst>
            </p:cNvPr>
            <p:cNvGrpSpPr/>
            <p:nvPr/>
          </p:nvGrpSpPr>
          <p:grpSpPr>
            <a:xfrm>
              <a:off x="3607241" y="4737714"/>
              <a:ext cx="2217784" cy="1047599"/>
              <a:chOff x="3781583" y="4683479"/>
              <a:chExt cx="2180405" cy="1074104"/>
            </a:xfrm>
          </p:grpSpPr>
          <p:grpSp>
            <p:nvGrpSpPr>
              <p:cNvPr id="62" name="组合 61">
                <a:extLst>
                  <a:ext uri="{FF2B5EF4-FFF2-40B4-BE49-F238E27FC236}">
                    <a16:creationId xmlns:a16="http://schemas.microsoft.com/office/drawing/2014/main" id="{85EB4AFD-792D-4C3C-8D7B-AB9953FBD748}"/>
                  </a:ext>
                </a:extLst>
              </p:cNvPr>
              <p:cNvGrpSpPr/>
              <p:nvPr/>
            </p:nvGrpSpPr>
            <p:grpSpPr>
              <a:xfrm>
                <a:off x="4848915" y="4683479"/>
                <a:ext cx="45720" cy="398237"/>
                <a:chOff x="4136344" y="4676280"/>
                <a:chExt cx="45720" cy="398237"/>
              </a:xfrm>
            </p:grpSpPr>
            <p:sp>
              <p:nvSpPr>
                <p:cNvPr id="63" name="椭圆 62">
                  <a:extLst>
                    <a:ext uri="{FF2B5EF4-FFF2-40B4-BE49-F238E27FC236}">
                      <a16:creationId xmlns:a16="http://schemas.microsoft.com/office/drawing/2014/main" id="{A09880D9-BE77-4F8F-B72E-DA8F67409DD5}"/>
                    </a:ext>
                  </a:extLst>
                </p:cNvPr>
                <p:cNvSpPr/>
                <p:nvPr/>
              </p:nvSpPr>
              <p:spPr>
                <a:xfrm>
                  <a:off x="4136344" y="4676280"/>
                  <a:ext cx="45720" cy="45720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600"/>
                </a:p>
              </p:txBody>
            </p:sp>
            <p:cxnSp>
              <p:nvCxnSpPr>
                <p:cNvPr id="64" name="直接连接符 63">
                  <a:extLst>
                    <a:ext uri="{FF2B5EF4-FFF2-40B4-BE49-F238E27FC236}">
                      <a16:creationId xmlns:a16="http://schemas.microsoft.com/office/drawing/2014/main" id="{DF84F752-5C05-4953-B2DC-88041346EAF2}"/>
                    </a:ext>
                  </a:extLst>
                </p:cNvPr>
                <p:cNvCxnSpPr>
                  <a:cxnSpLocks/>
                  <a:stCxn id="63" idx="4"/>
                </p:cNvCxnSpPr>
                <p:nvPr/>
              </p:nvCxnSpPr>
              <p:spPr>
                <a:xfrm>
                  <a:off x="4159204" y="4722000"/>
                  <a:ext cx="0" cy="352517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68" name="文本框 67">
                <a:extLst>
                  <a:ext uri="{FF2B5EF4-FFF2-40B4-BE49-F238E27FC236}">
                    <a16:creationId xmlns:a16="http://schemas.microsoft.com/office/drawing/2014/main" id="{E888E55C-4F7E-4268-A38E-936684D61012}"/>
                  </a:ext>
                </a:extLst>
              </p:cNvPr>
              <p:cNvSpPr txBox="1"/>
              <p:nvPr/>
            </p:nvSpPr>
            <p:spPr>
              <a:xfrm>
                <a:off x="3781583" y="5111252"/>
                <a:ext cx="2180405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US" sz="1200" dirty="0"/>
                  <a:t>Post treatment</a:t>
                </a:r>
              </a:p>
              <a:p>
                <a:pPr algn="ctr"/>
                <a:r>
                  <a:rPr lang="en-US" sz="1200" dirty="0"/>
                  <a:t>At vendor’s factory &amp;</a:t>
                </a:r>
              </a:p>
              <a:p>
                <a:pPr algn="ctr"/>
                <a:r>
                  <a:rPr lang="en-US" sz="1200" dirty="0"/>
                  <a:t>With recipe decided by DALS</a:t>
                </a:r>
              </a:p>
            </p:txBody>
          </p:sp>
        </p:grpSp>
        <p:grpSp>
          <p:nvGrpSpPr>
            <p:cNvPr id="79" name="组合 78">
              <a:extLst>
                <a:ext uri="{FF2B5EF4-FFF2-40B4-BE49-F238E27FC236}">
                  <a16:creationId xmlns:a16="http://schemas.microsoft.com/office/drawing/2014/main" id="{A02476E4-4DB4-4545-805C-8964D06D771D}"/>
                </a:ext>
              </a:extLst>
            </p:cNvPr>
            <p:cNvGrpSpPr/>
            <p:nvPr/>
          </p:nvGrpSpPr>
          <p:grpSpPr>
            <a:xfrm>
              <a:off x="5034020" y="3956452"/>
              <a:ext cx="1986256" cy="806576"/>
              <a:chOff x="4778774" y="3902216"/>
              <a:chExt cx="1952779" cy="826983"/>
            </a:xfrm>
          </p:grpSpPr>
          <p:sp>
            <p:nvSpPr>
              <p:cNvPr id="69" name="文本框 68">
                <a:extLst>
                  <a:ext uri="{FF2B5EF4-FFF2-40B4-BE49-F238E27FC236}">
                    <a16:creationId xmlns:a16="http://schemas.microsoft.com/office/drawing/2014/main" id="{9C9145A2-5228-4DB9-A657-A787DD79049C}"/>
                  </a:ext>
                </a:extLst>
              </p:cNvPr>
              <p:cNvSpPr txBox="1"/>
              <p:nvPr/>
            </p:nvSpPr>
            <p:spPr>
              <a:xfrm>
                <a:off x="4778774" y="3902216"/>
                <a:ext cx="1952779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US" sz="1200" dirty="0"/>
                  <a:t>Bare cavity </a:t>
                </a:r>
                <a:r>
                  <a:rPr lang="en-US" altLang="zh-CN" sz="1200" dirty="0"/>
                  <a:t>vertical test</a:t>
                </a:r>
              </a:p>
              <a:p>
                <a:pPr algn="ctr"/>
                <a:r>
                  <a:rPr lang="en-US" sz="1200" dirty="0"/>
                  <a:t>2 </a:t>
                </a:r>
                <a:r>
                  <a:rPr lang="en-US" altLang="zh-CN" sz="1200" dirty="0"/>
                  <a:t>Cavities tested at DESY</a:t>
                </a:r>
                <a:endParaRPr lang="en-US" sz="1200" dirty="0"/>
              </a:p>
            </p:txBody>
          </p:sp>
          <p:grpSp>
            <p:nvGrpSpPr>
              <p:cNvPr id="70" name="组合 69">
                <a:extLst>
                  <a:ext uri="{FF2B5EF4-FFF2-40B4-BE49-F238E27FC236}">
                    <a16:creationId xmlns:a16="http://schemas.microsoft.com/office/drawing/2014/main" id="{FFB0A23D-9670-4A32-BCD8-95E64CE4422B}"/>
                  </a:ext>
                </a:extLst>
              </p:cNvPr>
              <p:cNvGrpSpPr/>
              <p:nvPr/>
            </p:nvGrpSpPr>
            <p:grpSpPr>
              <a:xfrm flipV="1">
                <a:off x="5670420" y="4330962"/>
                <a:ext cx="45720" cy="398237"/>
                <a:chOff x="4288744" y="4828680"/>
                <a:chExt cx="45720" cy="398237"/>
              </a:xfrm>
            </p:grpSpPr>
            <p:sp>
              <p:nvSpPr>
                <p:cNvPr id="71" name="椭圆 70">
                  <a:extLst>
                    <a:ext uri="{FF2B5EF4-FFF2-40B4-BE49-F238E27FC236}">
                      <a16:creationId xmlns:a16="http://schemas.microsoft.com/office/drawing/2014/main" id="{F55701AC-4D8A-4050-800C-C55E360811A6}"/>
                    </a:ext>
                  </a:extLst>
                </p:cNvPr>
                <p:cNvSpPr/>
                <p:nvPr/>
              </p:nvSpPr>
              <p:spPr>
                <a:xfrm>
                  <a:off x="4288744" y="4828680"/>
                  <a:ext cx="45720" cy="45720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600"/>
                </a:p>
              </p:txBody>
            </p:sp>
            <p:cxnSp>
              <p:nvCxnSpPr>
                <p:cNvPr id="72" name="直接连接符 71">
                  <a:extLst>
                    <a:ext uri="{FF2B5EF4-FFF2-40B4-BE49-F238E27FC236}">
                      <a16:creationId xmlns:a16="http://schemas.microsoft.com/office/drawing/2014/main" id="{5AD88142-8EAA-4F32-BF06-82A396673E1B}"/>
                    </a:ext>
                  </a:extLst>
                </p:cNvPr>
                <p:cNvCxnSpPr>
                  <a:cxnSpLocks/>
                  <a:stCxn id="71" idx="4"/>
                </p:cNvCxnSpPr>
                <p:nvPr/>
              </p:nvCxnSpPr>
              <p:spPr>
                <a:xfrm>
                  <a:off x="4311604" y="4874400"/>
                  <a:ext cx="0" cy="352517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81" name="组合 80">
              <a:extLst>
                <a:ext uri="{FF2B5EF4-FFF2-40B4-BE49-F238E27FC236}">
                  <a16:creationId xmlns:a16="http://schemas.microsoft.com/office/drawing/2014/main" id="{7CDD18EC-2E39-40A3-B851-EB2C00708149}"/>
                </a:ext>
              </a:extLst>
            </p:cNvPr>
            <p:cNvGrpSpPr/>
            <p:nvPr/>
          </p:nvGrpSpPr>
          <p:grpSpPr>
            <a:xfrm>
              <a:off x="7219475" y="3943531"/>
              <a:ext cx="3453690" cy="806576"/>
              <a:chOff x="7184108" y="3889295"/>
              <a:chExt cx="3395481" cy="826983"/>
            </a:xfrm>
          </p:grpSpPr>
          <p:sp>
            <p:nvSpPr>
              <p:cNvPr id="73" name="文本框 72">
                <a:extLst>
                  <a:ext uri="{FF2B5EF4-FFF2-40B4-BE49-F238E27FC236}">
                    <a16:creationId xmlns:a16="http://schemas.microsoft.com/office/drawing/2014/main" id="{EFEC6F8A-0B5E-4E18-8C52-3D5A3B732FD3}"/>
                  </a:ext>
                </a:extLst>
              </p:cNvPr>
              <p:cNvSpPr txBox="1"/>
              <p:nvPr/>
            </p:nvSpPr>
            <p:spPr>
              <a:xfrm>
                <a:off x="7184108" y="3889295"/>
                <a:ext cx="339548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US" sz="1200" dirty="0"/>
                  <a:t>Full-Jacked cavity vertical test &amp; Horizontal test</a:t>
                </a:r>
              </a:p>
              <a:p>
                <a:pPr algn="ctr"/>
                <a:r>
                  <a:rPr lang="en-US" sz="1200" dirty="0"/>
                  <a:t>At DALS or domestic collaborative Labs </a:t>
                </a:r>
              </a:p>
            </p:txBody>
          </p:sp>
          <p:grpSp>
            <p:nvGrpSpPr>
              <p:cNvPr id="74" name="组合 73">
                <a:extLst>
                  <a:ext uri="{FF2B5EF4-FFF2-40B4-BE49-F238E27FC236}">
                    <a16:creationId xmlns:a16="http://schemas.microsoft.com/office/drawing/2014/main" id="{84F6DE06-F470-46F0-8333-DC08D17AA427}"/>
                  </a:ext>
                </a:extLst>
              </p:cNvPr>
              <p:cNvGrpSpPr/>
              <p:nvPr/>
            </p:nvGrpSpPr>
            <p:grpSpPr>
              <a:xfrm flipV="1">
                <a:off x="8797094" y="4318041"/>
                <a:ext cx="45720" cy="398237"/>
                <a:chOff x="4288744" y="4828680"/>
                <a:chExt cx="45720" cy="398237"/>
              </a:xfrm>
            </p:grpSpPr>
            <p:sp>
              <p:nvSpPr>
                <p:cNvPr id="75" name="椭圆 74">
                  <a:extLst>
                    <a:ext uri="{FF2B5EF4-FFF2-40B4-BE49-F238E27FC236}">
                      <a16:creationId xmlns:a16="http://schemas.microsoft.com/office/drawing/2014/main" id="{C6D5B6C7-6BA2-4145-931E-78FB1E651176}"/>
                    </a:ext>
                  </a:extLst>
                </p:cNvPr>
                <p:cNvSpPr/>
                <p:nvPr/>
              </p:nvSpPr>
              <p:spPr>
                <a:xfrm>
                  <a:off x="4288744" y="4828680"/>
                  <a:ext cx="45720" cy="45720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600"/>
                </a:p>
              </p:txBody>
            </p:sp>
            <p:cxnSp>
              <p:nvCxnSpPr>
                <p:cNvPr id="76" name="直接连接符 75">
                  <a:extLst>
                    <a:ext uri="{FF2B5EF4-FFF2-40B4-BE49-F238E27FC236}">
                      <a16:creationId xmlns:a16="http://schemas.microsoft.com/office/drawing/2014/main" id="{D12EF9AC-14D6-4086-806E-501D6BC4F793}"/>
                    </a:ext>
                  </a:extLst>
                </p:cNvPr>
                <p:cNvCxnSpPr>
                  <a:cxnSpLocks/>
                  <a:stCxn id="75" idx="4"/>
                </p:cNvCxnSpPr>
                <p:nvPr/>
              </p:nvCxnSpPr>
              <p:spPr>
                <a:xfrm>
                  <a:off x="4311604" y="4874400"/>
                  <a:ext cx="0" cy="352517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aphicFrame>
        <p:nvGraphicFramePr>
          <p:cNvPr id="86" name="表格 85">
            <a:extLst>
              <a:ext uri="{FF2B5EF4-FFF2-40B4-BE49-F238E27FC236}">
                <a16:creationId xmlns:a16="http://schemas.microsoft.com/office/drawing/2014/main" id="{4DA8FA32-193E-46C8-B3B2-935483E895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7016715"/>
              </p:ext>
            </p:extLst>
          </p:nvPr>
        </p:nvGraphicFramePr>
        <p:xfrm>
          <a:off x="667866" y="1528476"/>
          <a:ext cx="10679275" cy="1439256"/>
        </p:xfrm>
        <a:graphic>
          <a:graphicData uri="http://schemas.openxmlformats.org/drawingml/2006/table">
            <a:tbl>
              <a:tblPr>
                <a:tableStyleId>{EB9631B5-78F2-41C9-869B-9F39066F8104}</a:tableStyleId>
              </a:tblPr>
              <a:tblGrid>
                <a:gridCol w="1663332">
                  <a:extLst>
                    <a:ext uri="{9D8B030D-6E8A-4147-A177-3AD203B41FA5}">
                      <a16:colId xmlns:a16="http://schemas.microsoft.com/office/drawing/2014/main" val="695176065"/>
                    </a:ext>
                  </a:extLst>
                </a:gridCol>
                <a:gridCol w="1592208">
                  <a:extLst>
                    <a:ext uri="{9D8B030D-6E8A-4147-A177-3AD203B41FA5}">
                      <a16:colId xmlns:a16="http://schemas.microsoft.com/office/drawing/2014/main" val="1221205712"/>
                    </a:ext>
                  </a:extLst>
                </a:gridCol>
                <a:gridCol w="1484747">
                  <a:extLst>
                    <a:ext uri="{9D8B030D-6E8A-4147-A177-3AD203B41FA5}">
                      <a16:colId xmlns:a16="http://schemas.microsoft.com/office/drawing/2014/main" val="3195235599"/>
                    </a:ext>
                  </a:extLst>
                </a:gridCol>
                <a:gridCol w="1484747">
                  <a:extLst>
                    <a:ext uri="{9D8B030D-6E8A-4147-A177-3AD203B41FA5}">
                      <a16:colId xmlns:a16="http://schemas.microsoft.com/office/drawing/2014/main" val="2725588800"/>
                    </a:ext>
                  </a:extLst>
                </a:gridCol>
                <a:gridCol w="1484747">
                  <a:extLst>
                    <a:ext uri="{9D8B030D-6E8A-4147-A177-3AD203B41FA5}">
                      <a16:colId xmlns:a16="http://schemas.microsoft.com/office/drawing/2014/main" val="2706270282"/>
                    </a:ext>
                  </a:extLst>
                </a:gridCol>
                <a:gridCol w="1484747">
                  <a:extLst>
                    <a:ext uri="{9D8B030D-6E8A-4147-A177-3AD203B41FA5}">
                      <a16:colId xmlns:a16="http://schemas.microsoft.com/office/drawing/2014/main" val="3564294455"/>
                    </a:ext>
                  </a:extLst>
                </a:gridCol>
                <a:gridCol w="1484747">
                  <a:extLst>
                    <a:ext uri="{9D8B030D-6E8A-4147-A177-3AD203B41FA5}">
                      <a16:colId xmlns:a16="http://schemas.microsoft.com/office/drawing/2014/main" val="1959338924"/>
                    </a:ext>
                  </a:extLst>
                </a:gridCol>
              </a:tblGrid>
              <a:tr h="479752">
                <a:tc>
                  <a:txBody>
                    <a:bodyPr/>
                    <a:lstStyle/>
                    <a:p>
                      <a:pPr algn="ctr" fontAlgn="ctr" latinLnBrk="0"/>
                      <a:endParaRPr 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仿宋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5501" marR="5501" marT="550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 latinLnBrk="0"/>
                      <a:r>
                        <a:rPr lang="en-US" altLang="zh-CN" sz="1100" b="1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Niobium material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" marR="5501" marT="550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 latinLnBrk="0"/>
                      <a:r>
                        <a:rPr lang="en-US" altLang="zh-CN" sz="1100" b="1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Bare cavity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" marR="5501" marT="550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 latinLnBrk="0"/>
                      <a:r>
                        <a:rPr lang="en-US" altLang="zh-CN" sz="1100" b="1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Post treatment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" marR="5501" marT="550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 latinLnBrk="0"/>
                      <a:r>
                        <a:rPr lang="en-US" altLang="zh-CN" sz="1100" b="1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Optical inspection/</a:t>
                      </a:r>
                    </a:p>
                    <a:p>
                      <a:pPr algn="ctr" fontAlgn="ctr" latinLnBrk="0"/>
                      <a:r>
                        <a:rPr lang="en-US" sz="1100" b="1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Field flatness adjust</a:t>
                      </a:r>
                    </a:p>
                  </a:txBody>
                  <a:tcPr marL="5501" marR="5501" marT="550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 latinLnBrk="0"/>
                      <a:r>
                        <a:rPr lang="en-US" altLang="zh-CN" sz="1100" b="1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Helium vessel welding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" marR="5501" marT="550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 latinLnBrk="0"/>
                      <a:r>
                        <a:rPr lang="en-US" altLang="zh-CN" sz="1100" b="1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Vertical test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" marR="5501" marT="550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87693417"/>
                  </a:ext>
                </a:extLst>
              </a:tr>
              <a:tr h="479752">
                <a:tc>
                  <a:txBody>
                    <a:bodyPr/>
                    <a:lstStyle/>
                    <a:p>
                      <a:pPr algn="ctr" fontAlgn="ctr" latinLnBrk="0"/>
                      <a:r>
                        <a:rPr lang="en-US" altLang="zh-CN" sz="1100" b="1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In-Factory</a:t>
                      </a:r>
                    </a:p>
                  </a:txBody>
                  <a:tcPr marL="5501" marR="5501" marT="550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 latinLnBrk="0"/>
                      <a:r>
                        <a:rPr lang="en-US" altLang="zh-CN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Purchased by Factory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" marR="5501" marT="550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 latinLnBrk="0"/>
                      <a:r>
                        <a:rPr lang="en-US" altLang="zh-CN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Factory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" marR="5501" marT="550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 latinLnBrk="0"/>
                      <a:r>
                        <a:rPr lang="en-US" altLang="zh-CN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Factory</a:t>
                      </a:r>
                    </a:p>
                  </a:txBody>
                  <a:tcPr marL="5501" marR="5501" marT="550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 latinLnBrk="0"/>
                      <a:r>
                        <a:rPr lang="en-US" altLang="zh-CN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Factory</a:t>
                      </a:r>
                    </a:p>
                  </a:txBody>
                  <a:tcPr marL="5501" marR="5501" marT="550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 latinLnBrk="0"/>
                      <a:r>
                        <a:rPr lang="en-US" altLang="zh-CN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Factory</a:t>
                      </a:r>
                    </a:p>
                  </a:txBody>
                  <a:tcPr marL="5501" marR="5501" marT="550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DALS</a:t>
                      </a:r>
                      <a:r>
                        <a:rPr lang="zh-CN" alt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altLang="zh-CN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platform</a:t>
                      </a:r>
                    </a:p>
                  </a:txBody>
                  <a:tcPr marL="5501" marR="5501" marT="550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564751780"/>
                  </a:ext>
                </a:extLst>
              </a:tr>
              <a:tr h="479752">
                <a:tc>
                  <a:txBody>
                    <a:bodyPr/>
                    <a:lstStyle/>
                    <a:p>
                      <a:pPr algn="ctr" fontAlgn="ctr" latinLnBrk="0"/>
                      <a:r>
                        <a:rPr lang="en-US" altLang="zh-CN" sz="1100" b="1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In-Lab</a:t>
                      </a:r>
                    </a:p>
                  </a:txBody>
                  <a:tcPr marL="5501" marR="5501" marT="550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 latinLnBrk="0"/>
                      <a:r>
                        <a:rPr lang="en-US" altLang="zh-CN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Purchased by </a:t>
                      </a:r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S3FEL</a:t>
                      </a:r>
                    </a:p>
                  </a:txBody>
                  <a:tcPr marL="5501" marR="5501" marT="550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 latinLnBrk="0"/>
                      <a:r>
                        <a:rPr lang="en-US" altLang="zh-CN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Factory</a:t>
                      </a:r>
                    </a:p>
                  </a:txBody>
                  <a:tcPr marL="5501" marR="5501" marT="550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 latinLnBrk="0"/>
                      <a:r>
                        <a:rPr lang="en-US" altLang="zh-CN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Collaborative platform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仿宋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5501" marR="5501" marT="550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 latinLnBrk="0"/>
                      <a:r>
                        <a:rPr lang="en-US" altLang="zh-CN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S3FEL lab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仿宋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5501" marR="5501" marT="550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 latinLnBrk="0"/>
                      <a:r>
                        <a:rPr lang="en-US" altLang="zh-CN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Factory</a:t>
                      </a:r>
                    </a:p>
                  </a:txBody>
                  <a:tcPr marL="5501" marR="5501" marT="550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DALS</a:t>
                      </a:r>
                      <a:r>
                        <a:rPr lang="zh-CN" alt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altLang="zh-CN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platform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" marR="5501" marT="550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9828022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9950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组合 10">
            <a:extLst>
              <a:ext uri="{FF2B5EF4-FFF2-40B4-BE49-F238E27FC236}">
                <a16:creationId xmlns:a16="http://schemas.microsoft.com/office/drawing/2014/main" id="{2332F204-337F-4493-8079-6D11A8661310}"/>
              </a:ext>
            </a:extLst>
          </p:cNvPr>
          <p:cNvGrpSpPr/>
          <p:nvPr/>
        </p:nvGrpSpPr>
        <p:grpSpPr>
          <a:xfrm>
            <a:off x="403729" y="1157080"/>
            <a:ext cx="11544432" cy="2549806"/>
            <a:chOff x="403728" y="1249680"/>
            <a:chExt cx="15318045" cy="3383280"/>
          </a:xfrm>
        </p:grpSpPr>
        <p:pic>
          <p:nvPicPr>
            <p:cNvPr id="6" name="图片 5">
              <a:extLst>
                <a:ext uri="{FF2B5EF4-FFF2-40B4-BE49-F238E27FC236}">
                  <a16:creationId xmlns:a16="http://schemas.microsoft.com/office/drawing/2014/main" id="{498CF976-8BAD-4F09-B903-1166F037551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07053" y="1249680"/>
              <a:ext cx="6014720" cy="3383280"/>
            </a:xfrm>
            <a:prstGeom prst="rect">
              <a:avLst/>
            </a:prstGeom>
          </p:spPr>
        </p:pic>
        <p:pic>
          <p:nvPicPr>
            <p:cNvPr id="8" name="图片 7">
              <a:extLst>
                <a:ext uri="{FF2B5EF4-FFF2-40B4-BE49-F238E27FC236}">
                  <a16:creationId xmlns:a16="http://schemas.microsoft.com/office/drawing/2014/main" id="{3CEC784D-57BA-43B1-93DB-B60D6D1AB52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3728" y="1249680"/>
              <a:ext cx="4578769" cy="3383280"/>
            </a:xfrm>
            <a:prstGeom prst="rect">
              <a:avLst/>
            </a:prstGeom>
          </p:spPr>
        </p:pic>
        <p:pic>
          <p:nvPicPr>
            <p:cNvPr id="10" name="图片 9">
              <a:extLst>
                <a:ext uri="{FF2B5EF4-FFF2-40B4-BE49-F238E27FC236}">
                  <a16:creationId xmlns:a16="http://schemas.microsoft.com/office/drawing/2014/main" id="{4E9663C4-8C1E-4598-A455-D1577DC0CA5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88373" y="1249680"/>
              <a:ext cx="4512804" cy="3383280"/>
            </a:xfrm>
            <a:prstGeom prst="rect">
              <a:avLst/>
            </a:prstGeom>
          </p:spPr>
        </p:pic>
      </p:grpSp>
      <p:sp>
        <p:nvSpPr>
          <p:cNvPr id="16" name="文本框 15">
            <a:extLst>
              <a:ext uri="{FF2B5EF4-FFF2-40B4-BE49-F238E27FC236}">
                <a16:creationId xmlns:a16="http://schemas.microsoft.com/office/drawing/2014/main" id="{B3E66C90-11F9-4B06-895F-8D2C7E1EC5A6}"/>
              </a:ext>
            </a:extLst>
          </p:cNvPr>
          <p:cNvSpPr txBox="1"/>
          <p:nvPr/>
        </p:nvSpPr>
        <p:spPr>
          <a:xfrm>
            <a:off x="673297" y="6222382"/>
            <a:ext cx="258618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900" b="1" dirty="0" err="1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Pretuning</a:t>
            </a:r>
            <a:r>
              <a:rPr lang="en-US" altLang="zh-CN" sz="900" b="1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system design</a:t>
            </a:r>
            <a:endParaRPr lang="zh-CN" altLang="en-US" sz="900" b="1" dirty="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7DEDE159-2AD4-453B-A476-3928F16F63D2}"/>
              </a:ext>
            </a:extLst>
          </p:cNvPr>
          <p:cNvSpPr txBox="1"/>
          <p:nvPr/>
        </p:nvSpPr>
        <p:spPr>
          <a:xfrm>
            <a:off x="4360380" y="6217449"/>
            <a:ext cx="254892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900" b="1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Endoscopic system design</a:t>
            </a:r>
            <a:endParaRPr lang="zh-CN" altLang="en-US" sz="900" b="1" dirty="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21" name="图片 20">
            <a:extLst>
              <a:ext uri="{FF2B5EF4-FFF2-40B4-BE49-F238E27FC236}">
                <a16:creationId xmlns:a16="http://schemas.microsoft.com/office/drawing/2014/main" id="{FFF97A4A-C0EE-449F-AC31-ABFC5BCF109F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05" t="21269" b="21321"/>
          <a:stretch/>
        </p:blipFill>
        <p:spPr>
          <a:xfrm>
            <a:off x="7394021" y="4015463"/>
            <a:ext cx="4554140" cy="2255123"/>
          </a:xfrm>
          <a:prstGeom prst="rect">
            <a:avLst/>
          </a:prstGeom>
        </p:spPr>
      </p:pic>
      <p:sp>
        <p:nvSpPr>
          <p:cNvPr id="22" name="文本框 21">
            <a:extLst>
              <a:ext uri="{FF2B5EF4-FFF2-40B4-BE49-F238E27FC236}">
                <a16:creationId xmlns:a16="http://schemas.microsoft.com/office/drawing/2014/main" id="{0587526D-71B9-4D01-B3A2-E668B728B7C8}"/>
              </a:ext>
            </a:extLst>
          </p:cNvPr>
          <p:cNvSpPr txBox="1"/>
          <p:nvPr/>
        </p:nvSpPr>
        <p:spPr>
          <a:xfrm>
            <a:off x="8600540" y="6202118"/>
            <a:ext cx="254892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900" b="1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Heat treatment </a:t>
            </a:r>
            <a:r>
              <a:rPr lang="en-US" altLang="zh-CN" sz="900" b="1" dirty="0" err="1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furnance</a:t>
            </a:r>
            <a:endParaRPr lang="zh-CN" altLang="en-US" sz="900" b="1" dirty="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771F7E44-AA24-4B20-9AA0-AD4C6ECF3990}"/>
              </a:ext>
            </a:extLst>
          </p:cNvPr>
          <p:cNvSpPr txBox="1"/>
          <p:nvPr/>
        </p:nvSpPr>
        <p:spPr>
          <a:xfrm>
            <a:off x="673297" y="3683199"/>
            <a:ext cx="258618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900" b="1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Post-treatment platform layout</a:t>
            </a:r>
            <a:endParaRPr lang="zh-CN" altLang="en-US" sz="900" b="1" dirty="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DA394645-9D4A-4CC4-B090-1FF25FE3C601}"/>
              </a:ext>
            </a:extLst>
          </p:cNvPr>
          <p:cNvSpPr txBox="1"/>
          <p:nvPr/>
        </p:nvSpPr>
        <p:spPr>
          <a:xfrm>
            <a:off x="4360380" y="3666492"/>
            <a:ext cx="254892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900" b="1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EP System</a:t>
            </a:r>
            <a:endParaRPr lang="zh-CN" altLang="en-US" sz="900" b="1" dirty="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0725C06B-81E1-4767-99D3-927BCC18583F}"/>
              </a:ext>
            </a:extLst>
          </p:cNvPr>
          <p:cNvSpPr txBox="1"/>
          <p:nvPr/>
        </p:nvSpPr>
        <p:spPr>
          <a:xfrm>
            <a:off x="8654588" y="3666492"/>
            <a:ext cx="254892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900" b="1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BCP System</a:t>
            </a:r>
            <a:endParaRPr lang="zh-CN" altLang="en-US" sz="900" b="1" dirty="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19" name="图片 18">
            <a:extLst>
              <a:ext uri="{FF2B5EF4-FFF2-40B4-BE49-F238E27FC236}">
                <a16:creationId xmlns:a16="http://schemas.microsoft.com/office/drawing/2014/main" id="{6EFF9627-D64E-4000-8D65-0FC0D9A45CE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4307" y="4015463"/>
            <a:ext cx="3373613" cy="2262379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68381076-6285-4883-97B4-A32453D0ABC4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729" y="3996048"/>
            <a:ext cx="3502059" cy="2281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70670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FCF81266-FD39-4D26-B70E-E34DB4ADD2C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9758" y="1140068"/>
            <a:ext cx="6712688" cy="5133975"/>
          </a:xfrm>
          <a:prstGeom prst="rect">
            <a:avLst/>
          </a:prstGeom>
        </p:spPr>
      </p:pic>
      <p:cxnSp>
        <p:nvCxnSpPr>
          <p:cNvPr id="6" name="直接连接符 5">
            <a:extLst>
              <a:ext uri="{FF2B5EF4-FFF2-40B4-BE49-F238E27FC236}">
                <a16:creationId xmlns:a16="http://schemas.microsoft.com/office/drawing/2014/main" id="{3221ACD4-25F7-4135-8C2B-9CD56E006B52}"/>
              </a:ext>
            </a:extLst>
          </p:cNvPr>
          <p:cNvCxnSpPr>
            <a:cxnSpLocks/>
          </p:cNvCxnSpPr>
          <p:nvPr/>
        </p:nvCxnSpPr>
        <p:spPr>
          <a:xfrm flipV="1">
            <a:off x="7118105" y="2503641"/>
            <a:ext cx="1431925" cy="855753"/>
          </a:xfrm>
          <a:prstGeom prst="line">
            <a:avLst/>
          </a:prstGeom>
          <a:ln w="19050">
            <a:solidFill>
              <a:srgbClr val="7C9DCE"/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文本框 11">
            <a:extLst>
              <a:ext uri="{FF2B5EF4-FFF2-40B4-BE49-F238E27FC236}">
                <a16:creationId xmlns:a16="http://schemas.microsoft.com/office/drawing/2014/main" id="{7B93E7CB-244A-47E8-8BEC-F977BD455452}"/>
              </a:ext>
            </a:extLst>
          </p:cNvPr>
          <p:cNvSpPr txBox="1"/>
          <p:nvPr/>
        </p:nvSpPr>
        <p:spPr>
          <a:xfrm>
            <a:off x="8363489" y="2203559"/>
            <a:ext cx="1501849" cy="6001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altLang="zh-CN" sz="1100" dirty="0"/>
              <a:t>DALS</a:t>
            </a:r>
          </a:p>
          <a:p>
            <a:r>
              <a:rPr lang="en-US" altLang="zh-CN" sz="1100" dirty="0"/>
              <a:t>Vertical &amp; Horizontal Test Platform</a:t>
            </a:r>
            <a:endParaRPr lang="zh-CN" altLang="en-US" sz="1100" dirty="0"/>
          </a:p>
        </p:txBody>
      </p:sp>
      <p:pic>
        <p:nvPicPr>
          <p:cNvPr id="22" name="Picture 4" descr="純租機 / 租購 方案 - 禧龍企業股份有限公司">
            <a:extLst>
              <a:ext uri="{FF2B5EF4-FFF2-40B4-BE49-F238E27FC236}">
                <a16:creationId xmlns:a16="http://schemas.microsoft.com/office/drawing/2014/main" id="{5B8CC40A-2CAB-4495-BEEF-6229D8CE9A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2179" y="3025769"/>
            <a:ext cx="211852" cy="33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純租機 / 租購 方案 - 禧龍企業股份有限公司">
            <a:extLst>
              <a:ext uri="{FF2B5EF4-FFF2-40B4-BE49-F238E27FC236}">
                <a16:creationId xmlns:a16="http://schemas.microsoft.com/office/drawing/2014/main" id="{8F8A2A00-7077-466A-A12E-2A810D768F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084" y="5271757"/>
            <a:ext cx="211852" cy="33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6" name="直接连接符 25">
            <a:extLst>
              <a:ext uri="{FF2B5EF4-FFF2-40B4-BE49-F238E27FC236}">
                <a16:creationId xmlns:a16="http://schemas.microsoft.com/office/drawing/2014/main" id="{31852765-43AA-4F4E-89D5-94D1D4386F05}"/>
              </a:ext>
            </a:extLst>
          </p:cNvPr>
          <p:cNvCxnSpPr>
            <a:cxnSpLocks/>
          </p:cNvCxnSpPr>
          <p:nvPr/>
        </p:nvCxnSpPr>
        <p:spPr>
          <a:xfrm flipH="1" flipV="1">
            <a:off x="5045969" y="2707249"/>
            <a:ext cx="571779" cy="757766"/>
          </a:xfrm>
          <a:prstGeom prst="line">
            <a:avLst/>
          </a:prstGeom>
          <a:ln w="19050">
            <a:solidFill>
              <a:srgbClr val="E08C89"/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文本框 30">
            <a:extLst>
              <a:ext uri="{FF2B5EF4-FFF2-40B4-BE49-F238E27FC236}">
                <a16:creationId xmlns:a16="http://schemas.microsoft.com/office/drawing/2014/main" id="{35A25FAC-97B7-4C18-82B4-C9569C856B4D}"/>
              </a:ext>
            </a:extLst>
          </p:cNvPr>
          <p:cNvSpPr txBox="1"/>
          <p:nvPr/>
        </p:nvSpPr>
        <p:spPr>
          <a:xfrm>
            <a:off x="4162439" y="2212362"/>
            <a:ext cx="1973809" cy="60016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altLang="zh-CN" sz="1100" dirty="0"/>
              <a:t>OSTEC &amp; OTIC</a:t>
            </a:r>
          </a:p>
          <a:p>
            <a:pPr marL="171450" indent="-171450">
              <a:buFont typeface="Wingdings" panose="05000000000000000000" pitchFamily="2" charset="2"/>
              <a:buChar char="l"/>
            </a:pPr>
            <a:r>
              <a:rPr lang="en-US" altLang="zh-CN" sz="1100" dirty="0"/>
              <a:t>Bare cavity fabrication</a:t>
            </a:r>
          </a:p>
          <a:p>
            <a:pPr marL="171450" indent="-171450">
              <a:buFont typeface="Wingdings" panose="05000000000000000000" pitchFamily="2" charset="2"/>
              <a:buChar char="l"/>
            </a:pPr>
            <a:r>
              <a:rPr lang="en-US" altLang="zh-CN" sz="1100" dirty="0"/>
              <a:t>Raw Material Supply</a:t>
            </a:r>
            <a:endParaRPr lang="zh-CN" altLang="en-US" sz="1100" dirty="0"/>
          </a:p>
        </p:txBody>
      </p:sp>
      <p:pic>
        <p:nvPicPr>
          <p:cNvPr id="20" name="Picture 4" descr="純租機 / 租購 方案 - 禧龍企業股份有限公司">
            <a:extLst>
              <a:ext uri="{FF2B5EF4-FFF2-40B4-BE49-F238E27FC236}">
                <a16:creationId xmlns:a16="http://schemas.microsoft.com/office/drawing/2014/main" id="{4B1B6787-589E-4768-BC11-9517716EC1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9830" y="3126168"/>
            <a:ext cx="211852" cy="33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5" name="直接连接符 34">
            <a:extLst>
              <a:ext uri="{FF2B5EF4-FFF2-40B4-BE49-F238E27FC236}">
                <a16:creationId xmlns:a16="http://schemas.microsoft.com/office/drawing/2014/main" id="{DB4803E7-A9AA-431B-9635-4FD4978490AC}"/>
              </a:ext>
            </a:extLst>
          </p:cNvPr>
          <p:cNvCxnSpPr>
            <a:cxnSpLocks/>
          </p:cNvCxnSpPr>
          <p:nvPr/>
        </p:nvCxnSpPr>
        <p:spPr>
          <a:xfrm flipV="1">
            <a:off x="7252518" y="3740722"/>
            <a:ext cx="742594" cy="692534"/>
          </a:xfrm>
          <a:prstGeom prst="line">
            <a:avLst/>
          </a:prstGeom>
          <a:ln w="19050">
            <a:solidFill>
              <a:srgbClr val="E08C89"/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文本框 35">
            <a:extLst>
              <a:ext uri="{FF2B5EF4-FFF2-40B4-BE49-F238E27FC236}">
                <a16:creationId xmlns:a16="http://schemas.microsoft.com/office/drawing/2014/main" id="{89210C73-391E-49B2-8175-8DC14ADA2DAB}"/>
              </a:ext>
            </a:extLst>
          </p:cNvPr>
          <p:cNvSpPr txBox="1"/>
          <p:nvPr/>
        </p:nvSpPr>
        <p:spPr>
          <a:xfrm>
            <a:off x="7980440" y="3532361"/>
            <a:ext cx="2157090" cy="43088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altLang="zh-CN" sz="1100" dirty="0"/>
              <a:t>SEWPG--</a:t>
            </a:r>
            <a:r>
              <a:rPr lang="en-US" altLang="zh-CN" sz="1000" dirty="0"/>
              <a:t>Shanghai 1</a:t>
            </a:r>
            <a:r>
              <a:rPr lang="en-US" altLang="zh-CN" sz="1000" baseline="30000" dirty="0"/>
              <a:t>st</a:t>
            </a:r>
            <a:r>
              <a:rPr lang="en-US" altLang="zh-CN" sz="1000" dirty="0"/>
              <a:t> Machinery</a:t>
            </a:r>
          </a:p>
          <a:p>
            <a:pPr marL="171450" indent="-171450">
              <a:buFont typeface="Wingdings" panose="05000000000000000000" pitchFamily="2" charset="2"/>
              <a:buChar char="l"/>
            </a:pPr>
            <a:r>
              <a:rPr lang="en-US" altLang="zh-CN" sz="1100" dirty="0"/>
              <a:t>Bare cavity fabrication</a:t>
            </a:r>
            <a:endParaRPr lang="zh-CN" altLang="en-US" sz="1100" dirty="0"/>
          </a:p>
        </p:txBody>
      </p:sp>
      <p:cxnSp>
        <p:nvCxnSpPr>
          <p:cNvPr id="38" name="直接连接符 37">
            <a:extLst>
              <a:ext uri="{FF2B5EF4-FFF2-40B4-BE49-F238E27FC236}">
                <a16:creationId xmlns:a16="http://schemas.microsoft.com/office/drawing/2014/main" id="{B7ED220B-030F-462C-AF8B-B155FC12B441}"/>
              </a:ext>
            </a:extLst>
          </p:cNvPr>
          <p:cNvCxnSpPr>
            <a:cxnSpLocks/>
          </p:cNvCxnSpPr>
          <p:nvPr/>
        </p:nvCxnSpPr>
        <p:spPr>
          <a:xfrm flipV="1">
            <a:off x="6708728" y="3292980"/>
            <a:ext cx="1279185" cy="478763"/>
          </a:xfrm>
          <a:prstGeom prst="line">
            <a:avLst/>
          </a:prstGeom>
          <a:ln w="19050">
            <a:solidFill>
              <a:srgbClr val="E08C89"/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文本框 38">
            <a:extLst>
              <a:ext uri="{FF2B5EF4-FFF2-40B4-BE49-F238E27FC236}">
                <a16:creationId xmlns:a16="http://schemas.microsoft.com/office/drawing/2014/main" id="{44CC87DF-709D-476F-9D47-97F1B479E540}"/>
              </a:ext>
            </a:extLst>
          </p:cNvPr>
          <p:cNvSpPr txBox="1"/>
          <p:nvPr/>
        </p:nvSpPr>
        <p:spPr>
          <a:xfrm>
            <a:off x="7980441" y="3009464"/>
            <a:ext cx="1869688" cy="43088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altLang="zh-CN" sz="1100" dirty="0"/>
              <a:t>HE Racing(Jinan)</a:t>
            </a:r>
          </a:p>
          <a:p>
            <a:pPr marL="171450" indent="-171450">
              <a:buFont typeface="Wingdings" panose="05000000000000000000" pitchFamily="2" charset="2"/>
              <a:buChar char="l"/>
            </a:pPr>
            <a:r>
              <a:rPr lang="en-US" altLang="zh-CN" sz="1100" dirty="0"/>
              <a:t>Bare cavity fabrication</a:t>
            </a:r>
            <a:endParaRPr lang="zh-CN" altLang="en-US" sz="1100" dirty="0"/>
          </a:p>
        </p:txBody>
      </p:sp>
      <p:cxnSp>
        <p:nvCxnSpPr>
          <p:cNvPr id="48" name="直接连接符 47">
            <a:extLst>
              <a:ext uri="{FF2B5EF4-FFF2-40B4-BE49-F238E27FC236}">
                <a16:creationId xmlns:a16="http://schemas.microsoft.com/office/drawing/2014/main" id="{F80D6088-F929-424E-8C3B-6D6C8D988E4C}"/>
              </a:ext>
            </a:extLst>
          </p:cNvPr>
          <p:cNvCxnSpPr>
            <a:cxnSpLocks/>
            <a:endCxn id="49" idx="1"/>
          </p:cNvCxnSpPr>
          <p:nvPr/>
        </p:nvCxnSpPr>
        <p:spPr>
          <a:xfrm flipV="1">
            <a:off x="6555106" y="4376365"/>
            <a:ext cx="1439759" cy="1256137"/>
          </a:xfrm>
          <a:prstGeom prst="line">
            <a:avLst/>
          </a:prstGeom>
          <a:ln w="19050">
            <a:solidFill>
              <a:srgbClr val="DCB274"/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文本框 48">
            <a:extLst>
              <a:ext uri="{FF2B5EF4-FFF2-40B4-BE49-F238E27FC236}">
                <a16:creationId xmlns:a16="http://schemas.microsoft.com/office/drawing/2014/main" id="{F45A1DEA-4737-4AC3-B5DF-F006FAFF1103}"/>
              </a:ext>
            </a:extLst>
          </p:cNvPr>
          <p:cNvSpPr txBox="1"/>
          <p:nvPr/>
        </p:nvSpPr>
        <p:spPr>
          <a:xfrm>
            <a:off x="7994865" y="4091671"/>
            <a:ext cx="1724889" cy="56938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altLang="zh-CN" sz="1100" dirty="0"/>
              <a:t>HE Racing(Dongguan)</a:t>
            </a:r>
          </a:p>
          <a:p>
            <a:pPr marL="171450" indent="-171450">
              <a:buFont typeface="Wingdings" panose="05000000000000000000" pitchFamily="2" charset="2"/>
              <a:buChar char="l"/>
            </a:pPr>
            <a:r>
              <a:rPr lang="en-US" altLang="zh-CN" sz="1000" dirty="0"/>
              <a:t>Potential helium vessel welding supplier</a:t>
            </a:r>
            <a:endParaRPr lang="zh-CN" altLang="en-US" sz="1000" dirty="0"/>
          </a:p>
        </p:txBody>
      </p:sp>
      <p:cxnSp>
        <p:nvCxnSpPr>
          <p:cNvPr id="42" name="直接连接符 41">
            <a:extLst>
              <a:ext uri="{FF2B5EF4-FFF2-40B4-BE49-F238E27FC236}">
                <a16:creationId xmlns:a16="http://schemas.microsoft.com/office/drawing/2014/main" id="{FCAA68B5-76B0-49C8-AA58-0B727E7B59DE}"/>
              </a:ext>
            </a:extLst>
          </p:cNvPr>
          <p:cNvCxnSpPr>
            <a:cxnSpLocks/>
          </p:cNvCxnSpPr>
          <p:nvPr/>
        </p:nvCxnSpPr>
        <p:spPr>
          <a:xfrm flipH="1">
            <a:off x="5115950" y="5632502"/>
            <a:ext cx="1332084" cy="405265"/>
          </a:xfrm>
          <a:prstGeom prst="line">
            <a:avLst/>
          </a:prstGeom>
          <a:ln w="19050">
            <a:solidFill>
              <a:srgbClr val="7C9DCE"/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文本框 44">
            <a:extLst>
              <a:ext uri="{FF2B5EF4-FFF2-40B4-BE49-F238E27FC236}">
                <a16:creationId xmlns:a16="http://schemas.microsoft.com/office/drawing/2014/main" id="{37CBFE6D-392F-44A2-83A5-5B5153BAD272}"/>
              </a:ext>
            </a:extLst>
          </p:cNvPr>
          <p:cNvSpPr txBox="1"/>
          <p:nvPr/>
        </p:nvSpPr>
        <p:spPr>
          <a:xfrm>
            <a:off x="4328267" y="5906962"/>
            <a:ext cx="821077" cy="30777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altLang="zh-CN" sz="1400" b="1" dirty="0"/>
              <a:t>S3FEL</a:t>
            </a:r>
          </a:p>
        </p:txBody>
      </p:sp>
      <p:pic>
        <p:nvPicPr>
          <p:cNvPr id="19" name="Picture 4" descr="純租機 / 租購 方案 - 禧龍企業股份有限公司">
            <a:extLst>
              <a:ext uri="{FF2B5EF4-FFF2-40B4-BE49-F238E27FC236}">
                <a16:creationId xmlns:a16="http://schemas.microsoft.com/office/drawing/2014/main" id="{E67F637D-ADF0-4E0C-BE9E-F07ABA62A4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6856" y="3458360"/>
            <a:ext cx="211852" cy="33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純租機 / 租購 方案 - 禧龍企業股份有限公司">
            <a:extLst>
              <a:ext uri="{FF2B5EF4-FFF2-40B4-BE49-F238E27FC236}">
                <a16:creationId xmlns:a16="http://schemas.microsoft.com/office/drawing/2014/main" id="{AC75F2DB-3528-42BB-8535-268EAA0EBB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9089" y="4114863"/>
            <a:ext cx="211852" cy="33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純租機 / 租購 方案 - 禧龍企業股份有限公司">
            <a:extLst>
              <a:ext uri="{FF2B5EF4-FFF2-40B4-BE49-F238E27FC236}">
                <a16:creationId xmlns:a16="http://schemas.microsoft.com/office/drawing/2014/main" id="{41B068D8-29FE-43DB-A16F-4294310F3F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3254" y="5298877"/>
            <a:ext cx="211852" cy="33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0064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31" grpId="0" animBg="1"/>
      <p:bldP spid="36" grpId="0" animBg="1"/>
      <p:bldP spid="39" grpId="0" animBg="1"/>
      <p:bldP spid="49" grpId="0" animBg="1"/>
      <p:bldP spid="4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9424" y="3040062"/>
            <a:ext cx="8477159" cy="2153375"/>
          </a:xfrm>
        </p:spPr>
        <p:txBody>
          <a:bodyPr/>
          <a:lstStyle/>
          <a:p>
            <a:r>
              <a:rPr lang="en-US" altLang="zh-CN" dirty="0"/>
              <a:t>3.</a:t>
            </a:r>
            <a:r>
              <a:rPr lang="en-US" altLang="zh-CN" sz="4000" b="1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Testing Results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3691387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表格 5">
            <a:extLst>
              <a:ext uri="{FF2B5EF4-FFF2-40B4-BE49-F238E27FC236}">
                <a16:creationId xmlns:a16="http://schemas.microsoft.com/office/drawing/2014/main" id="{5BD5A5C6-4B0A-41F9-87AD-C24D440F0951}"/>
              </a:ext>
            </a:extLst>
          </p:cNvPr>
          <p:cNvGraphicFramePr>
            <a:graphicFrameLocks noGrp="1"/>
          </p:cNvGraphicFramePr>
          <p:nvPr/>
        </p:nvGraphicFramePr>
        <p:xfrm>
          <a:off x="0" y="1115972"/>
          <a:ext cx="12192000" cy="5742028"/>
        </p:xfrm>
        <a:graphic>
          <a:graphicData uri="http://schemas.openxmlformats.org/drawingml/2006/table">
            <a:tbl>
              <a:tblPr firstRow="1" bandRow="1">
                <a:tableStyleId>{638B1855-1B75-4FBE-930C-398BA8C253C6}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3914263911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419557254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186505292"/>
                    </a:ext>
                  </a:extLst>
                </a:gridCol>
              </a:tblGrid>
              <a:tr h="5742028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1880838"/>
                  </a:ext>
                </a:extLst>
              </a:tr>
            </a:tbl>
          </a:graphicData>
        </a:graphic>
      </p:graphicFrame>
      <p:pic>
        <p:nvPicPr>
          <p:cNvPr id="30" name="图片 29">
            <a:extLst>
              <a:ext uri="{FF2B5EF4-FFF2-40B4-BE49-F238E27FC236}">
                <a16:creationId xmlns:a16="http://schemas.microsoft.com/office/drawing/2014/main" id="{20604E30-44A8-44E9-BC95-5C25A84BFC4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7318" y="4599579"/>
            <a:ext cx="2400000" cy="1800000"/>
          </a:xfrm>
          <a:prstGeom prst="rect">
            <a:avLst/>
          </a:prstGeom>
          <a:ln>
            <a:solidFill>
              <a:schemeClr val="bg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EC456956-B914-42B3-B1A8-2E3C0AB3309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086569" y="4468592"/>
            <a:ext cx="1800000" cy="2400000"/>
          </a:xfrm>
          <a:prstGeom prst="rect">
            <a:avLst/>
          </a:prstGeom>
          <a:ln>
            <a:solidFill>
              <a:schemeClr val="bg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6" name="图片 25">
            <a:extLst>
              <a:ext uri="{FF2B5EF4-FFF2-40B4-BE49-F238E27FC236}">
                <a16:creationId xmlns:a16="http://schemas.microsoft.com/office/drawing/2014/main" id="{45F26AC1-1CA1-4B9F-8923-860C671FDC6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819" y="4937605"/>
            <a:ext cx="2400000" cy="1800000"/>
          </a:xfrm>
          <a:prstGeom prst="rect">
            <a:avLst/>
          </a:prstGeom>
          <a:ln>
            <a:solidFill>
              <a:schemeClr val="bg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6" name="图片 35">
            <a:extLst>
              <a:ext uri="{FF2B5EF4-FFF2-40B4-BE49-F238E27FC236}">
                <a16:creationId xmlns:a16="http://schemas.microsoft.com/office/drawing/2014/main" id="{9FCE53AE-E052-4616-A2C8-E5365CE0DD8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6569" y="2181728"/>
            <a:ext cx="1800000" cy="1350000"/>
          </a:xfrm>
          <a:prstGeom prst="rect">
            <a:avLst/>
          </a:prstGeom>
          <a:ln>
            <a:solidFill>
              <a:schemeClr val="bg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8" name="图片 37">
            <a:extLst>
              <a:ext uri="{FF2B5EF4-FFF2-40B4-BE49-F238E27FC236}">
                <a16:creationId xmlns:a16="http://schemas.microsoft.com/office/drawing/2014/main" id="{183510A8-C039-43A0-9490-47B17D3E5869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593049" y="2566158"/>
            <a:ext cx="1800000" cy="1350000"/>
          </a:xfrm>
          <a:prstGeom prst="rect">
            <a:avLst/>
          </a:prstGeom>
          <a:ln>
            <a:solidFill>
              <a:schemeClr val="bg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2" name="图片 31">
            <a:extLst>
              <a:ext uri="{FF2B5EF4-FFF2-40B4-BE49-F238E27FC236}">
                <a16:creationId xmlns:a16="http://schemas.microsoft.com/office/drawing/2014/main" id="{C25DC41A-17A7-49BD-9C76-10BA0965CDB2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268049" y="2712456"/>
            <a:ext cx="1800000" cy="1350000"/>
          </a:xfrm>
          <a:prstGeom prst="rect">
            <a:avLst/>
          </a:prstGeom>
          <a:ln>
            <a:solidFill>
              <a:schemeClr val="bg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4" name="图片 33">
            <a:extLst>
              <a:ext uri="{FF2B5EF4-FFF2-40B4-BE49-F238E27FC236}">
                <a16:creationId xmlns:a16="http://schemas.microsoft.com/office/drawing/2014/main" id="{C531E03E-B5C9-4076-93FF-295609D334F7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124529" y="2831667"/>
            <a:ext cx="1800000" cy="1350000"/>
          </a:xfrm>
          <a:prstGeom prst="rect">
            <a:avLst/>
          </a:prstGeom>
          <a:ln>
            <a:solidFill>
              <a:schemeClr val="bg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0" name="图片 39">
            <a:extLst>
              <a:ext uri="{FF2B5EF4-FFF2-40B4-BE49-F238E27FC236}">
                <a16:creationId xmlns:a16="http://schemas.microsoft.com/office/drawing/2014/main" id="{AF2EA395-B6BE-418E-ABA7-C41AE825A3E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263049" y="2827882"/>
            <a:ext cx="2712488" cy="2034367"/>
          </a:xfrm>
          <a:prstGeom prst="rect">
            <a:avLst/>
          </a:prstGeom>
          <a:ln>
            <a:solidFill>
              <a:schemeClr val="bg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9" name="图片 38">
            <a:extLst>
              <a:ext uri="{FF2B5EF4-FFF2-40B4-BE49-F238E27FC236}">
                <a16:creationId xmlns:a16="http://schemas.microsoft.com/office/drawing/2014/main" id="{5522090B-7ACC-4184-BC4C-C6CB8DCBC45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800090" y="3336474"/>
            <a:ext cx="2712489" cy="2034367"/>
          </a:xfrm>
          <a:prstGeom prst="rect">
            <a:avLst/>
          </a:prstGeom>
          <a:ln>
            <a:solidFill>
              <a:schemeClr val="bg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2" name="图片 41">
            <a:extLst>
              <a:ext uri="{FF2B5EF4-FFF2-40B4-BE49-F238E27FC236}">
                <a16:creationId xmlns:a16="http://schemas.microsoft.com/office/drawing/2014/main" id="{E768D1C0-589D-4150-A730-41CCA921DB0B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337131" y="3845065"/>
            <a:ext cx="2730627" cy="1800000"/>
          </a:xfrm>
          <a:prstGeom prst="rect">
            <a:avLst/>
          </a:prstGeom>
          <a:ln>
            <a:solidFill>
              <a:schemeClr val="bg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1A7AEED7-527D-4568-A66F-12A1B1D49E0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43566" y="4300806"/>
            <a:ext cx="1416358" cy="19908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id="{C57DDD2A-5C51-4FEE-A3AB-95268FCEDDA6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66994" y="1953874"/>
            <a:ext cx="2198970" cy="15313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3" name="图片 22">
            <a:extLst>
              <a:ext uri="{FF2B5EF4-FFF2-40B4-BE49-F238E27FC236}">
                <a16:creationId xmlns:a16="http://schemas.microsoft.com/office/drawing/2014/main" id="{50FE58C1-F2D1-442A-B5EA-9F8CB6798485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43644" y="2244782"/>
            <a:ext cx="2347853" cy="15313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7" name="图片 26">
            <a:extLst>
              <a:ext uri="{FF2B5EF4-FFF2-40B4-BE49-F238E27FC236}">
                <a16:creationId xmlns:a16="http://schemas.microsoft.com/office/drawing/2014/main" id="{053CF783-AD10-49EF-B697-7967D132F9BD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298409" y="2557442"/>
            <a:ext cx="2208739" cy="15313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19603911-D1D0-48F6-BC93-D22E3A73A854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091586" y="4532253"/>
            <a:ext cx="1398220" cy="19908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4AED6393-72BF-4EF5-9CA5-3F36852BF9A8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640967" y="4762629"/>
            <a:ext cx="1415948" cy="19908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1" name="文本框 40">
            <a:extLst>
              <a:ext uri="{FF2B5EF4-FFF2-40B4-BE49-F238E27FC236}">
                <a16:creationId xmlns:a16="http://schemas.microsoft.com/office/drawing/2014/main" id="{ECF95492-2F4B-4DC1-9130-D079EFC8D540}"/>
              </a:ext>
            </a:extLst>
          </p:cNvPr>
          <p:cNvSpPr txBox="1"/>
          <p:nvPr/>
        </p:nvSpPr>
        <p:spPr>
          <a:xfrm>
            <a:off x="174625" y="1476375"/>
            <a:ext cx="26598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400" b="1" dirty="0">
                <a:latin typeface="黑"/>
              </a:rPr>
              <a:t>Factory Acceptance</a:t>
            </a:r>
            <a:endParaRPr lang="zh-CN" altLang="en-US" sz="2400" b="1" dirty="0">
              <a:latin typeface="黑"/>
            </a:endParaRPr>
          </a:p>
        </p:txBody>
      </p:sp>
      <p:sp>
        <p:nvSpPr>
          <p:cNvPr id="43" name="文本框 42">
            <a:extLst>
              <a:ext uri="{FF2B5EF4-FFF2-40B4-BE49-F238E27FC236}">
                <a16:creationId xmlns:a16="http://schemas.microsoft.com/office/drawing/2014/main" id="{D8EEB0FA-F904-43D3-B3BD-88A3883E2E08}"/>
              </a:ext>
            </a:extLst>
          </p:cNvPr>
          <p:cNvSpPr txBox="1"/>
          <p:nvPr/>
        </p:nvSpPr>
        <p:spPr>
          <a:xfrm>
            <a:off x="4311650" y="1476375"/>
            <a:ext cx="26468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400" b="1" dirty="0">
                <a:latin typeface="黑"/>
              </a:rPr>
              <a:t>On-site Acceptance</a:t>
            </a:r>
            <a:endParaRPr lang="zh-CN" altLang="en-US" sz="2400" b="1" dirty="0">
              <a:latin typeface="黑"/>
            </a:endParaRPr>
          </a:p>
        </p:txBody>
      </p:sp>
      <p:sp>
        <p:nvSpPr>
          <p:cNvPr id="44" name="文本框 43">
            <a:extLst>
              <a:ext uri="{FF2B5EF4-FFF2-40B4-BE49-F238E27FC236}">
                <a16:creationId xmlns:a16="http://schemas.microsoft.com/office/drawing/2014/main" id="{F6733DD7-8349-41ED-9B81-BAF8ADE94279}"/>
              </a:ext>
            </a:extLst>
          </p:cNvPr>
          <p:cNvSpPr txBox="1"/>
          <p:nvPr/>
        </p:nvSpPr>
        <p:spPr>
          <a:xfrm>
            <a:off x="8448675" y="1476375"/>
            <a:ext cx="17304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400" b="1" dirty="0">
                <a:latin typeface="黑"/>
              </a:rPr>
              <a:t>Vertical Test</a:t>
            </a:r>
            <a:endParaRPr lang="zh-CN" altLang="en-US" sz="2400" b="1" dirty="0">
              <a:latin typeface="黑"/>
            </a:endParaRPr>
          </a:p>
        </p:txBody>
      </p:sp>
    </p:spTree>
    <p:extLst>
      <p:ext uri="{BB962C8B-B14F-4D97-AF65-F5344CB8AC3E}">
        <p14:creationId xmlns:p14="http://schemas.microsoft.com/office/powerpoint/2010/main" val="149020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>
            <a:extLst>
              <a:ext uri="{FF2B5EF4-FFF2-40B4-BE49-F238E27FC236}">
                <a16:creationId xmlns:a16="http://schemas.microsoft.com/office/drawing/2014/main" id="{E5E9B0EA-2AAE-4A5D-8661-118E02C590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6691" y="1552779"/>
            <a:ext cx="2712489" cy="2034367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A21DCF60-F101-4316-9569-61CB149C30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4344" y="1552778"/>
            <a:ext cx="2712489" cy="2034367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24D37562-B31E-4677-B5AD-A67F64FBBE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039" y="1552778"/>
            <a:ext cx="2712488" cy="2034367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3784515D-9231-48BE-A337-A2B4EDE354B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9039" y="3918055"/>
            <a:ext cx="2938550" cy="2203912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69A0C70F-C46B-4EEA-B0FC-D3D3B221076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71350" y="3918055"/>
            <a:ext cx="1652933" cy="2203912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id="{3911E7CC-9DAB-45FD-97A6-6128AE785CB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948674" y="3918055"/>
            <a:ext cx="4122132" cy="2203912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75397FAC-8558-46D0-B53F-27FA9FC620E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16371" y="3918055"/>
            <a:ext cx="2938550" cy="2203912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id="{1D37EFE9-D1C6-4639-BD2B-507E51FE3CA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441998" y="1552779"/>
            <a:ext cx="3616653" cy="2034367"/>
          </a:xfrm>
          <a:prstGeom prst="rect">
            <a:avLst/>
          </a:prstGeom>
        </p:spPr>
      </p:pic>
      <p:sp>
        <p:nvSpPr>
          <p:cNvPr id="20" name="文本框 19">
            <a:extLst>
              <a:ext uri="{FF2B5EF4-FFF2-40B4-BE49-F238E27FC236}">
                <a16:creationId xmlns:a16="http://schemas.microsoft.com/office/drawing/2014/main" id="{4C4B6B1E-5E1B-40A4-8B6D-A08C87D8F335}"/>
              </a:ext>
            </a:extLst>
          </p:cNvPr>
          <p:cNvSpPr txBox="1"/>
          <p:nvPr/>
        </p:nvSpPr>
        <p:spPr>
          <a:xfrm>
            <a:off x="692959" y="3232444"/>
            <a:ext cx="1609105" cy="276999"/>
          </a:xfrm>
          <a:prstGeom prst="rect">
            <a:avLst/>
          </a:prstGeom>
          <a:gradFill flip="none" rotWithShape="1">
            <a:gsLst>
              <a:gs pos="0">
                <a:srgbClr val="AAA9A4">
                  <a:tint val="66000"/>
                  <a:satMod val="160000"/>
                </a:srgbClr>
              </a:gs>
              <a:gs pos="50000">
                <a:srgbClr val="AAA9A4">
                  <a:tint val="44500"/>
                  <a:satMod val="160000"/>
                </a:srgbClr>
              </a:gs>
              <a:gs pos="100000">
                <a:srgbClr val="AAA9A4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ISO 4 Cleanroom</a:t>
            </a:r>
            <a:endParaRPr lang="zh-CN" altLang="en-US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1" name="文本框 20">
            <a:extLst>
              <a:ext uri="{FF2B5EF4-FFF2-40B4-BE49-F238E27FC236}">
                <a16:creationId xmlns:a16="http://schemas.microsoft.com/office/drawing/2014/main" id="{9230451C-2D6D-4729-9534-DD0DD45A9BCB}"/>
              </a:ext>
            </a:extLst>
          </p:cNvPr>
          <p:cNvSpPr txBox="1"/>
          <p:nvPr/>
        </p:nvSpPr>
        <p:spPr>
          <a:xfrm>
            <a:off x="3405447" y="3232443"/>
            <a:ext cx="1609105" cy="276999"/>
          </a:xfrm>
          <a:prstGeom prst="rect">
            <a:avLst/>
          </a:prstGeom>
          <a:gradFill flip="none" rotWithShape="1">
            <a:gsLst>
              <a:gs pos="0">
                <a:srgbClr val="AAA9A4">
                  <a:tint val="66000"/>
                  <a:satMod val="160000"/>
                </a:srgbClr>
              </a:gs>
              <a:gs pos="50000">
                <a:srgbClr val="AAA9A4">
                  <a:tint val="44500"/>
                  <a:satMod val="160000"/>
                </a:srgbClr>
              </a:gs>
              <a:gs pos="100000">
                <a:srgbClr val="AAA9A4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VT assembly room</a:t>
            </a:r>
            <a:endParaRPr lang="zh-CN" altLang="en-US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2" name="文本框 21">
            <a:extLst>
              <a:ext uri="{FF2B5EF4-FFF2-40B4-BE49-F238E27FC236}">
                <a16:creationId xmlns:a16="http://schemas.microsoft.com/office/drawing/2014/main" id="{C3EC9C23-9DA0-47DD-8B8C-057818857BA2}"/>
              </a:ext>
            </a:extLst>
          </p:cNvPr>
          <p:cNvSpPr txBox="1"/>
          <p:nvPr/>
        </p:nvSpPr>
        <p:spPr>
          <a:xfrm>
            <a:off x="6339569" y="3228200"/>
            <a:ext cx="1609105" cy="276999"/>
          </a:xfrm>
          <a:prstGeom prst="rect">
            <a:avLst/>
          </a:prstGeom>
          <a:gradFill flip="none" rotWithShape="1">
            <a:gsLst>
              <a:gs pos="0">
                <a:srgbClr val="AAA9A4">
                  <a:tint val="66000"/>
                  <a:satMod val="160000"/>
                </a:srgbClr>
              </a:gs>
              <a:gs pos="50000">
                <a:srgbClr val="AAA9A4">
                  <a:tint val="44500"/>
                  <a:satMod val="160000"/>
                </a:srgbClr>
              </a:gs>
              <a:gs pos="100000">
                <a:srgbClr val="AAA9A4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VT assembly</a:t>
            </a:r>
            <a:endParaRPr lang="zh-CN" altLang="en-US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DC2C3472-B993-4261-A4F0-CEE5509F4C4A}"/>
              </a:ext>
            </a:extLst>
          </p:cNvPr>
          <p:cNvSpPr txBox="1"/>
          <p:nvPr/>
        </p:nvSpPr>
        <p:spPr>
          <a:xfrm>
            <a:off x="680808" y="5786531"/>
            <a:ext cx="1609105" cy="276999"/>
          </a:xfrm>
          <a:prstGeom prst="rect">
            <a:avLst/>
          </a:prstGeom>
          <a:gradFill flip="none" rotWithShape="1">
            <a:gsLst>
              <a:gs pos="0">
                <a:srgbClr val="AAA9A4">
                  <a:tint val="66000"/>
                  <a:satMod val="160000"/>
                </a:srgbClr>
              </a:gs>
              <a:gs pos="50000">
                <a:srgbClr val="AAA9A4">
                  <a:tint val="44500"/>
                  <a:satMod val="160000"/>
                </a:srgbClr>
              </a:gs>
              <a:gs pos="100000">
                <a:srgbClr val="AAA9A4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VT Dewar</a:t>
            </a:r>
            <a:endParaRPr lang="zh-CN" altLang="en-US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90A524FF-4561-4952-B224-68FC7A634A0C}"/>
              </a:ext>
            </a:extLst>
          </p:cNvPr>
          <p:cNvSpPr txBox="1"/>
          <p:nvPr/>
        </p:nvSpPr>
        <p:spPr>
          <a:xfrm>
            <a:off x="3546787" y="5786532"/>
            <a:ext cx="1039729" cy="276998"/>
          </a:xfrm>
          <a:prstGeom prst="rect">
            <a:avLst/>
          </a:prstGeom>
          <a:gradFill flip="none" rotWithShape="1">
            <a:gsLst>
              <a:gs pos="0">
                <a:srgbClr val="AAA9A4">
                  <a:tint val="66000"/>
                  <a:satMod val="160000"/>
                </a:srgbClr>
              </a:gs>
              <a:gs pos="50000">
                <a:srgbClr val="AAA9A4">
                  <a:tint val="44500"/>
                  <a:satMod val="160000"/>
                </a:srgbClr>
              </a:gs>
              <a:gs pos="100000">
                <a:srgbClr val="AAA9A4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Insert</a:t>
            </a:r>
            <a:endParaRPr lang="zh-CN" altLang="en-US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C0709657-509A-4D79-A7E2-AB059D451614}"/>
              </a:ext>
            </a:extLst>
          </p:cNvPr>
          <p:cNvSpPr txBox="1"/>
          <p:nvPr/>
        </p:nvSpPr>
        <p:spPr>
          <a:xfrm>
            <a:off x="5535016" y="5786531"/>
            <a:ext cx="1609105" cy="276999"/>
          </a:xfrm>
          <a:prstGeom prst="rect">
            <a:avLst/>
          </a:prstGeom>
          <a:gradFill flip="none" rotWithShape="1">
            <a:gsLst>
              <a:gs pos="0">
                <a:srgbClr val="AAA9A4">
                  <a:tint val="66000"/>
                  <a:satMod val="160000"/>
                </a:srgbClr>
              </a:gs>
              <a:gs pos="50000">
                <a:srgbClr val="AAA9A4">
                  <a:tint val="44500"/>
                  <a:satMod val="160000"/>
                </a:srgbClr>
              </a:gs>
              <a:gs pos="100000">
                <a:srgbClr val="AAA9A4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Monitors</a:t>
            </a:r>
            <a:endParaRPr lang="zh-CN" altLang="en-US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6" name="文本框 25">
            <a:extLst>
              <a:ext uri="{FF2B5EF4-FFF2-40B4-BE49-F238E27FC236}">
                <a16:creationId xmlns:a16="http://schemas.microsoft.com/office/drawing/2014/main" id="{B7B4A5C7-23D8-4A35-AC02-3DC1FABC7CC9}"/>
              </a:ext>
            </a:extLst>
          </p:cNvPr>
          <p:cNvSpPr txBox="1"/>
          <p:nvPr/>
        </p:nvSpPr>
        <p:spPr>
          <a:xfrm>
            <a:off x="8887816" y="5738319"/>
            <a:ext cx="2186584" cy="276999"/>
          </a:xfrm>
          <a:prstGeom prst="rect">
            <a:avLst/>
          </a:prstGeom>
          <a:gradFill flip="none" rotWithShape="1">
            <a:gsLst>
              <a:gs pos="0">
                <a:srgbClr val="AAA9A4">
                  <a:tint val="66000"/>
                  <a:satMod val="160000"/>
                </a:srgbClr>
              </a:gs>
              <a:gs pos="50000">
                <a:srgbClr val="AAA9A4">
                  <a:tint val="44500"/>
                  <a:satMod val="160000"/>
                </a:srgbClr>
              </a:gs>
              <a:gs pos="100000">
                <a:srgbClr val="AAA9A4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VT control system interface</a:t>
            </a:r>
            <a:endParaRPr lang="zh-CN" altLang="en-US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id="{D8393787-4CDA-495F-9AA3-8856CCDF03B4}"/>
              </a:ext>
            </a:extLst>
          </p:cNvPr>
          <p:cNvSpPr txBox="1"/>
          <p:nvPr/>
        </p:nvSpPr>
        <p:spPr>
          <a:xfrm>
            <a:off x="9305309" y="3224972"/>
            <a:ext cx="2186584" cy="276999"/>
          </a:xfrm>
          <a:prstGeom prst="rect">
            <a:avLst/>
          </a:prstGeom>
          <a:gradFill flip="none" rotWithShape="1">
            <a:gsLst>
              <a:gs pos="0">
                <a:srgbClr val="AAA9A4">
                  <a:tint val="66000"/>
                  <a:satMod val="160000"/>
                </a:srgbClr>
              </a:gs>
              <a:gs pos="50000">
                <a:srgbClr val="AAA9A4">
                  <a:tint val="44500"/>
                  <a:satMod val="160000"/>
                </a:srgbClr>
              </a:gs>
              <a:gs pos="100000">
                <a:srgbClr val="AAA9A4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Cryo-system monitoring</a:t>
            </a:r>
            <a:endParaRPr lang="zh-CN" altLang="en-US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B1C5E635-0778-7133-EA0A-46CC6F698CE1}"/>
              </a:ext>
            </a:extLst>
          </p:cNvPr>
          <p:cNvSpPr txBox="1"/>
          <p:nvPr/>
        </p:nvSpPr>
        <p:spPr>
          <a:xfrm>
            <a:off x="217171" y="1098271"/>
            <a:ext cx="99160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Clean room and Vertical test platform were established at DALS in Dalian City 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0719420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>
            <a:extLst>
              <a:ext uri="{FF2B5EF4-FFF2-40B4-BE49-F238E27FC236}">
                <a16:creationId xmlns:a16="http://schemas.microsoft.com/office/drawing/2014/main" id="{2A8F6142-DDBD-4946-95B2-5497A6FFE353}"/>
              </a:ext>
            </a:extLst>
          </p:cNvPr>
          <p:cNvSpPr txBox="1"/>
          <p:nvPr/>
        </p:nvSpPr>
        <p:spPr>
          <a:xfrm>
            <a:off x="4937384" y="5614634"/>
            <a:ext cx="21739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b="1" dirty="0">
                <a:latin typeface="宋体" panose="02010600030101010101" pitchFamily="2" charset="-122"/>
                <a:ea typeface="宋体" panose="02010600030101010101" pitchFamily="2" charset="-122"/>
              </a:rPr>
              <a:t>Frequency Control</a:t>
            </a:r>
            <a:endParaRPr lang="zh-CN" altLang="en-US" b="1" dirty="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61A3381A-A297-47D3-8AA1-1C5E5C74E1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1894" y="1549670"/>
            <a:ext cx="5438413" cy="3758658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64EB6542-E8A5-4424-A280-B72C3292953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8" t="3673" r="3166" b="3291"/>
          <a:stretch/>
        </p:blipFill>
        <p:spPr>
          <a:xfrm>
            <a:off x="752475" y="1549670"/>
            <a:ext cx="5343525" cy="3758658"/>
          </a:xfrm>
          <a:prstGeom prst="rect">
            <a:avLst/>
          </a:prstGeom>
        </p:spPr>
      </p:pic>
      <p:sp>
        <p:nvSpPr>
          <p:cNvPr id="8" name="文本框 7">
            <a:extLst>
              <a:ext uri="{FF2B5EF4-FFF2-40B4-BE49-F238E27FC236}">
                <a16:creationId xmlns:a16="http://schemas.microsoft.com/office/drawing/2014/main" id="{D0A87EC3-5048-409C-AFA7-FF837A009399}"/>
              </a:ext>
            </a:extLst>
          </p:cNvPr>
          <p:cNvSpPr txBox="1"/>
          <p:nvPr/>
        </p:nvSpPr>
        <p:spPr>
          <a:xfrm>
            <a:off x="7818801" y="1267453"/>
            <a:ext cx="3793026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altLang="zh-CN" dirty="0"/>
              <a:t>Final frequency</a:t>
            </a:r>
            <a:r>
              <a:rPr lang="zh-CN" altLang="en-US" dirty="0"/>
              <a:t>：</a:t>
            </a:r>
            <a:r>
              <a:rPr lang="en-US" altLang="zh-CN" dirty="0"/>
              <a:t>1300.25±0.1MHz</a:t>
            </a:r>
            <a:endParaRPr lang="zh-CN" altLang="en-US" dirty="0"/>
          </a:p>
        </p:txBody>
      </p:sp>
      <p:cxnSp>
        <p:nvCxnSpPr>
          <p:cNvPr id="14" name="直接连接符 13">
            <a:extLst>
              <a:ext uri="{FF2B5EF4-FFF2-40B4-BE49-F238E27FC236}">
                <a16:creationId xmlns:a16="http://schemas.microsoft.com/office/drawing/2014/main" id="{99158E8E-1ED3-43CC-A3AE-EA09A097B431}"/>
              </a:ext>
            </a:extLst>
          </p:cNvPr>
          <p:cNvCxnSpPr>
            <a:cxnSpLocks/>
          </p:cNvCxnSpPr>
          <p:nvPr/>
        </p:nvCxnSpPr>
        <p:spPr>
          <a:xfrm>
            <a:off x="7934325" y="1723900"/>
            <a:ext cx="3600450" cy="104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箭头连接符 4">
            <a:extLst>
              <a:ext uri="{FF2B5EF4-FFF2-40B4-BE49-F238E27FC236}">
                <a16:creationId xmlns:a16="http://schemas.microsoft.com/office/drawing/2014/main" id="{4EC2ED40-E783-4C29-A390-053E120412DB}"/>
              </a:ext>
            </a:extLst>
          </p:cNvPr>
          <p:cNvCxnSpPr>
            <a:cxnSpLocks/>
          </p:cNvCxnSpPr>
          <p:nvPr/>
        </p:nvCxnSpPr>
        <p:spPr>
          <a:xfrm flipH="1">
            <a:off x="10759440" y="1754792"/>
            <a:ext cx="159888" cy="2502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0968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5DF5FFC3-17BA-4F3F-8849-4BBFE27B602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B2F28E-3A3A-47FA-ADCC-0C88D855B392}" type="slidenum">
              <a:rPr lang="zh-CN" altLang="en-US" smtClean="0"/>
              <a:t>19</a:t>
            </a:fld>
            <a:endParaRPr lang="zh-CN" altLang="en-US"/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94CFCF5E-6ABA-4A67-8DDA-C6C968D7F0E0}"/>
              </a:ext>
            </a:extLst>
          </p:cNvPr>
          <p:cNvSpPr/>
          <p:nvPr/>
        </p:nvSpPr>
        <p:spPr>
          <a:xfrm>
            <a:off x="949165" y="1130062"/>
            <a:ext cx="67360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dirty="0"/>
              <a:t>Vacuum check of cavities before vertical test</a:t>
            </a:r>
            <a:endParaRPr lang="zh-CN" altLang="en-US" dirty="0"/>
          </a:p>
        </p:txBody>
      </p:sp>
      <p:graphicFrame>
        <p:nvGraphicFramePr>
          <p:cNvPr id="5" name="表格 4">
            <a:extLst>
              <a:ext uri="{FF2B5EF4-FFF2-40B4-BE49-F238E27FC236}">
                <a16:creationId xmlns:a16="http://schemas.microsoft.com/office/drawing/2014/main" id="{56748033-8FC7-4F7F-8D88-C56AC52741F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0024326"/>
              </p:ext>
            </p:extLst>
          </p:nvPr>
        </p:nvGraphicFramePr>
        <p:xfrm>
          <a:off x="949165" y="1592983"/>
          <a:ext cx="9347359" cy="4053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01844">
                  <a:extLst>
                    <a:ext uri="{9D8B030D-6E8A-4147-A177-3AD203B41FA5}">
                      <a16:colId xmlns:a16="http://schemas.microsoft.com/office/drawing/2014/main" val="1574734504"/>
                    </a:ext>
                  </a:extLst>
                </a:gridCol>
                <a:gridCol w="1945548">
                  <a:extLst>
                    <a:ext uri="{9D8B030D-6E8A-4147-A177-3AD203B41FA5}">
                      <a16:colId xmlns:a16="http://schemas.microsoft.com/office/drawing/2014/main" val="2868067372"/>
                    </a:ext>
                  </a:extLst>
                </a:gridCol>
                <a:gridCol w="2133070">
                  <a:extLst>
                    <a:ext uri="{9D8B030D-6E8A-4147-A177-3AD203B41FA5}">
                      <a16:colId xmlns:a16="http://schemas.microsoft.com/office/drawing/2014/main" val="4216223015"/>
                    </a:ext>
                  </a:extLst>
                </a:gridCol>
                <a:gridCol w="2051029">
                  <a:extLst>
                    <a:ext uri="{9D8B030D-6E8A-4147-A177-3AD203B41FA5}">
                      <a16:colId xmlns:a16="http://schemas.microsoft.com/office/drawing/2014/main" val="3259034240"/>
                    </a:ext>
                  </a:extLst>
                </a:gridCol>
                <a:gridCol w="2015868">
                  <a:extLst>
                    <a:ext uri="{9D8B030D-6E8A-4147-A177-3AD203B41FA5}">
                      <a16:colId xmlns:a16="http://schemas.microsoft.com/office/drawing/2014/main" val="994286940"/>
                    </a:ext>
                  </a:extLst>
                </a:gridCol>
              </a:tblGrid>
              <a:tr h="593170">
                <a:tc>
                  <a:txBody>
                    <a:bodyPr/>
                    <a:lstStyle/>
                    <a:p>
                      <a:pPr algn="l"/>
                      <a:endParaRPr lang="zh-CN" alt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dirty="0"/>
                        <a:t>Pressure before transportation</a:t>
                      </a:r>
                    </a:p>
                    <a:p>
                      <a:pPr algn="l"/>
                      <a:r>
                        <a:rPr lang="zh-CN" altLang="en-US" sz="1200" dirty="0"/>
                        <a:t>（</a:t>
                      </a:r>
                      <a:r>
                        <a:rPr lang="en-US" altLang="zh-CN" sz="1200" dirty="0"/>
                        <a:t>mbar</a:t>
                      </a:r>
                      <a:r>
                        <a:rPr lang="zh-CN" altLang="en-US" sz="1200" dirty="0"/>
                        <a:t>）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dirty="0"/>
                        <a:t>Pressure after transportation</a:t>
                      </a:r>
                    </a:p>
                    <a:p>
                      <a:pPr algn="l"/>
                      <a:r>
                        <a:rPr lang="zh-CN" altLang="en-US" sz="1200" dirty="0"/>
                        <a:t>（</a:t>
                      </a:r>
                      <a:r>
                        <a:rPr lang="en-US" altLang="zh-CN" sz="1200" dirty="0"/>
                        <a:t>mbar</a:t>
                      </a:r>
                      <a:r>
                        <a:rPr lang="zh-CN" altLang="en-US" sz="1200" dirty="0"/>
                        <a:t>）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200" dirty="0"/>
                        <a:t>Vacuum Leakage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200" dirty="0"/>
                        <a:t>(Pa.m</a:t>
                      </a:r>
                      <a:r>
                        <a:rPr lang="en-US" altLang="zh-CN" sz="1200" baseline="30000" dirty="0"/>
                        <a:t>3</a:t>
                      </a:r>
                      <a:r>
                        <a:rPr lang="en-US" altLang="zh-CN" sz="1200" dirty="0"/>
                        <a:t>.s</a:t>
                      </a:r>
                      <a:r>
                        <a:rPr lang="en-US" altLang="zh-CN" sz="1200" baseline="30000" dirty="0"/>
                        <a:t>-1</a:t>
                      </a:r>
                      <a:r>
                        <a:rPr lang="en-US" altLang="zh-CN" sz="1200" dirty="0"/>
                        <a:t>)</a:t>
                      </a:r>
                      <a:endParaRPr lang="zh-CN" alt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200" dirty="0"/>
                        <a:t>Final pressure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1200" dirty="0"/>
                        <a:t>（</a:t>
                      </a:r>
                      <a:r>
                        <a:rPr lang="en-US" altLang="zh-CN" sz="1200" dirty="0"/>
                        <a:t>mbar</a:t>
                      </a:r>
                      <a:r>
                        <a:rPr lang="zh-CN" altLang="en-US" sz="1200" dirty="0"/>
                        <a:t>）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72501970"/>
                  </a:ext>
                </a:extLst>
              </a:tr>
              <a:tr h="397053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1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CAV 01</a:t>
                      </a:r>
                      <a:endParaRPr lang="zh-CN" altLang="en-US" sz="11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8.5E-6</a:t>
                      </a:r>
                    </a:p>
                    <a:p>
                      <a:pPr algn="l"/>
                      <a:r>
                        <a:rPr lang="en-US" altLang="zh-CN" sz="11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en-US" altLang="zh-CN" sz="11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2022.12.05</a:t>
                      </a:r>
                      <a:r>
                        <a:rPr lang="en-US" altLang="zh-CN" sz="11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  <a:endParaRPr lang="zh-CN" altLang="en-US" sz="11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5.1E-4</a:t>
                      </a:r>
                    </a:p>
                    <a:p>
                      <a:pPr algn="l"/>
                      <a:r>
                        <a:rPr lang="en-US" altLang="zh-CN" sz="11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(2023.04.08)</a:t>
                      </a:r>
                      <a:endParaRPr lang="zh-CN" altLang="en-US" sz="11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CN" alt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≤</a:t>
                      </a: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微软雅黑"/>
                          <a:cs typeface="Times New Roman" panose="02020603050405020304" pitchFamily="18" charset="0"/>
                        </a:rPr>
                        <a:t>1.0E-13</a:t>
                      </a:r>
                      <a:endParaRPr kumimoji="0" lang="zh-CN" altLang="en-US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3.83E-6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(2023.04.08)</a:t>
                      </a:r>
                      <a:endParaRPr lang="zh-CN" altLang="en-US" sz="11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61306684"/>
                  </a:ext>
                </a:extLst>
              </a:tr>
              <a:tr h="397053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1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CAV04</a:t>
                      </a:r>
                      <a:endParaRPr lang="zh-CN" altLang="en-US" sz="11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微软雅黑"/>
                          <a:cs typeface="Times New Roman" panose="02020603050405020304" pitchFamily="18" charset="0"/>
                        </a:rPr>
                        <a:t>3.00E-6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(2022.12.12)</a:t>
                      </a:r>
                      <a:endParaRPr lang="zh-CN" altLang="en-US" sz="1100" kern="1200" noProof="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2.09E-4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(2023.03.30)</a:t>
                      </a:r>
                      <a:endParaRPr lang="zh-CN" altLang="en-US" sz="11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CN" alt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≤</a:t>
                      </a: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微软雅黑"/>
                          <a:cs typeface="Times New Roman" panose="02020603050405020304" pitchFamily="18" charset="0"/>
                        </a:rPr>
                        <a:t>1.0E-13</a:t>
                      </a:r>
                      <a:endParaRPr kumimoji="0" lang="zh-CN" altLang="en-US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2.37E-6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(2023.03.30)</a:t>
                      </a:r>
                      <a:endParaRPr lang="zh-CN" altLang="en-US" sz="11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17513747"/>
                  </a:ext>
                </a:extLst>
              </a:tr>
              <a:tr h="397053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1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CAV05</a:t>
                      </a:r>
                      <a:endParaRPr lang="zh-CN" altLang="en-US" sz="11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微软雅黑"/>
                          <a:cs typeface="Times New Roman" panose="02020603050405020304" pitchFamily="18" charset="0"/>
                        </a:rPr>
                        <a:t>8.00E-6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(2022.12.19)</a:t>
                      </a:r>
                      <a:endParaRPr lang="zh-CN" altLang="en-US" sz="1100" kern="1200" noProof="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1.48E-4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(2023.04.10)</a:t>
                      </a:r>
                      <a:endParaRPr lang="zh-CN" altLang="en-US" sz="11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CN" alt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≤</a:t>
                      </a: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微软雅黑"/>
                          <a:cs typeface="Times New Roman" panose="02020603050405020304" pitchFamily="18" charset="0"/>
                        </a:rPr>
                        <a:t>1.0E-13</a:t>
                      </a:r>
                      <a:endParaRPr kumimoji="0" lang="zh-CN" altLang="en-US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微软雅黑"/>
                          <a:cs typeface="Times New Roman" panose="02020603050405020304" pitchFamily="18" charset="0"/>
                        </a:rPr>
                        <a:t>3.43E-6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(2023.04.10)</a:t>
                      </a:r>
                      <a:endParaRPr lang="zh-CN" altLang="en-US" sz="11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2621022"/>
                  </a:ext>
                </a:extLst>
              </a:tr>
              <a:tr h="397053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1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CAV06</a:t>
                      </a:r>
                      <a:endParaRPr lang="zh-CN" altLang="en-US" sz="11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微软雅黑"/>
                          <a:cs typeface="Times New Roman" panose="02020603050405020304" pitchFamily="18" charset="0"/>
                        </a:rPr>
                        <a:t>6.50E-6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(2022.12.19)</a:t>
                      </a:r>
                      <a:endParaRPr lang="zh-CN" altLang="en-US" sz="1100" kern="1200" noProof="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9.46E-5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(2023.04.08)</a:t>
                      </a:r>
                      <a:endParaRPr lang="zh-CN" altLang="en-US" sz="11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CN" alt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≤</a:t>
                      </a: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微软雅黑"/>
                          <a:cs typeface="Times New Roman" panose="02020603050405020304" pitchFamily="18" charset="0"/>
                        </a:rPr>
                        <a:t>1.0E-13</a:t>
                      </a:r>
                      <a:endParaRPr kumimoji="0" lang="zh-CN" altLang="en-US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微软雅黑"/>
                          <a:cs typeface="Times New Roman" panose="02020603050405020304" pitchFamily="18" charset="0"/>
                        </a:rPr>
                        <a:t>3.59E-6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(2023.04.08)</a:t>
                      </a:r>
                      <a:endParaRPr lang="zh-CN" altLang="en-US" sz="11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03369879"/>
                  </a:ext>
                </a:extLst>
              </a:tr>
              <a:tr h="397053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1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CAV02</a:t>
                      </a:r>
                      <a:endParaRPr lang="zh-CN" altLang="en-US" sz="11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9.1E-7</a:t>
                      </a:r>
                    </a:p>
                    <a:p>
                      <a:pPr algn="l"/>
                      <a:r>
                        <a:rPr lang="en-US" altLang="zh-CN" sz="11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en-US" altLang="zh-CN" sz="1100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2023.01.17</a:t>
                      </a:r>
                      <a:r>
                        <a:rPr lang="en-US" altLang="zh-CN" sz="11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  <a:endParaRPr lang="zh-CN" altLang="en-US" sz="11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8.8E-5</a:t>
                      </a:r>
                    </a:p>
                    <a:p>
                      <a:pPr algn="l"/>
                      <a:r>
                        <a:rPr lang="en-US" altLang="zh-CN" sz="11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(2023.04.20)</a:t>
                      </a:r>
                      <a:endParaRPr lang="zh-CN" altLang="en-US" sz="11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CN" alt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微软雅黑"/>
                          <a:cs typeface="Times New Roman" panose="02020603050405020304" pitchFamily="18" charset="0"/>
                        </a:rPr>
                        <a:t>≤</a:t>
                      </a: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微软雅黑"/>
                          <a:cs typeface="Times New Roman" panose="02020603050405020304" pitchFamily="18" charset="0"/>
                        </a:rPr>
                        <a:t>1.0E-13</a:t>
                      </a:r>
                      <a:endParaRPr kumimoji="0" lang="zh-CN" altLang="en-US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4.24E-6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(2023.04.20)</a:t>
                      </a:r>
                      <a:endParaRPr lang="zh-CN" altLang="en-US" sz="11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31518617"/>
                  </a:ext>
                </a:extLst>
              </a:tr>
              <a:tr h="397053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1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CAV08</a:t>
                      </a:r>
                      <a:endParaRPr lang="zh-CN" altLang="en-US" sz="11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微软雅黑"/>
                          <a:cs typeface="Times New Roman" panose="02020603050405020304" pitchFamily="18" charset="0"/>
                        </a:rPr>
                        <a:t>6.20E-6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(2023.02.07)</a:t>
                      </a:r>
                      <a:endParaRPr lang="zh-CN" altLang="en-US" sz="1100" kern="1200" noProof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6.5E-5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(2023.04.20)</a:t>
                      </a:r>
                      <a:endParaRPr lang="zh-CN" altLang="en-US" sz="11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CN" alt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≤</a:t>
                      </a: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微软雅黑"/>
                          <a:cs typeface="Times New Roman" panose="02020603050405020304" pitchFamily="18" charset="0"/>
                        </a:rPr>
                        <a:t>1.0E-13</a:t>
                      </a:r>
                      <a:endParaRPr kumimoji="0" lang="zh-CN" altLang="en-US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4.74E-6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(2023.04.20)</a:t>
                      </a:r>
                      <a:endParaRPr lang="zh-CN" altLang="en-US" sz="11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67919740"/>
                  </a:ext>
                </a:extLst>
              </a:tr>
              <a:tr h="397053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1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CAV09</a:t>
                      </a:r>
                      <a:endParaRPr lang="zh-CN" altLang="en-US" sz="11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微软雅黑"/>
                          <a:cs typeface="Times New Roman" panose="02020603050405020304" pitchFamily="18" charset="0"/>
                        </a:rPr>
                        <a:t>3.10E-6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(2023.02.15)</a:t>
                      </a:r>
                      <a:endParaRPr lang="zh-CN" altLang="en-US" sz="1100" kern="1200" noProof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5.5E-5</a:t>
                      </a:r>
                    </a:p>
                    <a:p>
                      <a:pPr algn="l"/>
                      <a:r>
                        <a:rPr lang="en-US" altLang="zh-CN" sz="11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(2023.04.21)</a:t>
                      </a:r>
                      <a:endParaRPr lang="zh-CN" altLang="en-US" sz="11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CN" alt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微软雅黑"/>
                          <a:cs typeface="Times New Roman" panose="02020603050405020304" pitchFamily="18" charset="0"/>
                        </a:rPr>
                        <a:t>≤</a:t>
                      </a: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微软雅黑"/>
                          <a:cs typeface="Times New Roman" panose="02020603050405020304" pitchFamily="18" charset="0"/>
                        </a:rPr>
                        <a:t>1.0E-13</a:t>
                      </a:r>
                      <a:endParaRPr kumimoji="0" lang="zh-CN" altLang="en-US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3.63E-6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(2023.04.21)</a:t>
                      </a:r>
                      <a:endParaRPr lang="zh-CN" altLang="en-US" sz="11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54276475"/>
                  </a:ext>
                </a:extLst>
              </a:tr>
              <a:tr h="397053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1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CAV10</a:t>
                      </a:r>
                      <a:endParaRPr lang="zh-CN" altLang="en-US" sz="11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微软雅黑"/>
                          <a:cs typeface="Times New Roman" panose="02020603050405020304" pitchFamily="18" charset="0"/>
                        </a:rPr>
                        <a:t>5.0E-6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(2023.02.17)</a:t>
                      </a:r>
                      <a:endParaRPr lang="zh-CN" altLang="en-US" sz="1100" kern="1200" noProof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1.12E-4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(2023.04.21)</a:t>
                      </a:r>
                      <a:endParaRPr lang="zh-CN" altLang="en-US" sz="11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CN" alt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≤</a:t>
                      </a: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微软雅黑"/>
                          <a:cs typeface="Times New Roman" panose="02020603050405020304" pitchFamily="18" charset="0"/>
                        </a:rPr>
                        <a:t>1.0E-13</a:t>
                      </a:r>
                      <a:endParaRPr kumimoji="0" lang="zh-CN" altLang="en-US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3.37E-6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1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(2023.04.21)</a:t>
                      </a:r>
                      <a:endParaRPr lang="zh-CN" altLang="en-US" sz="11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30272459"/>
                  </a:ext>
                </a:extLst>
              </a:tr>
            </a:tbl>
          </a:graphicData>
        </a:graphic>
      </p:graphicFrame>
      <p:sp>
        <p:nvSpPr>
          <p:cNvPr id="6" name="文本框 5">
            <a:extLst>
              <a:ext uri="{FF2B5EF4-FFF2-40B4-BE49-F238E27FC236}">
                <a16:creationId xmlns:a16="http://schemas.microsoft.com/office/drawing/2014/main" id="{07E9D05B-3D80-4160-A1BD-257F81B124EC}"/>
              </a:ext>
            </a:extLst>
          </p:cNvPr>
          <p:cNvSpPr txBox="1"/>
          <p:nvPr/>
        </p:nvSpPr>
        <p:spPr>
          <a:xfrm>
            <a:off x="949166" y="5740412"/>
            <a:ext cx="9253216" cy="6133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en-US" altLang="zh-CN" sz="1200" dirty="0"/>
              <a:t>The vacuum degree decreases by 1~2 orders of magnitude after 100 days of transportation and storage, but the residual vacuum degree is still better than 5.0E-4 mbar</a:t>
            </a:r>
            <a:r>
              <a:rPr lang="zh-CN" altLang="en-US" sz="1200" dirty="0"/>
              <a:t>；</a:t>
            </a:r>
            <a:endParaRPr lang="en-US" altLang="zh-CN" sz="1200" dirty="0"/>
          </a:p>
        </p:txBody>
      </p:sp>
    </p:spTree>
    <p:extLst>
      <p:ext uri="{BB962C8B-B14F-4D97-AF65-F5344CB8AC3E}">
        <p14:creationId xmlns:p14="http://schemas.microsoft.com/office/powerpoint/2010/main" val="6270528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 idx="4294967295"/>
          </p:nvPr>
        </p:nvSpPr>
        <p:spPr>
          <a:xfrm>
            <a:off x="519474" y="1178425"/>
            <a:ext cx="10515600" cy="908050"/>
          </a:xfrm>
          <a:prstGeom prst="rect">
            <a:avLst/>
          </a:prstGeom>
        </p:spPr>
        <p:txBody>
          <a:bodyPr>
            <a:noAutofit/>
          </a:bodyPr>
          <a:lstStyle/>
          <a:p>
            <a:pPr algn="ctr"/>
            <a:r>
              <a:rPr lang="en-US" altLang="zh-CN" sz="2800" b="0" dirty="0">
                <a:solidFill>
                  <a:schemeClr val="tx1"/>
                </a:solidFill>
              </a:rPr>
              <a:t>Testing Results</a:t>
            </a:r>
            <a:endParaRPr lang="en-US" altLang="zh-CN" sz="2000" b="0" dirty="0">
              <a:solidFill>
                <a:schemeClr val="tx1"/>
              </a:solidFill>
            </a:endParaRPr>
          </a:p>
        </p:txBody>
      </p:sp>
      <p:graphicFrame>
        <p:nvGraphicFramePr>
          <p:cNvPr id="5" name="表格 4">
            <a:extLst>
              <a:ext uri="{FF2B5EF4-FFF2-40B4-BE49-F238E27FC236}">
                <a16:creationId xmlns:a16="http://schemas.microsoft.com/office/drawing/2014/main" id="{669FEB0B-E235-4FD7-AC09-739B8B21F4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4820298"/>
              </p:ext>
            </p:extLst>
          </p:nvPr>
        </p:nvGraphicFramePr>
        <p:xfrm>
          <a:off x="299084" y="2380649"/>
          <a:ext cx="6004423" cy="30594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99780">
                  <a:extLst>
                    <a:ext uri="{9D8B030D-6E8A-4147-A177-3AD203B41FA5}">
                      <a16:colId xmlns:a16="http://schemas.microsoft.com/office/drawing/2014/main" val="1930196062"/>
                    </a:ext>
                  </a:extLst>
                </a:gridCol>
                <a:gridCol w="2503169">
                  <a:extLst>
                    <a:ext uri="{9D8B030D-6E8A-4147-A177-3AD203B41FA5}">
                      <a16:colId xmlns:a16="http://schemas.microsoft.com/office/drawing/2014/main" val="3266757180"/>
                    </a:ext>
                  </a:extLst>
                </a:gridCol>
                <a:gridCol w="2001474">
                  <a:extLst>
                    <a:ext uri="{9D8B030D-6E8A-4147-A177-3AD203B41FA5}">
                      <a16:colId xmlns:a16="http://schemas.microsoft.com/office/drawing/2014/main" val="3952194706"/>
                    </a:ext>
                  </a:extLst>
                </a:gridCol>
              </a:tblGrid>
              <a:tr h="407049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100" dirty="0"/>
                        <a:t>Cavity Srl. No.</a:t>
                      </a:r>
                      <a:endParaRPr lang="en-US" sz="1100" dirty="0"/>
                    </a:p>
                  </a:txBody>
                  <a:tcPr marL="88056" marR="88056" marT="44028" marB="4402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100" dirty="0"/>
                        <a:t>Cavity Type</a:t>
                      </a:r>
                      <a:endParaRPr lang="en-US" sz="1100" dirty="0"/>
                    </a:p>
                  </a:txBody>
                  <a:tcPr marL="88056" marR="88056" marT="44028" marB="44028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/>
                        <a:t>Vertical Test </a:t>
                      </a:r>
                      <a:r>
                        <a:rPr lang="en-US" altLang="zh-CN" sz="1100" dirty="0"/>
                        <a:t>Platform</a:t>
                      </a:r>
                      <a:endParaRPr lang="en-US" sz="1100" dirty="0"/>
                    </a:p>
                  </a:txBody>
                  <a:tcPr marL="88056" marR="88056" marT="44028" marB="44028"/>
                </a:tc>
                <a:extLst>
                  <a:ext uri="{0D108BD9-81ED-4DB2-BD59-A6C34878D82A}">
                    <a16:rowId xmlns:a16="http://schemas.microsoft.com/office/drawing/2014/main" val="3335930368"/>
                  </a:ext>
                </a:extLst>
              </a:tr>
              <a:tr h="33155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微软雅黑"/>
                          <a:cs typeface="+mn-cs"/>
                        </a:rPr>
                        <a:t>RI0001</a:t>
                      </a:r>
                      <a:endParaRPr kumimoji="0" lang="en-US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微软雅黑"/>
                        <a:cs typeface="+mn-cs"/>
                      </a:endParaRPr>
                    </a:p>
                  </a:txBody>
                  <a:tcPr marL="88056" marR="88056" marT="44028" marB="44028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微软雅黑"/>
                          <a:cs typeface="+mn-cs"/>
                        </a:rPr>
                        <a:t>1.3</a:t>
                      </a: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微软雅黑"/>
                          <a:cs typeface="+mn-cs"/>
                        </a:rPr>
                        <a:t>GHz 9 cell type-A</a:t>
                      </a:r>
                    </a:p>
                  </a:txBody>
                  <a:tcPr marL="88056" marR="88056" marT="44028" marB="44028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/>
                        <a:t>DALS</a:t>
                      </a:r>
                    </a:p>
                  </a:txBody>
                  <a:tcPr marL="88056" marR="88056" marT="44028" marB="44028"/>
                </a:tc>
                <a:extLst>
                  <a:ext uri="{0D108BD9-81ED-4DB2-BD59-A6C34878D82A}">
                    <a16:rowId xmlns:a16="http://schemas.microsoft.com/office/drawing/2014/main" val="3092423847"/>
                  </a:ext>
                </a:extLst>
              </a:tr>
              <a:tr h="33155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微软雅黑"/>
                          <a:cs typeface="+mn-cs"/>
                        </a:rPr>
                        <a:t>RI0003</a:t>
                      </a:r>
                    </a:p>
                  </a:txBody>
                  <a:tcPr marL="88056" marR="88056" marT="44028" marB="44028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微软雅黑"/>
                          <a:cs typeface="+mn-cs"/>
                        </a:rPr>
                        <a:t>1.3</a:t>
                      </a: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微软雅黑"/>
                          <a:cs typeface="+mn-cs"/>
                        </a:rPr>
                        <a:t>GHz 9 cell type-A</a:t>
                      </a:r>
                    </a:p>
                  </a:txBody>
                  <a:tcPr marL="88056" marR="88056" marT="44028" marB="44028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/>
                        <a:t>DALS</a:t>
                      </a:r>
                    </a:p>
                  </a:txBody>
                  <a:tcPr marL="88056" marR="88056" marT="44028" marB="44028"/>
                </a:tc>
                <a:extLst>
                  <a:ext uri="{0D108BD9-81ED-4DB2-BD59-A6C34878D82A}">
                    <a16:rowId xmlns:a16="http://schemas.microsoft.com/office/drawing/2014/main" val="4131873740"/>
                  </a:ext>
                </a:extLst>
              </a:tr>
              <a:tr h="33155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微软雅黑"/>
                          <a:cs typeface="+mn-cs"/>
                        </a:rPr>
                        <a:t>RI0004</a:t>
                      </a:r>
                    </a:p>
                  </a:txBody>
                  <a:tcPr marL="88056" marR="88056" marT="44028" marB="44028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微软雅黑"/>
                          <a:cs typeface="+mn-cs"/>
                        </a:rPr>
                        <a:t>1.3</a:t>
                      </a: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微软雅黑"/>
                          <a:cs typeface="+mn-cs"/>
                        </a:rPr>
                        <a:t>GHz 9 cell type-A</a:t>
                      </a:r>
                    </a:p>
                  </a:txBody>
                  <a:tcPr marL="88056" marR="88056" marT="44028" marB="44028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/>
                        <a:t>DALS</a:t>
                      </a:r>
                    </a:p>
                  </a:txBody>
                  <a:tcPr marL="88056" marR="88056" marT="44028" marB="44028"/>
                </a:tc>
                <a:extLst>
                  <a:ext uri="{0D108BD9-81ED-4DB2-BD59-A6C34878D82A}">
                    <a16:rowId xmlns:a16="http://schemas.microsoft.com/office/drawing/2014/main" val="726119929"/>
                  </a:ext>
                </a:extLst>
              </a:tr>
              <a:tr h="33155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微软雅黑"/>
                          <a:cs typeface="+mn-cs"/>
                        </a:rPr>
                        <a:t>RI0005</a:t>
                      </a:r>
                    </a:p>
                  </a:txBody>
                  <a:tcPr marL="88056" marR="88056" marT="44028" marB="44028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微软雅黑"/>
                          <a:cs typeface="+mn-cs"/>
                        </a:rPr>
                        <a:t>1.3</a:t>
                      </a: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微软雅黑"/>
                          <a:cs typeface="+mn-cs"/>
                        </a:rPr>
                        <a:t>GHz 9 cell type-A</a:t>
                      </a:r>
                    </a:p>
                  </a:txBody>
                  <a:tcPr marL="88056" marR="88056" marT="44028" marB="44028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/>
                        <a:t>DALS</a:t>
                      </a:r>
                    </a:p>
                  </a:txBody>
                  <a:tcPr marL="88056" marR="88056" marT="44028" marB="44028"/>
                </a:tc>
                <a:extLst>
                  <a:ext uri="{0D108BD9-81ED-4DB2-BD59-A6C34878D82A}">
                    <a16:rowId xmlns:a16="http://schemas.microsoft.com/office/drawing/2014/main" val="3567383184"/>
                  </a:ext>
                </a:extLst>
              </a:tr>
              <a:tr h="33155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微软雅黑"/>
                          <a:cs typeface="+mn-cs"/>
                        </a:rPr>
                        <a:t>RI0006</a:t>
                      </a:r>
                    </a:p>
                  </a:txBody>
                  <a:tcPr marL="88056" marR="88056" marT="44028" marB="44028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微软雅黑"/>
                          <a:cs typeface="+mn-cs"/>
                        </a:rPr>
                        <a:t>1.3</a:t>
                      </a: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微软雅黑"/>
                          <a:cs typeface="+mn-cs"/>
                        </a:rPr>
                        <a:t>GHz 9 cell type-A</a:t>
                      </a:r>
                    </a:p>
                  </a:txBody>
                  <a:tcPr marL="88056" marR="88056" marT="44028" marB="44028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/>
                        <a:t>DALS</a:t>
                      </a:r>
                    </a:p>
                  </a:txBody>
                  <a:tcPr marL="88056" marR="88056" marT="44028" marB="44028"/>
                </a:tc>
                <a:extLst>
                  <a:ext uri="{0D108BD9-81ED-4DB2-BD59-A6C34878D82A}">
                    <a16:rowId xmlns:a16="http://schemas.microsoft.com/office/drawing/2014/main" val="3435957255"/>
                  </a:ext>
                </a:extLst>
              </a:tr>
              <a:tr h="33155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微软雅黑"/>
                          <a:cs typeface="+mn-cs"/>
                        </a:rPr>
                        <a:t>RI0007</a:t>
                      </a:r>
                    </a:p>
                  </a:txBody>
                  <a:tcPr marL="88056" marR="88056" marT="44028" marB="44028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微软雅黑"/>
                          <a:cs typeface="+mn-cs"/>
                        </a:rPr>
                        <a:t>1.3</a:t>
                      </a: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微软雅黑"/>
                          <a:cs typeface="+mn-cs"/>
                        </a:rPr>
                        <a:t>GHz 9 cell type-A</a:t>
                      </a:r>
                    </a:p>
                  </a:txBody>
                  <a:tcPr marL="88056" marR="88056" marT="44028" marB="44028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/>
                        <a:t>DALS</a:t>
                      </a:r>
                    </a:p>
                  </a:txBody>
                  <a:tcPr marL="88056" marR="88056" marT="44028" marB="44028"/>
                </a:tc>
                <a:extLst>
                  <a:ext uri="{0D108BD9-81ED-4DB2-BD59-A6C34878D82A}">
                    <a16:rowId xmlns:a16="http://schemas.microsoft.com/office/drawing/2014/main" val="2214570461"/>
                  </a:ext>
                </a:extLst>
              </a:tr>
              <a:tr h="33155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微软雅黑"/>
                          <a:cs typeface="+mn-cs"/>
                        </a:rPr>
                        <a:t>RI0008</a:t>
                      </a:r>
                    </a:p>
                  </a:txBody>
                  <a:tcPr marL="88056" marR="88056" marT="44028" marB="44028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微软雅黑"/>
                          <a:cs typeface="+mn-cs"/>
                        </a:rPr>
                        <a:t>1.3</a:t>
                      </a: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微软雅黑"/>
                          <a:cs typeface="+mn-cs"/>
                        </a:rPr>
                        <a:t>GHz 9 cell type-A</a:t>
                      </a:r>
                    </a:p>
                  </a:txBody>
                  <a:tcPr marL="88056" marR="88056" marT="44028" marB="44028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/>
                        <a:t>DALS</a:t>
                      </a:r>
                    </a:p>
                  </a:txBody>
                  <a:tcPr marL="88056" marR="88056" marT="44028" marB="44028"/>
                </a:tc>
                <a:extLst>
                  <a:ext uri="{0D108BD9-81ED-4DB2-BD59-A6C34878D82A}">
                    <a16:rowId xmlns:a16="http://schemas.microsoft.com/office/drawing/2014/main" val="789092728"/>
                  </a:ext>
                </a:extLst>
              </a:tr>
              <a:tr h="33155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微软雅黑"/>
                          <a:cs typeface="+mn-cs"/>
                        </a:rPr>
                        <a:t>RY66</a:t>
                      </a:r>
                    </a:p>
                  </a:txBody>
                  <a:tcPr marL="88056" marR="88056" marT="44028" marB="44028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微软雅黑"/>
                          <a:cs typeface="+mn-cs"/>
                        </a:rPr>
                        <a:t>1.3</a:t>
                      </a:r>
                      <a:r>
                        <a:rPr kumimoji="0" lang="en-US" altLang="zh-CN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微软雅黑"/>
                          <a:cs typeface="+mn-cs"/>
                        </a:rPr>
                        <a:t>GHz 9 cell type-A</a:t>
                      </a:r>
                    </a:p>
                  </a:txBody>
                  <a:tcPr marL="88056" marR="88056" marT="44028" marB="44028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/>
                        <a:t>DALS</a:t>
                      </a:r>
                    </a:p>
                  </a:txBody>
                  <a:tcPr marL="88056" marR="88056" marT="44028" marB="44028"/>
                </a:tc>
                <a:extLst>
                  <a:ext uri="{0D108BD9-81ED-4DB2-BD59-A6C34878D82A}">
                    <a16:rowId xmlns:a16="http://schemas.microsoft.com/office/drawing/2014/main" val="3143201623"/>
                  </a:ext>
                </a:extLst>
              </a:tr>
            </a:tbl>
          </a:graphicData>
        </a:graphic>
      </p:graphicFrame>
      <p:grpSp>
        <p:nvGrpSpPr>
          <p:cNvPr id="9" name="组合 8">
            <a:extLst>
              <a:ext uri="{FF2B5EF4-FFF2-40B4-BE49-F238E27FC236}">
                <a16:creationId xmlns:a16="http://schemas.microsoft.com/office/drawing/2014/main" id="{2DDC9754-5176-4B27-8F00-60C85AC7AED5}"/>
              </a:ext>
            </a:extLst>
          </p:cNvPr>
          <p:cNvGrpSpPr/>
          <p:nvPr/>
        </p:nvGrpSpPr>
        <p:grpSpPr>
          <a:xfrm>
            <a:off x="6303507" y="2007710"/>
            <a:ext cx="5388211" cy="4034275"/>
            <a:chOff x="7927671" y="2108049"/>
            <a:chExt cx="4386374" cy="3174013"/>
          </a:xfrm>
        </p:grpSpPr>
        <p:sp>
          <p:nvSpPr>
            <p:cNvPr id="8" name="矩形 7">
              <a:extLst>
                <a:ext uri="{FF2B5EF4-FFF2-40B4-BE49-F238E27FC236}">
                  <a16:creationId xmlns:a16="http://schemas.microsoft.com/office/drawing/2014/main" id="{43E7661B-70BC-4EFE-9A4F-E72B31500B24}"/>
                </a:ext>
              </a:extLst>
            </p:cNvPr>
            <p:cNvSpPr/>
            <p:nvPr/>
          </p:nvSpPr>
          <p:spPr>
            <a:xfrm>
              <a:off x="7927671" y="2108049"/>
              <a:ext cx="3988103" cy="317401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aphicFrame>
          <p:nvGraphicFramePr>
            <p:cNvPr id="7" name="对象 6" descr="Project Path: C:\Users\lihon\Desktop\垂测结果\20250619-RY066-RI003-RI005-RI004-RI006-RI007-RI008-RI001.opju&#10;PE Folder: /20250619-RY066-RI003-RI005-RI004-RI006-RI007-RI008-RI001/Folder1/&#10;Short Name: Graph1">
              <a:extLst>
                <a:ext uri="{FF2B5EF4-FFF2-40B4-BE49-F238E27FC236}">
                  <a16:creationId xmlns:a16="http://schemas.microsoft.com/office/drawing/2014/main" id="{83931C71-16D0-4DC5-9DFE-37BB6695228E}"/>
                </a:ext>
              </a:extLst>
            </p:cNvPr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445512203"/>
                </p:ext>
              </p:extLst>
            </p:nvPr>
          </p:nvGraphicFramePr>
          <p:xfrm>
            <a:off x="8181452" y="2221997"/>
            <a:ext cx="4132593" cy="285800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129" name="Graph" r:id="rId4" imgW="4610087" imgH="3187745" progId="Origin95.Graph">
                    <p:embed/>
                  </p:oleObj>
                </mc:Choice>
                <mc:Fallback>
                  <p:oleObj name="Graph" r:id="rId4" imgW="4610087" imgH="3187745" progId="Origin95.Graph">
                    <p:embed/>
                    <p:pic>
                      <p:nvPicPr>
                        <p:cNvPr id="5" name="对象 4" descr="Project Path: C:\Users\lihon\Desktop\垂测结果\20250619-RY066-RI003-RI005-RI004-RI006-RI007-RI008-RI001.opju&#10;PE Folder: /20250619-RY066-RI003-RI005-RI004-RI006-RI007-RI008-RI001/Folder1/&#10;Short Name: Graph1">
                          <a:extLst>
                            <a:ext uri="{FF2B5EF4-FFF2-40B4-BE49-F238E27FC236}">
                              <a16:creationId xmlns:a16="http://schemas.microsoft.com/office/drawing/2014/main" id="{C138E736-682D-4844-93C1-0F5DAD762718}"/>
                            </a:ext>
                          </a:extLst>
                        </p:cNvPr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8181452" y="2221997"/>
                          <a:ext cx="4132593" cy="2858003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1" name="文本框 10">
            <a:extLst>
              <a:ext uri="{FF2B5EF4-FFF2-40B4-BE49-F238E27FC236}">
                <a16:creationId xmlns:a16="http://schemas.microsoft.com/office/drawing/2014/main" id="{BBDD879D-E065-4877-8134-12AD4252EA7D}"/>
              </a:ext>
            </a:extLst>
          </p:cNvPr>
          <p:cNvSpPr txBox="1"/>
          <p:nvPr/>
        </p:nvSpPr>
        <p:spPr>
          <a:xfrm>
            <a:off x="7663138" y="5720420"/>
            <a:ext cx="298069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100" dirty="0"/>
              <a:t>Cavity VT Result for Standard CM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14648345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9424" y="3040062"/>
            <a:ext cx="8477159" cy="2153375"/>
          </a:xfrm>
        </p:spPr>
        <p:txBody>
          <a:bodyPr/>
          <a:lstStyle/>
          <a:p>
            <a:r>
              <a:rPr lang="en-US" altLang="zh-CN" dirty="0"/>
              <a:t>4. Summary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1445112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21D08DBC-9DC2-4669-B210-8FA46F2E38A5}"/>
              </a:ext>
            </a:extLst>
          </p:cNvPr>
          <p:cNvSpPr/>
          <p:nvPr/>
        </p:nvSpPr>
        <p:spPr>
          <a:xfrm>
            <a:off x="848226" y="2601802"/>
            <a:ext cx="10086473" cy="2778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Requirements defined for CW operation based on TESLA-type 1.3 GHz 9-cell cavity;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8 cavities completed: from factory acceptance → on-site inspection → vertical test;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Post-treatment and testing platform established: EP, BCP, pre-tuning, endoscopy, heat treatment etc.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§"/>
            </a:pPr>
            <a:endParaRPr lang="en-US" altLang="zh-CN" b="1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873F2F94-B122-4CFC-A749-2537124C0F22}"/>
              </a:ext>
            </a:extLst>
          </p:cNvPr>
          <p:cNvSpPr txBox="1"/>
          <p:nvPr/>
        </p:nvSpPr>
        <p:spPr>
          <a:xfrm>
            <a:off x="3048000" y="1639349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4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Summary</a:t>
            </a:r>
            <a:endParaRPr lang="zh-CN" altLang="en-US" sz="24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206253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460799" y="993010"/>
            <a:ext cx="11609280" cy="4185920"/>
          </a:xfrm>
          <a:prstGeom prst="rect">
            <a:avLst/>
          </a:prstGeom>
          <a:solidFill>
            <a:srgbClr val="0014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/>
          </a:p>
        </p:txBody>
      </p:sp>
      <p:sp>
        <p:nvSpPr>
          <p:cNvPr id="15" name="文本框 14"/>
          <p:cNvSpPr txBox="1"/>
          <p:nvPr/>
        </p:nvSpPr>
        <p:spPr>
          <a:xfrm>
            <a:off x="485141" y="1376420"/>
            <a:ext cx="8431107" cy="1026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6073" dirty="0">
                <a:solidFill>
                  <a:schemeClr val="bg1"/>
                </a:solidFill>
                <a:latin typeface="微软雅黑 Light" panose="020B0502040204020203" charset="-122"/>
                <a:ea typeface="微软雅黑 Light" panose="020B0502040204020203" charset="-122"/>
              </a:rPr>
              <a:t>THANK YOU</a:t>
            </a:r>
            <a:r>
              <a:rPr lang="en-US" altLang="zh-CN" sz="6073" dirty="0">
                <a:solidFill>
                  <a:schemeClr val="bg1"/>
                </a:solidFill>
                <a:latin typeface="微软雅黑 Light" panose="020B0502040204020203" charset="-122"/>
                <a:ea typeface="微软雅黑 Light" panose="020B0502040204020203" charset="-122"/>
              </a:rPr>
              <a:t>!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542713" y="3275501"/>
            <a:ext cx="6315287" cy="62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480" dirty="0">
                <a:solidFill>
                  <a:schemeClr val="bg1"/>
                </a:solidFill>
                <a:latin typeface="微软雅黑 Light" panose="020B0502040204020203" charset="-122"/>
                <a:ea typeface="微软雅黑 Light" panose="020B0502040204020203" charset="-122"/>
              </a:rPr>
              <a:t>Welcome to visit Shenzhen</a:t>
            </a:r>
            <a:r>
              <a:rPr lang="zh-CN" altLang="en-US" sz="3480" dirty="0">
                <a:solidFill>
                  <a:schemeClr val="bg1"/>
                </a:solidFill>
                <a:latin typeface="微软雅黑 Light" panose="020B0502040204020203" charset="-122"/>
                <a:ea typeface="微软雅黑 Light" panose="020B0502040204020203" charset="-122"/>
              </a:rPr>
              <a:t>！</a:t>
            </a:r>
          </a:p>
        </p:txBody>
      </p:sp>
      <p:sp>
        <p:nvSpPr>
          <p:cNvPr id="7" name="矩形 6"/>
          <p:cNvSpPr/>
          <p:nvPr/>
        </p:nvSpPr>
        <p:spPr>
          <a:xfrm>
            <a:off x="596900" y="2297007"/>
            <a:ext cx="384000" cy="28800"/>
          </a:xfrm>
          <a:prstGeom prst="rect">
            <a:avLst/>
          </a:prstGeom>
          <a:solidFill>
            <a:srgbClr val="00B9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 sz="2400"/>
          </a:p>
        </p:txBody>
      </p:sp>
      <p:sp>
        <p:nvSpPr>
          <p:cNvPr id="4" name="矩形 3"/>
          <p:cNvSpPr/>
          <p:nvPr/>
        </p:nvSpPr>
        <p:spPr>
          <a:xfrm>
            <a:off x="460799" y="5158610"/>
            <a:ext cx="11599225" cy="53470"/>
          </a:xfrm>
          <a:prstGeom prst="rect">
            <a:avLst/>
          </a:prstGeom>
          <a:solidFill>
            <a:srgbClr val="00B9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 sz="2400"/>
          </a:p>
        </p:txBody>
      </p:sp>
      <p:pic>
        <p:nvPicPr>
          <p:cNvPr id="17" name="图片 16" descr="未标题-1-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18047" y="5600700"/>
            <a:ext cx="889000" cy="8890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38014" y="6022238"/>
            <a:ext cx="2144607" cy="448937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3592408" y="6040120"/>
            <a:ext cx="1385993" cy="3710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>
              <a:lnSpc>
                <a:spcPct val="150000"/>
              </a:lnSpc>
            </a:pPr>
            <a:r>
              <a:rPr lang="zh-CN" altLang="en-US" sz="640" dirty="0">
                <a:solidFill>
                  <a:srgbClr val="0C3388"/>
                </a:solidFill>
                <a:latin typeface="微软雅黑 Light" panose="020B0502040204020203" charset="-122"/>
                <a:ea typeface="微软雅黑 Light" panose="020B0502040204020203" charset="-122"/>
              </a:rPr>
              <a:t>深圳市光明区新湖街道</a:t>
            </a:r>
          </a:p>
          <a:p>
            <a:pPr fontAlgn="auto">
              <a:lnSpc>
                <a:spcPct val="150000"/>
              </a:lnSpc>
            </a:pPr>
            <a:r>
              <a:rPr lang="zh-CN" altLang="en-US" sz="640" dirty="0">
                <a:solidFill>
                  <a:srgbClr val="0C3388"/>
                </a:solidFill>
                <a:latin typeface="微软雅黑 Light" panose="020B0502040204020203" charset="-122"/>
                <a:ea typeface="微软雅黑 Light" panose="020B0502040204020203" charset="-122"/>
              </a:rPr>
              <a:t>圳园路268号A3栋</a:t>
            </a:r>
          </a:p>
        </p:txBody>
      </p:sp>
      <p:sp>
        <p:nvSpPr>
          <p:cNvPr id="19" name="文本框 18"/>
          <p:cNvSpPr txBox="1"/>
          <p:nvPr/>
        </p:nvSpPr>
        <p:spPr>
          <a:xfrm>
            <a:off x="4902200" y="6040120"/>
            <a:ext cx="2577253" cy="3710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>
              <a:lnSpc>
                <a:spcPct val="150000"/>
              </a:lnSpc>
            </a:pPr>
            <a:r>
              <a:rPr lang="en-US" altLang="zh-CN" sz="640" dirty="0">
                <a:solidFill>
                  <a:srgbClr val="0C3388"/>
                </a:solidFill>
                <a:latin typeface="微软雅黑 Light" panose="020B0502040204020203" charset="-122"/>
                <a:ea typeface="微软雅黑 Light" panose="020B0502040204020203" charset="-122"/>
              </a:rPr>
              <a:t>268 </a:t>
            </a:r>
            <a:r>
              <a:rPr lang="en-US" altLang="zh-CN" sz="640" dirty="0" err="1">
                <a:solidFill>
                  <a:srgbClr val="0C3388"/>
                </a:solidFill>
                <a:latin typeface="微软雅黑 Light" panose="020B0502040204020203" charset="-122"/>
                <a:ea typeface="微软雅黑 Light" panose="020B0502040204020203" charset="-122"/>
              </a:rPr>
              <a:t>Zhenyuan</a:t>
            </a:r>
            <a:r>
              <a:rPr lang="en-US" altLang="zh-CN" sz="640" dirty="0">
                <a:solidFill>
                  <a:srgbClr val="0C3388"/>
                </a:solidFill>
                <a:latin typeface="微软雅黑 Light" panose="020B0502040204020203" charset="-122"/>
                <a:ea typeface="微软雅黑 Light" panose="020B0502040204020203" charset="-122"/>
              </a:rPr>
              <a:t> St, Building A3, Floor 3-6, </a:t>
            </a:r>
            <a:r>
              <a:rPr lang="en-US" altLang="zh-CN" sz="640" dirty="0" err="1">
                <a:solidFill>
                  <a:srgbClr val="0C3388"/>
                </a:solidFill>
                <a:latin typeface="微软雅黑 Light" panose="020B0502040204020203" charset="-122"/>
                <a:ea typeface="微软雅黑 Light" panose="020B0502040204020203" charset="-122"/>
              </a:rPr>
              <a:t>Guangming</a:t>
            </a:r>
            <a:r>
              <a:rPr lang="en-US" altLang="zh-CN" sz="640" dirty="0">
                <a:solidFill>
                  <a:srgbClr val="0C3388"/>
                </a:solidFill>
                <a:latin typeface="微软雅黑 Light" panose="020B0502040204020203" charset="-122"/>
                <a:ea typeface="微软雅黑 Light" panose="020B0502040204020203" charset="-122"/>
              </a:rPr>
              <a:t> District, </a:t>
            </a:r>
          </a:p>
          <a:p>
            <a:pPr fontAlgn="auto">
              <a:lnSpc>
                <a:spcPct val="150000"/>
              </a:lnSpc>
            </a:pPr>
            <a:r>
              <a:rPr lang="en-US" altLang="zh-CN" sz="640" dirty="0">
                <a:solidFill>
                  <a:srgbClr val="0C3388"/>
                </a:solidFill>
                <a:latin typeface="微软雅黑 Light" panose="020B0502040204020203" charset="-122"/>
                <a:ea typeface="微软雅黑 Light" panose="020B0502040204020203" charset="-122"/>
              </a:rPr>
              <a:t>Shenzhen, Guangdong, </a:t>
            </a:r>
            <a:r>
              <a:rPr lang="en-US" altLang="zh-CN" sz="640" dirty="0" err="1">
                <a:solidFill>
                  <a:srgbClr val="0C3388"/>
                </a:solidFill>
                <a:latin typeface="微软雅黑 Light" panose="020B0502040204020203" charset="-122"/>
                <a:ea typeface="微软雅黑 Light" panose="020B0502040204020203" charset="-122"/>
              </a:rPr>
              <a:t>P.R.China</a:t>
            </a:r>
            <a:endParaRPr lang="en-US" altLang="zh-CN" sz="640" dirty="0">
              <a:solidFill>
                <a:srgbClr val="0C3388"/>
              </a:solidFill>
              <a:latin typeface="微软雅黑 Light" panose="020B0502040204020203" charset="-122"/>
              <a:ea typeface="微软雅黑 Light" panose="020B0502040204020203" charset="-122"/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3447627" y="6149340"/>
            <a:ext cx="0" cy="220133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A1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tech_logo_crop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5407" y="54864"/>
            <a:ext cx="7040880" cy="3107108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594360" y="3072384"/>
            <a:ext cx="10972800" cy="18288"/>
          </a:xfrm>
          <a:prstGeom prst="rect">
            <a:avLst/>
          </a:prstGeom>
          <a:solidFill>
            <a:srgbClr val="0091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77240" y="3145536"/>
            <a:ext cx="4754880" cy="274320"/>
          </a:xfrm>
          <a:prstGeom prst="rect">
            <a:avLst/>
          </a:prstGeom>
          <a:noFill/>
        </p:spPr>
        <p:txBody>
          <a:bodyPr wrap="square" lIns="27432" tIns="18288" rIns="27432" bIns="18288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700" b="1" i="0" u="none" strike="noStrike" kern="1200" cap="none" spc="0" normalizeH="0" baseline="0" noProof="0">
                <a:ln>
                  <a:noFill/>
                </a:ln>
                <a:solidFill>
                  <a:srgbClr val="52B4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Engineering Clarity at Extreme Conditions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77840" y="3172968"/>
            <a:ext cx="5715000" cy="228600"/>
          </a:xfrm>
          <a:prstGeom prst="rect">
            <a:avLst/>
          </a:prstGeom>
          <a:noFill/>
        </p:spPr>
        <p:txBody>
          <a:bodyPr wrap="square" lIns="27432" tIns="18288" rIns="27432" bIns="18288">
            <a:sp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230" b="0" i="0" u="none" strike="noStrike" kern="1200" cap="none" spc="0" normalizeH="0" baseline="0" noProof="0" dirty="0">
                <a:ln>
                  <a:noFill/>
                </a:ln>
                <a:solidFill>
                  <a:srgbClr val="DCECF5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Bridging Superconducting RF, Cryogenics and </a:t>
            </a:r>
            <a:r>
              <a:rPr kumimoji="0" lang="en-US" altLang="zh-CN" sz="1230" b="0" i="0" u="none" strike="noStrike" kern="1200" cap="none" spc="0" normalizeH="0" baseline="0" noProof="0" dirty="0">
                <a:ln>
                  <a:noFill/>
                </a:ln>
                <a:solidFill>
                  <a:srgbClr val="DCECF5"/>
                </a:solidFill>
                <a:effectLst/>
                <a:uLnTx/>
                <a:uFillTx/>
                <a:latin typeface="Arial"/>
                <a:ea typeface="宋体" panose="02010600030101010101" pitchFamily="2" charset="-122"/>
                <a:cs typeface="+mn-cs"/>
              </a:rPr>
              <a:t>System</a:t>
            </a:r>
            <a:r>
              <a:rPr kumimoji="0" sz="1230" b="0" i="0" u="none" strike="noStrike" kern="1200" cap="none" spc="0" normalizeH="0" baseline="0" noProof="0" dirty="0">
                <a:ln>
                  <a:noFill/>
                </a:ln>
                <a:solidFill>
                  <a:srgbClr val="DCECF5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Control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85800" y="3593592"/>
            <a:ext cx="2971800" cy="1417320"/>
          </a:xfrm>
          <a:prstGeom prst="roundRect">
            <a:avLst/>
          </a:prstGeom>
          <a:solidFill>
            <a:srgbClr val="03182D"/>
          </a:solidFill>
          <a:ln w="13970">
            <a:solidFill>
              <a:srgbClr val="0091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832104" y="3712463"/>
            <a:ext cx="420624" cy="219456"/>
          </a:xfrm>
          <a:prstGeom prst="roundRect">
            <a:avLst/>
          </a:prstGeom>
          <a:solidFill>
            <a:srgbClr val="0091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886968" y="3739896"/>
            <a:ext cx="310896" cy="128016"/>
          </a:xfrm>
          <a:prstGeom prst="rect">
            <a:avLst/>
          </a:prstGeom>
          <a:noFill/>
        </p:spPr>
        <p:txBody>
          <a:bodyPr wrap="square" lIns="27432" tIns="18288" rIns="27432" bIns="18288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72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01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344168" y="3685032"/>
            <a:ext cx="2148840" cy="237744"/>
          </a:xfrm>
          <a:prstGeom prst="rect">
            <a:avLst/>
          </a:prstGeom>
          <a:noFill/>
        </p:spPr>
        <p:txBody>
          <a:bodyPr wrap="square" lIns="27432" tIns="18288" rIns="27432" bIns="18288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420" b="1" i="0" u="none" strike="noStrike" kern="1200" cap="none" spc="0" normalizeH="0" baseline="0" noProof="0">
                <a:ln>
                  <a:noFill/>
                </a:ln>
                <a:solidFill>
                  <a:srgbClr val="52B4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Superconducting RF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86968" y="4041648"/>
            <a:ext cx="2606040" cy="777240"/>
          </a:xfrm>
          <a:prstGeom prst="rect">
            <a:avLst/>
          </a:prstGeom>
          <a:noFill/>
        </p:spPr>
        <p:txBody>
          <a:bodyPr wrap="square" lIns="27432" tIns="18288" rIns="27432" bIns="18288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000" b="0" i="0" u="none" strike="noStrike" kern="1200" cap="none" spc="0" normalizeH="0" baseline="0" noProof="0">
                <a:ln>
                  <a:noFill/>
                </a:ln>
                <a:solidFill>
                  <a:srgbClr val="EBF4FA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• SRF Cavities
• Power Couplers
• Tuners &amp; HOM
• Cryomodules
• VTS / CMTS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160520" y="3593592"/>
            <a:ext cx="2971800" cy="1417320"/>
          </a:xfrm>
          <a:prstGeom prst="roundRect">
            <a:avLst/>
          </a:prstGeom>
          <a:solidFill>
            <a:srgbClr val="03182D"/>
          </a:solidFill>
          <a:ln w="13970">
            <a:solidFill>
              <a:srgbClr val="0091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3" name="Rounded Rectangle 12"/>
          <p:cNvSpPr/>
          <p:nvPr/>
        </p:nvSpPr>
        <p:spPr>
          <a:xfrm>
            <a:off x="4306824" y="3712463"/>
            <a:ext cx="420624" cy="219456"/>
          </a:xfrm>
          <a:prstGeom prst="roundRect">
            <a:avLst/>
          </a:prstGeom>
          <a:solidFill>
            <a:srgbClr val="0091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4361688" y="3739896"/>
            <a:ext cx="310896" cy="128016"/>
          </a:xfrm>
          <a:prstGeom prst="rect">
            <a:avLst/>
          </a:prstGeom>
          <a:noFill/>
        </p:spPr>
        <p:txBody>
          <a:bodyPr wrap="square" lIns="27432" tIns="18288" rIns="27432" bIns="18288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72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02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818888" y="3685032"/>
            <a:ext cx="2148840" cy="237744"/>
          </a:xfrm>
          <a:prstGeom prst="rect">
            <a:avLst/>
          </a:prstGeom>
          <a:noFill/>
        </p:spPr>
        <p:txBody>
          <a:bodyPr wrap="square" lIns="27432" tIns="18288" rIns="27432" bIns="18288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420" b="1" i="0" u="none" strike="noStrike" kern="1200" cap="none" spc="0" normalizeH="0" baseline="0" noProof="0">
                <a:ln>
                  <a:noFill/>
                </a:ln>
                <a:solidFill>
                  <a:srgbClr val="52B4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Cryogenic Systems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361688" y="4041648"/>
            <a:ext cx="2606040" cy="777240"/>
          </a:xfrm>
          <a:prstGeom prst="rect">
            <a:avLst/>
          </a:prstGeom>
          <a:noFill/>
        </p:spPr>
        <p:txBody>
          <a:bodyPr wrap="square" lIns="27432" tIns="18288" rIns="27432" bIns="18288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000" b="0" i="0" u="none" strike="noStrike" kern="1200" cap="none" spc="0" normalizeH="0" baseline="0" noProof="0">
                <a:ln>
                  <a:noFill/>
                </a:ln>
                <a:solidFill>
                  <a:srgbClr val="EBF4FA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• Helium Refrigeration
• Cryogenic Distribution
• 2 K &amp; 4.5 K Systems
• Cryostats / Cryomodules
• Integration &amp; Commissioning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7635240" y="3593592"/>
            <a:ext cx="2971800" cy="1417320"/>
          </a:xfrm>
          <a:prstGeom prst="roundRect">
            <a:avLst/>
          </a:prstGeom>
          <a:solidFill>
            <a:srgbClr val="03182D"/>
          </a:solidFill>
          <a:ln w="13970">
            <a:solidFill>
              <a:srgbClr val="0091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7781544" y="3712463"/>
            <a:ext cx="420624" cy="219456"/>
          </a:xfrm>
          <a:prstGeom prst="roundRect">
            <a:avLst/>
          </a:prstGeom>
          <a:solidFill>
            <a:srgbClr val="0091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7836408" y="3739896"/>
            <a:ext cx="310896" cy="128016"/>
          </a:xfrm>
          <a:prstGeom prst="rect">
            <a:avLst/>
          </a:prstGeom>
          <a:noFill/>
        </p:spPr>
        <p:txBody>
          <a:bodyPr wrap="square" lIns="27432" tIns="18288" rIns="27432" bIns="18288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72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03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293608" y="3685032"/>
            <a:ext cx="2148840" cy="255455"/>
          </a:xfrm>
          <a:prstGeom prst="rect">
            <a:avLst/>
          </a:prstGeom>
          <a:noFill/>
        </p:spPr>
        <p:txBody>
          <a:bodyPr wrap="square" lIns="27432" tIns="18288" rIns="27432" bIns="18288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420" b="1" i="0" u="none" strike="noStrike" kern="1200" cap="none" spc="0" normalizeH="0" baseline="0" noProof="0" dirty="0">
                <a:ln>
                  <a:noFill/>
                </a:ln>
                <a:solidFill>
                  <a:srgbClr val="52B4FF"/>
                </a:solidFill>
                <a:effectLst/>
                <a:uLnTx/>
                <a:uFillTx/>
                <a:latin typeface="Arial"/>
                <a:ea typeface="宋体" panose="02010600030101010101" pitchFamily="2" charset="-122"/>
                <a:cs typeface="+mn-cs"/>
              </a:rPr>
              <a:t>System</a:t>
            </a:r>
            <a:r>
              <a:rPr kumimoji="0" lang="zh-CN" altLang="en-US" sz="1420" b="1" i="0" u="none" strike="noStrike" kern="1200" cap="none" spc="0" normalizeH="0" baseline="0" noProof="0" dirty="0">
                <a:ln>
                  <a:noFill/>
                </a:ln>
                <a:solidFill>
                  <a:srgbClr val="52B4FF"/>
                </a:solidFill>
                <a:effectLst/>
                <a:uLnTx/>
                <a:uFillTx/>
                <a:latin typeface="Arial"/>
                <a:ea typeface="宋体" panose="02010600030101010101" pitchFamily="2" charset="-122"/>
                <a:cs typeface="+mn-cs"/>
              </a:rPr>
              <a:t> </a:t>
            </a:r>
            <a:r>
              <a:rPr kumimoji="0" lang="en-US" altLang="zh-CN" sz="1420" b="1" i="0" u="none" strike="noStrike" kern="1200" cap="none" spc="0" normalizeH="0" baseline="0" noProof="0" dirty="0">
                <a:ln>
                  <a:noFill/>
                </a:ln>
                <a:solidFill>
                  <a:srgbClr val="52B4FF"/>
                </a:solidFill>
                <a:effectLst/>
                <a:uLnTx/>
                <a:uFillTx/>
                <a:latin typeface="Arial"/>
                <a:ea typeface="宋体" panose="02010600030101010101" pitchFamily="2" charset="-122"/>
                <a:cs typeface="+mn-cs"/>
              </a:rPr>
              <a:t>Control</a:t>
            </a:r>
            <a:endParaRPr kumimoji="0" sz="1420" b="1" i="0" u="none" strike="noStrike" kern="1200" cap="none" spc="0" normalizeH="0" baseline="0" noProof="0" dirty="0">
              <a:ln>
                <a:noFill/>
              </a:ln>
              <a:solidFill>
                <a:srgbClr val="52B4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7836408" y="4041648"/>
            <a:ext cx="2606040" cy="777240"/>
          </a:xfrm>
          <a:prstGeom prst="rect">
            <a:avLst/>
          </a:prstGeom>
          <a:noFill/>
        </p:spPr>
        <p:txBody>
          <a:bodyPr wrap="square" lIns="27432" tIns="18288" rIns="27432" bIns="18288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000" b="0" i="0" u="none" strike="noStrike" kern="1200" cap="none" spc="0" normalizeH="0" baseline="0" noProof="0">
                <a:ln>
                  <a:noFill/>
                </a:ln>
                <a:solidFill>
                  <a:srgbClr val="EBF4FA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• LLRF Control
• Cryogenic Process Control
• Machine Protection
• Data Acquisition
• Diagnostics / Optimization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685800" y="5193792"/>
            <a:ext cx="10972800" cy="566928"/>
          </a:xfrm>
          <a:prstGeom prst="roundRect">
            <a:avLst/>
          </a:prstGeom>
          <a:solidFill>
            <a:srgbClr val="002642"/>
          </a:solidFill>
          <a:ln w="13970">
            <a:solidFill>
              <a:srgbClr val="0078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868680" y="5347095"/>
            <a:ext cx="1280160" cy="252377"/>
          </a:xfrm>
          <a:prstGeom prst="rect">
            <a:avLst/>
          </a:prstGeom>
          <a:noFill/>
        </p:spPr>
        <p:txBody>
          <a:bodyPr wrap="square" lIns="27432" tIns="18288" rIns="27432" bIns="18288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400" b="1" i="0" u="none" strike="noStrike" kern="1200" cap="none" spc="0" normalizeH="0" baseline="0" noProof="0" dirty="0">
                <a:ln>
                  <a:noFill/>
                </a:ln>
                <a:solidFill>
                  <a:srgbClr val="52B4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Applications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2148840" y="5358384"/>
            <a:ext cx="9144000" cy="252377"/>
          </a:xfrm>
          <a:prstGeom prst="rect">
            <a:avLst/>
          </a:prstGeom>
          <a:noFill/>
        </p:spPr>
        <p:txBody>
          <a:bodyPr wrap="square" lIns="27432" tIns="18288" rIns="27432" bIns="18288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400" b="0" i="0" u="none" strike="noStrike" kern="1200" cap="none" spc="0" normalizeH="0" baseline="0" noProof="0" dirty="0">
                <a:ln>
                  <a:noFill/>
                </a:ln>
                <a:solidFill>
                  <a:srgbClr val="F0F8FA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Advanced Light Sources  •  FEL / ERL  •  Fusion Cryogenics  •  Industrial Accelerators  •  Scientific Infrastructure</a:t>
            </a:r>
          </a:p>
        </p:txBody>
      </p:sp>
      <p:sp>
        <p:nvSpPr>
          <p:cNvPr id="25" name="Rectangle 24"/>
          <p:cNvSpPr/>
          <p:nvPr/>
        </p:nvSpPr>
        <p:spPr>
          <a:xfrm>
            <a:off x="685800" y="5897880"/>
            <a:ext cx="10972800" cy="502920"/>
          </a:xfrm>
          <a:prstGeom prst="rect">
            <a:avLst/>
          </a:prstGeom>
          <a:solidFill>
            <a:srgbClr val="004B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868680" y="5989320"/>
            <a:ext cx="10561320" cy="232371"/>
          </a:xfrm>
          <a:prstGeom prst="rect">
            <a:avLst/>
          </a:prstGeom>
          <a:noFill/>
        </p:spPr>
        <p:txBody>
          <a:bodyPr wrap="square" lIns="27432" tIns="18288" rIns="27432" bIns="18288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27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Superconducting RF  +  Cryogenic Engineering  +  </a:t>
            </a:r>
            <a:r>
              <a:rPr kumimoji="0" lang="en-US" altLang="zh-CN" sz="127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宋体" panose="02010600030101010101" pitchFamily="2" charset="-122"/>
                <a:cs typeface="+mn-cs"/>
              </a:rPr>
              <a:t>System</a:t>
            </a:r>
            <a:r>
              <a:rPr kumimoji="0" sz="127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Control  =  Integrated Turn-Key Solutions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868680" y="6217920"/>
            <a:ext cx="10561320" cy="146304"/>
          </a:xfrm>
          <a:prstGeom prst="rect">
            <a:avLst/>
          </a:prstGeom>
          <a:noFill/>
        </p:spPr>
        <p:txBody>
          <a:bodyPr wrap="square" lIns="27432" tIns="18288" rIns="27432" bIns="18288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980" b="0" i="0" u="none" strike="noStrike" kern="1200" cap="none" spc="0" normalizeH="0" baseline="0" noProof="0" dirty="0">
                <a:ln>
                  <a:noFill/>
                </a:ln>
                <a:solidFill>
                  <a:srgbClr val="CDE8F5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Design • Manufacturing • Integration • Commissioning • Operation Support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85800" y="6565392"/>
            <a:ext cx="5486400" cy="137160"/>
          </a:xfrm>
          <a:prstGeom prst="rect">
            <a:avLst/>
          </a:prstGeom>
          <a:noFill/>
        </p:spPr>
        <p:txBody>
          <a:bodyPr wrap="square" lIns="27432" tIns="18288" rIns="27432" bIns="18288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830" b="0" i="0" u="none" strike="noStrike" kern="1200" cap="none" spc="0" normalizeH="0" baseline="0" noProof="0">
                <a:ln>
                  <a:noFill/>
                </a:ln>
                <a:solidFill>
                  <a:srgbClr val="91AFBE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SCTech (Shenzhen) Co., Ltd.  |  Shenzhen, China</a:t>
            </a:r>
          </a:p>
        </p:txBody>
      </p:sp>
      <p:sp>
        <p:nvSpPr>
          <p:cNvPr id="29" name="文本框 28">
            <a:extLst>
              <a:ext uri="{FF2B5EF4-FFF2-40B4-BE49-F238E27FC236}">
                <a16:creationId xmlns:a16="http://schemas.microsoft.com/office/drawing/2014/main" id="{81C86F3E-993A-3CAF-CA57-784BB6DC54D4}"/>
              </a:ext>
            </a:extLst>
          </p:cNvPr>
          <p:cNvSpPr txBox="1"/>
          <p:nvPr/>
        </p:nvSpPr>
        <p:spPr>
          <a:xfrm>
            <a:off x="3247333" y="6570246"/>
            <a:ext cx="2228709" cy="175433"/>
          </a:xfrm>
          <a:prstGeom prst="rect">
            <a:avLst/>
          </a:prstGeom>
          <a:noFill/>
        </p:spPr>
        <p:txBody>
          <a:bodyPr wrap="square" lIns="27432" tIns="18288" rIns="27432" bIns="18288">
            <a:spAutoFit/>
          </a:bodyPr>
          <a:lstStyle>
            <a:defPPr>
              <a:defRPr lang="en-US"/>
            </a:defPPr>
            <a:lvl1pPr>
              <a:defRPr sz="830" b="0">
                <a:solidFill>
                  <a:srgbClr val="91AFBE"/>
                </a:solidFill>
                <a:latin typeface="Arial"/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900" b="0" i="0" u="none" strike="noStrike" kern="1200" cap="none" spc="0" normalizeH="0" baseline="0" noProof="0" dirty="0">
                <a:ln>
                  <a:noFill/>
                </a:ln>
                <a:solidFill>
                  <a:srgbClr val="91AFBE"/>
                </a:solidFill>
                <a:effectLst/>
                <a:uLnTx/>
                <a:uFillTx/>
                <a:latin typeface="Arial"/>
                <a:ea typeface="宋体" panose="02010600030101010101" pitchFamily="2" charset="-122"/>
                <a:cs typeface="+mn-cs"/>
              </a:rPr>
              <a:t>Contact:</a:t>
            </a:r>
            <a:r>
              <a:rPr kumimoji="0" lang="zh-CN" alt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91AFBE"/>
                </a:solidFill>
                <a:effectLst/>
                <a:uLnTx/>
                <a:uFillTx/>
                <a:latin typeface="Arial"/>
                <a:ea typeface="宋体" panose="02010600030101010101" pitchFamily="2" charset="-122"/>
                <a:cs typeface="+mn-cs"/>
              </a:rPr>
              <a:t> </a:t>
            </a:r>
            <a:r>
              <a:rPr kumimoji="0" lang="en-US" altLang="zh-CN" sz="900" b="0" i="0" u="none" strike="noStrike" kern="1200" cap="none" spc="0" normalizeH="0" baseline="0" noProof="0" dirty="0" err="1">
                <a:ln>
                  <a:noFill/>
                </a:ln>
                <a:solidFill>
                  <a:srgbClr val="91AFBE"/>
                </a:solidFill>
                <a:effectLst/>
                <a:uLnTx/>
                <a:uFillTx/>
                <a:latin typeface="Arial"/>
                <a:ea typeface="宋体" panose="02010600030101010101" pitchFamily="2" charset="-122"/>
                <a:cs typeface="+mn-cs"/>
              </a:rPr>
              <a:t>lihan@mail.iasf.ac.cn</a:t>
            </a:r>
            <a:r>
              <a:rPr kumimoji="0" lang="zh-CN" alt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91AFBE"/>
                </a:solidFill>
                <a:effectLst/>
                <a:uLnTx/>
                <a:uFillTx/>
                <a:latin typeface="Arial"/>
                <a:ea typeface="宋体" panose="02010600030101010101" pitchFamily="2" charset="-122"/>
                <a:cs typeface="+mn-cs"/>
              </a:rPr>
              <a:t> </a:t>
            </a:r>
          </a:p>
        </p:txBody>
      </p:sp>
      <p:pic>
        <p:nvPicPr>
          <p:cNvPr id="31" name="图片 30">
            <a:extLst>
              <a:ext uri="{FF2B5EF4-FFF2-40B4-BE49-F238E27FC236}">
                <a16:creationId xmlns:a16="http://schemas.microsoft.com/office/drawing/2014/main" id="{9CE1A7A0-B43A-4284-7867-5CFEE3E979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07" y="-2057"/>
            <a:ext cx="3717318" cy="638366"/>
          </a:xfrm>
          <a:prstGeom prst="rect">
            <a:avLst/>
          </a:prstGeom>
        </p:spPr>
      </p:pic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PP_MARK_KEY" val="5c1fd75e-2a62-4cfd-8706-12eddcdfb852"/>
  <p:tag name="RESOURCE_RECORD_KEY" val="{&quot;29&quot;:[20426248]}"/>
  <p:tag name="COMMONDATA" val="eyJoZGlkIjoiZjkyZGUzMmZhOWZhNDgzYWEwMjEwMDA5NTZjZmE3YWIifQ==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7.9740944881889,&quot;left&quot;:315.9111023622046,&quot;top&quot;:56.032755905511806,&quot;width&quot;:674.0781822668241}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7.9740944881889,&quot;left&quot;:315.9111023622046,&quot;top&quot;:56.032755905511806,&quot;width&quot;:674.0781822668241}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7.9740944881889,&quot;left&quot;:315.9111023622046,&quot;top&quot;:56.032755905511806,&quot;width&quot;:674.0781822668241}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7.9740944881889,&quot;left&quot;:315.9111023622046,&quot;top&quot;:56.032755905511806,&quot;width&quot;:674.0781822668241}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7.9740944881889,&quot;left&quot;:283.4111023622046,&quot;top&quot;:56.782755905511806,&quot;width&quot;:674.0781822668241}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7.9740944881889,&quot;left&quot;:283.4111023622046,&quot;top&quot;:56.782755905511806,&quot;width&quot;:674.0781822668241}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7.9740944881889,&quot;left&quot;:283.4111023622046,&quot;top&quot;:56.782755905511806,&quot;width&quot;:674.0781822668241}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7.9740944881889,&quot;left&quot;:283.4111023622046,&quot;top&quot;:56.782755905511806,&quot;width&quot;:674.0781822668241}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7.9740944881889,&quot;left&quot;:283.4111023622046,&quot;top&quot;:56.782755905511806,&quot;width&quot;:674.0781822668241}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7.9740944881889,&quot;left&quot;:283.4111023622046,&quot;top&quot;:56.782755905511806,&quot;width&quot;:674.0781822668241}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7.9740944881889,&quot;left&quot;:283.4111023622046,&quot;top&quot;:56.782755905511806,&quot;width&quot;:674.0781822668241}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7.9740944881889,&quot;left&quot;:283.4111023622046,&quot;top&quot;:56.782755905511806,&quot;width&quot;:674.0781822668241}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7.9740944881889,&quot;left&quot;:283.4111023622046,&quot;top&quot;:56.782755905511806,&quot;width&quot;:674.0781822668241}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176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176"/>
</p:tagLst>
</file>

<file path=ppt/theme/theme1.xml><?xml version="1.0" encoding="utf-8"?>
<a:theme xmlns:a="http://schemas.openxmlformats.org/drawingml/2006/main" name="标题母版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隔段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正文母版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自定义设计方案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6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s:customData xmlns="http://www.wps.cn/officeDocument/2013/wpsCustomData" xmlns:s="http://www.wps.cn/officeDocument/2013/wpsCustomData">
  <extobjs>
    <extobj name="F360BE8B-6686-4F3D-AEAF-501FE73E4058-1">
      <extobjdata type="F360BE8B-6686-4F3D-AEAF-501FE73E4058" data="ewoJIkZpbGVDb250ZW50IiA6ICJVRXNEQkJRQUFBQUlBR0NJYmxpZmpFc3ptd0VBQUtjREFBQU1BQUFBWkc5amRXMWxiblF1ZUcxc2haTmJiNk13RUlYZksvVS9JTCtUbWdUU0pJSldLZWxOU2k4SzIxYmFOeGVQd1lxeEsyTjZVYlgvZlczYVRiSnMwUEtBeFBrT3gvYk1PRDU5cjRUM0Nycm1TaVlvR0dEa2djd1Y1YkpJVUdPWVAwR25KNGNIOFVMbFRRWFNlSThiNzNDQUIyUGtXWExaY0pxZ1Q0YkpsSVVSODRQeGhQaGhSS2svbVU2bi9uR0lSODhSQ3htTDJDL2szV1VKZXVJUzJWalBQaTQ2VlpMeDRsdG94VXlKeHRoMXZNY0VSVGhBUngxNFErcTFZL2h2OHZCQ2lZRjdVc0F0cWNBWkx1Ykw3THp6ZTZuZUxqV25EdjlZUGV5aHEwYUE3c2Z1dkNDNGhINkwyOEtaQnJMZWI3blR4Ynd4YWtrK1ZHUDJXNnJxLzQ2bHl0ZnBWNUgreGRlRlZCb1d3RkpwTXZNaCtzcXg4VjBvYVhvODV3SnlvM2xPUktwVlhXL2l0dVdQajdwOWpETmpSNG1MZW1PWjU0YS90dDI1bGhUZU93Rk9yNTIyN1hhOGVPRWRKY3MxZ0h6aTFKU09ES014N3NJcjRFWFpuaVFJdzkwRkJERk02Y29SQ3ZWNlMxTGJLUU4wWVY5dEtCNkdQaDc1UWVnRnh6TThuQVdqamxlMTAvR3pKSFlLU2lXTExiNnhkNGZ4M3F6UmJHZVkvNWozaGJYMWJLK2MvZmdOVUVzREJCUUFBQUFJQUdDSWJsaEt4clh3S1JNQUFONi9BUUFQQUFBQWNHRm5aWE12Y0dGblpURXVlRzFzN1ozdmM5ekdlY2ZmZDZiL3c4M2xqZVJTZDdnRDd0Y00yUXhKOFJSbFNJcmxVVExaTngySUJFbFVkOEFORGxURXZITGowR09ueVRqVHFQRWtqcHRhaW10MU1sTzdFOFhPdFBMMG44bFIxQ3Y5QzkwZkFBNC9Gc0R5N3VoUXZLODlIZ3ZZWjNlZlovZkI3aGVMajgvejMzM1U2eFllR3M3QXRLMkZZcVdrRkF1R3RXdnZtZGJCUXZIdVZ2dEdzL2pkdi8zcnY1cmYwQStNd3UyYnhFUWhKbHZIZldPaFNPOFZDK3Q2ejdqTEwyNVUrT1ZDOGRXbmY2UVhmMi9iUFZLbFdMaHJtZTVDc2RjckZqWWNZMFB2Rzg1Q2tSaVFsZ3ZrTDliNmhtUDNCOTROZHZOdGM4ODlMTndqOVN2VmFxbFdMWmJEcGQ4enpJTkRseFkzV21xcG9WU2l4YlREb0lGcVJVbVdqaHFvdGhyUll1ck9rbVBvRDdKZENNeHlmTm13SGRmUlRXYlFYbHp0ckVTTEY0OWN1MlArMEtERlc1dDNWMUk2V1RYMldRdEtTdm1XM2M4cTN2UmRqRHZuR3l6WnJtdjNCQmFkWGNmdWRyZFo0Nldhb3RWRXhUdGVjYlRzbG1QdUxSa0hwclV0Y0MwbzNCRVUzbkVPYnBxT3NldVN2SXo2TkYrT1o4djhxbjVzSDduaDZ0OC82dlhYN0QxREVBNHQ2cmpIWFVQUUt5dnpwcUllTFZvLzZ0MWZOUjRhWFVHMVhtOU4vMGZiWWJtVUxESXRYaFJQUWhMaVBjTzVhUTVjVVVWUytqMDdwM1J4TUtDRnpkaVQwZS9zNmp5OG1oSXZJby9mTG1uVEcxV2xsREFnUFFZanA0UUdQVExHdFArMmFYVDNxSFZYUHk1MER1MGZiQnphcnUxbmVHR2Q1WFJ3eVFvMzdBRnR0TUFlS3pJZ0pLb0NmM2JJY0N1ZTBhcHBHYjdobHZISUpXUGttaVFndjZuWU1EQTNXUC9lMDhOWEtYOGhHbjcraStIUGZ4YXNVdlJmeFVLN3F4L3c5azIzYXdnYVpvM2YwN3RIYkJqSThyVlE3R3h0Um9hS21iUnR5eTIwOVo3WlBWNG9ycG5rU1JqWTVDbmQwVWxVeFFJZkFETHRoV1c3YTVNVjd6c2EreXM2NUdVL0NLbkFxa0ZndjN0Kzl1bmpJREFXeVJzZFdUM1lPOTU5OXVxalowRmtONDIrN3JnOXczTGZ3UEM4N0tmeE5mejRWbnE2MlEzQzg2N2U1TWlhUVU1Ky9kbWZ2L25OeThkL1BQdmlreURBdDhsVGJWMzIxQnpkOEZhMCtFSTNDRmJDdHRudHRtMm5wN3VlREZxbjRRWEZTN2ZhanQzYk9qUjZzYzFuZnNNeExiZGp1RWY5UXRza2UyM24wRERjWUNBOXFhU01sa2VxV29MbGtXcVVrSXFpWW1CTmQ4am15V05sdTN2NEJsRUQ0VXUrdVlmdUJGNlJkWjJvdi9EWXNEdmVqSjY5KzlQVFgzMFJyS20zcllmbXdMdy9tcjdDcXIzN3dIK0tXWUQreFNMWnVoK083SmIwM1FjSGpuMWs3ZmtHSFV2dml3UlB1UHZoZi8rSXlraHY0VXZyM2Q5aVJOM3pxM0R2bnJXZ2U3YkpqUVpqbms4aTdWd2RMVTd2L1BybDQyZVJUWWlac1dSam03RWFEWWVWcnV6dkV5bERpOVc2b0podWM2eFFVTFpzV3hhcHl4dXZhU0ZuV2JGL3RiWTI4bGFqQ2FHYjFuMzZuQ3ErNS9kTVYrK2E3bkdHNzFvajAzZE55ZkJkV05nNUpGSS9WanBmOW56MXI3a1JmNWJZbjcxMEl6SzZ3Q1lrMlBYSWlyQkpKNUU4Mm81RmttU1RPS1piQjEwaldJQis4OTdaNS8veTh0Yy9mdm5iL3h4Kzh5UWFxcU5iZzMzeTRNYlhrMERrcTgxcWNyVVphWHUxbVN4ZHBMMG5GU0VydTdYaDZkNnFxb2xMbWZDdE5aS0ZKSy85eXBVV0dZWk5ycTBMYTNFMUc3TGU0ZFlSWTBFODdhN1pGNmp4b0V3a3hzdWlzWnNubWVrUzZUK0l0K0xkOTZhRUxFUjBzZktYa0pneHE4RGoxRHpQRmJWZTExclZsR0JaQmM5SFpwOFNKN083ZWV5L2VJeE1VNW9rcGp2ZUpGUGJTbGF6MjB2R29mN1F0SThjci9IMlF2RjIrOTYxTzV2WDd1bE9pU2NuWFpxSVJEZC9PQmU5ZDlQVUQ2N1AxZWFVNjJ5SHU3MitsUkpqcEpOS3R2R3lidDN5OXMza3RESUw5cEpKbHJ3TUU3THo2V1J4M2Nzd0lXOWR2VDU3R05oemFGb0h5U1FxZS9PZm14WnN6L0lYOTlTOFVCdXFseGl0UnAxczQyOWVXaVRuSDlOUDlNaG9WVkNudUNySVROUmxYQmJvV3k2V0Jab1hvV1ZCbTk2eWNBbnpJcGtBTXpiL3diM0k2d2NaRmxPMzNJU3M4TzU3aWJKTTlhS25MVHFXMmMvU0Y4RTdwY0tHYStuT25kVzhPSVEyODJYUEJ6blhXQ0tQZkJQdmNYOEozN3pGZCtTYWVBSCtDN2tXR3pieEd2QnQreFpkdTdsbnRjdmxHVjFBL0pPMFMrVVlWVHorRWRnbGNNeGJOTzdzN3c4TTF6L0F5dlNMaWhEaG1zMDNjdmIrZU1OZnlrcitrMS9hbmt0UmY3RUtmczZUQ3VGR3FKT2w3ZXZYODhiaTl2b0VJOEU2RGc5Rkszc29XbG1xTmh3Ujl6NTliQzR3TEsvM2NGUVZSWHFHRjlkdlNzdTE4OHk4TUZkQ1U1K2lDSklaSVJqbTZ4ZVpKYjZQa2ZITTJXalQwb1NGbEQ1cXFhTnpnZUU5TkFmMytPZHZMN1NjZmJwU202Q25OWDNnR2s3SE5heGRldWpQK3N2WmZKZjBnYm43RDJ1bGg0UEJvOVF6OGRob0NJL05CVTRHOXlJQ2JIbkROZ1g2aTkvMll0bHdLOEdoTUQrNUV6OWhzbnBhOHZDcXpKM0ljYTBhbkJqbnVrYVAvRVlDL3R0d1R2VWxWNzV6K1VkL0kvZHlYa1FrbmROOHpUVmQ1N0xQWkNSOXEvbXFLOTgzclZSUmxIcDBEWXE5TDh3UnY4ay8xVmExZGYwdGFoQ1ZCZW14aE5ybVI4TTNybm4vSHErcjVOSW1PUjcxNExOcGZwWTNXaVcxenZjNHZzYkdmUTFFdDhqWjhQS2ZQakRWVWwydFYyUUdScmF6c1llbUVYeHhIVHRWUXU5SUNTK2pBaVBqbVZSTHpWWkxpd3pKZUoyTVBSTE40QXZ0cEVrU2ZqTVRPU3VYSkdxTjlLRzJNb2RFdGh1cFFmRnZSWGE0TlhPd0c2KzZ1S2YzeWQ0czRHbktNWFArd2NyN0JQeDNSK2J1QTdLdFB5QVBRRUk1Skw4VmQreXV1U2VjZytBajNIZjI5dzFqWDl2ZkozTVdmSjNqVThpK2J6YnBhbXJzRThQbTNxNUN6SktqTU9vMlhrVGhHbUZKVVBxMklRYkZJa2JML01TbzNkVlRKcHRCUExwTEJ0VHlaSUxRak9GZmk0NWovNEJaS2Y3bisrVDNNbWErWXUzSkc3TlF5VURralh4aTlMMWhqWTIrc0kreTMwbGlDbElIZXA1L1QwMmZCSkpkZXlSRXltQUpQOUtWVXhxWUw0ZnlNbnlmZnFGTnFEbjIyVFpDU20yUlA2MDhJdEowajNkZFMxSENhZDlSQTRQSTk5UThjY1ZxUkw2eDVwMm5zaG9aMzEwRG0xdnluMUFqZGVUa1hsQWwvcTJXckd4MGNFdGJsUkliaWJmaVZLU2dkdEJscURJZmxPemFXNDljenVSa0FUUE1VdmdKZDlRTzZYT3BTMTdRQ3ZjV3UrYUJ0VkJjTml6eThISUNqNmVVdDhqVnFPRFE3M2RjdTgvV0lwa25pb3dMK1RzOWpPVkQzZEYzNmVwN2U1dWZrT2ZRUGMwUjNaUFg5Z1pwK3NEUis0ZCsyNTArZlRZOTFNYUxsdXBlYTY5dE9nT1gyWkFMdXZuNmY5N2tEQTZyck84YVN3WVpSMk4wdmJqdlVrZ2hJeFU1ZURNb0JJMk9XdHlpNHhnUU9wbXQwTGxJS1dQbC9YNWhnOGU0dkoyeTFVZnMzYjV2ZVBaL0g1ODkvL3pWUjgrSHYvdmwyYWZQWG4zeTVQUlBKNmZQLzJtKzdQYXplaXozMDRwSndvbTk1UVVzMlJJclc2d0t2eEhadVc4WmRzOXdIZE5JTEdoZXliR295M1diYlFUcEh6RFdHWFdhWWJEY3RRZjhFMGpLVHJadVV5d3VzNHVjN3l4cjlrTWlqdE9HTS9nYVNsWUlPUTNLcWtsL3BDcW5kczgyMGh6SDJOZTRRRGRLS3NKek9wanF4bmtjVE5lYXpQVzV0QURFQjFEUkNLUWtiYkxwT1NYdDlDNGo1RVZuTnk5aTJjMlh2N3hGSmZtNUJtQXg5dllucXYwV2wvRXBjYVpGSXpXejU0cXpKWG8vbFhuejVJNU9OQ0dpRkl5OERjZFRVTWFuVVdoS2VnWkdla2tOMml0SnlVWWVaV3lxazQxYzRFUW4xaGlKbzRuSThPUnhRWk10TWFIRk9mOHM2ZHYzSy8xMGFrN2lUQ3JoYzBhcUJTMUhNMjNVZkhhaVRmYVU1WjgxajhLb2FCbXJnZFJvTE1hT2tCSjFMKzV4T0UrZ1ZVMjB1dWRGT05sRWlOSXVjdDQxSituR0tJeWNUVFpvT3RGdzZoYkxZeEZNWXFUNnhVMmlOMGkrZHEyVXR2T20waHVEVVkyZEZFRXFucno1c2tBbkJ6ZEhzdG83VFBDdlVoSHQ2a3dnMnBXcW1pd0ZvdzFHK3dyQmVOeEhNTnBndE1Gb2c5SE95UXN3MnJNeS8yQzB3V2lEMFFhakRVWWJqUFlVd3dLalBlM2hCS01OUmh1TU5oanRjWjBEb3cxR0c0dzJHRzB3Mm1DMEkyWmd0Sk50Z3RFR293MUdHNHkyWUxZdmpORis5ZkZYcjk1OTl1Zi8vZXIxaS9mUC91MS9Udi85RjY5ZmZIRDIxY253NlplbmYrQzg5a2ZndFQwRDhOcVpqb0hYQnE4TlhudU1GQVN2elV2QWE0UFhsZ2dYdlBaWWdZTFhCcS90MzU0dXI2M05CcS9kVEU0K2VHM3cybGNKek9NK2d0Y0dydzFlRzd4MlRsNkExNTZWK1FldkRWNGJ2RFo0YmZEYTRMV25HQlo0N1drUEozaHQ4TnJndGNGcmorc2NlRzN3MnVDMXdXdUQxd2F2SFRFRHI1MXNFN3cyZUczdzJ1QzFCYk45Y2IrcC9jNS9ESC8rL3ZCWHo0YnZmZjN5OTErY25qd1pucHljZnZrWWpMWm5BRVk3MHpFdzJtQzB3V2lQa1lKZ3RIa0pHRzB3MmhMaGd0RWVLMUF3Mm1DMC9kdlRaYlJyTThGb1YydUNqMzVndE1Gb1h5RVlqL3NJUmh1TU5oaHRNTm81ZVFGR2UxYm1INHcyR0cwdzJtQzB3V2lEMFo1aVdHQzBwejJjWUxUQmFJUFJCcU05cm5OZ3RNRm9nOUVHb3cxR0c0eDJ4QXlNZHJKTk1OcGd0TUZvZzlFV3pQYkZNZHBmblF5L2VIRjI4aGgwZHR3QWRIYW1ZNkN6UVdlRHpoNGpCVUZuOHhMUTJhQ3pKY0lGblQxV29LQ3pRV2Y3dDZkTFo5ZG5nczVXcTZtOE5lanNOd3ZEQloxTmJVQm5nODRHblEwNmU5eThBSjA5Sy9NUE9odDBOdWhzME5tZ3MwRm5UekVzME5uVEhrN1EyYUN6UVdlRHpoN1hPZERab0xOQlo0UE9CcDBOT2p0aUJqbzcyU2JvYk5EWm9MTkJad3RtKzhMbzdOTi9mbS80c3ovRmZrZDcrUFZuWjA5UFhyLzQ2ZW5UZDA1Lys5bnd2Wk96VDUrOSt1UUp3RzNQQU9CMnBtTUF0d0Z1QTl3ZUl3VUJidk1TZ05zQXR5WENCYmc5VnFBQXR3RnUrN2VuQzI0M1pnUGNiamFTcFFDM0FXNWZJVUtQK3dod0crQTJ3RzJBMnpsNUFYQjdWdVlmNERiQWJZRGJBTGNCYmdQY25tSllBTGVuUFp3QXR3RnVBOXdHdUQydWN3QzNBVzREM0FhNERYQWI0SGJFRE9CMnNrMkEyd0MzQVc0RDNCYk05a1dEMi82UGEzc0U5NGRQVC8vd3I4T1RMMEZxZXdZZ3RUTWRBNmtOVWh1azloZ3BDRktibDREVUJxa3RFUzVJN2JFQ0Jha05VdHUvUFYxU3V6a1RwTFpXVTVPbElMVkJhbDhoSkkvN0NGSWJwRFpJYlpEYU9Ya0JVbnRXNWgra05raHRrTm9ndFVGcWc5U2VZbGdndGFjOW5DQzFRV3FEMUFhcFBhNXpJTFZCYW9QVUJxa05VaHVrZHNRTXBIYXlUWkRhSUxWQmFvUFVGc3oyaFpIYXcvLzY0T3pwU2ZBVDI2OWZ2UC95OTc5OCtmSHoxeTgrQUtidEdRRFR6blFNbURZd2JXRGFZNlFnTUcxZUFrd2JtTFpFdU1DMHh3b1VtRFl3YmYvMmRESHQxa3hnMmpYQk95WXdiV0RhVjRuSDR6NEMwd2FtRFV3Ym1IWk9YZ0RUbnBYNUI2WU5UQnVZTmpCdFlOckF0S2NZRmpEdGFROG5NRzFnMnNDMGdXbVA2eHd3YldEYXdMU0JhUVBUQnFZZE1RT21uV3dUbURZd2JXRGF3TFFGczMxeFA2aDk4dVQwSjk4TVAveko2ZE4zVGw5OENEVGJNd0NhbmVrWTBHeWcyVUN6eDBoQm9ObThCR2cyMEd5SmNJRm1qeFVvMEd5ZzJmN3RpZEhzWmR1eWpGMlhOdTkvQTFRRWdIYkV6Q2NCUnJmQzNaUDc0aTlON0ZRb1FLZHAzQnZyVzl2WHlKc2NlU2t0cmQ1WkpwZlhtRzhWcFZMYVdOeU1YSHZuZmFWdGRTNXhiMGNWZlNybEhiSnhialQ4L25ZdXNMOFZhMDh5dkdxc3UrcW9PMjB1Y1c5SFMrdU9MM3lLbGhQZHBOMHhvaXQ1M3ByUDN2T3RoWTdMRFQ3N3lTaEdoMFRWaG0rOXc2MTNrdGFoQXlMMjROeGQzTHg1VFJFTVRnVFRaenFXTy9BMzFKbnJ3dU9YMFNsUmk1MFBCWlYyYUtXZGxFcWhjeUxsUEVTL1NzMmttZjVSc08zRjFjNktJT0FRNUo5dnpNTGEwZzlHOWtHT2I3TlpGV2FicUVKVlZDSGx2eXlnQis0UnM1UVQ5K2JVVHR3cmUycXJjVDk2NWt2U2daN0ZHdUVqZDYzZTJOczNydUtSZS9KL0ZzRE1JMGZ1V283eDJFZnVFdzQvbjRJMzRTeCswb09zMUdNbzZZT3M5SE1xMllPc0ZCOGtEckl5empZRi85bFJVRGJaSVZWZXAyUTN1UUFseFc1N3lzZDJpRXl5ajF5U3hGMzJoNFhpMXViZEZTS2pEaXpiTWI1LzFPdVRCNXV1d0NUbDNlT3VFVjdrenlmSjFFc2d5VEpFaENvUUVYbVNyS0twNDZzVytRN2xOWmtXNjA0VGlDUk5XcE0xbEp6b0p1MXUxalJacFZhZlZWRW0xRmgrdW9rcWFCY2d5bG9KaERncHl0WnRTeUNpb0pRa2xCTC8zQmxSU2xVZkRhbjRPa2xSMHJaU2lDU0lwREU2dlZJaVNic0VJaWxqVjFjRnUzcWVTS29xcmZGbGhIeUg4aUtwRnV1dUpsQXROVm1SVkZYck9kRk4ydDJzaWFScXRUcXJJa21vZWZ4MEUxV29RU1JCSklVS0lKSWdrb1NkWGltUlZMc0VJaWxqVjFjRnUzcXVTR3JVeHBjUjhoM0tpNlI2ckx1NlFMWFVaVVdTcWxSem9wdTB1NWtUU2MzbXJJb2tvZWJ4MDAxVW9RNlJCSkVVS29CSWdrZ1NkbnFsUkZMOUVvaWtqRjFkRmV6cWVTSkoxU3JqeXdqNUR1VkZVaVBXWFVPZ1doclNJcW5leklsdTB1NW1UU1NwTlcxV1JaSlE4L2pwSnFyUWdFaUNTQW9WUUNSQkpBazd2VklpcVhFSlJGTEdycTRLZHZVOGthUXBlWno0VkRxVUYwbk5XSGROZ1dwcHlvb2tUYzNqeENmdGJ0WkVrbGFkV1ZCY3FIbjhkQk5WYUVJa1FTU0ZDaUNTSUpLRW5WNHBrZFM4QkNJcFkxZFhCYnQ2cmtocTVJSGJVK2xRWGlTMVl0MjFCS3FsSlN1U2Frb2V1RDFwZHpNbmtwb3pDMjRMTlkrZmJxSUtMWWdraUtSUUFVUVNSSkt3MHpkTEpIbE5pcm9wdEIyN3g0eTlueDZnMTJUZmRmbXYrNUFMcnBEb0w2cjVaZ3I5ZFdxYkcxVVUrcFBMdG1kVVBsOFBsV3BxRjlWd0Y5cW9DL3BqeXZtOXFISnhWRlBpb0Q4bmZjNU9Na0xSSmdwRmt3dEZteWdVVFRLVTJrU2gxT1JDcVUwVVNrMHlsUHBFb2RUbFFxbFBGRXBkTXBUR1JLRTA1RUpwVEJSS1F6S1U1a1NoTk9WQ2FVNFVTbE15bEpaRUtPeGR4RithNThzYitnRmRzLzhmVUVzREJCUUFBQUFJQUdDSWJsZ2s4TnY0T2dBQUFEb0FBQUFPQUFBQWNtVnNjeTlmY21Wc2N5NTRiV3l6c2EvSXpWRW9TeTBxenN6UHMxVXkxRE5RVWtqTlM4NVB5Y3hMdDFVcUxVblR0VkN5dCtQbHNnbEt6VWtzQWFvcHpzZ3NLTllIaWdBQVVFc0RCQlFBQUFBSUFHQ0libGdrOE52NE9nQUFBRG9BQUFBVEFBQUFjbVZzY3k5d1lXZGxNVjl5Wld4ekxuaHRiTE94cjhqTlVTaExMU3JPek0relZUTFVNMUJTU00xTHprL0p6RXUzVlNvdFNkTzFVTEszNCtXeUNVck5TU3dCcWluT3lDd28xZ2VLQUFCUVN3TUVGQUFBQUFnQVlJaHVXSEk1b3VTNUF3QUFZeDhBQUFrQUFBQjBhR1Z0WlM1NGJXenRXYzF1MDBBUXZpUHhEaXR6Ym1QSHNSMUxNVlZiR2xHcFFhV0orRGthZTUxWWRlekljV25MaVFzUGdJUjZnQnZpd0lYQ2dSdUN0eWtsYjhIc2p4TW4yVmdHU21pTGR3OXh4dk8zODgzczJ1UEcybEUvUUU5eFBQU2owSktVVlZsQ09IUWkxdys3bG5TUWVDdDFhZTMyelJ1TlRnLzM4UkN1RUF6MkQ5MnorOWlTUnM5Zm43OTZMNkh0TzVhazZoSm5tYkJ0UmtFVW8zYlBkcU5EUzdwVlZXUTZKQzcrL2VUVDZPMEpFNityV1hHcWdrcTNIV3B2M1hGd21DaWd4UE5xMkRVY1RlSzBPcVY1MkhRVkk2VlZHWjl1dUI1T2FTcWpLWnJtNkNsTnA3UzY2OGllbDlKcVRKOW5ZTU5NYVJxbk9ZNm1walNEMGd6VFZFQzJVdFIzejlQcnVqcnRPOWN4NWJzc3E2YnB6dmcrdFc1ZDRHZE5zRzVOc0c0anU1NnM3NDNLQkxjNU5MY2d5azdDc1F2eElhSlVSUVEvRlFMY0I3Z1p4WDA3UWZjUGZHZS9aUS8zTFdsRm1lV2szRTAvQ0RoejUzZ0FGdHBSNExzaTFrbUEwY1JiU0dBSlBlRHJJbU1PRTdhK2lSblI3UjAveEF2dmpqa2VZci9iUzRnMVpWV0hZUWh0amRrMzdRSGhiUVoya3MrNGF5Y0pqa01hVDJVeDZ3YnUrdUY2SEVlSGxCUEtxZTAvZzREVkZvdHNoZTZ2Q2RCQVFLaUtZRUVGSnFVTzdCcVl5RUlEU2J1SFBRREhwQ01GU3FkenNST1YxQXNoa3JsWU5WaXk1bVBKTmliVWlvalA4b0tFeVZIVXFHUlMvQjluLzF5SU8zNll3TFlxcDhIR2RDNm5Lc3A2RUNQRWtPQUlsV2wvemRKZUxkUCtnaEdpS3N0eXlDK0g1VC8wbEhrKy9iaGpGbnZjVWF0a2xvbitGL2Q5ZmJ5cnVKak1wZFJEZFZVbG82eUs2YW93aWxXRlpwQlpWc1h2VmdXUGRyMVl0R3NHbWVVeFFVV1dYQkIvRGhIVmVhVUxvaG1GeVd4M2FTWmFMQXFLU2FiWStsWGl5M3N1dTBDN1VMeUN5UEoySGdOTDBKME5RNkNENm13MzkvejB3OW03ejRpMzliU2FvQzNMeFZoNzh4cHRGVGxIK05SV1VTc2djQUZ2VHRWMGY2QXRjL2FBTTI1eTV1UUxWWGY1ZDRuRmVUVHVRbk9HdWN6dDRDUEltL1hBNzRhV3RJbERBQjBDWkQ5cEo5R0E3Yk1zbzgrK25mNzQrbkgwNXNYb3kwdmVwZ1krRUdZdXNjTllGbjk0NEhIbVh5em1HL3c5TzdZZE1JdzRXcnpXd2N5alRFb3BjTlcwKzM1d2JFa3QzNG1qWWVRbDZMRjlGL3Z6T25kQlpUZTJCejNFbHdhSnRoMjZUVDhlSmt6bmdBQkh0TXBqTzhDd2c3MGt2ZDRqTlNWQ3BOR3lZMGo3SWVJY29MdERvZ1cvVEI0dU5xSWtpZnFpSTVCdTNBeW9uYUV3YVNZTUNBcTFTLzBoTkliRTdOcnByWEdJaXJ6Z0xnQ0M1Y3ZFZU9sYTZkcWxjazBwNnByd25lQi9qZHFsY0MxN2Ezclg0eWNVT1VvNGxWUGdINzhpSDh4L0FsQkxBd1FVQUFBQUNBQmdpRzVZV1ErTGMxa1pBQUR1R2dBQURnQUFBSFJvZFcxaWJtRnBiQzVxY0dWbnRaZDVNQnZlKysrajFsSlZ0VmFWTHZZdFZic0czMUpVbE5TK05YUVZDYWxTS2dpK3RWWVVyU1ZhVzZwQlJJVFdXbnNsbGsrcnFDMnh0QlJGcVNYUklxMUlmajczM3ZuZG1lLzkvbkhuOTV2Zk9mT2NtWFBPTTgvTWE4NDV6M2svM0FudVY4QXhzSTJkRFlDSGh3ZHc0NkFEdU5NQXE3OW4vNjMyZDVEL2Jnd2U3anVBdUJBQUFjRHk4cHdGSEJMbjRSWG40WFlERkFFQUh2Ny83UUQ0UDQzbkVDOGZ2NENnMEdGaGtRT0hobU9BUXp5OHZJZjRlUG41K2ZnT2RtTU85Z0Y4NHZ6SHoraGVFcEJ3dWlsNE5rVHl3cU5uSlVMbkxOOTBTVGtQTTVUMGJvWEdIeGFXbHBFOUlhZXNvcXFtcnFGdllHaGtiR0pxZGRuYXh2YUtIZGpGMWMzZHc5UEwrL2FkdS82d0FEamlRVmo0d3doVVpGUkNZbEp5eXVOVVRGWjJUaTQyNy9tTC9GZjQwckp5UWdXeHNyYXV2cUd4NlcxekM0WGEzZFBiOTlmN0R5T2pZK00wK3NUazFOejh3cmZGcGVYdks2dk1yWisvdG5kMldiLy8vTTNGQStEOVQvUi95eVYrd0hXSWo0K1hUL0J2THA1REVYODdpUFB4bjlFVk9IN0pTZkJtaU1UWkM0K0VKQzJmbGJ6cE9ueE96NWtoZFN0MFdGaGFTWDlPbWZrMzJ2OGkrLzhEaS84dmtmMG4yUC9sbWdJYzRlVTVPRHhlY1lBRmdMTUxzcDBYRVRzQzExdjk4N2c1UzdhMHNTbVo5b0UzUENZbU9qcEVxaWc5S2ZldDV0TG5MMThjSkhWZktHaWlyQXg2UHUvUW5nNkZ5T0FVTWZSL1BqV1habHZmT0h4Q2dtM1ExYldxeDVTVlY4Q2ZsZzhIME4yWWgyYXBUUXBTWTJJWTRJWitrYzRNMG5UZHdGNDZoT2lKd0U3bGxyWW8vWEVObWZadG42bVlhcG04ZExOY08rT2xRZG9ML0lqU2FMaGFUZW5ydDc4YnVZQWVCWWxSblNCdEEyQ2Fva3pZRDdMMzkwbTRleE5PSkdqZGY2d0djQVNwUDBGZ2VkZjZYZWMvL1JqWnRnSitPbkU2UHJZL1phdEs0U0t2NmZoNXZXNWFoazRZekxsYThTSXA1ZHA5NnA1Y21HcU9jMkZNa3hrNG8wMnovNFVOS2c0bVdmcTVJOURvbythY0xsaEVSdDVNTlNYcFNtOVJVR1dSTDh5NWttZzYvTEhTZWsvVFJqaUhxT08rNEdYWEpGczJoZWlzWDA0TU13bHZqZkdqS3FpUGJyU1o4SmZSbW1FUHF0RGFHWHNPRFIxNWtQakJqYVYranJSZHEzU1RrVngxRVZMMGcrVW5zL0Z2aGhSSXZSSFdPRnB4dXVCcjhhdnd6dHIrdUNacTNYNjJaelJPSEszNUJrTmI4OW12OXJtY3Z6dHYzZVlSNGQ0NElMOUxvMEZDekJJanBNblJwenFuMXR0bTd1MTFjUUVpNkV2UlpBUzlRNG5WUUlUTW0xbnNDWFpueFZHS2pudXg0bnNwRzE5aXFUV1RWRVlWL0E5MXlyNjhoMUNIY044MU9qOUpOY3dZMFU1c01neEZiek5icWI2SEdiQjNRNW1jMC9zNE1obzVqMHVQUGNueVlTcDZNbFNUeUp4REs5NC9mc1JKdldJMHBlcUFUc0JyQWdoelVYYVZzNGdabGNQbFg3VDd1WUNnVmV4eDMrKzBuMWVWcE5QWFhlWStTTVdrR3k4K0Z4cXZjVTVYY3lVbkxZQTlBNXJueVFNYVdhV2JoK2VVSGFBZmhKTWluUEc1aVBQWGNBV2dkVXFSSFNoV0wvOThLTWF6V2pwM1VYWTBKeHVUcDllUzdwOGpnWDFkaTY3QnJZaUp4WFZkNm9RTlNjTTk4bmVUdHpXL3dLeEcyZHFDNlp2aEJhTFJjemxUYmsySkc2b05qUTVSME10b0srbTBtL0wwUmxLNGFxSDNlMWlHZlhlOFhrZjdiVXBjUFM2SkhZSFlMUlpsTkdGQWtHQ3A5cVN4Z1ZjLzRvU0RaMmJvYmtrYllhU0M1emRZMkovVFBxdllDbnJVSGJwNG4wS0pQLytYQW9kNy9lcS9xMGZuYXRhV1Mzb3FKazZBZlBDMkpKYWRmbm9FZFhmMkVCdWtyUU02TytMalkwZEFUT25qaEdFakcySFpFZktHdTQ2Zmh1NkdvRWRraWlPcjcwUTJzaytXc0kreC9BaS9mUTh6ODdyRkJPRlJWZEx1dytXNWpEekk2QnBRRzIyQzNDKzRHWXl3bVBNUWtwdTFydE84eVdjNGdlbWR2TlhnbG1HOFlEMGliNUtZVGVZQ2hINFJISXcxRE00a0xOanNsNUpjMDhxOFJjVFVTQ05PaTBUaGdaYXhRTnVKclFGVGRaaFVvUXRucEh0bXdDN21kdEx2eUZ5dGN3OWpKL1h4enA0RXBmbnBNaGVScXJzblduRE9YQUNGM3M0RnZQSmludVJ3QVd4OUxtQTUzVGQxN3VDdWRQOHh3RGFYUjFKR3R2MFBYWHplYldSSWwyNlM4SnFaL053cmQ5bW40T1IwZE5yRlRBMnZsM3IvV0RxOGxGaGE4eE80azV6TEJWaUxMYVJ3VGl3ZWhISHdzMkpKVDF2V000clR4WktybHp1SFArb044YTlQUGErNXQ2R3pzYUhUb0Zsa0tkRHd4akQveVo5Q2VoYkMwSVpDWGZNZ214RW10TnB3dFQxZlE0NTZKTDc3Q25jalBDcVdibU82cmxEQ0dMKy9hSUdJcGdZRWQ0T3lncEg0OE9aeFFVdmpTR2pYTGVqbGtRVGZja2htRGFiSHNmQU5vbDF0YnRuRWhoeFVXWGJYeWZVVjhVTk82RlJXN0JEV3pRM201dVhvNmlyWENpRy93bWd1WkpZS3E3MzY1NythOGFiQ2l2ZEQwbHphNHRoMkJkcEVvRWk3dUVtNk01UkdncGRDQTVydXJ4clNtMGhSVEcvN0cxblRpUjNKa1dSMnY1Mks1NzJxamF0Rzk5RzZ6QWR6UmhTTGpBdW9XNUJVbkFSSGtoWHZ4eit6NnNFNUNXTmtwbFZ4QVhYM0dueGNhenVldmF4bHRTSURVYU0rUFpJT085UHdkK2wzbTY0MU51WFJkaTBlc0RhcEk2ZzhhcDNucFVqazNYQjRYR2tnOW9IZnVmZmxCYk5paU1iOEw0VlJXYlpLempHcEcwRzNmaXFuZDJPcno3V2xLMGVIWXlBbmpUaGE3M3ZKak1BVHhrUGQybGZrb3pOWjFpenpodDFDQXpWN25tQ2tYRzdBN1dWdlNkVWpyNENIZ2JEa0hlTjh0em9RU1JkbjV0V0xtSWpLeVZXMXluZGFJZzBBc1lQS3poa21ydkZGUjlGYThMMG81NCtGSklJR2d3UysvODdmV0szSHNzaGFBZkc2b0lKa1RBeWw1cUw4L3NtUloydXo0Q0ZTeXdubTZtamw0VTM4Y0hMOGJnaktxS2ZXYkxDZ2cyYUxtWitCcEEzYytyZzE2WFBsbFBhNTg3L3RwWnF5QWVKaVR6dmhGc216L0hHd21rZWQ5U25yQmwvM2crYzhNc3hWMlJkWVVLYml3c08wTWwrVVM2L1JycThXYzRqYXljOUs2Sm5TU1EvYXhVa1lUTWNkN1pzUFBqWjVTYUVzQWgvd3FRdW0zUjNCQmNBeTZPQzZaUG9LTW00bmlxblN5dFNjbCtrdVo0MldUWDVtN1ZLdW9jQVdvdDVzT0gyZERaeTdpQnBLU0IrZlRRN2JBeDZkdElNYmxuSkVtL0t1WWJ5V2tsZWhCMjlYaW14d3NkK3VUWE1COTJqYmI3TDFxKzM2S2VadXQ4V0pHcllYbm0zS2dpOEVQNG1pSjRjQm4vUVlmQWxWVEo2UlpNSlNOOUVXYy8zcFBsMU5FSjNXZVh2QkZzWkdPaklPL1FmWlcvYmdia1RsNUdwTDBXQkpkTXlhK1QxSHVCTjFoQ2djbWs4Y290UW1HZTNqMVV2TGpzb1MzTzBueHlLTFBDdEduMVIrSVBPcjAvTHFjVGdaTWFRUTlZVDdmYUt4YVVZWUswTjdEQ3RzL2pOelovek81OERCY240M2hOczVoNnJMNm9QSHd6S2oybGxHakVCZkp1eEpXMHdGMm8wVkdVRmlYMlVVNCtZc1pMc2lYcUp0RWh4cCtpSUd3NXozY01Na1lLL25qWkdpRzU5KzlVZFhhSkhydVFDVFc4MHl0QzJvMzJvb2xDbEhXQ3ZhTS83aGNLUUYxNTJaWXVRaEhhdkIySDFTLzZOcHVBMlY5MUJ1TmdtNStIcFkvcm90TTExcGpLd2RSc3pJVk1hMmhBZEdrelUwQXpYcjh6Vjk0alFoRk1VNmhlWTVHaTM0Tkl1RHRoZDdqQmFhRVl6ZjlOMS9DWElqRGR4K2RSMlZRZS9XUlVTQkVxeWdLcVB1ZThwdFVXRGZDYmo3am96aEVmY0Z5TnZHdCswTmJidHhmQ2k5Ym5PQmZFNmdoU3piWlB3b2lSRHdDYUZaamZaZ0N0VFQ1VHFlVHoxcm8yTjNQUmtjUE1rMnZFcWJMUTcxT21YM2EwSUcwcFJGbzJrU056ZDB0dE5OZzc4VXlZTmlDcStyZy9QK0VHQnlxTlhjRmVzR3FpUkJMdlErUHNNZTZ5aWIvem9oeFVDZGxxeFJTdnhDYVp1Njcxb1lpVXJ2dk1ONHF3VmFNUjR5K2ZZdGJGRkxMc1ZJaVlFeXNVUS9MVllVODU1Tktmc0VVbisxTW5PS3dRWDBaaVo2KzZlWFRxZEJ6U25UY3h1TlQ3M2ZuU3JkbW9ld3ZGR1haemE2WklRS0duc3JIcm5HbUgzVlZuVWNSaXZqUFZlOHE3d1hzNmtoRmVWdmVCNVBJN0lEalpwTWV4YTNYOGJieldjTUxtMXhJcEZuN0RiNHBBY2tWZWJuOEhvV1QySTZlM0MvcEZsNlhFQ0t5RUdXWHZKdHg3L0xQOUloeDZqT0svM3NaMFc4Zm1ZTXVCR3NiU1ZpZDgrZ3lISFhxeWlvdjdWMThwTGh5NTJkMENzemR4cUhyYzlWNmtuNmlhU3UrdWtRQktFMkxuM094TzJBUHZXc212Y3AzWVRIdVZmcjFQc0w3eWFIdXhsVDZsZlY5KytGRXFUV2xzK04vcldBdmxOYW92RXNXYnBVNFd6b3h4eWlpUnYxN1lqVFJ6MzVZTlBxbDZ2Z3NBVkJSVktQby9OeUt0M0pXb29Cby9GTE92M2pYMDNlb2hzaTVzZkNVZWplN29YYTVXK05XcXgvcnRCcm4ydUZrNUI2Ym5Wak92WDJLNGt5bGhjZHZHZW03Tld2WXVuSHp1Y29qMTJZMXY5cnhoaXRXZlB0UU56bERnK3A0dFloQWc4MmgwRGJ5L20vWnA5Z3pmWEd6T1ZSV2JQdmpsbEh6ejlDSHFISlhhZUhUdGhXOVFXSEg2RkhYZlNseHBYMTMydkpyYlJIOUJpWVhSeXlreHV2cVJwNTJKejIwejJZSjViKzBGZUcrWEEycGZOSUF4Y2dhMTZBQnliNHAxQjhUdy9yWDltR3NPeTA0K2JPeHZoQTNvNkhpK1EwWmxOZXJmL3ljUEQvUGgyb3JMMjV2b2w4M0o2NStUWlEzRFRTN2U0NkVTejV4amovRTdWWGZWNmVVNU1TNm43ZDdwbmRoN2FBWHYxVDRIQTQrUDc5REJXOWU0V3hIc2JVM21yem80TTVaZmFIcldrVjYrQVFZaXJwNkowWjI0SWVXNUgxVTljZEtwMEs0UU1PVGhWNXV0dGkzYlBKWElCa0crUnI4TEVBUHpHMGVBbmFqSm1NUi9LWldxUXROVEtBcVJKWDdyWTFZaG5wS3ZNYnZTWktIYU1McmFNbHJUS0hvRHFCOWVObmtwY0NqZGZMV2FRRkdjcHNtaCsvT1QvNkZpdWRXUWQ5elpUcG1oVkFuMldsTG9nOXdjcmxKWFpJbzE0aWZDVStnUlQrNUtVaXEwQm04MGhnTDdhbFBURmZLdk94L3R1MjR5M29aNmczbTFxbngvS2NXMXZhR3R0WHd6cUZZdWx2ckwreXRpR0p2Z0pqT3RxdzRjNDUzV0xnMFM4QlR4RlArd1RTanI1dXZBdXltaitCbEliZnB1blFVTnJTYnM4NmhvSmhrcWE1Sk5RdFFrYjkwT05ZQ1laaTc2eEU3S2M0NFE1NWE0YXFKVXVaeWV2Tk5QakNCU1IzMEc4U2ZGRFJWOTYyTVBsM003VkExdEhBbEdyemsxQVcrQlJpcitlaGtmZ1BpZjVTYXFRc1p1eEQvb1BvRVZkL3BrVW5YaWM0WlBCVnIwMlJXMG9KUkJvdjVMcFFIVEJjMkJ6d3cxS1gvRGh4UmRsd2VlQ2JwWlNpRWxScFFhNWdsbjl3d1U5Y1hnbW5qM0tXS3VNamFuQ0dpaHh6QlVpOWtvdE9kWFR6azJ3KzFtNTVRTWdLeDJDOEdnMFBqcHpycmpYZGVNNEZIQTdiOTlwV1hCOGwrNkJTSUdObkdXeHNCVkQveHd0OVdKTjBMU1UvVkZPSkR0SEpueExzL0s0Z3pNek5TTUo3QmNZSi9Ucmw0bGszc3FZZERuV2MyYVVZdmtiSXBiZFhPZm42VW9ORHdxTkQrQ0k4RGl2MVM5THpMcnk4WHdzNWQyaTVCMlR4ZFRQMUdhRjdsSXcraDNGL05zdVJFcHdLZzVpVStLMzlJRFFHSzB5dlJHWGsvMVBVeHNGY2t4WG1ZTGxTNWhOanZiYUJuTS82aUROakRDWEV3VlBiTHMyYm9MMFlOUlREUDZKOUNWcEkwRVZrR1FyTVZPanJYYW11UlppTzlmcEpJNHdnNWZaejc5TjdzSmtoSVEveDd2WHhJekdYdEFuRmpERmQ4WGlubldFbm9xVXhjU1k5VWlNVUZlUnVhT3lQNzNQT0NleXFmT3RtZ3dtN21WcDhVdlFqY1I5S2daNTRQNGF3NEhlenN6RTR6MGk0VnF6SVYrbFV5bkxVM3kveXRKUk5NZUEzY1NGNFNQaGtrY0VkbzJzUWxuVTRGL0RuYkw0RlJ4UWs0enZLMkxYc1pOQVRmc1djZE5tUzNobno2MWVTcm8xc3BPbk9JaUpha2hyemtLY3pwS0pqVktaV1QxMlF6cEF0MFoxU1QxYWJuMGpZSXRrelpOWVQwVEduZGxxL2loM0tUSWt3dnpoU2syYzVEQklKVVdndVl3bnU2ZGxCYjF0MWpCc29TbjFXSVJDNWdJQkdrbkl4OGFaVURwVVhiU09FbkcvZmQyWTlJS3orOFVqUXR4ZDlzSzVaWVpsSCtLdXQ4UHFYU1U4SG9pK2tGRTUzU2Qxd3QwODNzc1AyUVo2VEJ6NVVZVCtTUWt3cmN0bEhWU3VYYzUwemFmZDNzQmRGVFc1R3FydzVIdWZTRFRiQXE0Y0lQTXcxVlpncVYyZzcrM3JkUGNlazZFcGwwSFlvR1AwaTNYNjQ4dlA5OEpGdWRaZXdzOFVhT2NwMlczZCt1NFJydE9pUzdkNlA3MU9jTVFtRkkrc1ZyekFzM2gveEdMV1hoLzdGanNyTVgyNVpNei9la2YwUHpxaU1CV0lrYS8rWHNlOHlOTVV5MjdVdTAvZnRNSEkrZVQ2eVFTUkdlV01aYzFFemN0c213OFFtblcrcWIrSnMzSXVHdldualgxQUVSQ3pRVHhiR1BBVFBUL3QrSHlHWDJZZGJlOStRMVBDaWZpSVluWXI4N1BrKzZveDk5aEhHNjBlRmZWcDNCQlN2c3EvUUdxQzhGSThwN0RQZ3hKSTlXVU9rM1dNdGJrcHh3dHR0aVFnUEpBWGlibWt3Ky9mekNBTWhFY3ZYK3d4eGhOOXhVMUZsN2IwdjdrWUdBNGZXRjlaUDYvSHVPVnc0MWkzSm1XS3BiajExOUZoaU9BWG5FVDdhaDd4WE5mZ0RGSjU3RTc2VjM5RmJ1T0N3RUhJcy9EN3FTVyt5U3VpT3JHTUFIY3VyUElBVUJqdGhUM3dvRTM2YUN4NTVJcGZqenpFeUo2Y1FubHU3NXNoM2tLeTNic0Z2YWd4andrbGxHcHBTK1lzRFlLUUJsQ0oxVzFsWWQ5azVEZk5iUlRZT3NXNUJMUVlhS1pqVk1sVXhPS3M2aUlEK2NjNVloL3d3bm42MGlsVFpYK2xsZDdzS0ttU1QwSUVVRmFnQjJaUDUzb3duVHFISmxUNHNRcDltY05vV1o2ano1SUVJeXV4UUhUR0lTMndoZEdXbVpyRmRzM3ViNHVyalVSZXRHZmtvRlRqb0VuTCtKRmxqa3lyVGVLQVVoeFY5Y1QzZWE0ZTRBSjlHdVRCNnk2bUdVaGR2RWI5WTV1ejZTV2FmZFN0dGdlSGVMcGEySHJZUDhVNnd5K1pJUjd3N1piSzliazYxYTJrZTFYazB4aFlyRjlWQzVCZmp6SXVIdENLeUw0V0VCRDJENzNyZmFmRnRyMFpCdWpjeGZzYzdRSnorV1lVT09YWTRiWlRTSXRNZG5EQmp3b0JoNnR2MUZzUzZIQXlXR0lSMG5YQ2dBQ3ByYXFGYkFtMkFvVnBGKzZYazk5Q2FLLzIwT1RYSVd5MHhuL3R2MWt6UGRLUUdycnRTRjZCSHJEM3NUUkNTa2tYcTlQa3JnNjdFWWRRUEt6R1hSRGdZVWFiMGZUeW5NTkErZS9VblNaaHN3clFTditST2RRMnJmZEh5dkVlb3QxaENMV1FudzlOVTFOVXpWaVdyektyWWRmbEVnNXhURGxQcTlKaFpEYkFKclg2UXY1ODBEcWVuOUlnZFg2WHNYSlE5UHQ2bUZSY0FOZnd3eE5Ib3VUQXg5Vm1rM1ZGWE9TOWVwWGowYWtzMjFhWVg2ajFrRjlodWJueHJMSU0wODcyT2ZSVnEyUXM4anNMUDI5VkRmZXlSTmtnZWp2RVg3ODl3NTBscnd4cXArcWxpZk9uc1pFTkhaU1ljTVZRMisxSC9SYkYvZE92MjQ3NStWT2JPSXhZWnY2SW9LcGFNampZa1I1SllFVmM2bU9QWWt2bk4rRkVvNjdaVGMyMmprWnpHNTh3akVQN3hnVnlLbjIxRWhma2JFdGhYMDg5UVBXbDUycmFDcmNQcXFXSVJLSElQaVF1ZEdSSXN2ZTQxc2dMeFZUK1pMWDVJZlR4VlRCaVlXTE53cFRTcDVQN3JWZThjcDcrMi9nRzhpejFoK2JCTkFCYVY1NVhqTGlNaHJPZDNmY2dWNWx6a2dRRWZpRFNYR2w5TVdwaXFzMFN1eGxna2ZEQWNKdlFCcEZ1VEdMYmcxTWNmNUNaajNEd1graDJjbndNZmpsMytNeUEwVEphUnN2Q2ZMNFNwOXo4ekdRQmUydk5JN3Z4dXdlemtBZ1FzVG5WU09sSlpvWCsrRlI4WlZ1eDJRUDhweWRoZEhwdkhpanI4bWlQNmloNTNBSjk4L0xJbDB5bm1HSHdUM2ZTNkoxYm40Mnh3T2hDMHJRZzZLT1pqOEZ6QThLQVI1MmpINGJpZkVuNVdhRk9hZ1VOMFY3NEtxVW9YKzJjRmFEdjFVWGU2Q0R3NDY5eldNR3FRcVNFNzMrUzNYblJCeE13anZPcjg1UHVkb1F1RHNtUnZOZnFTY1ozWWs3TGNrZHlvMExBWjgwUzNxdzVCNGRjdnF6QW1Ha3RTUEQvbmFTemluZFRiSUxWRmdZTlljY2Z6OWNyQTRKVFZ1ZVhNL0RJMTlYMUgwamZxQ01VRnI3WVhwTDNvTlZkM3ZYZjd4cUxzcCtWMFRVdFV5Z253dXM0VVJxMW1NTFAyM3hiZ25ZOFZ6clV6bXBMdkdVQk5ncXdYVnVVTVg0alNLbXNOczh1TGJudlVqc3k2alkyY1REUHhyeC9GdDBiakEvSWFWVGdCYzY4NW4wWjdoanVhdG42UzJEYnYrekpCY29JMzBFZS9QWm80RHZMbldlZ1EvT1RSZWQybks0S1AxblRONmdIeWdlVFQ2ejZmYmJJdmdZNlhaSGo2SjFzSExHSmMvZTNPaGQ4SnUxVWxwT1J4UEZhS2ZWNHBtN0h3N2s2V25Xb1hSMEVwKzcxUzBVV2w3REg2OEtKSnNWY0M1VU9HcGxBWmxGNWsrNWd6MVA5VDBMbXd4RVovSlhTQnZDWjF3b1drdEdKWTJUSlVCSVFwQk11Y2Y3Y1FJalVPbHNMVjdseUxMOXRldXllWUZWSzRxRDRyZ0d2WXdWeURUUGxNN2luM3g4S0NsV2hzRjZhaXpYQUQ4Z2FxbGVwZE1sSS92WDRGM2hMODZLVnBSc25PU2E5N3NUMDNnRzB4dCs4RTY3VFZuSjN3OVozeWZsSEV0M3ZldXNXTnZjZHFad2IyNGhwbTE5cjNyTkJIeG9QUUR4aEx3V2xjQU1EOExOcUM1cnY1ZFFsWDRRZHZnZldJQXAxWmdRK081bWh4bEtFNjVCcnZDVlNHdG51TWhsSmRUeHM1K0dnTlBBd1hsTEFkelpIeW9Cejg0Q3FjZ3pSSHNhRE9zcXZ4Lys5UzlkU0xYaWZ6c0JJMUc5ZmZraDZpOTNkYmRjQnZIamk3dU9sOEp0cDVoeXp1cUtzMEw4MGFnSm9VRDd0a2cvRkpWd2FJc01uWkEwbVc0Ny95UWVNaVdITFZHYW0vN3RYdjVaTFV3WnV5MDhJcW5qbk5pRWcreTRCbFlJT1BzVEp0R1lzYnhCcTA2Z2o1NWdpNTRld3pZT3EyQ0U0TWJVUFhmMVN1dVJGNVlxTys1KzF2UmNka1Q1Mmd0azF5WEFQbkhCZnc2ZmZYV2ZZWkhCZFFBUDRWeDNMekUrRUN2aGV3RGtZaExrQXNicXNsODkrc05XUkVaRnNiYU1nUERMMHdvcUpCelM1SlNpdWxoSHRYQmlWeXplOGhNSHJYaU02a0ZGQWQxdTI1aWVyaEQ3bzdJV2tKUTNVdmdBR1Ziam1WMWxzcXIxWStwQ3M3TklmdUtjUkdhR1ExRmNZRnNtMjVnSktmWFowc0t3c3V3REIzTlphSEtUV0VZYXVXQmVhbDNzdUwwSzZZdm02V0QzS1B1TEFTVmJhUnMwdTcvOTVzN09ua3FrRGZPdTIxMlpkcHErQVFlWnVOSDdBcEpRSVhJRXlhaTl1WGlPT0ptMU9jMitSNGVJVHdIZlB1RWlWWDZmcjQrRmpMUys4d2JKNTI4UjE3bWFGMkUyUGdPWTlSRzNjMkhuWVRsOVNvdU1ZZjJkeHhGM3Y3L0d0OElxWEN3L094Nnc0WE1QazcxdSs5alg0bHBVemh1a2hlMDg1b2tmcFB0OENKUGI2WHVJWUNhSE9zNE1ua2JuQloxTUJ3R0V6czlzRlZOU3JHRjZrSzUvVXFyN1hubkhHV0xzZlY3M1RzK1E0YVlROGViNkhaeTFjWU5jRC9zUEZ5Si84RFVFc0JBaFFERkFBQUFBZ0FZSWh1V0orTVN6T2JBUUFBcHdNQUFBd0FDUUFBQUFBQUFBQUFBTGFCQUFBQUFHUnZZM1Z0Wlc1MExuaHRiRlZVQlFBSFJiM3laVkJMQVFJVUF4UUFBQUFJQUdDSWJsaEt4clh3S1JNQUFONi9BUUFQQUFrQUFBQUFBQUFBQUFDMmdjVUJBQUJ3WVdkbGN5OXdZV2RsTVM1NGJXeFZWQVVBQjBXOThtVlFTd0VDRkFNVUFBQUFDQUJnaUc1WUpQRGIrRG9BQUFBNkFBQUFEZ0FKQUFBQUFBQUFBQUFBdG9FYkZRQUFjbVZzY3k5ZmNtVnNjeTU0Yld4VlZBVUFCMFc5OG1WUVN3RUNGQU1VQUFBQUNBQmdpRzVZSlBEYitEb0FBQUE2QUFBQUV3QUpBQUFBQUFBQUFBQUF0b0dCRlFBQWNtVnNjeTl3WVdkbE1WOXlaV3h6TG5odGJGVlVCUUFIUmIzeVpWQkxBUUlVQXhRQUFBQUlBR0NJYmxoeU9hTGt1UU1BQUdNZkFBQUpBQWtBQUFBQUFBQUFBQUMyZ2V3VkFBQjBhR1Z0WlM1NGJXeFZWQVVBQjBXOThtVlFTd0VDRkFNVUFBQUFDQUJnaUc1WVdRK0xjMWtaQUFEdUdnQUFEZ0FKQUFBQUFBQUFBQUFBdG9ITUdRQUFkR2gxYldKdVlXbHNMbXB3WldkVlZBVUFCMFc5OG1WUVN3VUdBQUFBQUFZQUJnQ2RBUUFBVVRNQUFBQUEiLAoJIkZpbGVOYW1lIiA6ICIxLea0geWHgOe7hOijhS5lZGR4Igp9Cg=="/>
    </extobj>
    <extobj name="F360BE8B-6686-4F3D-AEAF-501FE73E4058-2">
      <extobjdata type="F360BE8B-6686-4F3D-AEAF-501FE73E4058" data="ewoJIkZpbGVDb250ZW50IiA6ICJVRXNEQkJRQUFBQUlBSDEyYjFpMkl0TkJud0VBQUtjREFBQU1BQUFBWkc5amRXMWxiblF1ZUcxc2haTmZiNXN3Rk1YZkorMDdXSDRuTllsSmt3aFdaYVR0S3FYclZOWlcycHVIcjhHS3NTdGora2ZUdnZ0c05pVWJKUm9QU0p6ZjRkaSs5em85ZTJrVWVnTGJTcU16SEU4SVJxQkx3Nld1TXR3NUVTM3cyWWYzNzlLTktic0d0RVAzZSs5MFFpWnpqRHk1N0NUUDhBOUIyRkxRUkVUeGZNRWltbkFlTFpiTFpYUkt5ZXg3SXFnUWlmaUowVTJSNFFlcHNZOUYvZ25SdWRGQ1ZuK0VYaXlNNnB4ZkI5MW5PQ0V4UGhuQWE5YnVBaVAva3J0SHpoeDhZUlY4WmcwRXc4VjZXNXdQZnEvTjg2V1ZQT0N2dDNjajlMWlRZSS9qY0Y1UVVzTnhTOWpDUnd0c04yNjVzZFc2YzJiTFhrM254aTFOODMvSDFwUzcvSGVSM3VLclNoc0xHeEM1ZG9WN1ZjZktzZmRkR08yT2VNNFZsTTdLa3FuY21yYmR4eDNLbjU0TSs1Z1d6bytTVk8zZXNpNmRmT3E3YzZVNXZBd0NndDRHN2REdGRQTW9CMHBSV2dEOUlMbXJBNWttY3pLRW4wQldkWCtTbU5LL0YxRE1DV09iUURpMHV3UEpmYWNjOEkxLzlhRmtTaU15aTJLSzR0TVZtYTdpMmNCcit1bjRWak0vQmJYUjFRRmYrN3NqNUVoV2dtSzZTdUpWc25oakhndnI2OWxmT2YveEMxQkxBd1FVQUFBQUNBQjlkbTlZbGFYTVJrc1dBQURiK0FFQUR3QUFBSEJoWjJWekwzQmhaMlV4TG5odGJPMmRXM01jeDNtRzcxT1YvN0MxdmlGbGNESEhQVlFCZGdFZ1FkTkZnQWdBVWtCdVhFTmdBRXk0dTdPMU82QkpYNUcyU25JVWhjVTRyQ1NXRkZPaVRFdTZzSlJFWVptbXlkS1BNUmVBcnZRWDNOTnpudW1aNlQyQnU5aFhMa3ZZNmRQM2RmZDB2OVA5elBUY2orODA2b1hiZXJ0am1NMzVvbGdTaWdXOXVXUHVHczM5K2VMMXplVUwxZUtQZi9UM2Z6ZTNwdTNyaFNzWFNSU0JSTm04MjlMbmkvYTFZbUZWYStqWG5SOFhST2ZuZlBHN1Q1L1pQLzdSTkJza1NiRnd2V2xZODhWR28xaFlhK3RyV2t0dnp4ZEpCSkp6Z2Z4RGMxOXJtNjJPZTRGZWZOdll0UTRLTjBoNlVaSktxbFNjRFlmK1JEZjJEeXc3dUZLVFN4VkJqQWJiQmZvWlNLS1FEQTB5a0dxVmFMQnR6bUpiMTI1bG0rQkh5N0Zseld4YmJjMmdFWllYcm01Y2lnWXZIRnJtaHZFTDNRN2VYTDkrS2FXUXEvb2V6VUZJQ2Q4MFcxbkI2NTZKY2VPOENJdW1aWmtOUm95Tm5iWlpyMi9SekV1cW9LaXM0RzBuV0tuR1FpKzNqZDFGZmQ5b2JqR004d08zR1lIWDJ2c1hqYmErWTVHZUdiVnFiamJlWCthdWFuZk5ReXVjL0tlSGpkYUt1YXN6SExLRE5xeTdkWjFSS2cxekc2TWNEVm85Yk55OHF0L1c2NHhramNhSzlrOW1tL2FtWkpEUmRJTGkzWkM0ZUVOdlh6UTZGaXNoQ2YySm1STzYwT25ZZ2RYWXZkSGEyTkVjOTFRaEhrUnV3QjJTcDF1clFpa1JnWlRvMTV3UXF2UklIZHZsTHh0NmZkZU9YZGZ1RmpZT3pKK3ZIWmlXNmZYeHdpcnQxZjVQR3JobWR1eE1DL1RHSWhWQ3ZDbzRkdytwYnNHTmROVm82bDdFVGYyT1JlcklNb2hEWGxheGFxQm0wUExkKzhjWnA3eWhxUHY1djNjZi9xcy9UdG4vS1JhVzY5cStrNzloMVhWR3hqVHpHMXI5a0ZZREdjRG1peHViNjVHcW9sR1d6YVpWV05ZYVJ2M3VmSEhGSVBkQ3h5VDM2YlpHdkNvV25Bb2d6VjVZTXVzbUdmTitvTkIvb2xVKzZ6bkI1WmprTy9iNy96LzU5Skh2R1BWa29qMHIrN1BIcjc3NDdqKy84RDI3cUxlMHR0WFFtOVlFdXVmMmZ0dS9pdWZmcFlabTFIMzMzRitUN0ZuVjc1Ti9ldnI2MWNmSGo1NmRmUDNmdm9Odms3dTZPZTVkTTdqZ2ptanhnYTdqajRUTFJyMitiTFlibXVVS29WWGJQVDk0OGZKeTIyeHNIdWlOMk9RenQ5WTJtdGFHYmgyMkNzc0dtVzAzRG5UZDhpdlNGVXRDTUR6YXVzVWZIbTJWRXRKUnRoeFkwZHBrOG5SOHBmTjcrQUxSQStHZnp2UWV1dUpiUmNaMW92L0NkVU92dUMxNjhxc1Bqbjc3dFQrbVhtbmVOanJHemFENUNsZk5uVnZlWFV3ZDlINHNrS243ZGhCdlVkdTV0ZDgyRDV1N1hvU05wdFppU1o1dzhkMy8vYVV0Sk4yQkw2MTBiNHBoRmUvOENwZnV4bVlVVHllNW9ETG1uRWEwQzVlRHdlbmVoOGVQdm9oTVFqUWE3V3gwTXBhajd0RFFTM3Q3Uk1yWXdYS1pFV3hQY3pTUUViWmtOcHNrclpPNXFvU01wY0hlcjVXVndGckY3aENhMGJ4cDM2ZUNaL2tOdzlMcWhuVTN3M2Fsa21tN0ltVFl6Z3pjT0NCaVB4WTZOK3ZhNnYxMklqbjNFdjNiN1c1RVNCZG9nL2l6SGhrUjF1MUdKTGQydTBrNnlUb3hUR3Z1MTNWL0FQcjQzWlBQZjNQODRUdkhqNy9zdm5vU2RiV3ROVHQ3NU1hTmp5ZSt6SmVyVW5LMENkUzlYRTJHTHRpbEp4VWhEYnU4NXVwZXFTeXpRNm53VlN2SlFOS3Z2Y1JpalZURE9oWGZ4Y0pLWE0yR1ltODdzU09SR2Y0czE0MFdRNDM3WVN3eFBzdXF1em5TTXkwaS9qdnhYTnpyYnBPUWdjZ2VyTHdoSkJhWkpuRDhWRnpMQmJsY1ZtcFNpck0wZ1dzampaL2lKNDEzOGE3MzRCRkVUY21TUk4xMkc5bU9LMlpsdTdXb0gyaTNEZk93N1dhK1BGKzhzbnpqM0xYMWN6ZTBkc25wblBiUVJDUzY4WXVaNkxXTGhyWi9ma2FkRWM3VEdlN0s2bWFLajVGQ3hPeklTMXJ6c2p0dkpwdVZ4cUNQbVdUSXk0aENaajZOREs2N0dWSElVMWVqUlc4R2VoOGF6ZjFrSjVwMTJ6KzNXOUE1eXh2Y1UvdUZYSkhkamxHcmxNazBQbm5kSXRuK2FINmlSNEpSUVI3aXFNRFRVT000TE5oUHVSZ1c3SDRSR2hhVTRRMExZOWd2a2gxZ3l0cmZ2eFo1L0NEVlltaE5LeUVyM090dVIxbXk5YUtyTFRhYVJpdExYL2pQbEFLdHJzVnIxNjdtK2NHTU16ZnIyc0JuR3UzSWdXM3NPZTVOMk9ZT3ZvRnA3QUg0RFprV3F6YjJHSERhdGtYSGJzY3lkYndzc3djUWJ5VnRyQXl6RlkrM0JEWUdocm1EeHJXOXZZNXVlUXRZbVhiWklvUTVaanNUT1gxK3ZPQU5aU1h2emk5dHphU292MWdDcjgrVEJPRk1iQ05MVytmUDU5WEZsZFVCYW9JV0hLNktXblpWMUxKVWJkZ2p4L3IwdWhtaFcyN3BZYTlFZ2J1RkYxWXZjc3UxWGxxZTJWZENUWitpQ0pJOWdsSE41MGZaU3p3YkkvV1pNOUdtZFJQcVVucXRwZGJPQ04yN2JYUnVPQnZncm1zNTg3U29EbERTaXRheDlQYUdwVGQzN0VWL1dsN081THVvZFl5ZG42MlVibmM2ZDFMWHhHTzF3VncyWnhqcFg0c0lzS1UxMDJEb0wrZXk2OHVhSmZxTHdzN0tIZnNPNDlYVG5JdFhzNDRST2FaSi9vcHhybW4ya2w4ZzRFL0RPTm1UWFBuRzVTLzlCZWJsUElod0dxZDRtbXU0eG1XdnlYRGFwbnFxSzk4MnBTUUtRams2QnNXZUYyYUkzZVQvVWsycW5YL0xqaENWQmVtK2hQSjJsb1l2bkhQLzIxOVJ5YUdOc3o3Sy9yWnBmaSt2MUVweTJabmpuREUyYnFzdnVsbkdob2YvOUlxUlNtVzVMUEpVREc5aGZWZE54ZDl4N2J1cmhKNlJFbFpHQlViR1BTbVhxcldhRXFtUy9ncnB1eWFxL2c3dG9KMGsvR1RHTXBhdms4Z3FLVU91WlZZSmJ6RmNsZUpkaXN4d0swWm5KNTUwWVZkcmtibVp3ZFBNeHFJN0cxYnVGdkEvSEJvN3Q4aTBmb3ZjQUFubGtOd3IzakRyeGk2ekRmeE51Qi9zN2VuNm5ySzNSOXJNMzUxem1wRHViMWJ0MFZUZkl4R3J1enNDaVphc2hhRFllSkFOMXpCRC9OQzNkVFlxRm9tMDVLd1lMZGUxbE1hbUVJOW1rUXB0dWpLQkdZM2lYd3Z0dHZsekdrdnd0dThWZHZSTHpWMyt5TlJWVWhGNU5aK29mYmRhWTdYUExHUFdLeVRSQktrVlBlZnNwNlkzQXVsZHU4UkZtOEZpYnRMTnBtUXdOeHZxbCtIcjlnNXRRczNSYmRzSUtiVkovcnAwaDBqVFhhZG9OVVVKcCsyaitoRWkrNmw1NG9xbWlPeXg1cTJuMGhRWis2NStuTXY4VzZpUk5IeHl6MDhTMzZzbEk1dGR1YVZOc1VScjRpMDdqNXpVZnBHaHhFNmxaS2ZldkdNNVRFNFdNRU5qTXJkd2czeEltWXQxOG9CV3VMRlFOL2FiODhVbHZVbHVYb2ZBYzdxVU04aUp0WExWbmlRMnRac2JsdG1pd3hIUFRVV3Fodnd2M1pPbEE2MnQ3ZGdEOEpVdFo1RThCL0NwQm9CUFh0NXJKT3Y5dHRZNjhQTGVhTm0zcDB2YnVBN2IwcmU1dTJ5ME94YU5RMzdZODYvMzk3cUQ0ZERFMm82K3FKT3ExSVBmQzN1V3pTbGs5RWFIdmVrVS9FeURIRGZ0ZXZRaG5jeGM3T1pJQ2FQaHJWWmh6ZkZ4YVN0bHRvL0V0MXBlUkxGVTZMNy8rUGpCZTBjdkhuYWYvTzc0by9lUFB2cS80eGZmSG4zeVh2ZXJEK2RtclZaV3ViT3R0R0RTODlnMk93RzAxeVdHdUZnUzUwSmtDcitzbXczZGFodDZZbVJ6USs2eWlsdzE2WXlRdnBPeFN2SFRqQWhMZGJQajdJV2tUR21ycHMzSFpSYVJzK0d5WXQ0bUtqbXRPdjF0VVRKVThJbFJtb3g3dDJvMnRYZzZvK1lZUnJmbGZBSEpLUTE3TkREVmpGNE1UQmVkMVBTWk5BZllLMUZSRDdpMGJUTHJHU0Z0R1MvRDVZWDJUcDdIdkxPdzh4UVgxZVk5VmNCQzdER1FsZm90UjgrbitKbm1EVmZMOXVSbmpmV2d5dk1JNmhnNlVJT3d1bURrc1RqZUJYbHNDbHdUMG50Z3BKUlVwOTJRbE43b2VCbHI2bVFtSTJ6b3hCakRzVVlScVo0OFFHaXdJU1kwT09jdktwMitYZW5MVkRNY2kxTUptek82bXA5enRLY0YyV2QzdE1IdXN2eEY1OEFOVWNrWURiaHFZeUcybHBSSU83cmJvUmRISllVMXV1ZDVPRmhEc0xwZFpPRnJodE9Nd0kyY1NkYlBPcEZ4NmhUcitNSm94RWp5MFRXaVcwbWVkaFZMVzNsTjZkWkJrR0k3UlpDeUcyOXVscUdUL1l1QnJIWlhGYnhmcWF5Mk5CV3N0aWd4UWdGckE5WStRMVNlWXlOZ2JjRGFnTFVCYStmMEM4RGEwOUwrZ0xVQmF3UFdCcXdOV0J1dzloRGRBcXc5N09vRXJBMVlHN0EyWU8xK2pRT3NEVmdic0RaZ2JjRGFnTFVqMFFCckovTUVyQTFZRzdBMllHMTJnNDhNMXBaS2hlTVgzeDYvZlBmazI5OGRQWGg2OU5tOW84ZFB2My81d2RFM1Q3cGZ2enorNkt1VHo5OTFMZ0xjZGlNQTNNNDBET0Eyd0cyQTIzMTBRWURiVGdqQWJZRGJITzRDM083TFVZRGJBTGU5eThNRnQ1WHBBTGVyeWNZSHVBMXcreXdSZW82TkFMY0JiZ1BjQnJpZDB5OEFiazlMK3dQY0JyZ05jQnZnTnNCdGdOdERkQXZnOXJDckUrQTJ3RzJBMndDMyt6VU80RGJBYllEYkFMY0JiZ1BjamtRRHVKM01FK0Eyd0cyQTJ3QzMyUTArTW5CYkxoVzZYMzE0Y3U4UCtLeDJKQUxvN0V6RFFHZUR6Z2FkM1VjWEJKM3RoSURPQnAzTjRTN283TDRjQlowTk90dTdQRnc2VzUwS09sdFNHZHQ5b0xOQlo1OGhETSt4RVhRMjZHelEyYUN6Yy9vRjZPeHBhWC9RMmFDelFXZUR6Z2FkRFRwN2lHNkJ6aDUyZFlMT0JwME5PaHQwZHIvR2djNEduUTA2RzNRMjZHelEyWkZvb0xPVGVZTE9CcDBOT2h0ME5ydkJSMFpuSzZYdTgrZEh6Ny84NjczN3IxODlJSDg0SDlrKyt1VFQ3bnZ2Z3RWMkk0RFZ6alFNckRaWWJiRGFmWFJCc05wT0NGaHRzTm9jN29MVjdzdFJzTnBndGIzTHcyVzF5MVBCYXN0U0tuME5WbnV5b0Z5dzJuWWNzTnBndGNGcWc5WHV0MStBMVo2VzlnZXJEVllickRaWWJiRGFZTFdINkJaWTdXRlhKMWh0c05wZ3RjRnE5MnNjV0cydzJtQzF3V3FEMVFhckhZa0dWanVaSjFodHNOcGd0Y0Zxc3h0OFpLeTJXaUw5Y0hhdGpROXBSeUlBenM0MERIQTI0R3pBMlgxMFFjRFpUZ2pnYk1EWkhPNEN6dTdMVWNEWmdMTzl5OE9Gc3l2akJXZVhLOG5RSWNEWmlpQXlIci83eDdObDJZNEdRTnVMMXdkeFIxb2FnRFlBN1ZEVWdic0ZBTzFDb3ZsSEJtanpOTlE0RGdzQXRFY0xhSTlodndDZ0RVQWJnRFlBYlFEYUFMUW5CZEN1bG1ya0h3bVlOakR0ZkV3N3U3TUExZ2FzbmE3WGVaYXkzaUN1UFR6elJnUnM1enlZQU5nR3NIMGF3TFpRNWFtWmFTRzJ5eEtJN1hpVktDQzJRV3o3MFVCc0ovT2NhbUtiWTRHVnBoZzVzYzJoK1B4RVEyTzJuVUpCYllQYWZqUFVkcmwwOU5tOW84ZFBYNy84NU9pZHg5M2Zmdkg5eTE4ZmYvejQrTXNYZjcxM2YyRjlpZno3K05HejdoOGZIajI3Yi8vOTRrbjM5Lzl4OU94ZmpwNS8rZjNMZno3NnI2KzdELzl3OU1mUHVzK2ZkLy8wOVBXcmo4Rjl1eEVtbXZ2bTJmUjZvOXczbDRGanpYM2JIa3d5OTYxV1M0SWdpQ3c4c0ZmNDIzMkVIR2Y2Tzd6UUNRWjhZQWJjYlhGQTRJRjlnTUFCZ1k4cEJLN0tad0lDejVseHB3SUNkK3RnWENEdzZuaEI0Q1A2UXJmQ0toVmY2TVlYdXM4UTZlZllPTWtBT0w3UVhSaHE4K01MM1FEQVhSdnhoVzRBNE9HTEFNQkhiUnNBOEo1dEF3RGV2MkVBd004T0FJNHZkQVA5eGhlNit5NEowRGUrMEkwdmRQZG5HNER2Q1FDKzhZWHVVSTNnQzkzSktzRVh1c0Y3QjlIQWV5ZnpuR3JlRzEvb0J1c04xanVqd1VmR2VsZEtoWlA3ajc1N2RQLzRtNzhjLytYeHliY1BUejc5d01HL2dXMjdFU1lhMjhibnV2RzU3aHo3OGJsdW9OcjRYRGRJYlpEYVo1SFV4dWU2end5cFBXYWY2NjZkTXFtdHNEYmhoa0pxSzZ3UGN2dUxBcXJDeURuMC9DOEpsZGhiNG1lVzFsWkxrbEFEc2gzMThReXhlWTZOL1NIYmlrQjZod1JzKyt4MUFXNXN1Ni9oWVF3WlhiRGJoVjQ2QngrNzNjLzRNSVo5QS93MitHM3cyK0Mzd1crUE83L3RxUkZBM0E2ZFc2cFVLbW5WTWVra2Q2eXRnWE1QQStmTzZqQmd1c0YwcCt2Mk44QjAyNnVEWTh0MDh5d1JCZ2FlT3RYZG0zbW56M1VycWxMTjI4bnFHK3dPTXA4WXNsc1JwWklvbDBkTmRsZkxzVjJYaVNDN1V6ckxrTkJ1VlZFbHZwMm9ONDUyNS9TU29hSGRwSXpzS2dIYURiU2JIUjFvZDJHUzBHNGVqVVZUakJqdDV0VXJmcXIrNFc2M0tPRGRYcTdBdTBOR2pEdmVYUzBWdXYvenpuZFAvcTM3L3VQakIrOGR2WGpZL2MwSHIxODlzTC9mL2VkdndIeVBPL01kV3RZYVAvRGIzOUFiWi9nN2JPVDBBT0RjRTdYenBGY2xWU1NWV1p4Z1R4UzQvN3g0dWhSNGI4NkdWalhmQ0FxZTJpRW5Fd2YzMi93MGNYRDJ5RE5tU0hoczdCNHZMcHkxTndZNDNGOGhEbFhQNElSNHNDQTFyb2k0VktyVUJPYjRQMkpPUEswYmpqVXNIbTNQMDZMRlExVTFVY2o0a3RsczZqdVduYjIzN1Nnd3dQRklOSTlGQ0M2Rml5ZlgyZnRhZFBISi8vaTI3ZmZhNnViV09mS2tTSjU3UzFldkxaR2Y1Nmh0b2lDVzFoYldJNy9kWmNYU2xqeVR1TFl0czNabm5RSnBQVmZLWG5uYkl5enZVbk9YMHowcFZwd1VGS2ZNSks1dEsybkZPY09ob09SNE4yaHhsQ2xMTHV2bXZ4UGdURGgydlZ4d1dqL3BSYkFXSlZXOTJOdE83TzFrN05BNkZMMXhyaStzWHp3bk1Db244cUYzS25vZEEzNW9HM09ldWNJVExFWFZoRkNTYlR2SmRrcVMwRktVME1zN0JrcmVIbWZvSFlQQTBlV0ZxeHVYR002R1hqcklqMHlkMnRUMlhkUngyWDF0eE83Zlc3UkZtVDJObFVCaUpVaDUwOEZlMDQ5RVMxblVydzV0VVYvY2xXdVZtOUZsWlZMdDluS3ZIbDdWVjhxVjNUMzlMSzdxSjA4NG9ORWpxL3BLVHVTK1YvVUhySDZuQ1NaaHVYL1FOYkRVRlN6dU5iRDBKUzdlTmJBVUd6ald3RExXVFJtdlFmbGhneTF0NVJVcVZVYWhvdWhsVi9XWWJTS1J6RU9MZE9JNi9XTyt1TGwrL1JLUlVQdE5zNjMvOUxEUklqZTJQUUtUTG0vZHJldmhRYjQzT1NhUGdSekxFQkF5UTBEa3lURlJrZnBYTFB3Rjh1c3hKVmFjd2hCSUNyY2Vxd2c1M2cxYTNMVHBNVkV0VDZNZ1krb3JyNnV4RWlnakVHUzFCTGVjRkdTclpwTWhvS0NTT0ZTU3M0MGFVVW1TUjU2SW5rWVNoTFJwRkFJSkFxbVBRcytVUUZMR1FDQmx6T2d5WTBiUEUwaVNlOXhxWHhLQ3YwQitnYVRHaWxNWmlrWGxGVWlTbkxjY04yaHgweWFRSkVtYVJvSEUxRHRlVjJNbFVDR1FJSkJDQVJCSUVFak1RcytVUUZMSFFDQmx6T2d5WTBiUEZVaVZ2RDJ2b1JUSUw1REtzZUxLRE1WUzVoVklzcEMzUGpab2NWTW5rS3JWYVJSSVRMM2pkVFZXZ2pJRUVnUlNLQUFDQ1FLSldlaVpFa2psTVJCSUdUTzZ6SmpSOHdTU3JPUnRRZzJsUUg2QlZJa1ZWMkVvbGdxM1FDcm5yWThOV3R5MENTUlpWYVpSSURIMWp0ZlZXQWtxRUVnUVNLRUFDQ1FJSkdhaFowb2dWY1pBSUdYTTZESmpSczhUU0lxczlpOGgrQXZrRjBqVldIRlZobUtwOGdva0pTZ3V4YnRCaTVzMmdhUW90V2tVU0V5OTQzVTFWb0lxQkJJRVVpZ0FBZ2tDaVZub21SSkkxVEVRU0JrenVzeVkwZk1Fa2lxSS9Vc0kvZ0lEZ2FTVTFCd1BhN0VDYXd6TlV1T1ZTS3A3c0Y2NmY0TVcxN2RFRXQyYWVOTWlxVlJSZTlaSnFxajJvNU5vVVpNdGxaakt4K3R5ckFRMVNDVklwVkFBcEJLa0VyUFF5WlZLOUc5UEpFM0xpWFJsTWZtSlRKeEloeFBwUEIvUDBHbERqbzA0a1E0bjB1RkVPcHhJaHhQcGNDSWRUcVFiRjl0d0lsM1B0dUZFdXY0Tnc0bDBPSkVPSjlMaFJMb3M0WU1UNlhBaVhUd2VUcVJqR0ljVDZYQWlIVTZrdzRsME9KRU9KOUxoUkxvZ09rNmtLL1N4cFk4VDZYQWlIWTJKRStsd0loMGpmbkFpWGExVWVQM3FnWE1jWGZmOVQwNWV2Y0lwZEJ6RUVrNmhTN01PcDlEaEZEclhvTmd6SWs2aHk3QVdwOUFWQm01eG5FS0hVK2dpUVRpRmJnQjNjUW9kVHFFN3hWUG9wTk00aFc2Z044NWt4aXRndWUvVWxTdjl2M1BHWDJBUDc5U0pzUUpGeGt0dUl2ODdkYldjanlvTVhOeGtmM2JBYTQ2ZVhxaXJpdFA0NFFIbXkzRmVaMk1rRVBFMkhkNm1Dd2VNeDlJNzNxYkxmaFFZd1pMVDJYcWJ6czJTVlV4aHVXMDJhT1I1NTloZSt6ZVpkUzBiN2FNL0hJMWtyeTE3MGV5WCtqZE5KNUlvMkNpSzZVYWE3YTBFVVVvdFFnb1hvUVJGMkloSmZpa3lueDlTaWg4Mlp0TmpJUm11S0FPNW92QzVvZ3praXNMcGlqcVFLeXFmSytwQXJxaWNycFFIY3FYTTUwcDVJRmZLbks1VUJuS2x3dWRLWlNCWEtweXVWQWR5cGNyblNuVWdWNnFjcnRRR2NVWGlISWxyZzdnaWNRN0dJbzhyOUtIS20yWG1adGUwZlh2NitSdFFTd01FRkFBQUFBZ0FmWFp2V0NUdzIvZzZBQUFBT2dBQUFBNEFBQUJ5Wld4ekwxOXlaV3h6TG5odGJMT3hyOGpOVVNoTExTck96TSt6VlRMVU0xQlNTTTFMemsvSnpFdTNWU290U2RPMVVMSzM0K1d5Q1VyTlNTd0JxaW5PeUN3bzFnZUtBQUJRU3dNRUZBQUFBQWdBZlhadldDVHcyL2c2QUFBQU9nQUFBQk1BQUFCeVpXeHpMM0JoWjJVeFgzSmxiSE11ZUcxc3M3R3Z5TTFSS0VzdEtzN016N05WTXRRelVGSkl6VXZPVDhuTVM3ZFZLaTFKMDdWUXNyZmo1YklKU3MxSkxBR3FLYzdJTENqV0I0b0FBRkJMQXdRVUFBQUFDQUI5ZG05WVNqa1p6cWNEQUFCakh3QUFDUUFBQUhSb1pXMWxMbmh0Yk8xWnpXN1RRQkMrSS9FT3ErMjVUUnoveFZKTTFaWkdWR3BRYWFJQ1IyT3ZFNnZPT25KYytuUGl3Z01nb1I3Z2hqaHdvWERnaHVCdFNzbGJzSCtPNDJZVHBaRFNCcng3Y1dabmRzYnp6Y3h1eHJYVm8yNElucU80SDBUWWhzcEtHUUtFM2NnTGNOdUdCNG0vWElXcjkrN2VxYlU2cUl2NjVBbVF3WCtCaDA0WDJYRHc0czNGNnc4UWJOMjNvV3BBd1pLeGJVUmhGQXZlSDZlZkIrOU9JV2gySEM4NnRPRlNSU216d2NXcjZxZzQyNEpKTjEybWI4MTFFVTRVSXViN0d2Sk1WNGVDWmpCYTFYUEx2cC9TZEViemZkZlYxWlNtQ1pxSlRDdWxtWXhtV3BhU3lhcGNoNkxycnBIU3Fsd1dXWjVpcHJRSzV6Tk16MGV3Tkt2dHZtOVVEVFZ2ZTk0bVhhSmZHOVdWc3ozL2pxckVQMVhKTzNMYnkyWFZzcnljN2JWU2h0c1ltcHZFQTI0aTRNVG9FRENxSW9PZkNSR2tlNmdleFYwbkFZOE9BbmUvNGZUM2JiaXNYT1prM1BVZ0RBVno2N2hITkRTak1QQmtySm1Ed1o1d0FoMFFaTGFUY0I3RGhMOWZwa2EydkIxZ05IRjF5UEVZQmUxT1FwVXJLd1lacGxUWGtIM0Q2VkhlZXVnazB4bDNuQ1JCTVdiK2xOdlBXTmRSTzhCcmNSd2RNazZTUU0zZ2hEaE1teXl5aWIyckNUQkhFRmZOZ2dVVEdNWERZSk9uT2hIV2ljSmQ1Sk1saTQwOFVQcGtJMHFwRlZJa3AySlY0OEU2SFV0ZWlrQWpvbGFXSndUTWxJMXFwWkVRdjdIb1Iyd1Nwd1k0SVhYME41dzk5NndvOGlHSFVCSDIvMFhZcTBYWXp4a2h0bVdSRGxlNEF4WGxIZnoxT0ZjcmRBNnZPMVlSNk5jWjZCNmlNNjBxeGkybys1VVZsWTRpSzNJNDZTYWR3Nnd3aTZ5NHpxelFURHFIM3I0TjE2SGltSmc3Ukd6UGhVNkllb1NUeTkwbHFiY1VpMDY1OWtYaW0zWXZtNk5la3J3U3o0cDJIZ2RMMHAzRm1OQ0hIVnJlemIwNCszaisvZ3NRYlQxZGs3UmxoUmh2Yi81RHBXTEtFWjRyRmRvTUFuOVVLZ1RJNG82anBJV0NOY3RIcTBSbGthdkU1RGdhZHFFRncxamt0dEFST1NLZFo4MGs2dkZLeWlQNC9Qdlp6MitmQm05ZkRyNitnbUJ2TFF6YTJJWWJDSk9vSUo0alV0d1dmZ3FMTHc4VFBqd0lLTVEzaXZFR2Y4ZUpIWmZzQzdhZXNLMEVKRXRwTTVwSGlFSlc2azQzQ0k5dDJBamNPT3BIZmdLZU9nOVFNTDduRHRteUhUdTlUcnJuRnZhMmtaK3daL0V5R3FQV2c3alB5YzBleFpJcTR2eTdOS2RraU5RYVRrekN2ZzlhMUdka0c4RkpucmdPOHJBZUpVblVsUjJCckhCem9MYjcwcURKR0FCOTVJQmNmbVcyTk9LWjBHbFRXMmU1NFV3QWdzZExwcnd3clRCdG9VeFRVdE9rL3drS3I5MmdhYU5MK2FvblRpaDZvZ2lxb0pCZjRvbCtNUDhGVUVzREJCUUFBQUFJQUgxMmIxalFiWUJrblIwQUFBY2ZBQUFPQUFBQWRHaDFiV0p1WVdsc0xtcHdaV2VsbDNrMEcrcTM5Nk90R2t2TlUwdFI4MVFsS01vcEJ5V05lUjZyampGRjFWQkR5amxtWWpoRmFTazVob2c1TFlsNUtBbE9xU21DaWlFU3A4WWlvU0kxdnYyOTk2Nzdyblh2L2VOZDkrNW5mZjk0MXQ1cnIvVjVubWM5ZSsrTEx4Y3JnT3NXcHVhbUFDWW1Kc0Rqbnd0d3NRQXcvdGZ1ZjJYL1N2Sy96Y0YwOFJIQXd3b0lBaFJlWnBJQ1hPSmh1c3pEZElFRFNBQUFUTXovRmdENGQyTzZkUGtLODFVV1ZqWjJqcDhCbU91QVMweVhMMSs2Y3BtWitjcVZuOTZYUC8yQUt6ek12SkxxRDY3eTJYaXpTSVh4My8zalZUbXJ0TkdIZmdIYktlcHRqU2ZQRTluWUJZV0VSVVJsWk9Ya0ZSUTFnVnJhT3ZkMGpYODFNVFY3YUc1aForL2c2T1RzNHVyem02K2ZmMEJnVUhoRVpOU0w2SmpZcE9TVTFMVDBqTXk4L0lMWGhVVnYzaFpYVkZZaHFwRTF0WFhOTFdoTWExdDdSK2NBRmpjNE5QejNweEg4TkdGbWR1N0xQSkZNV2YzbjY5cjZ4dVlXYmYvZyt5SDlpUEhqK0Y5Y1RJREwvNEgrMzNMeC9PUzZkT1hLNVNzcy8rSml1dlRpWHdFOFY1Z2wxYS95UHJCaDhRN2prN3I3Qnl1LzBhdnlELzFzMGhxMlZJRW56NmZZQlc5cmttVm8vMEw3djJUL2YyQ0oveU95L3dEN2YxeEVBT2RscHArWGQ1a0hZQWc0UDFmNmZKaWIwVXFNcWsrbzJpempvL2xuVnVHclFXQ0xnd2RXbkZqdndIZzYxYU9FMnhBWEwwczk4VmcwRGcwUE9lSkdEc1pBUXBXei9ZRWpYZy9DZzFtcW5jYktORXI2aWFFd0lDUk9RaXo2QXZEckRLcUo5OGg5cWx1TXpFUTUwNzN2ZEdKb3hhM2YzSmVvLzBoenllTGxuYzBYMnNUZlJKUGxwY29tSElyQWJTV09jVXRtSlBLaW9NUk5XS05GcjJpVHdqRG5sZzJTM2ZtWTRBTjB6WkxSZi9UOGkvM2dVREh5M2hCdm9qVjl2Nm9PVk9pTytudGNIZmdlTFU5QWVQTHoxOWZZNTljbUl4MXRJcmJNVFpPR0xZUUR3U1BxQmF1eTY5OThiUHJEbFpveVQxYXptOTdTVVcybityU3Y1YzM0WFV3OXB2aUluTmZUbSs5N0FaQ0lUWDUxQVJnWVZtMHRYTStRWFVCTEZOMmpkT01URnB6STE3cUx3dEN4VmFUSHpxSjBpTnIxVTBWQ2NMRGcyaUg2YjFIS1BwWUNIcXN5QW9NbHdNeHJnQ0JXdWdvTUVaQ21WKzkrcWprckdIQTRJUUUxbStFOUFCRWlUcEpuNHE5dHpGVnNtN1pQZnlaaUNpcjJ5TXBsVVcrMVhzZjZFbFRna1EzRkwrZnp2bDdyL2hIUE8wMHUrcmI1akhzZXBlOFZmeVFhbVNpV1JOVXpJNFNzNHlOQTI5WHY3ZUxVQmlDd2pvZ3pnNjFkeWhqVDIwYjgwbERCaitaTXBWK1BHYy9vMTJvc1lrellUQ0Z2TFlVTk5NMlIrdTV6S3RSOVd4c3Nsbk94bzJlejRiY2RZWnZxT3VqcFFTYk5RU1VIdDh4dWVUQkk3ZVpYNFZTMHFMRE5ONStOUmlnc1BYOUF4aWNqSnhMQ3B3d2hDV21ldHpzTEozN0JSKzc0VVRoS2pmQU8wNUdrbEJkaERjZjJRa2V1NlFka1JoNVZNeXJxMlBkMCtuUHpHMEU5RjdmUHR6aS9JbmNRMUR5N3NKdmRvcGlad2FxcmxLMlJDUytHUzB6TndvREtTcGRmQ1JqRGVBVThmZHFhM3pnOU5EdndhMXZxZnRRRGdaUUR0OU5YS3g0LzJXZ1hBTXBZNmhzU1R3UXBzVk51QUo2bTI1ZDhHbHdPRlpodVJHL3ZaUnJjb1lVT2owbXZycVVZSUpCUVhhMmZyMVdJZWpRZzI0VS94MEswWU1DemIzT3B3b2ZYNUQrUmdyeXVYUUI4UVRHa1I3TVljR0FJbWhHc3N2NWhOcDZERVFzcUNUZ3N0Y1N2L2UyeHNHWElYdno0ZUtqYzM1ZTV1MDNlbDFEUjJqYk5zOTZTcldJTTU3UkwzaGh5OGJ4VzErNnEwYU1zSkRyWEs5VjYwL0ZaVXBZVWdqMm9VV0djYTZieTI5WlVjWEpWM2JUWGdrQkpRK1diSjlQWjVrUEZ0WGFwQ2lPYW0rTjVCZHZHQzYyTGxUZE1DbTQ4N3RnZ09NZ0p0eE9PUjdHR2FDM1lxcDdDb1FSSHROaXc2TmRzekdJaDM1S3pKeFJZS045RXlWSHd2T3BERTRqM3ZrSFR1U1hnKzh3aGZWeXY4VExGcExXbHdUV2c2RnlZWnBhQ2loVGVKWUYwR2RURjkwRjNuUWRVUXhwWGlyQmx0MmtzK2ZxT1hidS85TG85L0pxcDhPdGRjNmtZL3pVckRrUHNmZTVIM2JCKzB2VmVlZWNBRWxIb3hZdXdnQVMycDBLZ05vTG9NaHRLL1NacW9DWHd0OUduZjFxcGRJTTR3MzUxOU9GVlRsa2duSXQ0TWFSeHJ2UlhEUzdSNjBQaUtwMXUxNHoyQmlZb1Zwekc1Q1ZGaWw2NkxjbTZkd29WREpVa2o3NzArNnBjV25rZGNVZ2NEZ1RPakJEN0NrSlVZdFE3WkM4VnNnaDRuYWphbnhWeWhkUGIzZFg0RHJBOGgvNjZkdXVmNzlENnNWemIrK09vdHNCaDFycm5sZzdTSWozdk81cWtXaFd6RkZhWG5DZUVSTjNiczB4LzJSd3BhazBzdmFjczRKOGVuV0xrbUJ6b3lTaGlsajlSY0RtVE1PRjNXdmVmWithMytlVy9DTnBCdTJ4TUhTcGF2YWMyZ2JzQXNETDhyU0VkK3I4VUMyVkVqSUhjNENEQ29aTGVmWU50MjVhMGg3UzJsTjd4NHRmVlpiUkIyVWJmbW1XenErV1VhNGFXQk1rcFlMYXhSV2pOOWtlb1NjVjIyUTNhMVk0WGlLRHpTNEpsY2dUVDdxbm9McStlU2FDTzZsaEs2bHQ5RzdSb1ZMMGd3cSsyR2t0M29jLzNOTWdvdXlxa2RMcWJmKzlXMDFIMmsrVnQvSGJXeERPZ0tjUEpUODRzYXF1VXMzeisrVTcwcVlxaFA3UHVTRGoyb05mTVV1RFdGdENRKzM2dWxtaHlUOUhkVkttN2tYYTRXbXZQOFFxN3JHZlI3MlNsb0FkaHlJRFpyN0FDZjNuUUs1MVRiL0lGWUw1eVJTSUYrckJNaVhvQitBbVo1bXI1dmxCY0NpL3dUZFBySm5FaFd3elg2UjRMcGhlb05KNnJENHE2TFN3MHRHek95UXZadHZSMTl4RjRmelR0TlNHS2VMbm45VmF1M3htcmhYcFRMYnRpSVA0UVg5K1krZzBEdVlUM0p0NjNHNnQ3Y2twOWFFWllFelRjSWpPd01hS2pIRCtGM280UmVYcjZWdjNXQ1dqblhQa0M4RmRiUC94VXg3WG9BbkQzOE5OMkxIZkc0V2pYS0pLV2kzMTVML1FVV01ONHNqVUhZcndGOW5RdEJJbDdlNWh3THJOMGRLWTVUUys3U0ZoMnBhN3BrUDBqaTVjcDJoR2hyVitka3N0QkhDSjJTZlNRUlRtcitSTmdlcU5wcWJaVnltK2JRd2dvMk9LNWpVMWlxbUtmYnFtMll2aVBMNDdRZzNjZmRIS0M4R21ZZCtVNDRFMFRYUUxDMFNIbVlHMUxweW1JYXJzZWptSzNvRDZuVHpMV3lUZVBrcnJGYUVYMHBMTUNmWmxWZU9xeUNDT3UrbFNHQWFLMWVvbjByMHdJdy9wNEdSUDBkQnA4NXlaWlFpSmc5dWc1MURTSE9PTEZzWGtCdUFxVmJuSW1FWVA0RnQxSjBRczIyVklwMysrQm8xcjdXb1EraW5Hd1JwenBVUkt3WUYxNTZkUTdkRTlobWowWDVSTGwvaFJxTUR4SW5lV1ZYNFpBZHhqVzM5Yy9OT1RQS2tQdGlXUHUvcGRtVG1mSWN6V29DbXpWSy9QYllRSUxsSnVodlFyTGRsMmxMUDF6QWVCU1JTZGtsYWt5S3NubSt2Zko5U3IrSDR1YnlvaHJlYVNXNmUzT2RhSlVNZkdhMDVCdVNPTmZ3azNmZ0hFY2huMjlONk9OY1NTdTczRkxvcVFoK0xWdVk0SGxENUYxalVmcHZYSkJiY1E4bGM5YWs0M28vSjhsVGZWOWU3cmI3c0d0VnJRNVIyR0EvaGhlM3pwV3dZSmZpc3p0WTFWMFpoOW8yejlibjlwdi9jNFhDNDVUZEJhRmQ1bVA4L3ZhOW9xV3lrOEZJVUQxTmtaMjloOEUzQ0Z4SWpNWWcxdEo3N1p0VStYNDlKUjNaSjU2VkJ5dU5TeEN6TnNrNG5DYWF2UFRLMTZwVGZnTGdCbWpram8rUzFjeHhMaytlcUZDRGhWd0J3c1dVVXF1V1l3NlQ1UGpjbUc4YU1Id1R3MUJzVmxSMURlcmFYWmRKN2J5SjhDQ0tKTFIrZmdGNEpxQk9JTjlkRUNjZytxVmN5cmRFSkRBcGJua2Y4N2p4Um50WmRvK1ZZMU9jOHB6UmpXaHZHeHBYaGtoR0NVMzcxb3JkbzdvSFpQdW9xanF0UmVYV0VtMUp3a3d3dzBWcXYvUEl4VkVYQUErOTBTSTgrQ0JqZjZEdXBhWU9vZzRhelJVUXh5aEh4WFBNN2Q3K0dNWE9mTVVEclpxQXc2VkloQ3ZHM2pNOVdzY1ZEMHBZYnhKN0VOcmo5VHpzam5iSklSbmMzajUrcDJTNit4eXVRbWxwalVVaHh2NnZZZy92VCtFQU5kaDlhbnJxYkx3WnVkT2pJeWFYelhDWGtiZlVvTjFEWm4xTGl5aTNoVkZ4N25tTjFwRWhxbFdxMm5qYkFzMmhpU2NNYTRPSG1ZVzF6UFh3dnk3YkV3RWZvUWRTWnJ3V3pQOVozbnBNWkw2UlU4TjVHamkxYjBzZUdqWTFhNmF3UnJpVnBGdWFqYnpXWFp6NEt5V1FxVzdjZU12MlRjRTd4TEJNa1h6cWlFcXkwcUZyL0RMNUdxelk2bGVIMXBDYWxPVHZoT0ZBOFhIRU1PSmEyUnVIU3RBOVdvMllWeVYzb0hsMlFaRDh0OXg2Q0puVExEcTJ1eTUzbEZudG5KbHptRTE2QUtBZGgvVEgyV1plVlpxeHVtbitpV1RYMXBmUXJuY3hYeTgwL21kWm9IOC9wckxvNDV5K2JwbWtHalB5UE9RYkJNaHhYanU2eVlnN3JTekdkZThIRmxhcWQ3enFSN1JUK01vTFJiMVhPWDhDTXJYRkVoWm1FV2pGaDcrK3RTVVlVZXJ4TTBTTVgySkVUY3ZmL3l3SEcxN0JIcnZNSFhLVXIvOGhWRUJOaHJmeGVJKzFZUHFGblN4a01CZ2d5TFpQNS9LdGhVci9XajY1OVZhS3V2YzVaVUxRTDlFZGk4ejRUUXduSFoxaUVSNVdkaStMT0hGNVVyaXZyU1poSzJ0WFBCeTlacGdOMUgrQXNjcHFLVHNObDR2aHRqVUxTeE9WQThqblNlNFNvSzNES21aakxqejlHRllIeFVFdVFDTWp1eGZBSVNpUVJTTmE4RlFGbXFjY1haR1ppZ1htRExHNGY2YUpiL2NDOTBaZ2dtc2dvVDFxblZiRnYvbTcvS2hUODVxVWxYTlExTnZ4MktJbVJDL0RQU3g0QzdFaUJCTEgxYVJYU05GeTJTZE8zVEcyOFREZFYrVm1nOFVsRm9HUmZ0eUNuQzUzOWZWbER5NEd5bkR6R0xwdUc3bjN1ZVVaS201T1kxWkhiQjJiN2IzL2x4SzJQS3NPanZHSU5WZWErNmx3ZEZjUFRRU0xvRkY4d0tRbWErRzQwNVpCbEROQmtraUFiUm9DUG4zNWs0cWFZaDBIV296MlMwVzNCb1hDRFhVMS9Yc29vWVBGZ3JPYW5XNmJvbHlwUjk3MWxPdXpJb042b0o3VUYwTTZSV2hIUS95V1JUeFo3VTRsNXJzZHF0c3FpOWZYTjVvamdhUm84cmFYTUU5cldXZDR6bXF0Smo3dlg2dGZUQXc0YW5yMERHRlpBdks5b09NR2ZXSHFMYXpoZWliMTBDZGFITy9ReVdweGgrbm9NK3BSZjBKaWN0M0dhL0VvdldjRTlkdHFhRzUzWkFUMHcwNEYyVzZPMXkyNXFEbmRXRUxGVXZoTEpPWVBHd1Vjdnd3Q2J5ZmdHczdVTWlrSm9URWVRM3NzVUNORXU4N3hLdWMzbzdyeWxWNmVENWl3RCs1R21jak43K3UyMVlTSGw0YldNUjM1OTNIcE0vNFJwOG5qU3J0em90WWNXZUw5MVUvSkIzZmlZdGVyeFRGT0VyemlJNlVTWTZYYXEwUHYzYVVpdWdwMmxOOG9qRENpMVR6dGUySnNSemZPakh0OERWdnYyZmgvdUVZTFJZcGFXSmZLOFRGN3lESkppTmlsd3MwK0JYeFRjRVdPcGtXUmlXUjJ3YmhYSnVpR0NTT216bkFVMzltVDkrbUthZ3p2djZLQWRPazVQVDNtMFprV2Z4M1Z2U0ozYTNybXh4ci9ad3RpOHRMK285ZzkzZXd0MkxwM0t6UjJoNjVnOGVxYmRwSkVhUXI4eHZVb0lHZG5kQ0lPRmlwZDZTWU9vU3JUSHFxMG5CamNwelArbTNUbWpOdXRyQkMzdS9QSDRYbkNUL2JFMVJhMzBaV2ROY0Y0RXByMzJsM1U5dEhBN0VPTkMwblArRXZoclluTmFRSUVseVh5Mk9BdkNFbzJOa2dKSmlvb2pzV1hER2pKcnEvZHRONHBEdkgrQ252ckZKYzF1TEFkSldRaTAvOTg2OWYyckVpS1VrNWJ1bC9JUndGNE9qa1o3WVZtd2RXc0hBQlpVdFp0cWtVODhmYkk4N0ZyMG9ydFhkdVVkRjdNT3c5YTVTTmZqQjd0cEg5ajRKbFdZR1g5V0hrei93OXBZcnczcnBDeFR5NmRWNlg1K3F4YWFZOGFvUjc4bEttL0YvL1JiMVhHV01vcUkzYlJLYUI0bnNhS3UxVWpaekwycTJyK2lxc2lkRTJIQytPMTRSc3UvWHdZRGdhZlN5b2tXdkpuWmpTOFpJWGFsOTJkN3ZOdk1NaERjc1djeTBHTUFFRUpvMEUzTi9EOWZDUmQydnJHUG5HM1hQZEVlK0Q1Z1R6R1Zpc3B3alYza0NMdW5qOENqTmRuUTEwNktOcVp6YnNOS0dlcW53ZnpUWjdBTnJZQ1dtc1NqeStBSml6T0JldjJ4NWJpcVpZWUdnRjd5OEF6a2hZR1plWEU4NTc0d2xFMzNDdjFyUytaTUNiNXJCaGlyalgrUXhubWp5ak81NEhXVzZodFdUZ0VUY0UzSTBRZGh5YzdoNVFvQ3RhUWRrb1lrdW5YeGtjeEIvVURoemZ0R2h3Uy9iVjJRYTdyVjRBdU50MmxLcUNvc1JsZjA0cmc5eFgrcW5yZ3dieTFMOG5kOUp5NCs4bUJGdVJYNW9OWEFDSXJnMEd3b1NJQ1ZGemdmTVcvczU0WkFQUnVIN3pCWS83SnRmKy9hVzhRUHlQUlhoYXJ6eGp6NXp4dXhmRmNKaVVoaVF2dnhLQ0haSjQ1VkxqZGFKM1Y1M2JxSzBsa05waDc1cUZCMXhkdFFaTGF0Ym5uMHFzMjNMTzZXdXJKaDI2dlpWeWFiOTk2SnJhalVmMVVmZXdYVDE4WnRSeEJDVUJ0cjlSN1BSRkplS20xamI1YXRIWHpmM0ExdHhncEdyQkJQVU5PRGdTOGpodm9WK21LdU81Q2ljdDlFNzN5T0xOZFd6Zi9EUnVYMHhwekd1SXVJUVYxallpc1VMdnhVVHR1NHpHMUF4TDd6QnNqOVNlcVNLN1p1UktNOG9vUDRUc09tSkNkaVRiMDNhQ3lCcHZIZW1FQTg2bkFiWklHSkxkdGorTTN3R1pOR0E5TU5KQWZpMmpNQjFSVDZtM3I2a2pPSHpkcWYxazZoRFk5NDcrdzU0OHNuK3NhQmNoNDRBVnlKZXowTngrQXJHSWtEbWtOenI4SE5tbjY5bU03Ti9qMzFWL0ZYbkFjRXFCcWxPdVhhWm9aeGdHWEFDRUdmVkdVMmhVNWlkcVd2L3hpMXg5YVpvU1JSVkJ1V2Ezc3BzV3Zncm5ZeWhoZTVYeTFuRkRlckNhcHRNWXlzMDRpNzdKQVpQZzh1aFowSmp0Z1kwWHk4TFBQdlQxYW1qRzlGaHNhSzhZOUFtMUI1V0VIZzMyNUw0ZWxIQTlYaEVhMVR6VGlKbmcycnBMaE5DbkZyNjREeUxkQW1QZC9jYVZTa1pMMnVBNytTRGhWSjNWVlBQVEk4dFpxRW85TklKUlFzVU94cTdqV1B2OHJOaFBoYzVLb0diVUZ0Y3VoaFA1RGRxTkJIUHFWVG1yNkphaHlSbWpDVzdrQTJQOWVDR3FWL0k1aSt6cnFnZStvYkpwY1hWQlRuUEMrVGpScDNOZXYxaFJUMVpTYTROcmVranBCZ3BiclU3RTROM3N1ck1Xc2grOFpuNHAwQ2xzOE9XTGFwTEt4TURtenRkbTl0Ymp6SVhQbkk3TlpzRTF2N3dmNWRlb280dThxNVN4dXBsbEgvTkJBeW1YT0xHcXRYcERTekI1WGZIZUUwdng1WUt0SjdhaGNCNlhUKzJFU0I4bnMvUVJMNlhHUHlyV0hZVjlnWmF0SUZhZ1k3Y1NhR3RzTFI2ZkJtUWJFSTc0NnFwZmE1dTdlK09SVlVhdkpFR1MraUpGdFZmNE5CQ05QMzFRdDhqUVpRVEJyNThyUUVGd2JLL1U1S2tWTWdoVnVSQWR2NC8xbUF3R3FyamhqclBUZFgyR3RZb3VieGFIcHU4bE8wS3FQR1JRbmFjYTA5MitLM3Q4RFA5SGM5QXdDcHkvTHdNSUZ6V0psRWlQak90eEZFWkQ5TVM2enE0dUwrdlZqLzd0WFRiL3RCeStNenNhK0VMZktZOUlhc2dXTitOR2JrcHdZcHh2elh5ZkVENTFub2xZV0pJR1R6OUZvQmxXbFZ1Nm5FVFZ3cUt3UUMzaXk2b0Vkcm1wd21Hcm5CUHJuSTh1SHo4c21DWFUzR1lXcEg4RGY0dG44dUpZWXRRTlFITDVHUmNBdDlsdk81RUttbUplWWd4TE5YWTNhZkNWWjBIaG14T2hLeE1jd3pVa3N5YzdJcTJGVzV1VkxjVzdhM3FtMXorRlFjcTBDalc0VXo3N1o5Ym1ESG92czZnbjF6ajArL1BhbExwcmJrN1drTE5HYThpMXlpb1B2Y00wVUlvZkltNG9FU3JLNVdRODdPb1RVVjVNVm15bXFZSm9kUjBSM1hxKzEwWjJFVFNlV2svdGdWVkZpdHhPclQwcUxVVkFwRzdFdnR3Rk5JOS9MZkhYUmtYbWFjUEpueFdaOG9EL0xOUWI0Sm5iQUwzczFweXEvajFhUXYreHBtc1pRbVlYV2IzVkt3NGZWQWh0TU9NVWZYa0IrQUs4cVlickJPUUk1ZUdBTTRnSmVsWXJNWGRCT21kdG1UbG5ZRzRUOWtad2kwaVpYM2JHVTlnZUIwcUc4Ly9kWWpyVk1uaHI3WjY5ZXNEaTg1ekxYQ2J4TVl5dUZhSDAyOVN4T2V5b1lYWnhTTFovTUFVMkZxaG1ob3REY1c1cnpSNjVpamVTZitnYkNzS1JBYUdxMlJVcWhUVkZ6d0krMVMyYitOWjlJWHE1alFoYjVKMzVjOGpYdmZrMFZFOWZiSTlOY01ydkh5cTE0TVBoSGJZbXRuLzQrYWVXWUFjVnAzS2JrUTc3dWhGclp3MGRVTTRqWjI5QzVTaFk5MURheFV4QVlhaGJmbUxlQnRidjh4NUkzbG1nQjNlTVo1ZVVtZ2hac2lPUlc2S3BiK3RVaWtuUVVFYU1vdk9XWURHaTAyekZrRy9oVnMvNy9IRjBYaVNHVWNLK05NaTU0T2ZtOWdGWUQ3NmhvWDlOV2YwdTlBZDViNzVsUlM1RmxJKzhsOTdIOVowa1JjSnBiWXl1N0FsNWpDZVE1VDdNZkcrMHBJQVdMZ0FaYzdISmJmNmcyYjJJTDZxL2RRWDZ0RnczWFRNV1g3TmlpaDhUSmYwT2EwVHRNRjNGQ0J5bXRnVTJERGVlQnMvc1dsYUcxUVYybHIzeXI5Zi93SGd1Z29xOEwyWkY4RW50UDdVOGw4ZndCYzdxNXJ0ZWV5SkxLTlBqbms4OC80UTJLMXJGSUU0MlpqMGxXa014VVAvdVgyZmtwaUw1ZXp1NlpzclIxTmRvVjFoUWtQaHlBTXFXL09nNUs4ck50cmtOM2R4Mkl2NVFaK0F1Z3B0a1ZzUmJDVXFSWVZXY3pGSVB5eS9pTkhJZ2xIRmZLWTgyZWFKZ21yejkwck5hN0F2Mm8wTWxkMEJsSnM3aWpvMzlYTXZFN2JwMlUwdFlWbENZbEhXV0wyelFyQmphZ3R4UmFqZUM4TWtZd2svbHFLU1Y3cDlOLzhSZ1FxS1dweFExS3FYeVZKZHgrVVFIK2dEZks3VVFBT2NISDZWamN0TXZBTmZQRFFORTRhbXVJRklHL292YjRBcFlZOFVzU1ZXenFMa2I0dkwwTkxJaG9MQXpFdEdVTEpXMFdlTDErOC94K2VtaDJIMC9pVXhEcmlHTVAzbkpiQ0RKeFlDWnhrMHZuVTJxMlRnaWNoWTZ6WUZvQXA2SGxHa00yd0RKUFpTZ0dvSW4yUkJDVUJpTzZDWW5YUGU5bGRwSXE2eHp4Yk95UGpJRU10cHdLazcxeDNybE9ubmVKeGhvTWhKRHVhT24rZ0s0K2FHVzFPcHljbHhYdGhsV3FQWDRiRGgxL1F4K0NEWjZLZnR6OUp0VWljaE5ueVgrR2lXS2M0MnZoZmlTSk9ZMWJMVWNDMzNveVRuTTB4RWVRZytuQzdHcnJOUEJLOEUzck9RNzhwYUgrKy80S1hXZDFNTzJsd3pHM2NSdW1yb0lZTkl4SUJqWVlHMGk3NTJjamgzOXpTTkRGWXQyZU1PRGhEcFNWNDdxM1RJVnhZU3RobHFLekE3aDJiNWxSTzM0THZwK3diM2Eyblg3VWtOZno3Q3ZTQ0hoTm5nYjI0Qk5xcmpTdVZETXk0SWE4OW5YSGFWc2RSRSs3THZxVFQzVFpHVHFxUWcxOStNeEN4WjFDZnFZRVZ3VmJZWFZPaUFHSEw4NFZWcUs5UWxtSHZ3NmVERGttNUMrOEEvdXlIWkhGWFNGK0ZiU0pCYVpDb1N6d2ZrRGlwdjZhSkFCMTYremI0NWVCUlM2bXY0UlNVN1BQa2VGYU03bEhhL2EwSVRTbVFkZ01iNlpSR0ZpLzY4SEdUS0Z3Um5DUDBibVZrd3hnWldsbHlTeVBQblNySFNSc0VqSisybURZRFBUMmZJRXZvbS9Gb2xqb1kwQnZSTFRUWE4yMUcrZG5EN21CSDhoVmg4QzhHcG5jL0gyTjIxSEZTckxOM0xqUnRtZHVjTzQzR3ppaTR3bUtHVEZoanErVDNKZzFGUFVCRDRGVm9OclBOeXg5WUhGNEoyZVBucFJ4azU1WHdlNnRidTcxNjNyZGNENWROU3VDTHdKVENsMVhxMERzUmp6c1ZPSGZCUkcweEN1cGFJTWtaSHVIOCtnUUdNK0c5M21NaTYwL0N6UzFocU9RU29NT0VpelpkY0NsZlZ5cEJDaWY5YW5ZQWs1RWVXZURlclA2RHdRbnRJWnJCMWNNVWRoQksxb2l3QUt5em1DUDhVWFREMjhDaEQvblN1V05ueGZBYkl2L2YzV2YvT3BYdUo0VXhZSFNaZCt1MU5WelBZa2gzS0xzM0R2OWxPWXB2Y2Z0alIxM2x1UEgvaUtDS1BlUk93eE1TcE5waHZRR2ZGQ2pCZXVSWmJvMUhFUFA1THo1R3VneStOZjhyWlNJa0h5aDh4dzZ6K0JPeVBMYlA1dWI3L3lMaTY5MTdaN0NUS0pFL0dMVEIvWnBNampLNDB3eW84MjdkOUJRRUxnMnFsczV3R2Iyc1JCYjhVbFU0ekpxR0plWXArbWowamNjR25PcVB3cTByUmh5d0ZobXh3MHdJdThvVG1kNG1SaFo2blRZQ0RGNFdvTm5jcnlSWlFFZllwLzduN0tlVlpPY3NMdkJoOHE4U0FDNDRWcFdwbWRVS0lUdHY4TTJRaDVCVmsxbzVsMjBtdERJMnM4R1E1Tituck1wYSt6ejNOOWFoLzRKSVRwUjNVbTA1YkVnOVRtTHdEMGVzZ29iR0dDTDlBVzFoNGhYenl1SWtIK3pPT0NhZjBRRms2UnhVQThkR2MvVmN4OHR3bXRkSkhFUHlab3RpT0x0MVE4TUtNNndCTVVnVjFwTWszZ1NXMVYrUi85US9qbldiMXQ4UERCRVVSc004YnMzVUZ2SUVXMnBLQWtXMmNLd2NJZUVXaWtQeXFUbUpjM1JISG82SmxKRytFWEsycWV0VDRmL2FmWXNzRHdoYzVJdnZ2VU94bTI4YnVuN1ZiejAvVGFDMEJ5S0dpeW1sYjRWaFhwUzdudlpkOUxjNlllL1ZIUk82TlozeU02TlAxbzJoZFA3czNoaU1KakhBaUhZZ0VyQkNGTEg5VjNuWWdjREROaXFleXZIVDU2NUJsU2M2SGVsSEE0cWhLNytNWGNwOVpLbXVGbVNaQTE4R3ZoMTI0TmsreWRiQXlaRldzVXBWT3N2amtXeG56ZnJtZjFSNmZ1SzIxYkVWd1ZEQlJ3YlFvdnphNis2eEFMRy9SL2Y3Uko5azVFMnNqN3EyY1dQUHRlaS9pdGNzZEgyUmlHYzBBNU5pUTh4djlUcXAwMU9BSlVzRWZZak9RNEtJQWRhcllzTEcxSDNRc0kveXpLQ0lrL3JCbFFNTHFlbGFCaDlsR05HT0p5THQ1RDc0TkU2eXZRZUVONUdSVUJFUmVBVk5kSFpiclU4TTNacURDR3RtMExIZzN5ME1KZjZUaWY3aEVTbk8xOXJ0bks2bDhJY1ZGRkhtdllVU1V5STN1MHJhZFdHRDdsQVh4YmhVNnVVTjA5ZWwrYUI5cThpUnd0TmJNSzBsTm9LZ3ZXTW5QNzIzRlpRd1BNZmtVZXAzc0dOZ2tHWmFtamZjQzJIMWVrRlIwa0hma2lXekpHZ0pMRzE0enVZaDRSSXhaam5oWFU2VnB5d1JvVloyNXFLODdFdkxhVXdEclladEYweXN4TnEyUlk4YVBlUXFLWWVzZGk5N2V4ejBLaU0xL1pKbVd0Z3UyUUl2TDRxcjh5V1IydS9QTTdrLzcrTDBNeHR3L204cXhxN3djR1ZQUStQR3BsbDYvNC9YOHF3NHY1L3dOUVN3RUNGQU1VQUFBQUNBQjlkbTlZdGlMVFFaOEJBQUNuQXdBQURBQUpBQUFBQUFBQUFBQUF0b0VBQUFBQVpHOWpkVzFsYm5RdWVHMXNWVlFGQUFjTzhQTmxVRXNCQWhRREZBQUFBQWdBZlhadldKV2x6RVpMRmdBQTIvZ0JBQThBQ1FBQUFBQUFBQUFBQUxhQnlRRUFBSEJoWjJWekwzQmhaMlV4TG5odGJGVlVCUUFIRHZEelpWQkxBUUlVQXhRQUFBQUlBSDEyYjFnazhOdjRPZ0FBQURvQUFBQU9BQWtBQUFBQUFBQUFBQUMyZ1VFWUFBQnlaV3h6TDE5eVpXeHpMbmh0YkZWVUJRQUhEdkR6WlZCTEFRSVVBeFFBQUFBSUFIMTJiMWdrOE52NE9nQUFBRG9BQUFBVEFBa0FBQUFBQUFBQUFBQzJnYWNZQUFCeVpXeHpMM0JoWjJVeFgzSmxiSE11ZUcxc1ZWUUZBQWNPOFBObFVFc0JBaFFERkFBQUFBZ0FmWFp2V0VvNUdjNm5Bd0FBWXg4QUFBa0FDUUFBQUFBQUFBQUFBTGFCRWhrQUFIUm9aVzFsTG5odGJGVlVCUUFIRHZEelpWQkxBUUlVQXhRQUFBQUlBSDEyYjFqUWJZQmtuUjBBQUFjZkFBQU9BQWtBQUFBQUFBQUFBQUMyZ2VBY0FBQjBhSFZ0WW01aGFXd3VhbkJsWjFWVUJRQUhEdkR6WlZCTEJRWUFBQUFBQmdBR0FKMEJBQUNwT2dBQUFBQT0iLAoJIkZpbGVOYW1lIiA6ICI1Lea1i+ivlea1geeoiy5lZGR4Igp9Cg=="/>
    </extobj>
  </extobjs>
</s:customData>
</file>

<file path=customXml/item2.xml><?xml version="1.0" encoding="utf-8"?>
<s:customData xmlns="http://www.wps.cn/officeDocument/2013/wpsCustomData" xmlns:s="http://www.wps.cn/officeDocument/2013/wpsCustomData">
  <extobjs>
    <extobj name="F360BE8B-6686-4F3D-AEAF-501FE73E4058-1">
      <extobjdata type="F360BE8B-6686-4F3D-AEAF-501FE73E4058" data="ewoJIkZpbGVDb250ZW50IiA6ICJVRXNEQkJRQUFBQUlBR0NJYmxpZmpFc3ptd0VBQUtjREFBQU1BQUFBWkc5amRXMWxiblF1ZUcxc2haTmJiNk13RUlYZksvVS9JTCtUbWdUU0pJSldLZWxOU2k4SzIxYmFOeGVQd1lxeEsyTjZVYlgvZlczYVRiSnMwUEtBeFBrT3gvYk1PRDU5cjRUM0Nycm1TaVlvR0dEa2djd1Y1YkpJVUdPWVAwR25KNGNIOFVMbFRRWFNlSThiNzNDQUIyUGtXWExaY0pxZ1Q0YkpsSVVSODRQeGhQaGhSS2svbVU2bi9uR0lSODhSQ3htTDJDL2szV1VKZXVJUzJWalBQaTQ2VlpMeDRsdG94VXlKeHRoMXZNY0VSVGhBUngxNFErcTFZL2h2OHZCQ2lZRjdVc0F0cWNBWkx1Ykw3THp6ZTZuZUxqV25EdjlZUGV5aHEwYUE3c2Z1dkNDNGhINkwyOEtaQnJMZWI3blR4Ynd4YWtrK1ZHUDJXNnJxLzQ2bHl0ZnBWNUgreGRlRlZCb1d3RkpwTXZNaCtzcXg4VjBvYVhvODV3SnlvM2xPUktwVlhXL2l0dVdQajdwOWpETmpSNG1MZW1PWjU0YS90dDI1bGhUZU93Rk9yNTIyN1hhOGVPRWRKY3MxZ0h6aTFKU09ES014N3NJcjRFWFpuaVFJdzkwRkJERk02Y29SQ3ZWNlMxTGJLUU4wWVY5dEtCNkdQaDc1UWVnRnh6TThuQVdqamxlMTAvR3pKSFlLU2lXTExiNnhkNGZ4M3F6UmJHZVkvNWozaGJYMWJLK2MvZmdOVUVzREJCUUFBQUFJQUdDSWJsaEt4clh3S1JNQUFONi9BUUFQQUFBQWNHRm5aWE12Y0dGblpURXVlRzFzN1ozdmM5ekdlY2ZmZDZiL3c4M2xqZVJTZDdnRDd0Y00yUXhKOFJSbFNJcmxVVExaTngySUJFbFVkOEFORGxURXZITGowR09ueVRqVHFQRWtqcHRhaW10MU1sTzdFOFhPdFBMMG44bFIxQ3Y5QzkwZkFBNC9Gc0R5N3VoUXZLODlIZ3ZZWjNlZlovZkI3aGVMajgvejMzM1U2eFllR3M3QXRLMkZZcVdrRkF1R3RXdnZtZGJCUXZIdVZ2dEdzL2pkdi8zcnY1cmYwQStNd3UyYnhFUWhKbHZIZldPaFNPOFZDK3Q2ejdqTEwyNVUrT1ZDOGRXbmY2UVhmMi9iUFZLbFdMaHJtZTVDc2RjckZqWWNZMFB2Rzg1Q2tSaVFsZ3ZrTDliNmhtUDNCOTROZHZOdGM4ODlMTndqOVN2VmFxbFdMWmJEcGQ4enpJTkRseFkzV21xcG9WU2l4YlREb0lGcVJVbVdqaHFvdGhyUll1ck9rbVBvRDdKZENNeHlmTm13SGRmUlRXYlFYbHp0ckVTTEY0OWN1MlArMEtERlc1dDNWMUk2V1RYMldRdEtTdm1XM2M4cTN2UmRqRHZuR3l6WnJtdjNCQmFkWGNmdWRyZFo0Nldhb3RWRXhUdGVjYlRzbG1QdUxSa0hwclV0Y0MwbzNCRVUzbkVPYnBxT3NldVN2SXo2TkYrT1o4djhxbjVzSDduaDZ0OC82dlhYN0QxREVBNHQ2cmpIWFVQUUt5dnpwcUllTFZvLzZ0MWZOUjRhWFVHMVhtOU4vMGZiWWJtVUxESXRYaFJQUWhMaVBjTzVhUTVjVVVWUytqMDdwM1J4TUtDRnpkaVQwZS9zNmp5OG1oSXZJby9mTG1uVEcxV2xsREFnUFFZanA0UUdQVExHdFArMmFYVDNxSFZYUHk1MER1MGZiQnphcnUxbmVHR2Q1WFJ3eVFvMzdBRnR0TUFlS3pJZ0pLb0NmM2JJY0N1ZTBhcHBHYjdobHZISUpXUGttaVFndjZuWU1EQTNXUC9lMDhOWEtYOGhHbjcraStIUGZ4YXNVdlJmeFVLN3F4L3c5azIzYXdnYVpvM2YwN3RIYkJqSThyVlE3R3h0Um9hS21iUnR5eTIwOVo3WlBWNG9ycG5rU1JqWTVDbmQwVWxVeFFJZkFETHRoV1c3YTVNVjd6c2EreXM2NUdVL0NLbkFxa0ZndjN0Kzl1bmpJREFXeVJzZFdUM1lPOTU5OXVxalowRmtONDIrN3JnOXczTGZ3UEM4N0tmeE5mejRWbnE2MlEzQzg2N2U1TWlhUVU1Ky9kbWZ2L25OeThkL1BQdmlreURBdDhsVGJWMzIxQnpkOEZhMCtFSTNDRmJDdHRudHRtMm5wN3VlREZxbjRRWEZTN2ZhanQzYk9qUjZzYzFuZnNNeExiZGp1RWY5UXRza2UyM24wRERjWUNBOXFhU01sa2VxV29MbGtXcVVrSXFpWW1CTmQ4am15V05sdTN2NEJsRUQ0VXUrdVlmdUJGNlJkWjJvdi9EWXNEdmVqSjY5KzlQVFgzMFJyS20zcllmbXdMdy9tcjdDcXIzN3dIK0tXWUQreFNMWnVoK083SmIwM1FjSGpuMWs3ZmtHSFV2dml3UlB1UHZoZi8rSXlraHY0VXZyM2Q5aVJOM3pxM0R2bnJXZ2U3YkpqUVpqbms4aTdWd2RMVTd2L1BybDQyZVJUWWlac1dSam03RWFEWWVWcnV6dkV5bERpOVc2b0podWM2eFFVTFpzV3hhcHl4dXZhU0ZuV2JGL3RiWTI4bGFqQ2FHYjFuMzZuQ3ErNS9kTVYrK2E3bkdHNzFvajAzZE55ZkJkV05nNUpGSS9WanBmOW56MXI3a1JmNWJZbjcxMEl6SzZ3Q1lrMlBYSWlyQkpKNUU4Mm81RmttU1RPS1piQjEwaldJQis4OTdaNS8veTh0Yy9mdm5iL3h4Kzh5UWFxcU5iZzMzeTRNYlhrMERrcTgxcWNyVVphWHUxbVN4ZHBMMG5GU0VydTdYaDZkNnFxb2xMbWZDdE5aS0ZKSy85eXBVV0dZWk5ycTBMYTNFMUc3TGU0ZFlSWTBFODdhN1pGNmp4b0V3a3hzdWlzWnNubWVrUzZUK0l0K0xkOTZhRUxFUjBzZktYa0pneHE4RGoxRHpQRmJWZTExclZsR0JaQmM5SFpwOFNKN083ZWV5L2VJeE1VNW9rcGp2ZUpGUGJTbGF6MjB2R29mN1F0SThjci9IMlF2RjIrOTYxTzV2WDd1bE9pU2NuWFpxSVJEZC9PQmU5ZDlQVUQ2N1AxZWFVNjJ5SHU3MitsUkpqcEpOS3R2R3lidDN5OXMza3RESUw5cEpKbHJ3TUU3THo2V1J4M2Nzd0lXOWR2VDU3R05oemFGb0h5U1FxZS9PZm14WnN6L0lYOTlTOFVCdXFseGl0UnAxczQyOWVXaVRuSDlOUDlNaG9WVkNudUNySVROUmxYQmJvV3k2V0Jab1hvV1ZCbTk2eWNBbnpJcGtBTXpiL3diM0k2d2NaRmxPMzNJU3M4TzU3aWJKTTlhS25MVHFXMmMvU0Y4RTdwY0tHYStuT25kVzhPSVEyODJYUEJ6blhXQ0tQZkJQdmNYOEozN3pGZCtTYWVBSCtDN2tXR3pieEd2QnQreFpkdTdsbnRjdmxHVjFBL0pPMFMrVVlWVHorRWRnbGNNeGJOTzdzN3c4TTF6L0F5dlNMaWhEaG1zMDNjdmIrZU1OZnlrcitrMS9hbmt0UmY3RUtmczZUQ3VGR3FKT2w3ZXZYODhiaTl2b0VJOEU2RGc5Rkszc29XbG1xTmh3Ujl6NTliQzR3TEsvM2NGUVZSWHFHRjlkdlNzdTE4OHk4TUZkQ1U1K2lDSklaSVJqbTZ4ZVpKYjZQa2ZITTJXalQwb1NGbEQ1cXFhTnpnZUU5TkFmMytPZHZMN1NjZmJwU202Q25OWDNnR2s3SE5heGRldWpQK3N2WmZKZjBnYm43RDJ1bGg0UEJvOVF6OGRob0NJL05CVTRHOXlJQ2JIbkROZ1g2aTkvMll0bHdLOEdoTUQrNUV6OWhzbnBhOHZDcXpKM0ljYTBhbkJqbnVrYVAvRVlDL3R0d1R2VWxWNzV6K1VkL0kvZHlYa1FrbmROOHpUVmQ1N0xQWkNSOXEvbXFLOTgzclZSUmxIcDBEWXE5TDh3UnY4ay8xVmExZGYwdGFoQ1ZCZW14aE5ybVI4TTNybm4vSHErcjVOSW1PUjcxNExOcGZwWTNXaVcxenZjNHZzYkdmUTFFdDhqWjhQS2ZQakRWVWwydFYyUUdScmF6c1llbUVYeHhIVHRWUXU5SUNTK2pBaVBqbVZSTHpWWkxpd3pKZUoyTVBSTE40QXZ0cEVrU2ZqTVRPU3VYSkdxTjlLRzJNb2RFdGh1cFFmRnZSWGE0TlhPd0c2KzZ1S2YzeWQ0czRHbktNWFArd2NyN0JQeDNSK2J1QTdLdFB5QVBRRUk1Skw4VmQreXV1U2VjZytBajNIZjI5dzFqWDl2ZkozTVdmSjNqVThpK2J6YnBhbXJzRThQbTNxNUN6SktqTU9vMlhrVGhHbUZKVVBxMklRYkZJa2JML01TbzNkVlRKcHRCUExwTEJ0VHlaSUxRak9GZmk0NWovNEJaS2Y3bisrVDNNbWErWXUzSkc3TlF5VURralh4aTlMMWhqWTIrc0kreTMwbGlDbElIZXA1L1QwMmZCSkpkZXlSRXltQUpQOUtWVXhxWUw0ZnlNbnlmZnFGTnFEbjIyVFpDU20yUlA2MDhJdEowajNkZFMxSENhZDlSQTRQSTk5UThjY1ZxUkw2eDVwMm5zaG9aMzEwRG0xdnluMUFqZGVUa1hsQWwvcTJXckd4MGNFdGJsUkliaWJmaVZLU2dkdEJscURJZmxPemFXNDljenVSa0FUUE1VdmdKZDlRTzZYT3BTMTdRQ3ZjV3UrYUJ0VkJjTml6eThISUNqNmVVdDhqVnFPRFE3M2RjdTgvV0lwa25pb3dMK1RzOWpPVkQzZEYzNmVwN2U1dWZrT2ZRUGMwUjNaUFg5Z1pwK3NEUis0ZCsyNTArZlRZOTFNYUxsdXBlYTY5dE9nT1gyWkFMdXZuNmY5N2tEQTZyck84YVN3WVpSMk4wdmJqdlVrZ2hJeFU1ZURNb0JJMk9XdHlpNHhnUU9wbXQwTGxJS1dQbC9YNWhnOGU0dkoyeTFVZnMzYjV2ZVBaL0g1ODkvL3pWUjgrSHYvdmwyYWZQWG4zeTVQUlBKNmZQLzJtKzdQYXplaXozMDRwSndvbTk1UVVzMlJJclc2d0t2eEhadVc4WmRzOXdIZE5JTEdoZXliR295M1diYlFUcEh6RFdHWFdhWWJEY3RRZjhFMGpLVHJadVV5d3VzNHVjN3l4cjlrTWlqdE9HTS9nYVNsWUlPUTNLcWtsL3BDcW5kczgyMGh6SDJOZTRRRGRLS3NKek9wanF4bmtjVE5lYXpQVzV0QURFQjFEUkNLUWtiYkxwT1NYdDlDNGo1RVZuTnk5aTJjMlh2N3hGSmZtNUJtQXg5dllucXYwV2wvRXBjYVpGSXpXejU0cXpKWG8vbFhuejVJNU9OQ0dpRkl5OERjZFRVTWFuVVdoS2VnWkdla2tOMml0SnlVWWVaV3lxazQxYzRFUW4xaGlKbzRuSThPUnhRWk10TWFIRk9mOHM2ZHYzSy8xMGFrN2lUQ3JoYzBhcUJTMUhNMjNVZkhhaVRmYVU1WjgxajhLb2FCbXJnZFJvTE1hT2tCSjFMKzV4T0UrZ1ZVMjB1dWRGT05sRWlOSXVjdDQxSituR0tJeWNUVFpvT3RGdzZoYkxZeEZNWXFUNnhVMmlOMGkrZHEyVXR2T20waHVEVVkyZEZFRXFucno1c2tBbkJ6ZEhzdG83VFBDdlVoSHQ2a3dnMnBXcW1pd0ZvdzFHK3dyQmVOeEhNTnBndE1Gb2c5SE95UXN3MnJNeS8yQzB3V2lEMFFhakRVWWJqUFlVd3dLalBlM2hCS01OUmh1TU5oanRjWjBEb3cxR0c0dzJHRzB3Mm1DMEkyWmd0Sk50Z3RFR293MUdHNHkyWUxZdmpORis5ZkZYcjk1OTl1Zi8vZXIxaS9mUC91MS9Udi85RjY5ZmZIRDIxY253NlplbmYrQzg5a2ZndFQwRDhOcVpqb0hYQnE4TlhudU1GQVN2elV2QWE0UFhsZ2dYdlBaWWdZTFhCcS90MzU0dXI2M05CcS9kVEU0K2VHM3cybGNKek9NK2d0Y0dydzFlRzd4MlRsNkExNTZWK1FldkRWNGJ2RFo0YmZEYTRMV25HQlo0N1drUEozaHQ4TnJndGNGcmorc2NlRzN3MnVDMXdXdUQxd2F2SFRFRHI1MXNFN3cyZUczdzJ1QzFCYk45Y2IrcC9jNS9ESC8rL3ZCWHo0YnZmZjN5OTErY25qd1pucHljZnZrWWpMWm5BRVk3MHpFdzJtQzB3V2lQa1lKZ3RIa0pHRzB3MmhMaGd0RWVLMUF3Mm1DMC9kdlRaYlJyTThGb1YydUNqMzVndE1Gb1h5RVlqL3NJUmh1TU5oaHRNTm81ZVFGR2UxYm1INHcyR0cwdzJtQzB3V2lEMFo1aVdHQzBwejJjWUxUQmFJUFJCcU05cm5OZ3RNRm9nOUVHb3cxR0c0eDJ4QXlNZHJKTk1OcGd0TUZvZzlFV3pQYkZNZHBmblF5L2VIRjI4aGgwZHR3QWRIYW1ZNkN6UVdlRHpoNGpCVUZuOHhMUTJhQ3pKY0lGblQxV29LQ3pRV2Y3dDZkTFo5ZG5nczVXcTZtOE5lanNOd3ZEQloxTmJVQm5nODRHblEwNmU5eThBSjA5Sy9NUE9odDBOdWhzME5tZ3MwRm5UekVzME5uVEhrN1EyYUN6UVdlRHpoN1hPZERab0xOQlo0UE9CcDBOT2p0aUJqbzcyU2JvYk5EWm9MTkJad3RtKzhMbzdOTi9mbS80c3ovRmZrZDcrUFZuWjA5UFhyLzQ2ZW5UZDA1Lys5bnd2Wk96VDUrOSt1UUp3RzNQQU9CMnBtTUF0d0Z1QTl3ZUl3VUJidk1TZ05zQXR5WENCYmc5VnFBQXR3RnUrN2VuQzI0M1pnUGNiamFTcFFDM0FXNWZJVUtQK3dod0crQTJ3RzJBMnpsNUFYQjdWdVlmNERiQWJZRGJBTGNCYmdQY25tSllBTGVuUFp3QXR3RnVBOXdHdUQydWN3QzNBVzREM0FhNERYQWI0SGJFRE9CMnNrMkEyd0MzQVc0RDNCYk05a1dEMi82UGEzc0U5NGRQVC8vd3I4T1RMMEZxZXdZZ3RUTWRBNmtOVWh1azloZ3BDRktibDREVUJxa3RFUzVJN2JFQ0Jha05VdHUvUFYxU3V6a1RwTFpXVTVPbElMVkJhbDhoSkkvN0NGSWJwRFpJYlpEYU9Ya0JVbnRXNWgra05raHRrTm9ndFVGcWc5U2VZbGdndGFjOW5DQzFRV3FEMUFhcFBhNXpJTFZCYW9QVUJxa05VaHVrZHNRTXBIYXlUWkRhSUxWQmFvUFVGc3oyaFpIYXcvLzY0T3pwU2ZBVDI2OWZ2UC95OTc5OCtmSHoxeTgrQUtidEdRRFR6blFNbURZd2JXRGFZNlFnTUcxZUFrd2JtTFpFdU1DMHh3b1VtRFl3YmYvMmRESHQxa3hnMmpYQk95WXdiV0RhVjRuSDR6NEMwd2FtRFV3Ym1IWk9YZ0RUbnBYNUI2WU5UQnVZTmpCdFlOckF0S2NZRmpEdGFROG5NRzFnMnNDMGdXbVA2eHd3YldEYXdMU0JhUVBUQnFZZE1RT21uV3dUbURZd2JXRGF3TFFGczMxeFA2aDk4dVQwSjk4TVAveko2ZE4zVGw5OENEVGJNd0NhbmVrWTBHeWcyVUN6eDBoQm9ObThCR2cyMEd5SmNJRm1qeFVvMEd5ZzJmN3RpZEhzWmR1eWpGMlhOdTkvQTFRRWdIYkV6Q2NCUnJmQzNaUDc0aTlON0ZRb1FLZHAzQnZyVzl2WHlKc2NlU2t0cmQ1WkpwZlhtRzhWcFZMYVdOeU1YSHZuZmFWdGRTNXhiMGNWZlNybEhiSnhialQ4L25ZdXNMOFZhMDh5dkdxc3UrcW9PMjB1Y1c5SFMrdU9MM3lLbGhQZHBOMHhvaXQ1M3ByUDN2T3RoWTdMRFQ3N3lTaEdoMFRWaG0rOXc2MTNrdGFoQXlMMjROeGQzTHg1VFJFTVRnVFRaenFXTy9BMzFKbnJ3dU9YMFNsUmk1MFBCWlYyYUtXZGxFcWhjeUxsUEVTL1NzMmttZjVSc08zRjFjNktJT0FRNUo5dnpNTGEwZzlHOWtHT2I3TlpGV2FicUVKVlZDSGx2eXlnQis0UnM1UVQ5K2JVVHR3cmUycXJjVDk2NWt2U2daN0ZHdUVqZDYzZTJOczNydUtSZS9KL0ZzRE1JMGZ1V283eDJFZnVFdzQvbjRJMzRTeCswb09zMUdNbzZZT3M5SE1xMllPc0ZCOGtEckl5empZRi85bFJVRGJaSVZWZXAyUTN1UUFseFc1N3lzZDJpRXl5ajF5U3hGMzJoNFhpMXViZEZTS2pEaXpiTWI1LzFPdVRCNXV1d0NUbDNlT3VFVjdrenlmSjFFc2d5VEpFaENvUUVYbVNyS0twNDZzVytRN2xOWmtXNjA0VGlDUk5XcE0xbEp6b0p1MXUxalJacFZhZlZWRW0xRmgrdW9rcWFCY2d5bG9KaERncHl0WnRTeUNpb0pRa2xCTC8zQmxSU2xVZkRhbjRPa2xSMHJaU2lDU0lwREU2dlZJaVNic0VJaWxqVjFjRnUzcWVTS29xcmZGbGhIeUg4aUtwRnV1dUpsQXROVm1SVkZYck9kRk4ydDJzaWFScXRUcXJJa21vZWZ4MEUxV29RU1JCSklVS0lKSWdrb1NkWGltUlZMc0VJaWxqVjFjRnUzcXVTR3JVeHBjUjhoM0tpNlI2ckx1NlFMWFVaVVdTcWxSem9wdTB1NWtUU2MzbXJJb2tvZWJ4MDAxVW9RNlJCSkVVS29CSWdrZ1NkbnFsUkZMOUVvaWtqRjFkRmV6cWVTSkoxU3JqeXdqNUR1VkZVaVBXWFVPZ1doclNJcW5leklsdTB1NW1UU1NwTlcxV1JaSlE4L2pwSnFyUWdFaUNTQW9WUUNSQkpBazd2VklpcVhFSlJGTEdycTRLZHZVOGthUXBlWno0VkRxVUYwbk5XSGROZ1dwcHlvb2tUYzNqeENmdGJ0WkVrbGFkV1ZCY3FIbjhkQk5WYUVJa1FTU0ZDaUNTSUpLRW5WNHBrZFM4QkNJcFkxZFhCYnQ2cmtocTVJSGJVK2xRWGlTMVl0MjFCS3FsSlN1U2Frb2V1RDFwZHpNbmtwb3pDMjRMTlkrZmJxSUtMWWdraUtSUUFVUVNSSkt3MHpkTEpIbE5pcm9wdEIyN3g0eTlueDZnMTJUZmRmbXYrNUFMcnBEb0w2cjVaZ3I5ZFdxYkcxVVUrcFBMdG1kVVBsOFBsV3BxRjlWd0Y5cW9DL3BqeXZtOXFISnhWRlBpb0Q4bmZjNU9Na0xSSmdwRmt3dEZteWdVVFRLVTJrU2gxT1JDcVUwVVNrMHlsUHBFb2RUbFFxbFBGRXBkTXBUR1JLRTA1RUpwVEJSS1F6S1U1a1NoTk9WQ2FVNFVTbE15bEpaRUtPeGR4RithNThzYitnRmRzLzhmVUVzREJCUUFBQUFJQUdDSWJsZ2s4TnY0T2dBQUFEb0FBQUFPQUFBQWNtVnNjeTlmY21Wc2N5NTRiV3l6c2EvSXpWRW9TeTBxenN6UHMxVXkxRE5RVWtqTlM4NVB5Y3hMdDFVcUxVblR0VkN5dCtQbHNnbEt6VWtzQWFvcHpzZ3NLTllIaWdBQVVFc0RCQlFBQUFBSUFHQ0libGdrOE52NE9nQUFBRG9BQUFBVEFBQUFjbVZzY3k5d1lXZGxNVjl5Wld4ekxuaHRiTE94cjhqTlVTaExMU3JPek0relZUTFVNMUJTU00xTHprL0p6RXUzVlNvdFNkTzFVTEszNCtXeUNVck5TU3dCcWluT3lDd28xZ2VLQUFCUVN3TUVGQUFBQUFnQVlJaHVXSEk1b3VTNUF3QUFZeDhBQUFrQUFBQjBhR1Z0WlM1NGJXenRXYzF1MDBBUXZpUHhEaXR6Ym1QSHNSMUxNVlZiR2xHcFFhV0orRGthZTUxWWRlekljV25MaVFzUGdJUjZnQnZpd0lYQ2dSdUN0eWtsYjhIc2p4TW4yVmdHU21pTGR3OXh4dk8zODgzczJ1UEcybEUvUUU5eFBQU2owSktVVlZsQ09IUWkxdys3bG5TUWVDdDFhZTMyelJ1TlRnLzM4UkN1RUF6MkQ5MnorOWlTUnM5Zm43OTZMNkh0TzVhazZoSm5tYkJ0UmtFVW8zYlBkcU5EUzdwVlZXUTZKQzcrL2VUVDZPMEpFNityV1hHcWdrcTNIV3B2M1hGd21DaWd4UE5xMkRVY1RlSzBPcVY1MkhRVkk2VlZHWjl1dUI1T2FTcWpLWnJtNkNsTnA3UzY2OGllbDlKcVRKOW5ZTU5NYVJxbk9ZNm1walNEMGd6VFZFQzJVdFIzejlQcnVqcnRPOWN4NWJzc3E2YnB6dmcrdFc1ZDRHZE5zRzVOc0c0anU1NnM3NDNLQkxjNU5MY2d5azdDc1F2eElhSlVSUVEvRlFMY0I3Z1p4WDA3UWZjUGZHZS9aUS8zTFdsRm1lV2szRTAvQ0RoejUzZ0FGdHBSNExzaTFrbUEwY1JiU0dBSlBlRHJJbU1PRTdhK2lSblI3UjAveEF2dmpqa2VZci9iUzRnMVpWV0hZUWh0amRrMzdRSGhiUVoya3MrNGF5Y0pqa01hVDJVeDZ3YnUrdUY2SEVlSGxCUEtxZTAvZzREVkZvdHNoZTZ2Q2RCQVFLaUtZRUVGSnFVTzdCcVl5RUlEU2J1SFBRREhwQ01GU3FkenNST1YxQXNoa3JsWU5WaXk1bVBKTmliVWlvalA4b0tFeVZIVXFHUlMvQjluLzF5SU8zNll3TFlxcDhIR2RDNm5Lc3A2RUNQRWtPQUlsV2wvemRKZUxkUCtnaEdpS3N0eXlDK0g1VC8wbEhrKy9iaGpGbnZjVWF0a2xvbitGL2Q5ZmJ5cnVKak1wZFJEZFZVbG82eUs2YW93aWxXRlpwQlpWc1h2VmdXUGRyMVl0R3NHbWVVeFFVV1dYQkIvRGhIVmVhVUxvaG1GeVd4M2FTWmFMQXFLU2FiWStsWGl5M3N1dTBDN1VMeUN5UEoySGdOTDBKME5RNkNENm13MzkvejB3OW03ejRpMzliU2FvQzNMeFZoNzh4cHRGVGxIK05SV1VTc2djQUZ2VHRWMGY2QXRjL2FBTTI1eTV1UUxWWGY1ZDRuRmVUVHVRbk9HdWN6dDRDUEltL1hBNzRhV3RJbERBQjBDWkQ5cEo5R0E3Yk1zbzgrK25mNzQrbkgwNXNYb3kwdmVwZ1krRUdZdXNjTllGbjk0NEhIbVh5em1HL3c5TzdZZE1JdzRXcnpXd2N5alRFb3BjTlcwKzM1d2JFa3QzNG1qWWVRbDZMRjlGL3Z6T25kQlpUZTJCejNFbHdhSnRoMjZUVDhlSmt6bmdBQkh0TXBqTzhDd2c3MGt2ZDRqTlNWQ3BOR3lZMGo3SWVJY29MdERvZ1cvVEI0dU5xSWtpZnFpSTVCdTNBeW9uYUV3YVNZTUNBcTFTLzBoTkliRTdOcnByWEdJaXJ6Z0xnQ0M1Y3ZFZU9sYTZkcWxjazBwNnByd25lQi9qZHFsY0MxN2Ezclg0eWNVT1VvNGxWUGdINzhpSDh4L0FsQkxBd1FVQUFBQUNBQmdpRzVZV1ErTGMxa1pBQUR1R2dBQURnQUFBSFJvZFcxaWJtRnBiQzVxY0dWbnRaZDVNQnZlKysrajFsSlZ0VmFWTHZZdFZic0czMUpVbE5TK05YUVZDYWxTS2dpK3RWWVVyU1ZhVzZwQlJJVFdXbnNsbGsrcnFDMnh0QlJGcVNYUklxMUlmajczM3ZuZG1lLzkvbkhuOTV2Zk9mT2NtWFBPTTgvTWE4NDV6M2svM0FudVY4QXhzSTJkRFlDSGh3ZHc0NkFEdU5NQXE3OW4vNjMyZDVEL2Jnd2U3anVBdUJBQUFjRHk4cHdGSEJMbjRSWG40WFlERkFFQUh2Ny83UUQ0UDQzbkVDOGZ2NENnMEdGaGtRT0hobU9BUXp5OHZJZjRlUG41K2ZnT2RtTU85Z0Y4NHZ6SHoraGVFcEJ3dWlsNE5rVHl3cU5uSlVMbkxOOTBTVGtQTTVUMGJvWEdIeGFXbHBFOUlhZXNvcXFtcnFGdllHaGtiR0pxZGRuYXh2YUtIZGpGMWMzZHc5UEwrL2FkdS82d0FEamlRVmo0d3doVVpGUkNZbEp5eXVOVVRGWjJUaTQyNy9tTC9GZjQwckp5UWdXeHNyYXV2cUd4NlcxekM0WGEzZFBiOTlmN0R5T2pZK00wK3NUazFOejh3cmZGcGVYdks2dk1yWisvdG5kMldiLy8vTTNGQStEOVQvUi95eVYrd0hXSWo0K1hUL0J2THA1REVYODdpUFB4bjlFVk9IN0pTZkJtaU1UWkM0K0VKQzJmbGJ6cE9ueE96NWtoZFN0MFdGaGFTWDlPbWZrMzJ2OGkrLzhEaS84dmtmMG4yUC9sbWdJYzRlVTVPRHhlY1lBRmdMTUxzcDBYRVRzQzExdjk4N2c1UzdhMHNTbVo5b0UzUENZbU9qcEVxaWc5S2ZldDV0TG5MMThjSkhWZktHaWlyQXg2UHUvUW5nNkZ5T0FVTWZSL1BqV1habHZmT0h4Q2dtM1ExYldxeDVTVlY4Q2ZsZzhIME4yWWgyYXBUUXBTWTJJWTRJWitrYzRNMG5UZHdGNDZoT2lKd0U3bGxyWW8vWEVObWZadG42bVlhcG04ZExOY08rT2xRZG9ML0lqU2FMaGFUZW5ydDc4YnVZQWVCWWxSblNCdEEyQ2Fva3pZRDdMMzkwbTRleE5PSkdqZGY2d0djQVNwUDBGZ2VkZjZYZWMvL1JqWnRnSitPbkU2UHJZL1phdEs0U0t2NmZoNXZXNWFoazRZekxsYThTSXA1ZHA5NnA1Y21HcU9jMkZNa3hrNG8wMnovNFVOS2c0bVdmcTVJOURvbythY0xsaEVSdDVNTlNYcFNtOVJVR1dSTDh5NWttZzYvTEhTZWsvVFJqaUhxT08rNEdYWEpGczJoZWlzWDA0TU13bHZqZkdqS3FpUGJyU1o4SmZSbW1FUHF0RGFHWHNPRFIxNWtQakJqYVYranJSZHEzU1RrVngxRVZMMGcrVW5zL0Z2aGhSSXZSSFdPRnB4dXVCcjhhdnd6dHIrdUNacTNYNjJaelJPSEszNUJrTmI4OW12OXJtY3Z6dHYzZVlSNGQ0NElMOUxvMEZDekJJanBNblJwenFuMXR0bTd1MTFjUUVpNkV2UlpBUzlRNG5WUUlUTW0xbnNDWFpueFZHS2pudXg0bnNwRzE5aXFUV1RWRVlWL0E5MXlyNjhoMUNIY044MU9qOUpOY3dZMFU1c01neEZiek5icWI2SEdiQjNRNW1jMC9zNE1obzVqMHVQUGNueVlTcDZNbFNUeUp4REs5NC9mc1JKdldJMHBlcUFUc0JyQWdoelVYYVZzNGdabGNQbFg3VDd1WUNnVmV4eDMrKzBuMWVWcE5QWFhlWStTTVdrR3k4K0Z4cXZjVTVYY3lVbkxZQTlBNXJueVFNYVdhV2JoK2VVSGFBZmhKTWluUEc1aVBQWGNBV2dkVXFSSFNoV0wvOThLTWF6V2pwM1VYWTBKeHVUcDllUzdwOGpnWDFkaTY3QnJZaUp4WFZkNm9RTlNjTTk4bmVUdHpXL3dLeEcyZHFDNlp2aEJhTFJjemxUYmsySkc2b05qUTVSME10b0srbTBtL0wwUmxLNGFxSDNlMWlHZlhlOFhrZjdiVXBjUFM2SkhZSFlMUlpsTkdGQWtHQ3A5cVN4Z1ZjLzRvU0RaMmJvYmtrYllhU0M1emRZMkovVFBxdllDbnJVSGJwNG4wS0pQLytYQW9kNy9lcS9xMGZuYXRhV1Mzb3FKazZBZlBDMkpKYWRmbm9FZFhmMkVCdWtyUU02TytMalkwZEFUT25qaEdFakcySFpFZktHdTQ2Zmh1NkdvRWRraWlPcjcwUTJzaytXc0kreC9BaS9mUTh6ODdyRkJPRlJWZEx1dytXNWpEekk2QnBRRzIyQzNDKzRHWXl3bVBNUWtwdTFydE84eVdjNGdlbWR2TlhnbG1HOFlEMGliNUtZVGVZQ2hINFJISXcxRE00a0xOanNsNUpjMDhxOFJjVFVTQ05PaTBUaGdaYXhRTnVKclFGVGRaaFVvUXRucEh0bXdDN21kdEx2eUZ5dGN3OWpKL1h4enA0RXBmbnBNaGVScXJzblduRE9YQUNGM3M0RnZQSmludVJ3QVd4OUxtQTUzVGQxN3VDdWRQOHh3RGFYUjFKR3R2MFBYWHplYldSSWwyNlM4SnFaL053cmQ5bW40T1IwZE5yRlRBMnZsM3IvV0RxOGxGaGE4eE80azV6TEJWaUxMYVJ3VGl3ZWhISHdzMkpKVDF2V000clR4WktybHp1SFArb044YTlQUGErNXQ2R3pzYUhUb0Zsa0tkRHd4akQveVo5Q2VoYkMwSVpDWGZNZ214RW10TnB3dFQxZlE0NTZKTDc3Q25jalBDcVdibU82cmxEQ0dMKy9hSUdJcGdZRWQ0T3lncEg0OE9aeFFVdmpTR2pYTGVqbGtRVGZja2htRGFiSHNmQU5vbDF0YnRuRWhoeFVXWGJYeWZVVjhVTk82RlJXN0JEV3pRM201dVhvNmlyWENpRy93bWd1WkpZS3E3MzY1NythOGFiQ2l2ZEQwbHphNHRoMkJkcEVvRWk3dUVtNk01UkdncGRDQTVydXJ4clNtMGhSVEcvN0cxblRpUjNKa1dSMnY1Mks1NzJxamF0Rzk5RzZ6QWR6UmhTTGpBdW9XNUJVbkFSSGtoWHZ4eit6NnNFNUNXTmtwbFZ4QVhYM0dueGNhenVldmF4bHRTSURVYU0rUFpJT085UHdkK2wzbTY0MU51WFJkaTBlc0RhcEk2ZzhhcDNucFVqazNYQjRYR2tnOW9IZnVmZmxCYk5paU1iOEw0VlJXYlpLempHcEcwRzNmaXFuZDJPcno3V2xLMGVIWXlBbmpUaGE3M3ZKak1BVHhrUGQybGZrb3pOWjFpenpodDFDQXpWN25tQ2tYRzdBN1dWdlNkVWpyNENIZ2JEa0hlTjh0em9RU1JkbjV0V0xtSWpLeVZXMXluZGFJZzBBc1lQS3poa21ydkZGUjlGYThMMG81NCtGSklJR2d3UysvODdmV0szSHNzaGFBZkc2b0lKa1RBeWw1cUw4L3NtUloydXo0Q0ZTeXdubTZtamw0VTM4Y0hMOGJnaktxS2ZXYkxDZ2cyYUxtWitCcEEzYytyZzE2WFBsbFBhNTg3L3RwWnF5QWVKaVR6dmhGc216L0hHd21rZWQ5U25yQmwvM2crYzhNc3hWMlJkWVVLYml3c08wTWwrVVM2L1JycThXYzRqYXljOUs2Sm5TU1EvYXhVa1lUTWNkN1pzUFBqWjVTYUVzQWgvd3FRdW0zUjNCQmNBeTZPQzZaUG9LTW00bmlxblN5dFNjbCtrdVo0MldUWDVtN1ZLdW9jQVdvdDVzT0gyZERaeTdpQnBLU0IrZlRRN2JBeDZkdElNYmxuSkVtL0t1WWJ5V2tsZWhCMjlYaW14d3NkK3VUWE1COTJqYmI3TDFxKzM2S2VadXQ4V0pHcllYbm0zS2dpOEVQNG1pSjRjQm4vUVlmQWxWVEo2UlpNSlNOOUVXYy8zcFBsMU5FSjNXZVh2QkZzWkdPaklPL1FmWlcvYmdia1RsNUdwTDBXQkpkTXlhK1QxSHVCTjFoQ2djbWs4Y290UW1HZTNqMVV2TGpzb1MzTzBueHlLTFBDdEduMVIrSVBPcjAvTHFjVGdaTWFRUTlZVDdmYUt4YVVZWUswTjdEQ3RzL2pOelovek81OERCY240M2hOczVoNnJMNm9QSHd6S2oybGxHakVCZkp1eEpXMHdGMm8wVkdVRmlYMlVVNCtZc1pMc2lYcUp0RWh4cCtpSUd3NXozY01Na1lLL25qWkdpRzU5KzlVZFhhSkhydVFDVFc4MHl0QzJvMzJvb2xDbEhXQ3ZhTS83aGNLUUYxNTJaWXVRaEhhdkIySDFTLzZOcHVBMlY5MUJ1TmdtNStIcFkvcm90TTExcGpLd2RSc3pJVk1hMmhBZEdrelUwQXpYcjh6Vjk0alFoRk1VNmhlWTVHaTM0Tkl1RHRoZDdqQmFhRVl6ZjlOMS9DWElqRGR4K2RSMlZRZS9XUlVTQkVxeWdLcVB1ZThwdFVXRGZDYmo3am96aEVmY0Z5TnZHdCswTmJidHhmQ2k5Ym5PQmZFNmdoU3piWlB3b2lSRHdDYUZaamZaZ0N0VFQ1VHFlVHoxcm8yTjNQUmtjUE1rMnZFcWJMUTcxT21YM2EwSUcwcFJGbzJrU056ZDB0dE5OZzc4VXlZTmlDcStyZy9QK0VHQnlxTlhjRmVzR3FpUkJMdlErUHNNZTZ5aWIvem9oeFVDZGxxeFJTdnhDYVp1Njcxb1lpVXJ2dk1ONHF3VmFNUjR5K2ZZdGJGRkxMc1ZJaVlFeXNVUS9MVllVODU1Tktmc0VVbisxTW5PS3dRWDBaaVo2KzZlWFRxZEJ6U25UY3h1TlQ3M2ZuU3JkbW9ld3ZGR1haemE2WklRS0duc3JIcm5HbUgzVlZuVWNSaXZqUFZlOHE3d1hzNmtoRmVWdmVCNVBJN0lEalpwTWV4YTNYOGJieldjTUxtMXhJcEZuN0RiNHBBY2tWZWJuOEhvV1QySTZlM0MvcEZsNlhFQ0t5RUdXWHZKdHg3L0xQOUloeDZqT0svM3NaMFc4Zm1ZTXVCR3NiU1ZpZDgrZ3lISFhxeWlvdjdWMThwTGh5NTJkMENzemR4cUhyYzlWNmtuNmlhU3UrdWtRQktFMkxuM094TzJBUHZXc212Y3AzWVRIdVZmcjFQc0w3eWFIdXhsVDZsZlY5KytGRXFUV2xzK04vcldBdmxOYW92RXNXYnBVNFd6b3h4eWlpUnYxN1lqVFJ6MzVZTlBxbDZ2Z3NBVkJSVktQby9OeUt0M0pXb29Cby9GTE92M2pYMDNlb2hzaTVzZkNVZWplN29YYTVXK05XcXgvcnRCcm4ydUZrNUI2Ym5Wak92WDJLNGt5bGhjZHZHZW03Tld2WXVuSHp1Y29qMTJZMXY5cnhoaXRXZlB0UU56bERnK3A0dFloQWc4MmgwRGJ5L20vWnA5Z3pmWEd6T1ZSV2JQdmpsbEh6ejlDSHFISlhhZUhUdGhXOVFXSEg2RkhYZlNseHBYMTMydkpyYlJIOUJpWVhSeXlreHV2cVJwNTJKejIwejJZSjViKzBGZUcrWEEycGZOSUF4Y2dhMTZBQnliNHAxQjhUdy9yWDltR3NPeTA0K2JPeHZoQTNvNkhpK1EwWmxOZXJmL3ljUEQvUGgyb3JMMjV2b2w4M0o2NStUWlEzRFRTN2U0NkVTejV4amovRTdWWGZWNmVVNU1TNm43ZDdwbmRoN2FBWHYxVDRIQTQrUDc5REJXOWU0V3hIc2JVM21yem80TTVaZmFIcldrVjYrQVFZaXJwNkowWjI0SWVXNUgxVTljZEtwMEs0UU1PVGhWNXV0dGkzYlBKWElCa0crUnI4TEVBUHpHMGVBbmFqSm1NUi9LWldxUXROVEtBcVJKWDdyWTFZaG5wS3ZNYnZTWktIYU1McmFNbHJUS0hvRHFCOWVObmtwY0NqZGZMV2FRRkdjcHNtaCsvT1QvNkZpdWRXUWQ5elpUcG1oVkFuMldsTG9nOXdjcmxKWFpJbzE0aWZDVStnUlQrNUtVaXEwQm04MGhnTDdhbFBURmZLdk94L3R1MjR5M29aNmczbTFxbngvS2NXMXZhR3R0WHd6cUZZdWx2ckwreXRpR0p2Z0pqT3RxdzRjNDUzV0xnMFM4QlR4RlArd1RTanI1dXZBdXltaitCbEliZnB1blFVTnJTYnM4NmhvSmhrcWE1Sk5RdFFrYjkwT05ZQ1laaTc2eEU3S2M0NFE1NWE0YXFKVXVaeWV2Tk5QakNCU1IzMEc4U2ZGRFJWOTYyTVBsM003VkExdEhBbEdyemsxQVcrQlJpcitlaGtmZ1BpZjVTYXFRc1p1eEQvb1BvRVZkL3BrVW5YaWM0WlBCVnIwMlJXMG9KUkJvdjVMcFFIVEJjMkJ6d3cxS1gvRGh4UmRsd2VlQ2JwWlNpRWxScFFhNWdsbjl3d1U5Y1hnbW5qM0tXS3VNamFuQ0dpaHh6QlVpOWtvdE9kWFR6azJ3KzFtNTVRTWdLeDJDOEdnMFBqcHpycmpYZGVNNEZIQTdiOTlwV1hCOGwrNkJTSUdObkdXeHNCVkQveHd0OVdKTjBMU1UvVkZPSkR0SEpueExzL0s0Z3pNek5TTUo3QmNZSi9Ucmw0bGszc3FZZERuV2MyYVVZdmtiSXBiZFhPZm42VW9ORHdxTkQrQ0k4RGl2MVM5THpMcnk4WHdzNWQyaTVCMlR4ZFRQMUdhRjdsSXcraDNGL05zdVJFcHdLZzVpVStLMzlJRFFHSzB5dlJHWGsvMVBVeHNGY2t4WG1ZTGxTNWhOanZiYUJuTS82aUROakRDWEV3VlBiTHMyYm9MMFlOUlREUDZKOUNWcEkwRVZrR1FyTVZPanJYYW11UlppTzlmcEpJNHdnNWZaejc5TjdzSmtoSVEveDd2WHhJekdYdEFuRmpERmQ4WGlubldFbm9xVXhjU1k5VWlNVUZlUnVhT3lQNzNQT0NleXFmT3RtZ3dtN21WcDhVdlFqY1I5S2daNTRQNGF3NEhlenN6RTR6MGk0VnF6SVYrbFV5bkxVM3kveXRKUk5NZUEzY1NGNFNQaGtrY0VkbzJzUWxuVTRGL0RuYkw0RlJ4UWs0enZLMkxYc1pOQVRmc1djZE5tUzNobno2MWVTcm8xc3BPbk9JaUpha2hyemtLY3pwS0pqVktaV1QxMlF6cEF0MFoxU1QxYWJuMGpZSXRrelpOWVQwVEduZGxxL2loM0tUSWt3dnpoU2syYzVEQklKVVdndVl3bnU2ZGxCYjF0MWpCc29TbjFXSVJDNWdJQkdrbkl4OGFaVURwVVhiU09FbkcvZmQyWTlJS3orOFVqUXR4ZDlzSzVaWVpsSCtLdXQ4UHFYU1U4SG9pK2tGRTUzU2Qxd3QwODNzc1AyUVo2VEJ6NVVZVCtTUWt3cmN0bEhWU3VYYzUwemFmZDNzQmRGVFc1R3FydzVIdWZTRFRiQXE0Y0lQTXcxVlpncVYyZzcrM3JkUGNlazZFcGwwSFlvR1AwaTNYNjQ4dlA5OEpGdWRaZXdzOFVhT2NwMlczZCt1NFJydE9pUzdkNlA3MU9jTVFtRkkrc1ZyekFzM2gveEdMV1hoLzdGanNyTVgyNVpNei9la2YwUHpxaU1CV0lrYS8rWHNlOHlOTVV5MjdVdTAvZnRNSEkrZVQ2eVFTUkdlV01aYzFFemN0c213OFFtblcrcWIrSnMzSXVHdldualgxQUVSQ3pRVHhiR1BBVFBUL3QrSHlHWDJZZGJlOStRMVBDaWZpSVluWXI4N1BrKzZveDk5aEhHNjBlRmZWcDNCQlN2c3EvUUdxQzhGSThwN0RQZ3hKSTlXVU9rM1dNdGJrcHh3dHR0aVFnUEpBWGlibWt3Ky9mekNBTWhFY3ZYK3d4eGhOOXhVMUZsN2IwdjdrWUdBNGZXRjlaUDYvSHVPVnc0MWkzSm1XS3BiajExOUZoaU9BWG5FVDdhaDd4WE5mZ0RGSjU3RTc2VjM5RmJ1T0N3RUhJcy9EN3FTVyt5U3VpT3JHTUFIY3VyUElBVUJqdGhUM3dvRTM2YUN4NTVJcGZqenpFeUo2Y1FubHU3NXNoM2tLeTNic0Z2YWd4andrbGxHcHBTK1lzRFlLUUJsQ0oxVzFsWWQ5azVEZk5iUlRZT3NXNUJMUVlhS1pqVk1sVXhPS3M2aUlEK2NjNVloL3d3bm42MGlsVFpYK2xsZDdzS0ttU1QwSUVVRmFnQjJaUDUzb3duVHFISmxUNHNRcDltY05vV1o2ano1SUVJeXV4UUhUR0lTMndoZEdXbVpyRmRzM3ViNHVyalVSZXRHZmtvRlRqb0VuTCtKRmxqa3lyVGVLQVVoeFY5Y1QzZWE0ZTRBSjlHdVRCNnk2bUdVaGR2RWI5WTV1ejZTV2FmZFN0dGdlSGVMcGEySHJZUDhVNnd5K1pJUjd3N1piSzliazYxYTJrZTFYazB4aFlyRjlWQzVCZmp6SXVIdENLeUw0V0VCRDJENzNyZmFmRnRyMFpCdWpjeGZzYzdRSnorV1lVT09YWTRiWlRTSXRNZG5EQmp3b0JoNnR2MUZzUzZIQXlXR0lSMG5YQ2dBQ3ByYXFGYkFtMkFvVnBGKzZYazk5Q2FLLzIwT1RYSVd5MHhuL3R2MWt6UGRLUUdycnRTRjZCSHJEM3NUUkNTa2tYcTlQa3JnNjdFWWRRUEt6R1hSRGdZVWFiMGZUeW5NTkErZS9VblNaaHN3clFTditST2RRMnJmZEh5dkVlb3QxaENMV1FudzlOVTFOVXpWaVdyektyWWRmbEVnNXhURGxQcTlKaFpEYkFKclg2UXY1ODBEcWVuOUlnZFg2WHNYSlE5UHQ2bUZSY0FOZnd3eE5Ib3VUQXg5Vm1rM1ZGWE9TOWVwWGowYWtzMjFhWVg2ajFrRjlodWJueHJMSU0wODcyT2ZSVnEyUXM4anNMUDI5VkRmZXlSTmtnZWp2RVg3ODl3NTBscnd4cXArcWxpZk9uc1pFTkhaU1ljTVZRMisxSC9SYkYvZE92MjQ3NStWT2JPSXhZWnY2SW9LcGFNampZa1I1SllFVmM2bU9QWWt2bk4rRkVvNjdaVGMyMmprWnpHNTh3akVQN3hnVnlLbjIxRWhma2JFdGhYMDg5UVBXbDUycmFDcmNQcXFXSVJLSElQaVF1ZEdSSXN2ZTQxc2dMeFZUK1pMWDVJZlR4VlRCaVlXTE53cFRTcDVQN3JWZThjcDcrMi9nRzhpejFoK2JCTkFCYVY1NVhqTGlNaHJPZDNmY2dWNWx6a2dRRWZpRFNYR2w5TVdwaXFzMFN1eGxna2ZEQWNKdlFCcEZ1VEdMYmcxTWNmNUNaajNEd1graDJjbndNZmpsMytNeUEwVEphUnN2Q2ZMNFNwOXo4ekdRQmUydk5JN3Z4dXdlemtBZ1FzVG5WU09sSlpvWCsrRlI4WlZ1eDJRUDhweWRoZEhwdkhpanI4bWlQNmloNTNBSjk4L0xJbDB5bm1HSHdUM2ZTNkoxYm40Mnh3T2hDMHJRZzZLT1pqOEZ6QThLQVI1MmpINGJpZkVuNVdhRk9hZ1VOMFY3NEtxVW9YKzJjRmFEdjFVWGU2Q0R3NDY5eldNR3FRcVNFNzMrUzNYblJCeE13anZPcjg1UHVkb1F1RHNtUnZOZnFTY1ozWWs3TGNrZHlvMExBWjgwUzNxdzVCNGRjdnF6QW1Ha3RTUEQvbmFTemluZFRiSUxWRmdZTlljY2Z6OWNyQTRKVFZ1ZVhNL0RJMTlYMUgwamZxQ01VRnI3WVhwTDNvTlZkM3ZYZjd4cUxzcCtWMFRVdFV5Z253dXM0VVJxMW1NTFAyM3hiZ25ZOFZ6clV6bXBMdkdVQk5ncXdYVnVVTVg0alNLbXNOczh1TGJudlVqc3k2alkyY1REUHhyeC9GdDBiakEvSWFWVGdCYzY4NW4wWjdoanVhdG42UzJEYnYrekpCY29JMzBFZS9QWm80RHZMbldlZ1EvT1RSZWQybks0S1AxblRONmdIeWdlVFQ2ejZmYmJJdmdZNlhaSGo2SjFzSExHSmMvZTNPaGQ4SnUxVWxwT1J4UEZhS2ZWNHBtN0h3N2s2V25Xb1hSMEVwKzcxUzBVV2w3REg2OEtKSnNWY0M1VU9HcGxBWmxGNWsrNWd6MVA5VDBMbXd4RVovSlhTQnZDWjF3b1drdEdKWTJUSlVCSVFwQk11Y2Y3Y1FJalVPbHNMVjdseUxMOXRldXllWUZWSzRxRDRyZ0d2WXdWeURUUGxNN2luM3g4S0NsV2hzRjZhaXpYQUQ4Z2FxbGVwZE1sSS92WDRGM2hMODZLVnBSc25PU2E5N3NUMDNnRzB4dCs4RTY3VFZuSjN3OVozeWZsSEV0M3ZldXNXTnZjZHFad2IyNGhwbTE5cjNyTkJIeG9QUUR4aEx3V2xjQU1EOExOcUM1cnY1ZFFsWDRRZHZnZldJQXAxWmdRK081bWh4bEtFNjVCcnZDVlNHdG51TWhsSmRUeHM1K0dnTlBBd1hsTEFkelpIeW9Cejg0Q3FjZ3pSSHNhRE9zcXZ4Lys5UzlkU0xYaWZ6c0JJMUc5ZmZraDZpOTNkYmRjQnZIamk3dU9sOEp0cDVoeXp1cUtzMEw4MGFnSm9VRDd0a2cvRkpWd2FJc01uWkEwbVc0Ny95UWVNaVdITFZHYW0vN3RYdjVaTFV3WnV5MDhJcW5qbk5pRWcreTRCbFlJT1BzVEp0R1lzYnhCcTA2Z2o1NWdpNTRld3pZT3EyQ0U0TWJVUFhmMVN1dVJGNVlxTys1KzF2UmNka1Q1Mmd0azF5WEFQbkhCZnc2ZmZYV2ZZWkhCZFFBUDRWeDNMekUrRUN2aGV3RGtZaExrQXNicXNsODkrc05XUkVaRnNiYU1nUERMMHdvcUpCelM1SlNpdWxoSHRYQmlWeXplOGhNSHJYaU02a0ZGQWQxdTI1aWVyaEQ3bzdJV2tKUTNVdmdBR1Ziam1WMWxzcXIxWStwQ3M3TklmdUtjUkdhR1ExRmNZRnNtMjVnSktmWFowc0t3c3V3REIzTlphSEtUV0VZYXVXQmVhbDNzdUwwSzZZdm02V0QzS1B1TEFTVmJhUnMwdTcvOTVzN09ua3FrRGZPdTIxMlpkcHErQVFlWnVOSDdBcEpRSVhJRXlhaTl1WGlPT0ptMU9jMitSNGVJVHdIZlB1RWlWWDZmcjQrRmpMUys4d2JKNTI4UjE3bWFGMkUyUGdPWTlSRzNjMkhuWVRsOVNvdU1ZZjJkeHhGM3Y3L0d0OElxWEN3L094Nnc0WE1QazcxdSs5alg0bHBVemh1a2hlMDg1b2tmcFB0OENKUGI2WHVJWUNhSE9zNE1ua2JuQloxTUJ3R0V6czlzRlZOU3JHRjZrSzUvVXFyN1hubkhHV0xzZlY3M1RzK1E0YVlROGViNkhaeTFjWU5jRC9zUEZ5Si84RFVFc0JBaFFERkFBQUFBZ0FZSWh1V0orTVN6T2JBUUFBcHdNQUFBd0FDUUFBQUFBQUFBQUFBTGFCQUFBQUFHUnZZM1Z0Wlc1MExuaHRiRlZVQlFBSFJiM3laVkJMQVFJVUF4UUFBQUFJQUdDSWJsaEt4clh3S1JNQUFONi9BUUFQQUFrQUFBQUFBQUFBQUFDMmdjVUJBQUJ3WVdkbGN5OXdZV2RsTVM1NGJXeFZWQVVBQjBXOThtVlFTd0VDRkFNVUFBQUFDQUJnaUc1WUpQRGIrRG9BQUFBNkFBQUFEZ0FKQUFBQUFBQUFBQUFBdG9FYkZRQUFjbVZzY3k5ZmNtVnNjeTU0Yld4VlZBVUFCMFc5OG1WUVN3RUNGQU1VQUFBQUNBQmdpRzVZSlBEYitEb0FBQUE2QUFBQUV3QUpBQUFBQUFBQUFBQUF0b0dCRlFBQWNtVnNjeTl3WVdkbE1WOXlaV3h6TG5odGJGVlVCUUFIUmIzeVpWQkxBUUlVQXhRQUFBQUlBR0NJYmxoeU9hTGt1UU1BQUdNZkFBQUpBQWtBQUFBQUFBQUFBQUMyZ2V3VkFBQjBhR1Z0WlM1NGJXeFZWQVVBQjBXOThtVlFTd0VDRkFNVUFBQUFDQUJnaUc1WVdRK0xjMWtaQUFEdUdnQUFEZ0FKQUFBQUFBQUFBQUFBdG9ITUdRQUFkR2gxYldKdVlXbHNMbXB3WldkVlZBVUFCMFc5OG1WUVN3VUdBQUFBQUFZQUJnQ2RBUUFBVVRNQUFBQUEiLAoJIkZpbGVOYW1lIiA6ICIxLea0geWHgOe7hOijhS5lZGR4Igp9Cg=="/>
    </extobj>
  </extobjs>
</s:customData>
</file>

<file path=customXml/item3.xml><?xml version="1.0" encoding="utf-8"?>
<s:customData xmlns="http://www.wps.cn/officeDocument/2013/wpsCustomData" xmlns:s="http://www.wps.cn/officeDocument/2013/wpsCustomData">
  <extobjs>
    <extobj name="ECB019B1-382A-4266-B25C-5B523AA43C14-3">
      <extobjdata type="ECB019B1-382A-4266-B25C-5B523AA43C14" data="ewoJIkZpbGVJZCIgOiAiMjIyOTAxOTcyMjQzIiwKCSJHcm91cElkIiA6ICIzNjYwNDkyMjEiLAoJIkltYWdlIiA6ICJpVkJPUncwS0dnb0FBQUFOU1VoRVVnQUFBNEVBQUFFZ0NBWUFBQUFLZFhhdUFBQUFDWEJJV1hNQUFBc1RBQUFMRXdFQW1wd1lBQUFnQUVsRVFWUjRuT3pkZDN3VTU1MC84TTh6dTlyVmFvdTZrRENnVHJGRU1ZTFFRUmlEd1RZT0dCY1NCOXVLblVzdXpsM0s3NWZFZDNIeVM3ODRkN25rMGkrNUJBZmJaMk13R0ZOdGJLb3BCbE5FRTBoQ0RZU1FoT3BxaTdiTTgvdERXbVZacTFlay9ieGZMMTdXenN6enpEUGZtUjNQZCtlWlp3Q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xSWdwMm45UjRPRDhSNTRqUEhBWW53SEgyTk9SRVIzSkRIVURSZ0JMRmxaV2Q5TVNrcDYzR1F5SmJ2ZGJ1djE2OWQzbno1OSt1dE5UVTNWdm9WU1UxT2ZtakpseWd0bXN6bkZack9WbmoxNzlpZFhyMTdkMEpONndzUERVK0xqNDVmZGRkZGRTeE1TRXU3ZHZuMzd6TWJHeHNMT0d0ZU45UUtBTVNzcjY4V1VsSlMxWVdGaFkxd3VWLzNSbzBlL1dGcGF1cVgvd3RSdkdPK0JONnhqbkpPVEk5c3I1M0s1R2w1NzdiV0l3YXF6RTR6dndNYTNQWXo1NE1lY2lJanVZTnFoYnNCd04ySENoTS9HeHNiT09YSGl4RGZ0ZG50QldGalkrTGx6NS81KzBhSkZXM2J1M0xrQUFKS1RreDlmc0dEQitwTW5ULzdmR3pkdTdFMUxTL3Zjd29VTC85YmMzRng5L2ZyMTNkMnQ1NUZISHJscXRWcUw3WGI3ZFoxTzErWC9wTHV6WGdDR2h4NTZhRjlJU0lqeHhJa1QzN0JhclZkQ1EwUHZjcmxjdFFNV3RENWd2QWZlY0kveFcyKzlsUjVZYnNtU0pXL2Z2SG56d0dEVjJSbkdkMkRqMng3R2ZQQmpUa1JFTktLWlRLYTR3R21USmsxNlBpY25SeHFOeGxFQXNIcjE2c3NMRml5NDdXN1F5cFVyVHl4ZnZ2ejludFJqc1ZqU0FTQTVPZm5Sbkp3Y2FiRlkwanByVzNmV08yUEdqSjg4OGNRVDF3RkVkbXVEaHhqalBmQ0dlNHdEUlVaR1Rzbkp5WkdSa1pGVEJxdk96akMrQXh2ZjlqRG1neDl6SWlLNnN5bEQzWURocnFtcHFTcHdtdGZyYlFZQVJWRThCb05oWEVSRXhJVHIxNisvNDcvTTlldlhkOGZGeGMxRDZ6N29xaDRBYUd4c0xPaHV1N3E1WHMzNDhlTy9lUEhpeFY4QnFPdHUzVU9KOFI1NHd6ekduekJod29RdlZsZFhINitycXpzM0dIVjJoZkVkMlBpMmh6RWYvSmdURWRHZGpVbmdBRWhKU2ZuTXpaczNEMW10MXBxb3FLaDBBR2hxYXJycXYweFRVMU94UnFNSk5ScU5uL2hsdWIxNmV0cUc3cXczTWpJeVE2L1hSMXV0MXFKNzc3MTN5MmMvKzltYUo1NTQ0dnJNbVROL0NTQzBwK3NjS296M3dCc3VNVzZubURFdExlMXpWNjVjK2ROZzFka2JqRy8zNit3dmpIbjM2eVFpb3BHSFNXQS9tekpseWpkalkyTm5IVDkrL0hrQVVCVEZEQUJPcDlQbXY1ekg0N0VEUUVoSVNMc1gvNEgxOUZSMzFtczBHc2NBd05TcFU3OVRWRlQwNXU3ZHU3TnpjM04vT0hIaXhIOVlzR0RCSDN1ejNzSEdlQSs4NFJUandETGp4NC8vckpSU0ZoUVViQnlzT251SzhlMVpuZjJCTWU5Wm5VUkVOUEp3WUpoK05ISGl4SzlNbXpidFIvdjI3WHVrcnE3dUFnQklLVjBBb05WcTlmN0xLb29TQ2dCZXI3ZXBPL1gwVkhmV0s0VFFBa0J1YnU2UFMwdEx0d0pBWFYzZGVZUEJNR2JxMUtuL2V2anc0ZWNCMkhDSFlyd0gzbkNMY1R2ci9XSlJVZEdyQU95RFZXZFBNTDRERzkvMk1PYURIM01pSXJyejhFNWdQNWs2ZGVvTE0yZk9mR25mdm4yUFhMOStmWmR2dXMxbXV3WUFack01MFg5NWk4V1M1SEs1NnExVzY2M3UxTk5UM1ZtdjNXNi9DUUJXcS9XSy96SU5EUTE1UWdpTndXQ0k2dTM2QnhyalBmQ0dZNHo5cDBkSFI4K01qbzdPdW56NWNvZGQzQWFpenU1aWZBYzJ2dTFoekFjLzVrUkVkR2RpRXRnUHNyS3kvaTB6TS9QYjc3Nzc3ckxBQzRLNnVycExUcWV6K3E2NzduclFmL3FZTVdNZUtDOHYzOVBkZW5xcU8rdXRxYW5KZGJsYzlYRnhjZmY2THhNZEhUM1Y3WFkzT2h5T20zMXB3MEJodkFmZWNJMnh2MG1USm4ycHE0RXVCcUxPN21COEJ6YSs3V0hNQnovbVJFUjA1OUlNZFFPR3V6bHo1dngyd29RSlh6eDgrUEF6VFUxTlJYcTlQc3IzcjdtNTJRckFBMEJPbmp6NVcwNm5zMXBWVldkbVp1Yi9HVGR1M01PSERoMTZ5dWwwVm5Xekh0VmlzYVRwOWZxb3lNaklhV1BIam4yZ3BLUmttMGFqMGJRdVUyczJtOGN2V2JMa3JjTEN3bzBBWE4xWXJ4ZUFuRDU5K2c5c05sdTVvaWl1cEtTa0o2Wk5tL2I5YytmTy9haXlzdkxRa0FXMkE0ejN3QnZtTWZZSlg3Um8wZnJjM053ZjFkYldudlhmdm9Hb2svRzljK0xMbU44Wk1TY2lvanNibnduc280a1RKejRQQVBmZWUrK1d3SGx2dmZWV2VtTmpZK0dGQ3hkK29TaUtidHEwYVMvcTlmcVkydHJhM0wxNzk5N3YveHhKZCtwWnMyYk5iVU9QUC9EQUF4LzQvbDYvZnIzUTYvV204UER3aVFCQ0FEaTZzOTd6NTgvL1hGVlY5ejMzM1BOOW85RTRwcW1wcWVURWlSUGZ5TXZMKzExL3hLZS9NZDREYjdqSHVIWGQ2MVJWZGJjMzBNVkExTmtUak8vQXhyYzlqUG5neDV5SWlJaUlpSWlJaUlpSWlJaUlpSWlJaUlpSWlJaUlpSWlJaUlpSWlJaUlpSWlJaUlpSWFGQXA2ZW5wT1dGaFlhTURaOFRGeGMxTlNFaFkwRUU1TWNEdEduR01SbU44Zkh6ODR2NnVOeVltWnZyeTVjcy9BQkRXbS9JSkNRa0w0K0xpNW5XeFdNallzV05YNGUrdlpUR01HemR1SllEUTNxeHpoT04zWTNneG1FeW0ySUJwUFhyOWtNVmlTVU0vdjdjMkxTMXRYZUMweU1qSUtRYUQ0YTZlMXRYWGMwUTc3Y2dFb0F1Y2JqUWFSL2w5MUJnTWhqRjlXUS9QVFVSRTFCRytJcUtQVWxKU1BqTjE2dFFYQ3dvS1hndVlwY3ZPem43ajJMRmpYMmlubUc3bHlwV0h6cDA3OTZQUzB0S2RRRXVDMDlXNmJEWmJQUUJuTzdPVUpVdVd2RDFxMUtpNWI3Lzk5bVM3M1Y3UlVSMDVPVG15cS9YNDI3cDFhM0o5ZlgxSlQ4b01sUER3OE14Nzc3MzNyYmZmZmp1OXFhbXA2cW1ubm1vdkZtMDJiTmpRZGhIenpEUFBlUHpudmZ6eXkyM0gvcTFidHdwaVltSm1USm8wS1Nmd1ZRM0xseTkvUHlFaFlZbnZjMGxKeWFiOSsvYy83dnRzTXBuaUZpeFk4SnJiN2JadTNicDFDbHJlTjlZZTQzMzMzYmQxL2ZyMVpnQk55Y25KRDg2ZVBmdjNaV1ZsaWQzYStPRkZBSWcwR0F4aFdxM1dxTlBwTEhxOVBsS24wMFdHaFlYRmhZYUdqaklZRFBFbWt5blJaRElsZmZ6eHgxL3pmUThBSUQwOS9lbk16TXl2YjkyNmRXcGd4VGs1T1hMejVzMlRyRmJyNVlCWm43aGdOWnZOcGtjZmZiUzZvMFp1M3J3NTFtcTEzdXJMaG81Z3V1WExsKzhTUW1nVlJkRUtJVUkwR28xT1VSUzlScU1KVlJRbE5DUWtKRXlyMVJxbGxGNm4wMW41NXB0dkpnR1FBTUxYckZuejhmbno1MS9LejgvL24vYk9PYjd2Z2Uvem1qVnJDdnA3Zjh5ZE8vZlBoWVdGci9oUG16OS8vcC95OHZKK1cxaFkrR3JnOHIwOVIweVlNT0ZMYytmTy9VTm5iVm0vZnYxdFAyeXNXclhxZk9CeEhCa1pPZVdoaHg0NnRuUG56cG0xdGJXWExCWkw4cG8xYXdyOHlvcXhZOGMrN0hBNHJ0MjZkZXMwejAxRVJOUVhUQUw3eGpoanhveC9Dd3NMRy8zTU04L1lmUk90Vm10SmZuNytuOFBDd3U1YXNtVEpUdjhDeGNYRkd3OGVQUGhrUVVIQnE5bloyVnYzN2R2MytMVnIxOTUrL1BISE8wemNmQTRmUHJ5dXZZdVhPWFBtL0M0Nk9ucHFYVjNkK1VXTEZyMnhlL2Z1WlFDYU82cG54NDRkMDUxTzU3V3UxdGZaQmZSUXVISGp4dnVYTGwzNlRXaG82SmltcHFZcWpVYWo5N3RBaXNqSnlhbnpmUTY4OEJSQ2FOYXZYeC9aT3E4T0xZbEt1RzkrWGw3ZTcwcEtTcllCaVBBclZyOW56NTc3MFBJTHVUY2pJK01iNGVIaGFmNzFabVZsL2ViczJiTS9pSTJObloyUmtmSFBGeTllL0UvLytRc1dMSGo1OE9IRFgwZkx4WEdidExTMG5Jc1hMLzQ3QUVjZlFuSkhNaHFOby95UFo2L1g2M0M1WEEzTnpjMTFMcGVyMXVsMFZqYzNOMWRYVjFkL1ZGcGF1czNsY2pYNmw0K0xpNXRYVzF0NzRaTTFkeWcwSnlmbkUzSGN2SGx6TFBEM0MvQ2NuQno1NXB0dkp0aHN0cHM5L1RGa29DVW5KeithbloyOXlmZlo0L0hZYlRaYldlc3gvK3ZHeHNhQ3pwYjN5YzNOL2NucDA2ZGZOQmdNWTJiTW1QSFRNV1BHTE5mcjlWRnV0N3Z4MHFWTHZ6MXo1c3ozbGk1ZHVqTW1KbWJHNjYrL25nekE3bGZjdUhidDJxdlhybDNiZnVUSWtTK2NPM2Z1SlFCU1N1bFNWZFhsOVhwZFdxM1d2R0xGaWdNYk4yNjh5MjYzMndEWThNbmtvdUhBZ1FOUExsdTJiSWRHbzlFRHdPYk5tMk9zVnFzTkFQejJWV2hPVG80ak1FSHFyY2NlZTZ6RS83TkdvOUg3cHAwNWMrYUhUcWV6SWlZbVp0YnMyYk1uelpvMTY3ZSs1VDc4OE1QUGw1YVdidW50T2VMS2xTc3YzN2h4WTdPcXFwb0hIM3p3ektsVHAxNm9xcXJhNWQ4V3M5azg4ZEZISDgzcmFGdERRME1UbHk1ZHVyT29xT2lWMnRyYVN3R3p6Uk1uVHZ6TXhJa1R2Mkl3R0JMT25EbnpuVnUzYnAzbXVZbUlpUHFDU1dBZnpKczM3NzhxS3l1UG5UNTkrbmtBMFZhcjlRclFjbGZ2a1VjZUtkeStmZnNjdTkxK1U2dlYycXhXYTQxLzJjdVhMLy9XWURCRXpwOC8vMCt2di83NmUrMWNIR2h6Y25MY3ZoY1FkOUFFN2J4NTgvNDRidHk0aDk5OTk5M3MydHJhNnl0WHJueC94WW9WZTNidjN2MElnTHIyQ3JuZDdycmhkZ2ZFLzZKOTZ0U3AzOW03ZCsrS3Z0Um5OcHVqQTVQY0tWT20vSXYvNTlaOUlwNSsrbW5uMy83Mk43UEJZSWh1Ym01dTI0OFpHUmxmMDJxMSt2ejgvTC9jdUhGajJ3TVBQUEJ4VlZYVi91cnE2ak8rWmRMUzBwNysrT09QWDNRNEhHMTNQY3htOC9neFk4YXNHRE5tekFOWldWay9EMnpicFV1WC91dWpqejc2V2wrMjcwN3d4aHR2akhNNEhEY0FlSHRTTGlFaFljbVZLMWYrNk44Vnp1RndWQUp3ZDFERTJicXZmRDhFR0FBNHpXWnpUSzhiUDBSMjdkcTF4T0Z3bEdrMG1yQ0lpSWdKS1NrcFQ2NWF0ZXI4OGVQSC95ay9QLy9QSFMzdis5elkyRmdMd1BEUVF3OGR0dHZ0NVFjUEhueXl1Ym41dXRGb1REVWFqZU1BNE96WnN5OCs5TkJEcHpJek03OTg0Y0tGLy9DVm5USmx5bGQxT3AzbDlPblQzd2VBR3pkdTdBMWNuNi9IZ3QxdXY5SFpkdFRVMUp6WXVuWHJUS2ZUZVdQMjdObS90VnF0emZmZmYvL2I3Nzc3N3VPZGxldUxUWnMySmExZXZkci94d1BwOFhpYUFLQ3dzSERUbzQ4K21tdTMyMjlzM0xoeExBQjF3WUlGTHhjVUZLeS9lZlBtd2ZicTY4RTV3bW0xV3AwcEtTbFBPcDNPRzFldlhuMGxORFIwM0lvVkszYnUzcjM3UWFmVFdkclpzUmdaR1RsNTZkS2x1NHhHNDVnalI0NTh2WFd5UGpZMmRoNEFyRnUzcnFLK3Z2NUNYbDdlZjEyNWN1VzE4UER3aExDd3NORjJ1NzJDNXlZaUl1b3RKb0c5ZFBmZGQvL1RYWGZkOWNDdVhidW1qaDA3OXZHTWpJei91M256NWl5VHlSUXlhZEtrcjMzODhjZmZxcW1wT1RGanhveVhSbzhlZmY4Nzc3eVREYURldjQ0elo4NzhxS2lvNkg5eCs2L3gzV0l3R01aa1oyZS9aaktaeHIzMzNudUxhbXRyOHdCZysvYnRTNWN2WDc1bHpabzFKdzRkT3BSVFhWMzlZWHZsdTdvVGtwK2YvOTg5YmROQTh2MUNiekFZekt0WHJ6NVRVMU56SGdDZWZQTEplZ0FRUWdqL3p6Mm9Od1F0U1lwRXl5Ly8wbXcyeC9ndS9rd21VNHpYNjNVQWNPcjErdWo2K3ZyTEFEQng0c1F2cHFXbFBiMXQyN1pGQUdSVFUxUDEwYU5IdjNqdnZmZHUzN1ZyMXhMZkR3THR1ZWVlZTc3WDJOaFlzR2ZQbmtXK2FUcWRMbmJWcWxYbk5tL2VQTUZxdFhaNVYzZzQwR3ExQnFQUkdQaXNXTHRzTnBzRFFFTmtaT1JrczltY1BHUEdqSmRtekpqeGttLysxcTFicDlYWDErZjJwaDNyMXExcnU4aDk1SkZIcmlMZ3pzZWR4T0Z3bFBsKzlLbXJxenRYWEZ5OEtUMDkvWm41OCtmL3RibTUrWVovdDluQTVYM0dqaDE3djhsa1N0cTdkKy9xK3ZyNnN3QlFVMU9UNTV0ZlhWMTlwclMwOUszSmt5ZC82OEtGQzM5QXk5Mjh5TW1USjM4ekx5L3YxdzZIb3p3NU9mbXhCUXNXM05hVjBsOUhYYkUzYk5nUW1wNmUva3g5ZlgxaDRMbG45T2pSOTV2TjVrODhCOWVmVENaVDBpdXZ2R0x5dFhIcjFxMlo2OWF0YTVvM2I5NS9lcjFlaDgxbUswdE9UbjZrdUxqNGcvajQrRVdIRHg5dXI3ditiYm82UjdReVRwOCsvWWRIamh6SkFTQ2RUbWRwWTJOajBieDU4Mzd6d1FjZlBOeFIzZW5wNlRtelo4LytiVjFkM1FXajBUZ0dBTzY3Nzc0ZENRa0oyUjZQeHdFQU8zZnUvSlQvM2NFeFk4WjgrcTY3N3JyLzZOR2pUL0hjUkVSRXZjVWtzSmRzTnR2MUR6NzRZRlZUVTFOMVhsN2U3ODFtYytyWXNXTVh6cG8xNjVkMnUvMTZXbHJhczdXMXRhYy8vdmpqZjgzT3prNU1URXk4dDdTMGRBdGFIdlpQOE5YVDBOQlEyc05WS3hNblR2eENWbGJXUy9YMTlSZmZlKys5ZXhzYUdxb0JtRnJuZS9mczJmUG8vUG56WDNyb29ZY081ZWZuLy9YQ2hRdi8xdERRY05XL2t0Ym5QenJqSGo5Ky9CZDcyTGFCVkE4QUV5Wk1lTDY4dlB4ZGg4TlJEZ0N2dmZhYXIydFdSRTVPVHAzdmMzdEo3bE5QUFhYVDk3ZlZhblZjdVhMbEQ1bVptVitOaVltWmNlREFnWFdKaVluM2p4OC8vdmtMRnk3ODdQTGx5NzhEZ0pDUWtIaUh3MUVGQUhxOVB0cmxjalhNbWpYcnZ4SVNFdTU5Ly8zMzd3WFExcFh4K3ZYcmUzSnpjMy8yOE1NUGY3UnIxNjZGZFhWMTV3TGJrSkNRTUQwNU9ma0pyOWZydE5sc2JlMEpDd3RMOEhnOGRxdlZtdDhmd2JvVFBQcm9veDFlYkFZcUxpN2VlT0RBZ2JVcEtTbWZ1WG56NXNIZHUzZG50ODZLeXNuSnFYRzVYRlcrWlRNeU12NnBvcUppWDJscDZWdmRxZHVYRk9UazVNZ3RXN2FrM29uZFFUdFRVRkR3Y21KaTRxTlRwMDc5WVdBUzJCNWY4akJxMUtnNXZpUXcwTW1USjcrN1pzMmFDNU1uVDM3Ky9QbnpQOC9LeXZvV0FIbnk1TW1mQVVCeGNmR200dUxpVFVCTDNIelBpeG1OeHZqSEgzKzh3dmU4cmY4OHYrckZpaFVyM2p0MjdOaVhDd29LWHU3VHh2ZVFScU14K080R2FqUWEzZXJWcXk5b05CckRrU05Ibm05OURuWGM0c1dMWDA5T1RqNWVWRlQwS2dMdUx2Zm1IQUVBUzVZc2VjM3I5Ym9qSXlPbkppUWtMQXNMQ3hzZEZoWVdIeE1UTTNQMDZORkxyVlpydTkzdkxSWkx5cGt6Wjc1WFZGVDAraE5QUEZFT3dISHQycldkNTg2ZCs2bk5aaXQ2L1BISEsxcTcxUHIrWHgwNmV2VG9wWFYxZFJkNWJpSWlvcjVnRXRoTHBhV2xXLzAraXFhbXB0THM3T3pYenAwNzk3UGMzTndmcDZTa1BMbDA2ZEwzY25OemYzemd3SUVuMGRvbHptQXdKS3hkdTdidGdxQ0RRUzQ2WWxxOWV2VVJpOFZ5OStYTGwzOTM5OTEzZi9XUlJ4NHA2bWpoNjlldjc0cUtpcHE2YXRXcVM5dTJiWnNRTU1CTEV6cmUveDBOSURDa0RBYkRYWm1abVMvczJyVnJsbStVME1BN0VwME5Gck5odzRaNG9PVjVuL2o0K0preE1URnptNXViRzFyM2oxcGFXcnF6cnE0dWY4bVNKWnR2M0xpeEg0RE9ZRERFTzUzT0tnRFE2WFRSemMzTjFVSUk4ZTY3N3k1ZnUzWnRWWHZyT1hqdzRPZnE2dXJhM2FjcEtTbFBYYmx5NVk5cGFXblBSRWRIVC9MZG9iRllMSk1iR2hvSzJpc3pYSzFmdno0Y2ZoZWkzYUJOVDAvUHFhNnVQdW1iRUJjWE44SGxjalg0RDNia2Ryc2JGaTVjK0xmaTR1SUhQL3p3dzYrZzVVNjYzbWcwNmxzWDBlTU92dHZYRytYbDVidG56NTc5V3dCbUFOYk9scTJvcVBqdzVzMmJCK2ZNbWZQYnFLaW9LZWZPbmZ1Qi8wVTlBRml0MXN0WHIxNTlOVE16ODV1bHBhVmI3cjc3N24vT3pjMzlQZ0o2Sy9SR1FVSEJlcmZiYlo4eVpjbzNDd29LWHU5cmZUMnhmLy8reHgwT1I4WHMyYk4vcmFxcSsvejU4eTk1dlY0bkFKZkQ0U2h6T0J5M25FNW5aV0ppNHFQNzl1MTdKTEI4Yjg0UnJYVlhXaXlXdExGanh6N1kxTlIwelc2M2wxVlZWUjJycTZzN08zMzY5QjhmUEhqdzZmYmFlK3JVcWU4Q3R3OE1kdVhLbGJaQlp2THk4bjYvWXNXS0l4cU54Z0FBVWtwdmJXMXQ3c21USjU4UEN3dEw1N21KaUloNmkwbGdINDBhTmVyZVdiTm0vWWRlcjQ5OC8vMzNINmlvcURnRUFFVkZSYTgxTmpaZVdiUm8wZittcGFVOWxadWIrOU9pb3FKTkRvZmpla2VEbDNSRFUxNWUzdS9MeThzUFdLM1dLOTE4TmtPVGtKQXd0NzBSUG5OeWN0cDl4dW9PSFRWUkxGeTQ4QzhoSVNHbWtKQ1ErSXlNakgveTNUMXFuUitSazVOVDU3dERrWjJkL1VabmxXazBHczNaczJkZkxDc3IyK0UvdmJHeHNXRHIxcTN6SmsyYTlCUUFWMWhZMktpNHVMZzV2bjJWa0pDd2VQUG16Wk1jRHNmTjlldlhtMEpEUTJPbVQ1LytyMGVQSG4wZUFPTGo0eGU0WEs1S0FLNzIxbnZtekpudmFUU2E1dkR3OEFrSkNRa1ArQzYwRWhJU0ZsVlZWUjNwVTRUdUVLcXErb2FhNzlHUENXbHBhVTlwdFZwamZIejhRZ0FoQU56eDhmSHpLeXNyRC9zdmw1K2Z2Nkc0dVBqVjdPenN0MWF0V3ZYUnZuMzdIbG14WXNYK3NMQ3d1d0FnSnllbjNtNjNsKy9hdFdzYWNQdW9qNDg5OXRqMVBtM2NFR2x1YnE0RkFJUEJFT0Z3T05xU3dOV3JWMStVVXJhZFI3WnYzLzZwdXJxNmM3dDM3MTQrWThhTUgyWmtaSHkxOWZ6emszUG56djBNZ09wYjl2ejU4OTlQU1VuNTdOS2xTL2MwTnpmWG5qdDM3amUrZWUzOHVISXI0TE96dlhtSER4OWVWMXhjdktta3BHUmpTVW5KWnZ6OWVWQUZBS3hXNjREOXdHUTBHa2VOSGoxNnNkRm9USHovL2ZkWFB2YllZNldqUm8yYVp6UWFrMi9kdXJVL0lTRmg5YlJwMDE1ME9CeVZ1Ym01UDhqT3puN3o1czJiKzArY09QRi82dXJxemdmVzE5MXpCQUFjUFhxMHJkZUUvd2kyK2ZuNUd5MFdTeHk2K0grdHpXYXpIVGx5NUF1Qnl4MC9mdnlyeDQ4Zi8yckE0aDRBaUltSm1jOXpFeEVSOVJhVHdGNGFPM2JzdzlPbVRmdFhzOW1jZnVuU3BmOU1UazVlZC8vOTkrOXJiOWxUcDA1OVo5YXNXYithTTJmTzc4NmNPZk85UzVjdS9hYTk1YnJqOHVYTHZtZjFJanBkOE84YUt5b3FEbmMwYzh1V0xha05EUTF0dnhybjVPUjBlcGRocU54enp6M2Y5dzJVTUhmdTNOOGZQSGh3VFcxdDdjV09sdmRMRHR0VlhsNytRV2RKdUsrN2JHRmg0YXYrSTdLdVhidTJRcVBST0ZldFduV21vS0JnL2NXTEYvK1lscGIyMUprelozN29jRGpLTXpJeXZsNVFVUENuZGtiNEF3RFk3ZlpHQUUybHBhV2JNekl5dm5uaHdvVmZBZ2hOU2twNjlNQ0JBNS9wUEFyRGcwNm5DMFhMblRoSGQzN284RjB3cDZXbFBYbmh3b1dYa3BPVFB6dHUzTGo3eThyS2RpUW1KajVXV0ZqNGNtQ1oydHJhUzF1MmJKbTFlUEhpdjJvMEd2M0dqUnZISUdCZ0dBQkcvNEVzY25KeTVLWk5tOGJZYkxhYnMyYk4rcFhWYWgwMm94K0doWVhkcGFxcXgrRnczRFpReWQ2OWUxZGFyZGEyZ1dHc1ZtdHg2NS9PanovKytGc1hMbHo0M2F4WnMzNmFsWlgxRTZQUk9QcllzV05mOFMxYlgxOWZrcCtmLzZlSkV5YytmL2p3NFdmaDkvb1ovOWVyNU9Ua3lBMGJOc1NnZys2Z3Zua0JUVmJHamgzNzBMVnIxN2EzdHQvWU90M1c5Mmg4a3Rsc2pzbk96dDV4N3R5NW4vcDZhVWdwMVNOSGpueHA5T2pSeTh4bTh6MlRKMC8rMXFWTGwzNXo0Y0tGWHdId2xKV1Z2Wk9abWZtdHVycTZkcnZrZC9jYzBlcTI4N0ZPcHpQN3BqVTJObGFiemVZRWRDSW5KNmNSQU9iTm0vZUp3WC9hV2E4QWVHNGlJcUsrWVJMWVN5NlhxNm13c1BDVnZMeThWd0RnN05telB3R0FpSWlJYWRIUjBWT3ZYcjM2TjkreUVSRVIwNHFMaTlmSHhzWm0zN3g1czE5K1VXMGR3cnhMWFhVMzlYZzhkbnp5QXU1T294MC9mdnl6aHc0ZCt1eVNKVXZlQ1FrSkNRc1BEOC80OUtjLy9ZblhDQVJldExWZU1DbkE3Yy83dE00eis1V3p2djMyMjFQcjZ1cDgzV3Y5Ujh5TGlZaUltS2NvaWthajBlamRicmZ6MnJWcjI1S1NraDY5ZVBIaUw2dXFxbzZPSGoxNnlkV3JWemZIeDhmUC8rQ0REMjVMUU9QaTRtWm1abVordzMvYTVjdVgvM2Y2OU9rL25UQmh3ai9vZExwd2w4dlZjUDM2OVQyOURkQ2RSS3ZWUnJ0Y3JnYTBkc25jdFd2WEhMdmQzdTRJdC82RGF4dzVjdVFmclZickRWVlYxWWtUSi82VHpXYXJqSXlNek16THkrdW9TMkhqL3YzN0grMmtLYmFPN3BZUHR4RU9rNUtTMXR5OGVmTUFBdDRUMnRUVVZHUzFXanNhUFJoT3A3TzBkWVRRMm9rVEozNzUyTEZqTDhLdnkrZk5temNQVEp3NDhmbXFxcXBEL2RsZXM5azgvcjc3N250NzA2Wk5vNENXZ2F5NkdPRzFUNnhXNjYzdDI3ZlBmL0xKSnl2bno1Ky9IZ0M4WHE4emNLQ29xVk9udmpoMTZ0UVhmWjgvK09DRFQ2T2x5M0tmemhHQjUrT0hIMzc0aE85dnI5ZmJ2SFhyMW1sZGJVUEFTTkRteE1URXBhM1BrUU1BTEJaTDJwbzFhMjdybHNsekV4RVI5UmFUd0Y2cXJLemNWMWxadVM4akkrTWJZOGVPZmJEMW5VMVNvOUUwejU0OSs1ZFhyMTU5QXkzdjZqUGVmLy85TzArZVBQbXRvcUtpd0JmSys0aXhZOGQrK3RxMWEyLzNwQTFkSlhqZHVRdWoxV3JEOFBkQlplNVVuaDA3ZG1RcGl1SUZnQk1uVG53ek5qWjJ1dThYOFprelovNHNJaUppOHBneFl4NG9MUzNkZlByMDZSOEhqQ1JwQm9BTkd6WllBSVQ1WGJEZGx2eDZ2ZDdBaERoa3pabzFGNDFHNDloYnQyNmR6TS9QLzdOR293bTEyV3lPL1B6OFY2ZE1tZklkbzlFNHFyS3k4a2g4ZlB4aVZWWHRWVlZWeDlBNjJxdlpiSjRJQU5uWjJSdno4L1AvRkJjWE45K3Y3cVpUcDA2OU9IUG16SjhMSVpTalI0OStHWDVkOVlZenM5bWM0bmRIQ25hN3ZiNDczWXQ5QTArY08zZnV2NmRNbWZKQ2RuYjIvK2JuNS84UE9ualZTUmUwczJiTitvKzc3Nzc3dHE1MGdlL2o3SzkzMUEya3FWT252aEFkSFoyMVo4K2VCZDBzb2lEZ1dLcXVydjU0MHFSSml0Rm8xTnRzQTNJejdqYWpSbzJhMGRqWW1OL1UxRlMxZS9mdXhWRlJVWmxOVFUybEFMQjc5KzdGYUhrSFhVZy9yN2JaYjZBb2Y2YWNuQnhyRi91NnQrY0lBRzBqaUFKbzZXYS9iZHUyek5yYVd0L0FTTkpzTnFmM1pFTWlJeU1UczdPek4vN3RiMy9yS0VZOE54RVJVWjh3Q2V5aml4Y3YvbmI4K1BIUGpSOC8vcm44L1B3LzE5VFU1Tm50OXB0ang0NjkvOXExYSsvTW5Ebnp1elUxTlI5M2xBQWFESWJJVDMzcVUxdGpZbUptYk55NHNVZEpZSDlvSFRML2ptZXoyU3A5NzlwcWZkNW9JNER3UllzVy9VR3YxMGQrK09HSG4zL2lpU2R1SEQ5Ky9LdkxsaTE3OTl5NWN6L3p4VHcyTmpiRjdYWTNvdVZabUxBZXJOWjk5T2pSWnlzcUtqNUd5MFdyV0xCZ3dRWUFEcXZWZXFXcXF1cTQyV3llVkZoWStLcE9wNHVZTm0zYWkyVmxaVzIvM0llRWhDaDFkWFVYamh3NThsUjFkWFh4eElrVG4vZXZ2T29sL1dVQUFDQUFTVVJCVktLaTRuMUZVVUtFRUpxYW1wcFBqTlkzWENVa0pDeXFxS2hvOTkxcjNWUmJXbHE2TlMwdDdla1BQL3l3dTk4SmJYeDgvRFFBV0w1OCtRNlR5WlN5ZWZQbThSOTk5TkVMdmdWeWNuSWNyNy8rZXBMVDZhenNROXNHbE1GZ0dBY0FHbzBtTER3OC9PN3g0OGZueE1YRnpUMXc0TUJuS2lzclArcG9lUiszMisySWk0djcxSmd4WXg0dUxpNSszV3ExbGtWRVJDUk9uVHIxaGNyS3lzTTJtNjFiMno1Ky9Qam5XZ2VpZ2RmcmJlN29tY0RBZVJzMmJBZ0gwQndYRnplM3NyTHlRNkRsYnVPMGFkTytHeHNiKzZsNTgrYjl6NUVqUjc2RWxtY0ZsUnMzYnJ6Ym93QjFUOWpDaFF2L2RPalFvYy81VHd5OEsxaGZYMzkrNTg2ZEM0QStuU044Ym52VzBlMTJlLzJuV2EzVzhnTUhEanpXM2NyMGVuMnNxcXJOblN6Q2N4TVJFZlVKazhDK2MzMzAwVWYvSEI0ZVBzRTM0ZENoUTg4NG5jNnkyTmpZZTFKVFU1L2V2bjE3ZTEyQndnQmc2ZEtsdTJwcWFrNXQzNzc5VXdIekJRQUlJVHE4bXhjU0VxSkJIL2JoNGNPSDF4VVdGbTVHUUJlellVQS9ZY0tFejArZE92Vzd4Y1hGRzF0SDNqTUNMUyt4UG5EZ3dNckZpeGZ2R0Q5Ky9MUEhqeC8vUmx4YzNLSzZ1cnBQZEIzdGpvRG5LYzJxcW5yUU9yREN6cDA3NS9wbW1FeW0yTHZ1dW12cGlSTW5QdStiVmx0YmUrbnR0OStlaXBaZjBXKzdRNUdZbVBqZzNMbHpYNjZzckR6b2RydHRLMWV1UEhMNjlPbnZYcng0OFRjWW9DNXpnOFNja3BMeXhLNWR1N0o5RTdSYXJRNUFhTWRGYnFQTnlzcjZZVXBLeW1kS1NrbzJMVisrZkhkeGNmR21hOWV1dlgzcjFpM2YwUCtoYUJtVlVRR2dzMWdzY1ovKzlLZlBlcjFlWjFGUjBldmw1ZVh2bDVlWDcwWExSZmh0RitjYWphWVpkL0R4L3NBREQzd0F0SFRUdGxxdFJlWGw1WHNPSHo3OG5NUGhhUGNWQTc3bGZhcXFxbzRjTzNic0g4eG04N2pGaXhlL0VSSVNZbkU0SERmTHlzcTJIenQyN0R2ZGJVZCtmdjcvdE42RnZVM2dNNEVkaVkrUFgzeisvUG1mQTBCS1NzcVRzYkd4czQ0ZlAvNlZtVE5uL2lJc0xDeGg3OTY5andHd3YvdnV1OHU3MjZZZTBLV21wajRabUFSMmNKY1FBTkNYYzBRQU13Q01HemZ1Z1pDUWtEVm1zM2xDU0VpSWNkKytmV3VLaTRzM2QxU29xYW1wMU9WeStiNzN5b1FKRTc2ZzFXcU5xMWV2dmxoU1V2SkdZV0hoUnBmTDFleTdtd3J3M0VSRVJIM0RKTENYWW1KaVpxeGN1ZktrL3pUZkwrZUJIbi84OGJiblRIYnMyTEdndXJyNnc1U1VsRlVBNUtWTGwzNTU1c3laSHdOUVkySmlzZ0FJVlZYdHNiR3hDd0ZBVmRXR2p0clEzak54UGVFL3FFQ3JrUGo0K1BsT3A3UFdaREtOQmdDUHh6UHdmY2Q2VG9tTGk1dDErUERodGI3UldQM1YxOWVYYk4yNjlWUFRwMC8vVm5Oejg2MzA5UFJuUzBwSzNqQ1pUTEVhamNha3FxcG40Y0tGcjZhbXBqN3BYeTd3ZVJ0Zjk3R0VoSVFGVnF2MWNrSkN3a05OVFUybG5YV3o5VDNqMXRvOXpJT0FibFJSVVZHSlU2Wk1lVEVwS2VteDgrZlAvL3pVcVZQZkErQ2RQSG55TjdPeXNuNHlhZEtrcjV3OWUvYkhoWVdGZisxMWRJYlF6Smt6djFOZVh2NmUvM3ZJVnExYTFhMlh2RWRIUjgrY04yL2VIOFBDd2thLysrNjc5OSs4ZWZOQVZGUlVSbXBxNm5PVEowOStNU0lpWWp3QXJGNjkrb3gvdWR6YzNCL3MyTEZqYnV0RnZBcDAzQlc2bmU2Z2dlKzRHeExGeGNXYmk0dUx1OTAxdGF2bDkrelpzNlN2OVhUMnVwWDI1dTNjdVhOaFRVM05DWVBCTUNZOFBIeml6WnMzanlRbUpqNHlmLzc4dnh3N2R1eExCUVVGTHpjME5GeFpzbVRKdGdjZmZQRDluVHQzUG1peFdHSkNRMFBqQU1CcXRRNVZjaTc2Y283SXlNajRlbEpTMGhxejJaeHFNQmppQVdES2xDbmZibXhzTEd4c2JDenczUkdOaTR1Yko2VzBtMHltVkFEd2VEeHRnM0J0MnJRcHlXZzB4cWVscGEyYk9ISGlWOHhtYy9MT25Udm5ob1dGSmFhbnA2K2JNbVhLOStycTZuSXZYcno0QzdQWkhPUHJYczF6RXhFUjlSYVR3RjY2ZGV2VzZXNjhjTDA5ZGdBb0tpcDZ5K1Z5MVYyL2ZuMjNiMFpHUnNiWFVsSlNQZ2NBcXFxNkxsNjgrSitkUFV2Vk9raEJoeS93emNuSjZlbm9oNTQ1YytiOFRxL1hSNm1xcXVibDVmMm1xYW1wdXV0aWc4TnF0ZHBPbno3OUx3QWNodzhmZmlaZ3RqTTNOL2NIZnAvdHAwK2YvajRBcGI2Ky9rSkJRY0ZmbGkxYnR0OXNOcWNWRlJXOWR2anc0UzhmT25Ub0sraUd1WFBucnJkWUxLbHV0OXQ2OU9qUkx4WVZGVzNxUnJGMmg4SlBURXhjWXpLWlVyWnYzejZucHFhbTdVZUU4K2ZQLzd5c3JHenp0R25UZnRTZE50MnBLaW9xRHRYVjFmM0s5emsvUC8rL3o1NDkrLzg2Nm9ZNGI5NjhQNnFxV2djQWJyZTdycUtpWXYvSmt5ZC9DcUFXQUdwcmF5L1cxdForM2ErSXhXQXdtUFY2ZlFnQXVGd3VsOTF1djRXQVllLzluOUhxd2gzNVRzdzdRVmQzK3pwaXNWanVxcSt2djZUVmF2V0xGaTM2M3hNblR2eXo3Nlh4TjI3Y2VIL3YzcjBQNkhRNmk5bHNWdGFzV1hORlNpbUxpb3JlUkIrVGNmL3VuaTZYcTZHenovNk9IRG55ZEYvT0VVMU5UYVZWVlZVZjV1Zm4vMDlqWTJOZVpXWGxaUUNmK1BFdUt5dnJwL0h4OFF0VVZYVmZ2WHAxZzhQaEtCODlldlN5ZSs2NTUvK1p6ZVlVZzhFUVgxOWZmNldrcEdSallXSGhyNjFXYXcyQVk2M0phVnh5Y25MT3BFbVQvbm5tekptLzJMSmxTNmJWYXMzbnVZbUlpR2hrVU5DU21HdlIyaDIwSTFPblRuMEJRRlJueTJSa1pId05RR1MvdFc3NDZvL0JQNVIrcUFOb2Fjc2RQeGdKVVI4cEFHQXdHTVoyZDlraE5sVGZTZFA0OGVPL01IcjA2UHRNSmxOY041WVhvMGFObWgwd2plY21JaUlpSWlJaUlpSWlJaUlpSWlJaUlpSWlJaUlpSWlJaUlpSWlJaUlpSWlJaUlpSWlJaUlpSWlJaUlxSmhnOE5CM3dHdVhidTJ5T1B4TEFhd1RBZ3hUZ2d4U2twWko2V3NFRUljQXJBL01URnh1eERDUGRSdEhTbXFxcXBNZHJ2OVlTbmxmVUtJMlFBU0FPZ0JWQUM0QkdDM0VHSlBZbUppMFpBMmRJVGhzVDc0R1BPaHdiZ1RFZEdkakVuZ0VKRlNpckt5c2pXcXFuNVhDREdsRzBWcWhSQXZOVFUxL1Nvakk4UFY5ZUxVbm9LQ0FyMU9wL3NYS2VXM0FYVDFNbXdWd0d0ZXIvZkYxTlRVc2tGbzNvakVZMzN3TWVaRGczRW5JcUxoZ2tuZ0VMaDgrYkk1TkRUMER3Q2VsRktpc3JJU2x5OWZSbEZSRVdwcmEyRzMyNkhYNjJHeFdKQ1VsSVQwOUhTa3BLUkFVUlJJS2M4QmVDSTVPZm55VUcvSGNGTmNYRHhOQ0xFTndEaFZWWkdYbDRlclY2K2l0TFFVVFUxTjhIcTlNQnFOaUkrUFIxcGFHakl6TTJFd0dBREFLWVQ0UW1KaTRxdER2QW5ERG8vMXdjZVlEdzNHbllpSWhoTW1nWVBzNHNXTEpxUFJlQVRBbElhR0JtemJ0ZzNGeGNWZGxvdUlpTURLbFN1Um5Kd01JWVFEUUZaU1VsTGVnRGQ0aENndUxwNEc0S0FRd25MNThtVzg4ODQ3Y0RnY25aWVJRbURSb2tWWXVIQWhoQkNxRU9KTGlZbUpmeDZjRmc5L1BOWUhIMk0rTkJoM0lpSWFicGdFRHFMOSsvZHJrNU9URHdDWVYxNWVqci84NVMrUVV2YW9qcVZMbDJMT25Ea1FRalM0M2U3MDlQVDA2Z0ZwN0FoU1hGd2NJWVM0Q2lEcXZmZmV3N0ZqeDNwVVBpRWhBYzg5OXh3VVJmRUlJVllrSmlhK1B6QXRIVGw0ckE4K3hueG9NTzVFUkRRY0tVUGRnR0NTbXByNkFJQjVkWFYxdmJwUUFJQzllL2ZpL1BuekFCQ3UwK24rdmIvYk9CSXBpdklLZ0tpUFB2cW94d2tnQUZSVVZHRERoZzBBb0pWU3ZpS2w1SThuWGVDeFB2Z1k4NkhCdUJNUjBYREVKSENRVkZWVm1WUlZmVU5WVld6YXRLbFhGd28rNzd6ekR1eDJPNlNVVDVlVWxOelRqODBjY2NyS3lsS2xsQ3VhbTV1eGYvLytYdGRUV2xxS2twSVNBSWd2S3l2N1puKzFieVRpc1Q3NEdQT2h3YmdURWRGd3hTUndrTmhzdGhrQURQWDE5YWlvcU9oVFhWNnZGM2w1TFkrTlNDbWY2WHZyUmk1VlZiOERRSFB3NEVFME56ZjNxYTRkTzNZQUFLU1VPZjNRdEJHTHgvcmdZOHlIQnVOT1JFVERGWlBBd2ZNNEFGeTZkS2xmS2p0MjdCaWtsQkJDZkk3ZEV6czFFd0FLQ2dyNlhGRkRRd05VVlFXQTVEZmZmRlBUNXdwSExoN3JnNDh4SHhxTU94RVJEVXRNQWdlSm9paUxBT0RDaFF2OVVsOU5UWTN2emxaVWVYbDVWTDlVT2dJSklVWURnTlZxN1hOZEhvOEhWVlZWQUtDZk8zZHVacDhySEtGNHJBOCt4bnhvTU81RVJEUmNhWWU2QWNGQ1Nwa0VBTFcxdGYxV3A5dnRSbWhvS0JZc1dGQ2RsSlNrQ2lFa1dsNXdMcVdVS2dBSlFBb2hmSCtyc3VXaEZkK3kvc3Y3VDIrM0R0OHl2bksrT2pwWmwvLzBUOVRydjJ4N2JRaFluMzhiMnFhM3MyMjMxZEhZMkdnMm04MXd1ZnJuUGN5MXRiV0lqNC9IZ2dVTHpqRG03Y2U4b2FFaDJXS3hEUHF4N3RjdS8vajBaaC81YjVkdmVtZmxPNHR2aDIxcnI4Nk85a1VYMnlhcnE2dVRZMkppZUg0WjVHTmRWZFZrSWNTQXhOM3RkcHNCMVBSYnhVUkVSSDZZQkE0ZUFhQlBBd2NFOHRVbHBaUkNDQVYrci93UW92MmVSRDJaSGppdFArcnN5ZlR1dEttcmVRNkh3Mk0ybXpzczAxUCsrNDh4N3pEbVRvdkYwdS9IZXV1L2JoM3JBeEdIL3BvK0VPdXkyV3pPbUpnWW5sOTZNTDAvam5VQVRtQmd6dXRFUkVRRGlVbmdJSkZTWGhOQ2pJK01qRVIxZGYrOEFrcW4wd0VBOXU3ZEcrLzNYaW1sOVovSXlNZ1FOcHROOFhnOHd1MTJLNnFxQ3EvWHEwZ3BSWGg0dVBCNFBJcVVzbTJhd1dDNDdYUHJQMFd2MXd0VlZSVlZWUldkVGljQUNGVlZmY3NvVWtxaDFXb1ZBTUovbXBSUzBXcTFiWjliNXl0U1NxSFJhSlFPUGdzcHBRTEFOOTMzV2JUV29TaUswbGJXdjB6QXNnb0FZYkZZZmdFZ1BDUWtwRi91QmtaR1JnSUFEaHc0TURNeE1mRVVZOTV1ekw4TklMMi9qM1VoaFAreExsci9LUUJFV2xxYTR2RjRSR0RjSXlJaWhNZmpVVlJWOWNWVHFLcXFoSVdGdGNWY1ZkVzJiZExwZEczVGREcGRXNno4bDlGcXRZcC92UDNqN2gvZjF2LzY5b2NJL05zL2JocU41cmF5ZnZ2aXRzKytNb0g3SXlvcTZnVUFhVHkvRE82eExxWDh0aENpMzQ5MUFQQjRQTForcVpDSWlLZ2RUQUlIaVJEaUVJRHhkOTk5Tnc0ZVBOam4rc0xEdzZIWDZ5R2xiRXhMUzd2bE4wdHQvWWVMRnk5MldMNnVycTdQYlJnT1FrTkR2d0VnM0d3Mm82YW1iejJyTkJvTjR1UGpJYVYwRnhjWDUvck5Zc3o5R0F5RzJRRFNCL2hZOSsrMmg4TEN3bmJMOW1jM3ZUdVoyV3llRFNDTjU1ZkJwU2pLWUJ6clJFUkUvWTREd3d3U3I5ZTdFUUFtVDU3Y0wvWE5tVFBIMXozcDlkYm5VNmg5cHdFZ0pTV2x6eFdGaDRkRFVSUUlJWW9YTDE3czZYT0ZJeFNQOWNISG1BOE54cDJJaUlZckpvR0Q1eVNBNW9pSUNNVEV4UFNwSWtWUmtKR1JBUUNRVXY2MUg5bzJZZ2toZmdaQVhieDRjVnMzcTk1YXRteVpyODdYKzZGcEl4bVA5Y0hIbUE4TnhwMklpSVlsSm9HREpEVTF0UUhBNXpVYURkYXVYZHZwQUFSZFdiRmlCVXdtRTZTVWI2ZWtwSnpzdjFhT1BJbUppUmVGRVBzTUJnUG16WnZYNjNwR2p4Nk5DUk1tQU1DdGNlUEcvYkRmR2pnQzhWZ2ZmSXo1MEdEY2lZaG91R0lTT0lodTNicTFTVXA1TGpvNkd1dldyZXZWQmNQOCtmT1JsWlVGSVVTVEVPTExhSGt1aWpyaGNyaytDNkJoNGNLRm1EWnRXby9MeDhURTRObG5ud1VBTDRBdnRnNGJUNTNnc1Q3NEdQT2h3YmdURWRGdzFQdWZMYWxYcmw2OUdxN1ZhaitXVXFiVjFOUmd5NVl0dUhIalJwZmx6R1l6bGk5ZmprbVRKa0VJNFFRd055a3A2Y3pBdDNoa0tDb3FXcUFveW00QXhsT25UbUh2M3IyK2x6SjNTQWlCR1RObVlNV0tGV2g5aDloM2twT1Rmelk0TFI3K2VLd1BQc1o4YUREdVJFUTAzREFKSEFMRnhjVVJpcUs4SWFXOFgwcUpzckl5NU9ibTRzYU5HMmhzYklUVDZZUk9wME5ZV0JnU0VoSXdZY0lFWkdabW9tWGtjaFFLSWRiNnZaNkF1cW1vcUdpaG9paHZBaGlscWlwT25qeUpvcUlpVkZSVXdPbDBRbFZWaElhR0lqbzZHbVBIanNXY09YTmdOQm9Cd0FYZ1g1T1NrbjR4dEZzdy9QQllIM3lNK2RCZzNJbUlhRGhoRWpoRXBKU2l0TFQwSDRVUVg1TlNwbmRqK1VZQUx3UDRkbkp5c25QQUd6aENYYnQyemVEeGVINGxoSGdHUUZjanhVZ3A1UjVWVmIrV21wcWFQd2pORzVGNHJBOCt4bnhvTU81RVJEUmNNQWtjZXFLa3BHUVZnQWVGRUorU1VvNFNRa1JKS2ExQ2lGdFN5ck5TeXYwZWorZXY2ZW5wbmZkZnBHNjdldlZxdUVhamVRNUFOb0JNS1dVMEFKMFE0aGFBWWlubGg0cWl2SnFZbU5qeHk5Q29wM2lzRHo3R2ZHZ3c3a1JFUkVSRVJNRnErdlRwY3ZyMDZSenNoWWlJN2hnY0haU0lpSWlJaUNpSU1Ba2tJaUlpSWlJS0lrd0NpWWlJaUlpSWdnaVRRQ0lpSWlJaW9pRENKSkNJaUlpSWlDaUlNQWtrSWlJaUlpSUtJa3dDaVlpSWlJaUlnZ2lUUUNJaUlpSWlvaURDSkpDSWlJaUlpQ2lJTUFra0lpSWlJaUlLSWt3Q2lZaUlpSWlJZ2dpVFFDSWlJaUlpb2lEQ0pKQ0lpSWlJaUNpSU1Ba2tJaUlpSWlJS0lrd0NpWWlJaUlpSWdnaVRRQ0lpSWlJaW9pRENKSkNJaUlpSWlDaUlNQWtrSWlJaUlpSUtJa3dDaVlpSWlJaUlnZ2lUUUNJaUlpSWlvaURDSkpDSWlJaUlpQ2lJTUFra0lpSWlJaUlLSWt3Q2lZaUlpSWlJZ2dpVFFDSWlJaUlpb2lEQ0pKQ0lpSWlJaUNpSU1Ba2tJaUlpSWlJS0lrd0NpWWlJaUlpSWdnaVRRQ0lpSWlJaW9pRENKSkNJaUlpSWlDaUlNQWtrSWlJaUlpSUtJa3dDaVlpSWlJaUlnZ2lUUUNJaUlpSWlvaURDSkpDSWlJaUlpQ2lJTUFra0lpSWlJaUlLSWt3Q2lZaUlpSWlJZ2dpVFFDSWlJaUlpb2lEQ0pKQ0lpSWlJaUNpSU1Ba2tJaUlpSWlJS0lrd0NpWWlJaUlpSWdnaVRRQ0lpSWlJaW9pRENKSkNJaUlpSWlDaUlNQWtrSWlJaUlpSUtJa3dDaVlpSWlJaUlnZ2lUUUNJaUlpSWlvaURDSkpDSWlJaUlpQ2lJTUFra0lpSWlJaUlLSWt3Q2lZaUlpSWlJZ2dpVFFDSWlJaUlpb2lEQ0pKQ0lpSWlJaUNpSU1Ba2tJaUlpSWlJS0lrd0NpWWlJaUlpSWdnaVRRQ0lpSWlJaW9pRENKSkNJaUlpSWlDaUlNQWtrSWlJaUlpSUtJa3dDaVlpSWlJaUlnZ2lUUUNJaUlpSWlvaURDSkpDSWlJaUlpQ2lJTUFra0lpSWlJaUlLSWt3Q2lZaUlpSWlJZ2dpVFFDSWlJaUlpb2lEQ0pKQ0lpSWlJaUNpSU1Ba2tJaUlpSWlJS0lrd0NpWWlJaUlpSWdnaVRRQ0lpSWlJaW9pRENKSkNJaUlpSWlDaUlNQWtrSWlJaUlpSUtJa3dDaVlpSWlJaUlnZ2lUUUNJaUlpSWlvaURDSkpDSWlJaUlpQ2lJTUFra0lpSWlJaUlLSWt3Q2lZaUlpSWlJZ2dpVFFDSWlJaUlpb2lEQ0pKQ0lpSWlJaUNpSU1Ba2tJaUlpSWlJS0lrd0NpWWlJaUlpSWdnaVRRQ0lpSWlJaW9pRENKSkNJaUlpSWlDaUlNQWtrSWlJaUlpSUtJa3dDaVlpSWlJaUlnZ2lUUUNJaUlpSWlvaUNpSGVvR0VCRVJFUkhSOE9Sd09CYXBxcm9Zd0RJQTR3Q01rbExXQWFnUVFoeFNWWFcveVdUYUxvUndEMjFMeVIrVFFDSWlJaUlpNmpZcHBYQTRIR3RVVmYydXFxcFRBdWNMSVdJQnhBS1lvaWpLVjJ3Mlc2M2Ribi9KWUREOFNnamhHdndXVXlBbWdVUkVSRVJFMUMzVjFkVm1oOFB4QnlubGt3RGc4WGpRM053TXQ5c05qOGNES1NXRUVGQVVCU0VoSWREcjlRZ0pDWW1TVXI1a3Q5dWZiR3hzZk1KaXNWd2U2dTBJZG1Lb0cwQkVSQVByMnJWcml6d2V6MklBeTRRUTQ0UVFvNlNVZFZMS0NpSEVJUUQ3RXhNVDJWV25IL25IZk5ldVhaTkNRa0lzeTVZdHEySE1CMDVWVlpYSmJyYy9MS1c4VHdneEcwQUNBRDJBQ2dDWEFPd1dRdXhKVEV3c0d0S0dCaWwyR1J3WnFxcXFURWFqOFFpQUtWNnZGMWFyRlc1MzE3dE1VUlNZeldib2REb0FjS2lxbW1VMm0vTUd1cjNVTVNhQlJFUWprSlJTbEpXVnJWRlY5YnRDaUU5MDFXbEhyUkRpcGFhbXBsOWxaR1N3cTA0dk1PWkRvNkNnUUsvVDZmNUZTdmx0QUtGZExLNENlTTNyOWI2WW1wcGFOZ2pOQzJyK1hRYTc4NTJRVXRZcWlzSXVnM2NvS2FYV2JyY2ZBRERQN1hhanZyNit4M1VZalVZWURBWUlJUnBVVlUwM204M1YvZDVRNmhZbWdVUkVJOHpseTVmTm9hR2hmd0R3cEpRU2xaV1Z1SHo1TW9xS2lsQmJXd3U3M1E2OVhnK0x4WUtrcENTa3A2Y2pKU1VGaXFKQVNua093QlBKeWNuc3F0TURqUG5RS0M0dW5pYUUyQVpnbktxcXlNdkx3OVdyVjFGYVdvcW1waVo0dlY0WWpVYkV4OGNqTFMwTm1abVpNQmdNQU9BVVFud2hNVEh4MVNIZWhCR3J1cnJhYkRRYS95Q2xmRkpLQ2EvWDI1MHVneEJDQU1BNXI5ZkxMb04zR0p2TjlqQ0FiVjZ2RjdXMXRiMnV4MncySXpRMEZBRCtaalFhbittbjVsRVBNUWtrSWhwQkxsNjgyTlpWcDZHaEFkdTJiVU54Y1hHWDVTSWlJckJ5NVVva0p5ZERDT0VBa0pXVWxNU3VPdDNBbUErTjR1TGlhUUFPQ2lFc2x5OWZ4anZ2dkFPSHc5RnBHU0VFRmkxYWhJVUxGMElJb1FvaHZwU1ltUGpud1dseDhHQ1h3WkZIU21seU9CeFZxcW9hNnV2cjRmRjQrbFJmZEhRMEZFVUJnT2xHby9GTXZ6U1Nlb1JKSUJIUkNMRi8vMzV0Y25MeUFRRHp5c3ZMOFplLy9BVlN5aDdWc1hUcFVzeVpNd2RDaUFhMzI1MmVucDdPcmpxZFlNeUhSbkZ4Y1lRUTRpcUFxUGZlZXcvSGpoM3JVZm1FaEFRODk5eHpVQlRGSTRSWWtaaVkrUDdBdERUNHNNdmd5R1MxV3JNVlJkbmYxN3VBUHI2N2dVS0lYNGVGaFgyMUg1cElQY1NYeFJNUmpSQ3BxYWtQQUpoWFYxZlhxMlFFQVBidTNZdno1ODhEUUxoT3AvdjMvbTdqU01PWUR3MUZVVjRCRVBYUlJ4LzFPQUVFZ0lxS0NtellzQUVBdEZMS1Y2U1UvRkc4bjlqdDlnY0F6UE42dmIxS0FBSEFack9odWJrWkFNSVZSZUYzNHM3d09BQTRuYzUrcWN4dXQwTktDU25sNS9qOUd4cE1Bb21JUm9DcXFpcVRxcXB2cUtxS1RaczI5U29aOFhubm5YZDgvNE4rdXFTazVKNStiT2FJd3BnUGpiS3lzbFFwNVlybTVtYnMzNysvMS9XVWxwYWlwS1FFQU9MTHlzcSsyVi90QzJaU1NwTVE0ZzBwSlJvYkcvdFVsOVZxaGFxcUFQQzB6V2JqZDJLSUtZcXlDSUF2T2U4enI5ZnJPMmRHdGY2alFjWWtrSWhvQkxEWmJETUFHT3JyNjFGUlVkR251cnhlTC9MeVdoN0RrVkkrMC9mV2pVeU0rZEJRVmZVN0FEUUhEeDdzOHdYcGpoMDdBQUJTeXB4K2FGclFhMnBxbWlHbE5LaXEydWRueGdEQTVXb1pJRlFJOFV5Zks2TytTZ0phemxYOXhmZkRXWDE5dmJuZktxVnVZeEpJUkRReVBBNEFseTVkNnBmS2poMDc1aHU5ajExMU9zYVlENDJaQUZCUVVORG5paG9hR254M201TGZmUE5OVFo4ckpIWVpITGtHTFA2dEk0WFNJR01TU0VRMEF2aTY2bHk0Y0tGZjZxdXBxZkhkWllrcUx5OW5WNTEyTU9aRFF3Z3hHbWpwTHRoWEhvOEhWVlZWQUtDZk8zZHVacDhyREhMc01qaHlTU212QVlCRzAzKy9sYlMrRGdRZWo4ZldiNVZTdDJtSHVnRkVSTlIzVXNva0FQMHlhcHVQMisxR2FHZ29Ibjc0NGVycDA2ZXJMYXVSS2dBcGhGQmx5OVdaS29TUUFDUUFWVW9waFJCcTRPZldaZHZtK2RmaisreFhqKzl6NExyYXluWFFodHZXNzdlT2R0Zm5tOWRKT2QvbnRuWDRyLy9XclZ2SjBkSFJneHB6WDN2YWkzRkE3TnJhM2RIKzZtSWYrT3IxMzJiVmYxOTBjeDk4SW5idHpldW9QZTN0UDZ2VmFqYVpURzFkQmZ1cXRyWVc4Zkh4OEhnOFowcEtTcVFRUWxWVnRXMGJGVVc1Ylp0OU1aVlNTa1ZSMnVLdXF1cHQrNkdkYlcwcjY5dXU5c3I0eHpYd2UrTmZsMitad1BnRkx0OWV6THZSQnJWMSt6NVJ4bi9iQStJaVZWVk5WaFJsUUxvTWxwYVdWcGVVbFBpT0piUVhHOTgyQmJZcjhKL2ZzZTByajhEWXQxZk9GMnZmOGVGL3pncW9XMjF0dHhSQ3RMV3h0Wnh2ZW52N3ZkMjZWVlgxM3hmdGJUZmFPMGJhYTF2Z3RnU3MzMWNIL0k4TElZVDBlRHdmaDRTRWpOZnI5YkRiN1gzYXAwREw2MENFRUpCU05wcE1wbHQ5cnBCNmpFa2dFZEhJSUlDL1h6RDFoOVlMTGJSZTFDZ0FoTytYVytEdnYrTGUxb2lBYWI3UEhVM3Z6bWYvYmVwSnVjN2EydDF5bmMxek9Cek93UGIxbGErdWptTGVWZnY4UC9jbDV2MVZUMi8zUVdkbG5VNm54MlF5b2I4RTdEOGhwZFIyZFB3RnRxK3pZN096c3I1NTdaWHhMOWZWZDZ5cjcyTlg3ZWlzRFlIYjE1MTVVc3IrNlFmYVBnbEFhVjN2Sjc0WGZtM29zcUtPanUydXluZTJYenFydXp2bGZNdTF0MHpyKy9SNnRZL2JhMXQzNmdoc3Y5ZnIvWHhJU01obit5c0pEQXNMODYzajlkYUVsQVlaazBBaW9oRkFTbmxOQ0RFK01qSVMxZFg5ODBvdG5VNEhJUVRlZlBQTitOWjMxNG5XZjBwV1ZwWm9hR2hRUEI2UFNFaElFRGFiVGZGNnZhSzV1VmtKRHc4WExwZExVVlZWdU4xdXhXZzBDcmZiclVncGhVNm5VMVJWRlY2dlY5SHI5Y0wzdDVSU2hJU0VLS3FxQ2xWVkZTbWwwR3ExaXFxcXd1OXZSVW9wTkJxTklxWDBYMDZvcXFvQUVLcXFLcjc1VWtxaHRGdzl0ZjB0cGZUTlV6UWFqZkQ5N2I5c2F4Mmk1V2FISXZ6TCtENERFQkVSRVM4QVNPdnZtQVB3anpuUTh1aUdrcFdWSlp4T3A3RFpiSXJINHhGUlVWRnRNVmRWVlZnc0Z1RjJ1eFd2MXlzTUJvUGk5WHFGMSt0VlFrTkRoY2ZqOGNWTWhJU0VLRkpLNGZWNkZWL01mZkVNQ1FscDJ4OWFyYll0anFxcUtyNDQrKytEZ0ZpMjdSZi96MzUvSzRxaUNGK01BUWkvK042MkR6cUx1OWxzL2dXQThKQ1FrSDY1R3hnWkdRa0FFRUxNVEV4TVBBVUFzdVg1TTNIZ3dBRWxPenU3N2UrMHREU2gwV2lFb2lpaXZyNWVpWTJORlVJSTBkRFFJT3gydXhJZUhpNFVSUkYydTExUkZFV1lUQ1podDl0RmMzT3pZalFhaFJCQ05EYzNLOEtQMisxVzlIcTlFRUlJbDhzbEZFVlJXak1jNGZGNEZDR0UwT2wwd3UxMkM0L0hvK2gwT3VHYjcvVjZmVDhVdEgwT0NRbHArOXMzWFFnaHZGNnZvdFZxZmZPRTM0OE1iZk5hcDkrMnJHOWZhVFFhNGZ0K2FqUWEzN2xBcUtyYXRoNEFMd0JJMDJnMC9YWTMwSmVNUkVkSHgvdmVGK2piUDVzMmJSS3hzYkhDYkRZTGc4RWdkRHFkMEdxMVFxdlZpdHJhV2tXcjFZclkyRmdJSVVSalk2T2lLSXJ3L1JOQ0NFVlJoTTFtYS92YlIxR1VUK3duZnk2WFN3Z2hoUDkrOCtlTHE4ZmphWXV4Ly9UVy9kNzJkMGhJaVBCNFBHMzd1M1VmSW5ELytzWFpmNS9mdHY4RGwyMnZqUDkrRjZJdDJ3dWNGbGptZlFETkdvMUczeC83VjYvWEF3QThIczlmKzFRUjlScVRRQ0tpRVVBSWNRakErTHZ2dmhzSER4N3NjMzNoNGVIUTYvV1FVamFtcGFYNXV1cTBkUlU3ZGVwVTI3S3R3K3dISFpQSk5CdEEyZ0RISEdqcGluZGJ6QUhnK3ZYcmZWN25jS1RYNjc4QklOeHNOcU9tcHFaUGRXazBHc1RIeDBOSzZTNHVMczcxVFJkKzNXTDcxdHJnWXJWYVp3TklHK2d1ZzM3N2h3WlJVMVBUNTRVUXIxa3NGdFRWMWZXNkhwUEo1THU3K2JiRllqblpidzJrSHVIQU1FUkVJNERYNjkwSUFKTW5UKzZYK3ViTW1jT3VPbDFneklmTWFRQklTVW5wYzBYaDRlRytSS040OGVMRmZYK25RWkFUUW13RS9uNlhwNjk4WFFhRkVQeE8zQUdNUnVNbUFPZTBXaTNDdzhON1ZZZkJZRUJvYUNpRUVFMEF2c3o5T25TWUJCSVJqUXduQVRSSFJFUWdKaWFtVHhVcGlvS01qQXdBZ0pTU1hYVTZ4cGdQQVNIRXp3Q29peGN2YnVzKzIxdkxsaTN6MWZsNlB6UXQ2Qm1OeHBObzZUTFlMNk5Jc3N2Z25VVUk0UTRMQzFzb2hDalU2WFNJaW9xQzlwYXNIZ0FBSUFCSlJFRlVWdHU5VG9XS29zQmlzZmp1QWpxbGxBdU5SbVBmWHJCS2ZjSWtrSWhvQkVoTlRXMEE4SG1OUm9PMWE5ZDJPUUJBWjFhc1dBR1R5UVFwNWRzcEtTbnNxdE1CeG54b0pDWW1YaFJDN0RNWURKZzNiMTZ2NnhrOWVqUW1USmdBQUxmR2pSdjN3MzVyWUJBVFFqUklLVDh2aElERll1bFRYZXd5ZUdjU1FqUVlESWFaQU43VmFEU0lpSWhBUkVRRVFrTkRvZEZvYmhzWVIxRVU2UFY2bU0xbVJFVkYrWkw2UXBmTE5kOW9OSjRaeXUwZ0pvRkVSQ1BHclZ1M05ra3B6MFZIUjJQZHVuVzlTa3JtejUrUHJLd3NDQ0dhaEJCZkJwKzc2UlJqUGpSY0x0ZG5BVFFzWExnUTA2Wk42M0g1bUpnWVBQdnNzd0RnQmZCRjhmZlhCRkFmc2N2Z3lDZUVxQThMQzFzQjRIbEZVUXBDUWtMYUVyMlltQmpFeHNZaUppWUcwZEhSc0Znc3ZwZkJOMG9wZngwV0ZqWTVJaUxpVkJlcm9FSFErNTh0aVlqb2puUDE2dFZ3clZiN3NaUXlyYWFtQmx1MmJNR05HemU2TEdjMm03RjgrWEpNbWpRSlFnZ25nTGxKU1VuOHBiWWJHUE9oVVZSVXRFQlJsTjBBaktkT25jTGV2WHU3ZkVtNUVBSXpac3pBaWhVcklGcmU1ZmFkNU9Ua253MU9pNE9IbERMYzRYQjhMS1ZNODNxOWFHeHNoTWZUOVNPWGlxTEFaREpCcjlkRENPR1VVczdsSGFNN201UlNPQnlPVlZMS0J3RjhDc0FvQUZFQXJFS0lXd0RPU2luM2g0V0YvVlVJMGZrWGxBWVZrMEFpb2hHbXVMZzRRbEdVTjZTVTkwc3BVVlpXaHR6Y1hOeTRjUU9Oalkxd09wM1E2WFFJQ3d0RFFrSUNKa3lZZ016TVRGL1hxMEloeEZyZlVQblVQWXo1MENncUtscW9LTXFiQUVhcHFvcVRKMCtpcUtnSUZSVVZjRHFkVUZVVm9hR2hpSTZPeHRpeFl6Rm56aHdZalVZQWNBSDQxNlNrcEY4TTdSYU1YRkxLQ0x2ZC9nYUErNldVOEhnOGNEcWRjTHZkVUZXMTdaMTRRZ2lFaElSQXA5UDVrajhBS0hTNzNXdDV4NGhvNERBSkpDSWFnYVNVb3JTMDlCK0ZFRitUVXFaM1kvbEdBQzhEK0haeWN2SkF2dkI1eEdMTWg4YTFhOWNNSG8vblYwS0lad0IwTlZLTWxGTHVVVlgxYTZtcHFmbUQwTHlnSnFVVWRydTl4OThKbzlINDdkYTc0MFEwUUpnRUV0SC9iKysrdzVxNi9nYUFmNU13RWtnZzdCa0lHMFNHSXNoUVFVVVVFWkVoVlZGcXRLMWF0VmJyYUIwZDFyN1ZEcXV0MXRaYWNVOFVGRlJRcEFoYUxTQkRRQkVRZ2lCN0o4eEE4djRCNFJkaWdLQW8ybjQveitNanVmZU1lOCtkNTU1enowWC9iZ1EybXowSEFId0lCSUtUUUNEUUloQUlxZ0tCZ0VNZ0VHb0VBa0dHUUNENHE3T3o4N0NabVJsMjFSa2VXT1lqNE1tVEo4b2tFdWs5QVBBQWdORUNnVUFOQU9SNnVxUVZDUVNDMjBRaThZU2hvV0hPaUM3b2Z4QjJHVVFJSVlRUVFnZ2hoQkJDQ0NHRTNpQ2tubjhJSVlRUStoZkM3cUFJSWZUNktEazRPR3hnTXBuQlZDclZpTWZqY1VwTFM2K2xwYVd0NVhLNTFjSkFKaVltb2JhMnRwL1NhRFRqNXVibTRveU1qRytlUEhseWJJanBTSldYa0xLeXNyRzJ0cmFYbnA3ZU5CMGRuU2xSVVZHT1RVMU5CZUxocEZpMmYzVTVEV08rSTc3dVk4YU0rY3JZMkhnQmxVcGxkbloyTnBlV2xzYW1wS1NzYldscGtUaTA2V0I1RGpXOUljQXllVXVvcXFvcXNWaXNEYjYrdnNINit2cEdYQzZYYyt2V3JXdGJ0bXpwczYyQ2dvSkNseTlmL3FtQmdZRnhXVmxaOGI1OSs3NEpEdzgvTnBSMDFxNWQrNVdmbjk4Q2ZYMTlabXRyYS9PdFc3ZGl2L3p5eTdVMU5UVVN5M2F3UEwyOXZZTU9IRGh3WGp4ZWVIajQwZlhyMXk4ZTFvSjZpN3pOMjdTSDRxWk5tN2I2K3ZyTzA5YlcxbTlxYW1yWXZIbnpzcGlZbUl1dnBNQVFRZ2doY1JZV0ZzdG56SmdSeDJBd1pxdXBxVmt4R0F5L2Q5NTU1NW1QajArU01JeVJrVkh3NHNXTHU2eXRyZGVxcUtpTWRuUjAzTWxpc1FUNit2cmVRMGxIbWpDaVdDeVdJQ2dvcUhEbXpKbUpMQlpMb0tTa1pDb2VScHBsKzdlWDAzRGwreWFzKzRRSkV3NGFHaHI2MEdnMFN3YURNVHM0T0xqWXo4OVA0bkQ4MHVRNWxQU0dBc3ZrN1JFU0VyTDg1TW1UY2RPbVRadHRabVptNWVucDZaZWNuUHpzL1BuenZXWHM2K3NiWEZoWTJMVjA2ZEsxVmxaV296ZHUzTGlUeldZTDNOM2R2WWVTenM2ZE93OU9uanpaaDhsa1drNmJObTMyMzMvL1hYejE2bFdKWlN0Tm50N2Uza0ZzTmx2ZzZ1bzZ4Y1RFeEZUNFQwdExTL05WbGRmYjRHM2VwZ0JBdVh6NThqL1hyMS9QbmpGamhyK3BxZWtvZDNmM2FUWTJOZzZ2cExBUVFnZ2hTYWhVNm5NM0UxWldWaXRaTEpaQVVWRlJDd0RBMzk4L2QrTEVpWDJlWlByNitpYlBtREVqYmlqcFNCTkdsSktTa2hrQWdKR1JVVkIvbFVCcGxtMDR2TW5sTkZ6NTl1ZDFycnM0UzB2TFpTd1dTMENoVVBURjU3M0l0aDhvdmFIQU1ubDdTS293TFZxMGFDV2J6UlpvYW1wcUFRREV4OGZuN3Q2OXUwKzVYYnAwS2Zua3laTnhRMGxIM1B6NTg1ZXgyV3lCbnA3ZWMyVXJUWjdDU3FDSmljbHo1Nzcvc3JkNW0yN1lzT0diZS9mdWxTb3JLNnRJczY3L05jU1JYZ0NFRVBxdjRISzVWZUxUdXJxNjJnRUFpRVJpSjRWQ01hRFQ2UmFscGFXWFJjT1VscFplMDlUVWRJT2VjL1pnNlVnYlJsUlRVMVArUU1zdTdiSU5oemUxbklZejN6ZGgzY1VKQkFJQ244L250YmEyTnJ6SWVrdWIzbEJobWJ3OUtpc3JueXZqenM3T2RnQ0ExdGJXVGwxZFhRTmpZMk9MR3pkdTlDbTNoSVNFYStQR2plc3R0OEhTa1pRM2tVZ2tkSFoyOGpvNk92cVVyYlI1SXNuZTRtMUtXckJnd2JJLy8veHpUMk5qWS8yUVZ2by9BbmQ4aEJBYVFjYkd4dk1yS2lvU09SeE9yYXFxcWhrQUFKZkxmU0lhaHN2bEZwRklKTEtpb21LLzNaSkUwM21aTVAxNW1XVWJEbTlDT2IzcWZLV0orNHFXUVZaTFMydUtuWjNkNWdjUEh1d0VBSzdvekJmSWM4RDBoZ09XeWR2RDE5ZDNmbkp5Y2lLSHc2azFNVEV4QXdBb0xpN3VVMjZscGFWRjh2THlaQTBOalg2M2xXZzZZck5rWFYxZHA2eGF0V3J6cjcvK3VyTzZ1cnBQMlE0MXo1aVltSnpzN096R3ExZXZwck5Zckk4QTc1V2Y4elpzVXdzTEMyc1ZGUlcxa3BLU3d0OSsrKzFpUmtaRzdiMTc5MHEvK09LTG53Q0EvRExyLzI4aE05SUxnQkJDLzFXMnRyWWJORFEweGtkSFJ6c0RBQkNKUkJvQVFGdGJXN05vdU03T3poWUFBRmxaV1lrWEx2RjBYalRNUUY1MDJZYkRtMUpPcnpKZmFaZG5PSmRCV1ZuWjJNL1A3eUdKUkpJVENBU0NuSnljbjlQVDA3OFFqeXR0bnRLbTk3S3dUTjRlSDN6d3dRWjdlL3Z4Z1lHQnpnQUFGQXBGWXJtMXRiVzFBQUFvS2lxU3E2dWZIenRKUEIwQUFBTURBK080dUxpSHNyS3ljZ0tCUUhEMDZOR2ZkKy9lL1Z6WlNwdG5VbExTclZtelpqbTJ0YlcxS0NzcnEvcjQrQVJzMjdidEp3YURZYng5Ky9hUFg3b3cvaVhlbG0ycXE2dXJEd0N3YXRXcUxRY1BIdngrejU0OVg0d2RPOVpsMjdadFA5Rm9OSlgvOG1BL1FsZ0pSQWloRVdCcGFibkszdDcrNi9qNCtJRDYrdnBzQUFDQlFOQUJBQ0FqSXlNdkdwWklKSklCQUxxNnVwNXJQWkNVem91RUdjeUxMTnR3ZUpQS2FUanpYYng0Y1ovdVQwZU9ISG51ZXZ5cTE3MnhzYkVrSWlMQ1hsNWVucXFwcWVrNlpzeVlyOGhrc2twU1V0TGlGMWx2YWRON0dWZ21iNC9RME5CVjY5ZXYvM3Jac21VQmp4NDl5Z1lBNFBGNEhRQUFjbkp5ZmNwTlhsNmVEQUJRVzF2NzNMYVNsQTRBd05PblQwdTh2THpzcVZRcTFkSFIwWFh0MnJWZlNicTVselpQTHBkYm5aMmQzVnRidVgvLy9tMkE3dmZXdG0vZnZoa0FXbDY4TlA0ZDNxWnRhbVptSmdNQXNHL2Z2aDB4TVRFUkFBQzV1YmxaMnRyYStpdFhydHk4ZnYzNmxRRFFweEw1WDRPVlFJUVFlczNzN093K3RiVzEzUllmSHg5UVdscDZWVGk5dWJtNUJBQ0FScU1aMXRmWFp3bW5LeWtwTVRzNk9obzRIRTZOTk9rTU5ZdzBocnBzdytGTks2Zmh6UGZDaFF1ajM0QjE1M0U0bkZ3T2h3TTFOVFdwQW9HQTRPenN2Q2M5UFgyRDZORHZROGhUcXZSZUZKYkoyMlA1OHVXZnJsbXpadHV5WmNzQy92cnJyOTR5TGk4dkx3RUEwTlBUTTh6TnplMHROejA5UFdaVFU5TnoyNnEvZEhydzJHeDJMZ0JBZG5aMktwRklKR3pidG0zUGwxOSsyYWRzaDVxbnFNek16TlFsUzViSTZlcnFxcFdWbGYybks0RnYyemF0cXFxcUFBQW9LQ2g0TEpwQmZuNytJeEtKUk5MVjFWVXRLeXY3VDFjQ3NaOHpRZ2k5Umc0T0R0K09IajE2VTJ4c3JKZjREV2g5ZmYzRHRyYTJhajA5UFIvUjZmcjYrak9mUFhzV0kyMDZRd2tqcmFFczIzQjRFOHRwT1BQdHFSajAvaHVwZFJkRklCRDRBQ0RnY3JsOVdpbGZkTnYzbDk2THdESjVlMnphdE9uYkR6LzhjTk9pUll1OHhHL3ljM056SDliVjFWVlBtVEtsVDdsTm5qeDU1cTFidDJLa1RVZVNycTR1dmtBZ0VKQklwRDVsTzVROHhUazVPYmszTlRVMWxKV1ZsUStXLzcvWjI3aE5Nek16TTV1YW1ocGNYVjJuaUlheHNyS3k0M0s1VFdWbFpSWFNyZjIvRjJta0Z3QWhoUDRyWEZ4YzlsbFlXQ3hMU2twYXpPVnlDK1hsNVZXRi85cmIyemtBMEFrQUFoc2JtNDF0YlczVmZENi9iZlRvMFo4WUdCak1Ua3hNREcxcmE2dVNNaDMrWUdGb05KcnAxS2xUTHhRVUZKd0ZnRTRsSlNWVGVYbDVWUlVWRlhzR2d6R1R6V1pmSXBGSXBKN3dkUUFna0diWi91WGwxREZjK1k3MHV1dnE2azQxTlRVTjRmRjRyUlFLaFc1Z1lERGJ3Y0hoLzloczlzWGk0dUpUTkJyTmZDanJyYXVyTzIyZzlONkcvZUZ0S3BNMzFWZGZmYlZ2d1lJRnk5YXZYNy80MmJObmhhb2k2dXZyT1FEUXllZnpCY3VXTGR0WVcxdGIzZG5aMmJaMDZkSlBwazJiTm52OSt2V2hOVFUxVmRLazQrN3VQdFhQenkra3ZiMjlsVXFsMHIyOHZHWnYyTERoLzJKall5OUdSa2FlTWpZMk52L3R0OTh1aEllSG53V0FEbW55L1B6enovZFFxVlNhUUNBQUJvTmh0R0xGaWsyaG9hRWZmdlBOTjU5a1ptYitNNUxsT3BMZTRtM2FKUkFJQk92V3JmdXFxcXJxR1kvSDYvRHg4WGxuM2JwMVgrN2R1L2ZyMU5UVXhCRXQyRGNBWWFRWEFDR0UvaXRZTEphZ3Yza1hMbHd3YTJwcUtnQUFncTJ0N1dkV1ZsWWZ5c3ZMcTlmVjFXWGV2MzkvZlhsNWVkSlEwaGtzakp5Y25KS25wK2ZWTTJmT21BTkEwMERodzhMQ2hOZUtRWmR0T0x6SjVUUmMrWTcwdXN2SXlNaTV1TGo4cnFxcU9vWklKTXB6dWR5aXdzTEM0K25wNmJzQW9FTmRYWDNzVU5aYlZWVjExRURwOWJjczBzQXllWHV3MmV4K3kzanExS2xtVDU0OEtRQUF3c3FWS3o5YnRHalJoNnFxcXVxNXVibVpPM2JzV0orY25Kd2tiVG9FQWtIdTIyKy8vZDNhMm5xTW5KeWNmRWxKU1ZGRVJNVHhuMy8rZVJjQWROamEybzQ5ZlBqd1ZTOHZML082dXJvbWFmTGNzV1BIZm05djd5QVZGUlgxMXRiVzVweWNuUFREaHcvdkViNVA5bC8xTm05VEFJQ2xTNWV1WGJ4NDhXb2RIUjM5a3BJUzl1SERoL2NlUDM1OC96QVVEVUlJSVlRUVFnZ2hoQkJDQ0NHRUVFSUlJWVFRUWdnaGhCQkNDQ0dFRUVJSUlZUVFRZ2doaEJCQ0NDR0VFRUpvcEF6cHN6cEtTa3FtMFBNOVZnTURBMThZNE51c3lzcktSaUVoSWZVQW9HaGhZYkVDQUdSZlprR0hFZEhNekl5bG9LQ2dLejVEVTFQVFZVZEhaMkkvOGQ3bTBhZGxGQlVWdGNRblVpZ1VCa2plTGdxT2pvNC9pUHhXY25Oek8vU2ltUnNhR2dZb0tTbVpBUUJvYVdrNWEydHJ1dzhTUmRiWTJEZ0VBQ2d2bXVmTE1ESXlDb0tlWTBQMGJ3QUFPcDNPMU5MU0dqOE0yY2hxYTJ0N1NKaXV5R0F3NWd4RCtpOU5YVjE5N0l3Wk0yNENnTUpMSmtXaFVxa2FZdE5lK056enVzeVpNMmVoZUo0Yk4yN2NDUUF5UFQ5bDFxOWZ2ME5TWEIwZEhjTmZmdm5sdElhR0JuV28rYjVFWEFLSUhNOWhZV0hSdXJxNkJxSUJqaDA3RmtPajBkU0h1a3l2Q0lYQllKaEltc0ZrTWkySG1waXRyZTNZVTZkT0RiaS9qdFEybGFSbk83ektUOXNOS1cwVEU1UGVZOHpMeTJ2QTY3dWhvYUhSZ3djUDZnRkFjZUhDaFcvTTlmMXR2a2dqaE5EcnBCd1lHSmlhbFpXMUt5OHY3NUNrNGViRHdzSm9BTUFWL21heFdJTHc4SEFORG9mVDdPL3ZuL0xzMmJQWTVPVGtUeVFtcnF4c0VoQVFrSC8rL0hrdGQzZjNpeVFTaVhManhnMy8xdGJXRWduQmlWT25UbzNVMHRKeWpZeU10R2xwYWVuM1E4WUREWXN2U1VSRWhGRkRRd05iK052WTJEaGs3Tml4MjhQRHc2Mmc3N0QyY3NIQndRVjM3OTU5djZTa0pGWXNHVGxmWDkvRUJ3OGVmRjFjWEh3RkFFQlJVVkY3c0x5Ym01c2JBS0J0S012N0tsaFlXS3l3c3JMNk1ESXljandBdFBSTWx2WHo4MHN1S1NtNWtwYVd0bFUwUEkxR1V3OEtDcW9XZmtwRFVWRlJPemc0dUZ6NHU1OTloV0J1YnY1K2JXM3Q3ZHJhMmtlaWFmbjcrNWZFeDhjSGxKYVdYck94c2Rsa2JXMjk5c3FWSzlZY0RxZFcwdktPR1RObXU3bTUrZEt6WjgvYUFFRGRNQldEMUZnc2xrQzQ3NHYrRFFEZzRPRHdOWVZDMGJwOSsvWUg0dkVjSEJ5K3RyYTIzdEJmdXNlT0hTT2JtNXUvbDVlWGQ0UkdvOUZGeTFoSVNVbkpOREF3TUY4NGZmYnMyUmxxYW1wMmt0SzdkT21TZFYxZDNVUGhNa3U3ZnFKNUxsNjh1TTlIcTQ4Y09TSWo4cE8yY09IQzB2djM3MjkrOU9pUitCRDBjak5tekxoS0lCQmtpRVNpRElGQWtDV1JTSEpFSWxHZVJDS1JpVVFpV1ZaV1ZrRkdSa1pSSUJCMHRiVzFWWjQ3ZDQ0SjNkL25mSmx6VDQyMDYvbXkyR3kyZ01sa1VrRGtHQmFiUm1hejJhMU1Kdk81ZTg4Tkd6WjhZMjl2UHo0a0pNUVRBRUJQVDAvL3pwMDdrczU5QUFBZ21zYUx4bDJ6WnMzblhsNWVjOWFzV2JPd29LRGdZVlpXVm9PdnI2OHptODNPRlYxK056YzN4ck5uejBxSFZCaXZ3S3haczk3NTRvc3Y5c3liTjI5aXoyY1pBQUJnOU9qUjR5SWpJKzhHQmdhNlpXWm1Kb3ZHZWZMa1NaLzkxY1RFcEhkL1ZWZFhweVVrSkpUdTJyVnJjMytmVEJpcGJkcmZzbmg0ZUZpSmJoOXhXVmxaRFRRYVRYbWdkQ1RscTZLaW9od1JFWkg2KysrLzd6cDkrdlFoU1oremNIUjBwRlZYVi9jZVkydzJXMkJqWTZQQjRYQ2FyMSsvbnBLVWxCVDc5ZGRmUzd5K014Z01rOFRFeEh3Ykd4dXRzTEN3aTJReW1iSnMyVEwvc3JLeWZzdmpkWkFaUEFoQ0NDRUFhRXhJU0FqeDh2S0tKcEZJOGdBQTRlSGg2aHdPcHhrQWdNVml0ZmFFSTdOWXJGYXhtOVhXbUppWTZiTm56LzZucHFZbXJiQ3c4S1NFOVBrQUFGd3V0L3JLbFN1ZVk4YU0yZGphMmxvdmFVRmNYRnoycTZtcDJkWFgxMmU1dTd1ZnVYYnRtaGNBdFBlMzROSFIwV1BiMnRvR3ZkZ0VCUVZWaTAxU0hEZHUzTGNLQ2dxNml4Y3ZGbGFHZ01QaHNQUHk4djVRVUZEUW16cDE2aFhSQ0VWRlJXZHYzYm9Wa3ArZmY4TER3eU1pUGo0K3VLU2tKREk0T0xqZmlxcFFVbExTb29LQ2doT0RoWHNGaUFBZ0ovengrUEhqWXhZV0Z1K2JtcG9HRkJRVWhBTUFXRnBhdmtjZ0VFaHBhV203QVlBc0VsZXFTdXU1YytkMG1wdWJLNFFWUmdBQUxTMHROMXRiMjA5alkyUEhDMi9XemMzTjE5WFcxdDR2TFMyOUJnQ1FsWlgxUFpsTTF1N3M3RlFBZ09jcWdRd0dZN2FkbmQwV2dVREFEdzBOTFpPNGNrU2lMSS9IYXpwNThxU0tkTVVoSFRVMU5hc1pNMmJjQlFBSUNRbnB2VWtXL24zeTVFbTZ0cmEyUjNwNit0ZVM0dCsvZjMvYi9mdjN0N200dUJ3Z0VvbUVPM2Z1TEJjUDQrYm05a2RlWHQ0WkNkSHBBQUR5OHZJMGtkK2RseTlmdGdjQWVSYUwxWHIrL0hsdExwZGIxYk5NOWEydHJWelJCTVFmZUR5WEFaM085UGYzTHhLZFJpQVFTR0ZoWVNvQUFDd1dxeDY2SDZiMzNuUStldlJvUDV2TnZpUmN2aDROQU5EeDRNR0RYUUFnRUFnRUhYdyt2Nk9ycTZ0RFJrYUc1dTN0blhEMjdGbTlscGFXWmdCb0JvQStOKzd3Y3VlZUVTRmErWGp5NUFsWDByeWZmLzU1Kzk2OWU3Y0RnTUw4K2ZNL2VPKzk5M3lWbEpSVTNkM2RQYk95c3BJQnVtKzhSZVBTYURUZCtQajR4eUtUWGpqdTNyMTcvMDlMUzB2MzlPblRONzI4dkN3QkFMWnYzNzVuMHFSSjAwWGppVmRjQnF1c3ZDTGs2T2pvU3k0dUxoN2ZmUFBOSC9QbXpmTUdBRkJWVlpYYnZYdjNrUU1IRHV6TXpNeDhBTjNucHQ1ekVvbEVJdG5iMjZzQUFHUmtaTlFEQUlGT3B5c0RBSFIyZHNLeFk4ZjJ4OGZIWDZMVDZiMzdhME5EUTRPa0JYaU4yM1FvQ05EOW9BUUFBS1pQbjI0ckp5ZjNYSXRjUWtKQzBhSkZpenhMU2txZVNFcWt2cjYrY2MyYU5TRmhZV0hSTWpJeThnQUFOalkydmNjWW04M3VQY1lrVkhwYmx5eFpNajA4UFB5ZjdPenN0SWlJaU9ldTcwUWlzZmY2UG5mdVhNK1BQdnBvSTQvSGszaDlmNTJ3RW9nUVFsS3FyYTFOam9pSWNHeHJheXR6ZG5iZXgrRncycWRQbng0Wkd4c2JQRmpjMXRiV1ozRnhjUUZFSXBFbmJDbVNGRTcwS2IrOXZmMTJzUnM2R1RjM3Q5OE1EQXhteDhiR2V0VFYxWlg2K3ZyR2VYdDd4MXk3ZGkwQUFDUmVWSGc4WHYyTHRBaTR1Ym50cmF5c3ZKdVdscllTQU5RNEhNNWpnTzZXcm9DQWdJS29xQ2lYbHBhV0Noa1ptV2J4VnFyYzNOeDlGQXBGWmNLRUNRZFBuejU5WGNLTnFReUx4ZUlOOXZIMDE0SEJZTXoyOVBSODdvUFFFeWRPUEQ1eDRzVGpvdE5ZTEZhZjljekx5L3ZUM054OGFjODhnVmhZd1VBMzVFbEpTY3Q5ZlgyVDNOemN6c2JFeEhoUktCU2RVYU5HclpHUmtWRVFUMnYwNk5FZkMvK09qSXkwcWErdno5YlYxZlZ5ZDNjL1dWcGFlcFZHb3huSHhNVE1FRzg1dHJTMC9NRFIwZkduMU5UVXpkS1V4VkRVMXRZK09ubnlKSjNGWWdsT25qeXBEejB0Z2NLL2FUU2F1b2FHaG91WGw5ZFYwWGpKeWNuckhqNTgrRE1BZ0tHaG9iK2xwZVV5UHAvUE16RXhXU3dNRXhNVE03bXFxdXB1ZjNuM1ZNRDYvSzZvcUxoMTdkbzFEenFkYnNYajhiaGNMbGY0VUlNb0t5dEw2KytoeXN1ZzBXaHE0ZzlQYkcxdFB4UDlMZHdIeXNyS2JvakhGN2FRdDdTMFNLekFDNzNNdVdja21KaVlVQUc2YjU3SGpSdW5WbDlmMzY2aW9pS2ZucDdlSUp3SFBaWGREejc0WUVWeWNuSlNXbHJhdmJWcjEzNjFjT0hDNWNMV0k5R1dGd0FBT1RtNUZ0SGZMeE1YQURvM2I5NjgvSTgvL3ZqcG5YZmVXVWFoVUJTM2I5KytycUNnSUU4WWdNMW04MXhjWEpqbDVlWFBocU5jWG9Ta0ZqU1JTZ2tBQUppYm0xdXZYcjE2SzhEQWxWUWFqYWFXa1pIUlozLzk4TU1QKyt5di9jVi9YZHQwSUU1T1RxNGlMWUV5aHc0ZHVwQ2FtbnJudDk5Kyt3NEFvS3lzckdMcjFxMy9kL0Rnd2UrcnFxb3FSZU9XbEpROFk3UFpiQUFBWFYxZHhwbzFhejdmdEdsVDczazFNek16MmNmSHg3Rzh2THpzNjYrLzNrY21rOXYzNzk4ZitmSEhIdzk2akpXV2xqNWJ0bXhaQUkvSDQybG9hR2lucEtSSXZMNkx0akN1VzdkdSt3ZzlVT2lGbFVDRUVKS0NtWm5aNG9hR2hvTHE2dXJib3ROMWRYV24wMmcwdWY3aWlhcXRyUlYyMVNHRWg0ZjNlZWVIUUNDb0JBWUc1cDA1YzhaUVJrYm11WXNpaFVMUjkvRHdPRW1sVWcydVg3L3VYbGRYOXdnQUlDb3FhdHFNR1RNdUJnWUdKaWNtSnJMRWwwOW9zTzV2ZVhsNXY0ditIalZxMUdvOVBiMlpWNjlldFdNd0dNSFcxdGJydzhQREhhaFVxcXlWbGRYSHFhbXBHMnRyYTVQSGpSdTNTMWRYZC9ybHk1YzlvTHZGbzFkNmV2clhoWVdGcCtCL1hTcmZTQ1VsSlpGRGJEMGhBSUE4OUR4eGYvRGd3YWNEZFFjZFFGdFNVdExjaVJNbm5xZFFLTHF1cnE3N1pXUmtGTUxEd3kwNUhNNFRBQUFhaldZU0ZCU1VHeFlXSnZvT1NhZUppY203cnE2dSs1T1NrdDVqczlsbkhSd2N2cGt6WjA1YWFtcnFodno4L0dOcWFtb09UazVPM3lrcEtabmR2SGx6anFRS3lLdkdZRERtUDMzNk5DSStQbjR1QU1Da1NaTk9sSldWeFJjVUZCenVtZTgzZnZ6NHZYRnhjZDdDTHNWbVptYUw3ZXpzUHErcXFrb2ZLRzFoMllwM0J3VUFzTFMwZkwrc3JDd091bHZvbXJTMXRTZnllRHdPQUhCRTB4QnY1ZXNQbFVyVlZGQlFNQm1vVXRxemZicWd1MVdDQUFBQzBWWmZJeU9qdWVJUEZFU0Zob1pLYkZFK2R1d1llVGpPUGE5U2VucDZEWlZLcFFFQTVPWGxOUUFBT0RzN2ExNi9majJ2cHFhbThzYU5HNzJ0UERVMU5aV3BxYWxzTHk4djg3cTZ1alpOVFUydFpjdVdiWnc3ZCs0RUZSVVZaUmFMOWRFWFgzeXhpc1BoREZwaGY1bTRBTjNkSVlPQ2dsYTgvLzc3bjlUVzFsYnorZnl1enM1T1BvaTF4QktKeEM3eGFTTkJ0TUxBWkRJdEV4SVNIb2xPRzZ5N3BWaGFFdmZYckt5c2FvQ1IyNlowT3AzZTAySXBjZDFaTE5aSDU4NmRPd3dBY2djT0hEaGxibTQrK3ZQUFAxOHRFclRUMXRiV2NmZnUzU2NXTGx3NEhYcDYySWo3NnF1dmZtRXltV2JRczEzbnpwMjd1TEN3c09EKy9mdDlqckZKa3laTjUvRjRVaDFqSWwxeENUWTJObjJ1N3hvYUdpcng4ZkY1cnE2dWhod081NDI1SG1JbEVDR0VwRVB3OXZhK2Z2ZnUzUS96OC9PUERDWGk3Tm16VTlYVTFCd0FlbThXT3lXMHpEVURBRWhvVlNOYVdscSs3K0Rnc0t1aG9TSG4rdlhyVXhvYkc2c0JRUGprdFNzbUppWm93b1FKdTJiTm1wV1lsNWQzT0RzNys5dkd4c1krM1Y1NjNoa2FDTS9jM0h4Wjc4STBONWZldkhsekRwZkxyWDcwNk5Hdk5Cck5oTUZnVEJvL2Z2eFBMUzB0cGFhbXBrdnI2dXJTVWxOVE4zdDRlQmdhR2hwT0tTNHV2Z2dBSkFxRm9pTk1wN0d4c1hnb1pUVlN5R1N5NGJ4NTh5UjJGVHB5NUlnYUFCRGMzTngyM3Jselo3bVNrcEtKZU1VRG9Iczc5L3o1M0xVMU1EQ1FMU250aG9ZR2RsUlVsS09GaGNVS0RRME5Kd0FBQW9IUWU5UFo4emVBMkUxb1YxZFgrL1hyMTJkWFZsYkdBd0RjdjM5L2MxVlYxVDBQRDQvVDQ4YU4rNDVNSm1zVUZ4ZEhuRDE3ZGhRQU5FbGJEa014ZGVyVVNHMXRiWStPam81R1lSZFEwYi9iMnRvcVcxdGJlNS9HS3lnbzZMUzF0UWxidkdTZG5KeSt1M256WnREWXNXTy9ORFEwZktlNHVQaVNvNlBqanpkdjNwd0pBM2V6SmROb05Db0FnS3lzckFwQTc2QVJvSzJ0UGN2Q3d1TDk2T2hvdDZDZ29EUWFqV2JVMWRYVmZ2LysvYy9FRTdsNDhhTHBJUHVuMHVqUm81ZW9xS2k0V0ZwYUxydHg0OFpNQUlEUTBOQUtZUUFPaDlQNitQSGpBNk5IajE2anJxNCtMaUVoWVpHaG9lRjBjM1B6bGRuWjJUdHpjM1AzQXdBVUZSV2RMeW9xT2cvUTl4MUs0UU9EWThlT2tjWG5pU3pIQzU5N1hvY3hZOGFvQndRRUxOcTllL2N4VjFkWGpacWFHZzZkVHFlcnE2dHJTV3JwWUxQWkFqNmZUd1FBbURoeDRndzZuYTUyNGNLRnUzSnljdkpwYVdsM0l5SWlUdXJwNmVrREFFUkZSYVdLeHBXVmxlMTlHUEl5Y1pXVmxWV3VYNytleCtmenU3Ny8vdnV0Wjg2Y09aeVZsVlVyWEQ3UmVLSVZxOE9IRCsvZHZuMzd4ekFDeE4vdjYyK2F1T1RrNUQ3NzY4bVRKdzk4OE1FSGEyeHNiTWF0WHIxNjBlVEprNmUvKys2N0svZnYzNy96Nk5Hait3RkdicHMyTkRRMHVybTVNWVMvbloyZHA2NWJ0KzRyNFc4REF3T1Q0T0RnSlg1K2ZndDBkSFQwNTgyYk43bXNyT3lwU0hMOGpSczN2bnZseXBVSEsxYXMySERnd0lGZDRzdnE1K2Uzd01QRHd6c3dNTkFGZWw2akVBZ0VoSk1uVDE3ZnRtM2JoK2ZQbno4eVdKbUtpb3FLU3JXeHNYRUE2SzFjUDNkOUYzWXI1WEE0ei9XYUdVbFlDVVFJSVNuazUrZUg4WGk4Rmx0YjJ3MzUrZm1uaHhMMzh1WExFNVdWbFhVQ0FnS0VsUXhKbzZWeCtYeCtCNUZJVkliL3ZmdEY5ZmM5Vm9DS0FBQWF1a2xFUVZUM3Y2T2twRFFxTnpkMy82aFJvOVlFQkFRVTlwZFBhV25wVlZWVlZiczVjK1k4dkhUcGtvWFkrMDVjNlArYy85eU5SSEZ4c1dqM1NBS1h5eTMyOFBBNCtlREJnNTJabVprN2pJMk5RNlpObTNZOU16TnpSMEpDUWdoMFAxVUdDb1dpTTIvZXZONmJwdkR3Y0NzT2g5UHZpL3h2Q2pLWlRPaDUzMHYwQm9mS1lyRTRBRUNnVUNoVWMzUHpaWkxlV3hOS1NFaVlCd0JBb1ZEVVo4NmMyYWZWNk1LRkM0Yk56YzJWb3ExRG9veU1qQUwvL3Z2djk2Wk9uUm9WR0JpWUx6NWYySkpiVTFQelQxUlVsRE9ielQ0REFBcWFtcHF1bXBxYXJycTZ1bE8xdGJVOTZ1cnFIaFFYRjE5UVYxY2ZwNit2N3pOLy92ejh1cnE2OUlhR2hzZGNMcmU0dGJXMXZMQ3c4QXlJdkVmem9tN2V2Tm52cUp3V0ZoWkw3ZXpzdmxSV1ZyWVFUbE5TVWpKdmJHd1U3cis4Q3hjdWpBR0FsdVRrNUZXelpzMjZiMmhvNkI4WEZ4ZFlXVm5aZTVNb2ZIaWhxS2c0dXF1cnF3MEF3TnJhZXJtVGs5TlBvdmtKeS9UdTNidXJiOSsrL1Y1dGJXMUtlSGk0R2Z6dkhha3UwZkFkSFIyTnFxcXFEdUlQUzhUVVpXZG5INWc4ZVhKWVQ4c2lBQUFjTzNaTUc2QzdDNnEydHJhanVycTZhM3Q3ZTJQUGNjQXZMaTYrVWw5Zm56ZDE2dFR3c3JLeXY2RDdmZE9PZnZJWTFNdWNlMTZYbVRObnpnVUFPSHYyYlBLbVRadmVLeWdveUFFQXVIZnYzb0FEcWx5NGNPRjBYRnpjWlEwTkRkMnpaOC9HYjl5NDhYM1IrVjk4OGNVcTBkL3E2dW9hQnc4ZXZQeXljUnNiRyt1M2JObXlJaVVsSmJhbXBxYTNoVmhXVnBadytQRGh2YmR1M2JweTY5YXQxOTU2UGhEUlFWMkVMWUdpMC9wckNYUnljdElHNkg0bjBObloyWEhzMkxHdVRVMU5qYXRYcnc0QkFQNWZmLzExcGJpNE9PL1hYMzhOLy92dnYzdjMxNUhZcGdBZ0VCMkVaOHlZTVU1Ly9mVlg3M3ZuWjg2Y09mamRkOS85bVpxYWVtZk9uRG11VFUxTnp3MkV4V2F6MlR0Mzd2eHM2OWF0UDhURXhFUVdGUlgxdGxxYW1abFpmZnZ0dHdkMzd0ejU2WU1IRDlLRTA4UER3OFBhMnRwYWxpMWJ0dUg4K2ZORE9zWjhmWDBuR2hnWTZDUW1KajRCQUpBMEdtcDFkVFdYeCtOMXFLaW9LR01sRUNHRTNrSnNOdnNzbTgwT2gvL2RVQklCQURnY3ptQlBZMXM3T3p0N3U0RDBWQ3o2Q0FzTFUybHJhNnNtazhrYUlqZkszRWVQSHYzNjdObXpCQTZIOC9pZmYvNlI1Z2swU1VkSHgxWFNnQmNzRm9zbktjSkFvd2hxYVdsTkdUOSsvQS95OHZJcWNYRnhNOHZMeXhNQkFBb0xDMDgyTlRVOWRuZDNQMlZxYWhxYW1abjVmNFdGaGVkYlcxdExCeG9WODk5TStHNWpWMWVYYUNzT0VRQ0FRQ0JJN0pZRUFFUlBUOC9MZi8vOTkzSmgvRUc2Z3dvQWdEcG56cHk3ZERwOVZHdHJhM2xGUmNXZDR1TGlTMGxKU2N0YVcxdEZuNHJMYTJ0cnUyaHBhVG1ycUtqWWEybHBUU3dwS1ltRVlhZ0FDckZZTEFHUHgyc1NDQVM5YWNySnlTbEhSVVU1SkNVbGhVeVpNdVV5bVV3MmJHdHI0OGpMeTZ0d09KemU5eitWbEpUMDdPenN0akdaek1EeTh2SzRPM2Z1ck5MVDAzTjNkSFM4SFIwZDdRRUE3YU5IajE3dTZPajRmVmRYVjd2d1BjS2NuSnc5T1RrNXY5bmIyMytTa1pGeGdNVmkxWXEzckUyYU5PbW8rTEtHaFlYMWpuS1lrWkh4MVlRSkU4SThQRHpPRHJSK0FvR0FYMTVlSHArVGt5UHhreDhrRW9tVWtaR3g5ZW5UcDlHaTA1dWFtdklqSWlMY3JLeXNRZ0dnUTd5N1oyaG9hSTNZN3paSjg1S1NraFlWRlJXZGY0bHp6eXZIWkRJdGhWMEhUNTA2ZGZEUFAvK01DZ29LY2dNQWNIWjIxaGNQTDliUzF0SFkyQWduVHB3NHVtUEhqblhsNWVWOVdtYlQwdEx1aWY0V3RpWU5RMXk0ZHUxYXVPaHZHeHNiT2dBQWxVcWxiZDY4K2NkYnQyN1p3VEFlSzI4Q1dWbFowZzgvL0xEMTVzMmJmZmJYd3NMQy9FV0xGcmw1ZTN1SEFrREhDRzVUVVpSWnMyYk5lLy85OS8yRkU4NmRPM2ZVeDhmbm5iaTR1R2hKRlVDaDQ4ZVBIL0R6ODV0dllXRXhTclFTNk9EZzRCb2ZIMy9senovLy9FazhUblIwOU5ubzZPamVZNnlycTRzSUFFQWlrUWE5dnJlMnR2WmUzMU5TVXA2N3Z0dmIyNnZVMXRaVzArbDBqYWRQbi9iN0lQZDF3MG9nUWdoSmo4aGdNR2FWbEpSRUFRQW9LQ2dvOWt4dkhrb2kvYjA3MXR6Yy9JeE1KdXVKaHMzTnpSVytxMGNINlRTVmw1Y245VGZ6NHNXTEpvMk5qVlhDMzVJcXBBRGRnNlhZMjl0dnB0Rm9aZzhmUHR4dFpHUzBhUHIwNmZHU3d0Ni9mMy9MK1BIajk3aTR1T3hQVDAvLy9PSERoNzlJdWF4dkhQRlBBQXhGU0VoSUF3QUFnVUFRYlUyVUF3RGdjcmtTUjIvVjFOUjAxdEhSbWR6VTFOUTc4SVFVM1VHNXQyN2Rtcy9qOGFwbXo1NzlVRnRiMjAxYlc5dk4zdDUrS3dBQWlVUWlDMXZOaEVsMmRYVzFoWWVIUy96RzJNczZjZUtFSVlpOEQ4cGlzUVExTlRWNUFNQ3RxS2o0aThsa3ptaHZiNit0cXFyNkcwVGUwZW5xNm1yaTgvbnQxNjVkbTFSVFUzTWZBS0Nnb09DeWpZM05aNXFhbXVPcXFxcnVaR2RuLzVDZG5mMGppTjJNazhsa0xUczd1eTh5TWpJa0RtM2ZUNHR1cjV5Y25KOXljbkwyUVBlN25aS1F0YlcxN1NzcUtwSkFyQlZSMUxObnoyNE85TEJEMkpJcDdPNEowRjAreDQ0ZFU0ZCt1b01LNTRrbE5Tem5ubGRodzRZTjJ4TVNFbUtkblowOS92enp6NE0zYnR5NEpMeEJUMDFOclJna09tbmZ2bjNIWldSa1pBZ0VBbkhWcWxWYmFtcHFxcEtTa3E1SmtmVUx4L1gyOWc0NmNPREErWUhDc05sc2lROXVSbW93RDBtZkxaQTBiU0JKU1VrM0I0b2pITGx6QkxkcHI4V0xGNzlYVTFOVG1aS1NraWljMXQ3ZTNyRmp4NDVQZnZ6eHh5TnhjWEdYQ3dvS0hvcEVJVE9aek41UEVhMWR1L1pkRW9uVXhXUXltUUFBREFaRDc5NjllemYvL3Z2dnY0VFRoSG9HakNGNmVuck9pb3VMaXdJQUlCS0ppZ0FBRFEwTlF6ckdoUHVIY0lBWTRlK3FxcXBudXJxNmVnOGVQQmhLY3E4VVZnSVJRa2hLTkJyTjNOUFRNL0w4K2ZOYUFOMkR0ZlM4OHlTeGhXMm9PQnhPZ2ZBajRlTEVSMFBzejJEZEwzdGFKTVZ2TUovVDBkSEJMU2dvT1A3bzBhUGpBQUFaR1JuZkFBRFE2WFI3TlRVMXV5ZFBudlMydE5EcGRQdWlvcUl3RFEwTmo0cUtpanZTTE9lYlN1eTdiODlWSGdaeTh1UkpPc0QvS3ZjQTNhMEtBQUNob2FGVmt1SVlHQmo0UFh2MkxCWUFla2Y3RzZnN2FHMXRiZWJseTVmdDYrdnJzd0VBNU9YbDFYbytXU0NzaE5GWkxGYTlhQ1dJVHFjemZYeDhNcVJkajZGYXNHREJFK2lueGVUSmt5ZG5ySzJ0MTdTMnRwWVhGeGRmRnAwWEhCeGNBUUJnYm03K25uZzhIeDhmaVFNY1BYbnk1R1JpWXVKQ1pXVmxuZmIyOXQ1dVZjTHRGQjBkUFhHUXhaVURrYytCOUVkZFhkM1kyOXY3TDdGM2FWc0ErcjRUQ05EM2ZWc1dpOFdKakl5MHE2K3Y3MjNOSHl3dmFienFjOCtMVWxkWHAzbDdld2Z1M3IxNzg2ZWZmdm90QUhUMXRIVElmZmJaWisrZlBuMzZFQUNRaW9xS2VFWkdSaklBd0o4L2YvNTdEUTBOd3BZVGdhMnRyVU4xZFhYbGhBa1RwcFdVbEJTeDJlemUvWCtRU3M0THg3MTI3ZHJGbm0vZDlkTFIwZEg2N2JmZnptdHFhdXAwZG5ieUFnSUNiS3VycXpzQkFOemMzRnhhV2xyYTB0UFRCeHl3NkZVU1hWNExDd3Z6Mk5qWVRORnBEQVpETHlrcFNYU2taU0pBMzNjQ0FmcCtvaUVsSllVemZmcDB1N3E2dWtLQTdtNkxJN3hOQVFCQVJVVkZlZlhxMVZ0Mzd0eTVTWHhlZEhUMDJjREF3RVdIRGgyS21ETm56bmpoSnkwbVRKZ3c0Y1NKRS8xMjRUMSsvSGhjZi9PWVRDYUJ5V1NhSHpwMEtITDgrUEZhQUFENit2cjZOVFUxdzNhTUZSVVZGUmdaR1VtOHZvOFVyQVFpaEpDVXRMUzB4alUxTmVWeHVkeXFhOWV1VFZaVlZSM041WEtMQVFDdVhiczJHYnB2NUdVSFRxVjdDUG1LaW9yRTV1Ym1QdThqMWRYVlBWQlRVeHNqTWtrV1JDNUFnMVh3cE9sK0tTTWpvd0NTMzBuc283S3lNcjZ5c2pMZTJ0cDZIWVBCOEltSmlmRUVBQUdKUkdwM2RuYis2Y21USjJlZys2VjZ4ZW5UcDE5SlNVbloyTS8zRHdFQUNBd0d3NituSytJYmJhZ3RnYjYrdnZmVTFkWEhBenhmL29zWEwrNjhmUG15WFd0cmE4V1pNMmQwQVA3M1lYbGhHRU5EdzRETXpNenRvdkZFUDVzaGFmVExOODJwVTZkTVFLd2xVUGczbTgyK09HN2N1Ry9wZFBxbytQajRKYUx4Uk5kSlNVbkpiUExreWVlcXE2dVRkWFIwcHFhbHBYMG1IRWdGQUFoTUpqTllJQkJ3aTR1THJ3QUFxS2lvMlBMNWZBR05SaU1CQUp3N2QwNjd1Ym01V1VGQlljQUJrRnhjWEhaYldscXVsSGJkUkI4Q2hJV0YwUUVBamgwN3BnUUFDaUlQWnZwVTlMcTZ1cVI2MERJVXczWHVHVzQxTlRXY28wZVA3aFA5ZUhtUGpwN0tBbENwVkZVT2g5TUlQYTNBd3VrOStKTW1UVElWVDFmWVJiQm5vSTFlT2pvNmVuZnYzbVVQUjF3UUdYd29JQ0JnMFpZdFczN0l6YzNOWXJGWW5vY1BINDROQ2dwYW1aU1VkSFB0MnJWZnVMaTRUUDc1NTU5M3BLZW45enRDN0t1Z29hRkJiVzF0YmZMdzhERFMwTkRvdldlWGw1ZVg2Wm5mTzYyNXVibTZKeHkxdXJxNlRVVkZSUkVBd056Y1hJbE9weXNJUjkwVS8wUkRaMmRuaStpMEVkNm1BQUR3NmFlZi9sQlRVMU4xL3Z4NWlTUHFybDY5bWhVYkc1dnl4eDkvUk0yZE8zY0dBRFRmdm4wN3JyOVdXbWsrTkc5dmJ6K096V2JuVlZaV1ZzMmJOMit5cWFucDZMS3lzbUlBZ0huejVrMnVycTZXNmhoYnNXTEZaeWtwS1luRnhjVjlydSs1dWJrUFJvOGUzZS8xZlNSZ0pSQWhoS1NrcWFucFdsbFplUnNBb0tLaUlzSGUzbjZiaG9hR2s1dWIyNkdlQVVPNkFJQllWbFlXMjE4YUhoNGV4L1gwOUx5RjNicEVWVlpXM3JhMnRsNEwzVTl3aVFzV0xLaTRjdVhLdU1iR1JxbUdzcGVHeU9BMFVzbkp5ZGxuYm03K25ybTUrWHQ1ZVhsLzFOYldQbXBwYWFsZ01CalRTMHBLTGpzNk9tNnJyYTFON2E4Q1NLRlFWSnljbkNMVTFkWEhuVDE3OW8ydkJBNjFKVEFxS3NvWm9MdFNRaVFTNVd0cmExTjZ5dW9JQUhRYUdSbk5iV3BxZXE1bER3QkFUVTNOa1VxbE1nc0tDcUlselplV3Y3Ky9hRGRMWXMrMGJPRjhJcEg0U2lzSEE3VUVBb0I4VjFkWEJ3Q0Fzckt5V21Oalk2UFlmQlVIQjRkMTF0Ylc2M3RHdnd4VFUxTno4dmIydmtHajBVeWJtNXZMYkcxdE54Q0pSTm43OSs5L0xveWtwNmZucmFpb3FHTnNiTHdDQUtDNXVia1pBTGdFQW9FSzBIOWwvdTdkdTZ2dTNyMjdDZ0RBMWRYMTEvcjYrc2VQSGozYUt4Nk9ScU5aQmdVRlBSS3RxR3BvYUl6aDhYaE4wRDNJaTRLMDVRUFEzZHJwN095OEQ2QjdaTmYrM2drVW4zZnMyREZsQUdnZmpuUFBxL0xWVjEvMWFhMjVkT2xTc3JHeHNibndONFZDVVpDUmtaSE55OHRyYTI5djc2MTRDZC9CQXdBRlIwZEhlMXRiVzBjN083dnhOQnBOYWV2V3JjSUJtQ1I5cmtIVXk4UWwrL3Y3Qnk1ZnZueVRpWW1KcFl5TWpHeElTSWczQVBCV3JWb1ZkT3JVcVZzZmZmVFI1OTk5OTkxbkd6WnNDS21ycTNzbG8rd09STkw3WmRMTTM3Smx5NHIwOVBSL3VGenVDKzJ2STdsTnZiMjlnK2JPbmJza09EaDRFdlRURlp2TDVWWi84TUVIZnVmT25idDk4ZUxGRzh1WEwvY1gveTdnVURrNk9yb21KeWZmQmdDNGQrOWV3cWxUcDdiWjJ0bzY3ZHExNjlDbVRadDZqN0hFeE1SK2o3RmZmdm5sdUllSGgzZHdjUEJ6MS9lVWxKVGJTNWN1N2IyK1oyUmtWTmpiMjZ1OXpESy9MS3dFSW9TUWxMUzF0U2RuWldWOUJ3QmdiR3djb3FHaE1mN2V2WHVySEIwZGYxUlFVTkM1Y2VQR1hBQm9pWTJOblNFZWwwd21Nd0FBTkRVMTNSSVNFZ0pKSkJKWlIwZG5KZ0RBcEVtVGp0THBkSnNIRHg1OEp4QUl1dlQxOWIzcTZ1b2V5TXZMcXpZMk52YmVFTXJLeXBMZ0pjN2JTVWxKaXdvS0NzSmg0T0gzeFhYODg4OC9ING1POHBpWW1MaTRyYTN0cVlhR3hoZ1RFNU4zbzZLaTdDWEVVd0FBbURadDJ0WGEydHI3VVZGUlRtTHpDUUFBQkFMaHJSaDRRWFRBRzNHS2lvcmEwNlpOaTM3NjlHbGtiVzF0dHJXMTljZTZ1cnBURXhJU1F2VDE5WDNMeThzbGRsRXlOVFZkV0ZsWm1RZ0FML1VSODRpSUNGY1E2dzRhRVJFeFdqai9WWGNISGFBbFVON0x5K3NDajhlclo3UFpkejA5UFdPdlhyMDZ0YlcxOWFtU2twS1p0YlgxT21OajQzZUtpb3JPa0Vna2NuNStmZ1FBUUcxdGJjNk5HemY4M2QzZFR5Z3FLdXBrWldWOW41cWEraW4wVkhUcGREcFRYMTkvWmtaR3hoY1dGaFlmQUFBWUdCaDRQSDM2OUU1emMzTkRRa0xDM0tLaUl0RkJQMGg2ZW5vZTBGTkJGc3JMeXpzMFpjcVVTem82T3U3eDhmSHZndGgzQk1WcGFtcTZDN3ZoRGxWZVh0Nmh2THk4NXdhWEVYOG5zRDh2Yys1NURmcWNUL3o4L0hxUGRRY0hod21IRGgyS1BIWHExTysrdnI3emxpeFpNbHM0eWlSQTk0MzNtVE5uRWhzYUdtclQwdEx1cHFXbC9aT2FtbnBMbWt4Zkp1NllNV05jamgwN2RvM0g0L0hPbmoxN2FPWEtsZlBqNHVLeUFZQ25wNmVuUDJYS2xEbmZmLy85NXZuejV5OWZ1SERoQ2lLUlNJaUxpN3RjWEZ3OGJBL2twTkZmeTVhazd3U0tXN0preWNlUEh6OStvZjBWUm1pYm1wcWFXdi80NDQ5SDl1L2YvMytwcWFtaXJ4WThkNzNJeWNuSlhMaHdvZGZSbzBldmJ0dTJiYy9xMWF2bnYrQzZBZ0NBczdQejVBTUhEbndIQU9Edjd4OWliMjgvZnR1MmJhdTJiZHYybzZhbXBnNkx4Wm9MQUMyaG9hSFBIV042ZW5vTUFJQng0OGE1ZmZqaGg0RWtFb2s4ZWZMa21RQUFQLzc0NDFGTFMwdWIzMy8vL1RzK245L2w0ZUhobFoyZC9ZQk9wNnUrelBJT0I2d0VJb1NRRkNnVWlyNnlzckpsUlVYRkhVTkR3NEFKRXliOGVmZnUzZVg1K2ZsSEdoc2JIMCtkT3ZXU2o0OVAzSlVyVjN5VWxKVFV5V1N5SmdBQWg4TnBBd0NnMCtsV0RRME5PVEV4TWRNZEhSMTNHUmtadmRQVTFKUmZXRmg0anNQaFBDa3BLWW1xcmEzOUt5c3JhNWVqbytPUGp4NDlPc0RoY0lwQTVNYlV6OC92UlMvb0FBQlFVRkJ3UW15U3JMYTI5b1MydHJZNktwV3FDd0RRMmRuWkRBQ2dycTQrenRmWE4wVTBzTEFsUTV6dzNTNkE3bmV5cXF1cmJ4c2JHODhCQU1IRGh3OS9TazlQM3dFQWZIVjFkUWNBSVBENS9CWU5EWTFKQUFCOFBsKzhaZWhOUUFJQXNwS1NrbkNRZ1hZQUFIVjE5YkZkWFYyZHVycTZVM2c4SGhjQWdFcWxhbmg2ZWw2dnI2L1B2bmZ2M2ljQXdJdU5qWjNtN2UyZHhHQXdmQTBORGVkY3VIREJDZ0FVcU4wc3VycTZXZ0VBeUdTeUJwdk5qaERQUENBZ29FK1hKWUZBMENYYXNwV1ltQmhhV0ZoNFN2ZzdPRGo0Z1VBZzRBTUFFQWdFSWdEQTNMbHoyY0w1UkNMeGRWenI1VlJVVkN3VUZSVVpmRDZmUjZWU0ZTWk9uSGlXVENicjNMaHhZeEtYeTYzMzlQU004UFB6K3ljK1BqNm9xYW1wbEVna0VxS2lvcHlhbXByS0xTd3NWb3dhTldxUmpvN09GRjFkWGE5TGx5N1puVHQzYnJTam8rTTJTMHZMRmNiR3h2T2ZQWHNXVjExZC9YZFhWMWQ3YzNQenMvVDA5SjM1K2ZtL2pSbzFhcE9qbytPZXFWT25HZ3NFQWdHZnorZE5uRGp4Uk04QVBVUWlrVWdDQUVKOWZYMTJaR1NralhDQmEycHEwcUtqbzUxc2JHdytCWUF1T3AzT0JBQTZpVVJxMTlYVm5TM2NUajBJWm1abVM5bHM5aGtxbGFwQklwR29mRDYvYzlLa1NTZE1URXhDUkF0Qy9KMU80Y09EL2o0STM5KzhLMWV1VEtxdHJVMSsyWFBQNjZhaW9xTHM2T2c0T1NBZ0lIVGN1SEd1Vzdac1dYYjE2dFVMOSs3ZGl6OSsvUGkxcTFldm5vK01qRHlWbFpXVm5wS1NranB0MnJSUmhZV0ZlUUFBVENhVG1aQ1EwRnZSNnUvOU1UYWJMV0F5bWZJdkVaZTRldlhxZVFrSkNUY0JnQ2Y4emx0TVRFeW1rWkdSK2QyN2QvLzYvdnZ2Tnk5WXNHQ0t0N2QzRUl2RldyMTE2OWFmVWxKU2tvS0RnejNnelI4MWxQRE9PKzhzallxS09rT2xValdVbFpXcG5aMmRuWHYzN2ozaDUrZlhaMys5ZWZObW4vMVZVc1h5Tlc1VGhZTUhELzZ3WjgrZTdRQUFvMGFOR2lNUUNIalcxdFpqK1h3K3Y2NnVycys3MWVucDZYZURnNE1ubFpXVlBaT1VwclQwOVBUMFRVeE1MTlBTMHU3TW1ERWpZTmV1WFg5dTJiSmwrZm56NTQ4VUZSVTkvdU9QUHk1ZHZIZ3hqc1ZpK2FpcHFhbXJxcXBxQWdDUXllUTJEb2NEcHFhbVZubDVlVGxMbGl5WnZtSERobDArUGo3dnNObnMvT2pvNkhOUG56NTlFaGNYRjNYNzl1Mi8xTlRVZG0zWnN1WEg0OGVQSHlncEtYbXREeFFRUWdpOUlDMHRyZkgrL3Y0NUtpb3FOcUdob1cyV2xwWWZpTTdYMXRaMk56QXc4S1hSYUdvc0ZvdS9lUEhpTG5kM2QvSGg1NVY2L2lkQi82TVNFcHlkblg5ZXRHaFJzN1cxOVRyaFJCYUxKVkJSVWJHRjd1K2VTZnpIWXJFRU5Cck5ValF4Rm9zbDZMbTVsWmlYdjcvL3czbno1bFVFQndlWE9UczcveXd5andqZDd3NE85Wit3dFVWZVgxL2ZXelF6ZDNmMzR5d1dTOEJpc1FUdnZ2dHV1NU9UMDQvOUxOZHJSNmZUbVNJdFdFcHo1c3pKOHZmM3ozRnljdG90REROaHdvVERvYUdoYlNFaElmVzJ0cmFiQVFBbVRweDRaTWFNR1RjQmdDS1dwS0tucDJmMG1ERmpQdTlKMzQ3Rll2SGZmZmRkbnRoNjk3bmhZckZZQWlVbHBlZmVwK25Qdkhuekt1Qi8rNVZFRkFxRkVSZ1krSGlnTUMrcXA4em9BQ0RyNStlWFBudjI3RFJyYSt1UHJheXNQdlR4OGJsRHBWSTFSSUxMdXJxNi9rcWowU3hFMDFCVFU3TmlzVmo4R1RObXhGdGFXaTVUVUZEUUZjdUd4bVF5MzNGMWRmM2R4TVRrWFFDZ3FLbXBPVXBZSEZrQVVLRlNxUm9LQ2dvNkNnb0t1aFFLUlo5Q29UQW9GQW9EQUFaODhtNXBhYm1LeFdMeFdTeVdZT0hDaFkzMjl2WmJSR1lUUFR3OFRpc3FLbXI3Ky90bmg0YUd0azJjT1BFSWRMZDQwd2Y1OTFLRzZkenp5ckhaYklHV2xwYm12WHYzU3MrZE8zZHIwYUpGSzhXL21hYXNyS3l5ZnYzNkhaR1JrWGRCY2tNRVFVTkRneXJOditHTWEyeHNiSDc4K1BIWTJiTm56K3NuYmFEUmFPcjYrdnA2a3VhOWJrd20wM0tRQVZhSXYvenl5MmtORFEzdDY5ZXZaK2ZsNWJYOThNTVBSd0JBZ1Q0STBVUkdlcHNlUEhnd2dzMW1DM0p6YzFzKytlU1RyMStncUFBQUlEdzgvTGF1cnE1QmYvTnRiVzNIMzdoeEk4ZlMwdEltTHkrdmJjR0NCWDJPTVJjWEYzY3ZMeTlmR28ybVZsUlV4QzhzTE96YXQyOWZuMk5NVlZWVnF1djdsMTkrK2ZPalI0K2EzMy8vL1hYOWhFRUlJZlFHSWdKMDMxUkxHM2E0Mk5uWmZRcUQzTVJhVzF0L0RBQXF3NW52TUNOQzkwMkNESWhWZnQ1aUN2QjhCUkFBZXZjVDhmMWd3UFh1cWNTLzlnRStYaEdTdEFHbFBLWkcya2p1c3lOMjdua0JJNTMvZndGSlEwTkRlNUF3dzdtLy9oZTJLUkVBUUZkWDkyMDR4aEJDQ0NHRUVFSUlJWVFRUWdnaGhCQkNDQ0dFRUVJSUlZUVFRZ2doaEJCQ0NDR0VFRUlJSVlRUVFnZ2hoQkJDQ0NHRUVFSUlJWVFRUWdnaGhCQkNDQ0dFRUVJSUlZUVFRZ2doaEJCQ0NDR0VFRUlJSVlRUVFnZ2hoQkJDQ0NHRUVFSUlJWVFRUWdnaGhCQkNDQ0dFRUVJSUlZUVFRZ2doaEJCQ0NDR0VFRUlJSVlRUVFnZ2hoQkJDQ0NHRUVFSUlJWVFRUWdnaGhCQkNDQ0dFRUVJSUlZUVFRZ2doaEJCQ0NDR0VFRUlJSVlRUVFnZ2hoQkJDQ0NHRUVFSUlJWVFRUWdnaGhCQkNDQ0dFRUVJSUlZUVFRZ2doaEJCQ0NDR0VFRUlJSVlRUVFnZ2hoQkJDQ0NHRUVFSUlJWVFRUWdnaGhCQkNDQ0dFRUVJSUlZUVFRZ2doaEJCQ0NDR0VFRUlJSVlRUVFnZ2hoQkJDQ0NHRUVFSUlJWVFRUWdnaGhCQkNDQ0dFRUVJSUlZVFFTL2wvbTJCSGd6MjdHcVlBQUFBQVNVVk9SSzVDWUlJPSIsCgkiVGhlbWUiIDogIiIsCgkiVHlwZSIgOiAiZmxvdyIsCgkiVmVyc2lvbiIgOiAiIgp9Cg=="/>
    </extobj>
  </extobjs>
</s:customData>
</file>

<file path=customXml/item4.xml><?xml version="1.0" encoding="utf-8"?>
<s:customData xmlns="http://www.wps.cn/officeDocument/2013/wpsCustomData" xmlns:s="http://www.wps.cn/officeDocument/2013/wpsCustomData">
  <extobjs>
    <extobj name="ECB019B1-382A-4266-B25C-5B523AA43C14-1">
      <extobjdata type="ECB019B1-382A-4266-B25C-5B523AA43C14" data="ewoJIkZpbGVJZCIgOiAiMjIyOTAxOTcyMjQzIiwKCSJHcm91cElkIiA6ICIzNjYwNDkyMjEiLAoJIkltYWdlIiA6ICJpVkJPUncwS0dnb0FBQUFOU1VoRVVnQUFBNEVBQUFFZ0NBWUFBQUFLZFhhdUFBQUFDWEJJV1hNQUFBc1RBQUFMRXdFQW1wd1lBQUFnQUVsRVFWUjRuT3pkZDN3VTU1MC84TTh6dTlyVmFvdTZrRENnVHJGRU1ZTFFRUmlEd1RZT0dCY1NCOXVLblVzdXpsM0s3NWZFZDNIeVM3ODRkN25rMGkrNUJBZmJaMk13R0ZOdGJLb3BCbE5FRTBoQ0RZU1FoT3BxaTdiTTgvdERXbVZacTFlay9ieGZMMTdXenN6enpEUGZtUjNQZCtlWlp3Q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pSWlJaUlxSWdwMm45UjRPRDhSNTRqUEhBWW53SEgyTk9SRVIzSkRIVURSZ0JMRmxaV2Q5TVNrcDYzR1F5SmJ2ZGJ1djE2OWQzbno1OSt1dE5UVTNWdm9WU1UxT2ZtakpseWd0bXN6bkZack9WbmoxNzlpZFhyMTdkMEpONndzUERVK0xqNDVmZGRkZGRTeE1TRXU3ZHZuMzd6TWJHeHNMT0d0ZU45UUtBTVNzcjY4V1VsSlMxWVdGaFkxd3VWLzNSbzBlL1dGcGF1cVgvd3RSdkdPK0JONnhqbkpPVEk5c3I1M0s1R2w1NzdiV0l3YXF6RTR6dndNYTNQWXo1NE1lY2lJanVZTnFoYnNCd04ySENoTS9HeHNiT09YSGl4RGZ0ZG50QldGalkrTGx6NS81KzBhSkZXM2J1M0xrQUFKS1RreDlmc0dEQitwTW5ULzdmR3pkdTdFMUxTL3Zjd29VTC85YmMzRng5L2ZyMTNkMnQ1NUZISHJscXRWcUw3WGI3ZFoxTzErWC9wTHV6WGdDR2h4NTZhRjlJU0lqeHhJa1QzN0JhclZkQ1EwUHZjcmxjdFFNV3RENWd2QWZlY0kveFcyKzlsUjVZYnNtU0pXL2Z2SG56d0dEVjJSbkdkMkRqMng3R2ZQQmpUa1JFTktLWlRLYTR3R21USmsxNlBpY25SeHFOeGxFQXNIcjE2c3NMRml5NDdXN1F5cFVyVHl4ZnZ2ejludFJqc1ZqU0FTQTVPZm5Sbkp3Y2FiRlkwanByVzNmV08yUEdqSjg4OGNRVDF3RkVkbXVEaHhqalBmQ0dlNHdEUlVaR1Rzbkp5WkdSa1pGVEJxdk96akMrQXh2ZjlqRG1neDl6SWlLNnN5bEQzWURocnFtcHFTcHdtdGZyYlFZQVJWRThCb05oWEVSRXhJVHIxNisvNDcvTTlldlhkOGZGeGMxRDZ6N29xaDRBYUd4c0xPaHV1N3E1WHMzNDhlTy9lUEhpeFY4QnFPdHUzVU9KOFI1NHd6ekduekJod29RdlZsZFhINitycXpzM0dIVjJoZkVkMlBpMmh6RWYvSmdURWRHZGpVbmdBRWhKU2ZuTXpaczNEMW10MXBxb3FLaDBBR2hxYXJycXYweFRVMU94UnFNSk5ScU5uL2hsdWIxNmV0cUc3cXczTWpJeVE2L1hSMXV0MXFKNzc3MTN5MmMvKzltYUo1NTQ0dnJNbVROL0NTQzBwK3NjS296M3dCc3VNVzZubURFdExlMXpWNjVjK2ROZzFka2JqRy8zNit3dmpIbjM2eVFpb3BHSFNXQS9tekpseWpkalkyTm5IVDkrL0hrQVVCVEZEQUJPcDlQbXY1ekg0N0VEUUVoSVNMc1gvNEgxOUZSMzFtczBHc2NBd05TcFU3OVRWRlQwNXU3ZHU3TnpjM04vT0hIaXhIOVlzR0RCSDN1ejNzSEdlQSs4NFJUandETGp4NC8vckpSU0ZoUVViQnlzT251SzhlMVpuZjJCTWU5Wm5VUkVOUEp3WUpoK05ISGl4SzlNbXpidFIvdjI3WHVrcnE3dUFnQklLVjBBb05WcTlmN0xLb29TQ2dCZXI3ZXBPL1gwVkhmV0s0VFFBa0J1YnU2UFMwdEx0d0pBWFYzZGVZUEJNR2JxMUtuL2V2anc0ZWNCMkhDSFlyd0gzbkNMY1R2ci9XSlJVZEdyQU95RFZXZFBNTDRERzkvMk1PYURIM01pSXJyejhFNWdQNWs2ZGVvTE0yZk9mR25mdm4yUFhMOStmWmR2dXMxbXV3WUFack01MFg5NWk4V1M1SEs1NnExVzY2M3UxTk5UM1ZtdjNXNi9DUUJXcS9XSy96SU5EUTE1UWdpTndXQ0k2dTM2QnhyalBmQ0dZNHo5cDBkSFI4K01qbzdPdW56NWNvZGQzQWFpenU1aWZBYzJ2dTFoekFjLzVrUkVkR2RpRXRnUHNyS3kvaTB6TS9QYjc3Nzc3ckxBQzRLNnVycExUcWV6K3E2NzduclFmL3FZTVdNZUtDOHYzOVBkZW5xcU8rdXRxYW5KZGJsYzlYRnhjZmY2THhNZEhUM1Y3WFkzT2h5T20zMXB3MEJodkFmZWNJMnh2MG1USm4ycHE0RXVCcUxPN21COEJ6YSs3V0hNQnovbVJFUjA1OUlNZFFPR3V6bHo1dngyd29RSlh6eDgrUEF6VFUxTlJYcTlQc3IzcjdtNTJRckFBMEJPbmp6NVcwNm5zMXBWVldkbVp1Yi9HVGR1M01PSERoMTZ5dWwwVm5Xekh0VmlzYVRwOWZxb3lNaklhV1BIam4yZ3BLUmttMGFqMGJRdVUyczJtOGN2V2JMa3JjTEN3bzBBWE4xWXJ4ZUFuRDU5K2c5c05sdTVvaWl1cEtTa0o2Wk5tL2I5YytmTy9haXlzdkxRa0FXMkE0ejN3QnZtTWZZSlg3Um8wZnJjM053ZjFkYldudlhmdm9Hb2svRzljK0xMbU44Wk1TY2lvanNibnduc280a1RKejRQQVBmZWUrK1d3SGx2dmZWV2VtTmpZK0dGQ3hkK29TaUtidHEwYVMvcTlmcVkydHJhM0wxNzk5N3YveHhKZCtwWnMyYk5iVU9QUC9EQUF4LzQvbDYvZnIzUTYvV204UER3aVFCQ0FEaTZzOTd6NTgvL1hGVlY5ejMzM1BOOW85RTRwcW1wcWVURWlSUGZ5TXZMKzExL3hLZS9NZDREYjdqSHVIWGQ2MVJWZGJjMzBNVkExTmtUak8vQXhyYzlqUG5neDV5SWlJaUlpSWlJaUlpSWlJaUlpSWlJaUlpSWlJaUlpSWlJaUlpSWlJaUlpSWlJaUlpSWFGQXA2ZW5wT1dGaFlhTURaOFRGeGMxTlNFaFkwRUU1TWNEdEduR01SbU44Zkh6ODR2NnVOeVltWnZyeTVjcy9BQkRXbS9JSkNRa0w0K0xpNW5XeFdNallzV05YNGUrdlpUR01HemR1SllEUTNxeHpoT04zWTNneG1FeW0ySUJwUFhyOWtNVmlTVU0vdjdjMkxTMXRYZUMweU1qSUtRYUQ0YTZlMXRYWGMwUTc3Y2dFb0F1Y2JqUWFSL2w5MUJnTWhqRjlXUS9QVFVSRTFCRytJcUtQVWxKU1BqTjE2dFFYQ3dvS1hndVlwY3ZPem43ajJMRmpYMmlubUc3bHlwV0h6cDA3OTZQUzB0S2RRRXVDMDlXNmJEWmJQUUJuTzdPVUpVdVd2RDFxMUtpNWI3Lzk5bVM3M1Y3UlVSMDVPVG15cS9YNDI3cDFhM0o5ZlgxSlQ4b01sUER3OE14Nzc3MzNyYmZmZmp1OXFhbXA2cW1ubm1vdkZtMDJiTmpRZGhIenpEUFBlUHpudmZ6eXkyM0gvcTFidHdwaVltSm1USm8wS1Nmd1ZRM0xseTkvUHlFaFlZbnZjMGxKeWFiOSsvYy83dnRzTXBuaUZpeFk4SnJiN2JadTNicDFDbHJlTjlZZTQzMzMzYmQxL2ZyMVpnQk55Y25KRDg2ZVBmdjNaV1ZsaWQzYStPRkZBSWcwR0F4aFdxM1dxTlBwTEhxOVBsS24wMFdHaFlYRmhZYUdqaklZRFBFbWt5blJaRElsZmZ6eHgxL3pmUThBSUQwOS9lbk16TXl2YjkyNmRXcGd4VGs1T1hMejVzMlRyRmJyNVlCWm43aGdOWnZOcGtjZmZiUzZvMFp1M3J3NTFtcTEzdXJMaG81Z3V1WExsKzhTUW1nVlJkRUtJVUkwR28xT1VSUzlScU1KVlJRbE5DUWtKRXlyMVJxbGxGNm4wMW41NXB0dkpnR1FBTUxYckZuejhmbno1MS9LejgvL24vYk9PYjd2Z2Uvem1qVnJDdnA3Zjh5ZE8vZlBoWVdGci9oUG16OS8vcC95OHZKK1cxaFkrR3JnOHIwOVIweVlNT0ZMYytmTy9VTm5iVm0vZnYxdFAyeXNXclhxZk9CeEhCa1pPZVdoaHg0NnRuUG56cG0xdGJXWExCWkw4cG8xYXdyOHlvcXhZOGMrN0hBNHJ0MjZkZXMwejAxRVJOUVhUQUw3eGpoanhveC9Dd3NMRy8zTU04L1lmUk90Vm10SmZuNytuOFBDd3U1YXNtVEpUdjhDeGNYRkd3OGVQUGhrUVVIQnE5bloyVnYzN2R2MytMVnIxOTUrL1BISE8wemNmQTRmUHJ5dXZZdVhPWFBtL0M0Nk9ucHFYVjNkK1VXTEZyMnhlL2Z1WlFDYU82cG54NDRkMDUxTzU3V3UxdGZaQmZSUXVISGp4dnVYTGwzNlRXaG82SmltcHFZcWpVYWo5N3RBaXNqSnlhbnpmUTY4OEJSQ2FOYXZYeC9aT3E4T0xZbEt1RzkrWGw3ZTcwcEtTcllCaVBBclZyOW56NTc3MFBJTHVUY2pJK01iNGVIaGFmNzFabVZsL2ViczJiTS9pSTJObloyUmtmSFBGeTllL0UvLytRc1dMSGo1OE9IRFgwZkx4WEdidExTMG5Jc1hMLzQ3QUVjZlFuSkhNaHFOby95UFo2L1g2M0M1WEEzTnpjMTFMcGVyMXVsMFZqYzNOMWRYVjFkL1ZGcGF1czNsY2pYNmw0K0xpNXRYVzF0NzRaTTFkeWcwSnlmbkUzSGN2SGx6TFBEM0MvQ2NuQno1NXB0dkp0aHN0cHM5L1RGa29DVW5KeithbloyOXlmZlo0L0hZYlRaYldlc3gvK3ZHeHNhQ3pwYjN5YzNOL2NucDA2ZGZOQmdNWTJiTW1QSFRNV1BHTE5mcjlWRnV0N3Z4MHFWTHZ6MXo1c3ozbGk1ZHVqTW1KbWJHNjYrL25nekE3bGZjdUhidDJxdlhybDNiZnVUSWtTK2NPM2Z1SlFCU1N1bFNWZFhsOVhwZFdxM1d2R0xGaWdNYk4yNjh5MjYzMndEWThNbmtvdUhBZ1FOUExsdTJiSWRHbzlFRHdPYk5tMk9zVnFzTkFQejJWV2hPVG80ak1FSHFyY2NlZTZ6RS83TkdvOUg3cHAwNWMrYUhUcWV6SWlZbVp0YnMyYk1uelpvMTY3ZSs1VDc4OE1QUGw1YVdidW50T2VMS2xTc3YzN2h4WTdPcXFwb0hIM3p3ektsVHAxNm9xcXJhNWQ4V3M5azg4ZEZISDgzcmFGdERRME1UbHk1ZHVyT29xT2lWMnRyYVN3R3p6Uk1uVHZ6TXhJa1R2Mkl3R0JMT25EbnpuVnUzYnAzbXVZbUlpUHFDU1dBZnpKczM3NzhxS3l1UG5UNTkrbmtBMFZhcjlRclFjbGZ2a1VjZUtkeStmZnNjdTkxK1U2dlYycXhXYTQxLzJjdVhMLy9XWURCRXpwOC8vMCt2di83NmUrMWNIR2h6Y25MY3ZoY1FkOUFFN2J4NTgvNDRidHk0aDk5OTk5M3MydHJhNnl0WHJueC94WW9WZTNidjN2MElnTHIyQ3JuZDdycmhkZ2ZFLzZKOTZ0U3AzOW03ZCsrS3Z0Um5OcHVqQTVQY0tWT20vSXYvNTlaOUlwNSsrbW5uMy83Mk43UEJZSWh1Ym01dTI0OFpHUmxmMDJxMSt2ejgvTC9jdUhGajJ3TVBQUEJ4VlZYVi91cnE2ak8rWmRMUzBwNysrT09QWDNRNEhHMTNQY3htOC9neFk4YXNHRE5tekFOWldWay9EMnpicFV1WC91dWpqejc2V2wrMjcwN3d4aHR2akhNNEhEY0FlSHRTTGlFaFljbVZLMWYrNk44Vnp1RndWQUp3ZDFERTJicXZmRDhFR0FBNHpXWnpUSzhiUDBSMjdkcTF4T0Z3bEdrMG1yQ0lpSWdKS1NrcFQ2NWF0ZXI4OGVQSC95ay9QLy9QSFMzdis5elkyRmdMd1BEUVF3OGR0dHZ0NVFjUEhueXl1Ym41dXRGb1REVWFqZU1BNE96WnN5OCs5TkJEcHpJek03OTg0Y0tGLy9DVm5USmx5bGQxT3AzbDlPblQzd2VBR3pkdTdBMWNuNi9IZ3QxdXY5SFpkdFRVMUp6WXVuWHJUS2ZUZVdQMjdObS90VnF0emZmZmYvL2I3Nzc3N3VPZGxldUxUWnMySmExZXZkci94d1BwOFhpYUFLQ3dzSERUbzQ4K21tdTMyMjlzM0xoeExBQjF3WUlGTHhjVUZLeS9lZlBtd2ZicTY4RTV3bW0xV3AwcEtTbFBPcDNPRzFldlhuMGxORFIwM0lvVkszYnUzcjM3UWFmVFdkclpzUmdaR1RsNTZkS2x1NHhHNDVnalI0NTh2WFd5UGpZMmRoNEFyRnUzcnFLK3Z2NUNYbDdlZjEyNWN1VzE4UER3aExDd3NORjJ1NzJDNXlZaUl1b3RKb0c5ZFBmZGQvL1RYWGZkOWNDdVhidW1qaDA3OXZHTWpJei91M256NWl5VHlSUXlhZEtrcjMzODhjZmZxcW1wT1RGanhveVhSbzhlZmY4Nzc3eVREYURldjQ0elo4NzhxS2lvNkg5eCs2L3gzV0l3R01aa1oyZS9aaktaeHIzMzNudUxhbXRyOHdCZysvYnRTNWN2WDc1bHpabzFKdzRkT3BSVFhWMzlZWHZsdTdvVGtwK2YvOTg5YmROQTh2MUNiekFZekt0WHJ6NVRVMU56SGdDZWZQTEplZ0FRUWdqL3p6Mm9Od1F0U1lwRXl5Ly8wbXcyeC9ndS9rd21VNHpYNjNVQWNPcjErdWo2K3ZyTEFEQng0c1F2cHFXbFBiMXQyN1pGQUdSVFUxUDEwYU5IdjNqdnZmZHUzN1ZyMXhMZkR3THR1ZWVlZTc3WDJOaFlzR2ZQbmtXK2FUcWRMbmJWcWxYbk5tL2VQTUZxdFhaNVYzZzQwR3ExQnFQUkdQaXNXTHRzTnBzRFFFTmtaT1JrczltY1BHUEdqSmRtekpqeGttLysxcTFicDlYWDErZjJwaDNyMXExcnU4aDk1SkZIcmlMZ3pzZWR4T0Z3bFBsKzlLbXJxenRYWEZ5OEtUMDkvWm41OCtmL3RibTUrWVovdDluQTVYM0dqaDE3djhsa1N0cTdkKy9xK3ZyNnN3QlFVMU9UNTV0ZlhWMTlwclMwOUszSmt5ZC82OEtGQzM5QXk5Mjh5TW1USjM4ekx5L3YxdzZIb3p3NU9mbXhCUXNXM05hVjBsOUhYYkUzYk5nUW1wNmUva3g5ZlgxaDRMbG45T2pSOTV2TjVrODhCOWVmVENaVDBpdXZ2R0x5dFhIcjFxMlo2OWF0YTVvM2I5NS9lcjFlaDgxbUswdE9UbjZrdUxqNGcvajQrRVdIRHg5dXI3ditiYm82UjdReVRwOCsvWWRIamh6SkFTQ2RUbWRwWTJOajBieDU4Mzd6d1FjZlBOeFIzZW5wNlRtelo4LytiVjFkM1FXajBUZ0dBTzY3Nzc0ZENRa0oyUjZQeHdFQU8zZnUvSlQvM2NFeFk4WjgrcTY3N3JyLzZOR2pUL0hjUkVSRXZjVWtzSmRzTnR2MUR6NzRZRlZUVTFOMVhsN2U3ODFtYytyWXNXTVh6cG8xNjVkMnUvMTZXbHJhczdXMXRhYy8vdmpqZjgzT3prNU1URXk4dDdTMGRBdGFIdlpQOE5YVDBOQlEyc05WS3hNblR2eENWbGJXUy9YMTlSZmZlKys5ZXhzYUdxb0JtRnJuZS9mczJmUG8vUG56WDNyb29ZY081ZWZuLy9YQ2hRdi8xdERRY05XL2t0Ym5QenJqSGo5Ky9CZDcyTGFCVkE4QUV5Wk1lTDY4dlB4ZGg4TlJEZ0N2dmZhYXIydFdSRTVPVHAzdmMzdEo3bE5QUFhYVDk3ZlZhblZjdVhMbEQ1bVptVitOaVltWmNlREFnWFdKaVluM2p4OC8vdmtMRnk3ODdQTGx5NzhEZ0pDUWtIaUh3MUVGQUhxOVB0cmxjalhNbWpYcnZ4SVNFdTU5Ly8zMzd3WFExcFh4K3ZYcmUzSnpjMy8yOE1NUGY3UnIxNjZGZFhWMTV3TGJrSkNRTUQwNU9ma0pyOWZydE5sc2JlMEpDd3RMOEhnOGRxdlZtdDhmd2JvVFBQcm9veDFlYkFZcUxpN2VlT0RBZ2JVcEtTbWZ1WG56NXNIZHUzZG50ODZLeXNuSnFYRzVYRlcrWlRNeU12NnBvcUppWDJscDZWdmRxZHVYRk9UazVNZ3RXN2FrM29uZFFUdFRVRkR3Y21KaTRxTlRwMDc5WVdBUzJCNWY4akJxMUtnNXZpUXcwTW1USjcrN1pzMmFDNU1uVDM3Ky9QbnpQOC9LeXZvV0FIbnk1TW1mQVVCeGNmR200dUxpVFVCTDNIelBpeG1OeHZqSEgzKzh3dmU4cmY4OHYrckZpaFVyM2p0MjdOaVhDd29LWHU3VHh2ZVFScU14K080R2FqUWEzZXJWcXk5b05CckRrU05Ibm05OURuWGM0c1dMWDA5T1RqNWVWRlQwS2dMdUx2Zm1IQUVBUzVZc2VjM3I5Ym9qSXlPbkppUWtMQXNMQ3hzZEZoWVdIeE1UTTNQMDZORkxyVlpydTkzdkxSWkx5cGt6Wjc1WFZGVDAraE5QUEZFT3dISHQycldkNTg2ZCs2bk5aaXQ2L1BISEsxcTcxUHIrWHgwNmV2VG9wWFYxZFJkNWJpSWlvcjVnRXRoTHBhV2xXLzAraXFhbXB0THM3T3pYenAwNzk3UGMzTndmcDZTa1BMbDA2ZEwzY25OemYzemd3SUVuMGRvbHptQXdKS3hkdTdidGdxQ0RRUzQ2WWxxOWV2VVJpOFZ5OStYTGwzOTM5OTEzZi9XUlJ4NHA2bWpoNjlldjc0cUtpcHE2YXRXcVM5dTJiWnNRTU1CTEV6cmUveDBOSURDa0RBYkRYWm1abVMvczJyVnJsbStVME1BN0VwME5Gck5odzRaNG9PVjVuL2o0K0preE1URnptNXViRzFyM2oxcGFXcnF6cnE0dWY4bVNKWnR2M0xpeEg0RE9ZRERFTzUzT0tnRFE2WFRSemMzTjFVSUk4ZTY3N3k1ZnUzWnRWWHZyT1hqdzRPZnE2dXJhM2FjcEtTbFBYYmx5NVk5cGFXblBSRWRIVC9MZG9iRllMSk1iR2hvSzJpc3pYSzFmdno0Y2ZoZWkzYUJOVDAvUHFhNnVQdW1iRUJjWE44SGxjalg0RDNia2Ryc2JGaTVjK0xmaTR1SUhQL3p3dzYrZzVVNjYzbWcwNmxzWDBlTU92dHZYRytYbDVidG56NTc5V3dCbUFOYk9scTJvcVBqdzVzMmJCK2ZNbWZQYnFLaW9LZWZPbmZ1Qi8wVTlBRml0MXN0WHIxNTlOVE16ODV1bHBhVmI3cjc3N24vT3pjMzlQZ0o2Sy9SR1FVSEJlcmZiYlo4eVpjbzNDd29LWHU5cmZUMnhmLy8reHgwT1I4WHMyYk4vcmFxcSsvejU4eTk1dlY0bkFKZkQ0U2h6T0J5M25FNW5aV0ppNHFQNzl1MTdKTEI4Yjg0UnJYVlhXaXlXdExGanh6N1kxTlIwelc2M2wxVlZWUjJycTZzN08zMzY5QjhmUEhqdzZmYmFlK3JVcWU4Q3R3OE1kdVhLbGJaQlp2THk4bjYvWXNXS0l4cU54Z0FBVWtwdmJXMXQ3c21USjU4UEN3dEw1N21KaUloNmkwbGdINDBhTmVyZVdiTm0vWWRlcjQ5OC8vMzNINmlvcURnRUFFVkZSYTgxTmpaZVdiUm8wZittcGFVOWxadWIrOU9pb3FKTkRvZmpla2VEbDNSRFUxNWUzdS9MeThzUFdLM1dLOTE4TmtPVGtKQXd0NzBSUG5OeWN0cDl4dW9PSFRWUkxGeTQ4QzhoSVNHbWtKQ1ErSXlNakgveTNUMXFuUitSazVOVDU3dERrWjJkL1VabmxXazBHczNaczJkZkxDc3IyK0UvdmJHeHNXRHIxcTN6SmsyYTlCUUFWMWhZMktpNHVMZzV2bjJWa0pDd2VQUG16Wk1jRHNmTjlldlhtMEpEUTJPbVQ1LytyMGVQSG4wZUFPTGo0eGU0WEs1S0FLNzIxbnZtekpudmFUU2E1dkR3OEFrSkNRa1ArQzYwRWhJU0ZsVlZWUjNwVTRUdUVLcXErb2FhNzlHUENXbHBhVTlwdFZwamZIejhRZ0FoQU56eDhmSHpLeXNyRC9zdmw1K2Z2Nkc0dVBqVjdPenN0MWF0V3ZYUnZuMzdIbG14WXNYK3NMQ3d1d0FnSnllbjNtNjNsKy9hdFdzYWNQdW9qNDg5OXRqMVBtM2NFR2x1YnE0RkFJUEJFT0Z3T05xU3dOV3JWMStVVXJhZFI3WnYzLzZwdXJxNmM3dDM3MTQrWThhTUgyWmtaSHkxOWZ6emszUG56djBNZ09wYjl2ejU4OTlQU1VuNTdOS2xTL2MwTnpmWG5qdDM3amUrZWUzOHVISXI0TE96dlhtSER4OWVWMXhjdktta3BHUmpTVW5KWnZ6OWVWQUZBS3hXNjREOXdHUTBHa2VOSGoxNnNkRm9USHovL2ZkWFB2YllZNldqUm8yYVp6UWFrMi9kdXJVL0lTRmg5YlJwMDE1ME9CeVZ1Ym01UDhqT3puN3o1czJiKzArY09QRi82dXJxemdmVzE5MXpCQUFjUFhxMHJkZUUvd2kyK2ZuNUd5MFdTeHk2K0grdHpXYXpIVGx5NUF1Qnl4MC9mdnlyeDQ4Zi8yckE0aDRBaUltSm1jOXpFeEVSOVJhVHdGNGFPM2JzdzlPbVRmdFhzOW1jZnVuU3BmOU1UazVlZC8vOTkrOXJiOWxUcDA1OVo5YXNXYithTTJmTzc4NmNPZk85UzVjdS9hYTk1YnJqOHVYTHZtZjFJanBkOE84YUt5b3FEbmMwYzh1V0xha05EUTF0dnhybjVPUjBlcGRocU54enp6M2Y5dzJVTUhmdTNOOGZQSGh3VFcxdDdjV09sdmRMRHR0VlhsNytRV2RKdUsrN2JHRmg0YXYrSTdLdVhidTJRcVBST0ZldFduV21vS0JnL2NXTEYvK1lscGIyMUprelozN29jRGpLTXpJeXZsNVFVUENuZGtiNEF3RFk3ZlpHQUUybHBhV2JNekl5dm5uaHdvVmZBZ2hOU2twNjlNQ0JBNS9wUEFyRGcwNm5DMFhMblRoSGQzN284RjB3cDZXbFBYbmh3b1dYa3BPVFB6dHUzTGo3eThyS2RpUW1KajVXV0ZqNGNtQ1oydHJhUzF1MmJKbTFlUEhpdjJvMEd2M0dqUnZISUdCZ0dBQkcvNEVzY25KeTVLWk5tOGJZYkxhYnMyYk4rcFhWYWgwMm94K0doWVhkcGFxcXgrRnczRFpReWQ2OWUxZGFyZGEyZ1dHc1ZtdHg2NS9PanovKytGc1hMbHo0M2F4WnMzNmFsWlgxRTZQUk9QcllzV05mOFMxYlgxOWZrcCtmLzZlSkV5YytmL2p3NFdmaDkvb1ovOWVyNU9Ua3lBMGJOc1NnZys2Z3Zua0JUVmJHamgzNzBMVnIxN2EzdHQvWU90M1c5Mmg4a3Rsc2pzbk96dDV4N3R5NW4vcDZhVWdwMVNOSGpueHA5T2pSeTh4bTh6MlRKMC8rMXFWTGwzNXo0Y0tGWHdId2xKV1Z2Wk9abWZtdHVycTZkcnZrZC9jYzBlcTI4N0ZPcHpQN3BqVTJObGFiemVZRWRDSW5KNmNSQU9iTm0vZUp3WC9hV2E4QWVHNGlJcUsrWVJMWVN5NlhxNm13c1BDVnZMeThWd0RnN05telB3R0FpSWlJYWRIUjBWT3ZYcjM2TjkreUVSRVIwNHFMaTlmSHhzWm0zN3g1czE5K1VXMGR3cnhMWFhVMzlYZzhkbnp5QXU1T294MC9mdnl6aHc0ZCt1eVNKVXZlQ1FrSkNRc1BEOC80OUtjLy9ZblhDQVJldExWZU1DbkE3Yy83dE00eis1V3p2djMyMjFQcjZ1cDgzV3Y5Ujh5TGlZaUltS2NvaWthajBlamRicmZ6MnJWcjI1S1NraDY5ZVBIaUw2dXFxbzZPSGoxNnlkV3JWemZIeDhmUC8rQ0REMjVMUU9QaTRtWm1abVordzMvYTVjdVgvM2Y2OU9rL25UQmh3ai9vZExwd2w4dlZjUDM2OVQyOURkQ2RSS3ZWUnJ0Y3JnYTBkc25jdFd2WEhMdmQzdTRJdC82RGF4dzVjdVFmclZickRWVlYxWWtUSi82VHpXYXJqSXlNek16THkrdW9TMkhqL3YzN0grMmtLYmFPN3BZUHR4RU9rNUtTMXR5OGVmTUFBdDRUMnRUVVZHUzFXanNhUFJoT3A3TzBkWVRRMm9rVEozNzUyTEZqTDhLdnkrZk5temNQVEp3NDhmbXFxcXBEL2RsZXM5azgvcjc3N250NzA2Wk5vNENXZ2F5NkdPRzFUNnhXNjYzdDI3ZlBmL0xKSnl2bno1Ky9IZ0M4WHE4emNLQ29xVk9udmpoMTZ0UVhmWjgvK09DRFQ2T2x5M0tmemhHQjUrT0hIMzc0aE85dnI5ZmJ2SFhyMW1sZGJVUEFTTkRteE1URXBhM1BrUU1BTEJaTDJwbzFhMjdybHNsekV4RVI5UmFUd0Y2cXJLemNWMWxadVM4akkrTWJZOGVPZmJEMW5VMVNvOUUwejU0OSs1ZFhyMTU5QXkzdjZqUGVmLy85TzArZVBQbXRvcUtpd0JmSys0aXhZOGQrK3RxMWEyLzNwQTFkSlhqZHVRdWoxV3JEOFBkQlplNVVuaDA3ZG1RcGl1SUZnQk1uVG53ek5qWjJ1dThYOFprelovNHNJaUppOHBneFl4NG9MUzNkZlByMDZSOEhqQ1JwQm9BTkd6WllBSVQ1WGJEZGx2eDZ2ZDdBaERoa3pabzFGNDFHNDloYnQyNmR6TS9QLzdOR293bTEyV3lPL1B6OFY2ZE1tZklkbzlFNHFyS3k4a2g4ZlB4aVZWWHRWVlZWeDlBNjJxdlpiSjRJQU5uWjJSdno4L1AvRkJjWE45K3Y3cVpUcDA2OU9IUG16SjhMSVpTalI0OStHWDVkOVlZenM5bWM0bmRIQ25hN3ZiNDczWXQ5QTArY08zZnV2NmRNbWZKQ2RuYjIvK2JuNS84UE9ualZTUmUwczJiTitvKzc3Nzc3dHE1MGdlL2o3SzkzMUEya3FWT252aEFkSFoyMVo4K2VCZDBzb2lEZ1dLcXVydjU0MHFSSml0Rm8xTnRzQTNJejdqYWpSbzJhMGRqWW1OL1UxRlMxZS9mdXhWRlJVWmxOVFUybEFMQjc5KzdGYUhrSFhVZy9yN2JaYjZBb2Y2YWNuQnhyRi91NnQrY0lBRzBqaUFKbzZXYS9iZHUyek5yYVd0L0FTTkpzTnFmM1pFTWlJeU1UczdPek4vN3RiMy9yS0VZOE54RVJVWjh3Q2V5aml4Y3YvbmI4K1BIUGpSOC8vcm44L1B3LzE5VFU1Tm50OXB0ang0NjkvOXExYSsvTW5Ebnp1elUxTlI5M2xBQWFESWJJVDMzcVUxdGpZbUptYk55NHNVZEpZSDlvSFRML2ptZXoyU3A5NzlwcWZkNW9JNER3UllzVy9VR3YxMGQrK09HSG4zL2lpU2R1SEQ5Ky9LdkxsaTE3OTl5NWN6L3p4VHcyTmpiRjdYWTNvdVZabUxBZXJOWjk5T2pSWnlzcUtqNUd5MFdyV0xCZ3dRWUFEcXZWZXFXcXF1cTQyV3llVkZoWStLcE9wNHVZTm0zYWkyVmxaVzIvM0llRWhDaDFkWFVYamh3NThsUjFkWFh4eElrVG4vZXZ2T29sL1dVQUFDQUFTVVJCVktLaTRuMUZVVUtFRUpxYW1wcFBqTlkzWENVa0pDeXFxS2hvOTkxcjNWUmJXbHE2TlMwdDdla1BQL3l3dTk4SmJYeDgvRFFBV0w1OCtRNlR5WlN5ZWZQbThSOTk5TkVMdmdWeWNuSWNyNy8rZXBMVDZhenNROXNHbE1GZ0dBY0FHbzBtTER3OC9PN3g0OGZueE1YRnpUMXc0TUJuS2lzclArcG9lUiszMisySWk0djcxSmd4WXg0dUxpNSszV3ExbGtWRVJDUk9uVHIxaGNyS3lzTTJtNjFiMno1Ky9Qam5XZ2VpZ2RmcmJlN29tY0RBZVJzMmJBZ0gwQndYRnplM3NyTHlRNkRsYnVPMGFkTytHeHNiKzZsNTgrYjl6NUVqUjc2RWxtY0ZsUnMzYnJ6Ym93QjFUOWpDaFF2L2RPalFvYy81VHd5OEsxaGZYMzkrNTg2ZEM0QStuU044Ym52VzBlMTJlLzJuV2EzVzhnTUhEanpXM2NyMGVuMnNxcXJOblN6Q2N4TVJFZlVKazhDK2MzMzAwVWYvSEI0ZVBzRTM0ZENoUTg4NG5jNnkyTmpZZTFKVFU1L2V2bjE3ZTEyQndnQmc2ZEtsdTJwcWFrNXQzNzc5VXdIekJRQUlJVHE4bXhjU0VxSkJIL2JoNGNPSDF4VVdGbTVHUUJlellVQS9ZY0tFejArZE92Vzd4Y1hGRzF0SDNqTUNMUyt4UG5EZ3dNckZpeGZ2R0Q5Ky9MUEhqeC8vUmx4YzNLSzZ1cnBQZEIzdGpvRG5LYzJxcW5yUU9yREN6cDA3NS9wbW1FeW0yTHZ1dW12cGlSTW5QdStiVmx0YmUrbnR0OStlaXBaZjBXKzdRNUdZbVBqZzNMbHpYNjZzckR6b2RydHRLMWV1UEhMNjlPbnZYcng0OFRjWW9DNXpnOFNja3BMeXhLNWR1N0o5RTdSYXJRNUFhTWRGYnFQTnlzcjZZVXBLeW1kS1NrbzJMVisrZkhkeGNmR21hOWV1dlgzcjFpM2YwUCtoYUJtVlVRR2dzMWdzY1ovKzlLZlBlcjFlWjFGUjBldmw1ZVh2bDVlWDcwWExSZmh0RitjYWphWVpkL0R4L3NBREQzd0F0SFRUdGxxdFJlWGw1WHNPSHo3OG5NUGhhUGNWQTc3bGZhcXFxbzRjTzNic0g4eG04N2pGaXhlL0VSSVNZbkU0SERmTHlzcTJIenQyN0R2ZGJVZCtmdjcvdE42RnZVM2dNNEVkaVkrUFgzeisvUG1mQTBCS1NzcVRzYkd4czQ0ZlAvNlZtVE5uL2lJc0xDeGg3OTY5andHd3YvdnV1OHU3MjZZZTBLV21wajRabUFSMmNKY1FBTkNYYzBRQU13Q01HemZ1Z1pDUWtEVm1zM2xDU0VpSWNkKytmV3VLaTRzM2QxU29xYW1wMU9WeStiNzN5b1FKRTc2ZzFXcU5xMWV2dmxoU1V2SkdZV0hoUnBmTDFleTdtd3J3M0VSRVJIM0RKTENYWW1KaVpxeGN1ZktrL3pUZkwrZUJIbi84OGJiblRIYnMyTEdndXJyNnc1U1VsRlVBNUtWTGwzNTU1c3laSHdOUVkySmlzZ0FJVlZYdHNiR3hDd0ZBVmRXR2p0clEzak54UGVFL3FFQ3JrUGo0K1BsT3A3UFdaREtOQmdDUHh6UHdmY2Q2VG9tTGk1dDErUERodGI3UldQM1YxOWVYYk4yNjlWUFRwMC8vVm5Oejg2MzA5UFJuUzBwSzNqQ1pUTEVhamNha3FxcG40Y0tGcjZhbXBqN3BYeTd3ZVJ0Zjk3R0VoSVFGVnF2MWNrSkN3a05OVFUybG5YV3o5VDNqMXRvOXpJT0FibFJSVVZHSlU2Wk1lVEVwS2VteDgrZlAvL3pVcVZQZkErQ2RQSG55TjdPeXNuNHlhZEtrcjV3OWUvYkhoWVdGZisxMWRJYlF6Smt6djFOZVh2NmUvM3ZJVnExYTFhMlh2RWRIUjgrY04yL2VIOFBDd2thLysrNjc5OSs4ZWZOQVZGUlVSbXBxNm5PVEowOStNU0lpWWp3QXJGNjkrb3gvdWR6YzNCL3MyTEZqYnV0RnZBcDAzQlc2bmU2Z2dlKzRHeExGeGNXYmk0dUx1OTAxdGF2bDkrelpzNlN2OVhUMnVwWDI1dTNjdVhOaFRVM05DWVBCTUNZOFBIeml6WnMzanlRbUpqNHlmLzc4dnh3N2R1eExCUVVGTHpjME5GeFpzbVRKdGdjZmZQRDluVHQzUG1peFdHSkNRMFBqQU1CcXRRNVZjaTc2Y283SXlNajRlbEpTMGhxejJaeHFNQmppQVdES2xDbmZibXhzTEd4c2JDenczUkdOaTR1Yko2VzBtMHltVkFEd2VEeHRnM0J0MnJRcHlXZzB4cWVscGEyYk9ISGlWOHhtYy9MT25Udm5ob1dGSmFhbnA2K2JNbVhLOStycTZuSXZYcno0QzdQWkhPUHJYczF6RXhFUjlSYVR3RjY2ZGV2VzZXNjhjTDA5ZGdBb0tpcDZ5K1Z5MVYyL2ZuMjNiMFpHUnNiWFVsSlNQZ2NBcXFxNkxsNjgrSitkUFV2Vk9raEJoeS93emNuSjZlbm9oNTQ1YytiOFRxL1hSNm1xcXVibDVmMm1xYW1wdXV0aWc4TnF0ZHBPbno3OUx3QWNodzhmZmlaZ3RqTTNOL2NIZnAvdHAwK2YvajRBcGI2Ky9rSkJRY0ZmbGkxYnR0OXNOcWNWRlJXOWR2anc0UzhmT25Ub0sraUd1WFBucnJkWUxLbHV0OXQ2OU9qUkx4WVZGVzNxUnJGMmg4SlBURXhjWXpLWlVyWnYzejZucHFhbTdVZUU4K2ZQLzd5c3JHenp0R25UZnRTZE50MnBLaW9xRHRYVjFmM0s5emsvUC8rL3o1NDkrLzg2Nm9ZNGI5NjhQNnFxV2djQWJyZTdycUtpWXYvSmt5ZC9DcUFXQUdwcmF5L1cxdForM2ErSXhXQXdtUFY2ZlFnQXVGd3VsOTF1djRXQVllLzluOUhxd2gzNVRzdzdRVmQzK3pwaXNWanVxcSt2djZUVmF2V0xGaTM2M3hNblR2eXo3Nlh4TjI3Y2VIL3YzcjBQNkhRNmk5bHNWdGFzV1hORlNpbUxpb3JlUkIrVGNmL3VuaTZYcTZHenovNk9IRG55ZEYvT0VVMU5UYVZWVlZVZjV1Zm4vMDlqWTJOZVpXWGxaUUNmK1BFdUt5dnJwL0h4OFF0VVZYVmZ2WHAxZzhQaEtCODlldlN5ZSs2NTUvK1p6ZVlVZzhFUVgxOWZmNldrcEdSallXSGhyNjFXYXcyQVk2M0phVnh5Y25MT3BFbVQvbm5tekptLzJMSmxTNmJWYXMzbnVZbUlpR2hrVU5DU21HdlIyaDIwSTFPblRuMEJRRlJueTJSa1pId05RR1MvdFc3NDZvL0JQNVIrcUFOb2Fjc2RQeGdKVVI4cEFHQXdHTVoyZDlraE5sVGZTZFA0OGVPL01IcjA2UHRNSmxOY041WVhvMGFObWgwd2plY21JaUlpSWlJaUlpSWlJaUlpSWlJaUlpSWlJaUlpSWlJaUlpSWlJaUlpSWlJaUlpSWlJaUlpSWlJaUlxSmhnOE5CM3dHdVhidTJ5T1B4TEFhd1RBZ3hUZ2d4U2twWko2V3NFRUljQXJBL01URnh1eERDUGRSdEhTbXFxcXBNZHJ2OVlTbmxmVUtJMlFBU0FPZ0JWQUM0QkdDM0VHSlBZbUppMFpBMmRJVGhzVDc0R1BPaHdiZ1RFZEdkakVuZ0VKRlNpckt5c2pXcXFuNVhDREdsRzBWcWhSQXZOVFUxL1Nvakk4UFY5ZUxVbm9LQ0FyMU9wL3NYS2VXM0FYVDFNbXdWd0d0ZXIvZkYxTlRVc2tGbzNvakVZMzN3TWVaRGczRW5JcUxoZ2tuZ0VMaDgrYkk1TkRUMER3Q2VsRktpc3JJU2x5OWZSbEZSRVdwcmEyRzMyNkhYNjJHeFdKQ1VsSVQwOUhTa3BLUkFVUlJJS2M4QmVDSTVPZm55VUcvSGNGTmNYRHhOQ0xFTndEaFZWWkdYbDRlclY2K2l0TFFVVFUxTjhIcTlNQnFOaUkrUFIxcGFHakl6TTJFd0dBREFLWVQ0UW1KaTRxdER2QW5ERG8vMXdjZVlEdzNHbllpSWhoTW1nWVBzNHNXTEpxUFJlQVRBbElhR0JtemJ0ZzNGeGNWZGxvdUlpTURLbFN1Um5Kd01JWVFEUUZaU1VsTGVnRGQ0aENndUxwNEc0S0FRd25MNThtVzg4ODQ3Y0RnY25aWVJRbURSb2tWWXVIQWhoQkNxRU9KTGlZbUpmeDZjRmc5L1BOWUhIMk0rTkJoM0lpSWFicGdFRHFMOSsvZHJrNU9URHdDWVYxNWVqci84NVMrUVV2YW9qcVZMbDJMT25Ea1FRalM0M2U3MDlQVDA2Z0ZwN0FoU1hGd2NJWVM0Q2lEcXZmZmV3N0ZqeDNwVVBpRWhBYzg5OXh3VVJmRUlJVllrSmlhK1B6QXRIVGw0ckE4K3hueG9NTzVFUkRRY0tVUGRnR0NTbXByNkFJQjVkWFYxdmJwUUFJQzllL2ZpL1BuekFCQ3UwK24rdmIvYk9CSXBpdklLZ0tpUFB2cW94d2tnQUZSVVZHRERoZzBBb0pWU3ZpS2w1SThuWGVDeFB2Z1k4NkhCdUJNUjBYREVKSENRVkZWVm1WUlZmVU5WVld6YXRLbFhGd28rNzd6ekR1eDJPNlNVVDVlVWxOelRqODBjY2NyS3lsS2xsQ3VhbTV1eGYvLytYdGRUV2xxS2twSVNBSWd2S3l2N1puKzFieVRpc1Q3NEdQT2h3YmdURWRGd3hTUndrTmhzdGhrQURQWDE5YWlvcU9oVFhWNnZGM2w1TFkrTlNDbWY2WHZyUmk1VlZiOERRSFB3NEVFME56ZjNxYTRkTzNZQUFLU1VPZjNRdEJHTHgvcmdZOHlIQnVOT1JFVERGWlBBd2ZNNEFGeTZkS2xmS2p0MjdCaWtsQkJDZkk3ZEV6czFFd0FLQ2dyNlhGRkRRd05VVlFXQTVEZmZmRlBUNXdwSExoN3JnNDh4SHhxTU94RVJEVXRNQWdlSm9paUxBT0RDaFF2OVVsOU5UWTN2emxaVWVYbDVWTDlVT2dJSklVWURnTlZxN1hOZEhvOEhWVlZWQUtDZk8zZHVacDhySEtGNHJBOCt4bnhvTU81RVJEUmNhWWU2QWNGQ1Nwa0VBTFcxdGYxV3A5dnRSbWhvS0JZc1dGQ2RsSlNrQ2lFa1dsNXdMcVdVS2dBSlFBb2hmSCtyc3VXaEZkK3kvc3Y3VDIrM0R0OHl2bksrT2pwWmwvLzBUOVRydjJ4N2JRaFluMzhiMnFhM3MyMjMxZEhZMkdnMm04MXd1ZnJuUGN5MXRiV0lqNC9IZ2dVTHpqRG03Y2U4b2FFaDJXS3hEUHF4N3RjdS8vajBaaC81YjVkdmVtZmxPNHR2aDIxcnI4Nk85a1VYMnlhcnE2dVRZMkppZUg0WjVHTmRWZFZrSWNTQXhOM3RkcHNCMVBSYnhVUkVSSDZZQkE0ZUFhQlBBd2NFOHRVbHBaUkNDQVYrci93UW92MmVSRDJaSGppdFArcnN5ZlR1dEttcmVRNkh3Mk0ybXpzczAxUCsrNDh4N3pEbVRvdkYwdS9IZXV1L2JoM3JBeEdIL3BvK0VPdXkyV3pPbUpnWW5sOTZNTDAvam5VQVRtQmd6dXRFUkVRRGlVbmdJSkZTWGhOQ2pJK01qRVIxZGYrOEFrcW4wd0VBOXU3ZEcrLzNYaW1sOVovSXlNZ1FOcHROOFhnOHd1MTJLNnFxQ3EvWHEwZ3BSWGg0dVBCNFBJcVVzbTJhd1dDNDdYUHJQMFd2MXd0VlZSVlZWUldkVGljQUNGVlZmY3NvVWtxaDFXb1ZBTUovbXBSUzBXcTFiWjliNXl0U1NxSFJhSlFPUGdzcHBRTEFOOTMzV2JUV29TaUswbGJXdjB6QXNnb0FZYkZZZmdFZ1BDUWtwRi91QmtaR1JnSUFEaHc0TURNeE1mRVVZOTV1ekw4TklMMi9qM1VoaFAreExsci9LUUJFV2xxYTR2RjRSR0RjSXlJaWhNZmpVVlJWOWNWVHFLcXFoSVdGdGNWY1ZkVzJiZExwZEczVGREcGRXNno4bDlGcXRZcC92UDNqN2gvZjF2LzY5b2NJL05zL2JocU41cmF5ZnZ2aXRzKytNb0g3SXlvcTZnVUFhVHkvRE82eExxWDh0aENpMzQ5MUFQQjRQTForcVpDSWlLZ2RUQUlIaVJEaUVJRHhkOTk5Tnc0ZVBOam4rc0xEdzZIWDZ5R2xiRXhMUzd2bE4wdHQvWWVMRnk5MldMNnVycTdQYlJnT1FrTkR2d0VnM0d3Mm82YW1iejJyTkJvTjR1UGpJYVYwRnhjWDUvck5Zc3o5R0F5RzJRRFNCL2hZOSsrMmg4TEN3bmJMOW1jM3ZUdVoyV3llRFNDTjU1ZkJwU2pLWUJ6clJFUkUvWTREd3d3U3I5ZTdFUUFtVDU3Y0wvWE5tVFBIMXozcDlkYm5VNmg5cHdFZ0pTV2x6eFdGaDRkRFVSUUlJWW9YTDE3czZYT0ZJeFNQOWNISG1BOE54cDJJaUlZckpvR0Q1eVNBNW9pSUNNVEV4UFNwSWtWUmtKR1JBUUNRVXY2MUg5bzJZZ2toZmdaQVhieDRjVnMzcTk1YXRteVpyODdYKzZGcEl4bVA5Y0hIbUE4TnhwMklpSVlsSm9HREpEVTF0UUhBNXpVYURkYXVYZHZwQUFSZFdiRmlCVXdtRTZTVWI2ZWtwSnpzdjFhT1BJbUppUmVGRVBzTUJnUG16WnZYNjNwR2p4Nk5DUk1tQU1DdGNlUEcvYkRmR2pnQzhWZ2ZmSXo1MEdEY2lZaG91R0lTT0lodTNicTFTVXA1TGpvNkd1dldyZXZWQmNQOCtmT1JsWlVGSVVTVEVPTExhSGt1aWpyaGNyaytDNkJoNGNLRm1EWnRXby9MeDhURTRObG5ud1VBTDRBdnRnNGJUNTNnc1Q3NEdQT2h3YmdURWRGdzFQdWZMYWxYcmw2OUdxN1ZhaitXVXFiVjFOUmd5NVl0dUhIalJwZmx6R1l6bGk5ZmprbVRKa0VJNFFRd055a3A2Y3pBdDNoa0tDb3FXcUFveW00QXhsT25UbUh2M3IyK2x6SjNTQWlCR1RObVlNV0tGV2g5aDloM2twT1Rmelk0TFI3K2VLd1BQc1o4YUREdVJFUTAzREFKSEFMRnhjVVJpcUs4SWFXOFgwcUpzckl5NU9ibTRzYU5HMmhzYklUVDZZUk9wME5ZV0JnU0VoSXdZY0lFWkdabW9tWGtjaFFLSWRiNnZaNkF1cW1vcUdpaG9paHZBaGlscWlwT25qeUpvcUlpVkZSVXdPbDBRbFZWaElhR0lqbzZHbVBIanNXY09YTmdOQm9Cd0FYZ1g1T1NrbjR4dEZzdy9QQllIM3lNK2RCZzNJbUlhRGhoRWpoRXBKU2l0TFQwSDRVUVg1TlNwbmRqK1VZQUx3UDRkbkp5c25QQUd6aENYYnQyemVEeGVINGxoSGdHUUZjanhVZ3A1UjVWVmIrV21wcWFQd2pORzVGNHJBOCt4bnhvTU81RVJEUmNNQWtjZXFLa3BHUVZnQWVGRUorU1VvNFNRa1JKS2ExQ2lGdFN5ck5TeXYwZWorZXY2ZW5wbmZkZnBHNjdldlZxdUVhamVRNUFOb0JNS1dVMEFKMFE0aGFBWWlubGg0cWl2SnFZbU5qeHk5Q29wM2lzRHo3R2ZHZ3c3a1JFUkVSRVJNRnErdlRwY3ZyMDZSenNoWWlJN2hnY0haU0lpSWlJaUNpSU1Ba2tJaUlpSWlJS0lrd0NpWWlJaUlpSWdnaVRRQ0lpSWlJaW9pRENKSkNJaUlpSWlDaUlNQWtrSWlJaUlpSUtJa3dDaVlpSWlJaUlnZ2lUUUNJaUlpSWlvaURDSkpDSWlJaUlpQ2lJTUFra0lpSWlJaUlLSWt3Q2lZaUlpSWlJZ2dpVFFDSWlJaUlpb2lEQ0pKQ0lpSWlJaUNpSU1Ba2tJaUlpSWlJS0lrd0NpWWlJaUlpSWdnaVRRQ0lpSWlJaW9pRENKSkNJaUlpSWlDaUlNQWtrSWlJaUlpSUtJa3dDaVlpSWlJaUlnZ2lUUUNJaUlpSWlvaURDSkpDSWlJaUlpQ2lJTUFra0lpSWlJaUlLSWt3Q2lZaUlpSWlJZ2dpVFFDSWlJaUlpb2lEQ0pKQ0lpSWlJaUNpSU1Ba2tJaUlpSWlJS0lrd0NpWWlJaUlpSWdnaVRRQ0lpSWlJaW9pRENKSkNJaUlpSWlDaUlNQWtrSWlJaUlpSUtJa3dDaVlpSWlJaUlnZ2lUUUNJaUlpSWlvaURDSkpDSWlJaUlpQ2lJTUFra0lpSWlJaUlLSWt3Q2lZaUlpSWlJZ2dpVFFDSWlJaUlpb2lEQ0pKQ0lpSWlJaUNpSU1Ba2tJaUlpSWlJS0lrd0NpWWlJaUlpSWdnaVRRQ0lpSWlJaW9pRENKSkNJaUlpSWlDaUlNQWtrSWlJaUlpSUtJa3dDaVlpSWlJaUlnZ2lUUUNJaUlpSWlvaURDSkpDSWlJaUlpQ2lJTUFra0lpSWlJaUlLSWt3Q2lZaUlpSWlJZ2dpVFFDSWlJaUlpb2lEQ0pKQ0lpSWlJaUNpSU1Ba2tJaUlpSWlJS0lrd0NpWWlJaUlpSWdnaVRRQ0lpSWlJaW9pRENKSkNJaUlpSWlDaUlNQWtrSWlJaUlpSUtJa3dDaVlpSWlJaUlnZ2lUUUNJaUlpSWlvaURDSkpDSWlJaUlpQ2lJTUFra0lpSWlJaUlLSWt3Q2lZaUlpSWlJZ2dpVFFDSWlJaUlpb2lEQ0pKQ0lpSWlJaUNpSU1Ba2tJaUlpSWlJS0lrd0NpWWlJaUlpSWdnaVRRQ0lpSWlJaW9pRENKSkNJaUlpSWlDaUlNQWtrSWlJaUlpSUtJa3dDaVlpSWlJaUlnZ2lUUUNJaUlpSWlvaURDSkpDSWlJaUlpQ2lJTUFra0lpSWlJaUlLSWt3Q2lZaUlpSWlJZ2dpVFFDSWlJaUlpb2lEQ0pKQ0lpSWlJaUNpSU1Ba2tJaUlpSWlJS0lrd0NpWWlJaUlpSWdnaVRRQ0lpSWlJaW9pRENKSkNJaUlpSWlDaUlNQWtrSWlJaUlpSUtJa3dDaVlpSWlJaUlnZ2lUUUNJaUlpSWlvaUNpSGVvR0VCRVJFUkhSOE9Sd09CYXBxcm9Zd0RJQTR3Q01rbExXQWFnUVFoeFNWWFcveVdUYUxvUndEMjFMeVIrVFFDSWlJaUlpNmpZcHBYQTRIR3RVVmYydXFxcFRBdWNMSVdJQnhBS1lvaWpLVjJ3Mlc2M2Ribi9KWUREOFNnamhHdndXVXlBbWdVUkVSRVJFMUMzVjFkVm1oOFB4QnlubGt3RGc4WGpRM053TXQ5c05qOGNES1NXRUVGQVVCU0VoSWREcjlRZ0pDWW1TVXI1a3Q5dWZiR3hzZk1KaXNWd2U2dTBJZG1Lb0cwQkVSQVByMnJWcml6d2V6MklBeTRRUTQ0UVFvNlNVZFZMS0NpSEVJUUQ3RXhNVDJWV25IL25IZk5ldVhaTkNRa0lzeTVZdHEySE1CMDVWVlpYSmJyYy9MS1c4VHdneEcwQUNBRDJBQ2dDWEFPd1dRdXhKVEV3c0d0S0dCaWwyR1J3WnFxcXFURWFqOFFpQUtWNnZGMWFyRlc1MzE3dE1VUlNZeldib2REb0FjS2lxbW1VMm0vTUd1cjNVTVNhQlJFUWprSlJTbEpXVnJWRlY5YnRDaUU5MDFXbEhyUkRpcGFhbXBsOWxaR1N3cTA0dk1PWkRvNkNnUUsvVDZmNUZTdmx0QUtGZExLNENlTTNyOWI2WW1wcGFOZ2pOQzJyK1hRYTc4NTJRVXRZcWlzSXVnM2NvS2FYV2JyY2ZBRERQN1hhanZyNit4M1VZalVZWURBWUlJUnBVVlUwM204M1YvZDVRNmhZbWdVUkVJOHpseTVmTm9hR2hmd0R3cEpRU2xaV1Z1SHo1TW9xS2lsQmJXd3U3M1E2OVhnK0x4WUtrcENTa3A2Y2pKU1VGaXFKQVNua093QlBKeWNuc3F0TURqUG5RS0M0dW5pYUUyQVpnbktxcXlNdkx3OVdyVjFGYVdvcW1waVo0dlY0WWpVYkV4OGNqTFMwTm1abVpNQmdNQU9BVVFud2hNVEh4MVNIZWhCR3J1cnJhYkRRYS95Q2xmRkpLQ2EvWDI1MHVneEJDQU1BNXI5ZkxMb04zR0p2TjlqQ0FiVjZ2RjdXMXRiMnV4MncySXpRMEZBRCtaalFhbittbjVsRVBNUWtrSWhwQkxsNjgyTlpWcDZHaEFkdTJiVU54Y1hHWDVTSWlJckJ5NVVva0p5ZERDT0VBa0pXVWxNU3VPdDNBbUErTjR1TGlhUUFPQ2lFc2x5OWZ4anZ2dkFPSHc5RnBHU0VFRmkxYWhJVUxGMElJb1FvaHZwU1ltUGpud1dseDhHQ1h3WkZIU21seU9CeFZxcW9hNnV2cjRmRjQrbFJmZEhRMEZFVUJnT2xHby9GTXZ6U1Nlb1JKSUJIUkNMRi8vMzV0Y25MeUFRRHp5c3ZMOFplLy9BVlN5aDdWc1hUcFVzeVpNd2RDaUFhMzI1MmVucDdPcmpxZFlNeUhSbkZ4Y1lRUTRpcUFxUGZlZXcvSGpoM3JVZm1FaEFRODk5eHpVQlRGSTRSWWtaaVkrUDdBdERUNHNNdmd5R1MxV3JNVlJkbmYxN3VBUHI2N2dVS0lYNGVGaFgyMUg1cElQY1NYeFJNUmpSQ3BxYWtQQUpoWFYxZlhxMlFFQVBidTNZdno1ODhEUUxoT3AvdjMvbTdqU01PWUR3MUZVVjRCRVBYUlJ4LzFPQUVFZ0lxS0NtellzQUVBdEZMS1Y2U1UvRkc4bjlqdDlnY0F6UE42dmIxS0FBSEFack9odWJrWkFNSVZSZUYzNHM3d09BQTRuYzUrcWN4dXQwTktDU25sNS9qOUd4cE1Bb21JUm9DcXFpcVRxcXB2cUtxS1RaczI5U29aOFhubm5YZDgvNE4rdXFTazVKNStiT2FJd3BnUGpiS3lzbFFwNVlybTVtYnMzNysvMS9XVWxwYWlwS1FFQU9MTHlzcSsyVi90QzJaU1NwTVE0ZzBwSlJvYkcvdFVsOVZxaGFxcUFQQzB6V2JqZDJLSUtZcXlDSUF2T2U4enI5ZnJPMmRHdGY2alFjWWtrSWhvQkxEWmJETUFHT3JyNjFGUlVkR251cnhlTC9MeVdoN0RrVkkrMC9mV2pVeU0rZEJRVmZVN0FEUUhEeDdzOHdYcGpoMDdBQUJTeXB4K2FGclFhMnBxbWlHbE5LaXEydWRueGdEQTVXb1pJRlFJOFV5Zks2TytTZ0phemxYOXhmZkRXWDE5dmJuZktxVnVZeEpJUkRReVBBNEFseTVkNnBmS2poMDc1aHU5ajExMU9zYVlENDJaQUZCUVVORG5paG9hR254M201TGZmUE5OVFo4ckpIWVpITGtHTFA2dEk0WFNJR01TU0VRMEF2aTY2bHk0Y0tGZjZxdXBxZkhkWllrcUx5OW5WNTEyTU9aRFF3Z3hHbWpwTHRoWEhvOEhWVlZWQUtDZk8zZHVacDhyREhMc01qaHlTU212QVlCRzAzKy9sYlMrRGdRZWo4ZldiNVZTdDJtSHVnRkVSTlIzVXNva0FQMHlhcHVQMisxR2FHZ29Ibjc0NGVycDA2ZXJMYXVSS2dBcGhGQmx5OVdaS29TUUFDUUFWVW9waFJCcTRPZldaZHZtK2RmaisreFhqKzl6NExyYXluWFFodHZXNzdlT2R0Zm5tOWRKT2QvbnRuWDRyLy9XclZ2SjBkSFJneHB6WDN2YWkzRkE3TnJhM2RIKzZtSWYrT3IxMzJiVmYxOTBjeDk4SW5idHpldW9QZTN0UDZ2VmFqYVpURzFkQmZ1cXRyWVc4Zkh4OEhnOFowcEtTcVFRUWxWVnRXMGJGVVc1Ylp0OU1aVlNTa1ZSMnVLdXF1cHQrNkdkYlcwcjY5dXU5c3I0eHpYd2UrTmZsMitad1BnRkx0OWV6THZSQnJWMSt6NVJ4bi9iQStJaVZWVk5WaFJsUUxvTWxwYVdWcGVVbFBpT0piUVhHOTgyQmJZcjhKL2ZzZTByajhEWXQxZk9GMnZmOGVGL3pncW9XMjF0dHhSQ3RMV3h0Wnh2ZW52N3ZkMjZWVlgxM3hmdGJUZmFPMGJhYTF2Z3RnU3MzMWNIL0k4TElZVDBlRHdmaDRTRWpOZnI5YkRiN1gzYXAwREw2MENFRUpCU05wcE1wbHQ5cnBCNmpFa2dFZEhJSUlDL1h6RDFoOVlMTGJSZTFDZ0FoTytYVytEdnYrTGUxb2lBYWI3UEhVM3Z6bWYvYmVwSnVjN2EydDF5bmMxek9Cek93UGIxbGErdWptTGVWZnY4UC9jbDV2MVZUMi8zUVdkbG5VNm54MlF5b2I4RTdEOGhwZFIyZFB3RnRxK3pZN096c3I1NTdaWHhMOWZWZDZ5cjcyTlg3ZWlzRFlIYjE1MTVVc3IrNlFmYVBnbEFhVjN2Sjc0WGZtM29zcUtPanUydXluZTJYenFydXp2bGZNdTF0MHpyKy9SNnRZL2JhMXQzNmdoc3Y5ZnIvWHhJU01obit5c0pEQXNMODYzajlkYUVsQVlaazBBaW9oRkFTbmxOQ0RFK01qSVMxZFg5ODBvdG5VNEhJUVRlZlBQTitOWjMxNG5XZjBwV1ZwWm9hR2hRUEI2UFNFaElFRGFiVGZGNnZhSzV1VmtKRHc4WExwZExVVlZWdU4xdXhXZzBDcmZiclVncGhVNm5VMVJWRlY2dlY5SHI5Y0wzdDVSU2hJU0VLS3FxQ2xWVkZTbWwwR3ExaXFxcXd1OXZSVW9wTkJxTklxWDBYMDZvcXFvQUVLcXFLcjc1VWtxaHRGdzl0ZjB0cGZUTlV6UWFqZkQ5N2I5c2F4Mmk1V2FISXZ6TCtENERFQkVSRVM4QVNPdnZtQVB3anpuUTh1aUdrcFdWSlp4T3A3RFpiSXJINHhGUlVWRnRNVmRWVlZnc0Z1RjJ1eFd2MXlzTUJvUGk5WHFGMSt0VlFrTkRoY2ZqOGNWTWhJU0VLRkpLNGZWNkZWL01mZkVNQ1FscDJ4OWFyYll0anFxcUtyNDQrKytEZ0ZpMjdSZi96MzUvSzRxaUNGK01BUWkvK042MkR6cUx1OWxzL2dXQThKQ1FrSDY1R3hnWkdRa0FFRUxNVEV4TVBBVUFzdVg1TTNIZ3dBRWxPenU3N2UrMHREU2gwV2lFb2lpaXZyNWVpWTJORlVJSTBkRFFJT3gydXhJZUhpNFVSUkYydTExUkZFV1lUQ1podDl0RmMzT3pZalFhaFJCQ05EYzNLOEtQMisxVzlIcTlFRUlJbDhzbEZFVlJXak1jNGZGNEZDR0UwT2wwd3UxMkM0L0hvK2gwT3VHYjcvVjZmVDhVdEgwT0NRbHArOXMzWFFnaHZGNnZvdFZxZmZPRTM0OE1iZk5hcDkrMnJHOWZhVFFhNGZ0K2FqUWEzN2xBcUtyYXRoNEFMd0JJMDJnMC9YWTMwSmVNUkVkSHgvdmVGK2piUDVzMmJSS3hzYkhDYkRZTGc4RWdkRHFkMEdxMVFxdlZpdHJhV2tXcjFZclkyRmdJSVVSalk2T2lLSXJ3L1JOQ0NFVlJoTTFtYS92YlIxR1VUK3duZnk2WFN3Z2hoUDkrOCtlTHE4ZmphWXV4Ly9UVy9kNzJkMGhJaVBCNFBHMzd1M1VmSW5ELytzWFpmNS9mdHY4RGwyMnZqUDkrRjZJdDJ3dWNGbGptZlFETkdvMUczeC83VjYvWEF3QThIczlmKzFRUjlScVRRQ0tpRVVBSWNRakErTHZ2dmhzSER4N3NjMzNoNGVIUTYvV1FVamFtcGFYNXV1cTBkUlU3ZGVwVTI3S3R3K3dISFpQSk5CdEEyZ0RISEdqcGluZGJ6QUhnK3ZYcmZWN25jS1RYNjc4QklOeHNOcU9tcHFaUGRXazBHc1RIeDBOSzZTNHVMczcxVFJkKzNXTDcxdHJnWXJWYVp3TklHK2d1ZzM3N2h3WlJVMVBUNTRVUXIxa3NGdFRWMWZXNkhwUEo1THU3K2JiRllqblpidzJrSHVIQU1FUkVJNERYNjkwSUFKTW5UKzZYK3ViTW1jT3VPbDFneklmTWFRQklTVW5wYzBYaDRlRytSS040OGVMRmZYK25RWkFUUW13RS9uNlhwNjk4WFFhRkVQeE8zQUdNUnVNbUFPZTBXaTNDdzhON1ZZZkJZRUJvYUNpRUVFMEF2c3o5T25TWUJCSVJqUXduQVRSSFJFUWdKaWFtVHhVcGlvS01qQXdBZ0pTU1hYVTZ4cGdQQVNIRXp3Q29peGN2YnVzKzIxdkxsaTN6MWZsNlB6UXQ2Qm1OeHBObzZUTFlMNk5Jc3N2Z25VVUk0UTRMQzFzb2hDalU2WFNJaW9xQzlwYXNIZ0FBSUFCSlJFRlVWdHU5VG9XS29zQmlzZmp1QWpxbGxBdU5SbVBmWHJCS2ZjSWtrSWhvQkVoTlRXMEE4SG1OUm9PMWE5ZDJPUUJBWjFhc1dBR1R5UVFwNWRzcEtTbnNxdE1CeG54b0pDWW1YaFJDN0RNWURKZzNiMTZ2NnhrOWVqUW1USmdBQUxmR2pSdjN3MzVyWUJBVFFqUklLVDh2aElERll1bFRYZXd5ZUdjU1FqUVlESWFaQU43VmFEU0lpSWhBUkVRRVFrTkRvZEZvYmhzWVIxRVU2UFY2bU0xbVJFVkYrWkw2UXBmTE5kOW9OSjRaeXUwZ0pvRkVSQ1BHclZ1M05ra3B6MFZIUjJQZHVuVzlTa3JtejUrUHJLd3NDQ0dhaEJCZkJwKzc2UlJqUGpSY0x0ZG5BVFFzWExnUTA2Wk42M0g1bUpnWVBQdnNzd0RnQmZCRjhmZlhCRkFmc2N2Z3lDZUVxQThMQzFzQjRIbEZVUXBDUWtMYUVyMlltQmpFeHNZaUppWUcwZEhSc0Znc3ZwZkJOMG9wZngwV0ZqWTVJaUxpVkJlcm9FSFErNTh0aVlqb2puUDE2dFZ3clZiN3NaUXlyYWFtQmx1MmJNR05HemU2TEdjMm03RjgrWEpNbWpRSlFnZ25nTGxKU1VuOHBiWWJHUE9oVVZSVXRFQlJsTjBBaktkT25jTGV2WHU3ZkVtNUVBSXpac3pBaWhVcklGcmU1ZmFkNU9Ua253MU9pNE9IbERMYzRYQjhMS1ZNODNxOWFHeHNoTWZUOVNPWGlxTEFaREpCcjlkRENPR1VVczdsSGFNN201UlNPQnlPVlZMS0J3RjhDc0FvQUZFQXJFS0lXd0RPU2luM2g0V0YvVlVJMGZrWGxBWVZrMEFpb2hHbXVMZzRRbEdVTjZTVTkwc3BVVlpXaHR6Y1hOeTRjUU9Oalkxd09wM1E2WFFJQ3d0RFFrSUNKa3lZZ016TVRGL1hxMEloeEZyZlVQblVQWXo1MENncUtscW9LTXFiQUVhcHFvcVRKMCtpcUtnSUZSVVZjRHFkVUZVVm9hR2hpSTZPeHRpeFl6Rm56aHdZalVZQWNBSDQxNlNrcEY4TTdSYU1YRkxLQ0x2ZC9nYUErNldVOEhnOGNEcWRjTHZkVUZXMTdaMTRRZ2lFaElSQXA5UDVrajhBS0hTNzNXdDV4NGhvNERBSkpDSWFnYVNVb3JTMDlCK0ZFRitUVXFaM1kvbEdBQzhEK0haeWN2SkF2dkI1eEdMTWg4YTFhOWNNSG8vblYwS0lad0IwTlZLTWxGTHVVVlgxYTZtcHFmbUQwTHlnSnFVVWRydTl4OThKbzlINDdkYTc0MFEwUUpnRUV0SC9iKysrdzVxNi9nYUFmNU13RWtnZzdCa0lHMFNHSXNoUVFVVVVFWkVoVlZGcXRLMWF0VmJyYUIwZDFyN1ZEcXV0MXRaYWNVOFVGRlJRcEFoYUxTQkRRQkVRZ2lCN0o4eEE4djRCNFJkaWdLQW8ybjQveitNanVmZU1lOCtkNTU1enowWC9iZ1EybXowSEFId0lCSUtUUUNEUUloQUlxZ0tCZ0VNZ0VHb0VBa0dHUUNENHE3T3o4N0NabVJsMjFSa2VXT1lqNE1tVEo4b2tFdWs5QVBBQWdORUNnVUFOQU9SNnVxUVZDUVNDMjBRaThZU2hvV0hPaUM3b2Z4QjJHVVFJSVlRUVFnZ2hoQkJDQ0NHRTNpQ2tubjhJSVlRUStoZkM3cUFJSWZUNktEazRPR3hnTXBuQlZDclZpTWZqY1VwTFM2K2xwYVd0NVhLNTFjSkFKaVltb2JhMnRwL1NhRFRqNXVibTRveU1qRytlUEhseWJJanBTSldYa0xLeXNyRzJ0cmFYbnA3ZU5CMGRuU2xSVVZHT1RVMU5CZUxocEZpMmYzVTVEV08rSTc3dVk4YU0rY3JZMkhnQmxVcGxkbloyTnBlV2xzYW1wS1NzYldscGtUaTA2V0I1RGpXOUljQXllVXVvcXFvcXNWaXNEYjYrdnNINit2cEdYQzZYYyt2V3JXdGJ0bXpwczYyQ2dvSkNseTlmL3FtQmdZRnhXVmxaOGI1OSs3NEpEdzgvTnBSMDFxNWQrNVdmbjk4Q2ZYMTlabXRyYS9PdFc3ZGl2L3p5eTdVMU5UVVN5M2F3UEwyOXZZTU9IRGh3WGp4ZWVIajQwZlhyMXk4ZTFvSjZpN3pOMjdTSDRxWk5tN2I2K3ZyTzA5YlcxbTlxYW1yWXZIbnpzcGlZbUl1dnBNQVFRZ2doY1JZV0ZzdG56SmdSeDJBd1pxdXBxVmt4R0F5L2Q5NTU1NW1QajArU01JeVJrVkh3NHNXTHU2eXRyZGVxcUtpTWRuUjAzTWxpc1FUNit2cmVRMGxIbWpDaVdDeVdJQ2dvcUhEbXpKbUpMQlpMb0tTa1pDb2VScHBsKzdlWDAzRGwreWFzKzRRSkV3NGFHaHI2MEdnMFN3YURNVHM0T0xqWXo4OVA0bkQ4MHVRNWxQU0dBc3ZrN1JFU0VyTDg1TW1UY2RPbVRadHRabVptNWVucDZaZWNuUHpzL1BuenZXWHM2K3NiWEZoWTJMVjA2ZEsxVmxaV296ZHUzTGlUeldZTDNOM2R2WWVTenM2ZE93OU9uanpaaDhsa1drNmJObTMyMzMvL1hYejE2bFdKWlN0Tm50N2Uza0ZzTmx2ZzZ1bzZ4Y1RFeEZUNFQwdExTL05WbGRmYjRHM2VwZ0JBdVh6NThqL1hyMS9QbmpGamhyK3BxZWtvZDNmM2FUWTJOZzZ2cExBUVFnZ2hTYWhVNm5NM0UxWldWaXRaTEpaQVVWRlJDd0RBMzk4L2QrTEVpWDJlWlByNitpYlBtREVqYmlqcFNCTkdsSktTa2hrQWdKR1JVVkIvbFVCcGxtMDR2TW5sTkZ6NTl1ZDFycnM0UzB2TFpTd1dTMENoVVBURjU3M0l0aDhvdmFIQU1ubDdTS293TFZxMGFDV2J6UlpvYW1wcUFRREV4OGZuN3Q2OXUwKzVYYnAwS2Zua3laTnhRMGxIM1B6NTg1ZXgyV3lCbnA3ZWMyVXJUWjdDU3FDSmljbHo1Nzcvc3JkNW0yN1lzT0diZS9mdWxTb3JLNnRJczY3L05jU1JYZ0NFRVBxdjRISzVWZUxUdXJxNjJnRUFpRVJpSjRWQ01hRFQ2UmFscGFXWFJjT1VscFplMDlUVWRJT2VjL1pnNlVnYlJsUlRVMVArUU1zdTdiSU5oemUxbklZejN6ZGgzY1VKQkFJQ244L250YmEyTnJ6SWVrdWIzbEJobWJ3OUtpc3JueXZqenM3T2RnQ0ExdGJXVGwxZFhRTmpZMk9MR3pkdTlDbTNoSVNFYStQR2plc3R0OEhTa1pRM2tVZ2tkSFoyOGpvNk92cVVyYlI1SXNuZTRtMUtXckJnd2JJLy8veHpUMk5qWS8yUVZ2by9BbmQ4aEJBYVFjYkd4dk1yS2lvU09SeE9yYXFxcWhrQUFKZkxmU0lhaHN2bEZwRklKTEtpb21LLzNaSkUwM21aTVAxNW1XVWJEbTlDT2IzcWZLV0orNHFXUVZaTFMydUtuWjNkNWdjUEh1d0VBSzdvekJmSWM4RDBoZ09XeWR2RDE5ZDNmbkp5Y2lLSHc2azFNVEV4QXdBb0xpN3VVMjZscGFWRjh2THlaQTBOalg2M2xXZzZZck5rWFYxZHA2eGF0V3J6cjcvK3VyTzZ1cnBQMlE0MXo1aVltSnpzN096R3ExZXZwck5Zckk4QTc1V2Y4elpzVXdzTEMyc1ZGUlcxa3BLU3d0OSsrKzFpUmtaRzdiMTc5MHEvK09LTG53Q0EvRExyLzI4aE05SUxnQkJDLzFXMnRyWWJORFEweGtkSFJ6c0RBQkNKUkJvQVFGdGJXN05vdU03T3poWUFBRmxaV1lrWEx2RjBYalRNUUY1MDJZYkRtMUpPcnpKZmFaZG5PSmRCV1ZuWjJNL1A3eUdKUkpJVENBU0NuSnljbjlQVDA3OFFqeXR0bnRLbTk3S3dUTjRlSDN6d3dRWjdlL3Z4Z1lHQnpnQUFGQXBGWXJtMXRiVzFBQUFvS2lxU3E2dWZIenRKUEIwQUFBTURBK080dUxpSHNyS3ljZ0tCUUhEMDZOR2ZkKy9lL1Z6WlNwdG5VbExTclZtelpqbTJ0YlcxS0NzcnEvcjQrQVJzMjdidEp3YURZYng5Ky9hUFg3b3cvaVhlbG0ycXE2dXJEd0N3YXRXcUxRY1BIdngrejU0OVg0d2RPOVpsMjdadFA5Rm9OSlgvOG1BL1FsZ0pSQWloRVdCcGFibkszdDcrNi9qNCtJRDYrdnBzQUFDQlFOQUJBQ0FqSXlNdkdwWklKSklCQUxxNnVwNXJQWkNVem91RUdjeUxMTnR3ZUpQS2FUanpYYng0Y1ovdVQwZU9ISG51ZXZ5cTE3MnhzYkVrSWlMQ1hsNWVucXFwcWVrNlpzeVlyOGhrc2twU1V0TGlGMWx2YWRON0dWZ21iNC9RME5CVjY5ZXYvM3Jac21VQmp4NDl5Z1lBNFBGNEhRQUFjbkp5ZmNwTlhsNmVEQUJRVzF2NzNMYVNsQTRBd05PblQwdTh2THpzcVZRcTFkSFIwWFh0MnJWZlNicTVselpQTHBkYm5aMmQzVnRidVgvLy9tMkE3dmZXdG0vZnZoa0FXbDY4TlA0ZDNxWnRhbVptSmdNQXNHL2Z2aDB4TVRFUkFBQzV1YmxaMnRyYStpdFhydHk4ZnYzNmxRRFFweEw1WDRPVlFJUVFlczNzN093K3RiVzEzUllmSHg5UVdscDZWVGk5dWJtNUJBQ0FScU1aMXRmWFp3bW5LeWtwTVRzNk9obzRIRTZOTk9rTU5ZdzBocnBzdytGTks2Zmh6UGZDaFF1ajM0QjE1M0U0bkZ3T2h3TTFOVFdwQW9HQTRPenN2Q2M5UFgyRDZORHZROGhUcXZSZUZKYkoyMlA1OHVXZnJsbXpadHV5WmNzQy92cnJyOTR5TGk4dkx3RUEwTlBUTTh6TnplMHROejA5UFdaVFU5TnoyNnEvZEhydzJHeDJMZ0JBZG5aMktwRklKR3pidG0zUGwxOSsyYWRzaDVxbnFNek16TlFsUzViSTZlcnFxcFdWbGYybks0RnYyemF0cXFxcUFBQW9LQ2g0TEpwQmZuNytJeEtKUk5MVjFWVXRLeXY3VDFjQ3NaOHpRZ2k5Umc0T0R0K09IajE2VTJ4c3JKZjREV2g5ZmYzRHRyYTJhajA5UFIvUjZmcjYrak9mUFhzV0kyMDZRd2tqcmFFczIzQjRFOHRwT1BQdHFSajAvaHVwZFJkRklCRDRBQ0RnY3JsOVdpbGZkTnYzbDk2THdESjVlMnphdE9uYkR6LzhjTk9pUll1OHhHL3ljM056SDliVjFWVlBtVEtsVDdsTm5qeDU1cTFidDJLa1RVZVNycTR1dmtBZ0VKQklwRDVsTzVROHhUazVPYmszTlRVMWxKV1ZsUStXLzcvWjI3aE5Nek16TTV1YW1ocGNYVjJuaUlheHNyS3k0M0s1VFdWbFpSWFNyZjIvRjJta0Z3QWhoUDRyWEZ4YzlsbFlXQ3hMU2twYXpPVnlDK1hsNVZXRi85cmIyemtBMEFrQUFoc2JtNDF0YlczVmZENi9iZlRvMFo4WUdCak1Ua3hNREcxcmE2dVNNaDMrWUdGb05KcnAxS2xUTHhRVUZKd0ZnRTRsSlNWVGVYbDVWUlVWRlhzR2d6R1R6V1pmSXBGSXBKN3dkUUFna0diWi91WGwxREZjK1k3MHV1dnE2azQxTlRVTjRmRjRyUlFLaFc1Z1lERGJ3Y0hoLzloczlzWGk0dUpUTkJyTmZDanJyYXVyTzIyZzlONkcvZUZ0S3BNMzFWZGZmYlZ2d1lJRnk5YXZYNy80MmJObmhhb2k2dXZyT1FEUXllZnpCY3VXTGR0WVcxdGIzZG5aMmJaMDZkSlBwazJiTm52OSt2V2hOVFUxVmRLazQrN3VQdFhQenkra3ZiMjlsVXFsMHIyOHZHWnYyTERoLzJKall5OUdSa2FlTWpZMk52L3R0OTh1aEllSG53V0FEbW55L1B6enovZFFxVlNhUUNBQUJvTmh0R0xGaWsyaG9hRWZmdlBOTjU5a1ptYitNNUxsT3BMZTRtM2FKUkFJQk92V3JmdXFxcXJxR1kvSDYvRHg4WGxuM2JwMVgrN2R1L2ZyMU5UVXhCRXQyRGNBWWFRWEFDR0UvaXRZTEphZ3Yza1hMbHd3YTJwcUtnQUFncTJ0N1dkV1ZsWWZ5c3ZMcTlmVjFXWGV2MzkvZlhsNWVkSlEwaGtzakp5Y25KS25wK2ZWTTJmT21BTkEwMERodzhMQ2hOZUtRWmR0T0x6SjVUUmMrWTcwdXN2SXlNaTV1TGo4cnFxcU9vWklKTXB6dWR5aXdzTEM0K25wNmJzQW9FTmRYWDNzVU5aYlZWVjExRURwOWJjczBzQXllWHV3MmV4K3kzanExS2xtVDU0OEtRQUF3c3FWS3o5YnRHalJoNnFxcXVxNXVibVpPM2JzV0orY25Kd2tiVG9FQWtIdTIyKy8vZDNhMm5xTW5KeWNmRWxKU1ZGRVJNVHhuMy8rZVJjQWROamEybzQ5ZlBqd1ZTOHZML082dXJvbWFmTGNzV1BIZm05djd5QVZGUlgxMXRiVzVweWNuUFREaHcvdkViNVA5bC8xTm05VEFJQ2xTNWV1WGJ4NDhXb2RIUjM5a3BJUzl1SERoL2NlUDM1OC96QVVEVUlJSVlRUVFnZ2hoQkJDQ0NHRUVFSUlJWVFRUWdnaGhCQkNDQ0dFRUVJSUlZUVFRZ2doaEJCQ0NDR0VFRUpvcEF6cHN6cEtTa3FtMFBNOVZnTURBMThZNE51c3lzcktSaUVoSWZVQW9HaGhZYkVDQUdSZlprR0hFZEhNekl5bG9LQ2dLejVEVTFQVFZVZEhaMkkvOGQ3bTBhZGxGQlVWdGNRblVpZ1VCa2plTGdxT2pvNC9pUHhXY25Oek8vU2ltUnNhR2dZb0tTbVpBUUJvYVdrNWEydHJ1dzhTUmRiWTJEZ0VBQ2d2bXVmTE1ESXlDb0tlWTBQMGJ3QUFPcDNPMU5MU0dqOE0yY2hxYTJ0N1NKaXV5R0F3NWd4RCtpOU5YVjE5N0l3Wk0yNENnTUpMSmtXaFVxa2FZdE5lK056enVzeVpNMmVoZUo0Yk4yN2NDUUF5UFQ5bDFxOWZ2ME5TWEIwZEhjTmZmdm5sdElhR0JuV28rYjVFWEFLSUhNOWhZV0hSdXJxNkJxSUJqaDA3RmtPajBkU0h1a3l2Q0lYQllKaEltc0ZrTWkySG1waXRyZTNZVTZkT0RiaS9qdFEybGFSbk83ektUOXNOS1cwVEU1UGVZOHpMeTJ2QTY3dWhvYUhSZ3djUDZnRkFjZUhDaFcvTTlmMXR2a2dqaE5EcnBCd1lHSmlhbFpXMUt5OHY3NUNrNGViRHdzSm9BTUFWL21heFdJTHc4SEFORG9mVDdPL3ZuL0xzMmJQWTVPVGtUeVFtcnF4c0VoQVFrSC8rL0hrdGQzZjNpeVFTaVhManhnMy8xdGJXRWduQmlWT25UbzNVMHRKeWpZeU10R2xwYWVuM1E4WUREWXN2U1VSRWhGRkRRd05iK052WTJEaGs3Tml4MjhQRHc2Mmc3N0QyY3NIQndRVjM3OTU5djZTa0pGWXNHVGxmWDkvRUJ3OGVmRjFjWEh3RkFFQlJVVkY3c0x5Ym01c2JBS0J0S012N0tsaFlXS3l3c3JMNk1ESXljandBdFBSTWx2WHo4MHN1S1NtNWtwYVd0bFUwUEkxR1V3OEtDcW9XZmtwRFVWRlJPemc0dUZ6NHU1OTloV0J1YnY1K2JXM3Q3ZHJhMmtlaWFmbjcrNWZFeDhjSGxKYVdYck94c2Rsa2JXMjk5c3FWSzlZY0RxZFcwdktPR1RObXU3bTUrZEt6WjgvYUFFRGRNQldEMUZnc2xrQzQ3NHYrRFFEZzRPRHdOWVZDMGJwOSsvWUg0dkVjSEJ5K3RyYTIzdEJmdXNlT0hTT2JtNXUvbDVlWGQ0UkdvOUZGeTFoSVNVbkpOREF3TUY4NGZmYnMyUmxxYW1wMmt0SzdkT21TZFYxZDNVUGhNa3U3ZnFKNUxsNjh1TTlIcTQ4Y09TSWo4cE8yY09IQzB2djM3MjkrOU9pUitCRDBjak5tekxoS0lCQmtpRVNpRElGQWtDV1JTSEpFSWxHZVJDS1JpVVFpV1ZaV1ZrRkdSa1pSSUJCMHRiVzFWWjQ3ZDQ0SjNkL25mSmx6VDQyMDYvbXkyR3kyZ01sa1VrRGtHQmFiUm1hejJhMU1Kdk81ZTg4Tkd6WjhZMjl2UHo0a0pNUVRBRUJQVDAvL3pwMDdrczU5QUFBZ21zYUx4bDJ6WnMzblhsNWVjOWFzV2JPd29LRGdZVlpXVm9PdnI2OHptODNPRlYxK056YzN4ck5uejBxSFZCaXZ3S3haczk3NTRvc3Y5c3liTjI5aXoyY1pBQUJnOU9qUjR5SWpJKzhHQmdhNlpXWm1Kb3ZHZWZMa1NaLzkxY1RFcEhkL1ZWZFhweVVrSkpUdTJyVnJjMytmVEJpcGJkcmZzbmg0ZUZpSmJoOXhXVmxaRFRRYVRYbWdkQ1RscTZLaW9od1JFWkg2KysrLzd6cDkrdlFoU1oremNIUjBwRlZYVi9jZVkydzJXMkJqWTZQQjRYQ2FyMSsvbnBLVWxCVDc5ZGRmUzd5K014Z01rOFRFeEh3Ykd4dXRzTEN3aTJReW1iSnMyVEwvc3JLeWZzdmpkWkFaUEFoQ0NDRUFhRXhJU0FqeDh2S0tKcEZJOGdBQTRlSGg2aHdPcHhrQWdNVml0ZmFFSTdOWXJGYXhtOVhXbUppWTZiTm56LzZucHFZbXJiQ3c4S1NFOVBrQUFGd3V0L3JLbFN1ZVk4YU0yZGphMmxvdmFVRmNYRnoycTZtcDJkWFgxMmU1dTd1ZnVYYnRtaGNBdFBlMzROSFIwV1BiMnRvR3ZkZ0VCUVZWaTAxU0hEZHUzTGNLQ2dxNml4Y3ZGbGFHZ01QaHNQUHk4djVRVUZEUW16cDE2aFhSQ0VWRlJXZHYzYm9Wa3ArZmY4TER3eU1pUGo0K3VLU2tKREk0T0xqZmlxcFFVbExTb29LQ2doT0RoWHNGaUFBZ0ovengrUEhqWXhZV0Z1K2JtcG9HRkJRVWhBTUFXRnBhdmtjZ0VFaHBhV203QVlBc0VsZXFTdXU1YytkMG1wdWJLNFFWUmdBQUxTMHROMXRiMjA5alkyUEhDMi9XemMzTjE5WFcxdDR2TFMyOUJnQ1FsWlgxUFpsTTF1N3M3RlFBZ09jcWdRd0dZN2FkbmQwV2dVREFEdzBOTFpPNGNrU2lMSS9IYXpwNThxU0tkTVVoSFRVMU5hc1pNMmJjQlFBSUNRbnB2VWtXL24zeTVFbTZ0cmEyUjNwNit0ZVM0dCsvZjMvYi9mdjN0N200dUJ3Z0VvbUVPM2Z1TEJjUDQrYm05a2RlWHQ0WkNkSHBBQUR5OHZJMGtkK2RseTlmdGdjQWVSYUwxWHIrL0hsdExwZGIxYk5NOWEydHJWelJCTVFmZUR5WEFaM085UGYzTHhLZFJpQVFTR0ZoWVNvQUFDd1dxeDY2SDZiMzNuUStldlJvUDV2TnZpUmN2aDROQU5EeDRNR0RYUUFnRUFnRUhYdyt2Nk9ycTZ0RFJrYUc1dTN0blhEMjdGbTlscGFXWmdCb0JvQStOKzd3Y3VlZUVTRmErWGp5NUFsWDByeWZmLzU1Kzk2OWU3Y0RnTUw4K2ZNL2VPKzk5M3lWbEpSVTNkM2RQYk95c3BJQnVtKzhSZVBTYURUZCtQajR4eUtUWGpqdTNyMTcvMDlMUzB2MzlPblRONzI4dkN3QkFMWnYzNzVuMHFSSjAwWGppVmRjQnF1c3ZDTGs2T2pvU3k0dUxoN2ZmUFBOSC9QbXpmTUdBRkJWVlpYYnZYdjNrUU1IRHV6TXpNeDhBTjNucHQ1ekVvbEVJdG5iMjZzQUFHUmtaTlFEQUlGT3B5c0RBSFIyZHNLeFk4ZjJ4OGZIWDZMVDZiMzdhME5EUTRPa0JYaU4yM1FvQ05EOW9BUUFBS1pQbjI0ckp5ZjNYSXRjUWtKQzBhSkZpenhMU2txZVNFcWt2cjYrY2MyYU5TRmhZV0hSTWpJeThnQUFOalkydmNjWW04M3VQY1lrVkhwYmx5eFpNajA4UFB5ZjdPenN0SWlJaU9ldTcwUWlzZmY2UG5mdVhNK1BQdnBvSTQvSGszaDlmNTJ3RW9nUVFsS3FyYTFOam9pSWNHeHJheXR6ZG5iZXgrRncycWRQbng0Wkd4c2JQRmpjMXRiV1ozRnhjUUZFSXBFbmJDbVNGRTcwS2IrOXZmMTJzUnM2R1RjM3Q5OE1EQXhteDhiR2V0VFYxWlg2K3ZyR2VYdDd4MXk3ZGkwQUFDUmVWSGc4WHYyTHRBaTR1Ym50cmF5c3ZKdVdscllTQU5RNEhNNWpnTzZXcm9DQWdJS29xQ2lYbHBhV0Noa1ptV2J4VnFyYzNOeDlGQXBGWmNLRUNRZFBuejU5WGNLTnFReUx4ZUlOOXZIMDE0SEJZTXoyOVBSODdvUFFFeWRPUEQ1eDRzVGpvdE5ZTEZhZjljekx5L3ZUM054OGFjODhnVmhZd1VBMzVFbEpTY3Q5ZlgyVDNOemN6c2JFeEhoUktCU2RVYU5HclpHUmtWRVFUMnYwNk5FZkMvK09qSXkwcWErdno5YlYxZlZ5ZDNjL1dWcGFlcFZHb3huSHhNVE1FRzg1dHJTMC9NRFIwZkduMU5UVXpkS1V4VkRVMXRZK09ubnlKSjNGWWdsT25qeXBEejB0Z2NLL2FUU2F1b2FHaG91WGw5ZFYwWGpKeWNuckhqNTgrRE1BZ0tHaG9iK2xwZVV5UHAvUE16RXhXU3dNRXhNVE03bXFxdXB1ZjNuM1ZNRDYvSzZvcUxoMTdkbzFEenFkYnNYajhiaGNMbGY0VUlNb0t5dEw2KytoeXN1ZzBXaHE0ZzlQYkcxdFB4UDlMZHdIeXNyS2JvakhGN2FRdDdTMFNLekFDNzNNdVdja21KaVlVQUc2YjU3SGpSdW5WbDlmMzY2aW9pS2ZucDdlSUp3SFBaWGREejc0WUVWeWNuSlNXbHJhdmJWcjEzNjFjT0hDNWNMV0k5R1dGd0FBT1RtNUZ0SGZMeE1YQURvM2I5NjgvSTgvL3ZqcG5YZmVXVWFoVUJTM2I5KytycUNnSUU4WWdNMW04MXhjWEpqbDVlWFBocU5jWG9Ta0ZqU1JTZ2tBQUppYm0xdXZYcjE2SzhEQWxWUWFqYWFXa1pIUlozLzk4TU1QKyt5di9jVi9YZHQwSUU1T1RxNGlMWUV5aHc0ZHVwQ2FtbnJudDk5Kyt3NEFvS3lzckdMcjFxMy9kL0Rnd2UrcnFxb3FSZU9XbEpROFk3UFpiQUFBWFYxZHhwbzFhejdmdEdsVDczazFNek16MmNmSHg3Rzh2THpzNjYrLzNrY21rOXYzNzk4ZitmSEhIdzk2akpXV2xqNWJ0bXhaQUkvSDQybG9hR2lucEtSSXZMNkx0akN1VzdkdSt3ZzlVT2lGbFVDRUVKS0NtWm5aNG9hR2hvTHE2dXJib3ROMWRYV24wMmcwdWY3aWlhcXRyUlYyMVNHRWg0ZjNlZWVIUUNDb0JBWUc1cDA1YzhaUVJrYm11WXNpaFVMUjkvRHdPRW1sVWcydVg3L3VYbGRYOXdnQUlDb3FhdHFNR1RNdUJnWUdKaWNtSnJMRWwwOW9zTzV2ZVhsNXY0ditIalZxMUdvOVBiMlpWNjlldFdNd0dNSFcxdGJydzhQREhhaFVxcXlWbGRYSHFhbXBHMnRyYTVQSGpSdTNTMWRYZC9ybHk1YzlvTHZGbzFkNmV2clhoWVdGcCtCL1hTcmZTQ1VsSlpGRGJEMGhBSUE4OUR4eGYvRGd3YWNEZFFjZFFGdFNVdExjaVJNbm5xZFFLTHF1cnE3N1pXUmtGTUxEd3kwNUhNNFRBQUFhaldZU0ZCU1VHeFlXSnZvT1NhZUppY203cnE2dSs1T1NrdDVqczlsbkhSd2N2cGt6WjA1YWFtcnFodno4L0dOcWFtb09UazVPM3lrcEtabmR2SGx6anFRS3lLdkdZRERtUDMzNk5DSStQbjR1QU1Da1NaTk9sSldWeFJjVUZCenVtZTgzZnZ6NHZYRnhjZDdDTHNWbVptYUw3ZXpzUHErcXFrb2ZLRzFoMllwM0J3VUFzTFMwZkwrc3JDd091bHZvbXJTMXRTZnllRHdPQUhCRTB4QnY1ZXNQbFVyVlZGQlFNQm1vVXRxemZicWd1MVdDQUFBQzBWWmZJeU9qdWVJUEZFU0Zob1pLYkZFK2R1d1llVGpPUGE5U2VucDZEWlZLcFFFQTVPWGxOUUFBT0RzN2ExNi9majJ2cHFhbThzYU5HNzJ0UERVMU5aV3BxYWxzTHk4djg3cTZ1alpOVFUydFpjdVdiWnc3ZCs0RUZSVVZaUmFMOWRFWFgzeXhpc1BoREZwaGY1bTRBTjNkSVlPQ2dsYTgvLzc3bjlUVzFsYnorZnl1enM1T1BvaTF4QktKeEM3eGFTTkJ0TUxBWkRJdEV4SVNIb2xPRzZ5N3BWaGFFdmZYckt5c2FvQ1IyNlowT3AzZTAySXBjZDFaTE5aSDU4NmRPd3dBY2djT0hEaGxibTQrK3ZQUFAxOHRFclRUMXRiV2NmZnUzU2NXTGx3NEhYcDYySWo3NnF1dmZtRXltV2JRczEzbnpwMjd1TEN3c09EKy9mdDlqckZKa3laTjUvRjRVaDFqSWwxeENUWTJObjJ1N3hvYUdpcng4ZkY1cnE2dWhod081NDI1SG1JbEVDR0VwRVB3OXZhK2Z2ZnUzUS96OC9PUERDWGk3Tm16VTlYVTFCd0FlbThXT3lXMHpEVURBRWhvVlNOYVdscSs3K0Rnc0t1aG9TSG4rdlhyVXhvYkc2c0JRUGprdFNzbUppWm93b1FKdTJiTm1wV1lsNWQzT0RzNys5dkd4c1krM1Y1NjNoa2FDTS9jM0h4Wjc4STBONWZldkhsekRwZkxyWDcwNk5Hdk5Cck5oTUZnVEJvL2Z2eFBMUzB0cGFhbXBrdnI2dXJTVWxOVE4zdDRlQmdhR2hwT0tTNHV2Z2dBSkFxRm9pTk1wN0d4c1hnb1pUVlN5R1N5NGJ4NTh5UjJGVHB5NUlnYUFCRGMzTngyM3Jselo3bVNrcEtKZU1VRG9Iczc5L3o1M0xVMU1EQ1FMU250aG9ZR2RsUlVsS09GaGNVS0RRME5Kd0FBQW9IUWU5UFo4emVBMkUxb1YxZFgrL1hyMTJkWFZsYkdBd0RjdjM5L2MxVlYxVDBQRDQvVDQ4YU4rNDVNSm1zVUZ4ZEhuRDE3ZGhRQU5FbGJEa014ZGVyVVNHMXRiWStPam81R1lSZFEwYi9iMnRvcVcxdGJlNS9HS3lnbzZMUzF0UWxidkdTZG5KeSt1M256WnREWXNXTy9ORFEwZktlNHVQaVNvNlBqanpkdjNwd0pBM2V6SmROb05Db0FnS3lzckFwQTc2QVJvSzJ0UGN2Q3d1TDk2T2hvdDZDZ29EUWFqV2JVMWRYVmZ2LysvYy9FRTdsNDhhTHBJUHVuMHVqUm81ZW9xS2k0V0ZwYUxydHg0OFpNQUlEUTBOQUtZUUFPaDlQNitQSGpBNk5IajE2anJxNCtMaUVoWVpHaG9lRjBjM1B6bGRuWjJUdHpjM1AzQXdBVUZSV2RMeW9xT2cvUTl4MUs0UU9EWThlT2tjWG5pU3pIQzU5N1hvY3hZOGFvQndRRUxOcTllL2N4VjFkWGpacWFHZzZkVHFlcnE2dHJTV3JwWUxQWkFqNmZUd1FBbURoeDRndzZuYTUyNGNLRnUzSnljdkpwYVdsM0l5SWlUdXJwNmVrREFFUkZSYVdLeHBXVmxlMTlHUEl5Y1pXVmxWV3VYNytleCtmenU3Ny8vdnV0Wjg2Y09aeVZsVlVyWEQ3UmVLSVZxOE9IRCsvZHZuMzd4ekFDeE4vdjYyK2F1T1RrNUQ3NzY4bVRKdzk4OE1FSGEyeHNiTWF0WHIxNjBlVEprNmUvKys2N0svZnYzNy96Nk5Hait3RkdicHMyTkRRMHVybTVNWVMvbloyZHA2NWJ0KzRyNFc4REF3T1Q0T0RnSlg1K2ZndDBkSFQwNTgyYk43bXNyT3lwU0hMOGpSczN2bnZseXBVSEsxYXMySERnd0lGZDRzdnE1K2Uzd01QRHd6c3dNTkFGZWw2akVBZ0VoSk1uVDE3ZnRtM2JoK2ZQbno4eVdKbUtpb3FLU3JXeHNYRUE2SzFjUDNkOUYzWXI1WEE0ei9XYUdVbFlDVVFJSVNuazUrZUg4WGk4Rmx0YjJ3MzUrZm1uaHhMMzh1WExFNVdWbFhVQ0FnS0VsUXhKbzZWeCtYeCtCNUZJVkliL3ZmdEY5ZmM5Vm9DS0FBQWF1a2xFUVZUM3Y2T2twRFFxTnpkMy82aFJvOVlFQkFRVTlwZFBhV25wVlZWVlZiczVjK1k4dkhUcGtvWFkrMDVjNlArYy85eU5SSEZ4c1dqM1NBS1h5eTMyOFBBNCtlREJnNTJabVprN2pJMk5RNlpObTNZOU16TnpSMEpDUWdoMFAxVUdDb1dpTTIvZXZONmJwdkR3Y0NzT2g5UHZpL3h2Q2pLWlRPaDUzMHYwQm9mS1lyRTRBRUNnVUNoVWMzUHpaWkxlV3hOS1NFaVlCd0JBb1ZEVVo4NmMyYWZWNk1LRkM0Yk56YzJWb3ExRG9veU1qQUwvL3Z2djk2Wk9uUm9WR0JpWUx6NWYySkpiVTFQelQxUlVsRE9ielQ0REFBcWFtcHF1bXBxYXJycTZ1bE8xdGJVOTZ1cnFIaFFYRjE5UVYxY2ZwNit2N3pOLy92ejh1cnE2OUlhR2hzZGNMcmU0dGJXMXZMQ3c4QXlJdkVmem9tN2V2Tm52cUp3V0ZoWkw3ZXpzdmxSV1ZyWVFUbE5TVWpKdmJHd1U3cis4Q3hjdWpBR0FsdVRrNUZXelpzMjZiMmhvNkI4WEZ4ZFlXVm5aZTVNb2ZIaWhxS2c0dXF1cnF3MEF3TnJhZXJtVGs5TlBvdmtKeS9UdTNidXJiOSsrL1Y1dGJXMUtlSGk0R2Z6dkhha3UwZkFkSFIyTnFxcXFEdUlQUzhUVVpXZG5INWc4ZVhKWVQ4c2lBQUFjTzNaTUc2QzdDNnEydHJhanVycTZhM3Q3ZTJQUGNjQXZMaTYrVWw5Zm56ZDE2dFR3c3JLeXY2RDdmZE9PZnZJWTFNdWNlMTZYbVRObnpnVUFPSHYyYlBLbVRadmVLeWdveUFFQXVIZnYzb0FEcWx5NGNPRjBYRnpjWlEwTkRkMnpaOC9HYjl5NDhYM1IrVjk4OGNVcTBkL3E2dW9hQnc4ZXZQeXljUnNiRyt1M2JObXlJaVVsSmJhbXBxYTNoVmhXVnBadytQRGh2YmR1M2JweTY5YXQxOTU2UGhEUlFWMkVMWUdpMC9wckNYUnljdElHNkg0bjBObloyWEhzMkxHdVRVMU5qYXRYcnc0QkFQNWZmLzExcGJpNE9PL1hYMzhOLy92dnYzdjMxNUhZcGdBZ0VCMkVaOHlZTVU1Ly9mVlg3M3ZuWjg2Y09mamRkOS85bVpxYWVtZk9uRG11VFUxTnp3MkV4V2F6MlR0Mzd2eHM2OWF0UDhURXhFUVdGUlgxdGxxYW1abFpmZnZ0dHdkMzd0ejU2WU1IRDlLRTA4UER3OFBhMnRwYWxpMWJ0dUg4K2ZORE9zWjhmWDBuR2hnWTZDUW1KajRCQUpBMEdtcDFkVFdYeCtOMXFLaW9LR01sRUNHRTNrSnNOdnNzbTgwT2gvL2RVQklCQURnY3ptQlBZMXM3T3p0N3U0RDBWQ3o2Q0FzTFUybHJhNnNtazhrYUlqZkszRWVQSHYzNjdObXpCQTZIOC9pZmYvNlI1Z2swU1VkSHgxWFNnQmNzRm9zbktjSkFvd2hxYVdsTkdUOSsvQS95OHZJcWNYRnhNOHZMeXhNQkFBb0xDMDgyTlRVOWRuZDNQMlZxYWhxYW1abjVmNFdGaGVkYlcxdExCeG9WODk5TStHNWpWMWVYYUNzT0VRQ0FRQ0JJN0pZRUFFUlBUOC9MZi8vOTkzSmgvRUc2Z3dvQWdEcG56cHk3ZERwOVZHdHJhM2xGUmNXZDR1TGlTMGxKU2N0YVcxdEZuNHJMYTJ0cnUyaHBhVG1ycUtqWWEybHBUU3dwS1ltRVlhZ0FDckZZTEFHUHgyc1NDQVM5YWNySnlTbEhSVVU1SkNVbGhVeVpNdVV5bVV3MmJHdHI0OGpMeTZ0d09KemU5eitWbEpUMDdPenN0akdaek1EeTh2SzRPM2Z1ck5MVDAzTjNkSFM4SFIwZDdRRUE3YU5IajE3dTZPajRmVmRYVjd2d1BjS2NuSnc5T1RrNXY5bmIyMytTa1pGeGdNVmkxWXEzckUyYU5PbW8rTEtHaFlYMWpuS1lrWkh4MVlRSkU4SThQRHpPRHJSK0FvR0FYMTVlSHArVGt5UHhreDhrRW9tVWtaR3g5ZW5UcDlHaTA1dWFtdklqSWlMY3JLeXNRZ0dnUTd5N1oyaG9hSTNZN3paSjg1S1NraFlWRlJXZGY0bHp6eXZIWkRJdGhWMEhUNTA2ZGZEUFAvK01DZ29LY2dNQWNIWjIxaGNQTDliUzF0SFkyQWduVHB3NHVtUEhqblhsNWVWOVdtYlQwdEx1aWY0V3RpWU5RMXk0ZHUxYXVPaHZHeHNiT2dBQWxVcWxiZDY4K2NkYnQyN1p3VEFlSzI4Q1dWbFowZzgvL0xEMTVzMmJmZmJYd3NMQy9FV0xGcmw1ZTN1SEFrREhDRzVUVVpSWnMyYk5lLy85OS8yRkU4NmRPM2ZVeDhmbm5iaTR1R2hKRlVDaDQ4ZVBIL0R6ODV0dllXRXhTclFTNk9EZzRCb2ZIMy9senovLy9FazhUblIwOU5ubzZPamVZNnlycTRzSUFFQWlrUWE5dnJlMnR2WmUzMU5TVXA2N3Z0dmIyNnZVMXRaVzArbDBqYWRQbi9iN0lQZDF3MG9nUWdoSmo4aGdNR2FWbEpSRUFRQW9LQ2dvOWt4dkhrb2kvYjA3MXR6Yy9JeE1KdXVKaHMzTnpSVytxMGNINlRTVmw1Y245VGZ6NHNXTEpvMk5qVlhDMzVJcXBBRGRnNlhZMjl0dnB0Rm9aZzhmUHR4dFpHUzBhUHIwNmZHU3d0Ni9mMy9MK1BIajk3aTR1T3hQVDAvLy9PSERoNzlJdWF4dkhQRlBBQXhGU0VoSUF3QUFnVUFRYlUyVUF3RGdjcmtTUjIvVjFOUjAxdEhSbWR6VTFOUTc4SVFVM1VHNXQyN2Rtcy9qOGFwbXo1NzlVRnRiMjAxYlc5dk4zdDUrS3dBQWlVUWlDMXZOaEVsMmRYVzFoWWVIUy96RzJNczZjZUtFSVlpOEQ4cGlzUVExTlRWNUFNQ3RxS2o0aThsa3ptaHZiNit0cXFyNkcwVGUwZW5xNm1yaTgvbnQxNjVkbTFSVFUzTWZBS0Nnb09DeWpZM05aNXFhbXVPcXFxcnVaR2RuLzVDZG5mMGppTjJNazhsa0xUczd1eTh5TWpJa0RtM2ZUNHR1cjV5Y25KOXljbkwyUVBlN25aS1F0YlcxN1NzcUtwSkFyQlZSMUxObnoyNE85TEJEMkpJcDdPNEowRjAreDQ0ZFU0ZCt1b01LNTRrbE5Tem5ubGRodzRZTjJ4TVNFbUtkblowOS92enp6NE0zYnR5NEpMeEJUMDFOclJna09tbmZ2bjNIWldSa1pBZ0VBbkhWcWxWYmFtcHFxcEtTa3E1SmtmVUx4L1gyOWc0NmNPREErWUhDc05sc2lROXVSbW93RDBtZkxaQTBiU0JKU1VrM0I0b2pITGx6QkxkcHI4V0xGNzlYVTFOVG1aS1NraWljMXQ3ZTNyRmp4NDVQZnZ6eHh5TnhjWEdYQ3dvS0hvcEVJVE9aek41UEVhMWR1L1pkRW9uVXhXUXltUUFBREFaRDc5NjllemYvL3Z2dnY0VFRoSG9HakNGNmVuck9pb3VMaXdJQUlCS0ppZ0FBRFEwTlF6ckdoUHVIY0lBWTRlK3FxcXBudXJxNmVnOGVQQmhLY3E4VVZnSVJRa2hLTkJyTjNOUFRNL0w4K2ZOYUFOMkR0ZlM4OHlTeGhXMm9PQnhPZ2ZBajRlTEVSMFBzejJEZEwzdGFKTVZ2TUovVDBkSEJMU2dvT1A3bzBhUGpBQUFaR1JuZkFBRFE2WFI3TlRVMXV5ZFBudlMydE5EcGRQdWlvcUl3RFEwTmo0cUtpanZTTE9lYlN1eTdiODlWSGdaeTh1UkpPc0QvS3ZjQTNhMEtBQUNob2FGVmt1SVlHQmo0UFh2MkxCWUFla2Y3RzZnN2FHMXRiZWJseTVmdDYrdnJzd0VBNU9YbDFYbytXU0NzaE5GWkxGYTlhQ1dJVHFjemZYeDhNcVJkajZGYXNHREJFK2lueGVUSmt5ZG5ySzJ0MTdTMnRwWVhGeGRmRnAwWEhCeGNBUUJnYm03K25uZzhIeDhmaVFNY1BYbnk1R1JpWXVKQ1pXVmxuZmIyOXQ1dVZjTHRGQjBkUFhHUXhaVURrYytCOUVkZFhkM1kyOXY3TDdGM2FWc0ErcjRUQ05EM2ZWc1dpOFdKakl5MHE2K3Y3MjNOSHl3dmFienFjOCtMVWxkWHAzbDdld2Z1M3IxNzg2ZWZmdm90QUhUMXRIVElmZmJaWisrZlBuMzZFQUNRaW9xS2VFWkdSaklBd0o4L2YvNTdEUTBOd3BZVGdhMnRyVU4xZFhYbGhBa1RwcFdVbEJTeDJlemUvWCtRU3M0THg3MTI3ZHJGbm0vZDlkTFIwZEg2N2JmZnptdHFhdXAwZG5ieUFnSUNiS3VycXpzQkFOemMzRnhhV2xyYTB0UFRCeHl3NkZVU1hWNExDd3Z6Mk5qWVRORnBEQVpETHlrcFNYU2taU0pBMzNjQ0FmcCtvaUVsSllVemZmcDB1N3E2dWtLQTdtNkxJN3hOQVFCQVJVVkZlZlhxMVZ0Mzd0eTVTWHhlZEhUMDJjREF3RVdIRGgyS21ETm56bmpoSnkwbVRKZ3c0Y1NKRS8xMjRUMSsvSGhjZi9PWVRDYUJ5V1NhSHpwMEtITDgrUEZhQUFENit2cjZOVFUxdzNhTUZSVVZGUmdaR1VtOHZvOFVyQVFpaEpDVXRMUzB4alUxTmVWeHVkeXFhOWV1VFZaVlZSM041WEtMQVFDdVhiczJHYnB2NUdVSFRxVjdDUG1LaW9yRTV1Ym1QdThqMWRYVlBWQlRVeHNqTWtrV1JDNUFnMVh3cE9sK0tTTWpvd0NTMzBuc283S3lNcjZ5c2pMZTJ0cDZIWVBCOEltSmlmRUVBQUdKUkdwM2RuYis2Y21USjJlZys2VjZ4ZW5UcDE5SlNVbloyTS8zRHdFQUNBd0d3NituSytJYmJhZ3RnYjYrdnZmVTFkWEhBenhmL29zWEwrNjhmUG15WFd0cmE4V1pNMmQwQVA3M1lYbGhHRU5EdzRETXpNenRvdkZFUDVzaGFmVExOODJwVTZkTVFLd2xVUGczbTgyK09HN2N1Ry9wZFBxbytQajRKYUx4Uk5kSlNVbkpiUExreWVlcXE2dVRkWFIwcHFhbHBYMG1IRWdGQUFoTUpqTllJQkJ3aTR1THJ3QUFxS2lvMlBMNWZBR05SaU1CQUp3N2QwNjd1Ym01V1VGQlljQUJrRnhjWEhaYldscXVsSGJkUkI4Q2hJV0YwUUVBamgwN3BnUUFDaUlQWnZwVTlMcTZ1cVI2MERJVXczWHVHVzQxTlRXY28wZVA3aFA5ZUhtUGpwN0tBbENwVkZVT2g5TUlQYTNBd3VrOStKTW1UVElWVDFmWVJiQm5vSTFlT2pvNmVuZnYzbVVQUjF3UUdYd29JQ0JnMFpZdFczN0l6YzNOWXJGWW5vY1BINDROQ2dwYW1aU1VkSFB0MnJWZnVMaTRUUDc1NTU5M3BLZW45enRDN0t1Z29hRkJiVzF0YmZMdzhERFMwTkRvdldlWGw1ZVg2Wm5mTzYyNXVibTZKeHkxdXJxNlRVVkZSUkVBd056Y1hJbE9weXNJUjkwVS8wUkRaMmRuaStpMEVkNm1BQUR3NmFlZi9sQlRVMU4xL3Z4NWlTUHFybDY5bWhVYkc1dnl4eDkvUk0yZE8zY0dBRFRmdm4wN3JyOVdXbWsrTkc5dmJ6K096V2JuVlZaV1ZzMmJOMit5cWFucDZMS3lzbUlBZ0huejVrMnVycTZXNmhoYnNXTEZaeWtwS1luRnhjVjlydSs1dWJrUFJvOGUzZS8xZlNSZ0pSQWhoS1NrcWFucFdsbFplUnNBb0tLaUlzSGUzbjZiaG9hR2s1dWIyNkdlQVVPNkFJQllWbFlXMjE4YUhoNGV4L1gwOUx5RjNicEVWVlpXM3JhMnRsNEwzVTl3aVFzV0xLaTRjdVhLdU1iR1JxbUdzcGVHeU9BMFVzbkp5ZGxuYm03K25ybTUrWHQ1ZVhsLzFOYldQbXBwYWFsZ01CalRTMHBLTGpzNk9tNnJyYTFON2E4Q1NLRlFWSnljbkNMVTFkWEhuVDE3OW8ydkJBNjFKVEFxS3NvWm9MdFNRaVFTNVd0cmExTjZ5dW9JQUhRYUdSbk5iV3BxZXE1bER3QkFUVTNOa1VxbE1nc0tDcUlselplV3Y3Ky9hRGRMWXMrMGJPRjhJcEg0U2lzSEE3VUVBb0I4VjFkWEJ3Q0Fzckt5V21Oalk2UFlmQlVIQjRkMTF0Ylc2M3RHdnd4VFUxTno4dmIydmtHajBVeWJtNXZMYkcxdE54Q0pSTm43OSs5L0xveWtwNmZucmFpb3FHTnNiTHdDQUtDNXVia1pBTGdFQW9FSzBIOWwvdTdkdTZ2dTNyMjdDZ0RBMWRYMTEvcjYrc2VQSGozYUt4Nk9ScU5aQmdVRlBSS3RxR3BvYUl6aDhYaE4wRDNJaTRLMDVRUFEzZHJwN095OEQ2QjdaTmYrM2drVW4zZnMyREZsQUdnZmpuUFBxL0xWVjEvMWFhMjVkT2xTc3JHeHNibndONFZDVVpDUmtaSE55OHRyYTI5djc2MTRDZC9CQXdBRlIwZEhlMXRiVzBjN083dnhOQnBOYWV2V3JjSUJtQ1I5cmtIVXk4UWwrL3Y3Qnk1ZnZueVRpWW1KcFl5TWpHeElTSWczQVBCV3JWb1ZkT3JVcVZzZmZmVFI1OTk5OTkxbkd6WnNDS21ycTNzbG8rd09STkw3WmRMTTM3Smx5NHIwOVBSL3VGenVDKzJ2STdsTnZiMjlnK2JPbmJza09EaDRFdlRURlp2TDVWWi84TUVIZnVmT25idDk4ZUxGRzh1WEwvY1gveTdnVURrNk9yb21KeWZmQmdDNGQrOWV3cWxUcDdiWjJ0bzY3ZHExNjlDbVRadDZqN0hFeE1SK2o3RmZmdm5sdUllSGgzZHdjUEJ6MS9lVWxKVGJTNWN1N2IyK1oyUmtWTmpiMjZ1OXpESy9MS3dFSW9TUWxMUzF0U2RuWldWOUJ3QmdiR3djb3FHaE1mN2V2WHVySEIwZGYxUlFVTkM1Y2VQR1hBQm9pWTJOblNFZWwwd21Nd0FBTkRVMTNSSVNFZ0pKSkJKWlIwZG5KZ0RBcEVtVGp0THBkSnNIRHg1OEp4QUl1dlQxOWIzcTZ1b2V5TXZMcXpZMk52YmVFTXJLeXBMZ0pjN2JTVWxKaXdvS0NzSmg0T0gzeFhYODg4OC9ING1POHBpWW1MaTRyYTN0cVlhR3hoZ1RFNU4zbzZLaTdDWEVVd0FBbURadDJ0WGEydHI3VVZGUlRtTHpDUUFBQkFMaHJSaDRRWFRBRzNHS2lvcmEwNlpOaTM3NjlHbGtiVzF0dHJXMTljZTZ1cnBURXhJU1F2VDE5WDNMeThzbGRsRXlOVFZkV0ZsWm1RZ0FML1VSODRpSUNGY1E2dzRhRVJFeFdqai9WWGNISGFBbFVON0x5K3NDajhlclo3UFpkejA5UFdPdlhyMDZ0YlcxOWFtU2twS1p0YlgxT21OajQzZUtpb3JPa0Vna2NuNStmZ1FBUUcxdGJjNk5HemY4M2QzZFR5Z3FLdXBrWldWOW41cWEraW4wVkhUcGREcFRYMTkvWmtaR3hoY1dGaFlmQUFBWUdCaDRQSDM2OUU1emMzTkRRa0xDM0tLaUl0RkJQMGg2ZW5vZTBGTkJGc3JMeXpzMFpjcVVTem82T3U3eDhmSHZndGgzQk1WcGFtcTZDN3ZoRGxWZVh0Nmh2THk4NXdhWEVYOG5zRDh2Yys1NURmcWNUL3o4L0hxUGRRY0hod21IRGgyS1BIWHExTysrdnI3emxpeFpNbHM0eWlSQTk0MzNtVE5uRWhzYUdtclQwdEx1cHFXbC9aT2FtbnBMbWt4Zkp1NllNV05jamgwN2RvM0g0L0hPbmoxN2FPWEtsZlBqNHVLeUFZQ25wNmVuUDJYS2xEbmZmLy85NXZuejV5OWZ1SERoQ2lLUlNJaUxpN3RjWEZ3OGJBL2twTkZmeTVhazd3U0tXN0preWNlUEh6OStvZjBWUm1pYm1wcWFXdi80NDQ5SDl1L2YvMytwcWFtaXJ4WThkNzNJeWNuSlhMaHdvZGZSbzBldmJ0dTJiYy9xMWF2bnYrQzZBZ0NBczdQejVBTUhEbndIQU9Edjd4OWliMjgvZnR1MmJhdTJiZHYybzZhbXBnNkx4Wm9MQUMyaG9hSFBIV042ZW5vTUFJQng0OGE1ZmZqaGg0RWtFb2s4ZWZMa21RQUFQLzc0NDFGTFMwdWIzMy8vL1RzK245L2w0ZUhobFoyZC9ZQk9wNnUrelBJT0I2d0VJb1NRRkNnVWlyNnlzckpsUlVYRkhVTkR3NEFKRXliOGVmZnUzZVg1K2ZsSEdoc2JIMCtkT3ZXU2o0OVAzSlVyVjN5VWxKVFV5V1N5SmdBQWg4TnBBd0NnMCtsV0RRME5PVEV4TWRNZEhSMTNHUmtadmRQVTFKUmZXRmg0anNQaFBDa3BLWW1xcmEzOUt5c3JhNWVqbytPUGp4NDlPc0RoY0lwQTVNYlV6OC92UlMvb0FBQlFVRkJ3UW15U3JMYTI5b1MydHJZNktwV3FDd0RRMmRuWkRBQ2dycTQrenRmWE4wVTBzTEFsUTV6dzNTNkE3bmV5cXF1cmJ4c2JHODhCQU1IRGh3OS9TazlQM3dFQWZIVjFkUWNBSVBENS9CWU5EWTFKQUFCOFBsKzhaZWhOUUFJQXNwS1NrbkNRZ1hZQUFIVjE5YkZkWFYyZHVycTZVM2c4SGhjQWdFcWxhbmg2ZWw2dnI2L1B2bmZ2M2ljQXdJdU5qWjNtN2UyZHhHQXdmQTBORGVkY3VIREJDZ0FVcU4wc3VycTZXZ0VBeUdTeUJwdk5qaERQUENBZ29FK1hKWUZBMENYYXNwV1ltQmhhV0ZoNFN2ZzdPRGo0Z1VBZzRBTUFFQWdFSWdEQTNMbHoyY0w1UkNMeGRWenI1VlJVVkN3VUZSVVpmRDZmUjZWU0ZTWk9uSGlXVENicjNMaHhZeEtYeTYzMzlQU004UFB6K3ljK1BqNm9xYW1wbEVna0VxS2lvcHlhbXByS0xTd3NWb3dhTldxUmpvN09GRjFkWGE5TGx5N1puVHQzYnJTam8rTTJTMHZMRmNiR3h2T2ZQWHNXVjExZC9YZFhWMWQ3YzNQenMvVDA5SjM1K2ZtL2pSbzFhcE9qbytPZXFWT25HZ3NFQWdHZnorZE5uRGp4Uk04QVBVUWlrVWdDQUVKOWZYMTJaR1NralhDQmEycHEwcUtqbzUxc2JHdytCWUF1T3AzT0JBQTZpVVJxMTlYVm5TM2NUajBJWm1abVM5bHM5aGtxbGFwQklwR29mRDYvYzlLa1NTZE1URXhDUkF0Qy9KMU80Y09EL2o0STM5KzhLMWV1VEtxdHJVMSsyWFBQNjZhaW9xTHM2T2c0T1NBZ0lIVGN1SEd1Vzdac1dYYjE2dFVMOSs3ZGl6OSsvUGkxcTFldm5vK01qRHlWbFpXVm5wS1NranB0MnJSUmhZV0ZlUUFBVENhVG1aQ1EwRnZSNnUvOU1UYWJMV0F5bWZJdkVaZTRldlhxZVFrSkNUY0JnQ2Y4emx0TVRFeW1rWkdSK2QyN2QvLzYvdnZ2Tnk5WXNHQ0t0N2QzRUl2RldyMTE2OWFmVWxKU2tvS0RnejNnelI4MWxQRE9PKzhzallxS09rT2xValdVbFpXcG5aMmRuWHYzN2ozaDUrZlhaMys5ZWZObW4vMVZVc1h5Tlc1VGhZTUhELzZ3WjgrZTdRQUFvMGFOR2lNUUNIalcxdFpqK1h3K3Y2NnVycys3MWVucDZYZURnNE1ubFpXVlBaT1VwclQwOVBUMFRVeE1MTlBTMHU3TW1ERWpZTmV1WFg5dTJiSmwrZm56NTQ4VUZSVTkvdU9QUHk1ZHZIZ3hqc1ZpK2FpcHFhbXJxcXBxQWdDUXllUTJEb2NEcHFhbVZubDVlVGxMbGl5WnZtSERobDArUGo3dnNObnMvT2pvNkhOUG56NTlFaGNYRjNYNzl1Mi8xTlRVZG0zWnN1WEg0OGVQSHlncEtYbXREeFFRUWdpOUlDMHRyZkgrL3Y0NUtpb3FOcUdob1cyV2xwWWZpTTdYMXRaMk56QXc4S1hSYUdvc0ZvdS9lUEhpTG5kM2QvSGg1NVY2L2lkQi82TVNFcHlkblg5ZXRHaFJzN1cxOVRyaFJCYUxKVkJSVWJHRjd1K2VTZnpIWXJFRU5Cck5ValF4Rm9zbDZMbTVsWmlYdjcvL3czbno1bFVFQndlWE9UczcveXd5andqZDd3NE85Wit3dFVWZVgxL2ZXelF6ZDNmMzR5d1dTOEJpc1FUdnZ2dHV1NU9UMDQvOUxOZHJSNmZUbVNJdFdFcHo1c3pKOHZmM3ozRnljdG90REROaHdvVERvYUdoYlNFaElmVzJ0cmFiQVFBbVRweDRaTWFNR1RjQmdDS1dwS0tucDJmMG1ERmpQdTlKMzQ3Rll2SGZmZmRkbnRoNjk3bmhZckZZQWlVbHBlZmVwK25Qdkhuekt1Qi8rNVZFRkFxRkVSZ1krSGlnTUMrcXA4em9BQ0RyNStlWFBudjI3RFJyYSt1UHJheXNQdlR4OGJsRHBWSTFSSUxMdXJxNi9rcWowU3hFMDFCVFU3TmlzVmo4R1RObXhGdGFXaTVUVUZEUUZjdUd4bVF5MzNGMWRmM2R4TVRrWFFDZ3FLbXBPVXBZSEZrQVVLRlNxUm9LQ2dvNkNnb0t1aFFLUlo5Q29UQW9GQW9EQUFaODhtNXBhYm1LeFdMeFdTeVdZT0hDaFkzMjl2WmJSR1lUUFR3OFRpc3FLbXI3Ky90bmg0YUd0azJjT1BFSWRMZDQwd2Y1OTFLRzZkenp5ckhaYklHV2xwYm12WHYzU3MrZE8zZHIwYUpGSzhXL21hYXNyS3l5ZnYzNkhaR1JrWGRCY2tNRVFVTkRneXJOditHTWEyeHNiSDc4K1BIWTJiTm56K3NuYmFEUmFPcjYrdnA2a3VhOWJrd20wM0tRQVZhSXYvenl5MmtORFEzdDY5ZXZaK2ZsNWJYOThNTVBSd0JBZ1Q0STBVUkdlcHNlUEhnd2dzMW1DM0p6YzFzKytlU1RyMStncUFBQUlEdzgvTGF1cnE1QmYvTnRiVzNIMzdoeEk4ZlMwdEltTHkrdmJjR0NCWDJPTVJjWEYzY3ZMeTlmR28ybVZsUlV4QzhzTE96YXQyOWZuMk5NVlZWVnF1djdsMTkrK2ZPalI0K2EzMy8vL1hYOWhFRUlJZlFHSWdKMDMxUkxHM2E0Mk5uWmZRcUQzTVJhVzF0L0RBQXF3NW52TUNOQzkwMkNESWhWZnQ1aUN2QjhCUkFBZXZjVDhmMWd3UFh1cWNTLzlnRStYaEdTdEFHbFBLWkcya2p1c3lOMjdua0JJNTMvZndGSlEwTkRlNUF3dzdtLy9oZTJLUkVBUUZkWDkyMDR4aEJDQ0NHRUVFSUlJWVFRUWdnaGhCQkNDQ0dFRUVJSUlZUVFRZ2doaEJCQ0NDR0VFRUlJSVlRUVFnZ2hoQkJDQ0NHRUVFSUlJWVFRUWdnaGhCQkNDQ0dFRUVJSUlZUVFRZ2doaEJCQ0NDR0VFRUlJSVlRUVFnZ2hoQkJDQ0NHRUVFSUlJWVFRUWdnaGhCQkNDQ0dFRUVJSUlZUVFRZ2doaEJCQ0NDR0VFRUlJSVlRUVFnZ2hoQkJDQ0NHRUVFSUlJWVFRUWdnaGhCQkNDQ0dFRUVJSUlZUVFRZ2doaEJCQ0NDR0VFRUlJSVlRUVFnZ2hoQkJDQ0NHRUVFSUlJWVFRUWdnaGhCQkNDQ0dFRUVJSUlZUVFRZ2doaEJCQ0NDR0VFRUlJSVlRUVFnZ2hoQkJDQ0NHRUVFSUlJWVFRUWdnaGhCQkNDQ0dFRUVJSUlZUVFRZ2doaEJCQ0NDR0VFRUlJSVlRUVFnZ2hoQkJDQ0NHRUVFSUlJWVFRUWdnaGhCQkNDQ0dFRUVJSUlZVFFTL2wvbTJCSGd6MjdHcVlBQUFBQVNVVk9SSzVDWUlJPSIsCgkiVGhlbWUiIDogIiIsCgkiVHlwZSIgOiAiZmxvdyIsCgkiVmVyc2lvbiIgOiAiIgp9Cg=="/>
    </extobj>
  </extobjs>
</s:customData>
</file>

<file path=customXml/itemProps1.xml><?xml version="1.0" encoding="utf-8"?>
<ds:datastoreItem xmlns:ds="http://schemas.openxmlformats.org/officeDocument/2006/customXml" ds:itemID="{49149132-F68E-4B10-A614-B357AB34B0D9}">
  <ds:schemaRefs>
    <ds:schemaRef ds:uri="http://www.wps.cn/officeDocument/2013/wpsCustomData"/>
  </ds:schemaRefs>
</ds:datastoreItem>
</file>

<file path=customXml/itemProps2.xml><?xml version="1.0" encoding="utf-8"?>
<ds:datastoreItem xmlns:ds="http://schemas.openxmlformats.org/officeDocument/2006/customXml" ds:itemID="{2FDD5CFE-E80D-4EEA-AF55-03828BEF7851}">
  <ds:schemaRefs/>
</ds:datastoreItem>
</file>

<file path=customXml/itemProps3.xml><?xml version="1.0" encoding="utf-8"?>
<ds:datastoreItem xmlns:ds="http://schemas.openxmlformats.org/officeDocument/2006/customXml" ds:itemID="{7B28E399-41B3-4764-A6AB-1BC5A3BDDE94}">
  <ds:schemaRefs/>
</ds:datastoreItem>
</file>

<file path=customXml/itemProps4.xml><?xml version="1.0" encoding="utf-8"?>
<ds:datastoreItem xmlns:ds="http://schemas.openxmlformats.org/officeDocument/2006/customXml" ds:itemID="{3CA5E6F9-65C8-4C71-B735-B35C9D1CDF5D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12611</TotalTime>
  <Words>1161</Words>
  <Application>Microsoft Office PowerPoint</Application>
  <PresentationFormat>宽屏</PresentationFormat>
  <Paragraphs>371</Paragraphs>
  <Slides>24</Slides>
  <Notes>9</Notes>
  <HiddenSlides>0</HiddenSlides>
  <MMClips>0</MMClips>
  <ScaleCrop>false</ScaleCrop>
  <HeadingPairs>
    <vt:vector size="8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5</vt:i4>
      </vt:variant>
      <vt:variant>
        <vt:lpstr>嵌入 OLE 服务器</vt:lpstr>
      </vt:variant>
      <vt:variant>
        <vt:i4>1</vt:i4>
      </vt:variant>
      <vt:variant>
        <vt:lpstr>幻灯片标题</vt:lpstr>
      </vt:variant>
      <vt:variant>
        <vt:i4>24</vt:i4>
      </vt:variant>
    </vt:vector>
  </HeadingPairs>
  <TitlesOfParts>
    <vt:vector size="41" baseType="lpstr">
      <vt:lpstr>Monaco</vt:lpstr>
      <vt:lpstr>黑</vt:lpstr>
      <vt:lpstr>宋体</vt:lpstr>
      <vt:lpstr>微软雅黑</vt:lpstr>
      <vt:lpstr>微软雅黑 Light</vt:lpstr>
      <vt:lpstr>Arial</vt:lpstr>
      <vt:lpstr>Calibri</vt:lpstr>
      <vt:lpstr>Cambria Math</vt:lpstr>
      <vt:lpstr>Impact</vt:lpstr>
      <vt:lpstr>Times New Roman</vt:lpstr>
      <vt:lpstr>Wingdings</vt:lpstr>
      <vt:lpstr>标题母版</vt:lpstr>
      <vt:lpstr>隔段</vt:lpstr>
      <vt:lpstr>正文母版</vt:lpstr>
      <vt:lpstr>自定义设计方案</vt:lpstr>
      <vt:lpstr>Office Theme</vt:lpstr>
      <vt:lpstr>Graph</vt:lpstr>
      <vt:lpstr>PowerPoint 演示文稿</vt:lpstr>
      <vt:lpstr>PowerPoint 演示文稿</vt:lpstr>
      <vt:lpstr>1. Introduction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2. Development of 1.3GHz 9cell cavity 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3.Testing Results</vt:lpstr>
      <vt:lpstr>PowerPoint 演示文稿</vt:lpstr>
      <vt:lpstr>PowerPoint 演示文稿</vt:lpstr>
      <vt:lpstr>PowerPoint 演示文稿</vt:lpstr>
      <vt:lpstr>PowerPoint 演示文稿</vt:lpstr>
      <vt:lpstr>Testing Results</vt:lpstr>
      <vt:lpstr>4. Summary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Development of 3.9 GHz/ 1.3 GHz tuner _x000d_for S3FEL project &amp; DALS project</dc:title>
  <dc:creator>yuchao</dc:creator>
  <cp:lastModifiedBy>Yuchao Fang</cp:lastModifiedBy>
  <cp:revision>957</cp:revision>
  <dcterms:created xsi:type="dcterms:W3CDTF">2023-11-08T01:57:00Z</dcterms:created>
  <dcterms:modified xsi:type="dcterms:W3CDTF">2026-06-09T13:27:37Z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2052-12.1.0.16412</vt:lpwstr>
  </property>
  <property fmtid="{D5CDD505-2E9C-101B-9397-08002B2CF9AE}" pid="3" name="ICV">
    <vt:lpwstr>454ABC212ABF43E4AD825F0DBB3290E4_13</vt:lpwstr>
  </property>
</Properties>
</file>