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3" r:id="rId5"/>
    <p:sldId id="1587" r:id="rId6"/>
    <p:sldId id="469" r:id="rId7"/>
    <p:sldId id="1565" r:id="rId8"/>
    <p:sldId id="2147196998" r:id="rId9"/>
    <p:sldId id="261" r:id="rId10"/>
    <p:sldId id="2147196966" r:id="rId11"/>
    <p:sldId id="2147196992" r:id="rId12"/>
    <p:sldId id="2189" r:id="rId13"/>
    <p:sldId id="2178" r:id="rId14"/>
    <p:sldId id="2216" r:id="rId15"/>
    <p:sldId id="2121" r:id="rId16"/>
    <p:sldId id="1564" r:id="rId17"/>
    <p:sldId id="2147196978" r:id="rId18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B44457C-E382-4474-AE66-18E63F60E5F2}">
          <p14:sldIdLst>
            <p14:sldId id="263"/>
            <p14:sldId id="1587"/>
            <p14:sldId id="469"/>
            <p14:sldId id="1565"/>
            <p14:sldId id="2147196998"/>
            <p14:sldId id="261"/>
            <p14:sldId id="2147196966"/>
            <p14:sldId id="2147196992"/>
            <p14:sldId id="2189"/>
            <p14:sldId id="2178"/>
            <p14:sldId id="2216"/>
            <p14:sldId id="2121"/>
            <p14:sldId id="1564"/>
            <p14:sldId id="21471969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3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uele Narduzzi" initials="MN" lastIdx="4" clrIdx="0">
    <p:extLst>
      <p:ext uri="{19B8F6BF-5375-455C-9EA6-DF929625EA0E}">
        <p15:presenceInfo xmlns:p15="http://schemas.microsoft.com/office/powerpoint/2012/main" userId="S::manuele@services.fnal.gov::1628c2cd-2faf-40d7-8c0f-ce2c354a91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  <a:srgbClr val="5A5A5A"/>
    <a:srgbClr val="FF0000"/>
    <a:srgbClr val="00FA00"/>
    <a:srgbClr val="0093BE"/>
    <a:srgbClr val="FB963C"/>
    <a:srgbClr val="BDFFDB"/>
    <a:srgbClr val="4673C5"/>
    <a:srgbClr val="57ADCC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34" autoAdjust="0"/>
    <p:restoredTop sz="94892" autoAdjust="0"/>
  </p:normalViewPr>
  <p:slideViewPr>
    <p:cSldViewPr snapToGrid="0">
      <p:cViewPr>
        <p:scale>
          <a:sx n="75" d="100"/>
          <a:sy n="75" d="100"/>
        </p:scale>
        <p:origin x="1120" y="1016"/>
      </p:cViewPr>
      <p:guideLst>
        <p:guide orient="horz" pos="4080"/>
        <p:guide pos="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08/06/2026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M. Narduzzi - FNAL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08/06/2026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M. Narduzzi - FNAL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5C6B0-2F20-7854-8AB4-09400BD13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16327-E1F2-E1C7-7B8C-15B2D3E868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167186-887F-E911-1163-463A96C20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A6A2D-4939-68C8-0BF4-DDD8F1A3C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980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920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20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275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14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404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4AB5E-4366-984E-F19E-5458C9F8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1F585D-661C-902B-F546-AEF70CC5B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C3113-D026-15AD-2257-E9D15E052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940BD-C0BC-4D2F-3F30-D835568C7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283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860CE-7813-BAFC-55D5-D824FAA8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C3C2CC-7E2E-F45E-9E18-4AD0DEBEC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85D7BB-F6D6-2F51-7FB8-B31205427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4163F-D063-AE91-CD83-1031D7484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0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err="1"/>
              <a:t>Author(s</a:t>
            </a:r>
            <a:r>
              <a:rPr lang="en-GB" noProof="0"/>
              <a:t>)  - Arial 20 pt – </a:t>
            </a:r>
            <a:r>
              <a:rPr lang="en-GB" noProof="0" err="1"/>
              <a:t>HiLumi</a:t>
            </a:r>
            <a:r>
              <a:rPr lang="en-GB" noProof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4"/>
            <a:ext cx="8640000" cy="3492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99989" y="6388100"/>
            <a:ext cx="4223883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5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/>
              <a:t>Click to modify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7"/>
            <a:ext cx="5386917" cy="639763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3" y="1215237"/>
            <a:ext cx="5389033" cy="639763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73" y="2057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8" y="4648200"/>
            <a:ext cx="10557933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1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1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5C18C-4D28-0B38-EA4D-EA7BDCDFB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1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jpeg"/><Relationship Id="rId3" Type="http://schemas.microsoft.com/office/2007/relationships/hdphoto" Target="../media/hdphoto10.wdp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microsoft.com/office/2007/relationships/hdphoto" Target="../media/hdphoto12.wdp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4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43389" y="2974546"/>
            <a:ext cx="8705222" cy="1688002"/>
          </a:xfrm>
        </p:spPr>
        <p:txBody>
          <a:bodyPr/>
          <a:lstStyle/>
          <a:p>
            <a:pPr algn="ctr"/>
            <a:r>
              <a:rPr lang="en-US" sz="3600" dirty="0"/>
              <a:t>Production of RFD crab cavities </a:t>
            </a:r>
            <a:br>
              <a:rPr lang="en-US" sz="3600" dirty="0"/>
            </a:br>
            <a:r>
              <a:rPr lang="en-US" sz="3600" dirty="0"/>
              <a:t>for the U.S. in-kind contribution </a:t>
            </a:r>
            <a:br>
              <a:rPr lang="en-US" sz="3600" dirty="0"/>
            </a:br>
            <a:r>
              <a:rPr lang="en-US" sz="3600" dirty="0"/>
              <a:t>to the HL-LHC upgrade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43960" y="4894342"/>
            <a:ext cx="5018653" cy="804008"/>
          </a:xfrm>
        </p:spPr>
        <p:txBody>
          <a:bodyPr>
            <a:normAutofit/>
          </a:bodyPr>
          <a:lstStyle/>
          <a:p>
            <a:r>
              <a:rPr lang="en-GB" dirty="0"/>
              <a:t>Leonardo Ristori - FNAL</a:t>
            </a:r>
          </a:p>
          <a:p>
            <a:r>
              <a:rPr lang="en-GB" i="1" dirty="0"/>
              <a:t>HL-LHC AUP L2 Manager</a:t>
            </a:r>
          </a:p>
          <a:p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2395679" y="908727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288" y="585574"/>
            <a:ext cx="3714617" cy="1609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929" y="585580"/>
            <a:ext cx="4057610" cy="1691297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BD3193CA-3F98-1F98-5AFE-5B34D878D3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43388" y="5774648"/>
            <a:ext cx="7750235" cy="349250"/>
          </a:xfrm>
        </p:spPr>
        <p:txBody>
          <a:bodyPr>
            <a:normAutofit/>
          </a:bodyPr>
          <a:lstStyle/>
          <a:p>
            <a:r>
              <a:rPr lang="en-US" dirty="0"/>
              <a:t>TTC 2026 Meeting, CEA-CNRS-Université Paris </a:t>
            </a:r>
            <a:r>
              <a:rPr lang="en-US" dirty="0" err="1"/>
              <a:t>Saclay</a:t>
            </a:r>
            <a:r>
              <a:rPr lang="en-US" dirty="0"/>
              <a:t>, 9-12 June 2026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65C8E-91F8-BB4B-7CC7-7850E4C75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898227-9715-3F27-B766-B3EE8F9F37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  <a14:imgEffect>
                      <a14:colorTemperature colorTemp="5649"/>
                    </a14:imgEffect>
                    <a14:imgEffect>
                      <a14:saturation sat="82000"/>
                    </a14:imgEffect>
                    <a14:imgEffect>
                      <a14:brightnessContrast bright="15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94188" y="900000"/>
            <a:ext cx="2460808" cy="5355112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2354380C-5F64-4002-DB11-8A6FAC95F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NRFD06 - Qualified after re-HPR by JLab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4743D9AD-F9A6-3E94-01EA-ACC3F5CDA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8FB27BAB-CC75-45ED-E7DE-CD2E2EFC3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 dirty="0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F7CD6B9D-2874-B2D2-3C6D-0E65C794831B}"/>
              </a:ext>
            </a:extLst>
          </p:cNvPr>
          <p:cNvSpPr txBox="1">
            <a:spLocks/>
          </p:cNvSpPr>
          <p:nvPr/>
        </p:nvSpPr>
        <p:spPr>
          <a:xfrm>
            <a:off x="14630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BFDCA1C4-9514-7B4F-976F-D92F7E296653}" type="slidenum">
              <a:rPr lang="fr-FR"/>
              <a:pPr>
                <a:spcAft>
                  <a:spcPts val="600"/>
                </a:spcAft>
              </a:pPr>
              <a:t>10</a:t>
            </a:fld>
            <a:endParaRPr lang="fr-F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E0703E-CAD8-611E-ECDA-B4BAFA5A6120}"/>
              </a:ext>
            </a:extLst>
          </p:cNvPr>
          <p:cNvSpPr txBox="1">
            <a:spLocks/>
          </p:cNvSpPr>
          <p:nvPr/>
        </p:nvSpPr>
        <p:spPr>
          <a:xfrm>
            <a:off x="6321326" y="1726933"/>
            <a:ext cx="2460808" cy="106386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u="sng" dirty="0"/>
              <a:t>VT1 (02/03/2026):</a:t>
            </a:r>
          </a:p>
          <a:p>
            <a:pPr lvl="1"/>
            <a:r>
              <a:rPr lang="en-US" sz="1400" dirty="0"/>
              <a:t>“As received”.</a:t>
            </a:r>
          </a:p>
          <a:p>
            <a:r>
              <a:rPr lang="en-US" sz="1400" b="1" u="sng" dirty="0"/>
              <a:t>VT2 (02/20/2026):</a:t>
            </a:r>
          </a:p>
          <a:p>
            <a:pPr lvl="1"/>
            <a:r>
              <a:rPr lang="en-US" sz="1400" dirty="0"/>
              <a:t>HPR + Clean Assy.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1D93EE-6478-84FF-F0A2-4AFA59ABA86B}"/>
                  </a:ext>
                </a:extLst>
              </p:cNvPr>
              <p:cNvSpPr txBox="1"/>
              <p:nvPr/>
            </p:nvSpPr>
            <p:spPr>
              <a:xfrm>
                <a:off x="1441041" y="4822709"/>
                <a:ext cx="6110689" cy="1323439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≈1.29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sz="2000" dirty="0"/>
                  <a:t> @4.1 MV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Reached admin limit (4.5 MV)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FE limited (3.48 MV onset)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Qualified!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1D93EE-6478-84FF-F0A2-4AFA59ABA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041" y="4822709"/>
                <a:ext cx="6110689" cy="1323439"/>
              </a:xfrm>
              <a:prstGeom prst="rect">
                <a:avLst/>
              </a:prstGeom>
              <a:blipFill>
                <a:blip r:embed="rId5"/>
                <a:stretch>
                  <a:fillRect l="-620" t="-1887" b="-660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Chart, scatter chart&#10;&#10;AI-generated content may be incorrect.">
            <a:extLst>
              <a:ext uri="{FF2B5EF4-FFF2-40B4-BE49-F238E27FC236}">
                <a16:creationId xmlns:a16="http://schemas.microsoft.com/office/drawing/2014/main" id="{CAC4E46A-DB17-C732-E48A-3CDB91CCE9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00" y="808725"/>
            <a:ext cx="6372200" cy="4013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903C5B-340B-BCA7-1B03-3994958FF60F}"/>
              </a:ext>
            </a:extLst>
          </p:cNvPr>
          <p:cNvSpPr txBox="1"/>
          <p:nvPr/>
        </p:nvSpPr>
        <p:spPr>
          <a:xfrm>
            <a:off x="3134375" y="6197796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5"/>
                </a:solidFill>
              </a:rPr>
              <a:t>A. Castilla (</a:t>
            </a:r>
            <a:r>
              <a:rPr lang="en-US" sz="1600" i="1" dirty="0" err="1">
                <a:solidFill>
                  <a:schemeClr val="accent5"/>
                </a:solidFill>
              </a:rPr>
              <a:t>Jlab</a:t>
            </a:r>
            <a:r>
              <a:rPr lang="en-US" sz="1600" i="1" dirty="0">
                <a:solidFill>
                  <a:schemeClr val="accent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447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B2A1A-4A7C-4A34-CF5E-3B3E5501B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BAE42F66-2985-5CE9-42E9-3BBBE87B2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NRFD08 – Qualified 1</a:t>
            </a:r>
            <a:r>
              <a:rPr lang="en-US" baseline="30000" dirty="0"/>
              <a:t>st</a:t>
            </a:r>
            <a:r>
              <a:rPr lang="en-US" dirty="0"/>
              <a:t> Pass Full Processing by ANL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0B050543-4C68-AA92-4653-90EF44A4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D2B4C9AB-1636-88CD-3353-08B3BFEDF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F614634-C0E7-2974-023B-64F9051A6629}"/>
              </a:ext>
            </a:extLst>
          </p:cNvPr>
          <p:cNvSpPr txBox="1">
            <a:spLocks/>
          </p:cNvSpPr>
          <p:nvPr/>
        </p:nvSpPr>
        <p:spPr>
          <a:xfrm>
            <a:off x="6954704" y="5153560"/>
            <a:ext cx="3178696" cy="13234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u="sng" dirty="0"/>
              <a:t>VT1 (05/29/2026):</a:t>
            </a:r>
          </a:p>
          <a:p>
            <a:pPr marL="515938" lvl="1" indent="-287338"/>
            <a:r>
              <a:rPr lang="en-US" sz="1700" dirty="0"/>
              <a:t>Full surface processing, cleaning and assy. @ANL</a:t>
            </a:r>
          </a:p>
          <a:p>
            <a:pPr marL="515938" lvl="1" indent="-287338"/>
            <a:r>
              <a:rPr lang="en-US" sz="1700" dirty="0"/>
              <a:t>Test @FNAL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0A3CE9-F57D-A53C-7E55-6503E896DF27}"/>
                  </a:ext>
                </a:extLst>
              </p:cNvPr>
              <p:cNvSpPr txBox="1"/>
              <p:nvPr/>
            </p:nvSpPr>
            <p:spPr>
              <a:xfrm>
                <a:off x="820389" y="4483854"/>
                <a:ext cx="4973434" cy="1323439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≈1.1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sz="2000" dirty="0"/>
                  <a:t> @4.1 MV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Reached admin. Voltage limit (4.5 MV)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Reasonable FE (3.17 MV onset)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1</a:t>
                </a:r>
                <a:r>
                  <a:rPr lang="en-US" sz="2000" b="1" baseline="30000" dirty="0"/>
                  <a:t>st</a:t>
                </a:r>
                <a:r>
                  <a:rPr lang="en-US" sz="2000" b="1" dirty="0"/>
                  <a:t> cavity qualified in 1 shot!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0A3CE9-F57D-A53C-7E55-6503E896D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89" y="4483854"/>
                <a:ext cx="4973434" cy="1323439"/>
              </a:xfrm>
              <a:prstGeom prst="rect">
                <a:avLst/>
              </a:prstGeom>
              <a:blipFill>
                <a:blip r:embed="rId3"/>
                <a:stretch>
                  <a:fillRect l="-1018" t="-1887" b="-75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C033F3AE-4269-DB92-4821-79E0D3EB3F4C}"/>
              </a:ext>
            </a:extLst>
          </p:cNvPr>
          <p:cNvSpPr txBox="1">
            <a:spLocks/>
          </p:cNvSpPr>
          <p:nvPr/>
        </p:nvSpPr>
        <p:spPr>
          <a:xfrm>
            <a:off x="14630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BFDCA1C4-9514-7B4F-976F-D92F7E296653}" type="slidenum">
              <a:rPr lang="fr-FR"/>
              <a:pPr>
                <a:spcAft>
                  <a:spcPts val="600"/>
                </a:spcAft>
              </a:pPr>
              <a:t>11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84404-A1BC-9E95-F871-18A4E96F27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7946" y="918879"/>
            <a:ext cx="7236099" cy="3378943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4FF2D312-4B0A-1476-C2C9-AA99B9BBBA99}"/>
              </a:ext>
            </a:extLst>
          </p:cNvPr>
          <p:cNvSpPr txBox="1">
            <a:spLocks/>
          </p:cNvSpPr>
          <p:nvPr/>
        </p:nvSpPr>
        <p:spPr>
          <a:xfrm>
            <a:off x="1905000" y="6045621"/>
            <a:ext cx="4411133" cy="4920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i="1" dirty="0"/>
              <a:t>A. </a:t>
            </a:r>
            <a:r>
              <a:rPr lang="en-US" sz="1600" i="1" dirty="0" err="1"/>
              <a:t>Netepenko</a:t>
            </a:r>
            <a:r>
              <a:rPr lang="en-US" sz="1600" i="1" dirty="0"/>
              <a:t>, D. Bice (FNAL) &amp; P. Berutti (BNL)</a:t>
            </a:r>
            <a:endParaRPr lang="en-GB" sz="16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76DCAF-3DC4-CD64-8151-B348D74290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442" y="1210730"/>
            <a:ext cx="3685917" cy="55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48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77FED3BB-977D-EFBF-F9E7-ACC3B755E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0706" y="2656672"/>
            <a:ext cx="2293377" cy="1574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95BF99-6406-FEED-3551-7093E79A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44" y="45622"/>
            <a:ext cx="10560000" cy="720000"/>
          </a:xfrm>
        </p:spPr>
        <p:txBody>
          <a:bodyPr/>
          <a:lstStyle/>
          <a:p>
            <a:r>
              <a:rPr lang="en-US" dirty="0"/>
              <a:t>Installation of Magnetic Shields and Helium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CC6ED-2DBE-1080-4EF5-7117638A9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88" y="804234"/>
            <a:ext cx="8130222" cy="1699277"/>
          </a:xfrm>
        </p:spPr>
        <p:txBody>
          <a:bodyPr>
            <a:normAutofit/>
          </a:bodyPr>
          <a:lstStyle/>
          <a:p>
            <a:r>
              <a:rPr lang="en-US" sz="1600" dirty="0"/>
              <a:t>Installation of cold magnetic shields, custom rings and titanium plates w/o issues at ZRI.</a:t>
            </a:r>
          </a:p>
          <a:p>
            <a:r>
              <a:rPr lang="en-US" sz="1600" dirty="0"/>
              <a:t>Multiple Ti Gr 23 vented bolts and Schnorr washers required for assembly of He Tank.</a:t>
            </a:r>
          </a:p>
          <a:p>
            <a:r>
              <a:rPr lang="en-US" sz="1600" dirty="0"/>
              <a:t>Final TIG welding, for leak tightness only, performed in custom-designed glove box.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5F5F5F"/>
                </a:solidFill>
              </a:rPr>
              <a:t>Negligible frequency shift of &lt; 10 kHz. 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rgbClr val="5F5F5F"/>
                </a:solidFill>
              </a:rPr>
              <a:t>The total time spent welding inside the glove-box is ~2 weeks.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85DEE-7798-052C-7C06-670F17FD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25BC7-AA3F-863F-BE5C-6BDC36E82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L. Ristori - TTC Meeting, CEA-CNRS-Université Paris Saclay, 9-12 June 2026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62B362-D055-EA7B-4AD7-4CEA58042CF6}"/>
              </a:ext>
            </a:extLst>
          </p:cNvPr>
          <p:cNvSpPr txBox="1"/>
          <p:nvPr/>
        </p:nvSpPr>
        <p:spPr>
          <a:xfrm>
            <a:off x="2179605" y="4025838"/>
            <a:ext cx="9896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“Dry” Assembly completed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DB83D8-0704-6F8A-6BA9-13AF40155BB0}"/>
              </a:ext>
            </a:extLst>
          </p:cNvPr>
          <p:cNvGrpSpPr/>
          <p:nvPr/>
        </p:nvGrpSpPr>
        <p:grpSpPr>
          <a:xfrm>
            <a:off x="3217119" y="4395170"/>
            <a:ext cx="2482291" cy="2210789"/>
            <a:chOff x="3150362" y="4591726"/>
            <a:chExt cx="2019975" cy="1799039"/>
          </a:xfrm>
        </p:grpSpPr>
        <p:pic>
          <p:nvPicPr>
            <p:cNvPr id="48" name="Picture 47" descr="A large metal machine with round holes&#10;&#10;Description automatically generated with medium confidence">
              <a:extLst>
                <a:ext uri="{FF2B5EF4-FFF2-40B4-BE49-F238E27FC236}">
                  <a16:creationId xmlns:a16="http://schemas.microsoft.com/office/drawing/2014/main" id="{0A8334A6-3517-6898-E6BD-09EBAA221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0362" y="4591726"/>
              <a:ext cx="1871147" cy="165952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B1314D6-7B15-636C-D340-90F1E4B6EDC1}"/>
                </a:ext>
              </a:extLst>
            </p:cNvPr>
            <p:cNvSpPr txBox="1"/>
            <p:nvPr/>
          </p:nvSpPr>
          <p:spPr>
            <a:xfrm>
              <a:off x="4050519" y="6021433"/>
              <a:ext cx="111981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Welding of fastener covers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2523B63-6099-F842-5731-8A343AF54E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20108" y="4859970"/>
              <a:ext cx="185416" cy="20784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8FE2DE3-91EC-6011-D476-A57BB981B0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8569" y="4873359"/>
              <a:ext cx="185416" cy="20784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2CFC50F-8635-82E1-CDED-24C17B3213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9426" y="4873359"/>
              <a:ext cx="185416" cy="20784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9780D44-967E-30BA-4573-EE088B6722AC}"/>
                </a:ext>
              </a:extLst>
            </p:cNvPr>
            <p:cNvCxnSpPr>
              <a:cxnSpLocks/>
            </p:cNvCxnSpPr>
            <p:nvPr/>
          </p:nvCxnSpPr>
          <p:spPr>
            <a:xfrm>
              <a:off x="3612279" y="5853056"/>
              <a:ext cx="113403" cy="24518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6A8B2A2-A078-AB7C-74AA-2C9A8C728F14}"/>
                </a:ext>
              </a:extLst>
            </p:cNvPr>
            <p:cNvCxnSpPr>
              <a:cxnSpLocks/>
            </p:cNvCxnSpPr>
            <p:nvPr/>
          </p:nvCxnSpPr>
          <p:spPr>
            <a:xfrm>
              <a:off x="3885310" y="5776246"/>
              <a:ext cx="113403" cy="24518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A6E85D9-1339-4644-9869-803120ADE005}"/>
                </a:ext>
              </a:extLst>
            </p:cNvPr>
            <p:cNvCxnSpPr>
              <a:cxnSpLocks/>
            </p:cNvCxnSpPr>
            <p:nvPr/>
          </p:nvCxnSpPr>
          <p:spPr>
            <a:xfrm>
              <a:off x="4157202" y="5706555"/>
              <a:ext cx="113403" cy="24518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A7027B2A-5D6E-C5A3-A5EE-5A9C656CE26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8511" y="974080"/>
            <a:ext cx="3265201" cy="27936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3E0C5A-3F65-B060-FD1E-6AD2881FD0E0}"/>
              </a:ext>
            </a:extLst>
          </p:cNvPr>
          <p:cNvPicPr/>
          <p:nvPr/>
        </p:nvPicPr>
        <p:blipFill>
          <a:blip r:embed="rId5"/>
          <a:srcRect l="2907" t="3743" r="-80" b="5931"/>
          <a:stretch>
            <a:fillRect/>
          </a:stretch>
        </p:blipFill>
        <p:spPr>
          <a:xfrm>
            <a:off x="488842" y="4535463"/>
            <a:ext cx="2457432" cy="1713203"/>
          </a:xfrm>
          <a:prstGeom prst="rect">
            <a:avLst/>
          </a:prstGeom>
        </p:spPr>
      </p:pic>
      <p:pic>
        <p:nvPicPr>
          <p:cNvPr id="26" name="Picture 25" descr="A person standing in front of a machine&#10;&#10;Description automatically generated">
            <a:extLst>
              <a:ext uri="{FF2B5EF4-FFF2-40B4-BE49-F238E27FC236}">
                <a16:creationId xmlns:a16="http://schemas.microsoft.com/office/drawing/2014/main" id="{0D83FEE1-800C-E5BC-B825-6D8781D3C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92" y="2589933"/>
            <a:ext cx="1757171" cy="19677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54BD57-1593-67E9-1133-A698BFFCA552}"/>
              </a:ext>
            </a:extLst>
          </p:cNvPr>
          <p:cNvSpPr txBox="1"/>
          <p:nvPr/>
        </p:nvSpPr>
        <p:spPr>
          <a:xfrm>
            <a:off x="145911" y="4481042"/>
            <a:ext cx="13052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Cold (internal) Magnetic Shields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22FA328-92B9-E0BB-1572-E6CD9B7EE6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8512" y="3662091"/>
            <a:ext cx="3293888" cy="2553980"/>
          </a:xfrm>
          <a:prstGeom prst="rect">
            <a:avLst/>
          </a:prstGeom>
        </p:spPr>
      </p:pic>
      <p:pic>
        <p:nvPicPr>
          <p:cNvPr id="35" name="Picture 34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D7644BDD-35D0-EF57-22B0-E1B333352D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181887" y="3900956"/>
            <a:ext cx="2231841" cy="2499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DE3C1F-4936-255F-B6FB-E9A412B446FA}"/>
              </a:ext>
            </a:extLst>
          </p:cNvPr>
          <p:cNvSpPr txBox="1"/>
          <p:nvPr/>
        </p:nvSpPr>
        <p:spPr>
          <a:xfrm>
            <a:off x="7996729" y="5756721"/>
            <a:ext cx="9896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Jacketing Completed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BF8729-1C31-B90F-49D1-752B76404D71}"/>
              </a:ext>
            </a:extLst>
          </p:cNvPr>
          <p:cNvGrpSpPr/>
          <p:nvPr/>
        </p:nvGrpSpPr>
        <p:grpSpPr>
          <a:xfrm>
            <a:off x="4615312" y="2530749"/>
            <a:ext cx="1598325" cy="2011055"/>
            <a:chOff x="2372676" y="4226746"/>
            <a:chExt cx="1598325" cy="2011055"/>
          </a:xfrm>
        </p:grpSpPr>
        <p:pic>
          <p:nvPicPr>
            <p:cNvPr id="12" name="Picture 11" descr="A close-up of a machine&#10;&#10;Description automatically generated">
              <a:extLst>
                <a:ext uri="{FF2B5EF4-FFF2-40B4-BE49-F238E27FC236}">
                  <a16:creationId xmlns:a16="http://schemas.microsoft.com/office/drawing/2014/main" id="{3388F64F-F883-B8EC-5BC9-B445DC3B9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2676" y="4409001"/>
              <a:ext cx="1598325" cy="18288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78925E-0933-62A7-DCF0-05B8EA99C802}"/>
                </a:ext>
              </a:extLst>
            </p:cNvPr>
            <p:cNvSpPr txBox="1"/>
            <p:nvPr/>
          </p:nvSpPr>
          <p:spPr>
            <a:xfrm>
              <a:off x="2615302" y="4226746"/>
              <a:ext cx="1214971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Welding of plates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B7C62C4-36AD-F292-9206-2B63FE0321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3302" y="5148317"/>
              <a:ext cx="217126" cy="2773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505FD28-DC34-73DD-C492-A08722C3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7005" y="5464320"/>
              <a:ext cx="225959" cy="1981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E3647C1-F7DC-1251-8350-F6D92531AA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12358" y="5148317"/>
              <a:ext cx="232340" cy="2604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DEF37BA-909A-19DB-2E6D-C11C8ADBC1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6399" y="5724823"/>
              <a:ext cx="196565" cy="19885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21607F3-4129-8C70-2301-AAC9D056AB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05305" y="5072817"/>
              <a:ext cx="232340" cy="26044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DF0557D-CCE3-8C48-BC64-7BB6134ADD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2300" y="5022483"/>
              <a:ext cx="217126" cy="2773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274288B-DD7B-3970-27BD-EC5E9F10F8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4855" y="4888259"/>
              <a:ext cx="217126" cy="2773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005681E-C27B-B53B-A84C-DC2410F34C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97005" y="5981615"/>
              <a:ext cx="233702" cy="17275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E086FC-C044-9978-9C66-0FE85780ED6C}"/>
              </a:ext>
            </a:extLst>
          </p:cNvPr>
          <p:cNvGrpSpPr/>
          <p:nvPr/>
        </p:nvGrpSpPr>
        <p:grpSpPr>
          <a:xfrm>
            <a:off x="6339544" y="2623268"/>
            <a:ext cx="2006782" cy="1517987"/>
            <a:chOff x="6766173" y="4413969"/>
            <a:chExt cx="2006782" cy="1517987"/>
          </a:xfrm>
        </p:grpSpPr>
        <p:pic>
          <p:nvPicPr>
            <p:cNvPr id="24" name="Picture 23" descr="A close-up of a machine&#10;&#10;Description automatically generated">
              <a:extLst>
                <a:ext uri="{FF2B5EF4-FFF2-40B4-BE49-F238E27FC236}">
                  <a16:creationId xmlns:a16="http://schemas.microsoft.com/office/drawing/2014/main" id="{9BFB4876-83B9-3038-FD4F-70259FBDD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6173" y="4502137"/>
              <a:ext cx="2006782" cy="142981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21A4C7-B463-50C2-AD6B-97054004BA59}"/>
                </a:ext>
              </a:extLst>
            </p:cNvPr>
            <p:cNvSpPr txBox="1"/>
            <p:nvPr/>
          </p:nvSpPr>
          <p:spPr>
            <a:xfrm>
              <a:off x="6866273" y="4413969"/>
              <a:ext cx="1716329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Welding of flange interfaces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7CFA840-6881-8FAD-E6CB-FF3C75AA79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8038" y="5310106"/>
              <a:ext cx="217126" cy="2773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3AF2158-AE02-006E-0D34-709EF19E5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1318" y="5511442"/>
              <a:ext cx="217126" cy="2773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8AEF6D8-B4C0-AF96-98E9-C7CE864C23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8489" y="5620499"/>
              <a:ext cx="217126" cy="2773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396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EB2786-8A18-50EA-A54E-85D5E3EF09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530" y="3025328"/>
            <a:ext cx="2511962" cy="308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872A7-59D3-14CF-BB4F-924CA592B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47521"/>
            <a:ext cx="10560000" cy="720000"/>
          </a:xfrm>
        </p:spPr>
        <p:txBody>
          <a:bodyPr/>
          <a:lstStyle/>
          <a:p>
            <a:r>
              <a:rPr lang="en-US" dirty="0"/>
              <a:t>Cold Tests 1</a:t>
            </a:r>
            <a:r>
              <a:rPr lang="en-US" baseline="30000" dirty="0"/>
              <a:t>st</a:t>
            </a:r>
            <a:r>
              <a:rPr lang="en-US" dirty="0"/>
              <a:t> Deliverable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AE072-81EB-F71B-DC41-A5638F00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617E1-6938-027A-54DE-710DA1BAD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B5CBD-BC12-98F7-3AC5-6120B3153A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9378" y="858910"/>
            <a:ext cx="5034096" cy="282450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4890E3-9DF8-9F23-3BD5-72F06D1158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colorTemperature colorTemp="5500"/>
                    </a14:imgEffect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415" y="423100"/>
            <a:ext cx="1610387" cy="27561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00FD895-5845-1397-F640-D2D98E787AC3}"/>
              </a:ext>
            </a:extLst>
          </p:cNvPr>
          <p:cNvSpPr txBox="1"/>
          <p:nvPr/>
        </p:nvSpPr>
        <p:spPr>
          <a:xfrm>
            <a:off x="1014505" y="5854540"/>
            <a:ext cx="122801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err="1"/>
              <a:t>JLab</a:t>
            </a:r>
            <a:endParaRPr lang="en-US" sz="900" i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A34C3D7-B3DC-844A-2457-47F74EFD1F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2442" y="3871789"/>
            <a:ext cx="2638917" cy="2342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5582D-29D9-DA12-5A47-AC6D045760CF}"/>
              </a:ext>
            </a:extLst>
          </p:cNvPr>
          <p:cNvSpPr txBox="1"/>
          <p:nvPr/>
        </p:nvSpPr>
        <p:spPr>
          <a:xfrm>
            <a:off x="3969075" y="2283982"/>
            <a:ext cx="29349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First Deliverable Exceeded Performance Requirements at </a:t>
            </a:r>
            <a:r>
              <a:rPr lang="en-US" sz="1200" dirty="0" err="1"/>
              <a:t>Jlab</a:t>
            </a:r>
            <a:r>
              <a:rPr lang="en-US" sz="1200" dirty="0"/>
              <a:t> and at TRIUMF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9C15D3-2AA2-35D0-B838-EE82E652A1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3025" y="3871789"/>
            <a:ext cx="2048071" cy="2342590"/>
          </a:xfrm>
          <a:prstGeom prst="rect">
            <a:avLst/>
          </a:prstGeom>
        </p:spPr>
      </p:pic>
      <p:pic>
        <p:nvPicPr>
          <p:cNvPr id="12" name="Picture 11" descr="A picture containing indoor, wall, kitchen, person&#10;&#10;AI-generated content may be incorrect.">
            <a:extLst>
              <a:ext uri="{FF2B5EF4-FFF2-40B4-BE49-F238E27FC236}">
                <a16:creationId xmlns:a16="http://schemas.microsoft.com/office/drawing/2014/main" id="{547FE346-D7C8-D401-3B1B-09DFE8B84A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99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516128" y="596153"/>
            <a:ext cx="1845735" cy="1548059"/>
          </a:xfrm>
          <a:prstGeom prst="rect">
            <a:avLst/>
          </a:prstGeom>
        </p:spPr>
      </p:pic>
      <p:pic>
        <p:nvPicPr>
          <p:cNvPr id="13" name="Picture 12" descr="Men in hard hats working in a factory&#10;&#10;AI-generated content may be incorrect.">
            <a:extLst>
              <a:ext uri="{FF2B5EF4-FFF2-40B4-BE49-F238E27FC236}">
                <a16:creationId xmlns:a16="http://schemas.microsoft.com/office/drawing/2014/main" id="{D9748F0F-BC88-EEFA-AB32-CA0AF80526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5310" y="3849999"/>
            <a:ext cx="2583434" cy="23350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F69E3B-71D2-167E-7F82-10549926170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1359" y="3871789"/>
            <a:ext cx="1891260" cy="2363271"/>
          </a:xfrm>
          <a:prstGeom prst="rect">
            <a:avLst/>
          </a:prstGeom>
        </p:spPr>
      </p:pic>
      <p:pic>
        <p:nvPicPr>
          <p:cNvPr id="17" name="Picture 16" descr="A group of people in white coats and gloves&#10;&#10;Description automatically generated">
            <a:extLst>
              <a:ext uri="{FF2B5EF4-FFF2-40B4-BE49-F238E27FC236}">
                <a16:creationId xmlns:a16="http://schemas.microsoft.com/office/drawing/2014/main" id="{3012FD07-95F0-1677-073B-31D4A4F7EC9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79406" y="622671"/>
            <a:ext cx="3417529" cy="30183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1552B3-5362-B89A-6BFC-6C8F93CD78E0}"/>
              </a:ext>
            </a:extLst>
          </p:cNvPr>
          <p:cNvSpPr txBox="1"/>
          <p:nvPr/>
        </p:nvSpPr>
        <p:spPr>
          <a:xfrm>
            <a:off x="9218660" y="3464896"/>
            <a:ext cx="122801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TRIUMF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7DB45-2FA0-BEB1-EE7A-DA024C745735}"/>
              </a:ext>
            </a:extLst>
          </p:cNvPr>
          <p:cNvSpPr txBox="1"/>
          <p:nvPr/>
        </p:nvSpPr>
        <p:spPr>
          <a:xfrm>
            <a:off x="4714394" y="5954096"/>
            <a:ext cx="122801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TRIUMF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4B581-62FB-70E6-F111-AF8DE9D3661D}"/>
              </a:ext>
            </a:extLst>
          </p:cNvPr>
          <p:cNvSpPr txBox="1"/>
          <p:nvPr/>
        </p:nvSpPr>
        <p:spPr>
          <a:xfrm>
            <a:off x="9133994" y="5920229"/>
            <a:ext cx="122801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TRIUMF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D45114-AD55-2385-E747-9FAEFF9C48F1}"/>
              </a:ext>
            </a:extLst>
          </p:cNvPr>
          <p:cNvSpPr txBox="1"/>
          <p:nvPr/>
        </p:nvSpPr>
        <p:spPr>
          <a:xfrm>
            <a:off x="1574814" y="6184928"/>
            <a:ext cx="5449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5"/>
                </a:solidFill>
              </a:rPr>
              <a:t>N. Huque, A. Castilla (</a:t>
            </a:r>
            <a:r>
              <a:rPr lang="en-US" sz="1600" i="1" dirty="0" err="1">
                <a:solidFill>
                  <a:schemeClr val="accent5"/>
                </a:solidFill>
              </a:rPr>
              <a:t>Jlab</a:t>
            </a:r>
            <a:r>
              <a:rPr lang="en-US" sz="1600" i="1" dirty="0">
                <a:solidFill>
                  <a:schemeClr val="accent5"/>
                </a:solidFill>
              </a:rPr>
              <a:t>) – B. Laxdal, Z. Yao (TRIUMF)</a:t>
            </a:r>
          </a:p>
        </p:txBody>
      </p:sp>
    </p:spTree>
    <p:extLst>
      <p:ext uri="{BB962C8B-B14F-4D97-AF65-F5344CB8AC3E}">
        <p14:creationId xmlns:p14="http://schemas.microsoft.com/office/powerpoint/2010/main" val="2426188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8B0D-436D-5A15-D5D5-2B870AA1A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8D7B1-1551-EDDB-3A93-5AA0FF39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</p:spPr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D1A853-0FFC-0E56-18AE-4CAB9DF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186" y="902334"/>
            <a:ext cx="10935629" cy="5344230"/>
          </a:xfrm>
        </p:spPr>
        <p:txBody>
          <a:bodyPr>
            <a:normAutofit fontScale="85000" lnSpcReduction="10000"/>
          </a:bodyPr>
          <a:lstStyle/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125000"/>
              <a:buNone/>
            </a:pPr>
            <a:r>
              <a:rPr lang="en-US" b="1" u="sng" dirty="0"/>
              <a:t>U.S. RFD Teams</a:t>
            </a:r>
          </a:p>
          <a:p>
            <a:pPr marL="0" indent="0" algn="ctr">
              <a:buSzPct val="125000"/>
              <a:buNone/>
            </a:pPr>
            <a:endParaRPr lang="en-US" sz="2000" b="1" dirty="0"/>
          </a:p>
          <a:p>
            <a:pPr marL="0" indent="0" algn="ctr">
              <a:buSzPct val="125000"/>
              <a:buNone/>
            </a:pPr>
            <a:r>
              <a:rPr lang="en-US" sz="2600" b="1" dirty="0"/>
              <a:t>Fermilab</a:t>
            </a:r>
            <a:r>
              <a:rPr lang="en-US" sz="2600" dirty="0"/>
              <a:t> </a:t>
            </a:r>
          </a:p>
          <a:p>
            <a:pPr marL="0" indent="0" algn="ctr">
              <a:buSzPct val="125000"/>
              <a:buNone/>
            </a:pPr>
            <a:r>
              <a:rPr lang="en-US" sz="1900" b="1" dirty="0"/>
              <a:t>Management, Processing, Cold Tests </a:t>
            </a:r>
          </a:p>
          <a:p>
            <a:pPr marL="457200" lvl="1" indent="0" algn="ctr">
              <a:buSzPct val="125000"/>
              <a:buNone/>
            </a:pPr>
            <a:r>
              <a:rPr lang="en-US" sz="1900" dirty="0"/>
              <a:t>Giorgio Apollinari, Vito Lombardo, Leonardo Ristori</a:t>
            </a:r>
          </a:p>
          <a:p>
            <a:pPr marL="457200" lvl="1" indent="0" algn="ctr">
              <a:buSzPct val="125000"/>
              <a:buNone/>
            </a:pPr>
            <a:r>
              <a:rPr lang="en-US" sz="1900" dirty="0"/>
              <a:t>Manuele </a:t>
            </a:r>
            <a:r>
              <a:rPr lang="en-US" sz="1900" dirty="0">
                <a:solidFill>
                  <a:srgbClr val="5A5A5A"/>
                </a:solidFill>
              </a:rPr>
              <a:t>Narduzzi, Sasha Netepenko, Damon Bice, Colin Narug</a:t>
            </a:r>
          </a:p>
          <a:p>
            <a:pPr marL="457200" lvl="1" indent="0" algn="ctr">
              <a:buSzPct val="125000"/>
              <a:buNone/>
            </a:pPr>
            <a:endParaRPr lang="en-US" sz="2000" b="1" dirty="0"/>
          </a:p>
          <a:p>
            <a:pPr marL="0" indent="0" algn="ctr">
              <a:buSzPct val="125000"/>
              <a:buNone/>
            </a:pPr>
            <a:r>
              <a:rPr lang="en-US" sz="2600" b="1" dirty="0"/>
              <a:t>Jefferson Lab </a:t>
            </a:r>
          </a:p>
          <a:p>
            <a:pPr marL="0" indent="0" algn="ctr">
              <a:buSzPct val="125000"/>
              <a:buNone/>
            </a:pPr>
            <a:r>
              <a:rPr lang="en-US" sz="1900" b="1" dirty="0"/>
              <a:t>HOM Dampers Fabrication and Dressed Cavity Preparations and Tests</a:t>
            </a:r>
          </a:p>
          <a:p>
            <a:pPr marL="0" indent="0" algn="ctr">
              <a:buSzPct val="125000"/>
              <a:buNone/>
            </a:pPr>
            <a:r>
              <a:rPr lang="en-US" sz="1900" dirty="0">
                <a:solidFill>
                  <a:srgbClr val="5A5A5A"/>
                </a:solidFill>
              </a:rPr>
              <a:t>Naeem Huque, Alex Castilla, Peter Owen, Ashely Mitchell</a:t>
            </a:r>
          </a:p>
          <a:p>
            <a:pPr marL="0" indent="0" algn="ctr">
              <a:buSzPct val="125000"/>
              <a:buNone/>
            </a:pPr>
            <a:endParaRPr lang="en-US" sz="2000" b="1" dirty="0"/>
          </a:p>
          <a:p>
            <a:pPr marL="0" indent="0" algn="ctr">
              <a:buSzPct val="125000"/>
              <a:buNone/>
            </a:pPr>
            <a:r>
              <a:rPr lang="en-US" sz="2600" b="1" dirty="0"/>
              <a:t>Old Dominium University </a:t>
            </a:r>
          </a:p>
          <a:p>
            <a:pPr marL="0" indent="0" algn="ctr">
              <a:buSzPct val="125000"/>
              <a:buNone/>
            </a:pPr>
            <a:r>
              <a:rPr lang="en-US" sz="1900" b="1" dirty="0"/>
              <a:t>General Oversight and RF measurements</a:t>
            </a:r>
          </a:p>
          <a:p>
            <a:pPr marL="457200" lvl="1" indent="0" algn="ctr">
              <a:buSzPct val="125000"/>
              <a:buNone/>
            </a:pPr>
            <a:r>
              <a:rPr lang="en-US" sz="1900" dirty="0"/>
              <a:t>Jean </a:t>
            </a:r>
            <a:r>
              <a:rPr lang="en-US" sz="1900" dirty="0" err="1"/>
              <a:t>Delayen</a:t>
            </a:r>
            <a:r>
              <a:rPr lang="en-US" sz="1900" dirty="0"/>
              <a:t>, </a:t>
            </a:r>
            <a:r>
              <a:rPr lang="en-US" sz="1900" dirty="0" err="1"/>
              <a:t>Subashini</a:t>
            </a:r>
            <a:r>
              <a:rPr lang="en-US" sz="1900" dirty="0"/>
              <a:t> De Silva</a:t>
            </a:r>
          </a:p>
          <a:p>
            <a:pPr marL="0" indent="0" algn="ctr">
              <a:buSzPct val="125000"/>
              <a:buNone/>
            </a:pPr>
            <a:endParaRPr lang="en-US" sz="1600" dirty="0"/>
          </a:p>
          <a:p>
            <a:pPr marL="0" indent="0" algn="ctr">
              <a:buSzPct val="125000"/>
              <a:buNone/>
            </a:pPr>
            <a:r>
              <a:rPr lang="en-US" sz="2600" b="1" dirty="0"/>
              <a:t>SLAC National Accelerator Laboratory </a:t>
            </a:r>
          </a:p>
          <a:p>
            <a:pPr marL="0" indent="0" algn="ctr">
              <a:buSzPct val="125000"/>
              <a:buNone/>
            </a:pPr>
            <a:r>
              <a:rPr lang="en-US" sz="1900" b="1" dirty="0"/>
              <a:t>RF Simulations</a:t>
            </a:r>
          </a:p>
          <a:p>
            <a:pPr marL="0" indent="0" algn="ctr">
              <a:buSzPct val="125000"/>
              <a:buNone/>
            </a:pPr>
            <a:r>
              <a:rPr lang="en-US" sz="1900" dirty="0"/>
              <a:t>Zenghai Li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04E53-91C8-F651-F998-EAE9D0303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0C4E2-9B9E-508B-CC92-8E504072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576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DB806-EC31-0B14-C936-6BA5AAA76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42800" cy="73152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AA78-5D41-63AB-1EFD-3EDC07A69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352" y="928048"/>
            <a:ext cx="8326892" cy="2163224"/>
          </a:xfrm>
        </p:spPr>
        <p:txBody>
          <a:bodyPr>
            <a:normAutofit/>
          </a:bodyPr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Manufacturing and Processing Challenges</a:t>
            </a:r>
          </a:p>
          <a:p>
            <a:r>
              <a:rPr lang="en-US" sz="2400" dirty="0"/>
              <a:t>Bare Cavity Qualifications</a:t>
            </a:r>
          </a:p>
          <a:p>
            <a:r>
              <a:rPr lang="en-US" sz="2400" dirty="0"/>
              <a:t>Jacketing, Dressing and Delivery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4D56F-4495-C224-DAB5-ABB42005B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EE8CCC-F7E2-024C-6F58-1A007C03E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07" y="3212090"/>
            <a:ext cx="7123771" cy="3249294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83604A48-01EE-65B8-308F-950672E54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4C6164D-611E-6A77-8E6E-F10EDE3EC5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2080" y="409145"/>
            <a:ext cx="3680320" cy="29968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033DC-4695-7ED9-6E4C-62B3199FE0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42080" y="3451982"/>
            <a:ext cx="3680320" cy="285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05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green, table, pink, purple&#10;&#10;Description automatically generated">
            <a:extLst>
              <a:ext uri="{FF2B5EF4-FFF2-40B4-BE49-F238E27FC236}">
                <a16:creationId xmlns:a16="http://schemas.microsoft.com/office/drawing/2014/main" id="{DF881629-98F8-3C6B-DAA7-DA0272A39DE2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57" y="866402"/>
            <a:ext cx="2452669" cy="1690335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71"/>
            <a:ext cx="12192000" cy="731520"/>
          </a:xfrm>
        </p:spPr>
        <p:txBody>
          <a:bodyPr>
            <a:normAutofit/>
          </a:bodyPr>
          <a:lstStyle/>
          <a:p>
            <a:r>
              <a:rPr lang="en-US" dirty="0"/>
              <a:t>AUP RFD Scope and Deliverables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38" y="3373632"/>
            <a:ext cx="8288206" cy="27154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5F5F5F"/>
                </a:solidFill>
              </a:rPr>
              <a:t>US- AUP Project Scope (RFD cavities) includes: </a:t>
            </a:r>
            <a:r>
              <a:rPr lang="en-GB" sz="1600" dirty="0">
                <a:solidFill>
                  <a:srgbClr val="5F5F5F"/>
                </a:solidFill>
              </a:rPr>
              <a:t>2 Prototypes + 2 Pre-Series + 10 Series RFD cavities </a:t>
            </a:r>
            <a:r>
              <a:rPr lang="en-GB" sz="1600" dirty="0">
                <a:solidFill>
                  <a:srgbClr val="5F5F5F"/>
                </a:solidFill>
                <a:sym typeface="Wingdings" pitchFamily="2" charset="2"/>
              </a:rPr>
              <a:t> </a:t>
            </a:r>
            <a:r>
              <a:rPr lang="en-GB" sz="1600" u="sng" dirty="0">
                <a:solidFill>
                  <a:srgbClr val="5F5F5F"/>
                </a:solidFill>
                <a:sym typeface="Wingdings" pitchFamily="2" charset="2"/>
              </a:rPr>
              <a:t>Deliver 10 Dressed Cavities</a:t>
            </a:r>
            <a:endParaRPr lang="en-GB" sz="700" b="1" u="sng" dirty="0">
              <a:solidFill>
                <a:srgbClr val="5F5F5F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sz="1600" b="1" dirty="0">
                <a:solidFill>
                  <a:srgbClr val="5F5F5F"/>
                </a:solidFill>
              </a:rPr>
              <a:t>Bare Cavities:</a:t>
            </a:r>
            <a:r>
              <a:rPr lang="en-GB" sz="1600" dirty="0">
                <a:solidFill>
                  <a:srgbClr val="5F5F5F"/>
                </a:solidFill>
              </a:rPr>
              <a:t> fabrication </a:t>
            </a:r>
            <a:r>
              <a:rPr lang="en-GB" sz="1600" b="1" dirty="0">
                <a:solidFill>
                  <a:schemeClr val="bg2"/>
                </a:solidFill>
              </a:rPr>
              <a:t>in Industry</a:t>
            </a:r>
            <a:r>
              <a:rPr lang="en-GB" sz="1600" dirty="0">
                <a:solidFill>
                  <a:srgbClr val="5F5F5F"/>
                </a:solidFill>
              </a:rPr>
              <a:t> </a:t>
            </a:r>
            <a:r>
              <a:rPr lang="en-GB" sz="1600" dirty="0">
                <a:solidFill>
                  <a:srgbClr val="5F5F5F"/>
                </a:solidFill>
                <a:sym typeface="Wingdings" pitchFamily="2" charset="2"/>
              </a:rPr>
              <a:t> processing</a:t>
            </a:r>
            <a:r>
              <a:rPr lang="en-GB" sz="1600" b="1" dirty="0">
                <a:solidFill>
                  <a:srgbClr val="00B050"/>
                </a:solidFill>
              </a:rPr>
              <a:t> by ANL</a:t>
            </a:r>
            <a:r>
              <a:rPr lang="en-GB" sz="1600" b="1" dirty="0">
                <a:solidFill>
                  <a:srgbClr val="5F5F5F"/>
                </a:solidFill>
              </a:rPr>
              <a:t> </a:t>
            </a:r>
            <a:r>
              <a:rPr lang="en-GB" sz="1600" b="1" dirty="0">
                <a:solidFill>
                  <a:srgbClr val="5F5F5F"/>
                </a:solidFill>
                <a:sym typeface="Wingdings" pitchFamily="2" charset="2"/>
              </a:rPr>
              <a:t> </a:t>
            </a:r>
            <a:r>
              <a:rPr lang="en-GB" sz="1600" dirty="0">
                <a:solidFill>
                  <a:srgbClr val="5F5F5F"/>
                </a:solidFill>
              </a:rPr>
              <a:t>Intermediate 2K qualification at </a:t>
            </a:r>
            <a:r>
              <a:rPr lang="en-GB" sz="1600" b="1" dirty="0">
                <a:solidFill>
                  <a:srgbClr val="00B050"/>
                </a:solidFill>
              </a:rPr>
              <a:t>FNAL </a:t>
            </a:r>
            <a:r>
              <a:rPr lang="en-GB" sz="1600" dirty="0">
                <a:solidFill>
                  <a:srgbClr val="5F5F5F"/>
                </a:solidFill>
                <a:sym typeface="Wingdings" pitchFamily="2" charset="2"/>
              </a:rPr>
              <a:t></a:t>
            </a:r>
            <a:r>
              <a:rPr lang="en-GB" sz="1600" dirty="0">
                <a:solidFill>
                  <a:srgbClr val="5F5F5F"/>
                </a:solidFill>
              </a:rPr>
              <a:t> re-processing (if needed) </a:t>
            </a:r>
            <a:r>
              <a:rPr lang="en-GB" sz="1600" b="1" dirty="0">
                <a:solidFill>
                  <a:srgbClr val="00B050"/>
                </a:solidFill>
              </a:rPr>
              <a:t>by ANL</a:t>
            </a:r>
            <a:endParaRPr lang="en-GB" sz="1600" dirty="0">
              <a:solidFill>
                <a:srgbClr val="5F5F5F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sz="1600" b="1" dirty="0">
                <a:solidFill>
                  <a:srgbClr val="5F5F5F"/>
                </a:solidFill>
              </a:rPr>
              <a:t>Jacketed Cavities:</a:t>
            </a:r>
            <a:r>
              <a:rPr lang="en-GB" sz="1600" dirty="0">
                <a:solidFill>
                  <a:srgbClr val="5F5F5F"/>
                </a:solidFill>
              </a:rPr>
              <a:t> Magnetic Shields + Helium Tank fabrication and installation </a:t>
            </a:r>
            <a:r>
              <a:rPr lang="en-GB" sz="1600" b="1" dirty="0">
                <a:solidFill>
                  <a:schemeClr val="bg2"/>
                </a:solidFill>
              </a:rPr>
              <a:t>in Industry.</a:t>
            </a:r>
            <a:endParaRPr lang="en-GB" sz="1600" dirty="0">
              <a:solidFill>
                <a:srgbClr val="5F5F5F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sz="1600" b="1" dirty="0">
                <a:solidFill>
                  <a:srgbClr val="5F5F5F"/>
                </a:solidFill>
              </a:rPr>
              <a:t>HOMs dampers:</a:t>
            </a:r>
            <a:r>
              <a:rPr lang="en-GB" sz="1600" dirty="0">
                <a:solidFill>
                  <a:srgbClr val="5F5F5F"/>
                </a:solidFill>
              </a:rPr>
              <a:t> 10 H-HOMs </a:t>
            </a:r>
            <a:r>
              <a:rPr lang="en-GB" sz="1600" b="1" dirty="0">
                <a:solidFill>
                  <a:srgbClr val="00B050"/>
                </a:solidFill>
              </a:rPr>
              <a:t>by JLAB</a:t>
            </a:r>
            <a:r>
              <a:rPr lang="en-GB" sz="1600" b="1" dirty="0">
                <a:solidFill>
                  <a:srgbClr val="5A5A5A"/>
                </a:solidFill>
              </a:rPr>
              <a:t> </a:t>
            </a:r>
            <a:r>
              <a:rPr lang="en-GB" sz="1600" dirty="0">
                <a:solidFill>
                  <a:srgbClr val="5A5A5A"/>
                </a:solidFill>
              </a:rPr>
              <a:t>(2 additional by </a:t>
            </a:r>
            <a:r>
              <a:rPr lang="en-GB" sz="1600" b="1" dirty="0">
                <a:solidFill>
                  <a:srgbClr val="7030A0"/>
                </a:solidFill>
              </a:rPr>
              <a:t>CERN</a:t>
            </a:r>
            <a:r>
              <a:rPr lang="en-GB" sz="1600" dirty="0">
                <a:solidFill>
                  <a:srgbClr val="5A5A5A"/>
                </a:solidFill>
              </a:rPr>
              <a:t>)</a:t>
            </a:r>
            <a:r>
              <a:rPr lang="en-GB" sz="1600" dirty="0">
                <a:solidFill>
                  <a:srgbClr val="5F5F5F"/>
                </a:solidFill>
              </a:rPr>
              <a:t>; H-HOM FT, V-HOM, Pick-up </a:t>
            </a:r>
            <a:r>
              <a:rPr lang="en-GB" sz="1600" b="1" dirty="0">
                <a:solidFill>
                  <a:srgbClr val="7030A0"/>
                </a:solidFill>
              </a:rPr>
              <a:t>by CERN.</a:t>
            </a:r>
          </a:p>
          <a:p>
            <a:pPr>
              <a:buFont typeface="Arial" charset="0"/>
              <a:buChar char="•"/>
              <a:defRPr/>
            </a:pPr>
            <a:r>
              <a:rPr lang="en-GB" sz="1600" b="1" dirty="0">
                <a:solidFill>
                  <a:srgbClr val="5F5F5F"/>
                </a:solidFill>
              </a:rPr>
              <a:t>Dressed Cavities:</a:t>
            </a:r>
            <a:r>
              <a:rPr lang="en-GB" sz="1600" dirty="0">
                <a:solidFill>
                  <a:srgbClr val="5F5F5F"/>
                </a:solidFill>
              </a:rPr>
              <a:t> re-rinsing, HOMs installation and Final Qualification </a:t>
            </a:r>
            <a:r>
              <a:rPr lang="en-GB" sz="1600" b="1" dirty="0">
                <a:solidFill>
                  <a:srgbClr val="00B050"/>
                </a:solidFill>
              </a:rPr>
              <a:t>at JLAB </a:t>
            </a:r>
            <a:r>
              <a:rPr lang="en-GB" sz="1600" dirty="0">
                <a:solidFill>
                  <a:srgbClr val="5F5F5F"/>
                </a:solidFill>
              </a:rPr>
              <a:t>at 2K.</a:t>
            </a:r>
          </a:p>
          <a:p>
            <a:pPr>
              <a:buFont typeface="Arial" charset="0"/>
              <a:buChar char="•"/>
              <a:defRPr/>
            </a:pPr>
            <a:r>
              <a:rPr lang="en-GB" sz="1600" b="1" dirty="0">
                <a:solidFill>
                  <a:srgbClr val="5F5F5F"/>
                </a:solidFill>
              </a:rPr>
              <a:t>Transport to TRIUMF:</a:t>
            </a:r>
            <a:r>
              <a:rPr lang="en-GB" sz="1600" dirty="0">
                <a:solidFill>
                  <a:srgbClr val="5F5F5F"/>
                </a:solidFill>
              </a:rPr>
              <a:t> Confirm performance at 2K and acceptance by </a:t>
            </a:r>
            <a:r>
              <a:rPr lang="en-GB" sz="1600" b="1" dirty="0">
                <a:solidFill>
                  <a:srgbClr val="7030A0"/>
                </a:solidFill>
              </a:rPr>
              <a:t>CERN.</a:t>
            </a:r>
            <a:endParaRPr lang="en-GB" sz="1400" b="1" dirty="0">
              <a:solidFill>
                <a:srgbClr val="7030A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802A6A-2904-A142-A8B3-94447BA2DA11}"/>
              </a:ext>
            </a:extLst>
          </p:cNvPr>
          <p:cNvGrpSpPr>
            <a:grpSpLocks/>
          </p:cNvGrpSpPr>
          <p:nvPr/>
        </p:nvGrpSpPr>
        <p:grpSpPr>
          <a:xfrm>
            <a:off x="3236368" y="830561"/>
            <a:ext cx="2122812" cy="1778177"/>
            <a:chOff x="6721048" y="846462"/>
            <a:chExt cx="1879706" cy="15745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C93F76-ABC2-D94E-BB98-705A75B99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4592" y="846462"/>
              <a:ext cx="1176162" cy="15745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DE6C82-5D36-5943-B56A-E98E78495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20680">
              <a:off x="6871863" y="992557"/>
              <a:ext cx="693061" cy="791185"/>
            </a:xfrm>
            <a:prstGeom prst="rect">
              <a:avLst/>
            </a:prstGeom>
          </p:spPr>
        </p:pic>
        <p:pic>
          <p:nvPicPr>
            <p:cNvPr id="12" name="Content Placeholder 5">
              <a:extLst>
                <a:ext uri="{FF2B5EF4-FFF2-40B4-BE49-F238E27FC236}">
                  <a16:creationId xmlns:a16="http://schemas.microsoft.com/office/drawing/2014/main" id="{6E95F2D4-0B3A-CE45-A1E5-F5DAB312E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1048" y="1551107"/>
              <a:ext cx="608450" cy="77537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61721E7-F6A0-A44B-9D54-DE07772B8E37}"/>
              </a:ext>
            </a:extLst>
          </p:cNvPr>
          <p:cNvSpPr txBox="1">
            <a:spLocks/>
          </p:cNvSpPr>
          <p:nvPr/>
        </p:nvSpPr>
        <p:spPr>
          <a:xfrm>
            <a:off x="3029381" y="2803110"/>
            <a:ext cx="261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Higher-Order-Mode Dampers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92CFA-E88F-1043-69C9-67FA093FDB0C}"/>
              </a:ext>
            </a:extLst>
          </p:cNvPr>
          <p:cNvSpPr txBox="1">
            <a:spLocks/>
          </p:cNvSpPr>
          <p:nvPr/>
        </p:nvSpPr>
        <p:spPr>
          <a:xfrm>
            <a:off x="5649277" y="2805754"/>
            <a:ext cx="2847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Dressed RFD Cavity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0882C8-89D4-9A09-DA5F-7BD546BC4557}"/>
              </a:ext>
            </a:extLst>
          </p:cNvPr>
          <p:cNvSpPr txBox="1">
            <a:spLocks/>
          </p:cNvSpPr>
          <p:nvPr/>
        </p:nvSpPr>
        <p:spPr>
          <a:xfrm>
            <a:off x="192663" y="2805753"/>
            <a:ext cx="3184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Bare RFD Cavity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EB7E8-BCE0-4B02-2896-928AC8A6D99A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4923" y="579479"/>
            <a:ext cx="2847753" cy="219456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09C7199-78D3-93D6-9208-FD470289C459}"/>
              </a:ext>
            </a:extLst>
          </p:cNvPr>
          <p:cNvSpPr>
            <a:spLocks/>
          </p:cNvSpPr>
          <p:nvPr/>
        </p:nvSpPr>
        <p:spPr>
          <a:xfrm>
            <a:off x="11302339" y="1235746"/>
            <a:ext cx="243425" cy="1490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C13C3-310D-7CFA-CD1F-C8E2B81F2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264AD76-F904-4A49-5429-4EC36713849D}"/>
              </a:ext>
            </a:extLst>
          </p:cNvPr>
          <p:cNvGrpSpPr/>
          <p:nvPr/>
        </p:nvGrpSpPr>
        <p:grpSpPr>
          <a:xfrm>
            <a:off x="8815040" y="1566849"/>
            <a:ext cx="3060087" cy="4376541"/>
            <a:chOff x="8179976" y="3225744"/>
            <a:chExt cx="2034434" cy="3044779"/>
          </a:xfrm>
        </p:grpSpPr>
        <p:sp>
          <p:nvSpPr>
            <p:cNvPr id="13" name="Shape 7">
              <a:extLst>
                <a:ext uri="{FF2B5EF4-FFF2-40B4-BE49-F238E27FC236}">
                  <a16:creationId xmlns:a16="http://schemas.microsoft.com/office/drawing/2014/main" id="{3C81EF46-8BA5-D33A-D61F-7CF4723BC968}"/>
                </a:ext>
              </a:extLst>
            </p:cNvPr>
            <p:cNvSpPr/>
            <p:nvPr/>
          </p:nvSpPr>
          <p:spPr>
            <a:xfrm>
              <a:off x="8179976" y="3225744"/>
              <a:ext cx="2034434" cy="3044779"/>
            </a:xfrm>
            <a:prstGeom prst="rect">
              <a:avLst/>
            </a:prstGeom>
            <a:solidFill>
              <a:srgbClr val="EFF4F9"/>
            </a:solidFill>
            <a:ln w="12700">
              <a:solidFill>
                <a:srgbClr val="D0D8E4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8" name="Shape 9">
              <a:extLst>
                <a:ext uri="{FF2B5EF4-FFF2-40B4-BE49-F238E27FC236}">
                  <a16:creationId xmlns:a16="http://schemas.microsoft.com/office/drawing/2014/main" id="{E0457E94-DE5E-659F-4F28-C8EE9EC1AA47}"/>
                </a:ext>
              </a:extLst>
            </p:cNvPr>
            <p:cNvSpPr/>
            <p:nvPr/>
          </p:nvSpPr>
          <p:spPr>
            <a:xfrm>
              <a:off x="8299649" y="3406358"/>
              <a:ext cx="239345" cy="239345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" name="Text 10">
              <a:extLst>
                <a:ext uri="{FF2B5EF4-FFF2-40B4-BE49-F238E27FC236}">
                  <a16:creationId xmlns:a16="http://schemas.microsoft.com/office/drawing/2014/main" id="{67750CB6-0AEC-C767-5F9D-3581F832CE7E}"/>
                </a:ext>
              </a:extLst>
            </p:cNvPr>
            <p:cNvSpPr/>
            <p:nvPr/>
          </p:nvSpPr>
          <p:spPr>
            <a:xfrm>
              <a:off x="8299649" y="3406358"/>
              <a:ext cx="239345" cy="239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</a:rPr>
                <a:t>1</a:t>
              </a:r>
              <a:endParaRPr lang="en-US" sz="1400" dirty="0"/>
            </a:p>
          </p:txBody>
        </p:sp>
        <p:sp>
          <p:nvSpPr>
            <p:cNvPr id="20" name="Text 11">
              <a:extLst>
                <a:ext uri="{FF2B5EF4-FFF2-40B4-BE49-F238E27FC236}">
                  <a16:creationId xmlns:a16="http://schemas.microsoft.com/office/drawing/2014/main" id="{1EEF221F-494E-3E92-D93A-AE5AE9A789B1}"/>
                </a:ext>
              </a:extLst>
            </p:cNvPr>
            <p:cNvSpPr/>
            <p:nvPr/>
          </p:nvSpPr>
          <p:spPr>
            <a:xfrm>
              <a:off x="8598830" y="3322101"/>
              <a:ext cx="1555744" cy="414865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00" dirty="0">
                  <a:solidFill>
                    <a:srgbClr val="1C2B3A"/>
                  </a:solidFill>
                </a:rPr>
                <a:t>Nb Procurement (Ningxia)</a:t>
              </a:r>
              <a:endParaRPr lang="en-US" sz="1400" dirty="0"/>
            </a:p>
            <a:p>
              <a:r>
                <a:rPr lang="en-US" sz="1400" dirty="0">
                  <a:solidFill>
                    <a:srgbClr val="1C2B3A"/>
                  </a:solidFill>
                </a:rPr>
                <a:t>&amp; Cavity Fab (ZRI)</a:t>
              </a:r>
              <a:endParaRPr lang="en-US" sz="1400" dirty="0"/>
            </a:p>
          </p:txBody>
        </p:sp>
        <p:sp>
          <p:nvSpPr>
            <p:cNvPr id="21" name="Shape 12">
              <a:extLst>
                <a:ext uri="{FF2B5EF4-FFF2-40B4-BE49-F238E27FC236}">
                  <a16:creationId xmlns:a16="http://schemas.microsoft.com/office/drawing/2014/main" id="{60F06F90-AA9C-669E-9373-E0C65F6EB5D3}"/>
                </a:ext>
              </a:extLst>
            </p:cNvPr>
            <p:cNvSpPr/>
            <p:nvPr/>
          </p:nvSpPr>
          <p:spPr>
            <a:xfrm>
              <a:off x="8419321" y="3653682"/>
              <a:ext cx="0" cy="215411"/>
            </a:xfrm>
            <a:prstGeom prst="line">
              <a:avLst/>
            </a:prstGeom>
            <a:noFill/>
            <a:ln w="12700">
              <a:solidFill>
                <a:srgbClr val="D0D8E4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2" name="Shape 13">
              <a:extLst>
                <a:ext uri="{FF2B5EF4-FFF2-40B4-BE49-F238E27FC236}">
                  <a16:creationId xmlns:a16="http://schemas.microsoft.com/office/drawing/2014/main" id="{B0585375-A8E4-90E8-260B-0DF6677CD5B6}"/>
                </a:ext>
              </a:extLst>
            </p:cNvPr>
            <p:cNvSpPr/>
            <p:nvPr/>
          </p:nvSpPr>
          <p:spPr>
            <a:xfrm>
              <a:off x="8299649" y="3885049"/>
              <a:ext cx="239345" cy="239345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" name="Text 14">
              <a:extLst>
                <a:ext uri="{FF2B5EF4-FFF2-40B4-BE49-F238E27FC236}">
                  <a16:creationId xmlns:a16="http://schemas.microsoft.com/office/drawing/2014/main" id="{A5BF9E89-A1E1-BCB7-FD16-15426185680B}"/>
                </a:ext>
              </a:extLst>
            </p:cNvPr>
            <p:cNvSpPr/>
            <p:nvPr/>
          </p:nvSpPr>
          <p:spPr>
            <a:xfrm>
              <a:off x="8299649" y="3885049"/>
              <a:ext cx="239345" cy="239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</a:rPr>
                <a:t>2</a:t>
              </a:r>
              <a:endParaRPr lang="en-US" sz="1400" dirty="0"/>
            </a:p>
          </p:txBody>
        </p:sp>
        <p:sp>
          <p:nvSpPr>
            <p:cNvPr id="24" name="Text 15">
              <a:extLst>
                <a:ext uri="{FF2B5EF4-FFF2-40B4-BE49-F238E27FC236}">
                  <a16:creationId xmlns:a16="http://schemas.microsoft.com/office/drawing/2014/main" id="{8376D92A-13CC-1B30-F271-CAA96805EDC6}"/>
                </a:ext>
              </a:extLst>
            </p:cNvPr>
            <p:cNvSpPr/>
            <p:nvPr/>
          </p:nvSpPr>
          <p:spPr>
            <a:xfrm>
              <a:off x="8602819" y="4275298"/>
              <a:ext cx="1555744" cy="414865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00" dirty="0">
                  <a:solidFill>
                    <a:srgbClr val="1C2B3A"/>
                  </a:solidFill>
                </a:rPr>
                <a:t>Bare Cavity 2K Test</a:t>
              </a:r>
              <a:r>
                <a:rPr lang="en-US" sz="1400" dirty="0"/>
                <a:t> (</a:t>
              </a:r>
              <a:r>
                <a:rPr lang="en-US" sz="1400" dirty="0">
                  <a:solidFill>
                    <a:srgbClr val="1C2B3A"/>
                  </a:solidFill>
                </a:rPr>
                <a:t>FNAL)</a:t>
              </a:r>
              <a:endParaRPr lang="en-US" sz="1400" dirty="0"/>
            </a:p>
          </p:txBody>
        </p:sp>
        <p:sp>
          <p:nvSpPr>
            <p:cNvPr id="25" name="Shape 16">
              <a:extLst>
                <a:ext uri="{FF2B5EF4-FFF2-40B4-BE49-F238E27FC236}">
                  <a16:creationId xmlns:a16="http://schemas.microsoft.com/office/drawing/2014/main" id="{78DF8FDF-FC0E-1DE0-67EF-01021EE82FD9}"/>
                </a:ext>
              </a:extLst>
            </p:cNvPr>
            <p:cNvSpPr/>
            <p:nvPr/>
          </p:nvSpPr>
          <p:spPr>
            <a:xfrm>
              <a:off x="8419321" y="4132372"/>
              <a:ext cx="0" cy="215411"/>
            </a:xfrm>
            <a:prstGeom prst="line">
              <a:avLst/>
            </a:prstGeom>
            <a:noFill/>
            <a:ln w="12700">
              <a:solidFill>
                <a:srgbClr val="D0D8E4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" name="Shape 17">
              <a:extLst>
                <a:ext uri="{FF2B5EF4-FFF2-40B4-BE49-F238E27FC236}">
                  <a16:creationId xmlns:a16="http://schemas.microsoft.com/office/drawing/2014/main" id="{E450E14E-41F4-9807-F370-BE0EFF3F8B8F}"/>
                </a:ext>
              </a:extLst>
            </p:cNvPr>
            <p:cNvSpPr/>
            <p:nvPr/>
          </p:nvSpPr>
          <p:spPr>
            <a:xfrm>
              <a:off x="8299649" y="4363739"/>
              <a:ext cx="239345" cy="239345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7" name="Text 18">
              <a:extLst>
                <a:ext uri="{FF2B5EF4-FFF2-40B4-BE49-F238E27FC236}">
                  <a16:creationId xmlns:a16="http://schemas.microsoft.com/office/drawing/2014/main" id="{36EAFA27-16E5-91CF-D415-C0F332DF327F}"/>
                </a:ext>
              </a:extLst>
            </p:cNvPr>
            <p:cNvSpPr/>
            <p:nvPr/>
          </p:nvSpPr>
          <p:spPr>
            <a:xfrm>
              <a:off x="8299649" y="4363739"/>
              <a:ext cx="239345" cy="239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</a:rPr>
                <a:t>3</a:t>
              </a:r>
              <a:endParaRPr lang="en-US" sz="1400" dirty="0"/>
            </a:p>
          </p:txBody>
        </p:sp>
        <p:sp>
          <p:nvSpPr>
            <p:cNvPr id="28" name="Text 19">
              <a:extLst>
                <a:ext uri="{FF2B5EF4-FFF2-40B4-BE49-F238E27FC236}">
                  <a16:creationId xmlns:a16="http://schemas.microsoft.com/office/drawing/2014/main" id="{3694D0AD-C744-20AF-8C52-9F1FBCDAFA03}"/>
                </a:ext>
              </a:extLst>
            </p:cNvPr>
            <p:cNvSpPr/>
            <p:nvPr/>
          </p:nvSpPr>
          <p:spPr>
            <a:xfrm>
              <a:off x="8602819" y="4743578"/>
              <a:ext cx="1555744" cy="414865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00" dirty="0">
                  <a:solidFill>
                    <a:srgbClr val="1C2B3A"/>
                  </a:solidFill>
                </a:rPr>
                <a:t>He Tank</a:t>
              </a:r>
              <a:endParaRPr lang="en-US" sz="1400" dirty="0"/>
            </a:p>
            <a:p>
              <a:r>
                <a:rPr lang="en-US" sz="1400" dirty="0">
                  <a:solidFill>
                    <a:srgbClr val="1C2B3A"/>
                  </a:solidFill>
                </a:rPr>
                <a:t>Integration (ZRI)</a:t>
              </a:r>
              <a:endParaRPr lang="en-US" sz="1400" dirty="0"/>
            </a:p>
          </p:txBody>
        </p:sp>
        <p:sp>
          <p:nvSpPr>
            <p:cNvPr id="29" name="Shape 20">
              <a:extLst>
                <a:ext uri="{FF2B5EF4-FFF2-40B4-BE49-F238E27FC236}">
                  <a16:creationId xmlns:a16="http://schemas.microsoft.com/office/drawing/2014/main" id="{6DCCABA2-9669-75EE-DA48-5C0090DE8BEA}"/>
                </a:ext>
              </a:extLst>
            </p:cNvPr>
            <p:cNvSpPr/>
            <p:nvPr/>
          </p:nvSpPr>
          <p:spPr>
            <a:xfrm>
              <a:off x="8419321" y="4611063"/>
              <a:ext cx="0" cy="215411"/>
            </a:xfrm>
            <a:prstGeom prst="line">
              <a:avLst/>
            </a:prstGeom>
            <a:noFill/>
            <a:ln w="12700">
              <a:solidFill>
                <a:srgbClr val="D0D8E4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0" name="Shape 21">
              <a:extLst>
                <a:ext uri="{FF2B5EF4-FFF2-40B4-BE49-F238E27FC236}">
                  <a16:creationId xmlns:a16="http://schemas.microsoft.com/office/drawing/2014/main" id="{E37F2A30-BFCC-7835-11F9-F55FF680C9E7}"/>
                </a:ext>
              </a:extLst>
            </p:cNvPr>
            <p:cNvSpPr/>
            <p:nvPr/>
          </p:nvSpPr>
          <p:spPr>
            <a:xfrm>
              <a:off x="8299649" y="4842430"/>
              <a:ext cx="239345" cy="239345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1" name="Text 22">
              <a:extLst>
                <a:ext uri="{FF2B5EF4-FFF2-40B4-BE49-F238E27FC236}">
                  <a16:creationId xmlns:a16="http://schemas.microsoft.com/office/drawing/2014/main" id="{6959C94B-3104-A9FF-9CC1-E8C8E7F718B2}"/>
                </a:ext>
              </a:extLst>
            </p:cNvPr>
            <p:cNvSpPr/>
            <p:nvPr/>
          </p:nvSpPr>
          <p:spPr>
            <a:xfrm>
              <a:off x="8299649" y="4842430"/>
              <a:ext cx="239345" cy="239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</a:rPr>
                <a:t>4</a:t>
              </a:r>
              <a:endParaRPr lang="en-US" sz="1400" dirty="0"/>
            </a:p>
          </p:txBody>
        </p:sp>
        <p:sp>
          <p:nvSpPr>
            <p:cNvPr id="32" name="Text 23">
              <a:extLst>
                <a:ext uri="{FF2B5EF4-FFF2-40B4-BE49-F238E27FC236}">
                  <a16:creationId xmlns:a16="http://schemas.microsoft.com/office/drawing/2014/main" id="{9E6C74F7-4E01-E756-A1AA-A1F00FFABFAB}"/>
                </a:ext>
              </a:extLst>
            </p:cNvPr>
            <p:cNvSpPr/>
            <p:nvPr/>
          </p:nvSpPr>
          <p:spPr>
            <a:xfrm>
              <a:off x="8602819" y="5246203"/>
              <a:ext cx="1555744" cy="414865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00" dirty="0">
                  <a:solidFill>
                    <a:srgbClr val="1C2B3A"/>
                  </a:solidFill>
                </a:rPr>
                <a:t>Dressed Cavity</a:t>
              </a:r>
              <a:endParaRPr lang="en-US" sz="1400" dirty="0"/>
            </a:p>
            <a:p>
              <a:r>
                <a:rPr lang="en-US" sz="1400" dirty="0">
                  <a:solidFill>
                    <a:srgbClr val="1C2B3A"/>
                  </a:solidFill>
                </a:rPr>
                <a:t>Assembly, HPR and 2K Test (JLab)</a:t>
              </a:r>
              <a:endParaRPr lang="en-US" sz="1400" dirty="0"/>
            </a:p>
          </p:txBody>
        </p:sp>
        <p:sp>
          <p:nvSpPr>
            <p:cNvPr id="33" name="Shape 24">
              <a:extLst>
                <a:ext uri="{FF2B5EF4-FFF2-40B4-BE49-F238E27FC236}">
                  <a16:creationId xmlns:a16="http://schemas.microsoft.com/office/drawing/2014/main" id="{908F5525-8DF8-D917-83C4-FE6E87AFD65B}"/>
                </a:ext>
              </a:extLst>
            </p:cNvPr>
            <p:cNvSpPr/>
            <p:nvPr/>
          </p:nvSpPr>
          <p:spPr>
            <a:xfrm>
              <a:off x="8419321" y="5089753"/>
              <a:ext cx="0" cy="215411"/>
            </a:xfrm>
            <a:prstGeom prst="line">
              <a:avLst/>
            </a:prstGeom>
            <a:noFill/>
            <a:ln w="12700">
              <a:solidFill>
                <a:srgbClr val="D0D8E4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4" name="Shape 25">
              <a:extLst>
                <a:ext uri="{FF2B5EF4-FFF2-40B4-BE49-F238E27FC236}">
                  <a16:creationId xmlns:a16="http://schemas.microsoft.com/office/drawing/2014/main" id="{DC2030E1-0E23-3DFA-3FAB-EF91855E5744}"/>
                </a:ext>
              </a:extLst>
            </p:cNvPr>
            <p:cNvSpPr/>
            <p:nvPr/>
          </p:nvSpPr>
          <p:spPr>
            <a:xfrm>
              <a:off x="8299649" y="5321120"/>
              <a:ext cx="239345" cy="239345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5" name="Text 26">
              <a:extLst>
                <a:ext uri="{FF2B5EF4-FFF2-40B4-BE49-F238E27FC236}">
                  <a16:creationId xmlns:a16="http://schemas.microsoft.com/office/drawing/2014/main" id="{49A09E0A-6584-D88E-5F70-915CC3A48022}"/>
                </a:ext>
              </a:extLst>
            </p:cNvPr>
            <p:cNvSpPr/>
            <p:nvPr/>
          </p:nvSpPr>
          <p:spPr>
            <a:xfrm>
              <a:off x="8299649" y="5321120"/>
              <a:ext cx="239345" cy="239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</a:rPr>
                <a:t>5</a:t>
              </a:r>
              <a:endParaRPr lang="en-US" sz="1400" dirty="0"/>
            </a:p>
          </p:txBody>
        </p:sp>
        <p:sp>
          <p:nvSpPr>
            <p:cNvPr id="36" name="Shape 28">
              <a:extLst>
                <a:ext uri="{FF2B5EF4-FFF2-40B4-BE49-F238E27FC236}">
                  <a16:creationId xmlns:a16="http://schemas.microsoft.com/office/drawing/2014/main" id="{1B9839F8-4847-44D2-7E96-692D4F30A3D5}"/>
                </a:ext>
              </a:extLst>
            </p:cNvPr>
            <p:cNvSpPr/>
            <p:nvPr/>
          </p:nvSpPr>
          <p:spPr>
            <a:xfrm>
              <a:off x="8419321" y="5568444"/>
              <a:ext cx="0" cy="215411"/>
            </a:xfrm>
            <a:prstGeom prst="line">
              <a:avLst/>
            </a:prstGeom>
            <a:noFill/>
            <a:ln w="12700">
              <a:solidFill>
                <a:srgbClr val="D0D8E4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7" name="Shape 29">
              <a:extLst>
                <a:ext uri="{FF2B5EF4-FFF2-40B4-BE49-F238E27FC236}">
                  <a16:creationId xmlns:a16="http://schemas.microsoft.com/office/drawing/2014/main" id="{B62C8D4B-6A83-0D2C-AF6A-0CA27612B6FF}"/>
                </a:ext>
              </a:extLst>
            </p:cNvPr>
            <p:cNvSpPr/>
            <p:nvPr/>
          </p:nvSpPr>
          <p:spPr>
            <a:xfrm>
              <a:off x="8299649" y="5799811"/>
              <a:ext cx="239345" cy="239345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8" name="Text 30">
              <a:extLst>
                <a:ext uri="{FF2B5EF4-FFF2-40B4-BE49-F238E27FC236}">
                  <a16:creationId xmlns:a16="http://schemas.microsoft.com/office/drawing/2014/main" id="{7CEDF44D-6F37-55B7-6283-F54C50854C01}"/>
                </a:ext>
              </a:extLst>
            </p:cNvPr>
            <p:cNvSpPr/>
            <p:nvPr/>
          </p:nvSpPr>
          <p:spPr>
            <a:xfrm>
              <a:off x="8299649" y="5799811"/>
              <a:ext cx="239345" cy="2393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</a:rPr>
                <a:t>6</a:t>
              </a:r>
              <a:endParaRPr lang="en-US" sz="1400" dirty="0"/>
            </a:p>
          </p:txBody>
        </p:sp>
        <p:sp>
          <p:nvSpPr>
            <p:cNvPr id="39" name="Text 31">
              <a:extLst>
                <a:ext uri="{FF2B5EF4-FFF2-40B4-BE49-F238E27FC236}">
                  <a16:creationId xmlns:a16="http://schemas.microsoft.com/office/drawing/2014/main" id="{EEFA31A3-D11D-9B49-1EFD-E7A4BA99E6D9}"/>
                </a:ext>
              </a:extLst>
            </p:cNvPr>
            <p:cNvSpPr/>
            <p:nvPr/>
          </p:nvSpPr>
          <p:spPr>
            <a:xfrm>
              <a:off x="8603792" y="5709035"/>
              <a:ext cx="1555744" cy="414865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00" dirty="0">
                  <a:solidFill>
                    <a:srgbClr val="1C2B3A"/>
                  </a:solidFill>
                </a:rPr>
                <a:t>Ship to TRIUMF and CERN Acceptance</a:t>
              </a:r>
              <a:endParaRPr lang="en-US" sz="1400" dirty="0"/>
            </a:p>
          </p:txBody>
        </p:sp>
        <p:sp>
          <p:nvSpPr>
            <p:cNvPr id="40" name="Text 15">
              <a:extLst>
                <a:ext uri="{FF2B5EF4-FFF2-40B4-BE49-F238E27FC236}">
                  <a16:creationId xmlns:a16="http://schemas.microsoft.com/office/drawing/2014/main" id="{6ADD6D9E-7A6F-8A26-4A5D-926EC405DA27}"/>
                </a:ext>
              </a:extLst>
            </p:cNvPr>
            <p:cNvSpPr/>
            <p:nvPr/>
          </p:nvSpPr>
          <p:spPr>
            <a:xfrm>
              <a:off x="8598830" y="3789311"/>
              <a:ext cx="1555744" cy="414865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00" dirty="0">
                  <a:solidFill>
                    <a:srgbClr val="1C2B3A"/>
                  </a:solidFill>
                </a:rPr>
                <a:t>Bare Cavity Processing (ANL)</a:t>
              </a:r>
              <a:endParaRPr lang="en-US" sz="1400" dirty="0"/>
            </a:p>
          </p:txBody>
        </p:sp>
      </p:grp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8B56322C-82F5-1E12-633D-701904C4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96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D0838-BCC8-B8A4-561C-D94994E6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24114"/>
            <a:ext cx="10560000" cy="720000"/>
          </a:xfrm>
        </p:spPr>
        <p:txBody>
          <a:bodyPr/>
          <a:lstStyle/>
          <a:p>
            <a:r>
              <a:rPr lang="en-US" dirty="0"/>
              <a:t>Manufacturing Challenges of Bare Cavities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0D755-154B-993F-A768-4DDCED715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219205"/>
            <a:ext cx="6945473" cy="4906963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r>
              <a:rPr lang="en-US" dirty="0"/>
              <a:t>Sub-mm mechanical tolerances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Poles symmetry &amp; subcomponents shape accuracy</a:t>
            </a:r>
            <a:endParaRPr lang="en-US" dirty="0">
              <a:cs typeface="Arial"/>
            </a:endParaRPr>
          </a:p>
          <a:p>
            <a:pPr marL="914400" lvl="1" indent="-457200">
              <a:buClr>
                <a:srgbClr val="FF0000"/>
              </a:buClr>
              <a:buFont typeface="+mj-lt"/>
              <a:buAutoNum type="arabicPeriod"/>
            </a:pPr>
            <a:r>
              <a:rPr lang="en-US" dirty="0"/>
              <a:t>End Groups to Main Body alignment</a:t>
            </a:r>
            <a:endParaRPr lang="en-US" dirty="0">
              <a:cs typeface="Arial"/>
            </a:endParaRPr>
          </a:p>
          <a:p>
            <a:pPr marL="914400" lvl="1" indent="-457200">
              <a:buClr>
                <a:srgbClr val="00B050"/>
              </a:buClr>
              <a:buFont typeface="+mj-lt"/>
              <a:buAutoNum type="arabicPeriod"/>
            </a:pPr>
            <a:r>
              <a:rPr lang="en-US" dirty="0">
                <a:cs typeface="Arial"/>
              </a:rPr>
              <a:t>Flange positions critical for helium tank interface</a:t>
            </a:r>
            <a:endParaRPr lang="en-US" dirty="0"/>
          </a:p>
          <a:p>
            <a:r>
              <a:rPr lang="en-US" dirty="0"/>
              <a:t>Extreme deep-drawn pole shape</a:t>
            </a:r>
          </a:p>
          <a:p>
            <a:pPr marL="914400" lvl="1" indent="-457200">
              <a:buClr>
                <a:srgbClr val="7030A0"/>
              </a:buClr>
              <a:buFont typeface="+mj-lt"/>
              <a:buAutoNum type="arabicPeriod" startAt="4"/>
            </a:pPr>
            <a:r>
              <a:rPr lang="en-US" dirty="0"/>
              <a:t>Extensive R&amp;D to avoid rupture, orange peel, thinning (also challenge for HPR)</a:t>
            </a:r>
          </a:p>
          <a:p>
            <a:r>
              <a:rPr lang="en-US" dirty="0"/>
              <a:t>Complex weld geometries</a:t>
            </a:r>
          </a:p>
          <a:p>
            <a:pPr marL="914400" lvl="1" indent="-457200">
              <a:buClr>
                <a:srgbClr val="00B0F0"/>
              </a:buClr>
              <a:buFont typeface="+mj-lt"/>
              <a:buAutoNum type="arabicPeriod" startAt="5"/>
            </a:pPr>
            <a:r>
              <a:rPr lang="en-US" dirty="0"/>
              <a:t>Saddle-shape welds: pole-body, waveguide-endcap</a:t>
            </a:r>
          </a:p>
          <a:p>
            <a:pPr marL="57150" indent="0">
              <a:buClr>
                <a:srgbClr val="00B050"/>
              </a:buClr>
              <a:buNone/>
            </a:pP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05683-34E6-41D9-18A9-02772411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99863-2079-5BC5-93BC-293934276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9D2A29-ED8F-31D1-1320-F8DD0EAB0452}"/>
              </a:ext>
            </a:extLst>
          </p:cNvPr>
          <p:cNvGrpSpPr/>
          <p:nvPr/>
        </p:nvGrpSpPr>
        <p:grpSpPr>
          <a:xfrm>
            <a:off x="7575924" y="756227"/>
            <a:ext cx="4302079" cy="2027100"/>
            <a:chOff x="8179553" y="983750"/>
            <a:chExt cx="3334418" cy="1571147"/>
          </a:xfrm>
        </p:grpSpPr>
        <p:pic>
          <p:nvPicPr>
            <p:cNvPr id="8" name="Picture 7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91E90FE6-ABD0-04A4-C319-606F32548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7" t="19782" r="36490" b="17481"/>
            <a:stretch>
              <a:fillRect/>
            </a:stretch>
          </p:blipFill>
          <p:spPr>
            <a:xfrm>
              <a:off x="8449179" y="983750"/>
              <a:ext cx="3064792" cy="1571147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DC1CDF6-9215-4A18-3D32-FEEDE4DCF0F0}"/>
                </a:ext>
              </a:extLst>
            </p:cNvPr>
            <p:cNvSpPr/>
            <p:nvPr/>
          </p:nvSpPr>
          <p:spPr>
            <a:xfrm>
              <a:off x="10321780" y="1597866"/>
              <a:ext cx="609828" cy="335813"/>
            </a:xfrm>
            <a:prstGeom prst="roundRect">
              <a:avLst/>
            </a:prstGeom>
            <a:noFill/>
            <a:ln w="19050">
              <a:solidFill>
                <a:srgbClr val="FB96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B963C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DFDBAD-472B-1F0D-BE2A-B6BC201E284F}"/>
                </a:ext>
              </a:extLst>
            </p:cNvPr>
            <p:cNvSpPr txBox="1"/>
            <p:nvPr/>
          </p:nvSpPr>
          <p:spPr>
            <a:xfrm>
              <a:off x="10925165" y="1627542"/>
              <a:ext cx="231343" cy="26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B963C"/>
                  </a:solidFill>
                </a:rPr>
                <a:t>1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100D348-953A-4989-BC62-FA3E447E39F6}"/>
                </a:ext>
              </a:extLst>
            </p:cNvPr>
            <p:cNvSpPr/>
            <p:nvPr/>
          </p:nvSpPr>
          <p:spPr>
            <a:xfrm>
              <a:off x="8372531" y="1839699"/>
              <a:ext cx="407047" cy="309157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B963C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1FB944-CCD3-AB0F-9484-24E9525DDD19}"/>
                </a:ext>
              </a:extLst>
            </p:cNvPr>
            <p:cNvSpPr txBox="1"/>
            <p:nvPr/>
          </p:nvSpPr>
          <p:spPr>
            <a:xfrm>
              <a:off x="8179553" y="1835284"/>
              <a:ext cx="231343" cy="2624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96A9D3-6BB0-6589-375C-6F5D44ADE19B}"/>
              </a:ext>
            </a:extLst>
          </p:cNvPr>
          <p:cNvGrpSpPr/>
          <p:nvPr/>
        </p:nvGrpSpPr>
        <p:grpSpPr>
          <a:xfrm>
            <a:off x="8316882" y="4690886"/>
            <a:ext cx="3682086" cy="1665465"/>
            <a:chOff x="8120568" y="4797798"/>
            <a:chExt cx="3682086" cy="1665465"/>
          </a:xfrm>
        </p:grpSpPr>
        <p:pic>
          <p:nvPicPr>
            <p:cNvPr id="11" name="Picture 10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5F88885D-9EFA-B1D8-B734-FAA26ADFB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324"/>
            <a:stretch/>
          </p:blipFill>
          <p:spPr>
            <a:xfrm rot="5400000">
              <a:off x="9128878" y="3789488"/>
              <a:ext cx="1665465" cy="3682086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31A002C-76D9-6EEE-98FD-1A01FF4EE498}"/>
                </a:ext>
              </a:extLst>
            </p:cNvPr>
            <p:cNvSpPr/>
            <p:nvPr/>
          </p:nvSpPr>
          <p:spPr>
            <a:xfrm>
              <a:off x="10560185" y="5954558"/>
              <a:ext cx="485577" cy="323193"/>
            </a:xfrm>
            <a:prstGeom prst="round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F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DE24E3-C295-EBF1-6919-4A5B91200845}"/>
                </a:ext>
              </a:extLst>
            </p:cNvPr>
            <p:cNvSpPr txBox="1"/>
            <p:nvPr/>
          </p:nvSpPr>
          <p:spPr>
            <a:xfrm>
              <a:off x="10994910" y="592797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5</a:t>
              </a:r>
            </a:p>
          </p:txBody>
        </p:sp>
        <p:sp>
          <p:nvSpPr>
            <p:cNvPr id="25" name="Rectangle: Rounded Corners 18">
              <a:extLst>
                <a:ext uri="{FF2B5EF4-FFF2-40B4-BE49-F238E27FC236}">
                  <a16:creationId xmlns:a16="http://schemas.microsoft.com/office/drawing/2014/main" id="{7FD58CE2-D8E9-F873-F106-480899BD419A}"/>
                </a:ext>
              </a:extLst>
            </p:cNvPr>
            <p:cNvSpPr/>
            <p:nvPr/>
          </p:nvSpPr>
          <p:spPr>
            <a:xfrm>
              <a:off x="9275504" y="5283150"/>
              <a:ext cx="485577" cy="323193"/>
            </a:xfrm>
            <a:prstGeom prst="round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F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55BC8F-6417-995C-78A4-419CBE5507A1}"/>
                </a:ext>
              </a:extLst>
            </p:cNvPr>
            <p:cNvSpPr txBox="1"/>
            <p:nvPr/>
          </p:nvSpPr>
          <p:spPr>
            <a:xfrm>
              <a:off x="8989862" y="509848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5289A9-574D-9BE4-3F19-0C51E4015BE1}"/>
              </a:ext>
            </a:extLst>
          </p:cNvPr>
          <p:cNvGrpSpPr/>
          <p:nvPr/>
        </p:nvGrpSpPr>
        <p:grpSpPr>
          <a:xfrm>
            <a:off x="8316881" y="3143326"/>
            <a:ext cx="3566861" cy="1381279"/>
            <a:chOff x="9172444" y="2753373"/>
            <a:chExt cx="2790403" cy="1080593"/>
          </a:xfrm>
        </p:grpSpPr>
        <p:pic>
          <p:nvPicPr>
            <p:cNvPr id="13" name="Picture 12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8AA32369-BFA2-EB6A-F22D-4F314D39A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72444" y="2753373"/>
              <a:ext cx="2785913" cy="1080593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7D4C057-11A7-281A-424A-9A57F2EF8A77}"/>
                </a:ext>
              </a:extLst>
            </p:cNvPr>
            <p:cNvSpPr/>
            <p:nvPr/>
          </p:nvSpPr>
          <p:spPr>
            <a:xfrm>
              <a:off x="10111592" y="2801979"/>
              <a:ext cx="596069" cy="219107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B963C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51AD4F0-A9B2-56A6-D85E-B42A350C1ECF}"/>
                </a:ext>
              </a:extLst>
            </p:cNvPr>
            <p:cNvSpPr/>
            <p:nvPr/>
          </p:nvSpPr>
          <p:spPr>
            <a:xfrm>
              <a:off x="10992944" y="2792007"/>
              <a:ext cx="760036" cy="521063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B963C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4F8A2E-08FD-09E0-D532-26804ABF1D54}"/>
                </a:ext>
              </a:extLst>
            </p:cNvPr>
            <p:cNvSpPr txBox="1"/>
            <p:nvPr/>
          </p:nvSpPr>
          <p:spPr>
            <a:xfrm>
              <a:off x="9929650" y="2776103"/>
              <a:ext cx="233505" cy="264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9051"/>
                  </a:solidFill>
                </a:rPr>
                <a:t>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54DF7C-C59B-AD90-E7A9-9344DF145C60}"/>
                </a:ext>
              </a:extLst>
            </p:cNvPr>
            <p:cNvSpPr txBox="1"/>
            <p:nvPr/>
          </p:nvSpPr>
          <p:spPr>
            <a:xfrm>
              <a:off x="11729342" y="2802233"/>
              <a:ext cx="233505" cy="264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905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308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D621B-E9DC-10FD-0022-1EBA7218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14324"/>
            <a:ext cx="10560000" cy="720000"/>
          </a:xfrm>
        </p:spPr>
        <p:txBody>
          <a:bodyPr/>
          <a:lstStyle/>
          <a:p>
            <a:r>
              <a:rPr lang="en-US" dirty="0"/>
              <a:t>Metrology and Non-Conformities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5122D-3879-CF61-95C6-A90099461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80" y="4714429"/>
            <a:ext cx="9028640" cy="160124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Reduced deviations from prototypes to production (~ 50%) </a:t>
            </a:r>
          </a:p>
          <a:p>
            <a:r>
              <a:rPr lang="en-US" dirty="0"/>
              <a:t>Achieving acceptable quality</a:t>
            </a:r>
          </a:p>
          <a:p>
            <a:r>
              <a:rPr lang="en-US" dirty="0"/>
              <a:t>Components require multiple calibration steps after forming.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E7C0A-08FE-2320-C312-F79410C8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3027E-9840-A8F5-4347-73228DF1F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  <p:pic>
        <p:nvPicPr>
          <p:cNvPr id="12" name="Picture 11" descr="A picture containing indoor, silver&#10;&#10;Description automatically generated">
            <a:extLst>
              <a:ext uri="{FF2B5EF4-FFF2-40B4-BE49-F238E27FC236}">
                <a16:creationId xmlns:a16="http://schemas.microsoft.com/office/drawing/2014/main" id="{C4493ECA-ED4E-F4FB-DFB2-7B2310AD1A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20162" y="2274985"/>
            <a:ext cx="1820064" cy="1971701"/>
          </a:xfrm>
          <a:prstGeom prst="rect">
            <a:avLst/>
          </a:prstGeom>
        </p:spPr>
      </p:pic>
      <p:pic>
        <p:nvPicPr>
          <p:cNvPr id="13" name="Picture 12" descr="A picture containing indoor, counter, silver, blender&#10;&#10;Description automatically generated">
            <a:extLst>
              <a:ext uri="{FF2B5EF4-FFF2-40B4-BE49-F238E27FC236}">
                <a16:creationId xmlns:a16="http://schemas.microsoft.com/office/drawing/2014/main" id="{7A730CAF-3A00-21E6-3790-65BCE8C125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0046" y="4280450"/>
            <a:ext cx="2470747" cy="1933854"/>
          </a:xfrm>
          <a:prstGeom prst="rect">
            <a:avLst/>
          </a:prstGeom>
        </p:spPr>
      </p:pic>
      <p:pic>
        <p:nvPicPr>
          <p:cNvPr id="14" name="Picture 13" descr="A close-up of a camera&#10;&#10;Description automatically generated with low confidence">
            <a:extLst>
              <a:ext uri="{FF2B5EF4-FFF2-40B4-BE49-F238E27FC236}">
                <a16:creationId xmlns:a16="http://schemas.microsoft.com/office/drawing/2014/main" id="{4253E3B2-4DDA-1F7C-6330-E133E549B4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4540" y="2274985"/>
            <a:ext cx="2266253" cy="1863418"/>
          </a:xfrm>
          <a:prstGeom prst="rect">
            <a:avLst/>
          </a:prstGeom>
        </p:spPr>
      </p:pic>
      <p:pic>
        <p:nvPicPr>
          <p:cNvPr id="15" name="Picture 14" descr="A metal faucet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BC6786B6-BC17-8CE1-AA6B-26C5C84460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349" y="2274985"/>
            <a:ext cx="2001722" cy="1863418"/>
          </a:xfrm>
          <a:prstGeom prst="rect">
            <a:avLst/>
          </a:prstGeom>
        </p:spPr>
      </p:pic>
      <p:pic>
        <p:nvPicPr>
          <p:cNvPr id="16" name="Picture 15" descr="A picture containing indoor, wall, several&#10;&#10;Description automatically generated">
            <a:extLst>
              <a:ext uri="{FF2B5EF4-FFF2-40B4-BE49-F238E27FC236}">
                <a16:creationId xmlns:a16="http://schemas.microsoft.com/office/drawing/2014/main" id="{AE82724B-1375-80EE-3AC4-63444D4884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349" y="898573"/>
            <a:ext cx="4451444" cy="1308872"/>
          </a:xfrm>
          <a:prstGeom prst="rect">
            <a:avLst/>
          </a:prstGeom>
        </p:spPr>
      </p:pic>
      <p:pic>
        <p:nvPicPr>
          <p:cNvPr id="17" name="Picture 1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7091516-D839-B845-49DB-4F47C78ACF3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940" y="823587"/>
            <a:ext cx="2230508" cy="13838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0955FC-03A3-7E5A-8F44-91042932C93F}"/>
              </a:ext>
            </a:extLst>
          </p:cNvPr>
          <p:cNvGrpSpPr/>
          <p:nvPr/>
        </p:nvGrpSpPr>
        <p:grpSpPr>
          <a:xfrm>
            <a:off x="131647" y="2606100"/>
            <a:ext cx="4699334" cy="1927508"/>
            <a:chOff x="131647" y="2606100"/>
            <a:chExt cx="4699334" cy="192750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1C7F948-FB56-2B4E-CEC2-D66C4D1D5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4820" y="2633649"/>
              <a:ext cx="1976161" cy="1446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7738F50-DB6C-CA4D-F872-3E5E26740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647" y="2606100"/>
              <a:ext cx="2074016" cy="14464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903FC84-66EF-38B2-41D7-2DD94B1EC0CB}"/>
                </a:ext>
              </a:extLst>
            </p:cNvPr>
            <p:cNvSpPr txBox="1"/>
            <p:nvPr/>
          </p:nvSpPr>
          <p:spPr>
            <a:xfrm>
              <a:off x="406582" y="4092171"/>
              <a:ext cx="21144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B0F0"/>
                  </a:solidFill>
                </a:rPr>
                <a:t>Production V-HOM End Group </a:t>
              </a:r>
              <a:br>
                <a:rPr lang="en-US" sz="1100" dirty="0">
                  <a:solidFill>
                    <a:srgbClr val="00B0F0"/>
                  </a:solidFill>
                </a:rPr>
              </a:br>
              <a:r>
                <a:rPr lang="en-US" sz="1100" dirty="0">
                  <a:solidFill>
                    <a:srgbClr val="00B0F0"/>
                  </a:solidFill>
                </a:rPr>
                <a:t>{+/-0.25mm scale}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92418C-CC70-00F2-608D-8904847D39EA}"/>
                </a:ext>
              </a:extLst>
            </p:cNvPr>
            <p:cNvSpPr txBox="1"/>
            <p:nvPr/>
          </p:nvSpPr>
          <p:spPr>
            <a:xfrm>
              <a:off x="2545468" y="4125998"/>
              <a:ext cx="2190802" cy="407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7030A0"/>
                  </a:solidFill>
                </a:rPr>
                <a:t>Prototype V-HOM End Group </a:t>
              </a:r>
            </a:p>
            <a:p>
              <a:pPr algn="ctr"/>
              <a:r>
                <a:rPr lang="en-US" sz="1100" dirty="0">
                  <a:solidFill>
                    <a:srgbClr val="7030A0"/>
                  </a:solidFill>
                </a:rPr>
                <a:t>{+/-0.4mm scale}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553DD3-D9BD-9F47-5F56-D675793C10B8}"/>
              </a:ext>
            </a:extLst>
          </p:cNvPr>
          <p:cNvGrpSpPr/>
          <p:nvPr/>
        </p:nvGrpSpPr>
        <p:grpSpPr>
          <a:xfrm>
            <a:off x="318710" y="768094"/>
            <a:ext cx="4645780" cy="1851133"/>
            <a:chOff x="1896367" y="946052"/>
            <a:chExt cx="8646818" cy="344536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39E3D36-AE05-1278-7E03-DAD9C45E1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0600" y="946052"/>
              <a:ext cx="4212585" cy="288036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D91B72-3A96-8F98-9850-1F017DD9D00A}"/>
                </a:ext>
              </a:extLst>
            </p:cNvPr>
            <p:cNvSpPr txBox="1"/>
            <p:nvPr/>
          </p:nvSpPr>
          <p:spPr>
            <a:xfrm>
              <a:off x="2155976" y="3828794"/>
              <a:ext cx="3405641" cy="486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B0F0"/>
                  </a:solidFill>
                </a:rPr>
                <a:t>Production Main Body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714B7A-55FA-ED60-566D-9674021C0CF0}"/>
                </a:ext>
              </a:extLst>
            </p:cNvPr>
            <p:cNvSpPr txBox="1"/>
            <p:nvPr/>
          </p:nvSpPr>
          <p:spPr>
            <a:xfrm>
              <a:off x="5863638" y="3805927"/>
              <a:ext cx="4431998" cy="585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rgbClr val="7030A0"/>
                  </a:solidFill>
                </a:rPr>
                <a:t>Prototype Main Body</a:t>
              </a:r>
            </a:p>
          </p:txBody>
        </p:sp>
        <p:pic>
          <p:nvPicPr>
            <p:cNvPr id="37" name="Picture 36" descr="Diagram&#10;&#10;Description automatically generated">
              <a:extLst>
                <a:ext uri="{FF2B5EF4-FFF2-40B4-BE49-F238E27FC236}">
                  <a16:creationId xmlns:a16="http://schemas.microsoft.com/office/drawing/2014/main" id="{26B1A4D3-10E6-E739-6D6B-2B85D16BA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6367" y="946052"/>
              <a:ext cx="4262484" cy="2880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45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5"/>
          <p:cNvSpPr/>
          <p:nvPr/>
        </p:nvSpPr>
        <p:spPr>
          <a:xfrm>
            <a:off x="426720" y="1438656"/>
            <a:ext cx="5974080" cy="5059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189" indent="-457189">
              <a:spcAft>
                <a:spcPts val="267"/>
              </a:spcAft>
              <a:buSzPct val="100000"/>
              <a:buChar char="•"/>
            </a:pPr>
            <a:endParaRPr lang="en-US" sz="1467" dirty="0"/>
          </a:p>
        </p:txBody>
      </p:sp>
      <p:pic>
        <p:nvPicPr>
          <p:cNvPr id="10" name="Picture 9" descr="A picture containing black&#10;&#10;AI-generated content may be incorrect.">
            <a:extLst>
              <a:ext uri="{FF2B5EF4-FFF2-40B4-BE49-F238E27FC236}">
                <a16:creationId xmlns:a16="http://schemas.microsoft.com/office/drawing/2014/main" id="{3A639679-1636-C436-41F7-E63A1C6CF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982844" y="1151759"/>
            <a:ext cx="2152184" cy="1967590"/>
          </a:xfrm>
          <a:prstGeom prst="rect">
            <a:avLst/>
          </a:prstGeom>
        </p:spPr>
      </p:pic>
      <p:pic>
        <p:nvPicPr>
          <p:cNvPr id="11" name="Picture 10" descr="A picture containing metal, kitchenware, steel, pan&#10;&#10;AI-generated content may be incorrect.">
            <a:extLst>
              <a:ext uri="{FF2B5EF4-FFF2-40B4-BE49-F238E27FC236}">
                <a16:creationId xmlns:a16="http://schemas.microsoft.com/office/drawing/2014/main" id="{4D98C912-7312-A5F6-B281-C30378B438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394888" y="3332365"/>
            <a:ext cx="3048000" cy="20538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06444-BB19-9A92-A8C4-D5139361107D}"/>
              </a:ext>
            </a:extLst>
          </p:cNvPr>
          <p:cNvSpPr txBox="1"/>
          <p:nvPr/>
        </p:nvSpPr>
        <p:spPr>
          <a:xfrm>
            <a:off x="10042731" y="5929502"/>
            <a:ext cx="1783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A5A5A"/>
                </a:solidFill>
              </a:rPr>
              <a:t>Braze joints after BCP and 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2E61A-212A-C6B2-4F75-370F9DC972CD}"/>
              </a:ext>
            </a:extLst>
          </p:cNvPr>
          <p:cNvSpPr txBox="1"/>
          <p:nvPr/>
        </p:nvSpPr>
        <p:spPr>
          <a:xfrm>
            <a:off x="7119058" y="6011565"/>
            <a:ext cx="2483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5A5A5A"/>
                </a:solidFill>
              </a:rPr>
              <a:t>NRFD03: failed UT scan on Beam Axis (VHOM side) at CERN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9EEF14-39C9-DE15-DBDD-105A2F71A7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499"/>
          <a:stretch>
            <a:fillRect/>
          </a:stretch>
        </p:blipFill>
        <p:spPr>
          <a:xfrm>
            <a:off x="7119059" y="3033132"/>
            <a:ext cx="2713267" cy="2948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98E04D-EB7F-E958-7FAD-6EC044B528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03366" y="237459"/>
            <a:ext cx="1742450" cy="2795673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8A404DD8-45BD-60A4-BF35-41841790E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Braze Joints Non-Conformities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F5130D6-4B3A-5BD2-1028-985926E8D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900000"/>
            <a:ext cx="6375524" cy="5226169"/>
          </a:xfrm>
        </p:spPr>
        <p:txBody>
          <a:bodyPr>
            <a:normAutofit lnSpcReduction="10000"/>
          </a:bodyPr>
          <a:lstStyle/>
          <a:p>
            <a:r>
              <a:rPr lang="en-US" sz="2400" u="sng" dirty="0"/>
              <a:t>Leaks discovered after bulk BCP and 600°C heat treatment at ZRI</a:t>
            </a:r>
          </a:p>
          <a:p>
            <a:r>
              <a:rPr lang="en-US" sz="2400" dirty="0"/>
              <a:t>All leaky flanges were cut off and shipped to CERN for full analysis</a:t>
            </a:r>
          </a:p>
          <a:p>
            <a:r>
              <a:rPr lang="en-US" sz="2400" dirty="0"/>
              <a:t>Root Cause Analysis completed by CERN:</a:t>
            </a:r>
          </a:p>
          <a:p>
            <a:pPr lvl="1"/>
            <a:r>
              <a:rPr lang="en-US" sz="1800" dirty="0"/>
              <a:t>NDT: Visual Testing, Leak Testing, C-Scan UT inspection</a:t>
            </a:r>
          </a:p>
          <a:p>
            <a:pPr lvl="1"/>
            <a:r>
              <a:rPr lang="en-US" sz="1800" dirty="0"/>
              <a:t>DT: tomography + metallography confirmed deficiencies in sub-component manufacturing</a:t>
            </a:r>
          </a:p>
          <a:p>
            <a:pPr lvl="1"/>
            <a:r>
              <a:rPr lang="en-US" sz="1800" dirty="0"/>
              <a:t>Root cause: surface roughness and insufficient brazing quality</a:t>
            </a:r>
          </a:p>
          <a:p>
            <a:r>
              <a:rPr lang="en-US" sz="2400" dirty="0"/>
              <a:t>NRFD03 additionally failed manual UT at CERN (beam-axis, VHOM side)</a:t>
            </a:r>
          </a:p>
          <a:p>
            <a:r>
              <a:rPr lang="en-US" sz="2400" dirty="0"/>
              <a:t>Mitigation plan under discussion: FNAL–CERN–ZRI</a:t>
            </a:r>
          </a:p>
          <a:p>
            <a:endParaRPr lang="en-US" sz="24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55FA72B-B375-652D-04DD-19C5DAA0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EF449F48-9BE8-5BFC-BBC0-C5F8CDDE8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28C4DB50-68A2-B592-946F-060688859C0A}"/>
              </a:ext>
            </a:extLst>
          </p:cNvPr>
          <p:cNvSpPr/>
          <p:nvPr/>
        </p:nvSpPr>
        <p:spPr>
          <a:xfrm rot="3741706">
            <a:off x="11443903" y="825525"/>
            <a:ext cx="206400" cy="747130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BA287406-3F74-C1FD-318C-5E742E608FC7}"/>
              </a:ext>
            </a:extLst>
          </p:cNvPr>
          <p:cNvSpPr/>
          <p:nvPr/>
        </p:nvSpPr>
        <p:spPr>
          <a:xfrm rot="3741706">
            <a:off x="11310088" y="4237798"/>
            <a:ext cx="206400" cy="747130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E2F41EF1-C693-3115-D1BC-7AC8B652083B}"/>
              </a:ext>
            </a:extLst>
          </p:cNvPr>
          <p:cNvSpPr/>
          <p:nvPr/>
        </p:nvSpPr>
        <p:spPr>
          <a:xfrm rot="18533419">
            <a:off x="8612983" y="1497660"/>
            <a:ext cx="206400" cy="747130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907D6-BF75-1EC5-32A1-9A3098916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8924-A739-03EB-370C-72F29440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</p:spPr>
        <p:txBody>
          <a:bodyPr/>
          <a:lstStyle/>
          <a:p>
            <a:r>
              <a:rPr lang="en-US" dirty="0"/>
              <a:t>Processing and Rinsing: Solutions and Open Issues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3E86637-760E-98A2-55E5-69A8C2D487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574733" y="814790"/>
            <a:ext cx="6283398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schemeClr val="accent5"/>
                </a:solidFill>
                <a:latin typeface="+mn-lt"/>
              </a:rPr>
              <a:t>BCP caused over-etching at peripherals at ZRI attributed to insufficient cooling of extremities: improved with waterjet cooling (ANL approach).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600" dirty="0">
                <a:solidFill>
                  <a:schemeClr val="accent5"/>
                </a:solidFill>
                <a:latin typeface="+mn-lt"/>
              </a:rPr>
              <a:t>Rinsing and Clean-room assembly at ZRI audited by JLAB SME (in-situ).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altLang="en-US" sz="1400" dirty="0">
                <a:solidFill>
                  <a:schemeClr val="accent5"/>
                </a:solidFill>
                <a:latin typeface="+mn-lt"/>
              </a:rPr>
              <a:t>Manual HOM ports rinsing added using JLAB approach and tooling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altLang="en-US" sz="1400" dirty="0">
                <a:solidFill>
                  <a:schemeClr val="accent5"/>
                </a:solidFill>
                <a:latin typeface="+mn-lt"/>
              </a:rPr>
              <a:t>JLAB 6-fan-nozzles HPR system will be adopted by ZRI, tested on NRFD06.</a:t>
            </a:r>
          </a:p>
          <a:p>
            <a:pPr marL="342900" lvl="1" indent="-342900" eaLnBrk="1" hangingPunct="1">
              <a:spcBef>
                <a:spcPct val="20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altLang="en-US" sz="1600" dirty="0">
                <a:solidFill>
                  <a:schemeClr val="accent5"/>
                </a:solidFill>
                <a:latin typeface="+mn-lt"/>
              </a:rPr>
              <a:t>AUP demonstrated full performance recovery after light BCP at ANL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EEE47-26FA-284A-D56D-1BFBB900C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084" y="3556459"/>
            <a:ext cx="4106600" cy="2423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EA847A-7CAB-5A3B-F5CF-D7FAD118C829}"/>
              </a:ext>
            </a:extLst>
          </p:cNvPr>
          <p:cNvCxnSpPr>
            <a:cxnSpLocks/>
          </p:cNvCxnSpPr>
          <p:nvPr/>
        </p:nvCxnSpPr>
        <p:spPr>
          <a:xfrm>
            <a:off x="3499675" y="4015836"/>
            <a:ext cx="0" cy="6833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6FD26D-36FF-8F7A-28E2-3C3AF4762A2A}"/>
              </a:ext>
            </a:extLst>
          </p:cNvPr>
          <p:cNvCxnSpPr>
            <a:cxnSpLocks/>
          </p:cNvCxnSpPr>
          <p:nvPr/>
        </p:nvCxnSpPr>
        <p:spPr>
          <a:xfrm>
            <a:off x="3737428" y="4022980"/>
            <a:ext cx="0" cy="7047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24E52D-3780-D007-3A99-0B5156335296}"/>
              </a:ext>
            </a:extLst>
          </p:cNvPr>
          <p:cNvCxnSpPr>
            <a:cxnSpLocks/>
          </p:cNvCxnSpPr>
          <p:nvPr/>
        </p:nvCxnSpPr>
        <p:spPr>
          <a:xfrm>
            <a:off x="3975181" y="4026552"/>
            <a:ext cx="0" cy="72619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C67226-BD85-B8DD-7C9A-0378E7FC4B8B}"/>
              </a:ext>
            </a:extLst>
          </p:cNvPr>
          <p:cNvCxnSpPr>
            <a:cxnSpLocks/>
          </p:cNvCxnSpPr>
          <p:nvPr/>
        </p:nvCxnSpPr>
        <p:spPr>
          <a:xfrm>
            <a:off x="4212934" y="4026824"/>
            <a:ext cx="0" cy="75450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9D0258-1378-CC31-D0E1-BF998261DFC2}"/>
              </a:ext>
            </a:extLst>
          </p:cNvPr>
          <p:cNvCxnSpPr>
            <a:cxnSpLocks/>
          </p:cNvCxnSpPr>
          <p:nvPr/>
        </p:nvCxnSpPr>
        <p:spPr>
          <a:xfrm>
            <a:off x="4450687" y="4035971"/>
            <a:ext cx="0" cy="77035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3D8AA2-6F2B-0B1D-9977-E9F719DB84CA}"/>
              </a:ext>
            </a:extLst>
          </p:cNvPr>
          <p:cNvCxnSpPr>
            <a:cxnSpLocks/>
          </p:cNvCxnSpPr>
          <p:nvPr/>
        </p:nvCxnSpPr>
        <p:spPr>
          <a:xfrm>
            <a:off x="4688440" y="4043387"/>
            <a:ext cx="0" cy="78794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149715-6103-66FC-5F73-BB1DCA6A8778}"/>
              </a:ext>
            </a:extLst>
          </p:cNvPr>
          <p:cNvCxnSpPr>
            <a:cxnSpLocks/>
          </p:cNvCxnSpPr>
          <p:nvPr/>
        </p:nvCxnSpPr>
        <p:spPr>
          <a:xfrm>
            <a:off x="4926192" y="4057403"/>
            <a:ext cx="0" cy="80250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03600F1A-3244-0596-9A42-64D2D04337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090" y="3556459"/>
            <a:ext cx="1817301" cy="24230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8FEA1B-AAE5-808C-42B7-74245C713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colorTemperature colorTemp="5197"/>
                    </a14:imgEffect>
                    <a14:imgEffect>
                      <a14:brightnessContrast bright="7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83797" y="3556459"/>
            <a:ext cx="2782811" cy="2423068"/>
          </a:xfrm>
          <a:prstGeom prst="rect">
            <a:avLst/>
          </a:prstGeom>
        </p:spPr>
      </p:pic>
      <p:pic>
        <p:nvPicPr>
          <p:cNvPr id="36" name="Picture 35" descr="A close-up of a metal object&#10;&#10;Description automatically generated">
            <a:extLst>
              <a:ext uri="{FF2B5EF4-FFF2-40B4-BE49-F238E27FC236}">
                <a16:creationId xmlns:a16="http://schemas.microsoft.com/office/drawing/2014/main" id="{052601AF-79AF-417E-4639-287396D04F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247" y="3556459"/>
            <a:ext cx="1644431" cy="242306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020603C-7FD1-F83D-8AE3-5D1CC103D8D1}"/>
              </a:ext>
            </a:extLst>
          </p:cNvPr>
          <p:cNvSpPr txBox="1"/>
          <p:nvPr/>
        </p:nvSpPr>
        <p:spPr>
          <a:xfrm>
            <a:off x="442917" y="5978366"/>
            <a:ext cx="1887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A5A5A"/>
                </a:solidFill>
              </a:rPr>
              <a:t>NRFDP001 over-etching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89C0E5-7034-3C25-13FD-BCF599720DFB}"/>
              </a:ext>
            </a:extLst>
          </p:cNvPr>
          <p:cNvSpPr txBox="1"/>
          <p:nvPr/>
        </p:nvSpPr>
        <p:spPr>
          <a:xfrm>
            <a:off x="2421083" y="5978366"/>
            <a:ext cx="4106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A5A5A"/>
                </a:solidFill>
              </a:rPr>
              <a:t>Rotational BCP with waterjet cooling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B176964-E54F-5C4F-21A3-7932E6A7DF54}"/>
              </a:ext>
            </a:extLst>
          </p:cNvPr>
          <p:cNvSpPr txBox="1"/>
          <p:nvPr/>
        </p:nvSpPr>
        <p:spPr>
          <a:xfrm>
            <a:off x="6747090" y="5978366"/>
            <a:ext cx="4819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A5A5A"/>
                </a:solidFill>
              </a:rPr>
              <a:t>Manual port HPR and Clean room assembly at ZRI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9700E-FA49-C46B-D2E7-3122818FF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C9DC7-F4C6-1694-182D-64381F02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3D912A-9FE1-0C4D-917C-8992E7F8DB45}"/>
              </a:ext>
            </a:extLst>
          </p:cNvPr>
          <p:cNvGrpSpPr/>
          <p:nvPr/>
        </p:nvGrpSpPr>
        <p:grpSpPr>
          <a:xfrm>
            <a:off x="442917" y="866355"/>
            <a:ext cx="4973320" cy="1938528"/>
            <a:chOff x="7919720" y="909070"/>
            <a:chExt cx="4973320" cy="1938528"/>
          </a:xfrm>
        </p:grpSpPr>
        <p:sp>
          <p:nvSpPr>
            <p:cNvPr id="18" name="Shape 18">
              <a:extLst>
                <a:ext uri="{FF2B5EF4-FFF2-40B4-BE49-F238E27FC236}">
                  <a16:creationId xmlns:a16="http://schemas.microsoft.com/office/drawing/2014/main" id="{E70C04DA-22B4-E15E-4D0E-0AE00F1C1BA5}"/>
                </a:ext>
              </a:extLst>
            </p:cNvPr>
            <p:cNvSpPr/>
            <p:nvPr/>
          </p:nvSpPr>
          <p:spPr>
            <a:xfrm>
              <a:off x="7919720" y="909070"/>
              <a:ext cx="4973320" cy="1938528"/>
            </a:xfrm>
            <a:prstGeom prst="rect">
              <a:avLst/>
            </a:prstGeom>
            <a:solidFill>
              <a:srgbClr val="EFF4F9"/>
            </a:solidFill>
            <a:ln w="12700">
              <a:solidFill>
                <a:srgbClr val="D0D8E4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9" name="Text 19">
              <a:extLst>
                <a:ext uri="{FF2B5EF4-FFF2-40B4-BE49-F238E27FC236}">
                  <a16:creationId xmlns:a16="http://schemas.microsoft.com/office/drawing/2014/main" id="{A92A6D74-BBD6-DD4D-1E8B-153ED0106855}"/>
                </a:ext>
              </a:extLst>
            </p:cNvPr>
            <p:cNvSpPr/>
            <p:nvPr/>
          </p:nvSpPr>
          <p:spPr>
            <a:xfrm>
              <a:off x="8078216" y="970030"/>
              <a:ext cx="4276344" cy="31699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467" b="1" dirty="0">
                  <a:solidFill>
                    <a:srgbClr val="1A2B4A"/>
                  </a:solidFill>
                </a:rPr>
                <a:t>ANL/FNAL Processing Recipe</a:t>
              </a:r>
              <a:endParaRPr lang="en-US" sz="1467" dirty="0"/>
            </a:p>
          </p:txBody>
        </p:sp>
        <p:sp>
          <p:nvSpPr>
            <p:cNvPr id="20" name="Shape 20">
              <a:extLst>
                <a:ext uri="{FF2B5EF4-FFF2-40B4-BE49-F238E27FC236}">
                  <a16:creationId xmlns:a16="http://schemas.microsoft.com/office/drawing/2014/main" id="{DF2E73A4-8CE7-7B31-47BF-64472392D4F4}"/>
                </a:ext>
              </a:extLst>
            </p:cNvPr>
            <p:cNvSpPr/>
            <p:nvPr/>
          </p:nvSpPr>
          <p:spPr>
            <a:xfrm>
              <a:off x="8078216" y="1408942"/>
              <a:ext cx="195072" cy="195072"/>
            </a:xfrm>
            <a:prstGeom prst="ellipse">
              <a:avLst/>
            </a:prstGeom>
            <a:solidFill>
              <a:srgbClr val="2E5B8A"/>
            </a:solidFill>
            <a:ln w="12700">
              <a:solidFill>
                <a:srgbClr val="2E5B8A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1" name="Text 21">
              <a:extLst>
                <a:ext uri="{FF2B5EF4-FFF2-40B4-BE49-F238E27FC236}">
                  <a16:creationId xmlns:a16="http://schemas.microsoft.com/office/drawing/2014/main" id="{95448002-95D7-B66E-4EBD-A5CBBEE2BE4F}"/>
                </a:ext>
              </a:extLst>
            </p:cNvPr>
            <p:cNvSpPr/>
            <p:nvPr/>
          </p:nvSpPr>
          <p:spPr>
            <a:xfrm>
              <a:off x="8346440" y="1384558"/>
              <a:ext cx="4475480" cy="31699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333" dirty="0">
                  <a:solidFill>
                    <a:srgbClr val="1C2B3A"/>
                  </a:solidFill>
                </a:rPr>
                <a:t>Degreasing → Bulk BCP (180µm) with waterjet cooling</a:t>
              </a:r>
              <a:endParaRPr lang="en-US" sz="1333" dirty="0"/>
            </a:p>
          </p:txBody>
        </p:sp>
        <p:sp>
          <p:nvSpPr>
            <p:cNvPr id="22" name="Shape 22">
              <a:extLst>
                <a:ext uri="{FF2B5EF4-FFF2-40B4-BE49-F238E27FC236}">
                  <a16:creationId xmlns:a16="http://schemas.microsoft.com/office/drawing/2014/main" id="{F5FCA2B2-94AE-70E5-6493-E53CFFB0EC37}"/>
                </a:ext>
              </a:extLst>
            </p:cNvPr>
            <p:cNvSpPr/>
            <p:nvPr/>
          </p:nvSpPr>
          <p:spPr>
            <a:xfrm>
              <a:off x="8078216" y="1774702"/>
              <a:ext cx="195072" cy="195072"/>
            </a:xfrm>
            <a:prstGeom prst="ellipse">
              <a:avLst/>
            </a:prstGeom>
            <a:solidFill>
              <a:srgbClr val="4A7FA5"/>
            </a:solidFill>
            <a:ln w="12700">
              <a:solidFill>
                <a:srgbClr val="4A7FA5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" name="Text 23">
              <a:extLst>
                <a:ext uri="{FF2B5EF4-FFF2-40B4-BE49-F238E27FC236}">
                  <a16:creationId xmlns:a16="http://schemas.microsoft.com/office/drawing/2014/main" id="{B59CF360-324E-E92D-6FEB-8DADDAF86C9A}"/>
                </a:ext>
              </a:extLst>
            </p:cNvPr>
            <p:cNvSpPr/>
            <p:nvPr/>
          </p:nvSpPr>
          <p:spPr>
            <a:xfrm>
              <a:off x="8346440" y="1750318"/>
              <a:ext cx="4475480" cy="31699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333" dirty="0">
                  <a:solidFill>
                    <a:srgbClr val="1C2B3A"/>
                  </a:solidFill>
                </a:rPr>
                <a:t>10h plateau 600°C Heat Treatment → Light BCP (40µm)</a:t>
              </a:r>
              <a:endParaRPr lang="en-US" sz="1333" dirty="0"/>
            </a:p>
          </p:txBody>
        </p:sp>
        <p:sp>
          <p:nvSpPr>
            <p:cNvPr id="24" name="Shape 24">
              <a:extLst>
                <a:ext uri="{FF2B5EF4-FFF2-40B4-BE49-F238E27FC236}">
                  <a16:creationId xmlns:a16="http://schemas.microsoft.com/office/drawing/2014/main" id="{50E05809-7188-A65E-FBE1-7B4CEAD8287F}"/>
                </a:ext>
              </a:extLst>
            </p:cNvPr>
            <p:cNvSpPr/>
            <p:nvPr/>
          </p:nvSpPr>
          <p:spPr>
            <a:xfrm>
              <a:off x="8078216" y="2140462"/>
              <a:ext cx="195072" cy="195072"/>
            </a:xfrm>
            <a:prstGeom prst="ellipse">
              <a:avLst/>
            </a:prstGeom>
            <a:solidFill>
              <a:srgbClr val="2E5B8A"/>
            </a:solidFill>
            <a:ln w="12700">
              <a:solidFill>
                <a:srgbClr val="2E5B8A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5" name="Text 25">
              <a:extLst>
                <a:ext uri="{FF2B5EF4-FFF2-40B4-BE49-F238E27FC236}">
                  <a16:creationId xmlns:a16="http://schemas.microsoft.com/office/drawing/2014/main" id="{9E2CB3C7-240A-2EC1-AB9C-1C18F6A2ADBD}"/>
                </a:ext>
              </a:extLst>
            </p:cNvPr>
            <p:cNvSpPr/>
            <p:nvPr/>
          </p:nvSpPr>
          <p:spPr>
            <a:xfrm>
              <a:off x="8346440" y="2116078"/>
              <a:ext cx="4323080" cy="31699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333" dirty="0">
                  <a:solidFill>
                    <a:srgbClr val="1C2B3A"/>
                  </a:solidFill>
                </a:rPr>
                <a:t>High Pressure Rinsing (6-fan JLab nozzle)</a:t>
              </a:r>
              <a:endParaRPr lang="en-US" sz="1333" dirty="0"/>
            </a:p>
          </p:txBody>
        </p:sp>
        <p:sp>
          <p:nvSpPr>
            <p:cNvPr id="26" name="Shape 26">
              <a:extLst>
                <a:ext uri="{FF2B5EF4-FFF2-40B4-BE49-F238E27FC236}">
                  <a16:creationId xmlns:a16="http://schemas.microsoft.com/office/drawing/2014/main" id="{3AAE8A2D-9907-6596-C2AE-1E540B3F4211}"/>
                </a:ext>
              </a:extLst>
            </p:cNvPr>
            <p:cNvSpPr/>
            <p:nvPr/>
          </p:nvSpPr>
          <p:spPr>
            <a:xfrm>
              <a:off x="8078216" y="2506222"/>
              <a:ext cx="195072" cy="195072"/>
            </a:xfrm>
            <a:prstGeom prst="ellipse">
              <a:avLst/>
            </a:prstGeom>
            <a:solidFill>
              <a:srgbClr val="4A7FA5"/>
            </a:solidFill>
            <a:ln w="12700">
              <a:solidFill>
                <a:srgbClr val="4A7FA5"/>
              </a:solidFill>
              <a:prstDash val="solid"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7" name="Text 27">
              <a:extLst>
                <a:ext uri="{FF2B5EF4-FFF2-40B4-BE49-F238E27FC236}">
                  <a16:creationId xmlns:a16="http://schemas.microsoft.com/office/drawing/2014/main" id="{5D1C2D2E-2317-DE45-BA61-2BCF966D804B}"/>
                </a:ext>
              </a:extLst>
            </p:cNvPr>
            <p:cNvSpPr/>
            <p:nvPr/>
          </p:nvSpPr>
          <p:spPr>
            <a:xfrm>
              <a:off x="8346440" y="2481838"/>
              <a:ext cx="4404360" cy="31699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r>
                <a:rPr lang="en-US" sz="1333" dirty="0">
                  <a:solidFill>
                    <a:srgbClr val="1C2B3A"/>
                  </a:solidFill>
                </a:rPr>
                <a:t>120°C Baking (waive if only repeating HPR)</a:t>
              </a:r>
              <a:endParaRPr lang="en-US" sz="1333" dirty="0"/>
            </a:p>
          </p:txBody>
        </p:sp>
      </p:grpSp>
    </p:spTree>
    <p:extLst>
      <p:ext uri="{BB962C8B-B14F-4D97-AF65-F5344CB8AC3E}">
        <p14:creationId xmlns:p14="http://schemas.microsoft.com/office/powerpoint/2010/main" val="2469560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7EC96-B36E-A8D7-8FF5-3348C51E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</p:spPr>
        <p:txBody>
          <a:bodyPr/>
          <a:lstStyle/>
          <a:p>
            <a:r>
              <a:rPr lang="en-US" dirty="0"/>
              <a:t>NRFD01 – Qualified With Light BCP by CERN + Test by JLab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71210-292F-60C4-53B7-4836DF46A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07" y="679330"/>
            <a:ext cx="8734399" cy="206563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NRFD01 underperformed in cold test as received by ZRI, even after several HPRs at </a:t>
            </a:r>
            <a:r>
              <a:rPr lang="en-US" sz="2400" dirty="0" err="1"/>
              <a:t>JLab</a:t>
            </a:r>
            <a:r>
              <a:rPr lang="en-US" sz="2400" dirty="0"/>
              <a:t>.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Shipped to CERN for: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5A5A5A"/>
                </a:solidFill>
              </a:rPr>
              <a:t>40µm</a:t>
            </a:r>
            <a:r>
              <a:rPr lang="en-US" sz="1800" dirty="0">
                <a:solidFill>
                  <a:srgbClr val="02BFC0"/>
                </a:solidFill>
              </a:rPr>
              <a:t> </a:t>
            </a:r>
            <a:r>
              <a:rPr lang="en-US" sz="1800" dirty="0">
                <a:solidFill>
                  <a:srgbClr val="5A5A5A"/>
                </a:solidFill>
              </a:rPr>
              <a:t>light</a:t>
            </a:r>
            <a:r>
              <a:rPr lang="en-US" sz="1800" dirty="0"/>
              <a:t> BCP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cold testing results cannot be assessed due to </a:t>
            </a:r>
            <a:r>
              <a:rPr lang="en-US" sz="1800" dirty="0" err="1"/>
              <a:t>multipacting</a:t>
            </a:r>
            <a:r>
              <a:rPr lang="en-US" sz="1800" dirty="0"/>
              <a:t> barriers.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800" dirty="0"/>
              <a:t>RF processed and qualified at JLab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405128-3AF6-6006-BEF7-5A0FEE0AAE95}"/>
              </a:ext>
            </a:extLst>
          </p:cNvPr>
          <p:cNvSpPr txBox="1"/>
          <p:nvPr/>
        </p:nvSpPr>
        <p:spPr>
          <a:xfrm>
            <a:off x="4814135" y="5894794"/>
            <a:ext cx="3812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5A5A5A"/>
                </a:solidFill>
              </a:rPr>
              <a:t>NRFD01 latest cold test results after light BCP</a:t>
            </a:r>
          </a:p>
        </p:txBody>
      </p:sp>
      <p:pic>
        <p:nvPicPr>
          <p:cNvPr id="17" name="Picture 16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BFA956B0-12F6-2A5F-0351-3BA9582753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>
          <a:xfrm>
            <a:off x="65275" y="3223212"/>
            <a:ext cx="4275163" cy="19956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D33B96-B3D3-043B-C5ED-811C66902D7C}"/>
              </a:ext>
            </a:extLst>
          </p:cNvPr>
          <p:cNvSpPr txBox="1"/>
          <p:nvPr/>
        </p:nvSpPr>
        <p:spPr>
          <a:xfrm>
            <a:off x="733028" y="5183792"/>
            <a:ext cx="2798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5A5A5A"/>
                </a:solidFill>
              </a:rPr>
              <a:t>NRFD01 cold tests as received from ZRI and after multiple HPR at JLab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FE9B5-E8C5-64AB-25A6-2132700716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09103" y="739750"/>
            <a:ext cx="2367310" cy="5478316"/>
          </a:xfrm>
          <a:prstGeom prst="rect">
            <a:avLst/>
          </a:prstGeom>
        </p:spPr>
      </p:pic>
      <p:pic>
        <p:nvPicPr>
          <p:cNvPr id="1026" name="x_x_image_0">
            <a:extLst>
              <a:ext uri="{FF2B5EF4-FFF2-40B4-BE49-F238E27FC236}">
                <a16:creationId xmlns:a16="http://schemas.microsoft.com/office/drawing/2014/main" id="{14947228-C3AF-215B-7E9D-8557282EC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336"/>
          <a:stretch>
            <a:fillRect/>
          </a:stretch>
        </p:blipFill>
        <p:spPr bwMode="auto">
          <a:xfrm>
            <a:off x="4053913" y="2785613"/>
            <a:ext cx="5333128" cy="31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7AC74EA-F748-EAD0-9FF9-CBAC7212D053}"/>
              </a:ext>
            </a:extLst>
          </p:cNvPr>
          <p:cNvSpPr/>
          <p:nvPr/>
        </p:nvSpPr>
        <p:spPr>
          <a:xfrm>
            <a:off x="4248831" y="4373082"/>
            <a:ext cx="512346" cy="3116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9AE16-CF46-2F3E-A9E4-30D99EA4F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61EE6-5802-536E-6B69-65608B4B0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A92DC-CF1A-E46F-41DB-F4554AFF670B}"/>
              </a:ext>
            </a:extLst>
          </p:cNvPr>
          <p:cNvSpPr txBox="1"/>
          <p:nvPr/>
        </p:nvSpPr>
        <p:spPr>
          <a:xfrm>
            <a:off x="267185" y="5804591"/>
            <a:ext cx="4546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5"/>
                </a:solidFill>
              </a:rPr>
              <a:t>K. Turaj, N. Valverde (CERN) – A. Castilla (</a:t>
            </a:r>
            <a:r>
              <a:rPr lang="en-US" sz="1600" i="1" dirty="0" err="1">
                <a:solidFill>
                  <a:schemeClr val="accent5"/>
                </a:solidFill>
              </a:rPr>
              <a:t>Jlab</a:t>
            </a:r>
            <a:r>
              <a:rPr lang="en-US" sz="1600" i="1" dirty="0">
                <a:solidFill>
                  <a:schemeClr val="accent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13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BEFB3-2366-0F55-351D-B3947D8E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NRFD04 – Qualified With First light BCP at ANL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05837C-4B80-B751-21C8-9E0CAB578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83" y="3773471"/>
            <a:ext cx="5432455" cy="261065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Cavity as-received had severe FE starting at ~1MV (blue plot).</a:t>
            </a:r>
          </a:p>
          <a:p>
            <a:r>
              <a:rPr lang="en-US" sz="1800" dirty="0"/>
              <a:t>Re-HPR by </a:t>
            </a:r>
            <a:r>
              <a:rPr lang="en-US" sz="1800" dirty="0" err="1"/>
              <a:t>JLab</a:t>
            </a:r>
            <a:r>
              <a:rPr lang="en-US" sz="1800" dirty="0"/>
              <a:t> provided only marginal improvement with FE onset at ~1.5MV (green plot)</a:t>
            </a:r>
          </a:p>
          <a:p>
            <a:r>
              <a:rPr lang="en-US" sz="1800" dirty="0"/>
              <a:t>Light-BCP and HPR by ANL allowed exceeding project requirements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b="1" dirty="0"/>
              <a:t>Q</a:t>
            </a:r>
            <a:r>
              <a:rPr lang="en-US" sz="1700" b="1" baseline="-25000" dirty="0"/>
              <a:t>0</a:t>
            </a:r>
            <a:r>
              <a:rPr lang="en-US" sz="1700" b="1" dirty="0"/>
              <a:t> at Vt = 4.1 MV ≈ 1.7e+10 (4 times spec)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b="1" dirty="0" err="1"/>
              <a:t>V</a:t>
            </a:r>
            <a:r>
              <a:rPr lang="en-US" sz="1700" b="1" baseline="-25000" dirty="0" err="1"/>
              <a:t>t,max</a:t>
            </a:r>
            <a:r>
              <a:rPr lang="en-US" sz="1700" b="1" baseline="-25000" dirty="0"/>
              <a:t> </a:t>
            </a:r>
            <a:r>
              <a:rPr lang="en-US" sz="1700" b="1" dirty="0"/>
              <a:t>= 5.110 MV with Q</a:t>
            </a:r>
            <a:r>
              <a:rPr lang="en-US" sz="1700" b="1" baseline="-25000" dirty="0"/>
              <a:t>0</a:t>
            </a:r>
            <a:r>
              <a:rPr lang="en-US" sz="1700" b="1" dirty="0"/>
              <a:t> = 1.5e+10 (reached admin. limit)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dirty="0"/>
              <a:t>No FE up to </a:t>
            </a:r>
            <a:r>
              <a:rPr lang="en-US" sz="1700" dirty="0" err="1"/>
              <a:t>Vt,max</a:t>
            </a:r>
            <a:r>
              <a:rPr lang="en-US" sz="1700" dirty="0"/>
              <a:t> = 5.110 MV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dirty="0"/>
              <a:t>Low-Field Q</a:t>
            </a:r>
            <a:r>
              <a:rPr lang="en-US" sz="1700" baseline="-25000" dirty="0"/>
              <a:t>0</a:t>
            </a:r>
            <a:r>
              <a:rPr lang="en-US" sz="1700" dirty="0"/>
              <a:t> = 2.61e+10 (highest ever recorded)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BBE24-DC36-D097-0337-281717E29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472C7-6090-F8B1-3732-D2B5E641B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L. Ristori - TTC Meeting, CEA-CNRS-Université Paris Saclay, 9-12 June 2026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658D7F-6832-A64C-2E19-C5CD0B512A0A}"/>
              </a:ext>
            </a:extLst>
          </p:cNvPr>
          <p:cNvGrpSpPr/>
          <p:nvPr/>
        </p:nvGrpSpPr>
        <p:grpSpPr>
          <a:xfrm>
            <a:off x="564457" y="978113"/>
            <a:ext cx="6334730" cy="2823127"/>
            <a:chOff x="369600" y="768386"/>
            <a:chExt cx="6334730" cy="282312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6F877C9-A11E-1702-4144-319F79029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538"/>
            <a:stretch>
              <a:fillRect/>
            </a:stretch>
          </p:blipFill>
          <p:spPr>
            <a:xfrm>
              <a:off x="369600" y="768386"/>
              <a:ext cx="6334730" cy="282312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F2FD688-4237-6B93-3A8A-52FDB159FCCC}"/>
                </a:ext>
              </a:extLst>
            </p:cNvPr>
            <p:cNvGrpSpPr/>
            <p:nvPr/>
          </p:nvGrpSpPr>
          <p:grpSpPr>
            <a:xfrm>
              <a:off x="2799683" y="1393187"/>
              <a:ext cx="1611904" cy="1227722"/>
              <a:chOff x="7752184" y="1597023"/>
              <a:chExt cx="2014451" cy="1534326"/>
            </a:xfrm>
          </p:grpSpPr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171A9968-AA22-0DAB-149B-012BF83CA204}"/>
                  </a:ext>
                </a:extLst>
              </p:cNvPr>
              <p:cNvSpPr/>
              <p:nvPr/>
            </p:nvSpPr>
            <p:spPr>
              <a:xfrm rot="18655704">
                <a:off x="8462360" y="2168253"/>
                <a:ext cx="1440160" cy="297699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28C06D-F667-C7A1-B514-43F97F682576}"/>
                  </a:ext>
                </a:extLst>
              </p:cNvPr>
              <p:cNvSpPr txBox="1"/>
              <p:nvPr/>
            </p:nvSpPr>
            <p:spPr>
              <a:xfrm>
                <a:off x="7752184" y="2785174"/>
                <a:ext cx="2014451" cy="3461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/>
                  <a:t>After light BCP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AEDC89B-804E-231D-BD7C-C43B5974D2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53451" y="3062694"/>
            <a:ext cx="3082003" cy="33126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6A5FC7-5A85-3C3C-3BCC-14F8CCF2C1FA}"/>
              </a:ext>
            </a:extLst>
          </p:cNvPr>
          <p:cNvSpPr txBox="1">
            <a:spLocks/>
          </p:cNvSpPr>
          <p:nvPr/>
        </p:nvSpPr>
        <p:spPr>
          <a:xfrm>
            <a:off x="5694017" y="1896533"/>
            <a:ext cx="2554615" cy="14352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u="sng" dirty="0"/>
              <a:t>VT1 (10/30/2025):</a:t>
            </a:r>
          </a:p>
          <a:p>
            <a:pPr lvl="1"/>
            <a:r>
              <a:rPr lang="en-US" sz="1700" dirty="0"/>
              <a:t>“As received”.</a:t>
            </a:r>
          </a:p>
          <a:p>
            <a:r>
              <a:rPr lang="en-US" sz="1700" b="1" u="sng" dirty="0"/>
              <a:t>VT2 (11/10/2025):</a:t>
            </a:r>
          </a:p>
          <a:p>
            <a:pPr lvl="1"/>
            <a:r>
              <a:rPr lang="en-US" sz="1700" dirty="0"/>
              <a:t>HPR + Clean Assy.</a:t>
            </a:r>
          </a:p>
          <a:p>
            <a:r>
              <a:rPr lang="en-US" sz="1700" b="1" u="sng" dirty="0"/>
              <a:t>VT3 (12/08/2025):</a:t>
            </a:r>
          </a:p>
          <a:p>
            <a:pPr lvl="1"/>
            <a:r>
              <a:rPr lang="en-US" sz="1700" dirty="0"/>
              <a:t>BCP + preparation (ANL).</a:t>
            </a:r>
          </a:p>
        </p:txBody>
      </p:sp>
      <p:pic>
        <p:nvPicPr>
          <p:cNvPr id="12" name="Picture 11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BAF00197-9724-AA1B-715C-DC1C5E4D74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091674" y="3873719"/>
            <a:ext cx="2779858" cy="2084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A299E9-7AC0-E2B7-6A38-B529D12E89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392" y="978113"/>
            <a:ext cx="2812120" cy="21846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8CDD34-A8AF-815C-FA35-E95C22CE8AD4}"/>
              </a:ext>
            </a:extLst>
          </p:cNvPr>
          <p:cNvSpPr txBox="1"/>
          <p:nvPr/>
        </p:nvSpPr>
        <p:spPr>
          <a:xfrm>
            <a:off x="9708652" y="3244334"/>
            <a:ext cx="1371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FNAL VTS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92683F-9CDA-1E63-F82B-D77DF611E975}"/>
              </a:ext>
            </a:extLst>
          </p:cNvPr>
          <p:cNvSpPr txBox="1"/>
          <p:nvPr/>
        </p:nvSpPr>
        <p:spPr>
          <a:xfrm>
            <a:off x="6762252" y="6038334"/>
            <a:ext cx="1371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ANL HPR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291AA0-6A03-DE8B-F2BC-3AEDC6247443}"/>
              </a:ext>
            </a:extLst>
          </p:cNvPr>
          <p:cNvSpPr txBox="1"/>
          <p:nvPr/>
        </p:nvSpPr>
        <p:spPr>
          <a:xfrm>
            <a:off x="1398057" y="6428053"/>
            <a:ext cx="4634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5"/>
                </a:solidFill>
              </a:rPr>
              <a:t>A. </a:t>
            </a:r>
            <a:r>
              <a:rPr lang="en-US" sz="1600" i="1" dirty="0" err="1">
                <a:solidFill>
                  <a:schemeClr val="accent5"/>
                </a:solidFill>
              </a:rPr>
              <a:t>Netepenko</a:t>
            </a:r>
            <a:r>
              <a:rPr lang="en-US" sz="1600" i="1" dirty="0">
                <a:solidFill>
                  <a:schemeClr val="accent5"/>
                </a:solidFill>
              </a:rPr>
              <a:t>, D. Bice (FNAL) – A. Castilla (</a:t>
            </a:r>
            <a:r>
              <a:rPr lang="en-US" sz="1600" i="1" dirty="0" err="1">
                <a:solidFill>
                  <a:schemeClr val="accent5"/>
                </a:solidFill>
              </a:rPr>
              <a:t>Jlab</a:t>
            </a:r>
            <a:r>
              <a:rPr lang="en-US" sz="1600" i="1" dirty="0">
                <a:solidFill>
                  <a:schemeClr val="accent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40609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UP Template" id="{C2E3FE87-98D8-3448-850C-6566A8A4C5AE}" vid="{31735EF6-F891-A64E-BD7F-875B125D66C9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7292EC-A4CC-4379-ABA5-C61E3A4C4323}">
  <ds:schemaRefs>
    <ds:schemaRef ds:uri="8946e33d-fd2f-4ae4-8ee9-d90c129cdf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8946e33d-fd2f-4ae4-8ee9-d90c129cdf9e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45414</TotalTime>
  <Words>1388</Words>
  <Application>Microsoft Macintosh PowerPoint</Application>
  <PresentationFormat>Widescreen</PresentationFormat>
  <Paragraphs>204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Wingdings</vt:lpstr>
      <vt:lpstr>Thème Office</vt:lpstr>
      <vt:lpstr>Production of RFD crab cavities  for the U.S. in-kind contribution  to the HL-LHC upgrade</vt:lpstr>
      <vt:lpstr>Outline</vt:lpstr>
      <vt:lpstr>AUP RFD Scope and Deliverables</vt:lpstr>
      <vt:lpstr>Manufacturing Challenges of Bare Cavities</vt:lpstr>
      <vt:lpstr>Metrology and Non-Conformities</vt:lpstr>
      <vt:lpstr>Braze Joints Non-Conformities</vt:lpstr>
      <vt:lpstr>Processing and Rinsing: Solutions and Open Issues</vt:lpstr>
      <vt:lpstr>NRFD01 – Qualified With Light BCP by CERN + Test by JLab</vt:lpstr>
      <vt:lpstr>NRFD04 – Qualified With First light BCP at ANL</vt:lpstr>
      <vt:lpstr>NRFD06 - Qualified after re-HPR by JLab</vt:lpstr>
      <vt:lpstr>NRFD08 – Qualified 1st Pass Full Processing by ANL</vt:lpstr>
      <vt:lpstr>Installation of Magnetic Shields and Helium Tank</vt:lpstr>
      <vt:lpstr>Cold Tests 1st Deliverable</vt:lpstr>
      <vt:lpstr>Thank You for your attention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Leonardo Ristori</cp:lastModifiedBy>
  <cp:revision>271</cp:revision>
  <cp:lastPrinted>2018-05-26T23:25:07Z</cp:lastPrinted>
  <dcterms:created xsi:type="dcterms:W3CDTF">2016-03-23T12:58:39Z</dcterms:created>
  <dcterms:modified xsi:type="dcterms:W3CDTF">2026-06-08T23:48:21Z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