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heme/theme3.xml" ContentType="application/vnd.openxmlformats-officedocument.theme+xml"/>
  <Override PartName="/ppt/tags/tag65.xml" ContentType="application/vnd.openxmlformats-officedocument.presentationml.tags+xml"/>
  <Override PartName="/ppt/notesSlides/notesSlide1.xml" ContentType="application/vnd.openxmlformats-officedocument.presentationml.notesSlide+xml"/>
  <Override PartName="/ppt/tags/tag6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7"/>
  </p:notesMasterIdLst>
  <p:sldIdLst>
    <p:sldId id="256" r:id="rId3"/>
    <p:sldId id="257" r:id="rId4"/>
    <p:sldId id="271" r:id="rId5"/>
    <p:sldId id="409" r:id="rId6"/>
    <p:sldId id="258" r:id="rId7"/>
    <p:sldId id="260" r:id="rId8"/>
    <p:sldId id="270" r:id="rId9"/>
    <p:sldId id="309" r:id="rId10"/>
    <p:sldId id="269" r:id="rId11"/>
    <p:sldId id="268" r:id="rId12"/>
    <p:sldId id="266" r:id="rId13"/>
    <p:sldId id="262" r:id="rId14"/>
    <p:sldId id="410" r:id="rId15"/>
    <p:sldId id="261" r:id="rId16"/>
    <p:sldId id="275" r:id="rId17"/>
    <p:sldId id="272" r:id="rId18"/>
    <p:sldId id="280" r:id="rId19"/>
    <p:sldId id="278" r:id="rId20"/>
    <p:sldId id="347" r:id="rId21"/>
    <p:sldId id="353" r:id="rId22"/>
    <p:sldId id="300" r:id="rId23"/>
    <p:sldId id="286" r:id="rId24"/>
    <p:sldId id="283" r:id="rId25"/>
    <p:sldId id="289" r:id="rId26"/>
    <p:sldId id="397" r:id="rId27"/>
    <p:sldId id="288" r:id="rId28"/>
    <p:sldId id="407" r:id="rId29"/>
    <p:sldId id="414" r:id="rId30"/>
    <p:sldId id="416" r:id="rId31"/>
    <p:sldId id="415" r:id="rId32"/>
    <p:sldId id="418" r:id="rId33"/>
    <p:sldId id="291" r:id="rId34"/>
    <p:sldId id="298" r:id="rId35"/>
    <p:sldId id="259"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江" initials="W用" lastIdx="1" clrIdx="0"/>
  <p:cmAuthor id="299209568" name="耿艳胜" initials="耿" lastIdx="5" clrIdx="1"/>
  <p:cmAuthor id="1" name="子锋 林" initials="子锋"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78" autoAdjust="0"/>
    <p:restoredTop sz="65457" autoAdjust="0"/>
  </p:normalViewPr>
  <p:slideViewPr>
    <p:cSldViewPr snapToGrid="0" showGuides="1">
      <p:cViewPr varScale="1">
        <p:scale>
          <a:sx n="56" d="100"/>
          <a:sy n="56" d="100"/>
        </p:scale>
        <p:origin x="1766" y="48"/>
      </p:cViewPr>
      <p:guideLst>
        <p:guide orient="horz" pos="2160"/>
        <p:guide pos="38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BA5D622-FE65-4EB4-8DF1-D7A11F914D42}" type="doc">
      <dgm:prSet loTypeId="urn:microsoft.com/office/officeart/2005/8/layout/hierarchy1#2" loCatId="hierarchy" qsTypeId="urn:microsoft.com/office/officeart/2005/8/quickstyle/simple1#3" qsCatId="simple" csTypeId="urn:microsoft.com/office/officeart/2005/8/colors/accent1_2#2" csCatId="accent1" phldr="1"/>
      <dgm:spPr/>
      <dgm:t>
        <a:bodyPr/>
        <a:lstStyle/>
        <a:p>
          <a:endParaRPr lang="zh-CN" altLang="en-US"/>
        </a:p>
      </dgm:t>
    </dgm:pt>
    <dgm:pt modelId="{BF697363-09D0-4CE6-A367-A808261B92D6}">
      <dgm:prSet phldrT="[文本]" custT="1"/>
      <dgm:spPr/>
      <dgm:t>
        <a:bodyPr/>
        <a:lstStyle/>
        <a:p>
          <a:r>
            <a:rPr lang="en-US" altLang="zh-CN" sz="1100" dirty="0"/>
            <a:t>Rui Ge</a:t>
          </a:r>
        </a:p>
        <a:p>
          <a:r>
            <a:rPr lang="en-US" altLang="zh-CN" sz="1100" dirty="0"/>
            <a:t>(Person in charge)</a:t>
          </a:r>
          <a:endParaRPr lang="zh-CN" altLang="en-US" sz="1100" dirty="0"/>
        </a:p>
      </dgm:t>
    </dgm:pt>
    <dgm:pt modelId="{C8643461-59EB-4C7F-8F64-9CBF2973D189}" type="parTrans" cxnId="{D9D9EB06-F493-4F18-B1C4-CC751B1870A0}">
      <dgm:prSet/>
      <dgm:spPr/>
      <dgm:t>
        <a:bodyPr/>
        <a:lstStyle/>
        <a:p>
          <a:endParaRPr lang="zh-CN" altLang="en-US" sz="4000"/>
        </a:p>
      </dgm:t>
    </dgm:pt>
    <dgm:pt modelId="{44D21021-AE8F-4AA5-9F1B-4B1E4C00BD20}" type="sibTrans" cxnId="{D9D9EB06-F493-4F18-B1C4-CC751B1870A0}">
      <dgm:prSet/>
      <dgm:spPr/>
      <dgm:t>
        <a:bodyPr/>
        <a:lstStyle/>
        <a:p>
          <a:endParaRPr lang="zh-CN" altLang="en-US" sz="4000"/>
        </a:p>
      </dgm:t>
    </dgm:pt>
    <dgm:pt modelId="{9BD76C08-35B2-4842-831C-FA49774F6F11}">
      <dgm:prSet phldrT="[文本]" custT="1"/>
      <dgm:spPr/>
      <dgm:t>
        <a:bodyPr/>
        <a:lstStyle/>
        <a:p>
          <a:r>
            <a:rPr lang="en-US" altLang="en-US" sz="1100" dirty="0"/>
            <a:t>Accelerator Division</a:t>
          </a:r>
        </a:p>
        <a:p>
          <a:r>
            <a:rPr lang="en-US" altLang="en-US" sz="1100" dirty="0"/>
            <a:t>(Beijing)</a:t>
          </a:r>
          <a:endParaRPr lang="zh-CN" altLang="en-US" sz="1100" dirty="0"/>
        </a:p>
      </dgm:t>
    </dgm:pt>
    <dgm:pt modelId="{53B0BE20-B55E-4D48-8923-6B48F8A9A73E}" type="parTrans" cxnId="{03766D6A-CC9F-45E1-A7A3-CC312B4EDEBB}">
      <dgm:prSet/>
      <dgm:spPr/>
      <dgm:t>
        <a:bodyPr/>
        <a:lstStyle/>
        <a:p>
          <a:endParaRPr lang="zh-CN" altLang="en-US" sz="4000"/>
        </a:p>
      </dgm:t>
    </dgm:pt>
    <dgm:pt modelId="{4ED5DD65-FCB5-4B75-9DFE-93FF1878B2C3}" type="sibTrans" cxnId="{03766D6A-CC9F-45E1-A7A3-CC312B4EDEBB}">
      <dgm:prSet/>
      <dgm:spPr/>
      <dgm:t>
        <a:bodyPr/>
        <a:lstStyle/>
        <a:p>
          <a:endParaRPr lang="zh-CN" altLang="en-US" sz="4000"/>
        </a:p>
      </dgm:t>
    </dgm:pt>
    <dgm:pt modelId="{4901C515-305E-4E01-9ABC-1CD5879FE301}">
      <dgm:prSet phldrT="[文本]" custT="1"/>
      <dgm:spPr/>
      <dgm:t>
        <a:bodyPr/>
        <a:lstStyle/>
        <a:p>
          <a:r>
            <a:rPr lang="en-US" altLang="zh-CN" sz="1100" dirty="0"/>
            <a:t>High Frequency</a:t>
          </a:r>
          <a:endParaRPr lang="zh-CN" altLang="en-US" sz="1100" dirty="0"/>
        </a:p>
      </dgm:t>
    </dgm:pt>
    <dgm:pt modelId="{2A09B030-66F7-48F9-A3B9-58E7444E4720}" type="parTrans" cxnId="{3633AAA4-B13E-4B6B-81C2-D19CE7617045}">
      <dgm:prSet/>
      <dgm:spPr/>
      <dgm:t>
        <a:bodyPr/>
        <a:lstStyle/>
        <a:p>
          <a:endParaRPr lang="zh-CN" altLang="en-US" sz="4000"/>
        </a:p>
      </dgm:t>
    </dgm:pt>
    <dgm:pt modelId="{8692DF6E-0520-47B4-8078-066536FA346F}" type="sibTrans" cxnId="{3633AAA4-B13E-4B6B-81C2-D19CE7617045}">
      <dgm:prSet/>
      <dgm:spPr/>
      <dgm:t>
        <a:bodyPr/>
        <a:lstStyle/>
        <a:p>
          <a:endParaRPr lang="zh-CN" altLang="en-US" sz="4000"/>
        </a:p>
      </dgm:t>
    </dgm:pt>
    <dgm:pt modelId="{17C3E7CC-A116-49F2-A722-BA3E93E5F9B3}">
      <dgm:prSet phldrT="[文本]" custT="1"/>
      <dgm:spPr/>
      <dgm:t>
        <a:bodyPr/>
        <a:lstStyle/>
        <a:p>
          <a:r>
            <a:rPr lang="en-US" altLang="en-US" sz="1100" dirty="0"/>
            <a:t>Cryogenics</a:t>
          </a:r>
          <a:endParaRPr lang="zh-CN" altLang="en-US" sz="1100" dirty="0"/>
        </a:p>
      </dgm:t>
    </dgm:pt>
    <dgm:pt modelId="{390FD6E7-A070-43D0-8DAE-81C8785970F5}" type="parTrans" cxnId="{7D2909DC-E9B2-4872-AF96-AEB6FFF7C989}">
      <dgm:prSet/>
      <dgm:spPr/>
      <dgm:t>
        <a:bodyPr/>
        <a:lstStyle/>
        <a:p>
          <a:endParaRPr lang="zh-CN" altLang="en-US" sz="4000"/>
        </a:p>
      </dgm:t>
    </dgm:pt>
    <dgm:pt modelId="{0AE7532E-3402-4887-A408-D3C7F76C669B}" type="sibTrans" cxnId="{7D2909DC-E9B2-4872-AF96-AEB6FFF7C989}">
      <dgm:prSet/>
      <dgm:spPr/>
      <dgm:t>
        <a:bodyPr/>
        <a:lstStyle/>
        <a:p>
          <a:endParaRPr lang="zh-CN" altLang="en-US" sz="4000"/>
        </a:p>
      </dgm:t>
    </dgm:pt>
    <dgm:pt modelId="{0A58B35A-23D8-492C-A8B5-E9B30B34D71F}">
      <dgm:prSet custT="1"/>
      <dgm:spPr/>
      <dgm:t>
        <a:bodyPr/>
        <a:lstStyle/>
        <a:p>
          <a:r>
            <a:rPr lang="en-US" altLang="en-US" sz="1100" dirty="0"/>
            <a:t>Division of Accelerator Technology (Dongguan )</a:t>
          </a:r>
          <a:endParaRPr lang="zh-CN" altLang="en-US" sz="1100" dirty="0"/>
        </a:p>
      </dgm:t>
    </dgm:pt>
    <dgm:pt modelId="{D12D4DB0-97D5-46AB-BB0C-8A7E5BFB3FB2}" type="parTrans" cxnId="{5FB29B81-5A19-4FA1-BBE7-C1E5BF27C188}">
      <dgm:prSet/>
      <dgm:spPr/>
      <dgm:t>
        <a:bodyPr/>
        <a:lstStyle/>
        <a:p>
          <a:endParaRPr lang="zh-CN" altLang="en-US" sz="4000"/>
        </a:p>
      </dgm:t>
    </dgm:pt>
    <dgm:pt modelId="{9253B662-AF46-4997-8C00-449954B7192B}" type="sibTrans" cxnId="{5FB29B81-5A19-4FA1-BBE7-C1E5BF27C188}">
      <dgm:prSet/>
      <dgm:spPr/>
      <dgm:t>
        <a:bodyPr/>
        <a:lstStyle/>
        <a:p>
          <a:endParaRPr lang="zh-CN" altLang="en-US" sz="4000"/>
        </a:p>
      </dgm:t>
    </dgm:pt>
    <dgm:pt modelId="{70B90C61-A7B6-42BA-ADA1-4AD054469947}">
      <dgm:prSet custT="1"/>
      <dgm:spPr/>
      <dgm:t>
        <a:bodyPr/>
        <a:lstStyle/>
        <a:p>
          <a:r>
            <a:rPr lang="en-US" altLang="zh-CN" sz="1100" dirty="0" err="1"/>
            <a:t>Linac</a:t>
          </a:r>
          <a:endParaRPr lang="zh-CN" altLang="en-US" sz="1100" dirty="0"/>
        </a:p>
      </dgm:t>
    </dgm:pt>
    <dgm:pt modelId="{6CC07771-36E1-4BDD-8F10-FD1FE96BD15C}" type="parTrans" cxnId="{515A3EB0-1A56-47F3-8C2C-69B423E953D7}">
      <dgm:prSet/>
      <dgm:spPr/>
      <dgm:t>
        <a:bodyPr/>
        <a:lstStyle/>
        <a:p>
          <a:endParaRPr lang="zh-CN" altLang="en-US" sz="4000"/>
        </a:p>
      </dgm:t>
    </dgm:pt>
    <dgm:pt modelId="{D0DD00AD-B5DC-476A-B78A-EA1471C53BA5}" type="sibTrans" cxnId="{515A3EB0-1A56-47F3-8C2C-69B423E953D7}">
      <dgm:prSet/>
      <dgm:spPr/>
      <dgm:t>
        <a:bodyPr/>
        <a:lstStyle/>
        <a:p>
          <a:endParaRPr lang="zh-CN" altLang="en-US" sz="4000"/>
        </a:p>
      </dgm:t>
    </dgm:pt>
    <dgm:pt modelId="{D19CC746-9DCE-4DF6-8F43-107A510FB2CC}">
      <dgm:prSet custT="1"/>
      <dgm:spPr/>
      <dgm:t>
        <a:bodyPr/>
        <a:lstStyle/>
        <a:p>
          <a:r>
            <a:rPr lang="en-US" altLang="zh-CN" sz="1100" dirty="0"/>
            <a:t>cryogenics</a:t>
          </a:r>
          <a:endParaRPr lang="zh-CN" altLang="en-US" sz="1100" dirty="0"/>
        </a:p>
      </dgm:t>
    </dgm:pt>
    <dgm:pt modelId="{A6EC7550-22F0-48AE-A5C1-C9B596D7780E}" type="parTrans" cxnId="{BA040640-B1EA-4B46-A69C-09189B4217DB}">
      <dgm:prSet/>
      <dgm:spPr/>
      <dgm:t>
        <a:bodyPr/>
        <a:lstStyle/>
        <a:p>
          <a:endParaRPr lang="zh-CN" altLang="en-US" sz="4000"/>
        </a:p>
      </dgm:t>
    </dgm:pt>
    <dgm:pt modelId="{322AFF27-DCB0-4577-9811-9B639709291B}" type="sibTrans" cxnId="{BA040640-B1EA-4B46-A69C-09189B4217DB}">
      <dgm:prSet/>
      <dgm:spPr/>
      <dgm:t>
        <a:bodyPr/>
        <a:lstStyle/>
        <a:p>
          <a:endParaRPr lang="zh-CN" altLang="en-US" sz="4000"/>
        </a:p>
      </dgm:t>
    </dgm:pt>
    <dgm:pt modelId="{BBE4F6A6-44F5-434C-A571-E1A19D2F5EC9}">
      <dgm:prSet custT="1"/>
      <dgm:spPr/>
      <dgm:t>
        <a:bodyPr/>
        <a:lstStyle/>
        <a:p>
          <a:r>
            <a:rPr lang="en-US" altLang="zh-CN" sz="1100" dirty="0"/>
            <a:t>Vacuum</a:t>
          </a:r>
          <a:endParaRPr lang="zh-CN" altLang="en-US" sz="1100" dirty="0"/>
        </a:p>
      </dgm:t>
    </dgm:pt>
    <dgm:pt modelId="{F8E6F9B9-4C9E-43FB-8217-6987D40CA60B}" type="parTrans" cxnId="{2EDA683E-05BB-4F17-A763-2E890B466DD5}">
      <dgm:prSet/>
      <dgm:spPr/>
      <dgm:t>
        <a:bodyPr/>
        <a:lstStyle/>
        <a:p>
          <a:endParaRPr lang="zh-CN" altLang="en-US" sz="4000"/>
        </a:p>
      </dgm:t>
    </dgm:pt>
    <dgm:pt modelId="{B8357001-564E-46C7-ADE4-E8CD103F74AC}" type="sibTrans" cxnId="{2EDA683E-05BB-4F17-A763-2E890B466DD5}">
      <dgm:prSet/>
      <dgm:spPr/>
      <dgm:t>
        <a:bodyPr/>
        <a:lstStyle/>
        <a:p>
          <a:endParaRPr lang="zh-CN" altLang="en-US" sz="4000"/>
        </a:p>
      </dgm:t>
    </dgm:pt>
    <dgm:pt modelId="{25E7DE20-D97F-445E-8183-4B21A873FDB5}">
      <dgm:prSet custT="1"/>
      <dgm:spPr/>
      <dgm:t>
        <a:bodyPr/>
        <a:lstStyle/>
        <a:p>
          <a:r>
            <a:rPr lang="en-US" altLang="zh-CN" sz="1100" dirty="0" err="1"/>
            <a:t>Aligment</a:t>
          </a:r>
          <a:endParaRPr lang="zh-CN" altLang="en-US" sz="1100" dirty="0"/>
        </a:p>
      </dgm:t>
    </dgm:pt>
    <dgm:pt modelId="{A6851162-4456-4B08-B3BD-40DEEBC689A6}" type="parTrans" cxnId="{65FC5A63-E446-47FC-AEB4-328CA24FCB6E}">
      <dgm:prSet/>
      <dgm:spPr/>
      <dgm:t>
        <a:bodyPr/>
        <a:lstStyle/>
        <a:p>
          <a:endParaRPr lang="zh-CN" altLang="en-US" sz="4000"/>
        </a:p>
      </dgm:t>
    </dgm:pt>
    <dgm:pt modelId="{38B79E58-1FE1-41D0-93E6-89207521D4D5}" type="sibTrans" cxnId="{65FC5A63-E446-47FC-AEB4-328CA24FCB6E}">
      <dgm:prSet/>
      <dgm:spPr/>
      <dgm:t>
        <a:bodyPr/>
        <a:lstStyle/>
        <a:p>
          <a:endParaRPr lang="zh-CN" altLang="en-US" sz="4000"/>
        </a:p>
      </dgm:t>
    </dgm:pt>
    <dgm:pt modelId="{5E6AB75E-536F-4DA2-B034-11EA5BDD6DBD}">
      <dgm:prSet custT="1"/>
      <dgm:spPr/>
      <dgm:t>
        <a:bodyPr/>
        <a:lstStyle/>
        <a:p>
          <a:r>
            <a:rPr lang="en-US" altLang="zh-CN" sz="1100" dirty="0"/>
            <a:t>Mechanics</a:t>
          </a:r>
          <a:endParaRPr lang="zh-CN" altLang="en-US" sz="1100" dirty="0"/>
        </a:p>
      </dgm:t>
    </dgm:pt>
    <dgm:pt modelId="{D94CAFEC-FD57-4B4D-BD02-CFF65F034631}" type="parTrans" cxnId="{1E12C380-1C1F-4809-9298-C83A211BB89D}">
      <dgm:prSet/>
      <dgm:spPr/>
      <dgm:t>
        <a:bodyPr/>
        <a:lstStyle/>
        <a:p>
          <a:endParaRPr lang="zh-CN" altLang="en-US" sz="4000"/>
        </a:p>
      </dgm:t>
    </dgm:pt>
    <dgm:pt modelId="{743BB100-0D30-4D7D-BAAF-F6BED64ECC4F}" type="sibTrans" cxnId="{1E12C380-1C1F-4809-9298-C83A211BB89D}">
      <dgm:prSet/>
      <dgm:spPr/>
      <dgm:t>
        <a:bodyPr/>
        <a:lstStyle/>
        <a:p>
          <a:endParaRPr lang="zh-CN" altLang="en-US" sz="4000"/>
        </a:p>
      </dgm:t>
    </dgm:pt>
    <dgm:pt modelId="{491D8BDE-FB50-4E9C-8F0D-990E9115B102}">
      <dgm:prSet custT="1"/>
      <dgm:spPr/>
      <dgm:t>
        <a:bodyPr/>
        <a:lstStyle/>
        <a:p>
          <a:r>
            <a:rPr lang="en-US" altLang="zh-CN" sz="1100" dirty="0"/>
            <a:t>Vacuum</a:t>
          </a:r>
          <a:endParaRPr lang="zh-CN" altLang="en-US" sz="1100" dirty="0"/>
        </a:p>
      </dgm:t>
    </dgm:pt>
    <dgm:pt modelId="{BD33B111-85A5-42BD-9047-A745B0A17C24}" type="parTrans" cxnId="{FEC6F1D9-B67F-4133-A58D-65B73949EE01}">
      <dgm:prSet/>
      <dgm:spPr/>
      <dgm:t>
        <a:bodyPr/>
        <a:lstStyle/>
        <a:p>
          <a:endParaRPr lang="zh-CN" altLang="en-US" sz="4000"/>
        </a:p>
      </dgm:t>
    </dgm:pt>
    <dgm:pt modelId="{581CDCF4-F50A-4EA5-B927-D0E75F5DE3C1}" type="sibTrans" cxnId="{FEC6F1D9-B67F-4133-A58D-65B73949EE01}">
      <dgm:prSet/>
      <dgm:spPr/>
      <dgm:t>
        <a:bodyPr/>
        <a:lstStyle/>
        <a:p>
          <a:endParaRPr lang="zh-CN" altLang="en-US" sz="4000"/>
        </a:p>
      </dgm:t>
    </dgm:pt>
    <dgm:pt modelId="{E4453E76-1195-402E-9751-F0AB34D7CBEF}">
      <dgm:prSet custT="1"/>
      <dgm:spPr/>
      <dgm:t>
        <a:bodyPr/>
        <a:lstStyle/>
        <a:p>
          <a:r>
            <a:rPr lang="en-US" altLang="zh-CN" sz="1100" dirty="0" err="1"/>
            <a:t>Aligment</a:t>
          </a:r>
          <a:endParaRPr lang="zh-CN" altLang="en-US" sz="1100" dirty="0"/>
        </a:p>
      </dgm:t>
    </dgm:pt>
    <dgm:pt modelId="{94A407AB-9942-476B-8640-070D2EDF524E}" type="parTrans" cxnId="{22CE7E74-EA92-474B-86D9-88860E74E317}">
      <dgm:prSet/>
      <dgm:spPr/>
      <dgm:t>
        <a:bodyPr/>
        <a:lstStyle/>
        <a:p>
          <a:endParaRPr lang="zh-CN" altLang="en-US" sz="4000"/>
        </a:p>
      </dgm:t>
    </dgm:pt>
    <dgm:pt modelId="{8A1F9BC0-5F77-4FA0-9D0D-BCC782ECFD26}" type="sibTrans" cxnId="{22CE7E74-EA92-474B-86D9-88860E74E317}">
      <dgm:prSet/>
      <dgm:spPr/>
      <dgm:t>
        <a:bodyPr/>
        <a:lstStyle/>
        <a:p>
          <a:endParaRPr lang="zh-CN" altLang="en-US" sz="4000"/>
        </a:p>
      </dgm:t>
    </dgm:pt>
    <dgm:pt modelId="{F3ECD838-06FB-42E9-B6DC-BF3B1130C7B6}">
      <dgm:prSet custT="1"/>
      <dgm:spPr/>
      <dgm:t>
        <a:bodyPr/>
        <a:lstStyle/>
        <a:p>
          <a:r>
            <a:rPr lang="en-US" altLang="en-US" sz="1100" dirty="0" err="1"/>
            <a:t>Lianc</a:t>
          </a:r>
          <a:r>
            <a:rPr lang="en-US" altLang="en-US" sz="1100" dirty="0"/>
            <a:t> radiofrequency</a:t>
          </a:r>
          <a:endParaRPr lang="zh-CN" altLang="en-US" sz="1100" dirty="0"/>
        </a:p>
      </dgm:t>
    </dgm:pt>
    <dgm:pt modelId="{07EA598C-CF5C-4EE5-8EE3-3D6036605CDC}" type="parTrans" cxnId="{5B15E12A-0BAA-4BA9-A1FC-019CD71A3AE4}">
      <dgm:prSet/>
      <dgm:spPr/>
      <dgm:t>
        <a:bodyPr/>
        <a:lstStyle/>
        <a:p>
          <a:endParaRPr lang="zh-CN" altLang="en-US" sz="4000"/>
        </a:p>
      </dgm:t>
    </dgm:pt>
    <dgm:pt modelId="{F47D3082-603D-47ED-8B99-6FD3E9E78A68}" type="sibTrans" cxnId="{5B15E12A-0BAA-4BA9-A1FC-019CD71A3AE4}">
      <dgm:prSet/>
      <dgm:spPr/>
      <dgm:t>
        <a:bodyPr/>
        <a:lstStyle/>
        <a:p>
          <a:endParaRPr lang="zh-CN" altLang="en-US" sz="4000"/>
        </a:p>
      </dgm:t>
    </dgm:pt>
    <dgm:pt modelId="{3793AD69-E4E4-4D15-9829-62D22A960122}" type="pres">
      <dgm:prSet presAssocID="{1BA5D622-FE65-4EB4-8DF1-D7A11F914D42}" presName="hierChild1" presStyleCnt="0">
        <dgm:presLayoutVars>
          <dgm:chPref val="1"/>
          <dgm:dir/>
          <dgm:animOne val="branch"/>
          <dgm:animLvl val="lvl"/>
          <dgm:resizeHandles/>
        </dgm:presLayoutVars>
      </dgm:prSet>
      <dgm:spPr/>
    </dgm:pt>
    <dgm:pt modelId="{3B1D9C47-2DE5-4452-A0C5-9C96A5EA7861}" type="pres">
      <dgm:prSet presAssocID="{BF697363-09D0-4CE6-A367-A808261B92D6}" presName="hierRoot1" presStyleCnt="0"/>
      <dgm:spPr/>
    </dgm:pt>
    <dgm:pt modelId="{45EE68FF-DE27-457D-AE16-2DFD31C9ABC0}" type="pres">
      <dgm:prSet presAssocID="{BF697363-09D0-4CE6-A367-A808261B92D6}" presName="composite" presStyleCnt="0"/>
      <dgm:spPr/>
    </dgm:pt>
    <dgm:pt modelId="{D3F1C3EA-D80F-45FB-A3DD-1F9BA786A290}" type="pres">
      <dgm:prSet presAssocID="{BF697363-09D0-4CE6-A367-A808261B92D6}" presName="background" presStyleLbl="node0" presStyleIdx="0" presStyleCnt="1"/>
      <dgm:spPr/>
    </dgm:pt>
    <dgm:pt modelId="{447D5965-8A43-4371-A906-A43E8CC2E822}" type="pres">
      <dgm:prSet presAssocID="{BF697363-09D0-4CE6-A367-A808261B92D6}" presName="text" presStyleLbl="fgAcc0" presStyleIdx="0" presStyleCnt="1" custScaleX="133066" custLinFactNeighborX="5556" custLinFactNeighborY="-44735">
        <dgm:presLayoutVars>
          <dgm:chPref val="3"/>
        </dgm:presLayoutVars>
      </dgm:prSet>
      <dgm:spPr/>
    </dgm:pt>
    <dgm:pt modelId="{46795579-05F9-443C-85B4-A1D1F519BABE}" type="pres">
      <dgm:prSet presAssocID="{BF697363-09D0-4CE6-A367-A808261B92D6}" presName="hierChild2" presStyleCnt="0"/>
      <dgm:spPr/>
    </dgm:pt>
    <dgm:pt modelId="{17C4A289-0B41-4E1E-B9DA-0281884D2D3E}" type="pres">
      <dgm:prSet presAssocID="{53B0BE20-B55E-4D48-8923-6B48F8A9A73E}" presName="Name10" presStyleLbl="parChTrans1D2" presStyleIdx="0" presStyleCnt="2"/>
      <dgm:spPr/>
    </dgm:pt>
    <dgm:pt modelId="{D1CA5EC8-1E65-4EF0-8DFB-FA35D37F243E}" type="pres">
      <dgm:prSet presAssocID="{9BD76C08-35B2-4842-831C-FA49774F6F11}" presName="hierRoot2" presStyleCnt="0"/>
      <dgm:spPr/>
    </dgm:pt>
    <dgm:pt modelId="{DC3BE607-3DD1-4E6B-9776-CBAA7052914B}" type="pres">
      <dgm:prSet presAssocID="{9BD76C08-35B2-4842-831C-FA49774F6F11}" presName="composite2" presStyleCnt="0"/>
      <dgm:spPr/>
    </dgm:pt>
    <dgm:pt modelId="{5538F258-A353-4980-8205-D405F2E077D9}" type="pres">
      <dgm:prSet presAssocID="{9BD76C08-35B2-4842-831C-FA49774F6F11}" presName="background2" presStyleLbl="node2" presStyleIdx="0" presStyleCnt="2"/>
      <dgm:spPr/>
    </dgm:pt>
    <dgm:pt modelId="{07F4C68A-2F29-45BB-87F7-341B0E4685D0}" type="pres">
      <dgm:prSet presAssocID="{9BD76C08-35B2-4842-831C-FA49774F6F11}" presName="text2" presStyleLbl="fgAcc2" presStyleIdx="0" presStyleCnt="2">
        <dgm:presLayoutVars>
          <dgm:chPref val="3"/>
        </dgm:presLayoutVars>
      </dgm:prSet>
      <dgm:spPr/>
    </dgm:pt>
    <dgm:pt modelId="{DDD0948F-2958-42A7-8F1E-C828800A11FA}" type="pres">
      <dgm:prSet presAssocID="{9BD76C08-35B2-4842-831C-FA49774F6F11}" presName="hierChild3" presStyleCnt="0"/>
      <dgm:spPr/>
    </dgm:pt>
    <dgm:pt modelId="{594E5362-C49D-4CE8-9CF7-6DCC86FCF329}" type="pres">
      <dgm:prSet presAssocID="{2A09B030-66F7-48F9-A3B9-58E7444E4720}" presName="Name17" presStyleLbl="parChTrans1D3" presStyleIdx="0" presStyleCnt="10"/>
      <dgm:spPr/>
    </dgm:pt>
    <dgm:pt modelId="{CD9B9BBC-13D7-4C32-8DA7-C0A96931F0C3}" type="pres">
      <dgm:prSet presAssocID="{4901C515-305E-4E01-9ABC-1CD5879FE301}" presName="hierRoot3" presStyleCnt="0"/>
      <dgm:spPr/>
    </dgm:pt>
    <dgm:pt modelId="{7D898775-B69E-4AD2-9AC9-9D04D79AE3B3}" type="pres">
      <dgm:prSet presAssocID="{4901C515-305E-4E01-9ABC-1CD5879FE301}" presName="composite3" presStyleCnt="0"/>
      <dgm:spPr/>
    </dgm:pt>
    <dgm:pt modelId="{190F2BE8-01AF-43B8-AC2D-8A36774DB649}" type="pres">
      <dgm:prSet presAssocID="{4901C515-305E-4E01-9ABC-1CD5879FE301}" presName="background3" presStyleLbl="node3" presStyleIdx="0" presStyleCnt="10"/>
      <dgm:spPr/>
    </dgm:pt>
    <dgm:pt modelId="{DB8B50EE-B823-4C76-9FBB-38B4B6523F35}" type="pres">
      <dgm:prSet presAssocID="{4901C515-305E-4E01-9ABC-1CD5879FE301}" presName="text3" presStyleLbl="fgAcc3" presStyleIdx="0" presStyleCnt="10">
        <dgm:presLayoutVars>
          <dgm:chPref val="3"/>
        </dgm:presLayoutVars>
      </dgm:prSet>
      <dgm:spPr/>
    </dgm:pt>
    <dgm:pt modelId="{CF661A1D-162C-4C1D-8DA6-61A0D1D95B2B}" type="pres">
      <dgm:prSet presAssocID="{4901C515-305E-4E01-9ABC-1CD5879FE301}" presName="hierChild4" presStyleCnt="0"/>
      <dgm:spPr/>
    </dgm:pt>
    <dgm:pt modelId="{CFEBF52A-DC76-43FA-973C-5A3A65D211EC}" type="pres">
      <dgm:prSet presAssocID="{390FD6E7-A070-43D0-8DAE-81C8785970F5}" presName="Name17" presStyleLbl="parChTrans1D3" presStyleIdx="1" presStyleCnt="10"/>
      <dgm:spPr/>
    </dgm:pt>
    <dgm:pt modelId="{56A5668A-2DE7-4FCC-B5F5-D0E4A14D2FAE}" type="pres">
      <dgm:prSet presAssocID="{17C3E7CC-A116-49F2-A722-BA3E93E5F9B3}" presName="hierRoot3" presStyleCnt="0"/>
      <dgm:spPr/>
    </dgm:pt>
    <dgm:pt modelId="{2767125D-3C9D-4772-BDDB-6911A4D8EBAA}" type="pres">
      <dgm:prSet presAssocID="{17C3E7CC-A116-49F2-A722-BA3E93E5F9B3}" presName="composite3" presStyleCnt="0"/>
      <dgm:spPr/>
    </dgm:pt>
    <dgm:pt modelId="{96B98A33-9271-4627-976A-19E843CC7814}" type="pres">
      <dgm:prSet presAssocID="{17C3E7CC-A116-49F2-A722-BA3E93E5F9B3}" presName="background3" presStyleLbl="node3" presStyleIdx="1" presStyleCnt="10"/>
      <dgm:spPr/>
    </dgm:pt>
    <dgm:pt modelId="{E9F00F7B-4F28-4A2A-8D80-132DB2293937}" type="pres">
      <dgm:prSet presAssocID="{17C3E7CC-A116-49F2-A722-BA3E93E5F9B3}" presName="text3" presStyleLbl="fgAcc3" presStyleIdx="1" presStyleCnt="10">
        <dgm:presLayoutVars>
          <dgm:chPref val="3"/>
        </dgm:presLayoutVars>
      </dgm:prSet>
      <dgm:spPr/>
    </dgm:pt>
    <dgm:pt modelId="{577E8E3D-AEC2-4407-A7A3-C289B96B7465}" type="pres">
      <dgm:prSet presAssocID="{17C3E7CC-A116-49F2-A722-BA3E93E5F9B3}" presName="hierChild4" presStyleCnt="0"/>
      <dgm:spPr/>
    </dgm:pt>
    <dgm:pt modelId="{DA7C71F0-B422-42AA-A60A-C31E3891AB0E}" type="pres">
      <dgm:prSet presAssocID="{F8E6F9B9-4C9E-43FB-8217-6987D40CA60B}" presName="Name17" presStyleLbl="parChTrans1D3" presStyleIdx="2" presStyleCnt="10"/>
      <dgm:spPr/>
    </dgm:pt>
    <dgm:pt modelId="{CE100499-CDEF-465A-8C98-F0F3F1422E25}" type="pres">
      <dgm:prSet presAssocID="{BBE4F6A6-44F5-434C-A571-E1A19D2F5EC9}" presName="hierRoot3" presStyleCnt="0"/>
      <dgm:spPr/>
    </dgm:pt>
    <dgm:pt modelId="{15E30513-5972-4F6A-874E-471749962C1A}" type="pres">
      <dgm:prSet presAssocID="{BBE4F6A6-44F5-434C-A571-E1A19D2F5EC9}" presName="composite3" presStyleCnt="0"/>
      <dgm:spPr/>
    </dgm:pt>
    <dgm:pt modelId="{BED13835-47BE-4583-A4E3-97E6C74308DE}" type="pres">
      <dgm:prSet presAssocID="{BBE4F6A6-44F5-434C-A571-E1A19D2F5EC9}" presName="background3" presStyleLbl="node3" presStyleIdx="2" presStyleCnt="10"/>
      <dgm:spPr/>
    </dgm:pt>
    <dgm:pt modelId="{329CE802-881B-4EE3-875A-C108AB8A0E6C}" type="pres">
      <dgm:prSet presAssocID="{BBE4F6A6-44F5-434C-A571-E1A19D2F5EC9}" presName="text3" presStyleLbl="fgAcc3" presStyleIdx="2" presStyleCnt="10">
        <dgm:presLayoutVars>
          <dgm:chPref val="3"/>
        </dgm:presLayoutVars>
      </dgm:prSet>
      <dgm:spPr/>
    </dgm:pt>
    <dgm:pt modelId="{2324EEF4-F936-4D6B-A1F7-72EF1F27F303}" type="pres">
      <dgm:prSet presAssocID="{BBE4F6A6-44F5-434C-A571-E1A19D2F5EC9}" presName="hierChild4" presStyleCnt="0"/>
      <dgm:spPr/>
    </dgm:pt>
    <dgm:pt modelId="{31A5D36B-1D0D-413F-8CD3-1AAD76F1DE0E}" type="pres">
      <dgm:prSet presAssocID="{A6851162-4456-4B08-B3BD-40DEEBC689A6}" presName="Name17" presStyleLbl="parChTrans1D3" presStyleIdx="3" presStyleCnt="10"/>
      <dgm:spPr/>
    </dgm:pt>
    <dgm:pt modelId="{0B85D037-DB3C-487B-B1FC-1D67D83B7212}" type="pres">
      <dgm:prSet presAssocID="{25E7DE20-D97F-445E-8183-4B21A873FDB5}" presName="hierRoot3" presStyleCnt="0"/>
      <dgm:spPr/>
    </dgm:pt>
    <dgm:pt modelId="{26F9286B-482C-4715-99BB-075680752137}" type="pres">
      <dgm:prSet presAssocID="{25E7DE20-D97F-445E-8183-4B21A873FDB5}" presName="composite3" presStyleCnt="0"/>
      <dgm:spPr/>
    </dgm:pt>
    <dgm:pt modelId="{85391FB9-7AC3-4D3C-A026-C84B228EFB68}" type="pres">
      <dgm:prSet presAssocID="{25E7DE20-D97F-445E-8183-4B21A873FDB5}" presName="background3" presStyleLbl="node3" presStyleIdx="3" presStyleCnt="10"/>
      <dgm:spPr/>
    </dgm:pt>
    <dgm:pt modelId="{A83D1D88-C16F-44B4-9187-F09159238CA8}" type="pres">
      <dgm:prSet presAssocID="{25E7DE20-D97F-445E-8183-4B21A873FDB5}" presName="text3" presStyleLbl="fgAcc3" presStyleIdx="3" presStyleCnt="10">
        <dgm:presLayoutVars>
          <dgm:chPref val="3"/>
        </dgm:presLayoutVars>
      </dgm:prSet>
      <dgm:spPr/>
    </dgm:pt>
    <dgm:pt modelId="{DD3BD060-13F7-495C-AC9B-28132DF0CEB3}" type="pres">
      <dgm:prSet presAssocID="{25E7DE20-D97F-445E-8183-4B21A873FDB5}" presName="hierChild4" presStyleCnt="0"/>
      <dgm:spPr/>
    </dgm:pt>
    <dgm:pt modelId="{C0A33EA6-AA9B-49A8-B006-1F33D8623F10}" type="pres">
      <dgm:prSet presAssocID="{D94CAFEC-FD57-4B4D-BD02-CFF65F034631}" presName="Name17" presStyleLbl="parChTrans1D3" presStyleIdx="4" presStyleCnt="10"/>
      <dgm:spPr/>
    </dgm:pt>
    <dgm:pt modelId="{B1132F8D-7893-492F-B0F8-E634F2699F4A}" type="pres">
      <dgm:prSet presAssocID="{5E6AB75E-536F-4DA2-B034-11EA5BDD6DBD}" presName="hierRoot3" presStyleCnt="0"/>
      <dgm:spPr/>
    </dgm:pt>
    <dgm:pt modelId="{07B361A7-16FA-46B9-932A-A8DBCBA056E5}" type="pres">
      <dgm:prSet presAssocID="{5E6AB75E-536F-4DA2-B034-11EA5BDD6DBD}" presName="composite3" presStyleCnt="0"/>
      <dgm:spPr/>
    </dgm:pt>
    <dgm:pt modelId="{57B651DF-C7CA-4348-96DC-833AB6DC2AA5}" type="pres">
      <dgm:prSet presAssocID="{5E6AB75E-536F-4DA2-B034-11EA5BDD6DBD}" presName="background3" presStyleLbl="node3" presStyleIdx="4" presStyleCnt="10"/>
      <dgm:spPr/>
    </dgm:pt>
    <dgm:pt modelId="{DBD9E122-B922-4CF7-9B04-BAC2FC30BC4E}" type="pres">
      <dgm:prSet presAssocID="{5E6AB75E-536F-4DA2-B034-11EA5BDD6DBD}" presName="text3" presStyleLbl="fgAcc3" presStyleIdx="4" presStyleCnt="10">
        <dgm:presLayoutVars>
          <dgm:chPref val="3"/>
        </dgm:presLayoutVars>
      </dgm:prSet>
      <dgm:spPr/>
    </dgm:pt>
    <dgm:pt modelId="{3C29B990-F489-4490-81F2-03E83E1137A7}" type="pres">
      <dgm:prSet presAssocID="{5E6AB75E-536F-4DA2-B034-11EA5BDD6DBD}" presName="hierChild4" presStyleCnt="0"/>
      <dgm:spPr/>
    </dgm:pt>
    <dgm:pt modelId="{D5E8C57F-6975-4564-AE04-C9206EDBD5BE}" type="pres">
      <dgm:prSet presAssocID="{D12D4DB0-97D5-46AB-BB0C-8A7E5BFB3FB2}" presName="Name10" presStyleLbl="parChTrans1D2" presStyleIdx="1" presStyleCnt="2"/>
      <dgm:spPr/>
    </dgm:pt>
    <dgm:pt modelId="{BE1EB937-8EAD-4B19-909E-51DE5261C48A}" type="pres">
      <dgm:prSet presAssocID="{0A58B35A-23D8-492C-A8B5-E9B30B34D71F}" presName="hierRoot2" presStyleCnt="0"/>
      <dgm:spPr/>
    </dgm:pt>
    <dgm:pt modelId="{922A6450-51E6-49FE-B8AC-DD2706E4C4F7}" type="pres">
      <dgm:prSet presAssocID="{0A58B35A-23D8-492C-A8B5-E9B30B34D71F}" presName="composite2" presStyleCnt="0"/>
      <dgm:spPr/>
    </dgm:pt>
    <dgm:pt modelId="{E18C5F61-ACA9-49D8-B77C-C18E53D38120}" type="pres">
      <dgm:prSet presAssocID="{0A58B35A-23D8-492C-A8B5-E9B30B34D71F}" presName="background2" presStyleLbl="node2" presStyleIdx="1" presStyleCnt="2"/>
      <dgm:spPr/>
    </dgm:pt>
    <dgm:pt modelId="{F24AA417-ED73-4270-BFA3-3AB37A173258}" type="pres">
      <dgm:prSet presAssocID="{0A58B35A-23D8-492C-A8B5-E9B30B34D71F}" presName="text2" presStyleLbl="fgAcc2" presStyleIdx="1" presStyleCnt="2">
        <dgm:presLayoutVars>
          <dgm:chPref val="3"/>
        </dgm:presLayoutVars>
      </dgm:prSet>
      <dgm:spPr/>
    </dgm:pt>
    <dgm:pt modelId="{CB933CDB-028C-448C-A651-61B0902AC8B1}" type="pres">
      <dgm:prSet presAssocID="{0A58B35A-23D8-492C-A8B5-E9B30B34D71F}" presName="hierChild3" presStyleCnt="0"/>
      <dgm:spPr/>
    </dgm:pt>
    <dgm:pt modelId="{8FFD281F-28A2-4635-8443-820B0CB41E0A}" type="pres">
      <dgm:prSet presAssocID="{6CC07771-36E1-4BDD-8F10-FD1FE96BD15C}" presName="Name17" presStyleLbl="parChTrans1D3" presStyleIdx="5" presStyleCnt="10"/>
      <dgm:spPr/>
    </dgm:pt>
    <dgm:pt modelId="{6F984A43-2476-4A80-9CA2-6CE0BE6C67D6}" type="pres">
      <dgm:prSet presAssocID="{70B90C61-A7B6-42BA-ADA1-4AD054469947}" presName="hierRoot3" presStyleCnt="0"/>
      <dgm:spPr/>
    </dgm:pt>
    <dgm:pt modelId="{2BB3A571-0D45-4116-841D-BC5C008FD827}" type="pres">
      <dgm:prSet presAssocID="{70B90C61-A7B6-42BA-ADA1-4AD054469947}" presName="composite3" presStyleCnt="0"/>
      <dgm:spPr/>
    </dgm:pt>
    <dgm:pt modelId="{7C27CA02-43A5-4FBF-97BD-B58D28B962C9}" type="pres">
      <dgm:prSet presAssocID="{70B90C61-A7B6-42BA-ADA1-4AD054469947}" presName="background3" presStyleLbl="node3" presStyleIdx="5" presStyleCnt="10"/>
      <dgm:spPr/>
    </dgm:pt>
    <dgm:pt modelId="{EAE4A763-8A4E-4B40-9126-AC33E7446486}" type="pres">
      <dgm:prSet presAssocID="{70B90C61-A7B6-42BA-ADA1-4AD054469947}" presName="text3" presStyleLbl="fgAcc3" presStyleIdx="5" presStyleCnt="10">
        <dgm:presLayoutVars>
          <dgm:chPref val="3"/>
        </dgm:presLayoutVars>
      </dgm:prSet>
      <dgm:spPr/>
    </dgm:pt>
    <dgm:pt modelId="{578CD3C5-F01D-43B7-9EC4-1EC598B1BD85}" type="pres">
      <dgm:prSet presAssocID="{70B90C61-A7B6-42BA-ADA1-4AD054469947}" presName="hierChild4" presStyleCnt="0"/>
      <dgm:spPr/>
    </dgm:pt>
    <dgm:pt modelId="{D85CF7F3-DD11-4DA9-B8BB-789669D12ACC}" type="pres">
      <dgm:prSet presAssocID="{A6EC7550-22F0-48AE-A5C1-C9B596D7780E}" presName="Name17" presStyleLbl="parChTrans1D3" presStyleIdx="6" presStyleCnt="10"/>
      <dgm:spPr/>
    </dgm:pt>
    <dgm:pt modelId="{DBF3887A-7AA8-4F89-9D9F-513C7C49B102}" type="pres">
      <dgm:prSet presAssocID="{D19CC746-9DCE-4DF6-8F43-107A510FB2CC}" presName="hierRoot3" presStyleCnt="0"/>
      <dgm:spPr/>
    </dgm:pt>
    <dgm:pt modelId="{853BBF76-2EDF-47F2-96C2-013DE06B1257}" type="pres">
      <dgm:prSet presAssocID="{D19CC746-9DCE-4DF6-8F43-107A510FB2CC}" presName="composite3" presStyleCnt="0"/>
      <dgm:spPr/>
    </dgm:pt>
    <dgm:pt modelId="{F63CA842-2DC2-4BA9-9380-4674FC102C5B}" type="pres">
      <dgm:prSet presAssocID="{D19CC746-9DCE-4DF6-8F43-107A510FB2CC}" presName="background3" presStyleLbl="node3" presStyleIdx="6" presStyleCnt="10"/>
      <dgm:spPr/>
    </dgm:pt>
    <dgm:pt modelId="{7120E043-5459-48A4-9982-767CA224D8E3}" type="pres">
      <dgm:prSet presAssocID="{D19CC746-9DCE-4DF6-8F43-107A510FB2CC}" presName="text3" presStyleLbl="fgAcc3" presStyleIdx="6" presStyleCnt="10">
        <dgm:presLayoutVars>
          <dgm:chPref val="3"/>
        </dgm:presLayoutVars>
      </dgm:prSet>
      <dgm:spPr/>
    </dgm:pt>
    <dgm:pt modelId="{2AD7C31D-31D7-4312-B191-68979A80E493}" type="pres">
      <dgm:prSet presAssocID="{D19CC746-9DCE-4DF6-8F43-107A510FB2CC}" presName="hierChild4" presStyleCnt="0"/>
      <dgm:spPr/>
    </dgm:pt>
    <dgm:pt modelId="{6D1FB0E7-1457-4332-9538-704142941BC9}" type="pres">
      <dgm:prSet presAssocID="{BD33B111-85A5-42BD-9047-A745B0A17C24}" presName="Name17" presStyleLbl="parChTrans1D3" presStyleIdx="7" presStyleCnt="10"/>
      <dgm:spPr/>
    </dgm:pt>
    <dgm:pt modelId="{F56A1BC3-BC4A-450B-B1DC-E513D48A451E}" type="pres">
      <dgm:prSet presAssocID="{491D8BDE-FB50-4E9C-8F0D-990E9115B102}" presName="hierRoot3" presStyleCnt="0"/>
      <dgm:spPr/>
    </dgm:pt>
    <dgm:pt modelId="{C31221B1-39A4-4E8E-B6A4-181D6B46BBA7}" type="pres">
      <dgm:prSet presAssocID="{491D8BDE-FB50-4E9C-8F0D-990E9115B102}" presName="composite3" presStyleCnt="0"/>
      <dgm:spPr/>
    </dgm:pt>
    <dgm:pt modelId="{B779E9B3-6DA3-40B5-834D-BD86E780E7F8}" type="pres">
      <dgm:prSet presAssocID="{491D8BDE-FB50-4E9C-8F0D-990E9115B102}" presName="background3" presStyleLbl="node3" presStyleIdx="7" presStyleCnt="10"/>
      <dgm:spPr/>
    </dgm:pt>
    <dgm:pt modelId="{B48E7890-3584-4163-B275-A509AE635F05}" type="pres">
      <dgm:prSet presAssocID="{491D8BDE-FB50-4E9C-8F0D-990E9115B102}" presName="text3" presStyleLbl="fgAcc3" presStyleIdx="7" presStyleCnt="10">
        <dgm:presLayoutVars>
          <dgm:chPref val="3"/>
        </dgm:presLayoutVars>
      </dgm:prSet>
      <dgm:spPr/>
    </dgm:pt>
    <dgm:pt modelId="{65509989-6C5B-4219-8A1C-8A9928C90C51}" type="pres">
      <dgm:prSet presAssocID="{491D8BDE-FB50-4E9C-8F0D-990E9115B102}" presName="hierChild4" presStyleCnt="0"/>
      <dgm:spPr/>
    </dgm:pt>
    <dgm:pt modelId="{5DCD9CEE-7DA6-43F1-93CC-178CDE1E8331}" type="pres">
      <dgm:prSet presAssocID="{94A407AB-9942-476B-8640-070D2EDF524E}" presName="Name17" presStyleLbl="parChTrans1D3" presStyleIdx="8" presStyleCnt="10"/>
      <dgm:spPr/>
    </dgm:pt>
    <dgm:pt modelId="{4361F302-5126-43C3-9CEF-681F73E4BDAF}" type="pres">
      <dgm:prSet presAssocID="{E4453E76-1195-402E-9751-F0AB34D7CBEF}" presName="hierRoot3" presStyleCnt="0"/>
      <dgm:spPr/>
    </dgm:pt>
    <dgm:pt modelId="{342F6E95-0B85-4C9D-A3CF-939BCB4C250A}" type="pres">
      <dgm:prSet presAssocID="{E4453E76-1195-402E-9751-F0AB34D7CBEF}" presName="composite3" presStyleCnt="0"/>
      <dgm:spPr/>
    </dgm:pt>
    <dgm:pt modelId="{6B33F3E8-9E49-42ED-97F0-31D51E0C0EFC}" type="pres">
      <dgm:prSet presAssocID="{E4453E76-1195-402E-9751-F0AB34D7CBEF}" presName="background3" presStyleLbl="node3" presStyleIdx="8" presStyleCnt="10"/>
      <dgm:spPr/>
    </dgm:pt>
    <dgm:pt modelId="{1ACA1C56-61D4-4332-963D-EC08507DA9ED}" type="pres">
      <dgm:prSet presAssocID="{E4453E76-1195-402E-9751-F0AB34D7CBEF}" presName="text3" presStyleLbl="fgAcc3" presStyleIdx="8" presStyleCnt="10">
        <dgm:presLayoutVars>
          <dgm:chPref val="3"/>
        </dgm:presLayoutVars>
      </dgm:prSet>
      <dgm:spPr/>
    </dgm:pt>
    <dgm:pt modelId="{EA9373D5-3ABE-40F0-A36F-D635231121C0}" type="pres">
      <dgm:prSet presAssocID="{E4453E76-1195-402E-9751-F0AB34D7CBEF}" presName="hierChild4" presStyleCnt="0"/>
      <dgm:spPr/>
    </dgm:pt>
    <dgm:pt modelId="{B9DEBC8E-0B93-49E9-B29F-F23CE9EF0B75}" type="pres">
      <dgm:prSet presAssocID="{07EA598C-CF5C-4EE5-8EE3-3D6036605CDC}" presName="Name17" presStyleLbl="parChTrans1D3" presStyleIdx="9" presStyleCnt="10"/>
      <dgm:spPr/>
    </dgm:pt>
    <dgm:pt modelId="{6C96C965-78C3-45F2-A98E-ACB808FEFAF9}" type="pres">
      <dgm:prSet presAssocID="{F3ECD838-06FB-42E9-B6DC-BF3B1130C7B6}" presName="hierRoot3" presStyleCnt="0"/>
      <dgm:spPr/>
    </dgm:pt>
    <dgm:pt modelId="{BD9C0847-7FA9-4BDF-A0D9-A8F61DD9A64B}" type="pres">
      <dgm:prSet presAssocID="{F3ECD838-06FB-42E9-B6DC-BF3B1130C7B6}" presName="composite3" presStyleCnt="0"/>
      <dgm:spPr/>
    </dgm:pt>
    <dgm:pt modelId="{9DA4F0D2-5E86-4FA4-85D9-5962D74E3F0A}" type="pres">
      <dgm:prSet presAssocID="{F3ECD838-06FB-42E9-B6DC-BF3B1130C7B6}" presName="background3" presStyleLbl="node3" presStyleIdx="9" presStyleCnt="10"/>
      <dgm:spPr/>
    </dgm:pt>
    <dgm:pt modelId="{CA41911B-2585-422F-B147-679C3D4412D5}" type="pres">
      <dgm:prSet presAssocID="{F3ECD838-06FB-42E9-B6DC-BF3B1130C7B6}" presName="text3" presStyleLbl="fgAcc3" presStyleIdx="9" presStyleCnt="10">
        <dgm:presLayoutVars>
          <dgm:chPref val="3"/>
        </dgm:presLayoutVars>
      </dgm:prSet>
      <dgm:spPr/>
    </dgm:pt>
    <dgm:pt modelId="{941FA868-6E46-455D-A77F-A802582201C3}" type="pres">
      <dgm:prSet presAssocID="{F3ECD838-06FB-42E9-B6DC-BF3B1130C7B6}" presName="hierChild4" presStyleCnt="0"/>
      <dgm:spPr/>
    </dgm:pt>
  </dgm:ptLst>
  <dgm:cxnLst>
    <dgm:cxn modelId="{D9D9EB06-F493-4F18-B1C4-CC751B1870A0}" srcId="{1BA5D622-FE65-4EB4-8DF1-D7A11F914D42}" destId="{BF697363-09D0-4CE6-A367-A808261B92D6}" srcOrd="0" destOrd="0" parTransId="{C8643461-59EB-4C7F-8F64-9CBF2973D189}" sibTransId="{44D21021-AE8F-4AA5-9F1B-4B1E4C00BD20}"/>
    <dgm:cxn modelId="{62E90A11-635D-4E39-A585-619DD2B0020F}" type="presOf" srcId="{BBE4F6A6-44F5-434C-A571-E1A19D2F5EC9}" destId="{329CE802-881B-4EE3-875A-C108AB8A0E6C}" srcOrd="0" destOrd="0" presId="urn:microsoft.com/office/officeart/2005/8/layout/hierarchy1#2"/>
    <dgm:cxn modelId="{391A6119-5C79-4C16-A167-39F15424841E}" type="presOf" srcId="{07EA598C-CF5C-4EE5-8EE3-3D6036605CDC}" destId="{B9DEBC8E-0B93-49E9-B29F-F23CE9EF0B75}" srcOrd="0" destOrd="0" presId="urn:microsoft.com/office/officeart/2005/8/layout/hierarchy1#2"/>
    <dgm:cxn modelId="{5B15E12A-0BAA-4BA9-A1FC-019CD71A3AE4}" srcId="{0A58B35A-23D8-492C-A8B5-E9B30B34D71F}" destId="{F3ECD838-06FB-42E9-B6DC-BF3B1130C7B6}" srcOrd="4" destOrd="0" parTransId="{07EA598C-CF5C-4EE5-8EE3-3D6036605CDC}" sibTransId="{F47D3082-603D-47ED-8B99-6FD3E9E78A68}"/>
    <dgm:cxn modelId="{A859B62D-1C6B-4F8F-A76D-D8722CF5F574}" type="presOf" srcId="{390FD6E7-A070-43D0-8DAE-81C8785970F5}" destId="{CFEBF52A-DC76-43FA-973C-5A3A65D211EC}" srcOrd="0" destOrd="0" presId="urn:microsoft.com/office/officeart/2005/8/layout/hierarchy1#2"/>
    <dgm:cxn modelId="{2EDA683E-05BB-4F17-A763-2E890B466DD5}" srcId="{9BD76C08-35B2-4842-831C-FA49774F6F11}" destId="{BBE4F6A6-44F5-434C-A571-E1A19D2F5EC9}" srcOrd="2" destOrd="0" parTransId="{F8E6F9B9-4C9E-43FB-8217-6987D40CA60B}" sibTransId="{B8357001-564E-46C7-ADE4-E8CD103F74AC}"/>
    <dgm:cxn modelId="{BA040640-B1EA-4B46-A69C-09189B4217DB}" srcId="{0A58B35A-23D8-492C-A8B5-E9B30B34D71F}" destId="{D19CC746-9DCE-4DF6-8F43-107A510FB2CC}" srcOrd="1" destOrd="0" parTransId="{A6EC7550-22F0-48AE-A5C1-C9B596D7780E}" sibTransId="{322AFF27-DCB0-4577-9811-9B639709291B}"/>
    <dgm:cxn modelId="{72D59C5C-6577-4FC2-9CFC-47D427EE53B3}" type="presOf" srcId="{94A407AB-9942-476B-8640-070D2EDF524E}" destId="{5DCD9CEE-7DA6-43F1-93CC-178CDE1E8331}" srcOrd="0" destOrd="0" presId="urn:microsoft.com/office/officeart/2005/8/layout/hierarchy1#2"/>
    <dgm:cxn modelId="{65FC5A63-E446-47FC-AEB4-328CA24FCB6E}" srcId="{9BD76C08-35B2-4842-831C-FA49774F6F11}" destId="{25E7DE20-D97F-445E-8183-4B21A873FDB5}" srcOrd="3" destOrd="0" parTransId="{A6851162-4456-4B08-B3BD-40DEEBC689A6}" sibTransId="{38B79E58-1FE1-41D0-93E6-89207521D4D5}"/>
    <dgm:cxn modelId="{6F6EA043-00DF-4A5E-AD46-6196F4173FD5}" type="presOf" srcId="{A6851162-4456-4B08-B3BD-40DEEBC689A6}" destId="{31A5D36B-1D0D-413F-8CD3-1AAD76F1DE0E}" srcOrd="0" destOrd="0" presId="urn:microsoft.com/office/officeart/2005/8/layout/hierarchy1#2"/>
    <dgm:cxn modelId="{8851E343-35C9-452A-8141-D5141C6D161D}" type="presOf" srcId="{BD33B111-85A5-42BD-9047-A745B0A17C24}" destId="{6D1FB0E7-1457-4332-9538-704142941BC9}" srcOrd="0" destOrd="0" presId="urn:microsoft.com/office/officeart/2005/8/layout/hierarchy1#2"/>
    <dgm:cxn modelId="{03766D6A-CC9F-45E1-A7A3-CC312B4EDEBB}" srcId="{BF697363-09D0-4CE6-A367-A808261B92D6}" destId="{9BD76C08-35B2-4842-831C-FA49774F6F11}" srcOrd="0" destOrd="0" parTransId="{53B0BE20-B55E-4D48-8923-6B48F8A9A73E}" sibTransId="{4ED5DD65-FCB5-4B75-9DFE-93FF1878B2C3}"/>
    <dgm:cxn modelId="{F4538153-0027-4463-AACC-E449F348174C}" type="presOf" srcId="{70B90C61-A7B6-42BA-ADA1-4AD054469947}" destId="{EAE4A763-8A4E-4B40-9126-AC33E7446486}" srcOrd="0" destOrd="0" presId="urn:microsoft.com/office/officeart/2005/8/layout/hierarchy1#2"/>
    <dgm:cxn modelId="{22CE7E74-EA92-474B-86D9-88860E74E317}" srcId="{0A58B35A-23D8-492C-A8B5-E9B30B34D71F}" destId="{E4453E76-1195-402E-9751-F0AB34D7CBEF}" srcOrd="3" destOrd="0" parTransId="{94A407AB-9942-476B-8640-070D2EDF524E}" sibTransId="{8A1F9BC0-5F77-4FA0-9D0D-BCC782ECFD26}"/>
    <dgm:cxn modelId="{48ED5455-4E10-4754-B33B-B62CACB88137}" type="presOf" srcId="{6CC07771-36E1-4BDD-8F10-FD1FE96BD15C}" destId="{8FFD281F-28A2-4635-8443-820B0CB41E0A}" srcOrd="0" destOrd="0" presId="urn:microsoft.com/office/officeart/2005/8/layout/hierarchy1#2"/>
    <dgm:cxn modelId="{2157C077-BA5D-4F4A-BE4B-89D3321AD4AA}" type="presOf" srcId="{F3ECD838-06FB-42E9-B6DC-BF3B1130C7B6}" destId="{CA41911B-2585-422F-B147-679C3D4412D5}" srcOrd="0" destOrd="0" presId="urn:microsoft.com/office/officeart/2005/8/layout/hierarchy1#2"/>
    <dgm:cxn modelId="{0E4AD97F-93E3-4393-B100-F9F88C3AEE30}" type="presOf" srcId="{1BA5D622-FE65-4EB4-8DF1-D7A11F914D42}" destId="{3793AD69-E4E4-4D15-9829-62D22A960122}" srcOrd="0" destOrd="0" presId="urn:microsoft.com/office/officeart/2005/8/layout/hierarchy1#2"/>
    <dgm:cxn modelId="{1E12C380-1C1F-4809-9298-C83A211BB89D}" srcId="{9BD76C08-35B2-4842-831C-FA49774F6F11}" destId="{5E6AB75E-536F-4DA2-B034-11EA5BDD6DBD}" srcOrd="4" destOrd="0" parTransId="{D94CAFEC-FD57-4B4D-BD02-CFF65F034631}" sibTransId="{743BB100-0D30-4D7D-BAAF-F6BED64ECC4F}"/>
    <dgm:cxn modelId="{5FB29B81-5A19-4FA1-BBE7-C1E5BF27C188}" srcId="{BF697363-09D0-4CE6-A367-A808261B92D6}" destId="{0A58B35A-23D8-492C-A8B5-E9B30B34D71F}" srcOrd="1" destOrd="0" parTransId="{D12D4DB0-97D5-46AB-BB0C-8A7E5BFB3FB2}" sibTransId="{9253B662-AF46-4997-8C00-449954B7192B}"/>
    <dgm:cxn modelId="{A2F50190-7468-420D-A9D6-E89548B1A3D2}" type="presOf" srcId="{9BD76C08-35B2-4842-831C-FA49774F6F11}" destId="{07F4C68A-2F29-45BB-87F7-341B0E4685D0}" srcOrd="0" destOrd="0" presId="urn:microsoft.com/office/officeart/2005/8/layout/hierarchy1#2"/>
    <dgm:cxn modelId="{C68CB196-8705-4440-856E-9E20AE7379D1}" type="presOf" srcId="{4901C515-305E-4E01-9ABC-1CD5879FE301}" destId="{DB8B50EE-B823-4C76-9FBB-38B4B6523F35}" srcOrd="0" destOrd="0" presId="urn:microsoft.com/office/officeart/2005/8/layout/hierarchy1#2"/>
    <dgm:cxn modelId="{671D9BA1-A375-4E46-A226-0C52E7365EBA}" type="presOf" srcId="{D94CAFEC-FD57-4B4D-BD02-CFF65F034631}" destId="{C0A33EA6-AA9B-49A8-B006-1F33D8623F10}" srcOrd="0" destOrd="0" presId="urn:microsoft.com/office/officeart/2005/8/layout/hierarchy1#2"/>
    <dgm:cxn modelId="{3633AAA4-B13E-4B6B-81C2-D19CE7617045}" srcId="{9BD76C08-35B2-4842-831C-FA49774F6F11}" destId="{4901C515-305E-4E01-9ABC-1CD5879FE301}" srcOrd="0" destOrd="0" parTransId="{2A09B030-66F7-48F9-A3B9-58E7444E4720}" sibTransId="{8692DF6E-0520-47B4-8078-066536FA346F}"/>
    <dgm:cxn modelId="{F03009A5-128D-4674-974D-7D9E2A32A159}" type="presOf" srcId="{F8E6F9B9-4C9E-43FB-8217-6987D40CA60B}" destId="{DA7C71F0-B422-42AA-A60A-C31E3891AB0E}" srcOrd="0" destOrd="0" presId="urn:microsoft.com/office/officeart/2005/8/layout/hierarchy1#2"/>
    <dgm:cxn modelId="{5D248BA8-9D55-4E59-A71D-C0843A220639}" type="presOf" srcId="{491D8BDE-FB50-4E9C-8F0D-990E9115B102}" destId="{B48E7890-3584-4163-B275-A509AE635F05}" srcOrd="0" destOrd="0" presId="urn:microsoft.com/office/officeart/2005/8/layout/hierarchy1#2"/>
    <dgm:cxn modelId="{515A3EB0-1A56-47F3-8C2C-69B423E953D7}" srcId="{0A58B35A-23D8-492C-A8B5-E9B30B34D71F}" destId="{70B90C61-A7B6-42BA-ADA1-4AD054469947}" srcOrd="0" destOrd="0" parTransId="{6CC07771-36E1-4BDD-8F10-FD1FE96BD15C}" sibTransId="{D0DD00AD-B5DC-476A-B78A-EA1471C53BA5}"/>
    <dgm:cxn modelId="{289595B4-6C02-4CE0-AE47-40242D9EE833}" type="presOf" srcId="{D12D4DB0-97D5-46AB-BB0C-8A7E5BFB3FB2}" destId="{D5E8C57F-6975-4564-AE04-C9206EDBD5BE}" srcOrd="0" destOrd="0" presId="urn:microsoft.com/office/officeart/2005/8/layout/hierarchy1#2"/>
    <dgm:cxn modelId="{44A060B9-F1F3-4163-8E3F-DACBA5945115}" type="presOf" srcId="{53B0BE20-B55E-4D48-8923-6B48F8A9A73E}" destId="{17C4A289-0B41-4E1E-B9DA-0281884D2D3E}" srcOrd="0" destOrd="0" presId="urn:microsoft.com/office/officeart/2005/8/layout/hierarchy1#2"/>
    <dgm:cxn modelId="{C0C5A5BE-C4CB-4F8B-8D9C-F1045819C18E}" type="presOf" srcId="{25E7DE20-D97F-445E-8183-4B21A873FDB5}" destId="{A83D1D88-C16F-44B4-9187-F09159238CA8}" srcOrd="0" destOrd="0" presId="urn:microsoft.com/office/officeart/2005/8/layout/hierarchy1#2"/>
    <dgm:cxn modelId="{F30393BF-92E9-4A67-B4AC-D87D38553B49}" type="presOf" srcId="{A6EC7550-22F0-48AE-A5C1-C9B596D7780E}" destId="{D85CF7F3-DD11-4DA9-B8BB-789669D12ACC}" srcOrd="0" destOrd="0" presId="urn:microsoft.com/office/officeart/2005/8/layout/hierarchy1#2"/>
    <dgm:cxn modelId="{56E65EC8-1E14-4845-A4CE-A7531BE13C98}" type="presOf" srcId="{E4453E76-1195-402E-9751-F0AB34D7CBEF}" destId="{1ACA1C56-61D4-4332-963D-EC08507DA9ED}" srcOrd="0" destOrd="0" presId="urn:microsoft.com/office/officeart/2005/8/layout/hierarchy1#2"/>
    <dgm:cxn modelId="{DA92E0D5-1C06-4E30-B1C4-ABBC341C42F5}" type="presOf" srcId="{17C3E7CC-A116-49F2-A722-BA3E93E5F9B3}" destId="{E9F00F7B-4F28-4A2A-8D80-132DB2293937}" srcOrd="0" destOrd="0" presId="urn:microsoft.com/office/officeart/2005/8/layout/hierarchy1#2"/>
    <dgm:cxn modelId="{5FB913D6-482C-4E9C-9A60-B2DFF8DB696A}" type="presOf" srcId="{0A58B35A-23D8-492C-A8B5-E9B30B34D71F}" destId="{F24AA417-ED73-4270-BFA3-3AB37A173258}" srcOrd="0" destOrd="0" presId="urn:microsoft.com/office/officeart/2005/8/layout/hierarchy1#2"/>
    <dgm:cxn modelId="{FEC6F1D9-B67F-4133-A58D-65B73949EE01}" srcId="{0A58B35A-23D8-492C-A8B5-E9B30B34D71F}" destId="{491D8BDE-FB50-4E9C-8F0D-990E9115B102}" srcOrd="2" destOrd="0" parTransId="{BD33B111-85A5-42BD-9047-A745B0A17C24}" sibTransId="{581CDCF4-F50A-4EA5-B927-D0E75F5DE3C1}"/>
    <dgm:cxn modelId="{424C36DA-AAAB-4322-9E5E-C82ADC381CED}" type="presOf" srcId="{BF697363-09D0-4CE6-A367-A808261B92D6}" destId="{447D5965-8A43-4371-A906-A43E8CC2E822}" srcOrd="0" destOrd="0" presId="urn:microsoft.com/office/officeart/2005/8/layout/hierarchy1#2"/>
    <dgm:cxn modelId="{7D2909DC-E9B2-4872-AF96-AEB6FFF7C989}" srcId="{9BD76C08-35B2-4842-831C-FA49774F6F11}" destId="{17C3E7CC-A116-49F2-A722-BA3E93E5F9B3}" srcOrd="1" destOrd="0" parTransId="{390FD6E7-A070-43D0-8DAE-81C8785970F5}" sibTransId="{0AE7532E-3402-4887-A408-D3C7F76C669B}"/>
    <dgm:cxn modelId="{2F6264E4-80F8-4958-831F-8093DC32414E}" type="presOf" srcId="{D19CC746-9DCE-4DF6-8F43-107A510FB2CC}" destId="{7120E043-5459-48A4-9982-767CA224D8E3}" srcOrd="0" destOrd="0" presId="urn:microsoft.com/office/officeart/2005/8/layout/hierarchy1#2"/>
    <dgm:cxn modelId="{46E076EB-3E5D-4A42-B6F7-0059EFDDACB1}" type="presOf" srcId="{5E6AB75E-536F-4DA2-B034-11EA5BDD6DBD}" destId="{DBD9E122-B922-4CF7-9B04-BAC2FC30BC4E}" srcOrd="0" destOrd="0" presId="urn:microsoft.com/office/officeart/2005/8/layout/hierarchy1#2"/>
    <dgm:cxn modelId="{78E9B3EB-E739-416B-BF7C-096ED22AE6C3}" type="presOf" srcId="{2A09B030-66F7-48F9-A3B9-58E7444E4720}" destId="{594E5362-C49D-4CE8-9CF7-6DCC86FCF329}" srcOrd="0" destOrd="0" presId="urn:microsoft.com/office/officeart/2005/8/layout/hierarchy1#2"/>
    <dgm:cxn modelId="{CE42F7AB-C947-418D-9B65-91F5C36090CD}" type="presParOf" srcId="{3793AD69-E4E4-4D15-9829-62D22A960122}" destId="{3B1D9C47-2DE5-4452-A0C5-9C96A5EA7861}" srcOrd="0" destOrd="0" presId="urn:microsoft.com/office/officeart/2005/8/layout/hierarchy1#2"/>
    <dgm:cxn modelId="{C120FBD2-86FE-4291-AEB3-F12EB5E8A589}" type="presParOf" srcId="{3B1D9C47-2DE5-4452-A0C5-9C96A5EA7861}" destId="{45EE68FF-DE27-457D-AE16-2DFD31C9ABC0}" srcOrd="0" destOrd="0" presId="urn:microsoft.com/office/officeart/2005/8/layout/hierarchy1#2"/>
    <dgm:cxn modelId="{F031041F-8CA9-460B-8FB0-B15F9B451D5B}" type="presParOf" srcId="{45EE68FF-DE27-457D-AE16-2DFD31C9ABC0}" destId="{D3F1C3EA-D80F-45FB-A3DD-1F9BA786A290}" srcOrd="0" destOrd="0" presId="urn:microsoft.com/office/officeart/2005/8/layout/hierarchy1#2"/>
    <dgm:cxn modelId="{47F010AE-76F2-4785-A62C-2DA02FFFC39C}" type="presParOf" srcId="{45EE68FF-DE27-457D-AE16-2DFD31C9ABC0}" destId="{447D5965-8A43-4371-A906-A43E8CC2E822}" srcOrd="1" destOrd="0" presId="urn:microsoft.com/office/officeart/2005/8/layout/hierarchy1#2"/>
    <dgm:cxn modelId="{3153EE98-499F-44DE-B1CC-DA38FBD0821F}" type="presParOf" srcId="{3B1D9C47-2DE5-4452-A0C5-9C96A5EA7861}" destId="{46795579-05F9-443C-85B4-A1D1F519BABE}" srcOrd="1" destOrd="0" presId="urn:microsoft.com/office/officeart/2005/8/layout/hierarchy1#2"/>
    <dgm:cxn modelId="{3D7051C4-1DC4-4595-9044-CF12DE47F376}" type="presParOf" srcId="{46795579-05F9-443C-85B4-A1D1F519BABE}" destId="{17C4A289-0B41-4E1E-B9DA-0281884D2D3E}" srcOrd="0" destOrd="0" presId="urn:microsoft.com/office/officeart/2005/8/layout/hierarchy1#2"/>
    <dgm:cxn modelId="{62785DAC-967B-4434-A8B4-D6E386BEDA0C}" type="presParOf" srcId="{46795579-05F9-443C-85B4-A1D1F519BABE}" destId="{D1CA5EC8-1E65-4EF0-8DFB-FA35D37F243E}" srcOrd="1" destOrd="0" presId="urn:microsoft.com/office/officeart/2005/8/layout/hierarchy1#2"/>
    <dgm:cxn modelId="{F4734931-89BE-4C51-92C5-3771F3C49823}" type="presParOf" srcId="{D1CA5EC8-1E65-4EF0-8DFB-FA35D37F243E}" destId="{DC3BE607-3DD1-4E6B-9776-CBAA7052914B}" srcOrd="0" destOrd="0" presId="urn:microsoft.com/office/officeart/2005/8/layout/hierarchy1#2"/>
    <dgm:cxn modelId="{B17FEB45-2CD7-46C1-957E-FAB943EAF077}" type="presParOf" srcId="{DC3BE607-3DD1-4E6B-9776-CBAA7052914B}" destId="{5538F258-A353-4980-8205-D405F2E077D9}" srcOrd="0" destOrd="0" presId="urn:microsoft.com/office/officeart/2005/8/layout/hierarchy1#2"/>
    <dgm:cxn modelId="{CA09072A-EFDA-4D9F-B775-61FB9727E121}" type="presParOf" srcId="{DC3BE607-3DD1-4E6B-9776-CBAA7052914B}" destId="{07F4C68A-2F29-45BB-87F7-341B0E4685D0}" srcOrd="1" destOrd="0" presId="urn:microsoft.com/office/officeart/2005/8/layout/hierarchy1#2"/>
    <dgm:cxn modelId="{3E406329-3F56-4BCD-BF0C-FA43C9795860}" type="presParOf" srcId="{D1CA5EC8-1E65-4EF0-8DFB-FA35D37F243E}" destId="{DDD0948F-2958-42A7-8F1E-C828800A11FA}" srcOrd="1" destOrd="0" presId="urn:microsoft.com/office/officeart/2005/8/layout/hierarchy1#2"/>
    <dgm:cxn modelId="{2E0BACE0-DCF6-4CB8-9233-560D9F187824}" type="presParOf" srcId="{DDD0948F-2958-42A7-8F1E-C828800A11FA}" destId="{594E5362-C49D-4CE8-9CF7-6DCC86FCF329}" srcOrd="0" destOrd="0" presId="urn:microsoft.com/office/officeart/2005/8/layout/hierarchy1#2"/>
    <dgm:cxn modelId="{D6B00E3F-DDBB-4909-9F8A-88CE4829EB1E}" type="presParOf" srcId="{DDD0948F-2958-42A7-8F1E-C828800A11FA}" destId="{CD9B9BBC-13D7-4C32-8DA7-C0A96931F0C3}" srcOrd="1" destOrd="0" presId="urn:microsoft.com/office/officeart/2005/8/layout/hierarchy1#2"/>
    <dgm:cxn modelId="{74F82519-8035-4005-B471-85F186D273B9}" type="presParOf" srcId="{CD9B9BBC-13D7-4C32-8DA7-C0A96931F0C3}" destId="{7D898775-B69E-4AD2-9AC9-9D04D79AE3B3}" srcOrd="0" destOrd="0" presId="urn:microsoft.com/office/officeart/2005/8/layout/hierarchy1#2"/>
    <dgm:cxn modelId="{C122508C-8E2E-450B-B37F-01678A1CE154}" type="presParOf" srcId="{7D898775-B69E-4AD2-9AC9-9D04D79AE3B3}" destId="{190F2BE8-01AF-43B8-AC2D-8A36774DB649}" srcOrd="0" destOrd="0" presId="urn:microsoft.com/office/officeart/2005/8/layout/hierarchy1#2"/>
    <dgm:cxn modelId="{C0B19DF8-7C1A-460B-8F60-3FC345F0DEBD}" type="presParOf" srcId="{7D898775-B69E-4AD2-9AC9-9D04D79AE3B3}" destId="{DB8B50EE-B823-4C76-9FBB-38B4B6523F35}" srcOrd="1" destOrd="0" presId="urn:microsoft.com/office/officeart/2005/8/layout/hierarchy1#2"/>
    <dgm:cxn modelId="{7BE45F4B-6C80-4B2C-8A5B-28A61534B8EA}" type="presParOf" srcId="{CD9B9BBC-13D7-4C32-8DA7-C0A96931F0C3}" destId="{CF661A1D-162C-4C1D-8DA6-61A0D1D95B2B}" srcOrd="1" destOrd="0" presId="urn:microsoft.com/office/officeart/2005/8/layout/hierarchy1#2"/>
    <dgm:cxn modelId="{B4F90F52-208E-4492-9947-32BF2128CA53}" type="presParOf" srcId="{DDD0948F-2958-42A7-8F1E-C828800A11FA}" destId="{CFEBF52A-DC76-43FA-973C-5A3A65D211EC}" srcOrd="2" destOrd="0" presId="urn:microsoft.com/office/officeart/2005/8/layout/hierarchy1#2"/>
    <dgm:cxn modelId="{4B79CD29-6B16-4FEB-8AC3-86E096B492A5}" type="presParOf" srcId="{DDD0948F-2958-42A7-8F1E-C828800A11FA}" destId="{56A5668A-2DE7-4FCC-B5F5-D0E4A14D2FAE}" srcOrd="3" destOrd="0" presId="urn:microsoft.com/office/officeart/2005/8/layout/hierarchy1#2"/>
    <dgm:cxn modelId="{63DF71E2-A3F6-44B2-ACE1-263DB62BCFEA}" type="presParOf" srcId="{56A5668A-2DE7-4FCC-B5F5-D0E4A14D2FAE}" destId="{2767125D-3C9D-4772-BDDB-6911A4D8EBAA}" srcOrd="0" destOrd="0" presId="urn:microsoft.com/office/officeart/2005/8/layout/hierarchy1#2"/>
    <dgm:cxn modelId="{F569E051-C16F-43C7-A637-2A20818F12E8}" type="presParOf" srcId="{2767125D-3C9D-4772-BDDB-6911A4D8EBAA}" destId="{96B98A33-9271-4627-976A-19E843CC7814}" srcOrd="0" destOrd="0" presId="urn:microsoft.com/office/officeart/2005/8/layout/hierarchy1#2"/>
    <dgm:cxn modelId="{2BFDC5EE-AD24-470A-87C5-EAF5F71EDBC5}" type="presParOf" srcId="{2767125D-3C9D-4772-BDDB-6911A4D8EBAA}" destId="{E9F00F7B-4F28-4A2A-8D80-132DB2293937}" srcOrd="1" destOrd="0" presId="urn:microsoft.com/office/officeart/2005/8/layout/hierarchy1#2"/>
    <dgm:cxn modelId="{72A85596-92ED-41D5-8B39-9E25CFCF4332}" type="presParOf" srcId="{56A5668A-2DE7-4FCC-B5F5-D0E4A14D2FAE}" destId="{577E8E3D-AEC2-4407-A7A3-C289B96B7465}" srcOrd="1" destOrd="0" presId="urn:microsoft.com/office/officeart/2005/8/layout/hierarchy1#2"/>
    <dgm:cxn modelId="{AEA68823-08A3-4592-B270-366D97BD8312}" type="presParOf" srcId="{DDD0948F-2958-42A7-8F1E-C828800A11FA}" destId="{DA7C71F0-B422-42AA-A60A-C31E3891AB0E}" srcOrd="4" destOrd="0" presId="urn:microsoft.com/office/officeart/2005/8/layout/hierarchy1#2"/>
    <dgm:cxn modelId="{5E46D308-ABD7-4EBE-B56D-F3383A169A37}" type="presParOf" srcId="{DDD0948F-2958-42A7-8F1E-C828800A11FA}" destId="{CE100499-CDEF-465A-8C98-F0F3F1422E25}" srcOrd="5" destOrd="0" presId="urn:microsoft.com/office/officeart/2005/8/layout/hierarchy1#2"/>
    <dgm:cxn modelId="{276DFB76-245F-4FE7-96F1-E85A0D2A359A}" type="presParOf" srcId="{CE100499-CDEF-465A-8C98-F0F3F1422E25}" destId="{15E30513-5972-4F6A-874E-471749962C1A}" srcOrd="0" destOrd="0" presId="urn:microsoft.com/office/officeart/2005/8/layout/hierarchy1#2"/>
    <dgm:cxn modelId="{D75E92DD-24DD-42D9-B6D0-66BDC531C7E9}" type="presParOf" srcId="{15E30513-5972-4F6A-874E-471749962C1A}" destId="{BED13835-47BE-4583-A4E3-97E6C74308DE}" srcOrd="0" destOrd="0" presId="urn:microsoft.com/office/officeart/2005/8/layout/hierarchy1#2"/>
    <dgm:cxn modelId="{E5D63EE9-40B4-420F-96CF-2A3431B2BE3D}" type="presParOf" srcId="{15E30513-5972-4F6A-874E-471749962C1A}" destId="{329CE802-881B-4EE3-875A-C108AB8A0E6C}" srcOrd="1" destOrd="0" presId="urn:microsoft.com/office/officeart/2005/8/layout/hierarchy1#2"/>
    <dgm:cxn modelId="{A7CB00BE-ABC8-4A2E-AAC8-2EDCEC7D366A}" type="presParOf" srcId="{CE100499-CDEF-465A-8C98-F0F3F1422E25}" destId="{2324EEF4-F936-4D6B-A1F7-72EF1F27F303}" srcOrd="1" destOrd="0" presId="urn:microsoft.com/office/officeart/2005/8/layout/hierarchy1#2"/>
    <dgm:cxn modelId="{8CCB4A31-AA03-49F6-AF83-DD561E52D211}" type="presParOf" srcId="{DDD0948F-2958-42A7-8F1E-C828800A11FA}" destId="{31A5D36B-1D0D-413F-8CD3-1AAD76F1DE0E}" srcOrd="6" destOrd="0" presId="urn:microsoft.com/office/officeart/2005/8/layout/hierarchy1#2"/>
    <dgm:cxn modelId="{CFC40354-68CA-4D33-A3AB-78859CFA0A04}" type="presParOf" srcId="{DDD0948F-2958-42A7-8F1E-C828800A11FA}" destId="{0B85D037-DB3C-487B-B1FC-1D67D83B7212}" srcOrd="7" destOrd="0" presId="urn:microsoft.com/office/officeart/2005/8/layout/hierarchy1#2"/>
    <dgm:cxn modelId="{874C03BD-6FA0-4ABD-8D1B-C0401BA3AD96}" type="presParOf" srcId="{0B85D037-DB3C-487B-B1FC-1D67D83B7212}" destId="{26F9286B-482C-4715-99BB-075680752137}" srcOrd="0" destOrd="0" presId="urn:microsoft.com/office/officeart/2005/8/layout/hierarchy1#2"/>
    <dgm:cxn modelId="{AE877DE9-7747-4255-8507-DEB357F33FB4}" type="presParOf" srcId="{26F9286B-482C-4715-99BB-075680752137}" destId="{85391FB9-7AC3-4D3C-A026-C84B228EFB68}" srcOrd="0" destOrd="0" presId="urn:microsoft.com/office/officeart/2005/8/layout/hierarchy1#2"/>
    <dgm:cxn modelId="{985F7389-71A6-4C99-8FE3-844A04FAB8A3}" type="presParOf" srcId="{26F9286B-482C-4715-99BB-075680752137}" destId="{A83D1D88-C16F-44B4-9187-F09159238CA8}" srcOrd="1" destOrd="0" presId="urn:microsoft.com/office/officeart/2005/8/layout/hierarchy1#2"/>
    <dgm:cxn modelId="{93C54057-CBDF-42C1-AA4F-924E62898183}" type="presParOf" srcId="{0B85D037-DB3C-487B-B1FC-1D67D83B7212}" destId="{DD3BD060-13F7-495C-AC9B-28132DF0CEB3}" srcOrd="1" destOrd="0" presId="urn:microsoft.com/office/officeart/2005/8/layout/hierarchy1#2"/>
    <dgm:cxn modelId="{91B3B165-D4A7-41AE-B08E-5F62585F9735}" type="presParOf" srcId="{DDD0948F-2958-42A7-8F1E-C828800A11FA}" destId="{C0A33EA6-AA9B-49A8-B006-1F33D8623F10}" srcOrd="8" destOrd="0" presId="urn:microsoft.com/office/officeart/2005/8/layout/hierarchy1#2"/>
    <dgm:cxn modelId="{7DBD9ADE-71C8-4A39-B961-B626171DD392}" type="presParOf" srcId="{DDD0948F-2958-42A7-8F1E-C828800A11FA}" destId="{B1132F8D-7893-492F-B0F8-E634F2699F4A}" srcOrd="9" destOrd="0" presId="urn:microsoft.com/office/officeart/2005/8/layout/hierarchy1#2"/>
    <dgm:cxn modelId="{50E99EC4-FB08-4DB5-8F5A-C969030E9FA0}" type="presParOf" srcId="{B1132F8D-7893-492F-B0F8-E634F2699F4A}" destId="{07B361A7-16FA-46B9-932A-A8DBCBA056E5}" srcOrd="0" destOrd="0" presId="urn:microsoft.com/office/officeart/2005/8/layout/hierarchy1#2"/>
    <dgm:cxn modelId="{66F199E3-A41D-4F6F-9CC2-727D5EF4C569}" type="presParOf" srcId="{07B361A7-16FA-46B9-932A-A8DBCBA056E5}" destId="{57B651DF-C7CA-4348-96DC-833AB6DC2AA5}" srcOrd="0" destOrd="0" presId="urn:microsoft.com/office/officeart/2005/8/layout/hierarchy1#2"/>
    <dgm:cxn modelId="{6236500B-A2F2-4F7E-90E9-2C09BEE386DB}" type="presParOf" srcId="{07B361A7-16FA-46B9-932A-A8DBCBA056E5}" destId="{DBD9E122-B922-4CF7-9B04-BAC2FC30BC4E}" srcOrd="1" destOrd="0" presId="urn:microsoft.com/office/officeart/2005/8/layout/hierarchy1#2"/>
    <dgm:cxn modelId="{3B209D6E-6E6F-4BE7-8ED3-649924CFA8F5}" type="presParOf" srcId="{B1132F8D-7893-492F-B0F8-E634F2699F4A}" destId="{3C29B990-F489-4490-81F2-03E83E1137A7}" srcOrd="1" destOrd="0" presId="urn:microsoft.com/office/officeart/2005/8/layout/hierarchy1#2"/>
    <dgm:cxn modelId="{E716B0AA-A41C-4C97-A844-56B0F9FAEEE7}" type="presParOf" srcId="{46795579-05F9-443C-85B4-A1D1F519BABE}" destId="{D5E8C57F-6975-4564-AE04-C9206EDBD5BE}" srcOrd="2" destOrd="0" presId="urn:microsoft.com/office/officeart/2005/8/layout/hierarchy1#2"/>
    <dgm:cxn modelId="{11D214CF-4CE7-4286-A3DB-E5F940461566}" type="presParOf" srcId="{46795579-05F9-443C-85B4-A1D1F519BABE}" destId="{BE1EB937-8EAD-4B19-909E-51DE5261C48A}" srcOrd="3" destOrd="0" presId="urn:microsoft.com/office/officeart/2005/8/layout/hierarchy1#2"/>
    <dgm:cxn modelId="{6A85D8BA-0853-4526-931F-782A4BE5857F}" type="presParOf" srcId="{BE1EB937-8EAD-4B19-909E-51DE5261C48A}" destId="{922A6450-51E6-49FE-B8AC-DD2706E4C4F7}" srcOrd="0" destOrd="0" presId="urn:microsoft.com/office/officeart/2005/8/layout/hierarchy1#2"/>
    <dgm:cxn modelId="{71EBAD00-19BC-4384-AC48-AB249540F882}" type="presParOf" srcId="{922A6450-51E6-49FE-B8AC-DD2706E4C4F7}" destId="{E18C5F61-ACA9-49D8-B77C-C18E53D38120}" srcOrd="0" destOrd="0" presId="urn:microsoft.com/office/officeart/2005/8/layout/hierarchy1#2"/>
    <dgm:cxn modelId="{5D31C457-1A13-48C0-ADBF-F8A69C378FFA}" type="presParOf" srcId="{922A6450-51E6-49FE-B8AC-DD2706E4C4F7}" destId="{F24AA417-ED73-4270-BFA3-3AB37A173258}" srcOrd="1" destOrd="0" presId="urn:microsoft.com/office/officeart/2005/8/layout/hierarchy1#2"/>
    <dgm:cxn modelId="{5F75A283-7A1C-41BD-83EE-3BC68DA84283}" type="presParOf" srcId="{BE1EB937-8EAD-4B19-909E-51DE5261C48A}" destId="{CB933CDB-028C-448C-A651-61B0902AC8B1}" srcOrd="1" destOrd="0" presId="urn:microsoft.com/office/officeart/2005/8/layout/hierarchy1#2"/>
    <dgm:cxn modelId="{14B363ED-4295-411E-A269-49D6A417CEEC}" type="presParOf" srcId="{CB933CDB-028C-448C-A651-61B0902AC8B1}" destId="{8FFD281F-28A2-4635-8443-820B0CB41E0A}" srcOrd="0" destOrd="0" presId="urn:microsoft.com/office/officeart/2005/8/layout/hierarchy1#2"/>
    <dgm:cxn modelId="{06685D97-3788-4207-89E8-D8A800874E00}" type="presParOf" srcId="{CB933CDB-028C-448C-A651-61B0902AC8B1}" destId="{6F984A43-2476-4A80-9CA2-6CE0BE6C67D6}" srcOrd="1" destOrd="0" presId="urn:microsoft.com/office/officeart/2005/8/layout/hierarchy1#2"/>
    <dgm:cxn modelId="{E413D9E8-6BBD-4461-8EEC-EC00900E257D}" type="presParOf" srcId="{6F984A43-2476-4A80-9CA2-6CE0BE6C67D6}" destId="{2BB3A571-0D45-4116-841D-BC5C008FD827}" srcOrd="0" destOrd="0" presId="urn:microsoft.com/office/officeart/2005/8/layout/hierarchy1#2"/>
    <dgm:cxn modelId="{17FE6A9C-12DB-49EA-B547-06246E4337A8}" type="presParOf" srcId="{2BB3A571-0D45-4116-841D-BC5C008FD827}" destId="{7C27CA02-43A5-4FBF-97BD-B58D28B962C9}" srcOrd="0" destOrd="0" presId="urn:microsoft.com/office/officeart/2005/8/layout/hierarchy1#2"/>
    <dgm:cxn modelId="{7E613503-DE75-4F99-8617-36CFB5E7D081}" type="presParOf" srcId="{2BB3A571-0D45-4116-841D-BC5C008FD827}" destId="{EAE4A763-8A4E-4B40-9126-AC33E7446486}" srcOrd="1" destOrd="0" presId="urn:microsoft.com/office/officeart/2005/8/layout/hierarchy1#2"/>
    <dgm:cxn modelId="{DB2615B0-98BD-4B71-B9F7-1310DFDD2FA2}" type="presParOf" srcId="{6F984A43-2476-4A80-9CA2-6CE0BE6C67D6}" destId="{578CD3C5-F01D-43B7-9EC4-1EC598B1BD85}" srcOrd="1" destOrd="0" presId="urn:microsoft.com/office/officeart/2005/8/layout/hierarchy1#2"/>
    <dgm:cxn modelId="{B95D49B6-B247-4483-9408-D50D9E0E1F6F}" type="presParOf" srcId="{CB933CDB-028C-448C-A651-61B0902AC8B1}" destId="{D85CF7F3-DD11-4DA9-B8BB-789669D12ACC}" srcOrd="2" destOrd="0" presId="urn:microsoft.com/office/officeart/2005/8/layout/hierarchy1#2"/>
    <dgm:cxn modelId="{57A5B88F-144F-4DEE-9A78-97B2615A1024}" type="presParOf" srcId="{CB933CDB-028C-448C-A651-61B0902AC8B1}" destId="{DBF3887A-7AA8-4F89-9D9F-513C7C49B102}" srcOrd="3" destOrd="0" presId="urn:microsoft.com/office/officeart/2005/8/layout/hierarchy1#2"/>
    <dgm:cxn modelId="{947B3D4C-CBBE-4ECC-898B-03ED6D8816E9}" type="presParOf" srcId="{DBF3887A-7AA8-4F89-9D9F-513C7C49B102}" destId="{853BBF76-2EDF-47F2-96C2-013DE06B1257}" srcOrd="0" destOrd="0" presId="urn:microsoft.com/office/officeart/2005/8/layout/hierarchy1#2"/>
    <dgm:cxn modelId="{3F03A2A0-E994-4624-A5DE-C34FEE7A6F75}" type="presParOf" srcId="{853BBF76-2EDF-47F2-96C2-013DE06B1257}" destId="{F63CA842-2DC2-4BA9-9380-4674FC102C5B}" srcOrd="0" destOrd="0" presId="urn:microsoft.com/office/officeart/2005/8/layout/hierarchy1#2"/>
    <dgm:cxn modelId="{215D6744-A4AF-46F4-A2E4-414DEC6528A6}" type="presParOf" srcId="{853BBF76-2EDF-47F2-96C2-013DE06B1257}" destId="{7120E043-5459-48A4-9982-767CA224D8E3}" srcOrd="1" destOrd="0" presId="urn:microsoft.com/office/officeart/2005/8/layout/hierarchy1#2"/>
    <dgm:cxn modelId="{2F4CC2BB-C905-4698-A8F3-D1FA8AC36158}" type="presParOf" srcId="{DBF3887A-7AA8-4F89-9D9F-513C7C49B102}" destId="{2AD7C31D-31D7-4312-B191-68979A80E493}" srcOrd="1" destOrd="0" presId="urn:microsoft.com/office/officeart/2005/8/layout/hierarchy1#2"/>
    <dgm:cxn modelId="{BA23DECC-CE11-47FD-BFC1-E1DC1B5E0E01}" type="presParOf" srcId="{CB933CDB-028C-448C-A651-61B0902AC8B1}" destId="{6D1FB0E7-1457-4332-9538-704142941BC9}" srcOrd="4" destOrd="0" presId="urn:microsoft.com/office/officeart/2005/8/layout/hierarchy1#2"/>
    <dgm:cxn modelId="{7A3B6CCF-4EA3-4A0E-B703-FEA72F8D817C}" type="presParOf" srcId="{CB933CDB-028C-448C-A651-61B0902AC8B1}" destId="{F56A1BC3-BC4A-450B-B1DC-E513D48A451E}" srcOrd="5" destOrd="0" presId="urn:microsoft.com/office/officeart/2005/8/layout/hierarchy1#2"/>
    <dgm:cxn modelId="{2ABC6DC2-58D2-438E-A19B-6F99E915C4EB}" type="presParOf" srcId="{F56A1BC3-BC4A-450B-B1DC-E513D48A451E}" destId="{C31221B1-39A4-4E8E-B6A4-181D6B46BBA7}" srcOrd="0" destOrd="0" presId="urn:microsoft.com/office/officeart/2005/8/layout/hierarchy1#2"/>
    <dgm:cxn modelId="{9805BB8F-37A7-4DE8-B425-EFF9DF14A01A}" type="presParOf" srcId="{C31221B1-39A4-4E8E-B6A4-181D6B46BBA7}" destId="{B779E9B3-6DA3-40B5-834D-BD86E780E7F8}" srcOrd="0" destOrd="0" presId="urn:microsoft.com/office/officeart/2005/8/layout/hierarchy1#2"/>
    <dgm:cxn modelId="{529CE0CE-EC35-470D-8C4A-092E6DCBED10}" type="presParOf" srcId="{C31221B1-39A4-4E8E-B6A4-181D6B46BBA7}" destId="{B48E7890-3584-4163-B275-A509AE635F05}" srcOrd="1" destOrd="0" presId="urn:microsoft.com/office/officeart/2005/8/layout/hierarchy1#2"/>
    <dgm:cxn modelId="{51EFEC52-035D-4414-B416-75FDF08EF52B}" type="presParOf" srcId="{F56A1BC3-BC4A-450B-B1DC-E513D48A451E}" destId="{65509989-6C5B-4219-8A1C-8A9928C90C51}" srcOrd="1" destOrd="0" presId="urn:microsoft.com/office/officeart/2005/8/layout/hierarchy1#2"/>
    <dgm:cxn modelId="{E3B5DDFB-BADE-4147-9101-03510E344BCD}" type="presParOf" srcId="{CB933CDB-028C-448C-A651-61B0902AC8B1}" destId="{5DCD9CEE-7DA6-43F1-93CC-178CDE1E8331}" srcOrd="6" destOrd="0" presId="urn:microsoft.com/office/officeart/2005/8/layout/hierarchy1#2"/>
    <dgm:cxn modelId="{50DDB1FF-85E7-4170-A608-89BEEA621F21}" type="presParOf" srcId="{CB933CDB-028C-448C-A651-61B0902AC8B1}" destId="{4361F302-5126-43C3-9CEF-681F73E4BDAF}" srcOrd="7" destOrd="0" presId="urn:microsoft.com/office/officeart/2005/8/layout/hierarchy1#2"/>
    <dgm:cxn modelId="{7BAB7DDF-FA23-4F3A-91ED-47474C89AF21}" type="presParOf" srcId="{4361F302-5126-43C3-9CEF-681F73E4BDAF}" destId="{342F6E95-0B85-4C9D-A3CF-939BCB4C250A}" srcOrd="0" destOrd="0" presId="urn:microsoft.com/office/officeart/2005/8/layout/hierarchy1#2"/>
    <dgm:cxn modelId="{9C2A3215-B45F-40FA-877A-7F894A9A8937}" type="presParOf" srcId="{342F6E95-0B85-4C9D-A3CF-939BCB4C250A}" destId="{6B33F3E8-9E49-42ED-97F0-31D51E0C0EFC}" srcOrd="0" destOrd="0" presId="urn:microsoft.com/office/officeart/2005/8/layout/hierarchy1#2"/>
    <dgm:cxn modelId="{ABEC99A3-20F7-45D5-9032-60EDADB69383}" type="presParOf" srcId="{342F6E95-0B85-4C9D-A3CF-939BCB4C250A}" destId="{1ACA1C56-61D4-4332-963D-EC08507DA9ED}" srcOrd="1" destOrd="0" presId="urn:microsoft.com/office/officeart/2005/8/layout/hierarchy1#2"/>
    <dgm:cxn modelId="{BB2231F9-4881-48B8-9F15-7D65532EF9A3}" type="presParOf" srcId="{4361F302-5126-43C3-9CEF-681F73E4BDAF}" destId="{EA9373D5-3ABE-40F0-A36F-D635231121C0}" srcOrd="1" destOrd="0" presId="urn:microsoft.com/office/officeart/2005/8/layout/hierarchy1#2"/>
    <dgm:cxn modelId="{87B86F7D-DD3C-4112-8EAC-16EA689C1AF4}" type="presParOf" srcId="{CB933CDB-028C-448C-A651-61B0902AC8B1}" destId="{B9DEBC8E-0B93-49E9-B29F-F23CE9EF0B75}" srcOrd="8" destOrd="0" presId="urn:microsoft.com/office/officeart/2005/8/layout/hierarchy1#2"/>
    <dgm:cxn modelId="{2B52B3D1-CE4D-412A-8607-743A2D384BB5}" type="presParOf" srcId="{CB933CDB-028C-448C-A651-61B0902AC8B1}" destId="{6C96C965-78C3-45F2-A98E-ACB808FEFAF9}" srcOrd="9" destOrd="0" presId="urn:microsoft.com/office/officeart/2005/8/layout/hierarchy1#2"/>
    <dgm:cxn modelId="{9ABCF52C-8ED6-4D27-B534-60EFA73D19FD}" type="presParOf" srcId="{6C96C965-78C3-45F2-A98E-ACB808FEFAF9}" destId="{BD9C0847-7FA9-4BDF-A0D9-A8F61DD9A64B}" srcOrd="0" destOrd="0" presId="urn:microsoft.com/office/officeart/2005/8/layout/hierarchy1#2"/>
    <dgm:cxn modelId="{9252EFC1-751D-44B2-91F2-CF10EC524221}" type="presParOf" srcId="{BD9C0847-7FA9-4BDF-A0D9-A8F61DD9A64B}" destId="{9DA4F0D2-5E86-4FA4-85D9-5962D74E3F0A}" srcOrd="0" destOrd="0" presId="urn:microsoft.com/office/officeart/2005/8/layout/hierarchy1#2"/>
    <dgm:cxn modelId="{6C80F1F2-02F3-4993-A9BF-9554A805CDDD}" type="presParOf" srcId="{BD9C0847-7FA9-4BDF-A0D9-A8F61DD9A64B}" destId="{CA41911B-2585-422F-B147-679C3D4412D5}" srcOrd="1" destOrd="0" presId="urn:microsoft.com/office/officeart/2005/8/layout/hierarchy1#2"/>
    <dgm:cxn modelId="{F7EE4539-4443-4962-A657-4122B45A929B}" type="presParOf" srcId="{6C96C965-78C3-45F2-A98E-ACB808FEFAF9}" destId="{941FA868-6E46-455D-A77F-A802582201C3}" srcOrd="1" destOrd="0" presId="urn:microsoft.com/office/officeart/2005/8/layout/hierarchy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EBC8E-0B93-49E9-B29F-F23CE9EF0B75}">
      <dsp:nvSpPr>
        <dsp:cNvPr id="0" name=""/>
        <dsp:cNvSpPr/>
      </dsp:nvSpPr>
      <dsp:spPr>
        <a:xfrm>
          <a:off x="8808428" y="2246425"/>
          <a:ext cx="2376551" cy="282755"/>
        </a:xfrm>
        <a:custGeom>
          <a:avLst/>
          <a:gdLst/>
          <a:ahLst/>
          <a:cxnLst/>
          <a:rect l="0" t="0" r="0" b="0"/>
          <a:pathLst>
            <a:path>
              <a:moveTo>
                <a:pt x="0" y="0"/>
              </a:moveTo>
              <a:lnTo>
                <a:pt x="0" y="192689"/>
              </a:lnTo>
              <a:lnTo>
                <a:pt x="2376551" y="192689"/>
              </a:lnTo>
              <a:lnTo>
                <a:pt x="2376551"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CD9CEE-7DA6-43F1-93CC-178CDE1E8331}">
      <dsp:nvSpPr>
        <dsp:cNvPr id="0" name=""/>
        <dsp:cNvSpPr/>
      </dsp:nvSpPr>
      <dsp:spPr>
        <a:xfrm>
          <a:off x="8808428" y="2246425"/>
          <a:ext cx="1188275" cy="282755"/>
        </a:xfrm>
        <a:custGeom>
          <a:avLst/>
          <a:gdLst/>
          <a:ahLst/>
          <a:cxnLst/>
          <a:rect l="0" t="0" r="0" b="0"/>
          <a:pathLst>
            <a:path>
              <a:moveTo>
                <a:pt x="0" y="0"/>
              </a:moveTo>
              <a:lnTo>
                <a:pt x="0" y="192689"/>
              </a:lnTo>
              <a:lnTo>
                <a:pt x="1188275" y="192689"/>
              </a:lnTo>
              <a:lnTo>
                <a:pt x="1188275"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1FB0E7-1457-4332-9538-704142941BC9}">
      <dsp:nvSpPr>
        <dsp:cNvPr id="0" name=""/>
        <dsp:cNvSpPr/>
      </dsp:nvSpPr>
      <dsp:spPr>
        <a:xfrm>
          <a:off x="8762708" y="2246425"/>
          <a:ext cx="91440" cy="282755"/>
        </a:xfrm>
        <a:custGeom>
          <a:avLst/>
          <a:gdLst/>
          <a:ahLst/>
          <a:cxnLst/>
          <a:rect l="0" t="0" r="0" b="0"/>
          <a:pathLst>
            <a:path>
              <a:moveTo>
                <a:pt x="45720" y="0"/>
              </a:moveTo>
              <a:lnTo>
                <a:pt x="45720"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5CF7F3-DD11-4DA9-B8BB-789669D12ACC}">
      <dsp:nvSpPr>
        <dsp:cNvPr id="0" name=""/>
        <dsp:cNvSpPr/>
      </dsp:nvSpPr>
      <dsp:spPr>
        <a:xfrm>
          <a:off x="7620153" y="2246425"/>
          <a:ext cx="1188275" cy="282755"/>
        </a:xfrm>
        <a:custGeom>
          <a:avLst/>
          <a:gdLst/>
          <a:ahLst/>
          <a:cxnLst/>
          <a:rect l="0" t="0" r="0" b="0"/>
          <a:pathLst>
            <a:path>
              <a:moveTo>
                <a:pt x="1188275" y="0"/>
              </a:moveTo>
              <a:lnTo>
                <a:pt x="1188275" y="192689"/>
              </a:lnTo>
              <a:lnTo>
                <a:pt x="0" y="192689"/>
              </a:lnTo>
              <a:lnTo>
                <a:pt x="0"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D281F-28A2-4635-8443-820B0CB41E0A}">
      <dsp:nvSpPr>
        <dsp:cNvPr id="0" name=""/>
        <dsp:cNvSpPr/>
      </dsp:nvSpPr>
      <dsp:spPr>
        <a:xfrm>
          <a:off x="6431877" y="2246425"/>
          <a:ext cx="2376551" cy="282755"/>
        </a:xfrm>
        <a:custGeom>
          <a:avLst/>
          <a:gdLst/>
          <a:ahLst/>
          <a:cxnLst/>
          <a:rect l="0" t="0" r="0" b="0"/>
          <a:pathLst>
            <a:path>
              <a:moveTo>
                <a:pt x="2376551" y="0"/>
              </a:moveTo>
              <a:lnTo>
                <a:pt x="2376551" y="192689"/>
              </a:lnTo>
              <a:lnTo>
                <a:pt x="0" y="192689"/>
              </a:lnTo>
              <a:lnTo>
                <a:pt x="0"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E8C57F-6975-4564-AE04-C9206EDBD5BE}">
      <dsp:nvSpPr>
        <dsp:cNvPr id="0" name=""/>
        <dsp:cNvSpPr/>
      </dsp:nvSpPr>
      <dsp:spPr>
        <a:xfrm>
          <a:off x="5891756" y="1070129"/>
          <a:ext cx="2916672" cy="558932"/>
        </a:xfrm>
        <a:custGeom>
          <a:avLst/>
          <a:gdLst/>
          <a:ahLst/>
          <a:cxnLst/>
          <a:rect l="0" t="0" r="0" b="0"/>
          <a:pathLst>
            <a:path>
              <a:moveTo>
                <a:pt x="0" y="0"/>
              </a:moveTo>
              <a:lnTo>
                <a:pt x="0" y="468867"/>
              </a:lnTo>
              <a:lnTo>
                <a:pt x="2916672" y="468867"/>
              </a:lnTo>
              <a:lnTo>
                <a:pt x="2916672" y="5589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A33EA6-AA9B-49A8-B006-1F33D8623F10}">
      <dsp:nvSpPr>
        <dsp:cNvPr id="0" name=""/>
        <dsp:cNvSpPr/>
      </dsp:nvSpPr>
      <dsp:spPr>
        <a:xfrm>
          <a:off x="2867051" y="2246425"/>
          <a:ext cx="2376551" cy="282755"/>
        </a:xfrm>
        <a:custGeom>
          <a:avLst/>
          <a:gdLst/>
          <a:ahLst/>
          <a:cxnLst/>
          <a:rect l="0" t="0" r="0" b="0"/>
          <a:pathLst>
            <a:path>
              <a:moveTo>
                <a:pt x="0" y="0"/>
              </a:moveTo>
              <a:lnTo>
                <a:pt x="0" y="192689"/>
              </a:lnTo>
              <a:lnTo>
                <a:pt x="2376551" y="192689"/>
              </a:lnTo>
              <a:lnTo>
                <a:pt x="2376551"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A5D36B-1D0D-413F-8CD3-1AAD76F1DE0E}">
      <dsp:nvSpPr>
        <dsp:cNvPr id="0" name=""/>
        <dsp:cNvSpPr/>
      </dsp:nvSpPr>
      <dsp:spPr>
        <a:xfrm>
          <a:off x="2867051" y="2246425"/>
          <a:ext cx="1188275" cy="282755"/>
        </a:xfrm>
        <a:custGeom>
          <a:avLst/>
          <a:gdLst/>
          <a:ahLst/>
          <a:cxnLst/>
          <a:rect l="0" t="0" r="0" b="0"/>
          <a:pathLst>
            <a:path>
              <a:moveTo>
                <a:pt x="0" y="0"/>
              </a:moveTo>
              <a:lnTo>
                <a:pt x="0" y="192689"/>
              </a:lnTo>
              <a:lnTo>
                <a:pt x="1188275" y="192689"/>
              </a:lnTo>
              <a:lnTo>
                <a:pt x="1188275"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7C71F0-B422-42AA-A60A-C31E3891AB0E}">
      <dsp:nvSpPr>
        <dsp:cNvPr id="0" name=""/>
        <dsp:cNvSpPr/>
      </dsp:nvSpPr>
      <dsp:spPr>
        <a:xfrm>
          <a:off x="2821331" y="2246425"/>
          <a:ext cx="91440" cy="282755"/>
        </a:xfrm>
        <a:custGeom>
          <a:avLst/>
          <a:gdLst/>
          <a:ahLst/>
          <a:cxnLst/>
          <a:rect l="0" t="0" r="0" b="0"/>
          <a:pathLst>
            <a:path>
              <a:moveTo>
                <a:pt x="45720" y="0"/>
              </a:moveTo>
              <a:lnTo>
                <a:pt x="45720"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EBF52A-DC76-43FA-973C-5A3A65D211EC}">
      <dsp:nvSpPr>
        <dsp:cNvPr id="0" name=""/>
        <dsp:cNvSpPr/>
      </dsp:nvSpPr>
      <dsp:spPr>
        <a:xfrm>
          <a:off x="1678775" y="2246425"/>
          <a:ext cx="1188275" cy="282755"/>
        </a:xfrm>
        <a:custGeom>
          <a:avLst/>
          <a:gdLst/>
          <a:ahLst/>
          <a:cxnLst/>
          <a:rect l="0" t="0" r="0" b="0"/>
          <a:pathLst>
            <a:path>
              <a:moveTo>
                <a:pt x="1188275" y="0"/>
              </a:moveTo>
              <a:lnTo>
                <a:pt x="1188275" y="192689"/>
              </a:lnTo>
              <a:lnTo>
                <a:pt x="0" y="192689"/>
              </a:lnTo>
              <a:lnTo>
                <a:pt x="0"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4E5362-C49D-4CE8-9CF7-6DCC86FCF329}">
      <dsp:nvSpPr>
        <dsp:cNvPr id="0" name=""/>
        <dsp:cNvSpPr/>
      </dsp:nvSpPr>
      <dsp:spPr>
        <a:xfrm>
          <a:off x="490499" y="2246425"/>
          <a:ext cx="2376551" cy="282755"/>
        </a:xfrm>
        <a:custGeom>
          <a:avLst/>
          <a:gdLst/>
          <a:ahLst/>
          <a:cxnLst/>
          <a:rect l="0" t="0" r="0" b="0"/>
          <a:pathLst>
            <a:path>
              <a:moveTo>
                <a:pt x="2376551" y="0"/>
              </a:moveTo>
              <a:lnTo>
                <a:pt x="2376551" y="192689"/>
              </a:lnTo>
              <a:lnTo>
                <a:pt x="0" y="192689"/>
              </a:lnTo>
              <a:lnTo>
                <a:pt x="0" y="2827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C4A289-0B41-4E1E-B9DA-0281884D2D3E}">
      <dsp:nvSpPr>
        <dsp:cNvPr id="0" name=""/>
        <dsp:cNvSpPr/>
      </dsp:nvSpPr>
      <dsp:spPr>
        <a:xfrm>
          <a:off x="2867051" y="1070129"/>
          <a:ext cx="3024705" cy="558932"/>
        </a:xfrm>
        <a:custGeom>
          <a:avLst/>
          <a:gdLst/>
          <a:ahLst/>
          <a:cxnLst/>
          <a:rect l="0" t="0" r="0" b="0"/>
          <a:pathLst>
            <a:path>
              <a:moveTo>
                <a:pt x="3024705" y="0"/>
              </a:moveTo>
              <a:lnTo>
                <a:pt x="3024705" y="468867"/>
              </a:lnTo>
              <a:lnTo>
                <a:pt x="0" y="468867"/>
              </a:lnTo>
              <a:lnTo>
                <a:pt x="0" y="5589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F1C3EA-D80F-45FB-A3DD-1F9BA786A290}">
      <dsp:nvSpPr>
        <dsp:cNvPr id="0" name=""/>
        <dsp:cNvSpPr/>
      </dsp:nvSpPr>
      <dsp:spPr>
        <a:xfrm>
          <a:off x="5244906" y="452766"/>
          <a:ext cx="1293701"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7D5965-8A43-4371-A906-A43E8CC2E822}">
      <dsp:nvSpPr>
        <dsp:cNvPr id="0" name=""/>
        <dsp:cNvSpPr/>
      </dsp:nvSpPr>
      <dsp:spPr bwMode="white">
        <a:xfrm>
          <a:off x="5352931" y="555390"/>
          <a:ext cx="1293701"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Rui Ge</a:t>
          </a:r>
        </a:p>
        <a:p>
          <a:pPr marL="0" lvl="0" indent="0" algn="ctr" defTabSz="488950">
            <a:lnSpc>
              <a:spcPct val="90000"/>
            </a:lnSpc>
            <a:spcBef>
              <a:spcPct val="0"/>
            </a:spcBef>
            <a:spcAft>
              <a:spcPct val="35000"/>
            </a:spcAft>
            <a:buNone/>
          </a:pPr>
          <a:r>
            <a:rPr lang="en-US" altLang="zh-CN" sz="1100" kern="1200" dirty="0"/>
            <a:t>(Person in charge)</a:t>
          </a:r>
          <a:endParaRPr lang="zh-CN" altLang="en-US" sz="1100" kern="1200" dirty="0"/>
        </a:p>
      </dsp:txBody>
      <dsp:txXfrm>
        <a:off x="5371013" y="573472"/>
        <a:ext cx="1257537" cy="581199"/>
      </dsp:txXfrm>
    </dsp:sp>
    <dsp:sp modelId="{5538F258-A353-4980-8205-D405F2E077D9}">
      <dsp:nvSpPr>
        <dsp:cNvPr id="0" name=""/>
        <dsp:cNvSpPr/>
      </dsp:nvSpPr>
      <dsp:spPr>
        <a:xfrm>
          <a:off x="2380938" y="1629062"/>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F4C68A-2F29-45BB-87F7-341B0E4685D0}">
      <dsp:nvSpPr>
        <dsp:cNvPr id="0" name=""/>
        <dsp:cNvSpPr/>
      </dsp:nvSpPr>
      <dsp:spPr bwMode="white">
        <a:xfrm>
          <a:off x="2488963" y="1731686"/>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en-US" sz="1100" kern="1200" dirty="0"/>
            <a:t>Accelerator Division</a:t>
          </a:r>
        </a:p>
        <a:p>
          <a:pPr marL="0" lvl="0" indent="0" algn="ctr" defTabSz="488950">
            <a:lnSpc>
              <a:spcPct val="90000"/>
            </a:lnSpc>
            <a:spcBef>
              <a:spcPct val="0"/>
            </a:spcBef>
            <a:spcAft>
              <a:spcPct val="35000"/>
            </a:spcAft>
            <a:buNone/>
          </a:pPr>
          <a:r>
            <a:rPr lang="en-US" altLang="en-US" sz="1100" kern="1200" dirty="0"/>
            <a:t>(Beijing)</a:t>
          </a:r>
          <a:endParaRPr lang="zh-CN" altLang="en-US" sz="1100" kern="1200" dirty="0"/>
        </a:p>
      </dsp:txBody>
      <dsp:txXfrm>
        <a:off x="2507045" y="1749768"/>
        <a:ext cx="936061" cy="581199"/>
      </dsp:txXfrm>
    </dsp:sp>
    <dsp:sp modelId="{190F2BE8-01AF-43B8-AC2D-8A36774DB649}">
      <dsp:nvSpPr>
        <dsp:cNvPr id="0" name=""/>
        <dsp:cNvSpPr/>
      </dsp:nvSpPr>
      <dsp:spPr>
        <a:xfrm>
          <a:off x="4387"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8B50EE-B823-4C76-9FBB-38B4B6523F35}">
      <dsp:nvSpPr>
        <dsp:cNvPr id="0" name=""/>
        <dsp:cNvSpPr/>
      </dsp:nvSpPr>
      <dsp:spPr bwMode="white">
        <a:xfrm>
          <a:off x="112412"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High Frequency</a:t>
          </a:r>
          <a:endParaRPr lang="zh-CN" altLang="en-US" sz="1100" kern="1200" dirty="0"/>
        </a:p>
      </dsp:txBody>
      <dsp:txXfrm>
        <a:off x="130494" y="2649887"/>
        <a:ext cx="936061" cy="581199"/>
      </dsp:txXfrm>
    </dsp:sp>
    <dsp:sp modelId="{96B98A33-9271-4627-976A-19E843CC7814}">
      <dsp:nvSpPr>
        <dsp:cNvPr id="0" name=""/>
        <dsp:cNvSpPr/>
      </dsp:nvSpPr>
      <dsp:spPr>
        <a:xfrm>
          <a:off x="1192662"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F00F7B-4F28-4A2A-8D80-132DB2293937}">
      <dsp:nvSpPr>
        <dsp:cNvPr id="0" name=""/>
        <dsp:cNvSpPr/>
      </dsp:nvSpPr>
      <dsp:spPr bwMode="white">
        <a:xfrm>
          <a:off x="1300687"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en-US" sz="1100" kern="1200" dirty="0"/>
            <a:t>Cryogenics</a:t>
          </a:r>
          <a:endParaRPr lang="zh-CN" altLang="en-US" sz="1100" kern="1200" dirty="0"/>
        </a:p>
      </dsp:txBody>
      <dsp:txXfrm>
        <a:off x="1318769" y="2649887"/>
        <a:ext cx="936061" cy="581199"/>
      </dsp:txXfrm>
    </dsp:sp>
    <dsp:sp modelId="{BED13835-47BE-4583-A4E3-97E6C74308DE}">
      <dsp:nvSpPr>
        <dsp:cNvPr id="0" name=""/>
        <dsp:cNvSpPr/>
      </dsp:nvSpPr>
      <dsp:spPr>
        <a:xfrm>
          <a:off x="2380938"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9CE802-881B-4EE3-875A-C108AB8A0E6C}">
      <dsp:nvSpPr>
        <dsp:cNvPr id="0" name=""/>
        <dsp:cNvSpPr/>
      </dsp:nvSpPr>
      <dsp:spPr bwMode="white">
        <a:xfrm>
          <a:off x="2488963"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Vacuum</a:t>
          </a:r>
          <a:endParaRPr lang="zh-CN" altLang="en-US" sz="1100" kern="1200" dirty="0"/>
        </a:p>
      </dsp:txBody>
      <dsp:txXfrm>
        <a:off x="2507045" y="2649887"/>
        <a:ext cx="936061" cy="581199"/>
      </dsp:txXfrm>
    </dsp:sp>
    <dsp:sp modelId="{85391FB9-7AC3-4D3C-A026-C84B228EFB68}">
      <dsp:nvSpPr>
        <dsp:cNvPr id="0" name=""/>
        <dsp:cNvSpPr/>
      </dsp:nvSpPr>
      <dsp:spPr>
        <a:xfrm>
          <a:off x="3569213"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3D1D88-C16F-44B4-9187-F09159238CA8}">
      <dsp:nvSpPr>
        <dsp:cNvPr id="0" name=""/>
        <dsp:cNvSpPr/>
      </dsp:nvSpPr>
      <dsp:spPr bwMode="white">
        <a:xfrm>
          <a:off x="3677238"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err="1"/>
            <a:t>Aligment</a:t>
          </a:r>
          <a:endParaRPr lang="zh-CN" altLang="en-US" sz="1100" kern="1200" dirty="0"/>
        </a:p>
      </dsp:txBody>
      <dsp:txXfrm>
        <a:off x="3695320" y="2649887"/>
        <a:ext cx="936061" cy="581199"/>
      </dsp:txXfrm>
    </dsp:sp>
    <dsp:sp modelId="{57B651DF-C7CA-4348-96DC-833AB6DC2AA5}">
      <dsp:nvSpPr>
        <dsp:cNvPr id="0" name=""/>
        <dsp:cNvSpPr/>
      </dsp:nvSpPr>
      <dsp:spPr>
        <a:xfrm>
          <a:off x="4757489"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D9E122-B922-4CF7-9B04-BAC2FC30BC4E}">
      <dsp:nvSpPr>
        <dsp:cNvPr id="0" name=""/>
        <dsp:cNvSpPr/>
      </dsp:nvSpPr>
      <dsp:spPr bwMode="white">
        <a:xfrm>
          <a:off x="4865514"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Mechanics</a:t>
          </a:r>
          <a:endParaRPr lang="zh-CN" altLang="en-US" sz="1100" kern="1200" dirty="0"/>
        </a:p>
      </dsp:txBody>
      <dsp:txXfrm>
        <a:off x="4883596" y="2649887"/>
        <a:ext cx="936061" cy="581199"/>
      </dsp:txXfrm>
    </dsp:sp>
    <dsp:sp modelId="{E18C5F61-ACA9-49D8-B77C-C18E53D38120}">
      <dsp:nvSpPr>
        <dsp:cNvPr id="0" name=""/>
        <dsp:cNvSpPr/>
      </dsp:nvSpPr>
      <dsp:spPr>
        <a:xfrm>
          <a:off x="8322316" y="1629062"/>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AA417-ED73-4270-BFA3-3AB37A173258}">
      <dsp:nvSpPr>
        <dsp:cNvPr id="0" name=""/>
        <dsp:cNvSpPr/>
      </dsp:nvSpPr>
      <dsp:spPr bwMode="white">
        <a:xfrm>
          <a:off x="8430341" y="1731686"/>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en-US" sz="1100" kern="1200" dirty="0"/>
            <a:t>Division of Accelerator Technology (Dongguan )</a:t>
          </a:r>
          <a:endParaRPr lang="zh-CN" altLang="en-US" sz="1100" kern="1200" dirty="0"/>
        </a:p>
      </dsp:txBody>
      <dsp:txXfrm>
        <a:off x="8448423" y="1749768"/>
        <a:ext cx="936061" cy="581199"/>
      </dsp:txXfrm>
    </dsp:sp>
    <dsp:sp modelId="{7C27CA02-43A5-4FBF-97BD-B58D28B962C9}">
      <dsp:nvSpPr>
        <dsp:cNvPr id="0" name=""/>
        <dsp:cNvSpPr/>
      </dsp:nvSpPr>
      <dsp:spPr>
        <a:xfrm>
          <a:off x="5945765"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4A763-8A4E-4B40-9126-AC33E7446486}">
      <dsp:nvSpPr>
        <dsp:cNvPr id="0" name=""/>
        <dsp:cNvSpPr/>
      </dsp:nvSpPr>
      <dsp:spPr bwMode="white">
        <a:xfrm>
          <a:off x="6053790"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err="1"/>
            <a:t>Linac</a:t>
          </a:r>
          <a:endParaRPr lang="zh-CN" altLang="en-US" sz="1100" kern="1200" dirty="0"/>
        </a:p>
      </dsp:txBody>
      <dsp:txXfrm>
        <a:off x="6071872" y="2649887"/>
        <a:ext cx="936061" cy="581199"/>
      </dsp:txXfrm>
    </dsp:sp>
    <dsp:sp modelId="{F63CA842-2DC2-4BA9-9380-4674FC102C5B}">
      <dsp:nvSpPr>
        <dsp:cNvPr id="0" name=""/>
        <dsp:cNvSpPr/>
      </dsp:nvSpPr>
      <dsp:spPr>
        <a:xfrm>
          <a:off x="7134040"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20E043-5459-48A4-9982-767CA224D8E3}">
      <dsp:nvSpPr>
        <dsp:cNvPr id="0" name=""/>
        <dsp:cNvSpPr/>
      </dsp:nvSpPr>
      <dsp:spPr bwMode="white">
        <a:xfrm>
          <a:off x="7242065"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cryogenics</a:t>
          </a:r>
          <a:endParaRPr lang="zh-CN" altLang="en-US" sz="1100" kern="1200" dirty="0"/>
        </a:p>
      </dsp:txBody>
      <dsp:txXfrm>
        <a:off x="7260147" y="2649887"/>
        <a:ext cx="936061" cy="581199"/>
      </dsp:txXfrm>
    </dsp:sp>
    <dsp:sp modelId="{B779E9B3-6DA3-40B5-834D-BD86E780E7F8}">
      <dsp:nvSpPr>
        <dsp:cNvPr id="0" name=""/>
        <dsp:cNvSpPr/>
      </dsp:nvSpPr>
      <dsp:spPr>
        <a:xfrm>
          <a:off x="8322316"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8E7890-3584-4163-B275-A509AE635F05}">
      <dsp:nvSpPr>
        <dsp:cNvPr id="0" name=""/>
        <dsp:cNvSpPr/>
      </dsp:nvSpPr>
      <dsp:spPr bwMode="white">
        <a:xfrm>
          <a:off x="8430341"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Vacuum</a:t>
          </a:r>
          <a:endParaRPr lang="zh-CN" altLang="en-US" sz="1100" kern="1200" dirty="0"/>
        </a:p>
      </dsp:txBody>
      <dsp:txXfrm>
        <a:off x="8448423" y="2649887"/>
        <a:ext cx="936061" cy="581199"/>
      </dsp:txXfrm>
    </dsp:sp>
    <dsp:sp modelId="{6B33F3E8-9E49-42ED-97F0-31D51E0C0EFC}">
      <dsp:nvSpPr>
        <dsp:cNvPr id="0" name=""/>
        <dsp:cNvSpPr/>
      </dsp:nvSpPr>
      <dsp:spPr>
        <a:xfrm>
          <a:off x="9510591"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A1C56-61D4-4332-963D-EC08507DA9ED}">
      <dsp:nvSpPr>
        <dsp:cNvPr id="0" name=""/>
        <dsp:cNvSpPr/>
      </dsp:nvSpPr>
      <dsp:spPr bwMode="white">
        <a:xfrm>
          <a:off x="9618616"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CN" sz="1100" kern="1200" dirty="0" err="1"/>
            <a:t>Aligment</a:t>
          </a:r>
          <a:endParaRPr lang="zh-CN" altLang="en-US" sz="1100" kern="1200" dirty="0"/>
        </a:p>
      </dsp:txBody>
      <dsp:txXfrm>
        <a:off x="9636698" y="2649887"/>
        <a:ext cx="936061" cy="581199"/>
      </dsp:txXfrm>
    </dsp:sp>
    <dsp:sp modelId="{9DA4F0D2-5E86-4FA4-85D9-5962D74E3F0A}">
      <dsp:nvSpPr>
        <dsp:cNvPr id="0" name=""/>
        <dsp:cNvSpPr/>
      </dsp:nvSpPr>
      <dsp:spPr>
        <a:xfrm>
          <a:off x="10698867" y="2529181"/>
          <a:ext cx="972225" cy="617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41911B-2585-422F-B147-679C3D4412D5}">
      <dsp:nvSpPr>
        <dsp:cNvPr id="0" name=""/>
        <dsp:cNvSpPr/>
      </dsp:nvSpPr>
      <dsp:spPr bwMode="white">
        <a:xfrm>
          <a:off x="10806892" y="2631805"/>
          <a:ext cx="972225" cy="617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en-US" sz="1100" kern="1200" dirty="0" err="1"/>
            <a:t>Lianc</a:t>
          </a:r>
          <a:r>
            <a:rPr lang="en-US" altLang="en-US" sz="1100" kern="1200" dirty="0"/>
            <a:t> radiofrequency</a:t>
          </a:r>
          <a:endParaRPr lang="zh-CN" altLang="en-US" sz="1100" kern="1200" dirty="0"/>
        </a:p>
      </dsp:txBody>
      <dsp:txXfrm>
        <a:off x="10824974" y="2649887"/>
        <a:ext cx="936061" cy="5811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2">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84438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63324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215851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226364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67479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3229071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105539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26</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52095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3770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1364988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3483733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1182256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33</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34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97978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74992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33841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935934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74291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87582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872352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2026/6/9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2026/6/9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2026/6/9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2" cstate="screen"/>
          <a:srcRect/>
          <a:stretch>
            <a:fillRect/>
          </a:stretch>
        </p:blipFill>
        <p:spPr bwMode="auto">
          <a:xfrm>
            <a:off x="10289357" y="174365"/>
            <a:ext cx="1280143" cy="575938"/>
          </a:xfrm>
          <a:prstGeom prst="rect">
            <a:avLst/>
          </a:prstGeom>
          <a:noFill/>
          <a:ln w="9525">
            <a:noFill/>
            <a:miter lim="800000"/>
            <a:headEnd/>
            <a:tailEnd/>
          </a:ln>
        </p:spPr>
      </p:pic>
      <p:sp>
        <p:nvSpPr>
          <p:cNvPr id="7" name="矩形 6"/>
          <p:cNvSpPr/>
          <p:nvPr userDrawn="1"/>
        </p:nvSpPr>
        <p:spPr>
          <a:xfrm>
            <a:off x="527384"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p>
        </p:txBody>
      </p:sp>
      <p:sp>
        <p:nvSpPr>
          <p:cNvPr id="8" name="圆角矩形 7"/>
          <p:cNvSpPr/>
          <p:nvPr userDrawn="1"/>
        </p:nvSpPr>
        <p:spPr>
          <a:xfrm>
            <a:off x="260288" y="663895"/>
            <a:ext cx="267094"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sp>
        <p:nvSpPr>
          <p:cNvPr id="9" name="标题 1"/>
          <p:cNvSpPr>
            <a:spLocks noGrp="1"/>
          </p:cNvSpPr>
          <p:nvPr>
            <p:ph type="title" hasCustomPrompt="1"/>
          </p:nvPr>
        </p:nvSpPr>
        <p:spPr>
          <a:xfrm>
            <a:off x="609600" y="174365"/>
            <a:ext cx="9175768" cy="575938"/>
          </a:xfrm>
        </p:spPr>
        <p:txBody>
          <a:bodyPr/>
          <a:lstStyle>
            <a:lvl1pPr algn="l">
              <a:defRPr sz="3840" b="1">
                <a:latin typeface="Times New Roman" panose="02020603050405020304" pitchFamily="18" charset="0"/>
                <a:ea typeface="+mn-ea"/>
                <a:cs typeface="Times New Roman" panose="02020603050405020304" pitchFamily="18" charset="0"/>
              </a:defRPr>
            </a:lvl1pPr>
          </a:lstStyle>
          <a:p>
            <a:r>
              <a:rPr lang="en-US" altLang="zh-CN" dirty="0"/>
              <a:t>ABC</a:t>
            </a:r>
          </a:p>
        </p:txBody>
      </p:sp>
      <p:sp>
        <p:nvSpPr>
          <p:cNvPr id="2" name="文本占位符 1"/>
          <p:cNvSpPr>
            <a:spLocks noGrp="1"/>
          </p:cNvSpPr>
          <p:nvPr>
            <p:ph type="body" idx="10" hasCustomPrompt="1"/>
          </p:nvPr>
        </p:nvSpPr>
        <p:spPr>
          <a:xfrm>
            <a:off x="451866" y="1213866"/>
            <a:ext cx="11520678" cy="5106924"/>
          </a:xfrm>
          <a:prstGeom prst="rect">
            <a:avLst/>
          </a:prstGeom>
        </p:spPr>
        <p:txBody>
          <a:bodyPr/>
          <a:lstStyle>
            <a:lvl1pPr>
              <a:defRPr>
                <a:solidFill>
                  <a:schemeClr val="tx1"/>
                </a:solidFill>
                <a:latin typeface="Times New Roman" panose="02020603050405020304" pitchFamily="18" charset="0"/>
                <a:cs typeface="Times New Roman" panose="02020603050405020304" pitchFamily="18" charset="0"/>
              </a:defRPr>
            </a:lvl1pPr>
          </a:lstStyle>
          <a:p>
            <a:pPr lvl="0"/>
            <a:r>
              <a:rPr lang="en-US" altLang="zh-CN"/>
              <a:t>ABC</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nvSpPr>
        <p:spPr>
          <a:xfrm flipV="1">
            <a:off x="0" y="1069979"/>
            <a:ext cx="12192000" cy="4571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a:p>
        </p:txBody>
      </p:sp>
      <p:sp>
        <p:nvSpPr>
          <p:cNvPr id="42" name="圆角矩形 41"/>
          <p:cNvSpPr/>
          <p:nvPr userDrawn="1"/>
        </p:nvSpPr>
        <p:spPr>
          <a:xfrm>
            <a:off x="786560" y="342241"/>
            <a:ext cx="477755" cy="636588"/>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sp>
        <p:nvSpPr>
          <p:cNvPr id="96" name="圆角矩形 95"/>
          <p:cNvSpPr/>
          <p:nvPr userDrawn="1"/>
        </p:nvSpPr>
        <p:spPr>
          <a:xfrm>
            <a:off x="664344" y="250169"/>
            <a:ext cx="361888" cy="48101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pic>
        <p:nvPicPr>
          <p:cNvPr id="39" name="图片 18" descr="图片1副本"/>
          <p:cNvPicPr>
            <a:picLocks noChangeAspect="1"/>
          </p:cNvPicPr>
          <p:nvPr userDrawn="1"/>
        </p:nvPicPr>
        <p:blipFill>
          <a:blip r:embed="rId2" cstate="print"/>
          <a:srcRect/>
          <a:stretch>
            <a:fillRect/>
          </a:stretch>
        </p:blipFill>
        <p:spPr bwMode="auto">
          <a:xfrm>
            <a:off x="10332654" y="223076"/>
            <a:ext cx="1327200" cy="663454"/>
          </a:xfrm>
          <a:prstGeom prst="rect">
            <a:avLst/>
          </a:prstGeom>
          <a:noFill/>
          <a:ln w="9525">
            <a:noFill/>
            <a:miter lim="800000"/>
            <a:headEnd/>
            <a:tailEnd/>
          </a:ln>
        </p:spPr>
      </p:pic>
      <p:sp>
        <p:nvSpPr>
          <p:cNvPr id="10" name="文本占位符 9"/>
          <p:cNvSpPr>
            <a:spLocks noGrp="1"/>
          </p:cNvSpPr>
          <p:nvPr>
            <p:ph type="body" idx="13" hasCustomPrompt="1"/>
          </p:nvPr>
        </p:nvSpPr>
        <p:spPr>
          <a:xfrm>
            <a:off x="1658112" y="177546"/>
            <a:ext cx="7071360" cy="782574"/>
          </a:xfrm>
          <a:prstGeom prst="rect">
            <a:avLst/>
          </a:prstGeom>
        </p:spPr>
        <p:txBody>
          <a:bodyPr/>
          <a:lstStyle>
            <a:lvl1pPr marL="0" indent="0">
              <a:buNone/>
              <a:defRPr sz="3840">
                <a:latin typeface="+mj-lt"/>
                <a:ea typeface="方正仿宋_GB2312" panose="02000000000000000000" charset="-122"/>
              </a:defRPr>
            </a:lvl1pPr>
            <a:lvl2pPr marL="431800" indent="0">
              <a:buNone/>
              <a:defRPr/>
            </a:lvl2pPr>
          </a:lstStyle>
          <a:p>
            <a:pPr lvl="0"/>
            <a:r>
              <a:rPr lang="en-US" altLang="zh-CN" dirty="0"/>
              <a:t>ABC</a:t>
            </a:r>
            <a:endParaRPr lang="zh-CN" altLang="en-US" dirty="0"/>
          </a:p>
          <a:p>
            <a:pPr lvl="1"/>
            <a:endParaRPr lang="zh-CN" altLang="en-US" dirty="0"/>
          </a:p>
        </p:txBody>
      </p:sp>
      <p:sp>
        <p:nvSpPr>
          <p:cNvPr id="11" name="文本占位符 10"/>
          <p:cNvSpPr>
            <a:spLocks noGrp="1"/>
          </p:cNvSpPr>
          <p:nvPr>
            <p:ph type="body" idx="14" hasCustomPrompt="1"/>
          </p:nvPr>
        </p:nvSpPr>
        <p:spPr>
          <a:xfrm>
            <a:off x="541020" y="1356360"/>
            <a:ext cx="11205972" cy="5049774"/>
          </a:xfrm>
          <a:prstGeom prst="rect">
            <a:avLst/>
          </a:prstGeom>
        </p:spPr>
        <p:txBody>
          <a:bodyPr/>
          <a:lstStyle>
            <a:lvl1pPr marL="0" indent="0">
              <a:buFont typeface="+mj-lt"/>
              <a:buNone/>
              <a:defRPr>
                <a:solidFill>
                  <a:schemeClr val="tx1"/>
                </a:solidFill>
                <a:latin typeface="+mn-lt"/>
                <a:ea typeface="+mn-ea"/>
              </a:defRPr>
            </a:lvl1pPr>
            <a:lvl2pPr marL="911860" indent="-480060">
              <a:buFont typeface="+mj-lt"/>
              <a:buAutoNum type="romanUcPeriod"/>
              <a:defRPr>
                <a:latin typeface="+mn-ea"/>
                <a:ea typeface="+mn-ea"/>
              </a:defRPr>
            </a:lvl2pPr>
            <a:lvl3pPr marL="1394460" indent="-480060">
              <a:buFont typeface="+mj-lt"/>
              <a:buAutoNum type="romanUcPeriod"/>
              <a:defRPr>
                <a:latin typeface="+mn-ea"/>
                <a:ea typeface="+mn-ea"/>
              </a:defRPr>
            </a:lvl3pPr>
            <a:lvl4pPr marL="1851660" indent="-480060">
              <a:buFont typeface="+mj-lt"/>
              <a:buAutoNum type="romanUcPeriod"/>
              <a:defRPr>
                <a:latin typeface="+mn-ea"/>
                <a:ea typeface="+mn-ea"/>
              </a:defRPr>
            </a:lvl4pPr>
            <a:lvl5pPr marL="2308860" indent="-480060">
              <a:buFont typeface="+mj-lt"/>
              <a:buAutoNum type="romanUcPeriod"/>
              <a:defRPr>
                <a:latin typeface="+mn-ea"/>
                <a:ea typeface="+mn-ea"/>
              </a:defRPr>
            </a:lvl5pPr>
          </a:lstStyle>
          <a:p>
            <a:pPr lvl="0"/>
            <a:r>
              <a:rPr lang="en-US" altLang="zh-CN" dirty="0"/>
              <a:t>ABC</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2026/6/9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2026/6/9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2026/6/9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2026/6/9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2026/6/9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2026/6/9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2026/6/9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2026/6/9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ags" Target="../tags/tag6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2026/6/9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835"/>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charset="-122"/>
          <a:cs typeface="+mn-cs"/>
        </a:defRPr>
      </a:lvl1pPr>
      <a:lvl2pPr marL="774700" indent="-342900" algn="l" defTabSz="914400" rtl="0" eaLnBrk="1" fontAlgn="auto" latinLnBrk="0" hangingPunct="1">
        <a:lnSpc>
          <a:spcPct val="130000"/>
        </a:lnSpc>
        <a:spcBef>
          <a:spcPts val="0"/>
        </a:spcBef>
        <a:spcAft>
          <a:spcPts val="835"/>
        </a:spcAft>
        <a:buFont typeface="Arial" panose="020B0604020202020204" pitchFamily="34" charset="0"/>
        <a:buChar char="•"/>
        <a:tabLst>
          <a:tab pos="1609090"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0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notesSlide" Target="../notesSlides/notesSlide19.xml"/><Relationship Id="rId7" Type="http://schemas.openxmlformats.org/officeDocument/2006/relationships/image" Target="../media/image64.GIF"/><Relationship Id="rId2" Type="http://schemas.openxmlformats.org/officeDocument/2006/relationships/slideLayout" Target="../slideLayouts/slideLayout12.xml"/><Relationship Id="rId1" Type="http://schemas.openxmlformats.org/officeDocument/2006/relationships/tags" Target="../tags/tag10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mailto:4.26W@14MV/m"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13" Type="http://schemas.openxmlformats.org/officeDocument/2006/relationships/tags" Target="../tags/tag79.xml"/><Relationship Id="rId18" Type="http://schemas.openxmlformats.org/officeDocument/2006/relationships/tags" Target="../tags/tag84.xml"/><Relationship Id="rId26" Type="http://schemas.openxmlformats.org/officeDocument/2006/relationships/tags" Target="../tags/tag92.xml"/><Relationship Id="rId39" Type="http://schemas.openxmlformats.org/officeDocument/2006/relationships/notesSlide" Target="../notesSlides/notesSlide8.xml"/><Relationship Id="rId21" Type="http://schemas.openxmlformats.org/officeDocument/2006/relationships/tags" Target="../tags/tag87.xml"/><Relationship Id="rId34" Type="http://schemas.openxmlformats.org/officeDocument/2006/relationships/tags" Target="../tags/tag100.xml"/><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tags" Target="../tags/tag83.xml"/><Relationship Id="rId25" Type="http://schemas.openxmlformats.org/officeDocument/2006/relationships/tags" Target="../tags/tag91.xml"/><Relationship Id="rId33" Type="http://schemas.openxmlformats.org/officeDocument/2006/relationships/tags" Target="../tags/tag99.xml"/><Relationship Id="rId38" Type="http://schemas.openxmlformats.org/officeDocument/2006/relationships/slideLayout" Target="../slideLayouts/slideLayout13.xml"/><Relationship Id="rId2" Type="http://schemas.openxmlformats.org/officeDocument/2006/relationships/tags" Target="../tags/tag68.xml"/><Relationship Id="rId16" Type="http://schemas.openxmlformats.org/officeDocument/2006/relationships/tags" Target="../tags/tag82.xml"/><Relationship Id="rId20" Type="http://schemas.openxmlformats.org/officeDocument/2006/relationships/tags" Target="../tags/tag86.xml"/><Relationship Id="rId29" Type="http://schemas.openxmlformats.org/officeDocument/2006/relationships/tags" Target="../tags/tag95.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24" Type="http://schemas.openxmlformats.org/officeDocument/2006/relationships/tags" Target="../tags/tag90.xml"/><Relationship Id="rId32" Type="http://schemas.openxmlformats.org/officeDocument/2006/relationships/tags" Target="../tags/tag98.xml"/><Relationship Id="rId37" Type="http://schemas.openxmlformats.org/officeDocument/2006/relationships/tags" Target="../tags/tag103.xml"/><Relationship Id="rId5" Type="http://schemas.openxmlformats.org/officeDocument/2006/relationships/tags" Target="../tags/tag71.xml"/><Relationship Id="rId15" Type="http://schemas.openxmlformats.org/officeDocument/2006/relationships/tags" Target="../tags/tag81.xml"/><Relationship Id="rId23" Type="http://schemas.openxmlformats.org/officeDocument/2006/relationships/tags" Target="../tags/tag89.xml"/><Relationship Id="rId28" Type="http://schemas.openxmlformats.org/officeDocument/2006/relationships/tags" Target="../tags/tag94.xml"/><Relationship Id="rId36" Type="http://schemas.openxmlformats.org/officeDocument/2006/relationships/tags" Target="../tags/tag102.xml"/><Relationship Id="rId10" Type="http://schemas.openxmlformats.org/officeDocument/2006/relationships/tags" Target="../tags/tag76.xml"/><Relationship Id="rId19" Type="http://schemas.openxmlformats.org/officeDocument/2006/relationships/tags" Target="../tags/tag85.xml"/><Relationship Id="rId31" Type="http://schemas.openxmlformats.org/officeDocument/2006/relationships/tags" Target="../tags/tag97.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tags" Target="../tags/tag88.xml"/><Relationship Id="rId27" Type="http://schemas.openxmlformats.org/officeDocument/2006/relationships/tags" Target="../tags/tag93.xml"/><Relationship Id="rId30" Type="http://schemas.openxmlformats.org/officeDocument/2006/relationships/tags" Target="../tags/tag96.xml"/><Relationship Id="rId35" Type="http://schemas.openxmlformats.org/officeDocument/2006/relationships/tags" Target="../tags/tag101.xml"/><Relationship Id="rId8" Type="http://schemas.openxmlformats.org/officeDocument/2006/relationships/tags" Target="../tags/tag74.xml"/><Relationship Id="rId3" Type="http://schemas.openxmlformats.org/officeDocument/2006/relationships/tags" Target="../tags/tag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338195"/>
            <a:ext cx="12219305" cy="3519805"/>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3000" dirty="0">
              <a:solidFill>
                <a:srgbClr val="F6D265"/>
              </a:solidFill>
              <a:latin typeface="Arial" panose="020B0604020202020204"/>
              <a:ea typeface="微软雅黑" panose="020B0503020204020204" charset="-122"/>
            </a:endParaRPr>
          </a:p>
        </p:txBody>
      </p:sp>
      <p:sp>
        <p:nvSpPr>
          <p:cNvPr id="6" name="矩形 5"/>
          <p:cNvSpPr/>
          <p:nvPr/>
        </p:nvSpPr>
        <p:spPr>
          <a:xfrm>
            <a:off x="986790" y="3573145"/>
            <a:ext cx="10219055" cy="272923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1500">
              <a:solidFill>
                <a:srgbClr val="FFFFCC"/>
              </a:solidFill>
              <a:latin typeface="Arial" panose="020B0604020202020204"/>
              <a:ea typeface="微软雅黑" panose="020B0503020204020204" charset="-122"/>
            </a:endParaRPr>
          </a:p>
        </p:txBody>
      </p:sp>
      <p:sp>
        <p:nvSpPr>
          <p:cNvPr id="7" name="文本框 6"/>
          <p:cNvSpPr txBox="1"/>
          <p:nvPr/>
        </p:nvSpPr>
        <p:spPr>
          <a:xfrm>
            <a:off x="867410" y="4394200"/>
            <a:ext cx="10528300" cy="1616075"/>
          </a:xfrm>
          <a:prstGeom prst="rect">
            <a:avLst/>
          </a:prstGeom>
          <a:noFill/>
        </p:spPr>
        <p:txBody>
          <a:bodyPr wrap="square" rtlCol="0">
            <a:noAutofit/>
            <a:scene3d>
              <a:camera prst="orthographicFront"/>
              <a:lightRig rig="threePt" dir="t"/>
            </a:scene3d>
            <a:sp3d contourW="12700"/>
          </a:bodyPr>
          <a:lstStyle/>
          <a:p>
            <a:pPr algn="ctr" defTabSz="762000">
              <a:lnSpc>
                <a:spcPct val="125000"/>
              </a:lnSpc>
            </a:pPr>
            <a:r>
              <a:rPr lang="en-US" altLang="zh-CN" sz="2400" b="1" dirty="0" err="1">
                <a:solidFill>
                  <a:srgbClr val="FFFFFF"/>
                </a:solidFill>
                <a:latin typeface="Times New Roman" panose="02020603050405020304" pitchFamily="18" charset="0"/>
                <a:ea typeface="微软雅黑" panose="020B0503020204020204" charset="-122"/>
                <a:cs typeface="Times New Roman" panose="02020603050405020304" pitchFamily="18" charset="0"/>
              </a:rPr>
              <a:t>Wenzhong</a:t>
            </a:r>
            <a:r>
              <a:rPr lang="en-US" altLang="zh-CN" sz="2400" b="1" dirty="0">
                <a:solidFill>
                  <a:srgbClr val="FFFFFF"/>
                </a:solidFill>
                <a:latin typeface="Times New Roman" panose="02020603050405020304" pitchFamily="18" charset="0"/>
                <a:ea typeface="微软雅黑" panose="020B0503020204020204" charset="-122"/>
                <a:cs typeface="Times New Roman" panose="02020603050405020304" pitchFamily="18" charset="0"/>
              </a:rPr>
              <a:t> Zhou,</a:t>
            </a:r>
            <a:r>
              <a:rPr lang="zh-CN" altLang="en-US" sz="2400" b="1" dirty="0">
                <a:solidFill>
                  <a:srgbClr val="FFFFFF"/>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a:solidFill>
                  <a:srgbClr val="FFFFFF"/>
                </a:solidFill>
                <a:latin typeface="Times New Roman" panose="02020603050405020304" pitchFamily="18" charset="0"/>
                <a:ea typeface="微软雅黑" panose="020B0503020204020204" charset="-122"/>
                <a:cs typeface="Times New Roman" panose="02020603050405020304" pitchFamily="18" charset="0"/>
              </a:rPr>
              <a:t>Cong Zhang</a:t>
            </a:r>
          </a:p>
          <a:p>
            <a:pPr algn="ctr" defTabSz="762000" eaLnBrk="1" fontAlgn="auto" hangingPunct="1">
              <a:lnSpc>
                <a:spcPct val="125000"/>
              </a:lnSpc>
              <a:spcBef>
                <a:spcPts val="0"/>
              </a:spcBef>
              <a:spcAft>
                <a:spcPts val="0"/>
              </a:spcAft>
            </a:pPr>
            <a:r>
              <a:rPr lang="en-US" altLang="zh-CN" sz="2400" b="1" dirty="0">
                <a:solidFill>
                  <a:srgbClr val="FFFFFF"/>
                </a:solidFill>
                <a:latin typeface="Times New Roman" panose="02020603050405020304" pitchFamily="18" charset="0"/>
                <a:ea typeface="微软雅黑" panose="020B0503020204020204" charset="-122"/>
                <a:cs typeface="Times New Roman" panose="02020603050405020304" pitchFamily="18" charset="0"/>
              </a:rPr>
              <a:t>Institute of High Energy Physics of Chinese Academy of Sciences</a:t>
            </a:r>
          </a:p>
          <a:p>
            <a:pPr algn="ctr" defTabSz="762000" eaLnBrk="1" fontAlgn="auto" hangingPunct="1">
              <a:lnSpc>
                <a:spcPct val="125000"/>
              </a:lnSpc>
              <a:spcBef>
                <a:spcPts val="0"/>
              </a:spcBef>
              <a:spcAft>
                <a:spcPts val="0"/>
              </a:spcAft>
            </a:pPr>
            <a:endParaRPr lang="en-US" altLang="zh-CN" sz="2400" b="1"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 name="标题 3"/>
          <p:cNvSpPr txBox="1"/>
          <p:nvPr/>
        </p:nvSpPr>
        <p:spPr>
          <a:xfrm>
            <a:off x="977265" y="1644015"/>
            <a:ext cx="9956165" cy="984885"/>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a:lstStyle>
          <a:p>
            <a:pPr algn="ctr" defTabSz="762000">
              <a:spcAft>
                <a:spcPts val="0"/>
              </a:spcAft>
            </a:pPr>
            <a:r>
              <a:rPr lang="en-US" altLang="zh-CN" sz="3335" dirty="0">
                <a:solidFill>
                  <a:srgbClr val="FFFFFF"/>
                </a:solidFill>
                <a:latin typeface="Arial Black" panose="020B0A04020102020204" pitchFamily="34" charset="0"/>
              </a:rPr>
              <a:t> </a:t>
            </a:r>
            <a:r>
              <a:rPr lang="en-US" altLang="zh-CN" sz="3335" dirty="0">
                <a:solidFill>
                  <a:srgbClr val="FFFFFF"/>
                </a:solidFill>
                <a:cs typeface="Arial" panose="020B0604020202020204" pitchFamily="34" charset="0"/>
              </a:rPr>
              <a:t>Report of Dongguan Branch		</a:t>
            </a:r>
            <a:endParaRPr lang="en-US" altLang="en-US" sz="3335" dirty="0">
              <a:solidFill>
                <a:srgbClr val="FFFFFF"/>
              </a:solidFill>
              <a:cs typeface="Arial" panose="020B0604020202020204" pitchFamily="34" charset="0"/>
            </a:endParaRPr>
          </a:p>
        </p:txBody>
      </p:sp>
      <p:pic>
        <p:nvPicPr>
          <p:cNvPr id="4" name="图片 3"/>
          <p:cNvPicPr>
            <a:picLocks noChangeAspect="1"/>
          </p:cNvPicPr>
          <p:nvPr/>
        </p:nvPicPr>
        <p:blipFill rotWithShape="1">
          <a:blip r:embed="rId4"/>
          <a:srcRect/>
          <a:stretch>
            <a:fillRect/>
          </a:stretch>
        </p:blipFill>
        <p:spPr>
          <a:xfrm>
            <a:off x="0" y="0"/>
            <a:ext cx="12218670" cy="3353435"/>
          </a:xfrm>
          <a:prstGeom prst="rect">
            <a:avLst/>
          </a:prstGeom>
        </p:spPr>
      </p:pic>
      <p:sp>
        <p:nvSpPr>
          <p:cNvPr id="9" name="文本框 8"/>
          <p:cNvSpPr txBox="1"/>
          <p:nvPr/>
        </p:nvSpPr>
        <p:spPr>
          <a:xfrm>
            <a:off x="986790" y="3667125"/>
            <a:ext cx="10173970" cy="701675"/>
          </a:xfrm>
          <a:prstGeom prst="rect">
            <a:avLst/>
          </a:prstGeom>
          <a:noFill/>
        </p:spPr>
        <p:txBody>
          <a:bodyPr wrap="square" rtlCol="0">
            <a:noAutofit/>
          </a:bodyPr>
          <a:lstStyle/>
          <a:p>
            <a:pPr algn="ctr"/>
            <a:r>
              <a:rPr lang="en-US" sz="3200" b="1" dirty="0">
                <a:solidFill>
                  <a:srgbClr val="FFFF00"/>
                </a:solidFill>
                <a:effectLst/>
                <a:latin typeface="Times New Roman" panose="02020603050405020304" pitchFamily="18" charset="0"/>
                <a:cs typeface="Times New Roman" panose="02020603050405020304" pitchFamily="18" charset="0"/>
              </a:rPr>
              <a:t>Progress about </a:t>
            </a:r>
            <a:r>
              <a:rPr lang="en-US" sz="3200" b="1" dirty="0" err="1">
                <a:solidFill>
                  <a:srgbClr val="FFFF00"/>
                </a:solidFill>
                <a:effectLst/>
                <a:latin typeface="Times New Roman" panose="02020603050405020304" pitchFamily="18" charset="0"/>
                <a:cs typeface="Times New Roman" panose="02020603050405020304" pitchFamily="18" charset="0"/>
              </a:rPr>
              <a:t>CSNS</a:t>
            </a:r>
            <a:r>
              <a:rPr lang="en-US" sz="3200" b="1" dirty="0">
                <a:solidFill>
                  <a:srgbClr val="FFFF00"/>
                </a:solidFill>
                <a:effectLst/>
                <a:latin typeface="Times New Roman" panose="02020603050405020304" pitchFamily="18" charset="0"/>
                <a:cs typeface="Times New Roman" panose="02020603050405020304" pitchFamily="18" charset="0"/>
              </a:rPr>
              <a:t>-II superconducting cavities</a:t>
            </a:r>
            <a:endParaRPr sz="3200" b="1" dirty="0">
              <a:solidFill>
                <a:srgbClr val="FFFF00"/>
              </a:solidFill>
              <a:effectLst/>
              <a:latin typeface="Times New Roman" panose="02020603050405020304" pitchFamily="18" charset="0"/>
              <a:cs typeface="Times New Roman" panose="02020603050405020304" pitchFamily="18" charset="0"/>
            </a:endParaRPr>
          </a:p>
        </p:txBody>
      </p:sp>
      <p:sp>
        <p:nvSpPr>
          <p:cNvPr id="10" name="矩形 9"/>
          <p:cNvSpPr/>
          <p:nvPr/>
        </p:nvSpPr>
        <p:spPr>
          <a:xfrm>
            <a:off x="0" y="0"/>
            <a:ext cx="11287760" cy="3319145"/>
          </a:xfrm>
          <a:prstGeom prst="rect">
            <a:avLst/>
          </a:prstGeom>
          <a:gradFill>
            <a:gsLst>
              <a:gs pos="0">
                <a:schemeClr val="accent1">
                  <a:lumMod val="5000"/>
                  <a:lumOff val="95000"/>
                  <a:alpha val="10000"/>
                </a:schemeClr>
              </a:gs>
              <a:gs pos="56000">
                <a:schemeClr val="bg2">
                  <a:alpha val="0"/>
                </a:schemeClr>
              </a:gs>
              <a:gs pos="100000">
                <a:schemeClr val="bg2">
                  <a:lumMod val="95000"/>
                </a:schemeClr>
              </a:gs>
            </a:gsLst>
            <a:lin ang="14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6" name="Picture 1" descr="C:\Users\thinkpad\Desktop\赵晶石\微信图片_20191009143433.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0045" y="158750"/>
            <a:ext cx="711835" cy="721995"/>
          </a:xfrm>
          <a:prstGeom prst="rect">
            <a:avLst/>
          </a:prstGeom>
          <a:noFill/>
          <a:effectLst>
            <a:innerShdw blurRad="63500" dist="50800" dir="13500000">
              <a:prstClr val="black">
                <a:alpha val="50000"/>
              </a:prstClr>
            </a:innerShdw>
          </a:effectLst>
        </p:spPr>
      </p:pic>
      <p:pic>
        <p:nvPicPr>
          <p:cNvPr id="37" name="图片 36" descr="所logoPNG.png"/>
          <p:cNvPicPr>
            <a:picLocks noChangeAspect="1"/>
          </p:cNvPicPr>
          <p:nvPr/>
        </p:nvPicPr>
        <p:blipFill>
          <a:blip r:embed="rId6" cstate="print"/>
          <a:stretch>
            <a:fillRect/>
          </a:stretch>
        </p:blipFill>
        <p:spPr>
          <a:xfrm>
            <a:off x="986790" y="213995"/>
            <a:ext cx="989965" cy="591820"/>
          </a:xfrm>
          <a:prstGeom prst="rect">
            <a:avLst/>
          </a:prstGeom>
          <a:effectLst>
            <a:innerShdw blurRad="63500" dist="50800" dir="13500000">
              <a:prstClr val="black">
                <a:alpha val="50000"/>
              </a:prstClr>
            </a:innerShdw>
          </a:effectLst>
        </p:spPr>
      </p:pic>
      <p:pic>
        <p:nvPicPr>
          <p:cNvPr id="30" name="图片 18" descr="图片1副本"/>
          <p:cNvPicPr>
            <a:picLocks noChangeAspect="1"/>
          </p:cNvPicPr>
          <p:nvPr/>
        </p:nvPicPr>
        <p:blipFill>
          <a:blip r:embed="rId7" cstate="print"/>
          <a:srcRect/>
          <a:stretch>
            <a:fillRect/>
          </a:stretch>
        </p:blipFill>
        <p:spPr bwMode="auto">
          <a:xfrm>
            <a:off x="1810385" y="261620"/>
            <a:ext cx="919480" cy="487045"/>
          </a:xfrm>
          <a:prstGeom prst="rect">
            <a:avLst/>
          </a:prstGeom>
          <a:noFill/>
          <a:ln w="9525">
            <a:noFill/>
            <a:miter lim="800000"/>
            <a:headEnd/>
            <a:tailEnd/>
          </a:ln>
          <a:effectLst>
            <a:innerShdw blurRad="63500" dist="50800" dir="13500000">
              <a:prstClr val="black">
                <a:alpha val="50000"/>
              </a:prstClr>
            </a:innerShdw>
          </a:effectLst>
        </p:spPr>
      </p:pic>
      <p:sp>
        <p:nvSpPr>
          <p:cNvPr id="11" name="文本框 10"/>
          <p:cNvSpPr txBox="1"/>
          <p:nvPr/>
        </p:nvSpPr>
        <p:spPr>
          <a:xfrm>
            <a:off x="1188280" y="6435076"/>
            <a:ext cx="10323513" cy="405130"/>
          </a:xfrm>
          <a:prstGeom prst="rect">
            <a:avLst/>
          </a:prstGeom>
        </p:spPr>
        <p:txBody>
          <a:bodyPr>
            <a:noAutofit/>
          </a:bodyPr>
          <a:lstStyle/>
          <a:p>
            <a:pPr eaLnBrk="1" hangingPunct="1"/>
            <a:r>
              <a:rPr lang="en-US" altLang="zh-CN" sz="1600" b="1" i="1" dirty="0" err="1">
                <a:solidFill>
                  <a:schemeClr val="bg1"/>
                </a:solidFill>
              </a:rPr>
              <a:t>TTC</a:t>
            </a:r>
            <a:r>
              <a:rPr lang="en-US" altLang="zh-CN" sz="1600" b="1" i="1" dirty="0">
                <a:solidFill>
                  <a:schemeClr val="bg1"/>
                </a:solidFill>
              </a:rPr>
              <a:t> 2026 Meeting, CEA-CNRS-Université Paris </a:t>
            </a:r>
            <a:r>
              <a:rPr lang="en-US" altLang="zh-CN" sz="1600" b="1" i="1" dirty="0" err="1">
                <a:solidFill>
                  <a:schemeClr val="bg1"/>
                </a:solidFill>
              </a:rPr>
              <a:t>Saclay</a:t>
            </a:r>
            <a:r>
              <a:rPr lang="en-US" altLang="zh-CN" sz="1600" b="1" i="1" dirty="0">
                <a:solidFill>
                  <a:schemeClr val="bg1"/>
                </a:solidFill>
              </a:rPr>
              <a:t>, 9-12 June 2026, Gif sur Yvette, France</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2686" y="876056"/>
            <a:ext cx="11939314" cy="6540252"/>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solidFill>
                  <a:schemeClr val="tx2">
                    <a:lumMod val="60000"/>
                    <a:lumOff val="40000"/>
                  </a:schemeClr>
                </a:solidFill>
                <a:ea typeface="微软雅黑" panose="020B0503020204020204" charset="-122"/>
              </a:rPr>
              <a:t>Double spoke cavity  </a:t>
            </a:r>
          </a:p>
          <a:p>
            <a:pPr marL="342900" indent="-342900">
              <a:buFont typeface="Arial" panose="020B0604020202020204" pitchFamily="34" charset="0"/>
              <a:buChar char="•"/>
            </a:pPr>
            <a:r>
              <a:rPr lang="en-US" altLang="zh-CN" dirty="0">
                <a:ea typeface="微软雅黑" panose="020B0503020204020204" charset="-122"/>
              </a:rPr>
              <a:t>August 2024 : The niobium supply contract is signed with Ningxia Orient Tantalum Industry </a:t>
            </a:r>
            <a:r>
              <a:rPr lang="en-US" altLang="zh-CN" dirty="0" err="1">
                <a:ea typeface="微软雅黑" panose="020B0503020204020204" charset="-122"/>
              </a:rPr>
              <a:t>Co.,Ltd</a:t>
            </a:r>
            <a:r>
              <a:rPr lang="en-US" altLang="zh-CN" dirty="0">
                <a:ea typeface="微软雅黑" panose="020B0503020204020204" charset="-122"/>
              </a:rPr>
              <a:t> (</a:t>
            </a:r>
            <a:r>
              <a:rPr lang="en-US" altLang="zh-CN" dirty="0" err="1">
                <a:ea typeface="微软雅黑" panose="020B0503020204020204" charset="-122"/>
              </a:rPr>
              <a:t>OTIC</a:t>
            </a:r>
            <a:r>
              <a:rPr lang="en-US" altLang="zh-CN" dirty="0">
                <a:ea typeface="微软雅黑" panose="020B0503020204020204" charset="-122"/>
              </a:rPr>
              <a:t>).</a:t>
            </a:r>
          </a:p>
          <a:p>
            <a:pPr marL="342900" indent="-342900">
              <a:buFont typeface="Arial" panose="020B0604020202020204" pitchFamily="34" charset="0"/>
              <a:buChar char="•"/>
            </a:pPr>
            <a:r>
              <a:rPr lang="en-US" altLang="zh-CN" dirty="0">
                <a:ea typeface="微软雅黑" panose="020B0503020204020204" charset="-122"/>
              </a:rPr>
              <a:t>December 2024 : The Cryomodule mass production contract has been signed with high-energy running Co., Ltd.</a:t>
            </a:r>
          </a:p>
          <a:p>
            <a:pPr marL="342900" indent="-342900">
              <a:buFont typeface="Arial" panose="020B0604020202020204" pitchFamily="34" charset="0"/>
              <a:buChar char="•"/>
            </a:pPr>
            <a:r>
              <a:rPr lang="en-US" altLang="zh-CN" dirty="0">
                <a:ea typeface="微软雅黑" panose="020B0503020204020204" charset="-122"/>
              </a:rPr>
              <a:t>November 2025: the </a:t>
            </a:r>
            <a:r>
              <a:rPr lang="en-US" altLang="zh-CN" dirty="0" err="1">
                <a:ea typeface="微软雅黑" panose="020B0503020204020204" charset="-122"/>
              </a:rPr>
              <a:t>CM1</a:t>
            </a:r>
            <a:r>
              <a:rPr lang="en-US" altLang="zh-CN" dirty="0">
                <a:ea typeface="微软雅黑" panose="020B0503020204020204" charset="-122"/>
              </a:rPr>
              <a:t> will be  integrated at the end of November.</a:t>
            </a:r>
          </a:p>
          <a:p>
            <a:pPr marL="342900" indent="-342900">
              <a:buFont typeface="Arial" panose="020B0604020202020204" pitchFamily="34" charset="0"/>
              <a:buChar char="•"/>
            </a:pPr>
            <a:endParaRPr lang="en-US" altLang="zh-CN" sz="900" dirty="0">
              <a:ea typeface="微软雅黑" panose="020B0503020204020204" charset="-122"/>
            </a:endParaRPr>
          </a:p>
          <a:p>
            <a:pPr marL="342900" indent="-342900">
              <a:buFont typeface="Wingdings" panose="05000000000000000000" pitchFamily="2" charset="2"/>
              <a:buChar char="Ø"/>
            </a:pPr>
            <a:r>
              <a:rPr lang="en-US" altLang="zh-CN" sz="2000" dirty="0">
                <a:solidFill>
                  <a:schemeClr val="tx2">
                    <a:lumMod val="60000"/>
                    <a:lumOff val="40000"/>
                  </a:schemeClr>
                </a:solidFill>
                <a:ea typeface="微软雅黑" panose="020B0503020204020204" charset="-122"/>
              </a:rPr>
              <a:t>tuner</a:t>
            </a:r>
          </a:p>
          <a:p>
            <a:pPr marL="342900" indent="-342900">
              <a:buFont typeface="Arial" panose="020B0604020202020204" pitchFamily="34" charset="0"/>
              <a:buChar char="•"/>
            </a:pPr>
            <a:r>
              <a:rPr lang="en-US" altLang="zh-CN" sz="2000" dirty="0">
                <a:ea typeface="微软雅黑" panose="020B0503020204020204" charset="-122"/>
              </a:rPr>
              <a:t>Second half of 2024: The batch production of coupler and tuner commenced.</a:t>
            </a:r>
          </a:p>
          <a:p>
            <a:pPr marL="342900" indent="-342900">
              <a:buFont typeface="Arial" panose="020B0604020202020204" pitchFamily="34" charset="0"/>
              <a:buChar char="•"/>
            </a:pPr>
            <a:r>
              <a:rPr lang="en-US" altLang="zh-CN" sz="2400" dirty="0">
                <a:ea typeface="微软雅黑" panose="020B0503020204020204" charset="-122"/>
              </a:rPr>
              <a:t>November 2025: </a:t>
            </a:r>
            <a:r>
              <a:rPr lang="en-US" altLang="zh-CN" sz="2000" dirty="0">
                <a:solidFill>
                  <a:srgbClr val="000000"/>
                </a:solidFill>
              </a:rPr>
              <a:t>Four units have been delivered</a:t>
            </a:r>
          </a:p>
          <a:p>
            <a:pPr marL="342900" indent="-342900">
              <a:buFont typeface="Arial" panose="020B0604020202020204" pitchFamily="34" charset="0"/>
              <a:buChar char="•"/>
            </a:pPr>
            <a:r>
              <a:rPr lang="en-US" altLang="zh-CN" sz="2000" dirty="0">
                <a:solidFill>
                  <a:srgbClr val="000000"/>
                </a:solidFill>
              </a:rPr>
              <a:t>May 2026:                 Fourteen units have been delivered</a:t>
            </a:r>
          </a:p>
          <a:p>
            <a:pPr marL="342900" indent="-342900">
              <a:buFont typeface="Arial" panose="020B0604020202020204" pitchFamily="34" charset="0"/>
              <a:buChar char="•"/>
            </a:pPr>
            <a:endParaRPr lang="en-US" altLang="zh-CN" sz="1000" dirty="0">
              <a:solidFill>
                <a:srgbClr val="000000"/>
              </a:solidFill>
            </a:endParaRPr>
          </a:p>
          <a:p>
            <a:pPr marL="342900" indent="-342900">
              <a:buFont typeface="Arial" panose="020B0604020202020204" pitchFamily="34" charset="0"/>
              <a:buChar char="•"/>
            </a:pPr>
            <a:r>
              <a:rPr lang="en-US" altLang="zh-CN" sz="2000" dirty="0">
                <a:solidFill>
                  <a:schemeClr val="tx2">
                    <a:lumMod val="60000"/>
                    <a:lumOff val="40000"/>
                  </a:schemeClr>
                </a:solidFill>
                <a:ea typeface="微软雅黑" panose="020B0503020204020204" charset="-122"/>
              </a:rPr>
              <a:t>Coupler </a:t>
            </a:r>
            <a:endParaRPr lang="en-US" altLang="zh-CN" sz="2000" dirty="0">
              <a:ea typeface="微软雅黑" panose="020B0503020204020204" charset="-122"/>
            </a:endParaRPr>
          </a:p>
          <a:p>
            <a:pPr marL="342900" indent="-342900">
              <a:buFont typeface="Arial" panose="020B0604020202020204" pitchFamily="34" charset="0"/>
              <a:buChar char="•"/>
            </a:pPr>
            <a:r>
              <a:rPr lang="en-US" altLang="zh-CN" sz="2000" dirty="0">
                <a:ea typeface="微软雅黑" panose="020B0503020204020204" charset="-122"/>
              </a:rPr>
              <a:t>November 2025: Delivery of six high-power conditioned couplers has been completed</a:t>
            </a:r>
          </a:p>
          <a:p>
            <a:pPr marL="342900" indent="-342900">
              <a:buFont typeface="Arial" panose="020B0604020202020204" pitchFamily="34" charset="0"/>
              <a:buChar char="•"/>
            </a:pPr>
            <a:r>
              <a:rPr lang="en-US" altLang="zh-CN" sz="2000" dirty="0">
                <a:solidFill>
                  <a:srgbClr val="000000"/>
                </a:solidFill>
              </a:rPr>
              <a:t>May 2026:           Fourteen units have been delivered</a:t>
            </a:r>
          </a:p>
          <a:p>
            <a:pPr marL="342900" indent="-342900">
              <a:buFont typeface="Arial" panose="020B0604020202020204" pitchFamily="34" charset="0"/>
              <a:buChar char="•"/>
            </a:pPr>
            <a:endParaRPr lang="en-US" altLang="zh-CN" sz="1000" dirty="0">
              <a:ea typeface="微软雅黑" panose="020B0503020204020204" charset="-122"/>
            </a:endParaRPr>
          </a:p>
          <a:p>
            <a:pPr marL="342900" indent="-342900">
              <a:buFont typeface="Arial" panose="020B0604020202020204" pitchFamily="34" charset="0"/>
              <a:buChar char="•"/>
            </a:pPr>
            <a:r>
              <a:rPr lang="en-US" altLang="zh-CN" sz="2000" dirty="0">
                <a:solidFill>
                  <a:schemeClr val="tx2">
                    <a:lumMod val="60000"/>
                    <a:lumOff val="40000"/>
                  </a:schemeClr>
                </a:solidFill>
                <a:ea typeface="微软雅黑" panose="020B0503020204020204" charset="-122"/>
              </a:rPr>
              <a:t>Cryostat</a:t>
            </a:r>
          </a:p>
          <a:p>
            <a:pPr marL="342900" indent="-342900">
              <a:buFont typeface="Arial" panose="020B0604020202020204" pitchFamily="34" charset="0"/>
              <a:buChar char="•"/>
            </a:pPr>
            <a:r>
              <a:rPr lang="en-US" altLang="zh-CN" sz="2000" dirty="0">
                <a:ea typeface="微软雅黑" panose="020B0503020204020204" charset="-122"/>
              </a:rPr>
              <a:t>November 2025: Two sets are delivered</a:t>
            </a:r>
          </a:p>
          <a:p>
            <a:pPr marL="342900" indent="-342900">
              <a:buFont typeface="Arial" panose="020B0604020202020204" pitchFamily="34" charset="0"/>
              <a:buChar char="•"/>
            </a:pPr>
            <a:r>
              <a:rPr lang="en-US" altLang="zh-CN" sz="2000" dirty="0">
                <a:ea typeface="微软雅黑" panose="020B0503020204020204" charset="-122"/>
              </a:rPr>
              <a:t>First half of 2025 :The batch production of double-spoke cavity cryomodules commenced.</a:t>
            </a:r>
          </a:p>
          <a:p>
            <a:pPr marL="342900" indent="-342900">
              <a:buFont typeface="Arial" panose="020B0604020202020204" pitchFamily="34" charset="0"/>
              <a:buChar char="•"/>
            </a:pPr>
            <a:r>
              <a:rPr lang="en-US" altLang="zh-CN" sz="2000" dirty="0">
                <a:solidFill>
                  <a:srgbClr val="000000"/>
                </a:solidFill>
              </a:rPr>
              <a:t>May 2026:             Seven units have been delivered</a:t>
            </a:r>
          </a:p>
          <a:p>
            <a:r>
              <a:rPr lang="en-US" altLang="zh-CN" sz="2000" dirty="0">
                <a:solidFill>
                  <a:schemeClr val="tx2">
                    <a:lumMod val="60000"/>
                    <a:lumOff val="40000"/>
                  </a:schemeClr>
                </a:solidFill>
                <a:ea typeface="微软雅黑" panose="020B0503020204020204" charset="-122"/>
              </a:rPr>
              <a:t>     Horizontal Testing</a:t>
            </a:r>
          </a:p>
          <a:p>
            <a:pPr marL="342900" indent="-342900">
              <a:buFont typeface="Arial" panose="020B0604020202020204" pitchFamily="34" charset="0"/>
              <a:buChar char="•"/>
            </a:pPr>
            <a:r>
              <a:rPr lang="en-US" altLang="zh-CN" sz="2000" dirty="0">
                <a:solidFill>
                  <a:srgbClr val="000000"/>
                </a:solidFill>
              </a:rPr>
              <a:t>May 2026 </a:t>
            </a:r>
            <a:r>
              <a:rPr lang="en-US" altLang="zh-CN" sz="2000" dirty="0">
                <a:ea typeface="微软雅黑" panose="020B0503020204020204" charset="-122"/>
              </a:rPr>
              <a:t>:          Completion of the Horizontal Testing of two cryomodule(</a:t>
            </a:r>
            <a:r>
              <a:rPr lang="en-US" altLang="zh-CN" sz="2000" dirty="0" err="1">
                <a:ea typeface="微软雅黑" panose="020B0503020204020204" charset="-122"/>
              </a:rPr>
              <a:t>CM1and</a:t>
            </a:r>
            <a:r>
              <a:rPr lang="zh-CN" altLang="en-US" sz="2000" dirty="0">
                <a:ea typeface="微软雅黑" panose="020B0503020204020204" charset="-122"/>
              </a:rPr>
              <a:t> </a:t>
            </a:r>
            <a:r>
              <a:rPr lang="en-US" altLang="zh-CN" sz="2000" dirty="0" err="1">
                <a:ea typeface="微软雅黑" panose="020B0503020204020204" charset="-122"/>
              </a:rPr>
              <a:t>CM2</a:t>
            </a:r>
            <a:r>
              <a:rPr lang="en-US" altLang="zh-CN" sz="2000" dirty="0">
                <a:ea typeface="微软雅黑" panose="020B0503020204020204" charset="-122"/>
              </a:rPr>
              <a:t>)</a:t>
            </a:r>
          </a:p>
          <a:p>
            <a:pPr marL="342900" indent="-342900" algn="l">
              <a:buFont typeface="Wingdings" panose="05000000000000000000" pitchFamily="2" charset="2"/>
              <a:buChar char="Ø"/>
            </a:pPr>
            <a:endParaRPr lang="en-US" altLang="zh-CN" sz="2000" dirty="0">
              <a:ea typeface="微软雅黑" panose="020B0503020204020204" charset="-122"/>
            </a:endParaRPr>
          </a:p>
          <a:p>
            <a:pPr marL="342900" indent="-342900" algn="l">
              <a:buFont typeface="Wingdings" panose="05000000000000000000" pitchFamily="2" charset="2"/>
              <a:buChar char="Ø"/>
            </a:pPr>
            <a:endParaRPr lang="zh-CN" altLang="en-US" sz="2000" dirty="0">
              <a:ea typeface="微软雅黑" panose="020B0503020204020204" charset="-122"/>
            </a:endParaRPr>
          </a:p>
        </p:txBody>
      </p:sp>
      <p:sp>
        <p:nvSpPr>
          <p:cNvPr id="5" name="文本框 4"/>
          <p:cNvSpPr txBox="1"/>
          <p:nvPr/>
        </p:nvSpPr>
        <p:spPr>
          <a:xfrm>
            <a:off x="781049" y="282058"/>
            <a:ext cx="10664023" cy="424951"/>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Mass production of the double Spoke cavity cryomodule</a:t>
            </a:r>
          </a:p>
        </p:txBody>
      </p:sp>
      <p:sp>
        <p:nvSpPr>
          <p:cNvPr id="4" name="灯片编号占位符 1">
            <a:extLst>
              <a:ext uri="{FF2B5EF4-FFF2-40B4-BE49-F238E27FC236}">
                <a16:creationId xmlns:a16="http://schemas.microsoft.com/office/drawing/2014/main" id="{BF1DC37C-19A3-48D3-914A-5747B093E085}"/>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10</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sz="2800" dirty="0"/>
              <a:t>Double spoke cavity - Design</a:t>
            </a:r>
            <a:br>
              <a:rPr lang="en-US" altLang="zh-CN" sz="2800" dirty="0"/>
            </a:br>
            <a:endParaRPr lang="en-US" altLang="zh-CN" sz="2800" dirty="0"/>
          </a:p>
        </p:txBody>
      </p:sp>
      <p:pic>
        <p:nvPicPr>
          <p:cNvPr id="7" name="图片 6"/>
          <p:cNvPicPr>
            <a:picLocks noChangeAspect="1" noChangeArrowheads="1"/>
          </p:cNvPicPr>
          <p:nvPr/>
        </p:nvPicPr>
        <p:blipFill>
          <a:blip r:embed="rId4"/>
          <a:srcRect/>
          <a:stretch>
            <a:fillRect/>
          </a:stretch>
        </p:blipFill>
        <p:spPr bwMode="auto">
          <a:xfrm>
            <a:off x="504296" y="1063181"/>
            <a:ext cx="28321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srcRect/>
          <a:stretch>
            <a:fillRect/>
          </a:stretch>
        </p:blipFill>
        <p:spPr bwMode="auto">
          <a:xfrm>
            <a:off x="3208890" y="1063181"/>
            <a:ext cx="26654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5"/>
          <p:cNvSpPr txBox="1">
            <a:spLocks noChangeArrowheads="1"/>
          </p:cNvSpPr>
          <p:nvPr/>
        </p:nvSpPr>
        <p:spPr bwMode="auto">
          <a:xfrm>
            <a:off x="582083" y="3218991"/>
            <a:ext cx="2676525" cy="338554"/>
          </a:xfrm>
          <a:prstGeom prst="rect">
            <a:avLst/>
          </a:prstGeom>
          <a:noFill/>
          <a:ln>
            <a:noFill/>
          </a:ln>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defRPr/>
            </a:pPr>
            <a:r>
              <a:rPr lang="en-US" altLang="zh-CN" sz="1600" b="0" dirty="0">
                <a:solidFill>
                  <a:srgbClr val="000000"/>
                </a:solidFill>
                <a:latin typeface="Times New Roman" panose="02020603050405020304" pitchFamily="18" charset="0"/>
                <a:ea typeface="+mn-ea"/>
                <a:cs typeface="Times New Roman" panose="02020603050405020304" pitchFamily="18" charset="0"/>
              </a:rPr>
              <a:t>Electric field distribution </a:t>
            </a:r>
            <a:endParaRPr lang="zh-CN" altLang="en-US" sz="1600" b="0" dirty="0">
              <a:solidFill>
                <a:srgbClr val="000000"/>
              </a:solidFill>
              <a:latin typeface="Times New Roman" panose="02020603050405020304" pitchFamily="18" charset="0"/>
              <a:ea typeface="+mn-ea"/>
              <a:cs typeface="Times New Roman" panose="02020603050405020304" pitchFamily="18" charset="0"/>
            </a:endParaRPr>
          </a:p>
        </p:txBody>
      </p:sp>
      <p:sp>
        <p:nvSpPr>
          <p:cNvPr id="10" name="文本框 6"/>
          <p:cNvSpPr txBox="1">
            <a:spLocks noChangeArrowheads="1"/>
          </p:cNvSpPr>
          <p:nvPr/>
        </p:nvSpPr>
        <p:spPr bwMode="auto">
          <a:xfrm>
            <a:off x="3208890" y="3234830"/>
            <a:ext cx="2676525" cy="338554"/>
          </a:xfrm>
          <a:prstGeom prst="rect">
            <a:avLst/>
          </a:prstGeom>
          <a:noFill/>
          <a:ln>
            <a:noFill/>
          </a:ln>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defRPr/>
            </a:pPr>
            <a:r>
              <a:rPr lang="en-US" altLang="zh-CN" sz="1600" b="0" dirty="0">
                <a:solidFill>
                  <a:srgbClr val="000000"/>
                </a:solidFill>
                <a:latin typeface="Times New Roman" panose="02020603050405020304" pitchFamily="18" charset="0"/>
                <a:ea typeface="+mn-ea"/>
                <a:cs typeface="Times New Roman" panose="02020603050405020304" pitchFamily="18" charset="0"/>
              </a:rPr>
              <a:t>Magnetic field distribution</a:t>
            </a:r>
            <a:endParaRPr lang="zh-CN" altLang="en-US" sz="1600" b="0" dirty="0">
              <a:solidFill>
                <a:srgbClr val="000000"/>
              </a:solidFill>
              <a:latin typeface="Times New Roman" panose="02020603050405020304" pitchFamily="18" charset="0"/>
              <a:ea typeface="+mn-ea"/>
              <a:cs typeface="Times New Roman" panose="02020603050405020304" pitchFamily="18" charset="0"/>
            </a:endParaRPr>
          </a:p>
        </p:txBody>
      </p:sp>
      <p:graphicFrame>
        <p:nvGraphicFramePr>
          <p:cNvPr id="27" name="表格 6"/>
          <p:cNvGraphicFramePr>
            <a:graphicFrameLocks noGrp="1"/>
          </p:cNvGraphicFramePr>
          <p:nvPr>
            <p:custDataLst>
              <p:tags r:id="rId1"/>
            </p:custDataLst>
          </p:nvPr>
        </p:nvGraphicFramePr>
        <p:xfrm>
          <a:off x="7134726" y="807523"/>
          <a:ext cx="4447674" cy="3197826"/>
        </p:xfrm>
        <a:graphic>
          <a:graphicData uri="http://schemas.openxmlformats.org/drawingml/2006/table">
            <a:tbl>
              <a:tblPr firstRow="1" bandRow="1"/>
              <a:tblGrid>
                <a:gridCol w="2172749">
                  <a:extLst>
                    <a:ext uri="{9D8B030D-6E8A-4147-A177-3AD203B41FA5}">
                      <a16:colId xmlns:a16="http://schemas.microsoft.com/office/drawing/2014/main" val="20000"/>
                    </a:ext>
                  </a:extLst>
                </a:gridCol>
                <a:gridCol w="1198948">
                  <a:extLst>
                    <a:ext uri="{9D8B030D-6E8A-4147-A177-3AD203B41FA5}">
                      <a16:colId xmlns:a16="http://schemas.microsoft.com/office/drawing/2014/main" val="20001"/>
                    </a:ext>
                  </a:extLst>
                </a:gridCol>
                <a:gridCol w="1075977">
                  <a:extLst>
                    <a:ext uri="{9D8B030D-6E8A-4147-A177-3AD203B41FA5}">
                      <a16:colId xmlns:a16="http://schemas.microsoft.com/office/drawing/2014/main" val="20002"/>
                    </a:ext>
                  </a:extLst>
                </a:gridCol>
              </a:tblGrid>
              <a:tr h="31141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1016000" rtl="0" eaLnBrk="1" latinLnBrk="0" hangingPunct="1"/>
                      <a:r>
                        <a:rPr lang="en-US" altLang="zh-CN" sz="1400" b="0" kern="100" dirty="0">
                          <a:solidFill>
                            <a:schemeClr val="lt1"/>
                          </a:solidFill>
                          <a:effectLst/>
                          <a:latin typeface="Times New Roman" panose="02020603050405020304" pitchFamily="18" charset="0"/>
                          <a:ea typeface="微软雅黑" panose="020B0503020204020204" charset="-122"/>
                          <a:cs typeface="Times New Roman" panose="02020603050405020304" pitchFamily="18" charset="0"/>
                        </a:rPr>
                        <a:t>parameter</a:t>
                      </a:r>
                      <a:endParaRPr lang="zh-CN" altLang="en-US" sz="1400" b="0" kern="100" dirty="0">
                        <a:solidFill>
                          <a:schemeClr val="lt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1016000" rtl="0" eaLnBrk="1" latinLnBrk="0" hangingPunct="1"/>
                      <a:r>
                        <a:rPr lang="en-US" altLang="zh-CN" sz="1400" b="0" kern="100" dirty="0">
                          <a:solidFill>
                            <a:schemeClr val="lt1"/>
                          </a:solidFill>
                          <a:effectLst/>
                          <a:latin typeface="Times New Roman" panose="02020603050405020304" pitchFamily="18" charset="0"/>
                          <a:ea typeface="微软雅黑" panose="020B0503020204020204" charset="-122"/>
                          <a:cs typeface="Times New Roman" panose="02020603050405020304" pitchFamily="18" charset="0"/>
                        </a:rPr>
                        <a:t>prototype</a:t>
                      </a:r>
                      <a:endParaRPr lang="zh-CN" altLang="en-US" sz="1400" b="0" kern="100" dirty="0">
                        <a:solidFill>
                          <a:schemeClr val="lt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algn="ctr" defTabSz="1016000" rtl="0" eaLnBrk="1" latinLnBrk="0" hangingPunct="1"/>
                      <a:r>
                        <a:rPr lang="en-US" altLang="zh-CN" sz="1400" b="0" kern="100" dirty="0">
                          <a:solidFill>
                            <a:schemeClr val="lt1"/>
                          </a:solidFill>
                          <a:effectLst/>
                          <a:latin typeface="Times New Roman" panose="02020603050405020304" pitchFamily="18" charset="0"/>
                          <a:ea typeface="微软雅黑" panose="020B0503020204020204" charset="-122"/>
                          <a:cs typeface="Times New Roman" panose="02020603050405020304" pitchFamily="18" charset="0"/>
                        </a:rPr>
                        <a:t>improved</a:t>
                      </a:r>
                      <a:endParaRPr lang="zh-CN" altLang="en-US" sz="1400" b="0" kern="100" dirty="0">
                        <a:solidFill>
                          <a:schemeClr val="lt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95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Frequency(MHz)</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324</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324</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7453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l-GR"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β</a:t>
                      </a:r>
                      <a:r>
                        <a:rPr lang="en-US" altLang="zh-CN" sz="1400" b="0" kern="100" baseline="-250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opt</a:t>
                      </a:r>
                      <a:endParaRPr lang="zh-CN" altLang="en-US" sz="1400" b="0" kern="100" baseline="-250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0.5</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0.5</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95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1400" b="0" kern="100" baseline="-250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p</a:t>
                      </a:r>
                      <a:r>
                        <a:rPr lang="en-US" altLang="zh-CN"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400" b="0" kern="100" dirty="0" err="1">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1400" b="0" kern="100" baseline="-25000" dirty="0" err="1">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acc</a:t>
                      </a:r>
                      <a:endParaRPr lang="zh-CN" altLang="en-US" sz="1400" b="0" kern="100" baseline="-250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4.1</a:t>
                      </a: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3.44</a:t>
                      </a:r>
                    </a:p>
                  </a:txBody>
                  <a:tcPr marL="91426" marR="91426" marT="45726" marB="45726">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6017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B</a:t>
                      </a:r>
                      <a:r>
                        <a:rPr lang="en-US" altLang="zh-CN" sz="1400" b="0" kern="100" baseline="-250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a:t>
                      </a: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400" b="0" kern="100" dirty="0" err="1">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1400" b="0" kern="100" baseline="-25000" dirty="0" err="1">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acc</a:t>
                      </a: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400" b="0" kern="100" dirty="0" err="1">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mT</a:t>
                      </a: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/(MV/m))</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9.2</a:t>
                      </a:r>
                    </a:p>
                  </a:txBody>
                  <a:tcPr marL="91426" marR="91426" marT="45726" marB="45726">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8.86</a:t>
                      </a:r>
                    </a:p>
                  </a:txBody>
                  <a:tcPr marL="91426" marR="91426" marT="45726" marB="4572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95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R/Q</a:t>
                      </a:r>
                      <a:r>
                        <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Ω</a:t>
                      </a:r>
                      <a:r>
                        <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410</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401</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95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G</a:t>
                      </a:r>
                      <a:r>
                        <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Ω</a:t>
                      </a:r>
                      <a:r>
                        <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120</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118</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20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Beam tube diameter</a:t>
                      </a:r>
                      <a:r>
                        <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mm)</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50</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50</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1974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err="1">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E</a:t>
                      </a:r>
                      <a:r>
                        <a:rPr lang="en-US" altLang="zh-CN" sz="1400" b="0" kern="100" baseline="-25000" dirty="0" err="1">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acc</a:t>
                      </a:r>
                      <a:r>
                        <a:rPr lang="en-US" altLang="zh-CN"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(MV/m)</a:t>
                      </a:r>
                      <a:endParaRPr lang="zh-CN" altLang="en-US"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7.3</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9</a:t>
                      </a:r>
                      <a:endParaRPr lang="zh-CN" altLang="en-US"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376400">
                <a:tc>
                  <a:txBody>
                    <a:body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LFD (Hz/(MV/m)^2)</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marL="0" algn="ctr" defTabSz="1016000" rtl="0" eaLnBrk="1" latinLnBrk="0" hangingPunct="1"/>
                      <a:r>
                        <a:rPr lang="en-US" altLang="zh-CN"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-10.5</a:t>
                      </a:r>
                      <a:endParaRPr lang="zh-CN" altLang="en-US" sz="1400" b="0" kern="1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marL="0" algn="ctr" defTabSz="1016000" rtl="0" eaLnBrk="1" latinLnBrk="0" hangingPunct="1"/>
                      <a:r>
                        <a:rPr lang="en-US" altLang="zh-CN"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rPr>
                        <a:t>-4.56</a:t>
                      </a:r>
                      <a:endParaRPr lang="zh-CN" altLang="en-US" sz="1400" b="0" kern="100" dirty="0">
                        <a:solidFill>
                          <a:srgbClr val="FF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91426" marR="91426" marT="45726" marB="4572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9"/>
                  </a:ext>
                </a:extLst>
              </a:tr>
            </a:tbl>
          </a:graphicData>
        </a:graphic>
      </p:graphicFrame>
      <p:pic>
        <p:nvPicPr>
          <p:cNvPr id="28" name="图片 27"/>
          <p:cNvPicPr>
            <a:picLocks noChangeAspect="1"/>
          </p:cNvPicPr>
          <p:nvPr/>
        </p:nvPicPr>
        <p:blipFill>
          <a:blip r:embed="rId6" cstate="screen"/>
          <a:stretch>
            <a:fillRect/>
          </a:stretch>
        </p:blipFill>
        <p:spPr>
          <a:xfrm>
            <a:off x="6366747" y="4005349"/>
            <a:ext cx="5780508" cy="2604372"/>
          </a:xfrm>
          <a:prstGeom prst="rect">
            <a:avLst/>
          </a:prstGeom>
        </p:spPr>
      </p:pic>
      <p:grpSp>
        <p:nvGrpSpPr>
          <p:cNvPr id="39" name="组合 38"/>
          <p:cNvGrpSpPr/>
          <p:nvPr/>
        </p:nvGrpSpPr>
        <p:grpSpPr>
          <a:xfrm>
            <a:off x="1" y="4214371"/>
            <a:ext cx="5825254" cy="2283314"/>
            <a:chOff x="46962" y="1987470"/>
            <a:chExt cx="7315084" cy="2780130"/>
          </a:xfrm>
        </p:grpSpPr>
        <p:pic>
          <p:nvPicPr>
            <p:cNvPr id="40" name="图片 39"/>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4254524" y="2120109"/>
              <a:ext cx="3107522" cy="2514849"/>
            </a:xfrm>
            <a:prstGeom prst="rect">
              <a:avLst/>
            </a:prstGeom>
          </p:spPr>
        </p:pic>
        <p:pic>
          <p:nvPicPr>
            <p:cNvPr id="41" name="图片 4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962" y="1987470"/>
              <a:ext cx="4296860" cy="2780130"/>
            </a:xfrm>
            <a:prstGeom prst="rect">
              <a:avLst/>
            </a:prstGeom>
          </p:spPr>
        </p:pic>
      </p:grpSp>
      <p:sp>
        <p:nvSpPr>
          <p:cNvPr id="3" name="文本框 2"/>
          <p:cNvSpPr txBox="1"/>
          <p:nvPr/>
        </p:nvSpPr>
        <p:spPr>
          <a:xfrm>
            <a:off x="2277533" y="6526462"/>
            <a:ext cx="1962150" cy="369332"/>
          </a:xfrm>
          <a:prstGeom prst="rect">
            <a:avLst/>
          </a:prstGeom>
          <a:noFill/>
        </p:spPr>
        <p:txBody>
          <a:bodyPr wrap="square" rtlCol="0">
            <a:spAutoFit/>
          </a:bodyPr>
          <a:lstStyle/>
          <a:p>
            <a:r>
              <a:rPr lang="en-US" altLang="zh-CN" dirty="0"/>
              <a:t>Prototype cavity</a:t>
            </a:r>
            <a:endParaRPr lang="zh-CN" altLang="en-US" dirty="0"/>
          </a:p>
        </p:txBody>
      </p:sp>
      <p:sp>
        <p:nvSpPr>
          <p:cNvPr id="42" name="文本框 41"/>
          <p:cNvSpPr txBox="1"/>
          <p:nvPr/>
        </p:nvSpPr>
        <p:spPr>
          <a:xfrm>
            <a:off x="8377488" y="6497685"/>
            <a:ext cx="1962150" cy="369332"/>
          </a:xfrm>
          <a:prstGeom prst="rect">
            <a:avLst/>
          </a:prstGeom>
          <a:noFill/>
        </p:spPr>
        <p:txBody>
          <a:bodyPr wrap="square" rtlCol="0">
            <a:spAutoFit/>
          </a:bodyPr>
          <a:lstStyle/>
          <a:p>
            <a:r>
              <a:rPr lang="en-US" altLang="zh-CN" dirty="0"/>
              <a:t>Improved cavity</a:t>
            </a:r>
            <a:endParaRPr lang="zh-CN" altLang="en-US" dirty="0"/>
          </a:p>
        </p:txBody>
      </p:sp>
      <p:sp>
        <p:nvSpPr>
          <p:cNvPr id="43" name="箭头: 右 42"/>
          <p:cNvSpPr/>
          <p:nvPr/>
        </p:nvSpPr>
        <p:spPr>
          <a:xfrm>
            <a:off x="5825255" y="5057775"/>
            <a:ext cx="947111" cy="338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灯片编号占位符 1">
            <a:extLst>
              <a:ext uri="{FF2B5EF4-FFF2-40B4-BE49-F238E27FC236}">
                <a16:creationId xmlns:a16="http://schemas.microsoft.com/office/drawing/2014/main" id="{2962843D-BAB1-4A22-8215-0C305C58A070}"/>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11</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sz="2800" dirty="0"/>
              <a:t>Double spoke cavity – Vertical test</a:t>
            </a:r>
          </a:p>
        </p:txBody>
      </p:sp>
      <p:pic>
        <p:nvPicPr>
          <p:cNvPr id="7" name="图片 2"/>
          <p:cNvPicPr>
            <a:picLocks noChangeAspect="1" noChangeArrowheads="1"/>
          </p:cNvPicPr>
          <p:nvPr/>
        </p:nvPicPr>
        <p:blipFill>
          <a:blip r:embed="rId2" cstate="screen"/>
          <a:srcRect/>
          <a:stretch>
            <a:fillRect/>
          </a:stretch>
        </p:blipFill>
        <p:spPr bwMode="auto">
          <a:xfrm>
            <a:off x="3612193" y="1051383"/>
            <a:ext cx="2700119" cy="335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458659" y="4951260"/>
            <a:ext cx="11105350" cy="1537409"/>
          </a:xfrm>
          <a:prstGeom prst="rect">
            <a:avLst/>
          </a:prstGeom>
          <a:noFill/>
        </p:spPr>
        <p:txBody>
          <a:bodyPr wrap="square" rtlCol="0">
            <a:spAutoFit/>
          </a:bodyPr>
          <a:lstStyle/>
          <a:p>
            <a:pPr marL="342900" indent="-342900" defTabSz="1097280" eaLnBrk="0" fontAlgn="base" hangingPunct="0">
              <a:lnSpc>
                <a:spcPct val="120000"/>
              </a:lnSpc>
              <a:spcBef>
                <a:spcPct val="0"/>
              </a:spcBef>
              <a:spcAft>
                <a:spcPct val="0"/>
              </a:spcAft>
              <a:buFont typeface="Wingdings" panose="05000000000000000000" pitchFamily="2" charset="2"/>
              <a:buChar char="ü"/>
            </a:pPr>
            <a:r>
              <a:rPr lang="en-US" altLang="zh-CN" sz="2000" dirty="0">
                <a:solidFill>
                  <a:srgbClr val="2A2B2E"/>
                </a:solidFill>
                <a:latin typeface="Times New Roman" panose="02020603050405020304" pitchFamily="18" charset="0"/>
                <a:cs typeface="Times New Roman" panose="02020603050405020304" pitchFamily="18" charset="0"/>
              </a:rPr>
              <a:t>To date, a total of 11 double-spoke cavities have been fabricated (including the prototype). Two units are undergoing rework to address welding defects; eight have met specifications following vertical testing; and one remains pending evaluation. The maximum accelerating gradient achieved is 15.7 MV/m, with a peak magnetic field (Bp) of 139 </a:t>
            </a:r>
            <a:r>
              <a:rPr lang="en-US" altLang="zh-CN" sz="2000" dirty="0" err="1">
                <a:solidFill>
                  <a:srgbClr val="2A2B2E"/>
                </a:solidFill>
                <a:latin typeface="Times New Roman" panose="02020603050405020304" pitchFamily="18" charset="0"/>
                <a:cs typeface="Times New Roman" panose="02020603050405020304" pitchFamily="18" charset="0"/>
              </a:rPr>
              <a:t>mT.</a:t>
            </a:r>
            <a:endParaRPr lang="en-US" altLang="zh-CN" sz="2000" dirty="0">
              <a:solidFill>
                <a:srgbClr val="2A2B2E"/>
              </a:solidFill>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rotWithShape="1">
          <a:blip r:embed="rId3" cstate="screen"/>
          <a:srcRect/>
          <a:stretch>
            <a:fillRect/>
          </a:stretch>
        </p:blipFill>
        <p:spPr>
          <a:xfrm>
            <a:off x="1311443" y="1051383"/>
            <a:ext cx="2228560" cy="3405984"/>
          </a:xfrm>
          <a:prstGeom prst="rect">
            <a:avLst/>
          </a:prstGeom>
        </p:spPr>
      </p:pic>
      <p:sp>
        <p:nvSpPr>
          <p:cNvPr id="10" name="文本框 9"/>
          <p:cNvSpPr txBox="1"/>
          <p:nvPr/>
        </p:nvSpPr>
        <p:spPr>
          <a:xfrm>
            <a:off x="2147248" y="4565306"/>
            <a:ext cx="3864086"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Bare cavity and jacketed cavity</a:t>
            </a:r>
            <a:endParaRPr lang="zh-CN" altLang="en-US" dirty="0">
              <a:latin typeface="Times New Roman" panose="02020603050405020304" pitchFamily="18" charset="0"/>
              <a:cs typeface="Times New Roman" panose="02020603050405020304" pitchFamily="18" charset="0"/>
            </a:endParaRPr>
          </a:p>
        </p:txBody>
      </p:sp>
      <p:sp>
        <p:nvSpPr>
          <p:cNvPr id="11" name="灯片编号占位符 1"/>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12</a:t>
            </a:fld>
            <a:endParaRPr lang="zh-CN" altLang="en-US" sz="900" b="0" dirty="0">
              <a:solidFill>
                <a:srgbClr val="4D5E68"/>
              </a:solidFill>
              <a:latin typeface="Impact" panose="020B0806030902050204" pitchFamily="34" charset="0"/>
              <a:sym typeface="Impact" panose="020B0806030902050204" pitchFamily="34" charset="0"/>
            </a:endParaRPr>
          </a:p>
        </p:txBody>
      </p:sp>
      <p:sp>
        <p:nvSpPr>
          <p:cNvPr id="12" name="文本框 11"/>
          <p:cNvSpPr txBox="1"/>
          <p:nvPr/>
        </p:nvSpPr>
        <p:spPr>
          <a:xfrm>
            <a:off x="7218287" y="4451178"/>
            <a:ext cx="5485341"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Vertical test data of the six cavities </a:t>
            </a:r>
            <a:endParaRPr lang="zh-CN" altLang="en-US"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89B9A531-B9C2-4914-84FA-E1FFF927D506}"/>
              </a:ext>
            </a:extLst>
          </p:cNvPr>
          <p:cNvPicPr>
            <a:picLocks noChangeAspect="1"/>
          </p:cNvPicPr>
          <p:nvPr/>
        </p:nvPicPr>
        <p:blipFill>
          <a:blip r:embed="rId4"/>
          <a:stretch>
            <a:fillRect/>
          </a:stretch>
        </p:blipFill>
        <p:spPr>
          <a:xfrm>
            <a:off x="6384503" y="1061249"/>
            <a:ext cx="5485342" cy="337330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A37D1C5-B365-406B-B6B7-5FEA9E0370D6}"/>
              </a:ext>
            </a:extLst>
          </p:cNvPr>
          <p:cNvSpPr>
            <a:spLocks noGrp="1"/>
          </p:cNvSpPr>
          <p:nvPr>
            <p:ph type="body" idx="13"/>
          </p:nvPr>
        </p:nvSpPr>
        <p:spPr/>
        <p:txBody>
          <a:bodyPr/>
          <a:lstStyle/>
          <a:p>
            <a:r>
              <a:rPr lang="en-US" altLang="zh-CN" dirty="0"/>
              <a:t>Problems</a:t>
            </a:r>
            <a:endParaRPr lang="zh-CN" altLang="en-US" dirty="0"/>
          </a:p>
        </p:txBody>
      </p:sp>
      <p:pic>
        <p:nvPicPr>
          <p:cNvPr id="4" name="图片 3">
            <a:extLst>
              <a:ext uri="{FF2B5EF4-FFF2-40B4-BE49-F238E27FC236}">
                <a16:creationId xmlns:a16="http://schemas.microsoft.com/office/drawing/2014/main" id="{37C836DE-C83A-4725-A70E-754230CF8A5A}"/>
              </a:ext>
            </a:extLst>
          </p:cNvPr>
          <p:cNvPicPr>
            <a:picLocks noChangeAspect="1"/>
          </p:cNvPicPr>
          <p:nvPr/>
        </p:nvPicPr>
        <p:blipFill rotWithShape="1">
          <a:blip r:embed="rId2"/>
          <a:srcRect t="26032" r="33703" b="11270"/>
          <a:stretch/>
        </p:blipFill>
        <p:spPr>
          <a:xfrm>
            <a:off x="8385972" y="1148443"/>
            <a:ext cx="3409950" cy="4299858"/>
          </a:xfrm>
          <a:prstGeom prst="rect">
            <a:avLst/>
          </a:prstGeom>
        </p:spPr>
      </p:pic>
      <p:pic>
        <p:nvPicPr>
          <p:cNvPr id="5" name="图片 4">
            <a:extLst>
              <a:ext uri="{FF2B5EF4-FFF2-40B4-BE49-F238E27FC236}">
                <a16:creationId xmlns:a16="http://schemas.microsoft.com/office/drawing/2014/main" id="{CF9FCD7B-8990-48EA-A7DD-93BF8FE94C82}"/>
              </a:ext>
            </a:extLst>
          </p:cNvPr>
          <p:cNvPicPr>
            <a:picLocks noChangeAspect="1"/>
          </p:cNvPicPr>
          <p:nvPr/>
        </p:nvPicPr>
        <p:blipFill rotWithShape="1">
          <a:blip r:embed="rId3"/>
          <a:srcRect l="25367" t="2589" r="15013" b="19921"/>
          <a:stretch/>
        </p:blipFill>
        <p:spPr>
          <a:xfrm>
            <a:off x="97971" y="1126672"/>
            <a:ext cx="4412686" cy="4299858"/>
          </a:xfrm>
          <a:prstGeom prst="rect">
            <a:avLst/>
          </a:prstGeom>
        </p:spPr>
      </p:pic>
      <p:cxnSp>
        <p:nvCxnSpPr>
          <p:cNvPr id="7" name="直接箭头连接符 6">
            <a:extLst>
              <a:ext uri="{FF2B5EF4-FFF2-40B4-BE49-F238E27FC236}">
                <a16:creationId xmlns:a16="http://schemas.microsoft.com/office/drawing/2014/main" id="{514B2EB0-D192-4EC5-B3FD-A11BD28C7F32}"/>
              </a:ext>
            </a:extLst>
          </p:cNvPr>
          <p:cNvCxnSpPr/>
          <p:nvPr/>
        </p:nvCxnSpPr>
        <p:spPr>
          <a:xfrm flipH="1" flipV="1">
            <a:off x="2304314" y="3995057"/>
            <a:ext cx="754572" cy="979714"/>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6EF7FBD0-49C4-4D45-8FB7-FD113F4AC17C}"/>
              </a:ext>
            </a:extLst>
          </p:cNvPr>
          <p:cNvPicPr>
            <a:picLocks noChangeAspect="1"/>
          </p:cNvPicPr>
          <p:nvPr/>
        </p:nvPicPr>
        <p:blipFill>
          <a:blip r:embed="rId4"/>
          <a:stretch>
            <a:fillRect/>
          </a:stretch>
        </p:blipFill>
        <p:spPr>
          <a:xfrm>
            <a:off x="4654791" y="1148443"/>
            <a:ext cx="3587047" cy="4299858"/>
          </a:xfrm>
          <a:prstGeom prst="rect">
            <a:avLst/>
          </a:prstGeom>
        </p:spPr>
      </p:pic>
      <p:sp>
        <p:nvSpPr>
          <p:cNvPr id="10" name="文本框 9">
            <a:extLst>
              <a:ext uri="{FF2B5EF4-FFF2-40B4-BE49-F238E27FC236}">
                <a16:creationId xmlns:a16="http://schemas.microsoft.com/office/drawing/2014/main" id="{7EF39DCB-A3BC-41FA-8A43-CF6F5C148F9F}"/>
              </a:ext>
            </a:extLst>
          </p:cNvPr>
          <p:cNvSpPr txBox="1"/>
          <p:nvPr/>
        </p:nvSpPr>
        <p:spPr>
          <a:xfrm>
            <a:off x="587829" y="5778752"/>
            <a:ext cx="11473542" cy="1015663"/>
          </a:xfrm>
          <a:prstGeom prst="rect">
            <a:avLst/>
          </a:prstGeom>
          <a:noFill/>
        </p:spPr>
        <p:txBody>
          <a:bodyPr wrap="square">
            <a:spAutoFit/>
          </a:bodyPr>
          <a:lstStyle/>
          <a:p>
            <a:r>
              <a:rPr lang="en-US" altLang="zh-CN" sz="2000" dirty="0"/>
              <a:t>Two cavities developed latent welding defects that were only revealed after </a:t>
            </a:r>
            <a:r>
              <a:rPr lang="en-US" altLang="zh-CN" sz="2000" dirty="0" err="1"/>
              <a:t>BCP</a:t>
            </a:r>
            <a:r>
              <a:rPr lang="en-US" altLang="zh-CN" sz="2000" dirty="0"/>
              <a:t>, as they were not detectable after the welding process. Additionally, Serious inner-wall scratches were caused by contact with the nozzle during </a:t>
            </a:r>
            <a:r>
              <a:rPr lang="en-US" altLang="zh-CN" sz="2000" dirty="0" err="1"/>
              <a:t>HPR</a:t>
            </a:r>
            <a:r>
              <a:rPr lang="en-US" altLang="zh-CN" sz="2000" dirty="0"/>
              <a:t>. Both cavities are currently undergoing rework.</a:t>
            </a:r>
            <a:endParaRPr lang="zh-CN" altLang="en-US" sz="2000" dirty="0"/>
          </a:p>
        </p:txBody>
      </p:sp>
      <p:sp>
        <p:nvSpPr>
          <p:cNvPr id="11" name="文本框 10">
            <a:extLst>
              <a:ext uri="{FF2B5EF4-FFF2-40B4-BE49-F238E27FC236}">
                <a16:creationId xmlns:a16="http://schemas.microsoft.com/office/drawing/2014/main" id="{A783ACD9-8218-4598-A9BA-4A0FF4DE82A3}"/>
              </a:ext>
            </a:extLst>
          </p:cNvPr>
          <p:cNvSpPr txBox="1"/>
          <p:nvPr/>
        </p:nvSpPr>
        <p:spPr>
          <a:xfrm>
            <a:off x="2035629" y="5426529"/>
            <a:ext cx="849085" cy="369332"/>
          </a:xfrm>
          <a:prstGeom prst="rect">
            <a:avLst/>
          </a:prstGeom>
          <a:noFill/>
        </p:spPr>
        <p:txBody>
          <a:bodyPr wrap="square" rtlCol="0">
            <a:spAutoFit/>
          </a:bodyPr>
          <a:lstStyle/>
          <a:p>
            <a:r>
              <a:rPr lang="en-US" altLang="zh-CN" dirty="0"/>
              <a:t>2#</a:t>
            </a:r>
            <a:endParaRPr lang="zh-CN" altLang="en-US" dirty="0"/>
          </a:p>
        </p:txBody>
      </p:sp>
      <p:sp>
        <p:nvSpPr>
          <p:cNvPr id="12" name="文本框 11">
            <a:extLst>
              <a:ext uri="{FF2B5EF4-FFF2-40B4-BE49-F238E27FC236}">
                <a16:creationId xmlns:a16="http://schemas.microsoft.com/office/drawing/2014/main" id="{7A2B137B-B8B1-48C2-B3A2-BD532288DD29}"/>
              </a:ext>
            </a:extLst>
          </p:cNvPr>
          <p:cNvSpPr txBox="1"/>
          <p:nvPr/>
        </p:nvSpPr>
        <p:spPr>
          <a:xfrm>
            <a:off x="6324600" y="5448301"/>
            <a:ext cx="849085" cy="369332"/>
          </a:xfrm>
          <a:prstGeom prst="rect">
            <a:avLst/>
          </a:prstGeom>
          <a:noFill/>
        </p:spPr>
        <p:txBody>
          <a:bodyPr wrap="square" rtlCol="0">
            <a:spAutoFit/>
          </a:bodyPr>
          <a:lstStyle/>
          <a:p>
            <a:r>
              <a:rPr lang="en-US" altLang="zh-CN" dirty="0"/>
              <a:t>2#</a:t>
            </a:r>
            <a:endParaRPr lang="zh-CN" altLang="en-US" dirty="0"/>
          </a:p>
        </p:txBody>
      </p:sp>
      <p:sp>
        <p:nvSpPr>
          <p:cNvPr id="13" name="文本框 12">
            <a:extLst>
              <a:ext uri="{FF2B5EF4-FFF2-40B4-BE49-F238E27FC236}">
                <a16:creationId xmlns:a16="http://schemas.microsoft.com/office/drawing/2014/main" id="{49762851-4BF4-4E24-95EA-E9804A65817B}"/>
              </a:ext>
            </a:extLst>
          </p:cNvPr>
          <p:cNvSpPr txBox="1"/>
          <p:nvPr/>
        </p:nvSpPr>
        <p:spPr>
          <a:xfrm>
            <a:off x="9587372" y="5426529"/>
            <a:ext cx="849085" cy="369332"/>
          </a:xfrm>
          <a:prstGeom prst="rect">
            <a:avLst/>
          </a:prstGeom>
          <a:noFill/>
        </p:spPr>
        <p:txBody>
          <a:bodyPr wrap="square" rtlCol="0">
            <a:spAutoFit/>
          </a:bodyPr>
          <a:lstStyle/>
          <a:p>
            <a:r>
              <a:rPr lang="en-US" altLang="zh-CN" dirty="0"/>
              <a:t>7#</a:t>
            </a:r>
            <a:endParaRPr lang="zh-CN" altLang="en-US" dirty="0"/>
          </a:p>
        </p:txBody>
      </p:sp>
      <p:sp>
        <p:nvSpPr>
          <p:cNvPr id="14" name="灯片编号占位符 1">
            <a:extLst>
              <a:ext uri="{FF2B5EF4-FFF2-40B4-BE49-F238E27FC236}">
                <a16:creationId xmlns:a16="http://schemas.microsoft.com/office/drawing/2014/main" id="{D412998B-216F-4B9F-A0FB-3FD95A283603}"/>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13</a:t>
            </a:fld>
            <a:endParaRPr lang="zh-CN" altLang="en-US" sz="900" b="0" dirty="0">
              <a:solidFill>
                <a:srgbClr val="4D5E68"/>
              </a:solidFill>
              <a:latin typeface="Impact" panose="020B0806030902050204" pitchFamily="34" charset="0"/>
              <a:sym typeface="Impact" panose="020B0806030902050204" pitchFamily="34" charset="0"/>
            </a:endParaRPr>
          </a:p>
        </p:txBody>
      </p:sp>
    </p:spTree>
    <p:extLst>
      <p:ext uri="{BB962C8B-B14F-4D97-AF65-F5344CB8AC3E}">
        <p14:creationId xmlns:p14="http://schemas.microsoft.com/office/powerpoint/2010/main" val="257028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a:spLocks noChangeArrowheads="1"/>
          </p:cNvSpPr>
          <p:nvPr/>
        </p:nvSpPr>
        <p:spPr bwMode="auto">
          <a:xfrm>
            <a:off x="2041701" y="222815"/>
            <a:ext cx="3814670" cy="461665"/>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High power coupler</a:t>
            </a:r>
            <a:endParaRPr lang="zh-CN" altLang="en-US" dirty="0"/>
          </a:p>
        </p:txBody>
      </p:sp>
      <p:sp>
        <p:nvSpPr>
          <p:cNvPr id="8" name="文本框 7"/>
          <p:cNvSpPr txBox="1">
            <a:spLocks noChangeArrowheads="1"/>
          </p:cNvSpPr>
          <p:nvPr/>
        </p:nvSpPr>
        <p:spPr bwMode="auto">
          <a:xfrm>
            <a:off x="1728907" y="6397589"/>
            <a:ext cx="37466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marR="0" lvl="0" indent="0" defTabSz="914400" eaLnBrk="1" fontAlgn="auto" latinLnBrk="0" hangingPunct="1">
              <a:lnSpc>
                <a:spcPct val="100000"/>
              </a:lnSpc>
              <a:buClrTx/>
              <a:buSzTx/>
              <a:buFontTx/>
              <a:buNone/>
              <a:defRPr kumimoji="0" sz="1400" b="0" i="0" u="none" strike="noStrike" kern="0" cap="none" spc="0" normalizeH="0" baseline="0">
                <a:ln>
                  <a:noFill/>
                </a:ln>
                <a:solidFill>
                  <a:srgbClr val="000000"/>
                </a:solidFill>
                <a:effectLst/>
                <a:uLnTx/>
                <a:uFillTx/>
                <a:latin typeface="楷体" panose="02010609060101010101" charset="-122"/>
                <a:ea typeface="楷体" panose="02010609060101010101"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9pPr>
          </a:lstStyle>
          <a:p>
            <a:r>
              <a:rPr lang="en-US" altLang="zh-CN" dirty="0">
                <a:latin typeface="+mn-lt"/>
                <a:sym typeface="Arial" panose="020B0604020202020204" pitchFamily="34" charset="0"/>
              </a:rPr>
              <a:t>A total of 14 sets of couplers have been manufactured and conditioning.</a:t>
            </a:r>
            <a:endParaRPr lang="zh-CN" altLang="en-US" dirty="0">
              <a:latin typeface="+mn-lt"/>
              <a:sym typeface="Arial" panose="020B0604020202020204" pitchFamily="34" charset="0"/>
            </a:endParaRPr>
          </a:p>
        </p:txBody>
      </p:sp>
      <p:graphicFrame>
        <p:nvGraphicFramePr>
          <p:cNvPr id="9" name="表格 8"/>
          <p:cNvGraphicFramePr>
            <a:graphicFrameLocks noGrp="1"/>
          </p:cNvGraphicFramePr>
          <p:nvPr/>
        </p:nvGraphicFramePr>
        <p:xfrm>
          <a:off x="839102" y="1072383"/>
          <a:ext cx="5017269" cy="2865743"/>
        </p:xfrm>
        <a:graphic>
          <a:graphicData uri="http://schemas.openxmlformats.org/drawingml/2006/table">
            <a:tbl>
              <a:tblPr firstRow="1" firstCol="1" bandRow="1"/>
              <a:tblGrid>
                <a:gridCol w="2097058">
                  <a:extLst>
                    <a:ext uri="{9D8B030D-6E8A-4147-A177-3AD203B41FA5}">
                      <a16:colId xmlns:a16="http://schemas.microsoft.com/office/drawing/2014/main" val="20000"/>
                    </a:ext>
                  </a:extLst>
                </a:gridCol>
                <a:gridCol w="2920211">
                  <a:extLst>
                    <a:ext uri="{9D8B030D-6E8A-4147-A177-3AD203B41FA5}">
                      <a16:colId xmlns:a16="http://schemas.microsoft.com/office/drawing/2014/main" val="20001"/>
                    </a:ext>
                  </a:extLst>
                </a:gridCol>
              </a:tblGrid>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Parameter</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Value</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0BAD2"/>
                    </a:solidFill>
                  </a:tcPr>
                </a:tc>
                <a:extLst>
                  <a:ext uri="{0D108BD9-81ED-4DB2-BD59-A6C34878D82A}">
                    <a16:rowId xmlns:a16="http://schemas.microsoft.com/office/drawing/2014/main" val="10000"/>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RF frequency</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324 MHz</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1"/>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Peak RF power</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300 kW</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2"/>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Pulse width</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1.2 </a:t>
                      </a:r>
                      <a:r>
                        <a:rPr lang="en-US" sz="1200" kern="0" dirty="0" err="1">
                          <a:effectLst/>
                          <a:latin typeface="Times New Roman" panose="02020603050405020304" pitchFamily="18" charset="0"/>
                          <a:cs typeface="Times New Roman" panose="02020603050405020304" pitchFamily="18" charset="0"/>
                        </a:rPr>
                        <a:t>ms</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3"/>
                  </a:ext>
                </a:extLst>
              </a:tr>
              <a:tr h="350875">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Pulse repetition frequency</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25/50Hz</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4"/>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Qext</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err="1">
                          <a:effectLst/>
                          <a:latin typeface="Times New Roman" panose="02020603050405020304" pitchFamily="18" charset="0"/>
                          <a:cs typeface="Times New Roman" panose="02020603050405020304" pitchFamily="18" charset="0"/>
                        </a:rPr>
                        <a:t>4.5E+05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5"/>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Interface to the cavity</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Diameter 80 mm</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6"/>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FPC position</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Horizontal to the cavity </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7"/>
                  </a:ext>
                </a:extLst>
              </a:tr>
              <a:tr h="229970">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Assembly</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Clean assembly</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8"/>
                  </a:ext>
                </a:extLst>
              </a:tr>
              <a:tr h="267476">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FPC type</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Coaxial ,single window</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9"/>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Window Type</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Coaxial disk with choke</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0"/>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Coupling type</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Electric</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11"/>
                  </a:ext>
                </a:extLst>
              </a:tr>
            </a:tbl>
          </a:graphicData>
        </a:graphic>
      </p:graphicFrame>
      <p:pic>
        <p:nvPicPr>
          <p:cNvPr id="10" name="图片 9"/>
          <p:cNvPicPr>
            <a:picLocks noChangeAspect="1"/>
          </p:cNvPicPr>
          <p:nvPr/>
        </p:nvPicPr>
        <p:blipFill>
          <a:blip r:embed="rId3" cstate="screen"/>
          <a:stretch>
            <a:fillRect/>
          </a:stretch>
        </p:blipFill>
        <p:spPr>
          <a:xfrm>
            <a:off x="1532656" y="3935668"/>
            <a:ext cx="3346516" cy="2510867"/>
          </a:xfrm>
          <a:prstGeom prst="rect">
            <a:avLst/>
          </a:prstGeom>
        </p:spPr>
      </p:pic>
      <p:pic>
        <p:nvPicPr>
          <p:cNvPr id="11" name="图片 10"/>
          <p:cNvPicPr>
            <a:picLocks noChangeAspect="1"/>
          </p:cNvPicPr>
          <p:nvPr/>
        </p:nvPicPr>
        <p:blipFill>
          <a:blip r:embed="rId4" cstate="screen"/>
          <a:stretch>
            <a:fillRect/>
          </a:stretch>
        </p:blipFill>
        <p:spPr>
          <a:xfrm>
            <a:off x="6708834" y="4142501"/>
            <a:ext cx="2293006" cy="1921863"/>
          </a:xfrm>
          <a:prstGeom prst="rect">
            <a:avLst/>
          </a:prstGeom>
        </p:spPr>
      </p:pic>
      <p:graphicFrame>
        <p:nvGraphicFramePr>
          <p:cNvPr id="12" name="表格 11"/>
          <p:cNvGraphicFramePr>
            <a:graphicFrameLocks noGrp="1"/>
          </p:cNvGraphicFramePr>
          <p:nvPr/>
        </p:nvGraphicFramePr>
        <p:xfrm>
          <a:off x="6591950" y="1092340"/>
          <a:ext cx="4819780" cy="2843328"/>
        </p:xfrm>
        <a:graphic>
          <a:graphicData uri="http://schemas.openxmlformats.org/drawingml/2006/table">
            <a:tbl>
              <a:tblPr/>
              <a:tblGrid>
                <a:gridCol w="2620335">
                  <a:extLst>
                    <a:ext uri="{9D8B030D-6E8A-4147-A177-3AD203B41FA5}">
                      <a16:colId xmlns:a16="http://schemas.microsoft.com/office/drawing/2014/main" val="20000"/>
                    </a:ext>
                  </a:extLst>
                </a:gridCol>
                <a:gridCol w="1106299">
                  <a:extLst>
                    <a:ext uri="{9D8B030D-6E8A-4147-A177-3AD203B41FA5}">
                      <a16:colId xmlns:a16="http://schemas.microsoft.com/office/drawing/2014/main" val="20001"/>
                    </a:ext>
                  </a:extLst>
                </a:gridCol>
                <a:gridCol w="1093146">
                  <a:extLst>
                    <a:ext uri="{9D8B030D-6E8A-4147-A177-3AD203B41FA5}">
                      <a16:colId xmlns:a16="http://schemas.microsoft.com/office/drawing/2014/main" val="20002"/>
                    </a:ext>
                  </a:extLst>
                </a:gridCol>
              </a:tblGrid>
              <a:tr h="287445">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parameter</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value</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unit</a:t>
                      </a:r>
                      <a:endParaRPr lang="zh-CN" sz="1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0"/>
                  </a:ext>
                </a:extLst>
              </a:tr>
              <a:tr h="255419">
                <a:tc gridSpan="3">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effectLst/>
                          <a:latin typeface="Times New Roman" panose="02020603050405020304" pitchFamily="18" charset="0"/>
                          <a:cs typeface="Times New Roman" panose="02020603050405020304" pitchFamily="18" charset="0"/>
                        </a:rPr>
                        <a:t>Slow tuning</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1"/>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Tuning range</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100</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kHz</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2"/>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stroke</a:t>
                      </a:r>
                      <a:endParaRPr lang="zh-CN" sz="1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~0.93</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mm</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3"/>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250"/>
                        </a:spcAft>
                      </a:pPr>
                      <a:r>
                        <a:rPr lang="en-US" sz="1400" kern="100" dirty="0">
                          <a:effectLst/>
                          <a:latin typeface="Times New Roman" panose="02020603050405020304" pitchFamily="18" charset="0"/>
                          <a:cs typeface="Times New Roman" panose="02020603050405020304" pitchFamily="18" charset="0"/>
                        </a:rPr>
                        <a:t>    resolution</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zh-CN" sz="1400" kern="100" dirty="0">
                          <a:effectLst/>
                          <a:latin typeface="Times New Roman" panose="02020603050405020304" pitchFamily="18" charset="0"/>
                          <a:cs typeface="Times New Roman" panose="02020603050405020304" pitchFamily="18" charset="0"/>
                        </a:rPr>
                        <a:t>＜</a:t>
                      </a:r>
                      <a:r>
                        <a:rPr lang="en-US" altLang="zh-CN" sz="1400" kern="100" dirty="0">
                          <a:effectLst/>
                          <a:latin typeface="Times New Roman" panose="02020603050405020304" pitchFamily="18" charset="0"/>
                          <a:cs typeface="Times New Roman" panose="02020603050405020304" pitchFamily="18" charset="0"/>
                        </a:rPr>
                        <a:t>1</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a:effectLst/>
                          <a:latin typeface="Times New Roman" panose="02020603050405020304" pitchFamily="18" charset="0"/>
                          <a:cs typeface="Times New Roman" panose="02020603050405020304" pitchFamily="18" charset="0"/>
                        </a:rPr>
                        <a:t>Hz</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4"/>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stiffness</a:t>
                      </a:r>
                      <a:r>
                        <a:rPr lang="zh-CN" sz="1400" kern="100" dirty="0">
                          <a:effectLst/>
                          <a:latin typeface="Times New Roman" panose="02020603050405020304" pitchFamily="18" charset="0"/>
                          <a:cs typeface="Times New Roman" panose="02020603050405020304" pitchFamily="18" charset="0"/>
                        </a:rPr>
                        <a:t>（</a:t>
                      </a:r>
                      <a:r>
                        <a:rPr lang="en-US" sz="1400" kern="100" dirty="0">
                          <a:effectLst/>
                          <a:latin typeface="Times New Roman" panose="02020603050405020304" pitchFamily="18" charset="0"/>
                          <a:cs typeface="Times New Roman" panose="02020603050405020304" pitchFamily="18" charset="0"/>
                        </a:rPr>
                        <a:t>2K</a:t>
                      </a:r>
                      <a:r>
                        <a:rPr lang="zh-CN" sz="1400" kern="100" dirty="0">
                          <a:effectLst/>
                          <a:latin typeface="Times New Roman" panose="02020603050405020304" pitchFamily="18" charset="0"/>
                          <a:cs typeface="Times New Roman" panose="02020603050405020304" pitchFamily="18" charset="0"/>
                        </a:rPr>
                        <a:t>）</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zh-CN" sz="1400" kern="100" dirty="0">
                          <a:effectLst/>
                          <a:latin typeface="Times New Roman" panose="02020603050405020304" pitchFamily="18" charset="0"/>
                          <a:cs typeface="Times New Roman" panose="02020603050405020304" pitchFamily="18" charset="0"/>
                        </a:rPr>
                        <a:t>＞</a:t>
                      </a:r>
                      <a:r>
                        <a:rPr lang="en-US" sz="1400" kern="100" dirty="0">
                          <a:effectLst/>
                          <a:latin typeface="Times New Roman" panose="02020603050405020304" pitchFamily="18" charset="0"/>
                          <a:cs typeface="Times New Roman" panose="02020603050405020304" pitchFamily="18" charset="0"/>
                        </a:rPr>
                        <a:t>20</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N/um</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5"/>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Operate temperature</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~5</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K</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6"/>
                  </a:ext>
                </a:extLst>
              </a:tr>
              <a:tr h="224191">
                <a:tc gridSpan="3">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Fast tuning will be reserved with space and controller</a:t>
                      </a:r>
                      <a:endParaRPr lang="zh-CN" sz="14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Tuning Range</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zh-CN" sz="1400" kern="100" dirty="0">
                          <a:effectLst/>
                          <a:latin typeface="Times New Roman" panose="02020603050405020304" pitchFamily="18" charset="0"/>
                          <a:cs typeface="Times New Roman" panose="02020603050405020304" pitchFamily="18" charset="0"/>
                        </a:rPr>
                        <a:t>＞</a:t>
                      </a:r>
                      <a:r>
                        <a:rPr lang="en-US" sz="1400" kern="100" dirty="0">
                          <a:effectLst/>
                          <a:latin typeface="Times New Roman" panose="02020603050405020304" pitchFamily="18" charset="0"/>
                          <a:cs typeface="Times New Roman" panose="02020603050405020304" pitchFamily="18" charset="0"/>
                        </a:rPr>
                        <a:t>1000</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Hz</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8"/>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resolution </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zh-CN" sz="1400" kern="100" dirty="0">
                          <a:effectLst/>
                          <a:latin typeface="Times New Roman" panose="02020603050405020304" pitchFamily="18" charset="0"/>
                          <a:cs typeface="Times New Roman" panose="02020603050405020304" pitchFamily="18" charset="0"/>
                        </a:rPr>
                        <a:t>＜</a:t>
                      </a:r>
                      <a:r>
                        <a:rPr lang="en-US" altLang="zh-CN" sz="1400" kern="100" dirty="0">
                          <a:effectLst/>
                          <a:latin typeface="Times New Roman" panose="02020603050405020304" pitchFamily="18" charset="0"/>
                          <a:cs typeface="Times New Roman" panose="02020603050405020304" pitchFamily="18" charset="0"/>
                        </a:rPr>
                        <a:t>1</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Hz</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9"/>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Operate temperature</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~5</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K</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0"/>
                  </a:ext>
                </a:extLst>
              </a:tr>
              <a:tr h="22931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Response time</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a:effectLst/>
                          <a:latin typeface="Times New Roman" panose="02020603050405020304" pitchFamily="18" charset="0"/>
                          <a:cs typeface="Times New Roman" panose="02020603050405020304" pitchFamily="18" charset="0"/>
                        </a:rPr>
                        <a:t>~1</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err="1">
                          <a:effectLst/>
                          <a:latin typeface="Times New Roman" panose="02020603050405020304" pitchFamily="18" charset="0"/>
                          <a:cs typeface="Times New Roman" panose="02020603050405020304" pitchFamily="18" charset="0"/>
                        </a:rPr>
                        <a:t>ms</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1"/>
                  </a:ext>
                </a:extLst>
              </a:tr>
            </a:tbl>
          </a:graphicData>
        </a:graphic>
      </p:graphicFrame>
      <p:sp>
        <p:nvSpPr>
          <p:cNvPr id="13" name="文本框 6"/>
          <p:cNvSpPr txBox="1">
            <a:spLocks noChangeArrowheads="1"/>
          </p:cNvSpPr>
          <p:nvPr/>
        </p:nvSpPr>
        <p:spPr bwMode="auto">
          <a:xfrm>
            <a:off x="8656445" y="199918"/>
            <a:ext cx="2236930" cy="566204"/>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Tuner</a:t>
            </a:r>
            <a:endParaRPr lang="zh-CN" altLang="en-US" dirty="0"/>
          </a:p>
        </p:txBody>
      </p:sp>
      <p:sp>
        <p:nvSpPr>
          <p:cNvPr id="15" name="灯片编号占位符 1"/>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14</a:t>
            </a:fld>
            <a:endParaRPr lang="zh-CN" altLang="en-US" sz="900" b="0">
              <a:solidFill>
                <a:srgbClr val="4D5E68"/>
              </a:solidFill>
              <a:latin typeface="Impact" panose="020B0806030902050204" pitchFamily="34" charset="0"/>
              <a:sym typeface="Impact" panose="020B0806030902050204" pitchFamily="34" charset="0"/>
            </a:endParaRPr>
          </a:p>
        </p:txBody>
      </p:sp>
      <p:pic>
        <p:nvPicPr>
          <p:cNvPr id="16" name="图片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91822" y="4125028"/>
            <a:ext cx="2076818" cy="2259483"/>
          </a:xfrm>
          <a:prstGeom prst="rect">
            <a:avLst/>
          </a:prstGeom>
        </p:spPr>
      </p:pic>
      <p:sp>
        <p:nvSpPr>
          <p:cNvPr id="17" name="文本框 16">
            <a:extLst>
              <a:ext uri="{FF2B5EF4-FFF2-40B4-BE49-F238E27FC236}">
                <a16:creationId xmlns:a16="http://schemas.microsoft.com/office/drawing/2014/main" id="{6EF7CC03-D1CB-4F6D-A436-66C222F5DF54}"/>
              </a:ext>
            </a:extLst>
          </p:cNvPr>
          <p:cNvSpPr txBox="1">
            <a:spLocks noChangeArrowheads="1"/>
          </p:cNvSpPr>
          <p:nvPr/>
        </p:nvSpPr>
        <p:spPr bwMode="auto">
          <a:xfrm>
            <a:off x="7406184" y="6271197"/>
            <a:ext cx="38278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marR="0" lvl="0" indent="0" defTabSz="914400" eaLnBrk="1" fontAlgn="auto" latinLnBrk="0" hangingPunct="1">
              <a:lnSpc>
                <a:spcPct val="100000"/>
              </a:lnSpc>
              <a:buClrTx/>
              <a:buSzTx/>
              <a:buFontTx/>
              <a:buNone/>
              <a:defRPr kumimoji="0" sz="1400" b="0" i="0" u="none" strike="noStrike" kern="0" cap="none" spc="0" normalizeH="0" baseline="0">
                <a:ln>
                  <a:noFill/>
                </a:ln>
                <a:solidFill>
                  <a:srgbClr val="000000"/>
                </a:solidFill>
                <a:effectLst/>
                <a:uLnTx/>
                <a:uFillTx/>
                <a:latin typeface="楷体" panose="02010609060101010101" charset="-122"/>
                <a:ea typeface="楷体" panose="02010609060101010101"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9pPr>
          </a:lstStyle>
          <a:p>
            <a:r>
              <a:rPr lang="en-US" altLang="zh-CN" dirty="0">
                <a:latin typeface="+mn-lt"/>
                <a:sym typeface="Arial" panose="020B0604020202020204" pitchFamily="34" charset="0"/>
              </a:rPr>
              <a:t>A total of 14 sets of tuners have been manufactured and tested.</a:t>
            </a:r>
            <a:endParaRPr lang="zh-CN" altLang="en-US" dirty="0">
              <a:latin typeface="+mn-lt"/>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073568" y="150989"/>
            <a:ext cx="9175768" cy="575938"/>
          </a:xfrm>
        </p:spPr>
        <p:txBody>
          <a:bodyPr/>
          <a:lstStyle/>
          <a:p>
            <a:r>
              <a:rPr lang="en-US" altLang="zh-CN" sz="2800" dirty="0"/>
              <a:t>Cryostat and magnetic shield</a:t>
            </a:r>
          </a:p>
        </p:txBody>
      </p:sp>
      <p:pic>
        <p:nvPicPr>
          <p:cNvPr id="17" name="图片 16">
            <a:extLst>
              <a:ext uri="{FF2B5EF4-FFF2-40B4-BE49-F238E27FC236}">
                <a16:creationId xmlns:a16="http://schemas.microsoft.com/office/drawing/2014/main" id="{F443FA51-2A8E-4521-9222-136221A478DE}"/>
              </a:ext>
            </a:extLst>
          </p:cNvPr>
          <p:cNvPicPr>
            <a:picLocks noChangeAspect="1"/>
          </p:cNvPicPr>
          <p:nvPr/>
        </p:nvPicPr>
        <p:blipFill>
          <a:blip r:embed="rId3"/>
          <a:stretch>
            <a:fillRect/>
          </a:stretch>
        </p:blipFill>
        <p:spPr>
          <a:xfrm>
            <a:off x="95831" y="1082077"/>
            <a:ext cx="5565621" cy="4174217"/>
          </a:xfrm>
          <a:prstGeom prst="rect">
            <a:avLst/>
          </a:prstGeom>
        </p:spPr>
      </p:pic>
      <p:sp>
        <p:nvSpPr>
          <p:cNvPr id="18" name="文本框 17">
            <a:extLst>
              <a:ext uri="{FF2B5EF4-FFF2-40B4-BE49-F238E27FC236}">
                <a16:creationId xmlns:a16="http://schemas.microsoft.com/office/drawing/2014/main" id="{71130728-F7F1-4733-B518-D593598DEEA6}"/>
              </a:ext>
            </a:extLst>
          </p:cNvPr>
          <p:cNvSpPr txBox="1"/>
          <p:nvPr/>
        </p:nvSpPr>
        <p:spPr>
          <a:xfrm>
            <a:off x="250372" y="5457555"/>
            <a:ext cx="5513781" cy="707886"/>
          </a:xfrm>
          <a:prstGeom prst="rect">
            <a:avLst/>
          </a:prstGeom>
          <a:noFill/>
        </p:spPr>
        <p:txBody>
          <a:bodyPr wrap="square">
            <a:spAutoFit/>
          </a:bodyPr>
          <a:lstStyle/>
          <a:p>
            <a:r>
              <a:rPr lang="en-US" altLang="zh-CN" sz="2000" dirty="0">
                <a:latin typeface="+mn-lt"/>
                <a:sym typeface="Arial" panose="020B0604020202020204" pitchFamily="34" charset="0"/>
              </a:rPr>
              <a:t>A total of 10 sets of </a:t>
            </a:r>
            <a:r>
              <a:rPr lang="en-US" altLang="zh-CN" sz="2000" dirty="0" err="1">
                <a:latin typeface="+mn-lt"/>
                <a:sym typeface="Arial" panose="020B0604020202020204" pitchFamily="34" charset="0"/>
              </a:rPr>
              <a:t>m</a:t>
            </a:r>
            <a:r>
              <a:rPr lang="en-US" altLang="zh-CN" sz="2000" dirty="0" err="1"/>
              <a:t>agentic</a:t>
            </a:r>
            <a:r>
              <a:rPr lang="en-US" altLang="zh-CN" sz="2000" dirty="0"/>
              <a:t> shield</a:t>
            </a:r>
            <a:r>
              <a:rPr lang="en-US" altLang="zh-CN" sz="2000" dirty="0">
                <a:latin typeface="+mn-lt"/>
                <a:sym typeface="Arial" panose="020B0604020202020204" pitchFamily="34" charset="0"/>
              </a:rPr>
              <a:t> have been manufactured </a:t>
            </a:r>
            <a:endParaRPr lang="zh-CN" altLang="en-US" sz="2000" dirty="0">
              <a:latin typeface="+mn-lt"/>
              <a:sym typeface="Arial" panose="020B0604020202020204" pitchFamily="34" charset="0"/>
            </a:endParaRPr>
          </a:p>
        </p:txBody>
      </p:sp>
      <p:pic>
        <p:nvPicPr>
          <p:cNvPr id="2" name="图片 1">
            <a:extLst>
              <a:ext uri="{FF2B5EF4-FFF2-40B4-BE49-F238E27FC236}">
                <a16:creationId xmlns:a16="http://schemas.microsoft.com/office/drawing/2014/main" id="{947EB560-D50D-4F67-ACDA-899CA3A96E9A}"/>
              </a:ext>
            </a:extLst>
          </p:cNvPr>
          <p:cNvPicPr>
            <a:picLocks noChangeAspect="1"/>
          </p:cNvPicPr>
          <p:nvPr/>
        </p:nvPicPr>
        <p:blipFill>
          <a:blip r:embed="rId4"/>
          <a:stretch>
            <a:fillRect/>
          </a:stretch>
        </p:blipFill>
        <p:spPr>
          <a:xfrm>
            <a:off x="5764153" y="1061059"/>
            <a:ext cx="6427847" cy="4174217"/>
          </a:xfrm>
          <a:prstGeom prst="rect">
            <a:avLst/>
          </a:prstGeom>
        </p:spPr>
      </p:pic>
      <p:sp>
        <p:nvSpPr>
          <p:cNvPr id="19" name="文本框 18">
            <a:extLst>
              <a:ext uri="{FF2B5EF4-FFF2-40B4-BE49-F238E27FC236}">
                <a16:creationId xmlns:a16="http://schemas.microsoft.com/office/drawing/2014/main" id="{B195FEA8-752A-41C4-A7BD-DAA5D9900B64}"/>
              </a:ext>
            </a:extLst>
          </p:cNvPr>
          <p:cNvSpPr txBox="1">
            <a:spLocks noChangeArrowheads="1"/>
          </p:cNvSpPr>
          <p:nvPr/>
        </p:nvSpPr>
        <p:spPr bwMode="auto">
          <a:xfrm>
            <a:off x="6270171" y="5457555"/>
            <a:ext cx="56714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marR="0" lvl="0" indent="0" defTabSz="914400" eaLnBrk="1" fontAlgn="auto" latinLnBrk="0" hangingPunct="1">
              <a:lnSpc>
                <a:spcPct val="100000"/>
              </a:lnSpc>
              <a:buClrTx/>
              <a:buSzTx/>
              <a:buFontTx/>
              <a:buNone/>
              <a:defRPr kumimoji="0" sz="1400" b="0" i="0" u="none" strike="noStrike" kern="0" cap="none" spc="0" normalizeH="0" baseline="0">
                <a:ln>
                  <a:noFill/>
                </a:ln>
                <a:solidFill>
                  <a:srgbClr val="000000"/>
                </a:solidFill>
                <a:effectLst/>
                <a:uLnTx/>
                <a:uFillTx/>
                <a:latin typeface="楷体" panose="02010609060101010101" charset="-122"/>
                <a:ea typeface="楷体" panose="02010609060101010101"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defRPr>
            </a:lvl9pPr>
          </a:lstStyle>
          <a:p>
            <a:r>
              <a:rPr lang="en-US" altLang="zh-CN" sz="2000" dirty="0">
                <a:latin typeface="+mn-lt"/>
                <a:sym typeface="Arial" panose="020B0604020202020204" pitchFamily="34" charset="0"/>
              </a:rPr>
              <a:t>A total of 7 sets of cryostat have been manufactured </a:t>
            </a:r>
            <a:endParaRPr lang="zh-CN" altLang="en-US" sz="2000" dirty="0">
              <a:latin typeface="+mn-lt"/>
              <a:sym typeface="Arial" panose="020B0604020202020204" pitchFamily="34" charset="0"/>
            </a:endParaRPr>
          </a:p>
        </p:txBody>
      </p:sp>
      <p:sp>
        <p:nvSpPr>
          <p:cNvPr id="7" name="灯片编号占位符 1">
            <a:extLst>
              <a:ext uri="{FF2B5EF4-FFF2-40B4-BE49-F238E27FC236}">
                <a16:creationId xmlns:a16="http://schemas.microsoft.com/office/drawing/2014/main" id="{58CE5CA6-3453-435D-A049-874B48ED15CF}"/>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15</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a:spLocks noGrp="1"/>
          </p:cNvSpPr>
          <p:nvPr>
            <p:ph type="title"/>
          </p:nvPr>
        </p:nvSpPr>
        <p:spPr>
          <a:xfrm>
            <a:off x="609599" y="174365"/>
            <a:ext cx="10729191" cy="575938"/>
          </a:xfrm>
        </p:spPr>
        <p:txBody>
          <a:bodyPr/>
          <a:lstStyle/>
          <a:p>
            <a:r>
              <a:rPr lang="en-US" altLang="zh-CN" sz="2800" dirty="0"/>
              <a:t>Integration of the cryomodule </a:t>
            </a:r>
          </a:p>
        </p:txBody>
      </p:sp>
      <p:pic>
        <p:nvPicPr>
          <p:cNvPr id="30" name="图片 29">
            <a:extLst>
              <a:ext uri="{FF2B5EF4-FFF2-40B4-BE49-F238E27FC236}">
                <a16:creationId xmlns:a16="http://schemas.microsoft.com/office/drawing/2014/main" id="{1ADC015D-9BA3-4835-875A-2F3B4C002E10}"/>
              </a:ext>
            </a:extLst>
          </p:cNvPr>
          <p:cNvPicPr>
            <a:picLocks noChangeAspect="1"/>
          </p:cNvPicPr>
          <p:nvPr/>
        </p:nvPicPr>
        <p:blipFill>
          <a:blip r:embed="rId3"/>
          <a:stretch>
            <a:fillRect/>
          </a:stretch>
        </p:blipFill>
        <p:spPr>
          <a:xfrm>
            <a:off x="7567255" y="1103613"/>
            <a:ext cx="3984943" cy="2416261"/>
          </a:xfrm>
          <a:prstGeom prst="rect">
            <a:avLst/>
          </a:prstGeom>
        </p:spPr>
      </p:pic>
      <p:pic>
        <p:nvPicPr>
          <p:cNvPr id="34" name="图片 33">
            <a:extLst>
              <a:ext uri="{FF2B5EF4-FFF2-40B4-BE49-F238E27FC236}">
                <a16:creationId xmlns:a16="http://schemas.microsoft.com/office/drawing/2014/main" id="{5FE65FD9-1D7D-4E6D-9CED-A4E13E212649}"/>
              </a:ext>
            </a:extLst>
          </p:cNvPr>
          <p:cNvPicPr>
            <a:picLocks noChangeAspect="1"/>
          </p:cNvPicPr>
          <p:nvPr/>
        </p:nvPicPr>
        <p:blipFill rotWithShape="1">
          <a:blip r:embed="rId4"/>
          <a:srcRect t="37411"/>
          <a:stretch/>
        </p:blipFill>
        <p:spPr>
          <a:xfrm>
            <a:off x="9033170" y="3850395"/>
            <a:ext cx="2314457" cy="2575280"/>
          </a:xfrm>
          <a:prstGeom prst="rect">
            <a:avLst/>
          </a:prstGeom>
        </p:spPr>
      </p:pic>
      <p:pic>
        <p:nvPicPr>
          <p:cNvPr id="35" name="图片 34">
            <a:extLst>
              <a:ext uri="{FF2B5EF4-FFF2-40B4-BE49-F238E27FC236}">
                <a16:creationId xmlns:a16="http://schemas.microsoft.com/office/drawing/2014/main" id="{0860DA58-15CF-46B5-82F1-23427CE93DBB}"/>
              </a:ext>
            </a:extLst>
          </p:cNvPr>
          <p:cNvPicPr>
            <a:picLocks noChangeAspect="1"/>
          </p:cNvPicPr>
          <p:nvPr/>
        </p:nvPicPr>
        <p:blipFill rotWithShape="1">
          <a:blip r:embed="rId5"/>
          <a:srcRect t="25182" b="7698"/>
          <a:stretch/>
        </p:blipFill>
        <p:spPr>
          <a:xfrm>
            <a:off x="639802" y="1103613"/>
            <a:ext cx="2017038" cy="2406810"/>
          </a:xfrm>
          <a:prstGeom prst="rect">
            <a:avLst/>
          </a:prstGeom>
        </p:spPr>
      </p:pic>
      <p:pic>
        <p:nvPicPr>
          <p:cNvPr id="37" name="图片 36">
            <a:extLst>
              <a:ext uri="{FF2B5EF4-FFF2-40B4-BE49-F238E27FC236}">
                <a16:creationId xmlns:a16="http://schemas.microsoft.com/office/drawing/2014/main" id="{9515EACD-0A1E-4FBD-BAAD-05766CB32345}"/>
              </a:ext>
            </a:extLst>
          </p:cNvPr>
          <p:cNvPicPr>
            <a:picLocks noChangeAspect="1"/>
          </p:cNvPicPr>
          <p:nvPr/>
        </p:nvPicPr>
        <p:blipFill>
          <a:blip r:embed="rId6"/>
          <a:stretch>
            <a:fillRect/>
          </a:stretch>
        </p:blipFill>
        <p:spPr>
          <a:xfrm>
            <a:off x="4836486" y="3850395"/>
            <a:ext cx="3435048" cy="2575280"/>
          </a:xfrm>
          <a:prstGeom prst="rect">
            <a:avLst/>
          </a:prstGeom>
        </p:spPr>
      </p:pic>
      <p:pic>
        <p:nvPicPr>
          <p:cNvPr id="39" name="图片 38">
            <a:extLst>
              <a:ext uri="{FF2B5EF4-FFF2-40B4-BE49-F238E27FC236}">
                <a16:creationId xmlns:a16="http://schemas.microsoft.com/office/drawing/2014/main" id="{37DB0D59-AAA6-428E-9266-390E8E76F570}"/>
              </a:ext>
            </a:extLst>
          </p:cNvPr>
          <p:cNvPicPr>
            <a:picLocks noChangeAspect="1"/>
          </p:cNvPicPr>
          <p:nvPr/>
        </p:nvPicPr>
        <p:blipFill>
          <a:blip r:embed="rId7"/>
          <a:stretch>
            <a:fillRect/>
          </a:stretch>
        </p:blipFill>
        <p:spPr>
          <a:xfrm>
            <a:off x="3337840" y="1103613"/>
            <a:ext cx="3584759" cy="2420322"/>
          </a:xfrm>
          <a:prstGeom prst="rect">
            <a:avLst/>
          </a:prstGeom>
        </p:spPr>
      </p:pic>
      <p:pic>
        <p:nvPicPr>
          <p:cNvPr id="40" name="图片 39">
            <a:extLst>
              <a:ext uri="{FF2B5EF4-FFF2-40B4-BE49-F238E27FC236}">
                <a16:creationId xmlns:a16="http://schemas.microsoft.com/office/drawing/2014/main" id="{E4AE640D-842A-42CE-A8C8-65FF8FD45938}"/>
              </a:ext>
            </a:extLst>
          </p:cNvPr>
          <p:cNvPicPr>
            <a:picLocks noChangeAspect="1"/>
          </p:cNvPicPr>
          <p:nvPr/>
        </p:nvPicPr>
        <p:blipFill>
          <a:blip r:embed="rId8"/>
          <a:stretch>
            <a:fillRect/>
          </a:stretch>
        </p:blipFill>
        <p:spPr>
          <a:xfrm>
            <a:off x="639802" y="3851875"/>
            <a:ext cx="3435048" cy="2575279"/>
          </a:xfrm>
          <a:prstGeom prst="rect">
            <a:avLst/>
          </a:prstGeom>
        </p:spPr>
      </p:pic>
      <p:sp>
        <p:nvSpPr>
          <p:cNvPr id="41" name="文本框 40">
            <a:extLst>
              <a:ext uri="{FF2B5EF4-FFF2-40B4-BE49-F238E27FC236}">
                <a16:creationId xmlns:a16="http://schemas.microsoft.com/office/drawing/2014/main" id="{8421223D-4893-40B6-9FD1-54B88149252C}"/>
              </a:ext>
            </a:extLst>
          </p:cNvPr>
          <p:cNvSpPr txBox="1"/>
          <p:nvPr/>
        </p:nvSpPr>
        <p:spPr>
          <a:xfrm>
            <a:off x="823641" y="3510423"/>
            <a:ext cx="1833199" cy="307777"/>
          </a:xfrm>
          <a:prstGeom prst="rect">
            <a:avLst/>
          </a:prstGeom>
          <a:noFill/>
        </p:spPr>
        <p:txBody>
          <a:bodyPr wrap="square">
            <a:spAutoFit/>
          </a:bodyPr>
          <a:lstStyle>
            <a:defPPr>
              <a:defRPr lang="zh-CN"/>
            </a:defPPr>
            <a:lvl1pPr>
              <a:defRPr sz="1400">
                <a:latin typeface="Times New Roman" panose="02020603050405020304" pitchFamily="18" charset="0"/>
                <a:ea typeface="楷体" panose="02010609060101010101" pitchFamily="49" charset="-122"/>
              </a:defRPr>
            </a:lvl1pPr>
          </a:lstStyle>
          <a:p>
            <a:r>
              <a:rPr lang="en-US" altLang="zh-CN" dirty="0"/>
              <a:t>Bellows leak detection</a:t>
            </a:r>
            <a:endParaRPr lang="zh-CN" altLang="en-US" dirty="0"/>
          </a:p>
        </p:txBody>
      </p:sp>
      <p:sp>
        <p:nvSpPr>
          <p:cNvPr id="42" name="文本框 41">
            <a:extLst>
              <a:ext uri="{FF2B5EF4-FFF2-40B4-BE49-F238E27FC236}">
                <a16:creationId xmlns:a16="http://schemas.microsoft.com/office/drawing/2014/main" id="{9E8FAAB8-FC83-491F-989F-37A73AA09632}"/>
              </a:ext>
            </a:extLst>
          </p:cNvPr>
          <p:cNvSpPr txBox="1"/>
          <p:nvPr/>
        </p:nvSpPr>
        <p:spPr>
          <a:xfrm>
            <a:off x="4903588" y="3542107"/>
            <a:ext cx="1833199" cy="307777"/>
          </a:xfrm>
          <a:prstGeom prst="rect">
            <a:avLst/>
          </a:prstGeom>
          <a:noFill/>
        </p:spPr>
        <p:txBody>
          <a:bodyPr wrap="square">
            <a:spAutoFit/>
          </a:bodyPr>
          <a:lstStyle>
            <a:defPPr>
              <a:defRPr lang="zh-CN"/>
            </a:defPPr>
            <a:lvl1pPr>
              <a:defRPr sz="1400">
                <a:latin typeface="Times New Roman" panose="02020603050405020304" pitchFamily="18" charset="0"/>
                <a:ea typeface="楷体" panose="02010609060101010101" pitchFamily="49" charset="-122"/>
              </a:defRPr>
            </a:lvl1pPr>
          </a:lstStyle>
          <a:p>
            <a:r>
              <a:rPr lang="en-US" altLang="zh-CN" dirty="0" err="1"/>
              <a:t>DSR</a:t>
            </a:r>
            <a:r>
              <a:rPr lang="en-US" altLang="zh-CN" dirty="0"/>
              <a:t> </a:t>
            </a:r>
            <a:endParaRPr lang="zh-CN" altLang="en-US" dirty="0"/>
          </a:p>
        </p:txBody>
      </p:sp>
      <p:sp>
        <p:nvSpPr>
          <p:cNvPr id="43" name="文本框 42">
            <a:extLst>
              <a:ext uri="{FF2B5EF4-FFF2-40B4-BE49-F238E27FC236}">
                <a16:creationId xmlns:a16="http://schemas.microsoft.com/office/drawing/2014/main" id="{AC1B6229-2BAD-4245-BB1B-4FA258152CBE}"/>
              </a:ext>
            </a:extLst>
          </p:cNvPr>
          <p:cNvSpPr txBox="1"/>
          <p:nvPr/>
        </p:nvSpPr>
        <p:spPr>
          <a:xfrm>
            <a:off x="9143497" y="3510422"/>
            <a:ext cx="1833199" cy="307777"/>
          </a:xfrm>
          <a:prstGeom prst="rect">
            <a:avLst/>
          </a:prstGeom>
          <a:noFill/>
        </p:spPr>
        <p:txBody>
          <a:bodyPr wrap="square">
            <a:spAutoFit/>
          </a:bodyPr>
          <a:lstStyle>
            <a:defPPr>
              <a:defRPr lang="zh-CN"/>
            </a:defPPr>
            <a:lvl1pPr>
              <a:defRPr sz="1400">
                <a:latin typeface="Times New Roman" panose="02020603050405020304" pitchFamily="18" charset="0"/>
                <a:ea typeface="楷体" panose="02010609060101010101" pitchFamily="49" charset="-122"/>
              </a:defRPr>
            </a:lvl1pPr>
          </a:lstStyle>
          <a:p>
            <a:r>
              <a:rPr lang="en-US" altLang="zh-CN" dirty="0"/>
              <a:t>Cavity string</a:t>
            </a:r>
            <a:endParaRPr lang="zh-CN" altLang="en-US" dirty="0"/>
          </a:p>
        </p:txBody>
      </p:sp>
      <p:sp>
        <p:nvSpPr>
          <p:cNvPr id="44" name="文本框 43">
            <a:extLst>
              <a:ext uri="{FF2B5EF4-FFF2-40B4-BE49-F238E27FC236}">
                <a16:creationId xmlns:a16="http://schemas.microsoft.com/office/drawing/2014/main" id="{58267990-8C59-4602-9C1C-6F370128B12C}"/>
              </a:ext>
            </a:extLst>
          </p:cNvPr>
          <p:cNvSpPr txBox="1"/>
          <p:nvPr/>
        </p:nvSpPr>
        <p:spPr>
          <a:xfrm>
            <a:off x="823641" y="6425674"/>
            <a:ext cx="3118044" cy="307777"/>
          </a:xfrm>
          <a:prstGeom prst="rect">
            <a:avLst/>
          </a:prstGeom>
          <a:noFill/>
        </p:spPr>
        <p:txBody>
          <a:bodyPr wrap="square">
            <a:spAutoFit/>
          </a:bodyPr>
          <a:lstStyle>
            <a:defPPr>
              <a:defRPr lang="zh-CN"/>
            </a:defPPr>
            <a:lvl1pPr>
              <a:defRPr sz="1400">
                <a:latin typeface="Times New Roman" panose="02020603050405020304" pitchFamily="18" charset="0"/>
                <a:ea typeface="楷体" panose="02010609060101010101" pitchFamily="49" charset="-122"/>
              </a:defRPr>
            </a:lvl1pPr>
          </a:lstStyle>
          <a:p>
            <a:r>
              <a:rPr lang="en-US" altLang="zh-CN" dirty="0"/>
              <a:t>Installation of magnetic shield</a:t>
            </a:r>
            <a:endParaRPr lang="zh-CN" altLang="en-US" dirty="0"/>
          </a:p>
        </p:txBody>
      </p:sp>
      <p:sp>
        <p:nvSpPr>
          <p:cNvPr id="45" name="文本框 44">
            <a:extLst>
              <a:ext uri="{FF2B5EF4-FFF2-40B4-BE49-F238E27FC236}">
                <a16:creationId xmlns:a16="http://schemas.microsoft.com/office/drawing/2014/main" id="{0975EFD1-CE31-43C9-A734-FF1263775EDB}"/>
              </a:ext>
            </a:extLst>
          </p:cNvPr>
          <p:cNvSpPr txBox="1"/>
          <p:nvPr/>
        </p:nvSpPr>
        <p:spPr>
          <a:xfrm>
            <a:off x="5067673" y="6439156"/>
            <a:ext cx="3203861" cy="307777"/>
          </a:xfrm>
          <a:prstGeom prst="rect">
            <a:avLst/>
          </a:prstGeom>
          <a:noFill/>
        </p:spPr>
        <p:txBody>
          <a:bodyPr wrap="square">
            <a:spAutoFit/>
          </a:bodyPr>
          <a:lstStyle/>
          <a:p>
            <a:r>
              <a:rPr lang="en-US" altLang="zh-CN" sz="1400" dirty="0"/>
              <a:t>The </a:t>
            </a:r>
            <a:r>
              <a:rPr lang="en-US" altLang="zh-CN" sz="1400" dirty="0" err="1"/>
              <a:t>intallation</a:t>
            </a:r>
            <a:r>
              <a:rPr lang="en-US" altLang="zh-CN" sz="1400" dirty="0"/>
              <a:t> of thermal shield</a:t>
            </a:r>
            <a:endParaRPr lang="zh-CN" altLang="en-US" sz="1400" dirty="0"/>
          </a:p>
        </p:txBody>
      </p:sp>
      <p:sp>
        <p:nvSpPr>
          <p:cNvPr id="46" name="文本框 45">
            <a:extLst>
              <a:ext uri="{FF2B5EF4-FFF2-40B4-BE49-F238E27FC236}">
                <a16:creationId xmlns:a16="http://schemas.microsoft.com/office/drawing/2014/main" id="{549849A9-6712-4C88-8FAD-AA75F05E1969}"/>
              </a:ext>
            </a:extLst>
          </p:cNvPr>
          <p:cNvSpPr txBox="1"/>
          <p:nvPr/>
        </p:nvSpPr>
        <p:spPr>
          <a:xfrm>
            <a:off x="8803305" y="6469933"/>
            <a:ext cx="3435048" cy="307777"/>
          </a:xfrm>
          <a:prstGeom prst="rect">
            <a:avLst/>
          </a:prstGeom>
          <a:noFill/>
        </p:spPr>
        <p:txBody>
          <a:bodyPr wrap="square">
            <a:spAutoFit/>
          </a:bodyPr>
          <a:lstStyle/>
          <a:p>
            <a:r>
              <a:rPr lang="en-US" altLang="zh-CN" sz="1400" dirty="0"/>
              <a:t>The cold mass in the cryostat</a:t>
            </a:r>
            <a:endParaRPr lang="zh-CN" altLang="en-US" sz="1400" dirty="0"/>
          </a:p>
        </p:txBody>
      </p:sp>
      <p:sp>
        <p:nvSpPr>
          <p:cNvPr id="47" name="灯片编号占位符 1">
            <a:extLst>
              <a:ext uri="{FF2B5EF4-FFF2-40B4-BE49-F238E27FC236}">
                <a16:creationId xmlns:a16="http://schemas.microsoft.com/office/drawing/2014/main" id="{1E8DF5FE-FDCA-4B05-A759-BFAEE1A9E3AA}"/>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16</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198808" y="960474"/>
            <a:ext cx="9794383" cy="5492862"/>
          </a:xfrm>
          <a:prstGeom prst="rect">
            <a:avLst/>
          </a:prstGeom>
        </p:spPr>
      </p:pic>
      <p:sp>
        <p:nvSpPr>
          <p:cNvPr id="7" name="对话气泡: 圆角矩形 6"/>
          <p:cNvSpPr/>
          <p:nvPr/>
        </p:nvSpPr>
        <p:spPr bwMode="auto">
          <a:xfrm>
            <a:off x="22645" y="3374796"/>
            <a:ext cx="1249974" cy="499620"/>
          </a:xfrm>
          <a:prstGeom prst="wedgeRoundRectCallout">
            <a:avLst>
              <a:gd name="adj1" fmla="val 139336"/>
              <a:gd name="adj2" fmla="val -57765"/>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algn="ctr" fontAlgn="base">
              <a:spcBef>
                <a:spcPct val="0"/>
              </a:spcBef>
              <a:spcAft>
                <a:spcPct val="0"/>
              </a:spcAft>
            </a:pPr>
            <a:r>
              <a:rPr lang="en-US" altLang="zh-CN" dirty="0">
                <a:ea typeface="宋体" panose="02010600030101010101" pitchFamily="2" charset="-122"/>
              </a:rPr>
              <a:t>Valve box</a:t>
            </a:r>
            <a:endParaRPr lang="zh-CN" altLang="en-US" dirty="0">
              <a:ea typeface="宋体" panose="02010600030101010101" pitchFamily="2" charset="-122"/>
            </a:endParaRPr>
          </a:p>
        </p:txBody>
      </p:sp>
      <p:sp>
        <p:nvSpPr>
          <p:cNvPr id="8" name="对话气泡: 圆角矩形 7"/>
          <p:cNvSpPr/>
          <p:nvPr/>
        </p:nvSpPr>
        <p:spPr bwMode="auto">
          <a:xfrm>
            <a:off x="10182225" y="1046375"/>
            <a:ext cx="1987129" cy="613570"/>
          </a:xfrm>
          <a:prstGeom prst="wedgeRoundRectCallout">
            <a:avLst>
              <a:gd name="adj1" fmla="val -166715"/>
              <a:gd name="adj2" fmla="val 246797"/>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algn="ctr" fontAlgn="base">
              <a:spcBef>
                <a:spcPct val="0"/>
              </a:spcBef>
              <a:spcAft>
                <a:spcPct val="0"/>
              </a:spcAft>
            </a:pPr>
            <a:r>
              <a:rPr lang="en-US" altLang="zh-CN" dirty="0">
                <a:ea typeface="宋体" panose="02010600030101010101" pitchFamily="2" charset="-122"/>
              </a:rPr>
              <a:t>Cryomodule</a:t>
            </a:r>
            <a:endParaRPr lang="zh-CN" altLang="en-US" dirty="0">
              <a:ea typeface="宋体" panose="02010600030101010101" pitchFamily="2" charset="-122"/>
            </a:endParaRPr>
          </a:p>
        </p:txBody>
      </p:sp>
      <p:sp>
        <p:nvSpPr>
          <p:cNvPr id="9" name="对话气泡: 圆角矩形 8"/>
          <p:cNvSpPr/>
          <p:nvPr/>
        </p:nvSpPr>
        <p:spPr bwMode="auto">
          <a:xfrm>
            <a:off x="1" y="1407041"/>
            <a:ext cx="1733549" cy="497959"/>
          </a:xfrm>
          <a:prstGeom prst="wedgeRoundRectCallout">
            <a:avLst>
              <a:gd name="adj1" fmla="val 259202"/>
              <a:gd name="adj2" fmla="val -34895"/>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b="0" i="0" u="none" strike="noStrike" cap="none" normalizeH="0" baseline="0" dirty="0">
                <a:ln>
                  <a:noFill/>
                </a:ln>
                <a:solidFill>
                  <a:schemeClr val="tx1"/>
                </a:solidFill>
                <a:effectLst/>
                <a:ea typeface="宋体" panose="02010600030101010101" pitchFamily="2" charset="-122"/>
              </a:rPr>
              <a:t>Waveguide</a:t>
            </a:r>
            <a:endParaRPr kumimoji="0" lang="zh-CN" altLang="en-US" b="0" i="0" u="none" strike="noStrike" cap="none" normalizeH="0" baseline="0" dirty="0">
              <a:ln>
                <a:noFill/>
              </a:ln>
              <a:solidFill>
                <a:schemeClr val="tx1"/>
              </a:solidFill>
              <a:effectLst/>
              <a:ea typeface="宋体" panose="02010600030101010101" pitchFamily="2" charset="-122"/>
            </a:endParaRPr>
          </a:p>
        </p:txBody>
      </p:sp>
      <p:sp>
        <p:nvSpPr>
          <p:cNvPr id="10" name="对话气泡: 圆角矩形 9"/>
          <p:cNvSpPr/>
          <p:nvPr/>
        </p:nvSpPr>
        <p:spPr bwMode="auto">
          <a:xfrm>
            <a:off x="10448926" y="3186260"/>
            <a:ext cx="1651190" cy="566775"/>
          </a:xfrm>
          <a:prstGeom prst="wedgeRoundRectCallout">
            <a:avLst>
              <a:gd name="adj1" fmla="val -138609"/>
              <a:gd name="adj2" fmla="val 35176"/>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algn="ctr" fontAlgn="base">
              <a:spcBef>
                <a:spcPct val="0"/>
              </a:spcBef>
              <a:spcAft>
                <a:spcPct val="0"/>
              </a:spcAft>
            </a:pPr>
            <a:r>
              <a:rPr lang="en-US" altLang="zh-CN" dirty="0">
                <a:ea typeface="宋体" panose="02010600030101010101" pitchFamily="2" charset="-122"/>
              </a:rPr>
              <a:t>Alignment</a:t>
            </a:r>
            <a:endParaRPr lang="zh-CN" altLang="en-US" dirty="0">
              <a:ea typeface="宋体" panose="02010600030101010101" pitchFamily="2" charset="-122"/>
            </a:endParaRPr>
          </a:p>
        </p:txBody>
      </p:sp>
      <p:sp>
        <p:nvSpPr>
          <p:cNvPr id="11" name="对话气泡: 圆角矩形 10"/>
          <p:cNvSpPr/>
          <p:nvPr/>
        </p:nvSpPr>
        <p:spPr bwMode="auto">
          <a:xfrm>
            <a:off x="7031" y="5217042"/>
            <a:ext cx="1345519" cy="552162"/>
          </a:xfrm>
          <a:prstGeom prst="wedgeRoundRectCallout">
            <a:avLst>
              <a:gd name="adj1" fmla="val 337051"/>
              <a:gd name="adj2" fmla="val -311142"/>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algn="ctr" fontAlgn="base">
              <a:spcBef>
                <a:spcPct val="0"/>
              </a:spcBef>
              <a:spcAft>
                <a:spcPct val="0"/>
              </a:spcAft>
            </a:pPr>
            <a:r>
              <a:rPr lang="en-US" altLang="zh-CN" dirty="0">
                <a:ea typeface="宋体" panose="02010600030101010101" pitchFamily="2" charset="-122"/>
              </a:rPr>
              <a:t>Coupler</a:t>
            </a:r>
            <a:endParaRPr lang="zh-CN" altLang="en-US" dirty="0">
              <a:ea typeface="宋体" panose="02010600030101010101" pitchFamily="2" charset="-122"/>
            </a:endParaRPr>
          </a:p>
        </p:txBody>
      </p:sp>
      <p:sp>
        <p:nvSpPr>
          <p:cNvPr id="12" name="对话气泡: 圆角矩形 11"/>
          <p:cNvSpPr/>
          <p:nvPr/>
        </p:nvSpPr>
        <p:spPr bwMode="auto">
          <a:xfrm>
            <a:off x="10725727" y="5276891"/>
            <a:ext cx="1345519" cy="586582"/>
          </a:xfrm>
          <a:prstGeom prst="wedgeRoundRectCallout">
            <a:avLst>
              <a:gd name="adj1" fmla="val -251028"/>
              <a:gd name="adj2" fmla="val -369027"/>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algn="ctr" fontAlgn="base">
              <a:spcBef>
                <a:spcPct val="0"/>
              </a:spcBef>
              <a:spcAft>
                <a:spcPct val="0"/>
              </a:spcAft>
            </a:pPr>
            <a:r>
              <a:rPr lang="en-US" altLang="zh-CN" dirty="0">
                <a:ea typeface="宋体" panose="02010600030101010101" pitchFamily="2" charset="-122"/>
              </a:rPr>
              <a:t>Beam pipe</a:t>
            </a:r>
            <a:endParaRPr lang="zh-CN" altLang="en-US" dirty="0">
              <a:ea typeface="宋体" panose="02010600030101010101" pitchFamily="2" charset="-122"/>
            </a:endParaRPr>
          </a:p>
        </p:txBody>
      </p:sp>
      <p:sp>
        <p:nvSpPr>
          <p:cNvPr id="13" name="标题 3"/>
          <p:cNvSpPr>
            <a:spLocks noGrp="1"/>
          </p:cNvSpPr>
          <p:nvPr>
            <p:ph type="title"/>
          </p:nvPr>
        </p:nvSpPr>
        <p:spPr>
          <a:xfrm>
            <a:off x="609599" y="174365"/>
            <a:ext cx="10729191" cy="575938"/>
          </a:xfrm>
        </p:spPr>
        <p:txBody>
          <a:bodyPr/>
          <a:lstStyle/>
          <a:p>
            <a:r>
              <a:rPr lang="en-US" altLang="zh-CN" sz="2800" dirty="0"/>
              <a:t>Horizontal test</a:t>
            </a:r>
          </a:p>
        </p:txBody>
      </p:sp>
      <p:sp>
        <p:nvSpPr>
          <p:cNvPr id="14" name="灯片编号占位符 1">
            <a:extLst>
              <a:ext uri="{FF2B5EF4-FFF2-40B4-BE49-F238E27FC236}">
                <a16:creationId xmlns:a16="http://schemas.microsoft.com/office/drawing/2014/main" id="{FF4995E3-FDF6-471A-B607-BE1EBB93C39B}"/>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17</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sz="2800" dirty="0"/>
              <a:t>Cooldown process</a:t>
            </a:r>
          </a:p>
        </p:txBody>
      </p:sp>
      <p:pic>
        <p:nvPicPr>
          <p:cNvPr id="6" name="图片 5"/>
          <p:cNvPicPr>
            <a:picLocks noChangeAspect="1"/>
          </p:cNvPicPr>
          <p:nvPr/>
        </p:nvPicPr>
        <p:blipFill>
          <a:blip r:embed="rId3"/>
          <a:stretch>
            <a:fillRect/>
          </a:stretch>
        </p:blipFill>
        <p:spPr>
          <a:xfrm>
            <a:off x="82061" y="808839"/>
            <a:ext cx="12027876" cy="2870254"/>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9084" y="3776747"/>
            <a:ext cx="5942916" cy="2870254"/>
          </a:xfrm>
          <a:prstGeom prst="rect">
            <a:avLst/>
          </a:prstGeom>
          <a:ln w="15875">
            <a:solidFill>
              <a:srgbClr val="FF0000"/>
            </a:solidFill>
          </a:ln>
        </p:spPr>
      </p:pic>
      <p:cxnSp>
        <p:nvCxnSpPr>
          <p:cNvPr id="8" name="直接箭头连接符 7"/>
          <p:cNvCxnSpPr/>
          <p:nvPr/>
        </p:nvCxnSpPr>
        <p:spPr bwMode="auto">
          <a:xfrm flipH="1">
            <a:off x="4998128" y="2121763"/>
            <a:ext cx="976544" cy="843854"/>
          </a:xfrm>
          <a:prstGeom prst="straightConnector1">
            <a:avLst/>
          </a:prstGeom>
          <a:solidFill>
            <a:srgbClr val="FFFF00"/>
          </a:solidFill>
          <a:ln w="9525" cap="flat" cmpd="sng" algn="ctr">
            <a:solidFill>
              <a:schemeClr val="tx1"/>
            </a:solidFill>
            <a:prstDash val="solid"/>
            <a:round/>
            <a:headEnd type="none" w="med" len="med"/>
            <a:tailEnd type="triangle"/>
          </a:ln>
        </p:spPr>
      </p:cxnSp>
      <p:sp>
        <p:nvSpPr>
          <p:cNvPr id="9" name="文本框 8"/>
          <p:cNvSpPr txBox="1"/>
          <p:nvPr/>
        </p:nvSpPr>
        <p:spPr>
          <a:xfrm>
            <a:off x="5974672" y="1752431"/>
            <a:ext cx="2034491" cy="584775"/>
          </a:xfrm>
          <a:prstGeom prst="rect">
            <a:avLst/>
          </a:prstGeom>
          <a:noFill/>
        </p:spPr>
        <p:txBody>
          <a:bodyPr wrap="square" rtlCol="0">
            <a:spAutoFit/>
          </a:bodyPr>
          <a:lstStyle/>
          <a:p>
            <a:r>
              <a:rPr lang="en-US" altLang="zh-CN" sz="1600" dirty="0"/>
              <a:t>Warm up to 50K. And cooldown again</a:t>
            </a:r>
            <a:endParaRPr lang="zh-CN" altLang="en-US" sz="1600" dirty="0"/>
          </a:p>
        </p:txBody>
      </p:sp>
      <p:sp>
        <p:nvSpPr>
          <p:cNvPr id="10" name="文本框 9"/>
          <p:cNvSpPr txBox="1"/>
          <p:nvPr/>
        </p:nvSpPr>
        <p:spPr>
          <a:xfrm>
            <a:off x="8251113" y="1575757"/>
            <a:ext cx="3325844" cy="584775"/>
          </a:xfrm>
          <a:prstGeom prst="rect">
            <a:avLst/>
          </a:prstGeom>
          <a:noFill/>
        </p:spPr>
        <p:txBody>
          <a:bodyPr wrap="square" rtlCol="0">
            <a:spAutoFit/>
          </a:bodyPr>
          <a:lstStyle/>
          <a:p>
            <a:r>
              <a:rPr lang="en-US" altLang="zh-CN" sz="1600" dirty="0"/>
              <a:t>Red line is the bottom sensor</a:t>
            </a:r>
          </a:p>
          <a:p>
            <a:r>
              <a:rPr lang="en-US" altLang="zh-CN" sz="1600" dirty="0"/>
              <a:t>Green line is the top sensor</a:t>
            </a:r>
            <a:endParaRPr lang="zh-CN" altLang="en-US" sz="1600" dirty="0"/>
          </a:p>
        </p:txBody>
      </p:sp>
      <p:sp>
        <p:nvSpPr>
          <p:cNvPr id="11" name="文本框 10"/>
          <p:cNvSpPr txBox="1"/>
          <p:nvPr/>
        </p:nvSpPr>
        <p:spPr>
          <a:xfrm>
            <a:off x="10368077" y="4259503"/>
            <a:ext cx="1823923" cy="1077218"/>
          </a:xfrm>
          <a:prstGeom prst="rect">
            <a:avLst/>
          </a:prstGeom>
          <a:noFill/>
        </p:spPr>
        <p:txBody>
          <a:bodyPr wrap="square" rtlCol="0">
            <a:spAutoFit/>
          </a:bodyPr>
          <a:lstStyle/>
          <a:p>
            <a:r>
              <a:rPr lang="en-US" altLang="zh-CN" sz="1600" dirty="0">
                <a:ea typeface="+mn-ea"/>
              </a:rPr>
              <a:t>the bottom is </a:t>
            </a:r>
            <a:r>
              <a:rPr lang="en-US" altLang="zh-CN" sz="1600" dirty="0" err="1">
                <a:ea typeface="+mn-ea"/>
              </a:rPr>
              <a:t>9K</a:t>
            </a:r>
            <a:r>
              <a:rPr lang="en-US" altLang="zh-CN" sz="1600" dirty="0">
                <a:ea typeface="+mn-ea"/>
              </a:rPr>
              <a:t>, the top is </a:t>
            </a:r>
            <a:r>
              <a:rPr lang="en-US" altLang="zh-CN" sz="1600" dirty="0" err="1">
                <a:ea typeface="+mn-ea"/>
              </a:rPr>
              <a:t>18K</a:t>
            </a:r>
            <a:r>
              <a:rPr lang="en-US" altLang="zh-CN" sz="1600" dirty="0">
                <a:ea typeface="+mn-ea"/>
              </a:rPr>
              <a:t>, temperature difference is </a:t>
            </a:r>
            <a:r>
              <a:rPr lang="en-US" altLang="zh-CN" sz="1600" dirty="0" err="1">
                <a:ea typeface="+mn-ea"/>
              </a:rPr>
              <a:t>9K</a:t>
            </a:r>
            <a:r>
              <a:rPr lang="en-US" altLang="zh-CN" sz="1600" dirty="0">
                <a:ea typeface="+mn-ea"/>
              </a:rPr>
              <a:t>.</a:t>
            </a:r>
            <a:endParaRPr lang="zh-CN" altLang="en-US" sz="1600" dirty="0">
              <a:ea typeface="+mn-ea"/>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245" y="3776747"/>
            <a:ext cx="6100763" cy="2870254"/>
          </a:xfrm>
          <a:prstGeom prst="rect">
            <a:avLst/>
          </a:prstGeom>
          <a:ln w="15875">
            <a:solidFill>
              <a:srgbClr val="FF0000"/>
            </a:solidFill>
          </a:ln>
        </p:spPr>
      </p:pic>
      <p:cxnSp>
        <p:nvCxnSpPr>
          <p:cNvPr id="13" name="直接箭头连接符 12"/>
          <p:cNvCxnSpPr/>
          <p:nvPr/>
        </p:nvCxnSpPr>
        <p:spPr bwMode="auto">
          <a:xfrm flipH="1" flipV="1">
            <a:off x="4900474" y="3151573"/>
            <a:ext cx="3950165" cy="625174"/>
          </a:xfrm>
          <a:prstGeom prst="straightConnector1">
            <a:avLst/>
          </a:prstGeom>
          <a:solidFill>
            <a:srgbClr val="FFFF00"/>
          </a:solidFill>
          <a:ln w="25400" cap="flat" cmpd="sng" algn="ctr">
            <a:solidFill>
              <a:srgbClr val="FF0000"/>
            </a:solidFill>
            <a:prstDash val="solid"/>
            <a:round/>
            <a:headEnd type="none" w="med" len="med"/>
            <a:tailEnd type="triangle"/>
          </a:ln>
        </p:spPr>
      </p:cxnSp>
      <p:sp>
        <p:nvSpPr>
          <p:cNvPr id="14" name="文本框 13"/>
          <p:cNvSpPr txBox="1"/>
          <p:nvPr/>
        </p:nvSpPr>
        <p:spPr>
          <a:xfrm>
            <a:off x="5197484" y="4588688"/>
            <a:ext cx="1103177" cy="338554"/>
          </a:xfrm>
          <a:prstGeom prst="rect">
            <a:avLst/>
          </a:prstGeom>
          <a:noFill/>
        </p:spPr>
        <p:txBody>
          <a:bodyPr wrap="square" rtlCol="0">
            <a:spAutoFit/>
          </a:bodyPr>
          <a:lstStyle>
            <a:defPPr>
              <a:defRPr lang="zh-CN"/>
            </a:defPPr>
            <a:lvl1pPr>
              <a:defRPr sz="1600"/>
            </a:lvl1pPr>
          </a:lstStyle>
          <a:p>
            <a:r>
              <a:rPr lang="en-US" altLang="zh-CN" dirty="0"/>
              <a:t>Open 40%</a:t>
            </a:r>
            <a:endParaRPr lang="zh-CN" altLang="en-US" dirty="0"/>
          </a:p>
        </p:txBody>
      </p:sp>
      <p:cxnSp>
        <p:nvCxnSpPr>
          <p:cNvPr id="15" name="直接箭头连接符 14"/>
          <p:cNvCxnSpPr/>
          <p:nvPr/>
        </p:nvCxnSpPr>
        <p:spPr bwMode="auto">
          <a:xfrm flipH="1">
            <a:off x="5320771" y="5024896"/>
            <a:ext cx="254008" cy="283455"/>
          </a:xfrm>
          <a:prstGeom prst="straightConnector1">
            <a:avLst/>
          </a:prstGeom>
          <a:solidFill>
            <a:srgbClr val="FFFF00"/>
          </a:solidFill>
          <a:ln w="9525" cap="flat" cmpd="sng" algn="ctr">
            <a:solidFill>
              <a:schemeClr val="tx1"/>
            </a:solidFill>
            <a:prstDash val="solid"/>
            <a:round/>
            <a:headEnd type="none" w="med" len="med"/>
            <a:tailEnd type="triangle"/>
          </a:ln>
        </p:spPr>
      </p:cxnSp>
      <p:cxnSp>
        <p:nvCxnSpPr>
          <p:cNvPr id="16" name="直接连接符 15"/>
          <p:cNvCxnSpPr/>
          <p:nvPr/>
        </p:nvCxnSpPr>
        <p:spPr bwMode="auto">
          <a:xfrm>
            <a:off x="3915049" y="808839"/>
            <a:ext cx="0" cy="2620161"/>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17" name="直接连接符 16"/>
          <p:cNvCxnSpPr/>
          <p:nvPr/>
        </p:nvCxnSpPr>
        <p:spPr bwMode="auto">
          <a:xfrm>
            <a:off x="4369294" y="811682"/>
            <a:ext cx="0" cy="2620161"/>
          </a:xfrm>
          <a:prstGeom prst="line">
            <a:avLst/>
          </a:prstGeom>
          <a:solidFill>
            <a:srgbClr val="FFFF00"/>
          </a:solidFill>
          <a:ln w="9525" cap="flat" cmpd="sng" algn="ctr">
            <a:solidFill>
              <a:schemeClr val="tx1"/>
            </a:solidFill>
            <a:prstDash val="solid"/>
            <a:round/>
            <a:headEnd type="none" w="med" len="med"/>
            <a:tailEnd type="none" w="med" len="med"/>
          </a:ln>
        </p:spPr>
      </p:cxnSp>
      <p:cxnSp>
        <p:nvCxnSpPr>
          <p:cNvPr id="18" name="直接箭头连接符 17"/>
          <p:cNvCxnSpPr/>
          <p:nvPr/>
        </p:nvCxnSpPr>
        <p:spPr bwMode="auto">
          <a:xfrm>
            <a:off x="1322773" y="2814221"/>
            <a:ext cx="2574524" cy="0"/>
          </a:xfrm>
          <a:prstGeom prst="straightConnector1">
            <a:avLst/>
          </a:prstGeom>
          <a:solidFill>
            <a:srgbClr val="FFFF00"/>
          </a:solidFill>
          <a:ln w="9525" cap="flat" cmpd="sng" algn="ctr">
            <a:solidFill>
              <a:schemeClr val="tx1"/>
            </a:solidFill>
            <a:prstDash val="solid"/>
            <a:round/>
            <a:headEnd type="triangle"/>
            <a:tailEnd type="triangle"/>
          </a:ln>
        </p:spPr>
      </p:cxnSp>
      <p:cxnSp>
        <p:nvCxnSpPr>
          <p:cNvPr id="19" name="直接箭头连接符 18"/>
          <p:cNvCxnSpPr/>
          <p:nvPr/>
        </p:nvCxnSpPr>
        <p:spPr bwMode="auto">
          <a:xfrm>
            <a:off x="4039340" y="1743025"/>
            <a:ext cx="329953" cy="1004"/>
          </a:xfrm>
          <a:prstGeom prst="straightConnector1">
            <a:avLst/>
          </a:prstGeom>
          <a:solidFill>
            <a:srgbClr val="FFFF00"/>
          </a:solidFill>
          <a:ln w="9525" cap="flat" cmpd="sng" algn="ctr">
            <a:solidFill>
              <a:schemeClr val="tx1"/>
            </a:solidFill>
            <a:prstDash val="solid"/>
            <a:round/>
            <a:headEnd type="triangle"/>
            <a:tailEnd type="triangle"/>
          </a:ln>
        </p:spPr>
      </p:cxnSp>
      <p:cxnSp>
        <p:nvCxnSpPr>
          <p:cNvPr id="20" name="直接箭头连接符 19"/>
          <p:cNvCxnSpPr/>
          <p:nvPr/>
        </p:nvCxnSpPr>
        <p:spPr bwMode="auto">
          <a:xfrm>
            <a:off x="4369293" y="1084555"/>
            <a:ext cx="4250924" cy="0"/>
          </a:xfrm>
          <a:prstGeom prst="straightConnector1">
            <a:avLst/>
          </a:prstGeom>
          <a:solidFill>
            <a:srgbClr val="FFFF00"/>
          </a:solidFill>
          <a:ln w="9525" cap="flat" cmpd="sng" algn="ctr">
            <a:solidFill>
              <a:schemeClr val="tx1"/>
            </a:solidFill>
            <a:prstDash val="solid"/>
            <a:round/>
            <a:headEnd type="triangle"/>
            <a:tailEnd type="triangle"/>
          </a:ln>
        </p:spPr>
      </p:cxnSp>
      <p:sp>
        <p:nvSpPr>
          <p:cNvPr id="21" name="文本框 20"/>
          <p:cNvSpPr txBox="1"/>
          <p:nvPr/>
        </p:nvSpPr>
        <p:spPr>
          <a:xfrm>
            <a:off x="1961965" y="2243966"/>
            <a:ext cx="1136342" cy="383823"/>
          </a:xfrm>
          <a:prstGeom prst="rect">
            <a:avLst/>
          </a:prstGeom>
          <a:noFill/>
        </p:spPr>
        <p:txBody>
          <a:bodyPr wrap="square" rtlCol="0">
            <a:spAutoFit/>
          </a:bodyPr>
          <a:lstStyle/>
          <a:p>
            <a:r>
              <a:rPr lang="en-US" altLang="zh-CN" dirty="0"/>
              <a:t>Phase I</a:t>
            </a:r>
            <a:endParaRPr lang="zh-CN" altLang="en-US" dirty="0"/>
          </a:p>
        </p:txBody>
      </p:sp>
      <p:sp>
        <p:nvSpPr>
          <p:cNvPr id="22" name="文本框 21"/>
          <p:cNvSpPr txBox="1"/>
          <p:nvPr/>
        </p:nvSpPr>
        <p:spPr>
          <a:xfrm>
            <a:off x="3435658" y="1334903"/>
            <a:ext cx="1136342" cy="383823"/>
          </a:xfrm>
          <a:prstGeom prst="rect">
            <a:avLst/>
          </a:prstGeom>
          <a:noFill/>
        </p:spPr>
        <p:txBody>
          <a:bodyPr wrap="square" rtlCol="0">
            <a:spAutoFit/>
          </a:bodyPr>
          <a:lstStyle/>
          <a:p>
            <a:r>
              <a:rPr lang="en-US" altLang="zh-CN" dirty="0"/>
              <a:t>Phase II</a:t>
            </a:r>
            <a:endParaRPr lang="zh-CN" altLang="en-US" dirty="0"/>
          </a:p>
        </p:txBody>
      </p:sp>
      <p:sp>
        <p:nvSpPr>
          <p:cNvPr id="23" name="文本框 24"/>
          <p:cNvSpPr txBox="1"/>
          <p:nvPr/>
        </p:nvSpPr>
        <p:spPr>
          <a:xfrm>
            <a:off x="5974672" y="724791"/>
            <a:ext cx="1136342" cy="3838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Phase III</a:t>
            </a:r>
            <a:endParaRPr lang="zh-CN" altLang="en-US" dirty="0"/>
          </a:p>
        </p:txBody>
      </p:sp>
      <p:cxnSp>
        <p:nvCxnSpPr>
          <p:cNvPr id="24" name="直接箭头连接符 23"/>
          <p:cNvCxnSpPr/>
          <p:nvPr/>
        </p:nvCxnSpPr>
        <p:spPr bwMode="auto">
          <a:xfrm flipV="1">
            <a:off x="2254384" y="3000654"/>
            <a:ext cx="2473464" cy="773035"/>
          </a:xfrm>
          <a:prstGeom prst="straightConnector1">
            <a:avLst/>
          </a:prstGeom>
          <a:solidFill>
            <a:srgbClr val="FFFF00"/>
          </a:solidFill>
          <a:ln w="25400" cap="flat" cmpd="sng" algn="ctr">
            <a:solidFill>
              <a:srgbClr val="FF0000"/>
            </a:solidFill>
            <a:prstDash val="solid"/>
            <a:round/>
            <a:headEnd type="none" w="med" len="med"/>
            <a:tailEnd type="triangle"/>
          </a:ln>
        </p:spPr>
      </p:cxnSp>
      <p:sp>
        <p:nvSpPr>
          <p:cNvPr id="25" name="灯片编号占位符 1">
            <a:extLst>
              <a:ext uri="{FF2B5EF4-FFF2-40B4-BE49-F238E27FC236}">
                <a16:creationId xmlns:a16="http://schemas.microsoft.com/office/drawing/2014/main" id="{C5AA6D7D-1F32-4D6C-868A-D12224A33CC4}"/>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18</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732229" y="335558"/>
            <a:ext cx="4649660" cy="338554"/>
          </a:xfrm>
          <a:prstGeom prst="rect">
            <a:avLst/>
          </a:prstGeom>
          <a:noFill/>
        </p:spPr>
        <p:txBody>
          <a:bodyPr wrap="square">
            <a:spAutoFit/>
          </a:bodyPr>
          <a:lstStyle/>
          <a:p>
            <a:r>
              <a:rPr lang="en-US" altLang="zh-CN" sz="1600" dirty="0"/>
              <a:t> Accelerating gradient vs. X-ray </a:t>
            </a:r>
            <a:endParaRPr lang="zh-CN" altLang="en-US" sz="1600" dirty="0"/>
          </a:p>
        </p:txBody>
      </p:sp>
      <p:sp>
        <p:nvSpPr>
          <p:cNvPr id="22" name="文本框 21"/>
          <p:cNvSpPr txBox="1"/>
          <p:nvPr/>
        </p:nvSpPr>
        <p:spPr>
          <a:xfrm>
            <a:off x="5769550" y="4717870"/>
            <a:ext cx="5765957" cy="338554"/>
          </a:xfrm>
          <a:prstGeom prst="rect">
            <a:avLst/>
          </a:prstGeom>
          <a:noFill/>
        </p:spPr>
        <p:txBody>
          <a:bodyPr wrap="square">
            <a:spAutoFit/>
          </a:bodyPr>
          <a:lstStyle/>
          <a:p>
            <a:r>
              <a:rPr lang="en-US" altLang="zh-CN" sz="1600" dirty="0"/>
              <a:t>Lorentz force detuning coefficient   (Hz/(MV/m)^2)</a:t>
            </a:r>
            <a:endParaRPr lang="zh-CN" altLang="en-US" sz="1600" dirty="0"/>
          </a:p>
        </p:txBody>
      </p:sp>
      <p:sp>
        <p:nvSpPr>
          <p:cNvPr id="28" name="文本框 27"/>
          <p:cNvSpPr txBox="1"/>
          <p:nvPr/>
        </p:nvSpPr>
        <p:spPr>
          <a:xfrm>
            <a:off x="776306" y="5022550"/>
            <a:ext cx="11132002" cy="1631216"/>
          </a:xfrm>
          <a:prstGeom prst="rect">
            <a:avLst/>
          </a:prstGeom>
          <a:noFill/>
        </p:spPr>
        <p:txBody>
          <a:bodyPr wrap="square">
            <a:spAutoFit/>
          </a:bodyPr>
          <a:lstStyle/>
          <a:p>
            <a:r>
              <a:rPr lang="en-US" altLang="zh-CN" sz="2000" dirty="0"/>
              <a:t>After testing, the maximum gradient of the cavities reached </a:t>
            </a:r>
            <a:r>
              <a:rPr lang="en-US" altLang="zh-CN" sz="2000" dirty="0" err="1"/>
              <a:t>16MV</a:t>
            </a:r>
            <a:r>
              <a:rPr lang="en-US" altLang="zh-CN" sz="2000" dirty="0"/>
              <a:t>/m for 1# and the minimum gradient reached </a:t>
            </a:r>
            <a:r>
              <a:rPr lang="en-US" altLang="zh-CN" sz="2000" dirty="0" err="1"/>
              <a:t>12.8MV</a:t>
            </a:r>
            <a:r>
              <a:rPr lang="en-US" altLang="zh-CN" sz="2000" dirty="0"/>
              <a:t>/m; with LFD coefficients decreased about 3 Hz/(MV/m)^2  from 9 Hz/(MV/m)^2 . The static heat leakage of  the three cryomodule are 25.8 W, </a:t>
            </a:r>
            <a:r>
              <a:rPr lang="en-US" altLang="zh-CN" sz="2000" dirty="0" err="1"/>
              <a:t>16.8W</a:t>
            </a:r>
            <a:r>
              <a:rPr lang="en-US" altLang="zh-CN" sz="2000" dirty="0"/>
              <a:t> and </a:t>
            </a:r>
            <a:r>
              <a:rPr lang="en-US" altLang="zh-CN" sz="2000" dirty="0" err="1"/>
              <a:t>21.7W</a:t>
            </a:r>
            <a:r>
              <a:rPr lang="en-US" altLang="zh-CN" sz="2000" dirty="0"/>
              <a:t>. due to a large system error (about 1 W), and the superconducting cavity operates in pulsed mode, dynamic heat leakage could not be accurately measured.</a:t>
            </a:r>
            <a:endParaRPr lang="zh-CN" altLang="en-US" sz="2000" dirty="0"/>
          </a:p>
        </p:txBody>
      </p:sp>
      <p:sp>
        <p:nvSpPr>
          <p:cNvPr id="29" name="标题 3"/>
          <p:cNvSpPr txBox="1"/>
          <p:nvPr/>
        </p:nvSpPr>
        <p:spPr>
          <a:xfrm>
            <a:off x="609600" y="174365"/>
            <a:ext cx="9175768" cy="575938"/>
          </a:xfrm>
        </p:spPr>
        <p:txBody>
          <a:bodyPr/>
          <a:lstStyle>
            <a:lvl1pPr algn="l" defTabSz="914400" rtl="0" eaLnBrk="1" fontAlgn="auto" latinLnBrk="0" hangingPunct="1">
              <a:lnSpc>
                <a:spcPct val="100000"/>
              </a:lnSpc>
              <a:spcBef>
                <a:spcPct val="0"/>
              </a:spcBef>
              <a:buNone/>
              <a:defRPr lang="zh-CN" altLang="en-US" sz="3840" b="1" u="none" strike="noStrike" kern="0" cap="none" spc="0" normalizeH="0" baseline="0">
                <a:solidFill>
                  <a:srgbClr val="005DA2"/>
                </a:solidFill>
                <a:uFillTx/>
                <a:latin typeface="Times New Roman" panose="02020603050405020304" pitchFamily="18" charset="0"/>
                <a:ea typeface="+mn-ea"/>
                <a:cs typeface="Times New Roman" panose="02020603050405020304" pitchFamily="18" charset="0"/>
              </a:defRPr>
            </a:lvl1pPr>
          </a:lstStyle>
          <a:p>
            <a:r>
              <a:rPr lang="en-US" altLang="zh-CN" sz="2800" dirty="0"/>
              <a:t>Horizontal test</a:t>
            </a:r>
          </a:p>
        </p:txBody>
      </p:sp>
      <p:pic>
        <p:nvPicPr>
          <p:cNvPr id="12" name="图片 11">
            <a:extLst>
              <a:ext uri="{FF2B5EF4-FFF2-40B4-BE49-F238E27FC236}">
                <a16:creationId xmlns:a16="http://schemas.microsoft.com/office/drawing/2014/main" id="{3509FCDF-C5F4-4029-A35F-17BECCCF5160}"/>
              </a:ext>
            </a:extLst>
          </p:cNvPr>
          <p:cNvPicPr>
            <a:picLocks noChangeAspect="1"/>
          </p:cNvPicPr>
          <p:nvPr/>
        </p:nvPicPr>
        <p:blipFill>
          <a:blip r:embed="rId3"/>
          <a:stretch>
            <a:fillRect/>
          </a:stretch>
        </p:blipFill>
        <p:spPr>
          <a:xfrm>
            <a:off x="9844995" y="1970641"/>
            <a:ext cx="698901" cy="360040"/>
          </a:xfrm>
          <a:prstGeom prst="rect">
            <a:avLst/>
          </a:prstGeom>
        </p:spPr>
      </p:pic>
      <p:pic>
        <p:nvPicPr>
          <p:cNvPr id="13" name="图片 12">
            <a:extLst>
              <a:ext uri="{FF2B5EF4-FFF2-40B4-BE49-F238E27FC236}">
                <a16:creationId xmlns:a16="http://schemas.microsoft.com/office/drawing/2014/main" id="{8C453BC1-5A55-4C20-B594-8159962C61F5}"/>
              </a:ext>
            </a:extLst>
          </p:cNvPr>
          <p:cNvPicPr>
            <a:picLocks noChangeAspect="1"/>
          </p:cNvPicPr>
          <p:nvPr/>
        </p:nvPicPr>
        <p:blipFill>
          <a:blip r:embed="rId4"/>
          <a:stretch>
            <a:fillRect/>
          </a:stretch>
        </p:blipFill>
        <p:spPr>
          <a:xfrm>
            <a:off x="143500" y="1083647"/>
            <a:ext cx="3574126" cy="3422808"/>
          </a:xfrm>
          <a:prstGeom prst="rect">
            <a:avLst/>
          </a:prstGeom>
        </p:spPr>
      </p:pic>
      <p:sp>
        <p:nvSpPr>
          <p:cNvPr id="15" name="文本框 14">
            <a:extLst>
              <a:ext uri="{FF2B5EF4-FFF2-40B4-BE49-F238E27FC236}">
                <a16:creationId xmlns:a16="http://schemas.microsoft.com/office/drawing/2014/main" id="{3B405A67-546E-4281-B0CD-E0A3B9BCAD39}"/>
              </a:ext>
            </a:extLst>
          </p:cNvPr>
          <p:cNvSpPr txBox="1"/>
          <p:nvPr/>
        </p:nvSpPr>
        <p:spPr bwMode="auto">
          <a:xfrm>
            <a:off x="395462" y="4498664"/>
            <a:ext cx="3643653" cy="400110"/>
          </a:xfrm>
          <a:prstGeom prst="rect">
            <a:avLst/>
          </a:prstGeom>
          <a:noFill/>
          <a:ln w="9525">
            <a:noFill/>
            <a:miter lim="800000"/>
          </a:ln>
        </p:spPr>
        <p:txBody>
          <a:bodyPr vert="horz" wrap="square" lIns="91440" tIns="45720" rIns="91440" bIns="45720" numCol="1" anchor="ctr" anchorCtr="0" compatLnSpc="1"/>
          <a:lstStyle>
            <a:defPPr>
              <a:defRPr lang="zh-CN"/>
            </a:defPPr>
            <a:lvl1pPr>
              <a:defRPr sz="2000" b="0">
                <a:latin typeface="楷体" panose="02010609060101010101" pitchFamily="49" charset="-122"/>
                <a:ea typeface="楷体" panose="02010609060101010101" pitchFamily="49" charset="-122"/>
                <a:cs typeface="+mj-cs"/>
              </a:defRPr>
            </a:lvl1pPr>
            <a:lvl2pPr algn="ctr">
              <a:defRPr sz="4075">
                <a:latin typeface="Calibri" panose="020F0502020204030204" pitchFamily="34" charset="0"/>
              </a:defRPr>
            </a:lvl2pPr>
            <a:lvl3pPr algn="ctr">
              <a:defRPr sz="4075">
                <a:latin typeface="Calibri" panose="020F0502020204030204" pitchFamily="34" charset="0"/>
              </a:defRPr>
            </a:lvl3pPr>
            <a:lvl4pPr algn="ctr">
              <a:defRPr sz="4075">
                <a:latin typeface="Calibri" panose="020F0502020204030204" pitchFamily="34" charset="0"/>
              </a:defRPr>
            </a:lvl4pPr>
            <a:lvl5pPr algn="ctr">
              <a:defRPr sz="4075">
                <a:latin typeface="Calibri" panose="020F0502020204030204" pitchFamily="34" charset="0"/>
              </a:defRPr>
            </a:lvl5pPr>
            <a:lvl6pPr marL="423545" algn="ctr" fontAlgn="base">
              <a:spcBef>
                <a:spcPct val="0"/>
              </a:spcBef>
              <a:spcAft>
                <a:spcPct val="0"/>
              </a:spcAft>
              <a:defRPr sz="4075">
                <a:latin typeface="Calibri" panose="020F0502020204030204" pitchFamily="34" charset="0"/>
              </a:defRPr>
            </a:lvl6pPr>
            <a:lvl7pPr marL="846455" algn="ctr" fontAlgn="base">
              <a:spcBef>
                <a:spcPct val="0"/>
              </a:spcBef>
              <a:spcAft>
                <a:spcPct val="0"/>
              </a:spcAft>
              <a:defRPr sz="4075">
                <a:latin typeface="Calibri" panose="020F0502020204030204" pitchFamily="34" charset="0"/>
              </a:defRPr>
            </a:lvl7pPr>
            <a:lvl8pPr marL="1270000" algn="ctr" fontAlgn="base">
              <a:spcBef>
                <a:spcPct val="0"/>
              </a:spcBef>
              <a:spcAft>
                <a:spcPct val="0"/>
              </a:spcAft>
              <a:defRPr sz="4075">
                <a:latin typeface="Calibri" panose="020F0502020204030204" pitchFamily="34" charset="0"/>
              </a:defRPr>
            </a:lvl8pPr>
            <a:lvl9pPr marL="1693545" algn="ctr" fontAlgn="base">
              <a:spcBef>
                <a:spcPct val="0"/>
              </a:spcBef>
              <a:spcAft>
                <a:spcPct val="0"/>
              </a:spcAft>
              <a:defRPr sz="4075">
                <a:latin typeface="Calibri" panose="020F0502020204030204" pitchFamily="34" charset="0"/>
              </a:defRPr>
            </a:lvl9pPr>
          </a:lstStyle>
          <a:p>
            <a:r>
              <a:rPr lang="en-US" altLang="zh-CN" sz="1600" dirty="0" err="1"/>
              <a:t>DSR</a:t>
            </a:r>
            <a:r>
              <a:rPr lang="en-US" altLang="zh-CN" sz="1600" dirty="0"/>
              <a:t> cryomodule horizontal test</a:t>
            </a:r>
            <a:endParaRPr lang="zh-CN" altLang="en-US" sz="1600" dirty="0"/>
          </a:p>
        </p:txBody>
      </p:sp>
      <p:pic>
        <p:nvPicPr>
          <p:cNvPr id="17" name="图片 16">
            <a:extLst>
              <a:ext uri="{FF2B5EF4-FFF2-40B4-BE49-F238E27FC236}">
                <a16:creationId xmlns:a16="http://schemas.microsoft.com/office/drawing/2014/main" id="{C2EE39F2-501F-42A5-BD7A-CA1C5BAFBA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21133" y="1054591"/>
            <a:ext cx="2471497" cy="1627484"/>
          </a:xfrm>
          <a:prstGeom prst="rect">
            <a:avLst/>
          </a:prstGeom>
        </p:spPr>
      </p:pic>
      <p:pic>
        <p:nvPicPr>
          <p:cNvPr id="19" name="图片 18">
            <a:extLst>
              <a:ext uri="{FF2B5EF4-FFF2-40B4-BE49-F238E27FC236}">
                <a16:creationId xmlns:a16="http://schemas.microsoft.com/office/drawing/2014/main" id="{C7AE9B80-DD54-41A2-842A-8E0AA77603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2639" y="2747403"/>
            <a:ext cx="2469992" cy="1627485"/>
          </a:xfrm>
          <a:prstGeom prst="rect">
            <a:avLst/>
          </a:prstGeom>
        </p:spPr>
      </p:pic>
      <p:pic>
        <p:nvPicPr>
          <p:cNvPr id="21" name="图片 20">
            <a:extLst>
              <a:ext uri="{FF2B5EF4-FFF2-40B4-BE49-F238E27FC236}">
                <a16:creationId xmlns:a16="http://schemas.microsoft.com/office/drawing/2014/main" id="{33F04F27-397C-4F9E-AE91-E26F2E78D03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33193" y="1054591"/>
            <a:ext cx="2695816" cy="1622515"/>
          </a:xfrm>
          <a:prstGeom prst="rect">
            <a:avLst/>
          </a:prstGeom>
        </p:spPr>
      </p:pic>
      <p:pic>
        <p:nvPicPr>
          <p:cNvPr id="23" name="图片 22">
            <a:extLst>
              <a:ext uri="{FF2B5EF4-FFF2-40B4-BE49-F238E27FC236}">
                <a16:creationId xmlns:a16="http://schemas.microsoft.com/office/drawing/2014/main" id="{8A2A5A36-5397-4B34-ABD1-E838DED2ACB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33193" y="2747403"/>
            <a:ext cx="2699404" cy="1622515"/>
          </a:xfrm>
          <a:prstGeom prst="rect">
            <a:avLst/>
          </a:prstGeom>
        </p:spPr>
      </p:pic>
      <p:pic>
        <p:nvPicPr>
          <p:cNvPr id="25" name="图片 24">
            <a:extLst>
              <a:ext uri="{FF2B5EF4-FFF2-40B4-BE49-F238E27FC236}">
                <a16:creationId xmlns:a16="http://schemas.microsoft.com/office/drawing/2014/main" id="{A83ACE55-F96D-4EB7-A58D-EA4E30BD255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81889" y="1060580"/>
            <a:ext cx="2576176" cy="1610536"/>
          </a:xfrm>
          <a:prstGeom prst="rect">
            <a:avLst/>
          </a:prstGeom>
        </p:spPr>
      </p:pic>
      <p:pic>
        <p:nvPicPr>
          <p:cNvPr id="27" name="图片 26">
            <a:extLst>
              <a:ext uri="{FF2B5EF4-FFF2-40B4-BE49-F238E27FC236}">
                <a16:creationId xmlns:a16="http://schemas.microsoft.com/office/drawing/2014/main" id="{9227FCF7-F137-4980-AB5C-EF4A892C32D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81889" y="2777724"/>
            <a:ext cx="2526419" cy="1589959"/>
          </a:xfrm>
          <a:prstGeom prst="rect">
            <a:avLst/>
          </a:prstGeom>
        </p:spPr>
      </p:pic>
      <p:sp>
        <p:nvSpPr>
          <p:cNvPr id="30" name="文本框 29">
            <a:extLst>
              <a:ext uri="{FF2B5EF4-FFF2-40B4-BE49-F238E27FC236}">
                <a16:creationId xmlns:a16="http://schemas.microsoft.com/office/drawing/2014/main" id="{31319809-D14C-4A2A-BF7D-FC0EEAB82064}"/>
              </a:ext>
            </a:extLst>
          </p:cNvPr>
          <p:cNvSpPr txBox="1"/>
          <p:nvPr/>
        </p:nvSpPr>
        <p:spPr>
          <a:xfrm>
            <a:off x="4638019" y="4402045"/>
            <a:ext cx="1877962" cy="338554"/>
          </a:xfrm>
          <a:prstGeom prst="rect">
            <a:avLst/>
          </a:prstGeom>
          <a:noFill/>
          <a:ln w="9525">
            <a:noFill/>
            <a:miter lim="800000"/>
          </a:ln>
        </p:spPr>
        <p:txBody>
          <a:bodyPr vert="horz" wrap="square" lIns="91440" tIns="45720" rIns="91440" bIns="45720" numCol="1" anchor="ctr" anchorCtr="0" compatLnSpc="1"/>
          <a:lstStyle>
            <a:defPPr>
              <a:defRPr lang="zh-CN"/>
            </a:defPPr>
            <a:lvl1pPr>
              <a:defRPr sz="1600" b="0">
                <a:latin typeface="楷体" panose="02010609060101010101" pitchFamily="49" charset="-122"/>
                <a:ea typeface="楷体" panose="02010609060101010101" pitchFamily="49" charset="-122"/>
                <a:cs typeface="+mj-cs"/>
              </a:defRPr>
            </a:lvl1pPr>
            <a:lvl2pPr algn="ctr">
              <a:defRPr sz="4075">
                <a:latin typeface="Calibri" panose="020F0502020204030204" pitchFamily="34" charset="0"/>
              </a:defRPr>
            </a:lvl2pPr>
            <a:lvl3pPr algn="ctr">
              <a:defRPr sz="4075">
                <a:latin typeface="Calibri" panose="020F0502020204030204" pitchFamily="34" charset="0"/>
              </a:defRPr>
            </a:lvl3pPr>
            <a:lvl4pPr algn="ctr">
              <a:defRPr sz="4075">
                <a:latin typeface="Calibri" panose="020F0502020204030204" pitchFamily="34" charset="0"/>
              </a:defRPr>
            </a:lvl4pPr>
            <a:lvl5pPr algn="ctr">
              <a:defRPr sz="4075">
                <a:latin typeface="Calibri" panose="020F0502020204030204" pitchFamily="34" charset="0"/>
              </a:defRPr>
            </a:lvl5pPr>
            <a:lvl6pPr marL="423545" algn="ctr" fontAlgn="base">
              <a:spcBef>
                <a:spcPct val="0"/>
              </a:spcBef>
              <a:spcAft>
                <a:spcPct val="0"/>
              </a:spcAft>
              <a:defRPr sz="4075">
                <a:latin typeface="Calibri" panose="020F0502020204030204" pitchFamily="34" charset="0"/>
              </a:defRPr>
            </a:lvl6pPr>
            <a:lvl7pPr marL="846455" algn="ctr" fontAlgn="base">
              <a:spcBef>
                <a:spcPct val="0"/>
              </a:spcBef>
              <a:spcAft>
                <a:spcPct val="0"/>
              </a:spcAft>
              <a:defRPr sz="4075">
                <a:latin typeface="Calibri" panose="020F0502020204030204" pitchFamily="34" charset="0"/>
              </a:defRPr>
            </a:lvl7pPr>
            <a:lvl8pPr marL="1270000" algn="ctr" fontAlgn="base">
              <a:spcBef>
                <a:spcPct val="0"/>
              </a:spcBef>
              <a:spcAft>
                <a:spcPct val="0"/>
              </a:spcAft>
              <a:defRPr sz="4075">
                <a:latin typeface="Calibri" panose="020F0502020204030204" pitchFamily="34" charset="0"/>
              </a:defRPr>
            </a:lvl8pPr>
            <a:lvl9pPr marL="1693545" algn="ctr" fontAlgn="base">
              <a:spcBef>
                <a:spcPct val="0"/>
              </a:spcBef>
              <a:spcAft>
                <a:spcPct val="0"/>
              </a:spcAft>
              <a:defRPr sz="4075">
                <a:latin typeface="Calibri" panose="020F0502020204030204" pitchFamily="34" charset="0"/>
              </a:defRPr>
            </a:lvl9pPr>
          </a:lstStyle>
          <a:p>
            <a:pPr algn="ctr"/>
            <a:r>
              <a:rPr lang="en-US" altLang="zh-CN" sz="1400" dirty="0"/>
              <a:t>-9.25 and</a:t>
            </a:r>
            <a:r>
              <a:rPr lang="zh-CN" altLang="en-US" sz="1400" dirty="0"/>
              <a:t> </a:t>
            </a:r>
            <a:r>
              <a:rPr lang="en-US" altLang="zh-CN" sz="1400" dirty="0"/>
              <a:t>-9.52 (prototype)</a:t>
            </a:r>
            <a:endParaRPr lang="zh-CN" altLang="en-US" sz="1400" dirty="0"/>
          </a:p>
        </p:txBody>
      </p:sp>
      <p:sp>
        <p:nvSpPr>
          <p:cNvPr id="18" name="文本框 17">
            <a:extLst>
              <a:ext uri="{FF2B5EF4-FFF2-40B4-BE49-F238E27FC236}">
                <a16:creationId xmlns:a16="http://schemas.microsoft.com/office/drawing/2014/main" id="{4852347B-F647-4144-89BA-CA18EC0B3D9F}"/>
              </a:ext>
            </a:extLst>
          </p:cNvPr>
          <p:cNvSpPr txBox="1"/>
          <p:nvPr/>
        </p:nvSpPr>
        <p:spPr>
          <a:xfrm>
            <a:off x="7145210" y="4402045"/>
            <a:ext cx="1877962" cy="338554"/>
          </a:xfrm>
          <a:prstGeom prst="rect">
            <a:avLst/>
          </a:prstGeom>
          <a:noFill/>
          <a:ln w="9525">
            <a:noFill/>
            <a:miter lim="800000"/>
          </a:ln>
        </p:spPr>
        <p:txBody>
          <a:bodyPr vert="horz" wrap="square" lIns="91440" tIns="45720" rIns="91440" bIns="45720" numCol="1" anchor="ctr" anchorCtr="0" compatLnSpc="1"/>
          <a:lstStyle>
            <a:defPPr>
              <a:defRPr lang="zh-CN"/>
            </a:defPPr>
            <a:lvl1pPr>
              <a:defRPr sz="1600" b="0">
                <a:latin typeface="楷体" panose="02010609060101010101" pitchFamily="49" charset="-122"/>
                <a:ea typeface="楷体" panose="02010609060101010101" pitchFamily="49" charset="-122"/>
                <a:cs typeface="+mj-cs"/>
              </a:defRPr>
            </a:lvl1pPr>
            <a:lvl2pPr algn="ctr">
              <a:defRPr sz="4075">
                <a:latin typeface="Calibri" panose="020F0502020204030204" pitchFamily="34" charset="0"/>
              </a:defRPr>
            </a:lvl2pPr>
            <a:lvl3pPr algn="ctr">
              <a:defRPr sz="4075">
                <a:latin typeface="Calibri" panose="020F0502020204030204" pitchFamily="34" charset="0"/>
              </a:defRPr>
            </a:lvl3pPr>
            <a:lvl4pPr algn="ctr">
              <a:defRPr sz="4075">
                <a:latin typeface="Calibri" panose="020F0502020204030204" pitchFamily="34" charset="0"/>
              </a:defRPr>
            </a:lvl4pPr>
            <a:lvl5pPr algn="ctr">
              <a:defRPr sz="4075">
                <a:latin typeface="Calibri" panose="020F0502020204030204" pitchFamily="34" charset="0"/>
              </a:defRPr>
            </a:lvl5pPr>
            <a:lvl6pPr marL="423545" algn="ctr" fontAlgn="base">
              <a:spcBef>
                <a:spcPct val="0"/>
              </a:spcBef>
              <a:spcAft>
                <a:spcPct val="0"/>
              </a:spcAft>
              <a:defRPr sz="4075">
                <a:latin typeface="Calibri" panose="020F0502020204030204" pitchFamily="34" charset="0"/>
              </a:defRPr>
            </a:lvl6pPr>
            <a:lvl7pPr marL="846455" algn="ctr" fontAlgn="base">
              <a:spcBef>
                <a:spcPct val="0"/>
              </a:spcBef>
              <a:spcAft>
                <a:spcPct val="0"/>
              </a:spcAft>
              <a:defRPr sz="4075">
                <a:latin typeface="Calibri" panose="020F0502020204030204" pitchFamily="34" charset="0"/>
              </a:defRPr>
            </a:lvl7pPr>
            <a:lvl8pPr marL="1270000" algn="ctr" fontAlgn="base">
              <a:spcBef>
                <a:spcPct val="0"/>
              </a:spcBef>
              <a:spcAft>
                <a:spcPct val="0"/>
              </a:spcAft>
              <a:defRPr sz="4075">
                <a:latin typeface="Calibri" panose="020F0502020204030204" pitchFamily="34" charset="0"/>
              </a:defRPr>
            </a:lvl8pPr>
            <a:lvl9pPr marL="1693545" algn="ctr" fontAlgn="base">
              <a:spcBef>
                <a:spcPct val="0"/>
              </a:spcBef>
              <a:spcAft>
                <a:spcPct val="0"/>
              </a:spcAft>
              <a:defRPr sz="4075">
                <a:latin typeface="Calibri" panose="020F0502020204030204" pitchFamily="34" charset="0"/>
              </a:defRPr>
            </a:lvl9pPr>
          </a:lstStyle>
          <a:p>
            <a:pPr algn="ctr"/>
            <a:r>
              <a:rPr lang="en-US" altLang="zh-CN" sz="1400" dirty="0"/>
              <a:t>-4.55 and</a:t>
            </a:r>
            <a:r>
              <a:rPr lang="zh-CN" altLang="en-US" sz="1400" dirty="0"/>
              <a:t> </a:t>
            </a:r>
            <a:r>
              <a:rPr lang="en-US" altLang="zh-CN" sz="1400" dirty="0"/>
              <a:t>-3.39</a:t>
            </a:r>
          </a:p>
          <a:p>
            <a:pPr algn="ctr"/>
            <a:r>
              <a:rPr lang="en-US" altLang="zh-CN" sz="1400" dirty="0" err="1"/>
              <a:t>CM1</a:t>
            </a:r>
            <a:endParaRPr lang="zh-CN" altLang="en-US" sz="1400" dirty="0"/>
          </a:p>
        </p:txBody>
      </p:sp>
      <p:sp>
        <p:nvSpPr>
          <p:cNvPr id="26" name="文本框 25">
            <a:extLst>
              <a:ext uri="{FF2B5EF4-FFF2-40B4-BE49-F238E27FC236}">
                <a16:creationId xmlns:a16="http://schemas.microsoft.com/office/drawing/2014/main" id="{36D0CC27-9EEE-4564-85B4-D87C15E88C57}"/>
              </a:ext>
            </a:extLst>
          </p:cNvPr>
          <p:cNvSpPr txBox="1"/>
          <p:nvPr/>
        </p:nvSpPr>
        <p:spPr>
          <a:xfrm>
            <a:off x="9876576" y="4429585"/>
            <a:ext cx="1877962" cy="338554"/>
          </a:xfrm>
          <a:prstGeom prst="rect">
            <a:avLst/>
          </a:prstGeom>
          <a:noFill/>
          <a:ln w="9525">
            <a:noFill/>
            <a:miter lim="800000"/>
          </a:ln>
        </p:spPr>
        <p:txBody>
          <a:bodyPr vert="horz" wrap="square" lIns="91440" tIns="45720" rIns="91440" bIns="45720" numCol="1" anchor="ctr" anchorCtr="0" compatLnSpc="1"/>
          <a:lstStyle>
            <a:defPPr>
              <a:defRPr lang="zh-CN"/>
            </a:defPPr>
            <a:lvl1pPr>
              <a:defRPr sz="1600" b="0">
                <a:latin typeface="楷体" panose="02010609060101010101" pitchFamily="49" charset="-122"/>
                <a:ea typeface="楷体" panose="02010609060101010101" pitchFamily="49" charset="-122"/>
                <a:cs typeface="+mj-cs"/>
              </a:defRPr>
            </a:lvl1pPr>
            <a:lvl2pPr algn="ctr">
              <a:defRPr sz="4075">
                <a:latin typeface="Calibri" panose="020F0502020204030204" pitchFamily="34" charset="0"/>
              </a:defRPr>
            </a:lvl2pPr>
            <a:lvl3pPr algn="ctr">
              <a:defRPr sz="4075">
                <a:latin typeface="Calibri" panose="020F0502020204030204" pitchFamily="34" charset="0"/>
              </a:defRPr>
            </a:lvl3pPr>
            <a:lvl4pPr algn="ctr">
              <a:defRPr sz="4075">
                <a:latin typeface="Calibri" panose="020F0502020204030204" pitchFamily="34" charset="0"/>
              </a:defRPr>
            </a:lvl4pPr>
            <a:lvl5pPr algn="ctr">
              <a:defRPr sz="4075">
                <a:latin typeface="Calibri" panose="020F0502020204030204" pitchFamily="34" charset="0"/>
              </a:defRPr>
            </a:lvl5pPr>
            <a:lvl6pPr marL="423545" algn="ctr" fontAlgn="base">
              <a:spcBef>
                <a:spcPct val="0"/>
              </a:spcBef>
              <a:spcAft>
                <a:spcPct val="0"/>
              </a:spcAft>
              <a:defRPr sz="4075">
                <a:latin typeface="Calibri" panose="020F0502020204030204" pitchFamily="34" charset="0"/>
              </a:defRPr>
            </a:lvl6pPr>
            <a:lvl7pPr marL="846455" algn="ctr" fontAlgn="base">
              <a:spcBef>
                <a:spcPct val="0"/>
              </a:spcBef>
              <a:spcAft>
                <a:spcPct val="0"/>
              </a:spcAft>
              <a:defRPr sz="4075">
                <a:latin typeface="Calibri" panose="020F0502020204030204" pitchFamily="34" charset="0"/>
              </a:defRPr>
            </a:lvl7pPr>
            <a:lvl8pPr marL="1270000" algn="ctr" fontAlgn="base">
              <a:spcBef>
                <a:spcPct val="0"/>
              </a:spcBef>
              <a:spcAft>
                <a:spcPct val="0"/>
              </a:spcAft>
              <a:defRPr sz="4075">
                <a:latin typeface="Calibri" panose="020F0502020204030204" pitchFamily="34" charset="0"/>
              </a:defRPr>
            </a:lvl8pPr>
            <a:lvl9pPr marL="1693545" algn="ctr" fontAlgn="base">
              <a:spcBef>
                <a:spcPct val="0"/>
              </a:spcBef>
              <a:spcAft>
                <a:spcPct val="0"/>
              </a:spcAft>
              <a:defRPr sz="4075">
                <a:latin typeface="Calibri" panose="020F0502020204030204" pitchFamily="34" charset="0"/>
              </a:defRPr>
            </a:lvl9pPr>
          </a:lstStyle>
          <a:p>
            <a:pPr algn="ctr"/>
            <a:r>
              <a:rPr lang="en-US" altLang="zh-CN" sz="1400" dirty="0"/>
              <a:t>-3.45 and</a:t>
            </a:r>
            <a:r>
              <a:rPr lang="zh-CN" altLang="en-US" sz="1400" dirty="0"/>
              <a:t> </a:t>
            </a:r>
            <a:r>
              <a:rPr lang="en-US" altLang="zh-CN" sz="1400" dirty="0"/>
              <a:t>-3.13</a:t>
            </a:r>
          </a:p>
          <a:p>
            <a:pPr algn="ctr"/>
            <a:r>
              <a:rPr lang="en-US" altLang="zh-CN" sz="1400" dirty="0" err="1"/>
              <a:t>CM2</a:t>
            </a:r>
            <a:endParaRPr lang="zh-CN" altLang="en-US" sz="1400" dirty="0"/>
          </a:p>
        </p:txBody>
      </p:sp>
      <p:sp>
        <p:nvSpPr>
          <p:cNvPr id="24" name="灯片编号占位符 1">
            <a:extLst>
              <a:ext uri="{FF2B5EF4-FFF2-40B4-BE49-F238E27FC236}">
                <a16:creationId xmlns:a16="http://schemas.microsoft.com/office/drawing/2014/main" id="{75C265C0-B484-46A6-B36B-D0E4BBFBE100}"/>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19</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flipV="1">
            <a:off x="0" y="891649"/>
            <a:ext cx="121932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圆角矩形 41"/>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96" name="圆角矩形 95"/>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4"/>
          <p:cNvSpPr txBox="1"/>
          <p:nvPr/>
        </p:nvSpPr>
        <p:spPr>
          <a:xfrm>
            <a:off x="1335584" y="222643"/>
            <a:ext cx="1984375" cy="589280"/>
          </a:xfrm>
          <a:prstGeom prst="rect">
            <a:avLst/>
          </a:prstGeom>
          <a:noFill/>
        </p:spPr>
        <p:txBody>
          <a:bodyPr>
            <a:spAutoFit/>
            <a:scene3d>
              <a:camera prst="orthographicFront"/>
              <a:lightRig rig="threePt" dir="t"/>
            </a:scene3d>
          </a:bodyPr>
          <a:lstStyle/>
          <a:p>
            <a:pPr defTabSz="762000" eaLnBrk="1" fontAlgn="auto" hangingPunct="1">
              <a:lnSpc>
                <a:spcPct val="90000"/>
              </a:lnSpc>
              <a:spcAft>
                <a:spcPts val="0"/>
              </a:spcAft>
              <a:defRPr/>
            </a:pPr>
            <a:r>
              <a:rPr kumimoji="1" lang="en-US" altLang="zh-CN" sz="3600" b="1" dirty="0">
                <a:solidFill>
                  <a:srgbClr val="005DA2"/>
                </a:solidFill>
                <a:latin typeface="Times New Roman" panose="02020603050405020304" pitchFamily="18" charset="0"/>
                <a:ea typeface="微软雅黑" panose="020B0503020204020204" charset="-122"/>
                <a:cs typeface="Times New Roman" panose="02020603050405020304" pitchFamily="18" charset="0"/>
              </a:rPr>
              <a:t>Outline</a:t>
            </a:r>
          </a:p>
        </p:txBody>
      </p:sp>
      <p:pic>
        <p:nvPicPr>
          <p:cNvPr id="39" name="图片 18" descr="图片1副本"/>
          <p:cNvPicPr>
            <a:picLocks noChangeAspect="1"/>
          </p:cNvPicPr>
          <p:nvPr/>
        </p:nvPicPr>
        <p:blipFill>
          <a:blip r:embed="rId4" cstate="print"/>
          <a:srcRect/>
          <a:stretch>
            <a:fillRect/>
          </a:stretch>
        </p:blipFill>
        <p:spPr bwMode="auto">
          <a:xfrm>
            <a:off x="10739700" y="185897"/>
            <a:ext cx="1106000" cy="552878"/>
          </a:xfrm>
          <a:prstGeom prst="rect">
            <a:avLst/>
          </a:prstGeom>
          <a:noFill/>
          <a:ln w="9525">
            <a:noFill/>
            <a:miter lim="800000"/>
            <a:headEnd/>
            <a:tailEnd/>
          </a:ln>
        </p:spPr>
      </p:pic>
      <p:sp>
        <p:nvSpPr>
          <p:cNvPr id="6" name="TextBox 11"/>
          <p:cNvSpPr txBox="1">
            <a:spLocks noChangeArrowheads="1"/>
          </p:cNvSpPr>
          <p:nvPr/>
        </p:nvSpPr>
        <p:spPr bwMode="auto">
          <a:xfrm>
            <a:off x="704406" y="1435893"/>
            <a:ext cx="11851005" cy="4263155"/>
          </a:xfrm>
          <a:prstGeom prst="rect">
            <a:avLst/>
          </a:prstGeom>
          <a:noFill/>
          <a:ln w="9525">
            <a:noFill/>
            <a:miter lim="800000"/>
          </a:ln>
        </p:spPr>
        <p:txBody>
          <a:bodyPr wrap="square" lIns="0" tIns="0" rIns="0" bIns="0" anchor="ctr">
            <a:spAutoFit/>
          </a:bodyPr>
          <a:lstStyle/>
          <a:p>
            <a:pPr marL="571500" indent="-571500" defTabSz="705485" eaLnBrk="1" latinLnBrk="0" hangingPunct="1">
              <a:lnSpc>
                <a:spcPct val="200000"/>
              </a:lnSpc>
              <a:buClr>
                <a:srgbClr val="00467A"/>
              </a:buClr>
              <a:buFont typeface="+mj-lt"/>
              <a:buAutoNum type="romanUcPeriod"/>
            </a:pPr>
            <a:r>
              <a:rPr lang="en-US" altLang="zh-CN" sz="3600" b="1" dirty="0">
                <a:solidFill>
                  <a:schemeClr val="tx1"/>
                </a:solidFill>
                <a:latin typeface="Times New Roman" panose="02020603050405020304" pitchFamily="18" charset="0"/>
                <a:ea typeface="+mj-ea"/>
                <a:cs typeface="Times New Roman" panose="02020603050405020304" pitchFamily="18" charset="0"/>
              </a:rPr>
              <a:t> Introduction of CSNS-II</a:t>
            </a:r>
          </a:p>
          <a:p>
            <a:pPr marL="571500" indent="-571500" defTabSz="705485" eaLnBrk="1" latinLnBrk="0" hangingPunct="1">
              <a:lnSpc>
                <a:spcPct val="200000"/>
              </a:lnSpc>
              <a:buClr>
                <a:srgbClr val="1F497D"/>
              </a:buClr>
              <a:buFont typeface="+mj-lt"/>
              <a:buAutoNum type="romanUcPeriod"/>
            </a:pPr>
            <a:r>
              <a:rPr lang="zh-CN" altLang="en-US" sz="3600" b="1" dirty="0">
                <a:solidFill>
                  <a:schemeClr val="tx1"/>
                </a:solidFill>
                <a:latin typeface="Times New Roman" panose="02020603050405020304" pitchFamily="18" charset="0"/>
                <a:ea typeface="+mj-ea"/>
                <a:cs typeface="Times New Roman" panose="02020603050405020304" pitchFamily="18" charset="0"/>
              </a:rPr>
              <a:t> </a:t>
            </a:r>
            <a:r>
              <a:rPr lang="en-US" altLang="zh-CN" sz="3600" b="1" dirty="0">
                <a:solidFill>
                  <a:schemeClr val="tx1"/>
                </a:solidFill>
                <a:latin typeface="Times New Roman" panose="02020603050405020304" pitchFamily="18" charset="0"/>
                <a:ea typeface="+mj-ea"/>
                <a:cs typeface="Times New Roman" panose="02020603050405020304" pitchFamily="18" charset="0"/>
              </a:rPr>
              <a:t>Current Status of Double Spoke Cavity Cryomodule</a:t>
            </a:r>
          </a:p>
          <a:p>
            <a:pPr marL="571500" indent="-571500" defTabSz="705485" latinLnBrk="0">
              <a:lnSpc>
                <a:spcPct val="200000"/>
              </a:lnSpc>
              <a:buClr>
                <a:srgbClr val="1F497D"/>
              </a:buClr>
              <a:buFont typeface="+mj-lt"/>
              <a:buAutoNum type="romanUcPeriod"/>
            </a:pPr>
            <a:r>
              <a:rPr lang="zh-CN" altLang="en-US" sz="3600" b="1" dirty="0">
                <a:solidFill>
                  <a:schemeClr val="tx1"/>
                </a:solidFill>
                <a:latin typeface="Times New Roman" panose="02020603050405020304" pitchFamily="18" charset="0"/>
                <a:ea typeface="+mj-ea"/>
                <a:cs typeface="Times New Roman" panose="02020603050405020304" pitchFamily="18" charset="0"/>
              </a:rPr>
              <a:t> </a:t>
            </a:r>
            <a:r>
              <a:rPr lang="en-US" altLang="zh-CN" sz="3600" b="1" dirty="0">
                <a:solidFill>
                  <a:schemeClr val="tx1"/>
                </a:solidFill>
                <a:latin typeface="Times New Roman" panose="02020603050405020304" pitchFamily="18" charset="0"/>
                <a:ea typeface="+mj-ea"/>
                <a:cs typeface="Times New Roman" panose="02020603050405020304" pitchFamily="18" charset="0"/>
              </a:rPr>
              <a:t>Current Status of Elliptical Cavity Cryomodule</a:t>
            </a:r>
          </a:p>
          <a:p>
            <a:pPr marL="571500" indent="-571500" defTabSz="705485" latinLnBrk="0">
              <a:lnSpc>
                <a:spcPct val="200000"/>
              </a:lnSpc>
              <a:buClr>
                <a:srgbClr val="1F497D"/>
              </a:buClr>
              <a:buFont typeface="+mj-lt"/>
              <a:buAutoNum type="romanUcPeriod"/>
            </a:pPr>
            <a:r>
              <a:rPr lang="en-US" altLang="zh-CN" sz="3600" b="1" dirty="0">
                <a:solidFill>
                  <a:schemeClr val="tx1"/>
                </a:solidFill>
                <a:latin typeface="Times New Roman" panose="02020603050405020304" pitchFamily="18" charset="0"/>
                <a:ea typeface="+mj-ea"/>
                <a:cs typeface="Times New Roman" panose="02020603050405020304" pitchFamily="18" charset="0"/>
              </a:rPr>
              <a:t> Summary</a:t>
            </a:r>
          </a:p>
        </p:txBody>
      </p:sp>
      <p:sp>
        <p:nvSpPr>
          <p:cNvPr id="7" name="文本框 6"/>
          <p:cNvSpPr txBox="1"/>
          <p:nvPr/>
        </p:nvSpPr>
        <p:spPr>
          <a:xfrm>
            <a:off x="4634865" y="511810"/>
            <a:ext cx="3386455" cy="368300"/>
          </a:xfrm>
          <a:prstGeom prst="rect">
            <a:avLst/>
          </a:prstGeom>
          <a:noFill/>
        </p:spPr>
        <p:txBody>
          <a:bodyPr wrap="square" rtlCol="0">
            <a:spAutoFit/>
          </a:bodyPr>
          <a:lstStyle/>
          <a:p>
            <a:endParaRPr lang="zh-CN" altLang="en-US"/>
          </a:p>
        </p:txBody>
      </p:sp>
      <p:sp>
        <p:nvSpPr>
          <p:cNvPr id="9" name="灯片编号占位符 1">
            <a:extLst>
              <a:ext uri="{FF2B5EF4-FFF2-40B4-BE49-F238E27FC236}">
                <a16:creationId xmlns:a16="http://schemas.microsoft.com/office/drawing/2014/main" id="{1FBE93A6-CDE0-4F7C-817E-77EE5844255B}"/>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a:t>
            </a:fld>
            <a:endParaRPr lang="zh-CN" altLang="en-US" sz="900" b="0" dirty="0">
              <a:solidFill>
                <a:srgbClr val="4D5E68"/>
              </a:solidFill>
              <a:latin typeface="Impact" panose="020B0806030902050204" pitchFamily="34" charset="0"/>
              <a:sym typeface="Impact" panose="020B0806030902050204" pitchFamily="34"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dirty="0"/>
              <a:t>Transportation test</a:t>
            </a:r>
            <a:endParaRPr lang="zh-CN" altLang="en-US" dirty="0"/>
          </a:p>
        </p:txBody>
      </p:sp>
      <p:pic>
        <p:nvPicPr>
          <p:cNvPr id="7" name="图片 6">
            <a:extLst>
              <a:ext uri="{FF2B5EF4-FFF2-40B4-BE49-F238E27FC236}">
                <a16:creationId xmlns:a16="http://schemas.microsoft.com/office/drawing/2014/main" id="{D86D6107-4569-4F13-B6BF-67BC65EBA5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8216" y="4036110"/>
            <a:ext cx="3139105" cy="2353407"/>
          </a:xfrm>
          <a:prstGeom prst="rect">
            <a:avLst/>
          </a:prstGeom>
        </p:spPr>
      </p:pic>
      <p:pic>
        <p:nvPicPr>
          <p:cNvPr id="8" name="图片 7">
            <a:extLst>
              <a:ext uri="{FF2B5EF4-FFF2-40B4-BE49-F238E27FC236}">
                <a16:creationId xmlns:a16="http://schemas.microsoft.com/office/drawing/2014/main" id="{05CCF2EE-F4C0-4786-B1B9-F6F0DB7ED7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92104" y="4025193"/>
            <a:ext cx="3106695" cy="2354539"/>
          </a:xfrm>
          <a:prstGeom prst="rect">
            <a:avLst/>
          </a:prstGeom>
        </p:spPr>
      </p:pic>
      <p:pic>
        <p:nvPicPr>
          <p:cNvPr id="9" name="图片 8">
            <a:extLst>
              <a:ext uri="{FF2B5EF4-FFF2-40B4-BE49-F238E27FC236}">
                <a16:creationId xmlns:a16="http://schemas.microsoft.com/office/drawing/2014/main" id="{FF610626-FDC7-4639-9D23-2ABEF0995A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32758" y="4053571"/>
            <a:ext cx="981786" cy="1240260"/>
          </a:xfrm>
          <a:prstGeom prst="rect">
            <a:avLst/>
          </a:prstGeom>
        </p:spPr>
      </p:pic>
      <p:pic>
        <p:nvPicPr>
          <p:cNvPr id="10" name="图片 9">
            <a:extLst>
              <a:ext uri="{FF2B5EF4-FFF2-40B4-BE49-F238E27FC236}">
                <a16:creationId xmlns:a16="http://schemas.microsoft.com/office/drawing/2014/main" id="{CB30FD47-223B-46F9-9AFF-99D4D7323CC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32750" y="4110018"/>
            <a:ext cx="1394241" cy="914016"/>
          </a:xfrm>
          <a:prstGeom prst="rect">
            <a:avLst/>
          </a:prstGeom>
        </p:spPr>
      </p:pic>
      <p:pic>
        <p:nvPicPr>
          <p:cNvPr id="11" name="图片 10">
            <a:extLst>
              <a:ext uri="{FF2B5EF4-FFF2-40B4-BE49-F238E27FC236}">
                <a16:creationId xmlns:a16="http://schemas.microsoft.com/office/drawing/2014/main" id="{F714D23B-5A61-4470-9579-8DBDDD886EB7}"/>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071543" y="4977244"/>
            <a:ext cx="1103555" cy="1412273"/>
          </a:xfrm>
          <a:prstGeom prst="rect">
            <a:avLst/>
          </a:prstGeom>
        </p:spPr>
      </p:pic>
      <p:pic>
        <p:nvPicPr>
          <p:cNvPr id="12" name="图片 11">
            <a:extLst>
              <a:ext uri="{FF2B5EF4-FFF2-40B4-BE49-F238E27FC236}">
                <a16:creationId xmlns:a16="http://schemas.microsoft.com/office/drawing/2014/main" id="{7ADBE1DE-BA2D-4E36-BBF1-2A62D47A85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54280" y="5525687"/>
            <a:ext cx="1462405" cy="672084"/>
          </a:xfrm>
          <a:prstGeom prst="rect">
            <a:avLst/>
          </a:prstGeom>
        </p:spPr>
      </p:pic>
      <p:pic>
        <p:nvPicPr>
          <p:cNvPr id="13" name="图片 12">
            <a:extLst>
              <a:ext uri="{FF2B5EF4-FFF2-40B4-BE49-F238E27FC236}">
                <a16:creationId xmlns:a16="http://schemas.microsoft.com/office/drawing/2014/main" id="{4A9BCE0E-E366-4574-9F40-6C40FEB5D2C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0800000">
            <a:off x="2751561" y="1155220"/>
            <a:ext cx="3139104" cy="2354328"/>
          </a:xfrm>
          <a:prstGeom prst="rect">
            <a:avLst/>
          </a:prstGeom>
        </p:spPr>
      </p:pic>
      <p:pic>
        <p:nvPicPr>
          <p:cNvPr id="14" name="图片 13">
            <a:extLst>
              <a:ext uri="{FF2B5EF4-FFF2-40B4-BE49-F238E27FC236}">
                <a16:creationId xmlns:a16="http://schemas.microsoft.com/office/drawing/2014/main" id="{D9B3A13B-82A0-4774-8881-1076B63B9AF8}"/>
              </a:ext>
            </a:extLst>
          </p:cNvPr>
          <p:cNvPicPr>
            <a:picLocks noChangeAspect="1"/>
          </p:cNvPicPr>
          <p:nvPr/>
        </p:nvPicPr>
        <p:blipFill>
          <a:blip r:embed="rId10"/>
          <a:stretch>
            <a:fillRect/>
          </a:stretch>
        </p:blipFill>
        <p:spPr>
          <a:xfrm>
            <a:off x="8892104" y="1150761"/>
            <a:ext cx="3106695" cy="2344086"/>
          </a:xfrm>
          <a:prstGeom prst="rect">
            <a:avLst/>
          </a:prstGeom>
        </p:spPr>
      </p:pic>
      <p:pic>
        <p:nvPicPr>
          <p:cNvPr id="15" name="图片 14">
            <a:extLst>
              <a:ext uri="{FF2B5EF4-FFF2-40B4-BE49-F238E27FC236}">
                <a16:creationId xmlns:a16="http://schemas.microsoft.com/office/drawing/2014/main" id="{FF89ACA6-188C-4520-9D87-0B36E3C9C015}"/>
              </a:ext>
            </a:extLst>
          </p:cNvPr>
          <p:cNvPicPr>
            <a:picLocks noChangeAspect="1"/>
          </p:cNvPicPr>
          <p:nvPr/>
        </p:nvPicPr>
        <p:blipFill>
          <a:blip r:embed="rId11"/>
          <a:stretch>
            <a:fillRect/>
          </a:stretch>
        </p:blipFill>
        <p:spPr>
          <a:xfrm>
            <a:off x="6039440" y="1150761"/>
            <a:ext cx="2690032" cy="2344086"/>
          </a:xfrm>
          <a:prstGeom prst="rect">
            <a:avLst/>
          </a:prstGeom>
        </p:spPr>
      </p:pic>
      <p:sp>
        <p:nvSpPr>
          <p:cNvPr id="16" name="文本框 15">
            <a:extLst>
              <a:ext uri="{FF2B5EF4-FFF2-40B4-BE49-F238E27FC236}">
                <a16:creationId xmlns:a16="http://schemas.microsoft.com/office/drawing/2014/main" id="{8BDF8380-C99D-4DA0-A979-D211ACAE9C4B}"/>
              </a:ext>
            </a:extLst>
          </p:cNvPr>
          <p:cNvSpPr txBox="1"/>
          <p:nvPr/>
        </p:nvSpPr>
        <p:spPr>
          <a:xfrm>
            <a:off x="3104255" y="3592185"/>
            <a:ext cx="3932923" cy="306977"/>
          </a:xfrm>
          <a:prstGeom prst="rect">
            <a:avLst/>
          </a:prstGeom>
          <a:noFill/>
        </p:spPr>
        <p:txBody>
          <a:bodyPr wrap="square">
            <a:spAutoFit/>
          </a:bodyPr>
          <a:lstStyle>
            <a:defPPr>
              <a:defRPr lang="zh-CN"/>
            </a:defPPr>
            <a:lvl1pPr>
              <a:defRPr>
                <a:latin typeface="Times New Roman" panose="02020603050405020304" pitchFamily="18" charset="0"/>
                <a:ea typeface="楷体" panose="02010609060101010101" pitchFamily="49" charset="-122"/>
              </a:defRPr>
            </a:lvl1pPr>
          </a:lstStyle>
          <a:p>
            <a:r>
              <a:rPr lang="en-US" altLang="zh-CN" sz="1400" dirty="0"/>
              <a:t>damping frame load-bearing test</a:t>
            </a:r>
            <a:endParaRPr lang="zh-CN" altLang="en-US" sz="1400" dirty="0"/>
          </a:p>
        </p:txBody>
      </p:sp>
      <p:sp>
        <p:nvSpPr>
          <p:cNvPr id="17" name="文本框 16">
            <a:extLst>
              <a:ext uri="{FF2B5EF4-FFF2-40B4-BE49-F238E27FC236}">
                <a16:creationId xmlns:a16="http://schemas.microsoft.com/office/drawing/2014/main" id="{54F291BD-8739-4E1D-B848-F29C0D599771}"/>
              </a:ext>
            </a:extLst>
          </p:cNvPr>
          <p:cNvSpPr txBox="1"/>
          <p:nvPr/>
        </p:nvSpPr>
        <p:spPr>
          <a:xfrm>
            <a:off x="6258120" y="3598829"/>
            <a:ext cx="3780110" cy="307777"/>
          </a:xfrm>
          <a:prstGeom prst="rect">
            <a:avLst/>
          </a:prstGeom>
          <a:noFill/>
        </p:spPr>
        <p:txBody>
          <a:bodyPr wrap="square">
            <a:spAutoFit/>
          </a:bodyPr>
          <a:lstStyle>
            <a:defPPr>
              <a:defRPr lang="zh-CN"/>
            </a:defPPr>
            <a:lvl1pPr>
              <a:defRPr>
                <a:latin typeface="Times New Roman" panose="02020603050405020304" pitchFamily="18" charset="0"/>
                <a:ea typeface="楷体" panose="02010609060101010101" pitchFamily="49" charset="-122"/>
              </a:defRPr>
            </a:lvl1pPr>
          </a:lstStyle>
          <a:p>
            <a:r>
              <a:rPr lang="en-US" altLang="zh-CN" sz="1400" dirty="0"/>
              <a:t>selection of damping springs</a:t>
            </a:r>
            <a:endParaRPr lang="zh-CN" altLang="en-US" sz="1400" dirty="0"/>
          </a:p>
        </p:txBody>
      </p:sp>
      <p:sp>
        <p:nvSpPr>
          <p:cNvPr id="18" name="文本框 17">
            <a:extLst>
              <a:ext uri="{FF2B5EF4-FFF2-40B4-BE49-F238E27FC236}">
                <a16:creationId xmlns:a16="http://schemas.microsoft.com/office/drawing/2014/main" id="{32EA79EC-AE53-4FD2-ABF7-E463857B249D}"/>
              </a:ext>
            </a:extLst>
          </p:cNvPr>
          <p:cNvSpPr txBox="1"/>
          <p:nvPr/>
        </p:nvSpPr>
        <p:spPr>
          <a:xfrm>
            <a:off x="2888908" y="6439040"/>
            <a:ext cx="3740962" cy="307777"/>
          </a:xfrm>
          <a:prstGeom prst="rect">
            <a:avLst/>
          </a:prstGeom>
          <a:noFill/>
        </p:spPr>
        <p:txBody>
          <a:bodyPr wrap="square">
            <a:spAutoFit/>
          </a:bodyPr>
          <a:lstStyle>
            <a:defPPr>
              <a:defRPr lang="zh-CN"/>
            </a:defPPr>
            <a:lvl1pPr>
              <a:defRPr>
                <a:latin typeface="Times New Roman" panose="02020603050405020304" pitchFamily="18" charset="0"/>
                <a:ea typeface="楷体" panose="02010609060101010101" pitchFamily="49" charset="-122"/>
              </a:defRPr>
            </a:lvl1pPr>
          </a:lstStyle>
          <a:p>
            <a:r>
              <a:rPr lang="en-US" altLang="zh-CN" sz="1400" dirty="0"/>
              <a:t>load-bearing road test of damping frame</a:t>
            </a:r>
            <a:endParaRPr lang="zh-CN" altLang="en-US" sz="1400" dirty="0"/>
          </a:p>
        </p:txBody>
      </p:sp>
      <p:sp>
        <p:nvSpPr>
          <p:cNvPr id="19" name="文本框 18">
            <a:extLst>
              <a:ext uri="{FF2B5EF4-FFF2-40B4-BE49-F238E27FC236}">
                <a16:creationId xmlns:a16="http://schemas.microsoft.com/office/drawing/2014/main" id="{581734ED-F755-423C-B686-1E012A866D84}"/>
              </a:ext>
            </a:extLst>
          </p:cNvPr>
          <p:cNvSpPr txBox="1"/>
          <p:nvPr/>
        </p:nvSpPr>
        <p:spPr>
          <a:xfrm>
            <a:off x="6280359" y="6429255"/>
            <a:ext cx="3430337" cy="307777"/>
          </a:xfrm>
          <a:prstGeom prst="rect">
            <a:avLst/>
          </a:prstGeom>
          <a:noFill/>
        </p:spPr>
        <p:txBody>
          <a:bodyPr wrap="square">
            <a:spAutoFit/>
          </a:bodyPr>
          <a:lstStyle>
            <a:defPPr>
              <a:defRPr lang="zh-CN"/>
            </a:defPPr>
            <a:lvl1pPr>
              <a:defRPr>
                <a:latin typeface="Times New Roman" panose="02020603050405020304" pitchFamily="18" charset="0"/>
                <a:ea typeface="楷体" panose="02010609060101010101" pitchFamily="49" charset="-122"/>
              </a:defRPr>
            </a:lvl1pPr>
          </a:lstStyle>
          <a:p>
            <a:r>
              <a:rPr lang="en-US" altLang="zh-CN" sz="1400" dirty="0"/>
              <a:t>selection of vibration sensors</a:t>
            </a:r>
            <a:endParaRPr lang="zh-CN" altLang="en-US" sz="1400" dirty="0"/>
          </a:p>
        </p:txBody>
      </p:sp>
      <p:sp>
        <p:nvSpPr>
          <p:cNvPr id="20" name="文本框 19">
            <a:extLst>
              <a:ext uri="{FF2B5EF4-FFF2-40B4-BE49-F238E27FC236}">
                <a16:creationId xmlns:a16="http://schemas.microsoft.com/office/drawing/2014/main" id="{A61BB83E-6ADB-453C-B81C-447B09FFACCF}"/>
              </a:ext>
            </a:extLst>
          </p:cNvPr>
          <p:cNvSpPr txBox="1"/>
          <p:nvPr/>
        </p:nvSpPr>
        <p:spPr>
          <a:xfrm>
            <a:off x="8891142" y="3494847"/>
            <a:ext cx="3429626" cy="523220"/>
          </a:xfrm>
          <a:prstGeom prst="rect">
            <a:avLst/>
          </a:prstGeom>
          <a:noFill/>
        </p:spPr>
        <p:txBody>
          <a:bodyPr wrap="square">
            <a:spAutoFit/>
          </a:bodyPr>
          <a:lstStyle>
            <a:defPPr>
              <a:defRPr lang="zh-CN"/>
            </a:defPPr>
            <a:lvl1pPr>
              <a:defRPr>
                <a:latin typeface="Times New Roman" panose="02020603050405020304" pitchFamily="18" charset="0"/>
                <a:ea typeface="楷体" panose="02010609060101010101" pitchFamily="49" charset="-122"/>
              </a:defRPr>
            </a:lvl1pPr>
          </a:lstStyle>
          <a:p>
            <a:r>
              <a:rPr lang="en-US" altLang="zh-CN" sz="1400" dirty="0"/>
              <a:t>long-Distance Transportation of False Cavity </a:t>
            </a:r>
            <a:r>
              <a:rPr lang="en-US" altLang="zh-CN" sz="1400" dirty="0" err="1"/>
              <a:t>crymodule</a:t>
            </a:r>
            <a:r>
              <a:rPr lang="en-US" altLang="zh-CN" sz="1400" dirty="0"/>
              <a:t> (Beijing ←→ Dongguan)</a:t>
            </a:r>
            <a:endParaRPr lang="zh-CN" altLang="en-US" sz="1400" dirty="0"/>
          </a:p>
        </p:txBody>
      </p:sp>
      <p:sp>
        <p:nvSpPr>
          <p:cNvPr id="21" name="文本框 20">
            <a:extLst>
              <a:ext uri="{FF2B5EF4-FFF2-40B4-BE49-F238E27FC236}">
                <a16:creationId xmlns:a16="http://schemas.microsoft.com/office/drawing/2014/main" id="{F2DE02B1-A842-4F26-B743-26F90F2DD6D6}"/>
              </a:ext>
            </a:extLst>
          </p:cNvPr>
          <p:cNvSpPr txBox="1"/>
          <p:nvPr/>
        </p:nvSpPr>
        <p:spPr>
          <a:xfrm>
            <a:off x="8922673" y="6386858"/>
            <a:ext cx="3269327" cy="523220"/>
          </a:xfrm>
          <a:prstGeom prst="rect">
            <a:avLst/>
          </a:prstGeom>
          <a:noFill/>
        </p:spPr>
        <p:txBody>
          <a:bodyPr wrap="square">
            <a:spAutoFit/>
          </a:bodyPr>
          <a:lstStyle>
            <a:defPPr>
              <a:defRPr lang="zh-CN"/>
            </a:defPPr>
            <a:lvl1pPr>
              <a:defRPr>
                <a:latin typeface="Times New Roman" panose="02020603050405020304" pitchFamily="18" charset="0"/>
                <a:ea typeface="楷体" panose="02010609060101010101" pitchFamily="49" charset="-122"/>
              </a:defRPr>
            </a:lvl1pPr>
          </a:lstStyle>
          <a:p>
            <a:pPr algn="ctr"/>
            <a:r>
              <a:rPr lang="en-US" altLang="zh-CN" sz="1400" dirty="0"/>
              <a:t>safe arrival of true cavity cryomodule transportation</a:t>
            </a:r>
            <a:endParaRPr lang="zh-CN" altLang="en-US" sz="1400" dirty="0"/>
          </a:p>
        </p:txBody>
      </p:sp>
      <p:pic>
        <p:nvPicPr>
          <p:cNvPr id="3" name="图片 2">
            <a:extLst>
              <a:ext uri="{FF2B5EF4-FFF2-40B4-BE49-F238E27FC236}">
                <a16:creationId xmlns:a16="http://schemas.microsoft.com/office/drawing/2014/main" id="{FE11E55B-DA3E-424A-8141-E4F706024B5B}"/>
              </a:ext>
            </a:extLst>
          </p:cNvPr>
          <p:cNvPicPr>
            <a:picLocks noChangeAspect="1"/>
          </p:cNvPicPr>
          <p:nvPr/>
        </p:nvPicPr>
        <p:blipFill>
          <a:blip r:embed="rId12"/>
          <a:stretch>
            <a:fillRect/>
          </a:stretch>
        </p:blipFill>
        <p:spPr>
          <a:xfrm>
            <a:off x="94428" y="1157908"/>
            <a:ext cx="2548866" cy="5522546"/>
          </a:xfrm>
          <a:prstGeom prst="rect">
            <a:avLst/>
          </a:prstGeom>
        </p:spPr>
      </p:pic>
      <p:sp>
        <p:nvSpPr>
          <p:cNvPr id="4" name="文本框 3">
            <a:extLst>
              <a:ext uri="{FF2B5EF4-FFF2-40B4-BE49-F238E27FC236}">
                <a16:creationId xmlns:a16="http://schemas.microsoft.com/office/drawing/2014/main" id="{B0BE3941-51EB-41AA-BA5C-1348E70D6738}"/>
              </a:ext>
            </a:extLst>
          </p:cNvPr>
          <p:cNvSpPr txBox="1"/>
          <p:nvPr/>
        </p:nvSpPr>
        <p:spPr>
          <a:xfrm>
            <a:off x="1217157" y="6279136"/>
            <a:ext cx="1729981" cy="369332"/>
          </a:xfrm>
          <a:prstGeom prst="rect">
            <a:avLst/>
          </a:prstGeom>
          <a:noFill/>
        </p:spPr>
        <p:txBody>
          <a:bodyPr wrap="square" rtlCol="0">
            <a:spAutoFit/>
          </a:bodyPr>
          <a:lstStyle/>
          <a:p>
            <a:r>
              <a:rPr lang="en-US" altLang="zh-CN" dirty="0"/>
              <a:t>Over 2400 km</a:t>
            </a:r>
            <a:endParaRPr lang="zh-CN" altLang="en-US" dirty="0"/>
          </a:p>
        </p:txBody>
      </p:sp>
      <p:sp>
        <p:nvSpPr>
          <p:cNvPr id="22" name="灯片编号占位符 1">
            <a:extLst>
              <a:ext uri="{FF2B5EF4-FFF2-40B4-BE49-F238E27FC236}">
                <a16:creationId xmlns:a16="http://schemas.microsoft.com/office/drawing/2014/main" id="{5E4C36E0-E9F0-4568-AE3F-C304C8BA7734}"/>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20</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6249" y="2806927"/>
            <a:ext cx="11830051" cy="1031501"/>
          </a:xfrm>
          <a:prstGeom prst="rect">
            <a:avLst/>
          </a:prstGeom>
          <a:noFill/>
        </p:spPr>
        <p:txBody>
          <a:bodyPr wrap="square">
            <a:spAutoFit/>
          </a:bodyPr>
          <a:lstStyle/>
          <a:p>
            <a:pPr marR="0" lvl="0" algn="l" defTabSz="705485" rtl="0" eaLnBrk="1" fontAlgn="auto" latinLnBrk="0" hangingPunct="1">
              <a:lnSpc>
                <a:spcPct val="200000"/>
              </a:lnSpc>
              <a:spcBef>
                <a:spcPts val="0"/>
              </a:spcBef>
              <a:spcAft>
                <a:spcPts val="0"/>
              </a:spcAft>
              <a:buClr>
                <a:srgbClr val="1F497D"/>
              </a:buClr>
              <a:buSzTx/>
              <a:defRPr/>
            </a:pPr>
            <a:r>
              <a:rPr kumimoji="1" lang="en-US" altLang="zh-CN" sz="3600" b="1" dirty="0">
                <a:solidFill>
                  <a:srgbClr val="005DA2"/>
                </a:solidFill>
                <a:latin typeface="Times New Roman" panose="02020603050405020304" pitchFamily="18" charset="0"/>
                <a:ea typeface="微软雅黑" panose="020B0503020204020204" charset="-122"/>
                <a:cs typeface="Times New Roman" panose="02020603050405020304" pitchFamily="18" charset="0"/>
              </a:rPr>
              <a:t>III.</a:t>
            </a:r>
            <a:r>
              <a:rPr kumimoji="1" lang="zh-CN" altLang="en-US" sz="3600" b="1" dirty="0">
                <a:solidFill>
                  <a:srgbClr val="005DA2"/>
                </a:solidFill>
                <a:latin typeface="Times New Roman" panose="02020603050405020304" pitchFamily="18" charset="0"/>
                <a:ea typeface="微软雅黑" panose="020B0503020204020204" charset="-122"/>
                <a:cs typeface="Times New Roman" panose="02020603050405020304" pitchFamily="18" charset="0"/>
              </a:rPr>
              <a:t>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Current Status of 6-cell </a:t>
            </a:r>
            <a:r>
              <a:rPr lang="en-US" altLang="zh-CN" sz="36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Elliptical Cavity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Cryomodule</a:t>
            </a:r>
          </a:p>
        </p:txBody>
      </p:sp>
      <p:sp>
        <p:nvSpPr>
          <p:cNvPr id="3" name="灯片编号占位符 1">
            <a:extLst>
              <a:ext uri="{FF2B5EF4-FFF2-40B4-BE49-F238E27FC236}">
                <a16:creationId xmlns:a16="http://schemas.microsoft.com/office/drawing/2014/main" id="{8CD1FB1D-4937-4CDC-A4B7-392AAD270EA4}"/>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21</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81050" y="282059"/>
            <a:ext cx="6096000" cy="523220"/>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Development History</a:t>
            </a:r>
            <a:endParaRPr lang="zh-CN" altLang="en-US" dirty="0"/>
          </a:p>
        </p:txBody>
      </p:sp>
      <p:sp>
        <p:nvSpPr>
          <p:cNvPr id="5" name="文本框 4">
            <a:extLst>
              <a:ext uri="{FF2B5EF4-FFF2-40B4-BE49-F238E27FC236}">
                <a16:creationId xmlns:a16="http://schemas.microsoft.com/office/drawing/2014/main" id="{1623C37F-1933-46E4-808D-60934A45F89B}"/>
              </a:ext>
            </a:extLst>
          </p:cNvPr>
          <p:cNvSpPr txBox="1"/>
          <p:nvPr/>
        </p:nvSpPr>
        <p:spPr>
          <a:xfrm>
            <a:off x="781050" y="936010"/>
            <a:ext cx="11154476" cy="5909310"/>
          </a:xfrm>
          <a:prstGeom prst="rect">
            <a:avLst/>
          </a:prstGeom>
          <a:noFill/>
        </p:spPr>
        <p:txBody>
          <a:bodyPr wrap="square" rtlCol="0">
            <a:spAutoFit/>
          </a:bodyPr>
          <a:lstStyle/>
          <a:p>
            <a:r>
              <a:rPr lang="en-US" altLang="zh-CN" sz="2000" b="1" dirty="0">
                <a:solidFill>
                  <a:srgbClr val="002060"/>
                </a:solidFill>
                <a:ea typeface="微软雅黑" panose="020B0503020204020204" charset="-122"/>
              </a:rPr>
              <a:t>The second half of 2024: Mass production has commenced</a:t>
            </a:r>
          </a:p>
          <a:p>
            <a:r>
              <a:rPr lang="en-US" altLang="zh-CN" sz="2000" b="1" dirty="0">
                <a:solidFill>
                  <a:srgbClr val="002060"/>
                </a:solidFill>
                <a:ea typeface="微软雅黑" panose="020B0503020204020204" charset="-122"/>
              </a:rPr>
              <a:t>6-cell Elliptical cavity  </a:t>
            </a:r>
          </a:p>
          <a:p>
            <a:pPr marL="342900" indent="-342900">
              <a:buFont typeface="Wingdings" panose="05000000000000000000" pitchFamily="2" charset="2"/>
              <a:buChar char="n"/>
            </a:pPr>
            <a:r>
              <a:rPr lang="en-US" altLang="zh-CN" sz="2000" dirty="0">
                <a:ea typeface="微软雅黑" panose="020B0503020204020204" charset="-122"/>
              </a:rPr>
              <a:t>August 2024 : </a:t>
            </a:r>
            <a:r>
              <a:rPr lang="en-US" altLang="zh-CN" dirty="0"/>
              <a:t>The niobium supply contracts are signed with Ningxia Orient Tantalum Industry </a:t>
            </a:r>
            <a:r>
              <a:rPr lang="en-US" altLang="zh-CN" dirty="0" err="1"/>
              <a:t>Co.,Ltd</a:t>
            </a:r>
            <a:r>
              <a:rPr lang="en-US" altLang="zh-CN" dirty="0"/>
              <a:t> (</a:t>
            </a:r>
            <a:r>
              <a:rPr lang="en-US" altLang="zh-CN" dirty="0" err="1"/>
              <a:t>OTIC</a:t>
            </a:r>
            <a:r>
              <a:rPr lang="en-US" altLang="zh-CN" dirty="0"/>
              <a:t>) and Northwest Institute for Non-ferrous Metal </a:t>
            </a:r>
            <a:r>
              <a:rPr lang="en-US" altLang="zh-CN" dirty="0" err="1"/>
              <a:t>Researth</a:t>
            </a:r>
            <a:r>
              <a:rPr lang="en-US" altLang="zh-CN" dirty="0"/>
              <a:t>.</a:t>
            </a:r>
          </a:p>
          <a:p>
            <a:pPr marL="342900" indent="-342900">
              <a:buFont typeface="Wingdings" panose="05000000000000000000" pitchFamily="2" charset="2"/>
              <a:buChar char="n"/>
            </a:pPr>
            <a:r>
              <a:rPr lang="en-US" altLang="zh-CN" sz="2000" dirty="0">
                <a:ea typeface="微软雅黑" panose="020B0503020204020204" charset="-122"/>
              </a:rPr>
              <a:t>December 2024 : The Cavity mass production contract has been signed with high-energy running Co., Ltd and Ningxia Eastern Superconducting Technology Co., Ltd. </a:t>
            </a:r>
          </a:p>
          <a:p>
            <a:pPr marL="342900" indent="-342900">
              <a:buFont typeface="Wingdings" panose="05000000000000000000" pitchFamily="2" charset="2"/>
              <a:buChar char="n"/>
            </a:pPr>
            <a:r>
              <a:rPr lang="en-US" altLang="zh-CN" sz="2000" dirty="0">
                <a:ea typeface="微软雅黑" panose="020B0503020204020204" charset="-122"/>
              </a:rPr>
              <a:t>May 2026:           Completion of manufacturing for 12 cavities</a:t>
            </a:r>
          </a:p>
          <a:p>
            <a:pPr marL="342900" indent="-342900">
              <a:buFont typeface="Wingdings" panose="05000000000000000000" pitchFamily="2" charset="2"/>
              <a:buChar char="n"/>
            </a:pPr>
            <a:endParaRPr lang="en-US" altLang="zh-CN" sz="2000" dirty="0">
              <a:ea typeface="微软雅黑" panose="020B0503020204020204" charset="-122"/>
            </a:endParaRPr>
          </a:p>
          <a:p>
            <a:r>
              <a:rPr lang="en-US" altLang="zh-CN" sz="2000" b="1" dirty="0">
                <a:solidFill>
                  <a:srgbClr val="002060"/>
                </a:solidFill>
                <a:ea typeface="微软雅黑" panose="020B0503020204020204" charset="-122"/>
              </a:rPr>
              <a:t>tuner</a:t>
            </a:r>
          </a:p>
          <a:p>
            <a:pPr marL="342900" indent="-342900">
              <a:buFont typeface="Wingdings" panose="05000000000000000000" pitchFamily="2" charset="2"/>
              <a:buChar char="n"/>
            </a:pPr>
            <a:r>
              <a:rPr lang="en-US" altLang="zh-CN" sz="2000" dirty="0">
                <a:ea typeface="微软雅黑" panose="020B0503020204020204" charset="-122"/>
              </a:rPr>
              <a:t>March 2024 : The tuner mass production contract has been signed .</a:t>
            </a:r>
          </a:p>
          <a:p>
            <a:pPr marL="342900" indent="-342900">
              <a:buFont typeface="Wingdings" panose="05000000000000000000" pitchFamily="2" charset="2"/>
              <a:buChar char="n"/>
            </a:pPr>
            <a:r>
              <a:rPr lang="en-US" altLang="zh-CN" sz="2000" dirty="0">
                <a:ea typeface="微软雅黑" panose="020B0503020204020204" charset="-122"/>
              </a:rPr>
              <a:t>May 2026:            Ten units have been completed </a:t>
            </a:r>
          </a:p>
          <a:p>
            <a:pPr marL="342900" indent="-342900">
              <a:buFont typeface="Wingdings" panose="05000000000000000000" pitchFamily="2" charset="2"/>
              <a:buChar char="n"/>
            </a:pPr>
            <a:endParaRPr lang="en-US" altLang="zh-CN" sz="2000" dirty="0">
              <a:ea typeface="微软雅黑" panose="020B0503020204020204" charset="-122"/>
            </a:endParaRPr>
          </a:p>
          <a:p>
            <a:r>
              <a:rPr kumimoji="0" lang="en-US" altLang="zh-CN" sz="2000" b="1" i="0" u="none" strike="noStrike" kern="1200" cap="none" spc="0" normalizeH="0" baseline="0" noProof="0" dirty="0">
                <a:ln>
                  <a:noFill/>
                </a:ln>
                <a:solidFill>
                  <a:srgbClr val="002060"/>
                </a:solidFill>
                <a:effectLst/>
                <a:uLnTx/>
                <a:uFillTx/>
                <a:latin typeface="Times New Roman"/>
                <a:ea typeface="微软雅黑" panose="020B0503020204020204" charset="-122"/>
                <a:cs typeface="+mn-cs"/>
              </a:rPr>
              <a:t>Coupler </a:t>
            </a:r>
            <a:endParaRPr lang="en-US" altLang="zh-CN" sz="2000" dirty="0">
              <a:ea typeface="微软雅黑" panose="020B0503020204020204" charset="-122"/>
            </a:endParaRPr>
          </a:p>
          <a:p>
            <a:pPr marL="342900" indent="-342900">
              <a:buFont typeface="Wingdings" panose="05000000000000000000" pitchFamily="2" charset="2"/>
              <a:buChar char="n"/>
            </a:pPr>
            <a:r>
              <a:rPr lang="en-US" altLang="zh-CN" sz="2000" dirty="0">
                <a:ea typeface="微软雅黑" panose="020B0503020204020204" charset="-122"/>
              </a:rPr>
              <a:t>December 2024: : The coupler mass production contract has been signed .</a:t>
            </a:r>
          </a:p>
          <a:p>
            <a:pPr marL="342900" indent="-342900">
              <a:buFont typeface="Wingdings" panose="05000000000000000000" pitchFamily="2" charset="2"/>
              <a:buChar char="n"/>
            </a:pPr>
            <a:r>
              <a:rPr lang="en-US" altLang="zh-CN" sz="2000" dirty="0">
                <a:ea typeface="微软雅黑" panose="020B0503020204020204" charset="-122"/>
              </a:rPr>
              <a:t>May 2026:      Twelve units have been completed</a:t>
            </a:r>
          </a:p>
          <a:p>
            <a:pPr marL="342900" indent="-342900">
              <a:buFont typeface="Wingdings" panose="05000000000000000000" pitchFamily="2" charset="2"/>
              <a:buChar char="n"/>
            </a:pPr>
            <a:endParaRPr lang="en-US" altLang="zh-CN" sz="2000" dirty="0">
              <a:ea typeface="微软雅黑" panose="020B0503020204020204" charset="-122"/>
            </a:endParaRPr>
          </a:p>
          <a:p>
            <a:r>
              <a:rPr lang="en-US" altLang="zh-CN" sz="2000" b="1" dirty="0">
                <a:solidFill>
                  <a:srgbClr val="002060"/>
                </a:solidFill>
                <a:ea typeface="微软雅黑" panose="020B0503020204020204" charset="-122"/>
              </a:rPr>
              <a:t>Cryostat</a:t>
            </a:r>
          </a:p>
          <a:p>
            <a:pPr marL="285750" indent="-285750">
              <a:buFont typeface="Arial" panose="020B0604020202020204" pitchFamily="34" charset="0"/>
              <a:buChar char="•"/>
            </a:pPr>
            <a:r>
              <a:rPr lang="en-US" altLang="zh-CN" sz="2000" dirty="0">
                <a:ea typeface="微软雅黑" panose="020B0503020204020204" charset="-122"/>
              </a:rPr>
              <a:t>December 2024:  The batch production of cavity commenced</a:t>
            </a:r>
          </a:p>
          <a:p>
            <a:pPr marL="285750" indent="-285750">
              <a:buFont typeface="Arial" panose="020B0604020202020204" pitchFamily="34" charset="0"/>
              <a:buChar char="•"/>
            </a:pPr>
            <a:r>
              <a:rPr lang="en-US" altLang="zh-CN" sz="2000" dirty="0">
                <a:ea typeface="微软雅黑" panose="020B0503020204020204" charset="-122"/>
              </a:rPr>
              <a:t>May 2026:           Three units have been completed</a:t>
            </a:r>
            <a:endParaRPr lang="zh-CN" altLang="en-US" sz="2000" dirty="0"/>
          </a:p>
        </p:txBody>
      </p:sp>
      <p:sp>
        <p:nvSpPr>
          <p:cNvPr id="6" name="灯片编号占位符 1">
            <a:extLst>
              <a:ext uri="{FF2B5EF4-FFF2-40B4-BE49-F238E27FC236}">
                <a16:creationId xmlns:a16="http://schemas.microsoft.com/office/drawing/2014/main" id="{D8ECA2F7-8B2F-4553-A5E0-EF169CBBFED8}"/>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22</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2664" y="845291"/>
            <a:ext cx="4025408" cy="1744766"/>
          </a:xfrm>
          <a:prstGeom prst="rect">
            <a:avLst/>
          </a:prstGeom>
          <a:noFill/>
          <a:extLst>
            <a:ext uri="{909E8E84-426E-40DD-AFC4-6F175D3DCCD1}">
              <a14:hiddenFill xmlns:a14="http://schemas.microsoft.com/office/drawing/2010/main">
                <a:solidFill>
                  <a:srgbClr val="FFFFFF"/>
                </a:solidFill>
              </a14:hiddenFill>
            </a:ext>
          </a:extLst>
        </p:spPr>
      </p:pic>
      <p:pic>
        <p:nvPicPr>
          <p:cNvPr id="88" name="图片 87"/>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7872201" y="4718763"/>
            <a:ext cx="3922285" cy="1695705"/>
          </a:xfrm>
          <a:prstGeom prst="rect">
            <a:avLst/>
          </a:prstGeom>
        </p:spPr>
      </p:pic>
      <p:pic>
        <p:nvPicPr>
          <p:cNvPr id="89"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01922" y="865469"/>
            <a:ext cx="4025408" cy="174476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69079" y="2811461"/>
            <a:ext cx="4025408" cy="1695705"/>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p:cNvPicPr>
            <a:picLocks noChangeAspect="1"/>
          </p:cNvPicPr>
          <p:nvPr/>
        </p:nvPicPr>
        <p:blipFill>
          <a:blip r:embed="rId7"/>
          <a:stretch>
            <a:fillRect/>
          </a:stretch>
        </p:blipFill>
        <p:spPr>
          <a:xfrm>
            <a:off x="213307" y="1558713"/>
            <a:ext cx="3754891" cy="1825707"/>
          </a:xfrm>
          <a:prstGeom prst="rect">
            <a:avLst/>
          </a:prstGeom>
        </p:spPr>
      </p:pic>
      <p:pic>
        <p:nvPicPr>
          <p:cNvPr id="29" name="图片 28"/>
          <p:cNvPicPr>
            <a:picLocks noChangeAspect="1"/>
          </p:cNvPicPr>
          <p:nvPr/>
        </p:nvPicPr>
        <p:blipFill>
          <a:blip r:embed="rId8"/>
          <a:stretch>
            <a:fillRect/>
          </a:stretch>
        </p:blipFill>
        <p:spPr>
          <a:xfrm>
            <a:off x="194912" y="3627811"/>
            <a:ext cx="3791680" cy="1776489"/>
          </a:xfrm>
          <a:prstGeom prst="rect">
            <a:avLst/>
          </a:prstGeom>
        </p:spPr>
      </p:pic>
      <p:graphicFrame>
        <p:nvGraphicFramePr>
          <p:cNvPr id="48" name="表格 6"/>
          <p:cNvGraphicFramePr>
            <a:graphicFrameLocks noGrp="1"/>
          </p:cNvGraphicFramePr>
          <p:nvPr>
            <p:custDataLst>
              <p:tags r:id="rId1"/>
            </p:custDataLst>
          </p:nvPr>
        </p:nvGraphicFramePr>
        <p:xfrm>
          <a:off x="4150154" y="1296917"/>
          <a:ext cx="3636156" cy="5029200"/>
        </p:xfrm>
        <a:graphic>
          <a:graphicData uri="http://schemas.openxmlformats.org/drawingml/2006/table">
            <a:tbl>
              <a:tblPr firstRow="1" bandRow="1"/>
              <a:tblGrid>
                <a:gridCol w="2422277">
                  <a:extLst>
                    <a:ext uri="{9D8B030D-6E8A-4147-A177-3AD203B41FA5}">
                      <a16:colId xmlns:a16="http://schemas.microsoft.com/office/drawing/2014/main" val="20000"/>
                    </a:ext>
                  </a:extLst>
                </a:gridCol>
                <a:gridCol w="1213879">
                  <a:extLst>
                    <a:ext uri="{9D8B030D-6E8A-4147-A177-3AD203B41FA5}">
                      <a16:colId xmlns:a16="http://schemas.microsoft.com/office/drawing/2014/main" val="20001"/>
                    </a:ext>
                  </a:extLst>
                </a:gridCol>
              </a:tblGrid>
              <a:tr h="276263">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algn="ctr"/>
                      <a:r>
                        <a:rPr lang="en-US" altLang="zh-CN" sz="1600" dirty="0">
                          <a:latin typeface="+mn-lt"/>
                        </a:rPr>
                        <a:t>parameter</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algn="ctr"/>
                      <a:r>
                        <a:rPr lang="en-US" altLang="zh-CN" sz="1600" dirty="0">
                          <a:latin typeface="+mn-lt"/>
                        </a:rPr>
                        <a:t>design</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0BAD2"/>
                    </a:solidFill>
                  </a:tcPr>
                </a:tc>
                <a:extLst>
                  <a:ext uri="{0D108BD9-81ED-4DB2-BD59-A6C34878D82A}">
                    <a16:rowId xmlns:a16="http://schemas.microsoft.com/office/drawing/2014/main" val="10000"/>
                  </a:ext>
                </a:extLst>
              </a:tr>
              <a:tr h="259495">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mn-lt"/>
                        </a:rPr>
                        <a:t>Frequency (MHz)</a:t>
                      </a:r>
                      <a:endParaRPr lang="zh-CN" altLang="en-US" sz="1600" dirty="0">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648</a:t>
                      </a:r>
                      <a:endParaRPr lang="zh-CN" altLang="en-US" sz="1600" dirty="0">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1"/>
                  </a:ext>
                </a:extLst>
              </a:tr>
              <a:tr h="170719">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mn-lt"/>
                        </a:rPr>
                        <a:t>TTF@</a:t>
                      </a:r>
                      <a:r>
                        <a:rPr lang="el-GR" altLang="zh-CN" sz="1600" dirty="0">
                          <a:latin typeface="+mn-lt"/>
                        </a:rPr>
                        <a:t>β</a:t>
                      </a:r>
                      <a:r>
                        <a:rPr lang="en-US" altLang="zh-CN" sz="1600" dirty="0">
                          <a:latin typeface="+mn-lt"/>
                        </a:rPr>
                        <a:t>g</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0.7</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2"/>
                  </a:ext>
                </a:extLst>
              </a:tr>
              <a:tr h="15395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l-GR" altLang="zh-CN" sz="1600" dirty="0">
                          <a:latin typeface="+mn-lt"/>
                        </a:rPr>
                        <a:t>β</a:t>
                      </a:r>
                      <a:r>
                        <a:rPr lang="en-US" altLang="zh-CN" sz="1600" dirty="0">
                          <a:latin typeface="+mn-lt"/>
                        </a:rPr>
                        <a:t>g</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0.62</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3"/>
                  </a:ext>
                </a:extLst>
              </a:tr>
              <a:tr h="128035">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mn-lt"/>
                        </a:rPr>
                        <a:t>Ep/</a:t>
                      </a:r>
                      <a:r>
                        <a:rPr lang="en-US" altLang="zh-CN" sz="1600" dirty="0" err="1">
                          <a:latin typeface="+mn-lt"/>
                        </a:rPr>
                        <a:t>Eacc</a:t>
                      </a:r>
                      <a:endParaRPr lang="zh-CN" altLang="en-US" sz="1600" baseline="300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solidFill>
                            <a:schemeClr val="tx1"/>
                          </a:solidFill>
                          <a:latin typeface="+mn-lt"/>
                        </a:rPr>
                        <a:t>2.53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4"/>
                  </a:ext>
                </a:extLst>
              </a:tr>
              <a:tr h="2644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mn-lt"/>
                        </a:rPr>
                        <a:t>Bp/</a:t>
                      </a:r>
                      <a:r>
                        <a:rPr lang="en-US" altLang="zh-CN" sz="1600" dirty="0" err="1">
                          <a:latin typeface="+mn-lt"/>
                        </a:rPr>
                        <a:t>Eacc</a:t>
                      </a:r>
                      <a:r>
                        <a:rPr lang="en-US" altLang="zh-CN" sz="1600" dirty="0">
                          <a:latin typeface="+mn-lt"/>
                        </a:rPr>
                        <a:t> (</a:t>
                      </a:r>
                      <a:r>
                        <a:rPr lang="en-US" altLang="zh-CN" sz="1600" dirty="0" err="1">
                          <a:latin typeface="+mn-lt"/>
                        </a:rPr>
                        <a:t>mT</a:t>
                      </a:r>
                      <a:r>
                        <a:rPr lang="en-US" altLang="zh-CN" sz="1600" dirty="0">
                          <a:latin typeface="+mn-lt"/>
                        </a:rPr>
                        <a:t>/(MV/m)</a:t>
                      </a:r>
                      <a:r>
                        <a:rPr lang="zh-CN" altLang="en-US" sz="1600" dirty="0">
                          <a:latin typeface="+mn-lt"/>
                        </a:rPr>
                        <a:t>）</a:t>
                      </a:r>
                      <a:endParaRPr lang="zh-CN" altLang="en-US" sz="1600" baseline="300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aseline="0" dirty="0">
                          <a:solidFill>
                            <a:schemeClr val="tx1"/>
                          </a:solidFill>
                          <a:latin typeface="+mn-lt"/>
                        </a:rPr>
                        <a:t>5.45</a:t>
                      </a:r>
                      <a:endParaRPr lang="zh-CN" altLang="en-US" sz="16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5"/>
                  </a:ext>
                </a:extLst>
              </a:tr>
              <a:tr h="247663">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R/Q</a:t>
                      </a:r>
                      <a:r>
                        <a:rPr lang="zh-CN" altLang="en-US" sz="1600" dirty="0">
                          <a:latin typeface="+mn-lt"/>
                        </a:rPr>
                        <a:t>（</a:t>
                      </a:r>
                      <a:r>
                        <a:rPr lang="en-US" altLang="zh-CN" sz="1600" dirty="0">
                          <a:latin typeface="+mn-lt"/>
                        </a:rPr>
                        <a:t>Ω</a:t>
                      </a:r>
                      <a:r>
                        <a:rPr lang="zh-CN" altLang="en-US" sz="1600" dirty="0">
                          <a:latin typeface="+mn-lt"/>
                        </a:rPr>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309</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6"/>
                  </a:ext>
                </a:extLst>
              </a:tr>
              <a:tr h="230895">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G</a:t>
                      </a:r>
                      <a:r>
                        <a:rPr lang="zh-CN" altLang="en-US" sz="1600" dirty="0">
                          <a:latin typeface="+mn-lt"/>
                        </a:rPr>
                        <a:t>（</a:t>
                      </a:r>
                      <a:r>
                        <a:rPr lang="en-US" altLang="zh-CN" sz="1600" dirty="0">
                          <a:latin typeface="+mn-lt"/>
                        </a:rPr>
                        <a:t>Ω</a:t>
                      </a:r>
                      <a:r>
                        <a:rPr lang="zh-CN" altLang="en-US" sz="1600" dirty="0">
                          <a:latin typeface="+mn-lt"/>
                        </a:rPr>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177</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7"/>
                  </a:ext>
                </a:extLst>
              </a:tr>
              <a:tr h="142119">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 Aperture</a:t>
                      </a:r>
                      <a:r>
                        <a:rPr lang="zh-CN" altLang="en-US" sz="1600" dirty="0">
                          <a:latin typeface="+mn-lt"/>
                        </a:rPr>
                        <a:t>（</a:t>
                      </a:r>
                      <a:r>
                        <a:rPr lang="en-US" altLang="zh-CN" sz="1600" dirty="0">
                          <a:latin typeface="+mn-lt"/>
                        </a:rPr>
                        <a:t>mm)</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105/120</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8"/>
                  </a:ext>
                </a:extLst>
              </a:tr>
              <a:tr h="320256">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coupling coefficient</a:t>
                      </a:r>
                      <a:r>
                        <a:rPr lang="zh-CN" altLang="en-US" sz="1600" dirty="0">
                          <a:latin typeface="+mn-lt"/>
                        </a:rPr>
                        <a:t>（</a:t>
                      </a:r>
                      <a:r>
                        <a:rPr lang="en-US" altLang="zh-CN" sz="1600" dirty="0">
                          <a:latin typeface="+mn-lt"/>
                        </a:rPr>
                        <a:t>%</a:t>
                      </a:r>
                      <a:r>
                        <a:rPr lang="zh-CN" altLang="en-US" sz="1600" dirty="0">
                          <a:latin typeface="+mn-lt"/>
                        </a:rPr>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1.35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9"/>
                  </a:ext>
                </a:extLst>
              </a:tr>
              <a:tr h="216024">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nl-NL" altLang="zh-CN" sz="1600" dirty="0">
                          <a:latin typeface="+mn-lt"/>
                        </a:rPr>
                        <a:t> LFD (Hz/(MV/m)</a:t>
                      </a:r>
                      <a:r>
                        <a:rPr lang="nl-NL" altLang="zh-CN" sz="1600" baseline="30000" dirty="0">
                          <a:latin typeface="+mn-lt"/>
                        </a:rPr>
                        <a:t>2</a:t>
                      </a:r>
                      <a:r>
                        <a:rPr lang="nl-NL" altLang="zh-CN" sz="1600" dirty="0">
                          <a:latin typeface="+mn-lt"/>
                        </a:rPr>
                        <a:t>)</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-1.62</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0"/>
                  </a:ext>
                </a:extLst>
              </a:tr>
              <a:tr h="127248">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df/</a:t>
                      </a:r>
                      <a:r>
                        <a:rPr lang="en-US" altLang="zh-CN" sz="1600" dirty="0" err="1">
                          <a:latin typeface="+mn-lt"/>
                        </a:rPr>
                        <a:t>dp</a:t>
                      </a:r>
                      <a:r>
                        <a:rPr lang="en-US" altLang="zh-CN" sz="1600" dirty="0">
                          <a:latin typeface="+mn-lt"/>
                        </a:rPr>
                        <a:t>   (Hz/mbar)</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7.45</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11"/>
                  </a:ext>
                </a:extLst>
              </a:tr>
              <a:tr h="0">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Tuning (kHz/mm)</a:t>
                      </a:r>
                      <a:endParaRPr lang="zh-CN" altLang="en-US" sz="1600" dirty="0">
                        <a:latin typeface="+mn-lt"/>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algn="ctr"/>
                      <a:r>
                        <a:rPr lang="en-US" altLang="zh-CN" sz="1600" dirty="0">
                          <a:latin typeface="+mn-lt"/>
                        </a:rPr>
                        <a:t>147 </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2"/>
                  </a:ext>
                </a:extLst>
              </a:tr>
              <a:tr h="0">
                <a:tc>
                  <a:txBody>
                    <a:bodyPr/>
                    <a:lstStyle/>
                    <a:p>
                      <a:pPr algn="ctr"/>
                      <a:r>
                        <a:rPr lang="en-US" altLang="zh-CN" sz="1600" dirty="0">
                          <a:latin typeface="+mn-lt"/>
                        </a:rPr>
                        <a:t>Operating gradient (MV/m)</a:t>
                      </a:r>
                      <a:endParaRPr lang="zh-CN" altLang="en-US" sz="1600" dirty="0">
                        <a:latin typeface="+mn-lt"/>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0BAD2">
                        <a:tint val="20000"/>
                      </a:srgbClr>
                    </a:solidFill>
                  </a:tcPr>
                </a:tc>
                <a:tc>
                  <a:txBody>
                    <a:bodyPr/>
                    <a:lstStyle/>
                    <a:p>
                      <a:pPr algn="ctr"/>
                      <a:r>
                        <a:rPr lang="en-US" altLang="zh-CN" sz="1600" dirty="0">
                          <a:latin typeface="+mn-lt"/>
                        </a:rPr>
                        <a:t>14</a:t>
                      </a: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3"/>
                  </a:ext>
                </a:extLst>
              </a:tr>
              <a:tr h="0">
                <a:tc>
                  <a:txBody>
                    <a:bodyPr/>
                    <a:lstStyle/>
                    <a:p>
                      <a:pPr algn="ctr"/>
                      <a:r>
                        <a:rPr lang="en-US" altLang="zh-CN" sz="1600" dirty="0">
                          <a:latin typeface="+mn-lt"/>
                        </a:rPr>
                        <a:t>Operating mode</a:t>
                      </a:r>
                      <a:endParaRPr lang="zh-CN" altLang="en-US" sz="1600" dirty="0">
                        <a:latin typeface="+mn-lt"/>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p>
                      <a:pPr algn="ctr"/>
                      <a:r>
                        <a:rPr lang="en-US" altLang="zh-CN" sz="1600" dirty="0">
                          <a:latin typeface="+mn-lt"/>
                        </a:rPr>
                        <a:t>pulsed</a:t>
                      </a: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4"/>
                  </a:ext>
                </a:extLst>
              </a:tr>
            </a:tbl>
          </a:graphicData>
        </a:graphic>
      </p:graphicFrame>
      <p:sp>
        <p:nvSpPr>
          <p:cNvPr id="59" name="对话气泡: 圆角矩形 58"/>
          <p:cNvSpPr/>
          <p:nvPr/>
        </p:nvSpPr>
        <p:spPr>
          <a:xfrm>
            <a:off x="9752525" y="2579161"/>
            <a:ext cx="1525400" cy="239179"/>
          </a:xfrm>
          <a:prstGeom prst="wedgeRoundRectCallout">
            <a:avLst>
              <a:gd name="adj1" fmla="val -48349"/>
              <a:gd name="adj2" fmla="val -113393"/>
              <a:gd name="adj3" fmla="val 16667"/>
            </a:avLst>
          </a:prstGeom>
          <a:noFill/>
          <a:ln w="10795"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lang="en-US" altLang="zh-CN" sz="1400" kern="0" dirty="0">
                <a:latin typeface="Calibri" panose="020F0502020204030204"/>
                <a:ea typeface="楷体" panose="02010609060101010101" charset="-122"/>
              </a:rPr>
              <a:t> </a:t>
            </a:r>
            <a:r>
              <a:rPr lang="en-US" altLang="zh-CN" sz="1200" kern="0" dirty="0">
                <a:latin typeface="Calibri" panose="020F0502020204030204"/>
                <a:ea typeface="楷体" panose="02010609060101010101" charset="-122"/>
              </a:rPr>
              <a:t>Liquid helium inlet</a:t>
            </a:r>
            <a:endParaRPr kumimoji="0" lang="zh-CN" altLang="en-US" sz="1400" b="0" i="0" u="none" strike="noStrike" kern="0" cap="none" spc="0" normalizeH="0" baseline="0" noProof="0" dirty="0">
              <a:ln>
                <a:noFill/>
              </a:ln>
              <a:effectLst/>
              <a:uLnTx/>
              <a:uFillTx/>
              <a:latin typeface="Calibri" panose="020F0502020204030204"/>
              <a:ea typeface="楷体" panose="02010609060101010101" charset="-122"/>
              <a:cs typeface="+mn-cs"/>
            </a:endParaRPr>
          </a:p>
        </p:txBody>
      </p:sp>
      <p:sp>
        <p:nvSpPr>
          <p:cNvPr id="62" name="对话气泡: 圆角矩形 61"/>
          <p:cNvSpPr/>
          <p:nvPr/>
        </p:nvSpPr>
        <p:spPr>
          <a:xfrm>
            <a:off x="11288522" y="982670"/>
            <a:ext cx="476706" cy="191943"/>
          </a:xfrm>
          <a:prstGeom prst="wedgeRoundRectCallout">
            <a:avLst>
              <a:gd name="adj1" fmla="val -75942"/>
              <a:gd name="adj2" fmla="val 335842"/>
              <a:gd name="adj3" fmla="val 16667"/>
            </a:avLst>
          </a:prstGeom>
          <a:noFill/>
          <a:ln w="10795"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lang="en-US" altLang="zh-CN" sz="1200" kern="0" dirty="0" err="1">
                <a:latin typeface="Calibri" panose="020F0502020204030204"/>
                <a:ea typeface="楷体" panose="02010609060101010101" charset="-122"/>
              </a:rPr>
              <a:t>FPC</a:t>
            </a:r>
            <a:endParaRPr kumimoji="0" lang="zh-CN" altLang="en-US" sz="1200" b="0" i="0" u="none" strike="noStrike" kern="0" cap="none" spc="0" normalizeH="0" baseline="0" noProof="0" dirty="0">
              <a:ln>
                <a:noFill/>
              </a:ln>
              <a:effectLst/>
              <a:uLnTx/>
              <a:uFillTx/>
              <a:latin typeface="Calibri" panose="020F0502020204030204"/>
              <a:ea typeface="楷体" panose="02010609060101010101" charset="-122"/>
              <a:cs typeface="+mn-cs"/>
            </a:endParaRPr>
          </a:p>
        </p:txBody>
      </p:sp>
      <p:sp>
        <p:nvSpPr>
          <p:cNvPr id="83" name="文本框 5"/>
          <p:cNvSpPr txBox="1">
            <a:spLocks noChangeArrowheads="1"/>
          </p:cNvSpPr>
          <p:nvPr/>
        </p:nvSpPr>
        <p:spPr bwMode="auto">
          <a:xfrm>
            <a:off x="1029830" y="3391051"/>
            <a:ext cx="2676525" cy="338554"/>
          </a:xfrm>
          <a:prstGeom prst="rect">
            <a:avLst/>
          </a:prstGeom>
          <a:noFill/>
          <a:ln>
            <a:noFill/>
          </a:ln>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defRPr/>
            </a:pPr>
            <a:r>
              <a:rPr lang="en-US" altLang="zh-CN" sz="1600" b="0" dirty="0">
                <a:solidFill>
                  <a:srgbClr val="000000"/>
                </a:solidFill>
                <a:latin typeface="Times New Roman" panose="02020603050405020304" pitchFamily="18" charset="0"/>
                <a:ea typeface="+mn-ea"/>
                <a:cs typeface="Times New Roman" panose="02020603050405020304" pitchFamily="18" charset="0"/>
              </a:rPr>
              <a:t>Electric field distribution </a:t>
            </a:r>
            <a:endParaRPr lang="zh-CN" altLang="en-US" sz="1600" b="0" dirty="0">
              <a:solidFill>
                <a:srgbClr val="000000"/>
              </a:solidFill>
              <a:latin typeface="Times New Roman" panose="02020603050405020304" pitchFamily="18" charset="0"/>
              <a:ea typeface="+mn-ea"/>
              <a:cs typeface="Times New Roman" panose="02020603050405020304" pitchFamily="18" charset="0"/>
            </a:endParaRPr>
          </a:p>
        </p:txBody>
      </p:sp>
      <p:sp>
        <p:nvSpPr>
          <p:cNvPr id="84" name="文本框 6"/>
          <p:cNvSpPr txBox="1">
            <a:spLocks noChangeArrowheads="1"/>
          </p:cNvSpPr>
          <p:nvPr/>
        </p:nvSpPr>
        <p:spPr bwMode="auto">
          <a:xfrm>
            <a:off x="880211" y="5471783"/>
            <a:ext cx="2676525" cy="338554"/>
          </a:xfrm>
          <a:prstGeom prst="rect">
            <a:avLst/>
          </a:prstGeom>
          <a:noFill/>
          <a:ln>
            <a:noFill/>
          </a:ln>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defRPr/>
            </a:pPr>
            <a:r>
              <a:rPr lang="en-US" altLang="zh-CN" sz="1600" b="0" dirty="0">
                <a:solidFill>
                  <a:srgbClr val="000000"/>
                </a:solidFill>
                <a:latin typeface="Times New Roman" panose="02020603050405020304" pitchFamily="18" charset="0"/>
                <a:ea typeface="+mn-ea"/>
                <a:cs typeface="Times New Roman" panose="02020603050405020304" pitchFamily="18" charset="0"/>
              </a:rPr>
              <a:t>Magnetic field distribution</a:t>
            </a:r>
            <a:endParaRPr lang="zh-CN" altLang="en-US" sz="1600" b="0" dirty="0">
              <a:solidFill>
                <a:srgbClr val="000000"/>
              </a:solidFill>
              <a:latin typeface="Times New Roman" panose="02020603050405020304" pitchFamily="18" charset="0"/>
              <a:ea typeface="+mn-ea"/>
              <a:cs typeface="Times New Roman" panose="02020603050405020304" pitchFamily="18" charset="0"/>
            </a:endParaRPr>
          </a:p>
        </p:txBody>
      </p:sp>
      <p:pic>
        <p:nvPicPr>
          <p:cNvPr id="85" name="图片 84"/>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7842943" y="4698585"/>
            <a:ext cx="3922285" cy="1695705"/>
          </a:xfrm>
          <a:prstGeom prst="rect">
            <a:avLst/>
          </a:prstGeom>
        </p:spPr>
      </p:pic>
      <p:pic>
        <p:nvPicPr>
          <p:cNvPr id="87"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39821" y="2791283"/>
            <a:ext cx="4025408" cy="1695705"/>
          </a:xfrm>
          <a:prstGeom prst="rect">
            <a:avLst/>
          </a:prstGeom>
          <a:noFill/>
          <a:extLst>
            <a:ext uri="{909E8E84-426E-40DD-AFC4-6F175D3DCCD1}">
              <a14:hiddenFill xmlns:a14="http://schemas.microsoft.com/office/drawing/2010/main">
                <a:solidFill>
                  <a:srgbClr val="FFFFFF"/>
                </a:solidFill>
              </a14:hiddenFill>
            </a:ext>
          </a:extLst>
        </p:spPr>
      </p:pic>
      <p:sp>
        <p:nvSpPr>
          <p:cNvPr id="76" name="对话气泡: 圆角矩形 75"/>
          <p:cNvSpPr/>
          <p:nvPr/>
        </p:nvSpPr>
        <p:spPr>
          <a:xfrm>
            <a:off x="10372269" y="4356632"/>
            <a:ext cx="1525400" cy="170711"/>
          </a:xfrm>
          <a:prstGeom prst="wedgeRoundRectCallout">
            <a:avLst>
              <a:gd name="adj1" fmla="val -31688"/>
              <a:gd name="adj2" fmla="val -216446"/>
              <a:gd name="adj3" fmla="val 16667"/>
            </a:avLst>
          </a:prstGeom>
          <a:noFill/>
          <a:ln w="10795"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1200" b="0" i="0" u="none" strike="noStrike" kern="0" cap="none" spc="0" normalizeH="0" baseline="0" noProof="0" dirty="0">
                <a:ln>
                  <a:noFill/>
                </a:ln>
                <a:effectLst/>
                <a:uLnTx/>
                <a:uFillTx/>
                <a:latin typeface="Calibri" panose="020F0502020204030204"/>
                <a:ea typeface="楷体" panose="02010609060101010101" charset="-122"/>
                <a:cs typeface="+mn-cs"/>
              </a:rPr>
              <a:t>outer reinforcing ribs  </a:t>
            </a:r>
            <a:endParaRPr kumimoji="0" lang="zh-CN" altLang="en-US" sz="1200" b="0" i="0" u="none" strike="noStrike" kern="0" cap="none" spc="0" normalizeH="0" baseline="0" noProof="0" dirty="0">
              <a:ln>
                <a:noFill/>
              </a:ln>
              <a:effectLst/>
              <a:uLnTx/>
              <a:uFillTx/>
              <a:latin typeface="Calibri" panose="020F0502020204030204"/>
              <a:ea typeface="楷体" panose="02010609060101010101" charset="-122"/>
              <a:cs typeface="+mn-cs"/>
            </a:endParaRPr>
          </a:p>
        </p:txBody>
      </p:sp>
      <p:sp>
        <p:nvSpPr>
          <p:cNvPr id="77" name="对话气泡: 圆角矩形 76"/>
          <p:cNvSpPr/>
          <p:nvPr/>
        </p:nvSpPr>
        <p:spPr>
          <a:xfrm>
            <a:off x="7933634" y="2613296"/>
            <a:ext cx="1536543" cy="188076"/>
          </a:xfrm>
          <a:prstGeom prst="wedgeRoundRectCallout">
            <a:avLst>
              <a:gd name="adj1" fmla="val 7307"/>
              <a:gd name="adj2" fmla="val 357375"/>
              <a:gd name="adj3" fmla="val 16667"/>
            </a:avLst>
          </a:prstGeom>
          <a:noFill/>
          <a:ln w="10795"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1200" b="0" i="0" u="none" strike="noStrike" kern="0" cap="none" spc="0" normalizeH="0" baseline="0" noProof="0" dirty="0">
                <a:ln>
                  <a:noFill/>
                </a:ln>
                <a:effectLst/>
                <a:uLnTx/>
                <a:uFillTx/>
                <a:latin typeface="Calibri" panose="020F0502020204030204"/>
                <a:ea typeface="楷体" panose="02010609060101010101" charset="-122"/>
                <a:cs typeface="+mn-cs"/>
              </a:rPr>
              <a:t>Inner reinforcing ribs  </a:t>
            </a:r>
            <a:endParaRPr kumimoji="0" lang="zh-CN" altLang="en-US" sz="1200" b="0" i="0" u="none" strike="noStrike" kern="0" cap="none" spc="0" normalizeH="0" baseline="0" noProof="0" dirty="0">
              <a:ln>
                <a:noFill/>
              </a:ln>
              <a:effectLst/>
              <a:uLnTx/>
              <a:uFillTx/>
              <a:latin typeface="Calibri" panose="020F0502020204030204"/>
              <a:ea typeface="楷体" panose="02010609060101010101" charset="-122"/>
              <a:cs typeface="+mn-cs"/>
            </a:endParaRPr>
          </a:p>
        </p:txBody>
      </p:sp>
      <p:sp>
        <p:nvSpPr>
          <p:cNvPr id="78" name="对话气泡: 圆角矩形 77"/>
          <p:cNvSpPr/>
          <p:nvPr/>
        </p:nvSpPr>
        <p:spPr>
          <a:xfrm>
            <a:off x="7680380" y="1052309"/>
            <a:ext cx="680504" cy="244608"/>
          </a:xfrm>
          <a:prstGeom prst="wedgeRoundRectCallout">
            <a:avLst>
              <a:gd name="adj1" fmla="val 32617"/>
              <a:gd name="adj2" fmla="val 217783"/>
              <a:gd name="adj3" fmla="val 16667"/>
            </a:avLst>
          </a:prstGeom>
          <a:noFill/>
          <a:ln w="10795"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1200" b="0" i="0" u="none" strike="noStrike" kern="0" cap="none" spc="0" normalizeH="0" baseline="0" noProof="0" dirty="0">
                <a:ln>
                  <a:noFill/>
                </a:ln>
                <a:effectLst/>
                <a:uLnTx/>
                <a:uFillTx/>
                <a:latin typeface="Calibri" panose="020F0502020204030204"/>
                <a:ea typeface="楷体" panose="02010609060101010101" charset="-122"/>
                <a:cs typeface="+mn-cs"/>
              </a:rPr>
              <a:t>Pick up</a:t>
            </a:r>
            <a:endParaRPr kumimoji="0" lang="zh-CN" altLang="en-US" sz="1200" b="0" i="0" u="none" strike="noStrike" kern="0" cap="none" spc="0" normalizeH="0" baseline="0" noProof="0" dirty="0">
              <a:ln>
                <a:noFill/>
              </a:ln>
              <a:effectLst/>
              <a:uLnTx/>
              <a:uFillTx/>
              <a:latin typeface="Calibri" panose="020F0502020204030204"/>
              <a:ea typeface="楷体" panose="02010609060101010101" charset="-122"/>
              <a:cs typeface="+mn-cs"/>
            </a:endParaRPr>
          </a:p>
        </p:txBody>
      </p:sp>
      <p:cxnSp>
        <p:nvCxnSpPr>
          <p:cNvPr id="79" name="直接箭头连接符 78"/>
          <p:cNvCxnSpPr/>
          <p:nvPr/>
        </p:nvCxnSpPr>
        <p:spPr>
          <a:xfrm>
            <a:off x="7933634" y="3627811"/>
            <a:ext cx="3639241" cy="0"/>
          </a:xfrm>
          <a:prstGeom prst="straightConnector1">
            <a:avLst/>
          </a:prstGeom>
          <a:noFill/>
          <a:ln w="25400" cap="flat" cmpd="sng" algn="ctr">
            <a:solidFill>
              <a:srgbClr val="FF0000"/>
            </a:solidFill>
            <a:prstDash val="solid"/>
            <a:headEnd type="triangle"/>
            <a:tailEnd type="triangle"/>
          </a:ln>
          <a:effectLst/>
        </p:spPr>
      </p:cxnSp>
      <p:sp>
        <p:nvSpPr>
          <p:cNvPr id="80" name="文本框 79"/>
          <p:cNvSpPr txBox="1"/>
          <p:nvPr/>
        </p:nvSpPr>
        <p:spPr>
          <a:xfrm>
            <a:off x="8844305" y="3385997"/>
            <a:ext cx="1323028" cy="276999"/>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en-US" altLang="zh-CN" sz="1200" i="0" u="none" strike="noStrike" kern="0" cap="none" spc="0" normalizeH="0" baseline="0" noProof="0" dirty="0" err="1">
                <a:ln>
                  <a:noFill/>
                </a:ln>
                <a:solidFill>
                  <a:srgbClr val="FF0000"/>
                </a:solidFill>
                <a:effectLst/>
                <a:uLnTx/>
                <a:uFillTx/>
                <a:latin typeface="Arial" panose="020B0604020202020204" pitchFamily="34" charset="0"/>
                <a:ea typeface="MS PGothic" panose="020B0600070205080204" pitchFamily="34" charset="-128"/>
              </a:rPr>
              <a:t>1177.1mm</a:t>
            </a:r>
            <a:endParaRPr kumimoji="0" lang="zh-CN" altLang="en-US" sz="1200"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endParaRPr>
          </a:p>
        </p:txBody>
      </p:sp>
      <p:cxnSp>
        <p:nvCxnSpPr>
          <p:cNvPr id="81" name="直接箭头连接符 80"/>
          <p:cNvCxnSpPr/>
          <p:nvPr/>
        </p:nvCxnSpPr>
        <p:spPr>
          <a:xfrm flipV="1">
            <a:off x="10372269" y="3067050"/>
            <a:ext cx="0" cy="1179844"/>
          </a:xfrm>
          <a:prstGeom prst="straightConnector1">
            <a:avLst/>
          </a:prstGeom>
          <a:noFill/>
          <a:ln w="25400" cap="flat" cmpd="sng" algn="ctr">
            <a:solidFill>
              <a:srgbClr val="FF0000"/>
            </a:solidFill>
            <a:prstDash val="solid"/>
            <a:headEnd type="triangle"/>
            <a:tailEnd type="triangle"/>
          </a:ln>
          <a:effectLst/>
        </p:spPr>
      </p:cxnSp>
      <p:sp>
        <p:nvSpPr>
          <p:cNvPr id="82" name="文本框 81"/>
          <p:cNvSpPr txBox="1"/>
          <p:nvPr/>
        </p:nvSpPr>
        <p:spPr>
          <a:xfrm>
            <a:off x="10330895" y="3416355"/>
            <a:ext cx="1293571" cy="261610"/>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en-US" altLang="zh-CN" sz="1100"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rPr>
              <a:t>409.6mm</a:t>
            </a:r>
            <a:endParaRPr kumimoji="0" lang="zh-CN" altLang="en-US" sz="1100" i="0" u="none" strike="noStrike" kern="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endParaRPr>
          </a:p>
        </p:txBody>
      </p:sp>
      <p:sp>
        <p:nvSpPr>
          <p:cNvPr id="91" name="标题 3"/>
          <p:cNvSpPr>
            <a:spLocks noGrp="1"/>
          </p:cNvSpPr>
          <p:nvPr>
            <p:ph type="title"/>
          </p:nvPr>
        </p:nvSpPr>
        <p:spPr>
          <a:xfrm>
            <a:off x="657575" y="218407"/>
            <a:ext cx="9175768" cy="575938"/>
          </a:xfrm>
        </p:spPr>
        <p:txBody>
          <a:bodyPr/>
          <a:lstStyle/>
          <a:p>
            <a:r>
              <a:rPr lang="en-US" altLang="zh-CN" sz="2800" dirty="0"/>
              <a:t>6-cell Elliptical cavity - Design</a:t>
            </a:r>
            <a:br>
              <a:rPr lang="en-US" altLang="zh-CN" sz="2800" dirty="0"/>
            </a:br>
            <a:endParaRPr lang="en-US" altLang="zh-CN" sz="2800" dirty="0"/>
          </a:p>
        </p:txBody>
      </p:sp>
      <p:sp>
        <p:nvSpPr>
          <p:cNvPr id="23" name="灯片编号占位符 1">
            <a:extLst>
              <a:ext uri="{FF2B5EF4-FFF2-40B4-BE49-F238E27FC236}">
                <a16:creationId xmlns:a16="http://schemas.microsoft.com/office/drawing/2014/main" id="{67F8B756-AD6C-4D2E-BE0C-5EF1EB5083F6}"/>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23</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44022" y="1216863"/>
            <a:ext cx="4116963" cy="2418349"/>
          </a:xfrm>
          <a:prstGeom prst="rect">
            <a:avLst/>
          </a:prstGeom>
        </p:spPr>
      </p:pic>
      <p:sp>
        <p:nvSpPr>
          <p:cNvPr id="12" name="文本框 11"/>
          <p:cNvSpPr txBox="1"/>
          <p:nvPr/>
        </p:nvSpPr>
        <p:spPr>
          <a:xfrm>
            <a:off x="751940" y="3620453"/>
            <a:ext cx="3609045" cy="369332"/>
          </a:xfrm>
          <a:prstGeom prst="rect">
            <a:avLst/>
          </a:prstGeom>
          <a:noFill/>
        </p:spPr>
        <p:txBody>
          <a:bodyPr wrap="square">
            <a:spAutoFit/>
          </a:bodyPr>
          <a:lstStyle/>
          <a:p>
            <a:r>
              <a:rPr lang="en-US" altLang="zh-CN" dirty="0"/>
              <a:t>Centrifugal Barrel Polishing</a:t>
            </a:r>
            <a:endParaRPr lang="zh-CN" altLang="en-US" dirty="0"/>
          </a:p>
        </p:txBody>
      </p:sp>
      <p:sp>
        <p:nvSpPr>
          <p:cNvPr id="20" name="标题 3"/>
          <p:cNvSpPr txBox="1">
            <a:spLocks noGrp="1"/>
          </p:cNvSpPr>
          <p:nvPr>
            <p:ph type="title"/>
          </p:nvPr>
        </p:nvSpPr>
        <p:spPr>
          <a:xfrm>
            <a:off x="609600" y="174625"/>
            <a:ext cx="9175750" cy="576263"/>
          </a:xfrm>
        </p:spPr>
        <p:txBody>
          <a:bodyPr/>
          <a:lstStyle>
            <a:lvl1pPr algn="l" defTabSz="914400" rtl="0" eaLnBrk="1" fontAlgn="auto" latinLnBrk="0" hangingPunct="1">
              <a:lnSpc>
                <a:spcPct val="100000"/>
              </a:lnSpc>
              <a:spcBef>
                <a:spcPct val="0"/>
              </a:spcBef>
              <a:buNone/>
              <a:defRPr lang="zh-CN" altLang="en-US" sz="3840" b="1" u="none" strike="noStrike" kern="0" cap="none" spc="0" normalizeH="0" baseline="0">
                <a:solidFill>
                  <a:srgbClr val="005DA2"/>
                </a:solidFill>
                <a:uFillTx/>
                <a:latin typeface="Times New Roman" panose="02020603050405020304" pitchFamily="18" charset="0"/>
                <a:ea typeface="+mn-ea"/>
                <a:cs typeface="Times New Roman" panose="02020603050405020304" pitchFamily="18" charset="0"/>
              </a:defRPr>
            </a:lvl1pPr>
          </a:lstStyle>
          <a:p>
            <a:r>
              <a:rPr lang="en-US" altLang="zh-CN" sz="2800" dirty="0"/>
              <a:t>6-cell Elliptical cavity -Post-processing measures</a:t>
            </a:r>
            <a:br>
              <a:rPr lang="en-US" altLang="zh-CN" sz="2800" dirty="0"/>
            </a:br>
            <a:br>
              <a:rPr lang="en-US" altLang="zh-CN" sz="1200" dirty="0"/>
            </a:br>
            <a:br>
              <a:rPr lang="zh-CN" altLang="en-US" sz="1200" dirty="0"/>
            </a:br>
            <a:br>
              <a:rPr lang="en-US" altLang="zh-CN" sz="2800" dirty="0"/>
            </a:br>
            <a:endParaRPr lang="en-US" altLang="zh-CN" sz="2800" dirty="0"/>
          </a:p>
        </p:txBody>
      </p:sp>
      <p:sp>
        <p:nvSpPr>
          <p:cNvPr id="17" name="文本框 16"/>
          <p:cNvSpPr txBox="1"/>
          <p:nvPr/>
        </p:nvSpPr>
        <p:spPr>
          <a:xfrm>
            <a:off x="143539" y="3975025"/>
            <a:ext cx="4327977" cy="1631216"/>
          </a:xfrm>
          <a:prstGeom prst="rect">
            <a:avLst/>
          </a:prstGeom>
          <a:noFill/>
        </p:spPr>
        <p:txBody>
          <a:bodyPr wrap="square">
            <a:spAutoFit/>
          </a:bodyPr>
          <a:lstStyle/>
          <a:p>
            <a:pPr algn="just"/>
            <a:r>
              <a:rPr lang="en-US" altLang="zh-CN" sz="2000" dirty="0"/>
              <a:t>To improve the performance of the superconducting cavity, we have decided to use centrifugal barrel polishing (</a:t>
            </a:r>
            <a:r>
              <a:rPr lang="en-US" altLang="zh-CN" sz="2000" dirty="0" err="1"/>
              <a:t>CBP</a:t>
            </a:r>
            <a:r>
              <a:rPr lang="en-US" altLang="zh-CN" sz="2000" dirty="0"/>
              <a:t>) to enhance the quality of the inner surface for cavity. </a:t>
            </a:r>
          </a:p>
        </p:txBody>
      </p:sp>
      <p:pic>
        <p:nvPicPr>
          <p:cNvPr id="4" name="图片 3">
            <a:extLst>
              <a:ext uri="{FF2B5EF4-FFF2-40B4-BE49-F238E27FC236}">
                <a16:creationId xmlns:a16="http://schemas.microsoft.com/office/drawing/2014/main" id="{2B31480F-B1F9-47C1-ACF4-47D7600666F2}"/>
              </a:ext>
            </a:extLst>
          </p:cNvPr>
          <p:cNvPicPr>
            <a:picLocks noChangeAspect="1"/>
          </p:cNvPicPr>
          <p:nvPr/>
        </p:nvPicPr>
        <p:blipFill>
          <a:blip r:embed="rId4"/>
          <a:stretch>
            <a:fillRect/>
          </a:stretch>
        </p:blipFill>
        <p:spPr>
          <a:xfrm>
            <a:off x="4831490" y="1234236"/>
            <a:ext cx="3859102" cy="2353260"/>
          </a:xfrm>
          <a:prstGeom prst="rect">
            <a:avLst/>
          </a:prstGeom>
        </p:spPr>
      </p:pic>
      <p:pic>
        <p:nvPicPr>
          <p:cNvPr id="5" name="图片 4">
            <a:extLst>
              <a:ext uri="{FF2B5EF4-FFF2-40B4-BE49-F238E27FC236}">
                <a16:creationId xmlns:a16="http://schemas.microsoft.com/office/drawing/2014/main" id="{FAD1AC18-1107-4854-ABB4-05DC2CBF863B}"/>
              </a:ext>
            </a:extLst>
          </p:cNvPr>
          <p:cNvPicPr>
            <a:picLocks noChangeAspect="1"/>
          </p:cNvPicPr>
          <p:nvPr/>
        </p:nvPicPr>
        <p:blipFill>
          <a:blip r:embed="rId5"/>
          <a:stretch>
            <a:fillRect/>
          </a:stretch>
        </p:blipFill>
        <p:spPr>
          <a:xfrm>
            <a:off x="4831490" y="3660654"/>
            <a:ext cx="3859102" cy="2280102"/>
          </a:xfrm>
          <a:prstGeom prst="rect">
            <a:avLst/>
          </a:prstGeom>
        </p:spPr>
      </p:pic>
      <p:pic>
        <p:nvPicPr>
          <p:cNvPr id="13" name="图片 12">
            <a:extLst>
              <a:ext uri="{FF2B5EF4-FFF2-40B4-BE49-F238E27FC236}">
                <a16:creationId xmlns:a16="http://schemas.microsoft.com/office/drawing/2014/main" id="{34FA6C77-235D-41A9-A644-347D9EF28A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0566" y="1216863"/>
            <a:ext cx="2224347" cy="3164462"/>
          </a:xfrm>
          <a:prstGeom prst="rect">
            <a:avLst/>
          </a:prstGeom>
        </p:spPr>
      </p:pic>
      <p:pic>
        <p:nvPicPr>
          <p:cNvPr id="19" name="图片 18">
            <a:extLst>
              <a:ext uri="{FF2B5EF4-FFF2-40B4-BE49-F238E27FC236}">
                <a16:creationId xmlns:a16="http://schemas.microsoft.com/office/drawing/2014/main" id="{7AE9B781-1888-48DC-B972-02DFC98F5A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0592" y="4650149"/>
            <a:ext cx="3090513" cy="1163960"/>
          </a:xfrm>
          <a:prstGeom prst="rect">
            <a:avLst/>
          </a:prstGeom>
        </p:spPr>
      </p:pic>
      <p:sp>
        <p:nvSpPr>
          <p:cNvPr id="21" name="灯片编号占位符 1">
            <a:extLst>
              <a:ext uri="{FF2B5EF4-FFF2-40B4-BE49-F238E27FC236}">
                <a16:creationId xmlns:a16="http://schemas.microsoft.com/office/drawing/2014/main" id="{2D0E1E35-30B3-452F-B373-565133E3A8DA}"/>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24</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3"/>
          <p:cNvSpPr txBox="1">
            <a:spLocks noGrp="1"/>
          </p:cNvSpPr>
          <p:nvPr>
            <p:ph type="title"/>
          </p:nvPr>
        </p:nvSpPr>
        <p:spPr>
          <a:xfrm>
            <a:off x="609600" y="174625"/>
            <a:ext cx="9175750" cy="576263"/>
          </a:xfrm>
        </p:spPr>
        <p:txBody>
          <a:bodyPr/>
          <a:lstStyle>
            <a:lvl1pPr algn="l" defTabSz="914400" rtl="0" eaLnBrk="1" fontAlgn="auto" latinLnBrk="0" hangingPunct="1">
              <a:lnSpc>
                <a:spcPct val="100000"/>
              </a:lnSpc>
              <a:spcBef>
                <a:spcPct val="0"/>
              </a:spcBef>
              <a:buNone/>
              <a:defRPr lang="zh-CN" altLang="en-US" sz="3840" b="1" u="none" strike="noStrike" kern="0" cap="none" spc="0" normalizeH="0" baseline="0">
                <a:solidFill>
                  <a:srgbClr val="005DA2"/>
                </a:solidFill>
                <a:uFillTx/>
                <a:latin typeface="Times New Roman" panose="02020603050405020304" pitchFamily="18" charset="0"/>
                <a:ea typeface="+mn-ea"/>
                <a:cs typeface="Times New Roman" panose="02020603050405020304" pitchFamily="18" charset="0"/>
              </a:defRPr>
            </a:lvl1pPr>
          </a:lstStyle>
          <a:p>
            <a:r>
              <a:rPr lang="en-US" altLang="zh-CN" sz="2800" dirty="0"/>
              <a:t> 6-cell Elliptical cavity –Vertical test</a:t>
            </a:r>
            <a:br>
              <a:rPr lang="en-US" altLang="zh-CN" sz="2800" dirty="0"/>
            </a:br>
            <a:br>
              <a:rPr lang="en-US" altLang="zh-CN" sz="1200" dirty="0"/>
            </a:br>
            <a:br>
              <a:rPr lang="zh-CN" altLang="en-US" sz="1200" dirty="0"/>
            </a:br>
            <a:br>
              <a:rPr lang="en-US" altLang="zh-CN" sz="2800" dirty="0"/>
            </a:br>
            <a:endParaRPr lang="en-US" altLang="zh-CN" sz="2800" dirty="0"/>
          </a:p>
        </p:txBody>
      </p:sp>
      <p:sp>
        <p:nvSpPr>
          <p:cNvPr id="21" name="文本框 20"/>
          <p:cNvSpPr txBox="1"/>
          <p:nvPr/>
        </p:nvSpPr>
        <p:spPr>
          <a:xfrm>
            <a:off x="7969014" y="1759148"/>
            <a:ext cx="4130912" cy="369331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altLang="zh-CN" b="0" i="0" u="none" strike="noStrike" kern="1200" cap="none" spc="0" normalizeH="0" baseline="0" noProof="0" dirty="0">
                <a:ln>
                  <a:noFill/>
                </a:ln>
                <a:solidFill>
                  <a:srgbClr val="000000"/>
                </a:solidFill>
                <a:effectLst/>
                <a:uLnTx/>
                <a:uFillTx/>
                <a:latin typeface="Times New Roman" panose="02020603050405020304"/>
                <a:cs typeface="+mn-cs"/>
              </a:rPr>
              <a:t> Currently, </a:t>
            </a:r>
            <a:r>
              <a:rPr kumimoji="0" lang="en-US" altLang="zh-CN" b="0" i="0" u="none" strike="noStrike" kern="1200" cap="none" spc="0" normalizeH="0" baseline="0" noProof="0" dirty="0" err="1">
                <a:ln>
                  <a:noFill/>
                </a:ln>
                <a:solidFill>
                  <a:srgbClr val="000000"/>
                </a:solidFill>
                <a:effectLst/>
                <a:uLnTx/>
                <a:uFillTx/>
                <a:latin typeface="Times New Roman" panose="02020603050405020304"/>
                <a:cs typeface="+mn-cs"/>
              </a:rPr>
              <a:t>CSNS</a:t>
            </a:r>
            <a:r>
              <a:rPr kumimoji="0" lang="en-US" altLang="zh-CN" b="0" i="0" u="none" strike="noStrike" kern="1200" cap="none" spc="0" normalizeH="0" baseline="0" noProof="0" dirty="0">
                <a:ln>
                  <a:noFill/>
                </a:ln>
                <a:solidFill>
                  <a:srgbClr val="000000"/>
                </a:solidFill>
                <a:effectLst/>
                <a:uLnTx/>
                <a:uFillTx/>
                <a:latin typeface="Times New Roman" panose="02020603050405020304"/>
                <a:cs typeface="+mn-cs"/>
              </a:rPr>
              <a:t>-II has developed twelve 6-cell elliptical cavities, eight of which have undergone vertical testing, with the remaining four awaiting testing. The maximum gradient achieved is 25.7 MV/m. The gradient and Q-value of all produced cavities meet the operational requirements (14 MV/m @ Q₀ = 5 × 10⁹). the MP is greatly improved, with the MP conditioning completed in 1 minute from 6 to 12 MV/m.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altLang="zh-CN" b="0" i="0" u="none" strike="noStrike" kern="1200" cap="none" spc="0" normalizeH="0" baseline="0" noProof="0" dirty="0">
              <a:ln>
                <a:noFill/>
              </a:ln>
              <a:solidFill>
                <a:srgbClr val="000000"/>
              </a:solidFill>
              <a:effectLst/>
              <a:uLnTx/>
              <a:uFillTx/>
              <a:latin typeface="Times New Roman" panose="02020603050405020304"/>
              <a:cs typeface="+mn-cs"/>
            </a:endParaRPr>
          </a:p>
        </p:txBody>
      </p:sp>
      <p:sp>
        <p:nvSpPr>
          <p:cNvPr id="30" name="文本框 29"/>
          <p:cNvSpPr txBox="1"/>
          <p:nvPr/>
        </p:nvSpPr>
        <p:spPr>
          <a:xfrm>
            <a:off x="3173329" y="6115823"/>
            <a:ext cx="15129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a:cs typeface="+mn-cs"/>
              </a:rPr>
              <a:t>Vertical test</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a:cs typeface="+mn-cs"/>
            </a:endParaRPr>
          </a:p>
        </p:txBody>
      </p:sp>
      <p:pic>
        <p:nvPicPr>
          <p:cNvPr id="3" name="图片 2">
            <a:extLst>
              <a:ext uri="{FF2B5EF4-FFF2-40B4-BE49-F238E27FC236}">
                <a16:creationId xmlns:a16="http://schemas.microsoft.com/office/drawing/2014/main" id="{FD687AD1-453E-4F5A-876E-C66C801AEC49}"/>
              </a:ext>
            </a:extLst>
          </p:cNvPr>
          <p:cNvPicPr>
            <a:picLocks noChangeAspect="1"/>
          </p:cNvPicPr>
          <p:nvPr/>
        </p:nvPicPr>
        <p:blipFill>
          <a:blip r:embed="rId3"/>
          <a:stretch>
            <a:fillRect/>
          </a:stretch>
        </p:blipFill>
        <p:spPr>
          <a:xfrm>
            <a:off x="92074" y="1095793"/>
            <a:ext cx="7884367" cy="5020030"/>
          </a:xfrm>
          <a:prstGeom prst="rect">
            <a:avLst/>
          </a:prstGeom>
        </p:spPr>
      </p:pic>
      <p:sp>
        <p:nvSpPr>
          <p:cNvPr id="12" name="灯片编号占位符 1">
            <a:extLst>
              <a:ext uri="{FF2B5EF4-FFF2-40B4-BE49-F238E27FC236}">
                <a16:creationId xmlns:a16="http://schemas.microsoft.com/office/drawing/2014/main" id="{F170A3F9-BDC8-40C8-A620-5209058C0B1D}"/>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25</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BEBA8EAE-BF5A-486C-A8C5-ECC9F3942E4B}">
                <a14:imgProps xmlns:a14="http://schemas.microsoft.com/office/drawing/2010/main">
                  <a14:imgLayer r:embed="rId4">
                    <a14:imgEffect>
                      <a14:backgroundRemoval t="5051" b="92593" l="8418" r="91582">
                        <a14:foregroundMark x1="59439" y1="5051" x2="63520" y2="9764"/>
                        <a14:foregroundMark x1="91582" y1="19529" x2="90816" y2="21886"/>
                        <a14:foregroundMark x1="91582" y1="37710" x2="91582" y2="37710"/>
                        <a14:foregroundMark x1="51531" y1="92593" x2="51531" y2="92593"/>
                        <a14:foregroundMark x1="8418" y1="50168" x2="9694" y2="49495"/>
                      </a14:backgroundRemoval>
                    </a14:imgEffect>
                  </a14:imgLayer>
                </a14:imgProps>
              </a:ext>
            </a:extLst>
          </a:blip>
          <a:stretch>
            <a:fillRect/>
          </a:stretch>
        </p:blipFill>
        <p:spPr>
          <a:xfrm>
            <a:off x="9609173" y="4247585"/>
            <a:ext cx="2262654" cy="1714307"/>
          </a:xfrm>
          <a:prstGeom prst="rect">
            <a:avLst/>
          </a:prstGeom>
        </p:spPr>
      </p:pic>
      <p:sp>
        <p:nvSpPr>
          <p:cNvPr id="8" name="灯片编号占位符 1"/>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26</a:t>
            </a:fld>
            <a:endParaRPr lang="zh-CN" altLang="en-US" sz="900" b="0">
              <a:solidFill>
                <a:srgbClr val="4D5E68"/>
              </a:solidFill>
              <a:latin typeface="Impact" panose="020B0806030902050204" pitchFamily="34" charset="0"/>
              <a:sym typeface="Impact" panose="020B0806030902050204" pitchFamily="34" charset="0"/>
            </a:endParaRPr>
          </a:p>
        </p:txBody>
      </p:sp>
      <p:graphicFrame>
        <p:nvGraphicFramePr>
          <p:cNvPr id="16" name="表格 15"/>
          <p:cNvGraphicFramePr>
            <a:graphicFrameLocks noGrp="1"/>
          </p:cNvGraphicFramePr>
          <p:nvPr>
            <p:extLst>
              <p:ext uri="{D42A27DB-BD31-4B8C-83A1-F6EECF244321}">
                <p14:modId xmlns:p14="http://schemas.microsoft.com/office/powerpoint/2010/main" val="3511218927"/>
              </p:ext>
            </p:extLst>
          </p:nvPr>
        </p:nvGraphicFramePr>
        <p:xfrm>
          <a:off x="776790" y="948932"/>
          <a:ext cx="5017269" cy="2722005"/>
        </p:xfrm>
        <a:graphic>
          <a:graphicData uri="http://schemas.openxmlformats.org/drawingml/2006/table">
            <a:tbl>
              <a:tblPr firstRow="1" firstCol="1" bandRow="1"/>
              <a:tblGrid>
                <a:gridCol w="2097058">
                  <a:extLst>
                    <a:ext uri="{9D8B030D-6E8A-4147-A177-3AD203B41FA5}">
                      <a16:colId xmlns:a16="http://schemas.microsoft.com/office/drawing/2014/main" val="20000"/>
                    </a:ext>
                  </a:extLst>
                </a:gridCol>
                <a:gridCol w="2920211">
                  <a:extLst>
                    <a:ext uri="{9D8B030D-6E8A-4147-A177-3AD203B41FA5}">
                      <a16:colId xmlns:a16="http://schemas.microsoft.com/office/drawing/2014/main" val="20001"/>
                    </a:ext>
                  </a:extLst>
                </a:gridCol>
              </a:tblGrid>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Parameter</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Value</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0BAD2"/>
                    </a:solidFill>
                  </a:tcPr>
                </a:tc>
                <a:extLst>
                  <a:ext uri="{0D108BD9-81ED-4DB2-BD59-A6C34878D82A}">
                    <a16:rowId xmlns:a16="http://schemas.microsoft.com/office/drawing/2014/main" val="10000"/>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RF frequency</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648 MHz</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1"/>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Peak RF power</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600 kW</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2"/>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Pulse width</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1.2 </a:t>
                      </a:r>
                      <a:r>
                        <a:rPr lang="en-US" sz="1200" kern="0" dirty="0" err="1">
                          <a:effectLst/>
                          <a:latin typeface="Times New Roman" panose="02020603050405020304" pitchFamily="18" charset="0"/>
                          <a:cs typeface="Times New Roman" panose="02020603050405020304" pitchFamily="18" charset="0"/>
                        </a:rPr>
                        <a:t>ms</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3"/>
                  </a:ext>
                </a:extLst>
              </a:tr>
              <a:tr h="19176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Pulse repetition frequency</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25/50 Hz</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4"/>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Qext</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err="1">
                          <a:effectLst/>
                          <a:latin typeface="Times New Roman" panose="02020603050405020304" pitchFamily="18" charset="0"/>
                          <a:cs typeface="Times New Roman" panose="02020603050405020304" pitchFamily="18" charset="0"/>
                        </a:rPr>
                        <a:t>9.5E+05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5"/>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Interface to the cavity</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Diameter 80 mm</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6"/>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FPC position</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Horizontal to the cavity</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7"/>
                  </a:ext>
                </a:extLst>
              </a:tr>
              <a:tr h="229970">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Assembly</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Clean assembly</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8"/>
                  </a:ext>
                </a:extLst>
              </a:tr>
              <a:tr h="267476">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a:effectLst/>
                          <a:latin typeface="Times New Roman" panose="02020603050405020304" pitchFamily="18" charset="0"/>
                          <a:cs typeface="Times New Roman" panose="02020603050405020304" pitchFamily="18" charset="0"/>
                        </a:rPr>
                        <a:t>FPC type</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Coaxial ,single window</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09"/>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Window Type</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Coaxial disk </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0"/>
                  </a:ext>
                </a:extLst>
              </a:tr>
              <a:tr h="224158">
                <a:tc>
                  <a:txBody>
                    <a:bodyPr/>
                    <a:lstStyle>
                      <a:lvl1pPr marL="0" algn="l" defTabSz="914400" rtl="0" eaLnBrk="1" latinLnBrk="0" hangingPunct="1">
                        <a:defRPr sz="1800" b="1" kern="1200">
                          <a:solidFill>
                            <a:schemeClr val="lt1"/>
                          </a:solidFill>
                          <a:latin typeface="Calibri" panose="020F0502020204030204"/>
                          <a:ea typeface="楷体" panose="02010609060101010101" charset="-122"/>
                        </a:defRPr>
                      </a:lvl1pPr>
                      <a:lvl2pPr marL="457200" algn="l" defTabSz="914400" rtl="0" eaLnBrk="1" latinLnBrk="0" hangingPunct="1">
                        <a:defRPr sz="1800" b="1" kern="1200">
                          <a:solidFill>
                            <a:schemeClr val="lt1"/>
                          </a:solidFill>
                          <a:latin typeface="Calibri" panose="020F0502020204030204"/>
                          <a:ea typeface="楷体" panose="02010609060101010101" charset="-122"/>
                        </a:defRPr>
                      </a:lvl2pPr>
                      <a:lvl3pPr marL="914400" algn="l" defTabSz="914400" rtl="0" eaLnBrk="1" latinLnBrk="0" hangingPunct="1">
                        <a:defRPr sz="1800" b="1" kern="1200">
                          <a:solidFill>
                            <a:schemeClr val="lt1"/>
                          </a:solidFill>
                          <a:latin typeface="Calibri" panose="020F0502020204030204"/>
                          <a:ea typeface="楷体" panose="02010609060101010101" charset="-122"/>
                        </a:defRPr>
                      </a:lvl3pPr>
                      <a:lvl4pPr marL="1371600" algn="l" defTabSz="914400" rtl="0" eaLnBrk="1" latinLnBrk="0" hangingPunct="1">
                        <a:defRPr sz="1800" b="1" kern="1200">
                          <a:solidFill>
                            <a:schemeClr val="lt1"/>
                          </a:solidFill>
                          <a:latin typeface="Calibri" panose="020F0502020204030204"/>
                          <a:ea typeface="楷体" panose="02010609060101010101" charset="-122"/>
                        </a:defRPr>
                      </a:lvl4pPr>
                      <a:lvl5pPr marL="1828800" algn="l" defTabSz="914400" rtl="0" eaLnBrk="1" latinLnBrk="0" hangingPunct="1">
                        <a:defRPr sz="1800" b="1" kern="1200">
                          <a:solidFill>
                            <a:schemeClr val="lt1"/>
                          </a:solidFill>
                          <a:latin typeface="Calibri" panose="020F0502020204030204"/>
                          <a:ea typeface="楷体" panose="02010609060101010101" charset="-122"/>
                        </a:defRPr>
                      </a:lvl5pPr>
                      <a:lvl6pPr marL="2286000" algn="l" defTabSz="914400" rtl="0" eaLnBrk="1" latinLnBrk="0" hangingPunct="1">
                        <a:defRPr sz="1800" b="1" kern="1200">
                          <a:solidFill>
                            <a:schemeClr val="lt1"/>
                          </a:solidFill>
                          <a:latin typeface="Calibri" panose="020F0502020204030204"/>
                          <a:ea typeface="楷体" panose="02010609060101010101" charset="-122"/>
                        </a:defRPr>
                      </a:lvl6pPr>
                      <a:lvl7pPr marL="2743200" algn="l" defTabSz="914400" rtl="0" eaLnBrk="1" latinLnBrk="0" hangingPunct="1">
                        <a:defRPr sz="1800" b="1" kern="1200">
                          <a:solidFill>
                            <a:schemeClr val="lt1"/>
                          </a:solidFill>
                          <a:latin typeface="Calibri" panose="020F0502020204030204"/>
                          <a:ea typeface="楷体" panose="02010609060101010101" charset="-122"/>
                        </a:defRPr>
                      </a:lvl7pPr>
                      <a:lvl8pPr marL="3200400" algn="l" defTabSz="914400" rtl="0" eaLnBrk="1" latinLnBrk="0" hangingPunct="1">
                        <a:defRPr sz="1800" b="1" kern="1200">
                          <a:solidFill>
                            <a:schemeClr val="lt1"/>
                          </a:solidFill>
                          <a:latin typeface="Calibri" panose="020F0502020204030204"/>
                          <a:ea typeface="楷体" panose="02010609060101010101" charset="-122"/>
                        </a:defRPr>
                      </a:lvl8pPr>
                      <a:lvl9pPr marL="3657600" algn="l" defTabSz="914400" rtl="0" eaLnBrk="1" latinLnBrk="0" hangingPunct="1">
                        <a:defRPr sz="1800" b="1" kern="1200">
                          <a:solidFill>
                            <a:schemeClr val="lt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Coupling type</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600"/>
                        </a:spcAft>
                      </a:pPr>
                      <a:r>
                        <a:rPr lang="en-US" sz="1200" kern="0" dirty="0">
                          <a:effectLst/>
                          <a:latin typeface="Times New Roman" panose="02020603050405020304" pitchFamily="18" charset="0"/>
                          <a:cs typeface="Times New Roman" panose="02020603050405020304" pitchFamily="18" charset="0"/>
                        </a:rPr>
                        <a:t>Electric</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40000"/>
                      </a:srgbClr>
                    </a:solidFill>
                  </a:tcPr>
                </a:tc>
                <a:extLst>
                  <a:ext uri="{0D108BD9-81ED-4DB2-BD59-A6C34878D82A}">
                    <a16:rowId xmlns:a16="http://schemas.microsoft.com/office/drawing/2014/main" val="10011"/>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2411800598"/>
              </p:ext>
            </p:extLst>
          </p:nvPr>
        </p:nvGraphicFramePr>
        <p:xfrm>
          <a:off x="6676895" y="938619"/>
          <a:ext cx="4819780" cy="2732318"/>
        </p:xfrm>
        <a:graphic>
          <a:graphicData uri="http://schemas.openxmlformats.org/drawingml/2006/table">
            <a:tbl>
              <a:tblPr/>
              <a:tblGrid>
                <a:gridCol w="2620335">
                  <a:extLst>
                    <a:ext uri="{9D8B030D-6E8A-4147-A177-3AD203B41FA5}">
                      <a16:colId xmlns:a16="http://schemas.microsoft.com/office/drawing/2014/main" val="20000"/>
                    </a:ext>
                  </a:extLst>
                </a:gridCol>
                <a:gridCol w="1106299">
                  <a:extLst>
                    <a:ext uri="{9D8B030D-6E8A-4147-A177-3AD203B41FA5}">
                      <a16:colId xmlns:a16="http://schemas.microsoft.com/office/drawing/2014/main" val="20001"/>
                    </a:ext>
                  </a:extLst>
                </a:gridCol>
                <a:gridCol w="1093146">
                  <a:extLst>
                    <a:ext uri="{9D8B030D-6E8A-4147-A177-3AD203B41FA5}">
                      <a16:colId xmlns:a16="http://schemas.microsoft.com/office/drawing/2014/main" val="20002"/>
                    </a:ext>
                  </a:extLst>
                </a:gridCol>
              </a:tblGrid>
              <a:tr h="275180">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parameter</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value</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unit</a:t>
                      </a:r>
                      <a:endParaRPr lang="zh-CN" sz="1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0"/>
                  </a:ext>
                </a:extLst>
              </a:tr>
              <a:tr h="244520">
                <a:tc gridSpan="3">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effectLst/>
                          <a:latin typeface="Times New Roman" panose="02020603050405020304" pitchFamily="18" charset="0"/>
                          <a:cs typeface="Times New Roman" panose="02020603050405020304" pitchFamily="18" charset="0"/>
                        </a:rPr>
                        <a:t>Slow tuning</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1"/>
                  </a:ext>
                </a:extLst>
              </a:tr>
              <a:tr h="2195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Tuning range</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&gt;346</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kHz</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2"/>
                  </a:ext>
                </a:extLst>
              </a:tr>
              <a:tr h="2195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stroke</a:t>
                      </a:r>
                      <a:endParaRPr lang="zh-CN" sz="1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~2.3</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mm</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3"/>
                  </a:ext>
                </a:extLst>
              </a:tr>
              <a:tr h="231430">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ct val="125000"/>
                        </a:lnSpc>
                        <a:spcAft>
                          <a:spcPts val="250"/>
                        </a:spcAft>
                      </a:pPr>
                      <a:r>
                        <a:rPr lang="en-US" sz="1400" kern="100" dirty="0">
                          <a:effectLst/>
                          <a:latin typeface="Times New Roman" panose="02020603050405020304" pitchFamily="18" charset="0"/>
                          <a:cs typeface="Times New Roman" panose="02020603050405020304" pitchFamily="18" charset="0"/>
                        </a:rPr>
                        <a:t>    resolution </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zh-CN" sz="1400" kern="100" dirty="0">
                          <a:effectLst/>
                          <a:latin typeface="Times New Roman" panose="02020603050405020304" pitchFamily="18" charset="0"/>
                          <a:cs typeface="Times New Roman" panose="02020603050405020304" pitchFamily="18" charset="0"/>
                        </a:rPr>
                        <a:t>＜</a:t>
                      </a:r>
                      <a:r>
                        <a:rPr lang="en-US" altLang="zh-CN" sz="1400" kern="100" dirty="0">
                          <a:effectLst/>
                          <a:latin typeface="Times New Roman" panose="02020603050405020304" pitchFamily="18" charset="0"/>
                          <a:cs typeface="Times New Roman" panose="02020603050405020304" pitchFamily="18" charset="0"/>
                        </a:rPr>
                        <a:t>5</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a:effectLst/>
                          <a:latin typeface="Times New Roman" panose="02020603050405020304" pitchFamily="18" charset="0"/>
                          <a:cs typeface="Times New Roman" panose="02020603050405020304" pitchFamily="18" charset="0"/>
                        </a:rPr>
                        <a:t>Hz</a:t>
                      </a:r>
                      <a:endParaRPr lang="zh-CN" sz="24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4"/>
                  </a:ext>
                </a:extLst>
              </a:tr>
              <a:tr h="2195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stiffness</a:t>
                      </a:r>
                      <a:r>
                        <a:rPr lang="zh-CN" sz="1400" kern="100" dirty="0">
                          <a:effectLst/>
                          <a:latin typeface="Times New Roman" panose="02020603050405020304" pitchFamily="18" charset="0"/>
                          <a:cs typeface="Times New Roman" panose="02020603050405020304" pitchFamily="18" charset="0"/>
                        </a:rPr>
                        <a:t>（</a:t>
                      </a:r>
                      <a:r>
                        <a:rPr lang="en-US" sz="1400" kern="100" dirty="0">
                          <a:effectLst/>
                          <a:latin typeface="Times New Roman" panose="02020603050405020304" pitchFamily="18" charset="0"/>
                          <a:cs typeface="Times New Roman" panose="02020603050405020304" pitchFamily="18" charset="0"/>
                        </a:rPr>
                        <a:t>2K</a:t>
                      </a:r>
                      <a:r>
                        <a:rPr lang="zh-CN" sz="1400" kern="100" dirty="0">
                          <a:effectLst/>
                          <a:latin typeface="Times New Roman" panose="02020603050405020304" pitchFamily="18" charset="0"/>
                          <a:cs typeface="Times New Roman" panose="02020603050405020304" pitchFamily="18" charset="0"/>
                        </a:rPr>
                        <a:t>）</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zh-CN" sz="1400" kern="100" dirty="0">
                          <a:effectLst/>
                          <a:latin typeface="Times New Roman" panose="02020603050405020304" pitchFamily="18" charset="0"/>
                          <a:cs typeface="Times New Roman" panose="02020603050405020304" pitchFamily="18" charset="0"/>
                        </a:rPr>
                        <a:t>＞</a:t>
                      </a:r>
                      <a:r>
                        <a:rPr lang="en-US" sz="1400" kern="100" dirty="0">
                          <a:effectLst/>
                          <a:latin typeface="Times New Roman" panose="02020603050405020304" pitchFamily="18" charset="0"/>
                          <a:cs typeface="Times New Roman" panose="02020603050405020304" pitchFamily="18" charset="0"/>
                        </a:rPr>
                        <a:t>20</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N/um</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5"/>
                  </a:ext>
                </a:extLst>
              </a:tr>
              <a:tr h="2195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effectLst/>
                          <a:latin typeface="Times New Roman" panose="02020603050405020304" pitchFamily="18" charset="0"/>
                          <a:cs typeface="Times New Roman" panose="02020603050405020304" pitchFamily="18" charset="0"/>
                        </a:rPr>
                        <a:t>Operate temperature</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5-20</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effectLst/>
                          <a:latin typeface="Times New Roman" panose="02020603050405020304" pitchFamily="18" charset="0"/>
                          <a:cs typeface="Times New Roman" panose="02020603050405020304" pitchFamily="18" charset="0"/>
                        </a:rPr>
                        <a:t>K</a:t>
                      </a:r>
                      <a:endParaRPr 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6"/>
                  </a:ext>
                </a:extLst>
              </a:tr>
              <a:tr h="214625">
                <a:tc gridSpan="3">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Bef>
                          <a:spcPts val="600"/>
                        </a:spcBef>
                        <a:spcAft>
                          <a:spcPts val="250"/>
                        </a:spcAft>
                      </a:pPr>
                      <a:r>
                        <a:rPr lang="en-US" altLang="zh-CN" sz="14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Fast tuning will be reserved with space and controller</a:t>
                      </a:r>
                      <a:endParaRPr lang="zh-CN" sz="14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2195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rPr>
                        <a:t>Tuning Range</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zh-CN"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a:t>
                      </a:r>
                      <a:r>
                        <a:rPr lang="en-US"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1000</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Hz</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8"/>
                  </a:ext>
                </a:extLst>
              </a:tr>
              <a:tr h="2195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resolution</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zh-CN"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a:t>
                      </a:r>
                      <a:r>
                        <a:rPr lang="en-US" altLang="zh-CN"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1</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Hz</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09"/>
                  </a:ext>
                </a:extLst>
              </a:tr>
              <a:tr h="2195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Operate temperature</a:t>
                      </a:r>
                      <a:endParaRPr lang="zh-CN" alt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5-20</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K</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0"/>
                  </a:ext>
                </a:extLst>
              </a:tr>
              <a:tr h="219531">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228600" algn="ctr">
                        <a:lnSpc>
                          <a:spcPts val="1600"/>
                        </a:lnSpc>
                        <a:spcAft>
                          <a:spcPts val="250"/>
                        </a:spcAft>
                      </a:pPr>
                      <a:r>
                        <a:rPr lang="en-US" altLang="zh-CN"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Response time</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a:solidFill>
                            <a:schemeClr val="tx2">
                              <a:lumMod val="60000"/>
                              <a:lumOff val="40000"/>
                            </a:schemeClr>
                          </a:solidFill>
                          <a:effectLst/>
                          <a:latin typeface="Times New Roman" panose="02020603050405020304" pitchFamily="18" charset="0"/>
                          <a:cs typeface="Times New Roman" panose="02020603050405020304" pitchFamily="18" charset="0"/>
                        </a:rPr>
                        <a:t>~1</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tc>
                  <a:txBody>
                    <a:bodyPr/>
                    <a:lstStyle>
                      <a:lvl1pPr marL="0" algn="l" defTabSz="914400" rtl="0" eaLnBrk="1" latinLnBrk="0" hangingPunct="1">
                        <a:defRPr sz="1800" kern="1200">
                          <a:solidFill>
                            <a:schemeClr val="dk1"/>
                          </a:solidFill>
                          <a:latin typeface="Calibri" panose="020F0502020204030204"/>
                          <a:ea typeface="楷体" panose="02010609060101010101" charset="-122"/>
                        </a:defRPr>
                      </a:lvl1pPr>
                      <a:lvl2pPr marL="457200" algn="l" defTabSz="914400" rtl="0" eaLnBrk="1" latinLnBrk="0" hangingPunct="1">
                        <a:defRPr sz="1800" kern="1200">
                          <a:solidFill>
                            <a:schemeClr val="dk1"/>
                          </a:solidFill>
                          <a:latin typeface="Calibri" panose="020F0502020204030204"/>
                          <a:ea typeface="楷体" panose="02010609060101010101" charset="-122"/>
                        </a:defRPr>
                      </a:lvl2pPr>
                      <a:lvl3pPr marL="914400" algn="l" defTabSz="914400" rtl="0" eaLnBrk="1" latinLnBrk="0" hangingPunct="1">
                        <a:defRPr sz="1800" kern="1200">
                          <a:solidFill>
                            <a:schemeClr val="dk1"/>
                          </a:solidFill>
                          <a:latin typeface="Calibri" panose="020F0502020204030204"/>
                          <a:ea typeface="楷体" panose="02010609060101010101" charset="-122"/>
                        </a:defRPr>
                      </a:lvl3pPr>
                      <a:lvl4pPr marL="1371600" algn="l" defTabSz="914400" rtl="0" eaLnBrk="1" latinLnBrk="0" hangingPunct="1">
                        <a:defRPr sz="1800" kern="1200">
                          <a:solidFill>
                            <a:schemeClr val="dk1"/>
                          </a:solidFill>
                          <a:latin typeface="Calibri" panose="020F0502020204030204"/>
                          <a:ea typeface="楷体" panose="02010609060101010101" charset="-122"/>
                        </a:defRPr>
                      </a:lvl4pPr>
                      <a:lvl5pPr marL="1828800" algn="l" defTabSz="914400" rtl="0" eaLnBrk="1" latinLnBrk="0" hangingPunct="1">
                        <a:defRPr sz="1800" kern="1200">
                          <a:solidFill>
                            <a:schemeClr val="dk1"/>
                          </a:solidFill>
                          <a:latin typeface="Calibri" panose="020F0502020204030204"/>
                          <a:ea typeface="楷体" panose="02010609060101010101" charset="-122"/>
                        </a:defRPr>
                      </a:lvl5pPr>
                      <a:lvl6pPr marL="2286000" algn="l" defTabSz="914400" rtl="0" eaLnBrk="1" latinLnBrk="0" hangingPunct="1">
                        <a:defRPr sz="1800" kern="1200">
                          <a:solidFill>
                            <a:schemeClr val="dk1"/>
                          </a:solidFill>
                          <a:latin typeface="Calibri" panose="020F0502020204030204"/>
                          <a:ea typeface="楷体" panose="02010609060101010101" charset="-122"/>
                        </a:defRPr>
                      </a:lvl6pPr>
                      <a:lvl7pPr marL="2743200" algn="l" defTabSz="914400" rtl="0" eaLnBrk="1" latinLnBrk="0" hangingPunct="1">
                        <a:defRPr sz="1800" kern="1200">
                          <a:solidFill>
                            <a:schemeClr val="dk1"/>
                          </a:solidFill>
                          <a:latin typeface="Calibri" panose="020F0502020204030204"/>
                          <a:ea typeface="楷体" panose="02010609060101010101" charset="-122"/>
                        </a:defRPr>
                      </a:lvl7pPr>
                      <a:lvl8pPr marL="3200400" algn="l" defTabSz="914400" rtl="0" eaLnBrk="1" latinLnBrk="0" hangingPunct="1">
                        <a:defRPr sz="1800" kern="1200">
                          <a:solidFill>
                            <a:schemeClr val="dk1"/>
                          </a:solidFill>
                          <a:latin typeface="Calibri" panose="020F0502020204030204"/>
                          <a:ea typeface="楷体" panose="02010609060101010101" charset="-122"/>
                        </a:defRPr>
                      </a:lvl8pPr>
                      <a:lvl9pPr marL="3657600" algn="l" defTabSz="914400" rtl="0" eaLnBrk="1" latinLnBrk="0" hangingPunct="1">
                        <a:defRPr sz="1800" kern="1200">
                          <a:solidFill>
                            <a:schemeClr val="dk1"/>
                          </a:solidFill>
                          <a:latin typeface="Calibri" panose="020F0502020204030204"/>
                          <a:ea typeface="楷体" panose="02010609060101010101" charset="-122"/>
                        </a:defRPr>
                      </a:lvl9pPr>
                    </a:lstStyle>
                    <a:p>
                      <a:pPr indent="127000" algn="ctr">
                        <a:lnSpc>
                          <a:spcPts val="1600"/>
                        </a:lnSpc>
                        <a:spcAft>
                          <a:spcPts val="250"/>
                        </a:spcAft>
                      </a:pPr>
                      <a:r>
                        <a:rPr lang="en-US" sz="1400" kern="100" dirty="0" err="1">
                          <a:solidFill>
                            <a:schemeClr val="tx2">
                              <a:lumMod val="60000"/>
                              <a:lumOff val="40000"/>
                            </a:schemeClr>
                          </a:solidFill>
                          <a:effectLst/>
                          <a:latin typeface="Times New Roman" panose="02020603050405020304" pitchFamily="18" charset="0"/>
                          <a:cs typeface="Times New Roman" panose="02020603050405020304" pitchFamily="18" charset="0"/>
                        </a:rPr>
                        <a:t>ms</a:t>
                      </a:r>
                      <a:endParaRPr lang="zh-CN" sz="2400" kern="100" dirty="0">
                        <a:solidFill>
                          <a:schemeClr val="tx2">
                            <a:lumMod val="60000"/>
                            <a:lumOff val="40000"/>
                          </a:schemeClr>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BAD2">
                        <a:tint val="20000"/>
                      </a:srgbClr>
                    </a:solidFill>
                  </a:tcPr>
                </a:tc>
                <a:extLst>
                  <a:ext uri="{0D108BD9-81ED-4DB2-BD59-A6C34878D82A}">
                    <a16:rowId xmlns:a16="http://schemas.microsoft.com/office/drawing/2014/main" val="10011"/>
                  </a:ext>
                </a:extLst>
              </a:tr>
            </a:tbl>
          </a:graphicData>
        </a:graphic>
      </p:graphicFrame>
      <p:sp>
        <p:nvSpPr>
          <p:cNvPr id="18" name="文本框 17"/>
          <p:cNvSpPr txBox="1">
            <a:spLocks noChangeArrowheads="1"/>
          </p:cNvSpPr>
          <p:nvPr/>
        </p:nvSpPr>
        <p:spPr bwMode="auto">
          <a:xfrm>
            <a:off x="2041701" y="222815"/>
            <a:ext cx="3814670" cy="523220"/>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High power coupler</a:t>
            </a:r>
            <a:endParaRPr lang="zh-CN" altLang="en-US" dirty="0"/>
          </a:p>
        </p:txBody>
      </p:sp>
      <p:sp>
        <p:nvSpPr>
          <p:cNvPr id="19" name="文本框 6"/>
          <p:cNvSpPr txBox="1">
            <a:spLocks noChangeArrowheads="1"/>
          </p:cNvSpPr>
          <p:nvPr/>
        </p:nvSpPr>
        <p:spPr bwMode="auto">
          <a:xfrm>
            <a:off x="8645454" y="118276"/>
            <a:ext cx="2236930" cy="954107"/>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Tuner</a:t>
            </a:r>
          </a:p>
          <a:p>
            <a:endParaRPr lang="zh-CN" altLang="en-US" dirty="0"/>
          </a:p>
        </p:txBody>
      </p:sp>
      <p:pic>
        <p:nvPicPr>
          <p:cNvPr id="3" name="图片 2">
            <a:extLst>
              <a:ext uri="{FF2B5EF4-FFF2-40B4-BE49-F238E27FC236}">
                <a16:creationId xmlns:a16="http://schemas.microsoft.com/office/drawing/2014/main" id="{CC81651C-8611-4B55-8A00-24F67C5282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5242" y="3978659"/>
            <a:ext cx="2938677" cy="2204008"/>
          </a:xfrm>
          <a:prstGeom prst="rect">
            <a:avLst/>
          </a:prstGeom>
        </p:spPr>
      </p:pic>
      <p:sp>
        <p:nvSpPr>
          <p:cNvPr id="21" name="文本框 20">
            <a:extLst>
              <a:ext uri="{FF2B5EF4-FFF2-40B4-BE49-F238E27FC236}">
                <a16:creationId xmlns:a16="http://schemas.microsoft.com/office/drawing/2014/main" id="{B7C0FF45-1D09-4B29-8180-CDE9FF1D5D08}"/>
              </a:ext>
            </a:extLst>
          </p:cNvPr>
          <p:cNvSpPr txBox="1"/>
          <p:nvPr/>
        </p:nvSpPr>
        <p:spPr>
          <a:xfrm>
            <a:off x="6605760" y="6278059"/>
            <a:ext cx="5793905" cy="923330"/>
          </a:xfrm>
          <a:prstGeom prst="rect">
            <a:avLst/>
          </a:prstGeom>
          <a:noFill/>
        </p:spPr>
        <p:txBody>
          <a:bodyPr wrap="square">
            <a:spAutoFit/>
          </a:bodyPr>
          <a:lstStyle/>
          <a:p>
            <a:r>
              <a:rPr lang="en-US" altLang="zh-CN" dirty="0"/>
              <a:t>Tuner Factory Acceptance Test . </a:t>
            </a:r>
            <a:r>
              <a:rPr lang="en-US" altLang="zh-CN" dirty="0">
                <a:sym typeface="Arial" panose="020B0604020202020204" pitchFamily="34" charset="0"/>
              </a:rPr>
              <a:t>12 sets of couplers have been completed </a:t>
            </a:r>
            <a:endParaRPr lang="zh-CN" altLang="en-US" dirty="0">
              <a:sym typeface="Arial" panose="020B0604020202020204" pitchFamily="34" charset="0"/>
            </a:endParaRPr>
          </a:p>
          <a:p>
            <a:r>
              <a:rPr lang="en-US" altLang="zh-CN" dirty="0"/>
              <a:t> </a:t>
            </a:r>
            <a:endParaRPr lang="zh-CN" altLang="en-US" dirty="0"/>
          </a:p>
        </p:txBody>
      </p:sp>
      <p:pic>
        <p:nvPicPr>
          <p:cNvPr id="5" name="图片 4">
            <a:extLst>
              <a:ext uri="{FF2B5EF4-FFF2-40B4-BE49-F238E27FC236}">
                <a16:creationId xmlns:a16="http://schemas.microsoft.com/office/drawing/2014/main" id="{82EF5A67-BE30-4833-8954-CC1D52199D1A}"/>
              </a:ext>
            </a:extLst>
          </p:cNvPr>
          <p:cNvPicPr>
            <a:picLocks noChangeAspect="1"/>
          </p:cNvPicPr>
          <p:nvPr/>
        </p:nvPicPr>
        <p:blipFill>
          <a:blip r:embed="rId6"/>
          <a:stretch>
            <a:fillRect/>
          </a:stretch>
        </p:blipFill>
        <p:spPr>
          <a:xfrm>
            <a:off x="834445" y="3814726"/>
            <a:ext cx="2642363" cy="3043274"/>
          </a:xfrm>
          <a:prstGeom prst="rect">
            <a:avLst/>
          </a:prstGeom>
        </p:spPr>
      </p:pic>
      <p:sp>
        <p:nvSpPr>
          <p:cNvPr id="15" name="文本框 14">
            <a:extLst>
              <a:ext uri="{FF2B5EF4-FFF2-40B4-BE49-F238E27FC236}">
                <a16:creationId xmlns:a16="http://schemas.microsoft.com/office/drawing/2014/main" id="{B7E29D1B-ED7A-4C7A-913F-5AE06F021774}"/>
              </a:ext>
            </a:extLst>
          </p:cNvPr>
          <p:cNvSpPr txBox="1">
            <a:spLocks noChangeArrowheads="1"/>
          </p:cNvSpPr>
          <p:nvPr/>
        </p:nvSpPr>
        <p:spPr bwMode="auto">
          <a:xfrm>
            <a:off x="3565069" y="4597699"/>
            <a:ext cx="2291302" cy="1477328"/>
          </a:xfrm>
          <a:prstGeom prst="rect">
            <a:avLst/>
          </a:prstGeom>
          <a:noFill/>
        </p:spPr>
        <p:txBody>
          <a:bodyPr wrap="square">
            <a:spAutoFit/>
          </a:bodyPr>
          <a:lstStyle>
            <a:defPPr>
              <a:defRPr lang="zh-CN"/>
            </a:defPPr>
            <a:lvl1pPr>
              <a:defRPr>
                <a:latin typeface="Times New Roman" panose="02020603050405020304" pitchFamily="18" charset="0"/>
                <a:ea typeface="楷体" panose="02010609060101010101" pitchFamily="49" charset="-122"/>
              </a:defRPr>
            </a:lvl1pPr>
          </a:lstStyle>
          <a:p>
            <a:pPr algn="ctr"/>
            <a:r>
              <a:rPr lang="en-US" altLang="zh-CN" dirty="0">
                <a:sym typeface="Arial" panose="020B0604020202020204" pitchFamily="34" charset="0"/>
              </a:rPr>
              <a:t>couplers and conditioning platform</a:t>
            </a:r>
          </a:p>
          <a:p>
            <a:pPr algn="ctr"/>
            <a:endParaRPr lang="en-US" altLang="zh-CN" dirty="0">
              <a:sym typeface="Arial" panose="020B0604020202020204" pitchFamily="34" charset="0"/>
            </a:endParaRPr>
          </a:p>
          <a:p>
            <a:pPr algn="ctr"/>
            <a:r>
              <a:rPr lang="en-US" altLang="zh-CN" dirty="0">
                <a:sym typeface="Arial" panose="020B0604020202020204" pitchFamily="34" charset="0"/>
              </a:rPr>
              <a:t>Ten sets of couplers have been completed </a:t>
            </a:r>
            <a:endParaRPr lang="zh-CN" altLang="en-US" dirty="0">
              <a:sym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标题 3"/>
          <p:cNvSpPr>
            <a:spLocks noGrp="1"/>
          </p:cNvSpPr>
          <p:nvPr/>
        </p:nvSpPr>
        <p:spPr>
          <a:xfrm>
            <a:off x="1004507" y="136253"/>
            <a:ext cx="9175768" cy="575938"/>
          </a:xfrm>
        </p:spPr>
        <p:txBody>
          <a:bodyPr/>
          <a:lstStyle>
            <a:lvl1pPr algn="l" defTabSz="914400" rtl="0" eaLnBrk="1" fontAlgn="auto" latinLnBrk="0" hangingPunct="1">
              <a:lnSpc>
                <a:spcPct val="100000"/>
              </a:lnSpc>
              <a:spcBef>
                <a:spcPct val="0"/>
              </a:spcBef>
              <a:buNone/>
              <a:defRPr lang="zh-CN" altLang="en-US" sz="3840" b="1" u="none" strike="noStrike" kern="0" cap="none" spc="0" normalizeH="0" baseline="0">
                <a:solidFill>
                  <a:srgbClr val="005DA2"/>
                </a:solidFill>
                <a:uFillTx/>
                <a:latin typeface="Times New Roman" panose="02020603050405020304" pitchFamily="18" charset="0"/>
                <a:ea typeface="+mn-ea"/>
                <a:cs typeface="Times New Roman" panose="02020603050405020304" pitchFamily="18" charset="0"/>
              </a:defRPr>
            </a:lvl1pPr>
          </a:lstStyle>
          <a:p>
            <a:r>
              <a:rPr lang="en-US" altLang="zh-CN" sz="2800" dirty="0"/>
              <a:t>Cryomodule and magnetic shield</a:t>
            </a:r>
          </a:p>
        </p:txBody>
      </p:sp>
      <p:pic>
        <p:nvPicPr>
          <p:cNvPr id="3" name="图片 2">
            <a:extLst>
              <a:ext uri="{FF2B5EF4-FFF2-40B4-BE49-F238E27FC236}">
                <a16:creationId xmlns:a16="http://schemas.microsoft.com/office/drawing/2014/main" id="{05903983-BFD6-45EA-BC9F-631AA022B4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0817" y="884352"/>
            <a:ext cx="5418596" cy="2693169"/>
          </a:xfrm>
          <a:prstGeom prst="rect">
            <a:avLst/>
          </a:prstGeom>
        </p:spPr>
      </p:pic>
      <p:pic>
        <p:nvPicPr>
          <p:cNvPr id="40" name="图片 39">
            <a:extLst>
              <a:ext uri="{FF2B5EF4-FFF2-40B4-BE49-F238E27FC236}">
                <a16:creationId xmlns:a16="http://schemas.microsoft.com/office/drawing/2014/main" id="{C529B587-7F14-4EA8-8049-1674C2C3D1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3787" y="3749682"/>
            <a:ext cx="4903596" cy="2912679"/>
          </a:xfrm>
          <a:prstGeom prst="rect">
            <a:avLst/>
          </a:prstGeom>
        </p:spPr>
      </p:pic>
      <p:sp>
        <p:nvSpPr>
          <p:cNvPr id="52" name="文本框 51">
            <a:extLst>
              <a:ext uri="{FF2B5EF4-FFF2-40B4-BE49-F238E27FC236}">
                <a16:creationId xmlns:a16="http://schemas.microsoft.com/office/drawing/2014/main" id="{929D1399-AB4E-4DAC-94CC-A00F4B34F4F2}"/>
              </a:ext>
            </a:extLst>
          </p:cNvPr>
          <p:cNvSpPr txBox="1"/>
          <p:nvPr/>
        </p:nvSpPr>
        <p:spPr>
          <a:xfrm>
            <a:off x="578779" y="6569977"/>
            <a:ext cx="5013612" cy="369332"/>
          </a:xfrm>
          <a:prstGeom prst="rect">
            <a:avLst/>
          </a:prstGeom>
          <a:noFill/>
        </p:spPr>
        <p:txBody>
          <a:bodyPr wrap="square">
            <a:spAutoFit/>
          </a:bodyPr>
          <a:lstStyle>
            <a:defPPr>
              <a:defRPr lang="zh-CN"/>
            </a:defPPr>
            <a:lvl1pPr>
              <a:defRPr>
                <a:latin typeface="Times New Roman" panose="02020603050405020304" pitchFamily="18" charset="0"/>
                <a:ea typeface="楷体" panose="02010609060101010101" pitchFamily="49" charset="-122"/>
              </a:defRPr>
            </a:lvl1pPr>
          </a:lstStyle>
          <a:p>
            <a:r>
              <a:rPr lang="en-US" altLang="zh-CN" dirty="0"/>
              <a:t>Three  cryostats have completed factory acceptance.</a:t>
            </a:r>
            <a:endParaRPr lang="zh-CN" altLang="en-US" dirty="0"/>
          </a:p>
        </p:txBody>
      </p:sp>
      <p:sp>
        <p:nvSpPr>
          <p:cNvPr id="9" name="文本框 8">
            <a:extLst>
              <a:ext uri="{FF2B5EF4-FFF2-40B4-BE49-F238E27FC236}">
                <a16:creationId xmlns:a16="http://schemas.microsoft.com/office/drawing/2014/main" id="{E687477D-0312-411F-89EF-75E4805C643F}"/>
              </a:ext>
            </a:extLst>
          </p:cNvPr>
          <p:cNvSpPr txBox="1"/>
          <p:nvPr/>
        </p:nvSpPr>
        <p:spPr>
          <a:xfrm>
            <a:off x="822267" y="3465034"/>
            <a:ext cx="6094324" cy="338554"/>
          </a:xfrm>
          <a:prstGeom prst="rect">
            <a:avLst/>
          </a:prstGeom>
          <a:noFill/>
        </p:spPr>
        <p:txBody>
          <a:bodyPr wrap="square">
            <a:spAutoFit/>
          </a:bodyPr>
          <a:lstStyle/>
          <a:p>
            <a:r>
              <a:rPr lang="en-US" altLang="zh-CN" sz="1600" dirty="0"/>
              <a:t>Schematic Diagram of the Cryostat Internal Structure</a:t>
            </a:r>
            <a:endParaRPr lang="zh-CN" altLang="en-US" sz="1600" dirty="0"/>
          </a:p>
        </p:txBody>
      </p:sp>
      <p:pic>
        <p:nvPicPr>
          <p:cNvPr id="2" name="图片 1">
            <a:extLst>
              <a:ext uri="{FF2B5EF4-FFF2-40B4-BE49-F238E27FC236}">
                <a16:creationId xmlns:a16="http://schemas.microsoft.com/office/drawing/2014/main" id="{08072486-F6C2-4BD4-A17C-608E033CCB3A}"/>
              </a:ext>
            </a:extLst>
          </p:cNvPr>
          <p:cNvPicPr>
            <a:picLocks noChangeAspect="1"/>
          </p:cNvPicPr>
          <p:nvPr/>
        </p:nvPicPr>
        <p:blipFill>
          <a:blip r:embed="rId5"/>
          <a:stretch>
            <a:fillRect/>
          </a:stretch>
        </p:blipFill>
        <p:spPr>
          <a:xfrm>
            <a:off x="7339224" y="1104763"/>
            <a:ext cx="3749153" cy="3565293"/>
          </a:xfrm>
          <a:prstGeom prst="rect">
            <a:avLst/>
          </a:prstGeom>
        </p:spPr>
      </p:pic>
      <p:sp>
        <p:nvSpPr>
          <p:cNvPr id="12" name="文本框 11">
            <a:extLst>
              <a:ext uri="{FF2B5EF4-FFF2-40B4-BE49-F238E27FC236}">
                <a16:creationId xmlns:a16="http://schemas.microsoft.com/office/drawing/2014/main" id="{BA6DA4FC-2216-4B0E-A752-257A9415FD00}"/>
              </a:ext>
            </a:extLst>
          </p:cNvPr>
          <p:cNvSpPr txBox="1"/>
          <p:nvPr/>
        </p:nvSpPr>
        <p:spPr>
          <a:xfrm>
            <a:off x="7339224" y="4921951"/>
            <a:ext cx="4684688" cy="646331"/>
          </a:xfrm>
          <a:prstGeom prst="rect">
            <a:avLst/>
          </a:prstGeom>
          <a:noFill/>
        </p:spPr>
        <p:txBody>
          <a:bodyPr wrap="square">
            <a:spAutoFit/>
          </a:bodyPr>
          <a:lstStyle/>
          <a:p>
            <a:r>
              <a:rPr lang="en-US" altLang="zh-CN" dirty="0"/>
              <a:t>Eight sets of magnetic shielding have been delivered.</a:t>
            </a:r>
            <a:endParaRPr lang="zh-CN" altLang="en-US" dirty="0"/>
          </a:p>
        </p:txBody>
      </p:sp>
      <p:sp>
        <p:nvSpPr>
          <p:cNvPr id="10" name="灯片编号占位符 1">
            <a:extLst>
              <a:ext uri="{FF2B5EF4-FFF2-40B4-BE49-F238E27FC236}">
                <a16:creationId xmlns:a16="http://schemas.microsoft.com/office/drawing/2014/main" id="{83C6EC16-73DE-4ED2-941D-436F7260C841}"/>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27</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4719" y="219702"/>
            <a:ext cx="11183817" cy="523220"/>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Cryomodule Integration </a:t>
            </a:r>
            <a:endParaRPr lang="en-US" altLang="zh-CN" sz="1800" dirty="0"/>
          </a:p>
        </p:txBody>
      </p:sp>
      <p:pic>
        <p:nvPicPr>
          <p:cNvPr id="3" name="图片 2">
            <a:extLst>
              <a:ext uri="{FF2B5EF4-FFF2-40B4-BE49-F238E27FC236}">
                <a16:creationId xmlns:a16="http://schemas.microsoft.com/office/drawing/2014/main" id="{432CB95B-A187-4F8E-88BE-15FBC6D937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785" y="907670"/>
            <a:ext cx="3907432" cy="2929429"/>
          </a:xfrm>
          <a:prstGeom prst="rect">
            <a:avLst/>
          </a:prstGeom>
        </p:spPr>
      </p:pic>
      <p:pic>
        <p:nvPicPr>
          <p:cNvPr id="6" name="图片 5">
            <a:extLst>
              <a:ext uri="{FF2B5EF4-FFF2-40B4-BE49-F238E27FC236}">
                <a16:creationId xmlns:a16="http://schemas.microsoft.com/office/drawing/2014/main" id="{AEEC60F7-AFAE-431B-9240-69DCB828A752}"/>
              </a:ext>
            </a:extLst>
          </p:cNvPr>
          <p:cNvPicPr>
            <a:picLocks noChangeAspect="1"/>
          </p:cNvPicPr>
          <p:nvPr/>
        </p:nvPicPr>
        <p:blipFill>
          <a:blip r:embed="rId4"/>
          <a:stretch>
            <a:fillRect/>
          </a:stretch>
        </p:blipFill>
        <p:spPr>
          <a:xfrm>
            <a:off x="4150003" y="907670"/>
            <a:ext cx="3891998" cy="2917858"/>
          </a:xfrm>
          <a:prstGeom prst="rect">
            <a:avLst/>
          </a:prstGeom>
        </p:spPr>
      </p:pic>
      <p:sp>
        <p:nvSpPr>
          <p:cNvPr id="7" name="文本框 6">
            <a:extLst>
              <a:ext uri="{FF2B5EF4-FFF2-40B4-BE49-F238E27FC236}">
                <a16:creationId xmlns:a16="http://schemas.microsoft.com/office/drawing/2014/main" id="{E746D7E0-4DFF-4D81-9096-560416B5F77C}"/>
              </a:ext>
            </a:extLst>
          </p:cNvPr>
          <p:cNvSpPr txBox="1"/>
          <p:nvPr/>
        </p:nvSpPr>
        <p:spPr>
          <a:xfrm>
            <a:off x="1657978" y="3429000"/>
            <a:ext cx="2492024" cy="307777"/>
          </a:xfrm>
          <a:prstGeom prst="rect">
            <a:avLst/>
          </a:prstGeom>
          <a:noFill/>
        </p:spPr>
        <p:txBody>
          <a:bodyPr wrap="square" rtlCol="0">
            <a:spAutoFit/>
          </a:bodyPr>
          <a:lstStyle/>
          <a:p>
            <a:r>
              <a:rPr lang="en-US" altLang="zh-CN" sz="1400" dirty="0">
                <a:solidFill>
                  <a:schemeClr val="accent1"/>
                </a:solidFill>
              </a:rPr>
              <a:t>Coupler-Cavity Mating</a:t>
            </a:r>
            <a:endParaRPr lang="zh-CN" altLang="en-US" sz="1400" dirty="0">
              <a:solidFill>
                <a:schemeClr val="accent1"/>
              </a:solidFill>
            </a:endParaRPr>
          </a:p>
        </p:txBody>
      </p:sp>
      <p:pic>
        <p:nvPicPr>
          <p:cNvPr id="2" name="图片 1">
            <a:extLst>
              <a:ext uri="{FF2B5EF4-FFF2-40B4-BE49-F238E27FC236}">
                <a16:creationId xmlns:a16="http://schemas.microsoft.com/office/drawing/2014/main" id="{D8A447F9-99B3-4B48-BB90-695D2749E968}"/>
              </a:ext>
            </a:extLst>
          </p:cNvPr>
          <p:cNvPicPr>
            <a:picLocks noChangeAspect="1"/>
          </p:cNvPicPr>
          <p:nvPr/>
        </p:nvPicPr>
        <p:blipFill>
          <a:blip r:embed="rId5"/>
          <a:stretch>
            <a:fillRect/>
          </a:stretch>
        </p:blipFill>
        <p:spPr>
          <a:xfrm>
            <a:off x="8182787" y="907670"/>
            <a:ext cx="3903725" cy="2929429"/>
          </a:xfrm>
          <a:prstGeom prst="rect">
            <a:avLst/>
          </a:prstGeom>
        </p:spPr>
      </p:pic>
      <p:pic>
        <p:nvPicPr>
          <p:cNvPr id="10" name="图片 9">
            <a:extLst>
              <a:ext uri="{FF2B5EF4-FFF2-40B4-BE49-F238E27FC236}">
                <a16:creationId xmlns:a16="http://schemas.microsoft.com/office/drawing/2014/main" id="{A0658436-9284-4970-AFCB-CA308C317503}"/>
              </a:ext>
            </a:extLst>
          </p:cNvPr>
          <p:cNvPicPr>
            <a:picLocks noChangeAspect="1"/>
          </p:cNvPicPr>
          <p:nvPr/>
        </p:nvPicPr>
        <p:blipFill>
          <a:blip r:embed="rId6"/>
          <a:stretch>
            <a:fillRect/>
          </a:stretch>
        </p:blipFill>
        <p:spPr>
          <a:xfrm>
            <a:off x="101785" y="3913150"/>
            <a:ext cx="3907432" cy="2858628"/>
          </a:xfrm>
          <a:prstGeom prst="rect">
            <a:avLst/>
          </a:prstGeom>
        </p:spPr>
      </p:pic>
      <p:pic>
        <p:nvPicPr>
          <p:cNvPr id="11" name="图片 10">
            <a:extLst>
              <a:ext uri="{FF2B5EF4-FFF2-40B4-BE49-F238E27FC236}">
                <a16:creationId xmlns:a16="http://schemas.microsoft.com/office/drawing/2014/main" id="{8B2D7B91-2281-46A0-9660-F379E74A9BDE}"/>
              </a:ext>
            </a:extLst>
          </p:cNvPr>
          <p:cNvPicPr>
            <a:picLocks noChangeAspect="1"/>
          </p:cNvPicPr>
          <p:nvPr/>
        </p:nvPicPr>
        <p:blipFill>
          <a:blip r:embed="rId7"/>
          <a:stretch>
            <a:fillRect/>
          </a:stretch>
        </p:blipFill>
        <p:spPr>
          <a:xfrm>
            <a:off x="4150002" y="3913149"/>
            <a:ext cx="3891998" cy="2854661"/>
          </a:xfrm>
          <a:prstGeom prst="rect">
            <a:avLst/>
          </a:prstGeom>
        </p:spPr>
      </p:pic>
      <p:pic>
        <p:nvPicPr>
          <p:cNvPr id="12" name="图片 11">
            <a:extLst>
              <a:ext uri="{FF2B5EF4-FFF2-40B4-BE49-F238E27FC236}">
                <a16:creationId xmlns:a16="http://schemas.microsoft.com/office/drawing/2014/main" id="{AF98F81C-634C-4300-80D6-D6F844D68114}"/>
              </a:ext>
            </a:extLst>
          </p:cNvPr>
          <p:cNvPicPr>
            <a:picLocks noChangeAspect="1"/>
          </p:cNvPicPr>
          <p:nvPr/>
        </p:nvPicPr>
        <p:blipFill>
          <a:blip r:embed="rId8"/>
          <a:stretch>
            <a:fillRect/>
          </a:stretch>
        </p:blipFill>
        <p:spPr>
          <a:xfrm>
            <a:off x="8182784" y="3913149"/>
            <a:ext cx="3891997" cy="2850796"/>
          </a:xfrm>
          <a:prstGeom prst="rect">
            <a:avLst/>
          </a:prstGeom>
        </p:spPr>
      </p:pic>
      <p:sp>
        <p:nvSpPr>
          <p:cNvPr id="13" name="文本框 12">
            <a:extLst>
              <a:ext uri="{FF2B5EF4-FFF2-40B4-BE49-F238E27FC236}">
                <a16:creationId xmlns:a16="http://schemas.microsoft.com/office/drawing/2014/main" id="{2BA8324D-7082-4EA4-A8BD-8A2F904E6499}"/>
              </a:ext>
            </a:extLst>
          </p:cNvPr>
          <p:cNvSpPr txBox="1"/>
          <p:nvPr/>
        </p:nvSpPr>
        <p:spPr>
          <a:xfrm>
            <a:off x="9857218" y="3295874"/>
            <a:ext cx="2487731" cy="523220"/>
          </a:xfrm>
          <a:prstGeom prst="rect">
            <a:avLst/>
          </a:prstGeom>
          <a:noFill/>
        </p:spPr>
        <p:txBody>
          <a:bodyPr wrap="square" rtlCol="0">
            <a:spAutoFit/>
          </a:bodyPr>
          <a:lstStyle/>
          <a:p>
            <a:r>
              <a:rPr lang="en-US" altLang="zh-CN" sz="1400" dirty="0">
                <a:solidFill>
                  <a:schemeClr val="accent1"/>
                </a:solidFill>
              </a:rPr>
              <a:t>The cavity string has been moved out of the cleanroom</a:t>
            </a:r>
            <a:endParaRPr lang="zh-CN" altLang="en-US" sz="1400" dirty="0">
              <a:solidFill>
                <a:schemeClr val="accent1"/>
              </a:solidFill>
            </a:endParaRPr>
          </a:p>
        </p:txBody>
      </p:sp>
      <p:sp>
        <p:nvSpPr>
          <p:cNvPr id="14" name="文本框 13">
            <a:extLst>
              <a:ext uri="{FF2B5EF4-FFF2-40B4-BE49-F238E27FC236}">
                <a16:creationId xmlns:a16="http://schemas.microsoft.com/office/drawing/2014/main" id="{D77DB6D7-48A6-4584-B696-4D96FEBE9D37}"/>
              </a:ext>
            </a:extLst>
          </p:cNvPr>
          <p:cNvSpPr txBox="1"/>
          <p:nvPr/>
        </p:nvSpPr>
        <p:spPr>
          <a:xfrm>
            <a:off x="542097" y="6365557"/>
            <a:ext cx="3702602" cy="307777"/>
          </a:xfrm>
          <a:prstGeom prst="rect">
            <a:avLst/>
          </a:prstGeom>
          <a:noFill/>
        </p:spPr>
        <p:txBody>
          <a:bodyPr wrap="square" rtlCol="0">
            <a:spAutoFit/>
          </a:bodyPr>
          <a:lstStyle>
            <a:defPPr>
              <a:defRPr lang="zh-CN"/>
            </a:defPPr>
            <a:lvl1pPr>
              <a:defRPr sz="1400">
                <a:solidFill>
                  <a:schemeClr val="accent1"/>
                </a:solidFill>
              </a:defRPr>
            </a:lvl1pPr>
          </a:lstStyle>
          <a:p>
            <a:r>
              <a:rPr lang="en-US" altLang="zh-CN" dirty="0"/>
              <a:t>Apply thermal insulation to the cavity string</a:t>
            </a:r>
            <a:endParaRPr lang="zh-CN" altLang="en-US" dirty="0"/>
          </a:p>
        </p:txBody>
      </p:sp>
      <p:sp>
        <p:nvSpPr>
          <p:cNvPr id="15" name="文本框 14">
            <a:extLst>
              <a:ext uri="{FF2B5EF4-FFF2-40B4-BE49-F238E27FC236}">
                <a16:creationId xmlns:a16="http://schemas.microsoft.com/office/drawing/2014/main" id="{A98461AE-83A8-4C9B-ADAC-C4A970853FB7}"/>
              </a:ext>
            </a:extLst>
          </p:cNvPr>
          <p:cNvSpPr txBox="1"/>
          <p:nvPr/>
        </p:nvSpPr>
        <p:spPr>
          <a:xfrm>
            <a:off x="4460446" y="6334779"/>
            <a:ext cx="3581554" cy="307777"/>
          </a:xfrm>
          <a:prstGeom prst="rect">
            <a:avLst/>
          </a:prstGeom>
          <a:noFill/>
        </p:spPr>
        <p:txBody>
          <a:bodyPr wrap="square" rtlCol="0">
            <a:spAutoFit/>
          </a:bodyPr>
          <a:lstStyle>
            <a:defPPr>
              <a:defRPr lang="zh-CN"/>
            </a:defPPr>
            <a:lvl1pPr>
              <a:defRPr sz="1400">
                <a:solidFill>
                  <a:schemeClr val="accent1"/>
                </a:solidFill>
              </a:defRPr>
            </a:lvl1pPr>
          </a:lstStyle>
          <a:p>
            <a:r>
              <a:rPr lang="en-US" altLang="zh-CN" dirty="0"/>
              <a:t>Install magnetic shielding to the cavity string</a:t>
            </a:r>
            <a:endParaRPr lang="zh-CN" altLang="en-US" dirty="0"/>
          </a:p>
        </p:txBody>
      </p:sp>
      <p:sp>
        <p:nvSpPr>
          <p:cNvPr id="17" name="文本框 16">
            <a:extLst>
              <a:ext uri="{FF2B5EF4-FFF2-40B4-BE49-F238E27FC236}">
                <a16:creationId xmlns:a16="http://schemas.microsoft.com/office/drawing/2014/main" id="{FCF8550C-C6C2-444A-8C07-6F63407CEF72}"/>
              </a:ext>
            </a:extLst>
          </p:cNvPr>
          <p:cNvSpPr txBox="1"/>
          <p:nvPr/>
        </p:nvSpPr>
        <p:spPr>
          <a:xfrm>
            <a:off x="8281513" y="6352784"/>
            <a:ext cx="3793268" cy="307777"/>
          </a:xfrm>
          <a:prstGeom prst="rect">
            <a:avLst/>
          </a:prstGeom>
          <a:noFill/>
        </p:spPr>
        <p:txBody>
          <a:bodyPr wrap="square" rtlCol="0">
            <a:spAutoFit/>
          </a:bodyPr>
          <a:lstStyle>
            <a:defPPr>
              <a:defRPr lang="zh-CN"/>
            </a:defPPr>
            <a:lvl1pPr>
              <a:defRPr sz="1400">
                <a:solidFill>
                  <a:schemeClr val="accent1"/>
                </a:solidFill>
              </a:defRPr>
            </a:lvl1pPr>
          </a:lstStyle>
          <a:p>
            <a:r>
              <a:rPr lang="en-US" altLang="zh-CN" dirty="0"/>
              <a:t>Install the thermal shield over the cavity string</a:t>
            </a:r>
            <a:endParaRPr lang="zh-CN" altLang="en-US" dirty="0"/>
          </a:p>
        </p:txBody>
      </p:sp>
      <p:sp>
        <p:nvSpPr>
          <p:cNvPr id="18" name="文本框 17">
            <a:extLst>
              <a:ext uri="{FF2B5EF4-FFF2-40B4-BE49-F238E27FC236}">
                <a16:creationId xmlns:a16="http://schemas.microsoft.com/office/drawing/2014/main" id="{BE73F19A-30E5-4CCE-8059-8CE903177AEC}"/>
              </a:ext>
            </a:extLst>
          </p:cNvPr>
          <p:cNvSpPr txBox="1"/>
          <p:nvPr/>
        </p:nvSpPr>
        <p:spPr>
          <a:xfrm>
            <a:off x="5620370" y="3511317"/>
            <a:ext cx="2492024" cy="307777"/>
          </a:xfrm>
          <a:prstGeom prst="rect">
            <a:avLst/>
          </a:prstGeom>
          <a:noFill/>
        </p:spPr>
        <p:txBody>
          <a:bodyPr wrap="square" rtlCol="0">
            <a:spAutoFit/>
          </a:bodyPr>
          <a:lstStyle/>
          <a:p>
            <a:r>
              <a:rPr lang="en-US" altLang="zh-CN" sz="1400" dirty="0">
                <a:solidFill>
                  <a:schemeClr val="accent1"/>
                </a:solidFill>
              </a:rPr>
              <a:t>Cavities </a:t>
            </a:r>
            <a:r>
              <a:rPr lang="en-US" altLang="zh-CN" sz="1400" dirty="0" err="1">
                <a:solidFill>
                  <a:schemeClr val="accent1"/>
                </a:solidFill>
              </a:rPr>
              <a:t>sring</a:t>
            </a:r>
            <a:endParaRPr lang="zh-CN" altLang="en-US" sz="1400" dirty="0">
              <a:solidFill>
                <a:schemeClr val="accent1"/>
              </a:solidFill>
            </a:endParaRPr>
          </a:p>
        </p:txBody>
      </p:sp>
      <p:sp>
        <p:nvSpPr>
          <p:cNvPr id="19" name="灯片编号占位符 1">
            <a:extLst>
              <a:ext uri="{FF2B5EF4-FFF2-40B4-BE49-F238E27FC236}">
                <a16:creationId xmlns:a16="http://schemas.microsoft.com/office/drawing/2014/main" id="{2056F523-5415-4BCB-A6BD-33E1A5C94C6F}"/>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28</a:t>
            </a:fld>
            <a:endParaRPr lang="zh-CN" altLang="en-US" sz="900" b="0" dirty="0">
              <a:solidFill>
                <a:srgbClr val="4D5E68"/>
              </a:solidFill>
              <a:latin typeface="Impact" panose="020B0806030902050204" pitchFamily="34" charset="0"/>
              <a:sym typeface="Impact" panose="020B0806030902050204" pitchFamily="34" charset="0"/>
            </a:endParaRPr>
          </a:p>
        </p:txBody>
      </p:sp>
    </p:spTree>
    <p:extLst>
      <p:ext uri="{BB962C8B-B14F-4D97-AF65-F5344CB8AC3E}">
        <p14:creationId xmlns:p14="http://schemas.microsoft.com/office/powerpoint/2010/main" val="2822805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23C7E36-80A7-426A-8784-11F34EB148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09610" y="1268065"/>
            <a:ext cx="5060272" cy="4591913"/>
          </a:xfrm>
          <a:prstGeom prst="rect">
            <a:avLst/>
          </a:prstGeom>
        </p:spPr>
      </p:pic>
      <p:pic>
        <p:nvPicPr>
          <p:cNvPr id="4" name="图片 3">
            <a:extLst>
              <a:ext uri="{FF2B5EF4-FFF2-40B4-BE49-F238E27FC236}">
                <a16:creationId xmlns:a16="http://schemas.microsoft.com/office/drawing/2014/main" id="{53D77577-012F-4677-A4EF-EA4A694028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2788" y="1274661"/>
            <a:ext cx="6116146" cy="4585317"/>
          </a:xfrm>
          <a:prstGeom prst="rect">
            <a:avLst/>
          </a:prstGeom>
        </p:spPr>
      </p:pic>
      <p:sp>
        <p:nvSpPr>
          <p:cNvPr id="6" name="文本框 5">
            <a:extLst>
              <a:ext uri="{FF2B5EF4-FFF2-40B4-BE49-F238E27FC236}">
                <a16:creationId xmlns:a16="http://schemas.microsoft.com/office/drawing/2014/main" id="{35158C07-2F06-4512-A036-ABC57EB4E334}"/>
              </a:ext>
            </a:extLst>
          </p:cNvPr>
          <p:cNvSpPr txBox="1"/>
          <p:nvPr/>
        </p:nvSpPr>
        <p:spPr>
          <a:xfrm>
            <a:off x="781050" y="243959"/>
            <a:ext cx="8594062" cy="523220"/>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sz="2800" dirty="0"/>
              <a:t>Cryomodule integration – </a:t>
            </a:r>
            <a:r>
              <a:rPr lang="en-US" altLang="zh-CN" sz="1800" dirty="0"/>
              <a:t>cold mass assembly</a:t>
            </a:r>
            <a:endParaRPr lang="en-US" altLang="zh-CN" dirty="0"/>
          </a:p>
        </p:txBody>
      </p:sp>
      <p:sp>
        <p:nvSpPr>
          <p:cNvPr id="2" name="文本框 1">
            <a:extLst>
              <a:ext uri="{FF2B5EF4-FFF2-40B4-BE49-F238E27FC236}">
                <a16:creationId xmlns:a16="http://schemas.microsoft.com/office/drawing/2014/main" id="{E1D846F8-219A-4D07-B1B3-E8D61C685131}"/>
              </a:ext>
            </a:extLst>
          </p:cNvPr>
          <p:cNvSpPr txBox="1"/>
          <p:nvPr/>
        </p:nvSpPr>
        <p:spPr>
          <a:xfrm>
            <a:off x="1286189" y="6068062"/>
            <a:ext cx="4119931" cy="400110"/>
          </a:xfrm>
          <a:prstGeom prst="rect">
            <a:avLst/>
          </a:prstGeom>
          <a:noFill/>
        </p:spPr>
        <p:txBody>
          <a:bodyPr wrap="square" rtlCol="0">
            <a:spAutoFit/>
          </a:bodyPr>
          <a:lstStyle/>
          <a:p>
            <a:r>
              <a:rPr lang="en-US" altLang="zh-CN" sz="2000" dirty="0"/>
              <a:t>Cryomodule integration complete</a:t>
            </a:r>
            <a:endParaRPr lang="zh-CN" altLang="en-US" sz="2000" dirty="0"/>
          </a:p>
        </p:txBody>
      </p:sp>
      <p:sp>
        <p:nvSpPr>
          <p:cNvPr id="7" name="文本框 6">
            <a:extLst>
              <a:ext uri="{FF2B5EF4-FFF2-40B4-BE49-F238E27FC236}">
                <a16:creationId xmlns:a16="http://schemas.microsoft.com/office/drawing/2014/main" id="{50E71408-5190-4823-934D-F07F69B2F061}"/>
              </a:ext>
            </a:extLst>
          </p:cNvPr>
          <p:cNvSpPr txBox="1"/>
          <p:nvPr/>
        </p:nvSpPr>
        <p:spPr>
          <a:xfrm>
            <a:off x="6709610" y="5960754"/>
            <a:ext cx="5848141" cy="400110"/>
          </a:xfrm>
          <a:prstGeom prst="rect">
            <a:avLst/>
          </a:prstGeom>
          <a:noFill/>
        </p:spPr>
        <p:txBody>
          <a:bodyPr wrap="square" rtlCol="0">
            <a:spAutoFit/>
          </a:bodyPr>
          <a:lstStyle/>
          <a:p>
            <a:r>
              <a:rPr lang="en-US" altLang="zh-CN" sz="2000" dirty="0"/>
              <a:t>Cryomodule to cryogenic valve box connection</a:t>
            </a:r>
            <a:endParaRPr lang="zh-CN" altLang="en-US" sz="2000" dirty="0"/>
          </a:p>
        </p:txBody>
      </p:sp>
      <p:sp>
        <p:nvSpPr>
          <p:cNvPr id="8" name="灯片编号占位符 1">
            <a:extLst>
              <a:ext uri="{FF2B5EF4-FFF2-40B4-BE49-F238E27FC236}">
                <a16:creationId xmlns:a16="http://schemas.microsoft.com/office/drawing/2014/main" id="{B5720C7F-66FF-4CE5-97DA-0CF46137937B}"/>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29</a:t>
            </a:fld>
            <a:endParaRPr lang="zh-CN" altLang="en-US" sz="900" b="0" dirty="0">
              <a:solidFill>
                <a:srgbClr val="4D5E68"/>
              </a:solidFill>
              <a:latin typeface="Impact" panose="020B0806030902050204" pitchFamily="34" charset="0"/>
              <a:sym typeface="Impact" panose="020B0806030902050204" pitchFamily="34" charset="0"/>
            </a:endParaRPr>
          </a:p>
        </p:txBody>
      </p:sp>
    </p:spTree>
    <p:extLst>
      <p:ext uri="{BB962C8B-B14F-4D97-AF65-F5344CB8AC3E}">
        <p14:creationId xmlns:p14="http://schemas.microsoft.com/office/powerpoint/2010/main" val="32318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264771" y="2789992"/>
            <a:ext cx="10925175" cy="1031501"/>
          </a:xfrm>
          <a:prstGeom prst="rect">
            <a:avLst/>
          </a:prstGeom>
          <a:noFill/>
        </p:spPr>
        <p:txBody>
          <a:bodyPr wrap="square">
            <a:spAutoFit/>
          </a:bodyPr>
          <a:lstStyle/>
          <a:p>
            <a:pPr marL="571500" marR="0" lvl="0" indent="-571500" algn="l" defTabSz="705485" rtl="0" eaLnBrk="1" fontAlgn="auto" latinLnBrk="0" hangingPunct="1">
              <a:lnSpc>
                <a:spcPct val="200000"/>
              </a:lnSpc>
              <a:spcBef>
                <a:spcPts val="0"/>
              </a:spcBef>
              <a:spcAft>
                <a:spcPts val="0"/>
              </a:spcAft>
              <a:buClr>
                <a:srgbClr val="00467A"/>
              </a:buClr>
              <a:buSzTx/>
              <a:buFont typeface="+mj-lt"/>
              <a:buAutoNum type="romanUcPeriod"/>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Introduction of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CSNS</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-II</a:t>
            </a:r>
          </a:p>
        </p:txBody>
      </p:sp>
      <p:sp>
        <p:nvSpPr>
          <p:cNvPr id="3" name="灯片编号占位符 1">
            <a:extLst>
              <a:ext uri="{FF2B5EF4-FFF2-40B4-BE49-F238E27FC236}">
                <a16:creationId xmlns:a16="http://schemas.microsoft.com/office/drawing/2014/main" id="{8113F3C6-5586-4286-A621-6BB96ECA4CDF}"/>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3</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81050" y="243959"/>
            <a:ext cx="6096000" cy="523220"/>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The horizontal test results</a:t>
            </a:r>
          </a:p>
        </p:txBody>
      </p:sp>
      <p:pic>
        <p:nvPicPr>
          <p:cNvPr id="3" name="图片 2">
            <a:extLst>
              <a:ext uri="{FF2B5EF4-FFF2-40B4-BE49-F238E27FC236}">
                <a16:creationId xmlns:a16="http://schemas.microsoft.com/office/drawing/2014/main" id="{6D6340EC-C622-453C-B782-F1C3360FC575}"/>
              </a:ext>
            </a:extLst>
          </p:cNvPr>
          <p:cNvPicPr>
            <a:picLocks noChangeAspect="1"/>
          </p:cNvPicPr>
          <p:nvPr/>
        </p:nvPicPr>
        <p:blipFill>
          <a:blip r:embed="rId3"/>
          <a:stretch>
            <a:fillRect/>
          </a:stretch>
        </p:blipFill>
        <p:spPr>
          <a:xfrm>
            <a:off x="1" y="3914176"/>
            <a:ext cx="4438540" cy="1966362"/>
          </a:xfrm>
          <a:prstGeom prst="rect">
            <a:avLst/>
          </a:prstGeom>
        </p:spPr>
      </p:pic>
      <p:sp>
        <p:nvSpPr>
          <p:cNvPr id="4" name="文本框 3">
            <a:extLst>
              <a:ext uri="{FF2B5EF4-FFF2-40B4-BE49-F238E27FC236}">
                <a16:creationId xmlns:a16="http://schemas.microsoft.com/office/drawing/2014/main" id="{8805E3E9-B673-4250-A6DC-DF34CF553126}"/>
              </a:ext>
            </a:extLst>
          </p:cNvPr>
          <p:cNvSpPr txBox="1"/>
          <p:nvPr/>
        </p:nvSpPr>
        <p:spPr>
          <a:xfrm>
            <a:off x="830299" y="2852678"/>
            <a:ext cx="2333625" cy="338554"/>
          </a:xfrm>
          <a:prstGeom prst="rect">
            <a:avLst/>
          </a:prstGeom>
          <a:noFill/>
        </p:spPr>
        <p:txBody>
          <a:bodyPr wrap="square" rtlCol="0">
            <a:spAutoFit/>
          </a:bodyPr>
          <a:lstStyle/>
          <a:p>
            <a:r>
              <a:rPr lang="en-US" altLang="zh-CN" sz="1600" dirty="0"/>
              <a:t>-0.91 Hz/(MV/m)</a:t>
            </a:r>
            <a:r>
              <a:rPr lang="en-US" altLang="zh-CN" sz="1600" baseline="30000" dirty="0"/>
              <a:t>2</a:t>
            </a:r>
            <a:endParaRPr lang="zh-CN" altLang="en-US" sz="1600" baseline="30000" dirty="0"/>
          </a:p>
        </p:txBody>
      </p:sp>
      <p:sp>
        <p:nvSpPr>
          <p:cNvPr id="6" name="文本框 5">
            <a:extLst>
              <a:ext uri="{FF2B5EF4-FFF2-40B4-BE49-F238E27FC236}">
                <a16:creationId xmlns:a16="http://schemas.microsoft.com/office/drawing/2014/main" id="{2286F23A-75D4-420F-83F0-EE6312B9C65F}"/>
              </a:ext>
            </a:extLst>
          </p:cNvPr>
          <p:cNvSpPr txBox="1"/>
          <p:nvPr/>
        </p:nvSpPr>
        <p:spPr>
          <a:xfrm>
            <a:off x="4986455" y="2887047"/>
            <a:ext cx="2333625" cy="338554"/>
          </a:xfrm>
          <a:prstGeom prst="rect">
            <a:avLst/>
          </a:prstGeom>
          <a:noFill/>
        </p:spPr>
        <p:txBody>
          <a:bodyPr wrap="square" rtlCol="0">
            <a:spAutoFit/>
          </a:bodyPr>
          <a:lstStyle/>
          <a:p>
            <a:r>
              <a:rPr lang="en-US" altLang="zh-CN" sz="1600" dirty="0"/>
              <a:t>-0.60 Hz/(MV/m)</a:t>
            </a:r>
            <a:r>
              <a:rPr lang="en-US" altLang="zh-CN" sz="1600" baseline="30000" dirty="0"/>
              <a:t>2</a:t>
            </a:r>
            <a:endParaRPr lang="zh-CN" altLang="en-US" sz="1600" baseline="30000" dirty="0"/>
          </a:p>
        </p:txBody>
      </p:sp>
      <p:sp>
        <p:nvSpPr>
          <p:cNvPr id="7" name="文本框 6">
            <a:extLst>
              <a:ext uri="{FF2B5EF4-FFF2-40B4-BE49-F238E27FC236}">
                <a16:creationId xmlns:a16="http://schemas.microsoft.com/office/drawing/2014/main" id="{7B9C1AAF-6E9E-44AF-80C8-50D9BF9D0513}"/>
              </a:ext>
            </a:extLst>
          </p:cNvPr>
          <p:cNvSpPr txBox="1"/>
          <p:nvPr/>
        </p:nvSpPr>
        <p:spPr>
          <a:xfrm>
            <a:off x="9044300" y="2852678"/>
            <a:ext cx="2333625" cy="338554"/>
          </a:xfrm>
          <a:prstGeom prst="rect">
            <a:avLst/>
          </a:prstGeom>
          <a:noFill/>
        </p:spPr>
        <p:txBody>
          <a:bodyPr wrap="square" rtlCol="0">
            <a:spAutoFit/>
          </a:bodyPr>
          <a:lstStyle/>
          <a:p>
            <a:r>
              <a:rPr lang="en-US" altLang="zh-CN" sz="1600" dirty="0"/>
              <a:t>-0.61 Hz/(MV/m)</a:t>
            </a:r>
            <a:r>
              <a:rPr lang="en-US" altLang="zh-CN" sz="1600" baseline="30000" dirty="0"/>
              <a:t>2</a:t>
            </a:r>
            <a:endParaRPr lang="zh-CN" altLang="en-US" sz="1600" baseline="30000" dirty="0"/>
          </a:p>
        </p:txBody>
      </p:sp>
      <p:sp>
        <p:nvSpPr>
          <p:cNvPr id="8" name="文本框 7">
            <a:extLst>
              <a:ext uri="{FF2B5EF4-FFF2-40B4-BE49-F238E27FC236}">
                <a16:creationId xmlns:a16="http://schemas.microsoft.com/office/drawing/2014/main" id="{282CE5B5-B6E2-45A4-B6E7-451EBAF0E196}"/>
              </a:ext>
            </a:extLst>
          </p:cNvPr>
          <p:cNvSpPr txBox="1"/>
          <p:nvPr/>
        </p:nvSpPr>
        <p:spPr>
          <a:xfrm>
            <a:off x="8596546" y="4196845"/>
            <a:ext cx="3549911" cy="1477328"/>
          </a:xfrm>
          <a:prstGeom prst="rect">
            <a:avLst/>
          </a:prstGeom>
          <a:noFill/>
        </p:spPr>
        <p:txBody>
          <a:bodyPr wrap="square" rtlCol="0">
            <a:spAutoFit/>
          </a:bodyPr>
          <a:lstStyle/>
          <a:p>
            <a:r>
              <a:rPr lang="en-US" altLang="zh-CN" dirty="0"/>
              <a:t>Static heat load</a:t>
            </a:r>
            <a:r>
              <a:rPr lang="zh-CN" altLang="en-US" dirty="0"/>
              <a:t>：</a:t>
            </a:r>
            <a:r>
              <a:rPr lang="en-US" altLang="zh-CN" dirty="0" err="1"/>
              <a:t>24W</a:t>
            </a:r>
            <a:endParaRPr lang="en-US" altLang="zh-CN" dirty="0"/>
          </a:p>
          <a:p>
            <a:r>
              <a:rPr lang="en-US" altLang="zh-CN" dirty="0"/>
              <a:t>Dynamic heat load</a:t>
            </a:r>
            <a:r>
              <a:rPr lang="zh-CN" altLang="en-US" dirty="0"/>
              <a:t>：</a:t>
            </a:r>
            <a:endParaRPr lang="en-US" altLang="zh-CN" dirty="0"/>
          </a:p>
          <a:p>
            <a:r>
              <a:rPr lang="en-US" altLang="zh-CN" dirty="0"/>
              <a:t>4.26W@14MV</a:t>
            </a:r>
            <a:r>
              <a:rPr lang="en-US" altLang="zh-CN" dirty="0">
                <a:hlinkClick r:id="rId4">
                  <a:extLst>
                    <a:ext uri="{A12FA001-AC4F-418D-AE19-62706E023703}">
                      <ahyp:hlinkClr xmlns:ahyp="http://schemas.microsoft.com/office/drawing/2018/hyperlinkcolor" val="tx"/>
                    </a:ext>
                  </a:extLst>
                </a:hlinkClick>
              </a:rPr>
              <a:t>/m</a:t>
            </a:r>
            <a:r>
              <a:rPr lang="zh-CN" altLang="en-US" dirty="0"/>
              <a:t>，</a:t>
            </a:r>
            <a:r>
              <a:rPr lang="en-US" altLang="zh-CN" dirty="0" err="1"/>
              <a:t>3W@12MV</a:t>
            </a:r>
            <a:r>
              <a:rPr lang="en-US" altLang="zh-CN" dirty="0"/>
              <a:t>/m</a:t>
            </a:r>
          </a:p>
          <a:p>
            <a:r>
              <a:rPr lang="en-US" altLang="zh-CN" dirty="0" err="1"/>
              <a:t>Q0</a:t>
            </a:r>
            <a:r>
              <a:rPr lang="en-US" altLang="zh-CN" dirty="0"/>
              <a:t>=</a:t>
            </a:r>
            <a:r>
              <a:rPr lang="en-US" altLang="zh-CN" dirty="0" err="1"/>
              <a:t>1.65E10</a:t>
            </a:r>
            <a:r>
              <a:rPr lang="en-US" altLang="zh-CN" dirty="0"/>
              <a:t> @ </a:t>
            </a:r>
            <a:r>
              <a:rPr lang="en-US" altLang="zh-CN" dirty="0" err="1"/>
              <a:t>14MV</a:t>
            </a:r>
            <a:r>
              <a:rPr lang="en-US" altLang="zh-CN" dirty="0"/>
              <a:t>/m</a:t>
            </a:r>
          </a:p>
          <a:p>
            <a:r>
              <a:rPr lang="en-US" altLang="zh-CN" dirty="0" err="1"/>
              <a:t>Q0</a:t>
            </a:r>
            <a:r>
              <a:rPr lang="en-US" altLang="zh-CN" dirty="0"/>
              <a:t>=</a:t>
            </a:r>
            <a:r>
              <a:rPr lang="en-US" altLang="zh-CN" dirty="0" err="1"/>
              <a:t>1.72E10</a:t>
            </a:r>
            <a:r>
              <a:rPr lang="en-US" altLang="zh-CN" dirty="0"/>
              <a:t> @ </a:t>
            </a:r>
            <a:r>
              <a:rPr lang="en-US" altLang="zh-CN" dirty="0" err="1"/>
              <a:t>12MV</a:t>
            </a:r>
            <a:r>
              <a:rPr lang="en-US" altLang="zh-CN" dirty="0"/>
              <a:t>/m</a:t>
            </a:r>
          </a:p>
        </p:txBody>
      </p:sp>
      <p:pic>
        <p:nvPicPr>
          <p:cNvPr id="9" name="图片 8">
            <a:extLst>
              <a:ext uri="{FF2B5EF4-FFF2-40B4-BE49-F238E27FC236}">
                <a16:creationId xmlns:a16="http://schemas.microsoft.com/office/drawing/2014/main" id="{EE77CF71-D6E2-4A83-8F26-FF2284584734}"/>
              </a:ext>
            </a:extLst>
          </p:cNvPr>
          <p:cNvPicPr>
            <a:picLocks noChangeAspect="1"/>
          </p:cNvPicPr>
          <p:nvPr/>
        </p:nvPicPr>
        <p:blipFill>
          <a:blip r:embed="rId5"/>
          <a:stretch>
            <a:fillRect/>
          </a:stretch>
        </p:blipFill>
        <p:spPr>
          <a:xfrm>
            <a:off x="271304" y="892139"/>
            <a:ext cx="3722919" cy="2018072"/>
          </a:xfrm>
          <a:prstGeom prst="rect">
            <a:avLst/>
          </a:prstGeom>
        </p:spPr>
      </p:pic>
      <p:pic>
        <p:nvPicPr>
          <p:cNvPr id="10" name="图片 9">
            <a:extLst>
              <a:ext uri="{FF2B5EF4-FFF2-40B4-BE49-F238E27FC236}">
                <a16:creationId xmlns:a16="http://schemas.microsoft.com/office/drawing/2014/main" id="{50EBB1D9-7571-4305-90D7-5264682BF9AC}"/>
              </a:ext>
            </a:extLst>
          </p:cNvPr>
          <p:cNvPicPr>
            <a:picLocks noChangeAspect="1"/>
          </p:cNvPicPr>
          <p:nvPr/>
        </p:nvPicPr>
        <p:blipFill>
          <a:blip r:embed="rId6"/>
          <a:stretch>
            <a:fillRect/>
          </a:stretch>
        </p:blipFill>
        <p:spPr>
          <a:xfrm>
            <a:off x="3994224" y="907373"/>
            <a:ext cx="3977225" cy="1993022"/>
          </a:xfrm>
          <a:prstGeom prst="rect">
            <a:avLst/>
          </a:prstGeom>
        </p:spPr>
      </p:pic>
      <p:sp>
        <p:nvSpPr>
          <p:cNvPr id="12" name="文本框 11">
            <a:extLst>
              <a:ext uri="{FF2B5EF4-FFF2-40B4-BE49-F238E27FC236}">
                <a16:creationId xmlns:a16="http://schemas.microsoft.com/office/drawing/2014/main" id="{9DB6B7C0-1F7E-4844-A9C9-EEAC31BF72BC}"/>
              </a:ext>
            </a:extLst>
          </p:cNvPr>
          <p:cNvSpPr txBox="1"/>
          <p:nvPr/>
        </p:nvSpPr>
        <p:spPr>
          <a:xfrm>
            <a:off x="8378014" y="3380294"/>
            <a:ext cx="4402023" cy="369332"/>
          </a:xfrm>
          <a:prstGeom prst="rect">
            <a:avLst/>
          </a:prstGeom>
          <a:noFill/>
        </p:spPr>
        <p:txBody>
          <a:bodyPr wrap="square" rtlCol="0">
            <a:spAutoFit/>
          </a:bodyPr>
          <a:lstStyle/>
          <a:p>
            <a:r>
              <a:rPr lang="en-US" altLang="zh-CN" dirty="0"/>
              <a:t>The design of LFD</a:t>
            </a:r>
            <a:r>
              <a:rPr lang="zh-CN" altLang="en-US" dirty="0"/>
              <a:t>为</a:t>
            </a:r>
            <a:r>
              <a:rPr lang="en-US" altLang="zh-CN" dirty="0"/>
              <a:t>-1.62 Hz/(MV/m)</a:t>
            </a:r>
            <a:r>
              <a:rPr lang="en-US" altLang="zh-CN" baseline="30000" dirty="0"/>
              <a:t>2</a:t>
            </a:r>
            <a:endParaRPr lang="zh-CN" altLang="en-US" dirty="0"/>
          </a:p>
        </p:txBody>
      </p:sp>
      <p:pic>
        <p:nvPicPr>
          <p:cNvPr id="13" name="图片 12">
            <a:extLst>
              <a:ext uri="{FF2B5EF4-FFF2-40B4-BE49-F238E27FC236}">
                <a16:creationId xmlns:a16="http://schemas.microsoft.com/office/drawing/2014/main" id="{95E19B06-9B18-4AA8-9A38-6475312929CD}"/>
              </a:ext>
            </a:extLst>
          </p:cNvPr>
          <p:cNvPicPr>
            <a:picLocks noChangeAspect="1"/>
          </p:cNvPicPr>
          <p:nvPr/>
        </p:nvPicPr>
        <p:blipFill>
          <a:blip r:embed="rId7"/>
          <a:stretch>
            <a:fillRect/>
          </a:stretch>
        </p:blipFill>
        <p:spPr>
          <a:xfrm>
            <a:off x="7988448" y="907373"/>
            <a:ext cx="4158009" cy="1993022"/>
          </a:xfrm>
          <a:prstGeom prst="rect">
            <a:avLst/>
          </a:prstGeom>
        </p:spPr>
      </p:pic>
      <p:sp>
        <p:nvSpPr>
          <p:cNvPr id="15" name="文本框 14">
            <a:extLst>
              <a:ext uri="{FF2B5EF4-FFF2-40B4-BE49-F238E27FC236}">
                <a16:creationId xmlns:a16="http://schemas.microsoft.com/office/drawing/2014/main" id="{D1CF75DA-E2AA-4B1F-932F-AB412D99C279}"/>
              </a:ext>
            </a:extLst>
          </p:cNvPr>
          <p:cNvSpPr txBox="1"/>
          <p:nvPr/>
        </p:nvSpPr>
        <p:spPr bwMode="auto">
          <a:xfrm>
            <a:off x="351507" y="5906038"/>
            <a:ext cx="11696467" cy="928598"/>
          </a:xfrm>
          <a:prstGeom prst="rect">
            <a:avLst/>
          </a:prstGeom>
          <a:noFill/>
          <a:ln w="9525">
            <a:noFill/>
            <a:miter lim="800000"/>
          </a:ln>
        </p:spPr>
        <p:txBody>
          <a:bodyPr vert="horz" wrap="square" lIns="91440" tIns="45720" rIns="91440" bIns="45720" numCol="1" anchor="ctr" anchorCtr="0" compatLnSpc="1"/>
          <a:lstStyle>
            <a:defPPr>
              <a:defRPr lang="zh-CN"/>
            </a:defPPr>
            <a:lvl1pPr>
              <a:defRPr sz="2000" b="0">
                <a:latin typeface="楷体" panose="02010609060101010101" pitchFamily="49" charset="-122"/>
                <a:ea typeface="楷体" panose="02010609060101010101" pitchFamily="49" charset="-122"/>
                <a:cs typeface="+mj-cs"/>
              </a:defRPr>
            </a:lvl1pPr>
            <a:lvl2pPr algn="ctr">
              <a:defRPr sz="4075">
                <a:latin typeface="Calibri" panose="020F0502020204030204" pitchFamily="34" charset="0"/>
              </a:defRPr>
            </a:lvl2pPr>
            <a:lvl3pPr algn="ctr">
              <a:defRPr sz="4075">
                <a:latin typeface="Calibri" panose="020F0502020204030204" pitchFamily="34" charset="0"/>
              </a:defRPr>
            </a:lvl3pPr>
            <a:lvl4pPr algn="ctr">
              <a:defRPr sz="4075">
                <a:latin typeface="Calibri" panose="020F0502020204030204" pitchFamily="34" charset="0"/>
              </a:defRPr>
            </a:lvl4pPr>
            <a:lvl5pPr algn="ctr">
              <a:defRPr sz="4075">
                <a:latin typeface="Calibri" panose="020F0502020204030204" pitchFamily="34" charset="0"/>
              </a:defRPr>
            </a:lvl5pPr>
            <a:lvl6pPr marL="423545" algn="ctr" fontAlgn="base">
              <a:spcBef>
                <a:spcPct val="0"/>
              </a:spcBef>
              <a:spcAft>
                <a:spcPct val="0"/>
              </a:spcAft>
              <a:defRPr sz="4075">
                <a:latin typeface="Calibri" panose="020F0502020204030204" pitchFamily="34" charset="0"/>
              </a:defRPr>
            </a:lvl6pPr>
            <a:lvl7pPr marL="846455" algn="ctr" fontAlgn="base">
              <a:spcBef>
                <a:spcPct val="0"/>
              </a:spcBef>
              <a:spcAft>
                <a:spcPct val="0"/>
              </a:spcAft>
              <a:defRPr sz="4075">
                <a:latin typeface="Calibri" panose="020F0502020204030204" pitchFamily="34" charset="0"/>
              </a:defRPr>
            </a:lvl7pPr>
            <a:lvl8pPr marL="1270000" algn="ctr" fontAlgn="base">
              <a:spcBef>
                <a:spcPct val="0"/>
              </a:spcBef>
              <a:spcAft>
                <a:spcPct val="0"/>
              </a:spcAft>
              <a:defRPr sz="4075">
                <a:latin typeface="Calibri" panose="020F0502020204030204" pitchFamily="34" charset="0"/>
              </a:defRPr>
            </a:lvl8pPr>
            <a:lvl9pPr marL="1693545" algn="ctr" fontAlgn="base">
              <a:spcBef>
                <a:spcPct val="0"/>
              </a:spcBef>
              <a:spcAft>
                <a:spcPct val="0"/>
              </a:spcAft>
              <a:defRPr sz="4075">
                <a:latin typeface="Calibri" panose="020F0502020204030204" pitchFamily="34" charset="0"/>
              </a:defRPr>
            </a:lvl9pPr>
          </a:lstStyle>
          <a:p>
            <a:r>
              <a:rPr lang="en-US" altLang="zh-CN" sz="1800" dirty="0">
                <a:latin typeface="+mn-lt"/>
                <a:ea typeface="+mn-ea"/>
                <a:cs typeface="+mn-cs"/>
              </a:rPr>
              <a:t>2026.5 </a:t>
            </a:r>
            <a:r>
              <a:rPr lang="en-US" altLang="zh-CN" sz="1800" dirty="0" err="1">
                <a:latin typeface="+mn-lt"/>
                <a:ea typeface="+mn-ea"/>
                <a:cs typeface="+mn-cs"/>
              </a:rPr>
              <a:t>CSNS</a:t>
            </a:r>
            <a:r>
              <a:rPr lang="en-US" altLang="zh-CN" sz="1800" dirty="0">
                <a:latin typeface="+mn-lt"/>
                <a:ea typeface="+mn-ea"/>
                <a:cs typeface="+mn-cs"/>
              </a:rPr>
              <a:t>-II First Elliptical Cavity Cryomodule Completed Horizontal Test with Gradients 26.76 MV/m </a:t>
            </a:r>
            <a:r>
              <a:rPr lang="zh-CN" altLang="en-US" sz="1800" dirty="0">
                <a:latin typeface="+mn-lt"/>
                <a:ea typeface="+mn-ea"/>
                <a:cs typeface="+mn-cs"/>
              </a:rPr>
              <a:t>（</a:t>
            </a:r>
            <a:r>
              <a:rPr lang="en-US" altLang="zh-CN" sz="1800" dirty="0">
                <a:latin typeface="+mn-lt"/>
                <a:ea typeface="+mn-ea"/>
                <a:cs typeface="+mn-cs"/>
              </a:rPr>
              <a:t>quench free</a:t>
            </a:r>
            <a:r>
              <a:rPr lang="zh-CN" altLang="en-US" sz="1800" dirty="0">
                <a:latin typeface="+mn-lt"/>
                <a:ea typeface="+mn-ea"/>
                <a:cs typeface="+mn-cs"/>
              </a:rPr>
              <a:t>）、</a:t>
            </a:r>
            <a:r>
              <a:rPr lang="en-US" altLang="zh-CN" sz="1800" dirty="0">
                <a:latin typeface="+mn-lt"/>
                <a:ea typeface="+mn-ea"/>
                <a:cs typeface="+mn-cs"/>
              </a:rPr>
              <a:t>24.57</a:t>
            </a:r>
            <a:r>
              <a:rPr lang="zh-CN" altLang="en-US" sz="1800" dirty="0">
                <a:latin typeface="+mn-lt"/>
                <a:ea typeface="+mn-ea"/>
                <a:cs typeface="+mn-cs"/>
              </a:rPr>
              <a:t> </a:t>
            </a:r>
            <a:r>
              <a:rPr lang="en-US" altLang="zh-CN" sz="1800" dirty="0">
                <a:latin typeface="+mn-lt"/>
                <a:ea typeface="+mn-ea"/>
                <a:cs typeface="+mn-cs"/>
              </a:rPr>
              <a:t>MV/m </a:t>
            </a:r>
            <a:r>
              <a:rPr lang="zh-CN" altLang="en-US" sz="1800" dirty="0">
                <a:latin typeface="+mn-lt"/>
                <a:ea typeface="+mn-ea"/>
                <a:cs typeface="+mn-cs"/>
              </a:rPr>
              <a:t>（</a:t>
            </a:r>
            <a:r>
              <a:rPr lang="en-US" altLang="zh-CN" sz="1800" dirty="0">
                <a:latin typeface="+mn-lt"/>
                <a:ea typeface="+mn-ea"/>
                <a:cs typeface="+mn-cs"/>
              </a:rPr>
              <a:t> quench free</a:t>
            </a:r>
            <a:r>
              <a:rPr lang="zh-CN" altLang="en-US" sz="1800" dirty="0">
                <a:latin typeface="+mn-lt"/>
                <a:ea typeface="+mn-ea"/>
                <a:cs typeface="+mn-cs"/>
              </a:rPr>
              <a:t>） 、</a:t>
            </a:r>
            <a:r>
              <a:rPr lang="en-US" altLang="zh-CN" sz="1800" dirty="0">
                <a:latin typeface="+mn-lt"/>
                <a:ea typeface="+mn-ea"/>
                <a:cs typeface="+mn-cs"/>
              </a:rPr>
              <a:t>19.08</a:t>
            </a:r>
            <a:r>
              <a:rPr lang="zh-CN" altLang="en-US" sz="1800" dirty="0">
                <a:latin typeface="+mn-lt"/>
                <a:ea typeface="+mn-ea"/>
                <a:cs typeface="+mn-cs"/>
              </a:rPr>
              <a:t> </a:t>
            </a:r>
            <a:r>
              <a:rPr lang="en-US" altLang="zh-CN" sz="1800" dirty="0">
                <a:latin typeface="+mn-lt"/>
                <a:ea typeface="+mn-ea"/>
                <a:cs typeface="+mn-cs"/>
              </a:rPr>
              <a:t>MV/m </a:t>
            </a:r>
            <a:r>
              <a:rPr lang="zh-CN" altLang="en-US" sz="1800" dirty="0">
                <a:latin typeface="+mn-lt"/>
                <a:ea typeface="+mn-ea"/>
                <a:cs typeface="+mn-cs"/>
              </a:rPr>
              <a:t>（</a:t>
            </a:r>
            <a:r>
              <a:rPr lang="en-US" altLang="zh-CN" sz="1800" dirty="0">
                <a:latin typeface="+mn-lt"/>
                <a:ea typeface="+mn-ea"/>
                <a:cs typeface="+mn-cs"/>
              </a:rPr>
              <a:t>quench</a:t>
            </a:r>
            <a:r>
              <a:rPr lang="zh-CN" altLang="en-US" sz="1800" dirty="0">
                <a:latin typeface="+mn-lt"/>
                <a:ea typeface="+mn-ea"/>
                <a:cs typeface="+mn-cs"/>
              </a:rPr>
              <a:t>）。</a:t>
            </a:r>
            <a:r>
              <a:rPr lang="en-US" altLang="zh-CN" sz="1800" dirty="0">
                <a:latin typeface="+mn-lt"/>
                <a:ea typeface="+mn-ea"/>
                <a:cs typeface="+mn-cs"/>
              </a:rPr>
              <a:t>The dose decreased from 300 to 100 </a:t>
            </a:r>
            <a:r>
              <a:rPr lang="en-US" altLang="zh-CN" sz="1800" dirty="0" err="1">
                <a:latin typeface="+mn-lt"/>
                <a:ea typeface="+mn-ea"/>
                <a:cs typeface="+mn-cs"/>
              </a:rPr>
              <a:t>uSv</a:t>
            </a:r>
            <a:r>
              <a:rPr lang="en-US" altLang="zh-CN" sz="1800" dirty="0">
                <a:latin typeface="+mn-lt"/>
                <a:ea typeface="+mn-ea"/>
                <a:cs typeface="+mn-cs"/>
              </a:rPr>
              <a:t>/h after three days of conditioning at 14 MV/h. </a:t>
            </a:r>
            <a:endParaRPr lang="zh-CN" altLang="en-US" sz="1800" dirty="0">
              <a:latin typeface="+mn-lt"/>
              <a:ea typeface="+mn-ea"/>
              <a:cs typeface="+mn-cs"/>
            </a:endParaRPr>
          </a:p>
        </p:txBody>
      </p:sp>
      <p:pic>
        <p:nvPicPr>
          <p:cNvPr id="16" name="图片 15">
            <a:extLst>
              <a:ext uri="{FF2B5EF4-FFF2-40B4-BE49-F238E27FC236}">
                <a16:creationId xmlns:a16="http://schemas.microsoft.com/office/drawing/2014/main" id="{FF9639C3-0388-4D1E-876B-60A0A9B2FAF6}"/>
              </a:ext>
            </a:extLst>
          </p:cNvPr>
          <p:cNvPicPr>
            <a:picLocks noChangeAspect="1"/>
          </p:cNvPicPr>
          <p:nvPr/>
        </p:nvPicPr>
        <p:blipFill rotWithShape="1">
          <a:blip r:embed="rId8"/>
          <a:srcRect t="15327" b="5448"/>
          <a:stretch/>
        </p:blipFill>
        <p:spPr>
          <a:xfrm>
            <a:off x="4517400" y="3919757"/>
            <a:ext cx="3881707" cy="1973531"/>
          </a:xfrm>
          <a:prstGeom prst="rect">
            <a:avLst/>
          </a:prstGeom>
          <a:ln>
            <a:solidFill>
              <a:schemeClr val="bg2">
                <a:lumMod val="85000"/>
              </a:schemeClr>
            </a:solidFill>
          </a:ln>
        </p:spPr>
      </p:pic>
      <p:sp>
        <p:nvSpPr>
          <p:cNvPr id="2" name="文本框 1">
            <a:extLst>
              <a:ext uri="{FF2B5EF4-FFF2-40B4-BE49-F238E27FC236}">
                <a16:creationId xmlns:a16="http://schemas.microsoft.com/office/drawing/2014/main" id="{064C31ED-4AE5-42CC-B465-FB7908DC43FC}"/>
              </a:ext>
            </a:extLst>
          </p:cNvPr>
          <p:cNvSpPr txBox="1"/>
          <p:nvPr/>
        </p:nvSpPr>
        <p:spPr>
          <a:xfrm>
            <a:off x="4987979" y="3599230"/>
            <a:ext cx="3260871" cy="307777"/>
          </a:xfrm>
          <a:prstGeom prst="rect">
            <a:avLst/>
          </a:prstGeom>
          <a:noFill/>
        </p:spPr>
        <p:txBody>
          <a:bodyPr wrap="square" rtlCol="0">
            <a:spAutoFit/>
          </a:bodyPr>
          <a:lstStyle/>
          <a:p>
            <a:r>
              <a:rPr lang="en-US" altLang="zh-CN" sz="1400" dirty="0"/>
              <a:t>Simultaneous Testing of three Cavities</a:t>
            </a:r>
            <a:endParaRPr lang="zh-CN" altLang="en-US" sz="1400" dirty="0"/>
          </a:p>
        </p:txBody>
      </p:sp>
      <p:sp>
        <p:nvSpPr>
          <p:cNvPr id="17" name="文本框 16">
            <a:extLst>
              <a:ext uri="{FF2B5EF4-FFF2-40B4-BE49-F238E27FC236}">
                <a16:creationId xmlns:a16="http://schemas.microsoft.com/office/drawing/2014/main" id="{A1E7C888-780F-4497-8622-A386A8D05D9B}"/>
              </a:ext>
            </a:extLst>
          </p:cNvPr>
          <p:cNvSpPr txBox="1"/>
          <p:nvPr/>
        </p:nvSpPr>
        <p:spPr>
          <a:xfrm>
            <a:off x="1192820" y="3599230"/>
            <a:ext cx="1841782" cy="307777"/>
          </a:xfrm>
          <a:prstGeom prst="rect">
            <a:avLst/>
          </a:prstGeom>
          <a:noFill/>
        </p:spPr>
        <p:txBody>
          <a:bodyPr wrap="square">
            <a:spAutoFit/>
          </a:bodyPr>
          <a:lstStyle/>
          <a:p>
            <a:r>
              <a:rPr lang="en-US" altLang="zh-CN" sz="1400" dirty="0"/>
              <a:t>Individual Cavity Test</a:t>
            </a:r>
            <a:endParaRPr lang="zh-CN" altLang="en-US" sz="1400" dirty="0"/>
          </a:p>
        </p:txBody>
      </p:sp>
      <p:sp>
        <p:nvSpPr>
          <p:cNvPr id="18" name="文本框 17">
            <a:extLst>
              <a:ext uri="{FF2B5EF4-FFF2-40B4-BE49-F238E27FC236}">
                <a16:creationId xmlns:a16="http://schemas.microsoft.com/office/drawing/2014/main" id="{8FE4FEFD-9102-4691-9D4E-DA34F99C2EFC}"/>
              </a:ext>
            </a:extLst>
          </p:cNvPr>
          <p:cNvSpPr txBox="1"/>
          <p:nvPr/>
        </p:nvSpPr>
        <p:spPr>
          <a:xfrm>
            <a:off x="4605544" y="3193430"/>
            <a:ext cx="5765957" cy="369332"/>
          </a:xfrm>
          <a:prstGeom prst="rect">
            <a:avLst/>
          </a:prstGeom>
          <a:noFill/>
        </p:spPr>
        <p:txBody>
          <a:bodyPr wrap="square">
            <a:spAutoFit/>
          </a:bodyPr>
          <a:lstStyle/>
          <a:p>
            <a:r>
              <a:rPr lang="en-US" altLang="zh-CN" dirty="0"/>
              <a:t>Lorentz force detuning coefficient</a:t>
            </a:r>
            <a:endParaRPr lang="zh-CN" altLang="en-US" dirty="0"/>
          </a:p>
        </p:txBody>
      </p:sp>
      <p:sp>
        <p:nvSpPr>
          <p:cNvPr id="19" name="灯片编号占位符 1">
            <a:extLst>
              <a:ext uri="{FF2B5EF4-FFF2-40B4-BE49-F238E27FC236}">
                <a16:creationId xmlns:a16="http://schemas.microsoft.com/office/drawing/2014/main" id="{4668DC53-0F9F-4E34-AC08-FFFD34030C66}"/>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30</a:t>
            </a:fld>
            <a:endParaRPr lang="zh-CN" altLang="en-US" sz="900" b="0" dirty="0">
              <a:solidFill>
                <a:srgbClr val="4D5E68"/>
              </a:solidFill>
              <a:latin typeface="Impact" panose="020B0806030902050204" pitchFamily="34" charset="0"/>
              <a:sym typeface="Impact" panose="020B0806030902050204" pitchFamily="34" charset="0"/>
            </a:endParaRPr>
          </a:p>
        </p:txBody>
      </p:sp>
    </p:spTree>
    <p:extLst>
      <p:ext uri="{BB962C8B-B14F-4D97-AF65-F5344CB8AC3E}">
        <p14:creationId xmlns:p14="http://schemas.microsoft.com/office/powerpoint/2010/main" val="1211601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4">
            <a:extLst>
              <a:ext uri="{FF2B5EF4-FFF2-40B4-BE49-F238E27FC236}">
                <a16:creationId xmlns:a16="http://schemas.microsoft.com/office/drawing/2014/main" id="{F5B93D07-0CE5-45AE-99EA-94DB1629FA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410926"/>
            <a:ext cx="4057427" cy="2437039"/>
          </a:xfrm>
          <a:prstGeom prst="rect">
            <a:avLst/>
          </a:prstGeom>
        </p:spPr>
      </p:pic>
      <p:pic>
        <p:nvPicPr>
          <p:cNvPr id="5" name="图片 4">
            <a:extLst>
              <a:ext uri="{FF2B5EF4-FFF2-40B4-BE49-F238E27FC236}">
                <a16:creationId xmlns:a16="http://schemas.microsoft.com/office/drawing/2014/main" id="{701C9EB4-AE37-40FD-8D72-31BD0F58DD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05251"/>
            <a:ext cx="4054542" cy="2437039"/>
          </a:xfrm>
          <a:prstGeom prst="rect">
            <a:avLst/>
          </a:prstGeom>
        </p:spPr>
      </p:pic>
      <p:pic>
        <p:nvPicPr>
          <p:cNvPr id="6" name="内容占位符 4">
            <a:extLst>
              <a:ext uri="{FF2B5EF4-FFF2-40B4-BE49-F238E27FC236}">
                <a16:creationId xmlns:a16="http://schemas.microsoft.com/office/drawing/2014/main" id="{3AD38BF6-85FC-472C-A2EA-204A1423D4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7175" y="1410927"/>
            <a:ext cx="4057428" cy="2435714"/>
          </a:xfrm>
          <a:prstGeom prst="rect">
            <a:avLst/>
          </a:prstGeom>
        </p:spPr>
      </p:pic>
      <p:pic>
        <p:nvPicPr>
          <p:cNvPr id="7" name="图片 6">
            <a:extLst>
              <a:ext uri="{FF2B5EF4-FFF2-40B4-BE49-F238E27FC236}">
                <a16:creationId xmlns:a16="http://schemas.microsoft.com/office/drawing/2014/main" id="{36E54FCE-6D4C-4B75-A061-53A2D0B397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7175" y="3903817"/>
            <a:ext cx="4056285" cy="2438366"/>
          </a:xfrm>
          <a:prstGeom prst="rect">
            <a:avLst/>
          </a:prstGeom>
        </p:spPr>
      </p:pic>
      <p:pic>
        <p:nvPicPr>
          <p:cNvPr id="8" name="内容占位符 4">
            <a:extLst>
              <a:ext uri="{FF2B5EF4-FFF2-40B4-BE49-F238E27FC236}">
                <a16:creationId xmlns:a16="http://schemas.microsoft.com/office/drawing/2014/main" id="{8BCBA303-4703-4CD7-AD7F-AFC1E725A8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52165" y="1410926"/>
            <a:ext cx="4054542" cy="2456551"/>
          </a:xfrm>
          <a:prstGeom prst="rect">
            <a:avLst/>
          </a:prstGeom>
        </p:spPr>
      </p:pic>
      <p:pic>
        <p:nvPicPr>
          <p:cNvPr id="9" name="图片 8">
            <a:extLst>
              <a:ext uri="{FF2B5EF4-FFF2-40B4-BE49-F238E27FC236}">
                <a16:creationId xmlns:a16="http://schemas.microsoft.com/office/drawing/2014/main" id="{1B7E0155-716E-49E9-86C1-B750F8AFB0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52166" y="3926347"/>
            <a:ext cx="4053400" cy="2436353"/>
          </a:xfrm>
          <a:prstGeom prst="rect">
            <a:avLst/>
          </a:prstGeom>
        </p:spPr>
      </p:pic>
      <p:sp>
        <p:nvSpPr>
          <p:cNvPr id="12" name="文本框 11">
            <a:extLst>
              <a:ext uri="{FF2B5EF4-FFF2-40B4-BE49-F238E27FC236}">
                <a16:creationId xmlns:a16="http://schemas.microsoft.com/office/drawing/2014/main" id="{AB7B09C8-33C5-473A-BCC3-4C1D0793AC8C}"/>
              </a:ext>
            </a:extLst>
          </p:cNvPr>
          <p:cNvSpPr txBox="1"/>
          <p:nvPr/>
        </p:nvSpPr>
        <p:spPr>
          <a:xfrm>
            <a:off x="472829" y="6142776"/>
            <a:ext cx="11719171" cy="738664"/>
          </a:xfrm>
          <a:prstGeom prst="rect">
            <a:avLst/>
          </a:prstGeom>
          <a:noFill/>
        </p:spPr>
        <p:txBody>
          <a:bodyPr wrap="square" rtlCol="0">
            <a:spAutoFit/>
          </a:bodyPr>
          <a:lstStyle/>
          <a:p>
            <a:r>
              <a:rPr lang="en-US" altLang="zh-CN" sz="1400" dirty="0"/>
              <a:t>The tuning range exceeds </a:t>
            </a:r>
            <a:r>
              <a:rPr lang="en-US" altLang="zh-CN" sz="1400" dirty="0" err="1"/>
              <a:t>450kHz</a:t>
            </a:r>
            <a:r>
              <a:rPr lang="zh-CN" altLang="en-US" sz="1400" dirty="0"/>
              <a:t>；</a:t>
            </a:r>
            <a:r>
              <a:rPr lang="en-US" altLang="zh-CN" sz="1400" dirty="0"/>
              <a:t>the fast tuning range </a:t>
            </a:r>
            <a:r>
              <a:rPr lang="en-US" altLang="zh-CN" sz="1400" dirty="0" err="1"/>
              <a:t>reachs</a:t>
            </a:r>
            <a:r>
              <a:rPr lang="en-US" altLang="zh-CN" sz="1400" dirty="0"/>
              <a:t> </a:t>
            </a:r>
            <a:r>
              <a:rPr lang="en-US" altLang="zh-CN" sz="1400" dirty="0" err="1"/>
              <a:t>2.1kHz</a:t>
            </a:r>
            <a:r>
              <a:rPr lang="en-US" altLang="zh-CN" sz="1400" dirty="0"/>
              <a:t>. Due to the proven fragility and reliability concerns of piezoelectric fast tuners, a design revision has been approved for the next production batch: fast tuners will be removed. The compensation of microphonics and LFD will be fully managed by the </a:t>
            </a:r>
            <a:r>
              <a:rPr lang="en-US" altLang="zh-CN" sz="1400" dirty="0" err="1"/>
              <a:t>LLRF</a:t>
            </a:r>
            <a:r>
              <a:rPr lang="en-US" altLang="zh-CN" sz="1400" dirty="0"/>
              <a:t> system’s controls and the RF power source.</a:t>
            </a:r>
            <a:endParaRPr lang="zh-CN" altLang="en-US" sz="1400" dirty="0"/>
          </a:p>
        </p:txBody>
      </p:sp>
      <p:sp>
        <p:nvSpPr>
          <p:cNvPr id="14" name="灯片编号占位符 1">
            <a:extLst>
              <a:ext uri="{FF2B5EF4-FFF2-40B4-BE49-F238E27FC236}">
                <a16:creationId xmlns:a16="http://schemas.microsoft.com/office/drawing/2014/main" id="{9B18C9DA-D4E2-437E-B3D9-63E33D2CEFA7}"/>
              </a:ext>
            </a:extLst>
          </p:cNvPr>
          <p:cNvSpPr txBox="1">
            <a:spLocks/>
          </p:cNvSpPr>
          <p:nvPr/>
        </p:nvSpPr>
        <p:spPr>
          <a:xfrm>
            <a:off x="10808623" y="6512108"/>
            <a:ext cx="572226" cy="3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defPPr>
              <a:defRPr lang="zh-CN"/>
            </a:defPPr>
            <a:lvl1pPr algn="r" eaLnBrk="0" hangingPunct="0">
              <a:defRPr sz="900">
                <a:solidFill>
                  <a:srgbClr val="4D5E68"/>
                </a:solidFill>
                <a:latin typeface="Impact" panose="020B080603090205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853B08-8876-4640-8E1A-737A08B0B5B7}" type="slidenum">
              <a:rPr lang="zh-CN" altLang="en-US"/>
              <a:pPr/>
              <a:t>31</a:t>
            </a:fld>
            <a:endParaRPr lang="zh-CN" altLang="en-US" dirty="0"/>
          </a:p>
        </p:txBody>
      </p:sp>
      <p:sp>
        <p:nvSpPr>
          <p:cNvPr id="15" name="文本框 14">
            <a:extLst>
              <a:ext uri="{FF2B5EF4-FFF2-40B4-BE49-F238E27FC236}">
                <a16:creationId xmlns:a16="http://schemas.microsoft.com/office/drawing/2014/main" id="{66E1E1F9-B61A-4B8E-8ED5-B5DE1F491578}"/>
              </a:ext>
            </a:extLst>
          </p:cNvPr>
          <p:cNvSpPr txBox="1"/>
          <p:nvPr/>
        </p:nvSpPr>
        <p:spPr>
          <a:xfrm>
            <a:off x="2014167" y="1053143"/>
            <a:ext cx="1251752" cy="369332"/>
          </a:xfrm>
          <a:prstGeom prst="rect">
            <a:avLst/>
          </a:prstGeom>
          <a:noFill/>
        </p:spPr>
        <p:txBody>
          <a:bodyPr wrap="square" rtlCol="0">
            <a:spAutoFit/>
          </a:bodyPr>
          <a:lstStyle/>
          <a:p>
            <a:r>
              <a:rPr lang="en-US" altLang="zh-CN" dirty="0"/>
              <a:t>1#</a:t>
            </a:r>
            <a:endParaRPr lang="zh-CN" altLang="en-US" dirty="0"/>
          </a:p>
        </p:txBody>
      </p:sp>
      <p:sp>
        <p:nvSpPr>
          <p:cNvPr id="16" name="文本框 15">
            <a:extLst>
              <a:ext uri="{FF2B5EF4-FFF2-40B4-BE49-F238E27FC236}">
                <a16:creationId xmlns:a16="http://schemas.microsoft.com/office/drawing/2014/main" id="{97601C67-7E5D-467C-864E-7BAC6CAEFAE8}"/>
              </a:ext>
            </a:extLst>
          </p:cNvPr>
          <p:cNvSpPr txBox="1"/>
          <p:nvPr/>
        </p:nvSpPr>
        <p:spPr>
          <a:xfrm>
            <a:off x="5758694" y="1068842"/>
            <a:ext cx="1251752" cy="369332"/>
          </a:xfrm>
          <a:prstGeom prst="rect">
            <a:avLst/>
          </a:prstGeom>
          <a:noFill/>
        </p:spPr>
        <p:txBody>
          <a:bodyPr wrap="square" rtlCol="0">
            <a:spAutoFit/>
          </a:bodyPr>
          <a:lstStyle/>
          <a:p>
            <a:r>
              <a:rPr lang="en-US" altLang="zh-CN" dirty="0"/>
              <a:t>2#</a:t>
            </a:r>
            <a:endParaRPr lang="zh-CN" altLang="en-US" dirty="0"/>
          </a:p>
        </p:txBody>
      </p:sp>
      <p:sp>
        <p:nvSpPr>
          <p:cNvPr id="17" name="文本框 16">
            <a:extLst>
              <a:ext uri="{FF2B5EF4-FFF2-40B4-BE49-F238E27FC236}">
                <a16:creationId xmlns:a16="http://schemas.microsoft.com/office/drawing/2014/main" id="{4D83B028-3F31-4370-BBE4-BB21738138C5}"/>
              </a:ext>
            </a:extLst>
          </p:cNvPr>
          <p:cNvSpPr txBox="1"/>
          <p:nvPr/>
        </p:nvSpPr>
        <p:spPr>
          <a:xfrm>
            <a:off x="10129097" y="1041594"/>
            <a:ext cx="1251752" cy="369332"/>
          </a:xfrm>
          <a:prstGeom prst="rect">
            <a:avLst/>
          </a:prstGeom>
          <a:noFill/>
        </p:spPr>
        <p:txBody>
          <a:bodyPr wrap="square" rtlCol="0">
            <a:spAutoFit/>
          </a:bodyPr>
          <a:lstStyle/>
          <a:p>
            <a:r>
              <a:rPr lang="en-US" altLang="zh-CN" dirty="0"/>
              <a:t>3#</a:t>
            </a:r>
            <a:endParaRPr lang="zh-CN" altLang="en-US" dirty="0"/>
          </a:p>
        </p:txBody>
      </p:sp>
      <p:sp>
        <p:nvSpPr>
          <p:cNvPr id="18" name="文本框 17">
            <a:extLst>
              <a:ext uri="{FF2B5EF4-FFF2-40B4-BE49-F238E27FC236}">
                <a16:creationId xmlns:a16="http://schemas.microsoft.com/office/drawing/2014/main" id="{8F0DA791-2D0E-42F1-8273-F029C428C7B1}"/>
              </a:ext>
            </a:extLst>
          </p:cNvPr>
          <p:cNvSpPr txBox="1"/>
          <p:nvPr/>
        </p:nvSpPr>
        <p:spPr>
          <a:xfrm>
            <a:off x="1635160" y="334240"/>
            <a:ext cx="8594062" cy="523220"/>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The horizontal test results- tuner test</a:t>
            </a:r>
            <a:endParaRPr lang="zh-CN" altLang="en-US" dirty="0"/>
          </a:p>
          <a:p>
            <a:endParaRPr lang="en-US" altLang="zh-CN" dirty="0"/>
          </a:p>
        </p:txBody>
      </p:sp>
      <p:sp>
        <p:nvSpPr>
          <p:cNvPr id="19" name="灯片编号占位符 1">
            <a:extLst>
              <a:ext uri="{FF2B5EF4-FFF2-40B4-BE49-F238E27FC236}">
                <a16:creationId xmlns:a16="http://schemas.microsoft.com/office/drawing/2014/main" id="{11B74AA5-DBD7-46D2-8DBD-5D7D902A6579}"/>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31</a:t>
            </a:fld>
            <a:endParaRPr lang="zh-CN" altLang="en-US" sz="900" b="0" dirty="0">
              <a:solidFill>
                <a:srgbClr val="4D5E68"/>
              </a:solidFill>
              <a:latin typeface="Impact" panose="020B0806030902050204" pitchFamily="34" charset="0"/>
              <a:sym typeface="Impact" panose="020B0806030902050204" pitchFamily="34" charset="0"/>
            </a:endParaRPr>
          </a:p>
        </p:txBody>
      </p:sp>
    </p:spTree>
    <p:extLst>
      <p:ext uri="{BB962C8B-B14F-4D97-AF65-F5344CB8AC3E}">
        <p14:creationId xmlns:p14="http://schemas.microsoft.com/office/powerpoint/2010/main" val="1936067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p:txBody>
          <a:bodyPr/>
          <a:lstStyle/>
          <a:p>
            <a:r>
              <a:rPr lang="en-US" altLang="zh-CN" dirty="0"/>
              <a:t> </a:t>
            </a:r>
            <a:endParaRPr lang="zh-CN" altLang="en-US" dirty="0"/>
          </a:p>
        </p:txBody>
      </p:sp>
      <p:sp>
        <p:nvSpPr>
          <p:cNvPr id="7" name="文本框 6"/>
          <p:cNvSpPr txBox="1"/>
          <p:nvPr/>
        </p:nvSpPr>
        <p:spPr>
          <a:xfrm>
            <a:off x="3963210" y="2618499"/>
            <a:ext cx="6100762" cy="1031501"/>
          </a:xfrm>
          <a:prstGeom prst="rect">
            <a:avLst/>
          </a:prstGeom>
          <a:noFill/>
        </p:spPr>
        <p:txBody>
          <a:bodyPr wrap="square">
            <a:spAutoFit/>
          </a:bodyPr>
          <a:lstStyle/>
          <a:p>
            <a:pPr marR="0" lvl="0" algn="l" defTabSz="705485" rtl="0" eaLnBrk="1" fontAlgn="auto" latinLnBrk="0" hangingPunct="1">
              <a:lnSpc>
                <a:spcPct val="200000"/>
              </a:lnSpc>
              <a:spcBef>
                <a:spcPts val="0"/>
              </a:spcBef>
              <a:spcAft>
                <a:spcPts val="0"/>
              </a:spcAft>
              <a:buClr>
                <a:srgbClr val="1F497D"/>
              </a:buClr>
              <a:buSzTx/>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	</a:t>
            </a:r>
            <a:r>
              <a:rPr kumimoji="0" lang="en-US" altLang="zh-CN" sz="3600" b="1" i="0" u="none" strike="noStrike" kern="1200" cap="none" spc="0" normalizeH="0" baseline="0" noProof="0" dirty="0">
                <a:ln>
                  <a:noFill/>
                </a:ln>
                <a:solidFill>
                  <a:schemeClr val="tx2">
                    <a:lumMod val="60000"/>
                    <a:lumOff val="40000"/>
                  </a:schemeClr>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V.</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Summary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7012" y="167114"/>
            <a:ext cx="11581765" cy="575945"/>
          </a:xfrm>
        </p:spPr>
        <p:txBody>
          <a:bodyPr/>
          <a:lstStyle/>
          <a:p>
            <a:pPr>
              <a:lnSpc>
                <a:spcPct val="130000"/>
              </a:lnSpc>
              <a:spcBef>
                <a:spcPts val="0"/>
              </a:spcBef>
              <a:spcAft>
                <a:spcPts val="835"/>
              </a:spcAft>
              <a:buFont typeface="Arial" panose="020B0604020202020204" pitchFamily="34" charset="0"/>
            </a:pPr>
            <a:r>
              <a:rPr lang="en-US" altLang="zh-CN" sz="2800" dirty="0"/>
              <a:t>Summary</a:t>
            </a:r>
          </a:p>
        </p:txBody>
      </p:sp>
      <p:sp>
        <p:nvSpPr>
          <p:cNvPr id="4" name="文本框 3">
            <a:extLst>
              <a:ext uri="{FF2B5EF4-FFF2-40B4-BE49-F238E27FC236}">
                <a16:creationId xmlns:a16="http://schemas.microsoft.com/office/drawing/2014/main" id="{862947B3-0E09-41DD-89B7-C5668D6CC5FC}"/>
              </a:ext>
            </a:extLst>
          </p:cNvPr>
          <p:cNvSpPr txBox="1"/>
          <p:nvPr/>
        </p:nvSpPr>
        <p:spPr>
          <a:xfrm>
            <a:off x="378589" y="1352152"/>
            <a:ext cx="11581764" cy="4401205"/>
          </a:xfrm>
          <a:prstGeom prst="rect">
            <a:avLst/>
          </a:prstGeom>
          <a:noFill/>
        </p:spPr>
        <p:txBody>
          <a:bodyPr wrap="square">
            <a:spAutoFit/>
          </a:bodyPr>
          <a:lstStyle/>
          <a:p>
            <a:pPr marL="457200" indent="-457200">
              <a:buFont typeface="Wingdings" panose="05000000000000000000" pitchFamily="2" charset="2"/>
              <a:buChar char="p"/>
            </a:pPr>
            <a:r>
              <a:rPr lang="en-US" altLang="zh-CN" sz="2800" dirty="0">
                <a:latin typeface="楷体" panose="02010609060101010101" pitchFamily="49" charset="-122"/>
                <a:ea typeface="楷体" panose="02010609060101010101" pitchFamily="49" charset="-122"/>
              </a:rPr>
              <a:t>The mass production of double-spoke cavity cryomodules is now on track.</a:t>
            </a:r>
          </a:p>
          <a:p>
            <a:pPr marL="457200" indent="-457200">
              <a:buFont typeface="Wingdings" panose="05000000000000000000" pitchFamily="2" charset="2"/>
              <a:buChar char="p"/>
            </a:pPr>
            <a:r>
              <a:rPr lang="en-US" altLang="zh-CN" sz="2800" dirty="0">
                <a:latin typeface="楷体" panose="02010609060101010101" pitchFamily="49" charset="-122"/>
                <a:ea typeface="楷体" panose="02010609060101010101" pitchFamily="49" charset="-122"/>
              </a:rPr>
              <a:t>The first elliptical cavity cryomodule has passed the horizontal test. Its performance basically meets the operational </a:t>
            </a:r>
            <a:r>
              <a:rPr lang="en-US" altLang="zh-CN" sz="2800" dirty="0">
                <a:latin typeface="+mj-lt"/>
                <a:ea typeface="楷体" panose="02010609060101010101" pitchFamily="49" charset="-122"/>
              </a:rPr>
              <a:t>requirements</a:t>
            </a:r>
            <a:r>
              <a:rPr lang="en-US" altLang="zh-CN" sz="2800" dirty="0">
                <a:latin typeface="楷体" panose="02010609060101010101" pitchFamily="49" charset="-122"/>
                <a:ea typeface="楷体" panose="02010609060101010101" pitchFamily="49" charset="-122"/>
              </a:rPr>
              <a:t>, paving the way for the launch of series production.</a:t>
            </a:r>
          </a:p>
          <a:p>
            <a:pPr marL="457200" indent="-457200">
              <a:buFont typeface="Wingdings" panose="05000000000000000000" pitchFamily="2" charset="2"/>
              <a:buChar char="p"/>
            </a:pPr>
            <a:r>
              <a:rPr lang="en-US" altLang="zh-CN" sz="2800" dirty="0">
                <a:latin typeface="楷体" panose="02010609060101010101" pitchFamily="49" charset="-122"/>
                <a:ea typeface="楷体" panose="02010609060101010101" pitchFamily="49" charset="-122"/>
              </a:rPr>
              <a:t>The primary challenge facing the project is the production capacity of superconducting cavities. The coming year will be the most demanding period. All project team members are fully committed to tackling this challenge.</a:t>
            </a:r>
          </a:p>
        </p:txBody>
      </p:sp>
      <p:sp>
        <p:nvSpPr>
          <p:cNvPr id="5" name="灯片编号占位符 1">
            <a:extLst>
              <a:ext uri="{FF2B5EF4-FFF2-40B4-BE49-F238E27FC236}">
                <a16:creationId xmlns:a16="http://schemas.microsoft.com/office/drawing/2014/main" id="{DBDE9A3B-F515-4D62-8C4D-EFA77007C23F}"/>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33</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115812"/>
          </a:xfrm>
          <a:prstGeom prst="rect">
            <a:avLst/>
          </a:prstGeom>
          <a:blipFill rotWithShape="1">
            <a:blip r:embed="rId3" cstate="print">
              <a:extLst>
                <a:ext uri="{28A0092B-C50C-407E-A947-70E740481C1C}">
                  <a14:useLocalDpi xmlns:a14="http://schemas.microsoft.com/office/drawing/2010/main"/>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dirty="0"/>
          </a:p>
        </p:txBody>
      </p:sp>
      <p:sp>
        <p:nvSpPr>
          <p:cNvPr id="4" name="文本框 3"/>
          <p:cNvSpPr txBox="1"/>
          <p:nvPr/>
        </p:nvSpPr>
        <p:spPr bwMode="auto">
          <a:xfrm>
            <a:off x="0" y="5297170"/>
            <a:ext cx="12192000" cy="1560830"/>
          </a:xfrm>
          <a:prstGeom prst="rect">
            <a:avLst/>
          </a:prstGeom>
          <a:gradFill>
            <a:gsLst>
              <a:gs pos="0">
                <a:schemeClr val="bg2">
                  <a:alpha val="0"/>
                </a:schemeClr>
              </a:gs>
              <a:gs pos="37000">
                <a:srgbClr val="071F65">
                  <a:alpha val="70000"/>
                </a:srgbClr>
              </a:gs>
              <a:gs pos="100000">
                <a:srgbClr val="071F65"/>
              </a:gs>
            </a:gsLst>
            <a:lin ang="5400000" scaled="0"/>
          </a:gradFill>
          <a:ln w="9525">
            <a:noFill/>
            <a:miter lim="800000"/>
          </a:ln>
        </p:spPr>
        <p:txBody>
          <a:bodyPr wrap="square" rtlCol="0">
            <a:noAutofit/>
          </a:bodyPr>
          <a:lstStyle/>
          <a:p>
            <a:pPr marL="342900" indent="-342900" algn="ctr" eaLnBrk="0" hangingPunct="0">
              <a:spcBef>
                <a:spcPts val="600"/>
              </a:spcBef>
              <a:buClr>
                <a:schemeClr val="tx1"/>
              </a:buClr>
            </a:pPr>
            <a:endParaRPr kumimoji="1" lang="zh-CN" altLang="en-US" sz="3360" b="1" dirty="0">
              <a:ln>
                <a:solidFill>
                  <a:srgbClr val="FFFF00"/>
                </a:solidFill>
              </a:ln>
              <a:solidFill>
                <a:srgbClr val="2433F8"/>
              </a:solidFill>
              <a:latin typeface="Times New Roman" panose="02020603050405020304" pitchFamily="18" charset="0"/>
              <a:ea typeface="微软雅黑" panose="020B0503020204020204" charset="-122"/>
            </a:endParaRPr>
          </a:p>
        </p:txBody>
      </p:sp>
      <p:sp>
        <p:nvSpPr>
          <p:cNvPr id="3" name="矩形 2"/>
          <p:cNvSpPr/>
          <p:nvPr/>
        </p:nvSpPr>
        <p:spPr>
          <a:xfrm>
            <a:off x="1516291" y="5652131"/>
            <a:ext cx="8895139" cy="829945"/>
          </a:xfrm>
          <a:prstGeom prst="rect">
            <a:avLst/>
          </a:prstGeom>
          <a:noFill/>
          <a:ln>
            <a:noFill/>
          </a:ln>
        </p:spPr>
        <p:txBody>
          <a:bodyPr wrap="square" rtlCol="0" anchor="t">
            <a:spAutoFit/>
          </a:bodyPr>
          <a:lstStyle/>
          <a:p>
            <a:pPr algn="ctr"/>
            <a:r>
              <a:rPr lang="en-US" altLang="zh-CN" sz="4800" b="1" dirty="0">
                <a:solidFill>
                  <a:srgbClr val="FFFF00"/>
                </a:solidFill>
                <a:effectLst>
                  <a:outerShdw blurRad="50800" dist="38100" dir="2700000" algn="tl" rotWithShape="0">
                    <a:prstClr val="black">
                      <a:alpha val="40000"/>
                    </a:prstClr>
                  </a:outerShdw>
                </a:effectLst>
                <a:latin typeface="+mn-lt"/>
                <a:cs typeface="+mn-lt"/>
              </a:rPr>
              <a:t>Thank you for your attention!</a:t>
            </a:r>
            <a:endParaRPr lang="zh-CN" altLang="en-US" sz="4800" b="1" dirty="0">
              <a:solidFill>
                <a:srgbClr val="FFFF00"/>
              </a:solidFill>
              <a:effectLst>
                <a:outerShdw blurRad="50800" dist="38100" dir="2700000" algn="tl" rotWithShape="0">
                  <a:prstClr val="black">
                    <a:alpha val="40000"/>
                  </a:prstClr>
                </a:outerShdw>
              </a:effectLst>
              <a:latin typeface="+mn-lt"/>
              <a:cs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ECBFBEC-FB48-4BBB-A42D-EE60068B39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2948" y="1341634"/>
            <a:ext cx="7303641" cy="4883319"/>
          </a:xfrm>
          <a:prstGeom prst="rect">
            <a:avLst/>
          </a:prstGeom>
        </p:spPr>
      </p:pic>
      <p:sp>
        <p:nvSpPr>
          <p:cNvPr id="7" name="文本框 6">
            <a:extLst>
              <a:ext uri="{FF2B5EF4-FFF2-40B4-BE49-F238E27FC236}">
                <a16:creationId xmlns:a16="http://schemas.microsoft.com/office/drawing/2014/main" id="{13F3DB5D-6C95-4A59-BEC5-30B1305D300F}"/>
              </a:ext>
            </a:extLst>
          </p:cNvPr>
          <p:cNvSpPr txBox="1"/>
          <p:nvPr/>
        </p:nvSpPr>
        <p:spPr>
          <a:xfrm>
            <a:off x="85411" y="1521135"/>
            <a:ext cx="4898572" cy="4801314"/>
          </a:xfrm>
          <a:prstGeom prst="rect">
            <a:avLst/>
          </a:prstGeom>
          <a:noFill/>
        </p:spPr>
        <p:txBody>
          <a:bodyPr wrap="square">
            <a:spAutoFit/>
          </a:bodyPr>
          <a:lstStyle/>
          <a:p>
            <a:r>
              <a:rPr lang="en-US" altLang="zh-CN" dirty="0"/>
              <a:t>In the planned upgrade of the China Spallation Neutron Source Phase II (</a:t>
            </a:r>
            <a:r>
              <a:rPr lang="en-US" altLang="zh-CN" dirty="0" err="1"/>
              <a:t>CSNS</a:t>
            </a:r>
            <a:r>
              <a:rPr lang="en-US" altLang="zh-CN" dirty="0"/>
              <a:t>-II)</a:t>
            </a:r>
            <a:r>
              <a:rPr lang="zh-CN" altLang="en-US" dirty="0"/>
              <a:t>，</a:t>
            </a:r>
            <a:r>
              <a:rPr lang="en-US" altLang="zh-CN" dirty="0"/>
              <a:t>the following aspects are included:</a:t>
            </a:r>
          </a:p>
          <a:p>
            <a:pPr marL="285750" indent="-285750">
              <a:buFont typeface="Wingdings" panose="05000000000000000000" pitchFamily="2" charset="2"/>
              <a:buChar char="Ø"/>
            </a:pPr>
            <a:r>
              <a:rPr lang="en-US" altLang="zh-CN" dirty="0"/>
              <a:t>A superconducting </a:t>
            </a:r>
            <a:r>
              <a:rPr lang="en-US" altLang="zh-CN" dirty="0" err="1"/>
              <a:t>Linac</a:t>
            </a:r>
            <a:r>
              <a:rPr lang="en-US" altLang="zh-CN" dirty="0"/>
              <a:t> composed of double-spoke cavities and elliptical cavities will be installed after the existing room temperature Drift Tube </a:t>
            </a:r>
            <a:r>
              <a:rPr lang="en-US" altLang="zh-CN" dirty="0" err="1"/>
              <a:t>Linac</a:t>
            </a:r>
            <a:r>
              <a:rPr lang="en-US" altLang="zh-CN" dirty="0"/>
              <a:t> (DTL). The beam energy of the </a:t>
            </a:r>
            <a:r>
              <a:rPr lang="en-US" altLang="zh-CN" dirty="0" err="1"/>
              <a:t>Linac</a:t>
            </a:r>
            <a:r>
              <a:rPr lang="en-US" altLang="zh-CN" dirty="0"/>
              <a:t> will be increased from 80 MeV to 300 MeV, and the peak beam current will be raised from 15 mA to 50 mA. </a:t>
            </a:r>
          </a:p>
          <a:p>
            <a:pPr marL="285750" indent="-285750">
              <a:buFont typeface="Wingdings" panose="05000000000000000000" pitchFamily="2" charset="2"/>
              <a:buChar char="Ø"/>
            </a:pPr>
            <a:r>
              <a:rPr lang="en-US" altLang="zh-CN" dirty="0"/>
              <a:t>RCS will add </a:t>
            </a:r>
            <a:r>
              <a:rPr lang="en-US" altLang="zh-CN" dirty="0" err="1"/>
              <a:t>magneticalloy</a:t>
            </a:r>
            <a:r>
              <a:rPr lang="en-US" altLang="zh-CN" dirty="0"/>
              <a:t> cavities. The proton beam power will rise from 100 kW to 500 kW and the average beam current will in-crease from 62.5 </a:t>
            </a:r>
            <a:r>
              <a:rPr lang="en-US" altLang="zh-CN" dirty="0" err="1"/>
              <a:t>μA</a:t>
            </a:r>
            <a:r>
              <a:rPr lang="en-US" altLang="zh-CN" dirty="0"/>
              <a:t> to 315 </a:t>
            </a:r>
            <a:r>
              <a:rPr lang="en-US" altLang="zh-CN" dirty="0" err="1"/>
              <a:t>μA</a:t>
            </a:r>
            <a:r>
              <a:rPr lang="en-US" altLang="zh-CN" dirty="0"/>
              <a:t>. </a:t>
            </a:r>
          </a:p>
          <a:p>
            <a:pPr marL="285750" indent="-285750">
              <a:buFont typeface="Wingdings" panose="05000000000000000000" pitchFamily="2" charset="2"/>
              <a:buChar char="Ø"/>
            </a:pPr>
            <a:r>
              <a:rPr lang="en-US" altLang="zh-CN" dirty="0"/>
              <a:t> The proton beam will be directed to the target station, which will have 11 additional beam lines for different experiments. </a:t>
            </a:r>
            <a:endParaRPr lang="zh-CN" altLang="en-US" dirty="0"/>
          </a:p>
        </p:txBody>
      </p:sp>
      <p:sp>
        <p:nvSpPr>
          <p:cNvPr id="8" name="标题 9">
            <a:extLst>
              <a:ext uri="{FF2B5EF4-FFF2-40B4-BE49-F238E27FC236}">
                <a16:creationId xmlns:a16="http://schemas.microsoft.com/office/drawing/2014/main" id="{43666EB1-1D97-417D-8C9E-DBC76325604A}"/>
              </a:ext>
            </a:extLst>
          </p:cNvPr>
          <p:cNvSpPr txBox="1"/>
          <p:nvPr/>
        </p:nvSpPr>
        <p:spPr>
          <a:xfrm>
            <a:off x="1643261" y="427810"/>
            <a:ext cx="10910484" cy="574484"/>
          </a:xfrm>
        </p:spPr>
        <p:txBody>
          <a:bodyPr/>
          <a:lstStyle>
            <a:lvl1pPr algn="l" defTabSz="914400" rtl="0" eaLnBrk="1" fontAlgn="auto" latinLnBrk="0" hangingPunct="1">
              <a:lnSpc>
                <a:spcPct val="100000"/>
              </a:lnSpc>
              <a:spcBef>
                <a:spcPct val="0"/>
              </a:spcBef>
              <a:buNone/>
              <a:defRPr lang="zh-CN" altLang="en-US" sz="3840" b="1" u="none" strike="noStrike" kern="0" cap="none" spc="0" normalizeH="0" baseline="0">
                <a:solidFill>
                  <a:srgbClr val="005DA2"/>
                </a:solidFill>
                <a:uFillTx/>
                <a:latin typeface="Times New Roman" panose="02020603050405020304" pitchFamily="18" charset="0"/>
                <a:ea typeface="+mn-ea"/>
                <a:cs typeface="Times New Roman" panose="02020603050405020304" pitchFamily="18" charset="0"/>
              </a:defRPr>
            </a:lvl1pPr>
          </a:lstStyle>
          <a:p>
            <a:r>
              <a:rPr lang="en-US" altLang="zh-CN" sz="2800" dirty="0"/>
              <a:t>Upgrade scheme of  </a:t>
            </a:r>
            <a:r>
              <a:rPr lang="en-US" altLang="zh-CN" sz="2800" dirty="0" err="1"/>
              <a:t>CSNS</a:t>
            </a:r>
            <a:r>
              <a:rPr lang="en-US" altLang="zh-CN" sz="2800" dirty="0"/>
              <a:t>-II</a:t>
            </a:r>
            <a:endParaRPr lang="en-US" altLang="en-US" sz="2800" dirty="0"/>
          </a:p>
        </p:txBody>
      </p:sp>
      <p:sp>
        <p:nvSpPr>
          <p:cNvPr id="6" name="灯片编号占位符 1">
            <a:extLst>
              <a:ext uri="{FF2B5EF4-FFF2-40B4-BE49-F238E27FC236}">
                <a16:creationId xmlns:a16="http://schemas.microsoft.com/office/drawing/2014/main" id="{4F7FCC8F-192E-4CBC-AD2A-E6C9CBBC87C8}"/>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4</a:t>
            </a:fld>
            <a:endParaRPr lang="zh-CN" altLang="en-US" sz="900" b="0" dirty="0">
              <a:solidFill>
                <a:srgbClr val="4D5E68"/>
              </a:solidFill>
              <a:latin typeface="Impact" panose="020B0806030902050204" pitchFamily="34" charset="0"/>
              <a:sym typeface="Impact" panose="020B0806030902050204" pitchFamily="34" charset="0"/>
            </a:endParaRPr>
          </a:p>
        </p:txBody>
      </p:sp>
    </p:spTree>
    <p:extLst>
      <p:ext uri="{BB962C8B-B14F-4D97-AF65-F5344CB8AC3E}">
        <p14:creationId xmlns:p14="http://schemas.microsoft.com/office/powerpoint/2010/main" val="415290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9"/>
          <p:cNvSpPr txBox="1"/>
          <p:nvPr/>
        </p:nvSpPr>
        <p:spPr>
          <a:xfrm>
            <a:off x="598232" y="152702"/>
            <a:ext cx="10910484" cy="574484"/>
          </a:xfrm>
        </p:spPr>
        <p:txBody>
          <a:bodyPr/>
          <a:lstStyle>
            <a:lvl1pPr algn="l" defTabSz="914400" rtl="0" eaLnBrk="1" fontAlgn="auto" latinLnBrk="0" hangingPunct="1">
              <a:lnSpc>
                <a:spcPct val="100000"/>
              </a:lnSpc>
              <a:spcBef>
                <a:spcPct val="0"/>
              </a:spcBef>
              <a:buNone/>
              <a:defRPr lang="zh-CN" altLang="en-US" sz="3840" b="1" u="none" strike="noStrike" kern="0" cap="none" spc="0" normalizeH="0" baseline="0">
                <a:solidFill>
                  <a:srgbClr val="005DA2"/>
                </a:solidFill>
                <a:uFillTx/>
                <a:latin typeface="Times New Roman" panose="02020603050405020304" pitchFamily="18" charset="0"/>
                <a:ea typeface="+mn-ea"/>
                <a:cs typeface="Times New Roman" panose="02020603050405020304" pitchFamily="18" charset="0"/>
              </a:defRPr>
            </a:lvl1pPr>
          </a:lstStyle>
          <a:p>
            <a:r>
              <a:rPr lang="en-US" altLang="zh-CN" sz="2800" dirty="0"/>
              <a:t>Upgrade scheme of </a:t>
            </a:r>
            <a:r>
              <a:rPr lang="en-US" altLang="zh-CN" sz="2800" dirty="0" err="1"/>
              <a:t>Linac</a:t>
            </a:r>
            <a:r>
              <a:rPr lang="en-US" altLang="zh-CN" sz="2800" dirty="0"/>
              <a:t> for </a:t>
            </a:r>
            <a:r>
              <a:rPr lang="en-US" altLang="zh-CN" sz="2800" dirty="0" err="1"/>
              <a:t>CSNS</a:t>
            </a:r>
            <a:r>
              <a:rPr lang="en-US" altLang="zh-CN" sz="2800" dirty="0"/>
              <a:t>-II</a:t>
            </a:r>
            <a:endParaRPr lang="en-US" altLang="en-US" sz="2800" dirty="0"/>
          </a:p>
        </p:txBody>
      </p:sp>
      <p:grpSp>
        <p:nvGrpSpPr>
          <p:cNvPr id="7" name="组合 6"/>
          <p:cNvGrpSpPr/>
          <p:nvPr/>
        </p:nvGrpSpPr>
        <p:grpSpPr>
          <a:xfrm>
            <a:off x="711200" y="1005348"/>
            <a:ext cx="10274018" cy="1979212"/>
            <a:chOff x="211524" y="1484784"/>
            <a:chExt cx="9196844" cy="1979212"/>
          </a:xfrm>
        </p:grpSpPr>
        <p:cxnSp>
          <p:nvCxnSpPr>
            <p:cNvPr id="8" name="直接连接符 7"/>
            <p:cNvCxnSpPr/>
            <p:nvPr/>
          </p:nvCxnSpPr>
          <p:spPr>
            <a:xfrm flipV="1">
              <a:off x="427548" y="2071383"/>
              <a:ext cx="8490810" cy="127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圆角 8"/>
            <p:cNvSpPr/>
            <p:nvPr/>
          </p:nvSpPr>
          <p:spPr>
            <a:xfrm>
              <a:off x="2279576" y="1865339"/>
              <a:ext cx="792088" cy="432048"/>
            </a:xfrm>
            <a:prstGeom prst="roundRect">
              <a:avLst/>
            </a:prstGeom>
            <a:solidFill>
              <a:srgbClr val="FF000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rPr>
                <a:t>MEBT</a:t>
              </a:r>
              <a:endParaRPr kumimoji="0" lang="zh-CN" altLang="en-US" sz="18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endParaRPr>
            </a:p>
          </p:txBody>
        </p:sp>
        <p:sp>
          <p:nvSpPr>
            <p:cNvPr id="10" name="矩形: 圆角 9"/>
            <p:cNvSpPr/>
            <p:nvPr/>
          </p:nvSpPr>
          <p:spPr>
            <a:xfrm>
              <a:off x="1247728" y="1855359"/>
              <a:ext cx="792088" cy="432048"/>
            </a:xfrm>
            <a:prstGeom prst="roundRect">
              <a:avLst/>
            </a:prstGeom>
            <a:solidFill>
              <a:srgbClr val="FF000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rPr>
                <a:t>RFQ</a:t>
              </a:r>
              <a:endParaRPr kumimoji="0" lang="zh-CN" altLang="en-US" sz="18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endParaRPr>
            </a:p>
          </p:txBody>
        </p:sp>
        <p:sp>
          <p:nvSpPr>
            <p:cNvPr id="11" name="矩形: 圆角 10"/>
            <p:cNvSpPr/>
            <p:nvPr/>
          </p:nvSpPr>
          <p:spPr>
            <a:xfrm>
              <a:off x="211524" y="1865339"/>
              <a:ext cx="792088" cy="432048"/>
            </a:xfrm>
            <a:prstGeom prst="roundRect">
              <a:avLst/>
            </a:prstGeom>
            <a:solidFill>
              <a:srgbClr val="FF000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rPr>
                <a:t>H</a:t>
              </a:r>
              <a:r>
                <a:rPr kumimoji="0" lang="en-US" altLang="zh-CN" sz="1800" b="0" i="0" u="none" strike="noStrike" kern="1200" cap="none" spc="0" normalizeH="0" baseline="30000" noProof="0" dirty="0">
                  <a:ln>
                    <a:noFill/>
                  </a:ln>
                  <a:solidFill>
                    <a:srgbClr val="FFFFFF"/>
                  </a:solidFill>
                  <a:effectLst/>
                  <a:highlight>
                    <a:srgbClr val="FF0000"/>
                  </a:highlight>
                  <a:uLnTx/>
                  <a:uFillTx/>
                  <a:ea typeface="楷体" panose="02010609060101010101" charset="-122"/>
                  <a:cs typeface="+mn-cs"/>
                </a:rPr>
                <a:t>-</a:t>
              </a:r>
              <a:endParaRPr kumimoji="0" lang="zh-CN" altLang="en-US" sz="18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endParaRPr>
            </a:p>
          </p:txBody>
        </p:sp>
        <p:sp>
          <p:nvSpPr>
            <p:cNvPr id="12" name="矩形: 圆角 11"/>
            <p:cNvSpPr/>
            <p:nvPr/>
          </p:nvSpPr>
          <p:spPr>
            <a:xfrm>
              <a:off x="3287688" y="1865339"/>
              <a:ext cx="792088" cy="432048"/>
            </a:xfrm>
            <a:prstGeom prst="roundRect">
              <a:avLst/>
            </a:prstGeom>
            <a:solidFill>
              <a:srgbClr val="FF000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rPr>
                <a:t>DTL</a:t>
              </a:r>
              <a:endParaRPr kumimoji="0" lang="zh-CN" altLang="en-US" sz="18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endParaRPr>
            </a:p>
          </p:txBody>
        </p:sp>
        <p:sp>
          <p:nvSpPr>
            <p:cNvPr id="13" name="矩形: 圆角 12"/>
            <p:cNvSpPr/>
            <p:nvPr/>
          </p:nvSpPr>
          <p:spPr>
            <a:xfrm>
              <a:off x="5987988" y="1865339"/>
              <a:ext cx="972108" cy="43204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dirty="0">
                <a:ln>
                  <a:noFill/>
                </a:ln>
                <a:solidFill>
                  <a:srgbClr val="0000FF"/>
                </a:solidFill>
                <a:effectLst>
                  <a:outerShdw dir="2700000" sx="1000" sy="1000" algn="tl">
                    <a:srgbClr val="FFFFFF"/>
                  </a:outerShdw>
                </a:effectLst>
                <a:highlight>
                  <a:srgbClr val="FF0000"/>
                </a:highlight>
                <a:uLnTx/>
                <a:uFillTx/>
                <a:ea typeface="楷体" panose="02010609060101010101" charset="-122"/>
                <a:cs typeface="+mn-cs"/>
              </a:endParaRPr>
            </a:p>
          </p:txBody>
        </p:sp>
        <p:grpSp>
          <p:nvGrpSpPr>
            <p:cNvPr id="14" name="组合 13"/>
            <p:cNvGrpSpPr/>
            <p:nvPr/>
          </p:nvGrpSpPr>
          <p:grpSpPr>
            <a:xfrm>
              <a:off x="7242576" y="1865339"/>
              <a:ext cx="2165792" cy="432048"/>
              <a:chOff x="7242576" y="1865339"/>
              <a:chExt cx="2165792" cy="432048"/>
            </a:xfrm>
          </p:grpSpPr>
          <p:sp>
            <p:nvSpPr>
              <p:cNvPr id="25" name="矩形: 圆角 24"/>
              <p:cNvSpPr/>
              <p:nvPr/>
            </p:nvSpPr>
            <p:spPr>
              <a:xfrm>
                <a:off x="7242576" y="1865339"/>
                <a:ext cx="712421" cy="432048"/>
              </a:xfrm>
              <a:prstGeom prst="roundRect">
                <a:avLst/>
              </a:prstGeom>
              <a:solidFill>
                <a:srgbClr val="FF000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rPr>
                  <a:t>LRBT</a:t>
                </a:r>
                <a:endParaRPr kumimoji="0" lang="zh-CN" altLang="en-US" sz="16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endParaRPr>
              </a:p>
            </p:txBody>
          </p:sp>
          <p:sp>
            <p:nvSpPr>
              <p:cNvPr id="26" name="椭圆 25"/>
              <p:cNvSpPr/>
              <p:nvPr/>
            </p:nvSpPr>
            <p:spPr>
              <a:xfrm>
                <a:off x="8428348" y="1865339"/>
                <a:ext cx="980020" cy="432048"/>
              </a:xfrm>
              <a:prstGeom prst="ellipse">
                <a:avLst/>
              </a:prstGeom>
              <a:solidFill>
                <a:srgbClr val="FF000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rPr>
                  <a:t>RCS</a:t>
                </a:r>
                <a:endParaRPr kumimoji="0" lang="zh-CN" altLang="en-US" sz="1600" b="0" i="0" u="none" strike="noStrike" kern="1200" cap="none" spc="0" normalizeH="0" baseline="0" noProof="0" dirty="0">
                  <a:ln>
                    <a:noFill/>
                  </a:ln>
                  <a:solidFill>
                    <a:srgbClr val="FFFFFF"/>
                  </a:solidFill>
                  <a:effectLst/>
                  <a:highlight>
                    <a:srgbClr val="FF0000"/>
                  </a:highlight>
                  <a:uLnTx/>
                  <a:uFillTx/>
                  <a:ea typeface="楷体" panose="02010609060101010101" charset="-122"/>
                  <a:cs typeface="+mn-cs"/>
                </a:endParaRPr>
              </a:p>
            </p:txBody>
          </p:sp>
        </p:grpSp>
        <p:sp>
          <p:nvSpPr>
            <p:cNvPr id="15" name="文本框 14"/>
            <p:cNvSpPr txBox="1"/>
            <p:nvPr/>
          </p:nvSpPr>
          <p:spPr>
            <a:xfrm>
              <a:off x="6124092" y="1856629"/>
              <a:ext cx="792088"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100" b="1" i="0" u="none" strike="noStrike" kern="1200" cap="none" spc="0" normalizeH="0" baseline="0" noProof="0" dirty="0">
                  <a:ln>
                    <a:noFill/>
                  </a:ln>
                  <a:solidFill>
                    <a:srgbClr val="000000"/>
                  </a:solidFill>
                  <a:effectLst/>
                  <a:uLnTx/>
                  <a:uFillTx/>
                  <a:ea typeface="微软雅黑" panose="020B0503020204020204" charset="-122"/>
                  <a:cs typeface="+mn-cs"/>
                </a:rPr>
                <a:t>Elliptical cavities</a:t>
              </a:r>
            </a:p>
          </p:txBody>
        </p:sp>
        <p:sp>
          <p:nvSpPr>
            <p:cNvPr id="16" name="矩形: 圆角 15"/>
            <p:cNvSpPr/>
            <p:nvPr/>
          </p:nvSpPr>
          <p:spPr>
            <a:xfrm>
              <a:off x="4439815" y="1865339"/>
              <a:ext cx="1074821" cy="43204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dirty="0">
                <a:ln>
                  <a:noFill/>
                </a:ln>
                <a:solidFill>
                  <a:srgbClr val="0000FF"/>
                </a:solidFill>
                <a:effectLst>
                  <a:outerShdw dir="2700000" sx="1000" sy="1000" algn="tl">
                    <a:srgbClr val="FFFFFF"/>
                  </a:outerShdw>
                </a:effectLst>
                <a:highlight>
                  <a:srgbClr val="FF0000"/>
                </a:highlight>
                <a:uLnTx/>
                <a:uFillTx/>
                <a:ea typeface="楷体" panose="02010609060101010101" charset="-122"/>
                <a:cs typeface="+mn-cs"/>
              </a:endParaRPr>
            </a:p>
          </p:txBody>
        </p:sp>
        <p:sp>
          <p:nvSpPr>
            <p:cNvPr id="17" name="文本框 16"/>
            <p:cNvSpPr txBox="1"/>
            <p:nvPr/>
          </p:nvSpPr>
          <p:spPr>
            <a:xfrm>
              <a:off x="4295649" y="1886104"/>
              <a:ext cx="1444365" cy="4298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100" b="1" i="0" u="none" strike="noStrike" kern="1200" cap="none" spc="0" normalizeH="0" baseline="0" noProof="0" dirty="0">
                  <a:ln>
                    <a:noFill/>
                  </a:ln>
                  <a:solidFill>
                    <a:srgbClr val="000000"/>
                  </a:solidFill>
                  <a:effectLst/>
                  <a:uLnTx/>
                  <a:uFillTx/>
                  <a:ea typeface="微软雅黑" panose="020B0503020204020204" charset="-122"/>
                  <a:cs typeface="+mn-cs"/>
                </a:rPr>
                <a:t>Double-Spoke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100" b="1" i="0" u="none" strike="noStrike" kern="1200" cap="none" spc="0" normalizeH="0" baseline="0" noProof="0" dirty="0">
                  <a:ln>
                    <a:noFill/>
                  </a:ln>
                  <a:solidFill>
                    <a:srgbClr val="000000"/>
                  </a:solidFill>
                  <a:effectLst/>
                  <a:uLnTx/>
                  <a:uFillTx/>
                  <a:ea typeface="微软雅黑" panose="020B0503020204020204" charset="-122"/>
                  <a:cs typeface="+mn-cs"/>
                </a:rPr>
                <a:t>cavities</a:t>
              </a:r>
            </a:p>
          </p:txBody>
        </p:sp>
        <p:sp>
          <p:nvSpPr>
            <p:cNvPr id="18" name="文本框 17"/>
            <p:cNvSpPr txBox="1"/>
            <p:nvPr/>
          </p:nvSpPr>
          <p:spPr>
            <a:xfrm>
              <a:off x="5605138" y="2294445"/>
              <a:ext cx="2075038" cy="1169551"/>
            </a:xfrm>
            <a:prstGeom prst="rect">
              <a:avLst/>
            </a:prstGeom>
            <a:noFill/>
          </p:spPr>
          <p:txBody>
            <a:bodyPr wrap="square">
              <a:spAutoFit/>
            </a:bodyPr>
            <a:lstStyle>
              <a:defPPr>
                <a:defRPr lang="zh-CN"/>
              </a:defPPr>
              <a:lvl1pPr marR="0" lvl="0" indent="0" algn="ctr" eaLnBrk="0" fontAlgn="base" hangingPunct="0">
                <a:lnSpc>
                  <a:spcPct val="100000"/>
                </a:lnSpc>
                <a:spcBef>
                  <a:spcPct val="0"/>
                </a:spcBef>
                <a:spcAft>
                  <a:spcPct val="0"/>
                </a:spcAft>
                <a:buClrTx/>
                <a:buSzTx/>
                <a:buFontTx/>
                <a:buNone/>
                <a:defRPr kumimoji="0" sz="1400" i="0" u="none" strike="noStrike" cap="none" spc="0" normalizeH="0" baseline="0">
                  <a:ln>
                    <a:noFill/>
                  </a:ln>
                  <a:solidFill>
                    <a:srgbClr val="000000"/>
                  </a:solidFill>
                  <a:effectLst/>
                  <a:uLnTx/>
                  <a:uFillTx/>
                  <a:ea typeface="微软雅黑" panose="020B0503020204020204" charset="-122"/>
                </a:defRPr>
              </a:lvl1pPr>
            </a:lstStyle>
            <a:p>
              <a:r>
                <a:rPr lang="el-GR" altLang="zh-CN" dirty="0"/>
                <a:t>β</a:t>
              </a:r>
              <a:r>
                <a:rPr lang="en-US" altLang="zh-CN" dirty="0"/>
                <a:t>g=0.62</a:t>
              </a:r>
            </a:p>
            <a:p>
              <a:r>
                <a:rPr lang="en-US" altLang="zh-CN" dirty="0"/>
                <a:t>648MHz</a:t>
              </a:r>
            </a:p>
            <a:p>
              <a:r>
                <a:rPr lang="en-US" altLang="zh-CN" dirty="0"/>
                <a:t>8 </a:t>
              </a:r>
              <a:r>
                <a:rPr lang="en-US" altLang="zh-CN" dirty="0" err="1"/>
                <a:t>cryomodules</a:t>
              </a:r>
              <a:endParaRPr lang="en-US" altLang="zh-CN" dirty="0"/>
            </a:p>
            <a:p>
              <a:r>
                <a:rPr lang="en-US" altLang="zh-CN" dirty="0"/>
                <a:t>3</a:t>
              </a:r>
              <a:r>
                <a:rPr lang="en-US" altLang="zh-CN" dirty="0" err="1"/>
                <a:t>cav</a:t>
              </a:r>
              <a:r>
                <a:rPr lang="en-US" altLang="zh-CN" dirty="0"/>
                <a:t>/cryomodule</a:t>
              </a:r>
              <a:endParaRPr lang="zh-CN" altLang="en-US" dirty="0"/>
            </a:p>
            <a:p>
              <a:endParaRPr lang="zh-CN" altLang="en-US" dirty="0"/>
            </a:p>
          </p:txBody>
        </p:sp>
        <p:sp>
          <p:nvSpPr>
            <p:cNvPr id="19" name="文本框 18"/>
            <p:cNvSpPr txBox="1"/>
            <p:nvPr/>
          </p:nvSpPr>
          <p:spPr>
            <a:xfrm>
              <a:off x="3935760" y="2277700"/>
              <a:ext cx="1944216"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l-GR" altLang="zh-CN" sz="1400" i="0" u="none" strike="noStrike" kern="1200" cap="none" spc="0" normalizeH="0" baseline="0" noProof="0" dirty="0">
                  <a:ln>
                    <a:noFill/>
                  </a:ln>
                  <a:solidFill>
                    <a:srgbClr val="000000"/>
                  </a:solidFill>
                  <a:effectLst/>
                  <a:uLnTx/>
                  <a:uFillTx/>
                  <a:ea typeface="微软雅黑" panose="020B0503020204020204" charset="-122"/>
                </a:rPr>
                <a:t>β</a:t>
              </a:r>
              <a:r>
                <a:rPr kumimoji="0" lang="en-US" altLang="zh-CN" sz="1400" i="0" u="none" strike="noStrike" kern="1200" cap="none" spc="0" normalizeH="0" baseline="-25000" noProof="0" dirty="0">
                  <a:ln>
                    <a:noFill/>
                  </a:ln>
                  <a:solidFill>
                    <a:srgbClr val="000000"/>
                  </a:solidFill>
                  <a:effectLst/>
                  <a:uLnTx/>
                  <a:uFillTx/>
                  <a:ea typeface="微软雅黑" panose="020B0503020204020204" charset="-122"/>
                </a:rPr>
                <a:t>0</a:t>
              </a:r>
              <a:r>
                <a:rPr kumimoji="0" lang="en-US" altLang="zh-CN" sz="1400" i="0" u="none" strike="noStrike" kern="1200" cap="none" spc="0" normalizeH="0" baseline="0" noProof="0" dirty="0">
                  <a:ln>
                    <a:noFill/>
                  </a:ln>
                  <a:solidFill>
                    <a:srgbClr val="000000"/>
                  </a:solidFill>
                  <a:effectLst/>
                  <a:uLnTx/>
                  <a:uFillTx/>
                  <a:ea typeface="微软雅黑" panose="020B0503020204020204" charset="-122"/>
                </a:rPr>
                <a:t>=0.5</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i="0" u="none" strike="noStrike" kern="1200" cap="none" spc="0" normalizeH="0" baseline="0" noProof="0" dirty="0">
                  <a:ln>
                    <a:noFill/>
                  </a:ln>
                  <a:solidFill>
                    <a:srgbClr val="000000"/>
                  </a:solidFill>
                  <a:effectLst/>
                  <a:uLnTx/>
                  <a:uFillTx/>
                  <a:ea typeface="微软雅黑" panose="020B0503020204020204" charset="-122"/>
                </a:rPr>
                <a:t>324MHz</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i="0" u="none" strike="noStrike" kern="1200" cap="none" spc="0" normalizeH="0" baseline="0" noProof="0" dirty="0">
                  <a:ln>
                    <a:noFill/>
                  </a:ln>
                  <a:solidFill>
                    <a:srgbClr val="000000"/>
                  </a:solidFill>
                  <a:effectLst/>
                  <a:uLnTx/>
                  <a:uFillTx/>
                  <a:ea typeface="MS PGothic" panose="020B0600070205080204" pitchFamily="34" charset="-128"/>
                </a:rPr>
                <a:t>10 </a:t>
              </a:r>
              <a:r>
                <a:rPr kumimoji="0" lang="en-US" altLang="zh-CN" sz="1400" i="0" u="none" strike="noStrike" kern="1200" cap="none" spc="0" normalizeH="0" baseline="0" noProof="0" dirty="0" err="1">
                  <a:ln>
                    <a:noFill/>
                  </a:ln>
                  <a:solidFill>
                    <a:srgbClr val="000000"/>
                  </a:solidFill>
                  <a:effectLst/>
                  <a:uLnTx/>
                  <a:uFillTx/>
                  <a:ea typeface="MS PGothic" panose="020B0600070205080204" pitchFamily="34" charset="-128"/>
                </a:rPr>
                <a:t>cryomodules</a:t>
              </a:r>
              <a:endParaRPr kumimoji="0" lang="en-US" altLang="zh-CN" sz="1400" i="0" u="none" strike="noStrike" kern="1200" cap="none" spc="0" normalizeH="0" baseline="0" noProof="0" dirty="0">
                <a:ln>
                  <a:noFill/>
                </a:ln>
                <a:solidFill>
                  <a:srgbClr val="000000"/>
                </a:solidFill>
                <a:effectLst/>
                <a:uLnTx/>
                <a:uFillTx/>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i="0" u="none" strike="noStrike" kern="1200" cap="none" spc="0" normalizeH="0" baseline="0" noProof="0" dirty="0">
                  <a:ln>
                    <a:noFill/>
                  </a:ln>
                  <a:solidFill>
                    <a:srgbClr val="000000"/>
                  </a:solidFill>
                  <a:effectLst/>
                  <a:uLnTx/>
                  <a:uFillTx/>
                  <a:ea typeface="MS PGothic" panose="020B0600070205080204" pitchFamily="34" charset="-128"/>
                </a:rPr>
                <a:t>2 </a:t>
              </a:r>
              <a:r>
                <a:rPr lang="en-US" altLang="zh-CN" sz="1400" dirty="0" err="1">
                  <a:solidFill>
                    <a:srgbClr val="000000"/>
                  </a:solidFill>
                  <a:ea typeface="MS PGothic" panose="020B0600070205080204" pitchFamily="34" charset="-128"/>
                </a:rPr>
                <a:t>cav</a:t>
              </a:r>
              <a:r>
                <a:rPr kumimoji="0" lang="en-US" altLang="zh-CN" sz="1400" i="0" u="none" strike="noStrike" kern="1200" cap="none" spc="0" normalizeH="0" baseline="0" noProof="0" dirty="0">
                  <a:ln>
                    <a:noFill/>
                  </a:ln>
                  <a:solidFill>
                    <a:srgbClr val="000000"/>
                  </a:solidFill>
                  <a:effectLst/>
                  <a:uLnTx/>
                  <a:uFillTx/>
                  <a:ea typeface="MS PGothic" panose="020B0600070205080204" pitchFamily="34" charset="-128"/>
                </a:rPr>
                <a:t>/</a:t>
              </a:r>
              <a:r>
                <a:rPr kumimoji="0" lang="en-US" altLang="zh-CN" sz="1400" i="0" u="none" strike="noStrike" kern="1200" cap="none" spc="0" normalizeH="0" baseline="0" noProof="0" dirty="0" err="1">
                  <a:ln>
                    <a:noFill/>
                  </a:ln>
                  <a:solidFill>
                    <a:srgbClr val="000000"/>
                  </a:solidFill>
                  <a:effectLst/>
                  <a:uLnTx/>
                  <a:uFillTx/>
                  <a:ea typeface="MS PGothic" panose="020B0600070205080204" pitchFamily="34" charset="-128"/>
                </a:rPr>
                <a:t>cryomodule</a:t>
              </a:r>
              <a:endParaRPr kumimoji="0" lang="zh-CN" altLang="en-US" sz="1400" i="0" u="none" strike="noStrike" kern="1200" cap="none" spc="0" normalizeH="0" baseline="0" noProof="0" dirty="0">
                <a:ln>
                  <a:noFill/>
                </a:ln>
                <a:solidFill>
                  <a:srgbClr val="000000"/>
                </a:solidFill>
                <a:effectLst/>
                <a:uLnTx/>
                <a:uFillTx/>
                <a:ea typeface="MS PGothic" panose="020B0600070205080204" pitchFamily="34" charset="-128"/>
              </a:endParaRPr>
            </a:p>
          </p:txBody>
        </p:sp>
        <p:sp>
          <p:nvSpPr>
            <p:cNvPr id="20" name="文本框 19"/>
            <p:cNvSpPr txBox="1"/>
            <p:nvPr/>
          </p:nvSpPr>
          <p:spPr>
            <a:xfrm>
              <a:off x="744620" y="1486608"/>
              <a:ext cx="79208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ea typeface="微软雅黑" panose="020B0503020204020204" charset="-122"/>
                  <a:cs typeface="+mn-cs"/>
                </a:rPr>
                <a:t>50keV</a:t>
              </a:r>
              <a:endParaRPr kumimoji="0" lang="zh-CN" altLang="en-US" sz="1400" b="1" i="0" u="none" strike="noStrike" kern="1200" cap="none" spc="0" normalizeH="0" baseline="0" noProof="0" dirty="0">
                <a:ln>
                  <a:noFill/>
                </a:ln>
                <a:solidFill>
                  <a:srgbClr val="000000"/>
                </a:solidFill>
                <a:effectLst/>
                <a:uLnTx/>
                <a:uFillTx/>
                <a:ea typeface="微软雅黑" panose="020B0503020204020204" charset="-122"/>
                <a:cs typeface="+mn-cs"/>
              </a:endParaRPr>
            </a:p>
          </p:txBody>
        </p:sp>
        <p:sp>
          <p:nvSpPr>
            <p:cNvPr id="21" name="文本框 20"/>
            <p:cNvSpPr txBox="1"/>
            <p:nvPr/>
          </p:nvSpPr>
          <p:spPr>
            <a:xfrm>
              <a:off x="1799683" y="1486608"/>
              <a:ext cx="79208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ea typeface="微软雅黑" panose="020B0503020204020204" charset="-122"/>
                  <a:cs typeface="+mn-cs"/>
                </a:rPr>
                <a:t>3MeV</a:t>
              </a:r>
              <a:endParaRPr kumimoji="0" lang="zh-CN" altLang="en-US" sz="1400" b="1" i="0" u="none" strike="noStrike" kern="1200" cap="none" spc="0" normalizeH="0" baseline="0" noProof="0" dirty="0">
                <a:ln>
                  <a:noFill/>
                </a:ln>
                <a:solidFill>
                  <a:srgbClr val="000000"/>
                </a:solidFill>
                <a:effectLst/>
                <a:uLnTx/>
                <a:uFillTx/>
                <a:ea typeface="微软雅黑" panose="020B0503020204020204" charset="-122"/>
                <a:cs typeface="+mn-cs"/>
              </a:endParaRPr>
            </a:p>
          </p:txBody>
        </p:sp>
        <p:sp>
          <p:nvSpPr>
            <p:cNvPr id="22" name="文本框 21"/>
            <p:cNvSpPr txBox="1"/>
            <p:nvPr/>
          </p:nvSpPr>
          <p:spPr>
            <a:xfrm>
              <a:off x="3815907" y="1486608"/>
              <a:ext cx="864096"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ea typeface="微软雅黑" panose="020B0503020204020204" charset="-122"/>
                  <a:cs typeface="+mn-cs"/>
                </a:rPr>
                <a:t>80MeV</a:t>
              </a:r>
              <a:endParaRPr kumimoji="0" lang="zh-CN" altLang="en-US" sz="1400" b="1" i="0" u="none" strike="noStrike" kern="1200" cap="none" spc="0" normalizeH="0" baseline="0" noProof="0" dirty="0">
                <a:ln>
                  <a:noFill/>
                </a:ln>
                <a:solidFill>
                  <a:srgbClr val="000000"/>
                </a:solidFill>
                <a:effectLst/>
                <a:uLnTx/>
                <a:uFillTx/>
                <a:ea typeface="微软雅黑" panose="020B0503020204020204" charset="-122"/>
                <a:cs typeface="+mn-cs"/>
              </a:endParaRPr>
            </a:p>
          </p:txBody>
        </p:sp>
        <p:sp>
          <p:nvSpPr>
            <p:cNvPr id="23" name="文本框 22"/>
            <p:cNvSpPr txBox="1"/>
            <p:nvPr/>
          </p:nvSpPr>
          <p:spPr>
            <a:xfrm>
              <a:off x="5123892" y="1486608"/>
              <a:ext cx="97210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1400" b="1" dirty="0">
                  <a:solidFill>
                    <a:srgbClr val="000000"/>
                  </a:solidFill>
                  <a:ea typeface="微软雅黑" panose="020B0503020204020204" charset="-122"/>
                </a:rPr>
                <a:t>165</a:t>
              </a:r>
              <a:r>
                <a:rPr kumimoji="0" lang="en-US" altLang="zh-CN" sz="1400" b="1" i="0" u="none" strike="noStrike" kern="1200" cap="none" spc="0" normalizeH="0" baseline="0" noProof="0" dirty="0">
                  <a:ln>
                    <a:noFill/>
                  </a:ln>
                  <a:solidFill>
                    <a:srgbClr val="000000"/>
                  </a:solidFill>
                  <a:effectLst/>
                  <a:uLnTx/>
                  <a:uFillTx/>
                  <a:ea typeface="微软雅黑" panose="020B0503020204020204" charset="-122"/>
                </a:rPr>
                <a:t>MeV</a:t>
              </a:r>
              <a:endParaRPr kumimoji="0" lang="zh-CN" altLang="en-US" sz="1400" b="1" i="0" u="none" strike="noStrike" kern="1200" cap="none" spc="0" normalizeH="0" baseline="0" noProof="0" dirty="0">
                <a:ln>
                  <a:noFill/>
                </a:ln>
                <a:solidFill>
                  <a:srgbClr val="000000"/>
                </a:solidFill>
                <a:effectLst/>
                <a:uLnTx/>
                <a:uFillTx/>
                <a:ea typeface="微软雅黑" panose="020B0503020204020204" charset="-122"/>
              </a:endParaRPr>
            </a:p>
          </p:txBody>
        </p:sp>
        <p:sp>
          <p:nvSpPr>
            <p:cNvPr id="24" name="文本框 23"/>
            <p:cNvSpPr txBox="1"/>
            <p:nvPr/>
          </p:nvSpPr>
          <p:spPr>
            <a:xfrm>
              <a:off x="6582054" y="1484784"/>
              <a:ext cx="97210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ea typeface="微软雅黑" panose="020B0503020204020204" charset="-122"/>
                  <a:cs typeface="+mn-cs"/>
                </a:rPr>
                <a:t>300MeV</a:t>
              </a:r>
              <a:endParaRPr kumimoji="0" lang="zh-CN" altLang="en-US" sz="1400" b="1" i="0" u="none" strike="noStrike" kern="1200" cap="none" spc="0" normalizeH="0" baseline="0" noProof="0" dirty="0">
                <a:ln>
                  <a:noFill/>
                </a:ln>
                <a:solidFill>
                  <a:srgbClr val="000000"/>
                </a:solidFill>
                <a:effectLst/>
                <a:uLnTx/>
                <a:uFillTx/>
                <a:ea typeface="微软雅黑" panose="020B0503020204020204" charset="-122"/>
                <a:cs typeface="+mn-cs"/>
              </a:endParaRPr>
            </a:p>
          </p:txBody>
        </p:sp>
      </p:grpSp>
      <p:grpSp>
        <p:nvGrpSpPr>
          <p:cNvPr id="27" name="组合 26"/>
          <p:cNvGrpSpPr/>
          <p:nvPr/>
        </p:nvGrpSpPr>
        <p:grpSpPr>
          <a:xfrm>
            <a:off x="1348191" y="3161880"/>
            <a:ext cx="3517151" cy="1371860"/>
            <a:chOff x="5366271" y="3861048"/>
            <a:chExt cx="3517151" cy="1371860"/>
          </a:xfrm>
        </p:grpSpPr>
        <p:grpSp>
          <p:nvGrpSpPr>
            <p:cNvPr id="28" name="组合 27"/>
            <p:cNvGrpSpPr/>
            <p:nvPr/>
          </p:nvGrpSpPr>
          <p:grpSpPr>
            <a:xfrm>
              <a:off x="5366271" y="3877526"/>
              <a:ext cx="3517151" cy="1355382"/>
              <a:chOff x="1338947" y="3634726"/>
              <a:chExt cx="3517151" cy="1355382"/>
            </a:xfrm>
          </p:grpSpPr>
          <p:pic>
            <p:nvPicPr>
              <p:cNvPr id="30" name="图片 29"/>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7481" l="9672" r="96546">
                            <a14:backgroundMark x1="87565" y1="37531" x2="92055" y2="37280"/>
                            <a14:backgroundMark x1="86183" y1="36776" x2="92746" y2="41058"/>
                            <a14:backgroundMark x1="93955" y1="31486" x2="85147" y2="40050"/>
                            <a14:backgroundMark x1="86183" y1="31990" x2="87737" y2="41562"/>
                            <a14:backgroundMark x1="93610" y1="70277" x2="86183" y2="75063"/>
                            <a14:backgroundMark x1="88601" y1="77330" x2="93092" y2="78841"/>
                            <a14:backgroundMark x1="88256" y1="85139" x2="88601" y2="72796"/>
                            <a14:backgroundMark x1="15889" y1="40806" x2="15717" y2="28715"/>
                            <a14:backgroundMark x1="19171" y1="38035" x2="18307" y2="30730"/>
                            <a14:backgroundMark x1="15889" y1="70277" x2="15371" y2="85390"/>
                          </a14:backgroundRemoval>
                        </a14:imgEffect>
                      </a14:imgLayer>
                    </a14:imgProps>
                  </a:ext>
                  <a:ext uri="{28A0092B-C50C-407E-A947-70E740481C1C}">
                    <a14:useLocalDpi xmlns:a14="http://schemas.microsoft.com/office/drawing/2010/main"/>
                  </a:ext>
                </a:extLst>
              </a:blip>
              <a:srcRect/>
              <a:stretch>
                <a:fillRect/>
              </a:stretch>
            </p:blipFill>
            <p:spPr>
              <a:xfrm>
                <a:off x="1338947" y="3634726"/>
                <a:ext cx="1960725" cy="1340539"/>
              </a:xfrm>
              <a:prstGeom prst="rect">
                <a:avLst/>
              </a:prstGeom>
            </p:spPr>
          </p:pic>
          <p:pic>
            <p:nvPicPr>
              <p:cNvPr id="31" name="图片 30"/>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7481" l="9672" r="96546">
                            <a14:backgroundMark x1="87565" y1="37531" x2="92055" y2="37280"/>
                            <a14:backgroundMark x1="86183" y1="36776" x2="92746" y2="41058"/>
                            <a14:backgroundMark x1="93955" y1="31486" x2="85147" y2="40050"/>
                            <a14:backgroundMark x1="86183" y1="31990" x2="87737" y2="41562"/>
                            <a14:backgroundMark x1="93610" y1="70277" x2="86183" y2="75063"/>
                            <a14:backgroundMark x1="88601" y1="77330" x2="93092" y2="78841"/>
                            <a14:backgroundMark x1="88256" y1="85139" x2="88601" y2="72796"/>
                            <a14:backgroundMark x1="15889" y1="40806" x2="15717" y2="28715"/>
                            <a14:backgroundMark x1="19171" y1="38035" x2="18307" y2="30730"/>
                            <a14:backgroundMark x1="15889" y1="70277" x2="15371" y2="85390"/>
                          </a14:backgroundRemoval>
                        </a14:imgEffect>
                      </a14:imgLayer>
                    </a14:imgProps>
                  </a:ext>
                  <a:ext uri="{28A0092B-C50C-407E-A947-70E740481C1C}">
                    <a14:useLocalDpi xmlns:a14="http://schemas.microsoft.com/office/drawing/2010/main"/>
                  </a:ext>
                </a:extLst>
              </a:blip>
              <a:srcRect/>
              <a:stretch>
                <a:fillRect/>
              </a:stretch>
            </p:blipFill>
            <p:spPr>
              <a:xfrm>
                <a:off x="2895373" y="3649569"/>
                <a:ext cx="1960725" cy="1340539"/>
              </a:xfrm>
              <a:prstGeom prst="rect">
                <a:avLst/>
              </a:prstGeom>
            </p:spPr>
          </p:pic>
        </p:grpSp>
        <p:sp>
          <p:nvSpPr>
            <p:cNvPr id="29" name="流程图: 过程 28"/>
            <p:cNvSpPr/>
            <p:nvPr/>
          </p:nvSpPr>
          <p:spPr>
            <a:xfrm>
              <a:off x="5505165" y="3861048"/>
              <a:ext cx="3239365" cy="1337999"/>
            </a:xfrm>
            <a:prstGeom prst="flowChartProcess">
              <a:avLst/>
            </a:prstGeom>
            <a:noFill/>
            <a:ln w="38100">
              <a:solidFill>
                <a:srgbClr val="FF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highlight>
                  <a:srgbClr val="FF0000"/>
                </a:highlight>
                <a:uLnTx/>
                <a:uFillTx/>
                <a:latin typeface="Calibri" panose="020F0502020204030204"/>
                <a:ea typeface="楷体" panose="02010609060101010101" charset="-122"/>
                <a:cs typeface="+mn-cs"/>
              </a:endParaRPr>
            </a:p>
          </p:txBody>
        </p:sp>
      </p:grpSp>
      <p:cxnSp>
        <p:nvCxnSpPr>
          <p:cNvPr id="32" name="直接箭头连接符 31"/>
          <p:cNvCxnSpPr/>
          <p:nvPr/>
        </p:nvCxnSpPr>
        <p:spPr>
          <a:xfrm flipV="1">
            <a:off x="3308916" y="2661532"/>
            <a:ext cx="2492530" cy="485227"/>
          </a:xfrm>
          <a:prstGeom prst="straightConnector1">
            <a:avLst/>
          </a:prstGeom>
          <a:noFill/>
          <a:ln w="38100">
            <a:solidFill>
              <a:srgbClr val="FF33CC"/>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3" name="直接箭头连接符 32"/>
          <p:cNvCxnSpPr/>
          <p:nvPr/>
        </p:nvCxnSpPr>
        <p:spPr>
          <a:xfrm>
            <a:off x="7997690" y="2653182"/>
            <a:ext cx="2124236" cy="490915"/>
          </a:xfrm>
          <a:prstGeom prst="straightConnector1">
            <a:avLst/>
          </a:prstGeom>
          <a:noFill/>
          <a:ln w="38100">
            <a:solidFill>
              <a:srgbClr val="FF33CC"/>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5" name="文本框 34"/>
          <p:cNvSpPr txBox="1"/>
          <p:nvPr/>
        </p:nvSpPr>
        <p:spPr>
          <a:xfrm>
            <a:off x="4759521" y="3608155"/>
            <a:ext cx="93610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az-Cyrl-AZ"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Х</a:t>
            </a:r>
            <a:r>
              <a:rPr kumimoji="0" lang="en-US"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10</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6" name="文本框 35"/>
          <p:cNvSpPr txBox="1"/>
          <p:nvPr/>
        </p:nvSpPr>
        <p:spPr>
          <a:xfrm>
            <a:off x="11103496" y="3608155"/>
            <a:ext cx="93610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az-Cyrl-AZ" altLang="zh-CN"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Х</a:t>
            </a:r>
            <a:r>
              <a:rPr lang="en-US" altLang="zh-CN" sz="2400" dirty="0">
                <a:solidFill>
                  <a:srgbClr val="000000"/>
                </a:solidFill>
                <a:latin typeface="微软雅黑" panose="020B0503020204020204" charset="-122"/>
                <a:ea typeface="微软雅黑" panose="020B0503020204020204" charset="-122"/>
              </a:rPr>
              <a:t>8</a:t>
            </a:r>
            <a:endPar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7" name="文本框 36"/>
          <p:cNvSpPr txBox="1"/>
          <p:nvPr/>
        </p:nvSpPr>
        <p:spPr>
          <a:xfrm>
            <a:off x="112149" y="4669592"/>
            <a:ext cx="3254577" cy="338554"/>
          </a:xfrm>
          <a:prstGeom prst="rect">
            <a:avLst/>
          </a:prstGeom>
          <a:noFill/>
        </p:spPr>
        <p:txBody>
          <a:bodyPr wrap="square" rtlCol="0">
            <a:spAutoFit/>
          </a:bodyPr>
          <a:lstStyle/>
          <a:p>
            <a:pPr algn="l"/>
            <a:r>
              <a:rPr lang="en-US" altLang="zh-CN" sz="1600" dirty="0">
                <a:ea typeface="微软雅黑" panose="020B0503020204020204" charset="-122"/>
              </a:rPr>
              <a:t>Double-spoke cavity</a:t>
            </a:r>
            <a:endParaRPr lang="zh-CN" altLang="en-US" sz="1600" dirty="0">
              <a:ea typeface="微软雅黑" panose="020B0503020204020204" charset="-122"/>
            </a:endParaRPr>
          </a:p>
        </p:txBody>
      </p:sp>
      <p:pic>
        <p:nvPicPr>
          <p:cNvPr id="38" name="图片 37"/>
          <p:cNvPicPr>
            <a:picLocks noChangeAspect="1"/>
          </p:cNvPicPr>
          <p:nvPr/>
        </p:nvPicPr>
        <p:blipFill>
          <a:blip r:embed="rId5"/>
          <a:stretch>
            <a:fillRect/>
          </a:stretch>
        </p:blipFill>
        <p:spPr>
          <a:xfrm>
            <a:off x="6320851" y="3187498"/>
            <a:ext cx="4791871" cy="1371719"/>
          </a:xfrm>
          <a:prstGeom prst="rect">
            <a:avLst/>
          </a:prstGeom>
        </p:spPr>
      </p:pic>
      <p:sp>
        <p:nvSpPr>
          <p:cNvPr id="39" name="文本框 38"/>
          <p:cNvSpPr txBox="1"/>
          <p:nvPr/>
        </p:nvSpPr>
        <p:spPr>
          <a:xfrm>
            <a:off x="10437816" y="4570202"/>
            <a:ext cx="3254577" cy="338554"/>
          </a:xfrm>
          <a:prstGeom prst="rect">
            <a:avLst/>
          </a:prstGeom>
          <a:noFill/>
        </p:spPr>
        <p:txBody>
          <a:bodyPr wrap="square" rtlCol="0">
            <a:spAutoFit/>
          </a:bodyPr>
          <a:lstStyle>
            <a:defPPr>
              <a:defRPr lang="zh-CN"/>
            </a:defPPr>
            <a:lvl1pPr>
              <a:defRPr sz="1600">
                <a:ea typeface="微软雅黑" panose="020B0503020204020204" charset="-122"/>
              </a:defRPr>
            </a:lvl1pPr>
          </a:lstStyle>
          <a:p>
            <a:r>
              <a:rPr lang="en-US" altLang="zh-CN" dirty="0"/>
              <a:t>Elliptical cavity</a:t>
            </a:r>
            <a:endParaRPr lang="zh-CN" altLang="en-US" dirty="0"/>
          </a:p>
        </p:txBody>
      </p:sp>
      <p:pic>
        <p:nvPicPr>
          <p:cNvPr id="2" name="图片 1">
            <a:extLst>
              <a:ext uri="{FF2B5EF4-FFF2-40B4-BE49-F238E27FC236}">
                <a16:creationId xmlns:a16="http://schemas.microsoft.com/office/drawing/2014/main" id="{11D7FAB5-6C07-4C84-8938-EE53421227FD}"/>
              </a:ext>
            </a:extLst>
          </p:cNvPr>
          <p:cNvPicPr>
            <a:picLocks noChangeAspect="1"/>
          </p:cNvPicPr>
          <p:nvPr/>
        </p:nvPicPr>
        <p:blipFill>
          <a:blip r:embed="rId6"/>
          <a:stretch>
            <a:fillRect/>
          </a:stretch>
        </p:blipFill>
        <p:spPr>
          <a:xfrm>
            <a:off x="1979525" y="4588074"/>
            <a:ext cx="2906871" cy="2251862"/>
          </a:xfrm>
          <a:prstGeom prst="rect">
            <a:avLst/>
          </a:prstGeom>
        </p:spPr>
      </p:pic>
      <p:pic>
        <p:nvPicPr>
          <p:cNvPr id="3" name="图片 2">
            <a:extLst>
              <a:ext uri="{FF2B5EF4-FFF2-40B4-BE49-F238E27FC236}">
                <a16:creationId xmlns:a16="http://schemas.microsoft.com/office/drawing/2014/main" id="{94359335-8A13-48AC-B324-85E27001DEFE}"/>
              </a:ext>
            </a:extLst>
          </p:cNvPr>
          <p:cNvPicPr>
            <a:picLocks noChangeAspect="1"/>
          </p:cNvPicPr>
          <p:nvPr/>
        </p:nvPicPr>
        <p:blipFill>
          <a:blip r:embed="rId7"/>
          <a:stretch>
            <a:fillRect/>
          </a:stretch>
        </p:blipFill>
        <p:spPr>
          <a:xfrm>
            <a:off x="7049174" y="4570202"/>
            <a:ext cx="3388642" cy="2277612"/>
          </a:xfrm>
          <a:prstGeom prst="rect">
            <a:avLst/>
          </a:prstGeom>
        </p:spPr>
      </p:pic>
      <p:sp>
        <p:nvSpPr>
          <p:cNvPr id="40" name="灯片编号占位符 1">
            <a:extLst>
              <a:ext uri="{FF2B5EF4-FFF2-40B4-BE49-F238E27FC236}">
                <a16:creationId xmlns:a16="http://schemas.microsoft.com/office/drawing/2014/main" id="{DAC072E5-2D91-4D32-9B3B-7DFD15D60B7E}"/>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5</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0" y="1009057"/>
            <a:ext cx="12192000" cy="374901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073" y="4758070"/>
            <a:ext cx="11910025" cy="2070589"/>
          </a:xfrm>
          <a:prstGeom prst="rect">
            <a:avLst/>
          </a:prstGeom>
        </p:spPr>
      </p:pic>
      <p:sp>
        <p:nvSpPr>
          <p:cNvPr id="8" name="文本框 7"/>
          <p:cNvSpPr txBox="1"/>
          <p:nvPr/>
        </p:nvSpPr>
        <p:spPr>
          <a:xfrm>
            <a:off x="626020" y="270173"/>
            <a:ext cx="11204029" cy="535531"/>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Overall layout of </a:t>
            </a:r>
            <a:r>
              <a:rPr lang="en-US" altLang="zh-CN" dirty="0" err="1"/>
              <a:t>Linac</a:t>
            </a:r>
            <a:r>
              <a:rPr lang="en-US" altLang="zh-CN" dirty="0"/>
              <a:t> for </a:t>
            </a:r>
            <a:r>
              <a:rPr lang="en-US" altLang="zh-CN" dirty="0" err="1"/>
              <a:t>CSNS</a:t>
            </a:r>
            <a:r>
              <a:rPr lang="en-US" altLang="zh-CN" dirty="0"/>
              <a:t>-II</a:t>
            </a:r>
            <a:endParaRPr lang="zh-CN" altLang="en-US" dirty="0"/>
          </a:p>
        </p:txBody>
      </p:sp>
      <p:sp>
        <p:nvSpPr>
          <p:cNvPr id="5" name="灯片编号占位符 1">
            <a:extLst>
              <a:ext uri="{FF2B5EF4-FFF2-40B4-BE49-F238E27FC236}">
                <a16:creationId xmlns:a16="http://schemas.microsoft.com/office/drawing/2014/main" id="{58824310-A9D4-4C75-BB8A-295D8553CD15}"/>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6</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81050" y="243959"/>
            <a:ext cx="6096000" cy="523220"/>
          </a:xfrm>
          <a:prstGeom prst="rect">
            <a:avLst/>
          </a:prstGeom>
        </p:spPr>
        <p:txBody>
          <a:bodyPr/>
          <a:lstStyle>
            <a:defPPr>
              <a:defRPr lang="zh-CN"/>
            </a:defPPr>
            <a:lvl1pPr fontAlgn="auto">
              <a:lnSpc>
                <a:spcPct val="100000"/>
              </a:lnSpc>
              <a:spcBef>
                <a:spcPct val="0"/>
              </a:spcBef>
              <a:buNone/>
              <a:defRPr sz="2800" b="1" u="none" strike="noStrike" kern="0" cap="none" spc="0" normalizeH="0" baseline="0">
                <a:solidFill>
                  <a:srgbClr val="005DA2"/>
                </a:solidFill>
                <a:uFillTx/>
                <a:latin typeface="Times New Roman" panose="02020603050405020304" pitchFamily="18" charset="0"/>
                <a:cs typeface="Times New Roman" panose="02020603050405020304" pitchFamily="18" charset="0"/>
              </a:defRPr>
            </a:lvl1pPr>
          </a:lstStyle>
          <a:p>
            <a:r>
              <a:rPr lang="en-US" altLang="zh-CN" dirty="0"/>
              <a:t>Personnel Composition</a:t>
            </a:r>
            <a:endParaRPr lang="zh-CN" altLang="en-US" dirty="0"/>
          </a:p>
        </p:txBody>
      </p:sp>
      <p:graphicFrame>
        <p:nvGraphicFramePr>
          <p:cNvPr id="7" name="图示 6"/>
          <p:cNvGraphicFramePr/>
          <p:nvPr/>
        </p:nvGraphicFramePr>
        <p:xfrm>
          <a:off x="245096" y="767179"/>
          <a:ext cx="11783505" cy="397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图片 7"/>
          <p:cNvPicPr>
            <a:picLocks noChangeAspect="1"/>
          </p:cNvPicPr>
          <p:nvPr/>
        </p:nvPicPr>
        <p:blipFill>
          <a:blip r:embed="rId8"/>
          <a:stretch>
            <a:fillRect/>
          </a:stretch>
        </p:blipFill>
        <p:spPr>
          <a:xfrm>
            <a:off x="1121789" y="4134890"/>
            <a:ext cx="4534294" cy="2703505"/>
          </a:xfrm>
          <a:prstGeom prst="rect">
            <a:avLst/>
          </a:prstGeom>
        </p:spPr>
      </p:pic>
      <p:pic>
        <p:nvPicPr>
          <p:cNvPr id="6" name="图片 5"/>
          <p:cNvPicPr>
            <a:picLocks noChangeAspect="1"/>
          </p:cNvPicPr>
          <p:nvPr/>
        </p:nvPicPr>
        <p:blipFill>
          <a:blip r:embed="rId9"/>
          <a:stretch>
            <a:fillRect/>
          </a:stretch>
        </p:blipFill>
        <p:spPr>
          <a:xfrm>
            <a:off x="6104120" y="4134889"/>
            <a:ext cx="5599782" cy="2703505"/>
          </a:xfrm>
          <a:prstGeom prst="rect">
            <a:avLst/>
          </a:prstGeom>
        </p:spPr>
      </p:pic>
      <p:sp>
        <p:nvSpPr>
          <p:cNvPr id="2" name="文本框 1"/>
          <p:cNvSpPr txBox="1"/>
          <p:nvPr/>
        </p:nvSpPr>
        <p:spPr>
          <a:xfrm>
            <a:off x="1206631" y="4134889"/>
            <a:ext cx="2702178" cy="400110"/>
          </a:xfrm>
          <a:prstGeom prst="rect">
            <a:avLst/>
          </a:prstGeom>
          <a:noFill/>
        </p:spPr>
        <p:txBody>
          <a:bodyPr wrap="square" rtlCol="0">
            <a:spAutoFit/>
          </a:bodyPr>
          <a:lstStyle/>
          <a:p>
            <a:r>
              <a:rPr lang="en-US" altLang="zh-CN" sz="2000" b="1" dirty="0">
                <a:solidFill>
                  <a:srgbClr val="FF0000"/>
                </a:solidFill>
              </a:rPr>
              <a:t>PAPS </a:t>
            </a:r>
            <a:r>
              <a:rPr lang="zh-CN" altLang="en-US" sz="2000" b="1" dirty="0">
                <a:solidFill>
                  <a:srgbClr val="FF0000"/>
                </a:solidFill>
              </a:rPr>
              <a:t>（</a:t>
            </a:r>
            <a:r>
              <a:rPr lang="en-US" altLang="zh-CN" sz="2000" b="1" dirty="0" err="1">
                <a:solidFill>
                  <a:srgbClr val="FF0000"/>
                </a:solidFill>
              </a:rPr>
              <a:t>Beijing,China</a:t>
            </a:r>
            <a:r>
              <a:rPr lang="zh-CN" altLang="en-US" sz="2000" b="1" dirty="0">
                <a:solidFill>
                  <a:srgbClr val="FF0000"/>
                </a:solidFill>
              </a:rPr>
              <a:t>）</a:t>
            </a:r>
          </a:p>
        </p:txBody>
      </p:sp>
      <p:sp>
        <p:nvSpPr>
          <p:cNvPr id="9" name="文本框 8"/>
          <p:cNvSpPr txBox="1"/>
          <p:nvPr/>
        </p:nvSpPr>
        <p:spPr>
          <a:xfrm>
            <a:off x="6213835" y="4117605"/>
            <a:ext cx="3090939" cy="400110"/>
          </a:xfrm>
          <a:prstGeom prst="rect">
            <a:avLst/>
          </a:prstGeom>
          <a:noFill/>
        </p:spPr>
        <p:txBody>
          <a:bodyPr wrap="square" rtlCol="0">
            <a:spAutoFit/>
          </a:bodyPr>
          <a:lstStyle/>
          <a:p>
            <a:r>
              <a:rPr lang="en-US" altLang="zh-CN" sz="2000" b="1" dirty="0">
                <a:solidFill>
                  <a:srgbClr val="FF0000"/>
                </a:solidFill>
              </a:rPr>
              <a:t>SAPS </a:t>
            </a:r>
            <a:r>
              <a:rPr lang="zh-CN" altLang="en-US" sz="2000" b="1" dirty="0">
                <a:solidFill>
                  <a:srgbClr val="FF0000"/>
                </a:solidFill>
              </a:rPr>
              <a:t>（</a:t>
            </a:r>
            <a:r>
              <a:rPr lang="en-US" altLang="zh-CN" sz="2000" b="1" dirty="0" err="1">
                <a:solidFill>
                  <a:srgbClr val="FF0000"/>
                </a:solidFill>
              </a:rPr>
              <a:t>Dongguan,China</a:t>
            </a:r>
            <a:r>
              <a:rPr lang="zh-CN" altLang="en-US" sz="2000" b="1" dirty="0">
                <a:solidFill>
                  <a:srgbClr val="FF0000"/>
                </a:solidFill>
              </a:rPr>
              <a:t>）</a:t>
            </a:r>
          </a:p>
        </p:txBody>
      </p:sp>
      <p:sp>
        <p:nvSpPr>
          <p:cNvPr id="8" name="灯片编号占位符 1">
            <a:extLst>
              <a:ext uri="{FF2B5EF4-FFF2-40B4-BE49-F238E27FC236}">
                <a16:creationId xmlns:a16="http://schemas.microsoft.com/office/drawing/2014/main" id="{E2860134-C866-4528-BB3E-DC2F221CDAFE}"/>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7</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3"/>
          </p:nvPr>
        </p:nvSpPr>
        <p:spPr>
          <a:xfrm>
            <a:off x="1484802" y="290668"/>
            <a:ext cx="7071360" cy="782574"/>
          </a:xfrm>
        </p:spPr>
        <p:txBody>
          <a:bodyPr/>
          <a:lstStyle/>
          <a:p>
            <a:pPr>
              <a:lnSpc>
                <a:spcPct val="100000"/>
              </a:lnSpc>
              <a:spcBef>
                <a:spcPct val="0"/>
              </a:spcBef>
            </a:pPr>
            <a:r>
              <a:rPr lang="en-US" altLang="zh-CN" sz="2800" dirty="0">
                <a:latin typeface="Times New Roman" panose="02020603050405020304" pitchFamily="18" charset="0"/>
                <a:ea typeface="+mn-ea"/>
                <a:cs typeface="Times New Roman" panose="02020603050405020304" pitchFamily="18" charset="0"/>
              </a:rPr>
              <a:t>CSNS-II project schedule</a:t>
            </a:r>
            <a:endParaRPr lang="zh-CN" altLang="en-US" sz="2800" dirty="0">
              <a:latin typeface="Times New Roman" panose="02020603050405020304" pitchFamily="18" charset="0"/>
              <a:ea typeface="+mn-ea"/>
              <a:cs typeface="Times New Roman" panose="02020603050405020304" pitchFamily="18" charset="0"/>
            </a:endParaRPr>
          </a:p>
        </p:txBody>
      </p:sp>
      <p:grpSp>
        <p:nvGrpSpPr>
          <p:cNvPr id="4" name="组合 3"/>
          <p:cNvGrpSpPr/>
          <p:nvPr/>
        </p:nvGrpSpPr>
        <p:grpSpPr>
          <a:xfrm>
            <a:off x="108868" y="2193811"/>
            <a:ext cx="11677015" cy="3252396"/>
            <a:chOff x="414655" y="678053"/>
            <a:chExt cx="11677015" cy="3252396"/>
          </a:xfrm>
        </p:grpSpPr>
        <p:graphicFrame>
          <p:nvGraphicFramePr>
            <p:cNvPr id="5" name="表格 4"/>
            <p:cNvGraphicFramePr/>
            <p:nvPr/>
          </p:nvGraphicFramePr>
          <p:xfrm>
            <a:off x="1118870" y="678053"/>
            <a:ext cx="10972800" cy="482600"/>
          </p:xfrm>
          <a:graphic>
            <a:graphicData uri="http://schemas.openxmlformats.org/drawingml/2006/table">
              <a:tbl>
                <a:tblPr/>
                <a:tblGrid>
                  <a:gridCol w="3048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gridCol w="304800">
                    <a:extLst>
                      <a:ext uri="{9D8B030D-6E8A-4147-A177-3AD203B41FA5}">
                        <a16:colId xmlns:a16="http://schemas.microsoft.com/office/drawing/2014/main" val="20004"/>
                      </a:ext>
                    </a:extLst>
                  </a:gridCol>
                  <a:gridCol w="304800">
                    <a:extLst>
                      <a:ext uri="{9D8B030D-6E8A-4147-A177-3AD203B41FA5}">
                        <a16:colId xmlns:a16="http://schemas.microsoft.com/office/drawing/2014/main" val="20005"/>
                      </a:ext>
                    </a:extLst>
                  </a:gridCol>
                  <a:gridCol w="304800">
                    <a:extLst>
                      <a:ext uri="{9D8B030D-6E8A-4147-A177-3AD203B41FA5}">
                        <a16:colId xmlns:a16="http://schemas.microsoft.com/office/drawing/2014/main" val="20006"/>
                      </a:ext>
                    </a:extLst>
                  </a:gridCol>
                  <a:gridCol w="304800">
                    <a:extLst>
                      <a:ext uri="{9D8B030D-6E8A-4147-A177-3AD203B41FA5}">
                        <a16:colId xmlns:a16="http://schemas.microsoft.com/office/drawing/2014/main" val="20007"/>
                      </a:ext>
                    </a:extLst>
                  </a:gridCol>
                  <a:gridCol w="304800">
                    <a:extLst>
                      <a:ext uri="{9D8B030D-6E8A-4147-A177-3AD203B41FA5}">
                        <a16:colId xmlns:a16="http://schemas.microsoft.com/office/drawing/2014/main" val="20008"/>
                      </a:ext>
                    </a:extLst>
                  </a:gridCol>
                  <a:gridCol w="304800">
                    <a:extLst>
                      <a:ext uri="{9D8B030D-6E8A-4147-A177-3AD203B41FA5}">
                        <a16:colId xmlns:a16="http://schemas.microsoft.com/office/drawing/2014/main" val="20009"/>
                      </a:ext>
                    </a:extLst>
                  </a:gridCol>
                  <a:gridCol w="304800">
                    <a:extLst>
                      <a:ext uri="{9D8B030D-6E8A-4147-A177-3AD203B41FA5}">
                        <a16:colId xmlns:a16="http://schemas.microsoft.com/office/drawing/2014/main" val="20010"/>
                      </a:ext>
                    </a:extLst>
                  </a:gridCol>
                  <a:gridCol w="304800">
                    <a:extLst>
                      <a:ext uri="{9D8B030D-6E8A-4147-A177-3AD203B41FA5}">
                        <a16:colId xmlns:a16="http://schemas.microsoft.com/office/drawing/2014/main" val="20011"/>
                      </a:ext>
                    </a:extLst>
                  </a:gridCol>
                  <a:gridCol w="304800">
                    <a:extLst>
                      <a:ext uri="{9D8B030D-6E8A-4147-A177-3AD203B41FA5}">
                        <a16:colId xmlns:a16="http://schemas.microsoft.com/office/drawing/2014/main" val="20012"/>
                      </a:ext>
                    </a:extLst>
                  </a:gridCol>
                  <a:gridCol w="304800">
                    <a:extLst>
                      <a:ext uri="{9D8B030D-6E8A-4147-A177-3AD203B41FA5}">
                        <a16:colId xmlns:a16="http://schemas.microsoft.com/office/drawing/2014/main" val="20013"/>
                      </a:ext>
                    </a:extLst>
                  </a:gridCol>
                  <a:gridCol w="304800">
                    <a:extLst>
                      <a:ext uri="{9D8B030D-6E8A-4147-A177-3AD203B41FA5}">
                        <a16:colId xmlns:a16="http://schemas.microsoft.com/office/drawing/2014/main" val="20014"/>
                      </a:ext>
                    </a:extLst>
                  </a:gridCol>
                  <a:gridCol w="304800">
                    <a:extLst>
                      <a:ext uri="{9D8B030D-6E8A-4147-A177-3AD203B41FA5}">
                        <a16:colId xmlns:a16="http://schemas.microsoft.com/office/drawing/2014/main" val="20015"/>
                      </a:ext>
                    </a:extLst>
                  </a:gridCol>
                  <a:gridCol w="304800">
                    <a:extLst>
                      <a:ext uri="{9D8B030D-6E8A-4147-A177-3AD203B41FA5}">
                        <a16:colId xmlns:a16="http://schemas.microsoft.com/office/drawing/2014/main" val="20016"/>
                      </a:ext>
                    </a:extLst>
                  </a:gridCol>
                  <a:gridCol w="304800">
                    <a:extLst>
                      <a:ext uri="{9D8B030D-6E8A-4147-A177-3AD203B41FA5}">
                        <a16:colId xmlns:a16="http://schemas.microsoft.com/office/drawing/2014/main" val="20017"/>
                      </a:ext>
                    </a:extLst>
                  </a:gridCol>
                  <a:gridCol w="304800">
                    <a:extLst>
                      <a:ext uri="{9D8B030D-6E8A-4147-A177-3AD203B41FA5}">
                        <a16:colId xmlns:a16="http://schemas.microsoft.com/office/drawing/2014/main" val="20018"/>
                      </a:ext>
                    </a:extLst>
                  </a:gridCol>
                  <a:gridCol w="304800">
                    <a:extLst>
                      <a:ext uri="{9D8B030D-6E8A-4147-A177-3AD203B41FA5}">
                        <a16:colId xmlns:a16="http://schemas.microsoft.com/office/drawing/2014/main" val="20019"/>
                      </a:ext>
                    </a:extLst>
                  </a:gridCol>
                  <a:gridCol w="304800">
                    <a:extLst>
                      <a:ext uri="{9D8B030D-6E8A-4147-A177-3AD203B41FA5}">
                        <a16:colId xmlns:a16="http://schemas.microsoft.com/office/drawing/2014/main" val="20020"/>
                      </a:ext>
                    </a:extLst>
                  </a:gridCol>
                  <a:gridCol w="304800">
                    <a:extLst>
                      <a:ext uri="{9D8B030D-6E8A-4147-A177-3AD203B41FA5}">
                        <a16:colId xmlns:a16="http://schemas.microsoft.com/office/drawing/2014/main" val="20021"/>
                      </a:ext>
                    </a:extLst>
                  </a:gridCol>
                  <a:gridCol w="304800">
                    <a:extLst>
                      <a:ext uri="{9D8B030D-6E8A-4147-A177-3AD203B41FA5}">
                        <a16:colId xmlns:a16="http://schemas.microsoft.com/office/drawing/2014/main" val="20022"/>
                      </a:ext>
                    </a:extLst>
                  </a:gridCol>
                  <a:gridCol w="304800">
                    <a:extLst>
                      <a:ext uri="{9D8B030D-6E8A-4147-A177-3AD203B41FA5}">
                        <a16:colId xmlns:a16="http://schemas.microsoft.com/office/drawing/2014/main" val="20023"/>
                      </a:ext>
                    </a:extLst>
                  </a:gridCol>
                  <a:gridCol w="304800">
                    <a:extLst>
                      <a:ext uri="{9D8B030D-6E8A-4147-A177-3AD203B41FA5}">
                        <a16:colId xmlns:a16="http://schemas.microsoft.com/office/drawing/2014/main" val="20024"/>
                      </a:ext>
                    </a:extLst>
                  </a:gridCol>
                  <a:gridCol w="304800">
                    <a:extLst>
                      <a:ext uri="{9D8B030D-6E8A-4147-A177-3AD203B41FA5}">
                        <a16:colId xmlns:a16="http://schemas.microsoft.com/office/drawing/2014/main" val="20025"/>
                      </a:ext>
                    </a:extLst>
                  </a:gridCol>
                  <a:gridCol w="304800">
                    <a:extLst>
                      <a:ext uri="{9D8B030D-6E8A-4147-A177-3AD203B41FA5}">
                        <a16:colId xmlns:a16="http://schemas.microsoft.com/office/drawing/2014/main" val="20026"/>
                      </a:ext>
                    </a:extLst>
                  </a:gridCol>
                  <a:gridCol w="304800">
                    <a:extLst>
                      <a:ext uri="{9D8B030D-6E8A-4147-A177-3AD203B41FA5}">
                        <a16:colId xmlns:a16="http://schemas.microsoft.com/office/drawing/2014/main" val="20027"/>
                      </a:ext>
                    </a:extLst>
                  </a:gridCol>
                  <a:gridCol w="304800">
                    <a:extLst>
                      <a:ext uri="{9D8B030D-6E8A-4147-A177-3AD203B41FA5}">
                        <a16:colId xmlns:a16="http://schemas.microsoft.com/office/drawing/2014/main" val="20028"/>
                      </a:ext>
                    </a:extLst>
                  </a:gridCol>
                  <a:gridCol w="304800">
                    <a:extLst>
                      <a:ext uri="{9D8B030D-6E8A-4147-A177-3AD203B41FA5}">
                        <a16:colId xmlns:a16="http://schemas.microsoft.com/office/drawing/2014/main" val="20029"/>
                      </a:ext>
                    </a:extLst>
                  </a:gridCol>
                  <a:gridCol w="304800">
                    <a:extLst>
                      <a:ext uri="{9D8B030D-6E8A-4147-A177-3AD203B41FA5}">
                        <a16:colId xmlns:a16="http://schemas.microsoft.com/office/drawing/2014/main" val="20030"/>
                      </a:ext>
                    </a:extLst>
                  </a:gridCol>
                  <a:gridCol w="304800">
                    <a:extLst>
                      <a:ext uri="{9D8B030D-6E8A-4147-A177-3AD203B41FA5}">
                        <a16:colId xmlns:a16="http://schemas.microsoft.com/office/drawing/2014/main" val="20031"/>
                      </a:ext>
                    </a:extLst>
                  </a:gridCol>
                  <a:gridCol w="304800">
                    <a:extLst>
                      <a:ext uri="{9D8B030D-6E8A-4147-A177-3AD203B41FA5}">
                        <a16:colId xmlns:a16="http://schemas.microsoft.com/office/drawing/2014/main" val="20032"/>
                      </a:ext>
                    </a:extLst>
                  </a:gridCol>
                  <a:gridCol w="304800">
                    <a:extLst>
                      <a:ext uri="{9D8B030D-6E8A-4147-A177-3AD203B41FA5}">
                        <a16:colId xmlns:a16="http://schemas.microsoft.com/office/drawing/2014/main" val="20033"/>
                      </a:ext>
                    </a:extLst>
                  </a:gridCol>
                  <a:gridCol w="304800">
                    <a:extLst>
                      <a:ext uri="{9D8B030D-6E8A-4147-A177-3AD203B41FA5}">
                        <a16:colId xmlns:a16="http://schemas.microsoft.com/office/drawing/2014/main" val="20034"/>
                      </a:ext>
                    </a:extLst>
                  </a:gridCol>
                  <a:gridCol w="304800">
                    <a:extLst>
                      <a:ext uri="{9D8B030D-6E8A-4147-A177-3AD203B41FA5}">
                        <a16:colId xmlns:a16="http://schemas.microsoft.com/office/drawing/2014/main" val="20035"/>
                      </a:ext>
                    </a:extLst>
                  </a:gridCol>
                </a:tblGrid>
                <a:tr h="271780">
                  <a:tc gridSpan="6">
                    <a:txBody>
                      <a:bodyPr/>
                      <a:lstStyle/>
                      <a:p>
                        <a:pPr indent="0" algn="ctr">
                          <a:buNone/>
                        </a:pPr>
                        <a:r>
                          <a:rPr 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rPr>
                          <a:t>2024</a:t>
                        </a:r>
                        <a:endParaRPr lang="en-US" alt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a:noFill/>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tcPr>
                  </a:tc>
                  <a:tc gridSpan="6">
                    <a:txBody>
                      <a:bodyPr/>
                      <a:lstStyle/>
                      <a:p>
                        <a:pPr indent="0" algn="ctr">
                          <a:buNone/>
                        </a:pPr>
                        <a:r>
                          <a:rPr 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rPr>
                          <a:t>2025</a:t>
                        </a:r>
                        <a:endParaRPr lang="en-US" alt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tcPr>
                  </a:tc>
                  <a:tc gridSpan="6">
                    <a:txBody>
                      <a:bodyPr/>
                      <a:lstStyle/>
                      <a:p>
                        <a:pPr indent="0" algn="ctr">
                          <a:buNone/>
                        </a:pPr>
                        <a:r>
                          <a:rPr 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rPr>
                          <a:t>2026</a:t>
                        </a:r>
                        <a:endParaRPr lang="en-US" alt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tcPr>
                  </a:tc>
                  <a:tc gridSpan="6">
                    <a:txBody>
                      <a:bodyPr/>
                      <a:lstStyle/>
                      <a:p>
                        <a:pPr indent="0" algn="ctr">
                          <a:buNone/>
                        </a:pPr>
                        <a:r>
                          <a:rPr 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rPr>
                          <a:t>2027</a:t>
                        </a:r>
                        <a:endParaRPr lang="en-US" alt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tcPr>
                  </a:tc>
                  <a:tc gridSpan="6">
                    <a:txBody>
                      <a:bodyPr/>
                      <a:lstStyle/>
                      <a:p>
                        <a:pPr indent="0" algn="ctr">
                          <a:buNone/>
                        </a:pPr>
                        <a:r>
                          <a:rPr 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rPr>
                          <a:t>2028</a:t>
                        </a:r>
                        <a:endParaRPr lang="en-US" alt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tcPr>
                  </a:tc>
                  <a:tc gridSpan="6">
                    <a:txBody>
                      <a:bodyPr/>
                      <a:lstStyle/>
                      <a:p>
                        <a:pPr indent="0" algn="ctr">
                          <a:buNone/>
                        </a:pPr>
                        <a:r>
                          <a:rPr 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rPr>
                          <a:t>2029</a:t>
                        </a:r>
                        <a:endParaRPr lang="en-US" altLang="en-US" sz="14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0">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a:noFill/>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4</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6</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8</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10</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4</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6</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8</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10</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4</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6</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dirty="0">
                            <a:solidFill>
                              <a:srgbClr val="000000"/>
                            </a:solidFill>
                            <a:latin typeface="Times New Roman" panose="02020603050405020304" pitchFamily="18" charset="0"/>
                            <a:ea typeface="微软雅黑" panose="020B0503020204020204" charset="-122"/>
                            <a:cs typeface="Times New Roman" panose="02020603050405020304" pitchFamily="18" charset="0"/>
                          </a:rPr>
                          <a:t>8</a:t>
                        </a:r>
                        <a:endParaRPr lang="en-US" altLang="en-US" sz="1000" b="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10</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4</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6</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8</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10</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4</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6</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8</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10</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2</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4</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6</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8</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rPr>
                          <a:t>10</a:t>
                        </a:r>
                        <a:endParaRPr lang="en-US" altLang="en-US" sz="1000" b="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dirty="0">
                            <a:solidFill>
                              <a:srgbClr val="000000"/>
                            </a:solidFill>
                            <a:latin typeface="Times New Roman" panose="02020603050405020304" pitchFamily="18" charset="0"/>
                            <a:ea typeface="微软雅黑" panose="020B0503020204020204" charset="-122"/>
                            <a:cs typeface="Times New Roman" panose="02020603050405020304" pitchFamily="18" charset="0"/>
                          </a:rPr>
                          <a:t>12</a:t>
                        </a:r>
                        <a:endParaRPr lang="en-US" altLang="en-US" sz="1000" b="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txBody>
                    <a:tcPr marL="12700" marR="12700" marT="12700" anchor="ctr">
                      <a:lnL w="6350" cap="flat" cmpd="sng">
                        <a:solidFill>
                          <a:srgbClr val="000000"/>
                        </a:solidFill>
                        <a:prstDash val="solid"/>
                        <a:headEnd type="none" w="med" len="med"/>
                        <a:tailEnd type="none" w="med" len="med"/>
                      </a:lnL>
                      <a:lnR cap="flat">
                        <a:noFill/>
                      </a:lnR>
                      <a:lnT w="6350" cap="flat" cmpd="sng">
                        <a:solidFill>
                          <a:srgbClr val="000000"/>
                        </a:solidFill>
                        <a:prstDash val="soli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cxnSp>
          <p:nvCxnSpPr>
            <p:cNvPr id="6" name="Line"/>
            <p:cNvCxnSpPr>
              <a:endCxn id="20" idx="0"/>
            </p:cNvCxnSpPr>
            <p:nvPr>
              <p:custDataLst>
                <p:tags r:id="rId1"/>
              </p:custDataLst>
            </p:nvPr>
          </p:nvCxnSpPr>
          <p:spPr>
            <a:xfrm flipV="1">
              <a:off x="9944735" y="2028190"/>
              <a:ext cx="243205" cy="386715"/>
            </a:xfrm>
            <a:prstGeom prst="line">
              <a:avLst/>
            </a:prstGeom>
            <a:ln w="4000" cap="flat">
              <a:solidFill>
                <a:srgbClr val="FF0000"/>
              </a:solidFill>
              <a:bevel/>
            </a:ln>
          </p:spPr>
        </p:cxnSp>
        <p:sp>
          <p:nvSpPr>
            <p:cNvPr id="7" name="Text 2320"/>
            <p:cNvSpPr txBox="1"/>
            <p:nvPr>
              <p:custDataLst>
                <p:tags r:id="rId2"/>
              </p:custDataLst>
            </p:nvPr>
          </p:nvSpPr>
          <p:spPr>
            <a:xfrm>
              <a:off x="8950325" y="2182495"/>
              <a:ext cx="1240155" cy="466725"/>
            </a:xfrm>
            <a:prstGeom prst="rect">
              <a:avLst/>
            </a:prstGeom>
            <a:noFill/>
          </p:spPr>
          <p:txBody>
            <a:bodyPr wrap="square" lIns="0" tIns="0" rIns="0" bIns="0" rtlCol="0" anchor="ctr"/>
            <a:lstStyle/>
            <a:p>
              <a:pPr algn="ctr">
                <a:lnSpc>
                  <a:spcPct val="100000"/>
                </a:lnSpc>
              </a:pPr>
              <a:r>
                <a:rPr sz="900" dirty="0">
                  <a:solidFill>
                    <a:srgbClr val="000000"/>
                  </a:solidFill>
                  <a:latin typeface="微软雅黑" panose="020B0503020204020204" charset="-122"/>
                  <a:ea typeface="微软雅黑" panose="020B0503020204020204" charset="-122"/>
                  <a:cs typeface="微软雅黑" panose="020B0503020204020204" charset="-122"/>
                </a:rPr>
                <a:t>300kW</a:t>
              </a:r>
              <a:r>
                <a:rPr lang="en-US" sz="900" dirty="0">
                  <a:solidFill>
                    <a:srgbClr val="000000"/>
                  </a:solidFill>
                  <a:latin typeface="微软雅黑" panose="020B0503020204020204" charset="-122"/>
                  <a:ea typeface="微软雅黑" panose="020B0503020204020204" charset="-122"/>
                  <a:cs typeface="微软雅黑" panose="020B0503020204020204" charset="-122"/>
                </a:rPr>
                <a:t> Beam Commissioning</a:t>
              </a:r>
              <a:endParaRPr sz="900" dirty="0">
                <a:solidFill>
                  <a:srgbClr val="000000"/>
                </a:solidFill>
                <a:latin typeface="微软雅黑" panose="020B0503020204020204" charset="-122"/>
                <a:ea typeface="微软雅黑" panose="020B0503020204020204" charset="-122"/>
                <a:cs typeface="微软雅黑" panose="020B0503020204020204" charset="-122"/>
              </a:endParaRPr>
            </a:p>
          </p:txBody>
        </p:sp>
        <p:cxnSp>
          <p:nvCxnSpPr>
            <p:cNvPr id="8" name="Line"/>
            <p:cNvCxnSpPr>
              <a:endCxn id="46" idx="0"/>
            </p:cNvCxnSpPr>
            <p:nvPr>
              <p:custDataLst>
                <p:tags r:id="rId3"/>
              </p:custDataLst>
            </p:nvPr>
          </p:nvCxnSpPr>
          <p:spPr>
            <a:xfrm flipH="1" flipV="1">
              <a:off x="7542530" y="2011045"/>
              <a:ext cx="226695" cy="378460"/>
            </a:xfrm>
            <a:prstGeom prst="line">
              <a:avLst/>
            </a:prstGeom>
            <a:ln w="4000" cap="flat">
              <a:solidFill>
                <a:srgbClr val="FF0000"/>
              </a:solidFill>
              <a:bevel/>
            </a:ln>
          </p:spPr>
        </p:cxnSp>
        <p:sp>
          <p:nvSpPr>
            <p:cNvPr id="9" name="Text 2322"/>
            <p:cNvSpPr txBox="1"/>
            <p:nvPr>
              <p:custDataLst>
                <p:tags r:id="rId4"/>
              </p:custDataLst>
            </p:nvPr>
          </p:nvSpPr>
          <p:spPr>
            <a:xfrm>
              <a:off x="7407275" y="2248535"/>
              <a:ext cx="1774825" cy="128270"/>
            </a:xfrm>
            <a:prstGeom prst="rect">
              <a:avLst/>
            </a:prstGeom>
            <a:noFill/>
          </p:spPr>
          <p:txBody>
            <a:bodyPr wrap="square" lIns="0" tIns="0" rIns="0" bIns="0" rtlCol="0" anchor="ctr"/>
            <a:lstStyle/>
            <a:p>
              <a:pPr algn="ctr">
                <a:lnSpc>
                  <a:spcPct val="100000"/>
                </a:lnSpc>
              </a:pPr>
              <a:r>
                <a:rPr lang="en-US" sz="900" b="1" dirty="0">
                  <a:solidFill>
                    <a:srgbClr val="000000"/>
                  </a:solidFill>
                  <a:latin typeface="微软雅黑" panose="020B0503020204020204" charset="-122"/>
                  <a:ea typeface="微软雅黑" panose="020B0503020204020204" charset="-122"/>
                </a:rPr>
                <a:t>Machine Halt for CM Install</a:t>
              </a:r>
              <a:endParaRPr sz="900" b="1" dirty="0">
                <a:solidFill>
                  <a:srgbClr val="000000"/>
                </a:solidFill>
                <a:latin typeface="微软雅黑" panose="020B0503020204020204" charset="-122"/>
                <a:ea typeface="微软雅黑" panose="020B0503020204020204" charset="-122"/>
              </a:endParaRPr>
            </a:p>
          </p:txBody>
        </p:sp>
        <p:sp>
          <p:nvSpPr>
            <p:cNvPr id="10" name="Text 2307"/>
            <p:cNvSpPr txBox="1"/>
            <p:nvPr>
              <p:custDataLst>
                <p:tags r:id="rId5"/>
              </p:custDataLst>
            </p:nvPr>
          </p:nvSpPr>
          <p:spPr>
            <a:xfrm>
              <a:off x="11019155" y="2275205"/>
              <a:ext cx="1024890" cy="320675"/>
            </a:xfrm>
            <a:prstGeom prst="rect">
              <a:avLst/>
            </a:prstGeom>
            <a:noFill/>
          </p:spPr>
          <p:txBody>
            <a:bodyPr wrap="square" lIns="0" tIns="0" rIns="0" bIns="0" rtlCol="0" anchor="ctr"/>
            <a:lstStyle/>
            <a:p>
              <a:pPr>
                <a:lnSpc>
                  <a:spcPct val="100000"/>
                </a:lnSpc>
              </a:pPr>
              <a:r>
                <a:rPr lang="en-US" sz="900" b="1" dirty="0">
                  <a:solidFill>
                    <a:srgbClr val="FF1418"/>
                  </a:solidFill>
                  <a:latin typeface="Times New Roman" panose="02020603050405020304" pitchFamily="18" charset="0"/>
                  <a:ea typeface="微软雅黑" panose="020B0503020204020204" charset="-122"/>
                  <a:cs typeface="Times New Roman" panose="02020603050405020304" pitchFamily="18" charset="0"/>
                </a:rPr>
                <a:t>Project Acceptance</a:t>
              </a:r>
              <a:endParaRPr sz="900" b="1" dirty="0">
                <a:solidFill>
                  <a:srgbClr val="FF1418"/>
                </a:solidFill>
                <a:latin typeface="Times New Roman" panose="02020603050405020304" pitchFamily="18" charset="0"/>
                <a:ea typeface="微软雅黑" panose="020B0503020204020204" charset="-122"/>
                <a:cs typeface="Times New Roman" panose="02020603050405020304" pitchFamily="18" charset="0"/>
              </a:endParaRPr>
            </a:p>
            <a:p>
              <a:pPr algn="ctr">
                <a:lnSpc>
                  <a:spcPct val="100000"/>
                </a:lnSpc>
              </a:pPr>
              <a:r>
                <a:rPr sz="900" b="1" dirty="0">
                  <a:solidFill>
                    <a:srgbClr val="BFBFBF"/>
                  </a:solidFill>
                  <a:latin typeface="Times New Roman" panose="02020603050405020304" pitchFamily="18" charset="0"/>
                  <a:ea typeface="微软雅黑" panose="020B0503020204020204" charset="-122"/>
                  <a:cs typeface="Times New Roman" panose="02020603050405020304" pitchFamily="18" charset="0"/>
                </a:rPr>
                <a:t>（5</a:t>
              </a:r>
              <a:r>
                <a:rPr lang="en-US" sz="900" b="1" dirty="0">
                  <a:solidFill>
                    <a:srgbClr val="BFBFBF"/>
                  </a:solidFill>
                  <a:latin typeface="Times New Roman" panose="02020603050405020304" pitchFamily="18" charset="0"/>
                  <a:ea typeface="微软雅黑" panose="020B0503020204020204" charset="-122"/>
                  <a:cs typeface="Times New Roman" panose="02020603050405020304" pitchFamily="18" charset="0"/>
                </a:rPr>
                <a:t>years and </a:t>
              </a:r>
              <a:r>
                <a:rPr sz="900" b="1" dirty="0">
                  <a:solidFill>
                    <a:srgbClr val="BFBFBF"/>
                  </a:solidFill>
                  <a:latin typeface="Times New Roman" panose="02020603050405020304" pitchFamily="18" charset="0"/>
                  <a:ea typeface="微软雅黑" panose="020B0503020204020204" charset="-122"/>
                  <a:cs typeface="Times New Roman" panose="02020603050405020304" pitchFamily="18" charset="0"/>
                </a:rPr>
                <a:t>9</a:t>
              </a:r>
              <a:r>
                <a:rPr lang="en-US" sz="900" b="1" dirty="0">
                  <a:solidFill>
                    <a:srgbClr val="BFBFBF"/>
                  </a:solidFill>
                  <a:latin typeface="Times New Roman" panose="02020603050405020304" pitchFamily="18" charset="0"/>
                  <a:ea typeface="微软雅黑" panose="020B0503020204020204" charset="-122"/>
                  <a:cs typeface="Times New Roman" panose="02020603050405020304" pitchFamily="18" charset="0"/>
                </a:rPr>
                <a:t>months</a:t>
              </a:r>
              <a:r>
                <a:rPr sz="900" b="1" dirty="0">
                  <a:solidFill>
                    <a:srgbClr val="BFBFBF"/>
                  </a:solidFill>
                  <a:latin typeface="Times New Roman" panose="02020603050405020304" pitchFamily="18" charset="0"/>
                  <a:ea typeface="微软雅黑" panose="020B0503020204020204" charset="-122"/>
                  <a:cs typeface="Times New Roman" panose="02020603050405020304" pitchFamily="18" charset="0"/>
                </a:rPr>
                <a:t>）</a:t>
              </a:r>
            </a:p>
          </p:txBody>
        </p:sp>
        <p:cxnSp>
          <p:nvCxnSpPr>
            <p:cNvPr id="11" name="Line"/>
            <p:cNvCxnSpPr/>
            <p:nvPr>
              <p:custDataLst>
                <p:tags r:id="rId6"/>
              </p:custDataLst>
            </p:nvPr>
          </p:nvCxnSpPr>
          <p:spPr>
            <a:xfrm>
              <a:off x="1140460" y="3217545"/>
              <a:ext cx="6751955" cy="0"/>
            </a:xfrm>
            <a:prstGeom prst="line">
              <a:avLst/>
            </a:prstGeom>
            <a:ln w="30400" cap="flat">
              <a:solidFill>
                <a:srgbClr val="00B050"/>
              </a:solidFill>
              <a:bevel/>
            </a:ln>
          </p:spPr>
        </p:cxnSp>
        <p:cxnSp>
          <p:nvCxnSpPr>
            <p:cNvPr id="12" name="Line"/>
            <p:cNvCxnSpPr>
              <a:stCxn id="29" idx="3"/>
              <a:endCxn id="25" idx="1"/>
            </p:cNvCxnSpPr>
            <p:nvPr>
              <p:custDataLst>
                <p:tags r:id="rId7"/>
              </p:custDataLst>
            </p:nvPr>
          </p:nvCxnSpPr>
          <p:spPr>
            <a:xfrm>
              <a:off x="1256030" y="2011045"/>
              <a:ext cx="10172065" cy="9525"/>
            </a:xfrm>
            <a:prstGeom prst="line">
              <a:avLst/>
            </a:prstGeom>
            <a:ln w="30400" cap="flat">
              <a:solidFill>
                <a:srgbClr val="FF1418"/>
              </a:solidFill>
              <a:bevel/>
            </a:ln>
          </p:spPr>
        </p:cxnSp>
        <p:sp>
          <p:nvSpPr>
            <p:cNvPr id="13" name="矩形标注"/>
            <p:cNvSpPr/>
            <p:nvPr>
              <p:custDataLst>
                <p:tags r:id="rId8"/>
              </p:custDataLst>
            </p:nvPr>
          </p:nvSpPr>
          <p:spPr>
            <a:xfrm>
              <a:off x="747395" y="1544320"/>
              <a:ext cx="252095" cy="271780"/>
            </a:xfrm>
            <a:custGeom>
              <a:avLst/>
              <a:gdLst>
                <a:gd name="rtl" fmla="*/ 30400 w 1224618"/>
                <a:gd name="rtt" fmla="*/ 30400 h 748807"/>
                <a:gd name="rtr" fmla="*/ 1194218 w 1224618"/>
                <a:gd name="rtb" fmla="*/ 718407 h 748807"/>
              </a:gdLst>
              <a:ahLst/>
              <a:cxnLst/>
              <a:rect l="rtl" t="rtt" r="rtr" b="rtb"/>
              <a:pathLst>
                <a:path w="1224618" h="748807">
                  <a:moveTo>
                    <a:pt x="112321" y="0"/>
                  </a:moveTo>
                  <a:lnTo>
                    <a:pt x="1112298" y="0"/>
                  </a:lnTo>
                  <a:cubicBezTo>
                    <a:pt x="1174329" y="0"/>
                    <a:pt x="1224618" y="50286"/>
                    <a:pt x="1224618" y="112321"/>
                  </a:cubicBezTo>
                  <a:lnTo>
                    <a:pt x="1224618" y="449285"/>
                  </a:lnTo>
                  <a:lnTo>
                    <a:pt x="1446181" y="945372"/>
                  </a:lnTo>
                  <a:lnTo>
                    <a:pt x="1224618" y="636486"/>
                  </a:lnTo>
                  <a:cubicBezTo>
                    <a:pt x="1224618" y="698521"/>
                    <a:pt x="1174329" y="748807"/>
                    <a:pt x="1112298" y="748807"/>
                  </a:cubicBezTo>
                  <a:lnTo>
                    <a:pt x="112321" y="748807"/>
                  </a:lnTo>
                  <a:cubicBezTo>
                    <a:pt x="50286" y="748807"/>
                    <a:pt x="0" y="698521"/>
                    <a:pt x="0" y="636486"/>
                  </a:cubicBezTo>
                  <a:lnTo>
                    <a:pt x="0" y="112321"/>
                  </a:lnTo>
                  <a:cubicBezTo>
                    <a:pt x="0" y="50286"/>
                    <a:pt x="50286" y="0"/>
                    <a:pt x="112321" y="0"/>
                  </a:cubicBezTo>
                  <a:close/>
                </a:path>
              </a:pathLst>
            </a:custGeom>
            <a:solidFill>
              <a:srgbClr val="FFFFFF"/>
            </a:solidFill>
            <a:ln w="12700" cap="flat">
              <a:solidFill>
                <a:schemeClr val="tx1"/>
              </a:solidFill>
              <a:bevel/>
            </a:ln>
          </p:spPr>
          <p:txBody>
            <a:bodyPr wrap="square" lIns="0" tIns="0" rIns="0" bIns="0" rtlCol="0" anchor="ctr"/>
            <a:lstStyle/>
            <a:p>
              <a:pPr algn="ctr">
                <a:lnSpc>
                  <a:spcPct val="100000"/>
                </a:lnSpc>
              </a:pPr>
              <a:r>
                <a:rPr lang="en-US" sz="1200" b="1" dirty="0">
                  <a:solidFill>
                    <a:srgbClr val="000000"/>
                  </a:solidFill>
                  <a:latin typeface="微软雅黑" panose="020B0503020204020204" charset="-122"/>
                  <a:ea typeface="微软雅黑" panose="020B0503020204020204" charset="-122"/>
                </a:rPr>
                <a:t>T0</a:t>
              </a:r>
              <a:endParaRPr sz="1200" b="1" dirty="0">
                <a:solidFill>
                  <a:srgbClr val="000000"/>
                </a:solidFill>
                <a:latin typeface="微软雅黑" panose="020B0503020204020204" charset="-122"/>
                <a:ea typeface="微软雅黑" panose="020B0503020204020204" charset="-122"/>
              </a:endParaRPr>
            </a:p>
          </p:txBody>
        </p:sp>
        <p:grpSp>
          <p:nvGrpSpPr>
            <p:cNvPr id="14" name="组合 13"/>
            <p:cNvGrpSpPr/>
            <p:nvPr/>
          </p:nvGrpSpPr>
          <p:grpSpPr>
            <a:xfrm>
              <a:off x="2348230" y="1346200"/>
              <a:ext cx="1124585" cy="842645"/>
              <a:chOff x="4580" y="2120"/>
              <a:chExt cx="1771" cy="1327"/>
            </a:xfrm>
          </p:grpSpPr>
          <p:sp>
            <p:nvSpPr>
              <p:cNvPr id="48" name="Ellipse"/>
              <p:cNvSpPr/>
              <p:nvPr>
                <p:custDataLst>
                  <p:tags r:id="rId36"/>
                </p:custDataLst>
              </p:nvPr>
            </p:nvSpPr>
            <p:spPr>
              <a:xfrm>
                <a:off x="4580" y="2893"/>
                <a:ext cx="512" cy="554"/>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0000"/>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lang="en-US" altLang="zh-CN" sz="710" b="1" dirty="0">
                    <a:solidFill>
                      <a:srgbClr val="000000"/>
                    </a:solidFill>
                    <a:latin typeface="微软雅黑" panose="020B0503020204020204" charset="-122"/>
                    <a:ea typeface="微软雅黑" panose="020B0503020204020204" charset="-122"/>
                    <a:cs typeface="Times New Roman" panose="02020603050405020304" pitchFamily="18" charset="0"/>
                  </a:rPr>
                  <a:t>10</a:t>
                </a:r>
                <a:r>
                  <a:rPr sz="710" b="1" dirty="0">
                    <a:solidFill>
                      <a:srgbClr val="000000"/>
                    </a:solidFill>
                    <a:latin typeface="微软雅黑" panose="020B0503020204020204" charset="-122"/>
                    <a:ea typeface="微软雅黑" panose="020B0503020204020204" charset="-122"/>
                    <a:cs typeface="Times New Roman" panose="02020603050405020304" pitchFamily="18" charset="0"/>
                  </a:rPr>
                  <a:t>.</a:t>
                </a:r>
                <a:r>
                  <a:rPr lang="en-US" altLang="zh-CN" sz="710" b="1" dirty="0">
                    <a:solidFill>
                      <a:srgbClr val="000000"/>
                    </a:solidFill>
                    <a:latin typeface="微软雅黑" panose="020B0503020204020204" charset="-122"/>
                    <a:ea typeface="微软雅黑" panose="020B0503020204020204" charset="-122"/>
                    <a:cs typeface="Times New Roman" panose="02020603050405020304" pitchFamily="18" charset="0"/>
                  </a:rPr>
                  <a:t>11</a:t>
                </a:r>
                <a:endParaRPr sz="710" b="1" dirty="0">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49" name="矩形标注"/>
              <p:cNvSpPr/>
              <p:nvPr>
                <p:custDataLst>
                  <p:tags r:id="rId37"/>
                </p:custDataLst>
              </p:nvPr>
            </p:nvSpPr>
            <p:spPr>
              <a:xfrm>
                <a:off x="4838" y="2120"/>
                <a:ext cx="1513" cy="671"/>
              </a:xfrm>
              <a:custGeom>
                <a:avLst/>
                <a:gdLst>
                  <a:gd name="rtl" fmla="*/ 30400 w 1436856"/>
                  <a:gd name="rtt" fmla="*/ 30400 h 373418"/>
                  <a:gd name="rtr" fmla="*/ 1406456 w 1436856"/>
                  <a:gd name="rtb" fmla="*/ 343018 h 373418"/>
                </a:gdLst>
                <a:ahLst/>
                <a:cxnLst/>
                <a:rect l="rtl" t="rtt" r="rtr" b="rtb"/>
                <a:pathLst>
                  <a:path w="1436856" h="373418">
                    <a:moveTo>
                      <a:pt x="91200" y="0"/>
                    </a:moveTo>
                    <a:lnTo>
                      <a:pt x="1345656" y="0"/>
                    </a:lnTo>
                    <a:cubicBezTo>
                      <a:pt x="1396029" y="0"/>
                      <a:pt x="1436856" y="40830"/>
                      <a:pt x="1436856" y="91200"/>
                    </a:cubicBezTo>
                    <a:lnTo>
                      <a:pt x="1436856" y="282218"/>
                    </a:lnTo>
                    <a:cubicBezTo>
                      <a:pt x="1436856" y="332587"/>
                      <a:pt x="1396029" y="373418"/>
                      <a:pt x="1345656" y="373418"/>
                    </a:cubicBezTo>
                    <a:lnTo>
                      <a:pt x="91200" y="373418"/>
                    </a:lnTo>
                    <a:cubicBezTo>
                      <a:pt x="40830" y="373418"/>
                      <a:pt x="0" y="332587"/>
                      <a:pt x="0" y="282218"/>
                    </a:cubicBezTo>
                    <a:lnTo>
                      <a:pt x="-128592" y="494411"/>
                    </a:lnTo>
                    <a:lnTo>
                      <a:pt x="0" y="224050"/>
                    </a:lnTo>
                    <a:lnTo>
                      <a:pt x="0" y="91200"/>
                    </a:lnTo>
                    <a:cubicBezTo>
                      <a:pt x="0" y="40830"/>
                      <a:pt x="40830" y="0"/>
                      <a:pt x="91200" y="0"/>
                    </a:cubicBezTo>
                    <a:close/>
                  </a:path>
                </a:pathLst>
              </a:custGeom>
              <a:solidFill>
                <a:srgbClr val="FFFFFF"/>
              </a:solidFill>
              <a:ln w="4000" cap="flat">
                <a:solidFill>
                  <a:srgbClr val="FF0000"/>
                </a:solidFill>
                <a:bevel/>
              </a:ln>
            </p:spPr>
            <p:txBody>
              <a:bodyPr wrap="square" lIns="0" tIns="0" rIns="0" bIns="0" rtlCol="0" anchor="ctr"/>
              <a:lstStyle/>
              <a:p>
                <a:pPr algn="ctr">
                  <a:lnSpc>
                    <a:spcPct val="100000"/>
                  </a:lnSpc>
                </a:pPr>
                <a:r>
                  <a:rPr lang="en-US" altLang="zh-CN" sz="900" dirty="0">
                    <a:solidFill>
                      <a:srgbClr val="000000"/>
                    </a:solidFill>
                    <a:latin typeface="微软雅黑" panose="020B0503020204020204" charset="-122"/>
                    <a:ea typeface="微软雅黑" panose="020B0503020204020204" charset="-122"/>
                    <a:cs typeface="微软雅黑" panose="020B0503020204020204" charset="-122"/>
                  </a:rPr>
                  <a:t>170kW</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rPr>
                  <a:t>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rPr>
                  <a:t>Beam</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rPr>
                  <a:t>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rPr>
                  <a:t>Commissioning</a:t>
                </a:r>
                <a:r>
                  <a:rPr lang="zh-CN" altLang="en-US" sz="900" dirty="0">
                    <a:solidFill>
                      <a:srgbClr val="000000"/>
                    </a:solidFill>
                    <a:latin typeface="微软雅黑" panose="020B0503020204020204" charset="-122"/>
                    <a:ea typeface="微软雅黑" panose="020B0503020204020204" charset="-122"/>
                    <a:cs typeface="微软雅黑" panose="020B0503020204020204" charset="-122"/>
                  </a:rPr>
                  <a:t> </a:t>
                </a:r>
                <a:r>
                  <a:rPr lang="en-US" altLang="zh-CN" sz="900" dirty="0">
                    <a:solidFill>
                      <a:srgbClr val="000000"/>
                    </a:solidFill>
                    <a:latin typeface="微软雅黑" panose="020B0503020204020204" charset="-122"/>
                    <a:ea typeface="微软雅黑" panose="020B0503020204020204" charset="-122"/>
                    <a:cs typeface="微软雅黑" panose="020B0503020204020204" charset="-122"/>
                  </a:rPr>
                  <a:t>ending</a:t>
                </a:r>
                <a:endParaRPr sz="900" dirty="0">
                  <a:solidFill>
                    <a:srgbClr val="000000"/>
                  </a:solidFill>
                  <a:latin typeface="微软雅黑" panose="020B0503020204020204" charset="-122"/>
                  <a:ea typeface="微软雅黑" panose="020B0503020204020204" charset="-122"/>
                  <a:cs typeface="微软雅黑" panose="020B0503020204020204" charset="-122"/>
                </a:endParaRPr>
              </a:p>
            </p:txBody>
          </p:sp>
        </p:grpSp>
        <p:sp>
          <p:nvSpPr>
            <p:cNvPr id="15" name="矩形标注"/>
            <p:cNvSpPr/>
            <p:nvPr>
              <p:custDataLst>
                <p:tags r:id="rId9"/>
              </p:custDataLst>
            </p:nvPr>
          </p:nvSpPr>
          <p:spPr>
            <a:xfrm>
              <a:off x="1971675" y="2595880"/>
              <a:ext cx="739775" cy="448310"/>
            </a:xfrm>
            <a:custGeom>
              <a:avLst/>
              <a:gdLst>
                <a:gd name="rtl" fmla="*/ 30400 w 1396242"/>
                <a:gd name="rtt" fmla="*/ 30400 h 373418"/>
                <a:gd name="rtr" fmla="*/ 1365842 w 1396242"/>
                <a:gd name="rtb" fmla="*/ 343018 h 373418"/>
              </a:gdLst>
              <a:ahLst/>
              <a:cxnLst/>
              <a:rect l="rtl" t="rtt" r="rtr" b="rtb"/>
              <a:pathLst>
                <a:path w="1396242" h="373418">
                  <a:moveTo>
                    <a:pt x="91200" y="0"/>
                  </a:moveTo>
                  <a:lnTo>
                    <a:pt x="1247593" y="0"/>
                  </a:lnTo>
                  <a:cubicBezTo>
                    <a:pt x="1279305" y="0"/>
                    <a:pt x="1327582" y="-5272"/>
                    <a:pt x="1358762" y="17491"/>
                  </a:cubicBezTo>
                  <a:cubicBezTo>
                    <a:pt x="1381482" y="34078"/>
                    <a:pt x="1396242" y="60915"/>
                    <a:pt x="1396242" y="91200"/>
                  </a:cubicBezTo>
                  <a:lnTo>
                    <a:pt x="1396242" y="224769"/>
                  </a:lnTo>
                  <a:cubicBezTo>
                    <a:pt x="1396242" y="256481"/>
                    <a:pt x="1401513" y="304758"/>
                    <a:pt x="1378750" y="335938"/>
                  </a:cubicBezTo>
                  <a:cubicBezTo>
                    <a:pt x="1362164" y="358657"/>
                    <a:pt x="1335328" y="373418"/>
                    <a:pt x="1305042" y="373418"/>
                  </a:cubicBezTo>
                  <a:lnTo>
                    <a:pt x="206816" y="373418"/>
                  </a:lnTo>
                  <a:cubicBezTo>
                    <a:pt x="175104" y="373418"/>
                    <a:pt x="172697" y="384287"/>
                    <a:pt x="201442" y="397679"/>
                  </a:cubicBezTo>
                  <a:lnTo>
                    <a:pt x="326162" y="455786"/>
                  </a:lnTo>
                  <a:cubicBezTo>
                    <a:pt x="354907" y="469178"/>
                    <a:pt x="354111" y="471085"/>
                    <a:pt x="324384" y="460042"/>
                  </a:cubicBezTo>
                  <a:lnTo>
                    <a:pt x="145053" y="393423"/>
                  </a:lnTo>
                  <a:cubicBezTo>
                    <a:pt x="115326" y="382380"/>
                    <a:pt x="68660" y="378689"/>
                    <a:pt x="37480" y="355925"/>
                  </a:cubicBezTo>
                  <a:cubicBezTo>
                    <a:pt x="14760" y="339339"/>
                    <a:pt x="0" y="312503"/>
                    <a:pt x="0" y="282218"/>
                  </a:cubicBezTo>
                  <a:lnTo>
                    <a:pt x="0" y="148649"/>
                  </a:lnTo>
                  <a:cubicBezTo>
                    <a:pt x="0" y="116937"/>
                    <a:pt x="-5271" y="68660"/>
                    <a:pt x="17492" y="37480"/>
                  </a:cubicBezTo>
                  <a:cubicBezTo>
                    <a:pt x="34079" y="14760"/>
                    <a:pt x="60915" y="0"/>
                    <a:pt x="91200" y="0"/>
                  </a:cubicBezTo>
                  <a:close/>
                </a:path>
              </a:pathLst>
            </a:custGeom>
            <a:solidFill>
              <a:srgbClr val="FFFFFF"/>
            </a:solidFill>
            <a:ln w="4000" cap="flat">
              <a:solidFill>
                <a:srgbClr val="00B050"/>
              </a:solidFill>
              <a:bevel/>
            </a:ln>
          </p:spPr>
          <p:txBody>
            <a:bodyPr wrap="square" lIns="0" tIns="0" rIns="0" bIns="0" rtlCol="0" anchor="ctr"/>
            <a:lstStyle/>
            <a:p>
              <a:pPr algn="ctr">
                <a:lnSpc>
                  <a:spcPct val="100000"/>
                </a:lnSpc>
              </a:pPr>
              <a:r>
                <a:rPr lang="en-US" sz="900" dirty="0">
                  <a:solidFill>
                    <a:srgbClr val="000000"/>
                  </a:solidFill>
                  <a:latin typeface="微软雅黑" panose="020B0503020204020204" charset="-122"/>
                  <a:ea typeface="微软雅黑" panose="020B0503020204020204" charset="-122"/>
                </a:rPr>
                <a:t>Civil Engineering beginning</a:t>
              </a:r>
              <a:endParaRPr sz="900" dirty="0">
                <a:solidFill>
                  <a:srgbClr val="000000"/>
                </a:solidFill>
                <a:latin typeface="微软雅黑" panose="020B0503020204020204" charset="-122"/>
                <a:ea typeface="微软雅黑" panose="020B0503020204020204" charset="-122"/>
              </a:endParaRPr>
            </a:p>
          </p:txBody>
        </p:sp>
        <p:sp>
          <p:nvSpPr>
            <p:cNvPr id="16" name="Ellipse"/>
            <p:cNvSpPr/>
            <p:nvPr>
              <p:custDataLst>
                <p:tags r:id="rId10"/>
              </p:custDataLst>
            </p:nvPr>
          </p:nvSpPr>
          <p:spPr>
            <a:xfrm>
              <a:off x="2050415" y="3080385"/>
              <a:ext cx="234315" cy="27622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sz="560" b="1" dirty="0">
                  <a:solidFill>
                    <a:srgbClr val="000000"/>
                  </a:solidFill>
                  <a:latin typeface="微软雅黑" panose="020B0503020204020204" charset="-122"/>
                  <a:ea typeface="微软雅黑" panose="020B0503020204020204" charset="-122"/>
                  <a:cs typeface="Times New Roman" panose="02020603050405020304" pitchFamily="18" charset="0"/>
                </a:rPr>
                <a:t>2024</a:t>
              </a:r>
            </a:p>
            <a:p>
              <a:pPr algn="ctr">
                <a:lnSpc>
                  <a:spcPct val="100000"/>
                </a:lnSpc>
              </a:pPr>
              <a:r>
                <a:rPr lang="en-US" altLang="zh-CN" sz="560" b="1" dirty="0">
                  <a:solidFill>
                    <a:srgbClr val="000000"/>
                  </a:solidFill>
                  <a:latin typeface="微软雅黑" panose="020B0503020204020204" charset="-122"/>
                  <a:ea typeface="微软雅黑" panose="020B0503020204020204" charset="-122"/>
                  <a:cs typeface="Times New Roman" panose="02020603050405020304" pitchFamily="18" charset="0"/>
                </a:rPr>
                <a:t>8</a:t>
              </a:r>
              <a:r>
                <a:rPr sz="560" b="1" dirty="0">
                  <a:solidFill>
                    <a:srgbClr val="000000"/>
                  </a:solidFill>
                  <a:latin typeface="微软雅黑" panose="020B0503020204020204" charset="-122"/>
                  <a:ea typeface="微软雅黑" panose="020B0503020204020204" charset="-122"/>
                  <a:cs typeface="Times New Roman" panose="02020603050405020304" pitchFamily="18" charset="0"/>
                </a:rPr>
                <a:t>.</a:t>
              </a:r>
              <a:r>
                <a:rPr lang="en-US" altLang="zh-CN" sz="560" b="1" dirty="0">
                  <a:solidFill>
                    <a:srgbClr val="000000"/>
                  </a:solidFill>
                  <a:latin typeface="微软雅黑" panose="020B0503020204020204" charset="-122"/>
                  <a:ea typeface="微软雅黑" panose="020B0503020204020204" charset="-122"/>
                  <a:cs typeface="Times New Roman" panose="02020603050405020304" pitchFamily="18" charset="0"/>
                </a:rPr>
                <a:t>5</a:t>
              </a:r>
              <a:endParaRPr lang="en-US" sz="560" b="1" dirty="0">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17" name="Ellipse"/>
            <p:cNvSpPr/>
            <p:nvPr>
              <p:custDataLst>
                <p:tags r:id="rId11"/>
              </p:custDataLst>
            </p:nvPr>
          </p:nvSpPr>
          <p:spPr>
            <a:xfrm>
              <a:off x="7775575" y="3064510"/>
              <a:ext cx="234315" cy="27622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lang="en-US" sz="710" b="1" dirty="0">
                  <a:solidFill>
                    <a:srgbClr val="000000"/>
                  </a:solidFill>
                  <a:latin typeface="微软雅黑" panose="020B0503020204020204" charset="-122"/>
                  <a:ea typeface="微软雅黑" panose="020B0503020204020204" charset="-122"/>
                  <a:cs typeface="Times New Roman" panose="02020603050405020304" pitchFamily="18" charset="0"/>
                </a:rPr>
                <a:t>9.30</a:t>
              </a:r>
            </a:p>
          </p:txBody>
        </p:sp>
        <p:cxnSp>
          <p:nvCxnSpPr>
            <p:cNvPr id="18" name="Line"/>
            <p:cNvCxnSpPr>
              <a:endCxn id="44" idx="4"/>
            </p:cNvCxnSpPr>
            <p:nvPr>
              <p:custDataLst>
                <p:tags r:id="rId12"/>
              </p:custDataLst>
            </p:nvPr>
          </p:nvCxnSpPr>
          <p:spPr>
            <a:xfrm rot="13823160">
              <a:off x="8945245" y="2284730"/>
              <a:ext cx="325120" cy="0"/>
            </a:xfrm>
            <a:prstGeom prst="line">
              <a:avLst/>
            </a:prstGeom>
            <a:ln w="4000" cap="flat">
              <a:solidFill>
                <a:srgbClr val="FF0000"/>
              </a:solidFill>
              <a:bevel/>
            </a:ln>
          </p:spPr>
        </p:cxnSp>
        <p:cxnSp>
          <p:nvCxnSpPr>
            <p:cNvPr id="19" name="Line"/>
            <p:cNvCxnSpPr/>
            <p:nvPr>
              <p:custDataLst>
                <p:tags r:id="rId13"/>
              </p:custDataLst>
            </p:nvPr>
          </p:nvCxnSpPr>
          <p:spPr>
            <a:xfrm flipH="1" flipV="1">
              <a:off x="9195435" y="2409190"/>
              <a:ext cx="746760" cy="3175"/>
            </a:xfrm>
            <a:prstGeom prst="line">
              <a:avLst/>
            </a:prstGeom>
            <a:ln w="4000" cap="flat">
              <a:solidFill>
                <a:srgbClr val="FF0000"/>
              </a:solidFill>
              <a:bevel/>
            </a:ln>
          </p:spPr>
        </p:cxnSp>
        <p:sp>
          <p:nvSpPr>
            <p:cNvPr id="20" name="Ellipse"/>
            <p:cNvSpPr/>
            <p:nvPr>
              <p:custDataLst>
                <p:tags r:id="rId14"/>
              </p:custDataLst>
            </p:nvPr>
          </p:nvSpPr>
          <p:spPr>
            <a:xfrm>
              <a:off x="10071100" y="1890395"/>
              <a:ext cx="234315" cy="27622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sz="490" b="1">
                  <a:solidFill>
                    <a:srgbClr val="000000"/>
                  </a:solidFill>
                  <a:latin typeface="微软雅黑" panose="020B0503020204020204" charset="-122"/>
                  <a:ea typeface="微软雅黑" panose="020B0503020204020204" charset="-122"/>
                  <a:cs typeface="Times New Roman" panose="02020603050405020304" pitchFamily="18" charset="0"/>
                </a:rPr>
                <a:t>12.28</a:t>
              </a:r>
            </a:p>
          </p:txBody>
        </p:sp>
        <p:grpSp>
          <p:nvGrpSpPr>
            <p:cNvPr id="21" name="组合 20"/>
            <p:cNvGrpSpPr/>
            <p:nvPr/>
          </p:nvGrpSpPr>
          <p:grpSpPr>
            <a:xfrm>
              <a:off x="7348220" y="1334135"/>
              <a:ext cx="1024890" cy="815340"/>
              <a:chOff x="11677" y="2101"/>
              <a:chExt cx="1614" cy="1284"/>
            </a:xfrm>
          </p:grpSpPr>
          <p:sp>
            <p:nvSpPr>
              <p:cNvPr id="46" name="Ellipse"/>
              <p:cNvSpPr/>
              <p:nvPr>
                <p:custDataLst>
                  <p:tags r:id="rId34"/>
                </p:custDataLst>
              </p:nvPr>
            </p:nvSpPr>
            <p:spPr>
              <a:xfrm>
                <a:off x="11799" y="2950"/>
                <a:ext cx="369" cy="43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sz="710" b="1">
                    <a:solidFill>
                      <a:srgbClr val="000000"/>
                    </a:solidFill>
                    <a:latin typeface="微软雅黑" panose="020B0503020204020204" charset="-122"/>
                    <a:ea typeface="微软雅黑" panose="020B0503020204020204" charset="-122"/>
                    <a:cs typeface="Times New Roman" panose="02020603050405020304" pitchFamily="18" charset="0"/>
                  </a:rPr>
                  <a:t>7.1</a:t>
                </a:r>
              </a:p>
            </p:txBody>
          </p:sp>
          <p:sp>
            <p:nvSpPr>
              <p:cNvPr id="47" name="矩形标注"/>
              <p:cNvSpPr/>
              <p:nvPr>
                <p:custDataLst>
                  <p:tags r:id="rId35"/>
                </p:custDataLst>
              </p:nvPr>
            </p:nvSpPr>
            <p:spPr>
              <a:xfrm>
                <a:off x="11677" y="2101"/>
                <a:ext cx="1614" cy="690"/>
              </a:xfrm>
              <a:custGeom>
                <a:avLst/>
                <a:gdLst>
                  <a:gd name="rtl" fmla="*/ 30400 w 1159806"/>
                  <a:gd name="rtt" fmla="*/ 30400 h 373418"/>
                  <a:gd name="rtr" fmla="*/ 1129406 w 1159806"/>
                  <a:gd name="rtb" fmla="*/ 343018 h 373418"/>
                </a:gdLst>
                <a:ahLst/>
                <a:cxnLst/>
                <a:rect l="rtl" t="rtt" r="rtr" b="rtb"/>
                <a:pathLst>
                  <a:path w="1159806" h="373418">
                    <a:moveTo>
                      <a:pt x="91200" y="0"/>
                    </a:moveTo>
                    <a:lnTo>
                      <a:pt x="1068606" y="0"/>
                    </a:lnTo>
                    <a:cubicBezTo>
                      <a:pt x="1118978" y="0"/>
                      <a:pt x="1159806" y="40830"/>
                      <a:pt x="1159806" y="91200"/>
                    </a:cubicBezTo>
                    <a:lnTo>
                      <a:pt x="1159806" y="282218"/>
                    </a:lnTo>
                    <a:cubicBezTo>
                      <a:pt x="1159806" y="332587"/>
                      <a:pt x="1118978" y="373418"/>
                      <a:pt x="1068606" y="373418"/>
                    </a:cubicBezTo>
                    <a:lnTo>
                      <a:pt x="149367" y="373418"/>
                    </a:lnTo>
                    <a:lnTo>
                      <a:pt x="275371" y="494411"/>
                    </a:lnTo>
                    <a:lnTo>
                      <a:pt x="91200" y="373418"/>
                    </a:lnTo>
                    <a:cubicBezTo>
                      <a:pt x="40830" y="373418"/>
                      <a:pt x="0" y="332587"/>
                      <a:pt x="0" y="282218"/>
                    </a:cubicBezTo>
                    <a:lnTo>
                      <a:pt x="0" y="91200"/>
                    </a:lnTo>
                    <a:cubicBezTo>
                      <a:pt x="0" y="40830"/>
                      <a:pt x="40830" y="0"/>
                      <a:pt x="91200" y="0"/>
                    </a:cubicBezTo>
                    <a:close/>
                  </a:path>
                </a:pathLst>
              </a:custGeom>
              <a:solidFill>
                <a:srgbClr val="FFFFFF"/>
              </a:solidFill>
              <a:ln w="1333" cap="flat">
                <a:solidFill>
                  <a:srgbClr val="FF0000"/>
                </a:solidFill>
                <a:bevel/>
              </a:ln>
            </p:spPr>
            <p:txBody>
              <a:bodyPr wrap="square" lIns="0" tIns="0" rIns="0" bIns="0" rtlCol="0" anchor="ctr"/>
              <a:lstStyle/>
              <a:p>
                <a:pPr algn="l">
                  <a:lnSpc>
                    <a:spcPct val="100000"/>
                  </a:lnSpc>
                </a:pPr>
                <a:r>
                  <a:rPr lang="en-US" sz="900" dirty="0">
                    <a:solidFill>
                      <a:srgbClr val="000000"/>
                    </a:solidFill>
                    <a:latin typeface="微软雅黑" panose="020B0503020204020204" charset="-122"/>
                    <a:ea typeface="微软雅黑" panose="020B0503020204020204" charset="-122"/>
                  </a:rPr>
                  <a:t>SRF Cavity Tunnel Install beginning</a:t>
                </a:r>
                <a:endParaRPr sz="900" dirty="0">
                  <a:solidFill>
                    <a:srgbClr val="000000"/>
                  </a:solidFill>
                  <a:latin typeface="微软雅黑" panose="020B0503020204020204" charset="-122"/>
                  <a:ea typeface="微软雅黑" panose="020B0503020204020204" charset="-122"/>
                </a:endParaRPr>
              </a:p>
            </p:txBody>
          </p:sp>
        </p:grpSp>
        <p:cxnSp>
          <p:nvCxnSpPr>
            <p:cNvPr id="22" name="Line"/>
            <p:cNvCxnSpPr/>
            <p:nvPr>
              <p:custDataLst>
                <p:tags r:id="rId15"/>
              </p:custDataLst>
            </p:nvPr>
          </p:nvCxnSpPr>
          <p:spPr>
            <a:xfrm rot="10800000">
              <a:off x="7758430" y="2389505"/>
              <a:ext cx="1072515" cy="0"/>
            </a:xfrm>
            <a:prstGeom prst="line">
              <a:avLst/>
            </a:prstGeom>
            <a:ln w="4000" cap="flat">
              <a:solidFill>
                <a:srgbClr val="FF0000"/>
              </a:solidFill>
              <a:bevel/>
            </a:ln>
          </p:spPr>
        </p:cxnSp>
        <p:cxnSp>
          <p:nvCxnSpPr>
            <p:cNvPr id="23" name="Line"/>
            <p:cNvCxnSpPr>
              <a:endCxn id="44" idx="4"/>
            </p:cNvCxnSpPr>
            <p:nvPr>
              <p:custDataLst>
                <p:tags r:id="rId16"/>
              </p:custDataLst>
            </p:nvPr>
          </p:nvCxnSpPr>
          <p:spPr>
            <a:xfrm rot="18844098">
              <a:off x="8765540" y="2273935"/>
              <a:ext cx="320040" cy="0"/>
            </a:xfrm>
            <a:prstGeom prst="line">
              <a:avLst/>
            </a:prstGeom>
            <a:ln w="4000" cap="flat">
              <a:solidFill>
                <a:srgbClr val="FF0000"/>
              </a:solidFill>
              <a:bevel/>
            </a:ln>
          </p:spPr>
        </p:cxnSp>
        <p:grpSp>
          <p:nvGrpSpPr>
            <p:cNvPr id="24" name="组合 23"/>
            <p:cNvGrpSpPr/>
            <p:nvPr/>
          </p:nvGrpSpPr>
          <p:grpSpPr>
            <a:xfrm>
              <a:off x="8851900" y="1346200"/>
              <a:ext cx="1223645" cy="812800"/>
              <a:chOff x="13940" y="2120"/>
              <a:chExt cx="1927" cy="1280"/>
            </a:xfrm>
          </p:grpSpPr>
          <p:sp>
            <p:nvSpPr>
              <p:cNvPr id="44" name="Ellipse"/>
              <p:cNvSpPr/>
              <p:nvPr>
                <p:custDataLst>
                  <p:tags r:id="rId32"/>
                </p:custDataLst>
              </p:nvPr>
            </p:nvSpPr>
            <p:spPr>
              <a:xfrm>
                <a:off x="14019" y="2965"/>
                <a:ext cx="369" cy="43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sz="710" b="1">
                    <a:solidFill>
                      <a:srgbClr val="000000"/>
                    </a:solidFill>
                    <a:latin typeface="微软雅黑" panose="020B0503020204020204" charset="-122"/>
                    <a:ea typeface="微软雅黑" panose="020B0503020204020204" charset="-122"/>
                    <a:cs typeface="Times New Roman" panose="02020603050405020304" pitchFamily="18" charset="0"/>
                  </a:rPr>
                  <a:t>4.30</a:t>
                </a:r>
              </a:p>
            </p:txBody>
          </p:sp>
          <p:sp>
            <p:nvSpPr>
              <p:cNvPr id="45" name="矩形标注"/>
              <p:cNvSpPr/>
              <p:nvPr>
                <p:custDataLst>
                  <p:tags r:id="rId33"/>
                </p:custDataLst>
              </p:nvPr>
            </p:nvSpPr>
            <p:spPr>
              <a:xfrm>
                <a:off x="13940" y="2120"/>
                <a:ext cx="1927" cy="671"/>
              </a:xfrm>
              <a:custGeom>
                <a:avLst/>
                <a:gdLst>
                  <a:gd name="rtl" fmla="*/ 30400 w 1544366"/>
                  <a:gd name="rtt" fmla="*/ 30400 h 373418"/>
                  <a:gd name="rtr" fmla="*/ 1513966 w 1544366"/>
                  <a:gd name="rtb" fmla="*/ 343018 h 373418"/>
                </a:gdLst>
                <a:ahLst/>
                <a:cxnLst/>
                <a:rect l="rtl" t="rtt" r="rtr" b="rtb"/>
                <a:pathLst>
                  <a:path w="1544366" h="373418">
                    <a:moveTo>
                      <a:pt x="91200" y="0"/>
                    </a:moveTo>
                    <a:lnTo>
                      <a:pt x="1453166" y="0"/>
                    </a:lnTo>
                    <a:cubicBezTo>
                      <a:pt x="1503538" y="0"/>
                      <a:pt x="1544366" y="40830"/>
                      <a:pt x="1544366" y="91200"/>
                    </a:cubicBezTo>
                    <a:lnTo>
                      <a:pt x="1544366" y="282218"/>
                    </a:lnTo>
                    <a:cubicBezTo>
                      <a:pt x="1544366" y="332587"/>
                      <a:pt x="1503538" y="373418"/>
                      <a:pt x="1453166" y="373418"/>
                    </a:cubicBezTo>
                    <a:lnTo>
                      <a:pt x="149367" y="373418"/>
                    </a:lnTo>
                    <a:lnTo>
                      <a:pt x="236155" y="505355"/>
                    </a:lnTo>
                    <a:lnTo>
                      <a:pt x="91200" y="373418"/>
                    </a:lnTo>
                    <a:cubicBezTo>
                      <a:pt x="40830" y="373418"/>
                      <a:pt x="0" y="332587"/>
                      <a:pt x="0" y="282218"/>
                    </a:cubicBezTo>
                    <a:lnTo>
                      <a:pt x="0" y="91200"/>
                    </a:lnTo>
                    <a:cubicBezTo>
                      <a:pt x="0" y="40830"/>
                      <a:pt x="40830" y="0"/>
                      <a:pt x="91200" y="0"/>
                    </a:cubicBezTo>
                    <a:close/>
                  </a:path>
                </a:pathLst>
              </a:custGeom>
              <a:solidFill>
                <a:srgbClr val="FFFFFF"/>
              </a:solidFill>
              <a:ln w="4000" cap="flat">
                <a:solidFill>
                  <a:srgbClr val="FF0000"/>
                </a:solidFill>
                <a:bevel/>
              </a:ln>
            </p:spPr>
            <p:txBody>
              <a:bodyPr wrap="square" lIns="0" tIns="0" rIns="0" bIns="0" rtlCol="0" anchor="ctr"/>
              <a:lstStyle/>
              <a:p>
                <a:pPr algn="l">
                  <a:lnSpc>
                    <a:spcPct val="100000"/>
                  </a:lnSpc>
                </a:pPr>
                <a:r>
                  <a:rPr lang="en-US" sz="900" dirty="0">
                    <a:solidFill>
                      <a:srgbClr val="000000"/>
                    </a:solidFill>
                    <a:latin typeface="微软雅黑" panose="020B0503020204020204" charset="-122"/>
                    <a:ea typeface="微软雅黑" panose="020B0503020204020204" charset="-122"/>
                  </a:rPr>
                  <a:t>SRF Cavity Tunnel Install ending</a:t>
                </a:r>
                <a:endParaRPr sz="900" dirty="0">
                  <a:solidFill>
                    <a:srgbClr val="000000"/>
                  </a:solidFill>
                  <a:latin typeface="微软雅黑" panose="020B0503020204020204" charset="-122"/>
                  <a:ea typeface="微软雅黑" panose="020B0503020204020204" charset="-122"/>
                </a:endParaRPr>
              </a:p>
            </p:txBody>
          </p:sp>
        </p:grpSp>
        <p:sp>
          <p:nvSpPr>
            <p:cNvPr id="25" name="Ellipse"/>
            <p:cNvSpPr/>
            <p:nvPr>
              <p:custDataLst>
                <p:tags r:id="rId17"/>
              </p:custDataLst>
            </p:nvPr>
          </p:nvSpPr>
          <p:spPr>
            <a:xfrm>
              <a:off x="11428095" y="1882775"/>
              <a:ext cx="234315" cy="27622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sz="560" b="1" dirty="0">
                  <a:solidFill>
                    <a:srgbClr val="000000"/>
                  </a:solidFill>
                  <a:latin typeface="微软雅黑" panose="020B0503020204020204" charset="-122"/>
                  <a:ea typeface="微软雅黑" panose="020B0503020204020204" charset="-122"/>
                  <a:cs typeface="微软雅黑" panose="020B0503020204020204" charset="-122"/>
                </a:rPr>
                <a:t>2029</a:t>
              </a:r>
            </a:p>
            <a:p>
              <a:pPr algn="ctr">
                <a:lnSpc>
                  <a:spcPct val="100000"/>
                </a:lnSpc>
              </a:pPr>
              <a:r>
                <a:rPr lang="en-US" altLang="zh-CN" sz="560" b="1" dirty="0">
                  <a:solidFill>
                    <a:srgbClr val="000000"/>
                  </a:solidFill>
                  <a:latin typeface="微软雅黑" panose="020B0503020204020204" charset="-122"/>
                  <a:ea typeface="微软雅黑" panose="020B0503020204020204" charset="-122"/>
                  <a:cs typeface="微软雅黑" panose="020B0503020204020204" charset="-122"/>
                </a:rPr>
                <a:t>10.9</a:t>
              </a:r>
              <a:endParaRPr sz="560" b="1" dirty="0">
                <a:solidFill>
                  <a:srgbClr val="000000"/>
                </a:solidFill>
                <a:latin typeface="微软雅黑" panose="020B0503020204020204" charset="-122"/>
                <a:ea typeface="微软雅黑" panose="020B0503020204020204" charset="-122"/>
                <a:cs typeface="微软雅黑" panose="020B0503020204020204" charset="-122"/>
              </a:endParaRPr>
            </a:p>
          </p:txBody>
        </p:sp>
        <p:grpSp>
          <p:nvGrpSpPr>
            <p:cNvPr id="26" name="组合 25"/>
            <p:cNvGrpSpPr/>
            <p:nvPr/>
          </p:nvGrpSpPr>
          <p:grpSpPr>
            <a:xfrm>
              <a:off x="3550920" y="1346200"/>
              <a:ext cx="1116965" cy="803275"/>
              <a:chOff x="5513" y="2120"/>
              <a:chExt cx="1759" cy="1265"/>
            </a:xfrm>
          </p:grpSpPr>
          <p:sp>
            <p:nvSpPr>
              <p:cNvPr id="42" name="Ellipse"/>
              <p:cNvSpPr/>
              <p:nvPr>
                <p:custDataLst>
                  <p:tags r:id="rId30"/>
                </p:custDataLst>
              </p:nvPr>
            </p:nvSpPr>
            <p:spPr>
              <a:xfrm>
                <a:off x="6090" y="2950"/>
                <a:ext cx="369" cy="43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0000"/>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sz="710" b="1" dirty="0">
                    <a:solidFill>
                      <a:srgbClr val="000000"/>
                    </a:solidFill>
                    <a:latin typeface="微软雅黑" panose="020B0503020204020204" charset="-122"/>
                    <a:ea typeface="微软雅黑" panose="020B0503020204020204" charset="-122"/>
                    <a:cs typeface="Times New Roman" panose="02020603050405020304" pitchFamily="18" charset="0"/>
                  </a:rPr>
                  <a:t>9.17</a:t>
                </a:r>
              </a:p>
            </p:txBody>
          </p:sp>
          <p:sp>
            <p:nvSpPr>
              <p:cNvPr id="43" name="矩形标注"/>
              <p:cNvSpPr/>
              <p:nvPr>
                <p:custDataLst>
                  <p:tags r:id="rId31"/>
                </p:custDataLst>
              </p:nvPr>
            </p:nvSpPr>
            <p:spPr>
              <a:xfrm>
                <a:off x="5513" y="2120"/>
                <a:ext cx="1759" cy="670"/>
              </a:xfrm>
              <a:custGeom>
                <a:avLst/>
                <a:gdLst>
                  <a:gd name="rtl" fmla="*/ 30400 w 1058802"/>
                  <a:gd name="rtt" fmla="*/ 30400 h 373418"/>
                  <a:gd name="rtr" fmla="*/ 1028402 w 1058802"/>
                  <a:gd name="rtb" fmla="*/ 343018 h 373418"/>
                </a:gdLst>
                <a:ahLst/>
                <a:cxnLst/>
                <a:rect l="rtl" t="rtt" r="rtr" b="rtb"/>
                <a:pathLst>
                  <a:path w="1058802" h="373418">
                    <a:moveTo>
                      <a:pt x="91200" y="0"/>
                    </a:moveTo>
                    <a:lnTo>
                      <a:pt x="967602" y="0"/>
                    </a:lnTo>
                    <a:cubicBezTo>
                      <a:pt x="1017974" y="0"/>
                      <a:pt x="1058802" y="40830"/>
                      <a:pt x="1058802" y="91200"/>
                    </a:cubicBezTo>
                    <a:lnTo>
                      <a:pt x="1058802" y="282218"/>
                    </a:lnTo>
                    <a:cubicBezTo>
                      <a:pt x="1058802" y="332587"/>
                      <a:pt x="1017974" y="373418"/>
                      <a:pt x="967602" y="373418"/>
                    </a:cubicBezTo>
                    <a:lnTo>
                      <a:pt x="681249" y="494411"/>
                    </a:lnTo>
                    <a:lnTo>
                      <a:pt x="909431" y="373418"/>
                    </a:lnTo>
                    <a:lnTo>
                      <a:pt x="91200" y="373418"/>
                    </a:lnTo>
                    <a:cubicBezTo>
                      <a:pt x="40830" y="373418"/>
                      <a:pt x="0" y="332587"/>
                      <a:pt x="0" y="282218"/>
                    </a:cubicBezTo>
                    <a:lnTo>
                      <a:pt x="0" y="91200"/>
                    </a:lnTo>
                    <a:cubicBezTo>
                      <a:pt x="0" y="40830"/>
                      <a:pt x="40830" y="0"/>
                      <a:pt x="91200" y="0"/>
                    </a:cubicBezTo>
                    <a:close/>
                  </a:path>
                </a:pathLst>
              </a:custGeom>
              <a:solidFill>
                <a:srgbClr val="FFFFFF"/>
              </a:solidFill>
              <a:ln w="4000" cap="flat">
                <a:solidFill>
                  <a:srgbClr val="FF0000"/>
                </a:solidFill>
                <a:bevel/>
              </a:ln>
            </p:spPr>
            <p:txBody>
              <a:bodyPr wrap="square" lIns="0" tIns="0" rIns="0" bIns="0" rtlCol="0" anchor="ctr"/>
              <a:lstStyle/>
              <a:p>
                <a:pPr algn="ctr">
                  <a:lnSpc>
                    <a:spcPct val="100000"/>
                  </a:lnSpc>
                </a:pPr>
                <a:r>
                  <a:rPr lang="en-US" altLang="zh-CN" sz="900" dirty="0">
                    <a:solidFill>
                      <a:srgbClr val="000000"/>
                    </a:solidFill>
                    <a:latin typeface="微软雅黑" panose="020B0503020204020204" charset="-122"/>
                    <a:ea typeface="微软雅黑" panose="020B0503020204020204" charset="-122"/>
                  </a:rPr>
                  <a:t>200kW Beam Commissioning in New Injector</a:t>
                </a:r>
              </a:p>
            </p:txBody>
          </p:sp>
        </p:grpSp>
        <p:sp>
          <p:nvSpPr>
            <p:cNvPr id="27" name="Ellipse"/>
            <p:cNvSpPr/>
            <p:nvPr>
              <p:custDataLst>
                <p:tags r:id="rId18"/>
              </p:custDataLst>
            </p:nvPr>
          </p:nvSpPr>
          <p:spPr>
            <a:xfrm>
              <a:off x="5905500" y="3086100"/>
              <a:ext cx="234315" cy="27622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sz="560" b="1" dirty="0">
                  <a:solidFill>
                    <a:srgbClr val="000000"/>
                  </a:solidFill>
                  <a:latin typeface="微软雅黑" panose="020B0503020204020204" charset="-122"/>
                  <a:ea typeface="微软雅黑" panose="020B0503020204020204" charset="-122"/>
                  <a:cs typeface="Times New Roman" panose="02020603050405020304" pitchFamily="18" charset="0"/>
                </a:rPr>
                <a:t>2026</a:t>
              </a:r>
            </a:p>
            <a:p>
              <a:pPr algn="ctr">
                <a:lnSpc>
                  <a:spcPct val="100000"/>
                </a:lnSpc>
              </a:pPr>
              <a:r>
                <a:rPr lang="en-US" sz="560" b="1" dirty="0">
                  <a:solidFill>
                    <a:srgbClr val="000000"/>
                  </a:solidFill>
                  <a:latin typeface="微软雅黑" panose="020B0503020204020204" charset="-122"/>
                  <a:ea typeface="微软雅黑" panose="020B0503020204020204" charset="-122"/>
                  <a:cs typeface="Times New Roman" panose="02020603050405020304" pitchFamily="18" charset="0"/>
                </a:rPr>
                <a:t>10</a:t>
              </a:r>
              <a:r>
                <a:rPr sz="560" b="1" dirty="0">
                  <a:solidFill>
                    <a:srgbClr val="000000"/>
                  </a:solidFill>
                  <a:latin typeface="微软雅黑" panose="020B0503020204020204" charset="-122"/>
                  <a:ea typeface="微软雅黑" panose="020B0503020204020204" charset="-122"/>
                  <a:cs typeface="Times New Roman" panose="02020603050405020304" pitchFamily="18" charset="0"/>
                </a:rPr>
                <a:t>.</a:t>
              </a:r>
              <a:r>
                <a:rPr lang="en-US" altLang="zh-CN" sz="560" b="1" dirty="0">
                  <a:solidFill>
                    <a:srgbClr val="000000"/>
                  </a:solidFill>
                  <a:latin typeface="微软雅黑" panose="020B0503020204020204" charset="-122"/>
                  <a:ea typeface="微软雅黑" panose="020B0503020204020204" charset="-122"/>
                  <a:cs typeface="Times New Roman" panose="02020603050405020304" pitchFamily="18" charset="0"/>
                </a:rPr>
                <a:t>3</a:t>
              </a:r>
              <a:r>
                <a:rPr lang="en-US" sz="560" b="1" dirty="0">
                  <a:solidFill>
                    <a:srgbClr val="000000"/>
                  </a:solidFill>
                  <a:latin typeface="微软雅黑" panose="020B0503020204020204" charset="-122"/>
                  <a:ea typeface="微软雅黑" panose="020B0503020204020204" charset="-122"/>
                  <a:cs typeface="Times New Roman" panose="02020603050405020304" pitchFamily="18" charset="0"/>
                </a:rPr>
                <a:t>1</a:t>
              </a:r>
            </a:p>
          </p:txBody>
        </p:sp>
        <p:grpSp>
          <p:nvGrpSpPr>
            <p:cNvPr id="28" name="组合 27"/>
            <p:cNvGrpSpPr/>
            <p:nvPr/>
          </p:nvGrpSpPr>
          <p:grpSpPr>
            <a:xfrm>
              <a:off x="5561330" y="1346200"/>
              <a:ext cx="1116965" cy="803275"/>
              <a:chOff x="8758" y="2120"/>
              <a:chExt cx="1759" cy="1265"/>
            </a:xfrm>
          </p:grpSpPr>
          <p:sp>
            <p:nvSpPr>
              <p:cNvPr id="40" name="Ellipse"/>
              <p:cNvSpPr/>
              <p:nvPr>
                <p:custDataLst>
                  <p:tags r:id="rId28"/>
                </p:custDataLst>
              </p:nvPr>
            </p:nvSpPr>
            <p:spPr>
              <a:xfrm>
                <a:off x="8882" y="2950"/>
                <a:ext cx="369" cy="43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lang="en-US" altLang="zh-CN" sz="710" b="1" dirty="0">
                    <a:solidFill>
                      <a:srgbClr val="000000"/>
                    </a:solidFill>
                    <a:latin typeface="微软雅黑" panose="020B0503020204020204" charset="-122"/>
                    <a:ea typeface="微软雅黑" panose="020B0503020204020204" charset="-122"/>
                    <a:cs typeface="Times New Roman" panose="02020603050405020304" pitchFamily="18" charset="0"/>
                  </a:rPr>
                  <a:t>7</a:t>
                </a:r>
                <a:r>
                  <a:rPr sz="710" b="1" dirty="0">
                    <a:solidFill>
                      <a:srgbClr val="000000"/>
                    </a:solidFill>
                    <a:latin typeface="微软雅黑" panose="020B0503020204020204" charset="-122"/>
                    <a:ea typeface="微软雅黑" panose="020B0503020204020204" charset="-122"/>
                    <a:cs typeface="Times New Roman" panose="02020603050405020304" pitchFamily="18" charset="0"/>
                  </a:rPr>
                  <a:t>.</a:t>
                </a:r>
                <a:r>
                  <a:rPr lang="en-US" altLang="zh-CN" sz="710" b="1" dirty="0">
                    <a:solidFill>
                      <a:srgbClr val="000000"/>
                    </a:solidFill>
                    <a:latin typeface="微软雅黑" panose="020B0503020204020204" charset="-122"/>
                    <a:ea typeface="微软雅黑" panose="020B0503020204020204" charset="-122"/>
                    <a:cs typeface="Times New Roman" panose="02020603050405020304" pitchFamily="18" charset="0"/>
                  </a:rPr>
                  <a:t>25</a:t>
                </a:r>
                <a:endParaRPr sz="710" b="1" dirty="0">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41" name="矩形标注"/>
              <p:cNvSpPr/>
              <p:nvPr>
                <p:custDataLst>
                  <p:tags r:id="rId29"/>
                </p:custDataLst>
              </p:nvPr>
            </p:nvSpPr>
            <p:spPr>
              <a:xfrm>
                <a:off x="8758" y="2120"/>
                <a:ext cx="1759" cy="694"/>
              </a:xfrm>
              <a:custGeom>
                <a:avLst/>
                <a:gdLst>
                  <a:gd name="rtl" fmla="*/ 30400 w 1442944"/>
                  <a:gd name="rtt" fmla="*/ 30400 h 373418"/>
                  <a:gd name="rtr" fmla="*/ 1412544 w 1442944"/>
                  <a:gd name="rtb" fmla="*/ 343018 h 373418"/>
                </a:gdLst>
                <a:ahLst/>
                <a:cxnLst/>
                <a:rect l="rtl" t="rtt" r="rtr" b="rtb"/>
                <a:pathLst>
                  <a:path w="1442944" h="373418">
                    <a:moveTo>
                      <a:pt x="91200" y="0"/>
                    </a:moveTo>
                    <a:lnTo>
                      <a:pt x="1351744" y="0"/>
                    </a:lnTo>
                    <a:cubicBezTo>
                      <a:pt x="1402116" y="0"/>
                      <a:pt x="1442944" y="40830"/>
                      <a:pt x="1442944" y="91200"/>
                    </a:cubicBezTo>
                    <a:lnTo>
                      <a:pt x="1442944" y="282218"/>
                    </a:lnTo>
                    <a:cubicBezTo>
                      <a:pt x="1442944" y="332587"/>
                      <a:pt x="1402116" y="373418"/>
                      <a:pt x="1351744" y="373418"/>
                    </a:cubicBezTo>
                    <a:lnTo>
                      <a:pt x="149367" y="373418"/>
                    </a:lnTo>
                    <a:lnTo>
                      <a:pt x="275352" y="476703"/>
                    </a:lnTo>
                    <a:lnTo>
                      <a:pt x="91200" y="373418"/>
                    </a:lnTo>
                    <a:cubicBezTo>
                      <a:pt x="40830" y="373418"/>
                      <a:pt x="0" y="332587"/>
                      <a:pt x="0" y="282218"/>
                    </a:cubicBezTo>
                    <a:lnTo>
                      <a:pt x="0" y="91200"/>
                    </a:lnTo>
                    <a:cubicBezTo>
                      <a:pt x="0" y="40830"/>
                      <a:pt x="40830" y="0"/>
                      <a:pt x="91200" y="0"/>
                    </a:cubicBezTo>
                    <a:close/>
                  </a:path>
                </a:pathLst>
              </a:custGeom>
              <a:solidFill>
                <a:srgbClr val="FFFFFF"/>
              </a:solidFill>
              <a:ln w="1333" cap="flat">
                <a:solidFill>
                  <a:srgbClr val="FF0000"/>
                </a:solidFill>
                <a:bevel/>
              </a:ln>
            </p:spPr>
            <p:txBody>
              <a:bodyPr wrap="square" lIns="0" tIns="0" rIns="0" bIns="0" rtlCol="0" anchor="ctr"/>
              <a:lstStyle/>
              <a:p>
                <a:pPr algn="l">
                  <a:lnSpc>
                    <a:spcPct val="100000"/>
                  </a:lnSpc>
                </a:pPr>
                <a:r>
                  <a:rPr lang="en-US" sz="900" dirty="0">
                    <a:solidFill>
                      <a:srgbClr val="000000"/>
                    </a:solidFill>
                    <a:latin typeface="微软雅黑" panose="020B0503020204020204" charset="-122"/>
                    <a:ea typeface="微软雅黑" panose="020B0503020204020204" charset="-122"/>
                  </a:rPr>
                  <a:t>Cryogenic System Install beginning</a:t>
                </a:r>
                <a:endParaRPr sz="900" dirty="0">
                  <a:solidFill>
                    <a:srgbClr val="000000"/>
                  </a:solidFill>
                  <a:latin typeface="微软雅黑" panose="020B0503020204020204" charset="-122"/>
                  <a:ea typeface="微软雅黑" panose="020B0503020204020204" charset="-122"/>
                </a:endParaRPr>
              </a:p>
            </p:txBody>
          </p:sp>
        </p:grpSp>
        <p:sp>
          <p:nvSpPr>
            <p:cNvPr id="29" name="Ellipse"/>
            <p:cNvSpPr/>
            <p:nvPr>
              <p:custDataLst>
                <p:tags r:id="rId19"/>
              </p:custDataLst>
            </p:nvPr>
          </p:nvSpPr>
          <p:spPr>
            <a:xfrm>
              <a:off x="1021715" y="1873250"/>
              <a:ext cx="234315" cy="27622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0000"/>
              </a:solidFill>
              <a:bevel/>
            </a:ln>
            <a:effectLst>
              <a:outerShdw blurRad="30000" dist="21496" dir="2700000" algn="tl" rotWithShape="0">
                <a:srgbClr val="000000">
                  <a:alpha val="40000"/>
                </a:srgbClr>
              </a:outerShdw>
            </a:effectLst>
          </p:spPr>
          <p:txBody>
            <a:bodyPr wrap="square" lIns="0" tIns="0" rIns="0" bIns="0" rtlCol="0" anchor="ctr"/>
            <a:lstStyle/>
            <a:p>
              <a:pPr algn="ctr">
                <a:lnSpc>
                  <a:spcPct val="100000"/>
                </a:lnSpc>
              </a:pPr>
              <a:r>
                <a:rPr lang="en-US" sz="900" b="1" dirty="0">
                  <a:solidFill>
                    <a:srgbClr val="000000"/>
                  </a:solidFill>
                  <a:latin typeface="微软雅黑" panose="020B0503020204020204" charset="-122"/>
                  <a:ea typeface="微软雅黑" panose="020B0503020204020204" charset="-122"/>
                  <a:cs typeface="Times New Roman" panose="02020603050405020304" pitchFamily="18" charset="0"/>
                </a:rPr>
                <a:t>1.9</a:t>
              </a:r>
            </a:p>
          </p:txBody>
        </p:sp>
        <p:sp>
          <p:nvSpPr>
            <p:cNvPr id="30" name="Text 2323"/>
            <p:cNvSpPr txBox="1"/>
            <p:nvPr>
              <p:custDataLst>
                <p:tags r:id="rId20"/>
              </p:custDataLst>
            </p:nvPr>
          </p:nvSpPr>
          <p:spPr>
            <a:xfrm>
              <a:off x="563537" y="2160270"/>
              <a:ext cx="611505" cy="159385"/>
            </a:xfrm>
            <a:prstGeom prst="rect">
              <a:avLst/>
            </a:prstGeom>
            <a:noFill/>
          </p:spPr>
          <p:txBody>
            <a:bodyPr wrap="square" lIns="0" tIns="0" rIns="0" bIns="0" rtlCol="0" anchor="ctr"/>
            <a:lstStyle/>
            <a:p>
              <a:pPr algn="ctr">
                <a:lnSpc>
                  <a:spcPct val="100000"/>
                </a:lnSpc>
              </a:pPr>
              <a:r>
                <a:rPr lang="en-US" altLang="zh-CN" sz="1000" b="1" dirty="0" err="1">
                  <a:solidFill>
                    <a:srgbClr val="F58527"/>
                  </a:solidFill>
                  <a:latin typeface="微软雅黑" panose="020B0503020204020204" charset="-122"/>
                  <a:ea typeface="微软雅黑" panose="020B0503020204020204" charset="-122"/>
                </a:rPr>
                <a:t>Linac</a:t>
              </a:r>
              <a:endParaRPr sz="1000" b="1" dirty="0">
                <a:solidFill>
                  <a:srgbClr val="F58527"/>
                </a:solidFill>
                <a:latin typeface="微软雅黑" panose="020B0503020204020204" charset="-122"/>
                <a:ea typeface="微软雅黑" panose="020B0503020204020204" charset="-122"/>
              </a:endParaRPr>
            </a:p>
          </p:txBody>
        </p:sp>
        <p:sp>
          <p:nvSpPr>
            <p:cNvPr id="31" name="Text 2324"/>
            <p:cNvSpPr txBox="1"/>
            <p:nvPr>
              <p:custDataLst>
                <p:tags r:id="rId21"/>
              </p:custDataLst>
            </p:nvPr>
          </p:nvSpPr>
          <p:spPr>
            <a:xfrm>
              <a:off x="414655" y="3044191"/>
              <a:ext cx="841375" cy="159384"/>
            </a:xfrm>
            <a:prstGeom prst="rect">
              <a:avLst/>
            </a:prstGeom>
            <a:noFill/>
          </p:spPr>
          <p:txBody>
            <a:bodyPr wrap="square" lIns="0" tIns="0" rIns="0" bIns="0" rtlCol="0" anchor="ctr"/>
            <a:lstStyle/>
            <a:p>
              <a:pPr algn="ctr">
                <a:lnSpc>
                  <a:spcPct val="100000"/>
                </a:lnSpc>
              </a:pPr>
              <a:r>
                <a:rPr lang="en-US" sz="1000" b="1" dirty="0">
                  <a:solidFill>
                    <a:srgbClr val="1BBC9D"/>
                  </a:solidFill>
                  <a:latin typeface="微软雅黑" panose="020B0503020204020204" charset="-122"/>
                  <a:ea typeface="微软雅黑" panose="020B0503020204020204" charset="-122"/>
                </a:rPr>
                <a:t>Civil Engineering &amp; Utilities Renovation</a:t>
              </a:r>
              <a:endParaRPr sz="1000" b="1" dirty="0">
                <a:solidFill>
                  <a:srgbClr val="1BBC9D"/>
                </a:solidFill>
                <a:latin typeface="微软雅黑" panose="020B0503020204020204" charset="-122"/>
                <a:ea typeface="微软雅黑" panose="020B0503020204020204" charset="-122"/>
              </a:endParaRPr>
            </a:p>
          </p:txBody>
        </p:sp>
        <p:cxnSp>
          <p:nvCxnSpPr>
            <p:cNvPr id="32" name="Line"/>
            <p:cNvCxnSpPr/>
            <p:nvPr>
              <p:custDataLst>
                <p:tags r:id="rId22"/>
              </p:custDataLst>
            </p:nvPr>
          </p:nvCxnSpPr>
          <p:spPr>
            <a:xfrm flipH="1">
              <a:off x="1137285" y="2159000"/>
              <a:ext cx="10160" cy="1381760"/>
            </a:xfrm>
            <a:prstGeom prst="line">
              <a:avLst/>
            </a:prstGeom>
            <a:ln w="8107" cap="flat">
              <a:solidFill>
                <a:srgbClr val="272727">
                  <a:alpha val="25000"/>
                </a:srgbClr>
              </a:solidFill>
              <a:bevel/>
            </a:ln>
          </p:spPr>
        </p:cxnSp>
        <p:sp>
          <p:nvSpPr>
            <p:cNvPr id="33" name="矩形标注"/>
            <p:cNvSpPr/>
            <p:nvPr>
              <p:custDataLst>
                <p:tags r:id="rId23"/>
              </p:custDataLst>
            </p:nvPr>
          </p:nvSpPr>
          <p:spPr>
            <a:xfrm>
              <a:off x="6119495" y="3448050"/>
              <a:ext cx="620395" cy="482399"/>
            </a:xfrm>
            <a:custGeom>
              <a:avLst/>
              <a:gdLst>
                <a:gd name="rtl" fmla="*/ 30400 w 1843821"/>
                <a:gd name="rtt" fmla="*/ 30400 h 373418"/>
                <a:gd name="rtr" fmla="*/ 1813421 w 1843821"/>
                <a:gd name="rtb" fmla="*/ 343018 h 373418"/>
              </a:gdLst>
              <a:ahLst/>
              <a:cxnLst/>
              <a:rect l="rtl" t="rtt" r="rtr" b="rtb"/>
              <a:pathLst>
                <a:path w="1843821" h="373418">
                  <a:moveTo>
                    <a:pt x="91200" y="0"/>
                  </a:moveTo>
                  <a:lnTo>
                    <a:pt x="1752621" y="0"/>
                  </a:lnTo>
                  <a:cubicBezTo>
                    <a:pt x="1802994" y="0"/>
                    <a:pt x="1843821" y="40830"/>
                    <a:pt x="1843821" y="91200"/>
                  </a:cubicBezTo>
                  <a:lnTo>
                    <a:pt x="1843821" y="282218"/>
                  </a:lnTo>
                  <a:cubicBezTo>
                    <a:pt x="1843821" y="332587"/>
                    <a:pt x="1802994" y="373418"/>
                    <a:pt x="1752621" y="373418"/>
                  </a:cubicBezTo>
                  <a:lnTo>
                    <a:pt x="91200" y="373418"/>
                  </a:lnTo>
                  <a:cubicBezTo>
                    <a:pt x="40830" y="373418"/>
                    <a:pt x="0" y="332587"/>
                    <a:pt x="0" y="282218"/>
                  </a:cubicBezTo>
                  <a:lnTo>
                    <a:pt x="0" y="149367"/>
                  </a:lnTo>
                  <a:lnTo>
                    <a:pt x="-244994" y="-176170"/>
                  </a:lnTo>
                  <a:lnTo>
                    <a:pt x="0" y="91200"/>
                  </a:lnTo>
                  <a:cubicBezTo>
                    <a:pt x="0" y="40830"/>
                    <a:pt x="40830" y="0"/>
                    <a:pt x="91200" y="0"/>
                  </a:cubicBezTo>
                  <a:close/>
                </a:path>
              </a:pathLst>
            </a:custGeom>
            <a:solidFill>
              <a:srgbClr val="FFFFFF"/>
            </a:solidFill>
            <a:ln w="4000" cap="sq">
              <a:solidFill>
                <a:srgbClr val="00B050"/>
              </a:solidFill>
              <a:bevel/>
            </a:ln>
          </p:spPr>
          <p:txBody>
            <a:bodyPr wrap="square" lIns="0" tIns="0" rIns="0" bIns="0" rtlCol="0" anchor="ctr"/>
            <a:lstStyle/>
            <a:p>
              <a:pPr algn="ctr">
                <a:lnSpc>
                  <a:spcPct val="100000"/>
                </a:lnSpc>
              </a:pPr>
              <a:r>
                <a:rPr lang="en-US" altLang="zh-CN" sz="900" dirty="0">
                  <a:solidFill>
                    <a:srgbClr val="000000"/>
                  </a:solidFill>
                  <a:latin typeface="微软雅黑" panose="020B0503020204020204" charset="-122"/>
                  <a:ea typeface="微软雅黑" panose="020B0503020204020204" charset="-122"/>
                </a:rPr>
                <a:t>Refrigeration Station Expansion</a:t>
              </a:r>
              <a:endParaRPr sz="900" dirty="0">
                <a:solidFill>
                  <a:srgbClr val="000000"/>
                </a:solidFill>
                <a:latin typeface="微软雅黑" panose="020B0503020204020204" charset="-122"/>
                <a:ea typeface="微软雅黑" panose="020B0503020204020204" charset="-122"/>
              </a:endParaRPr>
            </a:p>
          </p:txBody>
        </p:sp>
        <p:sp>
          <p:nvSpPr>
            <p:cNvPr id="34" name="任意多边形 1790"/>
            <p:cNvSpPr/>
            <p:nvPr>
              <p:custDataLst>
                <p:tags r:id="rId24"/>
              </p:custDataLst>
            </p:nvPr>
          </p:nvSpPr>
          <p:spPr>
            <a:xfrm>
              <a:off x="11431905" y="2115185"/>
              <a:ext cx="179705" cy="210185"/>
            </a:xfrm>
            <a:custGeom>
              <a:avLst/>
              <a:gdLst/>
              <a:ahLst/>
              <a:cxnLst/>
              <a:rect l="0" t="0" r="0" b="0"/>
              <a:pathLst>
                <a:path w="252774" h="251220">
                  <a:moveTo>
                    <a:pt x="210094" y="245146"/>
                  </a:moveTo>
                  <a:lnTo>
                    <a:pt x="130435" y="205788"/>
                  </a:lnTo>
                  <a:lnTo>
                    <a:pt x="53871" y="251220"/>
                  </a:lnTo>
                  <a:lnTo>
                    <a:pt x="65513" y="160846"/>
                  </a:lnTo>
                  <a:lnTo>
                    <a:pt x="0" y="99712"/>
                  </a:lnTo>
                  <a:lnTo>
                    <a:pt x="86853" y="83215"/>
                  </a:lnTo>
                  <a:lnTo>
                    <a:pt x="122928" y="0"/>
                  </a:lnTo>
                  <a:lnTo>
                    <a:pt x="164963" y="80178"/>
                  </a:lnTo>
                  <a:lnTo>
                    <a:pt x="252774" y="89883"/>
                  </a:lnTo>
                  <a:lnTo>
                    <a:pt x="191900" y="155932"/>
                  </a:lnTo>
                  <a:lnTo>
                    <a:pt x="210094" y="245146"/>
                  </a:lnTo>
                  <a:close/>
                </a:path>
              </a:pathLst>
            </a:custGeom>
            <a:solidFill>
              <a:srgbClr val="FF1418"/>
            </a:solidFill>
            <a:ln w="4000" cap="flat">
              <a:solidFill>
                <a:srgbClr val="FFFFFF"/>
              </a:solidFill>
              <a:bevel/>
            </a:ln>
          </p:spPr>
          <p:txBody>
            <a:bodyPr/>
            <a:lstStyle/>
            <a:p>
              <a:endParaRPr lang="zh-CN" altLang="en-US"/>
            </a:p>
          </p:txBody>
        </p:sp>
        <p:sp>
          <p:nvSpPr>
            <p:cNvPr id="35" name="Ellipse"/>
            <p:cNvSpPr/>
            <p:nvPr>
              <p:custDataLst>
                <p:tags r:id="rId25"/>
              </p:custDataLst>
            </p:nvPr>
          </p:nvSpPr>
          <p:spPr>
            <a:xfrm>
              <a:off x="5389880" y="3078480"/>
              <a:ext cx="234315" cy="276225"/>
            </a:xfrm>
            <a:custGeom>
              <a:avLst/>
              <a:gdLst>
                <a:gd name="connsiteX0" fmla="*/ 165165 w 330331"/>
                <a:gd name="connsiteY0" fmla="*/ 165245 h 330491"/>
                <a:gd name="connsiteX1" fmla="*/ 0 w 330331"/>
                <a:gd name="connsiteY1" fmla="*/ 165245 h 330491"/>
                <a:gd name="connsiteX2" fmla="*/ 165165 w 330331"/>
                <a:gd name="connsiteY2" fmla="*/ 0 h 330491"/>
                <a:gd name="connsiteX3" fmla="*/ 330331 w 330331"/>
                <a:gd name="connsiteY3" fmla="*/ 165245 h 330491"/>
                <a:gd name="connsiteX4" fmla="*/ 165165 w 330331"/>
                <a:gd name="connsiteY4" fmla="*/ 330491 h 330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31" h="330491">
                  <a:moveTo>
                    <a:pt x="0" y="165245"/>
                  </a:moveTo>
                  <a:cubicBezTo>
                    <a:pt x="0" y="73983"/>
                    <a:pt x="73947" y="0"/>
                    <a:pt x="165165" y="0"/>
                  </a:cubicBezTo>
                  <a:cubicBezTo>
                    <a:pt x="256384" y="0"/>
                    <a:pt x="330331" y="73983"/>
                    <a:pt x="330331" y="165245"/>
                  </a:cubicBezTo>
                  <a:cubicBezTo>
                    <a:pt x="330331" y="256508"/>
                    <a:pt x="256384" y="330491"/>
                    <a:pt x="165165" y="330491"/>
                  </a:cubicBezTo>
                  <a:cubicBezTo>
                    <a:pt x="73947" y="330491"/>
                    <a:pt x="0" y="256508"/>
                    <a:pt x="0" y="165245"/>
                  </a:cubicBezTo>
                  <a:close/>
                </a:path>
              </a:pathLst>
            </a:custGeom>
            <a:solidFill>
              <a:srgbClr val="FFFFFF"/>
            </a:solidFill>
            <a:ln w="4000" cap="flat">
              <a:solidFill>
                <a:srgbClr val="FF1418"/>
              </a:solidFill>
              <a:bevel/>
            </a:ln>
            <a:effectLst>
              <a:outerShdw blurRad="30000" dist="16994" dir="3806097" algn="tl" rotWithShape="0">
                <a:srgbClr val="000000">
                  <a:alpha val="40000"/>
                </a:srgbClr>
              </a:outerShdw>
            </a:effectLst>
          </p:spPr>
          <p:txBody>
            <a:bodyPr wrap="square" lIns="0" tIns="0" rIns="0" bIns="0" rtlCol="0" anchor="ctr"/>
            <a:lstStyle/>
            <a:p>
              <a:pPr algn="ctr">
                <a:lnSpc>
                  <a:spcPct val="100000"/>
                </a:lnSpc>
              </a:pPr>
              <a:r>
                <a:rPr sz="560" b="1" dirty="0">
                  <a:solidFill>
                    <a:srgbClr val="000000"/>
                  </a:solidFill>
                  <a:latin typeface="微软雅黑" panose="020B0503020204020204" charset="-122"/>
                  <a:ea typeface="微软雅黑" panose="020B0503020204020204" charset="-122"/>
                  <a:cs typeface="Times New Roman" panose="02020603050405020304" pitchFamily="18" charset="0"/>
                </a:rPr>
                <a:t>20</a:t>
              </a:r>
              <a:r>
                <a:rPr lang="en-US" sz="560" b="1" dirty="0">
                  <a:solidFill>
                    <a:srgbClr val="000000"/>
                  </a:solidFill>
                  <a:latin typeface="微软雅黑" panose="020B0503020204020204" charset="-122"/>
                  <a:ea typeface="微软雅黑" panose="020B0503020204020204" charset="-122"/>
                  <a:cs typeface="Times New Roman" panose="02020603050405020304" pitchFamily="18" charset="0"/>
                </a:rPr>
                <a:t>26</a:t>
              </a:r>
              <a:endParaRPr sz="560" b="1" dirty="0">
                <a:solidFill>
                  <a:srgbClr val="000000"/>
                </a:solidFill>
                <a:latin typeface="微软雅黑" panose="020B0503020204020204" charset="-122"/>
                <a:ea typeface="微软雅黑" panose="020B0503020204020204" charset="-122"/>
                <a:cs typeface="Times New Roman" panose="02020603050405020304" pitchFamily="18" charset="0"/>
              </a:endParaRPr>
            </a:p>
            <a:p>
              <a:pPr algn="ctr">
                <a:lnSpc>
                  <a:spcPct val="100000"/>
                </a:lnSpc>
              </a:pPr>
              <a:r>
                <a:rPr lang="en-US" altLang="zh-CN" sz="560" b="1" dirty="0">
                  <a:solidFill>
                    <a:srgbClr val="000000"/>
                  </a:solidFill>
                  <a:latin typeface="微软雅黑" panose="020B0503020204020204" charset="-122"/>
                  <a:ea typeface="微软雅黑" panose="020B0503020204020204" charset="-122"/>
                  <a:cs typeface="Times New Roman" panose="02020603050405020304" pitchFamily="18" charset="0"/>
                </a:rPr>
                <a:t>7</a:t>
              </a:r>
              <a:r>
                <a:rPr sz="560" b="1" dirty="0">
                  <a:solidFill>
                    <a:srgbClr val="000000"/>
                  </a:solidFill>
                  <a:latin typeface="微软雅黑" panose="020B0503020204020204" charset="-122"/>
                  <a:ea typeface="微软雅黑" panose="020B0503020204020204" charset="-122"/>
                  <a:cs typeface="Times New Roman" panose="02020603050405020304" pitchFamily="18" charset="0"/>
                </a:rPr>
                <a:t>.</a:t>
              </a:r>
              <a:r>
                <a:rPr lang="en-US" altLang="zh-CN" sz="560" b="1" dirty="0">
                  <a:solidFill>
                    <a:srgbClr val="000000"/>
                  </a:solidFill>
                  <a:latin typeface="微软雅黑" panose="020B0503020204020204" charset="-122"/>
                  <a:ea typeface="微软雅黑" panose="020B0503020204020204" charset="-122"/>
                  <a:cs typeface="Times New Roman" panose="02020603050405020304" pitchFamily="18" charset="0"/>
                </a:rPr>
                <a:t>20</a:t>
              </a:r>
              <a:endParaRPr sz="560" b="1" dirty="0">
                <a:solidFill>
                  <a:srgbClr val="000000"/>
                </a:solidFill>
                <a:latin typeface="微软雅黑" panose="020B0503020204020204" charset="-122"/>
                <a:ea typeface="微软雅黑" panose="020B0503020204020204" charset="-122"/>
                <a:cs typeface="Times New Roman" panose="02020603050405020304" pitchFamily="18" charset="0"/>
              </a:endParaRPr>
            </a:p>
          </p:txBody>
        </p:sp>
        <p:sp>
          <p:nvSpPr>
            <p:cNvPr id="36" name="圆角矩形标注 9"/>
            <p:cNvSpPr/>
            <p:nvPr>
              <p:custDataLst>
                <p:tags r:id="rId26"/>
              </p:custDataLst>
            </p:nvPr>
          </p:nvSpPr>
          <p:spPr>
            <a:xfrm>
              <a:off x="4441825" y="2701925"/>
              <a:ext cx="1581785" cy="276225"/>
            </a:xfrm>
            <a:prstGeom prst="wedgeRoundRectCallout">
              <a:avLst>
                <a:gd name="adj1" fmla="val 16163"/>
                <a:gd name="adj2" fmla="val 70614"/>
                <a:gd name="adj3" fmla="val 16667"/>
              </a:avLst>
            </a:prstGeom>
            <a:noFill/>
            <a:ln w="6350">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900">
                <a:solidFill>
                  <a:srgbClr val="000000"/>
                </a:solidFill>
                <a:latin typeface="微软雅黑" panose="020B0503020204020204" charset="-122"/>
                <a:ea typeface="微软雅黑" panose="020B0503020204020204" charset="-122"/>
              </a:endParaRPr>
            </a:p>
          </p:txBody>
        </p:sp>
        <p:sp>
          <p:nvSpPr>
            <p:cNvPr id="37" name="文本框 36"/>
            <p:cNvSpPr txBox="1"/>
            <p:nvPr/>
          </p:nvSpPr>
          <p:spPr>
            <a:xfrm>
              <a:off x="4478861" y="2724070"/>
              <a:ext cx="1694815" cy="369332"/>
            </a:xfrm>
            <a:prstGeom prst="rect">
              <a:avLst/>
            </a:prstGeom>
            <a:noFill/>
          </p:spPr>
          <p:txBody>
            <a:bodyPr wrap="square" rtlCol="0" anchor="t">
              <a:spAutoFit/>
            </a:bodyPr>
            <a:lstStyle/>
            <a:p>
              <a:pPr algn="l">
                <a:lnSpc>
                  <a:spcPct val="100000"/>
                </a:lnSpc>
              </a:pPr>
              <a:r>
                <a:rPr lang="en-US" altLang="zh-CN" sz="900" dirty="0">
                  <a:solidFill>
                    <a:srgbClr val="000000"/>
                  </a:solidFill>
                  <a:latin typeface="微软雅黑" panose="020B0503020204020204" charset="-122"/>
                  <a:ea typeface="微软雅黑" panose="020B0503020204020204" charset="-122"/>
                  <a:sym typeface="+mn-ea"/>
                </a:rPr>
                <a:t>Civil</a:t>
              </a:r>
              <a:r>
                <a:rPr lang="zh-CN" altLang="en-US" sz="900" dirty="0">
                  <a:solidFill>
                    <a:srgbClr val="000000"/>
                  </a:solidFill>
                  <a:latin typeface="微软雅黑" panose="020B0503020204020204" charset="-122"/>
                  <a:ea typeface="微软雅黑" panose="020B0503020204020204" charset="-122"/>
                  <a:sym typeface="+mn-ea"/>
                </a:rPr>
                <a:t> </a:t>
              </a:r>
              <a:r>
                <a:rPr lang="en-US" altLang="zh-CN" sz="900" dirty="0">
                  <a:solidFill>
                    <a:srgbClr val="000000"/>
                  </a:solidFill>
                  <a:latin typeface="微软雅黑" panose="020B0503020204020204" charset="-122"/>
                  <a:ea typeface="微软雅黑" panose="020B0503020204020204" charset="-122"/>
                  <a:sym typeface="+mn-ea"/>
                </a:rPr>
                <a:t>Engineering</a:t>
              </a:r>
              <a:r>
                <a:rPr lang="zh-CN" altLang="en-US" sz="900" dirty="0">
                  <a:solidFill>
                    <a:srgbClr val="000000"/>
                  </a:solidFill>
                  <a:latin typeface="微软雅黑" panose="020B0503020204020204" charset="-122"/>
                  <a:ea typeface="微软雅黑" panose="020B0503020204020204" charset="-122"/>
                  <a:sym typeface="+mn-ea"/>
                </a:rPr>
                <a:t> </a:t>
              </a:r>
              <a:r>
                <a:rPr lang="en-US" altLang="zh-CN" sz="900" dirty="0">
                  <a:solidFill>
                    <a:srgbClr val="000000"/>
                  </a:solidFill>
                  <a:latin typeface="微软雅黑" panose="020B0503020204020204" charset="-122"/>
                  <a:ea typeface="微软雅黑" panose="020B0503020204020204" charset="-122"/>
                  <a:sym typeface="+mn-ea"/>
                </a:rPr>
                <a:t>ending</a:t>
              </a:r>
            </a:p>
            <a:p>
              <a:pPr algn="l">
                <a:lnSpc>
                  <a:spcPct val="100000"/>
                </a:lnSpc>
              </a:pPr>
              <a:endParaRPr lang="en-US" altLang="zh-CN" sz="900" dirty="0">
                <a:solidFill>
                  <a:srgbClr val="000000"/>
                </a:solidFill>
                <a:latin typeface="微软雅黑" panose="020B0503020204020204" charset="-122"/>
                <a:ea typeface="微软雅黑" panose="020B0503020204020204" charset="-122"/>
                <a:sym typeface="+mn-ea"/>
              </a:endParaRPr>
            </a:p>
          </p:txBody>
        </p:sp>
        <p:sp>
          <p:nvSpPr>
            <p:cNvPr id="38" name="文本框 37"/>
            <p:cNvSpPr txBox="1"/>
            <p:nvPr/>
          </p:nvSpPr>
          <p:spPr>
            <a:xfrm>
              <a:off x="6581777" y="2770976"/>
              <a:ext cx="1791334" cy="230832"/>
            </a:xfrm>
            <a:prstGeom prst="rect">
              <a:avLst/>
            </a:prstGeom>
            <a:noFill/>
          </p:spPr>
          <p:txBody>
            <a:bodyPr wrap="square" rtlCol="0" anchor="t">
              <a:spAutoFit/>
            </a:bodyPr>
            <a:lstStyle/>
            <a:p>
              <a:pPr algn="l">
                <a:lnSpc>
                  <a:spcPct val="100000"/>
                </a:lnSpc>
              </a:pPr>
              <a:r>
                <a:rPr lang="en-US" altLang="zh-CN" sz="900" dirty="0" err="1">
                  <a:solidFill>
                    <a:srgbClr val="000000"/>
                  </a:solidFill>
                  <a:latin typeface="微软雅黑" panose="020B0503020204020204" charset="-122"/>
                  <a:ea typeface="微软雅黑" panose="020B0503020204020204" charset="-122"/>
                  <a:sym typeface="+mn-ea"/>
                </a:rPr>
                <a:t>Linac</a:t>
              </a:r>
              <a:r>
                <a:rPr lang="en-US" altLang="zh-CN" sz="900" dirty="0">
                  <a:solidFill>
                    <a:srgbClr val="000000"/>
                  </a:solidFill>
                  <a:latin typeface="微软雅黑" panose="020B0503020204020204" charset="-122"/>
                  <a:ea typeface="微软雅黑" panose="020B0503020204020204" charset="-122"/>
                  <a:sym typeface="+mn-ea"/>
                </a:rPr>
                <a:t>/RCS</a:t>
              </a:r>
              <a:r>
                <a:rPr lang="zh-CN" altLang="en-US" sz="900" dirty="0">
                  <a:solidFill>
                    <a:srgbClr val="000000"/>
                  </a:solidFill>
                  <a:latin typeface="微软雅黑" panose="020B0503020204020204" charset="-122"/>
                  <a:ea typeface="微软雅黑" panose="020B0503020204020204" charset="-122"/>
                  <a:sym typeface="+mn-ea"/>
                </a:rPr>
                <a:t> </a:t>
              </a:r>
              <a:r>
                <a:rPr lang="en-US" altLang="zh-CN" sz="900" dirty="0">
                  <a:solidFill>
                    <a:srgbClr val="000000"/>
                  </a:solidFill>
                  <a:latin typeface="微软雅黑" panose="020B0503020204020204" charset="-122"/>
                  <a:ea typeface="微软雅黑" panose="020B0503020204020204" charset="-122"/>
                  <a:sym typeface="+mn-ea"/>
                </a:rPr>
                <a:t>Expansion ending</a:t>
              </a:r>
            </a:p>
          </p:txBody>
        </p:sp>
        <p:sp>
          <p:nvSpPr>
            <p:cNvPr id="39" name="圆角矩形标注 9"/>
            <p:cNvSpPr/>
            <p:nvPr>
              <p:custDataLst>
                <p:tags r:id="rId27"/>
              </p:custDataLst>
            </p:nvPr>
          </p:nvSpPr>
          <p:spPr>
            <a:xfrm>
              <a:off x="6678295" y="2780338"/>
              <a:ext cx="1585787" cy="219529"/>
            </a:xfrm>
            <a:prstGeom prst="wedgeRoundRectCallout">
              <a:avLst>
                <a:gd name="adj1" fmla="val 38643"/>
                <a:gd name="adj2" fmla="val 91236"/>
                <a:gd name="adj3" fmla="val 16667"/>
              </a:avLst>
            </a:prstGeom>
            <a:noFill/>
            <a:ln w="6350">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900">
                <a:solidFill>
                  <a:srgbClr val="000000"/>
                </a:solidFill>
                <a:latin typeface="微软雅黑" panose="020B0503020204020204" charset="-122"/>
                <a:ea typeface="微软雅黑" panose="020B0503020204020204" charset="-122"/>
              </a:endParaRPr>
            </a:p>
          </p:txBody>
        </p:sp>
      </p:grpSp>
      <p:sp>
        <p:nvSpPr>
          <p:cNvPr id="50" name="灯片编号占位符 1">
            <a:extLst>
              <a:ext uri="{FF2B5EF4-FFF2-40B4-BE49-F238E27FC236}">
                <a16:creationId xmlns:a16="http://schemas.microsoft.com/office/drawing/2014/main" id="{4A262072-759A-4F45-8FB3-F35FFE70A949}"/>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8</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6249" y="2806927"/>
            <a:ext cx="11239501" cy="1031501"/>
          </a:xfrm>
          <a:prstGeom prst="rect">
            <a:avLst/>
          </a:prstGeom>
          <a:noFill/>
        </p:spPr>
        <p:txBody>
          <a:bodyPr wrap="square">
            <a:spAutoFit/>
          </a:bodyPr>
          <a:lstStyle/>
          <a:p>
            <a:pPr marR="0" lvl="0" algn="l" defTabSz="705485" rtl="0" eaLnBrk="1" fontAlgn="auto" latinLnBrk="0" hangingPunct="1">
              <a:lnSpc>
                <a:spcPct val="200000"/>
              </a:lnSpc>
              <a:spcBef>
                <a:spcPts val="0"/>
              </a:spcBef>
              <a:spcAft>
                <a:spcPts val="0"/>
              </a:spcAft>
              <a:buClr>
                <a:srgbClr val="1F497D"/>
              </a:buClr>
              <a:buSzTx/>
              <a:defRPr/>
            </a:pPr>
            <a:r>
              <a:rPr kumimoji="1" lang="en-US" altLang="zh-CN" sz="3600" b="1" dirty="0">
                <a:solidFill>
                  <a:srgbClr val="005DA2"/>
                </a:solidFill>
                <a:latin typeface="Times New Roman" panose="02020603050405020304" pitchFamily="18" charset="0"/>
                <a:ea typeface="微软雅黑" panose="020B0503020204020204" charset="-122"/>
                <a:cs typeface="Times New Roman" panose="02020603050405020304" pitchFamily="18" charset="0"/>
              </a:rPr>
              <a:t>II.</a:t>
            </a:r>
            <a:r>
              <a:rPr kumimoji="1" lang="zh-CN" altLang="en-US" sz="3600" b="1" dirty="0">
                <a:solidFill>
                  <a:srgbClr val="005DA2"/>
                </a:solidFill>
                <a:latin typeface="Times New Roman" panose="02020603050405020304" pitchFamily="18" charset="0"/>
                <a:ea typeface="微软雅黑" panose="020B0503020204020204" charset="-122"/>
                <a:cs typeface="Times New Roman" panose="02020603050405020304" pitchFamily="18" charset="0"/>
              </a:rPr>
              <a:t>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Current Status of Double Spoke Cavity Cryomodule</a:t>
            </a:r>
          </a:p>
        </p:txBody>
      </p:sp>
      <p:sp>
        <p:nvSpPr>
          <p:cNvPr id="4" name="灯片编号占位符 1">
            <a:extLst>
              <a:ext uri="{FF2B5EF4-FFF2-40B4-BE49-F238E27FC236}">
                <a16:creationId xmlns:a16="http://schemas.microsoft.com/office/drawing/2014/main" id="{2D4D0BA0-8BA6-4BA5-BDF6-47F734B72679}"/>
              </a:ext>
            </a:extLst>
          </p:cNvPr>
          <p:cNvSpPr txBox="1">
            <a:spLocks noChangeArrowheads="1"/>
          </p:cNvSpPr>
          <p:nvPr/>
        </p:nvSpPr>
        <p:spPr bwMode="auto">
          <a:xfrm>
            <a:off x="11091863" y="6524625"/>
            <a:ext cx="404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900" b="0">
                <a:solidFill>
                  <a:srgbClr val="4D5E68"/>
                </a:solidFill>
                <a:latin typeface="Impact" panose="020B0806030902050204" pitchFamily="34" charset="0"/>
                <a:sym typeface="Impact" panose="020B0806030902050204" pitchFamily="34" charset="0"/>
              </a:rPr>
              <a:t>9</a:t>
            </a:fld>
            <a:endParaRPr lang="zh-CN" altLang="en-US" sz="900" b="0" dirty="0">
              <a:solidFill>
                <a:srgbClr val="4D5E68"/>
              </a:solidFill>
              <a:latin typeface="Impact" panose="020B0806030902050204" pitchFamily="34" charset="0"/>
              <a:sym typeface="Impact" panose="020B080603090205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IxYTRhYzI3YWY1ZmViNmQ2MTMwMmE1OTYxY2VlNW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UNIT_TABLE_BEAUTIFY" val="smartTable{d47877c3-36ab-457c-95f7-4017d340db62}"/>
</p:tagLst>
</file>

<file path=ppt/tags/tag105.xml><?xml version="1.0" encoding="utf-8"?>
<p:tagLst xmlns:a="http://schemas.openxmlformats.org/drawingml/2006/main" xmlns:r="http://schemas.openxmlformats.org/officeDocument/2006/relationships" xmlns:p="http://schemas.openxmlformats.org/presentationml/2006/main">
  <p:tag name="KSO_WM_UNIT_TABLE_BEAUTIFY" val="smartTable{d47877c3-36ab-457c-95f7-4017d340db6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国标仿宋中        新罗马英">
      <a:majorFont>
        <a:latin typeface="Times New Roman"/>
        <a:ea typeface="方正仿宋_GB2312"/>
        <a:cs typeface=""/>
      </a:majorFont>
      <a:minorFont>
        <a:latin typeface="Times New Roman"/>
        <a:ea typeface="方正仿宋_GB231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2765</TotalTime>
  <Words>2264</Words>
  <Application>Microsoft Office PowerPoint</Application>
  <PresentationFormat>宽屏</PresentationFormat>
  <Paragraphs>536</Paragraphs>
  <Slides>34</Slides>
  <Notes>29</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34</vt:i4>
      </vt:variant>
    </vt:vector>
  </HeadingPairs>
  <TitlesOfParts>
    <vt:vector size="44" baseType="lpstr">
      <vt:lpstr>楷体</vt:lpstr>
      <vt:lpstr>微软雅黑</vt:lpstr>
      <vt:lpstr>Arial</vt:lpstr>
      <vt:lpstr>Arial Black</vt:lpstr>
      <vt:lpstr>Calibri</vt:lpstr>
      <vt:lpstr>Impact</vt:lpstr>
      <vt:lpstr>Times New Roman</vt:lpstr>
      <vt:lpstr>Wingdings</vt:lpstr>
      <vt:lpstr>WPS</vt:lpstr>
      <vt:lpstr>6_Office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Double spoke cavity - Design </vt:lpstr>
      <vt:lpstr>Double spoke cavity – Vertical test</vt:lpstr>
      <vt:lpstr>PowerPoint 演示文稿</vt:lpstr>
      <vt:lpstr>PowerPoint 演示文稿</vt:lpstr>
      <vt:lpstr>Cryostat and magnetic shield</vt:lpstr>
      <vt:lpstr>Integration of the cryomodule </vt:lpstr>
      <vt:lpstr>Horizontal test</vt:lpstr>
      <vt:lpstr>Cooldown process</vt:lpstr>
      <vt:lpstr>PowerPoint 演示文稿</vt:lpstr>
      <vt:lpstr>PowerPoint 演示文稿</vt:lpstr>
      <vt:lpstr>PowerPoint 演示文稿</vt:lpstr>
      <vt:lpstr>PowerPoint 演示文稿</vt:lpstr>
      <vt:lpstr>6-cell Elliptical cavity - Design </vt:lpstr>
      <vt:lpstr>6-cell Elliptical cavity -Post-processing measures    </vt:lpstr>
      <vt:lpstr> 6-cell Elliptical cavity –Vertical test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gerui</dc:creator>
  <cp:lastModifiedBy>周 文中</cp:lastModifiedBy>
  <cp:revision>468</cp:revision>
  <dcterms:created xsi:type="dcterms:W3CDTF">2019-06-19T02:08:00Z</dcterms:created>
  <dcterms:modified xsi:type="dcterms:W3CDTF">2026-06-09T08:39:01Z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2052-11.8.2.11718</vt:lpwstr>
  </property>
  <property fmtid="{D5CDD505-2E9C-101B-9397-08002B2CF9AE}" pid="3" name="ICV">
    <vt:lpwstr>7F92706A27ED4C1C86FFFA2BC1EC6F7C</vt:lpwstr>
  </property>
</Properties>
</file>