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433FF"/>
                </a:solidFill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679" y="206889"/>
            <a:ext cx="4230497" cy="113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18" y="130545"/>
            <a:ext cx="915721" cy="155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1808" y="13037343"/>
            <a:ext cx="55181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 b="1">
                <a:solidFill>
                  <a:srgbClr val="86868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8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8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5334000" y="0"/>
            <a:ext cx="13716000" cy="7019926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0" y="7204075"/>
            <a:ext cx="13716000" cy="65119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63900" y="12835873"/>
            <a:ext cx="4114800" cy="483910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914400">
              <a:defRPr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4419600" y="3689350"/>
            <a:ext cx="15544800" cy="4083050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9144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9144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9144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9144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9144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835870"/>
            <a:ext cx="4267200" cy="483910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914400">
              <a:defRPr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548678" y="13037343"/>
            <a:ext cx="494514" cy="5619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1037" y="-277198"/>
            <a:ext cx="14716126" cy="8036720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marL="781538" indent="-781538" defTabSz="584200">
              <a:spcBef>
                <a:spcPts val="0"/>
              </a:spcBef>
              <a:buClr>
                <a:srgbClr val="53585F"/>
              </a:buClr>
              <a:defRPr sz="36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1074615" indent="-439615" defTabSz="584200">
              <a:spcBef>
                <a:spcPts val="0"/>
              </a:spcBef>
              <a:buClr>
                <a:srgbClr val="53585F"/>
              </a:buClr>
              <a:defRPr sz="36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1709615" indent="-439615" defTabSz="584200">
              <a:spcBef>
                <a:spcPts val="0"/>
              </a:spcBef>
              <a:buClr>
                <a:srgbClr val="53585F"/>
              </a:buClr>
              <a:defRPr sz="36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2344615" indent="-439615" defTabSz="584200">
              <a:spcBef>
                <a:spcPts val="0"/>
              </a:spcBef>
              <a:buClr>
                <a:srgbClr val="53585F"/>
              </a:buClr>
              <a:defRPr sz="36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2979615" indent="-439615" defTabSz="584200">
              <a:spcBef>
                <a:spcPts val="0"/>
              </a:spcBef>
              <a:buClr>
                <a:srgbClr val="53585F"/>
              </a:buClr>
              <a:defRPr sz="36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Line"/>
          <p:cNvSpPr/>
          <p:nvPr/>
        </p:nvSpPr>
        <p:spPr>
          <a:xfrm>
            <a:off x="152967" y="13105931"/>
            <a:ext cx="24020519" cy="6"/>
          </a:xfrm>
          <a:prstGeom prst="line">
            <a:avLst/>
          </a:prstGeom>
          <a:ln w="508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2" name="10/Sep/2026"/>
          <p:cNvSpPr txBox="1"/>
          <p:nvPr/>
        </p:nvSpPr>
        <p:spPr>
          <a:xfrm>
            <a:off x="143453" y="13123862"/>
            <a:ext cx="232992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584200">
              <a:defRPr sz="2800">
                <a:solidFill>
                  <a:srgbClr val="005493"/>
                </a:solidFill>
              </a:defRPr>
            </a:lvl1pPr>
          </a:lstStyle>
          <a:p>
            <a:r>
              <a:t>10/Sep/2026</a:t>
            </a:r>
          </a:p>
        </p:txBody>
      </p:sp>
      <p:sp>
        <p:nvSpPr>
          <p:cNvPr id="23" name="TTC2026@Saclay"/>
          <p:cNvSpPr txBox="1"/>
          <p:nvPr/>
        </p:nvSpPr>
        <p:spPr>
          <a:xfrm>
            <a:off x="10522452" y="13123862"/>
            <a:ext cx="333909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584200">
              <a:defRPr sz="2800">
                <a:solidFill>
                  <a:srgbClr val="005493"/>
                </a:solidFill>
              </a:defRPr>
            </a:lvl1pPr>
          </a:lstStyle>
          <a:p>
            <a:r>
              <a:t>TTC2026@Saclay</a:t>
            </a:r>
          </a:p>
        </p:txBody>
      </p:sp>
      <p:sp>
        <p:nvSpPr>
          <p:cNvPr id="24" name="Slide"/>
          <p:cNvSpPr txBox="1"/>
          <p:nvPr/>
        </p:nvSpPr>
        <p:spPr>
          <a:xfrm>
            <a:off x="22663652" y="13123862"/>
            <a:ext cx="102491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584200">
              <a:defRPr sz="2800">
                <a:solidFill>
                  <a:srgbClr val="005493"/>
                </a:solidFill>
              </a:defRPr>
            </a:lvl1pPr>
          </a:lstStyle>
          <a:p>
            <a:r>
              <a:t>Slide</a:t>
            </a:r>
          </a:p>
        </p:txBody>
      </p:sp>
      <p:sp>
        <p:nvSpPr>
          <p:cNvPr id="25" name="Line"/>
          <p:cNvSpPr/>
          <p:nvPr/>
        </p:nvSpPr>
        <p:spPr>
          <a:xfrm>
            <a:off x="1324964" y="1544684"/>
            <a:ext cx="22812682" cy="6"/>
          </a:xfrm>
          <a:prstGeom prst="line">
            <a:avLst/>
          </a:prstGeom>
          <a:ln w="508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679" y="206889"/>
            <a:ext cx="4230497" cy="113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18" y="130545"/>
            <a:ext cx="915721" cy="155555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7712" y="13117512"/>
            <a:ext cx="576606" cy="625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 sz="2800"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. Sakamoto, (On behalf of SRF group at RNC)…"/>
          <p:cNvSpPr txBox="1"/>
          <p:nvPr/>
        </p:nvSpPr>
        <p:spPr>
          <a:xfrm>
            <a:off x="1845479" y="10197703"/>
            <a:ext cx="20693042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solidFill>
                  <a:srgbClr val="011993"/>
                </a:solidFill>
              </a:defRPr>
            </a:pPr>
            <a:r>
              <a:rPr u="sng"/>
              <a:t>N. Sakamoto</a:t>
            </a:r>
            <a:r>
              <a:t>, (On behalf of SRF group at RNC)</a:t>
            </a:r>
          </a:p>
          <a:p>
            <a:pPr defTabSz="584200">
              <a:defRPr sz="4000">
                <a:solidFill>
                  <a:srgbClr val="011993"/>
                </a:solidFill>
              </a:defRPr>
            </a:pPr>
            <a:endParaRPr/>
          </a:p>
          <a:p>
            <a:pPr defTabSz="584200">
              <a:defRPr sz="4000">
                <a:solidFill>
                  <a:srgbClr val="011993"/>
                </a:solidFill>
              </a:defRPr>
            </a:pPr>
            <a:r>
              <a:rPr i="1"/>
              <a:t>RIKEN Nishina Center (RNC), Wako, Japan </a:t>
            </a:r>
          </a:p>
        </p:txBody>
      </p:sp>
      <p:sp>
        <p:nvSpPr>
          <p:cNvPr id="169" name="What we learned from the six-year…"/>
          <p:cNvSpPr txBox="1"/>
          <p:nvPr/>
        </p:nvSpPr>
        <p:spPr>
          <a:xfrm>
            <a:off x="1751359" y="1529605"/>
            <a:ext cx="20881282" cy="362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sz="7200">
                <a:solidFill>
                  <a:srgbClr val="005493"/>
                </a:solidFill>
              </a:defRPr>
            </a:pPr>
            <a:r>
              <a:t>What we learned from the six-year</a:t>
            </a:r>
          </a:p>
          <a:p>
            <a:pPr defTabSz="584200">
              <a:defRPr sz="7200">
                <a:solidFill>
                  <a:srgbClr val="005493"/>
                </a:solidFill>
              </a:defRPr>
            </a:pPr>
            <a:r>
              <a:t>operation of SRILAC</a:t>
            </a:r>
          </a:p>
          <a:p>
            <a:pPr defTabSz="584200">
              <a:defRPr sz="7200">
                <a:solidFill>
                  <a:srgbClr val="005493"/>
                </a:solidFill>
              </a:defRPr>
            </a:pPr>
            <a:r>
              <a:t>- Field Emission -</a:t>
            </a:r>
          </a:p>
        </p:txBody>
      </p:sp>
      <p:pic>
        <p:nvPicPr>
          <p:cNvPr id="170" name="Screenshot 2026-05-27 at 16.51.36.png" descr="Screenshot 2026-05-27 at 16.51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949950"/>
            <a:ext cx="11125200" cy="181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81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359" y="-3436273"/>
            <a:ext cx="2207845" cy="52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Operation history since the beam commissioning"/>
          <p:cNvSpPr txBox="1"/>
          <p:nvPr/>
        </p:nvSpPr>
        <p:spPr>
          <a:xfrm>
            <a:off x="6914761" y="-831854"/>
            <a:ext cx="93936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Operation history since the beam commissioning</a:t>
            </a:r>
          </a:p>
        </p:txBody>
      </p:sp>
      <p:sp>
        <p:nvSpPr>
          <p:cNvPr id="284" name="Rectangle"/>
          <p:cNvSpPr/>
          <p:nvPr/>
        </p:nvSpPr>
        <p:spPr>
          <a:xfrm>
            <a:off x="9217110" y="-2667809"/>
            <a:ext cx="845537" cy="723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745" y="4303609"/>
            <a:ext cx="20881281" cy="7323184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Line"/>
          <p:cNvSpPr/>
          <p:nvPr/>
        </p:nvSpPr>
        <p:spPr>
          <a:xfrm>
            <a:off x="15924113" y="9210922"/>
            <a:ext cx="7480573" cy="1"/>
          </a:xfrm>
          <a:prstGeom prst="line">
            <a:avLst/>
          </a:prstGeom>
          <a:ln w="50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87" name="1 μSv/h"/>
          <p:cNvSpPr txBox="1"/>
          <p:nvPr/>
        </p:nvSpPr>
        <p:spPr>
          <a:xfrm>
            <a:off x="15997031" y="8420167"/>
            <a:ext cx="15639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1 μSv/h</a:t>
            </a:r>
          </a:p>
        </p:txBody>
      </p:sp>
      <p:sp>
        <p:nvSpPr>
          <p:cNvPr id="288" name="Since the beam commissioning, user services were performed for 17 times.…"/>
          <p:cNvSpPr txBox="1"/>
          <p:nvPr/>
        </p:nvSpPr>
        <p:spPr>
          <a:xfrm>
            <a:off x="435538" y="1777327"/>
            <a:ext cx="13675290" cy="90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10-cavity operation has been running after the adoption of vacuum port with an additional window to the FPCs.→</a:t>
            </a:r>
            <a:r>
              <a:rPr>
                <a:solidFill>
                  <a:schemeClr val="accent5"/>
                </a:solidFill>
              </a:rPr>
              <a:t>This has been working very well.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Sudden Field emission/ electronic quench occurred repeatedly during beam service.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Onset gap-voltage (indicated as </a:t>
            </a:r>
            <a:r>
              <a:rPr>
                <a:solidFill>
                  <a:srgbClr val="0433FF"/>
                </a:solidFill>
              </a:rPr>
              <a:t>●</a:t>
            </a:r>
            <a:r>
              <a:t>)had been degrading. →(Onset corresponds to V</a:t>
            </a:r>
            <a:r>
              <a:rPr baseline="-5999"/>
              <a:t>gap</a:t>
            </a:r>
            <a:r>
              <a:t> with 1 uSv/h)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001" y="1737208"/>
            <a:ext cx="9101520" cy="1121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92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93" name="Since the beam commissioning, user services were performed for 17 times.…"/>
          <p:cNvSpPr txBox="1"/>
          <p:nvPr/>
        </p:nvSpPr>
        <p:spPr>
          <a:xfrm>
            <a:off x="435538" y="1777327"/>
            <a:ext cx="13675290" cy="12225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10-cavity operation has been running after the adoption of vacuum port with an additional window to the FPCs.→</a:t>
            </a:r>
            <a:r>
              <a:rPr>
                <a:solidFill>
                  <a:schemeClr val="accent5"/>
                </a:solidFill>
              </a:rPr>
              <a:t>This has been working very well.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Sudden Field emission/ electronic quench occurred repeatedly during beam service.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Onset gap-voltage (indicated as </a:t>
            </a:r>
            <a:r>
              <a:rPr>
                <a:solidFill>
                  <a:srgbClr val="0433FF"/>
                </a:solidFill>
              </a:rPr>
              <a:t>●</a:t>
            </a:r>
            <a:r>
              <a:t>)had been degrading. →(Onset corresponds to V</a:t>
            </a:r>
            <a:r>
              <a:rPr baseline="-5999"/>
              <a:t>gap</a:t>
            </a:r>
            <a:r>
              <a:t> with 1 uSv/h)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High Power RF Processing (HPP, indicated as </a:t>
            </a:r>
            <a:r>
              <a:rPr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rPr>
              <a:t>I </a:t>
            </a:r>
            <a:r>
              <a:t>) have been routinely performed and it is still effective to mitigate Field emission/ electronic quench.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7359" y="-3436273"/>
            <a:ext cx="2207845" cy="52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Operation history since the beam commissioning"/>
          <p:cNvSpPr txBox="1"/>
          <p:nvPr/>
        </p:nvSpPr>
        <p:spPr>
          <a:xfrm>
            <a:off x="6914761" y="-831854"/>
            <a:ext cx="93936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Operation history since the beam commissioning</a:t>
            </a:r>
          </a:p>
        </p:txBody>
      </p:sp>
      <p:sp>
        <p:nvSpPr>
          <p:cNvPr id="296" name="Rectangle"/>
          <p:cNvSpPr/>
          <p:nvPr/>
        </p:nvSpPr>
        <p:spPr>
          <a:xfrm>
            <a:off x="9217110" y="-2667809"/>
            <a:ext cx="845537" cy="723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TATISTICS OF SRILAC OPERATION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STATISTICS OF SRILAC OPERATION</a:t>
            </a:r>
          </a:p>
        </p:txBody>
      </p:sp>
      <p:sp>
        <p:nvSpPr>
          <p:cNvPr id="299" name="7"/>
          <p:cNvSpPr txBox="1"/>
          <p:nvPr/>
        </p:nvSpPr>
        <p:spPr>
          <a:xfrm>
            <a:off x="23845774" y="13125449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7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0" y="7489687"/>
            <a:ext cx="23673583" cy="542368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1" name="Table 1"/>
          <p:cNvGraphicFramePr/>
          <p:nvPr/>
        </p:nvGraphicFramePr>
        <p:xfrm>
          <a:off x="2711350" y="5197175"/>
          <a:ext cx="20312822" cy="270204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5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SCQWR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SC10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HPP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V</a:t>
                      </a:r>
                      <a:r>
                        <a:rPr baseline="-5999"/>
                        <a:t>onset</a:t>
                      </a:r>
                      <a:r>
                        <a:rPr baseline="31999"/>
                        <a:t>initial</a:t>
                      </a:r>
                      <a:r>
                        <a:t> (MV)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(2.2)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V</a:t>
                      </a:r>
                      <a:r>
                        <a:rPr baseline="-5999"/>
                        <a:t>onset</a:t>
                      </a:r>
                      <a:r>
                        <a:rPr baseline="31999"/>
                        <a:t>2026</a:t>
                      </a:r>
                      <a:r>
                        <a:t>(MV)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(1.7)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(1.6)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2" name="Table 2"/>
          <p:cNvGraphicFramePr/>
          <p:nvPr/>
        </p:nvGraphicFramePr>
        <p:xfrm>
          <a:off x="4847937" y="3077409"/>
          <a:ext cx="14630574" cy="155554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3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7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GV-CM1U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GV-CM1D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GV-CM2U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GV-CM2D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GV-CM3U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GV-CM3D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135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177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3" name="GV-CM1U"/>
          <p:cNvSpPr txBox="1"/>
          <p:nvPr/>
        </p:nvSpPr>
        <p:spPr>
          <a:xfrm>
            <a:off x="6552437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GV-CM1U</a:t>
            </a:r>
          </a:p>
        </p:txBody>
      </p:sp>
      <p:sp>
        <p:nvSpPr>
          <p:cNvPr id="304" name="GV-CM1D"/>
          <p:cNvSpPr txBox="1"/>
          <p:nvPr/>
        </p:nvSpPr>
        <p:spPr>
          <a:xfrm>
            <a:off x="8869998" y="9622512"/>
            <a:ext cx="1536803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GV-CM1D</a:t>
            </a:r>
          </a:p>
        </p:txBody>
      </p:sp>
      <p:sp>
        <p:nvSpPr>
          <p:cNvPr id="305" name="GV-CM2U"/>
          <p:cNvSpPr txBox="1"/>
          <p:nvPr/>
        </p:nvSpPr>
        <p:spPr>
          <a:xfrm>
            <a:off x="10738038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GV-CM2U</a:t>
            </a:r>
          </a:p>
        </p:txBody>
      </p:sp>
      <p:sp>
        <p:nvSpPr>
          <p:cNvPr id="306" name="GV-CM2D"/>
          <p:cNvSpPr txBox="1"/>
          <p:nvPr/>
        </p:nvSpPr>
        <p:spPr>
          <a:xfrm>
            <a:off x="12594799" y="9622512"/>
            <a:ext cx="1536802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GV-CM2D</a:t>
            </a:r>
          </a:p>
        </p:txBody>
      </p:sp>
      <p:sp>
        <p:nvSpPr>
          <p:cNvPr id="307" name="GV-CM3U"/>
          <p:cNvSpPr txBox="1"/>
          <p:nvPr/>
        </p:nvSpPr>
        <p:spPr>
          <a:xfrm>
            <a:off x="14155637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GV-CM3U</a:t>
            </a:r>
          </a:p>
        </p:txBody>
      </p:sp>
      <p:sp>
        <p:nvSpPr>
          <p:cNvPr id="308" name="GV-CM3D"/>
          <p:cNvSpPr txBox="1"/>
          <p:nvPr/>
        </p:nvSpPr>
        <p:spPr>
          <a:xfrm>
            <a:off x="16089199" y="9622512"/>
            <a:ext cx="1536803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GV-CM3D</a:t>
            </a:r>
          </a:p>
        </p:txBody>
      </p:sp>
      <p:sp>
        <p:nvSpPr>
          <p:cNvPr id="309" name="Line"/>
          <p:cNvSpPr/>
          <p:nvPr/>
        </p:nvSpPr>
        <p:spPr>
          <a:xfrm>
            <a:off x="7195526" y="10225132"/>
            <a:ext cx="197875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0" name="Line"/>
          <p:cNvSpPr/>
          <p:nvPr/>
        </p:nvSpPr>
        <p:spPr>
          <a:xfrm>
            <a:off x="10986716" y="10225132"/>
            <a:ext cx="197874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1" name="Line"/>
          <p:cNvSpPr/>
          <p:nvPr/>
        </p:nvSpPr>
        <p:spPr>
          <a:xfrm>
            <a:off x="14807654" y="10225132"/>
            <a:ext cx="197875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2" name="Line"/>
          <p:cNvSpPr/>
          <p:nvPr/>
        </p:nvSpPr>
        <p:spPr>
          <a:xfrm flipH="1">
            <a:off x="10002097" y="10224194"/>
            <a:ext cx="158211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3" name="Line"/>
          <p:cNvSpPr/>
          <p:nvPr/>
        </p:nvSpPr>
        <p:spPr>
          <a:xfrm flipH="1">
            <a:off x="13677122" y="10224194"/>
            <a:ext cx="158212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4" name="Line"/>
          <p:cNvSpPr/>
          <p:nvPr/>
        </p:nvSpPr>
        <p:spPr>
          <a:xfrm flipH="1">
            <a:off x="16380588" y="10224194"/>
            <a:ext cx="158212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5" name="() no x-ray observed"/>
          <p:cNvSpPr txBox="1"/>
          <p:nvPr/>
        </p:nvSpPr>
        <p:spPr>
          <a:xfrm>
            <a:off x="19116090" y="8001000"/>
            <a:ext cx="390642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() no x-ray observed</a:t>
            </a:r>
          </a:p>
        </p:txBody>
      </p:sp>
      <p:sp>
        <p:nvSpPr>
          <p:cNvPr id="316" name="4K 1331 days,  14 warm-ups, beam operation 834 days since 2020…"/>
          <p:cNvSpPr txBox="1"/>
          <p:nvPr/>
        </p:nvSpPr>
        <p:spPr>
          <a:xfrm>
            <a:off x="384094" y="1895905"/>
            <a:ext cx="20688015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4K 1331 days,  14 warm-ups, beam operation 834 days since 2020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GV-open/close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HPP &amp;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Onset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TATISTICS OF SRILAC OPERATION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STATISTICS OF SRILAC OPERATION</a:t>
            </a:r>
          </a:p>
        </p:txBody>
      </p:sp>
      <p:sp>
        <p:nvSpPr>
          <p:cNvPr id="319" name="5"/>
          <p:cNvSpPr txBox="1"/>
          <p:nvPr/>
        </p:nvSpPr>
        <p:spPr>
          <a:xfrm>
            <a:off x="23845774" y="13125449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5</a:t>
            </a:r>
          </a:p>
        </p:txBody>
      </p:sp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0" y="7489687"/>
            <a:ext cx="23673583" cy="542368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4K 1331 days,  14 warm-ups, beam operation 834 days since 2020…"/>
          <p:cNvSpPr txBox="1"/>
          <p:nvPr/>
        </p:nvSpPr>
        <p:spPr>
          <a:xfrm>
            <a:off x="384094" y="1895905"/>
            <a:ext cx="20688015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4K 1331 days,  14 warm-ups, beam operation 834 days since 2020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GV-open/close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HPP &amp;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Onset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aphicFrame>
        <p:nvGraphicFramePr>
          <p:cNvPr id="322" name="Table 1"/>
          <p:cNvGraphicFramePr/>
          <p:nvPr/>
        </p:nvGraphicFramePr>
        <p:xfrm>
          <a:off x="2711350" y="5197175"/>
          <a:ext cx="20312822" cy="270204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6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5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SCQWR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SC09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SC10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HPP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V</a:t>
                      </a:r>
                      <a:r>
                        <a:rPr baseline="-5999"/>
                        <a:t>onset</a:t>
                      </a:r>
                      <a:r>
                        <a:rPr baseline="31999"/>
                        <a:t>initial</a:t>
                      </a:r>
                      <a:r>
                        <a:t> (MV)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(2.2)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12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V</a:t>
                      </a:r>
                      <a:r>
                        <a:rPr baseline="-5999"/>
                        <a:t>onset</a:t>
                      </a:r>
                      <a:r>
                        <a:rPr baseline="31999"/>
                        <a:t>2026</a:t>
                      </a:r>
                      <a:r>
                        <a:t>(MV)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(1.7)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(1.6)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1.1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3" name="Table 2"/>
          <p:cNvGraphicFramePr/>
          <p:nvPr/>
        </p:nvGraphicFramePr>
        <p:xfrm>
          <a:off x="4847937" y="3077409"/>
          <a:ext cx="14630574" cy="155554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3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7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GV-CM1U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GV-CM1D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GV-CM2U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GV-CM2D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GV-CM3U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GV-CM3D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135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177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4" name="GV-CM1U"/>
          <p:cNvSpPr txBox="1"/>
          <p:nvPr/>
        </p:nvSpPr>
        <p:spPr>
          <a:xfrm>
            <a:off x="6552437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GV-CM1U</a:t>
            </a:r>
          </a:p>
        </p:txBody>
      </p:sp>
      <p:sp>
        <p:nvSpPr>
          <p:cNvPr id="325" name="GV-CM1D"/>
          <p:cNvSpPr txBox="1"/>
          <p:nvPr/>
        </p:nvSpPr>
        <p:spPr>
          <a:xfrm>
            <a:off x="8869998" y="9622512"/>
            <a:ext cx="1536803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GV-CM1D</a:t>
            </a:r>
          </a:p>
        </p:txBody>
      </p:sp>
      <p:sp>
        <p:nvSpPr>
          <p:cNvPr id="326" name="GV-CM2U"/>
          <p:cNvSpPr txBox="1"/>
          <p:nvPr/>
        </p:nvSpPr>
        <p:spPr>
          <a:xfrm>
            <a:off x="10738038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GV-CM2U</a:t>
            </a:r>
          </a:p>
        </p:txBody>
      </p:sp>
      <p:sp>
        <p:nvSpPr>
          <p:cNvPr id="327" name="GV-CM2D"/>
          <p:cNvSpPr txBox="1"/>
          <p:nvPr/>
        </p:nvSpPr>
        <p:spPr>
          <a:xfrm>
            <a:off x="12594799" y="9622512"/>
            <a:ext cx="1536802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GV-CM2D</a:t>
            </a:r>
          </a:p>
        </p:txBody>
      </p:sp>
      <p:sp>
        <p:nvSpPr>
          <p:cNvPr id="328" name="GV-CM3U"/>
          <p:cNvSpPr txBox="1"/>
          <p:nvPr/>
        </p:nvSpPr>
        <p:spPr>
          <a:xfrm>
            <a:off x="14155637" y="9622512"/>
            <a:ext cx="1525525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GV-CM3U</a:t>
            </a:r>
          </a:p>
        </p:txBody>
      </p:sp>
      <p:sp>
        <p:nvSpPr>
          <p:cNvPr id="329" name="GV-CM3D"/>
          <p:cNvSpPr txBox="1"/>
          <p:nvPr/>
        </p:nvSpPr>
        <p:spPr>
          <a:xfrm>
            <a:off x="16089199" y="9622512"/>
            <a:ext cx="1536803" cy="5207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GV-CM3D</a:t>
            </a:r>
          </a:p>
        </p:txBody>
      </p:sp>
      <p:sp>
        <p:nvSpPr>
          <p:cNvPr id="330" name="Line"/>
          <p:cNvSpPr/>
          <p:nvPr/>
        </p:nvSpPr>
        <p:spPr>
          <a:xfrm>
            <a:off x="7195526" y="10225132"/>
            <a:ext cx="197875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1" name="Line"/>
          <p:cNvSpPr/>
          <p:nvPr/>
        </p:nvSpPr>
        <p:spPr>
          <a:xfrm>
            <a:off x="10986716" y="10225132"/>
            <a:ext cx="197874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2" name="Line"/>
          <p:cNvSpPr/>
          <p:nvPr/>
        </p:nvSpPr>
        <p:spPr>
          <a:xfrm>
            <a:off x="14807654" y="10225132"/>
            <a:ext cx="197875" cy="742760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 flipH="1">
            <a:off x="10002097" y="10224194"/>
            <a:ext cx="158211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4" name="Line"/>
          <p:cNvSpPr/>
          <p:nvPr/>
        </p:nvSpPr>
        <p:spPr>
          <a:xfrm flipH="1">
            <a:off x="13677122" y="10224194"/>
            <a:ext cx="158212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5" name="Line"/>
          <p:cNvSpPr/>
          <p:nvPr/>
        </p:nvSpPr>
        <p:spPr>
          <a:xfrm flipH="1">
            <a:off x="16380588" y="10224194"/>
            <a:ext cx="158212" cy="743698"/>
          </a:xfrm>
          <a:prstGeom prst="line">
            <a:avLst/>
          </a:prstGeom>
          <a:ln w="50800">
            <a:solidFill>
              <a:srgbClr val="0433F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6" name="() no x-ray observed"/>
          <p:cNvSpPr txBox="1"/>
          <p:nvPr/>
        </p:nvSpPr>
        <p:spPr>
          <a:xfrm>
            <a:off x="19116090" y="8001000"/>
            <a:ext cx="390642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() no x-ray observed</a:t>
            </a:r>
          </a:p>
        </p:txBody>
      </p:sp>
      <p:sp>
        <p:nvSpPr>
          <p:cNvPr id="337" name="Rectangle"/>
          <p:cNvSpPr/>
          <p:nvPr/>
        </p:nvSpPr>
        <p:spPr>
          <a:xfrm>
            <a:off x="7023100" y="5105400"/>
            <a:ext cx="1270000" cy="1418667"/>
          </a:xfrm>
          <a:prstGeom prst="rect">
            <a:avLst/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93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8" name="Rectangle"/>
          <p:cNvSpPr/>
          <p:nvPr/>
        </p:nvSpPr>
        <p:spPr>
          <a:xfrm>
            <a:off x="16611600" y="5105400"/>
            <a:ext cx="2919165" cy="1418667"/>
          </a:xfrm>
          <a:prstGeom prst="rect">
            <a:avLst/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93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H="1">
            <a:off x="7863571" y="6592254"/>
            <a:ext cx="1" cy="4209733"/>
          </a:xfrm>
          <a:prstGeom prst="line">
            <a:avLst/>
          </a:prstGeom>
          <a:ln w="508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40" name="Line"/>
          <p:cNvSpPr/>
          <p:nvPr/>
        </p:nvSpPr>
        <p:spPr>
          <a:xfrm flipH="1">
            <a:off x="12678350" y="6458661"/>
            <a:ext cx="4746918" cy="4210141"/>
          </a:xfrm>
          <a:prstGeom prst="line">
            <a:avLst/>
          </a:prstGeom>
          <a:ln w="508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41" name="Line"/>
          <p:cNvSpPr/>
          <p:nvPr/>
        </p:nvSpPr>
        <p:spPr>
          <a:xfrm flipH="1">
            <a:off x="13237150" y="6460369"/>
            <a:ext cx="5842196" cy="4208432"/>
          </a:xfrm>
          <a:prstGeom prst="line">
            <a:avLst/>
          </a:prstGeom>
          <a:ln w="508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8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70" y="5605210"/>
            <a:ext cx="15831165" cy="73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2026"/>
          <p:cNvSpPr txBox="1"/>
          <p:nvPr/>
        </p:nvSpPr>
        <p:spPr>
          <a:xfrm>
            <a:off x="19785998" y="6144383"/>
            <a:ext cx="137739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2026</a:t>
            </a:r>
          </a:p>
        </p:txBody>
      </p:sp>
      <p:sp>
        <p:nvSpPr>
          <p:cNvPr id="346" name="Beam tuning has being performed maximizing transmission efficiency from FC-6A1 to FC-e11, minimizing the vacuum level at the room temperature parts between CMs, and minimizing x-ray levels at CMs."/>
          <p:cNvSpPr txBox="1"/>
          <p:nvPr/>
        </p:nvSpPr>
        <p:spPr>
          <a:xfrm>
            <a:off x="435538" y="1828127"/>
            <a:ext cx="22812681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Beam tuning has being performed maximizing transmission efficiency from FC-6A1 to FC-e11, minimizing the vacuum level at the room temperature parts between CMs, and minimizing x-ray levels at CMs.</a:t>
            </a:r>
          </a:p>
        </p:txBody>
      </p:sp>
      <p:sp>
        <p:nvSpPr>
          <p:cNvPr id="347" name="SYMPTOM OF FIELD EMISSION ACTIVATION"/>
          <p:cNvSpPr txBox="1"/>
          <p:nvPr/>
        </p:nvSpPr>
        <p:spPr>
          <a:xfrm>
            <a:off x="448311" y="294387"/>
            <a:ext cx="20881281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SYMPTOM OF FIELD EMISSION ACTIVATION</a:t>
            </a:r>
          </a:p>
        </p:txBody>
      </p:sp>
      <p:sp>
        <p:nvSpPr>
          <p:cNvPr id="348" name="SC05"/>
          <p:cNvSpPr txBox="1"/>
          <p:nvPr/>
        </p:nvSpPr>
        <p:spPr>
          <a:xfrm>
            <a:off x="5606600" y="646430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r>
              <a:t>SC05</a:t>
            </a:r>
          </a:p>
        </p:txBody>
      </p:sp>
      <p:sp>
        <p:nvSpPr>
          <p:cNvPr id="349" name="SC06"/>
          <p:cNvSpPr txBox="1"/>
          <p:nvPr/>
        </p:nvSpPr>
        <p:spPr>
          <a:xfrm>
            <a:off x="5606600" y="717653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SC06</a:t>
            </a:r>
          </a:p>
        </p:txBody>
      </p:sp>
      <p:sp>
        <p:nvSpPr>
          <p:cNvPr id="350" name="SC07"/>
          <p:cNvSpPr txBox="1"/>
          <p:nvPr/>
        </p:nvSpPr>
        <p:spPr>
          <a:xfrm>
            <a:off x="5606600" y="8003061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SC07</a:t>
            </a:r>
          </a:p>
        </p:txBody>
      </p:sp>
      <p:sp>
        <p:nvSpPr>
          <p:cNvPr id="351" name="SC08"/>
          <p:cNvSpPr txBox="1"/>
          <p:nvPr/>
        </p:nvSpPr>
        <p:spPr>
          <a:xfrm>
            <a:off x="5606600" y="8831934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t>SC08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48" y="3431973"/>
            <a:ext cx="10418357" cy="2074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8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pic>
        <p:nvPicPr>
          <p:cNvPr id="3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70" y="5605210"/>
            <a:ext cx="15831165" cy="73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2026"/>
          <p:cNvSpPr txBox="1"/>
          <p:nvPr/>
        </p:nvSpPr>
        <p:spPr>
          <a:xfrm>
            <a:off x="19785998" y="6144383"/>
            <a:ext cx="137739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2026</a:t>
            </a:r>
          </a:p>
        </p:txBody>
      </p:sp>
      <p:sp>
        <p:nvSpPr>
          <p:cNvPr id="357" name="Beam tuning has being performed maximizing transmission efficiency from FC-6A1 to FC-e11, minimizing the vacuum level at the room temperature parts between CMs, and minimizing x-ray levels at CMs.…"/>
          <p:cNvSpPr txBox="1"/>
          <p:nvPr/>
        </p:nvSpPr>
        <p:spPr>
          <a:xfrm>
            <a:off x="435538" y="1828127"/>
            <a:ext cx="2281268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Beam tuning has being performed maximizing transmission efficiency from FC-6A1 to FC-e11, minimizing the vacuum level at the room temperature parts between CMs, and minimizing x-ray levels at CMs.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 year SC05,07,08 have been repeatedly processed during beam service.</a:t>
            </a:r>
          </a:p>
        </p:txBody>
      </p:sp>
      <p:sp>
        <p:nvSpPr>
          <p:cNvPr id="358" name="SYMPTOM OF FIELD EMISSION ACTIVATION"/>
          <p:cNvSpPr txBox="1"/>
          <p:nvPr/>
        </p:nvSpPr>
        <p:spPr>
          <a:xfrm>
            <a:off x="448311" y="294387"/>
            <a:ext cx="20881281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SYMPTOM OF FIELD EMISSION ACTIVATION</a:t>
            </a:r>
          </a:p>
        </p:txBody>
      </p:sp>
      <p:sp>
        <p:nvSpPr>
          <p:cNvPr id="359" name="SC05"/>
          <p:cNvSpPr txBox="1"/>
          <p:nvPr/>
        </p:nvSpPr>
        <p:spPr>
          <a:xfrm>
            <a:off x="5606600" y="646430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r>
              <a:t>SC05</a:t>
            </a:r>
          </a:p>
        </p:txBody>
      </p:sp>
      <p:sp>
        <p:nvSpPr>
          <p:cNvPr id="360" name="SC06"/>
          <p:cNvSpPr txBox="1"/>
          <p:nvPr/>
        </p:nvSpPr>
        <p:spPr>
          <a:xfrm>
            <a:off x="5606600" y="717653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SC06</a:t>
            </a:r>
          </a:p>
        </p:txBody>
      </p:sp>
      <p:sp>
        <p:nvSpPr>
          <p:cNvPr id="361" name="SC07"/>
          <p:cNvSpPr txBox="1"/>
          <p:nvPr/>
        </p:nvSpPr>
        <p:spPr>
          <a:xfrm>
            <a:off x="5606600" y="8003061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SC07</a:t>
            </a:r>
          </a:p>
        </p:txBody>
      </p:sp>
      <p:sp>
        <p:nvSpPr>
          <p:cNvPr id="362" name="SC08"/>
          <p:cNvSpPr txBox="1"/>
          <p:nvPr/>
        </p:nvSpPr>
        <p:spPr>
          <a:xfrm>
            <a:off x="5606600" y="8831934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t>SC08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YMPTOM OF FIELD EMISSION ACTIVATION"/>
          <p:cNvSpPr txBox="1"/>
          <p:nvPr/>
        </p:nvSpPr>
        <p:spPr>
          <a:xfrm>
            <a:off x="448311" y="294387"/>
            <a:ext cx="20881281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SYMPTOM OF FIELD EMISSION ACTIVATION</a:t>
            </a:r>
          </a:p>
        </p:txBody>
      </p:sp>
      <p:sp>
        <p:nvSpPr>
          <p:cNvPr id="365" name="8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70" y="5605210"/>
            <a:ext cx="15831165" cy="73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Beam tuning has being performed maximizing transmission efficiency from FC-6A1 to FC-e11, minimizing the vacuum level at the room temperature parts between CMs, and minimizing x-ray levels at CMs.…"/>
          <p:cNvSpPr txBox="1"/>
          <p:nvPr/>
        </p:nvSpPr>
        <p:spPr>
          <a:xfrm>
            <a:off x="435538" y="1828127"/>
            <a:ext cx="22812681" cy="402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Beam tuning has being performed maximizing transmission efficiency from FC-6A1 to FC-e11, minimizing the vacuum level at the room temperature parts between CMs, and minimizing x-ray levels at CMs.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 year SC05,07,08 have been repeatedly processed during beam service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region with beam loss looked changing the position according to the beam tuning.</a:t>
            </a:r>
          </a:p>
        </p:txBody>
      </p:sp>
      <p:sp>
        <p:nvSpPr>
          <p:cNvPr id="368" name="2026"/>
          <p:cNvSpPr txBox="1"/>
          <p:nvPr/>
        </p:nvSpPr>
        <p:spPr>
          <a:xfrm>
            <a:off x="19785998" y="6144383"/>
            <a:ext cx="137739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2026</a:t>
            </a:r>
          </a:p>
        </p:txBody>
      </p:sp>
      <p:sp>
        <p:nvSpPr>
          <p:cNvPr id="369" name="Rounded Rectangle"/>
          <p:cNvSpPr/>
          <p:nvPr/>
        </p:nvSpPr>
        <p:spPr>
          <a:xfrm>
            <a:off x="6530749" y="7762731"/>
            <a:ext cx="1270001" cy="1663230"/>
          </a:xfrm>
          <a:prstGeom prst="roundRect">
            <a:avLst>
              <a:gd name="adj" fmla="val 15000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70" name="Rounded Rectangle"/>
          <p:cNvSpPr/>
          <p:nvPr/>
        </p:nvSpPr>
        <p:spPr>
          <a:xfrm>
            <a:off x="8126688" y="6366326"/>
            <a:ext cx="2494970" cy="762001"/>
          </a:xfrm>
          <a:prstGeom prst="roundRect">
            <a:avLst>
              <a:gd name="adj" fmla="val 25000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71" name="Rounded Rectangle"/>
          <p:cNvSpPr/>
          <p:nvPr/>
        </p:nvSpPr>
        <p:spPr>
          <a:xfrm>
            <a:off x="14001204" y="7909171"/>
            <a:ext cx="676424" cy="762001"/>
          </a:xfrm>
          <a:prstGeom prst="roundRect">
            <a:avLst>
              <a:gd name="adj" fmla="val 28163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72" name="Line"/>
          <p:cNvSpPr/>
          <p:nvPr/>
        </p:nvSpPr>
        <p:spPr>
          <a:xfrm>
            <a:off x="10920690" y="7061959"/>
            <a:ext cx="2984921" cy="1232335"/>
          </a:xfrm>
          <a:prstGeom prst="line">
            <a:avLst/>
          </a:prstGeom>
          <a:ln w="635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73" name="Line"/>
          <p:cNvSpPr/>
          <p:nvPr/>
        </p:nvSpPr>
        <p:spPr>
          <a:xfrm flipV="1">
            <a:off x="7935942" y="7296939"/>
            <a:ext cx="999626" cy="1379860"/>
          </a:xfrm>
          <a:prstGeom prst="line">
            <a:avLst/>
          </a:prstGeom>
          <a:ln w="635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74" name="SC05"/>
          <p:cNvSpPr txBox="1"/>
          <p:nvPr/>
        </p:nvSpPr>
        <p:spPr>
          <a:xfrm>
            <a:off x="5606600" y="646430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r>
              <a:t>SC05</a:t>
            </a:r>
          </a:p>
        </p:txBody>
      </p:sp>
      <p:sp>
        <p:nvSpPr>
          <p:cNvPr id="375" name="SC06"/>
          <p:cNvSpPr txBox="1"/>
          <p:nvPr/>
        </p:nvSpPr>
        <p:spPr>
          <a:xfrm>
            <a:off x="5606600" y="717653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SC06</a:t>
            </a:r>
          </a:p>
        </p:txBody>
      </p:sp>
      <p:sp>
        <p:nvSpPr>
          <p:cNvPr id="376" name="SC07"/>
          <p:cNvSpPr txBox="1"/>
          <p:nvPr/>
        </p:nvSpPr>
        <p:spPr>
          <a:xfrm>
            <a:off x="5606600" y="8003061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SC07</a:t>
            </a:r>
          </a:p>
        </p:txBody>
      </p:sp>
      <p:sp>
        <p:nvSpPr>
          <p:cNvPr id="377" name="SC08"/>
          <p:cNvSpPr txBox="1"/>
          <p:nvPr/>
        </p:nvSpPr>
        <p:spPr>
          <a:xfrm>
            <a:off x="5606600" y="8755734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t>SC08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YMPTOM OF FIELD EMISSION ACTIVATION"/>
          <p:cNvSpPr txBox="1"/>
          <p:nvPr/>
        </p:nvSpPr>
        <p:spPr>
          <a:xfrm>
            <a:off x="448311" y="294387"/>
            <a:ext cx="20881281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SYMPTOM OF FIELD EMISSION ACTIVATION</a:t>
            </a:r>
          </a:p>
        </p:txBody>
      </p:sp>
      <p:sp>
        <p:nvSpPr>
          <p:cNvPr id="380" name="8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70" y="5605210"/>
            <a:ext cx="15831165" cy="73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Beam tuning has being performed maximizing transmission efficiency from FC-6A1 to FC-e11, minimizing the vacuum level at the room temperature parts between CMs, and minimizing x-ray levels at CMs.…"/>
          <p:cNvSpPr txBox="1"/>
          <p:nvPr/>
        </p:nvSpPr>
        <p:spPr>
          <a:xfrm>
            <a:off x="435538" y="1828127"/>
            <a:ext cx="22812681" cy="402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Beam tuning has being performed maximizing transmission efficiency from FC-6A1 to FC-e11, minimizing the vacuum level at the room temperature parts between CMs, and minimizing x-ray levels at CMs.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 year SC05,07,08 have been repeatedly processed during beam service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region with beam loss looked changing the position according to the beam tuning.</a:t>
            </a:r>
          </a:p>
        </p:txBody>
      </p:sp>
      <p:sp>
        <p:nvSpPr>
          <p:cNvPr id="383" name="2026"/>
          <p:cNvSpPr txBox="1"/>
          <p:nvPr/>
        </p:nvSpPr>
        <p:spPr>
          <a:xfrm>
            <a:off x="19785998" y="6144383"/>
            <a:ext cx="137739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2026</a:t>
            </a:r>
          </a:p>
        </p:txBody>
      </p:sp>
      <p:sp>
        <p:nvSpPr>
          <p:cNvPr id="384" name="Rounded Rectangle"/>
          <p:cNvSpPr/>
          <p:nvPr/>
        </p:nvSpPr>
        <p:spPr>
          <a:xfrm>
            <a:off x="6530749" y="7762731"/>
            <a:ext cx="1270001" cy="1663230"/>
          </a:xfrm>
          <a:prstGeom prst="roundRect">
            <a:avLst>
              <a:gd name="adj" fmla="val 15000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5" name="Rounded Rectangle"/>
          <p:cNvSpPr/>
          <p:nvPr/>
        </p:nvSpPr>
        <p:spPr>
          <a:xfrm>
            <a:off x="8126688" y="6366326"/>
            <a:ext cx="2494970" cy="762001"/>
          </a:xfrm>
          <a:prstGeom prst="roundRect">
            <a:avLst>
              <a:gd name="adj" fmla="val 25000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6" name="Rounded Rectangle"/>
          <p:cNvSpPr/>
          <p:nvPr/>
        </p:nvSpPr>
        <p:spPr>
          <a:xfrm>
            <a:off x="14001204" y="7909171"/>
            <a:ext cx="676424" cy="762001"/>
          </a:xfrm>
          <a:prstGeom prst="roundRect">
            <a:avLst>
              <a:gd name="adj" fmla="val 28163"/>
            </a:avLst>
          </a:prstGeom>
          <a:ln w="63500">
            <a:solidFill>
              <a:srgbClr val="FF40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7" name="Line"/>
          <p:cNvSpPr/>
          <p:nvPr/>
        </p:nvSpPr>
        <p:spPr>
          <a:xfrm>
            <a:off x="10920690" y="7061959"/>
            <a:ext cx="2984921" cy="1232335"/>
          </a:xfrm>
          <a:prstGeom prst="line">
            <a:avLst/>
          </a:prstGeom>
          <a:ln w="635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8" name="Line"/>
          <p:cNvSpPr/>
          <p:nvPr/>
        </p:nvSpPr>
        <p:spPr>
          <a:xfrm flipV="1">
            <a:off x="7935942" y="7296939"/>
            <a:ext cx="999626" cy="1379860"/>
          </a:xfrm>
          <a:prstGeom prst="line">
            <a:avLst/>
          </a:prstGeom>
          <a:ln w="63500">
            <a:solidFill>
              <a:srgbClr val="FF4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9" name="Rounded Rectangle"/>
          <p:cNvSpPr/>
          <p:nvPr/>
        </p:nvSpPr>
        <p:spPr>
          <a:xfrm>
            <a:off x="13094341" y="2325140"/>
            <a:ext cx="7865574" cy="8556223"/>
          </a:xfrm>
          <a:prstGeom prst="roundRect">
            <a:avLst>
              <a:gd name="adj" fmla="val 15000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0" name="Rounded Rectangle"/>
          <p:cNvSpPr/>
          <p:nvPr/>
        </p:nvSpPr>
        <p:spPr>
          <a:xfrm>
            <a:off x="3201425" y="2127776"/>
            <a:ext cx="7865573" cy="8556223"/>
          </a:xfrm>
          <a:prstGeom prst="roundRect">
            <a:avLst>
              <a:gd name="adj" fmla="val 15000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34" y="2740544"/>
            <a:ext cx="7022303" cy="621151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e"/>
          <p:cNvSpPr txBox="1"/>
          <p:nvPr/>
        </p:nvSpPr>
        <p:spPr>
          <a:xfrm>
            <a:off x="6111816" y="4683288"/>
            <a:ext cx="373813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</a:t>
            </a:r>
          </a:p>
        </p:txBody>
      </p:sp>
      <p:sp>
        <p:nvSpPr>
          <p:cNvPr id="393" name="Line"/>
          <p:cNvSpPr/>
          <p:nvPr/>
        </p:nvSpPr>
        <p:spPr>
          <a:xfrm flipH="1" flipV="1">
            <a:off x="6112625" y="5381166"/>
            <a:ext cx="368799" cy="10237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Line"/>
          <p:cNvSpPr/>
          <p:nvPr/>
        </p:nvSpPr>
        <p:spPr>
          <a:xfrm flipH="1">
            <a:off x="5012847" y="5626986"/>
            <a:ext cx="1469862" cy="246840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5" name="Line"/>
          <p:cNvSpPr/>
          <p:nvPr/>
        </p:nvSpPr>
        <p:spPr>
          <a:xfrm flipH="1">
            <a:off x="5533603" y="5677890"/>
            <a:ext cx="911409" cy="60395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96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188168">
            <a:off x="4829550" y="5471926"/>
            <a:ext cx="1377555" cy="366847"/>
          </a:xfrm>
          <a:prstGeom prst="rect">
            <a:avLst/>
          </a:prstGeom>
        </p:spPr>
      </p:pic>
      <p:sp>
        <p:nvSpPr>
          <p:cNvPr id="398" name="Line"/>
          <p:cNvSpPr/>
          <p:nvPr/>
        </p:nvSpPr>
        <p:spPr>
          <a:xfrm flipH="1" flipV="1">
            <a:off x="6112625" y="5482766"/>
            <a:ext cx="368799" cy="10237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Line"/>
          <p:cNvSpPr/>
          <p:nvPr/>
        </p:nvSpPr>
        <p:spPr>
          <a:xfrm flipH="1">
            <a:off x="6110671" y="5614390"/>
            <a:ext cx="376103" cy="1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Line"/>
          <p:cNvSpPr/>
          <p:nvPr/>
        </p:nvSpPr>
        <p:spPr>
          <a:xfrm flipH="1">
            <a:off x="6103068" y="5631541"/>
            <a:ext cx="388182" cy="98625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Line"/>
          <p:cNvSpPr/>
          <p:nvPr/>
        </p:nvSpPr>
        <p:spPr>
          <a:xfrm flipH="1">
            <a:off x="5535515" y="5626305"/>
            <a:ext cx="910831" cy="348889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5976" y="2845495"/>
            <a:ext cx="7022303" cy="621151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e"/>
          <p:cNvSpPr txBox="1"/>
          <p:nvPr/>
        </p:nvSpPr>
        <p:spPr>
          <a:xfrm>
            <a:off x="16054659" y="4788239"/>
            <a:ext cx="373813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</a:t>
            </a:r>
          </a:p>
        </p:txBody>
      </p:sp>
      <p:sp>
        <p:nvSpPr>
          <p:cNvPr id="404" name="Line"/>
          <p:cNvSpPr/>
          <p:nvPr/>
        </p:nvSpPr>
        <p:spPr>
          <a:xfrm flipH="1" flipV="1">
            <a:off x="16055467" y="5486117"/>
            <a:ext cx="368799" cy="10237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5" name="Line"/>
          <p:cNvSpPr/>
          <p:nvPr/>
        </p:nvSpPr>
        <p:spPr>
          <a:xfrm flipH="1">
            <a:off x="14955688" y="5731937"/>
            <a:ext cx="1469863" cy="246840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Line"/>
          <p:cNvSpPr/>
          <p:nvPr/>
        </p:nvSpPr>
        <p:spPr>
          <a:xfrm flipH="1">
            <a:off x="15476444" y="5782841"/>
            <a:ext cx="911410" cy="60395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7" name="Line"/>
          <p:cNvSpPr/>
          <p:nvPr/>
        </p:nvSpPr>
        <p:spPr>
          <a:xfrm flipH="1" flipV="1">
            <a:off x="16055467" y="5587717"/>
            <a:ext cx="368799" cy="10237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8" name="Line"/>
          <p:cNvSpPr/>
          <p:nvPr/>
        </p:nvSpPr>
        <p:spPr>
          <a:xfrm flipH="1">
            <a:off x="16053514" y="5719341"/>
            <a:ext cx="376103" cy="1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9" name="Line"/>
          <p:cNvSpPr/>
          <p:nvPr/>
        </p:nvSpPr>
        <p:spPr>
          <a:xfrm flipH="1">
            <a:off x="16045909" y="5736492"/>
            <a:ext cx="388182" cy="98624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0" name="Line"/>
          <p:cNvSpPr/>
          <p:nvPr/>
        </p:nvSpPr>
        <p:spPr>
          <a:xfrm flipH="1">
            <a:off x="15478358" y="5731255"/>
            <a:ext cx="910831" cy="348890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1" name="Terminator"/>
          <p:cNvSpPr/>
          <p:nvPr/>
        </p:nvSpPr>
        <p:spPr>
          <a:xfrm rot="4020000">
            <a:off x="16376094" y="5600371"/>
            <a:ext cx="263367" cy="131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2" name="Electronic quench by secondary…"/>
          <p:cNvSpPr txBox="1"/>
          <p:nvPr/>
        </p:nvSpPr>
        <p:spPr>
          <a:xfrm>
            <a:off x="3956173" y="9363544"/>
            <a:ext cx="625622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Electronic quench by secondary </a:t>
            </a:r>
          </a:p>
          <a:p>
            <a:r>
              <a:t>electron emission w/beam</a:t>
            </a:r>
          </a:p>
        </p:txBody>
      </p:sp>
      <p:sp>
        <p:nvSpPr>
          <p:cNvPr id="413" name="Electronic quench by E-field…"/>
          <p:cNvSpPr txBox="1"/>
          <p:nvPr/>
        </p:nvSpPr>
        <p:spPr>
          <a:xfrm>
            <a:off x="13964172" y="9606998"/>
            <a:ext cx="553445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Electronic quench by E-field </a:t>
            </a:r>
          </a:p>
          <a:p>
            <a:r>
              <a:t>electron emission w/o beam</a:t>
            </a:r>
          </a:p>
        </p:txBody>
      </p:sp>
      <p:sp>
        <p:nvSpPr>
          <p:cNvPr id="414" name="Arrow"/>
          <p:cNvSpPr/>
          <p:nvPr/>
        </p:nvSpPr>
        <p:spPr>
          <a:xfrm>
            <a:off x="11445669" y="544452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5" name="Line"/>
          <p:cNvSpPr/>
          <p:nvPr/>
        </p:nvSpPr>
        <p:spPr>
          <a:xfrm flipV="1">
            <a:off x="3219992" y="6276819"/>
            <a:ext cx="1989817" cy="589327"/>
          </a:xfrm>
          <a:prstGeom prst="line">
            <a:avLst/>
          </a:prstGeom>
          <a:ln w="76200">
            <a:solidFill>
              <a:srgbClr val="942192"/>
            </a:solidFill>
            <a:miter lim="400000"/>
            <a:headEnd type="arrow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6" name="Beam"/>
          <p:cNvSpPr txBox="1"/>
          <p:nvPr/>
        </p:nvSpPr>
        <p:spPr>
          <a:xfrm>
            <a:off x="3628163" y="5196807"/>
            <a:ext cx="11827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Beam</a:t>
            </a:r>
          </a:p>
        </p:txBody>
      </p:sp>
      <p:sp>
        <p:nvSpPr>
          <p:cNvPr id="417" name="X-ray"/>
          <p:cNvSpPr txBox="1"/>
          <p:nvPr/>
        </p:nvSpPr>
        <p:spPr>
          <a:xfrm>
            <a:off x="3267009" y="7059764"/>
            <a:ext cx="1062432" cy="5842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X-ray</a:t>
            </a:r>
          </a:p>
        </p:txBody>
      </p:sp>
      <p:sp>
        <p:nvSpPr>
          <p:cNvPr id="418" name="Line"/>
          <p:cNvSpPr/>
          <p:nvPr/>
        </p:nvSpPr>
        <p:spPr>
          <a:xfrm flipV="1">
            <a:off x="13326616" y="6377082"/>
            <a:ext cx="1989817" cy="589327"/>
          </a:xfrm>
          <a:prstGeom prst="line">
            <a:avLst/>
          </a:prstGeom>
          <a:ln w="76200">
            <a:solidFill>
              <a:srgbClr val="942192"/>
            </a:solidFill>
            <a:miter lim="400000"/>
            <a:headEnd type="arrow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9" name="X-ray"/>
          <p:cNvSpPr txBox="1"/>
          <p:nvPr/>
        </p:nvSpPr>
        <p:spPr>
          <a:xfrm>
            <a:off x="13373633" y="7160027"/>
            <a:ext cx="1062432" cy="5842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X-ray</a:t>
            </a:r>
          </a:p>
        </p:txBody>
      </p:sp>
      <p:sp>
        <p:nvSpPr>
          <p:cNvPr id="420" name="The power deposited by the impacting ions  looks to change the intrinsic properties of the emitter."/>
          <p:cNvSpPr txBox="1"/>
          <p:nvPr/>
        </p:nvSpPr>
        <p:spPr>
          <a:xfrm>
            <a:off x="1996262" y="11359453"/>
            <a:ext cx="24307496" cy="177800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515151"/>
                </a:solidFill>
              </a:defRPr>
            </a:lvl1pPr>
          </a:lstStyle>
          <a:p>
            <a:r>
              <a:t>The power deposited by the impacting ions  looks to change the intrinsic properties of the emitter.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EFFECTIVENESS OF HPP"/>
          <p:cNvSpPr txBox="1"/>
          <p:nvPr/>
        </p:nvSpPr>
        <p:spPr>
          <a:xfrm>
            <a:off x="3035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5600">
                <a:solidFill>
                  <a:srgbClr val="005493"/>
                </a:solidFill>
              </a:defRPr>
            </a:lvl1pPr>
          </a:lstStyle>
          <a:p>
            <a:r>
              <a:t>EFFECTIVENESS OF HPP</a:t>
            </a:r>
          </a:p>
        </p:txBody>
      </p:sp>
      <p:sp>
        <p:nvSpPr>
          <p:cNvPr id="423" name="9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424" name="0.5 Hz and a 1% duty RF pulse with a width of 20 ms was adopted which was sufficient to raise the cavity voltage (Pt) up to 90% with a detuning of 50 Hz.…"/>
          <p:cNvSpPr txBox="1"/>
          <p:nvPr/>
        </p:nvSpPr>
        <p:spPr>
          <a:xfrm>
            <a:off x="134670" y="1922025"/>
            <a:ext cx="12068731" cy="152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0.5 Hz and a 1% duty RF pulse with a width of 20 ms was adopted which was sufficient to raise the cavity voltage (P</a:t>
            </a:r>
            <a:r>
              <a:rPr baseline="-4761"/>
              <a:t>t</a:t>
            </a:r>
            <a:r>
              <a:t>) up to 90% with a detuning of 50 Hz.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HPP from 2022 to 2024, the onset voltage became 52% of the maximum voltage ow the pulsed RF. (indicated with black circles)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In the initial HPPs in 2022, the cavities experienced abrupt decrease of x-ray.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HPPs in 2025 and 2026, with SC05, SC07, SC08, it looks still effective but the ratios become smaller. (cyan and mageta ones)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Electronic quench levels for CM2 cavites occasionally become lower than those of onset. </a:t>
            </a:r>
          </a:p>
          <a:p>
            <a:pPr algn="l"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028" y="2258795"/>
            <a:ext cx="12632534" cy="10176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017" y="2258795"/>
            <a:ext cx="12068731" cy="10176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046" y="2258795"/>
            <a:ext cx="12068730" cy="10176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UMMA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SUMMARY</a:t>
            </a:r>
          </a:p>
        </p:txBody>
      </p:sp>
      <p:sp>
        <p:nvSpPr>
          <p:cNvPr id="430" name="RIKEN superconducting linac, SRILAC, has been operating for 6.5 years.…"/>
          <p:cNvSpPr txBox="1"/>
          <p:nvPr/>
        </p:nvSpPr>
        <p:spPr>
          <a:xfrm>
            <a:off x="862556" y="2187882"/>
            <a:ext cx="22906662" cy="825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i="1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rPr>
              <a:t>RIKEN superconducting linac, SRILAC</a:t>
            </a:r>
            <a:r>
              <a:t>, has been operating for 6.5 years.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User beam services for experiments of super-heavy element synthesis have been continuously performed.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SC05 and SC06, external vacuum window work well after the leakage of those couplers.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SC-QWRs suffer from sudden increases in FE during beam service.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Beam loss activates the FE and lowers onset and electronic quench level.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HPP is found effective to reduce field emission irreversibly at a given field level.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Further effectiveness of HPP against FE and is being investigated especially with higher voltage processing so that the target operation gradient 6.8 MV/m might be available without field emission.</a:t>
            </a:r>
          </a:p>
        </p:txBody>
      </p:sp>
      <p:sp>
        <p:nvSpPr>
          <p:cNvPr id="431" name="10"/>
          <p:cNvSpPr txBox="1"/>
          <p:nvPr/>
        </p:nvSpPr>
        <p:spPr>
          <a:xfrm>
            <a:off x="23732998" y="13125449"/>
            <a:ext cx="56540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432" name="All the SC-QWRs continue to function reliably over six years of use!!"/>
          <p:cNvSpPr txBox="1"/>
          <p:nvPr/>
        </p:nvSpPr>
        <p:spPr>
          <a:xfrm>
            <a:off x="4213097" y="10613907"/>
            <a:ext cx="17036416" cy="82550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All the SC-QWRs continue to function reliably over six years of use!!</a:t>
            </a:r>
          </a:p>
        </p:txBody>
      </p:sp>
      <p:sp>
        <p:nvSpPr>
          <p:cNvPr id="433" name="This work is partly supported by MS10 Okuno program."/>
          <p:cNvSpPr txBox="1"/>
          <p:nvPr/>
        </p:nvSpPr>
        <p:spPr>
          <a:xfrm>
            <a:off x="6025773" y="12120388"/>
            <a:ext cx="1073962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 work is partly supported by MS10 Okuno program.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ILAC UPGRADE FOR SHE Experiments…"/>
          <p:cNvSpPr txBox="1"/>
          <p:nvPr/>
        </p:nvSpPr>
        <p:spPr>
          <a:xfrm>
            <a:off x="4226232" y="2882759"/>
            <a:ext cx="15421963" cy="916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RILAC UPGRADE FOR SHE Experiments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SC-QWRs FOR SRILAC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OVERVIEW OF THE SRILAC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OPERATION HISTORY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STATISTICS OF SRILAC OPERATION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SYMPTOM FIELD EMISSION ACTIVATION</a:t>
            </a:r>
          </a:p>
          <a:p>
            <a:pPr marL="854807" indent="-854807" algn="l">
              <a:lnSpc>
                <a:spcPct val="110000"/>
              </a:lnSpc>
              <a:buSzPct val="100000"/>
              <a:buAutoNum type="arabicPeriod"/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EFFECTIVENESS OF HPP</a:t>
            </a:r>
          </a:p>
          <a:p>
            <a:pPr algn="l">
              <a:lnSpc>
                <a:spcPct val="110000"/>
              </a:lnSpc>
              <a:defRPr sz="6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SUMMARY</a:t>
            </a:r>
          </a:p>
        </p:txBody>
      </p:sp>
      <p:sp>
        <p:nvSpPr>
          <p:cNvPr id="175" name="Table of Contents"/>
          <p:cNvSpPr txBox="1"/>
          <p:nvPr/>
        </p:nvSpPr>
        <p:spPr>
          <a:xfrm>
            <a:off x="1751359" y="715709"/>
            <a:ext cx="20881282" cy="963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Table of Contents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hank you for your attention."/>
          <p:cNvSpPr txBox="1"/>
          <p:nvPr/>
        </p:nvSpPr>
        <p:spPr>
          <a:xfrm>
            <a:off x="4016685" y="6064249"/>
            <a:ext cx="1753870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t>Thank you for your attention.</a:t>
            </a:r>
          </a:p>
        </p:txBody>
      </p:sp>
      <p:pic>
        <p:nvPicPr>
          <p:cNvPr id="4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558412"/>
            <a:ext cx="24384000" cy="853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8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pic>
        <p:nvPicPr>
          <p:cNvPr id="4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295" y="6270039"/>
            <a:ext cx="15841089" cy="67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2025"/>
          <p:cNvSpPr txBox="1"/>
          <p:nvPr/>
        </p:nvSpPr>
        <p:spPr>
          <a:xfrm>
            <a:off x="19785998" y="6144383"/>
            <a:ext cx="137739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2025</a:t>
            </a:r>
          </a:p>
        </p:txBody>
      </p:sp>
      <p:sp>
        <p:nvSpPr>
          <p:cNvPr id="441" name="Beam tuning has being performed maximizing transmission efficiency from FC-6A1 to FC-e11, minimizing the vacuum level at the room temperature parts between CMs, and minimizing x-ray levels at CMs."/>
          <p:cNvSpPr txBox="1"/>
          <p:nvPr/>
        </p:nvSpPr>
        <p:spPr>
          <a:xfrm>
            <a:off x="435538" y="1828127"/>
            <a:ext cx="22812681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Beam tuning has being performed maximizing transmission efficiency from FC-6A1 to FC-e11, minimizing the vacuum level at the room temperature parts between CMs, and minimizing x-ray levels at CMs.</a:t>
            </a:r>
          </a:p>
        </p:txBody>
      </p:sp>
      <p:sp>
        <p:nvSpPr>
          <p:cNvPr id="442" name="FC-6A1"/>
          <p:cNvSpPr txBox="1"/>
          <p:nvPr/>
        </p:nvSpPr>
        <p:spPr>
          <a:xfrm>
            <a:off x="3835244" y="5121447"/>
            <a:ext cx="15285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FC-6A1</a:t>
            </a:r>
          </a:p>
        </p:txBody>
      </p:sp>
      <p:sp>
        <p:nvSpPr>
          <p:cNvPr id="443" name="FC-e11"/>
          <p:cNvSpPr txBox="1"/>
          <p:nvPr/>
        </p:nvSpPr>
        <p:spPr>
          <a:xfrm>
            <a:off x="17920695" y="5121447"/>
            <a:ext cx="14684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FC-e11</a:t>
            </a:r>
          </a:p>
        </p:txBody>
      </p:sp>
      <p:pic>
        <p:nvPicPr>
          <p:cNvPr id="44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48" y="3909133"/>
            <a:ext cx="10418357" cy="2074952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YMPTOM OF FIELD EMISSION ACTIVATION"/>
          <p:cNvSpPr txBox="1"/>
          <p:nvPr/>
        </p:nvSpPr>
        <p:spPr>
          <a:xfrm>
            <a:off x="448311" y="294387"/>
            <a:ext cx="20881281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SYMPTOM OF FIELD EMISSION ACTIVATION</a:t>
            </a:r>
          </a:p>
        </p:txBody>
      </p:sp>
      <p:sp>
        <p:nvSpPr>
          <p:cNvPr id="446" name="SC05"/>
          <p:cNvSpPr txBox="1"/>
          <p:nvPr/>
        </p:nvSpPr>
        <p:spPr>
          <a:xfrm>
            <a:off x="5606600" y="646430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r>
              <a:t>SC05</a:t>
            </a:r>
          </a:p>
        </p:txBody>
      </p:sp>
      <p:sp>
        <p:nvSpPr>
          <p:cNvPr id="447" name="SC06"/>
          <p:cNvSpPr txBox="1"/>
          <p:nvPr/>
        </p:nvSpPr>
        <p:spPr>
          <a:xfrm>
            <a:off x="5606600" y="7176530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SC06</a:t>
            </a:r>
          </a:p>
        </p:txBody>
      </p:sp>
      <p:sp>
        <p:nvSpPr>
          <p:cNvPr id="448" name="SC07"/>
          <p:cNvSpPr txBox="1"/>
          <p:nvPr/>
        </p:nvSpPr>
        <p:spPr>
          <a:xfrm>
            <a:off x="5606600" y="8003061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SC07</a:t>
            </a:r>
          </a:p>
        </p:txBody>
      </p:sp>
      <p:sp>
        <p:nvSpPr>
          <p:cNvPr id="449" name="SC08"/>
          <p:cNvSpPr txBox="1"/>
          <p:nvPr/>
        </p:nvSpPr>
        <p:spPr>
          <a:xfrm>
            <a:off x="5606600" y="8755734"/>
            <a:ext cx="11071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t>SC08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7114487"/>
            <a:ext cx="18542731" cy="570258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ILAC UPGRADE FOR SHE Experiments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RILAC UPGRADE FOR SHE Experiments</a:t>
            </a:r>
          </a:p>
        </p:txBody>
      </p:sp>
      <p:sp>
        <p:nvSpPr>
          <p:cNvPr id="179" name="3"/>
          <p:cNvSpPr txBox="1"/>
          <p:nvPr/>
        </p:nvSpPr>
        <p:spPr>
          <a:xfrm>
            <a:off x="23845774" y="13125449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80" name="In 2016, RNC commenced a new comprehensive superheavy element (SHE) research program aiming at discovery the new element beyond Z=118 (Oganesson).…"/>
          <p:cNvSpPr txBox="1"/>
          <p:nvPr/>
        </p:nvSpPr>
        <p:spPr>
          <a:xfrm>
            <a:off x="384094" y="1895905"/>
            <a:ext cx="20688015" cy="737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In 2016, RNC commenced a new comprehensive superheavy element (SHE) research program aiming at discovery the new element beyond Z=118 (Oganesson).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119 element RNC selected the reaction:</a:t>
            </a:r>
          </a:p>
          <a:p>
            <a:pPr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51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V + 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248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Cm →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296,295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119 + 3,4</a:t>
            </a:r>
            <a:r>
              <a:rPr i="1">
                <a:latin typeface="Avenir Heavy"/>
                <a:ea typeface="Avenir Heavy"/>
                <a:cs typeface="Avenir Heavy"/>
                <a:sym typeface="Avenir Heavy"/>
              </a:rPr>
              <a:t>n</a:t>
            </a:r>
            <a:r>
              <a:t>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 project has collaborated with UTK and ORNL.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51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V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13+</a:t>
            </a:r>
            <a:r>
              <a:t> beam with </a:t>
            </a:r>
            <a:r>
              <a:rPr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rPr>
              <a:t>E = 6.2 MeV/u and I = 2.5 puA</a:t>
            </a:r>
            <a:r>
              <a:t> was required.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3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Upgrade of the RILAC was performed by replacing in part </a:t>
            </a:r>
            <a:r>
              <a:rPr i="1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rPr>
              <a:t>a superconducting  linac, SRILAC</a:t>
            </a:r>
            <a:r>
              <a:t>,  and building </a:t>
            </a:r>
            <a:r>
              <a:rPr i="1">
                <a:solidFill>
                  <a:schemeClr val="accent2"/>
                </a:solidFill>
                <a:latin typeface="Avenir Heavy"/>
                <a:ea typeface="Avenir Heavy"/>
                <a:cs typeface="Avenir Heavy"/>
                <a:sym typeface="Avenir Heavy"/>
              </a:rPr>
              <a:t>a new superconducting electron-cyclotron-resonance ion source, SC-ECR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.</a:t>
            </a:r>
          </a:p>
        </p:txBody>
      </p:sp>
      <p:sp>
        <p:nvSpPr>
          <p:cNvPr id="181" name="RILAC"/>
          <p:cNvSpPr txBox="1"/>
          <p:nvPr/>
        </p:nvSpPr>
        <p:spPr>
          <a:xfrm>
            <a:off x="14531147" y="11205549"/>
            <a:ext cx="1266038" cy="66040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RILAC</a:t>
            </a:r>
          </a:p>
        </p:txBody>
      </p:sp>
      <p:pic>
        <p:nvPicPr>
          <p:cNvPr id="182" name="Rectangle Rectangle" descr="Rectangle Rectang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49" y="9248229"/>
            <a:ext cx="1269208" cy="1253267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3" name="Rectangle Rectangle" descr="Rectangle Rectang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103849" y="9762556"/>
            <a:ext cx="3496073" cy="14351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84" name="Layout of the RIKEN Heavy-Ion Accelerator"/>
          <p:cNvSpPr txBox="1"/>
          <p:nvPr/>
        </p:nvSpPr>
        <p:spPr>
          <a:xfrm>
            <a:off x="9169743" y="11622533"/>
            <a:ext cx="83248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Layout of the RIKEN Heavy-Ion Accelerator</a:t>
            </a:r>
          </a:p>
        </p:txBody>
      </p:sp>
      <p:sp>
        <p:nvSpPr>
          <p:cNvPr id="185" name="H. Sakai et al.,Eur. Phys. J. A,vol.58.pp.238,2022."/>
          <p:cNvSpPr txBox="1"/>
          <p:nvPr/>
        </p:nvSpPr>
        <p:spPr>
          <a:xfrm>
            <a:off x="15367627" y="4876328"/>
            <a:ext cx="116053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12700">
              <a:spcBef>
                <a:spcPts val="1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/>
            </a:lvl1pPr>
          </a:lstStyle>
          <a:p>
            <a:r>
              <a:t>H. Sakai et al.,Eur. Phys. J. A,vol.58.pp.238,2022.</a:t>
            </a:r>
          </a:p>
        </p:txBody>
      </p:sp>
      <p:sp>
        <p:nvSpPr>
          <p:cNvPr id="186" name="T. Nagatomo et al., Rev. Sci. Instrum. 91, 023318 (2020)…"/>
          <p:cNvSpPr txBox="1"/>
          <p:nvPr/>
        </p:nvSpPr>
        <p:spPr>
          <a:xfrm>
            <a:off x="703273" y="9131366"/>
            <a:ext cx="4863144" cy="269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lnSpc>
                <a:spcPct val="80000"/>
              </a:lnSpc>
              <a:spcBef>
                <a:spcPts val="1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T. Nagatomo et al., Rev. Sci. Instrum. 91, 023318 (2020)</a:t>
            </a:r>
          </a:p>
          <a:p>
            <a:pPr algn="l" defTabSz="12700">
              <a:lnSpc>
                <a:spcPct val="80000"/>
              </a:lnSpc>
              <a:spcBef>
                <a:spcPts val="1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T. Nakagawa et al., Rev. Sci. Instrum. 81, 02A320 (2010)</a:t>
            </a:r>
          </a:p>
          <a:p>
            <a:pPr algn="l" defTabSz="12700">
              <a:lnSpc>
                <a:spcPct val="80000"/>
              </a:lnSpc>
              <a:spcBef>
                <a:spcPts val="1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Y. Higurashi et al., Rev. Sci. Instrum. 83, 02A308 (2012)</a:t>
            </a:r>
          </a:p>
        </p:txBody>
      </p:sp>
      <p:sp>
        <p:nvSpPr>
          <p:cNvPr id="187" name="Stable long term operation is the key of this project."/>
          <p:cNvSpPr txBox="1"/>
          <p:nvPr/>
        </p:nvSpPr>
        <p:spPr>
          <a:xfrm>
            <a:off x="7101260" y="12775733"/>
            <a:ext cx="10123933" cy="66040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Stable long term operation is the key of this project.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C-QWRs FOR SRILAC"/>
          <p:cNvSpPr txBox="1"/>
          <p:nvPr/>
        </p:nvSpPr>
        <p:spPr>
          <a:xfrm>
            <a:off x="17697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SC-QWRs FOR SRILAC</a:t>
            </a:r>
          </a:p>
        </p:txBody>
      </p:sp>
      <p:sp>
        <p:nvSpPr>
          <p:cNvPr id="190" name="4"/>
          <p:cNvSpPr txBox="1"/>
          <p:nvPr/>
        </p:nvSpPr>
        <p:spPr>
          <a:xfrm>
            <a:off x="23845774" y="13125449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1" name="Bulk Nb (RRR 250:Tokyo Denkai Co.) with BCP based Surface processing…"/>
          <p:cNvSpPr txBox="1"/>
          <p:nvPr/>
        </p:nvSpPr>
        <p:spPr>
          <a:xfrm>
            <a:off x="384094" y="1832405"/>
            <a:ext cx="22812681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Bulk Nb (RRR 250:Tokyo Denkai Co.) with BCP based Surface processing</a:t>
            </a:r>
          </a:p>
          <a:p>
            <a:pPr defTabSz="457200">
              <a:spcBef>
                <a:spcPts val="12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BCP (100 μm)→Annealing (700°C, 3 hr )→BCP (20 μm)→Baking (120°C, 48 hr)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solidFill>
                  <a:srgbClr val="42424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 the cavities had the Q</a:t>
            </a:r>
            <a:r>
              <a:rPr baseline="-5999"/>
              <a:t>0</a:t>
            </a:r>
            <a:r>
              <a:t> exceeding the target value without Field emission.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After assembly, FE appeared at around gap voltage of 1 MV (E</a:t>
            </a:r>
            <a:r>
              <a:rPr baseline="-5999"/>
              <a:t>acc</a:t>
            </a:r>
            <a:r>
              <a:t> = 2.4 MV/m).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Cavities are operated under on-set voltages.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13" y="6466056"/>
            <a:ext cx="6159701" cy="596165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3" name="Table 2"/>
          <p:cNvGraphicFramePr/>
          <p:nvPr/>
        </p:nvGraphicFramePr>
        <p:xfrm>
          <a:off x="1283204" y="7033314"/>
          <a:ext cx="5776717" cy="5689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7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Parameters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b="0"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Frequency (MHz)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73.0 (c.w.)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Optimum β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0.08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R</a:t>
                      </a:r>
                      <a:r>
                        <a:rPr baseline="-5999"/>
                        <a:t>sh</a:t>
                      </a:r>
                      <a:r>
                        <a:t>/Q</a:t>
                      </a:r>
                      <a:r>
                        <a:rPr baseline="-5999"/>
                        <a:t>0</a:t>
                      </a:r>
                      <a:r>
                        <a:t> (Ω)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579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G (=R</a:t>
                      </a:r>
                      <a:r>
                        <a:rPr baseline="-5999"/>
                        <a:t>sh</a:t>
                      </a:r>
                      <a:r>
                        <a:t>/Q</a:t>
                      </a:r>
                      <a:r>
                        <a:rPr baseline="-5999"/>
                        <a:t>0</a:t>
                      </a:r>
                      <a:r>
                        <a:t>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22.4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V</a:t>
                      </a:r>
                      <a:r>
                        <a:rPr baseline="-5999"/>
                        <a:t>acc</a:t>
                      </a:r>
                      <a:r>
                        <a:t>(MV)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2.2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E</a:t>
                      </a:r>
                      <a:r>
                        <a:rPr baseline="-5999"/>
                        <a:t>acc </a:t>
                      </a:r>
                      <a:r>
                        <a:t>(MV/m)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6.8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E</a:t>
                      </a:r>
                      <a:r>
                        <a:rPr baseline="-5999"/>
                        <a:t>peak</a:t>
                      </a:r>
                      <a:r>
                        <a:t>/E</a:t>
                      </a:r>
                      <a:r>
                        <a:rPr baseline="-5999"/>
                        <a:t>acc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6.2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B</a:t>
                      </a:r>
                      <a:r>
                        <a:rPr baseline="-5999"/>
                        <a:t>peak</a:t>
                      </a:r>
                      <a:r>
                        <a:t>/E</a:t>
                      </a:r>
                      <a:r>
                        <a:rPr baseline="-5999"/>
                        <a:t>acc </a:t>
                      </a:r>
                      <a:r>
                        <a:t>(mT/(MV/m))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9.6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Operating Temperature(K)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 sz="1800"/>
                      </a:pPr>
                      <a:r>
                        <a:rPr sz="2400"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Target Q</a:t>
                      </a:r>
                      <a:r>
                        <a:rPr baseline="-5999"/>
                        <a:t>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1200"/>
                        </a:spcBef>
                        <a:defRPr>
                          <a:solidFill>
                            <a:srgbClr val="53585F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1×10</a:t>
                      </a:r>
                      <a:r>
                        <a:rPr baseline="30666"/>
                        <a:t>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663" y="6354745"/>
            <a:ext cx="6789421" cy="666902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ine"/>
          <p:cNvSpPr/>
          <p:nvPr/>
        </p:nvSpPr>
        <p:spPr>
          <a:xfrm flipV="1">
            <a:off x="22385993" y="6588449"/>
            <a:ext cx="1" cy="3906697"/>
          </a:xfrm>
          <a:prstGeom prst="line">
            <a:avLst/>
          </a:prstGeom>
          <a:ln w="50800">
            <a:solidFill>
              <a:srgbClr val="00A2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6.8 MV/m"/>
          <p:cNvSpPr txBox="1"/>
          <p:nvPr/>
        </p:nvSpPr>
        <p:spPr>
          <a:xfrm>
            <a:off x="19110589" y="5869993"/>
            <a:ext cx="1340867" cy="436396"/>
          </a:xfrm>
          <a:prstGeom prst="rect">
            <a:avLst/>
          </a:prstGeom>
          <a:solidFill>
            <a:srgbClr val="EE22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6.8 MV/m</a:t>
            </a:r>
          </a:p>
        </p:txBody>
      </p:sp>
      <p:sp>
        <p:nvSpPr>
          <p:cNvPr id="197" name="13.6 MV/m"/>
          <p:cNvSpPr txBox="1"/>
          <p:nvPr/>
        </p:nvSpPr>
        <p:spPr>
          <a:xfrm>
            <a:off x="21637888" y="5869993"/>
            <a:ext cx="1496214" cy="436396"/>
          </a:xfrm>
          <a:prstGeom prst="rect">
            <a:avLst/>
          </a:prstGeom>
          <a:solidFill>
            <a:srgbClr val="00A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13.6 MV/m</a:t>
            </a:r>
          </a:p>
        </p:txBody>
      </p:sp>
      <p:sp>
        <p:nvSpPr>
          <p:cNvPr id="198" name="Circle"/>
          <p:cNvSpPr/>
          <p:nvPr/>
        </p:nvSpPr>
        <p:spPr>
          <a:xfrm>
            <a:off x="20978055" y="8298057"/>
            <a:ext cx="1270001" cy="1270001"/>
          </a:xfrm>
          <a:prstGeom prst="ellipse">
            <a:avLst/>
          </a:prstGeom>
          <a:ln w="508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Limited by…"/>
          <p:cNvSpPr txBox="1"/>
          <p:nvPr/>
        </p:nvSpPr>
        <p:spPr>
          <a:xfrm>
            <a:off x="20920843" y="9521175"/>
            <a:ext cx="13844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000" b="1">
                <a:solidFill>
                  <a:srgbClr val="B517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Limited by</a:t>
            </a:r>
          </a:p>
          <a:p>
            <a:pPr defTabSz="584200">
              <a:defRPr sz="2000" b="1">
                <a:solidFill>
                  <a:srgbClr val="B517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RF power</a:t>
            </a:r>
          </a:p>
        </p:txBody>
      </p:sp>
      <p:sp>
        <p:nvSpPr>
          <p:cNvPr id="200" name="Line"/>
          <p:cNvSpPr/>
          <p:nvPr/>
        </p:nvSpPr>
        <p:spPr>
          <a:xfrm flipV="1">
            <a:off x="18625111" y="6575749"/>
            <a:ext cx="1" cy="3906697"/>
          </a:xfrm>
          <a:prstGeom prst="line">
            <a:avLst/>
          </a:prstGeom>
          <a:ln w="508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4 MV/m"/>
          <p:cNvSpPr txBox="1"/>
          <p:nvPr/>
        </p:nvSpPr>
        <p:spPr>
          <a:xfrm>
            <a:off x="17724156" y="5869993"/>
            <a:ext cx="1107847" cy="436396"/>
          </a:xfrm>
          <a:prstGeom prst="rect">
            <a:avLst/>
          </a:prstGeom>
          <a:solidFill>
            <a:srgbClr val="F8BA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 MV/m</a:t>
            </a:r>
          </a:p>
        </p:txBody>
      </p:sp>
      <p:sp>
        <p:nvSpPr>
          <p:cNvPr id="202" name="Operation…"/>
          <p:cNvSpPr txBox="1"/>
          <p:nvPr/>
        </p:nvSpPr>
        <p:spPr>
          <a:xfrm>
            <a:off x="17249258" y="7382481"/>
            <a:ext cx="131385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000" b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Operation</a:t>
            </a:r>
          </a:p>
          <a:p>
            <a:pPr defTabSz="584200">
              <a:defRPr sz="2000" b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Gradient</a:t>
            </a:r>
          </a:p>
        </p:txBody>
      </p:sp>
      <p:sp>
        <p:nvSpPr>
          <p:cNvPr id="203" name="RF Characteristics of SC-QWR"/>
          <p:cNvSpPr txBox="1"/>
          <p:nvPr/>
        </p:nvSpPr>
        <p:spPr>
          <a:xfrm>
            <a:off x="1048589" y="12548422"/>
            <a:ext cx="57742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RF Characteristics of SC-QWR</a:t>
            </a:r>
          </a:p>
        </p:txBody>
      </p:sp>
      <p:sp>
        <p:nvSpPr>
          <p:cNvPr id="204" name="Schematic of SC-QWR"/>
          <p:cNvSpPr txBox="1"/>
          <p:nvPr/>
        </p:nvSpPr>
        <p:spPr>
          <a:xfrm>
            <a:off x="9633415" y="12548422"/>
            <a:ext cx="43140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Schematic of SC-QWR</a:t>
            </a:r>
          </a:p>
        </p:txBody>
      </p:sp>
      <p:sp>
        <p:nvSpPr>
          <p:cNvPr id="205" name="Q Measurement of SC-QWR"/>
          <p:cNvSpPr txBox="1"/>
          <p:nvPr/>
        </p:nvSpPr>
        <p:spPr>
          <a:xfrm>
            <a:off x="17049612" y="12866544"/>
            <a:ext cx="54568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 Measurement of SC-QWR</a:t>
            </a:r>
          </a:p>
        </p:txBody>
      </p:sp>
      <p:sp>
        <p:nvSpPr>
          <p:cNvPr id="206" name="BCP"/>
          <p:cNvSpPr txBox="1"/>
          <p:nvPr/>
        </p:nvSpPr>
        <p:spPr>
          <a:xfrm>
            <a:off x="13985287" y="8857995"/>
            <a:ext cx="904343" cy="66040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r>
              <a:t>BCP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VERVIEW OF SRILAC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OVERVIEW OF SRILAC</a:t>
            </a:r>
          </a:p>
        </p:txBody>
      </p:sp>
      <p:sp>
        <p:nvSpPr>
          <p:cNvPr id="209" name="5"/>
          <p:cNvSpPr txBox="1"/>
          <p:nvPr/>
        </p:nvSpPr>
        <p:spPr>
          <a:xfrm>
            <a:off x="23845774" y="13125449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210" name="Three Cryomodules host 10 SC-QWRs (CW, 73 MHz) at 4.5 K.…"/>
          <p:cNvSpPr txBox="1"/>
          <p:nvPr/>
        </p:nvSpPr>
        <p:spPr>
          <a:xfrm>
            <a:off x="384094" y="1895905"/>
            <a:ext cx="20688015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Three Cryomodules host 10 SC-QWRs (CW, 73 MHz) at </a:t>
            </a:r>
            <a:r>
              <a:rPr>
                <a:solidFill>
                  <a:srgbClr val="0096FF"/>
                </a:solidFill>
              </a:rPr>
              <a:t>4.5 K.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Vacuum pressure of </a:t>
            </a:r>
            <a:r>
              <a:rPr>
                <a:solidFill>
                  <a:schemeClr val="accent2"/>
                </a:solidFill>
                <a:latin typeface="Avenir Heavy"/>
                <a:ea typeface="Avenir Heavy"/>
                <a:cs typeface="Avenir Heavy"/>
                <a:sym typeface="Avenir Heavy"/>
              </a:rPr>
              <a:t>MEBT</a:t>
            </a:r>
            <a:r>
              <a:t> line is about 1x10</a:t>
            </a:r>
            <a:r>
              <a:rPr baseline="31999"/>
              <a:t>-8</a:t>
            </a:r>
            <a:r>
              <a:t> Pa with IP and NEG pumps.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Non-destructive beam monitors at MEBT.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Beam transport to maximize the transmission efficiency from FC-6A1 to FC-e11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Three-stage differential pumping systems (</a:t>
            </a:r>
            <a:r>
              <a:rPr>
                <a:solidFill>
                  <a:srgbClr val="EE220C"/>
                </a:solidFill>
              </a:rPr>
              <a:t>DPS</a:t>
            </a:r>
            <a:r>
              <a:t>) are introduced at the both end of SRILAC to prevent gas flow from RT section where several x10</a:t>
            </a:r>
            <a:r>
              <a:rPr baseline="31999"/>
              <a:t>-5</a:t>
            </a:r>
            <a:r>
              <a:t> Pa.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2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  <a:r>
              <a:rPr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SC05 and SC06 have got vacuum leak from their coupler windows.</a:t>
            </a:r>
            <a:r>
              <a:rPr>
                <a:solidFill>
                  <a:srgbClr val="0096FF"/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0" y="7270129"/>
            <a:ext cx="23673583" cy="542368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MEBT"/>
          <p:cNvSpPr txBox="1"/>
          <p:nvPr/>
        </p:nvSpPr>
        <p:spPr>
          <a:xfrm>
            <a:off x="5785993" y="9329934"/>
            <a:ext cx="137571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t>MEBT</a:t>
            </a:r>
          </a:p>
        </p:txBody>
      </p:sp>
      <p:sp>
        <p:nvSpPr>
          <p:cNvPr id="213" name="MEBT"/>
          <p:cNvSpPr txBox="1"/>
          <p:nvPr/>
        </p:nvSpPr>
        <p:spPr>
          <a:xfrm>
            <a:off x="9666315" y="9329934"/>
            <a:ext cx="137571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t>MEBT</a:t>
            </a:r>
          </a:p>
        </p:txBody>
      </p:sp>
      <p:sp>
        <p:nvSpPr>
          <p:cNvPr id="214" name="MEBT"/>
          <p:cNvSpPr txBox="1"/>
          <p:nvPr/>
        </p:nvSpPr>
        <p:spPr>
          <a:xfrm>
            <a:off x="13345117" y="9329934"/>
            <a:ext cx="137571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t>MEBT</a:t>
            </a:r>
          </a:p>
        </p:txBody>
      </p:sp>
      <p:sp>
        <p:nvSpPr>
          <p:cNvPr id="215" name="HEBT"/>
          <p:cNvSpPr txBox="1"/>
          <p:nvPr/>
        </p:nvSpPr>
        <p:spPr>
          <a:xfrm>
            <a:off x="17405226" y="9431744"/>
            <a:ext cx="129113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t>HEBT</a:t>
            </a:r>
          </a:p>
        </p:txBody>
      </p:sp>
      <p:sp>
        <p:nvSpPr>
          <p:cNvPr id="216" name="Rectangle"/>
          <p:cNvSpPr/>
          <p:nvPr/>
        </p:nvSpPr>
        <p:spPr>
          <a:xfrm>
            <a:off x="5337463" y="7832771"/>
            <a:ext cx="11627362" cy="4750991"/>
          </a:xfrm>
          <a:prstGeom prst="rect">
            <a:avLst/>
          </a:prstGeom>
          <a:ln w="50800">
            <a:solidFill>
              <a:srgbClr val="00A2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Rectangle"/>
          <p:cNvSpPr/>
          <p:nvPr/>
        </p:nvSpPr>
        <p:spPr>
          <a:xfrm>
            <a:off x="11095214" y="9036808"/>
            <a:ext cx="1064643" cy="2877052"/>
          </a:xfrm>
          <a:prstGeom prst="rect">
            <a:avLst/>
          </a:prstGeom>
          <a:ln w="63500">
            <a:solidFill>
              <a:schemeClr val="accent3">
                <a:hueOff val="-546624"/>
                <a:satOff val="7767"/>
                <a:lumOff val="-14512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11030861" y="7604928"/>
            <a:ext cx="637325" cy="1441762"/>
          </a:xfrm>
          <a:prstGeom prst="line">
            <a:avLst/>
          </a:prstGeom>
          <a:ln w="63500">
            <a:solidFill>
              <a:schemeClr val="accent3">
                <a:hueOff val="-546624"/>
                <a:satOff val="7767"/>
                <a:lumOff val="-1451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9" name="Layout of SRILAC"/>
          <p:cNvSpPr txBox="1"/>
          <p:nvPr/>
        </p:nvSpPr>
        <p:spPr>
          <a:xfrm>
            <a:off x="10863413" y="12513960"/>
            <a:ext cx="341020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Layout of SRILAC</a:t>
            </a:r>
          </a:p>
        </p:txBody>
      </p:sp>
      <p:sp>
        <p:nvSpPr>
          <p:cNvPr id="220" name="-"/>
          <p:cNvSpPr txBox="1"/>
          <p:nvPr/>
        </p:nvSpPr>
        <p:spPr>
          <a:xfrm>
            <a:off x="23093052" y="10017766"/>
            <a:ext cx="2423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-</a:t>
            </a:r>
          </a:p>
        </p:txBody>
      </p:sp>
      <p:sp>
        <p:nvSpPr>
          <p:cNvPr id="221" name="-"/>
          <p:cNvSpPr txBox="1"/>
          <p:nvPr/>
        </p:nvSpPr>
        <p:spPr>
          <a:xfrm>
            <a:off x="19371393" y="10107034"/>
            <a:ext cx="2423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-</a:t>
            </a:r>
          </a:p>
        </p:txBody>
      </p:sp>
      <p:sp>
        <p:nvSpPr>
          <p:cNvPr id="222" name="-"/>
          <p:cNvSpPr txBox="1"/>
          <p:nvPr/>
        </p:nvSpPr>
        <p:spPr>
          <a:xfrm>
            <a:off x="695120" y="10017766"/>
            <a:ext cx="2423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-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25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26" name="User"/>
          <p:cNvSpPr txBox="1"/>
          <p:nvPr/>
        </p:nvSpPr>
        <p:spPr>
          <a:xfrm>
            <a:off x="22632271" y="10561983"/>
            <a:ext cx="1087680" cy="7239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User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491" y="12033732"/>
            <a:ext cx="330202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HPP"/>
          <p:cNvSpPr txBox="1"/>
          <p:nvPr/>
        </p:nvSpPr>
        <p:spPr>
          <a:xfrm>
            <a:off x="23252625" y="12033732"/>
            <a:ext cx="108048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HPP</a:t>
            </a:r>
          </a:p>
        </p:txBody>
      </p:sp>
      <p:sp>
        <p:nvSpPr>
          <p:cNvPr id="229" name="4K"/>
          <p:cNvSpPr txBox="1"/>
          <p:nvPr/>
        </p:nvSpPr>
        <p:spPr>
          <a:xfrm>
            <a:off x="22725882" y="9806533"/>
            <a:ext cx="633274" cy="660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4K</a:t>
            </a:r>
          </a:p>
        </p:txBody>
      </p:sp>
      <p:sp>
        <p:nvSpPr>
          <p:cNvPr id="230" name="Beam"/>
          <p:cNvSpPr txBox="1"/>
          <p:nvPr/>
        </p:nvSpPr>
        <p:spPr>
          <a:xfrm>
            <a:off x="22729801" y="11380933"/>
            <a:ext cx="1182726" cy="660401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Beam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478" y="1737208"/>
            <a:ext cx="10701199" cy="1172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ircle"/>
          <p:cNvSpPr/>
          <p:nvPr/>
        </p:nvSpPr>
        <p:spPr>
          <a:xfrm>
            <a:off x="18657051" y="11330199"/>
            <a:ext cx="339853" cy="339853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3" name="1st Beam"/>
          <p:cNvSpPr txBox="1"/>
          <p:nvPr/>
        </p:nvSpPr>
        <p:spPr>
          <a:xfrm>
            <a:off x="14961939" y="1737208"/>
            <a:ext cx="1882141" cy="660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1st Beam</a:t>
            </a:r>
          </a:p>
        </p:txBody>
      </p:sp>
      <p:sp>
        <p:nvSpPr>
          <p:cNvPr id="234" name="FPC"/>
          <p:cNvSpPr txBox="1"/>
          <p:nvPr/>
        </p:nvSpPr>
        <p:spPr>
          <a:xfrm>
            <a:off x="22180362" y="1988094"/>
            <a:ext cx="874269" cy="66040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FPC</a:t>
            </a:r>
          </a:p>
        </p:txBody>
      </p:sp>
      <p:sp>
        <p:nvSpPr>
          <p:cNvPr id="235" name="Today"/>
          <p:cNvSpPr txBox="1"/>
          <p:nvPr/>
        </p:nvSpPr>
        <p:spPr>
          <a:xfrm>
            <a:off x="19081421" y="11169925"/>
            <a:ext cx="123555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Today</a:t>
            </a:r>
          </a:p>
        </p:txBody>
      </p:sp>
      <p:sp>
        <p:nvSpPr>
          <p:cNvPr id="236" name="Line"/>
          <p:cNvSpPr/>
          <p:nvPr/>
        </p:nvSpPr>
        <p:spPr>
          <a:xfrm>
            <a:off x="15348886" y="3333134"/>
            <a:ext cx="6956185" cy="1"/>
          </a:xfrm>
          <a:prstGeom prst="line">
            <a:avLst/>
          </a:prstGeom>
          <a:ln w="76200">
            <a:solidFill>
              <a:srgbClr val="00FD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7" name="9 cavity-operation"/>
          <p:cNvSpPr txBox="1"/>
          <p:nvPr/>
        </p:nvSpPr>
        <p:spPr>
          <a:xfrm>
            <a:off x="16951749" y="2763065"/>
            <a:ext cx="2655253" cy="482601"/>
          </a:xfrm>
          <a:prstGeom prst="rect">
            <a:avLst/>
          </a:prstGeom>
          <a:solidFill>
            <a:srgbClr val="00FDFF">
              <a:alpha val="6979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9 cavity-operation</a:t>
            </a:r>
          </a:p>
        </p:txBody>
      </p:sp>
      <p:sp>
        <p:nvSpPr>
          <p:cNvPr id="238" name="Line"/>
          <p:cNvSpPr/>
          <p:nvPr/>
        </p:nvSpPr>
        <p:spPr>
          <a:xfrm>
            <a:off x="22776028" y="3333134"/>
            <a:ext cx="1090270" cy="1"/>
          </a:xfrm>
          <a:prstGeom prst="line">
            <a:avLst/>
          </a:prstGeom>
          <a:ln w="76200">
            <a:solidFill>
              <a:srgbClr val="FF40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>
            <a:off x="15061908" y="4876674"/>
            <a:ext cx="845537" cy="1"/>
          </a:xfrm>
          <a:prstGeom prst="line">
            <a:avLst/>
          </a:prstGeom>
          <a:ln w="76200">
            <a:solidFill>
              <a:srgbClr val="FF40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0" name="8 cavity-operation"/>
          <p:cNvSpPr txBox="1"/>
          <p:nvPr/>
        </p:nvSpPr>
        <p:spPr>
          <a:xfrm>
            <a:off x="21714892" y="3479687"/>
            <a:ext cx="2655254" cy="482601"/>
          </a:xfrm>
          <a:prstGeom prst="rect">
            <a:avLst/>
          </a:prstGeom>
          <a:solidFill>
            <a:srgbClr val="FF40FF">
              <a:alpha val="6979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8 cavity-operation</a:t>
            </a:r>
          </a:p>
        </p:txBody>
      </p:sp>
      <p:sp>
        <p:nvSpPr>
          <p:cNvPr id="241" name="Line"/>
          <p:cNvSpPr/>
          <p:nvPr/>
        </p:nvSpPr>
        <p:spPr>
          <a:xfrm>
            <a:off x="18001550" y="4876674"/>
            <a:ext cx="5820487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15037350" y="6346089"/>
            <a:ext cx="8857322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3" name="Line"/>
          <p:cNvSpPr/>
          <p:nvPr/>
        </p:nvSpPr>
        <p:spPr>
          <a:xfrm>
            <a:off x="15037350" y="7886178"/>
            <a:ext cx="8857322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4" name="Line"/>
          <p:cNvSpPr/>
          <p:nvPr/>
        </p:nvSpPr>
        <p:spPr>
          <a:xfrm>
            <a:off x="15037350" y="9359045"/>
            <a:ext cx="8857322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5" name="Line"/>
          <p:cNvSpPr/>
          <p:nvPr/>
        </p:nvSpPr>
        <p:spPr>
          <a:xfrm>
            <a:off x="15037350" y="10923933"/>
            <a:ext cx="8857322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6" name="Line"/>
          <p:cNvSpPr/>
          <p:nvPr/>
        </p:nvSpPr>
        <p:spPr>
          <a:xfrm>
            <a:off x="14857150" y="12541732"/>
            <a:ext cx="8857322" cy="1"/>
          </a:xfrm>
          <a:prstGeom prst="line">
            <a:avLst/>
          </a:prstGeom>
          <a:ln w="76200">
            <a:solidFill>
              <a:srgbClr val="00F9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7" name="10 cavity-operation"/>
          <p:cNvSpPr txBox="1"/>
          <p:nvPr/>
        </p:nvSpPr>
        <p:spPr>
          <a:xfrm>
            <a:off x="18559329" y="5817401"/>
            <a:ext cx="2831784" cy="482601"/>
          </a:xfrm>
          <a:prstGeom prst="rect">
            <a:avLst/>
          </a:prstGeom>
          <a:solidFill>
            <a:srgbClr val="00F900">
              <a:alpha val="6979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10 cavity-operation</a:t>
            </a:r>
          </a:p>
        </p:txBody>
      </p:sp>
      <p:sp>
        <p:nvSpPr>
          <p:cNvPr id="248" name="Since the beam commissioning, user services were performed for 17 times.…"/>
          <p:cNvSpPr txBox="1"/>
          <p:nvPr/>
        </p:nvSpPr>
        <p:spPr>
          <a:xfrm>
            <a:off x="435538" y="1777327"/>
            <a:ext cx="13675290" cy="362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4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51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359" y="-3436273"/>
            <a:ext cx="2207845" cy="52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Operation history since the beam commissioning"/>
          <p:cNvSpPr txBox="1"/>
          <p:nvPr/>
        </p:nvSpPr>
        <p:spPr>
          <a:xfrm>
            <a:off x="6914761" y="-831854"/>
            <a:ext cx="93936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Operation history since the beam commissioning</a:t>
            </a:r>
          </a:p>
        </p:txBody>
      </p:sp>
      <p:sp>
        <p:nvSpPr>
          <p:cNvPr id="254" name="Rectangle"/>
          <p:cNvSpPr/>
          <p:nvPr/>
        </p:nvSpPr>
        <p:spPr>
          <a:xfrm>
            <a:off x="9217110" y="-2667809"/>
            <a:ext cx="845537" cy="723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463" y="3238515"/>
            <a:ext cx="10718915" cy="756895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External window"/>
          <p:cNvSpPr txBox="1"/>
          <p:nvPr/>
        </p:nvSpPr>
        <p:spPr>
          <a:xfrm>
            <a:off x="15762918" y="12167731"/>
            <a:ext cx="480056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t>External window</a:t>
            </a:r>
          </a:p>
        </p:txBody>
      </p:sp>
      <p:sp>
        <p:nvSpPr>
          <p:cNvPr id="257" name="Arrow"/>
          <p:cNvSpPr/>
          <p:nvPr/>
        </p:nvSpPr>
        <p:spPr>
          <a:xfrm rot="18840000">
            <a:off x="17697400" y="10407098"/>
            <a:ext cx="4359401" cy="506409"/>
          </a:xfrm>
          <a:prstGeom prst="rightArrow">
            <a:avLst>
              <a:gd name="adj1" fmla="val 32000"/>
              <a:gd name="adj2" fmla="val 160503"/>
            </a:avLst>
          </a:prstGeom>
          <a:solidFill>
            <a:srgbClr val="FF26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58" name="Since the beam commissioning, user services were performed for 17 times.…"/>
          <p:cNvSpPr txBox="1"/>
          <p:nvPr/>
        </p:nvSpPr>
        <p:spPr>
          <a:xfrm>
            <a:off x="435538" y="1777327"/>
            <a:ext cx="13675290" cy="582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10-cavity operation has been running after the adoption of vacuum port with an additional window to the FPCs.→</a:t>
            </a:r>
            <a:r>
              <a:rPr>
                <a:solidFill>
                  <a:schemeClr val="accent5"/>
                </a:solidFill>
              </a:rPr>
              <a:t>This has been working very well.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61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359" y="-3436273"/>
            <a:ext cx="2207845" cy="52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Operation history since the beam commissioning"/>
          <p:cNvSpPr txBox="1"/>
          <p:nvPr/>
        </p:nvSpPr>
        <p:spPr>
          <a:xfrm>
            <a:off x="6914761" y="-831854"/>
            <a:ext cx="93936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Operation history since the beam commissioning</a:t>
            </a:r>
          </a:p>
        </p:txBody>
      </p:sp>
      <p:sp>
        <p:nvSpPr>
          <p:cNvPr id="264" name="Rectangle"/>
          <p:cNvSpPr/>
          <p:nvPr/>
        </p:nvSpPr>
        <p:spPr>
          <a:xfrm>
            <a:off x="9217110" y="-2667809"/>
            <a:ext cx="845537" cy="723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736" y="2460637"/>
            <a:ext cx="10732636" cy="768966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Arrow"/>
          <p:cNvSpPr/>
          <p:nvPr/>
        </p:nvSpPr>
        <p:spPr>
          <a:xfrm rot="17520000">
            <a:off x="18047206" y="5862499"/>
            <a:ext cx="4583366" cy="506410"/>
          </a:xfrm>
          <a:prstGeom prst="rightArrow">
            <a:avLst>
              <a:gd name="adj1" fmla="val 32000"/>
              <a:gd name="adj2" fmla="val 160503"/>
            </a:avLst>
          </a:prstGeom>
          <a:solidFill>
            <a:srgbClr val="FF26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67" name="Since the beam commissioning, user services were performed for 17 times.…"/>
          <p:cNvSpPr txBox="1"/>
          <p:nvPr/>
        </p:nvSpPr>
        <p:spPr>
          <a:xfrm>
            <a:off x="435538" y="1777327"/>
            <a:ext cx="13675290" cy="742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10-cavity operation has been running after the adoption of vacuum port with an additional window to the FPCs.→</a:t>
            </a:r>
            <a:r>
              <a:rPr>
                <a:solidFill>
                  <a:schemeClr val="accent5"/>
                </a:solidFill>
              </a:rPr>
              <a:t>This has been working very well.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Sudden Field emission/ electronic quench occurred repeatedly during beam service. </a:t>
            </a:r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0875" y="10599607"/>
            <a:ext cx="10418358" cy="2074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13" y="1737208"/>
            <a:ext cx="8895009" cy="1121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PERATION HISTORY"/>
          <p:cNvSpPr txBox="1"/>
          <p:nvPr/>
        </p:nvSpPr>
        <p:spPr>
          <a:xfrm>
            <a:off x="1751359" y="294387"/>
            <a:ext cx="20881282" cy="122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>
                <a:solidFill>
                  <a:srgbClr val="005493"/>
                </a:solidFill>
              </a:defRPr>
            </a:lvl1pPr>
          </a:lstStyle>
          <a:p>
            <a:r>
              <a:t>OPERATION HISTORY</a:t>
            </a:r>
          </a:p>
        </p:txBody>
      </p:sp>
      <p:sp>
        <p:nvSpPr>
          <p:cNvPr id="272" name="6"/>
          <p:cNvSpPr txBox="1"/>
          <p:nvPr/>
        </p:nvSpPr>
        <p:spPr>
          <a:xfrm>
            <a:off x="23736171" y="13080531"/>
            <a:ext cx="3398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pic>
        <p:nvPicPr>
          <p:cNvPr id="2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359" y="-3436273"/>
            <a:ext cx="2207845" cy="52882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Operation history since the beam commissioning"/>
          <p:cNvSpPr txBox="1"/>
          <p:nvPr/>
        </p:nvSpPr>
        <p:spPr>
          <a:xfrm>
            <a:off x="6914761" y="-831854"/>
            <a:ext cx="93936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Operation history since the beam commissioning</a:t>
            </a:r>
          </a:p>
        </p:txBody>
      </p:sp>
      <p:sp>
        <p:nvSpPr>
          <p:cNvPr id="275" name="Rectangle"/>
          <p:cNvSpPr/>
          <p:nvPr/>
        </p:nvSpPr>
        <p:spPr>
          <a:xfrm>
            <a:off x="9217110" y="-2667809"/>
            <a:ext cx="845537" cy="723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76" name="Since the beam commissioning, user services were performed for 17 times.…"/>
          <p:cNvSpPr txBox="1"/>
          <p:nvPr/>
        </p:nvSpPr>
        <p:spPr>
          <a:xfrm>
            <a:off x="435538" y="1777327"/>
            <a:ext cx="13675290" cy="90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Since the beam commissioning, user services were performed for 17 times.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Ions : </a:t>
            </a:r>
            <a:r>
              <a:rPr baseline="31999"/>
              <a:t>40</a:t>
            </a:r>
            <a:r>
              <a:t>Ar</a:t>
            </a:r>
            <a:r>
              <a:rPr baseline="31999"/>
              <a:t>13+</a:t>
            </a:r>
            <a:r>
              <a:t>, </a:t>
            </a:r>
            <a:r>
              <a:rPr baseline="31999"/>
              <a:t>51</a:t>
            </a:r>
            <a:r>
              <a:t>V</a:t>
            </a:r>
            <a:r>
              <a:rPr baseline="31999"/>
              <a:t>13+</a:t>
            </a:r>
            <a:r>
              <a:t>, </a:t>
            </a:r>
            <a:r>
              <a:rPr baseline="31999"/>
              <a:t>4</a:t>
            </a:r>
            <a:r>
              <a:t>He</a:t>
            </a:r>
            <a:r>
              <a:rPr baseline="31999"/>
              <a:t>2+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Energy : 4.2 to 6.3 MeV/u (HI), 7.5 MeV/u (α)</a:t>
            </a:r>
          </a:p>
          <a:p>
            <a:pPr indent="1257300" algn="l" defTabSz="457200">
              <a:lnSpc>
                <a:spcPct val="80000"/>
              </a:lnSpc>
              <a:spcBef>
                <a:spcPts val="1200"/>
              </a:spcBef>
              <a:defRPr sz="3600"/>
            </a:pPr>
            <a:r>
              <a:t>Beam Power : &lt; 1.2 kW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10-cavity operation has been running after the adoption of vacuum port with an additional window to the FPCs.→</a:t>
            </a:r>
            <a:r>
              <a:rPr>
                <a:solidFill>
                  <a:schemeClr val="accent5"/>
                </a:solidFill>
              </a:rPr>
              <a:t>This has been working very well.</a:t>
            </a:r>
            <a:r>
              <a:t>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Sudden Field emission/ electronic quench occurred repeatedly during beam service. </a:t>
            </a:r>
          </a:p>
          <a:p>
            <a:pPr marL="558800" indent="-558800" algn="l" defTabSz="457200">
              <a:spcBef>
                <a:spcPts val="1200"/>
              </a:spcBef>
              <a:buSzPct val="45000"/>
              <a:buBlip>
                <a:blip r:embed="rId5"/>
              </a:buBlip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Onset gap-voltage (indicated as </a:t>
            </a:r>
            <a:r>
              <a:rPr>
                <a:solidFill>
                  <a:srgbClr val="0433FF"/>
                </a:solidFill>
              </a:rPr>
              <a:t>●</a:t>
            </a:r>
            <a:r>
              <a:t>)had been degrading.</a:t>
            </a:r>
          </a:p>
        </p:txBody>
      </p:sp>
      <p:sp>
        <p:nvSpPr>
          <p:cNvPr id="277" name="Rectangle"/>
          <p:cNvSpPr/>
          <p:nvPr/>
        </p:nvSpPr>
        <p:spPr>
          <a:xfrm>
            <a:off x="15680231" y="7126555"/>
            <a:ext cx="3548544" cy="939112"/>
          </a:xfrm>
          <a:prstGeom prst="rect">
            <a:avLst/>
          </a:prstGeom>
          <a:blipFill>
            <a:blip r:embed="rId6">
              <a:alphaModFix amt="40238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78" name="Rectangle"/>
          <p:cNvSpPr/>
          <p:nvPr/>
        </p:nvSpPr>
        <p:spPr>
          <a:xfrm>
            <a:off x="17924472" y="8068052"/>
            <a:ext cx="1304303" cy="939112"/>
          </a:xfrm>
          <a:prstGeom prst="rect">
            <a:avLst/>
          </a:prstGeom>
          <a:blipFill>
            <a:blip r:embed="rId6">
              <a:alphaModFix amt="40238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Macintosh PowerPoint</Application>
  <PresentationFormat>Custom</PresentationFormat>
  <Paragraphs>367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Avenir Book</vt:lpstr>
      <vt:lpstr>Avenir Heavy</vt:lpstr>
      <vt:lpstr>Calibri</vt:lpstr>
      <vt:lpstr>Calibri Light</vt:lpstr>
      <vt:lpstr>Helvetica</vt:lpstr>
      <vt:lpstr>Helvetica Light</vt:lpstr>
      <vt:lpstr>Helvetica Neue</vt:lpstr>
      <vt:lpstr>Marker Felt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Naruhiko Sakamoto</cp:lastModifiedBy>
  <cp:revision>2</cp:revision>
  <dcterms:modified xsi:type="dcterms:W3CDTF">2026-06-10T05:26:52Z</dcterms:modified>
</cp:coreProperties>
</file>