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49" r:id="rId1"/>
    <p:sldMasterId id="2147483905" r:id="rId2"/>
    <p:sldMasterId id="2147483962" r:id="rId3"/>
    <p:sldMasterId id="2147483970" r:id="rId4"/>
  </p:sldMasterIdLst>
  <p:notesMasterIdLst>
    <p:notesMasterId r:id="rId26"/>
  </p:notesMasterIdLst>
  <p:handoutMasterIdLst>
    <p:handoutMasterId r:id="rId27"/>
  </p:handoutMasterIdLst>
  <p:sldIdLst>
    <p:sldId id="845" r:id="rId5"/>
    <p:sldId id="930" r:id="rId6"/>
    <p:sldId id="935" r:id="rId7"/>
    <p:sldId id="955" r:id="rId8"/>
    <p:sldId id="956" r:id="rId9"/>
    <p:sldId id="957" r:id="rId10"/>
    <p:sldId id="958" r:id="rId11"/>
    <p:sldId id="960" r:id="rId12"/>
    <p:sldId id="962" r:id="rId13"/>
    <p:sldId id="963" r:id="rId14"/>
    <p:sldId id="964" r:id="rId15"/>
    <p:sldId id="965" r:id="rId16"/>
    <p:sldId id="966" r:id="rId17"/>
    <p:sldId id="967" r:id="rId18"/>
    <p:sldId id="968" r:id="rId19"/>
    <p:sldId id="969" r:id="rId20"/>
    <p:sldId id="970" r:id="rId21"/>
    <p:sldId id="971" r:id="rId22"/>
    <p:sldId id="972" r:id="rId23"/>
    <p:sldId id="952" r:id="rId24"/>
    <p:sldId id="954" r:id="rId25"/>
  </p:sldIdLst>
  <p:sldSz cx="12169775" cy="6859588"/>
  <p:notesSz cx="6858000" cy="9144000"/>
  <p:defaultTextStyle>
    <a:defPPr>
      <a:defRPr lang="zh-CN"/>
    </a:defPPr>
    <a:lvl1pPr marL="0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0025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0052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10071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80103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50124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20150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90171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60191" algn="l" defTabSz="114005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BD136D1-90E3-46CF-80B4-C81B0836B390}">
          <p14:sldIdLst>
            <p14:sldId id="845"/>
            <p14:sldId id="930"/>
            <p14:sldId id="935"/>
            <p14:sldId id="955"/>
            <p14:sldId id="956"/>
            <p14:sldId id="957"/>
            <p14:sldId id="958"/>
            <p14:sldId id="960"/>
            <p14:sldId id="962"/>
            <p14:sldId id="963"/>
            <p14:sldId id="964"/>
            <p14:sldId id="965"/>
            <p14:sldId id="966"/>
            <p14:sldId id="967"/>
            <p14:sldId id="968"/>
            <p14:sldId id="969"/>
            <p14:sldId id="970"/>
            <p14:sldId id="971"/>
            <p14:sldId id="972"/>
            <p14:sldId id="952"/>
            <p14:sldId id="9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CC"/>
    <a:srgbClr val="FF3300"/>
    <a:srgbClr val="8A107B"/>
    <a:srgbClr val="993366"/>
    <a:srgbClr val="FF00FF"/>
    <a:srgbClr val="8BF814"/>
    <a:srgbClr val="FF9933"/>
    <a:srgbClr val="FFFF00"/>
    <a:srgbClr val="FF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3" autoAdjust="0"/>
    <p:restoredTop sz="60247" autoAdjust="0"/>
  </p:normalViewPr>
  <p:slideViewPr>
    <p:cSldViewPr>
      <p:cViewPr varScale="1">
        <p:scale>
          <a:sx n="53" d="100"/>
          <a:sy n="53" d="100"/>
        </p:scale>
        <p:origin x="1581" y="36"/>
      </p:cViewPr>
      <p:guideLst>
        <p:guide orient="horz" pos="2161"/>
        <p:guide pos="38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3384" y="-5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Ep @ beam testing</a:t>
            </a:r>
          </a:p>
        </c:rich>
      </c:tx>
      <c:layout>
        <c:manualLayout>
          <c:xMode val="edge"/>
          <c:yMode val="edge"/>
          <c:x val="0.2950848351858445"/>
          <c:y val="0.1655565025786249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335203308477269"/>
          <c:y val="0.1789593711766819"/>
          <c:w val="0.81664796691522734"/>
          <c:h val="0.70879500707966836"/>
        </c:manualLayout>
      </c:layout>
      <c:barChart>
        <c:barDir val="col"/>
        <c:grouping val="clustered"/>
        <c:varyColors val="0"/>
        <c:ser>
          <c:idx val="0"/>
          <c:order val="0"/>
          <c:tx>
            <c:v>超导腔Ep @ 束流能量25.6MeV</c:v>
          </c:tx>
          <c:invertIfNegative val="0"/>
          <c:cat>
            <c:strRef>
              <c:f>'2017 06 05束流能量25.6MeV'!$C$14:$C$18</c:f>
              <c:strCache>
                <c:ptCount val="5"/>
                <c:pt idx="0">
                  <c:v>CM3-1</c:v>
                </c:pt>
                <c:pt idx="1">
                  <c:v>CM3-2</c:v>
                </c:pt>
                <c:pt idx="2">
                  <c:v>CM3-3</c:v>
                </c:pt>
                <c:pt idx="3">
                  <c:v>CM3-4</c:v>
                </c:pt>
                <c:pt idx="4">
                  <c:v>CM3-5</c:v>
                </c:pt>
              </c:strCache>
            </c:strRef>
          </c:cat>
          <c:val>
            <c:numRef>
              <c:f>'2017 06 05束流能量25.6MeV'!$E$14:$E$18</c:f>
              <c:numCache>
                <c:formatCode>General</c:formatCode>
                <c:ptCount val="5"/>
                <c:pt idx="0">
                  <c:v>28.45</c:v>
                </c:pt>
                <c:pt idx="1">
                  <c:v>18.28</c:v>
                </c:pt>
                <c:pt idx="2">
                  <c:v>19.670000000000002</c:v>
                </c:pt>
                <c:pt idx="3">
                  <c:v>24.24</c:v>
                </c:pt>
                <c:pt idx="4">
                  <c:v>35.4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3C-4046-AA00-752FD8039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595840"/>
        <c:axId val="664301504"/>
      </c:barChart>
      <c:catAx>
        <c:axId val="154595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4301504"/>
        <c:crosses val="autoZero"/>
        <c:auto val="1"/>
        <c:lblAlgn val="ctr"/>
        <c:lblOffset val="100"/>
        <c:noMultiLvlLbl val="0"/>
      </c:catAx>
      <c:valAx>
        <c:axId val="664301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Ep(MV/m)</a:t>
                </a:r>
                <a:endParaRPr lang="zh-CN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4595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7665A-A4EA-4F62-89D2-D5F20E414E08}" type="datetimeFigureOut">
              <a:rPr lang="zh-CN" altLang="en-US" smtClean="0"/>
              <a:pPr/>
              <a:t>2026/6/10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89F40-5E86-45F4-9E76-A463850588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717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A1089-6365-4011-B28D-DD73DEDDF37F}" type="datetimeFigureOut">
              <a:rPr lang="zh-CN" altLang="en-US" smtClean="0"/>
              <a:pPr/>
              <a:t>2026/6/10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60272-B6C8-4EEF-A171-C9F0EF6C30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0025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40052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10071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80103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50124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0150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0171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60191" algn="l" defTabSz="11400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 afternoon, everyone.</a:t>
            </a:r>
            <a:endParaRPr lang="zh-CN" altLang="zh-CN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being here.</a:t>
            </a:r>
            <a:endParaRPr lang="zh-CN" altLang="zh-CN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[Your Name]. Unfortunately, my colleague, [Colleague's Name], who was unable to attend TTC2026 in Paris due to unforeseen circumstances.</a:t>
            </a:r>
            <a:endParaRPr lang="zh-CN" altLang="zh-CN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I will deliver his presentation. The title of this topic </a:t>
            </a:r>
            <a:r>
              <a:rPr lang="en-US" altLang="zh-CN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is:</a:t>
            </a:r>
            <a:r>
              <a:rPr lang="en-US" altLang="zh-CN" sz="15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"Typical</a:t>
            </a:r>
            <a:r>
              <a:rPr lang="en-US" altLang="zh-CN" sz="15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operation issues and relevant experience of the CAFE/CAFE2 SRF linac."</a:t>
            </a:r>
            <a:endParaRPr lang="zh-CN" altLang="zh-CN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0272-B6C8-4EEF-A171-C9F0EF6C30D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50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0272-B6C8-4EEF-A171-C9F0EF6C30D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50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_吴安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" y="935239"/>
            <a:ext cx="12169772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35793" y="6535543"/>
            <a:ext cx="1172544" cy="34595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l"/>
            <a:r>
              <a:rPr lang="en-US" altLang="zh-CN" sz="1500" b="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Page</a:t>
            </a:r>
            <a:r>
              <a:rPr lang="en-US" altLang="zh-CN" sz="1500" b="0" baseline="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 </a:t>
            </a:r>
            <a:fld id="{50BBF479-FC01-4D0B-831F-054ADA86B313}" type="slidenum">
              <a:rPr lang="zh-CN" altLang="en-US" sz="1500" b="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 algn="l"/>
              <a:t>‹#›</a:t>
            </a:fld>
            <a:endParaRPr lang="zh-CN" altLang="en-US" sz="1500" b="0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51463" y="6491147"/>
            <a:ext cx="9918313" cy="330565"/>
          </a:xfrm>
          <a:prstGeom prst="rect">
            <a:avLst/>
          </a:prstGeom>
          <a:noFill/>
        </p:spPr>
        <p:txBody>
          <a:bodyPr wrap="square" lIns="114006" tIns="57004" rIns="114006" bIns="57004" rtlCol="0" anchor="ctr">
            <a:spAutoFit/>
          </a:bodyPr>
          <a:lstStyle/>
          <a:p>
            <a:pPr marL="0" marR="0" indent="0" algn="r" defTabSz="1140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i="1" dirty="0">
                <a:solidFill>
                  <a:schemeClr val="bg1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Plasma cleaning activities in IMP  </a:t>
            </a:r>
            <a:r>
              <a:rPr lang="en-US" altLang="zh-CN" sz="1400" b="0" dirty="0">
                <a:solidFill>
                  <a:schemeClr val="bg1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antonwoo@impcas.ac.cn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749" y="991654"/>
            <a:ext cx="11835026" cy="648222"/>
          </a:xfrm>
        </p:spPr>
        <p:txBody>
          <a:bodyPr anchor="t">
            <a:normAutofit/>
          </a:bodyPr>
          <a:lstStyle>
            <a:lvl1pPr marL="427643" indent="-427643" algn="l" defTabSz="1140052" rtl="0" eaLnBrk="1" latinLnBrk="0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 lang="zh-CN" altLang="en-US" sz="3100" b="1" kern="1200" dirty="0" smtClean="0">
                <a:solidFill>
                  <a:srgbClr val="0000CC"/>
                </a:solidFill>
                <a:latin typeface="+mn-ea"/>
                <a:ea typeface="+mn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单击此处编辑母版小标题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1"/>
          </p:nvPr>
        </p:nvSpPr>
        <p:spPr>
          <a:xfrm>
            <a:off x="334761" y="1629177"/>
            <a:ext cx="11739189" cy="4321480"/>
          </a:xfrm>
        </p:spPr>
        <p:txBody>
          <a:bodyPr anchor="t">
            <a:normAutofit/>
          </a:bodyPr>
          <a:lstStyle>
            <a:lvl1pPr marL="89793" indent="336728" algn="l" defTabSz="1140052" rtl="0" eaLnBrk="1" latinLnBrk="0" hangingPunct="1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zh-CN" altLang="en-US" sz="2500" b="0" kern="1200" dirty="0" smtClean="0">
                <a:solidFill>
                  <a:srgbClr val="0000CC"/>
                </a:solidFill>
                <a:latin typeface="+mn-ea"/>
                <a:ea typeface="+mn-ea"/>
                <a:cs typeface="+mj-cs"/>
              </a:defRPr>
            </a:lvl1pPr>
            <a:lvl2pPr marL="570026" indent="0">
              <a:buNone/>
              <a:defRPr/>
            </a:lvl2pPr>
            <a:lvl3pPr marL="1140046" indent="0">
              <a:buNone/>
              <a:defRPr/>
            </a:lvl3pPr>
            <a:lvl4pPr marL="1710071" indent="0">
              <a:buNone/>
              <a:defRPr/>
            </a:lvl4pPr>
            <a:lvl5pPr marL="2280094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0"/>
            <a:endParaRPr lang="zh-CN" altLang="en-US" dirty="0"/>
          </a:p>
        </p:txBody>
      </p:sp>
      <p:sp>
        <p:nvSpPr>
          <p:cNvPr id="18" name="标题 17"/>
          <p:cNvSpPr>
            <a:spLocks noGrp="1"/>
          </p:cNvSpPr>
          <p:nvPr>
            <p:ph type="title"/>
          </p:nvPr>
        </p:nvSpPr>
        <p:spPr>
          <a:xfrm>
            <a:off x="1340582" y="265295"/>
            <a:ext cx="10805133" cy="571612"/>
          </a:xfrm>
        </p:spPr>
        <p:txBody>
          <a:bodyPr/>
          <a:lstStyle>
            <a:lvl1pPr algn="l">
              <a:defRPr sz="45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1" name="Picture 2" descr="C:\Users\Anton\Desktop\imp-logo.gif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62"/>
          <a:stretch/>
        </p:blipFill>
        <p:spPr bwMode="auto">
          <a:xfrm>
            <a:off x="186037" y="151525"/>
            <a:ext cx="75599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4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57" y="457313"/>
            <a:ext cx="3925069" cy="1600571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739" y="987674"/>
            <a:ext cx="6160949" cy="4874754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1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57" y="2057888"/>
            <a:ext cx="3925069" cy="3812471"/>
          </a:xfrm>
        </p:spPr>
        <p:txBody>
          <a:bodyPr/>
          <a:lstStyle>
            <a:lvl1pPr marL="0" indent="0">
              <a:buNone/>
              <a:defRPr sz="2000"/>
            </a:lvl1pPr>
            <a:lvl2pPr marL="570025" indent="0">
              <a:buNone/>
              <a:defRPr sz="1700"/>
            </a:lvl2pPr>
            <a:lvl3pPr marL="1140052" indent="0">
              <a:buNone/>
              <a:defRPr sz="1500"/>
            </a:lvl3pPr>
            <a:lvl4pPr marL="1710071" indent="0">
              <a:buNone/>
              <a:defRPr sz="1200"/>
            </a:lvl4pPr>
            <a:lvl5pPr marL="2280103" indent="0">
              <a:buNone/>
              <a:defRPr sz="1200"/>
            </a:lvl5pPr>
            <a:lvl6pPr marL="2850124" indent="0">
              <a:buNone/>
              <a:defRPr sz="1200"/>
            </a:lvl6pPr>
            <a:lvl7pPr marL="3420150" indent="0">
              <a:buNone/>
              <a:defRPr sz="1200"/>
            </a:lvl7pPr>
            <a:lvl8pPr marL="3990171" indent="0">
              <a:buNone/>
              <a:defRPr sz="1200"/>
            </a:lvl8pPr>
            <a:lvl9pPr marL="456019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57" y="457313"/>
            <a:ext cx="3925069" cy="1600571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3739" y="987674"/>
            <a:ext cx="6160949" cy="4874754"/>
          </a:xfrm>
        </p:spPr>
        <p:txBody>
          <a:bodyPr anchor="t"/>
          <a:lstStyle>
            <a:lvl1pPr marL="0" indent="0">
              <a:buNone/>
              <a:defRPr sz="4000"/>
            </a:lvl1pPr>
            <a:lvl2pPr marL="570025" indent="0">
              <a:buNone/>
              <a:defRPr sz="3400"/>
            </a:lvl2pPr>
            <a:lvl3pPr marL="1140052" indent="0">
              <a:buNone/>
              <a:defRPr sz="3100"/>
            </a:lvl3pPr>
            <a:lvl4pPr marL="1710071" indent="0">
              <a:buNone/>
              <a:defRPr sz="2500"/>
            </a:lvl4pPr>
            <a:lvl5pPr marL="2280103" indent="0">
              <a:buNone/>
              <a:defRPr sz="2500"/>
            </a:lvl5pPr>
            <a:lvl6pPr marL="2850124" indent="0">
              <a:buNone/>
              <a:defRPr sz="2500"/>
            </a:lvl6pPr>
            <a:lvl7pPr marL="3420150" indent="0">
              <a:buNone/>
              <a:defRPr sz="2500"/>
            </a:lvl7pPr>
            <a:lvl8pPr marL="3990171" indent="0">
              <a:buNone/>
              <a:defRPr sz="2500"/>
            </a:lvl8pPr>
            <a:lvl9pPr marL="4560191" indent="0">
              <a:buNone/>
              <a:defRPr sz="2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57" y="2057888"/>
            <a:ext cx="3925069" cy="3812471"/>
          </a:xfrm>
        </p:spPr>
        <p:txBody>
          <a:bodyPr/>
          <a:lstStyle>
            <a:lvl1pPr marL="0" indent="0">
              <a:buNone/>
              <a:defRPr sz="2000"/>
            </a:lvl1pPr>
            <a:lvl2pPr marL="570025" indent="0">
              <a:buNone/>
              <a:defRPr sz="1700"/>
            </a:lvl2pPr>
            <a:lvl3pPr marL="1140052" indent="0">
              <a:buNone/>
              <a:defRPr sz="1500"/>
            </a:lvl3pPr>
            <a:lvl4pPr marL="1710071" indent="0">
              <a:buNone/>
              <a:defRPr sz="1200"/>
            </a:lvl4pPr>
            <a:lvl5pPr marL="2280103" indent="0">
              <a:buNone/>
              <a:defRPr sz="1200"/>
            </a:lvl5pPr>
            <a:lvl6pPr marL="2850124" indent="0">
              <a:buNone/>
              <a:defRPr sz="1200"/>
            </a:lvl6pPr>
            <a:lvl7pPr marL="3420150" indent="0">
              <a:buNone/>
              <a:defRPr sz="1200"/>
            </a:lvl7pPr>
            <a:lvl8pPr marL="3990171" indent="0">
              <a:buNone/>
              <a:defRPr sz="1200"/>
            </a:lvl8pPr>
            <a:lvl9pPr marL="456019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2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9007" y="365219"/>
            <a:ext cx="2624106" cy="581318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694" y="365219"/>
            <a:ext cx="7720201" cy="581318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11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E6771A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32020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506" y="3"/>
            <a:ext cx="1179462" cy="8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8032049"/>
      </p:ext>
    </p:extLst>
  </p:cSld>
  <p:clrMapOvr>
    <a:masterClrMapping/>
  </p:clrMapOvr>
  <p:transition advTm="114609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356" y="1071799"/>
            <a:ext cx="3501155" cy="279014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180726" y="1485143"/>
            <a:ext cx="4504275" cy="1161602"/>
          </a:xfrm>
          <a:prstGeom prst="rect">
            <a:avLst/>
          </a:prstGeom>
          <a:noFill/>
        </p:spPr>
        <p:txBody>
          <a:bodyPr wrap="square" lIns="114041" tIns="57024" rIns="114041" bIns="57024" rtlCol="0">
            <a:spAutoFit/>
          </a:bodyPr>
          <a:lstStyle/>
          <a:p>
            <a:pPr marL="427518" indent="-427518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3400" dirty="0">
                <a:solidFill>
                  <a:prstClr val="black"/>
                </a:solidFill>
              </a:rPr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8386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963959" y="6490180"/>
            <a:ext cx="10205824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/>
            <a:r>
              <a:rPr lang="zh-CN" altLang="en-US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757696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57959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506" y="3"/>
            <a:ext cx="1179462" cy="8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9443839"/>
      </p:ext>
    </p:extLst>
  </p:cSld>
  <p:clrMapOvr>
    <a:masterClrMapping/>
  </p:clrMapOvr>
  <p:transition advTm="114609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963959" y="6490180"/>
            <a:ext cx="10205824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895162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0524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155628" y="6490180"/>
            <a:ext cx="10014150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897487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506" y="3"/>
            <a:ext cx="1179462" cy="8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9921913"/>
      </p:ext>
    </p:extLst>
  </p:cSld>
  <p:clrMapOvr>
    <a:masterClrMapping/>
  </p:clrMapOvr>
  <p:transition advTm="114609">
    <p:diamond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9828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963959" y="6490180"/>
            <a:ext cx="10205824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/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4236721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1923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506" y="3"/>
            <a:ext cx="1179462" cy="8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96017"/>
      </p:ext>
    </p:extLst>
  </p:cSld>
  <p:clrMapOvr>
    <a:masterClrMapping/>
  </p:clrMapOvr>
  <p:transition advTm="114609"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93233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155628" y="6490180"/>
            <a:ext cx="10014150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476953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506" y="3"/>
            <a:ext cx="1179462" cy="8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985716"/>
      </p:ext>
    </p:extLst>
  </p:cSld>
  <p:clrMapOvr>
    <a:masterClrMapping/>
  </p:clrMapOvr>
  <p:transition advTm="114609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1122630"/>
            <a:ext cx="10344309" cy="2388153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1223" y="3602876"/>
            <a:ext cx="9127331" cy="1656146"/>
          </a:xfrm>
        </p:spPr>
        <p:txBody>
          <a:bodyPr/>
          <a:lstStyle>
            <a:lvl1pPr marL="0" indent="0" algn="ctr">
              <a:buNone/>
              <a:defRPr sz="3100"/>
            </a:lvl1pPr>
            <a:lvl2pPr marL="570025" indent="0" algn="ctr">
              <a:buNone/>
              <a:defRPr sz="2500"/>
            </a:lvl2pPr>
            <a:lvl3pPr marL="1140052" indent="0" algn="ctr">
              <a:buNone/>
              <a:defRPr sz="2300"/>
            </a:lvl3pPr>
            <a:lvl4pPr marL="1710071" indent="0" algn="ctr">
              <a:buNone/>
              <a:defRPr sz="2000"/>
            </a:lvl4pPr>
            <a:lvl5pPr marL="2280103" indent="0" algn="ctr">
              <a:buNone/>
              <a:defRPr sz="2000"/>
            </a:lvl5pPr>
            <a:lvl6pPr marL="2850124" indent="0" algn="ctr">
              <a:buNone/>
              <a:defRPr sz="2000"/>
            </a:lvl6pPr>
            <a:lvl7pPr marL="3420150" indent="0" algn="ctr">
              <a:buNone/>
              <a:defRPr sz="2000"/>
            </a:lvl7pPr>
            <a:lvl8pPr marL="3990171" indent="0" algn="ctr">
              <a:buNone/>
              <a:defRPr sz="2000"/>
            </a:lvl8pPr>
            <a:lvl9pPr marL="4560191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11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8525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963959" y="6490180"/>
            <a:ext cx="10205824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/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2636304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9127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506" y="3"/>
            <a:ext cx="1179462" cy="8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8368883"/>
      </p:ext>
    </p:extLst>
  </p:cSld>
  <p:clrMapOvr>
    <a:masterClrMapping/>
  </p:clrMapOvr>
  <p:transition advTm="114609"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4447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963959" y="6490180"/>
            <a:ext cx="10205824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/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161079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6646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18115" y="6490180"/>
            <a:ext cx="11451685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435608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506" y="3"/>
            <a:ext cx="1179462" cy="88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3077049"/>
      </p:ext>
    </p:extLst>
  </p:cSld>
  <p:clrMapOvr>
    <a:masterClrMapping/>
  </p:clrMapOvr>
  <p:transition advTm="114609">
    <p:diamond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214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14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18115" y="6490180"/>
            <a:ext cx="11451685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2970277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51181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18115" y="6490180"/>
            <a:ext cx="11451685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575483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2339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18115" y="6490180"/>
            <a:ext cx="11451685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705000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Picture 2" descr="logo-imp2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19"/>
            <a:ext cx="1222240" cy="78597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" y="928916"/>
            <a:ext cx="11789509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E6771A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26117" y="285797"/>
            <a:ext cx="9374557" cy="571612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0" y="6510749"/>
            <a:ext cx="3401488" cy="376731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第</a:t>
            </a:r>
            <a:fld id="{50BBF479-FC01-4D0B-831F-054ADA86B313}" type="slidenum">
              <a:rPr lang="zh-CN" altLang="en-US" sz="1700" smtClean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pPr/>
              <a:t>‹#›</a:t>
            </a:fld>
            <a:r>
              <a:rPr lang="zh-CN" altLang="en-US" sz="17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页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18115" y="6490180"/>
            <a:ext cx="11451685" cy="46906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  <a:cs typeface="Tahoma" pitchFamily="34" charset="0"/>
              </a:rPr>
              <a:t>青年人才类：射频超导加速器的在线等离子体清洗设备研制</a:t>
            </a:r>
          </a:p>
        </p:txBody>
      </p:sp>
    </p:spTree>
    <p:extLst>
      <p:ext uri="{BB962C8B-B14F-4D97-AF65-F5344CB8AC3E}">
        <p14:creationId xmlns:p14="http://schemas.microsoft.com/office/powerpoint/2010/main" val="4276675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775685" y="-3174"/>
            <a:ext cx="8604585" cy="840301"/>
          </a:xfrm>
          <a:prstGeom prst="rect">
            <a:avLst/>
          </a:prstGeom>
        </p:spPr>
        <p:txBody>
          <a:bodyPr lIns="91356" tIns="45680" rIns="91356" bIns="45680"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849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_吴安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" y="935239"/>
            <a:ext cx="12169772" cy="45729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r">
              <a:tabLst>
                <a:tab pos="10507845" algn="l"/>
              </a:tabLst>
              <a:defRPr/>
            </a:pPr>
            <a:endParaRPr lang="zh-CN" altLang="en-US" sz="2000" b="1" i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799" y="6535543"/>
            <a:ext cx="1892623" cy="345954"/>
          </a:xfrm>
          <a:prstGeom prst="rect">
            <a:avLst/>
          </a:prstGeom>
          <a:noFill/>
        </p:spPr>
        <p:txBody>
          <a:bodyPr wrap="square" lIns="114006" tIns="57004" rIns="114006" bIns="57004" rtlCol="0">
            <a:spAutoFit/>
          </a:bodyPr>
          <a:lstStyle/>
          <a:p>
            <a:r>
              <a:rPr lang="en-US" altLang="zh-CN" sz="15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+mn-cs"/>
              </a:rPr>
              <a:t>Page</a:t>
            </a:r>
            <a:r>
              <a:rPr lang="en-US" altLang="zh-CN" sz="1500" baseline="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+mn-cs"/>
              </a:rPr>
              <a:t> of </a:t>
            </a:r>
            <a:fld id="{50BBF479-FC01-4D0B-831F-054ADA86B313}" type="slidenum">
              <a:rPr lang="zh-CN" altLang="en-US" sz="1500" smtClean="0">
                <a:solidFill>
                  <a:srgbClr val="0000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pPr/>
              <a:t>‹#›</a:t>
            </a:fld>
            <a:endParaRPr lang="zh-CN" altLang="en-US" sz="1500" dirty="0">
              <a:solidFill>
                <a:srgbClr val="0000CC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334749" y="991654"/>
            <a:ext cx="11835026" cy="648222"/>
          </a:xfrm>
        </p:spPr>
        <p:txBody>
          <a:bodyPr anchor="t">
            <a:normAutofit/>
          </a:bodyPr>
          <a:lstStyle>
            <a:lvl1pPr marL="427643" indent="-427643" algn="l" defTabSz="1140052" rtl="0" eaLnBrk="1" latinLnBrk="0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 lang="zh-CN" altLang="en-US" sz="3100" b="1" kern="1200" dirty="0" smtClean="0">
                <a:solidFill>
                  <a:srgbClr val="0000CC"/>
                </a:solidFill>
                <a:latin typeface="+mn-ea"/>
                <a:ea typeface="+mn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单击此处编辑母版小标题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1"/>
          </p:nvPr>
        </p:nvSpPr>
        <p:spPr>
          <a:xfrm>
            <a:off x="334761" y="1629177"/>
            <a:ext cx="11739189" cy="4321480"/>
          </a:xfrm>
        </p:spPr>
        <p:txBody>
          <a:bodyPr anchor="t">
            <a:normAutofit/>
          </a:bodyPr>
          <a:lstStyle>
            <a:lvl1pPr marL="89793" indent="336728" algn="l" defTabSz="1140052" rtl="0" eaLnBrk="1" latinLnBrk="0" hangingPunct="1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zh-CN" altLang="en-US" sz="2500" b="0" kern="1200" dirty="0" smtClean="0">
                <a:solidFill>
                  <a:srgbClr val="0000CC"/>
                </a:solidFill>
                <a:latin typeface="+mn-ea"/>
                <a:ea typeface="+mn-ea"/>
                <a:cs typeface="+mj-cs"/>
              </a:defRPr>
            </a:lvl1pPr>
            <a:lvl2pPr marL="570026" indent="0">
              <a:buNone/>
              <a:defRPr/>
            </a:lvl2pPr>
            <a:lvl3pPr marL="1140046" indent="0">
              <a:buNone/>
              <a:defRPr/>
            </a:lvl3pPr>
            <a:lvl4pPr marL="1710071" indent="0">
              <a:buNone/>
              <a:defRPr/>
            </a:lvl4pPr>
            <a:lvl5pPr marL="2280094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0"/>
            <a:endParaRPr lang="zh-CN" altLang="en-US" dirty="0"/>
          </a:p>
        </p:txBody>
      </p:sp>
      <p:sp>
        <p:nvSpPr>
          <p:cNvPr id="18" name="标题 17"/>
          <p:cNvSpPr>
            <a:spLocks noGrp="1"/>
          </p:cNvSpPr>
          <p:nvPr>
            <p:ph type="title"/>
          </p:nvPr>
        </p:nvSpPr>
        <p:spPr>
          <a:xfrm>
            <a:off x="1340582" y="265295"/>
            <a:ext cx="10805133" cy="571612"/>
          </a:xfrm>
        </p:spPr>
        <p:txBody>
          <a:bodyPr/>
          <a:lstStyle>
            <a:lvl1pPr algn="l">
              <a:defRPr sz="45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2" name="Picture 2" descr="C:\Users\Anton\Desktop\imp-logo.gif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62"/>
          <a:stretch/>
        </p:blipFill>
        <p:spPr bwMode="auto">
          <a:xfrm>
            <a:off x="186037" y="151525"/>
            <a:ext cx="75599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2251463" y="6475758"/>
            <a:ext cx="9918313" cy="361343"/>
          </a:xfrm>
          <a:prstGeom prst="rect">
            <a:avLst/>
          </a:prstGeom>
          <a:noFill/>
        </p:spPr>
        <p:txBody>
          <a:bodyPr wrap="square" lIns="114006" tIns="57004" rIns="114006" bIns="57004" rtlCol="0" anchor="ctr">
            <a:spAutoFit/>
          </a:bodyPr>
          <a:lstStyle/>
          <a:p>
            <a:pPr marL="0" marR="0" lvl="0" indent="0" algn="r" defTabSz="11400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Plasma cleaning activities in IMP 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antonwoo@impcas.ac.cn</a:t>
            </a:r>
            <a:r>
              <a:rPr lang="en-US" altLang="zh-CN" sz="1600" b="0" dirty="0">
                <a:solidFill>
                  <a:schemeClr val="bg1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63941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77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34" y="1710147"/>
            <a:ext cx="10496431" cy="2853398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334" y="4590536"/>
            <a:ext cx="10496431" cy="1500534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 marL="5700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14005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710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01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01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01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0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60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3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674" y="1826051"/>
            <a:ext cx="5172154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949" y="1826051"/>
            <a:ext cx="5172154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1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57" y="365212"/>
            <a:ext cx="104964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60" y="1681553"/>
            <a:ext cx="5148384" cy="82410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70025" indent="0">
              <a:buNone/>
              <a:defRPr sz="2500" b="1"/>
            </a:lvl2pPr>
            <a:lvl3pPr marL="1140052" indent="0">
              <a:buNone/>
              <a:defRPr sz="2300" b="1"/>
            </a:lvl3pPr>
            <a:lvl4pPr marL="1710071" indent="0">
              <a:buNone/>
              <a:defRPr sz="2000" b="1"/>
            </a:lvl4pPr>
            <a:lvl5pPr marL="2280103" indent="0">
              <a:buNone/>
              <a:defRPr sz="2000" b="1"/>
            </a:lvl5pPr>
            <a:lvl6pPr marL="2850124" indent="0">
              <a:buNone/>
              <a:defRPr sz="2000" b="1"/>
            </a:lvl6pPr>
            <a:lvl7pPr marL="3420150" indent="0">
              <a:buNone/>
              <a:defRPr sz="2000" b="1"/>
            </a:lvl7pPr>
            <a:lvl8pPr marL="3990171" indent="0">
              <a:buNone/>
              <a:defRPr sz="2000" b="1"/>
            </a:lvl8pPr>
            <a:lvl9pPr marL="4560191" indent="0">
              <a:buNone/>
              <a:defRPr sz="2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60" y="2505666"/>
            <a:ext cx="5148384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981" y="1681553"/>
            <a:ext cx="5173739" cy="82410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70025" indent="0">
              <a:buNone/>
              <a:defRPr sz="2500" b="1"/>
            </a:lvl2pPr>
            <a:lvl3pPr marL="1140052" indent="0">
              <a:buNone/>
              <a:defRPr sz="2300" b="1"/>
            </a:lvl3pPr>
            <a:lvl4pPr marL="1710071" indent="0">
              <a:buNone/>
              <a:defRPr sz="2000" b="1"/>
            </a:lvl4pPr>
            <a:lvl5pPr marL="2280103" indent="0">
              <a:buNone/>
              <a:defRPr sz="2000" b="1"/>
            </a:lvl5pPr>
            <a:lvl6pPr marL="2850124" indent="0">
              <a:buNone/>
              <a:defRPr sz="2000" b="1"/>
            </a:lvl6pPr>
            <a:lvl7pPr marL="3420150" indent="0">
              <a:buNone/>
              <a:defRPr sz="2000" b="1"/>
            </a:lvl7pPr>
            <a:lvl8pPr marL="3990171" indent="0">
              <a:buNone/>
              <a:defRPr sz="2000" b="1"/>
            </a:lvl8pPr>
            <a:lvl9pPr marL="4560191" indent="0">
              <a:buNone/>
              <a:defRPr sz="2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981" y="2505666"/>
            <a:ext cx="5173739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6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0" y="981081"/>
            <a:ext cx="12169775" cy="116463"/>
            <a:chOff x="2079102" y="980844"/>
            <a:chExt cx="6324118" cy="8128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2079102" y="980844"/>
              <a:ext cx="63241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079102" y="1062124"/>
              <a:ext cx="6324118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081" y="447951"/>
            <a:ext cx="8416786" cy="586020"/>
          </a:xfrm>
          <a:noFill/>
        </p:spPr>
        <p:txBody>
          <a:bodyPr wrap="square" rtlCol="0">
            <a:spAutoFit/>
          </a:bodyPr>
          <a:lstStyle>
            <a:lvl1pPr>
              <a:defRPr lang="en-US" sz="3400" b="1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15792" y="6357824"/>
            <a:ext cx="2738199" cy="365210"/>
          </a:xfrm>
        </p:spPr>
        <p:txBody>
          <a:bodyPr/>
          <a:lstStyle>
            <a:lvl1pPr algn="ctr">
              <a:defRPr sz="2500"/>
            </a:lvl1pPr>
          </a:lstStyle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任意多边形 6"/>
          <p:cNvSpPr/>
          <p:nvPr userDrawn="1"/>
        </p:nvSpPr>
        <p:spPr>
          <a:xfrm>
            <a:off x="1810064" y="358910"/>
            <a:ext cx="693214" cy="764106"/>
          </a:xfrm>
          <a:custGeom>
            <a:avLst/>
            <a:gdLst>
              <a:gd name="connsiteX0" fmla="*/ 0 w 520860"/>
              <a:gd name="connsiteY0" fmla="*/ 0 h 763929"/>
              <a:gd name="connsiteX1" fmla="*/ 138896 w 520860"/>
              <a:gd name="connsiteY1" fmla="*/ 0 h 763929"/>
              <a:gd name="connsiteX2" fmla="*/ 520860 w 520860"/>
              <a:gd name="connsiteY2" fmla="*/ 381965 h 763929"/>
              <a:gd name="connsiteX3" fmla="*/ 138896 w 520860"/>
              <a:gd name="connsiteY3" fmla="*/ 763929 h 763929"/>
              <a:gd name="connsiteX4" fmla="*/ 0 w 520860"/>
              <a:gd name="connsiteY4" fmla="*/ 763929 h 763929"/>
              <a:gd name="connsiteX5" fmla="*/ 381964 w 520860"/>
              <a:gd name="connsiteY5" fmla="*/ 381965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860" h="763929">
                <a:moveTo>
                  <a:pt x="0" y="0"/>
                </a:moveTo>
                <a:lnTo>
                  <a:pt x="138896" y="0"/>
                </a:lnTo>
                <a:lnTo>
                  <a:pt x="520860" y="381965"/>
                </a:lnTo>
                <a:lnTo>
                  <a:pt x="138896" y="763929"/>
                </a:lnTo>
                <a:lnTo>
                  <a:pt x="0" y="763929"/>
                </a:lnTo>
                <a:lnTo>
                  <a:pt x="381964" y="38196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任意多边形 11"/>
          <p:cNvSpPr/>
          <p:nvPr userDrawn="1"/>
        </p:nvSpPr>
        <p:spPr>
          <a:xfrm>
            <a:off x="1463455" y="358910"/>
            <a:ext cx="693214" cy="764106"/>
          </a:xfrm>
          <a:custGeom>
            <a:avLst/>
            <a:gdLst>
              <a:gd name="connsiteX0" fmla="*/ 0 w 520860"/>
              <a:gd name="connsiteY0" fmla="*/ 0 h 763929"/>
              <a:gd name="connsiteX1" fmla="*/ 138896 w 520860"/>
              <a:gd name="connsiteY1" fmla="*/ 0 h 763929"/>
              <a:gd name="connsiteX2" fmla="*/ 520860 w 520860"/>
              <a:gd name="connsiteY2" fmla="*/ 381965 h 763929"/>
              <a:gd name="connsiteX3" fmla="*/ 138896 w 520860"/>
              <a:gd name="connsiteY3" fmla="*/ 763929 h 763929"/>
              <a:gd name="connsiteX4" fmla="*/ 0 w 520860"/>
              <a:gd name="connsiteY4" fmla="*/ 763929 h 763929"/>
              <a:gd name="connsiteX5" fmla="*/ 381964 w 520860"/>
              <a:gd name="connsiteY5" fmla="*/ 381965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860" h="763929">
                <a:moveTo>
                  <a:pt x="0" y="0"/>
                </a:moveTo>
                <a:lnTo>
                  <a:pt x="138896" y="0"/>
                </a:lnTo>
                <a:lnTo>
                  <a:pt x="520860" y="381965"/>
                </a:lnTo>
                <a:lnTo>
                  <a:pt x="138896" y="763929"/>
                </a:lnTo>
                <a:lnTo>
                  <a:pt x="0" y="763929"/>
                </a:lnTo>
                <a:lnTo>
                  <a:pt x="381964" y="38196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06" tIns="57004" rIns="114006" bIns="57004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265959" y="67516"/>
            <a:ext cx="1056240" cy="855326"/>
            <a:chOff x="288925" y="-1163638"/>
            <a:chExt cx="8562975" cy="9226551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130550" y="-1163638"/>
              <a:ext cx="4208463" cy="4322763"/>
            </a:xfrm>
            <a:custGeom>
              <a:avLst/>
              <a:gdLst>
                <a:gd name="T0" fmla="*/ 1006 w 1121"/>
                <a:gd name="T1" fmla="*/ 0 h 1151"/>
                <a:gd name="T2" fmla="*/ 1041 w 1121"/>
                <a:gd name="T3" fmla="*/ 13 h 1151"/>
                <a:gd name="T4" fmla="*/ 1086 w 1121"/>
                <a:gd name="T5" fmla="*/ 57 h 1151"/>
                <a:gd name="T6" fmla="*/ 1115 w 1121"/>
                <a:gd name="T7" fmla="*/ 145 h 1151"/>
                <a:gd name="T8" fmla="*/ 1119 w 1121"/>
                <a:gd name="T9" fmla="*/ 278 h 1151"/>
                <a:gd name="T10" fmla="*/ 1109 w 1121"/>
                <a:gd name="T11" fmla="*/ 280 h 1151"/>
                <a:gd name="T12" fmla="*/ 1063 w 1121"/>
                <a:gd name="T13" fmla="*/ 286 h 1151"/>
                <a:gd name="T14" fmla="*/ 1053 w 1121"/>
                <a:gd name="T15" fmla="*/ 286 h 1151"/>
                <a:gd name="T16" fmla="*/ 1040 w 1121"/>
                <a:gd name="T17" fmla="*/ 211 h 1151"/>
                <a:gd name="T18" fmla="*/ 934 w 1121"/>
                <a:gd name="T19" fmla="*/ 155 h 1151"/>
                <a:gd name="T20" fmla="*/ 812 w 1121"/>
                <a:gd name="T21" fmla="*/ 226 h 1151"/>
                <a:gd name="T22" fmla="*/ 618 w 1121"/>
                <a:gd name="T23" fmla="*/ 425 h 1151"/>
                <a:gd name="T24" fmla="*/ 336 w 1121"/>
                <a:gd name="T25" fmla="*/ 836 h 1151"/>
                <a:gd name="T26" fmla="*/ 212 w 1121"/>
                <a:gd name="T27" fmla="*/ 1060 h 1151"/>
                <a:gd name="T28" fmla="*/ 209 w 1121"/>
                <a:gd name="T29" fmla="*/ 1067 h 1151"/>
                <a:gd name="T30" fmla="*/ 236 w 1121"/>
                <a:gd name="T31" fmla="*/ 1064 h 1151"/>
                <a:gd name="T32" fmla="*/ 368 w 1121"/>
                <a:gd name="T33" fmla="*/ 1051 h 1151"/>
                <a:gd name="T34" fmla="*/ 379 w 1121"/>
                <a:gd name="T35" fmla="*/ 1055 h 1151"/>
                <a:gd name="T36" fmla="*/ 414 w 1121"/>
                <a:gd name="T37" fmla="*/ 1108 h 1151"/>
                <a:gd name="T38" fmla="*/ 386 w 1121"/>
                <a:gd name="T39" fmla="*/ 1110 h 1151"/>
                <a:gd name="T40" fmla="*/ 177 w 1121"/>
                <a:gd name="T41" fmla="*/ 1129 h 1151"/>
                <a:gd name="T42" fmla="*/ 30 w 1121"/>
                <a:gd name="T43" fmla="*/ 1150 h 1151"/>
                <a:gd name="T44" fmla="*/ 18 w 1121"/>
                <a:gd name="T45" fmla="*/ 1143 h 1151"/>
                <a:gd name="T46" fmla="*/ 0 w 1121"/>
                <a:gd name="T47" fmla="*/ 1101 h 1151"/>
                <a:gd name="T48" fmla="*/ 123 w 1121"/>
                <a:gd name="T49" fmla="*/ 1080 h 1151"/>
                <a:gd name="T50" fmla="*/ 142 w 1121"/>
                <a:gd name="T51" fmla="*/ 1066 h 1151"/>
                <a:gd name="T52" fmla="*/ 351 w 1121"/>
                <a:gd name="T53" fmla="*/ 672 h 1151"/>
                <a:gd name="T54" fmla="*/ 592 w 1121"/>
                <a:gd name="T55" fmla="*/ 315 h 1151"/>
                <a:gd name="T56" fmla="*/ 823 w 1121"/>
                <a:gd name="T57" fmla="*/ 74 h 1151"/>
                <a:gd name="T58" fmla="*/ 917 w 1121"/>
                <a:gd name="T59" fmla="*/ 17 h 1151"/>
                <a:gd name="T60" fmla="*/ 966 w 1121"/>
                <a:gd name="T61" fmla="*/ 3 h 1151"/>
                <a:gd name="T62" fmla="*/ 973 w 1121"/>
                <a:gd name="T63" fmla="*/ 0 h 1151"/>
                <a:gd name="T64" fmla="*/ 1006 w 1121"/>
                <a:gd name="T65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1" h="1151">
                  <a:moveTo>
                    <a:pt x="1006" y="0"/>
                  </a:moveTo>
                  <a:cubicBezTo>
                    <a:pt x="1017" y="6"/>
                    <a:pt x="1030" y="7"/>
                    <a:pt x="1041" y="13"/>
                  </a:cubicBezTo>
                  <a:cubicBezTo>
                    <a:pt x="1062" y="23"/>
                    <a:pt x="1076" y="39"/>
                    <a:pt x="1086" y="57"/>
                  </a:cubicBezTo>
                  <a:cubicBezTo>
                    <a:pt x="1101" y="84"/>
                    <a:pt x="1111" y="113"/>
                    <a:pt x="1115" y="145"/>
                  </a:cubicBezTo>
                  <a:cubicBezTo>
                    <a:pt x="1121" y="189"/>
                    <a:pt x="1120" y="234"/>
                    <a:pt x="1119" y="278"/>
                  </a:cubicBezTo>
                  <a:cubicBezTo>
                    <a:pt x="1116" y="281"/>
                    <a:pt x="1113" y="280"/>
                    <a:pt x="1109" y="280"/>
                  </a:cubicBezTo>
                  <a:cubicBezTo>
                    <a:pt x="1093" y="278"/>
                    <a:pt x="1078" y="279"/>
                    <a:pt x="1063" y="286"/>
                  </a:cubicBezTo>
                  <a:cubicBezTo>
                    <a:pt x="1060" y="287"/>
                    <a:pt x="1056" y="289"/>
                    <a:pt x="1053" y="286"/>
                  </a:cubicBezTo>
                  <a:cubicBezTo>
                    <a:pt x="1051" y="260"/>
                    <a:pt x="1048" y="235"/>
                    <a:pt x="1040" y="211"/>
                  </a:cubicBezTo>
                  <a:cubicBezTo>
                    <a:pt x="1024" y="161"/>
                    <a:pt x="985" y="140"/>
                    <a:pt x="934" y="155"/>
                  </a:cubicBezTo>
                  <a:cubicBezTo>
                    <a:pt x="888" y="169"/>
                    <a:pt x="849" y="196"/>
                    <a:pt x="812" y="226"/>
                  </a:cubicBezTo>
                  <a:cubicBezTo>
                    <a:pt x="740" y="285"/>
                    <a:pt x="677" y="353"/>
                    <a:pt x="618" y="425"/>
                  </a:cubicBezTo>
                  <a:cubicBezTo>
                    <a:pt x="513" y="554"/>
                    <a:pt x="421" y="692"/>
                    <a:pt x="336" y="836"/>
                  </a:cubicBezTo>
                  <a:cubicBezTo>
                    <a:pt x="293" y="909"/>
                    <a:pt x="252" y="985"/>
                    <a:pt x="212" y="1060"/>
                  </a:cubicBezTo>
                  <a:cubicBezTo>
                    <a:pt x="211" y="1062"/>
                    <a:pt x="211" y="1064"/>
                    <a:pt x="209" y="1067"/>
                  </a:cubicBezTo>
                  <a:cubicBezTo>
                    <a:pt x="219" y="1068"/>
                    <a:pt x="228" y="1066"/>
                    <a:pt x="236" y="1064"/>
                  </a:cubicBezTo>
                  <a:cubicBezTo>
                    <a:pt x="280" y="1057"/>
                    <a:pt x="324" y="1055"/>
                    <a:pt x="368" y="1051"/>
                  </a:cubicBezTo>
                  <a:cubicBezTo>
                    <a:pt x="372" y="1050"/>
                    <a:pt x="376" y="1050"/>
                    <a:pt x="379" y="1055"/>
                  </a:cubicBezTo>
                  <a:cubicBezTo>
                    <a:pt x="390" y="1072"/>
                    <a:pt x="402" y="1089"/>
                    <a:pt x="414" y="1108"/>
                  </a:cubicBezTo>
                  <a:cubicBezTo>
                    <a:pt x="404" y="1109"/>
                    <a:pt x="395" y="1110"/>
                    <a:pt x="386" y="1110"/>
                  </a:cubicBezTo>
                  <a:cubicBezTo>
                    <a:pt x="316" y="1114"/>
                    <a:pt x="246" y="1121"/>
                    <a:pt x="177" y="1129"/>
                  </a:cubicBezTo>
                  <a:cubicBezTo>
                    <a:pt x="128" y="1135"/>
                    <a:pt x="79" y="1141"/>
                    <a:pt x="30" y="1150"/>
                  </a:cubicBezTo>
                  <a:cubicBezTo>
                    <a:pt x="24" y="1151"/>
                    <a:pt x="20" y="1150"/>
                    <a:pt x="18" y="1143"/>
                  </a:cubicBezTo>
                  <a:cubicBezTo>
                    <a:pt x="12" y="1129"/>
                    <a:pt x="6" y="1115"/>
                    <a:pt x="0" y="1101"/>
                  </a:cubicBezTo>
                  <a:cubicBezTo>
                    <a:pt x="41" y="1092"/>
                    <a:pt x="82" y="1085"/>
                    <a:pt x="123" y="1080"/>
                  </a:cubicBezTo>
                  <a:cubicBezTo>
                    <a:pt x="132" y="1079"/>
                    <a:pt x="138" y="1075"/>
                    <a:pt x="142" y="1066"/>
                  </a:cubicBezTo>
                  <a:cubicBezTo>
                    <a:pt x="204" y="931"/>
                    <a:pt x="276" y="800"/>
                    <a:pt x="351" y="672"/>
                  </a:cubicBezTo>
                  <a:cubicBezTo>
                    <a:pt x="424" y="548"/>
                    <a:pt x="503" y="428"/>
                    <a:pt x="592" y="315"/>
                  </a:cubicBezTo>
                  <a:cubicBezTo>
                    <a:pt x="661" y="228"/>
                    <a:pt x="734" y="144"/>
                    <a:pt x="823" y="74"/>
                  </a:cubicBezTo>
                  <a:cubicBezTo>
                    <a:pt x="852" y="52"/>
                    <a:pt x="883" y="32"/>
                    <a:pt x="917" y="17"/>
                  </a:cubicBezTo>
                  <a:cubicBezTo>
                    <a:pt x="932" y="10"/>
                    <a:pt x="949" y="5"/>
                    <a:pt x="966" y="3"/>
                  </a:cubicBezTo>
                  <a:cubicBezTo>
                    <a:pt x="968" y="2"/>
                    <a:pt x="971" y="3"/>
                    <a:pt x="973" y="0"/>
                  </a:cubicBezTo>
                  <a:cubicBezTo>
                    <a:pt x="984" y="0"/>
                    <a:pt x="995" y="0"/>
                    <a:pt x="1006" y="0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288925" y="3090862"/>
              <a:ext cx="3303588" cy="2170113"/>
            </a:xfrm>
            <a:custGeom>
              <a:avLst/>
              <a:gdLst>
                <a:gd name="T0" fmla="*/ 0 w 880"/>
                <a:gd name="T1" fmla="*/ 315 h 578"/>
                <a:gd name="T2" fmla="*/ 15 w 880"/>
                <a:gd name="T3" fmla="*/ 282 h 578"/>
                <a:gd name="T4" fmla="*/ 51 w 880"/>
                <a:gd name="T5" fmla="*/ 235 h 578"/>
                <a:gd name="T6" fmla="*/ 178 w 880"/>
                <a:gd name="T7" fmla="*/ 146 h 578"/>
                <a:gd name="T8" fmla="*/ 430 w 880"/>
                <a:gd name="T9" fmla="*/ 46 h 578"/>
                <a:gd name="T10" fmla="*/ 594 w 880"/>
                <a:gd name="T11" fmla="*/ 2 h 578"/>
                <a:gd name="T12" fmla="*/ 606 w 880"/>
                <a:gd name="T13" fmla="*/ 8 h 578"/>
                <a:gd name="T14" fmla="*/ 620 w 880"/>
                <a:gd name="T15" fmla="*/ 41 h 578"/>
                <a:gd name="T16" fmla="*/ 614 w 880"/>
                <a:gd name="T17" fmla="*/ 50 h 578"/>
                <a:gd name="T18" fmla="*/ 406 w 880"/>
                <a:gd name="T19" fmla="*/ 109 h 578"/>
                <a:gd name="T20" fmla="*/ 202 w 880"/>
                <a:gd name="T21" fmla="*/ 205 h 578"/>
                <a:gd name="T22" fmla="*/ 145 w 880"/>
                <a:gd name="T23" fmla="*/ 262 h 578"/>
                <a:gd name="T24" fmla="*/ 157 w 880"/>
                <a:gd name="T25" fmla="*/ 353 h 578"/>
                <a:gd name="T26" fmla="*/ 250 w 880"/>
                <a:gd name="T27" fmla="*/ 412 h 578"/>
                <a:gd name="T28" fmla="*/ 476 w 880"/>
                <a:gd name="T29" fmla="*/ 473 h 578"/>
                <a:gd name="T30" fmla="*/ 614 w 880"/>
                <a:gd name="T31" fmla="*/ 492 h 578"/>
                <a:gd name="T32" fmla="*/ 756 w 880"/>
                <a:gd name="T33" fmla="*/ 502 h 578"/>
                <a:gd name="T34" fmla="*/ 835 w 880"/>
                <a:gd name="T35" fmla="*/ 504 h 578"/>
                <a:gd name="T36" fmla="*/ 847 w 880"/>
                <a:gd name="T37" fmla="*/ 511 h 578"/>
                <a:gd name="T38" fmla="*/ 880 w 880"/>
                <a:gd name="T39" fmla="*/ 573 h 578"/>
                <a:gd name="T40" fmla="*/ 876 w 880"/>
                <a:gd name="T41" fmla="*/ 574 h 578"/>
                <a:gd name="T42" fmla="*/ 553 w 880"/>
                <a:gd name="T43" fmla="*/ 568 h 578"/>
                <a:gd name="T44" fmla="*/ 408 w 880"/>
                <a:gd name="T45" fmla="*/ 551 h 578"/>
                <a:gd name="T46" fmla="*/ 240 w 880"/>
                <a:gd name="T47" fmla="*/ 518 h 578"/>
                <a:gd name="T48" fmla="*/ 52 w 880"/>
                <a:gd name="T49" fmla="*/ 432 h 578"/>
                <a:gd name="T50" fmla="*/ 2 w 880"/>
                <a:gd name="T51" fmla="*/ 361 h 578"/>
                <a:gd name="T52" fmla="*/ 0 w 880"/>
                <a:gd name="T53" fmla="*/ 357 h 578"/>
                <a:gd name="T54" fmla="*/ 0 w 880"/>
                <a:gd name="T55" fmla="*/ 315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0" h="578">
                  <a:moveTo>
                    <a:pt x="0" y="315"/>
                  </a:moveTo>
                  <a:cubicBezTo>
                    <a:pt x="7" y="305"/>
                    <a:pt x="9" y="293"/>
                    <a:pt x="15" y="282"/>
                  </a:cubicBezTo>
                  <a:cubicBezTo>
                    <a:pt x="25" y="264"/>
                    <a:pt x="37" y="249"/>
                    <a:pt x="51" y="235"/>
                  </a:cubicBezTo>
                  <a:cubicBezTo>
                    <a:pt x="88" y="198"/>
                    <a:pt x="131" y="170"/>
                    <a:pt x="178" y="146"/>
                  </a:cubicBezTo>
                  <a:cubicBezTo>
                    <a:pt x="258" y="104"/>
                    <a:pt x="343" y="73"/>
                    <a:pt x="430" y="46"/>
                  </a:cubicBezTo>
                  <a:cubicBezTo>
                    <a:pt x="484" y="29"/>
                    <a:pt x="539" y="15"/>
                    <a:pt x="594" y="2"/>
                  </a:cubicBezTo>
                  <a:cubicBezTo>
                    <a:pt x="601" y="0"/>
                    <a:pt x="603" y="2"/>
                    <a:pt x="606" y="8"/>
                  </a:cubicBezTo>
                  <a:cubicBezTo>
                    <a:pt x="610" y="19"/>
                    <a:pt x="615" y="30"/>
                    <a:pt x="620" y="41"/>
                  </a:cubicBezTo>
                  <a:cubicBezTo>
                    <a:pt x="622" y="47"/>
                    <a:pt x="620" y="49"/>
                    <a:pt x="614" y="50"/>
                  </a:cubicBezTo>
                  <a:cubicBezTo>
                    <a:pt x="544" y="65"/>
                    <a:pt x="474" y="84"/>
                    <a:pt x="406" y="109"/>
                  </a:cubicBezTo>
                  <a:cubicBezTo>
                    <a:pt x="334" y="134"/>
                    <a:pt x="264" y="161"/>
                    <a:pt x="202" y="205"/>
                  </a:cubicBezTo>
                  <a:cubicBezTo>
                    <a:pt x="180" y="221"/>
                    <a:pt x="159" y="239"/>
                    <a:pt x="145" y="262"/>
                  </a:cubicBezTo>
                  <a:cubicBezTo>
                    <a:pt x="126" y="294"/>
                    <a:pt x="130" y="326"/>
                    <a:pt x="157" y="353"/>
                  </a:cubicBezTo>
                  <a:cubicBezTo>
                    <a:pt x="184" y="380"/>
                    <a:pt x="216" y="398"/>
                    <a:pt x="250" y="412"/>
                  </a:cubicBezTo>
                  <a:cubicBezTo>
                    <a:pt x="322" y="442"/>
                    <a:pt x="399" y="460"/>
                    <a:pt x="476" y="473"/>
                  </a:cubicBezTo>
                  <a:cubicBezTo>
                    <a:pt x="522" y="480"/>
                    <a:pt x="568" y="488"/>
                    <a:pt x="614" y="492"/>
                  </a:cubicBezTo>
                  <a:cubicBezTo>
                    <a:pt x="661" y="496"/>
                    <a:pt x="708" y="499"/>
                    <a:pt x="756" y="502"/>
                  </a:cubicBezTo>
                  <a:cubicBezTo>
                    <a:pt x="782" y="503"/>
                    <a:pt x="809" y="504"/>
                    <a:pt x="835" y="504"/>
                  </a:cubicBezTo>
                  <a:cubicBezTo>
                    <a:pt x="841" y="504"/>
                    <a:pt x="844" y="506"/>
                    <a:pt x="847" y="511"/>
                  </a:cubicBezTo>
                  <a:cubicBezTo>
                    <a:pt x="858" y="532"/>
                    <a:pt x="869" y="552"/>
                    <a:pt x="880" y="573"/>
                  </a:cubicBezTo>
                  <a:cubicBezTo>
                    <a:pt x="880" y="575"/>
                    <a:pt x="878" y="574"/>
                    <a:pt x="876" y="574"/>
                  </a:cubicBezTo>
                  <a:cubicBezTo>
                    <a:pt x="769" y="578"/>
                    <a:pt x="661" y="575"/>
                    <a:pt x="553" y="568"/>
                  </a:cubicBezTo>
                  <a:cubicBezTo>
                    <a:pt x="505" y="564"/>
                    <a:pt x="456" y="556"/>
                    <a:pt x="408" y="551"/>
                  </a:cubicBezTo>
                  <a:cubicBezTo>
                    <a:pt x="351" y="544"/>
                    <a:pt x="295" y="532"/>
                    <a:pt x="240" y="518"/>
                  </a:cubicBezTo>
                  <a:cubicBezTo>
                    <a:pt x="173" y="500"/>
                    <a:pt x="107" y="478"/>
                    <a:pt x="52" y="432"/>
                  </a:cubicBezTo>
                  <a:cubicBezTo>
                    <a:pt x="29" y="412"/>
                    <a:pt x="10" y="391"/>
                    <a:pt x="2" y="361"/>
                  </a:cubicBezTo>
                  <a:cubicBezTo>
                    <a:pt x="2" y="359"/>
                    <a:pt x="2" y="358"/>
                    <a:pt x="0" y="357"/>
                  </a:cubicBezTo>
                  <a:cubicBezTo>
                    <a:pt x="0" y="343"/>
                    <a:pt x="0" y="329"/>
                    <a:pt x="0" y="315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5270500" y="2711450"/>
              <a:ext cx="3581400" cy="1922463"/>
            </a:xfrm>
            <a:custGeom>
              <a:avLst/>
              <a:gdLst>
                <a:gd name="T0" fmla="*/ 954 w 954"/>
                <a:gd name="T1" fmla="*/ 257 h 512"/>
                <a:gd name="T2" fmla="*/ 951 w 954"/>
                <a:gd name="T3" fmla="*/ 263 h 512"/>
                <a:gd name="T4" fmla="*/ 903 w 954"/>
                <a:gd name="T5" fmla="*/ 341 h 512"/>
                <a:gd name="T6" fmla="*/ 802 w 954"/>
                <a:gd name="T7" fmla="*/ 416 h 512"/>
                <a:gd name="T8" fmla="*/ 581 w 954"/>
                <a:gd name="T9" fmla="*/ 512 h 512"/>
                <a:gd name="T10" fmla="*/ 576 w 954"/>
                <a:gd name="T11" fmla="*/ 503 h 512"/>
                <a:gd name="T12" fmla="*/ 561 w 954"/>
                <a:gd name="T13" fmla="*/ 467 h 512"/>
                <a:gd name="T14" fmla="*/ 560 w 954"/>
                <a:gd name="T15" fmla="*/ 462 h 512"/>
                <a:gd name="T16" fmla="*/ 566 w 954"/>
                <a:gd name="T17" fmla="*/ 462 h 512"/>
                <a:gd name="T18" fmla="*/ 753 w 954"/>
                <a:gd name="T19" fmla="*/ 370 h 512"/>
                <a:gd name="T20" fmla="*/ 815 w 954"/>
                <a:gd name="T21" fmla="*/ 301 h 512"/>
                <a:gd name="T22" fmla="*/ 810 w 954"/>
                <a:gd name="T23" fmla="*/ 241 h 512"/>
                <a:gd name="T24" fmla="*/ 771 w 954"/>
                <a:gd name="T25" fmla="*/ 201 h 512"/>
                <a:gd name="T26" fmla="*/ 625 w 954"/>
                <a:gd name="T27" fmla="*/ 137 h 512"/>
                <a:gd name="T28" fmla="*/ 436 w 954"/>
                <a:gd name="T29" fmla="*/ 97 h 512"/>
                <a:gd name="T30" fmla="*/ 50 w 954"/>
                <a:gd name="T31" fmla="*/ 72 h 512"/>
                <a:gd name="T32" fmla="*/ 33 w 954"/>
                <a:gd name="T33" fmla="*/ 62 h 512"/>
                <a:gd name="T34" fmla="*/ 2 w 954"/>
                <a:gd name="T35" fmla="*/ 10 h 512"/>
                <a:gd name="T36" fmla="*/ 0 w 954"/>
                <a:gd name="T37" fmla="*/ 5 h 512"/>
                <a:gd name="T38" fmla="*/ 60 w 954"/>
                <a:gd name="T39" fmla="*/ 2 h 512"/>
                <a:gd name="T40" fmla="*/ 324 w 954"/>
                <a:gd name="T41" fmla="*/ 4 h 512"/>
                <a:gd name="T42" fmla="*/ 564 w 954"/>
                <a:gd name="T43" fmla="*/ 28 h 512"/>
                <a:gd name="T44" fmla="*/ 781 w 954"/>
                <a:gd name="T45" fmla="*/ 80 h 512"/>
                <a:gd name="T46" fmla="*/ 911 w 954"/>
                <a:gd name="T47" fmla="*/ 153 h 512"/>
                <a:gd name="T48" fmla="*/ 952 w 954"/>
                <a:gd name="T49" fmla="*/ 224 h 512"/>
                <a:gd name="T50" fmla="*/ 954 w 954"/>
                <a:gd name="T51" fmla="*/ 226 h 512"/>
                <a:gd name="T52" fmla="*/ 954 w 954"/>
                <a:gd name="T53" fmla="*/ 25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54" h="512">
                  <a:moveTo>
                    <a:pt x="954" y="257"/>
                  </a:moveTo>
                  <a:cubicBezTo>
                    <a:pt x="951" y="258"/>
                    <a:pt x="951" y="261"/>
                    <a:pt x="951" y="263"/>
                  </a:cubicBezTo>
                  <a:cubicBezTo>
                    <a:pt x="944" y="295"/>
                    <a:pt x="925" y="319"/>
                    <a:pt x="903" y="341"/>
                  </a:cubicBezTo>
                  <a:cubicBezTo>
                    <a:pt x="874" y="372"/>
                    <a:pt x="839" y="395"/>
                    <a:pt x="802" y="416"/>
                  </a:cubicBezTo>
                  <a:cubicBezTo>
                    <a:pt x="732" y="457"/>
                    <a:pt x="657" y="486"/>
                    <a:pt x="581" y="512"/>
                  </a:cubicBezTo>
                  <a:cubicBezTo>
                    <a:pt x="578" y="510"/>
                    <a:pt x="577" y="507"/>
                    <a:pt x="576" y="503"/>
                  </a:cubicBezTo>
                  <a:cubicBezTo>
                    <a:pt x="574" y="490"/>
                    <a:pt x="570" y="477"/>
                    <a:pt x="561" y="467"/>
                  </a:cubicBezTo>
                  <a:cubicBezTo>
                    <a:pt x="560" y="465"/>
                    <a:pt x="559" y="464"/>
                    <a:pt x="560" y="462"/>
                  </a:cubicBezTo>
                  <a:cubicBezTo>
                    <a:pt x="562" y="462"/>
                    <a:pt x="564" y="462"/>
                    <a:pt x="566" y="462"/>
                  </a:cubicBezTo>
                  <a:cubicBezTo>
                    <a:pt x="631" y="437"/>
                    <a:pt x="696" y="412"/>
                    <a:pt x="753" y="370"/>
                  </a:cubicBezTo>
                  <a:cubicBezTo>
                    <a:pt x="778" y="352"/>
                    <a:pt x="802" y="331"/>
                    <a:pt x="815" y="301"/>
                  </a:cubicBezTo>
                  <a:cubicBezTo>
                    <a:pt x="824" y="280"/>
                    <a:pt x="822" y="260"/>
                    <a:pt x="810" y="241"/>
                  </a:cubicBezTo>
                  <a:cubicBezTo>
                    <a:pt x="800" y="225"/>
                    <a:pt x="787" y="212"/>
                    <a:pt x="771" y="201"/>
                  </a:cubicBezTo>
                  <a:cubicBezTo>
                    <a:pt x="726" y="171"/>
                    <a:pt x="676" y="152"/>
                    <a:pt x="625" y="137"/>
                  </a:cubicBezTo>
                  <a:cubicBezTo>
                    <a:pt x="563" y="119"/>
                    <a:pt x="499" y="107"/>
                    <a:pt x="436" y="97"/>
                  </a:cubicBezTo>
                  <a:cubicBezTo>
                    <a:pt x="308" y="78"/>
                    <a:pt x="179" y="72"/>
                    <a:pt x="50" y="72"/>
                  </a:cubicBezTo>
                  <a:cubicBezTo>
                    <a:pt x="41" y="72"/>
                    <a:pt x="37" y="69"/>
                    <a:pt x="33" y="62"/>
                  </a:cubicBezTo>
                  <a:cubicBezTo>
                    <a:pt x="24" y="44"/>
                    <a:pt x="13" y="27"/>
                    <a:pt x="2" y="10"/>
                  </a:cubicBezTo>
                  <a:cubicBezTo>
                    <a:pt x="1" y="8"/>
                    <a:pt x="1" y="7"/>
                    <a:pt x="0" y="5"/>
                  </a:cubicBezTo>
                  <a:cubicBezTo>
                    <a:pt x="20" y="2"/>
                    <a:pt x="40" y="2"/>
                    <a:pt x="60" y="2"/>
                  </a:cubicBezTo>
                  <a:cubicBezTo>
                    <a:pt x="148" y="2"/>
                    <a:pt x="236" y="0"/>
                    <a:pt x="324" y="4"/>
                  </a:cubicBezTo>
                  <a:cubicBezTo>
                    <a:pt x="404" y="9"/>
                    <a:pt x="484" y="17"/>
                    <a:pt x="564" y="28"/>
                  </a:cubicBezTo>
                  <a:cubicBezTo>
                    <a:pt x="638" y="39"/>
                    <a:pt x="710" y="55"/>
                    <a:pt x="781" y="80"/>
                  </a:cubicBezTo>
                  <a:cubicBezTo>
                    <a:pt x="828" y="96"/>
                    <a:pt x="873" y="118"/>
                    <a:pt x="911" y="153"/>
                  </a:cubicBezTo>
                  <a:cubicBezTo>
                    <a:pt x="932" y="172"/>
                    <a:pt x="947" y="195"/>
                    <a:pt x="952" y="224"/>
                  </a:cubicBezTo>
                  <a:cubicBezTo>
                    <a:pt x="952" y="224"/>
                    <a:pt x="953" y="225"/>
                    <a:pt x="954" y="226"/>
                  </a:cubicBezTo>
                  <a:cubicBezTo>
                    <a:pt x="954" y="236"/>
                    <a:pt x="954" y="246"/>
                    <a:pt x="954" y="257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500313" y="5321300"/>
              <a:ext cx="2717800" cy="2211388"/>
            </a:xfrm>
            <a:custGeom>
              <a:avLst/>
              <a:gdLst>
                <a:gd name="T0" fmla="*/ 724 w 724"/>
                <a:gd name="T1" fmla="*/ 0 h 589"/>
                <a:gd name="T2" fmla="*/ 634 w 724"/>
                <a:gd name="T3" fmla="*/ 137 h 589"/>
                <a:gd name="T4" fmla="*/ 431 w 724"/>
                <a:gd name="T5" fmla="*/ 394 h 589"/>
                <a:gd name="T6" fmla="*/ 230 w 724"/>
                <a:gd name="T7" fmla="*/ 561 h 589"/>
                <a:gd name="T8" fmla="*/ 139 w 724"/>
                <a:gd name="T9" fmla="*/ 588 h 589"/>
                <a:gd name="T10" fmla="*/ 41 w 724"/>
                <a:gd name="T11" fmla="*/ 534 h 589"/>
                <a:gd name="T12" fmla="*/ 6 w 724"/>
                <a:gd name="T13" fmla="*/ 416 h 589"/>
                <a:gd name="T14" fmla="*/ 14 w 724"/>
                <a:gd name="T15" fmla="*/ 225 h 589"/>
                <a:gd name="T16" fmla="*/ 49 w 724"/>
                <a:gd name="T17" fmla="*/ 51 h 589"/>
                <a:gd name="T18" fmla="*/ 55 w 724"/>
                <a:gd name="T19" fmla="*/ 31 h 589"/>
                <a:gd name="T20" fmla="*/ 77 w 724"/>
                <a:gd name="T21" fmla="*/ 30 h 589"/>
                <a:gd name="T22" fmla="*/ 99 w 724"/>
                <a:gd name="T23" fmla="*/ 31 h 589"/>
                <a:gd name="T24" fmla="*/ 106 w 724"/>
                <a:gd name="T25" fmla="*/ 41 h 589"/>
                <a:gd name="T26" fmla="*/ 83 w 724"/>
                <a:gd name="T27" fmla="*/ 148 h 589"/>
                <a:gd name="T28" fmla="*/ 72 w 724"/>
                <a:gd name="T29" fmla="*/ 309 h 589"/>
                <a:gd name="T30" fmla="*/ 87 w 724"/>
                <a:gd name="T31" fmla="*/ 386 h 589"/>
                <a:gd name="T32" fmla="*/ 183 w 724"/>
                <a:gd name="T33" fmla="*/ 435 h 589"/>
                <a:gd name="T34" fmla="*/ 281 w 724"/>
                <a:gd name="T35" fmla="*/ 386 h 589"/>
                <a:gd name="T36" fmla="*/ 446 w 724"/>
                <a:gd name="T37" fmla="*/ 233 h 589"/>
                <a:gd name="T38" fmla="*/ 616 w 724"/>
                <a:gd name="T39" fmla="*/ 20 h 589"/>
                <a:gd name="T40" fmla="*/ 636 w 724"/>
                <a:gd name="T41" fmla="*/ 9 h 589"/>
                <a:gd name="T42" fmla="*/ 724 w 724"/>
                <a:gd name="T43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4" h="589">
                  <a:moveTo>
                    <a:pt x="724" y="0"/>
                  </a:moveTo>
                  <a:cubicBezTo>
                    <a:pt x="693" y="46"/>
                    <a:pt x="664" y="92"/>
                    <a:pt x="634" y="137"/>
                  </a:cubicBezTo>
                  <a:cubicBezTo>
                    <a:pt x="572" y="227"/>
                    <a:pt x="505" y="313"/>
                    <a:pt x="431" y="394"/>
                  </a:cubicBezTo>
                  <a:cubicBezTo>
                    <a:pt x="372" y="458"/>
                    <a:pt x="308" y="519"/>
                    <a:pt x="230" y="561"/>
                  </a:cubicBezTo>
                  <a:cubicBezTo>
                    <a:pt x="202" y="576"/>
                    <a:pt x="172" y="587"/>
                    <a:pt x="139" y="588"/>
                  </a:cubicBezTo>
                  <a:cubicBezTo>
                    <a:pt x="95" y="589"/>
                    <a:pt x="63" y="571"/>
                    <a:pt x="41" y="534"/>
                  </a:cubicBezTo>
                  <a:cubicBezTo>
                    <a:pt x="19" y="498"/>
                    <a:pt x="9" y="458"/>
                    <a:pt x="6" y="416"/>
                  </a:cubicBezTo>
                  <a:cubicBezTo>
                    <a:pt x="0" y="352"/>
                    <a:pt x="4" y="289"/>
                    <a:pt x="14" y="225"/>
                  </a:cubicBezTo>
                  <a:cubicBezTo>
                    <a:pt x="23" y="167"/>
                    <a:pt x="32" y="108"/>
                    <a:pt x="49" y="51"/>
                  </a:cubicBezTo>
                  <a:cubicBezTo>
                    <a:pt x="51" y="44"/>
                    <a:pt x="48" y="34"/>
                    <a:pt x="55" y="31"/>
                  </a:cubicBezTo>
                  <a:cubicBezTo>
                    <a:pt x="61" y="28"/>
                    <a:pt x="69" y="30"/>
                    <a:pt x="77" y="30"/>
                  </a:cubicBezTo>
                  <a:cubicBezTo>
                    <a:pt x="84" y="30"/>
                    <a:pt x="92" y="31"/>
                    <a:pt x="99" y="31"/>
                  </a:cubicBezTo>
                  <a:cubicBezTo>
                    <a:pt x="107" y="31"/>
                    <a:pt x="107" y="34"/>
                    <a:pt x="106" y="41"/>
                  </a:cubicBezTo>
                  <a:cubicBezTo>
                    <a:pt x="99" y="77"/>
                    <a:pt x="88" y="112"/>
                    <a:pt x="83" y="148"/>
                  </a:cubicBezTo>
                  <a:cubicBezTo>
                    <a:pt x="76" y="201"/>
                    <a:pt x="69" y="255"/>
                    <a:pt x="72" y="309"/>
                  </a:cubicBezTo>
                  <a:cubicBezTo>
                    <a:pt x="73" y="335"/>
                    <a:pt x="76" y="362"/>
                    <a:pt x="87" y="386"/>
                  </a:cubicBezTo>
                  <a:cubicBezTo>
                    <a:pt x="106" y="426"/>
                    <a:pt x="131" y="447"/>
                    <a:pt x="183" y="435"/>
                  </a:cubicBezTo>
                  <a:cubicBezTo>
                    <a:pt x="220" y="427"/>
                    <a:pt x="251" y="408"/>
                    <a:pt x="281" y="386"/>
                  </a:cubicBezTo>
                  <a:cubicBezTo>
                    <a:pt x="343" y="343"/>
                    <a:pt x="395" y="289"/>
                    <a:pt x="446" y="233"/>
                  </a:cubicBezTo>
                  <a:cubicBezTo>
                    <a:pt x="508" y="166"/>
                    <a:pt x="563" y="94"/>
                    <a:pt x="616" y="20"/>
                  </a:cubicBezTo>
                  <a:cubicBezTo>
                    <a:pt x="621" y="13"/>
                    <a:pt x="626" y="9"/>
                    <a:pt x="636" y="9"/>
                  </a:cubicBezTo>
                  <a:cubicBezTo>
                    <a:pt x="664" y="7"/>
                    <a:pt x="693" y="3"/>
                    <a:pt x="724" y="0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4640263" y="4773613"/>
              <a:ext cx="2203450" cy="3289300"/>
            </a:xfrm>
            <a:custGeom>
              <a:avLst/>
              <a:gdLst>
                <a:gd name="T0" fmla="*/ 585 w 587"/>
                <a:gd name="T1" fmla="*/ 695 h 876"/>
                <a:gd name="T2" fmla="*/ 565 w 587"/>
                <a:gd name="T3" fmla="*/ 802 h 876"/>
                <a:gd name="T4" fmla="*/ 441 w 587"/>
                <a:gd name="T5" fmla="*/ 863 h 876"/>
                <a:gd name="T6" fmla="*/ 322 w 587"/>
                <a:gd name="T7" fmla="*/ 803 h 876"/>
                <a:gd name="T8" fmla="*/ 115 w 587"/>
                <a:gd name="T9" fmla="*/ 603 h 876"/>
                <a:gd name="T10" fmla="*/ 4 w 587"/>
                <a:gd name="T11" fmla="*/ 463 h 876"/>
                <a:gd name="T12" fmla="*/ 4 w 587"/>
                <a:gd name="T13" fmla="*/ 451 h 876"/>
                <a:gd name="T14" fmla="*/ 40 w 587"/>
                <a:gd name="T15" fmla="*/ 404 h 876"/>
                <a:gd name="T16" fmla="*/ 55 w 587"/>
                <a:gd name="T17" fmla="*/ 403 h 876"/>
                <a:gd name="T18" fmla="*/ 166 w 587"/>
                <a:gd name="T19" fmla="*/ 532 h 876"/>
                <a:gd name="T20" fmla="*/ 309 w 587"/>
                <a:gd name="T21" fmla="*/ 665 h 876"/>
                <a:gd name="T22" fmla="*/ 421 w 587"/>
                <a:gd name="T23" fmla="*/ 725 h 876"/>
                <a:gd name="T24" fmla="*/ 511 w 587"/>
                <a:gd name="T25" fmla="*/ 672 h 876"/>
                <a:gd name="T26" fmla="*/ 516 w 587"/>
                <a:gd name="T27" fmla="*/ 569 h 876"/>
                <a:gd name="T28" fmla="*/ 452 w 587"/>
                <a:gd name="T29" fmla="*/ 292 h 876"/>
                <a:gd name="T30" fmla="*/ 342 w 587"/>
                <a:gd name="T31" fmla="*/ 17 h 876"/>
                <a:gd name="T32" fmla="*/ 347 w 587"/>
                <a:gd name="T33" fmla="*/ 9 h 876"/>
                <a:gd name="T34" fmla="*/ 383 w 587"/>
                <a:gd name="T35" fmla="*/ 2 h 876"/>
                <a:gd name="T36" fmla="*/ 396 w 587"/>
                <a:gd name="T37" fmla="*/ 9 h 876"/>
                <a:gd name="T38" fmla="*/ 469 w 587"/>
                <a:gd name="T39" fmla="*/ 188 h 876"/>
                <a:gd name="T40" fmla="*/ 553 w 587"/>
                <a:gd name="T41" fmla="*/ 457 h 876"/>
                <a:gd name="T42" fmla="*/ 586 w 587"/>
                <a:gd name="T43" fmla="*/ 671 h 876"/>
                <a:gd name="T44" fmla="*/ 585 w 587"/>
                <a:gd name="T45" fmla="*/ 695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7" h="876">
                  <a:moveTo>
                    <a:pt x="585" y="695"/>
                  </a:moveTo>
                  <a:cubicBezTo>
                    <a:pt x="585" y="732"/>
                    <a:pt x="579" y="768"/>
                    <a:pt x="565" y="802"/>
                  </a:cubicBezTo>
                  <a:cubicBezTo>
                    <a:pt x="544" y="854"/>
                    <a:pt x="493" y="876"/>
                    <a:pt x="441" y="863"/>
                  </a:cubicBezTo>
                  <a:cubicBezTo>
                    <a:pt x="397" y="852"/>
                    <a:pt x="358" y="829"/>
                    <a:pt x="322" y="803"/>
                  </a:cubicBezTo>
                  <a:cubicBezTo>
                    <a:pt x="244" y="745"/>
                    <a:pt x="178" y="676"/>
                    <a:pt x="115" y="603"/>
                  </a:cubicBezTo>
                  <a:cubicBezTo>
                    <a:pt x="76" y="558"/>
                    <a:pt x="40" y="510"/>
                    <a:pt x="4" y="463"/>
                  </a:cubicBezTo>
                  <a:cubicBezTo>
                    <a:pt x="0" y="458"/>
                    <a:pt x="0" y="455"/>
                    <a:pt x="4" y="451"/>
                  </a:cubicBezTo>
                  <a:cubicBezTo>
                    <a:pt x="18" y="436"/>
                    <a:pt x="28" y="419"/>
                    <a:pt x="40" y="404"/>
                  </a:cubicBezTo>
                  <a:cubicBezTo>
                    <a:pt x="46" y="396"/>
                    <a:pt x="49" y="395"/>
                    <a:pt x="55" y="403"/>
                  </a:cubicBezTo>
                  <a:cubicBezTo>
                    <a:pt x="90" y="448"/>
                    <a:pt x="127" y="491"/>
                    <a:pt x="166" y="532"/>
                  </a:cubicBezTo>
                  <a:cubicBezTo>
                    <a:pt x="210" y="580"/>
                    <a:pt x="257" y="626"/>
                    <a:pt x="309" y="665"/>
                  </a:cubicBezTo>
                  <a:cubicBezTo>
                    <a:pt x="343" y="690"/>
                    <a:pt x="379" y="714"/>
                    <a:pt x="421" y="725"/>
                  </a:cubicBezTo>
                  <a:cubicBezTo>
                    <a:pt x="466" y="737"/>
                    <a:pt x="500" y="716"/>
                    <a:pt x="511" y="672"/>
                  </a:cubicBezTo>
                  <a:cubicBezTo>
                    <a:pt x="519" y="638"/>
                    <a:pt x="519" y="604"/>
                    <a:pt x="516" y="569"/>
                  </a:cubicBezTo>
                  <a:cubicBezTo>
                    <a:pt x="507" y="473"/>
                    <a:pt x="482" y="382"/>
                    <a:pt x="452" y="292"/>
                  </a:cubicBezTo>
                  <a:cubicBezTo>
                    <a:pt x="420" y="198"/>
                    <a:pt x="385" y="107"/>
                    <a:pt x="342" y="17"/>
                  </a:cubicBezTo>
                  <a:cubicBezTo>
                    <a:pt x="339" y="11"/>
                    <a:pt x="341" y="10"/>
                    <a:pt x="347" y="9"/>
                  </a:cubicBezTo>
                  <a:cubicBezTo>
                    <a:pt x="359" y="7"/>
                    <a:pt x="371" y="5"/>
                    <a:pt x="383" y="2"/>
                  </a:cubicBezTo>
                  <a:cubicBezTo>
                    <a:pt x="390" y="0"/>
                    <a:pt x="393" y="2"/>
                    <a:pt x="396" y="9"/>
                  </a:cubicBezTo>
                  <a:cubicBezTo>
                    <a:pt x="423" y="68"/>
                    <a:pt x="446" y="128"/>
                    <a:pt x="469" y="188"/>
                  </a:cubicBezTo>
                  <a:cubicBezTo>
                    <a:pt x="502" y="276"/>
                    <a:pt x="531" y="366"/>
                    <a:pt x="553" y="457"/>
                  </a:cubicBezTo>
                  <a:cubicBezTo>
                    <a:pt x="570" y="528"/>
                    <a:pt x="584" y="599"/>
                    <a:pt x="586" y="671"/>
                  </a:cubicBezTo>
                  <a:cubicBezTo>
                    <a:pt x="587" y="679"/>
                    <a:pt x="586" y="687"/>
                    <a:pt x="585" y="695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3317875" y="3313112"/>
              <a:ext cx="2139950" cy="1377950"/>
            </a:xfrm>
            <a:custGeom>
              <a:avLst/>
              <a:gdLst>
                <a:gd name="T0" fmla="*/ 117 w 570"/>
                <a:gd name="T1" fmla="*/ 51 h 367"/>
                <a:gd name="T2" fmla="*/ 134 w 570"/>
                <a:gd name="T3" fmla="*/ 7 h 367"/>
                <a:gd name="T4" fmla="*/ 143 w 570"/>
                <a:gd name="T5" fmla="*/ 0 h 367"/>
                <a:gd name="T6" fmla="*/ 269 w 570"/>
                <a:gd name="T7" fmla="*/ 0 h 367"/>
                <a:gd name="T8" fmla="*/ 276 w 570"/>
                <a:gd name="T9" fmla="*/ 8 h 367"/>
                <a:gd name="T10" fmla="*/ 265 w 570"/>
                <a:gd name="T11" fmla="*/ 242 h 367"/>
                <a:gd name="T12" fmla="*/ 266 w 570"/>
                <a:gd name="T13" fmla="*/ 249 h 367"/>
                <a:gd name="T14" fmla="*/ 272 w 570"/>
                <a:gd name="T15" fmla="*/ 244 h 367"/>
                <a:gd name="T16" fmla="*/ 369 w 570"/>
                <a:gd name="T17" fmla="*/ 104 h 367"/>
                <a:gd name="T18" fmla="*/ 439 w 570"/>
                <a:gd name="T19" fmla="*/ 4 h 367"/>
                <a:gd name="T20" fmla="*/ 447 w 570"/>
                <a:gd name="T21" fmla="*/ 0 h 367"/>
                <a:gd name="T22" fmla="*/ 570 w 570"/>
                <a:gd name="T23" fmla="*/ 0 h 367"/>
                <a:gd name="T24" fmla="*/ 554 w 570"/>
                <a:gd name="T25" fmla="*/ 47 h 367"/>
                <a:gd name="T26" fmla="*/ 546 w 570"/>
                <a:gd name="T27" fmla="*/ 51 h 367"/>
                <a:gd name="T28" fmla="*/ 514 w 570"/>
                <a:gd name="T29" fmla="*/ 77 h 367"/>
                <a:gd name="T30" fmla="*/ 472 w 570"/>
                <a:gd name="T31" fmla="*/ 193 h 367"/>
                <a:gd name="T32" fmla="*/ 429 w 570"/>
                <a:gd name="T33" fmla="*/ 311 h 367"/>
                <a:gd name="T34" fmla="*/ 434 w 570"/>
                <a:gd name="T35" fmla="*/ 319 h 367"/>
                <a:gd name="T36" fmla="*/ 456 w 570"/>
                <a:gd name="T37" fmla="*/ 322 h 367"/>
                <a:gd name="T38" fmla="*/ 450 w 570"/>
                <a:gd name="T39" fmla="*/ 343 h 367"/>
                <a:gd name="T40" fmla="*/ 415 w 570"/>
                <a:gd name="T41" fmla="*/ 366 h 367"/>
                <a:gd name="T42" fmla="*/ 294 w 570"/>
                <a:gd name="T43" fmla="*/ 366 h 367"/>
                <a:gd name="T44" fmla="*/ 311 w 570"/>
                <a:gd name="T45" fmla="*/ 323 h 367"/>
                <a:gd name="T46" fmla="*/ 319 w 570"/>
                <a:gd name="T47" fmla="*/ 319 h 367"/>
                <a:gd name="T48" fmla="*/ 355 w 570"/>
                <a:gd name="T49" fmla="*/ 293 h 367"/>
                <a:gd name="T50" fmla="*/ 422 w 570"/>
                <a:gd name="T51" fmla="*/ 115 h 367"/>
                <a:gd name="T52" fmla="*/ 423 w 570"/>
                <a:gd name="T53" fmla="*/ 110 h 367"/>
                <a:gd name="T54" fmla="*/ 417 w 570"/>
                <a:gd name="T55" fmla="*/ 115 h 367"/>
                <a:gd name="T56" fmla="*/ 296 w 570"/>
                <a:gd name="T57" fmla="*/ 283 h 367"/>
                <a:gd name="T58" fmla="*/ 240 w 570"/>
                <a:gd name="T59" fmla="*/ 357 h 367"/>
                <a:gd name="T60" fmla="*/ 232 w 570"/>
                <a:gd name="T61" fmla="*/ 362 h 367"/>
                <a:gd name="T62" fmla="*/ 194 w 570"/>
                <a:gd name="T63" fmla="*/ 362 h 367"/>
                <a:gd name="T64" fmla="*/ 187 w 570"/>
                <a:gd name="T65" fmla="*/ 356 h 367"/>
                <a:gd name="T66" fmla="*/ 195 w 570"/>
                <a:gd name="T67" fmla="*/ 118 h 367"/>
                <a:gd name="T68" fmla="*/ 194 w 570"/>
                <a:gd name="T69" fmla="*/ 106 h 367"/>
                <a:gd name="T70" fmla="*/ 187 w 570"/>
                <a:gd name="T71" fmla="*/ 116 h 367"/>
                <a:gd name="T72" fmla="*/ 114 w 570"/>
                <a:gd name="T73" fmla="*/ 308 h 367"/>
                <a:gd name="T74" fmla="*/ 110 w 570"/>
                <a:gd name="T75" fmla="*/ 319 h 367"/>
                <a:gd name="T76" fmla="*/ 141 w 570"/>
                <a:gd name="T77" fmla="*/ 319 h 367"/>
                <a:gd name="T78" fmla="*/ 145 w 570"/>
                <a:gd name="T79" fmla="*/ 325 h 367"/>
                <a:gd name="T80" fmla="*/ 133 w 570"/>
                <a:gd name="T81" fmla="*/ 360 h 367"/>
                <a:gd name="T82" fmla="*/ 125 w 570"/>
                <a:gd name="T83" fmla="*/ 367 h 367"/>
                <a:gd name="T84" fmla="*/ 0 w 570"/>
                <a:gd name="T85" fmla="*/ 366 h 367"/>
                <a:gd name="T86" fmla="*/ 15 w 570"/>
                <a:gd name="T87" fmla="*/ 325 h 367"/>
                <a:gd name="T88" fmla="*/ 25 w 570"/>
                <a:gd name="T89" fmla="*/ 319 h 367"/>
                <a:gd name="T90" fmla="*/ 59 w 570"/>
                <a:gd name="T91" fmla="*/ 295 h 367"/>
                <a:gd name="T92" fmla="*/ 145 w 570"/>
                <a:gd name="T93" fmla="*/ 63 h 367"/>
                <a:gd name="T94" fmla="*/ 138 w 570"/>
                <a:gd name="T95" fmla="*/ 52 h 367"/>
                <a:gd name="T96" fmla="*/ 117 w 570"/>
                <a:gd name="T97" fmla="*/ 51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0" h="367">
                  <a:moveTo>
                    <a:pt x="117" y="51"/>
                  </a:moveTo>
                  <a:cubicBezTo>
                    <a:pt x="123" y="35"/>
                    <a:pt x="129" y="21"/>
                    <a:pt x="134" y="7"/>
                  </a:cubicBezTo>
                  <a:cubicBezTo>
                    <a:pt x="135" y="2"/>
                    <a:pt x="137" y="0"/>
                    <a:pt x="143" y="0"/>
                  </a:cubicBezTo>
                  <a:cubicBezTo>
                    <a:pt x="185" y="0"/>
                    <a:pt x="227" y="0"/>
                    <a:pt x="269" y="0"/>
                  </a:cubicBezTo>
                  <a:cubicBezTo>
                    <a:pt x="275" y="0"/>
                    <a:pt x="276" y="2"/>
                    <a:pt x="276" y="8"/>
                  </a:cubicBezTo>
                  <a:cubicBezTo>
                    <a:pt x="272" y="86"/>
                    <a:pt x="268" y="164"/>
                    <a:pt x="265" y="242"/>
                  </a:cubicBezTo>
                  <a:cubicBezTo>
                    <a:pt x="265" y="244"/>
                    <a:pt x="263" y="248"/>
                    <a:pt x="266" y="249"/>
                  </a:cubicBezTo>
                  <a:cubicBezTo>
                    <a:pt x="270" y="251"/>
                    <a:pt x="271" y="246"/>
                    <a:pt x="272" y="244"/>
                  </a:cubicBezTo>
                  <a:cubicBezTo>
                    <a:pt x="305" y="197"/>
                    <a:pt x="337" y="150"/>
                    <a:pt x="369" y="104"/>
                  </a:cubicBezTo>
                  <a:cubicBezTo>
                    <a:pt x="392" y="70"/>
                    <a:pt x="416" y="37"/>
                    <a:pt x="439" y="4"/>
                  </a:cubicBezTo>
                  <a:cubicBezTo>
                    <a:pt x="441" y="1"/>
                    <a:pt x="444" y="0"/>
                    <a:pt x="447" y="0"/>
                  </a:cubicBezTo>
                  <a:cubicBezTo>
                    <a:pt x="488" y="0"/>
                    <a:pt x="528" y="0"/>
                    <a:pt x="570" y="0"/>
                  </a:cubicBezTo>
                  <a:cubicBezTo>
                    <a:pt x="566" y="17"/>
                    <a:pt x="560" y="32"/>
                    <a:pt x="554" y="47"/>
                  </a:cubicBezTo>
                  <a:cubicBezTo>
                    <a:pt x="552" y="52"/>
                    <a:pt x="549" y="51"/>
                    <a:pt x="546" y="51"/>
                  </a:cubicBezTo>
                  <a:cubicBezTo>
                    <a:pt x="521" y="53"/>
                    <a:pt x="522" y="53"/>
                    <a:pt x="514" y="77"/>
                  </a:cubicBezTo>
                  <a:cubicBezTo>
                    <a:pt x="501" y="116"/>
                    <a:pt x="486" y="154"/>
                    <a:pt x="472" y="193"/>
                  </a:cubicBezTo>
                  <a:cubicBezTo>
                    <a:pt x="458" y="232"/>
                    <a:pt x="444" y="272"/>
                    <a:pt x="429" y="311"/>
                  </a:cubicBezTo>
                  <a:cubicBezTo>
                    <a:pt x="427" y="317"/>
                    <a:pt x="428" y="318"/>
                    <a:pt x="434" y="319"/>
                  </a:cubicBezTo>
                  <a:cubicBezTo>
                    <a:pt x="442" y="319"/>
                    <a:pt x="453" y="315"/>
                    <a:pt x="456" y="322"/>
                  </a:cubicBezTo>
                  <a:cubicBezTo>
                    <a:pt x="459" y="326"/>
                    <a:pt x="453" y="336"/>
                    <a:pt x="450" y="343"/>
                  </a:cubicBezTo>
                  <a:cubicBezTo>
                    <a:pt x="441" y="367"/>
                    <a:pt x="441" y="366"/>
                    <a:pt x="415" y="366"/>
                  </a:cubicBezTo>
                  <a:cubicBezTo>
                    <a:pt x="375" y="366"/>
                    <a:pt x="335" y="366"/>
                    <a:pt x="294" y="366"/>
                  </a:cubicBezTo>
                  <a:cubicBezTo>
                    <a:pt x="298" y="351"/>
                    <a:pt x="306" y="337"/>
                    <a:pt x="311" y="323"/>
                  </a:cubicBezTo>
                  <a:cubicBezTo>
                    <a:pt x="312" y="318"/>
                    <a:pt x="316" y="319"/>
                    <a:pt x="319" y="319"/>
                  </a:cubicBezTo>
                  <a:cubicBezTo>
                    <a:pt x="340" y="323"/>
                    <a:pt x="349" y="312"/>
                    <a:pt x="355" y="293"/>
                  </a:cubicBezTo>
                  <a:cubicBezTo>
                    <a:pt x="377" y="234"/>
                    <a:pt x="400" y="175"/>
                    <a:pt x="422" y="115"/>
                  </a:cubicBezTo>
                  <a:cubicBezTo>
                    <a:pt x="423" y="113"/>
                    <a:pt x="424" y="112"/>
                    <a:pt x="423" y="110"/>
                  </a:cubicBezTo>
                  <a:cubicBezTo>
                    <a:pt x="419" y="109"/>
                    <a:pt x="418" y="113"/>
                    <a:pt x="417" y="115"/>
                  </a:cubicBezTo>
                  <a:cubicBezTo>
                    <a:pt x="378" y="171"/>
                    <a:pt x="337" y="227"/>
                    <a:pt x="296" y="283"/>
                  </a:cubicBezTo>
                  <a:cubicBezTo>
                    <a:pt x="278" y="308"/>
                    <a:pt x="259" y="332"/>
                    <a:pt x="240" y="357"/>
                  </a:cubicBezTo>
                  <a:cubicBezTo>
                    <a:pt x="238" y="360"/>
                    <a:pt x="236" y="362"/>
                    <a:pt x="232" y="362"/>
                  </a:cubicBezTo>
                  <a:cubicBezTo>
                    <a:pt x="219" y="362"/>
                    <a:pt x="207" y="362"/>
                    <a:pt x="194" y="362"/>
                  </a:cubicBezTo>
                  <a:cubicBezTo>
                    <a:pt x="189" y="362"/>
                    <a:pt x="187" y="362"/>
                    <a:pt x="187" y="356"/>
                  </a:cubicBezTo>
                  <a:cubicBezTo>
                    <a:pt x="187" y="276"/>
                    <a:pt x="186" y="197"/>
                    <a:pt x="195" y="118"/>
                  </a:cubicBezTo>
                  <a:cubicBezTo>
                    <a:pt x="195" y="114"/>
                    <a:pt x="198" y="107"/>
                    <a:pt x="194" y="106"/>
                  </a:cubicBezTo>
                  <a:cubicBezTo>
                    <a:pt x="188" y="104"/>
                    <a:pt x="189" y="112"/>
                    <a:pt x="187" y="116"/>
                  </a:cubicBezTo>
                  <a:cubicBezTo>
                    <a:pt x="163" y="180"/>
                    <a:pt x="139" y="244"/>
                    <a:pt x="114" y="308"/>
                  </a:cubicBezTo>
                  <a:cubicBezTo>
                    <a:pt x="113" y="311"/>
                    <a:pt x="112" y="314"/>
                    <a:pt x="110" y="319"/>
                  </a:cubicBezTo>
                  <a:cubicBezTo>
                    <a:pt x="121" y="319"/>
                    <a:pt x="131" y="319"/>
                    <a:pt x="141" y="319"/>
                  </a:cubicBezTo>
                  <a:cubicBezTo>
                    <a:pt x="145" y="319"/>
                    <a:pt x="148" y="320"/>
                    <a:pt x="145" y="325"/>
                  </a:cubicBezTo>
                  <a:cubicBezTo>
                    <a:pt x="140" y="336"/>
                    <a:pt x="138" y="348"/>
                    <a:pt x="133" y="360"/>
                  </a:cubicBezTo>
                  <a:cubicBezTo>
                    <a:pt x="132" y="363"/>
                    <a:pt x="130" y="367"/>
                    <a:pt x="125" y="367"/>
                  </a:cubicBezTo>
                  <a:cubicBezTo>
                    <a:pt x="84" y="366"/>
                    <a:pt x="43" y="366"/>
                    <a:pt x="0" y="366"/>
                  </a:cubicBezTo>
                  <a:cubicBezTo>
                    <a:pt x="5" y="352"/>
                    <a:pt x="10" y="339"/>
                    <a:pt x="15" y="325"/>
                  </a:cubicBezTo>
                  <a:cubicBezTo>
                    <a:pt x="17" y="319"/>
                    <a:pt x="21" y="318"/>
                    <a:pt x="25" y="319"/>
                  </a:cubicBezTo>
                  <a:cubicBezTo>
                    <a:pt x="45" y="322"/>
                    <a:pt x="53" y="312"/>
                    <a:pt x="59" y="295"/>
                  </a:cubicBezTo>
                  <a:cubicBezTo>
                    <a:pt x="87" y="217"/>
                    <a:pt x="116" y="140"/>
                    <a:pt x="145" y="63"/>
                  </a:cubicBezTo>
                  <a:cubicBezTo>
                    <a:pt x="148" y="55"/>
                    <a:pt x="148" y="52"/>
                    <a:pt x="138" y="52"/>
                  </a:cubicBezTo>
                  <a:cubicBezTo>
                    <a:pt x="132" y="52"/>
                    <a:pt x="125" y="51"/>
                    <a:pt x="117" y="51"/>
                  </a:cubicBezTo>
                  <a:close/>
                </a:path>
              </a:pathLst>
            </a:custGeom>
            <a:solidFill>
              <a:srgbClr val="183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2214563" y="260350"/>
              <a:ext cx="1947863" cy="1490663"/>
            </a:xfrm>
            <a:custGeom>
              <a:avLst/>
              <a:gdLst>
                <a:gd name="T0" fmla="*/ 5 w 519"/>
                <a:gd name="T1" fmla="*/ 259 h 397"/>
                <a:gd name="T2" fmla="*/ 5 w 519"/>
                <a:gd name="T3" fmla="*/ 124 h 397"/>
                <a:gd name="T4" fmla="*/ 59 w 519"/>
                <a:gd name="T5" fmla="*/ 19 h 397"/>
                <a:gd name="T6" fmla="*/ 138 w 519"/>
                <a:gd name="T7" fmla="*/ 5 h 397"/>
                <a:gd name="T8" fmla="*/ 271 w 519"/>
                <a:gd name="T9" fmla="*/ 71 h 397"/>
                <a:gd name="T10" fmla="*/ 512 w 519"/>
                <a:gd name="T11" fmla="*/ 314 h 397"/>
                <a:gd name="T12" fmla="*/ 515 w 519"/>
                <a:gd name="T13" fmla="*/ 327 h 397"/>
                <a:gd name="T14" fmla="*/ 476 w 519"/>
                <a:gd name="T15" fmla="*/ 397 h 397"/>
                <a:gd name="T16" fmla="*/ 438 w 519"/>
                <a:gd name="T17" fmla="*/ 356 h 397"/>
                <a:gd name="T18" fmla="*/ 298 w 519"/>
                <a:gd name="T19" fmla="*/ 221 h 397"/>
                <a:gd name="T20" fmla="*/ 183 w 519"/>
                <a:gd name="T21" fmla="*/ 149 h 397"/>
                <a:gd name="T22" fmla="*/ 150 w 519"/>
                <a:gd name="T23" fmla="*/ 141 h 397"/>
                <a:gd name="T24" fmla="*/ 77 w 519"/>
                <a:gd name="T25" fmla="*/ 191 h 397"/>
                <a:gd name="T26" fmla="*/ 69 w 519"/>
                <a:gd name="T27" fmla="*/ 247 h 397"/>
                <a:gd name="T28" fmla="*/ 62 w 519"/>
                <a:gd name="T29" fmla="*/ 249 h 397"/>
                <a:gd name="T30" fmla="*/ 15 w 519"/>
                <a:gd name="T31" fmla="*/ 258 h 397"/>
                <a:gd name="T32" fmla="*/ 5 w 519"/>
                <a:gd name="T33" fmla="*/ 25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9" h="397">
                  <a:moveTo>
                    <a:pt x="5" y="259"/>
                  </a:moveTo>
                  <a:cubicBezTo>
                    <a:pt x="1" y="214"/>
                    <a:pt x="0" y="169"/>
                    <a:pt x="5" y="124"/>
                  </a:cubicBezTo>
                  <a:cubicBezTo>
                    <a:pt x="10" y="83"/>
                    <a:pt x="23" y="44"/>
                    <a:pt x="59" y="19"/>
                  </a:cubicBezTo>
                  <a:cubicBezTo>
                    <a:pt x="83" y="2"/>
                    <a:pt x="110" y="0"/>
                    <a:pt x="138" y="5"/>
                  </a:cubicBezTo>
                  <a:cubicBezTo>
                    <a:pt x="189" y="14"/>
                    <a:pt x="231" y="41"/>
                    <a:pt x="271" y="71"/>
                  </a:cubicBezTo>
                  <a:cubicBezTo>
                    <a:pt x="363" y="140"/>
                    <a:pt x="439" y="226"/>
                    <a:pt x="512" y="314"/>
                  </a:cubicBezTo>
                  <a:cubicBezTo>
                    <a:pt x="515" y="318"/>
                    <a:pt x="519" y="321"/>
                    <a:pt x="515" y="327"/>
                  </a:cubicBezTo>
                  <a:cubicBezTo>
                    <a:pt x="502" y="350"/>
                    <a:pt x="488" y="372"/>
                    <a:pt x="476" y="397"/>
                  </a:cubicBezTo>
                  <a:cubicBezTo>
                    <a:pt x="463" y="383"/>
                    <a:pt x="451" y="369"/>
                    <a:pt x="438" y="356"/>
                  </a:cubicBezTo>
                  <a:cubicBezTo>
                    <a:pt x="394" y="309"/>
                    <a:pt x="349" y="261"/>
                    <a:pt x="298" y="221"/>
                  </a:cubicBezTo>
                  <a:cubicBezTo>
                    <a:pt x="263" y="192"/>
                    <a:pt x="226" y="165"/>
                    <a:pt x="183" y="149"/>
                  </a:cubicBezTo>
                  <a:cubicBezTo>
                    <a:pt x="172" y="145"/>
                    <a:pt x="161" y="142"/>
                    <a:pt x="150" y="141"/>
                  </a:cubicBezTo>
                  <a:cubicBezTo>
                    <a:pt x="115" y="137"/>
                    <a:pt x="86" y="157"/>
                    <a:pt x="77" y="191"/>
                  </a:cubicBezTo>
                  <a:cubicBezTo>
                    <a:pt x="73" y="210"/>
                    <a:pt x="69" y="228"/>
                    <a:pt x="69" y="247"/>
                  </a:cubicBezTo>
                  <a:cubicBezTo>
                    <a:pt x="67" y="249"/>
                    <a:pt x="65" y="249"/>
                    <a:pt x="62" y="249"/>
                  </a:cubicBezTo>
                  <a:cubicBezTo>
                    <a:pt x="45" y="245"/>
                    <a:pt x="30" y="251"/>
                    <a:pt x="15" y="258"/>
                  </a:cubicBezTo>
                  <a:cubicBezTo>
                    <a:pt x="12" y="259"/>
                    <a:pt x="8" y="261"/>
                    <a:pt x="5" y="259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2465388" y="3308350"/>
              <a:ext cx="1122363" cy="1382713"/>
            </a:xfrm>
            <a:custGeom>
              <a:avLst/>
              <a:gdLst>
                <a:gd name="T0" fmla="*/ 145 w 299"/>
                <a:gd name="T1" fmla="*/ 317 h 368"/>
                <a:gd name="T2" fmla="*/ 182 w 299"/>
                <a:gd name="T3" fmla="*/ 319 h 368"/>
                <a:gd name="T4" fmla="*/ 165 w 299"/>
                <a:gd name="T5" fmla="*/ 362 h 368"/>
                <a:gd name="T6" fmla="*/ 157 w 299"/>
                <a:gd name="T7" fmla="*/ 368 h 368"/>
                <a:gd name="T8" fmla="*/ 0 w 299"/>
                <a:gd name="T9" fmla="*/ 367 h 368"/>
                <a:gd name="T10" fmla="*/ 16 w 299"/>
                <a:gd name="T11" fmla="*/ 324 h 368"/>
                <a:gd name="T12" fmla="*/ 22 w 299"/>
                <a:gd name="T13" fmla="*/ 319 h 368"/>
                <a:gd name="T14" fmla="*/ 26 w 299"/>
                <a:gd name="T15" fmla="*/ 319 h 368"/>
                <a:gd name="T16" fmla="*/ 64 w 299"/>
                <a:gd name="T17" fmla="*/ 290 h 368"/>
                <a:gd name="T18" fmla="*/ 147 w 299"/>
                <a:gd name="T19" fmla="*/ 61 h 368"/>
                <a:gd name="T20" fmla="*/ 151 w 299"/>
                <a:gd name="T21" fmla="*/ 51 h 368"/>
                <a:gd name="T22" fmla="*/ 118 w 299"/>
                <a:gd name="T23" fmla="*/ 48 h 368"/>
                <a:gd name="T24" fmla="*/ 136 w 299"/>
                <a:gd name="T25" fmla="*/ 4 h 368"/>
                <a:gd name="T26" fmla="*/ 145 w 299"/>
                <a:gd name="T27" fmla="*/ 1 h 368"/>
                <a:gd name="T28" fmla="*/ 212 w 299"/>
                <a:gd name="T29" fmla="*/ 2 h 368"/>
                <a:gd name="T30" fmla="*/ 290 w 299"/>
                <a:gd name="T31" fmla="*/ 1 h 368"/>
                <a:gd name="T32" fmla="*/ 296 w 299"/>
                <a:gd name="T33" fmla="*/ 10 h 368"/>
                <a:gd name="T34" fmla="*/ 284 w 299"/>
                <a:gd name="T35" fmla="*/ 41 h 368"/>
                <a:gd name="T36" fmla="*/ 273 w 299"/>
                <a:gd name="T37" fmla="*/ 49 h 368"/>
                <a:gd name="T38" fmla="*/ 235 w 299"/>
                <a:gd name="T39" fmla="*/ 77 h 368"/>
                <a:gd name="T40" fmla="*/ 149 w 299"/>
                <a:gd name="T41" fmla="*/ 307 h 368"/>
                <a:gd name="T42" fmla="*/ 145 w 299"/>
                <a:gd name="T43" fmla="*/ 317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9" h="368">
                  <a:moveTo>
                    <a:pt x="145" y="317"/>
                  </a:moveTo>
                  <a:cubicBezTo>
                    <a:pt x="157" y="318"/>
                    <a:pt x="169" y="319"/>
                    <a:pt x="182" y="319"/>
                  </a:cubicBezTo>
                  <a:cubicBezTo>
                    <a:pt x="176" y="334"/>
                    <a:pt x="171" y="348"/>
                    <a:pt x="165" y="362"/>
                  </a:cubicBezTo>
                  <a:cubicBezTo>
                    <a:pt x="164" y="366"/>
                    <a:pt x="161" y="368"/>
                    <a:pt x="157" y="368"/>
                  </a:cubicBezTo>
                  <a:cubicBezTo>
                    <a:pt x="105" y="367"/>
                    <a:pt x="53" y="367"/>
                    <a:pt x="0" y="367"/>
                  </a:cubicBezTo>
                  <a:cubicBezTo>
                    <a:pt x="6" y="352"/>
                    <a:pt x="11" y="338"/>
                    <a:pt x="16" y="324"/>
                  </a:cubicBezTo>
                  <a:cubicBezTo>
                    <a:pt x="18" y="321"/>
                    <a:pt x="19" y="319"/>
                    <a:pt x="22" y="319"/>
                  </a:cubicBezTo>
                  <a:cubicBezTo>
                    <a:pt x="23" y="319"/>
                    <a:pt x="25" y="319"/>
                    <a:pt x="26" y="319"/>
                  </a:cubicBezTo>
                  <a:cubicBezTo>
                    <a:pt x="48" y="322"/>
                    <a:pt x="57" y="310"/>
                    <a:pt x="64" y="290"/>
                  </a:cubicBezTo>
                  <a:cubicBezTo>
                    <a:pt x="90" y="213"/>
                    <a:pt x="119" y="137"/>
                    <a:pt x="147" y="61"/>
                  </a:cubicBezTo>
                  <a:cubicBezTo>
                    <a:pt x="149" y="58"/>
                    <a:pt x="150" y="55"/>
                    <a:pt x="151" y="51"/>
                  </a:cubicBezTo>
                  <a:cubicBezTo>
                    <a:pt x="140" y="50"/>
                    <a:pt x="129" y="49"/>
                    <a:pt x="118" y="48"/>
                  </a:cubicBezTo>
                  <a:cubicBezTo>
                    <a:pt x="124" y="33"/>
                    <a:pt x="130" y="19"/>
                    <a:pt x="136" y="4"/>
                  </a:cubicBezTo>
                  <a:cubicBezTo>
                    <a:pt x="137" y="0"/>
                    <a:pt x="141" y="1"/>
                    <a:pt x="145" y="1"/>
                  </a:cubicBezTo>
                  <a:cubicBezTo>
                    <a:pt x="167" y="1"/>
                    <a:pt x="189" y="2"/>
                    <a:pt x="212" y="2"/>
                  </a:cubicBezTo>
                  <a:cubicBezTo>
                    <a:pt x="238" y="2"/>
                    <a:pt x="264" y="2"/>
                    <a:pt x="290" y="1"/>
                  </a:cubicBezTo>
                  <a:cubicBezTo>
                    <a:pt x="298" y="1"/>
                    <a:pt x="299" y="2"/>
                    <a:pt x="296" y="10"/>
                  </a:cubicBezTo>
                  <a:cubicBezTo>
                    <a:pt x="291" y="20"/>
                    <a:pt x="288" y="31"/>
                    <a:pt x="284" y="41"/>
                  </a:cubicBezTo>
                  <a:cubicBezTo>
                    <a:pt x="282" y="46"/>
                    <a:pt x="279" y="49"/>
                    <a:pt x="273" y="49"/>
                  </a:cubicBezTo>
                  <a:cubicBezTo>
                    <a:pt x="251" y="46"/>
                    <a:pt x="242" y="57"/>
                    <a:pt x="235" y="77"/>
                  </a:cubicBezTo>
                  <a:cubicBezTo>
                    <a:pt x="207" y="154"/>
                    <a:pt x="178" y="231"/>
                    <a:pt x="149" y="307"/>
                  </a:cubicBezTo>
                  <a:cubicBezTo>
                    <a:pt x="147" y="310"/>
                    <a:pt x="146" y="314"/>
                    <a:pt x="145" y="317"/>
                  </a:cubicBezTo>
                  <a:close/>
                </a:path>
              </a:pathLst>
            </a:custGeom>
            <a:solidFill>
              <a:srgbClr val="183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6400800" y="428625"/>
              <a:ext cx="869950" cy="2114550"/>
            </a:xfrm>
            <a:custGeom>
              <a:avLst/>
              <a:gdLst>
                <a:gd name="T0" fmla="*/ 232 w 232"/>
                <a:gd name="T1" fmla="*/ 18 h 563"/>
                <a:gd name="T2" fmla="*/ 224 w 232"/>
                <a:gd name="T3" fmla="*/ 27 h 563"/>
                <a:gd name="T4" fmla="*/ 153 w 232"/>
                <a:gd name="T5" fmla="*/ 298 h 563"/>
                <a:gd name="T6" fmla="*/ 61 w 232"/>
                <a:gd name="T7" fmla="*/ 556 h 563"/>
                <a:gd name="T8" fmla="*/ 50 w 232"/>
                <a:gd name="T9" fmla="*/ 563 h 563"/>
                <a:gd name="T10" fmla="*/ 0 w 232"/>
                <a:gd name="T11" fmla="*/ 560 h 563"/>
                <a:gd name="T12" fmla="*/ 26 w 232"/>
                <a:gd name="T13" fmla="*/ 494 h 563"/>
                <a:gd name="T14" fmla="*/ 154 w 232"/>
                <a:gd name="T15" fmla="*/ 100 h 563"/>
                <a:gd name="T16" fmla="*/ 172 w 232"/>
                <a:gd name="T17" fmla="*/ 1 h 563"/>
                <a:gd name="T18" fmla="*/ 185 w 232"/>
                <a:gd name="T19" fmla="*/ 5 h 563"/>
                <a:gd name="T20" fmla="*/ 221 w 232"/>
                <a:gd name="T21" fmla="*/ 15 h 563"/>
                <a:gd name="T22" fmla="*/ 232 w 232"/>
                <a:gd name="T23" fmla="*/ 1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2" h="563">
                  <a:moveTo>
                    <a:pt x="232" y="18"/>
                  </a:moveTo>
                  <a:cubicBezTo>
                    <a:pt x="226" y="18"/>
                    <a:pt x="225" y="22"/>
                    <a:pt x="224" y="27"/>
                  </a:cubicBezTo>
                  <a:cubicBezTo>
                    <a:pt x="206" y="119"/>
                    <a:pt x="181" y="209"/>
                    <a:pt x="153" y="298"/>
                  </a:cubicBezTo>
                  <a:cubicBezTo>
                    <a:pt x="126" y="385"/>
                    <a:pt x="95" y="471"/>
                    <a:pt x="61" y="556"/>
                  </a:cubicBezTo>
                  <a:cubicBezTo>
                    <a:pt x="59" y="561"/>
                    <a:pt x="56" y="563"/>
                    <a:pt x="50" y="563"/>
                  </a:cubicBezTo>
                  <a:cubicBezTo>
                    <a:pt x="34" y="561"/>
                    <a:pt x="17" y="561"/>
                    <a:pt x="0" y="560"/>
                  </a:cubicBezTo>
                  <a:cubicBezTo>
                    <a:pt x="9" y="537"/>
                    <a:pt x="17" y="515"/>
                    <a:pt x="26" y="494"/>
                  </a:cubicBezTo>
                  <a:cubicBezTo>
                    <a:pt x="79" y="366"/>
                    <a:pt x="122" y="234"/>
                    <a:pt x="154" y="100"/>
                  </a:cubicBezTo>
                  <a:cubicBezTo>
                    <a:pt x="162" y="67"/>
                    <a:pt x="167" y="34"/>
                    <a:pt x="172" y="1"/>
                  </a:cubicBezTo>
                  <a:cubicBezTo>
                    <a:pt x="177" y="0"/>
                    <a:pt x="181" y="3"/>
                    <a:pt x="185" y="5"/>
                  </a:cubicBezTo>
                  <a:cubicBezTo>
                    <a:pt x="196" y="11"/>
                    <a:pt x="208" y="16"/>
                    <a:pt x="221" y="15"/>
                  </a:cubicBezTo>
                  <a:cubicBezTo>
                    <a:pt x="225" y="15"/>
                    <a:pt x="229" y="14"/>
                    <a:pt x="232" y="18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4178300" y="4840288"/>
              <a:ext cx="1625600" cy="376238"/>
            </a:xfrm>
            <a:custGeom>
              <a:avLst/>
              <a:gdLst>
                <a:gd name="T0" fmla="*/ 0 w 433"/>
                <a:gd name="T1" fmla="*/ 38 h 100"/>
                <a:gd name="T2" fmla="*/ 70 w 433"/>
                <a:gd name="T3" fmla="*/ 34 h 100"/>
                <a:gd name="T4" fmla="*/ 401 w 433"/>
                <a:gd name="T5" fmla="*/ 1 h 100"/>
                <a:gd name="T6" fmla="*/ 412 w 433"/>
                <a:gd name="T7" fmla="*/ 7 h 100"/>
                <a:gd name="T8" fmla="*/ 430 w 433"/>
                <a:gd name="T9" fmla="*/ 45 h 100"/>
                <a:gd name="T10" fmla="*/ 426 w 433"/>
                <a:gd name="T11" fmla="*/ 54 h 100"/>
                <a:gd name="T12" fmla="*/ 224 w 433"/>
                <a:gd name="T13" fmla="*/ 82 h 100"/>
                <a:gd name="T14" fmla="*/ 82 w 433"/>
                <a:gd name="T15" fmla="*/ 96 h 100"/>
                <a:gd name="T16" fmla="*/ 42 w 433"/>
                <a:gd name="T17" fmla="*/ 99 h 100"/>
                <a:gd name="T18" fmla="*/ 35 w 433"/>
                <a:gd name="T19" fmla="*/ 96 h 100"/>
                <a:gd name="T20" fmla="*/ 0 w 433"/>
                <a:gd name="T21" fmla="*/ 41 h 100"/>
                <a:gd name="T22" fmla="*/ 0 w 433"/>
                <a:gd name="T23" fmla="*/ 3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3" h="100">
                  <a:moveTo>
                    <a:pt x="0" y="38"/>
                  </a:moveTo>
                  <a:cubicBezTo>
                    <a:pt x="23" y="36"/>
                    <a:pt x="47" y="35"/>
                    <a:pt x="70" y="34"/>
                  </a:cubicBezTo>
                  <a:cubicBezTo>
                    <a:pt x="181" y="29"/>
                    <a:pt x="291" y="18"/>
                    <a:pt x="401" y="1"/>
                  </a:cubicBezTo>
                  <a:cubicBezTo>
                    <a:pt x="407" y="0"/>
                    <a:pt x="410" y="1"/>
                    <a:pt x="412" y="7"/>
                  </a:cubicBezTo>
                  <a:cubicBezTo>
                    <a:pt x="418" y="20"/>
                    <a:pt x="424" y="33"/>
                    <a:pt x="430" y="45"/>
                  </a:cubicBezTo>
                  <a:cubicBezTo>
                    <a:pt x="433" y="51"/>
                    <a:pt x="433" y="53"/>
                    <a:pt x="426" y="54"/>
                  </a:cubicBezTo>
                  <a:cubicBezTo>
                    <a:pt x="359" y="64"/>
                    <a:pt x="292" y="75"/>
                    <a:pt x="224" y="82"/>
                  </a:cubicBezTo>
                  <a:cubicBezTo>
                    <a:pt x="177" y="86"/>
                    <a:pt x="130" y="92"/>
                    <a:pt x="82" y="96"/>
                  </a:cubicBezTo>
                  <a:cubicBezTo>
                    <a:pt x="69" y="98"/>
                    <a:pt x="55" y="98"/>
                    <a:pt x="42" y="99"/>
                  </a:cubicBezTo>
                  <a:cubicBezTo>
                    <a:pt x="39" y="100"/>
                    <a:pt x="37" y="100"/>
                    <a:pt x="35" y="96"/>
                  </a:cubicBezTo>
                  <a:cubicBezTo>
                    <a:pt x="25" y="77"/>
                    <a:pt x="11" y="60"/>
                    <a:pt x="0" y="41"/>
                  </a:cubicBezTo>
                  <a:cubicBezTo>
                    <a:pt x="0" y="41"/>
                    <a:pt x="0" y="39"/>
                    <a:pt x="0" y="38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7213" y="-130175"/>
              <a:ext cx="695325" cy="635000"/>
            </a:xfrm>
            <a:custGeom>
              <a:avLst/>
              <a:gdLst>
                <a:gd name="T0" fmla="*/ 97 w 185"/>
                <a:gd name="T1" fmla="*/ 167 h 169"/>
                <a:gd name="T2" fmla="*/ 37 w 185"/>
                <a:gd name="T3" fmla="*/ 150 h 169"/>
                <a:gd name="T4" fmla="*/ 8 w 185"/>
                <a:gd name="T5" fmla="*/ 105 h 169"/>
                <a:gd name="T6" fmla="*/ 42 w 185"/>
                <a:gd name="T7" fmla="*/ 15 h 169"/>
                <a:gd name="T8" fmla="*/ 47 w 185"/>
                <a:gd name="T9" fmla="*/ 11 h 169"/>
                <a:gd name="T10" fmla="*/ 71 w 185"/>
                <a:gd name="T11" fmla="*/ 3 h 169"/>
                <a:gd name="T12" fmla="*/ 113 w 185"/>
                <a:gd name="T13" fmla="*/ 3 h 169"/>
                <a:gd name="T14" fmla="*/ 170 w 185"/>
                <a:gd name="T15" fmla="*/ 59 h 169"/>
                <a:gd name="T16" fmla="*/ 117 w 185"/>
                <a:gd name="T17" fmla="*/ 163 h 169"/>
                <a:gd name="T18" fmla="*/ 97 w 185"/>
                <a:gd name="T19" fmla="*/ 16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69">
                  <a:moveTo>
                    <a:pt x="97" y="167"/>
                  </a:moveTo>
                  <a:cubicBezTo>
                    <a:pt x="75" y="169"/>
                    <a:pt x="55" y="163"/>
                    <a:pt x="37" y="150"/>
                  </a:cubicBezTo>
                  <a:cubicBezTo>
                    <a:pt x="24" y="137"/>
                    <a:pt x="13" y="123"/>
                    <a:pt x="8" y="105"/>
                  </a:cubicBezTo>
                  <a:cubicBezTo>
                    <a:pt x="0" y="71"/>
                    <a:pt x="13" y="36"/>
                    <a:pt x="42" y="15"/>
                  </a:cubicBezTo>
                  <a:cubicBezTo>
                    <a:pt x="44" y="14"/>
                    <a:pt x="45" y="12"/>
                    <a:pt x="47" y="11"/>
                  </a:cubicBezTo>
                  <a:cubicBezTo>
                    <a:pt x="55" y="10"/>
                    <a:pt x="62" y="4"/>
                    <a:pt x="71" y="3"/>
                  </a:cubicBezTo>
                  <a:cubicBezTo>
                    <a:pt x="85" y="0"/>
                    <a:pt x="99" y="1"/>
                    <a:pt x="113" y="3"/>
                  </a:cubicBezTo>
                  <a:cubicBezTo>
                    <a:pt x="141" y="13"/>
                    <a:pt x="160" y="30"/>
                    <a:pt x="170" y="59"/>
                  </a:cubicBezTo>
                  <a:cubicBezTo>
                    <a:pt x="185" y="100"/>
                    <a:pt x="160" y="152"/>
                    <a:pt x="117" y="163"/>
                  </a:cubicBezTo>
                  <a:cubicBezTo>
                    <a:pt x="111" y="165"/>
                    <a:pt x="104" y="167"/>
                    <a:pt x="97" y="167"/>
                  </a:cubicBezTo>
                  <a:close/>
                </a:path>
              </a:pathLst>
            </a:custGeom>
            <a:solidFill>
              <a:srgbClr val="D92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2327275" y="1712912"/>
              <a:ext cx="682625" cy="1517650"/>
            </a:xfrm>
            <a:custGeom>
              <a:avLst/>
              <a:gdLst>
                <a:gd name="T0" fmla="*/ 53 w 182"/>
                <a:gd name="T1" fmla="*/ 1 h 404"/>
                <a:gd name="T2" fmla="*/ 65 w 182"/>
                <a:gd name="T3" fmla="*/ 56 h 404"/>
                <a:gd name="T4" fmla="*/ 176 w 182"/>
                <a:gd name="T5" fmla="*/ 379 h 404"/>
                <a:gd name="T6" fmla="*/ 167 w 182"/>
                <a:gd name="T7" fmla="*/ 397 h 404"/>
                <a:gd name="T8" fmla="*/ 138 w 182"/>
                <a:gd name="T9" fmla="*/ 403 h 404"/>
                <a:gd name="T10" fmla="*/ 128 w 182"/>
                <a:gd name="T11" fmla="*/ 397 h 404"/>
                <a:gd name="T12" fmla="*/ 24 w 182"/>
                <a:gd name="T13" fmla="*/ 101 h 404"/>
                <a:gd name="T14" fmla="*/ 1 w 182"/>
                <a:gd name="T15" fmla="*/ 15 h 404"/>
                <a:gd name="T16" fmla="*/ 0 w 182"/>
                <a:gd name="T17" fmla="*/ 7 h 404"/>
                <a:gd name="T18" fmla="*/ 8 w 182"/>
                <a:gd name="T19" fmla="*/ 4 h 404"/>
                <a:gd name="T20" fmla="*/ 49 w 182"/>
                <a:gd name="T21" fmla="*/ 1 h 404"/>
                <a:gd name="T22" fmla="*/ 53 w 182"/>
                <a:gd name="T23" fmla="*/ 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404">
                  <a:moveTo>
                    <a:pt x="53" y="1"/>
                  </a:moveTo>
                  <a:cubicBezTo>
                    <a:pt x="55" y="20"/>
                    <a:pt x="60" y="38"/>
                    <a:pt x="65" y="56"/>
                  </a:cubicBezTo>
                  <a:cubicBezTo>
                    <a:pt x="92" y="167"/>
                    <a:pt x="132" y="274"/>
                    <a:pt x="176" y="379"/>
                  </a:cubicBezTo>
                  <a:cubicBezTo>
                    <a:pt x="182" y="393"/>
                    <a:pt x="182" y="394"/>
                    <a:pt x="167" y="397"/>
                  </a:cubicBezTo>
                  <a:cubicBezTo>
                    <a:pt x="157" y="399"/>
                    <a:pt x="147" y="401"/>
                    <a:pt x="138" y="403"/>
                  </a:cubicBezTo>
                  <a:cubicBezTo>
                    <a:pt x="132" y="404"/>
                    <a:pt x="130" y="402"/>
                    <a:pt x="128" y="397"/>
                  </a:cubicBezTo>
                  <a:cubicBezTo>
                    <a:pt x="89" y="300"/>
                    <a:pt x="51" y="202"/>
                    <a:pt x="24" y="101"/>
                  </a:cubicBezTo>
                  <a:cubicBezTo>
                    <a:pt x="16" y="72"/>
                    <a:pt x="7" y="44"/>
                    <a:pt x="1" y="15"/>
                  </a:cubicBezTo>
                  <a:cubicBezTo>
                    <a:pt x="0" y="12"/>
                    <a:pt x="0" y="10"/>
                    <a:pt x="0" y="7"/>
                  </a:cubicBezTo>
                  <a:cubicBezTo>
                    <a:pt x="2" y="4"/>
                    <a:pt x="5" y="4"/>
                    <a:pt x="8" y="4"/>
                  </a:cubicBezTo>
                  <a:cubicBezTo>
                    <a:pt x="22" y="7"/>
                    <a:pt x="36" y="4"/>
                    <a:pt x="49" y="1"/>
                  </a:cubicBezTo>
                  <a:cubicBezTo>
                    <a:pt x="50" y="0"/>
                    <a:pt x="52" y="0"/>
                    <a:pt x="53" y="1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6838950" y="4284663"/>
              <a:ext cx="612775" cy="706438"/>
            </a:xfrm>
            <a:custGeom>
              <a:avLst/>
              <a:gdLst>
                <a:gd name="T0" fmla="*/ 142 w 163"/>
                <a:gd name="T1" fmla="*/ 43 h 188"/>
                <a:gd name="T2" fmla="*/ 163 w 163"/>
                <a:gd name="T3" fmla="*/ 93 h 188"/>
                <a:gd name="T4" fmla="*/ 156 w 163"/>
                <a:gd name="T5" fmla="*/ 123 h 188"/>
                <a:gd name="T6" fmla="*/ 22 w 163"/>
                <a:gd name="T7" fmla="*/ 140 h 188"/>
                <a:gd name="T8" fmla="*/ 18 w 163"/>
                <a:gd name="T9" fmla="*/ 136 h 188"/>
                <a:gd name="T10" fmla="*/ 5 w 163"/>
                <a:gd name="T11" fmla="*/ 87 h 188"/>
                <a:gd name="T12" fmla="*/ 13 w 163"/>
                <a:gd name="T13" fmla="*/ 63 h 188"/>
                <a:gd name="T14" fmla="*/ 142 w 163"/>
                <a:gd name="T15" fmla="*/ 4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88">
                  <a:moveTo>
                    <a:pt x="142" y="43"/>
                  </a:moveTo>
                  <a:cubicBezTo>
                    <a:pt x="157" y="57"/>
                    <a:pt x="159" y="75"/>
                    <a:pt x="163" y="93"/>
                  </a:cubicBezTo>
                  <a:cubicBezTo>
                    <a:pt x="160" y="103"/>
                    <a:pt x="161" y="113"/>
                    <a:pt x="156" y="123"/>
                  </a:cubicBezTo>
                  <a:cubicBezTo>
                    <a:pt x="132" y="179"/>
                    <a:pt x="59" y="188"/>
                    <a:pt x="22" y="140"/>
                  </a:cubicBezTo>
                  <a:cubicBezTo>
                    <a:pt x="21" y="138"/>
                    <a:pt x="19" y="137"/>
                    <a:pt x="18" y="136"/>
                  </a:cubicBezTo>
                  <a:cubicBezTo>
                    <a:pt x="6" y="124"/>
                    <a:pt x="0" y="100"/>
                    <a:pt x="5" y="87"/>
                  </a:cubicBezTo>
                  <a:cubicBezTo>
                    <a:pt x="8" y="79"/>
                    <a:pt x="9" y="71"/>
                    <a:pt x="13" y="63"/>
                  </a:cubicBezTo>
                  <a:cubicBezTo>
                    <a:pt x="35" y="11"/>
                    <a:pt x="104" y="0"/>
                    <a:pt x="142" y="43"/>
                  </a:cubicBezTo>
                  <a:close/>
                </a:path>
              </a:pathLst>
            </a:custGeom>
            <a:solidFill>
              <a:srgbClr val="D92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2093913" y="1165225"/>
              <a:ext cx="649288" cy="585788"/>
            </a:xfrm>
            <a:custGeom>
              <a:avLst/>
              <a:gdLst>
                <a:gd name="T0" fmla="*/ 115 w 173"/>
                <a:gd name="T1" fmla="*/ 147 h 156"/>
                <a:gd name="T2" fmla="*/ 73 w 173"/>
                <a:gd name="T3" fmla="*/ 153 h 156"/>
                <a:gd name="T4" fmla="*/ 62 w 173"/>
                <a:gd name="T5" fmla="*/ 153 h 156"/>
                <a:gd name="T6" fmla="*/ 20 w 173"/>
                <a:gd name="T7" fmla="*/ 124 h 156"/>
                <a:gd name="T8" fmla="*/ 26 w 173"/>
                <a:gd name="T9" fmla="*/ 29 h 156"/>
                <a:gd name="T10" fmla="*/ 37 w 173"/>
                <a:gd name="T11" fmla="*/ 18 h 156"/>
                <a:gd name="T12" fmla="*/ 101 w 173"/>
                <a:gd name="T13" fmla="*/ 6 h 156"/>
                <a:gd name="T14" fmla="*/ 144 w 173"/>
                <a:gd name="T15" fmla="*/ 37 h 156"/>
                <a:gd name="T16" fmla="*/ 115 w 173"/>
                <a:gd name="T17" fmla="*/ 1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56">
                  <a:moveTo>
                    <a:pt x="115" y="147"/>
                  </a:moveTo>
                  <a:cubicBezTo>
                    <a:pt x="102" y="154"/>
                    <a:pt x="88" y="156"/>
                    <a:pt x="73" y="153"/>
                  </a:cubicBezTo>
                  <a:cubicBezTo>
                    <a:pt x="69" y="153"/>
                    <a:pt x="65" y="153"/>
                    <a:pt x="62" y="153"/>
                  </a:cubicBezTo>
                  <a:cubicBezTo>
                    <a:pt x="46" y="146"/>
                    <a:pt x="31" y="138"/>
                    <a:pt x="20" y="124"/>
                  </a:cubicBezTo>
                  <a:cubicBezTo>
                    <a:pt x="0" y="97"/>
                    <a:pt x="3" y="52"/>
                    <a:pt x="26" y="29"/>
                  </a:cubicBezTo>
                  <a:cubicBezTo>
                    <a:pt x="30" y="26"/>
                    <a:pt x="33" y="22"/>
                    <a:pt x="37" y="18"/>
                  </a:cubicBezTo>
                  <a:cubicBezTo>
                    <a:pt x="57" y="8"/>
                    <a:pt x="78" y="0"/>
                    <a:pt x="101" y="6"/>
                  </a:cubicBezTo>
                  <a:cubicBezTo>
                    <a:pt x="118" y="13"/>
                    <a:pt x="133" y="22"/>
                    <a:pt x="144" y="37"/>
                  </a:cubicBezTo>
                  <a:cubicBezTo>
                    <a:pt x="173" y="75"/>
                    <a:pt x="154" y="133"/>
                    <a:pt x="115" y="147"/>
                  </a:cubicBezTo>
                  <a:close/>
                </a:path>
              </a:pathLst>
            </a:custGeom>
            <a:solidFill>
              <a:srgbClr val="D92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4437063" y="2039937"/>
              <a:ext cx="750888" cy="949325"/>
            </a:xfrm>
            <a:custGeom>
              <a:avLst/>
              <a:gdLst>
                <a:gd name="T0" fmla="*/ 199 w 200"/>
                <a:gd name="T1" fmla="*/ 253 h 253"/>
                <a:gd name="T2" fmla="*/ 131 w 200"/>
                <a:gd name="T3" fmla="*/ 253 h 253"/>
                <a:gd name="T4" fmla="*/ 123 w 200"/>
                <a:gd name="T5" fmla="*/ 249 h 253"/>
                <a:gd name="T6" fmla="*/ 4 w 200"/>
                <a:gd name="T7" fmla="*/ 75 h 253"/>
                <a:gd name="T8" fmla="*/ 3 w 200"/>
                <a:gd name="T9" fmla="*/ 60 h 253"/>
                <a:gd name="T10" fmla="*/ 39 w 200"/>
                <a:gd name="T11" fmla="*/ 0 h 253"/>
                <a:gd name="T12" fmla="*/ 200 w 200"/>
                <a:gd name="T13" fmla="*/ 249 h 253"/>
                <a:gd name="T14" fmla="*/ 199 w 200"/>
                <a:gd name="T1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253">
                  <a:moveTo>
                    <a:pt x="199" y="253"/>
                  </a:moveTo>
                  <a:cubicBezTo>
                    <a:pt x="176" y="253"/>
                    <a:pt x="154" y="253"/>
                    <a:pt x="131" y="253"/>
                  </a:cubicBezTo>
                  <a:cubicBezTo>
                    <a:pt x="127" y="253"/>
                    <a:pt x="125" y="252"/>
                    <a:pt x="123" y="249"/>
                  </a:cubicBezTo>
                  <a:cubicBezTo>
                    <a:pt x="86" y="189"/>
                    <a:pt x="45" y="132"/>
                    <a:pt x="4" y="75"/>
                  </a:cubicBezTo>
                  <a:cubicBezTo>
                    <a:pt x="0" y="69"/>
                    <a:pt x="0" y="66"/>
                    <a:pt x="3" y="60"/>
                  </a:cubicBezTo>
                  <a:cubicBezTo>
                    <a:pt x="15" y="40"/>
                    <a:pt x="25" y="20"/>
                    <a:pt x="39" y="0"/>
                  </a:cubicBezTo>
                  <a:cubicBezTo>
                    <a:pt x="96" y="81"/>
                    <a:pt x="150" y="164"/>
                    <a:pt x="200" y="249"/>
                  </a:cubicBezTo>
                  <a:cubicBezTo>
                    <a:pt x="199" y="251"/>
                    <a:pt x="199" y="252"/>
                    <a:pt x="199" y="253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3678238" y="4983163"/>
              <a:ext cx="698500" cy="879475"/>
            </a:xfrm>
            <a:custGeom>
              <a:avLst/>
              <a:gdLst>
                <a:gd name="T0" fmla="*/ 0 w 186"/>
                <a:gd name="T1" fmla="*/ 1 h 234"/>
                <a:gd name="T2" fmla="*/ 64 w 186"/>
                <a:gd name="T3" fmla="*/ 0 h 234"/>
                <a:gd name="T4" fmla="*/ 75 w 186"/>
                <a:gd name="T5" fmla="*/ 7 h 234"/>
                <a:gd name="T6" fmla="*/ 183 w 186"/>
                <a:gd name="T7" fmla="*/ 174 h 234"/>
                <a:gd name="T8" fmla="*/ 182 w 186"/>
                <a:gd name="T9" fmla="*/ 184 h 234"/>
                <a:gd name="T10" fmla="*/ 147 w 186"/>
                <a:gd name="T11" fmla="*/ 228 h 234"/>
                <a:gd name="T12" fmla="*/ 136 w 186"/>
                <a:gd name="T13" fmla="*/ 227 h 234"/>
                <a:gd name="T14" fmla="*/ 40 w 186"/>
                <a:gd name="T15" fmla="*/ 71 h 234"/>
                <a:gd name="T16" fmla="*/ 0 w 186"/>
                <a:gd name="T17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4">
                  <a:moveTo>
                    <a:pt x="0" y="1"/>
                  </a:moveTo>
                  <a:cubicBezTo>
                    <a:pt x="23" y="1"/>
                    <a:pt x="43" y="1"/>
                    <a:pt x="64" y="0"/>
                  </a:cubicBezTo>
                  <a:cubicBezTo>
                    <a:pt x="69" y="0"/>
                    <a:pt x="73" y="2"/>
                    <a:pt x="75" y="7"/>
                  </a:cubicBezTo>
                  <a:cubicBezTo>
                    <a:pt x="109" y="64"/>
                    <a:pt x="145" y="119"/>
                    <a:pt x="183" y="174"/>
                  </a:cubicBezTo>
                  <a:cubicBezTo>
                    <a:pt x="185" y="178"/>
                    <a:pt x="186" y="181"/>
                    <a:pt x="182" y="184"/>
                  </a:cubicBezTo>
                  <a:cubicBezTo>
                    <a:pt x="170" y="199"/>
                    <a:pt x="158" y="213"/>
                    <a:pt x="147" y="228"/>
                  </a:cubicBezTo>
                  <a:cubicBezTo>
                    <a:pt x="142" y="233"/>
                    <a:pt x="140" y="234"/>
                    <a:pt x="136" y="227"/>
                  </a:cubicBezTo>
                  <a:cubicBezTo>
                    <a:pt x="104" y="175"/>
                    <a:pt x="70" y="124"/>
                    <a:pt x="40" y="71"/>
                  </a:cubicBezTo>
                  <a:cubicBezTo>
                    <a:pt x="27" y="49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6310313" y="4611688"/>
              <a:ext cx="596900" cy="311150"/>
            </a:xfrm>
            <a:custGeom>
              <a:avLst/>
              <a:gdLst>
                <a:gd name="T0" fmla="*/ 146 w 159"/>
                <a:gd name="T1" fmla="*/ 0 h 83"/>
                <a:gd name="T2" fmla="*/ 159 w 159"/>
                <a:gd name="T3" fmla="*/ 49 h 83"/>
                <a:gd name="T4" fmla="*/ 70 w 159"/>
                <a:gd name="T5" fmla="*/ 72 h 83"/>
                <a:gd name="T6" fmla="*/ 27 w 159"/>
                <a:gd name="T7" fmla="*/ 82 h 83"/>
                <a:gd name="T8" fmla="*/ 19 w 159"/>
                <a:gd name="T9" fmla="*/ 77 h 83"/>
                <a:gd name="T10" fmla="*/ 5 w 159"/>
                <a:gd name="T11" fmla="*/ 44 h 83"/>
                <a:gd name="T12" fmla="*/ 12 w 159"/>
                <a:gd name="T13" fmla="*/ 31 h 83"/>
                <a:gd name="T14" fmla="*/ 146 w 159"/>
                <a:gd name="T1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83">
                  <a:moveTo>
                    <a:pt x="146" y="0"/>
                  </a:moveTo>
                  <a:cubicBezTo>
                    <a:pt x="144" y="18"/>
                    <a:pt x="152" y="33"/>
                    <a:pt x="159" y="49"/>
                  </a:cubicBezTo>
                  <a:cubicBezTo>
                    <a:pt x="130" y="59"/>
                    <a:pt x="100" y="66"/>
                    <a:pt x="70" y="72"/>
                  </a:cubicBezTo>
                  <a:cubicBezTo>
                    <a:pt x="56" y="75"/>
                    <a:pt x="41" y="78"/>
                    <a:pt x="27" y="82"/>
                  </a:cubicBezTo>
                  <a:cubicBezTo>
                    <a:pt x="23" y="83"/>
                    <a:pt x="20" y="83"/>
                    <a:pt x="19" y="77"/>
                  </a:cubicBezTo>
                  <a:cubicBezTo>
                    <a:pt x="16" y="66"/>
                    <a:pt x="11" y="55"/>
                    <a:pt x="5" y="44"/>
                  </a:cubicBezTo>
                  <a:cubicBezTo>
                    <a:pt x="0" y="35"/>
                    <a:pt x="3" y="33"/>
                    <a:pt x="12" y="31"/>
                  </a:cubicBezTo>
                  <a:cubicBezTo>
                    <a:pt x="57" y="23"/>
                    <a:pt x="102" y="12"/>
                    <a:pt x="146" y="0"/>
                  </a:cubicBezTo>
                  <a:close/>
                </a:path>
              </a:pathLst>
            </a:custGeom>
            <a:solidFill>
              <a:srgbClr val="E677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5240338" y="3305175"/>
              <a:ext cx="1441450" cy="1389063"/>
            </a:xfrm>
            <a:custGeom>
              <a:avLst/>
              <a:gdLst>
                <a:gd name="T0" fmla="*/ 381 w 384"/>
                <a:gd name="T1" fmla="*/ 76 h 370"/>
                <a:gd name="T2" fmla="*/ 356 w 384"/>
                <a:gd name="T3" fmla="*/ 24 h 370"/>
                <a:gd name="T4" fmla="*/ 296 w 384"/>
                <a:gd name="T5" fmla="*/ 3 h 370"/>
                <a:gd name="T6" fmla="*/ 140 w 384"/>
                <a:gd name="T7" fmla="*/ 3 h 370"/>
                <a:gd name="T8" fmla="*/ 132 w 384"/>
                <a:gd name="T9" fmla="*/ 8 h 370"/>
                <a:gd name="T10" fmla="*/ 116 w 384"/>
                <a:gd name="T11" fmla="*/ 52 h 370"/>
                <a:gd name="T12" fmla="*/ 135 w 384"/>
                <a:gd name="T13" fmla="*/ 52 h 370"/>
                <a:gd name="T14" fmla="*/ 143 w 384"/>
                <a:gd name="T15" fmla="*/ 63 h 370"/>
                <a:gd name="T16" fmla="*/ 52 w 384"/>
                <a:gd name="T17" fmla="*/ 304 h 370"/>
                <a:gd name="T18" fmla="*/ 28 w 384"/>
                <a:gd name="T19" fmla="*/ 321 h 370"/>
                <a:gd name="T20" fmla="*/ 15 w 384"/>
                <a:gd name="T21" fmla="*/ 327 h 370"/>
                <a:gd name="T22" fmla="*/ 3 w 384"/>
                <a:gd name="T23" fmla="*/ 361 h 370"/>
                <a:gd name="T24" fmla="*/ 9 w 384"/>
                <a:gd name="T25" fmla="*/ 370 h 370"/>
                <a:gd name="T26" fmla="*/ 86 w 384"/>
                <a:gd name="T27" fmla="*/ 369 h 370"/>
                <a:gd name="T28" fmla="*/ 158 w 384"/>
                <a:gd name="T29" fmla="*/ 370 h 370"/>
                <a:gd name="T30" fmla="*/ 169 w 384"/>
                <a:gd name="T31" fmla="*/ 363 h 370"/>
                <a:gd name="T32" fmla="*/ 181 w 384"/>
                <a:gd name="T33" fmla="*/ 330 h 370"/>
                <a:gd name="T34" fmla="*/ 175 w 384"/>
                <a:gd name="T35" fmla="*/ 322 h 370"/>
                <a:gd name="T36" fmla="*/ 141 w 384"/>
                <a:gd name="T37" fmla="*/ 321 h 370"/>
                <a:gd name="T38" fmla="*/ 136 w 384"/>
                <a:gd name="T39" fmla="*/ 315 h 370"/>
                <a:gd name="T40" fmla="*/ 162 w 384"/>
                <a:gd name="T41" fmla="*/ 247 h 370"/>
                <a:gd name="T42" fmla="*/ 168 w 384"/>
                <a:gd name="T43" fmla="*/ 243 h 370"/>
                <a:gd name="T44" fmla="*/ 220 w 384"/>
                <a:gd name="T45" fmla="*/ 241 h 370"/>
                <a:gd name="T46" fmla="*/ 303 w 384"/>
                <a:gd name="T47" fmla="*/ 213 h 370"/>
                <a:gd name="T48" fmla="*/ 351 w 384"/>
                <a:gd name="T49" fmla="*/ 170 h 370"/>
                <a:gd name="T50" fmla="*/ 381 w 384"/>
                <a:gd name="T51" fmla="*/ 76 h 370"/>
                <a:gd name="T52" fmla="*/ 289 w 384"/>
                <a:gd name="T53" fmla="*/ 104 h 370"/>
                <a:gd name="T54" fmla="*/ 232 w 384"/>
                <a:gd name="T55" fmla="*/ 188 h 370"/>
                <a:gd name="T56" fmla="*/ 191 w 384"/>
                <a:gd name="T57" fmla="*/ 194 h 370"/>
                <a:gd name="T58" fmla="*/ 186 w 384"/>
                <a:gd name="T59" fmla="*/ 184 h 370"/>
                <a:gd name="T60" fmla="*/ 234 w 384"/>
                <a:gd name="T61" fmla="*/ 55 h 370"/>
                <a:gd name="T62" fmla="*/ 242 w 384"/>
                <a:gd name="T63" fmla="*/ 49 h 370"/>
                <a:gd name="T64" fmla="*/ 289 w 384"/>
                <a:gd name="T65" fmla="*/ 10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370">
                  <a:moveTo>
                    <a:pt x="381" y="76"/>
                  </a:moveTo>
                  <a:cubicBezTo>
                    <a:pt x="379" y="56"/>
                    <a:pt x="374" y="37"/>
                    <a:pt x="356" y="24"/>
                  </a:cubicBezTo>
                  <a:cubicBezTo>
                    <a:pt x="338" y="11"/>
                    <a:pt x="318" y="5"/>
                    <a:pt x="296" y="3"/>
                  </a:cubicBezTo>
                  <a:cubicBezTo>
                    <a:pt x="244" y="0"/>
                    <a:pt x="192" y="3"/>
                    <a:pt x="140" y="3"/>
                  </a:cubicBezTo>
                  <a:cubicBezTo>
                    <a:pt x="136" y="3"/>
                    <a:pt x="134" y="4"/>
                    <a:pt x="132" y="8"/>
                  </a:cubicBezTo>
                  <a:cubicBezTo>
                    <a:pt x="127" y="22"/>
                    <a:pt x="121" y="36"/>
                    <a:pt x="116" y="52"/>
                  </a:cubicBezTo>
                  <a:cubicBezTo>
                    <a:pt x="123" y="52"/>
                    <a:pt x="129" y="52"/>
                    <a:pt x="135" y="52"/>
                  </a:cubicBezTo>
                  <a:cubicBezTo>
                    <a:pt x="145" y="51"/>
                    <a:pt x="146" y="54"/>
                    <a:pt x="143" y="63"/>
                  </a:cubicBezTo>
                  <a:cubicBezTo>
                    <a:pt x="112" y="143"/>
                    <a:pt x="82" y="223"/>
                    <a:pt x="52" y="304"/>
                  </a:cubicBezTo>
                  <a:cubicBezTo>
                    <a:pt x="48" y="316"/>
                    <a:pt x="42" y="323"/>
                    <a:pt x="28" y="321"/>
                  </a:cubicBezTo>
                  <a:cubicBezTo>
                    <a:pt x="23" y="320"/>
                    <a:pt x="18" y="320"/>
                    <a:pt x="15" y="327"/>
                  </a:cubicBezTo>
                  <a:cubicBezTo>
                    <a:pt x="12" y="339"/>
                    <a:pt x="7" y="350"/>
                    <a:pt x="3" y="361"/>
                  </a:cubicBezTo>
                  <a:cubicBezTo>
                    <a:pt x="0" y="368"/>
                    <a:pt x="1" y="370"/>
                    <a:pt x="9" y="370"/>
                  </a:cubicBezTo>
                  <a:cubicBezTo>
                    <a:pt x="34" y="369"/>
                    <a:pt x="60" y="368"/>
                    <a:pt x="86" y="369"/>
                  </a:cubicBezTo>
                  <a:cubicBezTo>
                    <a:pt x="110" y="369"/>
                    <a:pt x="134" y="369"/>
                    <a:pt x="158" y="370"/>
                  </a:cubicBezTo>
                  <a:cubicBezTo>
                    <a:pt x="163" y="370"/>
                    <a:pt x="166" y="368"/>
                    <a:pt x="169" y="363"/>
                  </a:cubicBezTo>
                  <a:cubicBezTo>
                    <a:pt x="173" y="352"/>
                    <a:pt x="177" y="341"/>
                    <a:pt x="181" y="330"/>
                  </a:cubicBezTo>
                  <a:cubicBezTo>
                    <a:pt x="182" y="325"/>
                    <a:pt x="182" y="322"/>
                    <a:pt x="175" y="322"/>
                  </a:cubicBezTo>
                  <a:cubicBezTo>
                    <a:pt x="164" y="322"/>
                    <a:pt x="152" y="321"/>
                    <a:pt x="141" y="321"/>
                  </a:cubicBezTo>
                  <a:cubicBezTo>
                    <a:pt x="137" y="321"/>
                    <a:pt x="134" y="321"/>
                    <a:pt x="136" y="315"/>
                  </a:cubicBezTo>
                  <a:cubicBezTo>
                    <a:pt x="145" y="292"/>
                    <a:pt x="154" y="270"/>
                    <a:pt x="162" y="247"/>
                  </a:cubicBezTo>
                  <a:cubicBezTo>
                    <a:pt x="163" y="244"/>
                    <a:pt x="165" y="242"/>
                    <a:pt x="168" y="243"/>
                  </a:cubicBezTo>
                  <a:cubicBezTo>
                    <a:pt x="185" y="245"/>
                    <a:pt x="202" y="242"/>
                    <a:pt x="220" y="241"/>
                  </a:cubicBezTo>
                  <a:cubicBezTo>
                    <a:pt x="250" y="240"/>
                    <a:pt x="278" y="228"/>
                    <a:pt x="303" y="213"/>
                  </a:cubicBezTo>
                  <a:cubicBezTo>
                    <a:pt x="321" y="202"/>
                    <a:pt x="338" y="188"/>
                    <a:pt x="351" y="170"/>
                  </a:cubicBezTo>
                  <a:cubicBezTo>
                    <a:pt x="371" y="142"/>
                    <a:pt x="384" y="112"/>
                    <a:pt x="381" y="76"/>
                  </a:cubicBezTo>
                  <a:close/>
                  <a:moveTo>
                    <a:pt x="289" y="104"/>
                  </a:moveTo>
                  <a:cubicBezTo>
                    <a:pt x="285" y="134"/>
                    <a:pt x="272" y="169"/>
                    <a:pt x="232" y="188"/>
                  </a:cubicBezTo>
                  <a:cubicBezTo>
                    <a:pt x="219" y="194"/>
                    <a:pt x="205" y="194"/>
                    <a:pt x="191" y="194"/>
                  </a:cubicBezTo>
                  <a:cubicBezTo>
                    <a:pt x="185" y="194"/>
                    <a:pt x="183" y="190"/>
                    <a:pt x="186" y="184"/>
                  </a:cubicBezTo>
                  <a:cubicBezTo>
                    <a:pt x="202" y="141"/>
                    <a:pt x="218" y="98"/>
                    <a:pt x="234" y="55"/>
                  </a:cubicBezTo>
                  <a:cubicBezTo>
                    <a:pt x="236" y="50"/>
                    <a:pt x="238" y="50"/>
                    <a:pt x="242" y="49"/>
                  </a:cubicBezTo>
                  <a:cubicBezTo>
                    <a:pt x="274" y="46"/>
                    <a:pt x="290" y="61"/>
                    <a:pt x="289" y="104"/>
                  </a:cubicBezTo>
                  <a:close/>
                </a:path>
              </a:pathLst>
            </a:custGeom>
            <a:solidFill>
              <a:srgbClr val="183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13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58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426117" y="142891"/>
            <a:ext cx="9374557" cy="571612"/>
          </a:xfrm>
          <a:prstGeom prst="rect">
            <a:avLst/>
          </a:prstGeom>
        </p:spPr>
        <p:txBody>
          <a:bodyPr vert="horz" lIns="114006" tIns="57004" rIns="114006" bIns="57004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5369" y="1071797"/>
            <a:ext cx="11219091" cy="5216184"/>
          </a:xfrm>
          <a:prstGeom prst="rect">
            <a:avLst/>
          </a:prstGeom>
        </p:spPr>
        <p:txBody>
          <a:bodyPr vert="horz" lIns="114006" tIns="57004" rIns="114006" bIns="57004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 级</a:t>
            </a:r>
          </a:p>
        </p:txBody>
      </p:sp>
    </p:spTree>
    <p:extLst>
      <p:ext uri="{BB962C8B-B14F-4D97-AF65-F5344CB8AC3E}">
        <p14:creationId xmlns:p14="http://schemas.microsoft.com/office/powerpoint/2010/main" val="6166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904" r:id="rId2"/>
  </p:sldLayoutIdLst>
  <p:hf hdr="0" ftr="0" dt="0"/>
  <p:txStyles>
    <p:titleStyle>
      <a:lvl1pPr algn="ctr" defTabSz="1140052" rtl="0" eaLnBrk="1" latinLnBrk="0" hangingPunct="1">
        <a:spcBef>
          <a:spcPct val="0"/>
        </a:spcBef>
        <a:buNone/>
        <a:defRPr sz="5100" kern="1200">
          <a:solidFill>
            <a:srgbClr val="0000CC"/>
          </a:solidFill>
          <a:latin typeface="+mj-lt"/>
          <a:ea typeface="+mj-ea"/>
          <a:cs typeface="+mj-cs"/>
        </a:defRPr>
      </a:lvl1pPr>
    </p:titleStyle>
    <p:bodyStyle>
      <a:lvl1pPr marL="427518" indent="-427518" algn="l" defTabSz="114005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26291" indent="-356266" algn="l" defTabSz="114005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25064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95085" indent="-285015" algn="l" defTabSz="114005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565106" indent="-285015" algn="l" defTabSz="114005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135133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5163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5187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5207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0025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2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1007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80103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0124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0150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9017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6019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673" y="365212"/>
            <a:ext cx="10496431" cy="1325870"/>
          </a:xfrm>
          <a:prstGeom prst="rect">
            <a:avLst/>
          </a:prstGeom>
        </p:spPr>
        <p:txBody>
          <a:bodyPr vert="horz" lIns="114006" tIns="57004" rIns="114006" bIns="5700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673" y="1826051"/>
            <a:ext cx="10496431" cy="4352346"/>
          </a:xfrm>
          <a:prstGeom prst="rect">
            <a:avLst/>
          </a:prstGeom>
        </p:spPr>
        <p:txBody>
          <a:bodyPr vert="horz" lIns="114006" tIns="57004" rIns="114006" bIns="5700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672" y="6357824"/>
            <a:ext cx="2738199" cy="365210"/>
          </a:xfrm>
          <a:prstGeom prst="rect">
            <a:avLst/>
          </a:prstGeom>
        </p:spPr>
        <p:txBody>
          <a:bodyPr vert="horz" lIns="114006" tIns="57004" rIns="114006" bIns="57004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1238" y="6357824"/>
            <a:ext cx="4107299" cy="365210"/>
          </a:xfrm>
          <a:prstGeom prst="rect">
            <a:avLst/>
          </a:prstGeom>
        </p:spPr>
        <p:txBody>
          <a:bodyPr vert="horz" lIns="114006" tIns="57004" rIns="114006" bIns="57004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4905" y="6357824"/>
            <a:ext cx="2738199" cy="365210"/>
          </a:xfrm>
          <a:prstGeom prst="rect">
            <a:avLst/>
          </a:prstGeom>
        </p:spPr>
        <p:txBody>
          <a:bodyPr vert="horz" lIns="114006" tIns="57004" rIns="114006" bIns="57004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B574-D628-4238-8129-9D554C6294E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-525" y="-298"/>
            <a:ext cx="12170830" cy="68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6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  <p:sldLayoutId id="2147483929" r:id="rId24"/>
    <p:sldLayoutId id="2147483930" r:id="rId25"/>
    <p:sldLayoutId id="2147483931" r:id="rId26"/>
    <p:sldLayoutId id="2147483932" r:id="rId27"/>
    <p:sldLayoutId id="2147483933" r:id="rId28"/>
    <p:sldLayoutId id="2147483934" r:id="rId29"/>
    <p:sldLayoutId id="2147483935" r:id="rId30"/>
    <p:sldLayoutId id="2147483936" r:id="rId31"/>
    <p:sldLayoutId id="2147483937" r:id="rId32"/>
    <p:sldLayoutId id="2147483938" r:id="rId33"/>
    <p:sldLayoutId id="2147483939" r:id="rId34"/>
    <p:sldLayoutId id="2147483940" r:id="rId35"/>
    <p:sldLayoutId id="2147483941" r:id="rId36"/>
    <p:sldLayoutId id="2147483942" r:id="rId37"/>
    <p:sldLayoutId id="2147483943" r:id="rId38"/>
    <p:sldLayoutId id="2147483944" r:id="rId39"/>
    <p:sldLayoutId id="2147483945" r:id="rId40"/>
    <p:sldLayoutId id="2147483946" r:id="rId41"/>
    <p:sldLayoutId id="2147483947" r:id="rId42"/>
    <p:sldLayoutId id="2147483948" r:id="rId43"/>
  </p:sldLayoutIdLst>
  <p:hf hdr="0" ftr="0" dt="0"/>
  <p:txStyles>
    <p:titleStyle>
      <a:lvl1pPr algn="l" defTabSz="1140052" rtl="0" eaLnBrk="1" latinLnBrk="0" hangingPunct="1">
        <a:lnSpc>
          <a:spcPct val="90000"/>
        </a:lnSpc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015" indent="-285015" algn="l" defTabSz="1140052" rtl="0" eaLnBrk="1" latinLnBrk="0" hangingPunct="1">
        <a:lnSpc>
          <a:spcPct val="90000"/>
        </a:lnSpc>
        <a:spcBef>
          <a:spcPts val="1247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55035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25064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95085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565106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135133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705163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75187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45207" indent="-285015" algn="l" defTabSz="1140052" rtl="0" eaLnBrk="1" latinLnBrk="0" hangingPunct="1">
        <a:lnSpc>
          <a:spcPct val="90000"/>
        </a:lnSpc>
        <a:spcBef>
          <a:spcPts val="62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0025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2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1007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80103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0124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0150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9017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6019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4717"/>
            <a:ext cx="12169775" cy="304871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lIns="91356" tIns="45680" rIns="91356" bIns="45680" anchor="ctr"/>
          <a:lstStyle/>
          <a:p>
            <a:pPr defTabSz="913621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zh-CN" altLang="en-US" b="1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62842" y="6564259"/>
            <a:ext cx="626041" cy="29534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356" tIns="45680" rIns="91356" bIns="4568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3621" fontAlgn="base">
              <a:spcBef>
                <a:spcPct val="0"/>
              </a:spcBef>
              <a:defRPr/>
            </a:pPr>
            <a:fld id="{39BAACC9-F65D-4981-9EE3-44C441CEF858}" type="slidenum">
              <a:rPr lang="zh-CN" altLang="en-GB" smtClean="0">
                <a:solidFill>
                  <a:srgbClr val="FFFFFF"/>
                </a:solidFill>
              </a:rPr>
              <a:pPr defTabSz="913621" fontAlgn="base">
                <a:spcBef>
                  <a:spcPct val="0"/>
                </a:spcBef>
                <a:defRPr/>
              </a:p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0419613" y="8"/>
            <a:ext cx="1061564" cy="782403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5889" tIns="82723" rIns="125889" bIns="82723" numCol="1" rtlCol="0" anchor="t" anchorCtr="0" compatLnSpc="1">
            <a:spAutoFit/>
          </a:bodyPr>
          <a:lstStyle/>
          <a:p>
            <a:pPr defTabSz="913584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b="1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65941" y="1385"/>
            <a:ext cx="854760" cy="758599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89" tIns="82723" rIns="125889" bIns="82723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defTabSz="913584"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4717"/>
            <a:ext cx="12169775" cy="304871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lIns="91356" tIns="45680" rIns="91356" bIns="45680" anchor="ctr"/>
          <a:lstStyle/>
          <a:p>
            <a:pPr defTabSz="913621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zh-CN" altLang="en-US" b="1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193437" y="4112"/>
            <a:ext cx="9747408" cy="813142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6" tIns="45680" rIns="91356" bIns="4568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 defTabSz="913584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pPr>
            <a:endParaRPr lang="en-US" altLang="zh-CN" sz="190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644375" y="-3878"/>
            <a:ext cx="932162" cy="758599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89" tIns="82723" rIns="125889" bIns="82723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defTabSz="913584"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18954" b="38628"/>
          <a:stretch>
            <a:fillRect/>
          </a:stretch>
        </p:blipFill>
        <p:spPr>
          <a:xfrm>
            <a:off x="210355" y="19651"/>
            <a:ext cx="888230" cy="782058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22834" y="6556637"/>
            <a:ext cx="12146323" cy="323085"/>
          </a:xfrm>
          <a:prstGeom prst="rect">
            <a:avLst/>
          </a:prstGeom>
          <a:noFill/>
        </p:spPr>
        <p:txBody>
          <a:bodyPr wrap="square" lIns="91356" tIns="45680" rIns="91356" bIns="45680" rtlCol="0">
            <a:spAutoFit/>
          </a:bodyPr>
          <a:lstStyle/>
          <a:p>
            <a:pPr algn="r" defTabSz="913621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 dirty="0">
                <a:solidFill>
                  <a:srgbClr val="FFFFFF"/>
                </a:solidFill>
                <a:latin typeface="楷体" pitchFamily="49" charset="-122"/>
                <a:ea typeface="楷体" pitchFamily="49" charset="-122"/>
              </a:rPr>
              <a:t>吴安东，超导腔在线表面处理研究进展，第十届全国粒子加速器微波、高频技术研讨会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2820" y="6556632"/>
            <a:ext cx="1429258" cy="323085"/>
          </a:xfrm>
          <a:prstGeom prst="rect">
            <a:avLst/>
          </a:prstGeom>
          <a:noFill/>
        </p:spPr>
        <p:txBody>
          <a:bodyPr wrap="square" lIns="91356" tIns="45680" rIns="91356" bIns="45680" rtlCol="0">
            <a:spAutoFit/>
          </a:bodyPr>
          <a:lstStyle/>
          <a:p>
            <a:pPr defTabSz="913621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 dirty="0">
                <a:solidFill>
                  <a:srgbClr val="FFFFFF"/>
                </a:solidFill>
                <a:ea typeface="楷体" pitchFamily="49" charset="-122"/>
              </a:rPr>
              <a:t>第</a:t>
            </a:r>
            <a:fld id="{938ED8ED-9CF7-43F7-A86F-59E376ECAA77}" type="slidenum">
              <a:rPr lang="en-US" altLang="zh-CN" sz="1500" b="1" smtClean="0">
                <a:solidFill>
                  <a:srgbClr val="FFFFFF"/>
                </a:solidFill>
                <a:ea typeface="楷体" pitchFamily="49" charset="-122"/>
              </a:rPr>
              <a:pPr defTabSz="91362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zh-CN" altLang="en-US" sz="1500" b="1" dirty="0">
                <a:solidFill>
                  <a:srgbClr val="FFFFFF"/>
                </a:solidFill>
                <a:ea typeface="楷体" pitchFamily="49" charset="-122"/>
              </a:rPr>
              <a:t>页</a:t>
            </a:r>
            <a:r>
              <a:rPr lang="en-US" altLang="zh-CN" sz="1500" b="1" dirty="0">
                <a:solidFill>
                  <a:srgbClr val="FFFFFF"/>
                </a:solidFill>
                <a:ea typeface="楷体" pitchFamily="49" charset="-122"/>
              </a:rPr>
              <a:t>/</a:t>
            </a:r>
            <a:r>
              <a:rPr lang="zh-CN" altLang="en-US" sz="1500" b="1" dirty="0">
                <a:solidFill>
                  <a:srgbClr val="FFFFFF"/>
                </a:solidFill>
                <a:ea typeface="楷体" pitchFamily="49" charset="-122"/>
              </a:rPr>
              <a:t>共</a:t>
            </a:r>
            <a:r>
              <a:rPr lang="en-US" altLang="zh-CN" sz="1500" b="1" dirty="0">
                <a:solidFill>
                  <a:srgbClr val="FFFFFF"/>
                </a:solidFill>
                <a:ea typeface="楷体" pitchFamily="49" charset="-122"/>
              </a:rPr>
              <a:t>25</a:t>
            </a:r>
            <a:r>
              <a:rPr lang="zh-CN" altLang="en-US" sz="1500" b="1" dirty="0">
                <a:solidFill>
                  <a:srgbClr val="FFFFFF"/>
                </a:solidFill>
                <a:ea typeface="楷体" pitchFamily="49" charset="-122"/>
              </a:rPr>
              <a:t>页</a:t>
            </a:r>
          </a:p>
        </p:txBody>
      </p:sp>
      <p:sp>
        <p:nvSpPr>
          <p:cNvPr id="18" name="椭圆 17"/>
          <p:cNvSpPr/>
          <p:nvPr userDrawn="1"/>
        </p:nvSpPr>
        <p:spPr bwMode="auto">
          <a:xfrm>
            <a:off x="10419611" y="-3878"/>
            <a:ext cx="932162" cy="758599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889" tIns="82723" rIns="125889" bIns="82723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defTabSz="913584"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96018" y="80640"/>
            <a:ext cx="1573139" cy="6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6793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3584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0377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717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594" indent="-342594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290" indent="-285497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1984" indent="-228399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598772" indent="-228399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100" i="1">
          <a:solidFill>
            <a:srgbClr val="00338F"/>
          </a:solidFill>
          <a:latin typeface="+mn-lt"/>
        </a:defRPr>
      </a:lvl4pPr>
      <a:lvl5pPr marL="2055565" indent="-228399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500">
          <a:solidFill>
            <a:srgbClr val="00338F"/>
          </a:solidFill>
          <a:latin typeface="+mn-lt"/>
        </a:defRPr>
      </a:lvl5pPr>
      <a:lvl6pPr marL="2512359" indent="-228399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500">
          <a:solidFill>
            <a:srgbClr val="00338F"/>
          </a:solidFill>
          <a:latin typeface="+mn-lt"/>
        </a:defRPr>
      </a:lvl6pPr>
      <a:lvl7pPr marL="2969152" indent="-228399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500">
          <a:solidFill>
            <a:srgbClr val="00338F"/>
          </a:solidFill>
          <a:latin typeface="+mn-lt"/>
        </a:defRPr>
      </a:lvl7pPr>
      <a:lvl8pPr marL="3425948" indent="-228399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500">
          <a:solidFill>
            <a:srgbClr val="00338F"/>
          </a:solidFill>
          <a:latin typeface="+mn-lt"/>
        </a:defRPr>
      </a:lvl8pPr>
      <a:lvl9pPr marL="3882736" indent="-228399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5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4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0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3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5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8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39" algn="l" defTabSz="9135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426117" y="142891"/>
            <a:ext cx="9374557" cy="571612"/>
          </a:xfrm>
          <a:prstGeom prst="rect">
            <a:avLst/>
          </a:prstGeom>
        </p:spPr>
        <p:txBody>
          <a:bodyPr vert="horz" lIns="114006" tIns="57004" rIns="114006" bIns="57004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5369" y="1071797"/>
            <a:ext cx="11219091" cy="5216184"/>
          </a:xfrm>
          <a:prstGeom prst="rect">
            <a:avLst/>
          </a:prstGeom>
        </p:spPr>
        <p:txBody>
          <a:bodyPr vert="horz" lIns="114006" tIns="57004" rIns="114006" bIns="57004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 级</a:t>
            </a:r>
          </a:p>
        </p:txBody>
      </p:sp>
    </p:spTree>
    <p:extLst>
      <p:ext uri="{BB962C8B-B14F-4D97-AF65-F5344CB8AC3E}">
        <p14:creationId xmlns:p14="http://schemas.microsoft.com/office/powerpoint/2010/main" val="24568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</p:sldLayoutIdLst>
  <p:hf hdr="0" ftr="0" dt="0"/>
  <p:txStyles>
    <p:titleStyle>
      <a:lvl1pPr algn="ctr" defTabSz="1140052" rtl="0" eaLnBrk="1" latinLnBrk="0" hangingPunct="1">
        <a:spcBef>
          <a:spcPct val="0"/>
        </a:spcBef>
        <a:buNone/>
        <a:defRPr sz="5100" kern="1200">
          <a:solidFill>
            <a:srgbClr val="0000CC"/>
          </a:solidFill>
          <a:latin typeface="+mj-lt"/>
          <a:ea typeface="+mj-ea"/>
          <a:cs typeface="+mj-cs"/>
        </a:defRPr>
      </a:lvl1pPr>
    </p:titleStyle>
    <p:bodyStyle>
      <a:lvl1pPr marL="427518" indent="-427518" algn="l" defTabSz="114005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26291" indent="-356266" algn="l" defTabSz="114005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25064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95085" indent="-285015" algn="l" defTabSz="114005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565106" indent="-285015" algn="l" defTabSz="114005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135133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5163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5187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5207" indent="-285015" algn="l" defTabSz="114005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0025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2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1007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80103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0124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0150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9017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60191" algn="l" defTabSz="114005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副标题 2"/>
          <p:cNvSpPr/>
          <p:nvPr/>
        </p:nvSpPr>
        <p:spPr bwMode="auto">
          <a:xfrm>
            <a:off x="423938" y="3645818"/>
            <a:ext cx="11305256" cy="259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356" tIns="45680" rIns="91356" bIns="45680" anchor="b"/>
          <a:lstStyle/>
          <a:p>
            <a:pPr algn="ctr" defTabSz="913621">
              <a:lnSpc>
                <a:spcPct val="130000"/>
              </a:lnSpc>
            </a:pPr>
            <a:r>
              <a:rPr lang="en-US" altLang="zh-CN" sz="2400" dirty="0" err="1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Andong</a:t>
            </a:r>
            <a:r>
              <a:rPr lang="en-US" altLang="zh-CN" sz="2400" dirty="0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 Wu, </a:t>
            </a:r>
            <a:r>
              <a:rPr lang="en-US" altLang="zh-CN" sz="2400" b="1" dirty="0" err="1">
                <a:solidFill>
                  <a:srgbClr val="9900CC"/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Shihui</a:t>
            </a:r>
            <a:r>
              <a:rPr lang="en-US" altLang="zh-CN" sz="2400" b="1" dirty="0">
                <a:solidFill>
                  <a:srgbClr val="9900CC"/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 Wei</a:t>
            </a:r>
            <a:r>
              <a:rPr lang="en-US" altLang="zh-CN" sz="2400" dirty="0">
                <a:solidFill>
                  <a:srgbClr val="9900CC"/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altLang="zh-CN" sz="2400" dirty="0" err="1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Tiancai</a:t>
            </a:r>
            <a:r>
              <a:rPr lang="en-US" altLang="zh-CN" sz="2400" dirty="0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 Jiang, Yuan He, </a:t>
            </a:r>
            <a:r>
              <a:rPr lang="en-US" altLang="zh-CN" sz="2400" dirty="0" err="1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Teng</a:t>
            </a:r>
            <a:r>
              <a:rPr lang="en-US" altLang="zh-CN" sz="2400" dirty="0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 Tan, </a:t>
            </a:r>
            <a:r>
              <a:rPr lang="en-US" altLang="zh-CN" sz="2400" dirty="0" err="1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Hao</a:t>
            </a:r>
            <a:r>
              <a:rPr lang="en-US" altLang="zh-CN" sz="2400" dirty="0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Guo</a:t>
            </a:r>
            <a:endParaRPr lang="en-US" altLang="zh-CN" sz="2400" dirty="0">
              <a:solidFill>
                <a:srgbClr val="E6771A">
                  <a:lumMod val="75000"/>
                </a:srgbClr>
              </a:solidFill>
              <a:ea typeface="微软雅黑" panose="020B0503020204020204" pitchFamily="34" charset="-122"/>
              <a:cs typeface="+mn-ea"/>
              <a:sym typeface="Times New Roman" panose="02020603050405020304" pitchFamily="18" charset="0"/>
            </a:endParaRPr>
          </a:p>
          <a:p>
            <a:pPr algn="ctr" defTabSz="913621">
              <a:lnSpc>
                <a:spcPct val="130000"/>
              </a:lnSpc>
            </a:pPr>
            <a:r>
              <a:rPr lang="en-US" altLang="zh-CN" sz="2400" b="1" dirty="0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(On behalf of SRF group)</a:t>
            </a:r>
            <a:endParaRPr lang="en-US" altLang="zh-CN" sz="2400" b="1" dirty="0">
              <a:solidFill>
                <a:srgbClr val="2C4EA3"/>
              </a:solidFill>
              <a:ea typeface="微软雅黑" panose="020B0503020204020204" pitchFamily="34" charset="-122"/>
              <a:cs typeface="+mn-ea"/>
              <a:sym typeface="Times New Roman" panose="02020603050405020304" pitchFamily="18" charset="0"/>
            </a:endParaRPr>
          </a:p>
          <a:p>
            <a:pPr algn="ctr" defTabSz="913621">
              <a:lnSpc>
                <a:spcPct val="150000"/>
              </a:lnSpc>
            </a:pPr>
            <a:r>
              <a:rPr lang="en-US" altLang="zh-CN" sz="2400" b="1" dirty="0">
                <a:solidFill>
                  <a:srgbClr val="2C4EA3"/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Linac Centre, Institute of Modern Physics, CAS</a:t>
            </a:r>
          </a:p>
          <a:p>
            <a:pPr algn="ctr" defTabSz="9136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649EB2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Paris, France</a:t>
            </a:r>
          </a:p>
          <a:p>
            <a:pPr algn="ctr" defTabSz="9136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649EB2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2026·06·10</a:t>
            </a:r>
            <a:endParaRPr lang="zh-CN" altLang="en-US" sz="2400" b="1" dirty="0">
              <a:solidFill>
                <a:srgbClr val="649EB2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pic>
        <p:nvPicPr>
          <p:cNvPr id="6" name="Picture 2" descr="C:\Users\Anton\Desktop\imp-log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4"/>
          <a:stretch/>
        </p:blipFill>
        <p:spPr bwMode="auto">
          <a:xfrm>
            <a:off x="8572562" y="111730"/>
            <a:ext cx="3564608" cy="6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nton\Desktop\z19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124226"/>
            <a:ext cx="2736304" cy="6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25">
            <a:extLst>
              <a:ext uri="{FF2B5EF4-FFF2-40B4-BE49-F238E27FC236}">
                <a16:creationId xmlns:a16="http://schemas.microsoft.com/office/drawing/2014/main" id="{6EEE953D-034E-47BC-BFB5-825494D87EFF}"/>
              </a:ext>
            </a:extLst>
          </p:cNvPr>
          <p:cNvSpPr txBox="1"/>
          <p:nvPr/>
        </p:nvSpPr>
        <p:spPr>
          <a:xfrm>
            <a:off x="27763" y="2061642"/>
            <a:ext cx="12097344" cy="1261846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38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Typical operation issue and relevant experience of CAFE/CAFE2 SRF </a:t>
            </a:r>
            <a:r>
              <a:rPr lang="en-US" altLang="zh-CN" sz="3800" b="1" dirty="0" err="1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linac</a:t>
            </a:r>
            <a:endParaRPr lang="zh-CN" altLang="en-US" sz="3800" b="1" dirty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6044" r="697" b="10259"/>
          <a:stretch/>
        </p:blipFill>
        <p:spPr bwMode="auto">
          <a:xfrm>
            <a:off x="35795" y="130463"/>
            <a:ext cx="8547479" cy="67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59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 Field emission induced Coupler Ceramic Window Failure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Mitigation strategies for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Pt’s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flashover and electrical quench</a:t>
            </a:r>
            <a:endParaRPr lang="zh-CN" alt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673504" y="1557586"/>
            <a:ext cx="10739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Mushroom-shaped antenna in electric field region: not effective, the flashover still persisted.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Optimizing the </a:t>
            </a:r>
            <a:r>
              <a:rPr kumimoji="1"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pickup antenna with a loop antenna for the strong magnetic field region: highly effective, no flashover occurred on HIAF and IP-SAFE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integrated burst-noise detection algorithm in the LLRF controller mitigates the E-quench-like faults </a:t>
            </a:r>
          </a:p>
        </p:txBody>
      </p:sp>
      <p:sp>
        <p:nvSpPr>
          <p:cNvPr id="8" name="矩形 7"/>
          <p:cNvSpPr/>
          <p:nvPr/>
        </p:nvSpPr>
        <p:spPr>
          <a:xfrm>
            <a:off x="3442494" y="5518026"/>
            <a:ext cx="284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Loop antenna for the strong magnetic field region</a:t>
            </a:r>
          </a:p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Effective </a:t>
            </a:r>
            <a:r>
              <a:rPr lang="zh-CN" alt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  <a:r>
              <a:rPr lang="en-US" altLang="zh-C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86994" y="5518026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In situ mitigation strategies for field emission-induced cavity faults using low-level radiofrequency system.</a:t>
            </a:r>
          </a:p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Effective </a:t>
            </a:r>
            <a:r>
              <a:rPr lang="zh-CN" alt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✔ </a:t>
            </a:r>
            <a:endParaRPr lang="en-US" altLang="zh-CN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Courtesy of F. </a:t>
            </a:r>
            <a:r>
              <a:rPr lang="en-US" altLang="zh-CN" sz="1800" dirty="0" err="1">
                <a:latin typeface="Times New Roman" pitchFamily="18" charset="0"/>
                <a:cs typeface="Times New Roman" pitchFamily="18" charset="0"/>
              </a:rPr>
              <a:t>Qiu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1853" y="2867733"/>
            <a:ext cx="2800641" cy="2573853"/>
            <a:chOff x="1404367" y="3080055"/>
            <a:chExt cx="2800641" cy="257385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6B0B405-BEE2-6A4F-8994-3EC06DD7C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404367" y="3080055"/>
              <a:ext cx="2800641" cy="257385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526FB21-E4FF-4369-9810-8329C3F34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5755" y="4102237"/>
              <a:ext cx="1041126" cy="1551671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3708623" y="2898416"/>
            <a:ext cx="2165063" cy="2560657"/>
            <a:chOff x="4351872" y="3093253"/>
            <a:chExt cx="2165063" cy="2560657"/>
          </a:xfrm>
        </p:grpSpPr>
        <p:pic>
          <p:nvPicPr>
            <p:cNvPr id="4098" name="Picture 2" descr="D:\Report&amp;work\2026年度\TTC2026\2026 TTC CAFE运行材料准备\2026 TTC CAFE运行材料准备\核能专项结题报告2019\磁耦合天线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5" t="23498" r="35987" b="12268"/>
            <a:stretch/>
          </p:blipFill>
          <p:spPr bwMode="auto">
            <a:xfrm>
              <a:off x="4351872" y="3093253"/>
              <a:ext cx="866389" cy="25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16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1" r="30421"/>
            <a:stretch/>
          </p:blipFill>
          <p:spPr bwMode="auto">
            <a:xfrm>
              <a:off x="5292799" y="3093253"/>
              <a:ext cx="1224136" cy="2560657"/>
            </a:xfrm>
            <a:prstGeom prst="rect">
              <a:avLst/>
            </a:prstGeom>
            <a:noFill/>
          </p:spPr>
        </p:pic>
      </p:grpSp>
      <p:sp>
        <p:nvSpPr>
          <p:cNvPr id="5" name="矩形 4"/>
          <p:cNvSpPr/>
          <p:nvPr/>
        </p:nvSpPr>
        <p:spPr>
          <a:xfrm>
            <a:off x="672139" y="5518026"/>
            <a:ext cx="27126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Mushroom-shaped antenna in electric field region</a:t>
            </a:r>
          </a:p>
          <a:p>
            <a:pPr algn="ctr"/>
            <a:r>
              <a:rPr kumimoji="1"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effective </a:t>
            </a:r>
            <a:r>
              <a:rPr kumimoji="1" lang="en-US" altLang="zh-CN" sz="1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anose="02020603050405020304" pitchFamily="18" charset="0"/>
              </a:rPr>
              <a:t>×</a:t>
            </a:r>
            <a:endParaRPr lang="zh-CN" altLang="en-US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03" y="2918066"/>
            <a:ext cx="2754165" cy="252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Fig.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22" y="3052659"/>
            <a:ext cx="2736304" cy="22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611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2. CAFE: FE Mitigation and Performance Evolution (2016-2020)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altLang="zh-CN" sz="2400" dirty="0">
                <a:latin typeface="Times New Roman" pitchFamily="18" charset="0"/>
                <a:cs typeface="Times New Roman" pitchFamily="18" charset="0"/>
              </a:rPr>
              <a:t>ulsed power conditioning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2016~2017 CM3 taper HWRs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）</a:t>
            </a:r>
            <a:endParaRPr lang="fr-FR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673504" y="1557586"/>
            <a:ext cx="1113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2016-2017, CM3 used the new tapered HWR015 cavities. The first four HWR015 (CM3-1 to CM3-4) leak 5         times than CM3-5 in </a:t>
            </a:r>
            <a:r>
              <a:rPr kumimoji="1"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cleanroon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Pulsed power conditioning was thus applied to these cavities.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44327" y="4149874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mode RF on/off: 10ms/1s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forward~3.8kW, Ep~35MV/m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excited mode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Qext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8.5E5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Bandwidth: ~200Hz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Fill-time: 1.6mS</a:t>
            </a:r>
          </a:p>
        </p:txBody>
      </p:sp>
      <p:graphicFrame>
        <p:nvGraphicFramePr>
          <p:cNvPr id="44" name="图表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893912"/>
              </p:ext>
            </p:extLst>
          </p:nvPr>
        </p:nvGraphicFramePr>
        <p:xfrm>
          <a:off x="900311" y="1900501"/>
          <a:ext cx="3730572" cy="2249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59" y="2133650"/>
            <a:ext cx="705632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28303" y="5808380"/>
            <a:ext cx="4320480" cy="861774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SzPct val="60000"/>
              <a:defRPr sz="2400" b="1">
                <a:solidFill>
                  <a:srgbClr val="0000FF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/>
              </a:rPr>
              <a:t>RF pulse mode condition by this way is not very effective for reduce FE</a:t>
            </a:r>
          </a:p>
        </p:txBody>
      </p:sp>
    </p:spTree>
    <p:extLst>
      <p:ext uri="{BB962C8B-B14F-4D97-AF65-F5344CB8AC3E}">
        <p14:creationId xmlns:p14="http://schemas.microsoft.com/office/powerpoint/2010/main" val="352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2. CAFE: FE Mitigation and Performance Evolution (2016-2020)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fr-FR" altLang="zh-CN" sz="2400" dirty="0">
                <a:latin typeface="Times New Roman" pitchFamily="18" charset="0"/>
                <a:cs typeface="Times New Roman" pitchFamily="18" charset="0"/>
              </a:rPr>
              <a:t>Helium conditioning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2016~2017 CM1 HWRs</a:t>
            </a:r>
            <a:r>
              <a:rPr lang="zh-CN" altLang="en-US" sz="2400" dirty="0">
                <a:latin typeface="Times New Roman" pitchFamily="18" charset="0"/>
                <a:cs typeface="Times New Roman" pitchFamily="18" charset="0"/>
              </a:rPr>
              <a:t>）</a:t>
            </a:r>
            <a:endParaRPr lang="fr-FR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673504" y="1557586"/>
            <a:ext cx="1138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2016, helium processing was introduced for the first time in CM1, followed by a second round of application trials in 2017.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4310" y="2291706"/>
            <a:ext cx="2761785" cy="2071715"/>
            <a:chOff x="1000668" y="2480915"/>
            <a:chExt cx="2761785" cy="2071715"/>
          </a:xfrm>
        </p:grpSpPr>
        <p:pic>
          <p:nvPicPr>
            <p:cNvPr id="31" name="Picture 2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68" y="2480915"/>
              <a:ext cx="2761785" cy="2071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直接箭头连接符 31"/>
            <p:cNvCxnSpPr/>
            <p:nvPr/>
          </p:nvCxnSpPr>
          <p:spPr>
            <a:xfrm>
              <a:off x="1323785" y="2814914"/>
              <a:ext cx="372703" cy="2548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092983" y="2568704"/>
              <a:ext cx="410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Ep</a:t>
              </a:r>
              <a:endParaRPr lang="zh-CN" alt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93428" y="3770670"/>
              <a:ext cx="237626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ea typeface="宋体" pitchFamily="2" charset="-122"/>
                </a:rPr>
                <a:t>X-ray reduced with same Ep during He conditioning</a:t>
              </a:r>
              <a:endParaRPr lang="zh-CN" altLang="en-US" sz="1400" dirty="0"/>
            </a:p>
          </p:txBody>
        </p:sp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91" y="2280314"/>
            <a:ext cx="5328025" cy="36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788743" y="3828228"/>
            <a:ext cx="25202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FE onset increased</a:t>
            </a:r>
            <a:r>
              <a:rPr lang="zh-CN" altLang="en-US" sz="2000" dirty="0"/>
              <a:t>！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191" y="2379495"/>
            <a:ext cx="2899684" cy="216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23" y="4581922"/>
            <a:ext cx="2700338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96255" y="4541077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Supplying helium on the beam line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conditioning with   helium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Bumping and warm up to 30K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down to 4.2 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818" y="5942962"/>
            <a:ext cx="7829748" cy="78483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SzPct val="60000"/>
              <a:defRPr sz="2400" b="1">
                <a:solidFill>
                  <a:srgbClr val="0000FF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/>
              </a:rPr>
              <a:t>First helium processing effective, but no further improvement with repeats. </a:t>
            </a:r>
          </a:p>
          <a:p>
            <a:pPr>
              <a:lnSpc>
                <a:spcPct val="125000"/>
              </a:lnSpc>
              <a:buSzPct val="60000"/>
              <a:defRPr sz="2400" b="1">
                <a:solidFill>
                  <a:srgbClr val="0000FF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/>
              </a:rPr>
              <a:t>The FE onset limited at 17 MV/m, probably residual chemical contamination.</a:t>
            </a:r>
          </a:p>
        </p:txBody>
      </p:sp>
    </p:spTree>
    <p:extLst>
      <p:ext uri="{BB962C8B-B14F-4D97-AF65-F5344CB8AC3E}">
        <p14:creationId xmlns:p14="http://schemas.microsoft.com/office/powerpoint/2010/main" val="346851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2. CAFE: FE Mitigation and Performance Evolution (2016-2020)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Cryomodule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fr-FR" altLang="zh-CN" sz="2400" dirty="0">
                <a:latin typeface="Times New Roman" pitchFamily="18" charset="0"/>
                <a:cs typeface="Times New Roman" pitchFamily="18" charset="0"/>
              </a:rPr>
              <a:t>erformance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altLang="zh-CN" sz="2400" dirty="0">
                <a:latin typeface="Times New Roman" pitchFamily="18" charset="0"/>
                <a:cs typeface="Times New Roman" pitchFamily="18" charset="0"/>
              </a:rPr>
              <a:t>volution with different approaches over time</a:t>
            </a: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12281" y="1642768"/>
            <a:ext cx="10873208" cy="1535154"/>
            <a:chOff x="301795" y="842250"/>
            <a:chExt cx="11357278" cy="2015848"/>
          </a:xfrm>
        </p:grpSpPr>
        <p:grpSp>
          <p:nvGrpSpPr>
            <p:cNvPr id="27" name="组合 26"/>
            <p:cNvGrpSpPr/>
            <p:nvPr/>
          </p:nvGrpSpPr>
          <p:grpSpPr>
            <a:xfrm>
              <a:off x="2759532" y="1212179"/>
              <a:ext cx="8899541" cy="1580284"/>
              <a:chOff x="2238591" y="1189790"/>
              <a:chExt cx="6686844" cy="1184938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2238591" y="1189790"/>
                <a:ext cx="6686844" cy="1036656"/>
                <a:chOff x="142749" y="1478780"/>
                <a:chExt cx="8831348" cy="1003901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142749" y="1478780"/>
                  <a:ext cx="8769748" cy="1003901"/>
                  <a:chOff x="243339" y="1633159"/>
                  <a:chExt cx="8769748" cy="920889"/>
                </a:xfrm>
              </p:grpSpPr>
              <p:pic>
                <p:nvPicPr>
                  <p:cNvPr id="48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34" t="18062" r="12405" b="24347"/>
                  <a:stretch/>
                </p:blipFill>
                <p:spPr bwMode="auto">
                  <a:xfrm>
                    <a:off x="897825" y="1633159"/>
                    <a:ext cx="7461435" cy="9208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243339" y="1851416"/>
                    <a:ext cx="74406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MEBT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8282387" y="1875883"/>
                    <a:ext cx="73070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HEBT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142749" y="2021295"/>
                  <a:ext cx="8831348" cy="0"/>
                  <a:chOff x="-15831" y="2021295"/>
                  <a:chExt cx="8831348" cy="0"/>
                </a:xfrm>
              </p:grpSpPr>
              <p:cxnSp>
                <p:nvCxnSpPr>
                  <p:cNvPr id="46" name="直接箭头连接符 45"/>
                  <p:cNvCxnSpPr/>
                  <p:nvPr/>
                </p:nvCxnSpPr>
                <p:spPr>
                  <a:xfrm flipH="1">
                    <a:off x="-15831" y="2021295"/>
                    <a:ext cx="639694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47" name="直接箭头连接符 46"/>
                  <p:cNvCxnSpPr/>
                  <p:nvPr/>
                </p:nvCxnSpPr>
                <p:spPr>
                  <a:xfrm>
                    <a:off x="8100091" y="2021295"/>
                    <a:ext cx="715426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3284943" y="2117140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CM1</a:t>
                </a:r>
                <a:endParaRPr lang="zh-CN" altLang="en-US" sz="13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16016" y="2117142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CM2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084168" y="2117143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CM3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522298" y="2116208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CM4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01795" y="992706"/>
              <a:ext cx="2524682" cy="1865392"/>
              <a:chOff x="226758" y="738718"/>
              <a:chExt cx="1896970" cy="1398720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39" y="738718"/>
                <a:ext cx="1676608" cy="1117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226758" y="1849548"/>
                <a:ext cx="1896970" cy="287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745">
                  <a:defRPr/>
                </a:pPr>
                <a:r>
                  <a:rPr lang="en-US" altLang="zh-CN" sz="1300" kern="0" dirty="0">
                    <a:solidFill>
                      <a:srgbClr val="0000CC"/>
                    </a:solidFill>
                    <a:cs typeface="Times New Roman" pitchFamily="18" charset="0"/>
                  </a:rPr>
                  <a:t>CAFE for ADS &amp; isotope research 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419071" y="842250"/>
              <a:ext cx="7519051" cy="424348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1217745">
                <a:defRPr/>
              </a:pPr>
              <a:r>
                <a:rPr lang="en-US" altLang="zh-CN" sz="1300" kern="0" dirty="0">
                  <a:solidFill>
                    <a:srgbClr val="0000CC"/>
                  </a:solidFill>
                  <a:cs typeface="Times New Roman" pitchFamily="18" charset="0"/>
                </a:rPr>
                <a:t>Superconducting section of CAFe facility consisted with 4 HWRs’ cryomodules 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25360" y="3141762"/>
            <a:ext cx="10766692" cy="2627869"/>
            <a:chOff x="625360" y="1460568"/>
            <a:chExt cx="10766692" cy="2849740"/>
          </a:xfrm>
        </p:grpSpPr>
        <p:pic>
          <p:nvPicPr>
            <p:cNvPr id="52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4" t="10540" r="12154" b="4274"/>
            <a:stretch/>
          </p:blipFill>
          <p:spPr bwMode="auto">
            <a:xfrm>
              <a:off x="625360" y="1460569"/>
              <a:ext cx="3594948" cy="2832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3" t="10665" r="12241" b="4800"/>
            <a:stretch/>
          </p:blipFill>
          <p:spPr bwMode="auto">
            <a:xfrm>
              <a:off x="4220307" y="1460568"/>
              <a:ext cx="3567329" cy="2832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4" descr="E:\PPT汇总\2021年工作相关\SRF2021材料准备\CM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7636" y="1478153"/>
              <a:ext cx="3604416" cy="283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TextBox 79"/>
          <p:cNvSpPr txBox="1"/>
          <p:nvPr/>
        </p:nvSpPr>
        <p:spPr>
          <a:xfrm>
            <a:off x="0" y="5781585"/>
            <a:ext cx="12202111" cy="923253"/>
          </a:xfrm>
          <a:prstGeom prst="rect">
            <a:avLst/>
          </a:prstGeom>
          <a:noFill/>
        </p:spPr>
        <p:txBody>
          <a:bodyPr wrap="square" lIns="91362" tIns="45682" rIns="91362" bIns="45682" rtlCol="0">
            <a:spAutoFit/>
          </a:bodyPr>
          <a:lstStyle/>
          <a:p>
            <a:pPr algn="ctr" defTabSz="91362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SRF cavity performance inevitably degrades during cryostat tunnel installation and long-term operation. </a:t>
            </a:r>
          </a:p>
          <a:p>
            <a:pPr algn="ctr" defTabSz="91362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Dual-window coupler replacement, cleanroom retreatment and online helium conditioning can recovery the performance.</a:t>
            </a:r>
          </a:p>
          <a:p>
            <a:pPr algn="ctr" defTabSz="91362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In 2021, contributed to achieving the unprecedented operation of a high-current CW 10mA/100kW/100h proton beam.</a:t>
            </a:r>
            <a:endParaRPr lang="zh-CN" altLang="en-US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3153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Performance recovery after vent events </a:t>
            </a:r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via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online surface processing</a:t>
            </a:r>
            <a:endParaRPr lang="fr-FR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12281" y="1773610"/>
            <a:ext cx="10906992" cy="1535154"/>
            <a:chOff x="301795" y="842250"/>
            <a:chExt cx="11392566" cy="2015848"/>
          </a:xfrm>
        </p:grpSpPr>
        <p:grpSp>
          <p:nvGrpSpPr>
            <p:cNvPr id="32" name="组合 31"/>
            <p:cNvGrpSpPr/>
            <p:nvPr/>
          </p:nvGrpSpPr>
          <p:grpSpPr>
            <a:xfrm>
              <a:off x="2759532" y="1212179"/>
              <a:ext cx="8934829" cy="1580284"/>
              <a:chOff x="2238591" y="1189790"/>
              <a:chExt cx="6713358" cy="1184938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2238591" y="1189790"/>
                <a:ext cx="6713358" cy="1036656"/>
                <a:chOff x="142749" y="1478780"/>
                <a:chExt cx="8866365" cy="1003901"/>
              </a:xfrm>
            </p:grpSpPr>
            <p:grpSp>
              <p:nvGrpSpPr>
                <p:cNvPr id="61" name="组合 60"/>
                <p:cNvGrpSpPr/>
                <p:nvPr/>
              </p:nvGrpSpPr>
              <p:grpSpPr>
                <a:xfrm>
                  <a:off x="142749" y="1478780"/>
                  <a:ext cx="8866365" cy="1003901"/>
                  <a:chOff x="243339" y="1633159"/>
                  <a:chExt cx="8866365" cy="920889"/>
                </a:xfrm>
              </p:grpSpPr>
              <p:pic>
                <p:nvPicPr>
                  <p:cNvPr id="65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34" t="18062" r="12405" b="24347"/>
                  <a:stretch/>
                </p:blipFill>
                <p:spPr bwMode="auto">
                  <a:xfrm>
                    <a:off x="897825" y="1633159"/>
                    <a:ext cx="7461435" cy="9208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43339" y="1851416"/>
                    <a:ext cx="74406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MEBT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8379004" y="1842203"/>
                    <a:ext cx="73070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HEBT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62" name="组合 61"/>
                <p:cNvGrpSpPr/>
                <p:nvPr/>
              </p:nvGrpSpPr>
              <p:grpSpPr>
                <a:xfrm>
                  <a:off x="142749" y="2021295"/>
                  <a:ext cx="8831348" cy="0"/>
                  <a:chOff x="-15831" y="2021295"/>
                  <a:chExt cx="8831348" cy="0"/>
                </a:xfrm>
              </p:grpSpPr>
              <p:cxnSp>
                <p:nvCxnSpPr>
                  <p:cNvPr id="63" name="直接箭头连接符 62"/>
                  <p:cNvCxnSpPr/>
                  <p:nvPr/>
                </p:nvCxnSpPr>
                <p:spPr>
                  <a:xfrm flipH="1">
                    <a:off x="-15831" y="2021295"/>
                    <a:ext cx="639694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64" name="直接箭头连接符 63"/>
                  <p:cNvCxnSpPr/>
                  <p:nvPr/>
                </p:nvCxnSpPr>
                <p:spPr>
                  <a:xfrm>
                    <a:off x="8100091" y="2021295"/>
                    <a:ext cx="715426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</p:grpSp>
          </p:grpSp>
          <p:sp>
            <p:nvSpPr>
              <p:cNvPr id="57" name="TextBox 56"/>
              <p:cNvSpPr txBox="1"/>
              <p:nvPr/>
            </p:nvSpPr>
            <p:spPr>
              <a:xfrm>
                <a:off x="3284943" y="2117140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CM1</a:t>
                </a:r>
                <a:endParaRPr lang="zh-CN" altLang="en-US" sz="13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716016" y="2117142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CM2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084168" y="2117143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CM3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522298" y="2116208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CM4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1795" y="992706"/>
              <a:ext cx="2524682" cy="1865392"/>
              <a:chOff x="226758" y="738718"/>
              <a:chExt cx="1896970" cy="1398720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39" y="738718"/>
                <a:ext cx="1676608" cy="1117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226758" y="1849548"/>
                <a:ext cx="1896970" cy="287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745">
                  <a:defRPr/>
                </a:pPr>
                <a:r>
                  <a:rPr lang="en-US" altLang="zh-CN" sz="1300" kern="0" dirty="0">
                    <a:solidFill>
                      <a:srgbClr val="0000CC"/>
                    </a:solidFill>
                    <a:cs typeface="Times New Roman" pitchFamily="18" charset="0"/>
                  </a:rPr>
                  <a:t>CAFE2 for isotope research 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419071" y="842250"/>
              <a:ext cx="7519051" cy="424348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1217745">
                <a:defRPr/>
              </a:pPr>
              <a:r>
                <a:rPr lang="en-US" altLang="zh-CN" sz="1300" kern="0" dirty="0">
                  <a:solidFill>
                    <a:srgbClr val="0000CC"/>
                  </a:solidFill>
                  <a:cs typeface="Times New Roman" pitchFamily="18" charset="0"/>
                </a:rPr>
                <a:t>Superconducting section of CAFe facility consisted with 4 HWRs’ cryomodules </a:t>
              </a:r>
            </a:p>
          </p:txBody>
        </p:sp>
      </p:grpSp>
      <p:grpSp>
        <p:nvGrpSpPr>
          <p:cNvPr id="68" name="组合 67"/>
          <p:cNvGrpSpPr>
            <a:grpSpLocks noChangeAspect="1"/>
          </p:cNvGrpSpPr>
          <p:nvPr/>
        </p:nvGrpSpPr>
        <p:grpSpPr>
          <a:xfrm>
            <a:off x="251388" y="3496538"/>
            <a:ext cx="6049523" cy="2718536"/>
            <a:chOff x="722376" y="947928"/>
            <a:chExt cx="4495800" cy="2249424"/>
          </a:xfrm>
        </p:grpSpPr>
        <p:pic>
          <p:nvPicPr>
            <p:cNvPr id="69" name="Picture 4" descr="E:\PlasmaCleaningExpriment\Taper015(CM4)在线等离子体清洗实验\Average FE onset2.t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1" r="24044" b="4443"/>
            <a:stretch/>
          </p:blipFill>
          <p:spPr bwMode="auto">
            <a:xfrm>
              <a:off x="2483768" y="947928"/>
              <a:ext cx="2734408" cy="2249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9" t="7198" r="13303" b="4443"/>
            <a:stretch/>
          </p:blipFill>
          <p:spPr bwMode="auto">
            <a:xfrm>
              <a:off x="722376" y="947928"/>
              <a:ext cx="2794254" cy="2249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6397196" y="3652451"/>
            <a:ext cx="52864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2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accident and recovery of CM4</a:t>
            </a:r>
          </a:p>
          <a:p>
            <a:pPr indent="-180000"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2020.6.21 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Baseline acquisition.</a:t>
            </a:r>
          </a:p>
          <a:p>
            <a:pPr indent="-180000"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2020.7.03 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Helium Processing at 4 K.</a:t>
            </a:r>
          </a:p>
          <a:p>
            <a:pPr indent="-180000"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2020.8~9  Mistake operation during the upgrade for the commission of 200 kW, the air was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vented to atmosphere induced by valve leaking at 300K</a:t>
            </a: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(The performance degradation due to this vacuum accident was not test because the cryogenic system in overhauling)</a:t>
            </a:r>
          </a:p>
          <a:p>
            <a:pPr indent="-180000"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2020.10.16 Plasma cleaning with Ne/O</a:t>
            </a:r>
            <a:r>
              <a:rPr lang="en-US" altLang="zh-CN" sz="15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plasma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remove possible contaminations</a:t>
            </a: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on inner surface of CM4.</a:t>
            </a:r>
          </a:p>
        </p:txBody>
      </p:sp>
      <p:sp>
        <p:nvSpPr>
          <p:cNvPr id="72" name="椭圆 71"/>
          <p:cNvSpPr/>
          <p:nvPr/>
        </p:nvSpPr>
        <p:spPr>
          <a:xfrm>
            <a:off x="10670299" y="2504379"/>
            <a:ext cx="144016" cy="22622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11038049" y="2711528"/>
            <a:ext cx="8948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/>
              <a:t>Valve leaking location</a:t>
            </a:r>
            <a:endParaRPr lang="zh-CN" altLang="en-US" sz="1100" b="1" dirty="0"/>
          </a:p>
        </p:txBody>
      </p:sp>
      <p:cxnSp>
        <p:nvCxnSpPr>
          <p:cNvPr id="74" name="直接箭头连接符 73"/>
          <p:cNvCxnSpPr/>
          <p:nvPr/>
        </p:nvCxnSpPr>
        <p:spPr>
          <a:xfrm flipH="1" flipV="1">
            <a:off x="10807555" y="2711528"/>
            <a:ext cx="460988" cy="2802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15195" y="6199269"/>
            <a:ext cx="11971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Online reactive oxygen plasma and helium conditioning achieves full performance recovery after severe vent events.</a:t>
            </a:r>
            <a:endParaRPr lang="zh-CN" altLang="en-US" dirty="0"/>
          </a:p>
        </p:txBody>
      </p:sp>
      <p:sp>
        <p:nvSpPr>
          <p:cNvPr id="75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 CAFE2: FE Mitigation and Online Processing (2020-2025)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23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710444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FE distribution vs. location: potential impurity migration room-temperature region</a:t>
            </a:r>
            <a:endParaRPr lang="fr-FR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12281" y="1773610"/>
            <a:ext cx="10906992" cy="1535154"/>
            <a:chOff x="301795" y="842250"/>
            <a:chExt cx="11392566" cy="2015848"/>
          </a:xfrm>
        </p:grpSpPr>
        <p:grpSp>
          <p:nvGrpSpPr>
            <p:cNvPr id="32" name="组合 31"/>
            <p:cNvGrpSpPr/>
            <p:nvPr/>
          </p:nvGrpSpPr>
          <p:grpSpPr>
            <a:xfrm>
              <a:off x="2759532" y="1212179"/>
              <a:ext cx="8934829" cy="1580284"/>
              <a:chOff x="2238591" y="1189790"/>
              <a:chExt cx="6713358" cy="1184938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2238591" y="1189790"/>
                <a:ext cx="6713358" cy="1036656"/>
                <a:chOff x="142749" y="1478780"/>
                <a:chExt cx="8866365" cy="1003901"/>
              </a:xfrm>
            </p:grpSpPr>
            <p:grpSp>
              <p:nvGrpSpPr>
                <p:cNvPr id="61" name="组合 60"/>
                <p:cNvGrpSpPr/>
                <p:nvPr/>
              </p:nvGrpSpPr>
              <p:grpSpPr>
                <a:xfrm>
                  <a:off x="142749" y="1478780"/>
                  <a:ext cx="8866365" cy="1003901"/>
                  <a:chOff x="243339" y="1633159"/>
                  <a:chExt cx="8866365" cy="920889"/>
                </a:xfrm>
              </p:grpSpPr>
              <p:pic>
                <p:nvPicPr>
                  <p:cNvPr id="65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34" t="18062" r="12405" b="24347"/>
                  <a:stretch/>
                </p:blipFill>
                <p:spPr bwMode="auto">
                  <a:xfrm>
                    <a:off x="897825" y="1633159"/>
                    <a:ext cx="7461435" cy="9208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43339" y="1851416"/>
                    <a:ext cx="74406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MEBT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8379004" y="1842203"/>
                    <a:ext cx="73070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HEBT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62" name="组合 61"/>
                <p:cNvGrpSpPr/>
                <p:nvPr/>
              </p:nvGrpSpPr>
              <p:grpSpPr>
                <a:xfrm>
                  <a:off x="142749" y="2021295"/>
                  <a:ext cx="8831348" cy="0"/>
                  <a:chOff x="-15831" y="2021295"/>
                  <a:chExt cx="8831348" cy="0"/>
                </a:xfrm>
              </p:grpSpPr>
              <p:cxnSp>
                <p:nvCxnSpPr>
                  <p:cNvPr id="63" name="直接箭头连接符 62"/>
                  <p:cNvCxnSpPr/>
                  <p:nvPr/>
                </p:nvCxnSpPr>
                <p:spPr>
                  <a:xfrm flipH="1">
                    <a:off x="-15831" y="2021295"/>
                    <a:ext cx="639694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64" name="直接箭头连接符 63"/>
                  <p:cNvCxnSpPr/>
                  <p:nvPr/>
                </p:nvCxnSpPr>
                <p:spPr>
                  <a:xfrm>
                    <a:off x="8100091" y="2021295"/>
                    <a:ext cx="715426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</p:grpSp>
          </p:grpSp>
          <p:sp>
            <p:nvSpPr>
              <p:cNvPr id="57" name="TextBox 56"/>
              <p:cNvSpPr txBox="1"/>
              <p:nvPr/>
            </p:nvSpPr>
            <p:spPr>
              <a:xfrm>
                <a:off x="3284943" y="2117140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CM1</a:t>
                </a:r>
                <a:endParaRPr lang="zh-CN" altLang="en-US" sz="13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716016" y="2117142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CM2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084168" y="2117143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CM3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522298" y="2116208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CM4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1795" y="992706"/>
              <a:ext cx="2524682" cy="1865392"/>
              <a:chOff x="226758" y="738718"/>
              <a:chExt cx="1896970" cy="1398720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39" y="738718"/>
                <a:ext cx="1676608" cy="1117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226758" y="1849548"/>
                <a:ext cx="1896970" cy="287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745">
                  <a:defRPr/>
                </a:pPr>
                <a:r>
                  <a:rPr lang="en-US" altLang="zh-CN" sz="1300" kern="0" dirty="0">
                    <a:solidFill>
                      <a:srgbClr val="0000CC"/>
                    </a:solidFill>
                    <a:cs typeface="Times New Roman" pitchFamily="18" charset="0"/>
                  </a:rPr>
                  <a:t>CAFE2 for isotope research 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419071" y="842250"/>
              <a:ext cx="7519051" cy="424348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1217745">
                <a:defRPr/>
              </a:pPr>
              <a:r>
                <a:rPr lang="en-US" altLang="zh-CN" sz="1300" kern="0" dirty="0">
                  <a:solidFill>
                    <a:srgbClr val="0000CC"/>
                  </a:solidFill>
                  <a:cs typeface="Times New Roman" pitchFamily="18" charset="0"/>
                </a:rPr>
                <a:t>Superconducting section of CAFe facility consisted with 4 HWRs’ cryomodules 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" y="3357786"/>
            <a:ext cx="1121092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文本占位符 4"/>
          <p:cNvSpPr txBox="1">
            <a:spLocks noChangeAspect="1"/>
          </p:cNvSpPr>
          <p:nvPr/>
        </p:nvSpPr>
        <p:spPr>
          <a:xfrm>
            <a:off x="107503" y="5835415"/>
            <a:ext cx="12103638" cy="6463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13" tIns="45705" rIns="91413" bIns="45705" rtlCol="0" anchor="ctr">
            <a:spAutoFit/>
          </a:bodyPr>
          <a:lstStyle>
            <a:lvl1pPr marL="71755" indent="269875" algn="l" defTabSz="914400" rtl="0" eaLnBrk="1" latinLnBrk="0" hangingPunct="1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zh-CN" altLang="en-US" sz="2000" b="0" kern="1200" dirty="0" smtClean="0">
                <a:solidFill>
                  <a:srgbClr val="0000CC"/>
                </a:solidFill>
                <a:latin typeface="+mn-ea"/>
                <a:ea typeface="+mn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Jan 2021, by helium conditioning, the average gradient of 4</a:t>
            </a:r>
            <a:r>
              <a:rPr lang="zh-CN" altLang="en-US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cryomodule</a:t>
            </a:r>
            <a:r>
              <a:rPr lang="zh-CN" altLang="en-US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increase 3.0</a:t>
            </a:r>
            <a:r>
              <a:rPr lang="zh-CN" altLang="en-US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2.7</a:t>
            </a:r>
            <a:r>
              <a:rPr lang="zh-CN" altLang="en-US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3.2</a:t>
            </a:r>
            <a:r>
              <a:rPr lang="zh-CN" altLang="en-US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1.2 MV/m, respectively.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CN" sz="1800" dirty="0">
                <a:solidFill>
                  <a:srgbClr val="A5002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Cavities that are closer to room temperature part are inferior. This might relate to the migration of contaminants.</a:t>
            </a:r>
            <a:endParaRPr lang="zh-CN" altLang="en-US" sz="1800" dirty="0">
              <a:solidFill>
                <a:srgbClr val="A5002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 CAFE2: FE Mitigation and Online Processing (2020-2025)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6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 CAFE2: FE Mitigation and Online Processing (2020-2025)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710444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Combined using oxygen plasma and helium conditioning effectively suppresses FE</a:t>
            </a:r>
            <a:endParaRPr lang="fr-FR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612281" y="1773610"/>
            <a:ext cx="10906992" cy="1535154"/>
            <a:chOff x="301795" y="842250"/>
            <a:chExt cx="11392566" cy="2015848"/>
          </a:xfrm>
        </p:grpSpPr>
        <p:grpSp>
          <p:nvGrpSpPr>
            <p:cNvPr id="32" name="组合 31"/>
            <p:cNvGrpSpPr/>
            <p:nvPr/>
          </p:nvGrpSpPr>
          <p:grpSpPr>
            <a:xfrm>
              <a:off x="2759532" y="1212179"/>
              <a:ext cx="8934829" cy="1580284"/>
              <a:chOff x="2238591" y="1189790"/>
              <a:chExt cx="6713358" cy="1184938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2238591" y="1189790"/>
                <a:ext cx="6713358" cy="1036656"/>
                <a:chOff x="142749" y="1478780"/>
                <a:chExt cx="8866365" cy="1003901"/>
              </a:xfrm>
            </p:grpSpPr>
            <p:grpSp>
              <p:nvGrpSpPr>
                <p:cNvPr id="61" name="组合 60"/>
                <p:cNvGrpSpPr/>
                <p:nvPr/>
              </p:nvGrpSpPr>
              <p:grpSpPr>
                <a:xfrm>
                  <a:off x="142749" y="1478780"/>
                  <a:ext cx="8866365" cy="1003901"/>
                  <a:chOff x="243339" y="1633159"/>
                  <a:chExt cx="8866365" cy="920889"/>
                </a:xfrm>
              </p:grpSpPr>
              <p:pic>
                <p:nvPicPr>
                  <p:cNvPr id="65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34" t="18062" r="12405" b="24347"/>
                  <a:stretch/>
                </p:blipFill>
                <p:spPr bwMode="auto">
                  <a:xfrm>
                    <a:off x="897825" y="1633159"/>
                    <a:ext cx="7461435" cy="9208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43339" y="1851416"/>
                    <a:ext cx="74406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MEBT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8379004" y="1842203"/>
                    <a:ext cx="73070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HEBT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62" name="组合 61"/>
                <p:cNvGrpSpPr/>
                <p:nvPr/>
              </p:nvGrpSpPr>
              <p:grpSpPr>
                <a:xfrm>
                  <a:off x="142749" y="2021295"/>
                  <a:ext cx="8831348" cy="0"/>
                  <a:chOff x="-15831" y="2021295"/>
                  <a:chExt cx="8831348" cy="0"/>
                </a:xfrm>
              </p:grpSpPr>
              <p:cxnSp>
                <p:nvCxnSpPr>
                  <p:cNvPr id="63" name="直接箭头连接符 62"/>
                  <p:cNvCxnSpPr/>
                  <p:nvPr/>
                </p:nvCxnSpPr>
                <p:spPr>
                  <a:xfrm flipH="1">
                    <a:off x="-15831" y="2021295"/>
                    <a:ext cx="639694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64" name="直接箭头连接符 63"/>
                  <p:cNvCxnSpPr/>
                  <p:nvPr/>
                </p:nvCxnSpPr>
                <p:spPr>
                  <a:xfrm>
                    <a:off x="8100091" y="2021295"/>
                    <a:ext cx="715426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</p:grpSp>
          </p:grpSp>
          <p:sp>
            <p:nvSpPr>
              <p:cNvPr id="57" name="TextBox 56"/>
              <p:cNvSpPr txBox="1"/>
              <p:nvPr/>
            </p:nvSpPr>
            <p:spPr>
              <a:xfrm>
                <a:off x="3284943" y="2117140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CM1</a:t>
                </a:r>
                <a:endParaRPr lang="zh-CN" altLang="en-US" sz="13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716016" y="2117142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CM2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084168" y="2117143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CM3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522298" y="2116208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CM4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01795" y="992706"/>
              <a:ext cx="2524682" cy="1865392"/>
              <a:chOff x="226758" y="738718"/>
              <a:chExt cx="1896970" cy="1398720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39" y="738718"/>
                <a:ext cx="1676608" cy="1117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226758" y="1849548"/>
                <a:ext cx="1896970" cy="287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745">
                  <a:defRPr/>
                </a:pPr>
                <a:r>
                  <a:rPr lang="en-US" altLang="zh-CN" sz="1300" kern="0" dirty="0">
                    <a:solidFill>
                      <a:srgbClr val="0000CC"/>
                    </a:solidFill>
                    <a:cs typeface="Times New Roman" pitchFamily="18" charset="0"/>
                  </a:rPr>
                  <a:t>CAFE for ADS &amp; isotope research 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419071" y="842250"/>
              <a:ext cx="7519051" cy="424348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1217745">
                <a:defRPr/>
              </a:pPr>
              <a:r>
                <a:rPr lang="en-US" altLang="zh-CN" sz="1300" kern="0" dirty="0">
                  <a:solidFill>
                    <a:srgbClr val="0000CC"/>
                  </a:solidFill>
                  <a:cs typeface="Times New Roman" pitchFamily="18" charset="0"/>
                </a:rPr>
                <a:t>Superconducting section of CAFe facility consisted with 4 HWRs’ cryomodules 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65853" y="3429794"/>
            <a:ext cx="10112179" cy="2376264"/>
            <a:chOff x="279313" y="1337093"/>
            <a:chExt cx="8540847" cy="2090796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13" y="1337093"/>
              <a:ext cx="2808000" cy="2090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736" y="1337483"/>
              <a:ext cx="2808000" cy="209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337483"/>
              <a:ext cx="2808000" cy="209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565346" y="5842736"/>
            <a:ext cx="114711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Helium conditioning and reactive oxygen plasma cleaning raise average FE onset and gradient by ~15% respectively.</a:t>
            </a:r>
          </a:p>
          <a:p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 combined use yields a 31.5% improvement. </a:t>
            </a:r>
          </a:p>
          <a:p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This improvement ideated that the surface roughness and carbide contamination dominate FE in SRF cavities at same time.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6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612281" y="1773610"/>
            <a:ext cx="10906992" cy="1535154"/>
            <a:chOff x="301795" y="842250"/>
            <a:chExt cx="11392566" cy="2015848"/>
          </a:xfrm>
        </p:grpSpPr>
        <p:grpSp>
          <p:nvGrpSpPr>
            <p:cNvPr id="35" name="组合 34"/>
            <p:cNvGrpSpPr/>
            <p:nvPr/>
          </p:nvGrpSpPr>
          <p:grpSpPr>
            <a:xfrm>
              <a:off x="2759532" y="1212179"/>
              <a:ext cx="8934829" cy="1580284"/>
              <a:chOff x="2238591" y="1189790"/>
              <a:chExt cx="6713358" cy="1184938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2238591" y="1189790"/>
                <a:ext cx="6713358" cy="1036656"/>
                <a:chOff x="142749" y="1478780"/>
                <a:chExt cx="8866365" cy="1003901"/>
              </a:xfrm>
            </p:grpSpPr>
            <p:grpSp>
              <p:nvGrpSpPr>
                <p:cNvPr id="48" name="组合 47"/>
                <p:cNvGrpSpPr/>
                <p:nvPr/>
              </p:nvGrpSpPr>
              <p:grpSpPr>
                <a:xfrm>
                  <a:off x="142749" y="1478780"/>
                  <a:ext cx="8866365" cy="1003901"/>
                  <a:chOff x="243339" y="1633159"/>
                  <a:chExt cx="8866365" cy="920889"/>
                </a:xfrm>
              </p:grpSpPr>
              <p:pic>
                <p:nvPicPr>
                  <p:cNvPr id="52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34" t="18062" r="12405" b="24347"/>
                  <a:stretch/>
                </p:blipFill>
                <p:spPr bwMode="auto">
                  <a:xfrm>
                    <a:off x="897825" y="1633159"/>
                    <a:ext cx="7461435" cy="9208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243339" y="1851416"/>
                    <a:ext cx="74406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MEBT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8379004" y="1842203"/>
                    <a:ext cx="73070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HEBT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49" name="组合 48"/>
                <p:cNvGrpSpPr/>
                <p:nvPr/>
              </p:nvGrpSpPr>
              <p:grpSpPr>
                <a:xfrm>
                  <a:off x="142749" y="2021295"/>
                  <a:ext cx="8831348" cy="0"/>
                  <a:chOff x="-15831" y="2021295"/>
                  <a:chExt cx="8831348" cy="0"/>
                </a:xfrm>
              </p:grpSpPr>
              <p:cxnSp>
                <p:nvCxnSpPr>
                  <p:cNvPr id="50" name="直接箭头连接符 49"/>
                  <p:cNvCxnSpPr/>
                  <p:nvPr/>
                </p:nvCxnSpPr>
                <p:spPr>
                  <a:xfrm flipH="1">
                    <a:off x="-15831" y="2021295"/>
                    <a:ext cx="639694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51" name="直接箭头连接符 50"/>
                  <p:cNvCxnSpPr/>
                  <p:nvPr/>
                </p:nvCxnSpPr>
                <p:spPr>
                  <a:xfrm>
                    <a:off x="8100091" y="2021295"/>
                    <a:ext cx="715426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</p:grpSp>
          </p:grpSp>
          <p:sp>
            <p:nvSpPr>
              <p:cNvPr id="44" name="TextBox 43"/>
              <p:cNvSpPr txBox="1"/>
              <p:nvPr/>
            </p:nvSpPr>
            <p:spPr>
              <a:xfrm>
                <a:off x="3284943" y="2117140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CM1</a:t>
                </a:r>
                <a:endParaRPr lang="zh-CN" altLang="en-US" sz="13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16016" y="2117142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CM2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084168" y="2117143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CM3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522298" y="2116208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CM4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301795" y="992706"/>
              <a:ext cx="2524682" cy="1865392"/>
              <a:chOff x="226758" y="738718"/>
              <a:chExt cx="1896970" cy="1398720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39" y="738718"/>
                <a:ext cx="1676608" cy="1117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226758" y="1849548"/>
                <a:ext cx="1896970" cy="287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745">
                  <a:defRPr/>
                </a:pPr>
                <a:r>
                  <a:rPr lang="en-US" altLang="zh-CN" sz="1300" kern="0" dirty="0">
                    <a:solidFill>
                      <a:srgbClr val="0000CC"/>
                    </a:solidFill>
                    <a:cs typeface="Times New Roman" pitchFamily="18" charset="0"/>
                  </a:rPr>
                  <a:t>CAFE for ADS &amp; isotope research 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419071" y="842250"/>
              <a:ext cx="7519051" cy="424348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1217745">
                <a:defRPr/>
              </a:pPr>
              <a:r>
                <a:rPr lang="en-US" altLang="zh-CN" sz="1300" kern="0" dirty="0">
                  <a:solidFill>
                    <a:srgbClr val="0000CC"/>
                  </a:solidFill>
                  <a:cs typeface="Times New Roman" pitchFamily="18" charset="0"/>
                </a:rPr>
                <a:t>Superconducting section of CAFe facility consisted with 4 HWRs’ cryomodules </a:t>
              </a:r>
            </a:p>
          </p:txBody>
        </p:sp>
      </p:grpSp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8585" b="2146"/>
          <a:stretch/>
        </p:blipFill>
        <p:spPr bwMode="auto">
          <a:xfrm>
            <a:off x="525661" y="3504501"/>
            <a:ext cx="3528392" cy="265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4054053" y="3645818"/>
            <a:ext cx="77768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2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failure and recovery of CM1-2</a:t>
            </a:r>
          </a:p>
          <a:p>
            <a:pPr indent="-180000"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 January-July </a:t>
            </a:r>
          </a:p>
          <a:p>
            <a:pPr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Acceleration gradient not available even with self excitation loop for RF power input</a:t>
            </a:r>
          </a:p>
          <a:p>
            <a:pPr indent="-180000"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 October</a:t>
            </a:r>
          </a:p>
          <a:p>
            <a:pPr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Oxygen plasma was conducted, and RF performance was recovered with FE onset at 10MV/m.</a:t>
            </a:r>
          </a:p>
          <a:p>
            <a:pPr indent="-180000"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 November</a:t>
            </a:r>
          </a:p>
          <a:p>
            <a:pPr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30 mins of RF condition was conducted, and FE onset was increased from 10 to 18 MV/m.</a:t>
            </a:r>
          </a:p>
          <a:p>
            <a:pPr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2025. March</a:t>
            </a:r>
          </a:p>
          <a:p>
            <a:pPr defTabSz="913621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The SRF cavity failed to reach self-excited loading again.</a:t>
            </a:r>
          </a:p>
        </p:txBody>
      </p:sp>
      <p:sp>
        <p:nvSpPr>
          <p:cNvPr id="69" name="矩形 68"/>
          <p:cNvSpPr/>
          <p:nvPr/>
        </p:nvSpPr>
        <p:spPr>
          <a:xfrm>
            <a:off x="3996654" y="2055327"/>
            <a:ext cx="301847" cy="115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0" name="直接箭头连接符 69"/>
          <p:cNvCxnSpPr>
            <a:stCxn id="69" idx="2"/>
          </p:cNvCxnSpPr>
          <p:nvPr/>
        </p:nvCxnSpPr>
        <p:spPr>
          <a:xfrm flipH="1">
            <a:off x="3852639" y="3215092"/>
            <a:ext cx="294939" cy="35871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1260351" y="5157986"/>
            <a:ext cx="115212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332359" y="485079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30mins of RF condition</a:t>
            </a:r>
            <a:endParaRPr lang="zh-CN" altLang="en-US" sz="1400" dirty="0"/>
          </a:p>
        </p:txBody>
      </p:sp>
      <p:sp>
        <p:nvSpPr>
          <p:cNvPr id="73" name="矩形 72"/>
          <p:cNvSpPr/>
          <p:nvPr/>
        </p:nvSpPr>
        <p:spPr>
          <a:xfrm>
            <a:off x="396255" y="6157793"/>
            <a:ext cx="115932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SRF cavity degraded again after half a year of operation post plasma cleaning. No identifiable cause has been found.</a:t>
            </a:r>
            <a:endParaRPr lang="zh-CN" altLang="en-US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73" y="980959"/>
            <a:ext cx="11839078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Recurrent failure of performance-recovered cavities due to unknown reasons</a:t>
            </a:r>
            <a:endParaRPr lang="zh-CN" alt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 CAFE2: FE Mitigation and Online Processing (2020-2025)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652" y="3231287"/>
            <a:ext cx="2002162" cy="167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4896"/>
          <a:stretch/>
        </p:blipFill>
        <p:spPr bwMode="auto">
          <a:xfrm>
            <a:off x="8082156" y="3267218"/>
            <a:ext cx="1968227" cy="157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"/>
          <a:stretch/>
        </p:blipFill>
        <p:spPr bwMode="auto">
          <a:xfrm>
            <a:off x="6190493" y="3200601"/>
            <a:ext cx="2011668" cy="170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73" y="980959"/>
            <a:ext cx="11839077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Regular use of in-situ online oxygen plasma and helium conditioning </a:t>
            </a:r>
            <a:endParaRPr lang="zh-CN" alt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612281" y="1642768"/>
            <a:ext cx="10873208" cy="1535154"/>
            <a:chOff x="301795" y="842250"/>
            <a:chExt cx="11357278" cy="2015848"/>
          </a:xfrm>
        </p:grpSpPr>
        <p:grpSp>
          <p:nvGrpSpPr>
            <p:cNvPr id="102" name="组合 101"/>
            <p:cNvGrpSpPr/>
            <p:nvPr/>
          </p:nvGrpSpPr>
          <p:grpSpPr>
            <a:xfrm>
              <a:off x="2759532" y="1212179"/>
              <a:ext cx="8899541" cy="1580284"/>
              <a:chOff x="2238591" y="1189790"/>
              <a:chExt cx="6686844" cy="1184938"/>
            </a:xfrm>
          </p:grpSpPr>
          <p:grpSp>
            <p:nvGrpSpPr>
              <p:cNvPr id="107" name="组合 106"/>
              <p:cNvGrpSpPr/>
              <p:nvPr/>
            </p:nvGrpSpPr>
            <p:grpSpPr>
              <a:xfrm>
                <a:off x="2238591" y="1189790"/>
                <a:ext cx="6686844" cy="1036656"/>
                <a:chOff x="142749" y="1478780"/>
                <a:chExt cx="8831348" cy="1003901"/>
              </a:xfrm>
            </p:grpSpPr>
            <p:grpSp>
              <p:nvGrpSpPr>
                <p:cNvPr id="112" name="组合 111"/>
                <p:cNvGrpSpPr/>
                <p:nvPr/>
              </p:nvGrpSpPr>
              <p:grpSpPr>
                <a:xfrm>
                  <a:off x="142749" y="1478780"/>
                  <a:ext cx="8769748" cy="1003901"/>
                  <a:chOff x="243339" y="1633159"/>
                  <a:chExt cx="8769748" cy="920889"/>
                </a:xfrm>
              </p:grpSpPr>
              <p:pic>
                <p:nvPicPr>
                  <p:cNvPr id="116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34" t="18062" r="12405" b="24347"/>
                  <a:stretch/>
                </p:blipFill>
                <p:spPr bwMode="auto">
                  <a:xfrm>
                    <a:off x="897825" y="1633159"/>
                    <a:ext cx="7461435" cy="9208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243339" y="1851416"/>
                    <a:ext cx="74406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MEBT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8282387" y="1875883"/>
                    <a:ext cx="730700" cy="2826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1217745">
                      <a:defRPr/>
                    </a:pPr>
                    <a:r>
                      <a:rPr lang="en-US" altLang="zh-CN" sz="1500" kern="0" dirty="0">
                        <a:solidFill>
                          <a:prstClr val="black"/>
                        </a:solidFill>
                        <a:cs typeface="Times New Roman" pitchFamily="18" charset="0"/>
                      </a:rPr>
                      <a:t>HEBT</a:t>
                    </a:r>
                    <a:endParaRPr lang="zh-CN" altLang="en-US" sz="1500" kern="0" dirty="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13" name="组合 112"/>
                <p:cNvGrpSpPr/>
                <p:nvPr/>
              </p:nvGrpSpPr>
              <p:grpSpPr>
                <a:xfrm>
                  <a:off x="142749" y="2021295"/>
                  <a:ext cx="8831348" cy="0"/>
                  <a:chOff x="-15831" y="2021295"/>
                  <a:chExt cx="8831348" cy="0"/>
                </a:xfrm>
              </p:grpSpPr>
              <p:cxnSp>
                <p:nvCxnSpPr>
                  <p:cNvPr id="114" name="直接箭头连接符 113"/>
                  <p:cNvCxnSpPr/>
                  <p:nvPr/>
                </p:nvCxnSpPr>
                <p:spPr>
                  <a:xfrm flipH="1">
                    <a:off x="-15831" y="2021295"/>
                    <a:ext cx="639694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115" name="直接箭头连接符 114"/>
                  <p:cNvCxnSpPr/>
                  <p:nvPr/>
                </p:nvCxnSpPr>
                <p:spPr>
                  <a:xfrm>
                    <a:off x="8100091" y="2021295"/>
                    <a:ext cx="715426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</p:grpSp>
          </p:grpSp>
          <p:sp>
            <p:nvSpPr>
              <p:cNvPr id="108" name="TextBox 107"/>
              <p:cNvSpPr txBox="1"/>
              <p:nvPr/>
            </p:nvSpPr>
            <p:spPr>
              <a:xfrm>
                <a:off x="3284943" y="2117140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CM1</a:t>
                </a:r>
                <a:endParaRPr lang="zh-CN" altLang="en-US" sz="13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716016" y="2117142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CM2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084168" y="2117143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CM3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7522298" y="2116208"/>
                <a:ext cx="432048" cy="257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7745">
                  <a:defRPr/>
                </a:pPr>
                <a:r>
                  <a:rPr lang="en-US" altLang="zh-CN" sz="1100" kern="0" dirty="0">
                    <a:solidFill>
                      <a:prstClr val="black"/>
                    </a:solidFill>
                  </a:rPr>
                  <a:t>CM4</a:t>
                </a:r>
                <a:endParaRPr lang="zh-CN" altLang="en-US" sz="1100" kern="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301795" y="992706"/>
              <a:ext cx="2524682" cy="1865392"/>
              <a:chOff x="226758" y="738718"/>
              <a:chExt cx="1896970" cy="1398720"/>
            </a:xfrm>
          </p:grpSpPr>
          <p:pic>
            <p:nvPicPr>
              <p:cNvPr id="10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39" y="738718"/>
                <a:ext cx="1676608" cy="1117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6" name="TextBox 105"/>
              <p:cNvSpPr txBox="1"/>
              <p:nvPr/>
            </p:nvSpPr>
            <p:spPr>
              <a:xfrm>
                <a:off x="226758" y="1849548"/>
                <a:ext cx="1896970" cy="287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7745">
                  <a:defRPr/>
                </a:pPr>
                <a:r>
                  <a:rPr lang="en-US" altLang="zh-CN" sz="1300" kern="0" dirty="0">
                    <a:solidFill>
                      <a:srgbClr val="0000CC"/>
                    </a:solidFill>
                    <a:cs typeface="Times New Roman" pitchFamily="18" charset="0"/>
                  </a:rPr>
                  <a:t>CAFE2 for isotope research </a:t>
                </a: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3419071" y="842250"/>
              <a:ext cx="7519051" cy="424348"/>
            </a:xfrm>
            <a:prstGeom prst="rect">
              <a:avLst/>
            </a:prstGeom>
            <a:noFill/>
          </p:spPr>
          <p:txBody>
            <a:bodyPr wrap="square" lIns="121914" tIns="60957" rIns="121914" bIns="60957" rtlCol="0">
              <a:spAutoFit/>
            </a:bodyPr>
            <a:lstStyle/>
            <a:p>
              <a:pPr algn="ctr" defTabSz="1217745">
                <a:defRPr/>
              </a:pPr>
              <a:r>
                <a:rPr lang="en-US" altLang="zh-CN" sz="1300" kern="0" dirty="0">
                  <a:solidFill>
                    <a:srgbClr val="0000CC"/>
                  </a:solidFill>
                  <a:cs typeface="Times New Roman" pitchFamily="18" charset="0"/>
                </a:rPr>
                <a:t>Superconducting section of CAFe facility consisted with 4 HWRs’ cryomodules </a:t>
              </a:r>
            </a:p>
          </p:txBody>
        </p:sp>
      </p:grpSp>
      <p:pic>
        <p:nvPicPr>
          <p:cNvPr id="11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4193724" y="3231276"/>
            <a:ext cx="2104650" cy="167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16" y="3231274"/>
            <a:ext cx="1989282" cy="17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8970" r="11485" b="10791"/>
          <a:stretch/>
        </p:blipFill>
        <p:spPr bwMode="auto">
          <a:xfrm>
            <a:off x="305292" y="3231286"/>
            <a:ext cx="2142285" cy="171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TextBox 121"/>
          <p:cNvSpPr txBox="1"/>
          <p:nvPr/>
        </p:nvSpPr>
        <p:spPr>
          <a:xfrm>
            <a:off x="2551363" y="4964028"/>
            <a:ext cx="1759441" cy="569348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 CM2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Combing use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93332" y="4964033"/>
            <a:ext cx="1746867" cy="569348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1500" dirty="0"/>
              <a:t> 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CM1- CM4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Helium processing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346881" y="4964028"/>
            <a:ext cx="1951493" cy="569348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 CM1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Helium processing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497989" y="4964033"/>
            <a:ext cx="1727769" cy="569348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2023 CM2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Oxygen plasma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8259800" y="4964028"/>
            <a:ext cx="1838581" cy="569348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 CM1&amp;CM3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Helium processing</a:t>
            </a:r>
          </a:p>
        </p:txBody>
      </p:sp>
      <p:grpSp>
        <p:nvGrpSpPr>
          <p:cNvPr id="127" name="组合 126"/>
          <p:cNvGrpSpPr/>
          <p:nvPr/>
        </p:nvGrpSpPr>
        <p:grpSpPr>
          <a:xfrm>
            <a:off x="490413" y="5094059"/>
            <a:ext cx="11453938" cy="299944"/>
            <a:chOff x="2237556" y="5238074"/>
            <a:chExt cx="11453939" cy="299943"/>
          </a:xfrm>
        </p:grpSpPr>
        <p:grpSp>
          <p:nvGrpSpPr>
            <p:cNvPr id="128" name="组合 127"/>
            <p:cNvGrpSpPr/>
            <p:nvPr/>
          </p:nvGrpSpPr>
          <p:grpSpPr>
            <a:xfrm>
              <a:off x="2237556" y="5238074"/>
              <a:ext cx="11453939" cy="279955"/>
              <a:chOff x="2237556" y="5043900"/>
              <a:chExt cx="11453939" cy="279955"/>
            </a:xfrm>
          </p:grpSpPr>
          <p:cxnSp>
            <p:nvCxnSpPr>
              <p:cNvPr id="130" name="直接箭头连接符 129"/>
              <p:cNvCxnSpPr/>
              <p:nvPr/>
            </p:nvCxnSpPr>
            <p:spPr>
              <a:xfrm>
                <a:off x="2284489" y="5183877"/>
                <a:ext cx="11407006" cy="0"/>
              </a:xfrm>
              <a:prstGeom prst="straightConnector1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>
                <a:off x="2237556" y="5043900"/>
                <a:ext cx="0" cy="279955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>
                <a:off x="6085211" y="5043900"/>
                <a:ext cx="0" cy="279955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>
                <a:off x="10006945" y="5043900"/>
                <a:ext cx="0" cy="279955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直接连接符 128"/>
            <p:cNvCxnSpPr/>
            <p:nvPr/>
          </p:nvCxnSpPr>
          <p:spPr>
            <a:xfrm>
              <a:off x="13670539" y="5258062"/>
              <a:ext cx="0" cy="27995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4" name="直接连接符 133"/>
          <p:cNvCxnSpPr/>
          <p:nvPr/>
        </p:nvCxnSpPr>
        <p:spPr>
          <a:xfrm>
            <a:off x="2447577" y="5187027"/>
            <a:ext cx="0" cy="1080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6323432" y="5200026"/>
            <a:ext cx="0" cy="1080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>
            <a:off x="10098381" y="5180037"/>
            <a:ext cx="0" cy="1080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10062814" y="4941962"/>
            <a:ext cx="1838581" cy="569348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 CM1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Oxygen plasma</a:t>
            </a:r>
          </a:p>
        </p:txBody>
      </p:sp>
      <p:sp>
        <p:nvSpPr>
          <p:cNvPr id="4" name="矩形 3"/>
          <p:cNvSpPr/>
          <p:nvPr/>
        </p:nvSpPr>
        <p:spPr>
          <a:xfrm>
            <a:off x="442917" y="5590034"/>
            <a:ext cx="115014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In-situ performance recovery technology has achieved long-term routine application on the CAFE2. 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It can be conveniently implemented during summer maintenance windows, which keeps the performance of SRF cavities stable in the long run, and improves operational efficiency.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 CAFE2: FE Mitigation and Online Processing (2020-2025)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2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0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73" y="980959"/>
            <a:ext cx="11839078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Status of SC modules: performance has degraded, and in-situ treatment is pending</a:t>
            </a:r>
            <a:endParaRPr lang="zh-CN" alt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5" y="3429794"/>
            <a:ext cx="10668354" cy="1962224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972319" y="3573810"/>
            <a:ext cx="238988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altLang="zh-CN" sz="1400" dirty="0" err="1">
                <a:latin typeface="Times New Roman" pitchFamily="18" charset="0"/>
                <a:cs typeface="Times New Roman" pitchFamily="18" charset="0"/>
              </a:rPr>
              <a:t>Epk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for beam in 2025</a:t>
            </a:r>
          </a:p>
        </p:txBody>
      </p:sp>
      <p:sp>
        <p:nvSpPr>
          <p:cNvPr id="8" name="矩形 7"/>
          <p:cNvSpPr/>
          <p:nvPr/>
        </p:nvSpPr>
        <p:spPr>
          <a:xfrm>
            <a:off x="756295" y="5406628"/>
            <a:ext cx="11017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Due to the schedules for terminal experiments, in-situ cleaning was not performed in 2025. 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The performance of RF cavities degraded, yet the total beam energy still met operational requirements by increasing the charge state of heavy ions. </a:t>
            </a: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In-situ cleaning of SRF cavities will be conducted from 2026 to 2027 to improve accelerator gradient.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3. CAFE2: FE Mitigation and Online Processing (2020-2025)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28303" y="1656306"/>
            <a:ext cx="10380322" cy="1773488"/>
            <a:chOff x="828303" y="1656306"/>
            <a:chExt cx="10380322" cy="1773488"/>
          </a:xfrm>
        </p:grpSpPr>
        <p:grpSp>
          <p:nvGrpSpPr>
            <p:cNvPr id="7" name="组合 6"/>
            <p:cNvGrpSpPr/>
            <p:nvPr/>
          </p:nvGrpSpPr>
          <p:grpSpPr>
            <a:xfrm>
              <a:off x="828303" y="1656306"/>
              <a:ext cx="10380322" cy="1773488"/>
              <a:chOff x="828303" y="1656306"/>
              <a:chExt cx="10380322" cy="1773488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303" y="1701602"/>
                <a:ext cx="10380322" cy="1728192"/>
              </a:xfrm>
              <a:prstGeom prst="rect">
                <a:avLst/>
              </a:prstGeom>
            </p:spPr>
          </p:pic>
          <p:sp>
            <p:nvSpPr>
              <p:cNvPr id="5" name="矩形 4"/>
              <p:cNvSpPr/>
              <p:nvPr/>
            </p:nvSpPr>
            <p:spPr>
              <a:xfrm>
                <a:off x="1692399" y="1701602"/>
                <a:ext cx="1296144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1665436" y="1656306"/>
                <a:ext cx="3711850" cy="73866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latin typeface="Times New Roman" pitchFamily="18" charset="0"/>
                    <a:cs typeface="Times New Roman" pitchFamily="18" charset="0"/>
                  </a:rPr>
                  <a:t>Average </a:t>
                </a:r>
                <a:r>
                  <a:rPr lang="en-US" altLang="zh-CN" sz="1400" dirty="0" err="1">
                    <a:latin typeface="Times New Roman" pitchFamily="18" charset="0"/>
                    <a:cs typeface="Times New Roman" pitchFamily="18" charset="0"/>
                  </a:rPr>
                  <a:t>Epk</a:t>
                </a:r>
                <a:r>
                  <a:rPr lang="en-US" altLang="zh-CN" sz="1400" dirty="0">
                    <a:latin typeface="Times New Roman" pitchFamily="18" charset="0"/>
                    <a:cs typeface="Times New Roman" pitchFamily="18" charset="0"/>
                  </a:rPr>
                  <a:t> for beam in 2023</a:t>
                </a:r>
              </a:p>
              <a:p>
                <a:r>
                  <a:rPr lang="en-US" altLang="zh-CN" sz="1400" dirty="0">
                    <a:latin typeface="Times New Roman" pitchFamily="18" charset="0"/>
                    <a:cs typeface="Times New Roman" pitchFamily="18" charset="0"/>
                  </a:rPr>
                  <a:t>Average </a:t>
                </a:r>
                <a:r>
                  <a:rPr lang="en-US" altLang="zh-CN" sz="1400" dirty="0" err="1">
                    <a:latin typeface="Times New Roman" pitchFamily="18" charset="0"/>
                    <a:cs typeface="Times New Roman" pitchFamily="18" charset="0"/>
                  </a:rPr>
                  <a:t>Epk</a:t>
                </a:r>
                <a:r>
                  <a:rPr lang="en-US" altLang="zh-CN" sz="1400" dirty="0">
                    <a:latin typeface="Times New Roman" pitchFamily="18" charset="0"/>
                    <a:cs typeface="Times New Roman" pitchFamily="18" charset="0"/>
                  </a:rPr>
                  <a:t> for beam in the first half of 2024</a:t>
                </a:r>
              </a:p>
              <a:p>
                <a:r>
                  <a:rPr lang="en-US" altLang="zh-CN" sz="1400" dirty="0">
                    <a:latin typeface="Times New Roman" pitchFamily="18" charset="0"/>
                    <a:cs typeface="Times New Roman" pitchFamily="18" charset="0"/>
                  </a:rPr>
                  <a:t>Average </a:t>
                </a:r>
                <a:r>
                  <a:rPr lang="en-US" altLang="zh-CN" sz="1400" dirty="0" err="1">
                    <a:latin typeface="Times New Roman" pitchFamily="18" charset="0"/>
                    <a:cs typeface="Times New Roman" pitchFamily="18" charset="0"/>
                  </a:rPr>
                  <a:t>Epk</a:t>
                </a:r>
                <a:r>
                  <a:rPr lang="en-US" altLang="zh-CN" sz="1400" dirty="0">
                    <a:latin typeface="Times New Roman" pitchFamily="18" charset="0"/>
                    <a:cs typeface="Times New Roman" pitchFamily="18" charset="0"/>
                  </a:rPr>
                  <a:t> for beam in the second half of 2024</a:t>
                </a: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7525047" y="1773610"/>
              <a:ext cx="34766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itchFamily="18" charset="0"/>
                  <a:cs typeface="Times New Roman" pitchFamily="18" charset="0"/>
                </a:rPr>
                <a:t>Courtesy of W.L. Chen and J.Y. Ma</a:t>
              </a:r>
              <a:endParaRPr lang="zh-CN" altLang="en-US" sz="1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736247" y="2381675"/>
              <a:ext cx="100168" cy="810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2645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Outline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12426" y="1197546"/>
            <a:ext cx="11376970" cy="2862160"/>
          </a:xfrm>
          <a:prstGeom prst="rect">
            <a:avLst/>
          </a:prstGeom>
          <a:noFill/>
        </p:spPr>
        <p:txBody>
          <a:bodyPr wrap="square" lIns="91281" tIns="45640" rIns="91281" bIns="45640" rtlCol="0">
            <a:spAutoFit/>
          </a:bodyPr>
          <a:lstStyle/>
          <a:p>
            <a:pPr marL="456416" indent="-456416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Development of SC linac and CAFE/CAFE2 facility at IMP</a:t>
            </a:r>
          </a:p>
          <a:p>
            <a:pPr marL="456416" indent="-456416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Field emission induced Coupler Ceramic Window Failure</a:t>
            </a:r>
          </a:p>
          <a:p>
            <a:pPr marL="456416" indent="-456416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CAFE: FE Mitigation and Performance Evolution (2016-2020)</a:t>
            </a:r>
          </a:p>
          <a:p>
            <a:pPr marL="456416" indent="-456416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CAFE2: FE Mitigation and Online Processing (2020-2025) </a:t>
            </a:r>
          </a:p>
          <a:p>
            <a:pPr marL="456416" indent="-456416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Summry</a:t>
            </a:r>
            <a:endParaRPr lang="zh-CN" alt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29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73" y="1124975"/>
            <a:ext cx="11947302" cy="1944779"/>
          </a:xfrm>
        </p:spPr>
        <p:txBody>
          <a:bodyPr>
            <a:noAutofit/>
          </a:bodyPr>
          <a:lstStyle/>
          <a:p>
            <a:pPr>
              <a:lnSpc>
                <a:spcPct val="135000"/>
              </a:lnSpc>
            </a:pPr>
            <a:r>
              <a:rPr lang="en-US" altLang="zh-CN" sz="2000" b="0" dirty="0">
                <a:latin typeface="Times New Roman" pitchFamily="18" charset="0"/>
                <a:cs typeface="Times New Roman" pitchFamily="18" charset="0"/>
              </a:rPr>
              <a:t>Before 2020, FE was suppressed via FPC replacement, </a:t>
            </a:r>
            <a:r>
              <a:rPr lang="en-US" altLang="zh-CN" sz="2000" b="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altLang="zh-CN" sz="2000" b="0" dirty="0">
                <a:latin typeface="Times New Roman" pitchFamily="18" charset="0"/>
                <a:cs typeface="Times New Roman" pitchFamily="18" charset="0"/>
              </a:rPr>
              <a:t> optimization, and cavities retreatment in cleanroom.</a:t>
            </a:r>
          </a:p>
          <a:p>
            <a:pPr>
              <a:lnSpc>
                <a:spcPct val="135000"/>
              </a:lnSpc>
            </a:pPr>
            <a:r>
              <a:rPr lang="en-US" altLang="zh-CN" sz="2000" b="0" dirty="0">
                <a:latin typeface="Times New Roman" pitchFamily="18" charset="0"/>
                <a:cs typeface="Times New Roman" pitchFamily="18" charset="0"/>
              </a:rPr>
              <a:t>In the CAFE2 phase, in-situ surface treatment has been routinely applied with remarkable results.</a:t>
            </a:r>
          </a:p>
          <a:p>
            <a:pPr>
              <a:lnSpc>
                <a:spcPct val="135000"/>
              </a:lnSpc>
            </a:pPr>
            <a:r>
              <a:rPr lang="en-US" altLang="zh-CN" sz="2000" b="0" dirty="0">
                <a:latin typeface="Times New Roman" pitchFamily="18" charset="0"/>
                <a:cs typeface="Times New Roman" pitchFamily="18" charset="0"/>
              </a:rPr>
              <a:t>Combined use of reactive oxygen plasma and helium conditioning achieves excellent performance.</a:t>
            </a:r>
          </a:p>
          <a:p>
            <a:pPr>
              <a:lnSpc>
                <a:spcPct val="135000"/>
              </a:lnSpc>
            </a:pPr>
            <a:r>
              <a:rPr lang="en-US" altLang="zh-CN" sz="2000" b="0" dirty="0">
                <a:latin typeface="Times New Roman" pitchFamily="18" charset="0"/>
                <a:cs typeface="Times New Roman" pitchFamily="18" charset="0"/>
              </a:rPr>
              <a:t>Further in-situ surface processing will be implemented on CAFE2 to improve acceleration performance.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58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副标题 2"/>
          <p:cNvSpPr/>
          <p:nvPr/>
        </p:nvSpPr>
        <p:spPr bwMode="auto">
          <a:xfrm>
            <a:off x="0" y="3717826"/>
            <a:ext cx="12169775" cy="13681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356" tIns="45680" rIns="91356" bIns="45680" anchor="b"/>
          <a:lstStyle/>
          <a:p>
            <a:pPr algn="ctr" defTabSz="913621">
              <a:lnSpc>
                <a:spcPct val="130000"/>
              </a:lnSpc>
            </a:pPr>
            <a:r>
              <a:rPr lang="en-US" altLang="zh-CN" sz="4000" b="1" dirty="0">
                <a:solidFill>
                  <a:srgbClr val="E6771A">
                    <a:lumMod val="75000"/>
                  </a:srgbClr>
                </a:solidFill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Question?</a:t>
            </a:r>
          </a:p>
          <a:p>
            <a:pPr algn="ctr" defTabSz="913621">
              <a:lnSpc>
                <a:spcPct val="130000"/>
              </a:lnSpc>
            </a:pP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  <a:sym typeface="Times New Roman" panose="02020603050405020304" pitchFamily="18" charset="0"/>
              </a:rPr>
              <a:t>antonwoo@impcas.ac.cn</a:t>
            </a:r>
          </a:p>
        </p:txBody>
      </p:sp>
      <p:sp>
        <p:nvSpPr>
          <p:cNvPr id="8" name="文本框 25">
            <a:extLst>
              <a:ext uri="{FF2B5EF4-FFF2-40B4-BE49-F238E27FC236}">
                <a16:creationId xmlns:a16="http://schemas.microsoft.com/office/drawing/2014/main" id="{6EEE953D-034E-47BC-BFB5-825494D87EFF}"/>
              </a:ext>
            </a:extLst>
          </p:cNvPr>
          <p:cNvSpPr txBox="1"/>
          <p:nvPr/>
        </p:nvSpPr>
        <p:spPr>
          <a:xfrm>
            <a:off x="35518" y="2526828"/>
            <a:ext cx="12097344" cy="830958"/>
          </a:xfrm>
          <a:prstGeom prst="rect">
            <a:avLst/>
          </a:prstGeom>
          <a:noFill/>
        </p:spPr>
        <p:txBody>
          <a:bodyPr wrap="square" lIns="91400" tIns="45701" rIns="91400" bIns="45701" rtlCol="0">
            <a:spAutoFit/>
          </a:bodyPr>
          <a:lstStyle/>
          <a:p>
            <a:pPr algn="ctr"/>
            <a:r>
              <a:rPr lang="en-US" altLang="zh-CN" sz="48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Thanks for your attention !</a:t>
            </a:r>
          </a:p>
        </p:txBody>
      </p:sp>
      <p:pic>
        <p:nvPicPr>
          <p:cNvPr id="9" name="Picture 2" descr="C:\Users\Anton\Desktop\imp-log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4"/>
          <a:stretch/>
        </p:blipFill>
        <p:spPr bwMode="auto">
          <a:xfrm>
            <a:off x="8572562" y="111730"/>
            <a:ext cx="3564608" cy="6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nton\Desktop\z19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124226"/>
            <a:ext cx="2736304" cy="6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6044" r="697" b="10259"/>
          <a:stretch/>
        </p:blipFill>
        <p:spPr bwMode="auto">
          <a:xfrm>
            <a:off x="35795" y="130463"/>
            <a:ext cx="8547479" cy="67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24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Development of intense SC </a:t>
            </a:r>
            <a:r>
              <a:rPr lang="en-US" altLang="zh-CN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linac</a:t>
            </a:r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in IMP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40D891E-EBA8-46D9-88F8-35BBD2A772D8}"/>
              </a:ext>
            </a:extLst>
          </p:cNvPr>
          <p:cNvSpPr/>
          <p:nvPr/>
        </p:nvSpPr>
        <p:spPr>
          <a:xfrm>
            <a:off x="175493" y="5056419"/>
            <a:ext cx="7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kern="0" dirty="0">
                <a:solidFill>
                  <a:srgbClr val="FFFFFF"/>
                </a:solidFill>
                <a:latin typeface="Times New Roman"/>
                <a:ea typeface="仿宋_GB2312"/>
              </a:rPr>
              <a:t>N. Bohr</a:t>
            </a:r>
            <a:endParaRPr lang="zh-CN" altLang="zh-CN" sz="1400" b="1" kern="0" dirty="0">
              <a:solidFill>
                <a:srgbClr val="FFFFFF"/>
              </a:solidFill>
              <a:latin typeface="Times New Roman"/>
              <a:ea typeface="仿宋_GB231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E0D01C8-BAB6-4C5F-8B44-02BE5B7DBE07}"/>
              </a:ext>
            </a:extLst>
          </p:cNvPr>
          <p:cNvSpPr/>
          <p:nvPr/>
        </p:nvSpPr>
        <p:spPr>
          <a:xfrm>
            <a:off x="4164003" y="5056419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kern="0" dirty="0">
                <a:solidFill>
                  <a:srgbClr val="FFFFFF"/>
                </a:solidFill>
                <a:latin typeface="Times New Roman"/>
                <a:ea typeface="仿宋_GB2312"/>
              </a:rPr>
              <a:t>E. Schrodinger</a:t>
            </a:r>
            <a:endParaRPr lang="zh-CN" altLang="zh-CN" sz="1400" b="1" kern="0" dirty="0">
              <a:solidFill>
                <a:srgbClr val="FFFFFF"/>
              </a:solidFill>
              <a:latin typeface="Times New Roman"/>
              <a:ea typeface="仿宋_GB2312"/>
            </a:endParaRPr>
          </a:p>
        </p:txBody>
      </p:sp>
      <p:grpSp>
        <p:nvGrpSpPr>
          <p:cNvPr id="10" name="组 7">
            <a:extLst>
              <a:ext uri="{FF2B5EF4-FFF2-40B4-BE49-F238E27FC236}">
                <a16:creationId xmlns:a16="http://schemas.microsoft.com/office/drawing/2014/main" id="{A6050092-EBEB-4390-8CA9-585F8CEA75BB}"/>
              </a:ext>
            </a:extLst>
          </p:cNvPr>
          <p:cNvGrpSpPr/>
          <p:nvPr/>
        </p:nvGrpSpPr>
        <p:grpSpPr>
          <a:xfrm>
            <a:off x="175493" y="3801480"/>
            <a:ext cx="5834811" cy="2034854"/>
            <a:chOff x="-488635" y="2946404"/>
            <a:chExt cx="8674620" cy="3277775"/>
          </a:xfrm>
        </p:grpSpPr>
        <p:grpSp>
          <p:nvGrpSpPr>
            <p:cNvPr id="11" name="组 3">
              <a:extLst>
                <a:ext uri="{FF2B5EF4-FFF2-40B4-BE49-F238E27FC236}">
                  <a16:creationId xmlns:a16="http://schemas.microsoft.com/office/drawing/2014/main" id="{D71D834C-8366-40A9-95AF-DCDF93624FA9}"/>
                </a:ext>
              </a:extLst>
            </p:cNvPr>
            <p:cNvGrpSpPr/>
            <p:nvPr/>
          </p:nvGrpSpPr>
          <p:grpSpPr>
            <a:xfrm>
              <a:off x="101847" y="2946404"/>
              <a:ext cx="8084138" cy="3277775"/>
              <a:chOff x="101847" y="2946404"/>
              <a:chExt cx="8084138" cy="3277775"/>
            </a:xfrm>
          </p:grpSpPr>
          <p:sp>
            <p:nvSpPr>
              <p:cNvPr id="13" name="文本框 13">
                <a:extLst>
                  <a:ext uri="{FF2B5EF4-FFF2-40B4-BE49-F238E27FC236}">
                    <a16:creationId xmlns:a16="http://schemas.microsoft.com/office/drawing/2014/main" id="{79E5F3D9-D3AC-4C7A-B239-1FB890117E43}"/>
                  </a:ext>
                </a:extLst>
              </p:cNvPr>
              <p:cNvSpPr txBox="1"/>
              <p:nvPr/>
            </p:nvSpPr>
            <p:spPr bwMode="auto">
              <a:xfrm>
                <a:off x="3223745" y="5777985"/>
                <a:ext cx="2366981" cy="4461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dirty="0">
                    <a:solidFill>
                      <a:srgbClr val="A50021"/>
                    </a:solidFill>
                    <a:latin typeface="Arial" panose="020B0604020202020204" pitchFamily="34" charset="0"/>
                    <a:ea typeface="楷体_GB2312" pitchFamily="49" charset="-122"/>
                    <a:cs typeface="Times New Roman" panose="02020503050405090304" pitchFamily="18" charset="0"/>
                  </a:rPr>
                  <a:t>162.5 MHz HWR010</a:t>
                </a:r>
                <a:endParaRPr lang="zh-CN" altLang="en-US" sz="1200" dirty="0">
                  <a:solidFill>
                    <a:srgbClr val="A50021"/>
                  </a:solidFill>
                  <a:latin typeface="Arial" panose="020B0604020202020204" pitchFamily="34" charset="0"/>
                  <a:ea typeface="楷体_GB2312" pitchFamily="49" charset="-122"/>
                  <a:cs typeface="Times New Roman" panose="02020503050405090304" pitchFamily="18" charset="0"/>
                </a:endParaRPr>
              </a:p>
            </p:txBody>
          </p:sp>
          <p:pic>
            <p:nvPicPr>
              <p:cNvPr id="14" name="pasted-image.png">
                <a:extLst>
                  <a:ext uri="{FF2B5EF4-FFF2-40B4-BE49-F238E27FC236}">
                    <a16:creationId xmlns:a16="http://schemas.microsoft.com/office/drawing/2014/main" id="{7317F6C4-AF54-4425-AA80-61EE41D4D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101847" y="2946404"/>
                <a:ext cx="8084138" cy="2905321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81443245-D79D-4F78-98C7-99D12C6CECF1}"/>
                </a:ext>
              </a:extLst>
            </p:cNvPr>
            <p:cNvSpPr txBox="1"/>
            <p:nvPr/>
          </p:nvSpPr>
          <p:spPr bwMode="auto">
            <a:xfrm>
              <a:off x="-488635" y="3977659"/>
              <a:ext cx="517628" cy="84281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503050405090304" pitchFamily="18" charset="0"/>
                </a:rPr>
                <a:t>4</a:t>
              </a:r>
            </a:p>
          </p:txBody>
        </p:sp>
      </p:grpSp>
      <p:grpSp>
        <p:nvGrpSpPr>
          <p:cNvPr id="15" name="组 9">
            <a:extLst>
              <a:ext uri="{FF2B5EF4-FFF2-40B4-BE49-F238E27FC236}">
                <a16:creationId xmlns:a16="http://schemas.microsoft.com/office/drawing/2014/main" id="{704432EA-6222-4B7C-9EEF-2321AFE49830}"/>
              </a:ext>
            </a:extLst>
          </p:cNvPr>
          <p:cNvGrpSpPr/>
          <p:nvPr/>
        </p:nvGrpSpPr>
        <p:grpSpPr>
          <a:xfrm>
            <a:off x="175493" y="5303443"/>
            <a:ext cx="6773490" cy="1302190"/>
            <a:chOff x="-74376" y="4325288"/>
            <a:chExt cx="9031320" cy="1736253"/>
          </a:xfrm>
        </p:grpSpPr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779F553F-9504-41B5-8B5B-26DB0A824401}"/>
                </a:ext>
              </a:extLst>
            </p:cNvPr>
            <p:cNvSpPr txBox="1"/>
            <p:nvPr/>
          </p:nvSpPr>
          <p:spPr bwMode="auto">
            <a:xfrm>
              <a:off x="-74376" y="4972384"/>
              <a:ext cx="464229" cy="6976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503050405090304" pitchFamily="18" charset="0"/>
                </a:rPr>
                <a:t>5</a:t>
              </a:r>
              <a:endParaRPr lang="zh-CN" altLang="en-US" sz="2800" b="1" dirty="0">
                <a:solidFill>
                  <a:prstClr val="black"/>
                </a:solidFill>
                <a:latin typeface="Arial Narrow" panose="020B0606020202030204" pitchFamily="34" charset="0"/>
                <a:ea typeface="楷体_GB2312" pitchFamily="49" charset="-122"/>
                <a:cs typeface="Times New Roman" panose="02020503050405090304" pitchFamily="18" charset="0"/>
              </a:endParaRPr>
            </a:p>
          </p:txBody>
        </p:sp>
        <p:pic>
          <p:nvPicPr>
            <p:cNvPr id="17" name="Picture 2" descr="D:\25MeV装配总图-脉冲束.JPG">
              <a:extLst>
                <a:ext uri="{FF2B5EF4-FFF2-40B4-BE49-F238E27FC236}">
                  <a16:creationId xmlns:a16="http://schemas.microsoft.com/office/drawing/2014/main" id="{EA762895-756E-44EA-9A10-ED302EC241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 bwMode="auto">
            <a:xfrm rot="21327956">
              <a:off x="375043" y="4325288"/>
              <a:ext cx="8581901" cy="1736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14AECB5E-66C7-481B-B7FD-D3848343C330}"/>
              </a:ext>
            </a:extLst>
          </p:cNvPr>
          <p:cNvSpPr/>
          <p:nvPr/>
        </p:nvSpPr>
        <p:spPr>
          <a:xfrm>
            <a:off x="6804967" y="3680658"/>
            <a:ext cx="518149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2014.06.06——2014.07.24, RFQ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 </a:t>
            </a:r>
            <a:endParaRPr lang="en-US" altLang="zh-CN" sz="1600" b="1" dirty="0">
              <a:solidFill>
                <a:srgbClr val="000000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  <a:p>
            <a:pPr marL="34290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2014.09.14——2015.02.13, TCM1 </a:t>
            </a:r>
          </a:p>
          <a:p>
            <a:pPr marL="34290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2015.03.26——2015.06.29, TCM6</a:t>
            </a:r>
            <a:b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</a:b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2015.10.28——2016.01.21, TCM6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beam commissioning</a:t>
            </a:r>
            <a:endParaRPr lang="en-US" altLang="zh-CN" sz="1600" b="1" dirty="0">
              <a:solidFill>
                <a:srgbClr val="FF0000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  <a:p>
            <a:pPr marL="34290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2016.05.01——2016.12.17,  ADS Inject II, 10 MeV </a:t>
            </a:r>
          </a:p>
          <a:p>
            <a:pPr marL="342900" indent="-34290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2017.10.03——2018.01.23,  </a:t>
            </a:r>
            <a:r>
              <a:rPr lang="en-US" altLang="zh-CN" sz="1600" b="1" dirty="0" err="1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CAFe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,  stable operation research 10mA</a:t>
            </a:r>
            <a:b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</a:br>
            <a:r>
              <a:rPr lang="en-US" altLang="zh-CN" sz="1600" b="1" dirty="0">
                <a:solidFill>
                  <a:srgbClr val="00000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2019.01.04 ——2 mA </a:t>
            </a:r>
            <a:endParaRPr lang="zh-CN" altLang="en-US" sz="1600" b="1" dirty="0">
              <a:solidFill>
                <a:srgbClr val="000000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</p:txBody>
      </p:sp>
      <p:grpSp>
        <p:nvGrpSpPr>
          <p:cNvPr id="21" name="组 18">
            <a:extLst>
              <a:ext uri="{FF2B5EF4-FFF2-40B4-BE49-F238E27FC236}">
                <a16:creationId xmlns:a16="http://schemas.microsoft.com/office/drawing/2014/main" id="{2411C423-3043-4288-8BBB-66A746D7F264}"/>
              </a:ext>
            </a:extLst>
          </p:cNvPr>
          <p:cNvGrpSpPr/>
          <p:nvPr/>
        </p:nvGrpSpPr>
        <p:grpSpPr>
          <a:xfrm>
            <a:off x="175493" y="2981952"/>
            <a:ext cx="4643319" cy="1215888"/>
            <a:chOff x="431835" y="1807361"/>
            <a:chExt cx="6191092" cy="1621183"/>
          </a:xfrm>
        </p:grpSpPr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D32811DD-2CC6-4CAC-B322-512CA795DD89}"/>
                </a:ext>
              </a:extLst>
            </p:cNvPr>
            <p:cNvSpPr txBox="1"/>
            <p:nvPr/>
          </p:nvSpPr>
          <p:spPr bwMode="auto">
            <a:xfrm>
              <a:off x="431835" y="2361585"/>
              <a:ext cx="464229" cy="697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503050405090304" pitchFamily="18" charset="0"/>
                </a:rPr>
                <a:t>3</a:t>
              </a:r>
              <a:endParaRPr lang="zh-CN" altLang="en-US" sz="2800" b="1" dirty="0">
                <a:solidFill>
                  <a:prstClr val="black"/>
                </a:solidFill>
                <a:latin typeface="Arial Narrow" panose="020B0606020202030204" pitchFamily="34" charset="0"/>
                <a:ea typeface="楷体_GB2312" pitchFamily="49" charset="-122"/>
                <a:cs typeface="Times New Roman" panose="02020503050405090304" pitchFamily="18" charset="0"/>
              </a:endParaRPr>
            </a:p>
          </p:txBody>
        </p:sp>
        <p:grpSp>
          <p:nvGrpSpPr>
            <p:cNvPr id="23" name="组 1">
              <a:extLst>
                <a:ext uri="{FF2B5EF4-FFF2-40B4-BE49-F238E27FC236}">
                  <a16:creationId xmlns:a16="http://schemas.microsoft.com/office/drawing/2014/main" id="{4EBEC204-E61F-4691-9D2B-3FAEB5621091}"/>
                </a:ext>
              </a:extLst>
            </p:cNvPr>
            <p:cNvGrpSpPr/>
            <p:nvPr/>
          </p:nvGrpSpPr>
          <p:grpSpPr>
            <a:xfrm>
              <a:off x="869723" y="1807361"/>
              <a:ext cx="5753204" cy="1621183"/>
              <a:chOff x="-597948" y="2826171"/>
              <a:chExt cx="5753204" cy="1621183"/>
            </a:xfrm>
          </p:grpSpPr>
          <p:grpSp>
            <p:nvGrpSpPr>
              <p:cNvPr id="24" name="组 20">
                <a:extLst>
                  <a:ext uri="{FF2B5EF4-FFF2-40B4-BE49-F238E27FC236}">
                    <a16:creationId xmlns:a16="http://schemas.microsoft.com/office/drawing/2014/main" id="{A2CBC304-5E79-4BAE-ADF9-72F35E9F7A43}"/>
                  </a:ext>
                </a:extLst>
              </p:cNvPr>
              <p:cNvGrpSpPr/>
              <p:nvPr/>
            </p:nvGrpSpPr>
            <p:grpSpPr>
              <a:xfrm>
                <a:off x="-597948" y="3295764"/>
                <a:ext cx="5045999" cy="1151590"/>
                <a:chOff x="-475860" y="2284117"/>
                <a:chExt cx="4706618" cy="1224365"/>
              </a:xfrm>
            </p:grpSpPr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89E7D641-CBEC-43E8-83C0-B37D09DCC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/>
                <a:stretch>
                  <a:fillRect/>
                </a:stretch>
              </p:blipFill>
              <p:spPr>
                <a:xfrm rot="21420000">
                  <a:off x="-475860" y="2284117"/>
                  <a:ext cx="4212457" cy="1222091"/>
                </a:xfrm>
                <a:prstGeom prst="rect">
                  <a:avLst/>
                </a:prstGeom>
              </p:spPr>
            </p:pic>
            <p:sp>
              <p:nvSpPr>
                <p:cNvPr id="27" name="文本框 29">
                  <a:extLst>
                    <a:ext uri="{FF2B5EF4-FFF2-40B4-BE49-F238E27FC236}">
                      <a16:creationId xmlns:a16="http://schemas.microsoft.com/office/drawing/2014/main" id="{2864CFB3-4978-4044-9774-419F24B07981}"/>
                    </a:ext>
                  </a:extLst>
                </p:cNvPr>
                <p:cNvSpPr txBox="1"/>
                <p:nvPr/>
              </p:nvSpPr>
              <p:spPr bwMode="auto">
                <a:xfrm>
                  <a:off x="2250729" y="3115810"/>
                  <a:ext cx="1980029" cy="3926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 rtlCol="0">
                  <a:spAutoFit/>
                  <a:scene3d>
                    <a:camera prst="orthographicFront">
                      <a:rot lat="0" lon="0" rev="660000"/>
                    </a:camera>
                    <a:lightRig rig="threePt" dir="t"/>
                  </a:scene3d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200" dirty="0">
                      <a:solidFill>
                        <a:srgbClr val="A50021"/>
                      </a:solidFill>
                      <a:latin typeface="Arial" panose="020B0604020202020204" pitchFamily="34" charset="0"/>
                      <a:ea typeface="楷体_GB2312" pitchFamily="49" charset="-122"/>
                      <a:cs typeface="Times New Roman" panose="02020503050405090304" pitchFamily="18" charset="0"/>
                    </a:rPr>
                    <a:t>162.5 MHz HWR010</a:t>
                  </a:r>
                  <a:endParaRPr lang="zh-CN" altLang="en-US" sz="1200" dirty="0">
                    <a:solidFill>
                      <a:srgbClr val="A50021"/>
                    </a:solidFill>
                    <a:latin typeface="Arial" panose="020B0604020202020204" pitchFamily="34" charset="0"/>
                    <a:ea typeface="楷体_GB2312" pitchFamily="49" charset="-122"/>
                    <a:cs typeface="Times New Roman" panose="02020503050405090304" pitchFamily="18" charset="0"/>
                  </a:endParaRPr>
                </a:p>
              </p:txBody>
            </p:sp>
          </p:grpSp>
          <p:pic>
            <p:nvPicPr>
              <p:cNvPr id="25" name="pasted-image.png">
                <a:extLst>
                  <a:ext uri="{FF2B5EF4-FFF2-40B4-BE49-F238E27FC236}">
                    <a16:creationId xmlns:a16="http://schemas.microsoft.com/office/drawing/2014/main" id="{054AEA56-3403-403C-B536-93694F8F0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/>
              <a:srcRect/>
              <a:stretch>
                <a:fillRect/>
              </a:stretch>
            </p:blipFill>
            <p:spPr>
              <a:xfrm>
                <a:off x="2941766" y="2826171"/>
                <a:ext cx="2213490" cy="1135409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</p:grpSp>
      <p:grpSp>
        <p:nvGrpSpPr>
          <p:cNvPr id="28" name="组 5">
            <a:extLst>
              <a:ext uri="{FF2B5EF4-FFF2-40B4-BE49-F238E27FC236}">
                <a16:creationId xmlns:a16="http://schemas.microsoft.com/office/drawing/2014/main" id="{4152970C-EFCA-4B9C-9449-D51059148C53}"/>
              </a:ext>
            </a:extLst>
          </p:cNvPr>
          <p:cNvGrpSpPr/>
          <p:nvPr/>
        </p:nvGrpSpPr>
        <p:grpSpPr>
          <a:xfrm>
            <a:off x="175493" y="2455539"/>
            <a:ext cx="3280454" cy="902247"/>
            <a:chOff x="-101682" y="2029523"/>
            <a:chExt cx="4373939" cy="1202996"/>
          </a:xfrm>
        </p:grpSpPr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F37F98AF-6073-4465-B8A1-EC956983E3B9}"/>
                </a:ext>
              </a:extLst>
            </p:cNvPr>
            <p:cNvSpPr txBox="1"/>
            <p:nvPr/>
          </p:nvSpPr>
          <p:spPr bwMode="auto">
            <a:xfrm>
              <a:off x="-101682" y="2264128"/>
              <a:ext cx="464229" cy="6976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latin typeface="Arial Narrow" panose="020B0606020202030204" pitchFamily="34" charset="0"/>
                  <a:ea typeface="楷体_GB2312" pitchFamily="49" charset="-122"/>
                  <a:cs typeface="Times New Roman" panose="02020503050405090304" pitchFamily="18" charset="0"/>
                </a:rPr>
                <a:t>2</a:t>
              </a:r>
            </a:p>
          </p:txBody>
        </p:sp>
        <p:grpSp>
          <p:nvGrpSpPr>
            <p:cNvPr id="30" name="组 15">
              <a:extLst>
                <a:ext uri="{FF2B5EF4-FFF2-40B4-BE49-F238E27FC236}">
                  <a16:creationId xmlns:a16="http://schemas.microsoft.com/office/drawing/2014/main" id="{81136912-2547-4FA6-B216-5B62D326227E}"/>
                </a:ext>
              </a:extLst>
            </p:cNvPr>
            <p:cNvGrpSpPr/>
            <p:nvPr/>
          </p:nvGrpSpPr>
          <p:grpSpPr>
            <a:xfrm>
              <a:off x="385544" y="2029523"/>
              <a:ext cx="3886713" cy="1202996"/>
              <a:chOff x="441759" y="908720"/>
              <a:chExt cx="3625302" cy="1279019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257CC7F5-AB73-4693-A844-EB2E8F1FB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441759" y="908720"/>
                <a:ext cx="3625302" cy="1274869"/>
              </a:xfrm>
              <a:prstGeom prst="rect">
                <a:avLst/>
              </a:prstGeom>
            </p:spPr>
          </p:pic>
          <p:sp>
            <p:nvSpPr>
              <p:cNvPr id="32" name="文本框 37">
                <a:extLst>
                  <a:ext uri="{FF2B5EF4-FFF2-40B4-BE49-F238E27FC236}">
                    <a16:creationId xmlns:a16="http://schemas.microsoft.com/office/drawing/2014/main" id="{E96AA68F-F658-47D6-9D74-6BAE6E1F18F0}"/>
                  </a:ext>
                </a:extLst>
              </p:cNvPr>
              <p:cNvSpPr txBox="1"/>
              <p:nvPr/>
            </p:nvSpPr>
            <p:spPr bwMode="auto">
              <a:xfrm>
                <a:off x="1971616" y="1795067"/>
                <a:ext cx="1980029" cy="39267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dirty="0">
                    <a:solidFill>
                      <a:srgbClr val="A50021"/>
                    </a:solidFill>
                    <a:latin typeface="Arial" panose="020B0604020202020204" pitchFamily="34" charset="0"/>
                    <a:ea typeface="楷体_GB2312" pitchFamily="49" charset="-122"/>
                    <a:cs typeface="Times New Roman" panose="02020503050405090304" pitchFamily="18" charset="0"/>
                  </a:rPr>
                  <a:t>162.5 MHz HWR010</a:t>
                </a:r>
                <a:endParaRPr lang="zh-CN" altLang="en-US" sz="1200" dirty="0">
                  <a:solidFill>
                    <a:srgbClr val="A50021"/>
                  </a:solidFill>
                  <a:latin typeface="Arial" panose="020B0604020202020204" pitchFamily="34" charset="0"/>
                  <a:ea typeface="楷体_GB2312" pitchFamily="49" charset="-122"/>
                  <a:cs typeface="Times New Roman" panose="02020503050405090304" pitchFamily="18" charset="0"/>
                </a:endParaRPr>
              </a:p>
            </p:txBody>
          </p:sp>
        </p:grpSp>
      </p:grpSp>
      <p:grpSp>
        <p:nvGrpSpPr>
          <p:cNvPr id="33" name="组 38">
            <a:extLst>
              <a:ext uri="{FF2B5EF4-FFF2-40B4-BE49-F238E27FC236}">
                <a16:creationId xmlns:a16="http://schemas.microsoft.com/office/drawing/2014/main" id="{FAE5B5B5-24FC-45D0-9FAE-F48F40A82DB6}"/>
              </a:ext>
            </a:extLst>
          </p:cNvPr>
          <p:cNvGrpSpPr/>
          <p:nvPr/>
        </p:nvGrpSpPr>
        <p:grpSpPr>
          <a:xfrm>
            <a:off x="175493" y="1518120"/>
            <a:ext cx="2545525" cy="975570"/>
            <a:chOff x="218025" y="1686860"/>
            <a:chExt cx="2545525" cy="975570"/>
          </a:xfrm>
        </p:grpSpPr>
        <p:grpSp>
          <p:nvGrpSpPr>
            <p:cNvPr id="34" name="组 28">
              <a:extLst>
                <a:ext uri="{FF2B5EF4-FFF2-40B4-BE49-F238E27FC236}">
                  <a16:creationId xmlns:a16="http://schemas.microsoft.com/office/drawing/2014/main" id="{310B6663-7001-478E-8C5B-360024BFCB6F}"/>
                </a:ext>
              </a:extLst>
            </p:cNvPr>
            <p:cNvGrpSpPr/>
            <p:nvPr/>
          </p:nvGrpSpPr>
          <p:grpSpPr>
            <a:xfrm>
              <a:off x="218025" y="1686860"/>
              <a:ext cx="2528279" cy="929674"/>
              <a:chOff x="218025" y="1686860"/>
              <a:chExt cx="2528279" cy="929674"/>
            </a:xfrm>
          </p:grpSpPr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id="{E78BB24F-5028-4418-811A-E0CA3C820320}"/>
                  </a:ext>
                </a:extLst>
              </p:cNvPr>
              <p:cNvSpPr txBox="1"/>
              <p:nvPr/>
            </p:nvSpPr>
            <p:spPr bwMode="auto">
              <a:xfrm>
                <a:off x="218025" y="1810019"/>
                <a:ext cx="348172" cy="523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prstClr val="black"/>
                    </a:solidFill>
                    <a:latin typeface="Arial Narrow" panose="020B0606020202030204" pitchFamily="34" charset="0"/>
                    <a:ea typeface="楷体_GB2312" pitchFamily="49" charset="-122"/>
                    <a:cs typeface="Times New Roman" panose="02020503050405090304" pitchFamily="18" charset="0"/>
                  </a:rPr>
                  <a:t>1</a:t>
                </a:r>
              </a:p>
            </p:txBody>
          </p: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5B36DE5B-F938-4FE7-BB52-04255FA2A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alphaModFix amt="98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6000" contrast="-46000"/>
                        </a14:imgEffect>
                        <a14:imgEffect>
                          <a14:sharpenSoften amount="9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1196" y="1686860"/>
                <a:ext cx="2215108" cy="929674"/>
              </a:xfrm>
              <a:prstGeom prst="rect">
                <a:avLst/>
              </a:prstGeom>
            </p:spPr>
          </p:pic>
        </p:grpSp>
        <p:sp>
          <p:nvSpPr>
            <p:cNvPr id="35" name="文本框 40">
              <a:extLst>
                <a:ext uri="{FF2B5EF4-FFF2-40B4-BE49-F238E27FC236}">
                  <a16:creationId xmlns:a16="http://schemas.microsoft.com/office/drawing/2014/main" id="{BC3F1E1E-B512-4FB4-8CCF-BB16AFF12C17}"/>
                </a:ext>
              </a:extLst>
            </p:cNvPr>
            <p:cNvSpPr txBox="1"/>
            <p:nvPr/>
          </p:nvSpPr>
          <p:spPr bwMode="auto">
            <a:xfrm>
              <a:off x="1025965" y="2400820"/>
              <a:ext cx="1737585" cy="2616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rtlCol="0">
              <a:spAutoFit/>
              <a:scene3d>
                <a:camera prst="orthographicFront">
                  <a:rot lat="0" lon="0" rev="660000"/>
                </a:camera>
                <a:lightRig rig="threePt" dir="t"/>
              </a:scene3d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rgbClr val="A50021"/>
                  </a:solidFill>
                  <a:latin typeface="Arial" panose="020B0604020202020204" pitchFamily="34" charset="0"/>
                  <a:ea typeface="楷体_GB2312" pitchFamily="49" charset="-122"/>
                  <a:cs typeface="Times New Roman" panose="02020503050405090304" pitchFamily="18" charset="0"/>
                </a:rPr>
                <a:t>162.5 MHz RFQ</a:t>
              </a:r>
              <a:endParaRPr lang="zh-CN" altLang="en-US" sz="1100" dirty="0">
                <a:solidFill>
                  <a:srgbClr val="A50021"/>
                </a:solidFill>
                <a:latin typeface="Arial" panose="020B0604020202020204" pitchFamily="34" charset="0"/>
                <a:ea typeface="楷体_GB2312" pitchFamily="49" charset="-122"/>
                <a:cs typeface="Times New Roman" panose="02020503050405090304" pitchFamily="18" charset="0"/>
              </a:endParaRPr>
            </a:p>
          </p:txBody>
        </p:sp>
      </p:grpSp>
      <p:sp>
        <p:nvSpPr>
          <p:cNvPr id="39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9678837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History of SC HWR linac</a:t>
            </a:r>
          </a:p>
        </p:txBody>
      </p:sp>
      <p:graphicFrame>
        <p:nvGraphicFramePr>
          <p:cNvPr id="40" name="表格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206540"/>
              </p:ext>
            </p:extLst>
          </p:nvPr>
        </p:nvGraphicFramePr>
        <p:xfrm>
          <a:off x="5004767" y="1161711"/>
          <a:ext cx="6994606" cy="2412099"/>
        </p:xfrm>
        <a:graphic>
          <a:graphicData uri="http://schemas.openxmlformats.org/drawingml/2006/table">
            <a:tbl>
              <a:tblPr firstRow="1" firstCol="1" bandRow="1"/>
              <a:tblGrid>
                <a:gridCol w="1102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0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2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4739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Commission stage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First CW beam</a:t>
                      </a:r>
                      <a:endParaRPr lang="zh-CN" altLang="en-US" sz="1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Max Energy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(MeV)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Beam time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(hours)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CW beam time Total</a:t>
                      </a:r>
                      <a:endParaRPr lang="zh-CN" altLang="en-US" sz="1400" b="1" dirty="0">
                        <a:solidFill>
                          <a:srgbClr val="0070C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(hours)</a:t>
                      </a:r>
                      <a:endParaRPr lang="zh-CN" altLang="en-US" sz="1400" b="1" dirty="0">
                        <a:solidFill>
                          <a:srgbClr val="0070C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Max CW Current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(</a:t>
                      </a:r>
                      <a:r>
                        <a:rPr lang="en-US" altLang="zh-CN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m</a:t>
                      </a: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A)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Max </a:t>
                      </a: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CW Power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(kW)</a:t>
                      </a:r>
                      <a:endParaRPr lang="zh-CN" altLang="en-US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8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RFQ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Jun. 21, 2014</a:t>
                      </a:r>
                      <a:endParaRPr lang="zh-CN" altLang="en-US" sz="12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2.15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2036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90/~120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11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23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8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TCM1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Nov. 24, 2014</a:t>
                      </a:r>
                      <a:endParaRPr lang="zh-CN" altLang="en-US" sz="12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2.55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208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22.5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11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28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48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TCM6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Jun.</a:t>
                      </a:r>
                      <a:r>
                        <a:rPr lang="en-US" altLang="zh-CN" sz="1200" b="1" baseline="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24, 2015</a:t>
                      </a:r>
                      <a:endParaRPr lang="zh-CN" altLang="en-US" sz="12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5.3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400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20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4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21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Inject II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Sep. 24, 2016</a:t>
                      </a:r>
                      <a:endParaRPr lang="zh-CN" altLang="en-US" sz="12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10.2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327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11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2.7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26</a:t>
                      </a:r>
                      <a:endParaRPr lang="zh-CN" sz="1200" b="1" kern="800" cap="all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138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CAfE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Jun.</a:t>
                      </a:r>
                      <a:r>
                        <a:rPr lang="en-US" altLang="zh-CN" sz="1200" b="1" baseline="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7</a:t>
                      </a:r>
                      <a:r>
                        <a:rPr lang="en-US" altLang="zh-CN" sz="1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, 2017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26.1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~600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~140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0" cap="all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10</a:t>
                      </a:r>
                      <a:endParaRPr lang="zh-CN" sz="1200" b="1" kern="800" cap="all" dirty="0">
                        <a:effectLst/>
                        <a:highlight>
                          <a:srgbClr val="FFFF00"/>
                        </a:highlight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cap="all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200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138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800" cap="all" dirty="0"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CAFE2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Feb. 6, 2022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4.5~7 MeV/u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800" cap="all" dirty="0"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&gt;5000</a:t>
                      </a: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800" cap="all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charset="0"/>
                          <a:ea typeface="等线" panose="02010600030101010101" charset="-122"/>
                          <a:cs typeface="Times New Roman" panose="02020603050405020304" charset="0"/>
                        </a:rPr>
                        <a:t>&gt;3000</a:t>
                      </a:r>
                      <a:endParaRPr lang="zh-CN" sz="1200" b="1" kern="800" cap="all" dirty="0">
                        <a:solidFill>
                          <a:srgbClr val="0070C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A/q &lt; 3,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5 </a:t>
                      </a:r>
                      <a:r>
                        <a:rPr kumimoji="0" lang="en-US" altLang="zh-CN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puA</a:t>
                      </a: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b="1" kern="800" cap="all" dirty="0"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1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Development of intense SC </a:t>
            </a:r>
            <a:r>
              <a:rPr lang="en-US" altLang="zh-CN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linac</a:t>
            </a:r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in IMP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8" name="图片 4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4516" t="9101" r="6238" b="7484"/>
          <a:stretch>
            <a:fillRect/>
          </a:stretch>
        </p:blipFill>
        <p:spPr>
          <a:xfrm>
            <a:off x="686372" y="3933850"/>
            <a:ext cx="4550645" cy="2273729"/>
          </a:xfrm>
          <a:prstGeom prst="rect">
            <a:avLst/>
          </a:prstGeom>
        </p:spPr>
      </p:pic>
      <p:pic>
        <p:nvPicPr>
          <p:cNvPr id="40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45580">
            <a:off x="607815" y="1753087"/>
            <a:ext cx="4159649" cy="12737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5436815" y="981522"/>
            <a:ext cx="6480720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Commissioning campaigns </a:t>
            </a:r>
          </a:p>
          <a:p>
            <a:pPr marL="342900" indent="-342900" defTabSz="9144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Mar. 2021,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CAFe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achieved nominal specification, CW beam</a:t>
            </a:r>
          </a:p>
          <a:p>
            <a:pPr marL="648000" indent="-252000" defTabSz="9144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20 MeV, 10 mA, 200kW, Proton; </a:t>
            </a:r>
          </a:p>
          <a:p>
            <a:pPr marL="648000" indent="-252000" defTabSz="9144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17.3 MeV, 7.2 ~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10 mA, 174 kW, 120 h.</a:t>
            </a:r>
          </a:p>
          <a:p>
            <a:pPr marL="342900" indent="-342900" defTabSz="9144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</a:pP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2022.02.06,</a:t>
            </a:r>
            <a:r>
              <a:rPr lang="zh-CN" altLang="en-US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CAFE2</a:t>
            </a:r>
            <a:r>
              <a:rPr lang="zh-CN" altLang="en-US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first</a:t>
            </a:r>
            <a:r>
              <a:rPr lang="zh-CN" altLang="en-US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beam.</a:t>
            </a:r>
            <a:b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</a:b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2022.03—now,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user experiments</a:t>
            </a:r>
          </a:p>
          <a:p>
            <a:pPr defTabSz="91440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      2024: World-record </a:t>
            </a:r>
            <a:r>
              <a:rPr lang="en-US" altLang="zh-CN" sz="1800" b="1" baseline="3000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40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Ar heavy-ion beam,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14.8 </a:t>
            </a:r>
            <a:r>
              <a:rPr lang="en-US" altLang="zh-CN" sz="1800" b="1" dirty="0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pμA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2" name="文本框 246"/>
          <p:cNvSpPr txBox="1"/>
          <p:nvPr/>
        </p:nvSpPr>
        <p:spPr>
          <a:xfrm>
            <a:off x="853082" y="1557586"/>
            <a:ext cx="2784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000000"/>
                </a:solidFill>
                <a:latin typeface="Times New Roman"/>
                <a:ea typeface="黑体" panose="02010609060101010101" pitchFamily="49" charset="-122"/>
              </a:rPr>
              <a:t>CAFe</a:t>
            </a:r>
            <a:endParaRPr lang="en-US" altLang="zh-CN" sz="2400" dirty="0">
              <a:solidFill>
                <a:srgbClr val="000000"/>
              </a:solidFill>
              <a:latin typeface="Times New Roman"/>
              <a:ea typeface="黑体" panose="02010609060101010101" pitchFamily="49" charset="-12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C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hina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A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DS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F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ront-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e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nd demo linac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4" name="文本框 248"/>
          <p:cNvSpPr txBox="1"/>
          <p:nvPr/>
        </p:nvSpPr>
        <p:spPr>
          <a:xfrm>
            <a:off x="420085" y="5158815"/>
            <a:ext cx="3426701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Times New Roman"/>
                <a:ea typeface="黑体" panose="02010609060101010101" pitchFamily="49" charset="-122"/>
              </a:rPr>
              <a:t>CAFE II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C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hina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A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ccelerator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F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acility for super-heavy </a:t>
            </a:r>
            <a:r>
              <a:rPr lang="en-US" altLang="zh-CN" sz="2000" dirty="0" err="1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n</a:t>
            </a:r>
            <a:r>
              <a:rPr lang="en-US" altLang="zh-CN" sz="2000" dirty="0" err="1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E</a:t>
            </a:r>
            <a:r>
              <a:rPr lang="en-US" altLang="zh-CN" sz="2000" dirty="0" err="1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w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E</a:t>
            </a:r>
            <a:r>
              <a:rPr lang="en-US" altLang="zh-CN" sz="2000" dirty="0">
                <a:solidFill>
                  <a:srgbClr val="000000"/>
                </a:solidFill>
                <a:latin typeface="Times" panose="02020603050405020304" pitchFamily="18" charset="0"/>
                <a:ea typeface="黑体" panose="02010609060101010101" pitchFamily="49" charset="-122"/>
                <a:cs typeface="Times" panose="02020603050405020304" pitchFamily="18" charset="0"/>
              </a:rPr>
              <a:t>lements</a:t>
            </a:r>
            <a:endParaRPr lang="zh-CN" altLang="en-US" sz="2000" dirty="0">
              <a:solidFill>
                <a:srgbClr val="000000"/>
              </a:solidFill>
              <a:latin typeface="Times" panose="02020603050405020304" pitchFamily="18" charset="0"/>
              <a:ea typeface="黑体" panose="02010609060101010101" pitchFamily="49" charset="-122"/>
              <a:cs typeface="Times" panose="02020603050405020304" pitchFamily="18" charset="0"/>
            </a:endParaRPr>
          </a:p>
        </p:txBody>
      </p:sp>
      <p:sp>
        <p:nvSpPr>
          <p:cNvPr id="39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9678837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History of SC HWR linac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4036359"/>
              </p:ext>
            </p:extLst>
          </p:nvPr>
        </p:nvGraphicFramePr>
        <p:xfrm>
          <a:off x="5940871" y="4365898"/>
          <a:ext cx="5071745" cy="1650365"/>
        </p:xfrm>
        <a:graphic>
          <a:graphicData uri="http://schemas.openxmlformats.org/drawingml/2006/table">
            <a:tbl>
              <a:tblPr firstRow="1" firstCol="1" bandRow="1"/>
              <a:tblGrid>
                <a:gridCol w="1143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5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165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Parameters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Parameters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Units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Ions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Zn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P/He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A/q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1/2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Energy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4.0-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20/10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MeV/u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Current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puA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lt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Modes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Pluse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/CW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Pluse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/CW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dk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374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5940871" y="3962304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</a:rPr>
              <a:t>CAFE2 parameters for heavy ion facility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1022" y="6310114"/>
            <a:ext cx="118574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Since 2021, the proton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has been upgraded to a heavy ion accelerator for new element synthesis.</a:t>
            </a:r>
            <a:endParaRPr lang="zh-CN" alt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 rot="20525311">
            <a:off x="719093" y="2881609"/>
            <a:ext cx="1440678" cy="63913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55723" y="4077866"/>
            <a:ext cx="1900772" cy="93610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37725" y="3082871"/>
            <a:ext cx="2418121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52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/>
              <a:t>Ion source, LEBT, RFQ and MEBT have been replaced for heavy-ion beam. </a:t>
            </a:r>
            <a:r>
              <a:rPr lang="en-US" altLang="zh-CN" sz="1400" dirty="0" err="1"/>
              <a:t>Cryomodules</a:t>
            </a:r>
            <a:r>
              <a:rPr lang="en-US" altLang="zh-CN" sz="1400" dirty="0"/>
              <a:t> unchanged, identical to the proton beam configuration. </a:t>
            </a:r>
            <a:endParaRPr lang="zh-CN" altLang="en-US" sz="1400" dirty="0"/>
          </a:p>
        </p:txBody>
      </p:sp>
      <p:cxnSp>
        <p:nvCxnSpPr>
          <p:cNvPr id="9" name="直接箭头连接符 8"/>
          <p:cNvCxnSpPr>
            <a:stCxn id="7" idx="1"/>
          </p:cNvCxnSpPr>
          <p:nvPr/>
        </p:nvCxnSpPr>
        <p:spPr>
          <a:xfrm flipH="1" flipV="1">
            <a:off x="1692399" y="3501802"/>
            <a:ext cx="945326" cy="165845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7" idx="1"/>
          </p:cNvCxnSpPr>
          <p:nvPr/>
        </p:nvCxnSpPr>
        <p:spPr>
          <a:xfrm flipH="1">
            <a:off x="1476375" y="3667647"/>
            <a:ext cx="1161350" cy="410219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96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Development of intense SC </a:t>
            </a:r>
            <a:r>
              <a:rPr lang="en-US" altLang="zh-CN" sz="3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linac</a:t>
            </a:r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in IMP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TextBox 79"/>
          <p:cNvSpPr txBox="1"/>
          <p:nvPr/>
        </p:nvSpPr>
        <p:spPr>
          <a:xfrm>
            <a:off x="6844" y="105353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宋体" panose="02010600030101010101" pitchFamily="2" charset="-122"/>
              </a:rPr>
              <a:t>Super-heavy Element Synthesis at CAFE2  (2022–2025)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宋体" panose="02010600030101010101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0900946"/>
              </p:ext>
            </p:extLst>
          </p:nvPr>
        </p:nvGraphicFramePr>
        <p:xfrm>
          <a:off x="362266" y="1666776"/>
          <a:ext cx="11467465" cy="4749146"/>
        </p:xfrm>
        <a:graphic>
          <a:graphicData uri="http://schemas.openxmlformats.org/drawingml/2006/table">
            <a:tbl>
              <a:tblPr firstRow="1" bandRow="1"/>
              <a:tblGrid>
                <a:gridCol w="77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3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792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4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9824"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lvl="1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Years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lvl="1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Num.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lvl="1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Particles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lvl="1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Target</a:t>
                      </a:r>
                      <a:r>
                        <a:rPr lang="zh-CN" altLang="en-US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zh-CN" altLang="en-US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lvl="1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Total energy</a:t>
                      </a:r>
                      <a:r>
                        <a:rPr lang="zh-CN" altLang="en-US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lang="zh-CN" altLang="en-US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）（</a:t>
                      </a: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zh-CN" altLang="en-US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b="1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lvl="1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70000"/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CW current(</a:t>
                      </a:r>
                      <a:r>
                        <a:rPr lang="en-US" altLang="zh-CN" sz="1600" b="1" kern="1200" dirty="0" err="1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puA</a:t>
                      </a: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300">
                <a:tc rowSpan="3"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178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216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217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218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219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223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225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227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55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Mn</a:t>
                      </a: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17+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257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765">
                <a:tc rowSpan="3"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17+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 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 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 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12+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175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176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187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193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198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211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206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215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221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234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5.2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（更新）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14+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256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276">
                <a:tc rowSpan="3"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US" altLang="zh-CN" sz="1100" kern="1200" baseline="30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17+</a:t>
                      </a:r>
                    </a:p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299.5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334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3.52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12+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224.2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48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Ca</a:t>
                      </a:r>
                      <a:r>
                        <a:rPr lang="en-US" sz="11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14+ </a:t>
                      </a:r>
                      <a:r>
                        <a:rPr lang="en-US" sz="11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endParaRPr lang="en-US" altLang="zh-CN" sz="11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169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Tm</a:t>
                      </a:r>
                      <a:endParaRPr lang="en-US" altLang="zh-CN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259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300">
                <a:tc rowSpan="4"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sz="1000" b="1" u="none" strike="noStrike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48</a:t>
                      </a:r>
                      <a:r>
                        <a:rPr lang="en-US" sz="1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Ca</a:t>
                      </a:r>
                      <a:r>
                        <a:rPr lang="en-US" sz="1000" b="1" u="none" strike="noStrike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14+ </a:t>
                      </a:r>
                      <a:r>
                        <a:rPr lang="en-US" sz="1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                    </a:t>
                      </a:r>
                      <a:endParaRPr lang="en-US" sz="1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74" marR="8374" marT="837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249.6~268.8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080170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sz="1000" b="1" u="none" strike="noStrike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54</a:t>
                      </a:r>
                      <a:r>
                        <a:rPr lang="en-US" sz="1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Cr</a:t>
                      </a:r>
                      <a:r>
                        <a:rPr lang="en-US" sz="1000" b="1" u="none" strike="noStrike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17+ </a:t>
                      </a:r>
                      <a:r>
                        <a:rPr lang="en-US" sz="1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         </a:t>
                      </a:r>
                      <a:endParaRPr lang="en-US" sz="1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74" marR="8374" marT="837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259.2-313.2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491640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sz="1000" b="1" u="none" strike="noStrike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40</a:t>
                      </a:r>
                      <a:r>
                        <a:rPr lang="en-US" sz="1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Ar</a:t>
                      </a:r>
                      <a:r>
                        <a:rPr lang="en-US" sz="1000" b="1" u="none" strike="noStrike" baseline="30000" dirty="0">
                          <a:solidFill>
                            <a:sysClr val="windowText" lastClr="000000"/>
                          </a:solidFill>
                          <a:effectLst/>
                        </a:rPr>
                        <a:t>13+</a:t>
                      </a:r>
                      <a:r>
                        <a:rPr lang="en-US" sz="1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              </a:t>
                      </a:r>
                      <a:endParaRPr lang="en-US" sz="1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74" marR="8374" marT="837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172~228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736221"/>
                  </a:ext>
                </a:extLst>
              </a:tr>
              <a:tr h="2993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sz="1000" b="1" baseline="30000" dirty="0">
                          <a:solidFill>
                            <a:sysClr val="windowText" lastClr="000000"/>
                          </a:solidFill>
                          <a:effectLst/>
                          <a:sym typeface="+mn-ea"/>
                        </a:rPr>
                        <a:t>52</a:t>
                      </a:r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  <a:effectLst/>
                          <a:sym typeface="+mn-ea"/>
                        </a:rPr>
                        <a:t>Cr</a:t>
                      </a:r>
                      <a:r>
                        <a:rPr lang="en-US" sz="1000" b="1" baseline="30000" dirty="0">
                          <a:solidFill>
                            <a:sysClr val="windowText" lastClr="000000"/>
                          </a:solidFill>
                          <a:effectLst/>
                          <a:sym typeface="+mn-ea"/>
                        </a:rPr>
                        <a:t>17+ </a:t>
                      </a:r>
                      <a:r>
                        <a:rPr lang="en-US" sz="1000" b="1" dirty="0">
                          <a:solidFill>
                            <a:sysClr val="windowText" lastClr="000000"/>
                          </a:solidFill>
                          <a:effectLst/>
                          <a:sym typeface="+mn-ea"/>
                        </a:rPr>
                        <a:t> </a:t>
                      </a:r>
                      <a:endParaRPr lang="en-US" altLang="en-US" sz="1000" b="1" i="0" u="none" strike="noStrike" baseline="30000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8374" marR="8374" marT="8374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270.4~312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570025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1140052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7100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2280103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850124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3420150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99017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4560191" algn="l" defTabSz="1140052" rtl="0" eaLnBrk="1" latinLnBrk="0" hangingPunct="1">
                        <a:defRPr sz="23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marL="889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89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91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Performance degradation and related contamination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60354759-3010-40A9-8EE1-E750F26840BC}"/>
              </a:ext>
            </a:extLst>
          </p:cNvPr>
          <p:cNvSpPr txBox="1"/>
          <p:nvPr/>
        </p:nvSpPr>
        <p:spPr>
          <a:xfrm>
            <a:off x="230382" y="1133144"/>
            <a:ext cx="3612635" cy="1015663"/>
          </a:xfrm>
          <a:prstGeom prst="rect">
            <a:avLst/>
          </a:prstGeom>
          <a:solidFill>
            <a:srgbClr val="649EB2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rPr>
              <a:t>Degradation from single-window coupler leakage and replacement online</a:t>
            </a:r>
          </a:p>
        </p:txBody>
      </p:sp>
      <p:sp>
        <p:nvSpPr>
          <p:cNvPr id="25" name="文本占位符 4">
            <a:extLst>
              <a:ext uri="{FF2B5EF4-FFF2-40B4-BE49-F238E27FC236}">
                <a16:creationId xmlns:a16="http://schemas.microsoft.com/office/drawing/2014/main" id="{95155FF6-C491-4990-9F36-436332AF036C}"/>
              </a:ext>
            </a:extLst>
          </p:cNvPr>
          <p:cNvSpPr txBox="1">
            <a:spLocks noChangeAspect="1"/>
          </p:cNvSpPr>
          <p:nvPr/>
        </p:nvSpPr>
        <p:spPr>
          <a:xfrm>
            <a:off x="-1" y="6075054"/>
            <a:ext cx="12169775" cy="40007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91413" tIns="45705" rIns="91413" bIns="45705" rtlCol="0" anchor="ctr">
            <a:spAutoFit/>
          </a:bodyPr>
          <a:lstStyle>
            <a:lvl1pPr marL="72000" indent="270000" algn="l" defTabSz="914133" rtl="0" eaLnBrk="1" latinLnBrk="0" hangingPunct="1">
              <a:lnSpc>
                <a:spcPct val="13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zh-CN" altLang="en-US" sz="2000" b="0" kern="1200" dirty="0" smtClean="0">
                <a:solidFill>
                  <a:srgbClr val="0000CC"/>
                </a:solidFill>
                <a:latin typeface="+mn-ea"/>
                <a:ea typeface="+mn-ea"/>
                <a:cs typeface="+mj-cs"/>
              </a:defRPr>
            </a:lvl1pPr>
            <a:lvl2pPr marL="457067" indent="0" algn="l" defTabSz="914133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0" indent="0" algn="l" defTabSz="91413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95" indent="0" algn="l" defTabSz="91413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60" indent="0" algn="l" defTabSz="91413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64" indent="-228537" algn="l" defTabSz="914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31" indent="-228537" algn="l" defTabSz="914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98" indent="-228537" algn="l" defTabSz="914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65" indent="-228537" algn="l" defTabSz="9141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Field emission is one of the main factors for extra thermal loading, vacuum breakdown and dark current.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6" name="图片 25" descr="电脑萤幕的截图&#10;&#10;描述已自动生成">
            <a:extLst>
              <a:ext uri="{FF2B5EF4-FFF2-40B4-BE49-F238E27FC236}">
                <a16:creationId xmlns:a16="http://schemas.microsoft.com/office/drawing/2014/main" id="{C59A5495-6837-447E-85A2-0729B4481F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53" r="30182" b="14879"/>
          <a:stretch/>
        </p:blipFill>
        <p:spPr>
          <a:xfrm>
            <a:off x="4240926" y="3590911"/>
            <a:ext cx="3600000" cy="2292493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56AB7950-B9F0-450F-B9D4-5FD9B4113DE3}"/>
              </a:ext>
            </a:extLst>
          </p:cNvPr>
          <p:cNvGrpSpPr/>
          <p:nvPr/>
        </p:nvGrpSpPr>
        <p:grpSpPr>
          <a:xfrm>
            <a:off x="8238836" y="1860006"/>
            <a:ext cx="3600000" cy="1978869"/>
            <a:chOff x="8065002" y="2181662"/>
            <a:chExt cx="3966982" cy="2228973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24DC36D2-C4F8-4E40-BDD2-FD90141AE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002" y="2181662"/>
              <a:ext cx="3966982" cy="2228973"/>
            </a:xfrm>
            <a:prstGeom prst="rect">
              <a:avLst/>
            </a:prstGeom>
          </p:spPr>
        </p:pic>
        <p:sp>
          <p:nvSpPr>
            <p:cNvPr id="29" name="文本框 16">
              <a:extLst>
                <a:ext uri="{FF2B5EF4-FFF2-40B4-BE49-F238E27FC236}">
                  <a16:creationId xmlns:a16="http://schemas.microsoft.com/office/drawing/2014/main" id="{427DD651-3BF4-42C8-92B5-811A7A481349}"/>
                </a:ext>
              </a:extLst>
            </p:cNvPr>
            <p:cNvSpPr txBox="1"/>
            <p:nvPr/>
          </p:nvSpPr>
          <p:spPr>
            <a:xfrm>
              <a:off x="9018147" y="2644534"/>
              <a:ext cx="2317011" cy="329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Vacuum of coupler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" name="文本框 17">
              <a:extLst>
                <a:ext uri="{FF2B5EF4-FFF2-40B4-BE49-F238E27FC236}">
                  <a16:creationId xmlns:a16="http://schemas.microsoft.com/office/drawing/2014/main" id="{6FB9689D-4899-4857-BFA7-43F33761CDA7}"/>
                </a:ext>
              </a:extLst>
            </p:cNvPr>
            <p:cNvSpPr txBox="1"/>
            <p:nvPr/>
          </p:nvSpPr>
          <p:spPr>
            <a:xfrm>
              <a:off x="8932222" y="3277626"/>
              <a:ext cx="2232543" cy="34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55FFAA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Radiation from cavity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55FFA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0D48FCF7-45A4-44E7-B418-8B6404340A34}"/>
                </a:ext>
              </a:extLst>
            </p:cNvPr>
            <p:cNvSpPr txBox="1"/>
            <p:nvPr/>
          </p:nvSpPr>
          <p:spPr>
            <a:xfrm>
              <a:off x="8838524" y="3848721"/>
              <a:ext cx="1740660" cy="346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340ED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Epk</a:t>
              </a: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0340ED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+mn-cs"/>
                </a:rPr>
                <a:t> of cavity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340ED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32" name="文本框 21">
            <a:extLst>
              <a:ext uri="{FF2B5EF4-FFF2-40B4-BE49-F238E27FC236}">
                <a16:creationId xmlns:a16="http://schemas.microsoft.com/office/drawing/2014/main" id="{E173869C-3BD8-4F3E-8299-E84C12324CA6}"/>
              </a:ext>
            </a:extLst>
          </p:cNvPr>
          <p:cNvSpPr txBox="1"/>
          <p:nvPr/>
        </p:nvSpPr>
        <p:spPr>
          <a:xfrm>
            <a:off x="4240926" y="1133144"/>
            <a:ext cx="3600000" cy="679032"/>
          </a:xfrm>
          <a:prstGeom prst="rect">
            <a:avLst/>
          </a:prstGeom>
          <a:solidFill>
            <a:srgbClr val="649EB2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rPr>
              <a:t>Degradation from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</a:rPr>
              <a:t>particle migration from RT part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A5CCA66-D669-4078-BF79-C48F65DFF7D0}"/>
              </a:ext>
            </a:extLst>
          </p:cNvPr>
          <p:cNvGrpSpPr/>
          <p:nvPr/>
        </p:nvGrpSpPr>
        <p:grpSpPr>
          <a:xfrm>
            <a:off x="219055" y="1849133"/>
            <a:ext cx="3623961" cy="2405379"/>
            <a:chOff x="102878" y="1690438"/>
            <a:chExt cx="3762434" cy="2609387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577FBF1-BB12-4CFB-A6C0-4BE7C3796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01" b="10409"/>
            <a:stretch/>
          </p:blipFill>
          <p:spPr>
            <a:xfrm>
              <a:off x="1382817" y="1690440"/>
              <a:ext cx="2482495" cy="2609385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9D7DA3D-CB4E-409C-B407-FECEB15E47FB}"/>
                </a:ext>
              </a:extLst>
            </p:cNvPr>
            <p:cNvGrpSpPr/>
            <p:nvPr/>
          </p:nvGrpSpPr>
          <p:grpSpPr>
            <a:xfrm rot="5400000">
              <a:off x="-568117" y="2361433"/>
              <a:ext cx="2609386" cy="1267396"/>
              <a:chOff x="3945739" y="4945207"/>
              <a:chExt cx="3390637" cy="1550150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86EA42E8-E351-4055-A701-BEE309F6E3D9}"/>
                  </a:ext>
                </a:extLst>
              </p:cNvPr>
              <p:cNvPicPr/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496"/>
              <a:stretch/>
            </p:blipFill>
            <p:spPr bwMode="auto">
              <a:xfrm>
                <a:off x="3945739" y="4945207"/>
                <a:ext cx="3390637" cy="1550150"/>
              </a:xfrm>
              <a:prstGeom prst="rect">
                <a:avLst/>
              </a:prstGeom>
              <a:noFill/>
            </p:spPr>
          </p:pic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E985F677-7DB5-46EC-A3EC-053DEA96BF25}"/>
                  </a:ext>
                </a:extLst>
              </p:cNvPr>
              <p:cNvGrpSpPr/>
              <p:nvPr/>
            </p:nvGrpSpPr>
            <p:grpSpPr>
              <a:xfrm>
                <a:off x="4611757" y="5098775"/>
                <a:ext cx="2282743" cy="1343470"/>
                <a:chOff x="4611757" y="5098775"/>
                <a:chExt cx="2282743" cy="1343470"/>
              </a:xfrm>
            </p:grpSpPr>
            <p:sp>
              <p:nvSpPr>
                <p:cNvPr id="38" name="任意多边形 14">
                  <a:extLst>
                    <a:ext uri="{FF2B5EF4-FFF2-40B4-BE49-F238E27FC236}">
                      <a16:creationId xmlns:a16="http://schemas.microsoft.com/office/drawing/2014/main" id="{C71101F2-4ED1-4107-8C94-21E7AA7B610D}"/>
                    </a:ext>
                  </a:extLst>
                </p:cNvPr>
                <p:cNvSpPr/>
                <p:nvPr/>
              </p:nvSpPr>
              <p:spPr bwMode="auto">
                <a:xfrm>
                  <a:off x="4611757" y="5396948"/>
                  <a:ext cx="884583" cy="560552"/>
                </a:xfrm>
                <a:custGeom>
                  <a:avLst/>
                  <a:gdLst>
                    <a:gd name="connsiteX0" fmla="*/ 0 w 884583"/>
                    <a:gd name="connsiteY0" fmla="*/ 0 h 560552"/>
                    <a:gd name="connsiteX1" fmla="*/ 89452 w 884583"/>
                    <a:gd name="connsiteY1" fmla="*/ 49695 h 560552"/>
                    <a:gd name="connsiteX2" fmla="*/ 149087 w 884583"/>
                    <a:gd name="connsiteY2" fmla="*/ 99391 h 560552"/>
                    <a:gd name="connsiteX3" fmla="*/ 208722 w 884583"/>
                    <a:gd name="connsiteY3" fmla="*/ 119269 h 560552"/>
                    <a:gd name="connsiteX4" fmla="*/ 238539 w 884583"/>
                    <a:gd name="connsiteY4" fmla="*/ 129208 h 560552"/>
                    <a:gd name="connsiteX5" fmla="*/ 308113 w 884583"/>
                    <a:gd name="connsiteY5" fmla="*/ 149087 h 560552"/>
                    <a:gd name="connsiteX6" fmla="*/ 337930 w 884583"/>
                    <a:gd name="connsiteY6" fmla="*/ 168965 h 560552"/>
                    <a:gd name="connsiteX7" fmla="*/ 357809 w 884583"/>
                    <a:gd name="connsiteY7" fmla="*/ 188843 h 560552"/>
                    <a:gd name="connsiteX8" fmla="*/ 427383 w 884583"/>
                    <a:gd name="connsiteY8" fmla="*/ 248478 h 560552"/>
                    <a:gd name="connsiteX9" fmla="*/ 477078 w 884583"/>
                    <a:gd name="connsiteY9" fmla="*/ 288234 h 560552"/>
                    <a:gd name="connsiteX10" fmla="*/ 487017 w 884583"/>
                    <a:gd name="connsiteY10" fmla="*/ 318052 h 560552"/>
                    <a:gd name="connsiteX11" fmla="*/ 536713 w 884583"/>
                    <a:gd name="connsiteY11" fmla="*/ 357808 h 560552"/>
                    <a:gd name="connsiteX12" fmla="*/ 586409 w 884583"/>
                    <a:gd name="connsiteY12" fmla="*/ 407504 h 560552"/>
                    <a:gd name="connsiteX13" fmla="*/ 636104 w 884583"/>
                    <a:gd name="connsiteY13" fmla="*/ 457200 h 560552"/>
                    <a:gd name="connsiteX14" fmla="*/ 655983 w 884583"/>
                    <a:gd name="connsiteY14" fmla="*/ 477078 h 560552"/>
                    <a:gd name="connsiteX15" fmla="*/ 685800 w 884583"/>
                    <a:gd name="connsiteY15" fmla="*/ 487017 h 560552"/>
                    <a:gd name="connsiteX16" fmla="*/ 715617 w 884583"/>
                    <a:gd name="connsiteY16" fmla="*/ 506895 h 560552"/>
                    <a:gd name="connsiteX17" fmla="*/ 735496 w 884583"/>
                    <a:gd name="connsiteY17" fmla="*/ 526773 h 560552"/>
                    <a:gd name="connsiteX18" fmla="*/ 765313 w 884583"/>
                    <a:gd name="connsiteY18" fmla="*/ 536713 h 560552"/>
                    <a:gd name="connsiteX19" fmla="*/ 884583 w 884583"/>
                    <a:gd name="connsiteY19" fmla="*/ 546652 h 560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84583" h="560552">
                      <a:moveTo>
                        <a:pt x="0" y="0"/>
                      </a:moveTo>
                      <a:cubicBezTo>
                        <a:pt x="51438" y="20575"/>
                        <a:pt x="48086" y="14238"/>
                        <a:pt x="89452" y="49695"/>
                      </a:cubicBezTo>
                      <a:cubicBezTo>
                        <a:pt x="114658" y="71300"/>
                        <a:pt x="118672" y="85873"/>
                        <a:pt x="149087" y="99391"/>
                      </a:cubicBezTo>
                      <a:cubicBezTo>
                        <a:pt x="168235" y="107901"/>
                        <a:pt x="188844" y="112643"/>
                        <a:pt x="208722" y="119269"/>
                      </a:cubicBezTo>
                      <a:cubicBezTo>
                        <a:pt x="218661" y="122582"/>
                        <a:pt x="228375" y="126667"/>
                        <a:pt x="238539" y="129208"/>
                      </a:cubicBezTo>
                      <a:cubicBezTo>
                        <a:pt x="251285" y="132394"/>
                        <a:pt x="293849" y="141955"/>
                        <a:pt x="308113" y="149087"/>
                      </a:cubicBezTo>
                      <a:cubicBezTo>
                        <a:pt x="318797" y="154429"/>
                        <a:pt x="328602" y="161503"/>
                        <a:pt x="337930" y="168965"/>
                      </a:cubicBezTo>
                      <a:cubicBezTo>
                        <a:pt x="345247" y="174819"/>
                        <a:pt x="350492" y="182989"/>
                        <a:pt x="357809" y="188843"/>
                      </a:cubicBezTo>
                      <a:cubicBezTo>
                        <a:pt x="389924" y="214534"/>
                        <a:pt x="400041" y="207464"/>
                        <a:pt x="427383" y="248478"/>
                      </a:cubicBezTo>
                      <a:cubicBezTo>
                        <a:pt x="453072" y="287012"/>
                        <a:pt x="435929" y="274518"/>
                        <a:pt x="477078" y="288234"/>
                      </a:cubicBezTo>
                      <a:cubicBezTo>
                        <a:pt x="480391" y="298173"/>
                        <a:pt x="481627" y="309068"/>
                        <a:pt x="487017" y="318052"/>
                      </a:cubicBezTo>
                      <a:cubicBezTo>
                        <a:pt x="496458" y="333786"/>
                        <a:pt x="523172" y="348781"/>
                        <a:pt x="536713" y="357808"/>
                      </a:cubicBezTo>
                      <a:cubicBezTo>
                        <a:pt x="576470" y="417445"/>
                        <a:pt x="533399" y="361120"/>
                        <a:pt x="586409" y="407504"/>
                      </a:cubicBezTo>
                      <a:cubicBezTo>
                        <a:pt x="604039" y="422931"/>
                        <a:pt x="619539" y="440635"/>
                        <a:pt x="636104" y="457200"/>
                      </a:cubicBezTo>
                      <a:cubicBezTo>
                        <a:pt x="642730" y="463826"/>
                        <a:pt x="647093" y="474115"/>
                        <a:pt x="655983" y="477078"/>
                      </a:cubicBezTo>
                      <a:cubicBezTo>
                        <a:pt x="665922" y="480391"/>
                        <a:pt x="676429" y="482332"/>
                        <a:pt x="685800" y="487017"/>
                      </a:cubicBezTo>
                      <a:cubicBezTo>
                        <a:pt x="696484" y="492359"/>
                        <a:pt x="706289" y="499433"/>
                        <a:pt x="715617" y="506895"/>
                      </a:cubicBezTo>
                      <a:cubicBezTo>
                        <a:pt x="722934" y="512749"/>
                        <a:pt x="727461" y="521952"/>
                        <a:pt x="735496" y="526773"/>
                      </a:cubicBezTo>
                      <a:cubicBezTo>
                        <a:pt x="744480" y="532163"/>
                        <a:pt x="755105" y="534357"/>
                        <a:pt x="765313" y="536713"/>
                      </a:cubicBezTo>
                      <a:cubicBezTo>
                        <a:pt x="867476" y="560290"/>
                        <a:pt x="835469" y="571208"/>
                        <a:pt x="884583" y="546652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0340E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126000" tIns="82800" rIns="126000" bIns="82800" numCol="1" rtlCol="0" anchor="t" anchorCtr="0" compatLnSpc="1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A5002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39" name="任意多边形 16">
                  <a:extLst>
                    <a:ext uri="{FF2B5EF4-FFF2-40B4-BE49-F238E27FC236}">
                      <a16:creationId xmlns:a16="http://schemas.microsoft.com/office/drawing/2014/main" id="{3A31E50D-54F6-4140-A657-200229A04BD2}"/>
                    </a:ext>
                  </a:extLst>
                </p:cNvPr>
                <p:cNvSpPr/>
                <p:nvPr/>
              </p:nvSpPr>
              <p:spPr bwMode="auto">
                <a:xfrm>
                  <a:off x="5774634" y="5098775"/>
                  <a:ext cx="1119866" cy="1343470"/>
                </a:xfrm>
                <a:custGeom>
                  <a:avLst/>
                  <a:gdLst>
                    <a:gd name="connsiteX0" fmla="*/ 0 w 1152940"/>
                    <a:gd name="connsiteY0" fmla="*/ 0 h 1401641"/>
                    <a:gd name="connsiteX1" fmla="*/ 49696 w 1152940"/>
                    <a:gd name="connsiteY1" fmla="*/ 9939 h 1401641"/>
                    <a:gd name="connsiteX2" fmla="*/ 89453 w 1152940"/>
                    <a:gd name="connsiteY2" fmla="*/ 49696 h 1401641"/>
                    <a:gd name="connsiteX3" fmla="*/ 119270 w 1152940"/>
                    <a:gd name="connsiteY3" fmla="*/ 69574 h 1401641"/>
                    <a:gd name="connsiteX4" fmla="*/ 168966 w 1152940"/>
                    <a:gd name="connsiteY4" fmla="*/ 119270 h 1401641"/>
                    <a:gd name="connsiteX5" fmla="*/ 198783 w 1152940"/>
                    <a:gd name="connsiteY5" fmla="*/ 139148 h 1401641"/>
                    <a:gd name="connsiteX6" fmla="*/ 248479 w 1152940"/>
                    <a:gd name="connsiteY6" fmla="*/ 188844 h 1401641"/>
                    <a:gd name="connsiteX7" fmla="*/ 268357 w 1152940"/>
                    <a:gd name="connsiteY7" fmla="*/ 218661 h 1401641"/>
                    <a:gd name="connsiteX8" fmla="*/ 298174 w 1152940"/>
                    <a:gd name="connsiteY8" fmla="*/ 238539 h 1401641"/>
                    <a:gd name="connsiteX9" fmla="*/ 377687 w 1152940"/>
                    <a:gd name="connsiteY9" fmla="*/ 308113 h 1401641"/>
                    <a:gd name="connsiteX10" fmla="*/ 417444 w 1152940"/>
                    <a:gd name="connsiteY10" fmla="*/ 367748 h 1401641"/>
                    <a:gd name="connsiteX11" fmla="*/ 437322 w 1152940"/>
                    <a:gd name="connsiteY11" fmla="*/ 397565 h 1401641"/>
                    <a:gd name="connsiteX12" fmla="*/ 496957 w 1152940"/>
                    <a:gd name="connsiteY12" fmla="*/ 457200 h 1401641"/>
                    <a:gd name="connsiteX13" fmla="*/ 526774 w 1152940"/>
                    <a:gd name="connsiteY13" fmla="*/ 487018 h 1401641"/>
                    <a:gd name="connsiteX14" fmla="*/ 546653 w 1152940"/>
                    <a:gd name="connsiteY14" fmla="*/ 506896 h 1401641"/>
                    <a:gd name="connsiteX15" fmla="*/ 586409 w 1152940"/>
                    <a:gd name="connsiteY15" fmla="*/ 566531 h 1401641"/>
                    <a:gd name="connsiteX16" fmla="*/ 626166 w 1152940"/>
                    <a:gd name="connsiteY16" fmla="*/ 646044 h 1401641"/>
                    <a:gd name="connsiteX17" fmla="*/ 636105 w 1152940"/>
                    <a:gd name="connsiteY17" fmla="*/ 675861 h 1401641"/>
                    <a:gd name="connsiteX18" fmla="*/ 655983 w 1152940"/>
                    <a:gd name="connsiteY18" fmla="*/ 705678 h 1401641"/>
                    <a:gd name="connsiteX19" fmla="*/ 675861 w 1152940"/>
                    <a:gd name="connsiteY19" fmla="*/ 765313 h 1401641"/>
                    <a:gd name="connsiteX20" fmla="*/ 735496 w 1152940"/>
                    <a:gd name="connsiteY20" fmla="*/ 834887 h 1401641"/>
                    <a:gd name="connsiteX21" fmla="*/ 745435 w 1152940"/>
                    <a:gd name="connsiteY21" fmla="*/ 884583 h 1401641"/>
                    <a:gd name="connsiteX22" fmla="*/ 785192 w 1152940"/>
                    <a:gd name="connsiteY22" fmla="*/ 944218 h 1401641"/>
                    <a:gd name="connsiteX23" fmla="*/ 795131 w 1152940"/>
                    <a:gd name="connsiteY23" fmla="*/ 993913 h 1401641"/>
                    <a:gd name="connsiteX24" fmla="*/ 844826 w 1152940"/>
                    <a:gd name="connsiteY24" fmla="*/ 1063487 h 1401641"/>
                    <a:gd name="connsiteX25" fmla="*/ 854766 w 1152940"/>
                    <a:gd name="connsiteY25" fmla="*/ 1093305 h 1401641"/>
                    <a:gd name="connsiteX26" fmla="*/ 864705 w 1152940"/>
                    <a:gd name="connsiteY26" fmla="*/ 1133061 h 1401641"/>
                    <a:gd name="connsiteX27" fmla="*/ 884583 w 1152940"/>
                    <a:gd name="connsiteY27" fmla="*/ 1162878 h 1401641"/>
                    <a:gd name="connsiteX28" fmla="*/ 894522 w 1152940"/>
                    <a:gd name="connsiteY28" fmla="*/ 1192696 h 1401641"/>
                    <a:gd name="connsiteX29" fmla="*/ 934279 w 1152940"/>
                    <a:gd name="connsiteY29" fmla="*/ 1242391 h 1401641"/>
                    <a:gd name="connsiteX30" fmla="*/ 974035 w 1152940"/>
                    <a:gd name="connsiteY30" fmla="*/ 1292087 h 1401641"/>
                    <a:gd name="connsiteX31" fmla="*/ 983974 w 1152940"/>
                    <a:gd name="connsiteY31" fmla="*/ 1321905 h 1401641"/>
                    <a:gd name="connsiteX32" fmla="*/ 1003853 w 1152940"/>
                    <a:gd name="connsiteY32" fmla="*/ 1351722 h 1401641"/>
                    <a:gd name="connsiteX33" fmla="*/ 1033670 w 1152940"/>
                    <a:gd name="connsiteY33" fmla="*/ 1381539 h 1401641"/>
                    <a:gd name="connsiteX34" fmla="*/ 1063487 w 1152940"/>
                    <a:gd name="connsiteY34" fmla="*/ 1391478 h 1401641"/>
                    <a:gd name="connsiteX35" fmla="*/ 1152940 w 1152940"/>
                    <a:gd name="connsiteY35" fmla="*/ 1401418 h 1401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52940" h="1401641">
                      <a:moveTo>
                        <a:pt x="0" y="0"/>
                      </a:moveTo>
                      <a:cubicBezTo>
                        <a:pt x="16565" y="3313"/>
                        <a:pt x="34929" y="1735"/>
                        <a:pt x="49696" y="9939"/>
                      </a:cubicBezTo>
                      <a:cubicBezTo>
                        <a:pt x="66079" y="19041"/>
                        <a:pt x="73859" y="39300"/>
                        <a:pt x="89453" y="49696"/>
                      </a:cubicBezTo>
                      <a:cubicBezTo>
                        <a:pt x="99392" y="56322"/>
                        <a:pt x="110280" y="61708"/>
                        <a:pt x="119270" y="69574"/>
                      </a:cubicBezTo>
                      <a:cubicBezTo>
                        <a:pt x="136901" y="85001"/>
                        <a:pt x="149474" y="106275"/>
                        <a:pt x="168966" y="119270"/>
                      </a:cubicBezTo>
                      <a:lnTo>
                        <a:pt x="198783" y="139148"/>
                      </a:lnTo>
                      <a:cubicBezTo>
                        <a:pt x="251790" y="218658"/>
                        <a:pt x="182218" y="122583"/>
                        <a:pt x="248479" y="188844"/>
                      </a:cubicBezTo>
                      <a:cubicBezTo>
                        <a:pt x="256926" y="197291"/>
                        <a:pt x="259910" y="210214"/>
                        <a:pt x="268357" y="218661"/>
                      </a:cubicBezTo>
                      <a:cubicBezTo>
                        <a:pt x="276804" y="227108"/>
                        <a:pt x="289184" y="230673"/>
                        <a:pt x="298174" y="238539"/>
                      </a:cubicBezTo>
                      <a:cubicBezTo>
                        <a:pt x="391201" y="319938"/>
                        <a:pt x="310590" y="263382"/>
                        <a:pt x="377687" y="308113"/>
                      </a:cubicBezTo>
                      <a:lnTo>
                        <a:pt x="417444" y="367748"/>
                      </a:lnTo>
                      <a:cubicBezTo>
                        <a:pt x="424070" y="377687"/>
                        <a:pt x="428875" y="389118"/>
                        <a:pt x="437322" y="397565"/>
                      </a:cubicBezTo>
                      <a:lnTo>
                        <a:pt x="496957" y="457200"/>
                      </a:lnTo>
                      <a:lnTo>
                        <a:pt x="526774" y="487018"/>
                      </a:lnTo>
                      <a:lnTo>
                        <a:pt x="546653" y="506896"/>
                      </a:lnTo>
                      <a:cubicBezTo>
                        <a:pt x="579534" y="605539"/>
                        <a:pt x="524367" y="454855"/>
                        <a:pt x="586409" y="566531"/>
                      </a:cubicBezTo>
                      <a:cubicBezTo>
                        <a:pt x="643511" y="669316"/>
                        <a:pt x="576148" y="596026"/>
                        <a:pt x="626166" y="646044"/>
                      </a:cubicBezTo>
                      <a:cubicBezTo>
                        <a:pt x="629479" y="655983"/>
                        <a:pt x="631420" y="666490"/>
                        <a:pt x="636105" y="675861"/>
                      </a:cubicBezTo>
                      <a:cubicBezTo>
                        <a:pt x="641447" y="686545"/>
                        <a:pt x="651132" y="694762"/>
                        <a:pt x="655983" y="705678"/>
                      </a:cubicBezTo>
                      <a:cubicBezTo>
                        <a:pt x="664493" y="724826"/>
                        <a:pt x="661045" y="750497"/>
                        <a:pt x="675861" y="765313"/>
                      </a:cubicBezTo>
                      <a:cubicBezTo>
                        <a:pt x="724065" y="813517"/>
                        <a:pt x="705222" y="789476"/>
                        <a:pt x="735496" y="834887"/>
                      </a:cubicBezTo>
                      <a:cubicBezTo>
                        <a:pt x="738809" y="851452"/>
                        <a:pt x="738444" y="869204"/>
                        <a:pt x="745435" y="884583"/>
                      </a:cubicBezTo>
                      <a:cubicBezTo>
                        <a:pt x="755321" y="906332"/>
                        <a:pt x="785192" y="944218"/>
                        <a:pt x="785192" y="944218"/>
                      </a:cubicBezTo>
                      <a:cubicBezTo>
                        <a:pt x="788505" y="960783"/>
                        <a:pt x="789200" y="978096"/>
                        <a:pt x="795131" y="993913"/>
                      </a:cubicBezTo>
                      <a:cubicBezTo>
                        <a:pt x="798765" y="1003605"/>
                        <a:pt x="843109" y="1061197"/>
                        <a:pt x="844826" y="1063487"/>
                      </a:cubicBezTo>
                      <a:cubicBezTo>
                        <a:pt x="848139" y="1073426"/>
                        <a:pt x="851888" y="1083231"/>
                        <a:pt x="854766" y="1093305"/>
                      </a:cubicBezTo>
                      <a:cubicBezTo>
                        <a:pt x="858519" y="1106439"/>
                        <a:pt x="859324" y="1120506"/>
                        <a:pt x="864705" y="1133061"/>
                      </a:cubicBezTo>
                      <a:cubicBezTo>
                        <a:pt x="869410" y="1144040"/>
                        <a:pt x="877957" y="1152939"/>
                        <a:pt x="884583" y="1162878"/>
                      </a:cubicBezTo>
                      <a:cubicBezTo>
                        <a:pt x="887896" y="1172817"/>
                        <a:pt x="889837" y="1183325"/>
                        <a:pt x="894522" y="1192696"/>
                      </a:cubicBezTo>
                      <a:cubicBezTo>
                        <a:pt x="907060" y="1217773"/>
                        <a:pt x="915789" y="1223902"/>
                        <a:pt x="934279" y="1242391"/>
                      </a:cubicBezTo>
                      <a:cubicBezTo>
                        <a:pt x="959261" y="1317340"/>
                        <a:pt x="922656" y="1227862"/>
                        <a:pt x="974035" y="1292087"/>
                      </a:cubicBezTo>
                      <a:cubicBezTo>
                        <a:pt x="980580" y="1300268"/>
                        <a:pt x="979289" y="1312534"/>
                        <a:pt x="983974" y="1321905"/>
                      </a:cubicBezTo>
                      <a:cubicBezTo>
                        <a:pt x="989316" y="1332589"/>
                        <a:pt x="996206" y="1342545"/>
                        <a:pt x="1003853" y="1351722"/>
                      </a:cubicBezTo>
                      <a:cubicBezTo>
                        <a:pt x="1012851" y="1362520"/>
                        <a:pt x="1021975" y="1373742"/>
                        <a:pt x="1033670" y="1381539"/>
                      </a:cubicBezTo>
                      <a:cubicBezTo>
                        <a:pt x="1042387" y="1387350"/>
                        <a:pt x="1053323" y="1388937"/>
                        <a:pt x="1063487" y="1391478"/>
                      </a:cubicBezTo>
                      <a:cubicBezTo>
                        <a:pt x="1113642" y="1404017"/>
                        <a:pt x="1106124" y="1401418"/>
                        <a:pt x="1152940" y="1401418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0340ED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126000" tIns="82800" rIns="126000" bIns="82800" numCol="1" rtlCol="0" anchor="t" anchorCtr="0" compatLnSpc="1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A5002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40" name="文本框 29">
            <a:extLst>
              <a:ext uri="{FF2B5EF4-FFF2-40B4-BE49-F238E27FC236}">
                <a16:creationId xmlns:a16="http://schemas.microsoft.com/office/drawing/2014/main" id="{CB7C5D31-8A73-476D-B133-E2758AF78BD6}"/>
              </a:ext>
            </a:extLst>
          </p:cNvPr>
          <p:cNvSpPr txBox="1"/>
          <p:nvPr/>
        </p:nvSpPr>
        <p:spPr>
          <a:xfrm>
            <a:off x="8238836" y="1133144"/>
            <a:ext cx="3600000" cy="679032"/>
          </a:xfrm>
          <a:prstGeom prst="rect">
            <a:avLst/>
          </a:prstGeom>
          <a:solidFill>
            <a:srgbClr val="649EB2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rPr>
              <a:t>Degradation due to gas desorption from the coupler surface</a:t>
            </a:r>
          </a:p>
        </p:txBody>
      </p:sp>
      <p:sp>
        <p:nvSpPr>
          <p:cNvPr id="41" name="文本框 30">
            <a:extLst>
              <a:ext uri="{FF2B5EF4-FFF2-40B4-BE49-F238E27FC236}">
                <a16:creationId xmlns:a16="http://schemas.microsoft.com/office/drawing/2014/main" id="{B24E3A11-2BC4-43DA-8CE6-3ABCD9E9A05F}"/>
              </a:ext>
            </a:extLst>
          </p:cNvPr>
          <p:cNvSpPr txBox="1"/>
          <p:nvPr/>
        </p:nvSpPr>
        <p:spPr>
          <a:xfrm>
            <a:off x="8238836" y="3923725"/>
            <a:ext cx="3584864" cy="400110"/>
          </a:xfrm>
          <a:prstGeom prst="rect">
            <a:avLst/>
          </a:prstGeom>
          <a:solidFill>
            <a:srgbClr val="649EB2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</a:rPr>
              <a:t>Unknown contamination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</a:rPr>
              <a:t>in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</a:rPr>
              <a:t> assembly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25027" b="5353"/>
          <a:stretch/>
        </p:blipFill>
        <p:spPr bwMode="auto">
          <a:xfrm>
            <a:off x="8204817" y="4352484"/>
            <a:ext cx="3710092" cy="169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r="25501" b="22272"/>
          <a:stretch/>
        </p:blipFill>
        <p:spPr bwMode="auto">
          <a:xfrm>
            <a:off x="131004" y="4352484"/>
            <a:ext cx="3824025" cy="153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CC019DC-BDB1-4C6A-A5F3-82956B214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26" y="1827929"/>
            <a:ext cx="2225555" cy="168468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26" y="1842561"/>
            <a:ext cx="13716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86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 Field emission induced Coupler Ceramic Window Failure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FE properties in HWR SRF Cavities </a:t>
            </a:r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vs.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FPC and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coupler</a:t>
            </a:r>
            <a:endParaRPr lang="zh-CN" alt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673504" y="1557586"/>
            <a:ext cx="11496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the FPC and the Pt ports are located in the strong electric field region of the coaxial 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surface field areas were designed not to face the pickup ports.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 electrons can see the windows of FPC and 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on ceramic discharge when accumulating to a certain value 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6F6CD35-2D37-DF4E-8A87-8CA65E0FBD25}"/>
              </a:ext>
            </a:extLst>
          </p:cNvPr>
          <p:cNvGrpSpPr/>
          <p:nvPr/>
        </p:nvGrpSpPr>
        <p:grpSpPr>
          <a:xfrm>
            <a:off x="889977" y="3068789"/>
            <a:ext cx="1357513" cy="3053163"/>
            <a:chOff x="899592" y="1340768"/>
            <a:chExt cx="1065340" cy="3168352"/>
          </a:xfrm>
        </p:grpSpPr>
        <p:pic>
          <p:nvPicPr>
            <p:cNvPr id="28" name="图片 1">
              <a:extLst>
                <a:ext uri="{FF2B5EF4-FFF2-40B4-BE49-F238E27FC236}">
                  <a16:creationId xmlns:a16="http://schemas.microsoft.com/office/drawing/2014/main" id="{47C3F50D-4764-A440-BBC0-7F7993165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1340768"/>
              <a:ext cx="1065340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3238BD5-3517-1E46-8AE9-BE1DDB14F3AE}"/>
                </a:ext>
              </a:extLst>
            </p:cNvPr>
            <p:cNvSpPr/>
            <p:nvPr/>
          </p:nvSpPr>
          <p:spPr>
            <a:xfrm>
              <a:off x="1475656" y="2708920"/>
              <a:ext cx="144016" cy="504056"/>
            </a:xfrm>
            <a:prstGeom prst="ellips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engXian"/>
                <a:ea typeface="DengXian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9DFE8E07-1DE1-6342-B899-1BAA4A523911}"/>
                </a:ext>
              </a:extLst>
            </p:cNvPr>
            <p:cNvSpPr/>
            <p:nvPr/>
          </p:nvSpPr>
          <p:spPr>
            <a:xfrm>
              <a:off x="1223628" y="2708920"/>
              <a:ext cx="144016" cy="504056"/>
            </a:xfrm>
            <a:prstGeom prst="ellips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engXian"/>
                <a:ea typeface="DengXian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6218" y="3016567"/>
            <a:ext cx="3020262" cy="3034593"/>
            <a:chOff x="3534550" y="3068789"/>
            <a:chExt cx="3020262" cy="303459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756E302E-95F9-AB47-9B4D-869B182E1265}"/>
                </a:ext>
              </a:extLst>
            </p:cNvPr>
            <p:cNvGrpSpPr/>
            <p:nvPr/>
          </p:nvGrpSpPr>
          <p:grpSpPr>
            <a:xfrm>
              <a:off x="3534550" y="3367322"/>
              <a:ext cx="3020262" cy="2537881"/>
              <a:chOff x="2503133" y="1304764"/>
              <a:chExt cx="3977079" cy="2996245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7B1843C8-A15F-D240-A6E9-B3E47C20C9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03133" y="1304764"/>
                <a:ext cx="3977079" cy="2996245"/>
              </a:xfrm>
              <a:prstGeom prst="rect">
                <a:avLst/>
              </a:prstGeom>
              <a:solidFill>
                <a:srgbClr val="4472C4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2E8D0DB7-24B2-B54B-92D6-8D28456EBA34}"/>
                  </a:ext>
                </a:extLst>
              </p:cNvPr>
              <p:cNvSpPr/>
              <p:nvPr/>
            </p:nvSpPr>
            <p:spPr>
              <a:xfrm rot="2700000">
                <a:off x="3838815" y="2325981"/>
                <a:ext cx="144016" cy="504056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engXian"/>
                  <a:ea typeface="DengXian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289573DF-5B24-4141-8973-17C135937013}"/>
                  </a:ext>
                </a:extLst>
              </p:cNvPr>
              <p:cNvSpPr/>
              <p:nvPr/>
            </p:nvSpPr>
            <p:spPr>
              <a:xfrm rot="8100000">
                <a:off x="4918935" y="2289977"/>
                <a:ext cx="144016" cy="504056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engXian"/>
                  <a:ea typeface="DengXian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290EBCAD-BBB1-3B45-B374-C5A21613BA38}"/>
                  </a:ext>
                </a:extLst>
              </p:cNvPr>
              <p:cNvSpPr/>
              <p:nvPr/>
            </p:nvSpPr>
            <p:spPr>
              <a:xfrm rot="8100000">
                <a:off x="3829021" y="2839831"/>
                <a:ext cx="144016" cy="504056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engXian"/>
                  <a:ea typeface="DengXian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510C8B6-C9F3-0F4D-91CB-26D4E1A81E3C}"/>
                  </a:ext>
                </a:extLst>
              </p:cNvPr>
              <p:cNvSpPr/>
              <p:nvPr/>
            </p:nvSpPr>
            <p:spPr>
              <a:xfrm rot="2700000">
                <a:off x="4909141" y="2794033"/>
                <a:ext cx="144016" cy="504056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engXian"/>
                  <a:ea typeface="DengXian"/>
                  <a:cs typeface="+mn-cs"/>
                </a:endParaRPr>
              </a:p>
            </p:txBody>
          </p:sp>
        </p:grpSp>
        <p:sp>
          <p:nvSpPr>
            <p:cNvPr id="31" name="文本框 52">
              <a:extLst>
                <a:ext uri="{FF2B5EF4-FFF2-40B4-BE49-F238E27FC236}">
                  <a16:creationId xmlns:a16="http://schemas.microsoft.com/office/drawing/2014/main" id="{C296FA12-D04F-2044-AB02-000C1FD6395C}"/>
                </a:ext>
              </a:extLst>
            </p:cNvPr>
            <p:cNvSpPr txBox="1"/>
            <p:nvPr/>
          </p:nvSpPr>
          <p:spPr>
            <a:xfrm>
              <a:off x="4406520" y="3068789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Han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r>
                <a:rPr kumimoji="1" lang="zh-Han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Han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port</a:t>
              </a:r>
              <a:endPara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53">
              <a:extLst>
                <a:ext uri="{FF2B5EF4-FFF2-40B4-BE49-F238E27FC236}">
                  <a16:creationId xmlns:a16="http://schemas.microsoft.com/office/drawing/2014/main" id="{0AD8CFD4-28C4-6443-9A8A-FFBD9B7A3D01}"/>
                </a:ext>
              </a:extLst>
            </p:cNvPr>
            <p:cNvSpPr txBox="1"/>
            <p:nvPr/>
          </p:nvSpPr>
          <p:spPr>
            <a:xfrm>
              <a:off x="4442593" y="5734050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Han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r>
                <a:rPr kumimoji="1" lang="zh-Han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Han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port</a:t>
              </a:r>
              <a:endParaRPr kumimoji="1"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3" y="2969425"/>
            <a:ext cx="1029388" cy="182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1163558" y="6117288"/>
            <a:ext cx="4853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 Distribution of HWR Cavities 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7165007" y="3054495"/>
            <a:ext cx="4310130" cy="1437333"/>
            <a:chOff x="224534" y="2749068"/>
            <a:chExt cx="4635497" cy="158410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224534" y="2749068"/>
              <a:ext cx="4635497" cy="1584107"/>
            </a:xfrm>
            <a:prstGeom prst="rect">
              <a:avLst/>
            </a:prstGeom>
          </p:spPr>
        </p:pic>
        <p:sp>
          <p:nvSpPr>
            <p:cNvPr id="51" name="椭圆 50"/>
            <p:cNvSpPr/>
            <p:nvPr/>
          </p:nvSpPr>
          <p:spPr>
            <a:xfrm>
              <a:off x="2283014" y="3809679"/>
              <a:ext cx="549774" cy="504056"/>
            </a:xfrm>
            <a:prstGeom prst="ellipse">
              <a:avLst/>
            </a:prstGeom>
            <a:noFill/>
            <a:ln w="12700" cap="flat" cmpd="sng" algn="ctr">
              <a:solidFill>
                <a:srgbClr val="A5A5A5">
                  <a:lumMod val="75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engXian"/>
                <a:ea typeface="DengXian"/>
                <a:cs typeface="+mn-cs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BDAECB42-DDD8-9640-90FB-3DA3B6D6A85B}"/>
              </a:ext>
            </a:extLst>
          </p:cNvPr>
          <p:cNvSpPr txBox="1"/>
          <p:nvPr/>
        </p:nvSpPr>
        <p:spPr>
          <a:xfrm>
            <a:off x="7237015" y="4544948"/>
            <a:ext cx="2985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 of FE</a:t>
            </a:r>
            <a:r>
              <a:rPr lang="zh-Han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8"/>
          <a:stretch/>
        </p:blipFill>
        <p:spPr bwMode="auto">
          <a:xfrm>
            <a:off x="7165007" y="4959367"/>
            <a:ext cx="4310130" cy="13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9469263" y="4037711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zh-Han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90187" y="6117288"/>
            <a:ext cx="158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FPC window</a:t>
            </a:r>
            <a:endParaRPr lang="zh-CN" alt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341469" y="5258390"/>
            <a:ext cx="288034" cy="86356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11174362" y="6051160"/>
            <a:ext cx="167107" cy="25079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516935" y="58476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zh-Hans" alt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Han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</a:t>
            </a:r>
            <a:endParaRPr lang="zh-CN" alt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142842" y="4400143"/>
            <a:ext cx="1013519" cy="176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64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 Field emission induced Coupler Ceramic Window Failure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Failure of Single-Window Coupler and Optimization of Dual-Window Structure</a:t>
            </a:r>
            <a:endParaRPr lang="zh-CN" alt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673504" y="1557586"/>
            <a:ext cx="11100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itchFamily="18" charset="0"/>
                <a:cs typeface="Times New Roman" panose="02020603050405020304" pitchFamily="18" charset="0"/>
              </a:rPr>
              <a:t>Field-emitted electrons accumulate on the FPC ceramic window, causing discharge and damage.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itchFamily="18" charset="0"/>
                <a:cs typeface="Times New Roman" panose="02020603050405020304" pitchFamily="18" charset="0"/>
              </a:rPr>
              <a:t>And these damage leads to vacuum breakdown, cavity performance degradation and unstable.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itchFamily="18" charset="0"/>
                <a:cs typeface="Times New Roman" panose="02020603050405020304" pitchFamily="18" charset="0"/>
              </a:rPr>
              <a:t>A novel dual-window coupler is adopted for improved vacuum redundancy, and an electron barrier is equipped to block electron bombardment and prevent FPC ceramic discharge failure.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From 2016 to 2017, all single-window couplers on the CAFE facility were replaced online with dual-window.</a:t>
            </a:r>
            <a:endParaRPr kumimoji="1"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790"/>
          <p:cNvGrpSpPr/>
          <p:nvPr/>
        </p:nvGrpSpPr>
        <p:grpSpPr>
          <a:xfrm>
            <a:off x="900311" y="3119594"/>
            <a:ext cx="2188392" cy="1512170"/>
            <a:chOff x="0" y="0"/>
            <a:chExt cx="3028995" cy="2305623"/>
          </a:xfrm>
        </p:grpSpPr>
        <p:pic>
          <p:nvPicPr>
            <p:cNvPr id="34" name="image38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24957" y="694199"/>
              <a:ext cx="1186468" cy="2036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image39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03121" y="-402963"/>
              <a:ext cx="1125062" cy="1930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age40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36382" y="1038899"/>
              <a:ext cx="990333" cy="1263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4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39596" y="-1"/>
              <a:ext cx="1189401" cy="11379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" name="Group 797"/>
          <p:cNvGrpSpPr/>
          <p:nvPr/>
        </p:nvGrpSpPr>
        <p:grpSpPr>
          <a:xfrm>
            <a:off x="3385165" y="3119593"/>
            <a:ext cx="2232248" cy="1512170"/>
            <a:chOff x="0" y="0"/>
            <a:chExt cx="3044767" cy="2315462"/>
          </a:xfrm>
        </p:grpSpPr>
        <p:pic>
          <p:nvPicPr>
            <p:cNvPr id="39" name="image42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69" y="1234048"/>
              <a:ext cx="1160852" cy="1081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image43-small.jpg" descr="C:\Users\wangzj\Documents\Tencent Files\379081975\FileRecv\MobileFile\IMG_20160123_171150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13000" y="1277426"/>
              <a:ext cx="1931768" cy="1038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age44.jpg" descr="C:\Users\wangzj\Documents\Tencent Files\379081975\FileRecv\MobileFile\mmexport1453717823010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4920" y="0"/>
              <a:ext cx="1879848" cy="1316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45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0"/>
              <a:ext cx="1218365" cy="1234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" name="文本框 1"/>
          <p:cNvSpPr txBox="1"/>
          <p:nvPr/>
        </p:nvSpPr>
        <p:spPr>
          <a:xfrm>
            <a:off x="396255" y="4634752"/>
            <a:ext cx="65741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Broken windows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 2015,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Operated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for 6 months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after broken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grpSp>
        <p:nvGrpSpPr>
          <p:cNvPr id="46" name="组合 5"/>
          <p:cNvGrpSpPr/>
          <p:nvPr/>
        </p:nvGrpSpPr>
        <p:grpSpPr>
          <a:xfrm>
            <a:off x="893669" y="4973738"/>
            <a:ext cx="1246919" cy="1480392"/>
            <a:chOff x="575270" y="1052736"/>
            <a:chExt cx="2551207" cy="2927298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2" t="1" r="31942" b="34228"/>
            <a:stretch/>
          </p:blipFill>
          <p:spPr>
            <a:xfrm>
              <a:off x="575270" y="1052736"/>
              <a:ext cx="2551207" cy="2927298"/>
            </a:xfrm>
            <a:prstGeom prst="rect">
              <a:avLst/>
            </a:prstGeom>
          </p:spPr>
        </p:pic>
        <p:sp>
          <p:nvSpPr>
            <p:cNvPr id="53" name="椭圆 52"/>
            <p:cNvSpPr/>
            <p:nvPr/>
          </p:nvSpPr>
          <p:spPr bwMode="auto">
            <a:xfrm rot="2407146">
              <a:off x="1283941" y="2109435"/>
              <a:ext cx="519348" cy="889229"/>
            </a:xfrm>
            <a:prstGeom prst="ellips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/>
          <a:stretch/>
        </p:blipFill>
        <p:spPr>
          <a:xfrm>
            <a:off x="2295529" y="4973739"/>
            <a:ext cx="1387814" cy="148922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t="7285" r="11395" b="23535"/>
          <a:stretch/>
        </p:blipFill>
        <p:spPr>
          <a:xfrm>
            <a:off x="3831781" y="4985162"/>
            <a:ext cx="1317002" cy="1458285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EC54E4A8-87E9-7443-A3AF-36D225150918}"/>
              </a:ext>
            </a:extLst>
          </p:cNvPr>
          <p:cNvGrpSpPr/>
          <p:nvPr/>
        </p:nvGrpSpPr>
        <p:grpSpPr>
          <a:xfrm>
            <a:off x="5896610" y="3350170"/>
            <a:ext cx="2924581" cy="3247976"/>
            <a:chOff x="6105850" y="1427126"/>
            <a:chExt cx="4136879" cy="4713208"/>
          </a:xfrm>
        </p:grpSpPr>
        <p:grpSp>
          <p:nvGrpSpPr>
            <p:cNvPr id="60" name="组合 32">
              <a:extLst>
                <a:ext uri="{FF2B5EF4-FFF2-40B4-BE49-F238E27FC236}">
                  <a16:creationId xmlns:a16="http://schemas.microsoft.com/office/drawing/2014/main" id="{C545E54D-0851-AF40-A4D9-73E191A5F5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05850" y="1427126"/>
              <a:ext cx="4136879" cy="4713208"/>
              <a:chOff x="-1066624" y="1422734"/>
              <a:chExt cx="4455802" cy="5076564"/>
            </a:xfrm>
          </p:grpSpPr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21D5FD82-DF77-A244-90C0-9C82ADBEC4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453" t="19723" r="83464" b="21059"/>
              <a:stretch/>
            </p:blipFill>
            <p:spPr>
              <a:xfrm>
                <a:off x="938072" y="1422734"/>
                <a:ext cx="2451106" cy="5076564"/>
              </a:xfrm>
              <a:prstGeom prst="rect">
                <a:avLst/>
              </a:prstGeom>
            </p:spPr>
          </p:pic>
          <p:sp>
            <p:nvSpPr>
              <p:cNvPr id="63" name="文本框 38">
                <a:extLst>
                  <a:ext uri="{FF2B5EF4-FFF2-40B4-BE49-F238E27FC236}">
                    <a16:creationId xmlns:a16="http://schemas.microsoft.com/office/drawing/2014/main" id="{7C3810B8-99F2-E042-B07A-F4FA409DE3A5}"/>
                  </a:ext>
                </a:extLst>
              </p:cNvPr>
              <p:cNvSpPr txBox="1"/>
              <p:nvPr/>
            </p:nvSpPr>
            <p:spPr bwMode="auto">
              <a:xfrm>
                <a:off x="-1066624" y="4226840"/>
                <a:ext cx="2334893" cy="577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itchFamily="18" charset="0"/>
                    <a:ea typeface="楷体_GB2312" pitchFamily="49" charset="-122"/>
                    <a:cs typeface="Times New Roman" pitchFamily="18" charset="0"/>
                  </a:rPr>
                  <a:t>Dual windows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楷体_GB2312" pitchFamily="49" charset="-122"/>
                  <a:cs typeface="Times New Roman" pitchFamily="18" charset="0"/>
                </a:endParaRPr>
              </a:p>
            </p:txBody>
          </p:sp>
          <p:cxnSp>
            <p:nvCxnSpPr>
              <p:cNvPr id="64" name="直接箭头连接符 11">
                <a:extLst>
                  <a:ext uri="{FF2B5EF4-FFF2-40B4-BE49-F238E27FC236}">
                    <a16:creationId xmlns:a16="http://schemas.microsoft.com/office/drawing/2014/main" id="{781D9334-28FE-8A44-9D3C-F0D7EC84AAB3}"/>
                  </a:ext>
                </a:extLst>
              </p:cNvPr>
              <p:cNvCxnSpPr/>
              <p:nvPr/>
            </p:nvCxnSpPr>
            <p:spPr>
              <a:xfrm flipV="1">
                <a:off x="1308775" y="4330457"/>
                <a:ext cx="684076" cy="18606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5" name="直接箭头连接符 12">
                <a:extLst>
                  <a:ext uri="{FF2B5EF4-FFF2-40B4-BE49-F238E27FC236}">
                    <a16:creationId xmlns:a16="http://schemas.microsoft.com/office/drawing/2014/main" id="{834BF2CF-BC8B-E644-ADFE-C47F12D4A13B}"/>
                  </a:ext>
                </a:extLst>
              </p:cNvPr>
              <p:cNvCxnSpPr/>
              <p:nvPr/>
            </p:nvCxnSpPr>
            <p:spPr>
              <a:xfrm>
                <a:off x="1274774" y="4515472"/>
                <a:ext cx="684076" cy="18606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7654A69-C3D2-F949-BFA7-45053052FF0D}"/>
                </a:ext>
              </a:extLst>
            </p:cNvPr>
            <p:cNvSpPr/>
            <p:nvPr/>
          </p:nvSpPr>
          <p:spPr>
            <a:xfrm>
              <a:off x="8992876" y="1542670"/>
              <a:ext cx="638712" cy="337280"/>
            </a:xfrm>
            <a:prstGeom prst="ellipse">
              <a:avLst/>
            </a:prstGeom>
            <a:noFill/>
            <a:ln w="28575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engXian"/>
                <a:ea typeface="DengXian"/>
                <a:cs typeface="+mn-cs"/>
              </a:endParaRPr>
            </a:p>
          </p:txBody>
        </p:sp>
      </p:grpSp>
      <p:sp>
        <p:nvSpPr>
          <p:cNvPr id="66" name="文本框 38">
            <a:extLst>
              <a:ext uri="{FF2B5EF4-FFF2-40B4-BE49-F238E27FC236}">
                <a16:creationId xmlns:a16="http://schemas.microsoft.com/office/drawing/2014/main" id="{7C3810B8-99F2-E042-B07A-F4FA409DE3A5}"/>
              </a:ext>
            </a:extLst>
          </p:cNvPr>
          <p:cNvSpPr txBox="1"/>
          <p:nvPr/>
        </p:nvSpPr>
        <p:spPr bwMode="auto">
          <a:xfrm>
            <a:off x="6109848" y="3725464"/>
            <a:ext cx="1783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0" noProof="0" dirty="0">
                <a:solidFill>
                  <a:sysClr val="windowText" lastClr="00000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Electron barrier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楷体_GB2312" pitchFamily="49" charset="-122"/>
              <a:cs typeface="Times New Roman" pitchFamily="18" charset="0"/>
            </a:endParaRPr>
          </a:p>
        </p:txBody>
      </p:sp>
      <p:cxnSp>
        <p:nvCxnSpPr>
          <p:cNvPr id="4" name="直接箭头连接符 3"/>
          <p:cNvCxnSpPr>
            <a:stCxn id="66" idx="0"/>
          </p:cNvCxnSpPr>
          <p:nvPr/>
        </p:nvCxnSpPr>
        <p:spPr>
          <a:xfrm flipV="1">
            <a:off x="7001658" y="3549426"/>
            <a:ext cx="880733" cy="176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39" y="3670134"/>
            <a:ext cx="2389188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9052263" y="6078372"/>
            <a:ext cx="3041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Couplers replacement online 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6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72322" y="265295"/>
            <a:ext cx="11197456" cy="571612"/>
          </a:xfrm>
        </p:spPr>
        <p:txBody>
          <a:bodyPr/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1. Field emission induced Coupler Ceramic Window Failure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" y="-234551"/>
            <a:ext cx="230374" cy="4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041" tIns="57024" rIns="114041" bIns="57024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22487" y="980959"/>
            <a:ext cx="11839070" cy="576197"/>
          </a:xfrm>
        </p:spPr>
        <p:txBody>
          <a:bodyPr>
            <a:noAutofit/>
          </a:bodyPr>
          <a:lstStyle/>
          <a:p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window failure and flashover</a:t>
            </a:r>
            <a:endParaRPr lang="zh-CN" alt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32773" y="1629600"/>
            <a:ext cx="56813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2" tIns="45682" rIns="91362" bIns="45682"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115F0D2B-5118-C84F-8C79-DEE9F97AE20C}"/>
              </a:ext>
            </a:extLst>
          </p:cNvPr>
          <p:cNvSpPr txBox="1"/>
          <p:nvPr/>
        </p:nvSpPr>
        <p:spPr>
          <a:xfrm>
            <a:off x="673504" y="1557586"/>
            <a:ext cx="11388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operation, abnormal signal flashovers were detected in the LLRF control loop and oscilloscope.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flashovers correlates with accelerator gradient, matching the characteristics of field emission dose.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confirms that electron bombardment on the </a:t>
            </a:r>
            <a:r>
              <a:rPr kumimoji="1"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ceramic window causes discharge and flashover.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flashover signals then trigger LLRF feedback loop faults and eventually lead to electrical quench failure.</a:t>
            </a:r>
          </a:p>
        </p:txBody>
      </p:sp>
      <p:pic>
        <p:nvPicPr>
          <p:cNvPr id="48" name="对象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7226" r="3838" b="4754"/>
          <a:stretch/>
        </p:blipFill>
        <p:spPr bwMode="auto">
          <a:xfrm>
            <a:off x="4275453" y="3019230"/>
            <a:ext cx="3456384" cy="259094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50" descr="图示&#10;&#10;描述已自动生成">
            <a:extLst>
              <a:ext uri="{FF2B5EF4-FFF2-40B4-BE49-F238E27FC236}">
                <a16:creationId xmlns:a16="http://schemas.microsoft.com/office/drawing/2014/main" id="{09D1A161-44C1-418D-8A30-0B830C278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58" y="3019230"/>
            <a:ext cx="3456384" cy="267084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88650" y="5675684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Flashover frequency is positively correlated with radiation dose.</a:t>
            </a:r>
          </a:p>
        </p:txBody>
      </p:sp>
      <p:sp>
        <p:nvSpPr>
          <p:cNvPr id="9" name="矩形 8"/>
          <p:cNvSpPr/>
          <p:nvPr/>
        </p:nvSpPr>
        <p:spPr>
          <a:xfrm>
            <a:off x="8245127" y="5653911"/>
            <a:ext cx="3446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Electrical quench was detected in the LLRF system. </a:t>
            </a:r>
          </a:p>
          <a:p>
            <a:pPr algn="ctr"/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Courtesy of F. </a:t>
            </a:r>
            <a:r>
              <a:rPr lang="en-US" altLang="zh-CN" sz="1800" dirty="0" err="1">
                <a:latin typeface="Times New Roman" pitchFamily="18" charset="0"/>
                <a:cs typeface="Times New Roman" pitchFamily="18" charset="0"/>
              </a:rPr>
              <a:t>Qiu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内容占位符 3" descr="scope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71" y="2997746"/>
            <a:ext cx="3493502" cy="252028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828303" y="3276486"/>
            <a:ext cx="38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Pt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28303" y="3780542"/>
            <a:ext cx="375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Pf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01403" y="4437906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0271" y="5610178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800" kern="0" dirty="0">
                <a:solidFill>
                  <a:prstClr val="black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Oscilloscope-detected signal faults</a:t>
            </a:r>
          </a:p>
        </p:txBody>
      </p:sp>
    </p:spTree>
    <p:extLst>
      <p:ext uri="{BB962C8B-B14F-4D97-AF65-F5344CB8AC3E}">
        <p14:creationId xmlns:p14="http://schemas.microsoft.com/office/powerpoint/2010/main" val="25508008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399*127"/>
  <p:tag name="TABLE_ENDDRAG_RECT" val="468*117*399*1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902*261"/>
  <p:tag name="TABLE_ENDDRAG_RECT" val="28*119*902*261"/>
</p:tagLst>
</file>

<file path=ppt/theme/theme1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近物所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183781"/>
      </a:accent1>
      <a:accent2>
        <a:srgbClr val="E6771A"/>
      </a:accent2>
      <a:accent3>
        <a:srgbClr val="D9241C"/>
      </a:accent3>
      <a:accent4>
        <a:srgbClr val="3F3F3F"/>
      </a:accent4>
      <a:accent5>
        <a:srgbClr val="3F3F3F"/>
      </a:accent5>
      <a:accent6>
        <a:srgbClr val="3F3F3F"/>
      </a:accent6>
      <a:hlink>
        <a:srgbClr val="F59E00"/>
      </a:hlink>
      <a:folHlink>
        <a:srgbClr val="B2B2B2"/>
      </a:folHlink>
    </a:clrScheme>
    <a:fontScheme name="微软雅黑">
      <a:majorFont>
        <a:latin typeface="微软雅黑"/>
        <a:ea typeface="Microsoft YaHei UI"/>
        <a:cs typeface=""/>
      </a:majorFont>
      <a:minorFont>
        <a:latin typeface="微软雅黑"/>
        <a:ea typeface="Microsoft YaHei U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4nyzzmig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109188</TotalTime>
  <Words>2365</Words>
  <Application>Microsoft Office PowerPoint</Application>
  <PresentationFormat>自定义</PresentationFormat>
  <Paragraphs>404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DengXian</vt:lpstr>
      <vt:lpstr>黑体</vt:lpstr>
      <vt:lpstr>楷体</vt:lpstr>
      <vt:lpstr>宋体</vt:lpstr>
      <vt:lpstr>微软雅黑</vt:lpstr>
      <vt:lpstr>Arial</vt:lpstr>
      <vt:lpstr>Arial Narrow</vt:lpstr>
      <vt:lpstr>Calibri</vt:lpstr>
      <vt:lpstr>Times</vt:lpstr>
      <vt:lpstr>Times New Roman</vt:lpstr>
      <vt:lpstr>Wingdings</vt:lpstr>
      <vt:lpstr>11_Office 主题</vt:lpstr>
      <vt:lpstr>1_Office 主题</vt:lpstr>
      <vt:lpstr>主题2</vt:lpstr>
      <vt:lpstr>12_Office 主题</vt:lpstr>
      <vt:lpstr>PowerPoint 演示文稿</vt:lpstr>
      <vt:lpstr>Outline</vt:lpstr>
      <vt:lpstr>Development of intense SC linac in IMP</vt:lpstr>
      <vt:lpstr>Development of intense SC linac in IMP</vt:lpstr>
      <vt:lpstr>Development of intense SC linac in IMP</vt:lpstr>
      <vt:lpstr>Performance degradation and related contamination</vt:lpstr>
      <vt:lpstr>1. Field emission induced Coupler Ceramic Window Failure</vt:lpstr>
      <vt:lpstr>1. Field emission induced Coupler Ceramic Window Failure</vt:lpstr>
      <vt:lpstr>1. Field emission induced Coupler Ceramic Window Failure</vt:lpstr>
      <vt:lpstr>1. Field emission induced Coupler Ceramic Window Failure</vt:lpstr>
      <vt:lpstr>2. CAFE: FE Mitigation and Performance Evolution (2016-2020)</vt:lpstr>
      <vt:lpstr>2. CAFE: FE Mitigation and Performance Evolution (2016-2020)</vt:lpstr>
      <vt:lpstr>2. CAFE: FE Mitigation and Performance Evolution (2016-2020)</vt:lpstr>
      <vt:lpstr>3. CAFE2: FE Mitigation and Online Processing (2020-2025)</vt:lpstr>
      <vt:lpstr>3. CAFE2: FE Mitigation and Online Processing (2020-2025)</vt:lpstr>
      <vt:lpstr>3. CAFE2: FE Mitigation and Online Processing (2020-2025)</vt:lpstr>
      <vt:lpstr>3. CAFE2: FE Mitigation and Online Processing (2020-2025)</vt:lpstr>
      <vt:lpstr>3. CAFE2: FE Mitigation and Online Processing (2020-2025)</vt:lpstr>
      <vt:lpstr>3. CAFE2: FE Mitigation and Online Processing (2020-2025)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CJN</dc:creator>
  <cp:lastModifiedBy>SHIHUI WEI</cp:lastModifiedBy>
  <cp:revision>167</cp:revision>
  <dcterms:created xsi:type="dcterms:W3CDTF">2012-02-07T13:22:20Z</dcterms:created>
  <dcterms:modified xsi:type="dcterms:W3CDTF">2026-06-10T10:01:03Z</dcterms:modified>
</cp:coreProperties>
</file>