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1"/>
  </p:sldMasterIdLst>
  <p:notesMasterIdLst>
    <p:notesMasterId r:id="rId15"/>
  </p:notesMasterIdLst>
  <p:sldIdLst>
    <p:sldId id="257" r:id="rId2"/>
    <p:sldId id="258" r:id="rId3"/>
    <p:sldId id="313" r:id="rId4"/>
    <p:sldId id="260" r:id="rId5"/>
    <p:sldId id="314" r:id="rId6"/>
    <p:sldId id="259" r:id="rId7"/>
    <p:sldId id="315" r:id="rId8"/>
    <p:sldId id="316" r:id="rId9"/>
    <p:sldId id="261" r:id="rId10"/>
    <p:sldId id="262" r:id="rId11"/>
    <p:sldId id="267" r:id="rId12"/>
    <p:sldId id="263" r:id="rId13"/>
    <p:sldId id="268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686"/>
    <p:restoredTop sz="69833"/>
  </p:normalViewPr>
  <p:slideViewPr>
    <p:cSldViewPr snapToGrid="0" snapToObjects="1" showGuides="1">
      <p:cViewPr>
        <p:scale>
          <a:sx n="94" d="100"/>
          <a:sy n="94" d="100"/>
        </p:scale>
        <p:origin x="-1920" y="408"/>
      </p:cViewPr>
      <p:guideLst>
        <p:guide orient="horz" pos="218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CF64A0-C6A5-824F-8AD3-609D49AFDE18}" type="datetimeFigureOut">
              <a:t>2026/6/7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kumimoji="1" lang="ja-JP" altLang="en-US"/>
              <a:t>マスター テキストの書式設定
第 </a:t>
            </a:r>
            <a:r>
              <a:rPr kumimoji="1" lang="en-US" altLang="ja-JP"/>
              <a:t>2 </a:t>
            </a:r>
            <a:r>
              <a:rPr kumimoji="1" lang="ja-JP" altLang="en-US"/>
              <a:t>レベル
第 </a:t>
            </a:r>
            <a:r>
              <a:rPr kumimoji="1" lang="en-US" altLang="ja-JP"/>
              <a:t>3 </a:t>
            </a:r>
            <a:r>
              <a:rPr kumimoji="1" lang="ja-JP" altLang="en-US"/>
              <a:t>レベル
第 </a:t>
            </a:r>
            <a:r>
              <a:rPr kumimoji="1" lang="en-US" altLang="ja-JP"/>
              <a:t>4 </a:t>
            </a:r>
            <a:r>
              <a:rPr kumimoji="1" lang="ja-JP" altLang="en-US"/>
              <a:t>レベル
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749DB3-ACCE-4F4E-8013-4E6A5D18B6FE}" type="slidenum"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507353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	</a:t>
            </a:r>
            <a:r>
              <a:rPr lang="en-US" dirty="0" err="1"/>
              <a:t>SuperKEKB</a:t>
            </a:r>
            <a:r>
              <a:rPr lang="en-US" dirty="0"/>
              <a:t> is an electron and positron asymmetric energy collider for the discovery new physics experiment of Belle 2</a:t>
            </a:r>
          </a:p>
          <a:p>
            <a:r>
              <a:rPr lang="en-US" dirty="0"/>
              <a:t>	HER is an electron and High energy, LER is low energy for positron</a:t>
            </a:r>
          </a:p>
          <a:p>
            <a:r>
              <a:rPr lang="en-US" dirty="0"/>
              <a:t>	</a:t>
            </a:r>
            <a:r>
              <a:rPr lang="en-US" dirty="0" err="1"/>
              <a:t>SuperKEKB</a:t>
            </a:r>
            <a:r>
              <a:rPr lang="en-US" dirty="0"/>
              <a:t> is an upgrade machine from KEKB accelerator that is also e+/e- collider for luminosity frontier </a:t>
            </a:r>
          </a:p>
          <a:p>
            <a:r>
              <a:rPr lang="en-US" dirty="0"/>
              <a:t>	These accelerators focus on the high luminosity.</a:t>
            </a:r>
          </a:p>
          <a:p>
            <a:r>
              <a:rPr lang="en-US" dirty="0"/>
              <a:t>	</a:t>
            </a:r>
            <a:r>
              <a:rPr lang="en-US" dirty="0" err="1"/>
              <a:t>SuperKEKB</a:t>
            </a:r>
            <a:r>
              <a:rPr lang="en-US" dirty="0"/>
              <a:t> adopted the two method, Nano-beam scheme and high beam intensity.</a:t>
            </a:r>
          </a:p>
          <a:p>
            <a:r>
              <a:rPr lang="en-US" dirty="0"/>
              <a:t>	The design current of </a:t>
            </a:r>
            <a:r>
              <a:rPr lang="en-US" dirty="0" err="1"/>
              <a:t>SuperKEKB</a:t>
            </a:r>
            <a:r>
              <a:rPr lang="en-US" dirty="0"/>
              <a:t> is 3.6 A and 2.6 A for positron and electron.</a:t>
            </a:r>
          </a:p>
          <a:p>
            <a:r>
              <a:rPr lang="en-US" dirty="0"/>
              <a:t>	That is twice higher than the KEKB achieved current.</a:t>
            </a:r>
          </a:p>
          <a:p>
            <a:r>
              <a:rPr lang="en-US" dirty="0"/>
              <a:t>	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1DC116-A4F8-4D9D-B5DA-A6689CF4F95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20695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ja-JP"/>
              <a:t>What is the best strategy for maintenance conditioning in long-term SRF operation?</a:t>
            </a:r>
          </a:p>
          <a:p>
            <a:r>
              <a:rPr lang="en-US" altLang="ja-JP"/>
              <a:t>How should cavity dependent trip behavior be evaluated and classified?</a:t>
            </a:r>
          </a:p>
          <a:p>
            <a:r>
              <a:rPr lang="en-US" altLang="ja-JP"/>
              <a:t>What diagnostics are most useful for identifying early signs of aging related failures?</a:t>
            </a:r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749DB3-ACCE-4F4E-8013-4E6A5D18B6FE}" type="slidenum">
              <a:rPr lang="en-US" altLang="ja-JP"/>
              <a:t>13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221609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43188" y="892810"/>
            <a:ext cx="9144000" cy="972820"/>
          </a:xfrm>
        </p:spPr>
        <p:txBody>
          <a:bodyPr anchor="b">
            <a:normAutofit/>
          </a:bodyPr>
          <a:lstStyle>
            <a:lvl1pPr algn="l">
              <a:defRPr sz="4800" baseline="0">
                <a:latin typeface="Helvetica Neue" panose="02000503000000020004" pitchFamily="2" charset="0"/>
                <a:ea typeface="Hiragino Maru Gothic ProN W4" panose="020F0400000000000000" pitchFamily="34" charset="-128"/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053751"/>
            <a:ext cx="9144000" cy="2204049"/>
          </a:xfrm>
        </p:spPr>
        <p:txBody>
          <a:bodyPr/>
          <a:lstStyle>
            <a:lvl1pPr marL="0" indent="0" algn="l">
              <a:buNone/>
              <a:defRPr sz="24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aseline="0">
                <a:latin typeface="Helvetica" pitchFamily="2" charset="0"/>
                <a:ea typeface="UD デジタル 教科書体 NK-R" panose="02020400000000000000" pitchFamily="18" charset="-128"/>
              </a:defRPr>
            </a:lvl1pPr>
          </a:lstStyle>
          <a:p>
            <a:r>
              <a:rPr lang="en-US" altLang="ja-JP"/>
              <a:t>2026-06-10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0">
                <a:latin typeface="Helvetica" pitchFamily="2" charset="0"/>
                <a:ea typeface="UD デジタル 教科書体 NK-R" panose="02020400000000000000" pitchFamily="18" charset="-128"/>
              </a:defRPr>
            </a:lvl1pPr>
          </a:lstStyle>
          <a:p>
            <a:r>
              <a:rPr lang="en-US" dirty="0"/>
              <a:t>WG-2: Session 2, TTC2026, 9-12 June 2026, France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353800" y="6492875"/>
            <a:ext cx="838200" cy="365125"/>
          </a:xfrm>
        </p:spPr>
        <p:txBody>
          <a:bodyPr/>
          <a:lstStyle>
            <a:lvl1pPr>
              <a:defRPr sz="2400" baseline="0">
                <a:latin typeface="Helvetica" pitchFamily="2" charset="0"/>
                <a:ea typeface="UD デジタル 教科書体 NK-R" panose="02020400000000000000" pitchFamily="18" charset="-128"/>
              </a:defRPr>
            </a:lvl1pPr>
          </a:lstStyle>
          <a:p>
            <a:fld id="{098C2344-2581-4ED6-838D-11BF13A39D3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object 2">
            <a:extLst>
              <a:ext uri="{FF2B5EF4-FFF2-40B4-BE49-F238E27FC236}">
                <a16:creationId xmlns:a16="http://schemas.microsoft.com/office/drawing/2014/main" id="{3FA77AA7-2A4C-42E4-B38E-8E60428E7EF2}"/>
              </a:ext>
            </a:extLst>
          </p:cNvPr>
          <p:cNvSpPr/>
          <p:nvPr/>
        </p:nvSpPr>
        <p:spPr>
          <a:xfrm>
            <a:off x="711201" y="165100"/>
            <a:ext cx="231987" cy="2428240"/>
          </a:xfrm>
          <a:custGeom>
            <a:avLst/>
            <a:gdLst/>
            <a:ahLst/>
            <a:cxnLst/>
            <a:rect l="l" t="t" r="r" b="b"/>
            <a:pathLst>
              <a:path w="173990" h="2428240">
                <a:moveTo>
                  <a:pt x="0" y="0"/>
                </a:moveTo>
                <a:lnTo>
                  <a:pt x="173677" y="0"/>
                </a:lnTo>
                <a:lnTo>
                  <a:pt x="173677" y="2427829"/>
                </a:lnTo>
                <a:lnTo>
                  <a:pt x="0" y="2427829"/>
                </a:lnTo>
                <a:lnTo>
                  <a:pt x="0" y="0"/>
                </a:lnTo>
                <a:close/>
              </a:path>
            </a:pathLst>
          </a:custGeom>
          <a:solidFill>
            <a:srgbClr val="1F497D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</p:spTree>
    <p:extLst>
      <p:ext uri="{BB962C8B-B14F-4D97-AF65-F5344CB8AC3E}">
        <p14:creationId xmlns:p14="http://schemas.microsoft.com/office/powerpoint/2010/main" val="47325333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5200" y="341518"/>
            <a:ext cx="10515600" cy="542519"/>
          </a:xfrm>
        </p:spPr>
        <p:txBody>
          <a:bodyPr/>
          <a:lstStyle>
            <a:lvl1pPr>
              <a:defRPr sz="4000" b="0" baseline="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245706"/>
            <a:ext cx="5181600" cy="4931259"/>
          </a:xfrm>
          <a:noFill/>
        </p:spPr>
        <p:txBody>
          <a:bodyPr/>
          <a:lstStyle>
            <a:lvl1pPr marL="228600" indent="-228600" algn="l">
              <a:buClr>
                <a:srgbClr val="1F497D"/>
              </a:buClr>
              <a:buSzPct val="100000"/>
              <a:buFontTx/>
              <a:buChar char="■"/>
              <a:defRPr sz="1600" b="0" baseline="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1400" b="0" baseline="0"/>
            </a:lvl2pPr>
            <a:lvl3pPr marL="914400" indent="0">
              <a:buFontTx/>
              <a:buNone/>
              <a:defRPr sz="1200"/>
            </a:lvl3pPr>
            <a:lvl4pPr marL="1371600" indent="0">
              <a:buFontTx/>
              <a:buNone/>
              <a:defRPr sz="1100"/>
            </a:lvl4pPr>
            <a:lvl5pPr marL="1828800" indent="0">
              <a:buFontTx/>
              <a:buNone/>
              <a:defRPr sz="1100"/>
            </a:lvl5pPr>
          </a:lstStyle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baseline="0">
                <a:latin typeface="Helvetica" pitchFamily="2" charset="0"/>
                <a:ea typeface="UD デジタル 教科書体 NK-R" panose="02020400000000000000" pitchFamily="18" charset="-128"/>
              </a:defRPr>
            </a:lvl1pPr>
          </a:lstStyle>
          <a:p>
            <a:r>
              <a:rPr lang="en-US" altLang="ja-JP"/>
              <a:t>2026-06-10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baseline="0">
                <a:latin typeface="Helvetica" pitchFamily="2" charset="0"/>
                <a:ea typeface="UD デジタル 教科書体 NK-R" panose="02020400000000000000" pitchFamily="18" charset="-128"/>
              </a:defRPr>
            </a:lvl1pPr>
          </a:lstStyle>
          <a:p>
            <a:r>
              <a:rPr lang="en-US" dirty="0"/>
              <a:t>WG-2: Session 2, TTC2026, 9-12 June 2026, France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baseline="0">
                <a:latin typeface="Helvetica" pitchFamily="2" charset="0"/>
                <a:ea typeface="UD デジタル 教科書体 NK-R" panose="02020400000000000000" pitchFamily="18" charset="-128"/>
              </a:defRPr>
            </a:lvl1pPr>
          </a:lstStyle>
          <a:p>
            <a:fld id="{098C2344-2581-4ED6-838D-11BF13A39D3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object 2">
            <a:extLst>
              <a:ext uri="{FF2B5EF4-FFF2-40B4-BE49-F238E27FC236}">
                <a16:creationId xmlns:a16="http://schemas.microsoft.com/office/drawing/2014/main" id="{482C827F-57D9-4F97-A993-E9962BEE3BB1}"/>
              </a:ext>
            </a:extLst>
          </p:cNvPr>
          <p:cNvSpPr/>
          <p:nvPr/>
        </p:nvSpPr>
        <p:spPr>
          <a:xfrm>
            <a:off x="711201" y="165100"/>
            <a:ext cx="231987" cy="895350"/>
          </a:xfrm>
          <a:custGeom>
            <a:avLst/>
            <a:gdLst/>
            <a:ahLst/>
            <a:cxnLst/>
            <a:rect l="l" t="t" r="r" b="b"/>
            <a:pathLst>
              <a:path w="173990" h="2428240">
                <a:moveTo>
                  <a:pt x="0" y="0"/>
                </a:moveTo>
                <a:lnTo>
                  <a:pt x="173677" y="0"/>
                </a:lnTo>
                <a:lnTo>
                  <a:pt x="173677" y="2427829"/>
                </a:lnTo>
                <a:lnTo>
                  <a:pt x="0" y="2427829"/>
                </a:lnTo>
                <a:lnTo>
                  <a:pt x="0" y="0"/>
                </a:lnTo>
                <a:close/>
              </a:path>
            </a:pathLst>
          </a:custGeom>
          <a:solidFill>
            <a:srgbClr val="1F497D"/>
          </a:solidFill>
        </p:spPr>
        <p:txBody>
          <a:bodyPr wrap="square" lIns="0" tIns="0" rIns="0" bIns="0" rtlCol="0"/>
          <a:lstStyle/>
          <a:p>
            <a:endParaRPr sz="1800" b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B4C94757-F4F3-46CF-B487-616C3D79792C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299200" y="1245706"/>
            <a:ext cx="5181600" cy="4931259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l">
              <a:buClr>
                <a:srgbClr val="1F497D"/>
              </a:buClr>
              <a:buSzPct val="100000"/>
              <a:buFontTx/>
              <a:buNone/>
              <a:defRPr sz="1600" b="0" baseline="0">
                <a:solidFill>
                  <a:srgbClr val="1F497D"/>
                </a:solidFill>
              </a:defRPr>
            </a:lvl1pPr>
            <a:lvl2pPr marL="457200" indent="0">
              <a:buFontTx/>
              <a:buNone/>
              <a:defRPr sz="1400" b="0" baseline="0"/>
            </a:lvl2pPr>
            <a:lvl3pPr marL="914400" indent="0">
              <a:buFontTx/>
              <a:buNone/>
              <a:defRPr sz="1200"/>
            </a:lvl3pPr>
            <a:lvl4pPr marL="1371600" indent="0">
              <a:buFontTx/>
              <a:buNone/>
              <a:defRPr sz="1100"/>
            </a:lvl4pPr>
            <a:lvl5pPr marL="1828800" indent="0">
              <a:buFontTx/>
              <a:buNone/>
              <a:defRPr sz="1100"/>
            </a:lvl5pPr>
          </a:lstStyle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</p:spTree>
    <p:extLst>
      <p:ext uri="{BB962C8B-B14F-4D97-AF65-F5344CB8AC3E}">
        <p14:creationId xmlns:p14="http://schemas.microsoft.com/office/powerpoint/2010/main" val="157623527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 baseline="0">
                <a:solidFill>
                  <a:schemeClr val="tx1">
                    <a:tint val="75000"/>
                  </a:schemeClr>
                </a:solidFill>
                <a:latin typeface="Helvetica" pitchFamily="2" charset="0"/>
                <a:ea typeface="UD デジタル 教科書体 NK-R" panose="02020400000000000000" pitchFamily="18" charset="-128"/>
              </a:defRPr>
            </a:lvl1pPr>
          </a:lstStyle>
          <a:p>
            <a:r>
              <a:rPr lang="en-US" altLang="ja-JP"/>
              <a:t>2026-06-10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 baseline="0">
                <a:solidFill>
                  <a:schemeClr val="tx1">
                    <a:tint val="75000"/>
                  </a:schemeClr>
                </a:solidFill>
                <a:latin typeface="Helvetica" pitchFamily="2" charset="0"/>
                <a:ea typeface="+mj-ea"/>
              </a:defRPr>
            </a:lvl1pPr>
          </a:lstStyle>
          <a:p>
            <a:r>
              <a:rPr lang="en-US" dirty="0"/>
              <a:t>WG-2: Session 2, TTC2026, 9-12 June 2026, France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45328" y="6468493"/>
            <a:ext cx="10466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00" b="0" i="0" baseline="0">
                <a:solidFill>
                  <a:schemeClr val="tx1">
                    <a:tint val="75000"/>
                  </a:schemeClr>
                </a:solidFill>
                <a:latin typeface="Helvetica" pitchFamily="2" charset="0"/>
                <a:ea typeface="UD デジタル 教科書体 NK-R" panose="02020400000000000000" pitchFamily="18" charset="-128"/>
              </a:defRPr>
            </a:lvl1pPr>
          </a:lstStyle>
          <a:p>
            <a:fld id="{098C2344-2581-4ED6-838D-11BF13A39D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57211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69" r:id="rId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b="0" i="0" kern="1200" baseline="0">
          <a:solidFill>
            <a:schemeClr val="tx1"/>
          </a:solidFill>
          <a:latin typeface="Helvetica" pitchFamily="2" charset="0"/>
          <a:ea typeface="Hiragino Maru Gothic ProN W4" panose="020F0400000000000000" pitchFamily="34" charset="-128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b="0" i="0" kern="1200" baseline="0">
          <a:solidFill>
            <a:schemeClr val="tx1"/>
          </a:solidFill>
          <a:latin typeface="Helvetica" pitchFamily="2" charset="0"/>
          <a:ea typeface="Hiragino Maru Gothic ProN W4" panose="020F0400000000000000" pitchFamily="34" charset="-128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b="0" i="0" kern="1200" baseline="0">
          <a:solidFill>
            <a:schemeClr val="tx1"/>
          </a:solidFill>
          <a:latin typeface="Helvetica" pitchFamily="2" charset="0"/>
          <a:ea typeface="Hiragino Maru Gothic ProN W4" panose="020F0400000000000000" pitchFamily="34" charset="-128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b="0" i="0" kern="1200" baseline="0">
          <a:solidFill>
            <a:schemeClr val="tx1"/>
          </a:solidFill>
          <a:latin typeface="Helvetica" pitchFamily="2" charset="0"/>
          <a:ea typeface="Hiragino Maru Gothic ProN W4" panose="020F0400000000000000" pitchFamily="34" charset="-128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b="0" i="0" kern="1200" baseline="0">
          <a:solidFill>
            <a:schemeClr val="tx1"/>
          </a:solidFill>
          <a:latin typeface="Helvetica" pitchFamily="2" charset="0"/>
          <a:ea typeface="Hiragino Maru Gothic ProN W4" panose="020F0400000000000000" pitchFamily="34" charset="-128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b="0" i="0" kern="1200" baseline="0">
          <a:solidFill>
            <a:schemeClr val="tx1"/>
          </a:solidFill>
          <a:latin typeface="Helvetica" pitchFamily="2" charset="0"/>
          <a:ea typeface="Hiragino Maru Gothic ProN W4" panose="020F0400000000000000" pitchFamily="34" charset="-128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202F494-ACA3-E748-97E3-8A6A46AB84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43187" y="892810"/>
            <a:ext cx="10768167" cy="972820"/>
          </a:xfrm>
        </p:spPr>
        <p:txBody>
          <a:bodyPr anchor="ctr" anchorCtr="0">
            <a:normAutofit fontScale="90000"/>
          </a:bodyPr>
          <a:lstStyle/>
          <a:p>
            <a:r>
              <a:rPr lang="en-US" altLang="ja-JP"/>
              <a:t>Performance degradation and component failures of Superconducting cavity system in SuperKEKB operation</a:t>
            </a:r>
            <a:endParaRPr kumimoji="1" lang="ja-JP" altLang="en-US"/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BFF01C98-F02D-4147-AE52-2071A8BA30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429000"/>
            <a:ext cx="9144000" cy="1828800"/>
          </a:xfrm>
        </p:spPr>
        <p:txBody>
          <a:bodyPr/>
          <a:lstStyle/>
          <a:p>
            <a:r>
              <a:rPr lang="en-US" altLang="ja-JP"/>
              <a:t>Takafumi Okada</a:t>
            </a:r>
          </a:p>
          <a:p>
            <a:r>
              <a:rPr lang="en-US" altLang="ja-JP"/>
              <a:t>on behalf of SRF group at SuperKEKB</a:t>
            </a:r>
            <a:endParaRPr kumimoji="1" lang="ja-JP" altLang="en-US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74CB029A-9D85-CA4B-AB8B-0D54A0529F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/>
              <a:t>2026-06-10</a:t>
            </a:r>
            <a:endParaRPr 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76F864F5-F259-0F4E-93EB-1F67C6DE8A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WG-2: Session 2, TTC2026, 9-12 June 2026, France</a:t>
            </a:r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23BB7C37-654B-1F49-B257-B349C8F56D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C2344-2581-4ED6-838D-11BF13A39D3C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70881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6FE4FE5-6D63-2B4B-A237-36D16BDE38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075" y="341517"/>
            <a:ext cx="10440000" cy="576000"/>
          </a:xfrm>
        </p:spPr>
        <p:txBody>
          <a:bodyPr>
            <a:normAutofit fontScale="90000"/>
          </a:bodyPr>
          <a:lstStyle/>
          <a:p>
            <a:r>
              <a:rPr lang="en-US" altLang="ja-JP"/>
              <a:t>Statistics of cavity trips during operation</a:t>
            </a:r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DEAC10F-3A64-E34E-A72A-77C574D209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96957" y="1245706"/>
            <a:ext cx="11695043" cy="4931259"/>
          </a:xfrm>
        </p:spPr>
        <p:txBody>
          <a:bodyPr/>
          <a:lstStyle/>
          <a:p>
            <a:r>
              <a:rPr lang="en-US" altLang="ja-JP"/>
              <a:t>During the whole operation period, the trip rate of SRF system is small and is not a main cause of downtime.</a:t>
            </a:r>
          </a:p>
          <a:p>
            <a:r>
              <a:rPr lang="en-US" altLang="ja-JP"/>
              <a:t>Multipacting rate becomes larger depending on the accumulated operation time. Piezo breakdowns were much reduced by humidity countermeasures.</a:t>
            </a:r>
          </a:p>
          <a:p>
            <a:r>
              <a:rPr kumimoji="1" lang="en-US" altLang="ja-JP"/>
              <a:t>Mean Time Between Failure</a:t>
            </a:r>
            <a:r>
              <a:rPr lang="en-US" altLang="ja-JP"/>
              <a:t> is more than 10 days. This is not bad, but further efforts are necessary to reduce the number of failures.</a:t>
            </a:r>
            <a:endParaRPr kumimoji="1" lang="en-US" altLang="ja-JP"/>
          </a:p>
          <a:p>
            <a:r>
              <a:rPr lang="en-US" altLang="ja-JP"/>
              <a:t>We would like to continue conditioning and more detailed analysis for high current and long term operation of SRF cavity.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5D827AB1-284A-8E4C-8EEE-13C5C3712A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/>
              <a:t>2026-06-10</a:t>
            </a:r>
            <a:endParaRPr 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B520C25D-3E65-AA4D-99F6-D14236993E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WG-2: Session 2, TTC2026, 9-12 June 2026, France</a:t>
            </a:r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515173A7-4BB0-EF4E-A085-3D631A8EF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C2344-2581-4ED6-838D-11BF13A39D3C}" type="slidenum">
              <a:rPr lang="en-US" smtClean="0"/>
              <a:pPr/>
              <a:t>10</a:t>
            </a:fld>
            <a:endParaRPr lang="en-US" dirty="0"/>
          </a:p>
        </p:txBody>
      </p:sp>
      <p:graphicFrame>
        <p:nvGraphicFramePr>
          <p:cNvPr id="9" name="表 8">
            <a:extLst>
              <a:ext uri="{FF2B5EF4-FFF2-40B4-BE49-F238E27FC236}">
                <a16:creationId xmlns:a16="http://schemas.microsoft.com/office/drawing/2014/main" id="{D6A13D00-DA0A-5342-BAD2-74A248FF1E8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1010976"/>
              </p:ext>
            </p:extLst>
          </p:nvPr>
        </p:nvGraphicFramePr>
        <p:xfrm>
          <a:off x="2009353" y="3033712"/>
          <a:ext cx="8001016" cy="3505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68193">
                  <a:extLst>
                    <a:ext uri="{9D8B030D-6E8A-4147-A177-3AD203B41FA5}">
                      <a16:colId xmlns:a16="http://schemas.microsoft.com/office/drawing/2014/main" val="2192468389"/>
                    </a:ext>
                  </a:extLst>
                </a:gridCol>
                <a:gridCol w="1121452">
                  <a:extLst>
                    <a:ext uri="{9D8B030D-6E8A-4147-A177-3AD203B41FA5}">
                      <a16:colId xmlns:a16="http://schemas.microsoft.com/office/drawing/2014/main" val="2933654153"/>
                    </a:ext>
                  </a:extLst>
                </a:gridCol>
                <a:gridCol w="655454">
                  <a:extLst>
                    <a:ext uri="{9D8B030D-6E8A-4147-A177-3AD203B41FA5}">
                      <a16:colId xmlns:a16="http://schemas.microsoft.com/office/drawing/2014/main" val="2341558521"/>
                    </a:ext>
                  </a:extLst>
                </a:gridCol>
                <a:gridCol w="655454">
                  <a:extLst>
                    <a:ext uri="{9D8B030D-6E8A-4147-A177-3AD203B41FA5}">
                      <a16:colId xmlns:a16="http://schemas.microsoft.com/office/drawing/2014/main" val="1905169153"/>
                    </a:ext>
                  </a:extLst>
                </a:gridCol>
                <a:gridCol w="655454">
                  <a:extLst>
                    <a:ext uri="{9D8B030D-6E8A-4147-A177-3AD203B41FA5}">
                      <a16:colId xmlns:a16="http://schemas.microsoft.com/office/drawing/2014/main" val="2730476281"/>
                    </a:ext>
                  </a:extLst>
                </a:gridCol>
                <a:gridCol w="655454">
                  <a:extLst>
                    <a:ext uri="{9D8B030D-6E8A-4147-A177-3AD203B41FA5}">
                      <a16:colId xmlns:a16="http://schemas.microsoft.com/office/drawing/2014/main" val="1262668093"/>
                    </a:ext>
                  </a:extLst>
                </a:gridCol>
                <a:gridCol w="655454">
                  <a:extLst>
                    <a:ext uri="{9D8B030D-6E8A-4147-A177-3AD203B41FA5}">
                      <a16:colId xmlns:a16="http://schemas.microsoft.com/office/drawing/2014/main" val="210289124"/>
                    </a:ext>
                  </a:extLst>
                </a:gridCol>
                <a:gridCol w="655454">
                  <a:extLst>
                    <a:ext uri="{9D8B030D-6E8A-4147-A177-3AD203B41FA5}">
                      <a16:colId xmlns:a16="http://schemas.microsoft.com/office/drawing/2014/main" val="1072041089"/>
                    </a:ext>
                  </a:extLst>
                </a:gridCol>
                <a:gridCol w="778647">
                  <a:extLst>
                    <a:ext uri="{9D8B030D-6E8A-4147-A177-3AD203B41FA5}">
                      <a16:colId xmlns:a16="http://schemas.microsoft.com/office/drawing/2014/main" val="40609634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 fontAlgn="t"/>
                      <a:r>
                        <a:rPr lang="en" sz="140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Beam Aborts</a:t>
                      </a:r>
                    </a:p>
                    <a:p>
                      <a:pPr algn="l" fontAlgn="t"/>
                      <a:r>
                        <a:rPr lang="en" sz="140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caused by</a:t>
                      </a:r>
                      <a:endParaRPr lang="en" sz="14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Recovery</a:t>
                      </a:r>
                    </a:p>
                    <a:p>
                      <a:pPr algn="l" fontAlgn="t"/>
                      <a:r>
                        <a:rPr lang="en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time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ja-JP" sz="140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2019</a:t>
                      </a:r>
                      <a:endParaRPr lang="ja-JP" alt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ja-JP" sz="140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2020</a:t>
                      </a:r>
                      <a:endParaRPr lang="ja-JP" alt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ja-JP" sz="140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2021</a:t>
                      </a:r>
                      <a:endParaRPr lang="ja-JP" alt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ja-JP" sz="140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2022</a:t>
                      </a:r>
                      <a:endParaRPr lang="en-US" altLang="ja-JP" sz="14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ja-JP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2024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ja-JP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2025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ja-JP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2026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98293991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l" fontAlgn="t"/>
                      <a:r>
                        <a:rPr lang="en" sz="1400" u="none" strike="noStrike" dirty="0">
                          <a:effectLst/>
                        </a:rPr>
                        <a:t>MP in Cavity</a:t>
                      </a:r>
                      <a:endParaRPr lang="en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2-3 min.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ja-JP" sz="1400" u="none" strike="noStrike" dirty="0">
                          <a:effectLst/>
                        </a:rPr>
                        <a:t>2</a:t>
                      </a:r>
                      <a:endParaRPr lang="en-US" altLang="ja-JP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ja-JP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2</a:t>
                      </a:r>
                      <a:endParaRPr lang="en-US" altLang="ja-JP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ja-JP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12</a:t>
                      </a:r>
                      <a:endParaRPr lang="en-US" altLang="ja-JP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ja-JP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7</a:t>
                      </a:r>
                      <a:endParaRPr lang="en-US" altLang="ja-JP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ja-JP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ja-JP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ja-JP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10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49739610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l" fontAlgn="t"/>
                      <a:r>
                        <a:rPr lang="en" sz="1400" u="none" strike="noStrike" dirty="0">
                          <a:effectLst/>
                        </a:rPr>
                        <a:t>Piezo breakdown</a:t>
                      </a:r>
                      <a:endParaRPr lang="en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&lt; 1 hour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ja-JP" sz="1400" u="none" strike="noStrike" dirty="0">
                          <a:effectLst/>
                        </a:rPr>
                        <a:t>6</a:t>
                      </a:r>
                      <a:endParaRPr lang="en-US" altLang="ja-JP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ja-JP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5</a:t>
                      </a:r>
                      <a:endParaRPr lang="en-US" altLang="ja-JP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ja-JP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</a:t>
                      </a:r>
                      <a:endParaRPr lang="en-US" altLang="ja-JP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ja-JP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0</a:t>
                      </a:r>
                      <a:endParaRPr lang="en-US" altLang="ja-JP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ja-JP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ja-JP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ja-JP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11149976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l" fontAlgn="t"/>
                      <a:r>
                        <a:rPr lang="en" sz="1400" u="none" strike="noStrike" dirty="0">
                          <a:effectLst/>
                        </a:rPr>
                        <a:t>Chiller failure</a:t>
                      </a:r>
                      <a:endParaRPr lang="en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&lt; 1 hour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ja-JP" sz="1400" u="none" strike="noStrike" dirty="0">
                          <a:effectLst/>
                        </a:rPr>
                        <a:t>1</a:t>
                      </a:r>
                      <a:endParaRPr lang="en-US" altLang="ja-JP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ja-JP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</a:t>
                      </a:r>
                      <a:endParaRPr lang="en-US" altLang="ja-JP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ja-JP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3</a:t>
                      </a:r>
                      <a:endParaRPr lang="en-US" altLang="ja-JP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ja-JP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0</a:t>
                      </a:r>
                      <a:endParaRPr lang="en-US" altLang="ja-JP" sz="1400" b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ja-JP" sz="1400" b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ja-JP" sz="1400" b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ja-JP" sz="1400" b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35796164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l" fontAlgn="t"/>
                      <a:r>
                        <a:rPr lang="en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Others</a:t>
                      </a:r>
                      <a:endParaRPr lang="en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endParaRPr lang="en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ja-JP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0</a:t>
                      </a:r>
                      <a:endParaRPr lang="en-US" altLang="ja-JP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ja-JP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0</a:t>
                      </a:r>
                      <a:endParaRPr lang="en-US" altLang="ja-JP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ja-JP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ja-JP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2</a:t>
                      </a:r>
                      <a:endParaRPr lang="en-US" altLang="ja-JP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ja-JP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ja-JP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ja-JP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51989128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l" fontAlgn="t"/>
                      <a:r>
                        <a:rPr lang="en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Total</a:t>
                      </a:r>
                      <a:endParaRPr lang="en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n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ja-JP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9</a:t>
                      </a:r>
                      <a:endParaRPr lang="en-US" altLang="ja-JP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ja-JP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8</a:t>
                      </a:r>
                      <a:endParaRPr lang="en-US" altLang="ja-JP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ja-JP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18</a:t>
                      </a:r>
                      <a:endParaRPr lang="en-US" altLang="ja-JP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ja-JP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9</a:t>
                      </a:r>
                      <a:endParaRPr lang="en-US" altLang="ja-JP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ja-JP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16</a:t>
                      </a:r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ja-JP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2</a:t>
                      </a:r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ja-JP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12</a:t>
                      </a:r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2282754"/>
                  </a:ext>
                </a:extLst>
              </a:tr>
              <a:tr h="215900">
                <a:tc gridSpan="2">
                  <a:txBody>
                    <a:bodyPr/>
                    <a:lstStyle/>
                    <a:p>
                      <a:pPr algn="l" fontAlgn="t"/>
                      <a:r>
                        <a:rPr lang="en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Trip Rate</a:t>
                      </a:r>
                      <a:r>
                        <a:rPr lang="en-US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[/day/8 cavities]</a:t>
                      </a:r>
                      <a:endParaRPr lang="en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t"/>
                      <a:endParaRPr lang="en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ja-JP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0.06</a:t>
                      </a:r>
                      <a:endParaRPr lang="en-US" altLang="ja-JP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ja-JP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0.04</a:t>
                      </a:r>
                      <a:endParaRPr lang="en-US" altLang="ja-JP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ja-JP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0.09</a:t>
                      </a:r>
                      <a:endParaRPr lang="en-US" altLang="ja-JP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ja-JP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0.07</a:t>
                      </a:r>
                      <a:endParaRPr lang="en-US" altLang="ja-JP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ja-JP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0.07</a:t>
                      </a: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ja-JP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0.04</a:t>
                      </a: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ja-JP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0.09</a:t>
                      </a: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6726825"/>
                  </a:ext>
                </a:extLst>
              </a:tr>
              <a:tr h="215900">
                <a:tc gridSpan="2">
                  <a:txBody>
                    <a:bodyPr/>
                    <a:lstStyle/>
                    <a:p>
                      <a:pPr algn="l" fontAlgn="t"/>
                      <a:r>
                        <a:rPr lang="en-US" sz="1400" b="1" u="none" strike="noStrike" dirty="0">
                          <a:solidFill>
                            <a:srgbClr val="0432FF"/>
                          </a:solidFill>
                          <a:effectLst/>
                        </a:rPr>
                        <a:t>MTBF </a:t>
                      </a:r>
                      <a:r>
                        <a:rPr lang="en" sz="1400" b="1" u="none" strike="noStrike" dirty="0">
                          <a:solidFill>
                            <a:srgbClr val="0432FF"/>
                          </a:solidFill>
                          <a:effectLst/>
                        </a:rPr>
                        <a:t>[days/8 cavities]</a:t>
                      </a:r>
                      <a:endParaRPr lang="en" sz="1400" b="1" i="0" u="none" strike="noStrike" dirty="0">
                        <a:solidFill>
                          <a:srgbClr val="0432FF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t"/>
                      <a:endParaRPr lang="en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ja-JP" sz="1400" b="1" u="none" strike="noStrike" dirty="0">
                          <a:solidFill>
                            <a:srgbClr val="0432FF"/>
                          </a:solidFill>
                          <a:effectLst/>
                        </a:rPr>
                        <a:t>16.5</a:t>
                      </a:r>
                      <a:endParaRPr lang="en-US" altLang="ja-JP" sz="1400" b="1" i="0" u="none" strike="noStrike" dirty="0">
                        <a:solidFill>
                          <a:srgbClr val="0432FF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ja-JP" sz="1400" b="1" u="none" strike="noStrike" dirty="0">
                          <a:solidFill>
                            <a:srgbClr val="0432FF"/>
                          </a:solidFill>
                          <a:effectLst/>
                        </a:rPr>
                        <a:t>22.5</a:t>
                      </a:r>
                      <a:endParaRPr lang="en-US" altLang="ja-JP" sz="1400" b="1" i="0" u="none" strike="noStrike" dirty="0">
                        <a:solidFill>
                          <a:srgbClr val="0432FF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ja-JP" sz="1400" b="1" u="none" strike="noStrike" dirty="0">
                          <a:solidFill>
                            <a:srgbClr val="0432FF"/>
                          </a:solidFill>
                          <a:effectLst/>
                        </a:rPr>
                        <a:t>10.9</a:t>
                      </a:r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ja-JP" sz="1400" b="1" u="none" strike="noStrike" dirty="0">
                          <a:solidFill>
                            <a:srgbClr val="0432FF"/>
                          </a:solidFill>
                          <a:effectLst/>
                        </a:rPr>
                        <a:t>13.4</a:t>
                      </a:r>
                      <a:endParaRPr lang="en-US" altLang="ja-JP" sz="1400" b="1" i="0" u="none" strike="noStrike" dirty="0">
                        <a:solidFill>
                          <a:srgbClr val="0432FF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ja-JP" sz="1400" b="1" i="0" u="none" strike="noStrike" dirty="0">
                          <a:solidFill>
                            <a:srgbClr val="0432FF"/>
                          </a:solidFill>
                          <a:effectLst/>
                          <a:latin typeface="+mn-lt"/>
                          <a:ea typeface="+mn-ea"/>
                        </a:rPr>
                        <a:t>14.6</a:t>
                      </a:r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ja-JP" sz="1400" b="1" i="0" u="none" strike="noStrike" dirty="0">
                          <a:solidFill>
                            <a:srgbClr val="0432FF"/>
                          </a:solidFill>
                          <a:effectLst/>
                          <a:latin typeface="+mn-lt"/>
                          <a:ea typeface="+mn-ea"/>
                        </a:rPr>
                        <a:t>24</a:t>
                      </a:r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ja-JP" sz="1400" b="1" i="0" u="none" strike="noStrike" dirty="0">
                          <a:solidFill>
                            <a:srgbClr val="0432FF"/>
                          </a:solidFill>
                          <a:effectLst/>
                          <a:latin typeface="+mn-lt"/>
                          <a:ea typeface="+mn-ea"/>
                        </a:rPr>
                        <a:t>11</a:t>
                      </a:r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9224898"/>
                  </a:ext>
                </a:extLst>
              </a:tr>
              <a:tr h="215900">
                <a:tc gridSpan="2">
                  <a:txBody>
                    <a:bodyPr/>
                    <a:lstStyle/>
                    <a:p>
                      <a:pPr algn="l" fontAlgn="t"/>
                      <a:r>
                        <a:rPr lang="en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Operation days</a:t>
                      </a:r>
                      <a:endParaRPr lang="en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t"/>
                      <a:endParaRPr lang="en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ja-JP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149</a:t>
                      </a:r>
                      <a:endParaRPr lang="en-US" altLang="ja-JP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ja-JP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180</a:t>
                      </a:r>
                      <a:endParaRPr lang="en-US" altLang="ja-JP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ja-JP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196</a:t>
                      </a:r>
                      <a:endParaRPr lang="en-US" altLang="ja-JP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ja-JP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121</a:t>
                      </a:r>
                      <a:endParaRPr lang="en-US" altLang="ja-JP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ja-JP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233</a:t>
                      </a:r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ja-JP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48</a:t>
                      </a:r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ja-JP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132(-6.6)</a:t>
                      </a:r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8199636"/>
                  </a:ext>
                </a:extLst>
              </a:tr>
              <a:tr h="215900">
                <a:tc gridSpan="2">
                  <a:txBody>
                    <a:bodyPr/>
                    <a:lstStyle/>
                    <a:p>
                      <a:pPr algn="l" fontAlgn="t"/>
                      <a:r>
                        <a:rPr lang="e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Total number of beam aborts </a:t>
                      </a:r>
                    </a:p>
                    <a:p>
                      <a:pPr algn="l" fontAlgn="t"/>
                      <a:r>
                        <a:rPr lang="e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(&gt;50mA, including LER single)</a:t>
                      </a:r>
                    </a:p>
                    <a:p>
                      <a:pPr algn="l" fontAlgn="t"/>
                      <a:r>
                        <a:rPr lang="e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*except injection tuning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t"/>
                      <a:endParaRPr lang="en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ja-JP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-</a:t>
                      </a: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ja-JP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~650*</a:t>
                      </a: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~1100</a:t>
                      </a: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ja-JP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~730</a:t>
                      </a: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ja-JP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~1800</a:t>
                      </a: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ja-JP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~109</a:t>
                      </a: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ja-JP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~660</a:t>
                      </a: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637344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32432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6FE4FE5-6D63-2B4B-A237-36D16BDE38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075" y="341517"/>
            <a:ext cx="10440000" cy="576000"/>
          </a:xfrm>
        </p:spPr>
        <p:txBody>
          <a:bodyPr>
            <a:normAutofit fontScale="90000"/>
          </a:bodyPr>
          <a:lstStyle/>
          <a:p>
            <a:r>
              <a:rPr lang="en-US" altLang="ja-JP"/>
              <a:t>Detailed trip statistics</a:t>
            </a:r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DEAC10F-3A64-E34E-A72A-77C574D209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245706"/>
            <a:ext cx="4689143" cy="4931259"/>
          </a:xfrm>
        </p:spPr>
        <p:txBody>
          <a:bodyPr>
            <a:normAutofit/>
          </a:bodyPr>
          <a:lstStyle/>
          <a:p>
            <a:r>
              <a:rPr lang="en-US" altLang="ja-JP" sz="1800"/>
              <a:t>In the present 2026 run, the trip rate is kept low by maintenance conditioning once a month.</a:t>
            </a:r>
          </a:p>
          <a:p>
            <a:r>
              <a:rPr lang="en-US" altLang="ja-JP" sz="1800"/>
              <a:t>The trip frequency is not uniform, especially for D11A. This may be related to the fact that it is the oldest cavity.</a:t>
            </a:r>
          </a:p>
          <a:p>
            <a:r>
              <a:rPr lang="en-US" altLang="ja-JP" sz="1800"/>
              <a:t>In this run, RF was turned off several times by fake signals from the cryogenic system due to so old.</a:t>
            </a:r>
          </a:p>
          <a:p>
            <a:r>
              <a:rPr lang="en-US" altLang="ja-JP" sz="1800"/>
              <a:t>Overall, stable operation has been achieved.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5D827AB1-284A-8E4C-8EEE-13C5C3712A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/>
              <a:t>2026-06-10</a:t>
            </a:r>
            <a:endParaRPr 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B520C25D-3E65-AA4D-99F6-D14236993E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WG-2: Session 2, TTC2026, 9-12 June 2026, France</a:t>
            </a:r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515173A7-4BB0-EF4E-A085-3D631A8EF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C2344-2581-4ED6-838D-11BF13A39D3C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7" name="コンテンツ プレースホルダー 6">
            <a:extLst>
              <a:ext uri="{FF2B5EF4-FFF2-40B4-BE49-F238E27FC236}">
                <a16:creationId xmlns:a16="http://schemas.microsoft.com/office/drawing/2014/main" id="{6256EBD6-86A7-5A4C-B179-DA3B3F81D7D5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359306" y="4725043"/>
            <a:ext cx="5181600" cy="1481867"/>
          </a:xfrm>
        </p:spPr>
        <p:txBody>
          <a:bodyPr/>
          <a:lstStyle/>
          <a:p>
            <a:r>
              <a:rPr lang="en-US" altLang="ja-JP"/>
              <a:t>D11A tends to have a larger number of trips.</a:t>
            </a:r>
          </a:p>
          <a:p>
            <a:r>
              <a:rPr lang="en-US" altLang="ja-JP"/>
              <a:t>No clear feature has been found during conditioning.</a:t>
            </a:r>
          </a:p>
          <a:p>
            <a:r>
              <a:rPr lang="en-US" altLang="ja-JP"/>
              <a:t>We are continuing the investigation based on detailed analysis and statistics.</a:t>
            </a:r>
          </a:p>
          <a:p>
            <a:endParaRPr kumimoji="1" lang="ja-JP" altLang="en-US"/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DB4023BB-93A0-3A45-ABC2-FF1FE89BFAF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559"/>
          <a:stretch/>
        </p:blipFill>
        <p:spPr>
          <a:xfrm>
            <a:off x="5681600" y="1245705"/>
            <a:ext cx="6510400" cy="3217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2542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>
            <a:extLst>
              <a:ext uri="{FF2B5EF4-FFF2-40B4-BE49-F238E27FC236}">
                <a16:creationId xmlns:a16="http://schemas.microsoft.com/office/drawing/2014/main" id="{7A01CA73-709B-B346-90AC-36D246F732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3474" y="505838"/>
            <a:ext cx="5435302" cy="2649709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F6FE4FE5-6D63-2B4B-A237-36D16BDE38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075" y="341517"/>
            <a:ext cx="10440000" cy="576000"/>
          </a:xfrm>
        </p:spPr>
        <p:txBody>
          <a:bodyPr>
            <a:normAutofit fontScale="90000"/>
          </a:bodyPr>
          <a:lstStyle/>
          <a:p>
            <a:r>
              <a:rPr kumimoji="1" lang="en-US" altLang="ja-JP"/>
              <a:t>Diagnostics of each trip</a:t>
            </a:r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DEAC10F-3A64-E34E-A72A-77C574D2092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altLang="ja-JP"/>
              <a:t>The types of trips include:</a:t>
            </a:r>
          </a:p>
          <a:p>
            <a:pPr lvl="1"/>
            <a:r>
              <a:rPr lang="en-US" altLang="ja-JP"/>
              <a:t>Cavity breakdown</a:t>
            </a:r>
          </a:p>
          <a:p>
            <a:pPr lvl="1"/>
            <a:r>
              <a:rPr lang="en-US" altLang="ja-JP"/>
              <a:t>	Multipacting</a:t>
            </a:r>
          </a:p>
          <a:p>
            <a:pPr lvl="1"/>
            <a:r>
              <a:rPr lang="en-US" altLang="ja-JP"/>
              <a:t>Coupler discharge</a:t>
            </a:r>
          </a:p>
          <a:p>
            <a:pPr lvl="1"/>
            <a:r>
              <a:rPr lang="en-US" altLang="ja-JP"/>
              <a:t>Tuner failure</a:t>
            </a:r>
          </a:p>
          <a:p>
            <a:pPr lvl="1"/>
            <a:r>
              <a:rPr lang="en-US" altLang="ja-JP"/>
              <a:t>HOM damper chiller failure</a:t>
            </a:r>
          </a:p>
          <a:p>
            <a:pPr lvl="1"/>
            <a:r>
              <a:rPr lang="en-US" altLang="ja-JP"/>
              <a:t>LLRF trouble</a:t>
            </a:r>
          </a:p>
          <a:p>
            <a:pPr lvl="1"/>
            <a:r>
              <a:rPr lang="en-US" altLang="ja-JP"/>
              <a:t>Klystron and high-power system trouble</a:t>
            </a:r>
          </a:p>
          <a:p>
            <a:pPr lvl="1"/>
            <a:r>
              <a:rPr lang="en-US" altLang="ja-JP"/>
              <a:t>Cryogenics trouble</a:t>
            </a:r>
          </a:p>
          <a:p>
            <a:r>
              <a:rPr lang="en-US" altLang="ja-JP"/>
              <a:t>Analog output signals are monitored using oscilloscopes and long-range loggers, and the type of trip is identified and recorded based on the time sequence of the signals.</a:t>
            </a:r>
          </a:p>
          <a:p>
            <a:r>
              <a:rPr lang="en-US" altLang="ja-JP"/>
              <a:t>Throughout SuperKEKB, diagnosis and classification of abort causes are being carried out with the aim of reducing dead time in the overall accelerator operation.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5D827AB1-284A-8E4C-8EEE-13C5C3712A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/>
              <a:t>2026-06-10</a:t>
            </a:r>
            <a:endParaRPr 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B520C25D-3E65-AA4D-99F6-D14236993E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WG-2: Session 2, TTC2026, 9-12 June 2026, France</a:t>
            </a:r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515173A7-4BB0-EF4E-A085-3D631A8EF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C2344-2581-4ED6-838D-11BF13A39D3C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7" name="コンテンツ プレースホルダー 6">
            <a:extLst>
              <a:ext uri="{FF2B5EF4-FFF2-40B4-BE49-F238E27FC236}">
                <a16:creationId xmlns:a16="http://schemas.microsoft.com/office/drawing/2014/main" id="{6256EBD6-86A7-5A4C-B179-DA3B3F81D7D5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313474" y="3258933"/>
            <a:ext cx="5553847" cy="2505764"/>
          </a:xfrm>
        </p:spPr>
        <p:txBody>
          <a:bodyPr>
            <a:normAutofit/>
          </a:bodyPr>
          <a:lstStyle/>
          <a:p>
            <a:r>
              <a:rPr lang="en-US" altLang="ja-JP"/>
              <a:t>This is an example where the cavity voltage suddenly dropped, and the breakdown detector detected it. The abort and RF-off were performed normally.</a:t>
            </a:r>
          </a:p>
          <a:p>
            <a:r>
              <a:rPr lang="en-US" altLang="ja-JP"/>
              <a:t>At the same time, the pressure in side the cavity slightly increased. Therefore, this event is considered to be multipacting inside the cavity.</a:t>
            </a:r>
          </a:p>
          <a:p>
            <a:r>
              <a:rPr lang="en-US" altLang="ja-JP"/>
              <a:t>In the case of LLRF trouble, there was an event started to change several hundred milliseconds before the trip.</a:t>
            </a:r>
          </a:p>
          <a:p>
            <a:r>
              <a:rPr lang="en-US" altLang="ja-JP"/>
              <a:t> Long range logger (before 1 sec.) is used for trip diagnosis.</a:t>
            </a:r>
          </a:p>
          <a:p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EC015A56-6C05-B341-95CB-AE17AE5BCF7D}"/>
              </a:ext>
            </a:extLst>
          </p:cNvPr>
          <p:cNvSpPr txBox="1"/>
          <p:nvPr/>
        </p:nvSpPr>
        <p:spPr>
          <a:xfrm>
            <a:off x="6619461" y="954178"/>
            <a:ext cx="9543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>
                <a:solidFill>
                  <a:srgbClr val="FFFF00"/>
                </a:solidFill>
                <a:latin typeface="Helvetica" pitchFamily="2" charset="0"/>
              </a:rPr>
              <a:t>Voltage</a:t>
            </a:r>
            <a:endParaRPr kumimoji="1" lang="ja-JP" altLang="en-US">
              <a:solidFill>
                <a:srgbClr val="FFFF00"/>
              </a:solidFill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4915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6FE4FE5-6D63-2B4B-A237-36D16BDE38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075" y="341517"/>
            <a:ext cx="10440000" cy="576000"/>
          </a:xfrm>
        </p:spPr>
        <p:txBody>
          <a:bodyPr>
            <a:normAutofit fontScale="90000"/>
          </a:bodyPr>
          <a:lstStyle/>
          <a:p>
            <a:r>
              <a:rPr kumimoji="1" lang="en-US" altLang="ja-JP"/>
              <a:t>Summary</a:t>
            </a:r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DEAC10F-3A64-E34E-A72A-77C574D209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245706"/>
            <a:ext cx="10844284" cy="4931259"/>
          </a:xfrm>
        </p:spPr>
        <p:txBody>
          <a:bodyPr>
            <a:normAutofit/>
          </a:bodyPr>
          <a:lstStyle/>
          <a:p>
            <a:r>
              <a:rPr lang="en-US" altLang="ja-JP"/>
              <a:t>SuperKEKB aims to achieve extremely high luminosity by using the nano-beam scheme and high-current operation.</a:t>
            </a:r>
          </a:p>
          <a:p>
            <a:r>
              <a:rPr lang="en-US" altLang="ja-JP"/>
              <a:t>The RF system is being continuously upgraded to handle the increasing beam power.</a:t>
            </a:r>
          </a:p>
          <a:p>
            <a:r>
              <a:rPr lang="en-US" altLang="ja-JP"/>
              <a:t>SRF system has operated stably so far, with a low trip rate. </a:t>
            </a:r>
          </a:p>
          <a:p>
            <a:r>
              <a:rPr lang="en-US" altLang="ja-JP"/>
              <a:t>Superconducting cavity performance can degrade over time or due to leaks, but HHPR is effective for performance recovery.</a:t>
            </a:r>
          </a:p>
          <a:p>
            <a:r>
              <a:rPr lang="en-US" altLang="ja-JP"/>
              <a:t>The 2026 operation is ongoing, and the RF system will continue to be upgraded for higher beam current and higher luminosity in SuperKEKB.</a:t>
            </a:r>
          </a:p>
          <a:p>
            <a:r>
              <a:rPr lang="en-US" altLang="ja-JP"/>
              <a:t>For each RF trip, signals are recorded to diagnose and classify the trip. This trip-recording system is mainly used to identify the cause of problems and prevent aging-related issues from becoming more serious. It also helps separate RF-system problems from other possible causes, enabling more efficient troubleshooting.</a:t>
            </a:r>
          </a:p>
          <a:p>
            <a:r>
              <a:rPr lang="en-US" altLang="ja-JP"/>
              <a:t>Statistics and classification of breakdowns for each cavity will be studied in more detail.</a:t>
            </a:r>
          </a:p>
          <a:p>
            <a:r>
              <a:rPr lang="en-US" altLang="ja-JP"/>
              <a:t>The causes of cavity-dependent breakdown behavior will be investigated. Since the trip rate shows cavity-to-cavity variation, the origin of these individual differences needs to be clarified. </a:t>
            </a:r>
          </a:p>
          <a:p>
            <a:r>
              <a:rPr lang="en-US" altLang="ja-JP"/>
              <a:t>Long-term operational data will be continuously monitored to understand aging effects and identify potential issue of  SRF cavities for high current machines.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5D827AB1-284A-8E4C-8EEE-13C5C3712A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/>
              <a:t>2026-06-10</a:t>
            </a:r>
            <a:endParaRPr 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B520C25D-3E65-AA4D-99F6-D14236993E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WG-2: Session 2, TTC2026, 9-12 June 2026, France</a:t>
            </a:r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515173A7-4BB0-EF4E-A085-3D631A8EF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C2344-2581-4ED6-838D-11BF13A39D3C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27183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6FE4FE5-6D63-2B4B-A237-36D16BDE38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075" y="341517"/>
            <a:ext cx="10440000" cy="576000"/>
          </a:xfrm>
        </p:spPr>
        <p:txBody>
          <a:bodyPr>
            <a:normAutofit fontScale="90000"/>
          </a:bodyPr>
          <a:lstStyle/>
          <a:p>
            <a:r>
              <a:rPr kumimoji="1" lang="en-US" altLang="ja-JP"/>
              <a:t>Outline</a:t>
            </a:r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DEAC10F-3A64-E34E-A72A-77C574D209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245706"/>
            <a:ext cx="10441675" cy="4931259"/>
          </a:xfrm>
        </p:spPr>
        <p:txBody>
          <a:bodyPr>
            <a:normAutofit lnSpcReduction="10000"/>
          </a:bodyPr>
          <a:lstStyle/>
          <a:p>
            <a:pPr>
              <a:lnSpc>
                <a:spcPct val="150000"/>
              </a:lnSpc>
            </a:pPr>
            <a:r>
              <a:rPr lang="en-US" altLang="ja-JP" sz="2400"/>
              <a:t>SuperKEKB accelerator overview</a:t>
            </a:r>
          </a:p>
          <a:p>
            <a:pPr>
              <a:lnSpc>
                <a:spcPct val="150000"/>
              </a:lnSpc>
            </a:pPr>
            <a:r>
              <a:rPr kumimoji="1" lang="en-US" altLang="ja-JP" sz="2400"/>
              <a:t>SuperKEKB RF system overview</a:t>
            </a:r>
          </a:p>
          <a:p>
            <a:pPr lvl="1">
              <a:lnSpc>
                <a:spcPct val="150000"/>
              </a:lnSpc>
            </a:pPr>
            <a:r>
              <a:rPr lang="en-US" altLang="ja-JP" sz="2000"/>
              <a:t>Superconducting cavity parameters</a:t>
            </a:r>
          </a:p>
          <a:p>
            <a:pPr>
              <a:lnSpc>
                <a:spcPct val="150000"/>
              </a:lnSpc>
            </a:pPr>
            <a:r>
              <a:rPr lang="en-US" altLang="ja-JP" sz="2400"/>
              <a:t>Long term operation history and performance degradation</a:t>
            </a:r>
          </a:p>
          <a:p>
            <a:pPr>
              <a:lnSpc>
                <a:spcPct val="150000"/>
              </a:lnSpc>
            </a:pPr>
            <a:r>
              <a:rPr lang="en-US" altLang="ja-JP" sz="2400"/>
              <a:t>Recovery and mitigation methods of trips</a:t>
            </a:r>
          </a:p>
          <a:p>
            <a:pPr>
              <a:lnSpc>
                <a:spcPct val="150000"/>
              </a:lnSpc>
            </a:pPr>
            <a:r>
              <a:rPr lang="en-US" altLang="ja-JP" sz="2400"/>
              <a:t>Statistics of cavity trip during operation</a:t>
            </a:r>
          </a:p>
          <a:p>
            <a:pPr>
              <a:lnSpc>
                <a:spcPct val="150000"/>
              </a:lnSpc>
            </a:pPr>
            <a:r>
              <a:rPr lang="en-US" altLang="ja-JP" sz="2400"/>
              <a:t>Diagnostics of trips at SuperKEKB</a:t>
            </a:r>
          </a:p>
          <a:p>
            <a:pPr>
              <a:lnSpc>
                <a:spcPct val="150000"/>
              </a:lnSpc>
            </a:pPr>
            <a:r>
              <a:rPr lang="en-US" altLang="ja-JP" sz="2400"/>
              <a:t>Summary</a:t>
            </a:r>
          </a:p>
          <a:p>
            <a:endParaRPr kumimoji="1" lang="ja-JP" altLang="en-US" sz="2400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5D827AB1-284A-8E4C-8EEE-13C5C3712A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/>
              <a:t>2026-06-10</a:t>
            </a:r>
            <a:endParaRPr 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B520C25D-3E65-AA4D-99F6-D14236993E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WG-2: Session 2, TTC2026, 9-12 June 2026, France</a:t>
            </a:r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515173A7-4BB0-EF4E-A085-3D631A8EF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C2344-2581-4ED6-838D-11BF13A39D3C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69488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8CEB4D7-019D-41A3-9D01-E6442FA23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Arial Unicode MS" panose="020B0604020202020204" pitchFamily="50" charset="-128"/>
              </a:rPr>
              <a:t> </a:t>
            </a:r>
            <a:r>
              <a:rPr lang="en-US" dirty="0" err="1">
                <a:latin typeface="Arial Unicode MS" panose="020B0604020202020204" pitchFamily="50" charset="-128"/>
              </a:rPr>
              <a:t>SuperKEKB</a:t>
            </a:r>
            <a:r>
              <a:rPr lang="en-US" dirty="0">
                <a:latin typeface="Arial Unicode MS" panose="020B0604020202020204" pitchFamily="50" charset="-128"/>
              </a:rPr>
              <a:t> accelerator in Japan</a:t>
            </a:r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A032B591-7389-49BF-886F-2D9EE77752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C2344-2581-4ED6-838D-11BF13A39D3C}" type="slidenum">
              <a:rPr lang="en-US" smtClean="0">
                <a:latin typeface="Arial Unicode MS" panose="020B0604020202020204" pitchFamily="50" charset="-128"/>
              </a:rPr>
              <a:t>3</a:t>
            </a:fld>
            <a:endParaRPr lang="en-US">
              <a:latin typeface="Arial Unicode MS" panose="020B0604020202020204" pitchFamily="50" charset="-128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51053E7-061F-24C0-4D9A-9D7D25DE01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2512" y="684556"/>
            <a:ext cx="5199488" cy="3899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5" name="表 7">
                <a:extLst>
                  <a:ext uri="{FF2B5EF4-FFF2-40B4-BE49-F238E27FC236}">
                    <a16:creationId xmlns:a16="http://schemas.microsoft.com/office/drawing/2014/main" id="{C59A6A59-F5D9-1D4E-4125-B005BAD4E1B9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692009806"/>
                  </p:ext>
                </p:extLst>
              </p:nvPr>
            </p:nvGraphicFramePr>
            <p:xfrm>
              <a:off x="6868261" y="4419864"/>
              <a:ext cx="5199488" cy="18288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542005">
                      <a:extLst>
                        <a:ext uri="{9D8B030D-6E8A-4147-A177-3AD203B41FA5}">
                          <a16:colId xmlns:a16="http://schemas.microsoft.com/office/drawing/2014/main" val="3527911048"/>
                        </a:ext>
                      </a:extLst>
                    </a:gridCol>
                    <a:gridCol w="1888921">
                      <a:extLst>
                        <a:ext uri="{9D8B030D-6E8A-4147-A177-3AD203B41FA5}">
                          <a16:colId xmlns:a16="http://schemas.microsoft.com/office/drawing/2014/main" val="3331538035"/>
                        </a:ext>
                      </a:extLst>
                    </a:gridCol>
                    <a:gridCol w="1768562">
                      <a:extLst>
                        <a:ext uri="{9D8B030D-6E8A-4147-A177-3AD203B41FA5}">
                          <a16:colId xmlns:a16="http://schemas.microsoft.com/office/drawing/2014/main" val="3844913939"/>
                        </a:ext>
                      </a:extLst>
                    </a:gridCol>
                  </a:tblGrid>
                  <a:tr h="0">
                    <a:tc>
                      <a:txBody>
                        <a:bodyPr/>
                        <a:lstStyle/>
                        <a:p>
                          <a:endParaRPr lang="en-US" sz="1200" dirty="0">
                            <a:latin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 dirty="0">
                              <a:latin typeface="Arial" panose="020B0604020202020204" pitchFamily="34" charset="0"/>
                            </a:rPr>
                            <a:t>LER (positron ring)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 dirty="0">
                              <a:latin typeface="Arial" panose="020B0604020202020204" pitchFamily="34" charset="0"/>
                            </a:rPr>
                            <a:t>HER (electron ring)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274772078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r>
                            <a:rPr lang="en-US" sz="1200" dirty="0">
                              <a:latin typeface="Arial" panose="020B0604020202020204" pitchFamily="34" charset="0"/>
                            </a:rPr>
                            <a:t>Energy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 dirty="0">
                              <a:latin typeface="Arial" panose="020B0604020202020204" pitchFamily="34" charset="0"/>
                            </a:rPr>
                            <a:t>4 GeV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 dirty="0">
                              <a:latin typeface="Arial" panose="020B0604020202020204" pitchFamily="34" charset="0"/>
                            </a:rPr>
                            <a:t>7 GeV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006739563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r>
                            <a:rPr lang="en-US" sz="1200" dirty="0">
                              <a:latin typeface="Arial" panose="020B0604020202020204" pitchFamily="34" charset="0"/>
                            </a:rPr>
                            <a:t>Beam current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 dirty="0">
                              <a:latin typeface="Arial" panose="020B0604020202020204" pitchFamily="34" charset="0"/>
                            </a:rPr>
                            <a:t>3.6 A (design)</a:t>
                          </a:r>
                        </a:p>
                        <a:p>
                          <a:r>
                            <a:rPr lang="en-US" sz="1200" dirty="0">
                              <a:latin typeface="Arial" panose="020B0604020202020204" pitchFamily="34" charset="0"/>
                            </a:rPr>
                            <a:t>1.7 A (achieved)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 dirty="0">
                              <a:latin typeface="Arial" panose="020B0604020202020204" pitchFamily="34" charset="0"/>
                            </a:rPr>
                            <a:t>2.6 A (design)</a:t>
                          </a:r>
                        </a:p>
                        <a:p>
                          <a:r>
                            <a:rPr lang="en-US" sz="1200" dirty="0">
                              <a:latin typeface="Arial" panose="020B0604020202020204" pitchFamily="34" charset="0"/>
                            </a:rPr>
                            <a:t>1.36 A (achieved)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792560629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r>
                            <a:rPr lang="en-US" sz="1200" dirty="0">
                              <a:latin typeface="Arial" panose="020B0604020202020204" pitchFamily="34" charset="0"/>
                            </a:rPr>
                            <a:t>Bunch current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 dirty="0">
                              <a:latin typeface="Arial" panose="020B0604020202020204" pitchFamily="34" charset="0"/>
                            </a:rPr>
                            <a:t>1.44 mA (design)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 dirty="0">
                              <a:latin typeface="Arial" panose="020B0604020202020204" pitchFamily="34" charset="0"/>
                            </a:rPr>
                            <a:t>1.04 mA (design)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69077263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r>
                            <a:rPr lang="en-US" sz="1200" dirty="0">
                              <a:latin typeface="Arial" panose="020B0604020202020204" pitchFamily="34" charset="0"/>
                            </a:rPr>
                            <a:t>Circumference </a:t>
                          </a:r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>
                              <a:latin typeface="Arial" panose="020B0604020202020204" pitchFamily="34" charset="0"/>
                            </a:rPr>
                            <a:t>3016 m</a:t>
                          </a: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r>
                            <a:rPr lang="en-US" sz="1200" dirty="0"/>
                            <a:t>3016 m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57862767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r>
                            <a:rPr lang="en-US" sz="1200" baseline="0" dirty="0">
                              <a:latin typeface="Arial" panose="020B0604020202020204" pitchFamily="34" charset="0"/>
                            </a:rPr>
                            <a:t>Peak Luminosity </a:t>
                          </a:r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>
                              <a:latin typeface="Arial" panose="020B0604020202020204" pitchFamily="34" charset="0"/>
                            </a:rPr>
                            <a:t>5.28 ×10</a:t>
                          </a:r>
                          <a14:m>
                            <m:oMath xmlns:m="http://schemas.openxmlformats.org/officeDocument/2006/math">
                              <m:r>
                                <a:rPr lang="en-US" sz="1200" i="1" baseline="30000" dirty="0" smtClean="0">
                                  <a:latin typeface="Cambria Math" panose="02040503050406030204" pitchFamily="18" charset="0"/>
                                </a:rPr>
                                <m:t>34</m:t>
                              </m:r>
                            </m:oMath>
                          </a14:m>
                          <a:r>
                            <a:rPr lang="en-US" sz="1200" dirty="0">
                              <a:latin typeface="Arial" panose="020B0604020202020204" pitchFamily="34" charset="0"/>
                            </a:rPr>
                            <a:t>  cm</a:t>
                          </a:r>
                          <a:r>
                            <a:rPr lang="en-US" sz="1200" baseline="30000" dirty="0">
                              <a:latin typeface="Arial" panose="020B0604020202020204" pitchFamily="34" charset="0"/>
                            </a:rPr>
                            <a:t>−2</a:t>
                          </a:r>
                          <a:r>
                            <a:rPr lang="en-US" sz="1200" dirty="0">
                              <a:latin typeface="Arial" panose="020B0604020202020204" pitchFamily="34" charset="0"/>
                            </a:rPr>
                            <a:t> s</a:t>
                          </a:r>
                          <a:r>
                            <a:rPr lang="en-US" sz="1200" baseline="30000" dirty="0">
                              <a:latin typeface="Arial" panose="020B0604020202020204" pitchFamily="34" charset="0"/>
                            </a:rPr>
                            <a:t>−1 </a:t>
                          </a:r>
                          <a:r>
                            <a:rPr lang="en-US" sz="1200" baseline="0" dirty="0">
                              <a:latin typeface="Arial" panose="020B0604020202020204" pitchFamily="34" charset="0"/>
                            </a:rPr>
                            <a:t>(achieved) May 30, 2026</a:t>
                          </a: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 sz="12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722894644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5" name="表 7">
                <a:extLst>
                  <a:ext uri="{FF2B5EF4-FFF2-40B4-BE49-F238E27FC236}">
                    <a16:creationId xmlns:a16="http://schemas.microsoft.com/office/drawing/2014/main" id="{C59A6A59-F5D9-1D4E-4125-B005BAD4E1B9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692009806"/>
                  </p:ext>
                </p:extLst>
              </p:nvPr>
            </p:nvGraphicFramePr>
            <p:xfrm>
              <a:off x="6868261" y="4419864"/>
              <a:ext cx="5199488" cy="18288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542005">
                      <a:extLst>
                        <a:ext uri="{9D8B030D-6E8A-4147-A177-3AD203B41FA5}">
                          <a16:colId xmlns:a16="http://schemas.microsoft.com/office/drawing/2014/main" val="3527911048"/>
                        </a:ext>
                      </a:extLst>
                    </a:gridCol>
                    <a:gridCol w="1888921">
                      <a:extLst>
                        <a:ext uri="{9D8B030D-6E8A-4147-A177-3AD203B41FA5}">
                          <a16:colId xmlns:a16="http://schemas.microsoft.com/office/drawing/2014/main" val="3331538035"/>
                        </a:ext>
                      </a:extLst>
                    </a:gridCol>
                    <a:gridCol w="1768562">
                      <a:extLst>
                        <a:ext uri="{9D8B030D-6E8A-4147-A177-3AD203B41FA5}">
                          <a16:colId xmlns:a16="http://schemas.microsoft.com/office/drawing/2014/main" val="3844913939"/>
                        </a:ext>
                      </a:extLst>
                    </a:gridCol>
                  </a:tblGrid>
                  <a:tr h="274320">
                    <a:tc>
                      <a:txBody>
                        <a:bodyPr/>
                        <a:lstStyle/>
                        <a:p>
                          <a:endParaRPr lang="en-US" sz="1200" dirty="0">
                            <a:latin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 dirty="0">
                              <a:latin typeface="Arial" panose="020B0604020202020204" pitchFamily="34" charset="0"/>
                            </a:rPr>
                            <a:t>LER (positron ring)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 dirty="0">
                              <a:latin typeface="Arial" panose="020B0604020202020204" pitchFamily="34" charset="0"/>
                            </a:rPr>
                            <a:t>HER (electron ring)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274772078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r>
                            <a:rPr lang="en-US" sz="1200" dirty="0">
                              <a:latin typeface="Arial" panose="020B0604020202020204" pitchFamily="34" charset="0"/>
                            </a:rPr>
                            <a:t>Energy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 dirty="0">
                              <a:latin typeface="Arial" panose="020B0604020202020204" pitchFamily="34" charset="0"/>
                            </a:rPr>
                            <a:t>4 GeV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 dirty="0">
                              <a:latin typeface="Arial" panose="020B0604020202020204" pitchFamily="34" charset="0"/>
                            </a:rPr>
                            <a:t>7 GeV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006739563"/>
                      </a:ext>
                    </a:extLst>
                  </a:tr>
                  <a:tr h="457200">
                    <a:tc>
                      <a:txBody>
                        <a:bodyPr/>
                        <a:lstStyle/>
                        <a:p>
                          <a:r>
                            <a:rPr lang="en-US" sz="1200" dirty="0">
                              <a:latin typeface="Arial" panose="020B0604020202020204" pitchFamily="34" charset="0"/>
                            </a:rPr>
                            <a:t>Beam current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 dirty="0">
                              <a:latin typeface="Arial" panose="020B0604020202020204" pitchFamily="34" charset="0"/>
                            </a:rPr>
                            <a:t>3.6 A (design)</a:t>
                          </a:r>
                        </a:p>
                        <a:p>
                          <a:r>
                            <a:rPr lang="en-US" sz="1200" dirty="0">
                              <a:latin typeface="Arial" panose="020B0604020202020204" pitchFamily="34" charset="0"/>
                            </a:rPr>
                            <a:t>1.7 A (achieved)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 dirty="0">
                              <a:latin typeface="Arial" panose="020B0604020202020204" pitchFamily="34" charset="0"/>
                            </a:rPr>
                            <a:t>2.6 A (design)</a:t>
                          </a:r>
                        </a:p>
                        <a:p>
                          <a:r>
                            <a:rPr lang="en-US" sz="1200" dirty="0">
                              <a:latin typeface="Arial" panose="020B0604020202020204" pitchFamily="34" charset="0"/>
                            </a:rPr>
                            <a:t>1.36 A (achieved)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792560629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r>
                            <a:rPr lang="en-US" sz="1200" dirty="0">
                              <a:latin typeface="Arial" panose="020B0604020202020204" pitchFamily="34" charset="0"/>
                            </a:rPr>
                            <a:t>Bunch current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 dirty="0">
                              <a:latin typeface="Arial" panose="020B0604020202020204" pitchFamily="34" charset="0"/>
                            </a:rPr>
                            <a:t>1.44 mA (design)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 dirty="0">
                              <a:latin typeface="Arial" panose="020B0604020202020204" pitchFamily="34" charset="0"/>
                            </a:rPr>
                            <a:t>1.04 mA (design)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69077263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r>
                            <a:rPr lang="en-US" sz="1200" dirty="0">
                              <a:latin typeface="Arial" panose="020B0604020202020204" pitchFamily="34" charset="0"/>
                            </a:rPr>
                            <a:t>Circumference </a:t>
                          </a:r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>
                              <a:latin typeface="Arial" panose="020B0604020202020204" pitchFamily="34" charset="0"/>
                            </a:rPr>
                            <a:t>3016 m</a:t>
                          </a: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r>
                            <a:rPr lang="en-US" sz="1200" dirty="0"/>
                            <a:t>3016 m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57862767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r>
                            <a:rPr lang="en-US" sz="1200" baseline="0" dirty="0">
                              <a:latin typeface="Arial" panose="020B0604020202020204" pitchFamily="34" charset="0"/>
                            </a:rPr>
                            <a:t>Peak Luminosity </a:t>
                          </a:r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endParaRPr lang="ja-JP"/>
                        </a:p>
                      </a:txBody>
                      <a:tcPr>
                        <a:blipFill>
                          <a:blip r:embed="rId4"/>
                          <a:stretch>
                            <a:fillRect l="-42215" t="-563636" r="-346" b="-13636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 sz="12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722894644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コンテンツ プレースホルダー 2">
                <a:extLst>
                  <a:ext uri="{FF2B5EF4-FFF2-40B4-BE49-F238E27FC236}">
                    <a16:creationId xmlns:a16="http://schemas.microsoft.com/office/drawing/2014/main" id="{8C3CE45F-7126-4096-9D08-FCF41320A6B7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>
              <a:xfrm>
                <a:off x="205622" y="1245705"/>
                <a:ext cx="7118813" cy="4205059"/>
              </a:xfrm>
            </p:spPr>
            <p:txBody>
              <a:bodyPr wrap="square">
                <a:noAutofit/>
              </a:bodyPr>
              <a:lstStyle/>
              <a:p>
                <a:pPr>
                  <a:lnSpc>
                    <a:spcPct val="100000"/>
                  </a:lnSpc>
                  <a:buSzPct val="125000"/>
                  <a:buFontTx/>
                  <a:buChar char="❚"/>
                </a:pPr>
                <a:r>
                  <a:rPr lang="en-US" sz="1800" dirty="0"/>
                  <a:t>e</a:t>
                </a:r>
                <a:r>
                  <a:rPr lang="en-US" sz="1800" baseline="30000" dirty="0"/>
                  <a:t>+</a:t>
                </a:r>
                <a:r>
                  <a:rPr lang="en-US" sz="1800" dirty="0"/>
                  <a:t>/e</a:t>
                </a:r>
                <a:r>
                  <a:rPr lang="en-US" sz="1800" baseline="30000" dirty="0"/>
                  <a:t>-</a:t>
                </a:r>
                <a:r>
                  <a:rPr lang="en-US" sz="1800" dirty="0"/>
                  <a:t> asymmetric energy collider for B-mesons factory</a:t>
                </a:r>
              </a:p>
              <a:p>
                <a:pPr lvl="1">
                  <a:lnSpc>
                    <a:spcPct val="100000"/>
                  </a:lnSpc>
                  <a:buSzPct val="125000"/>
                  <a:buFontTx/>
                  <a:buChar char="❚"/>
                </a:pPr>
                <a:r>
                  <a:rPr lang="en-US" sz="1600" dirty="0"/>
                  <a:t>High Energy Ring (HER) is electron accelerator ring</a:t>
                </a:r>
              </a:p>
              <a:p>
                <a:pPr lvl="1">
                  <a:lnSpc>
                    <a:spcPct val="100000"/>
                  </a:lnSpc>
                  <a:buSzPct val="125000"/>
                  <a:buFontTx/>
                  <a:buChar char="❚"/>
                </a:pPr>
                <a:r>
                  <a:rPr lang="en-US" sz="1600" dirty="0"/>
                  <a:t>Low Energy Ring (LER) is positron accelerator ring</a:t>
                </a:r>
                <a:endParaRPr lang="en-US" sz="1800" dirty="0"/>
              </a:p>
              <a:p>
                <a:pPr>
                  <a:lnSpc>
                    <a:spcPct val="100000"/>
                  </a:lnSpc>
                  <a:buSzPct val="125000"/>
                  <a:buFontTx/>
                  <a:buChar char="❚"/>
                </a:pPr>
                <a:r>
                  <a:rPr lang="en-US" sz="1800" dirty="0"/>
                  <a:t>Belle II is an upgraded detector to allow the experiment to record the enormous numbers of particle processes</a:t>
                </a:r>
                <a:endParaRPr lang="en-US" sz="1800" dirty="0">
                  <a:cs typeface="Times New Roman" panose="02020603050405020304" pitchFamily="18" charset="0"/>
                </a:endParaRPr>
              </a:p>
              <a:p>
                <a:pPr>
                  <a:lnSpc>
                    <a:spcPct val="100000"/>
                  </a:lnSpc>
                  <a:buSzPct val="125000"/>
                  <a:buFontTx/>
                  <a:buChar char="❚"/>
                </a:pPr>
                <a:r>
                  <a:rPr lang="en-US" sz="1800" dirty="0">
                    <a:cs typeface="Times New Roman" panose="02020603050405020304" pitchFamily="18" charset="0"/>
                  </a:rPr>
                  <a:t>Luminosity frontier collider</a:t>
                </a:r>
                <a:endParaRPr lang="en-US" sz="1600" dirty="0">
                  <a:cs typeface="Times New Roman" panose="02020603050405020304" pitchFamily="18" charset="0"/>
                </a:endParaRPr>
              </a:p>
              <a:p>
                <a:pPr lvl="1">
                  <a:lnSpc>
                    <a:spcPct val="100000"/>
                  </a:lnSpc>
                  <a:buSzPct val="125000"/>
                  <a:buFontTx/>
                  <a:buChar char="❚"/>
                </a:pPr>
                <a:r>
                  <a:rPr lang="en-US" sz="1600" dirty="0">
                    <a:cs typeface="Times New Roman" panose="02020603050405020304" pitchFamily="18" charset="0"/>
                  </a:rPr>
                  <a:t>Nano-beam scheme (</a:t>
                </a:r>
                <a:r>
                  <a:rPr lang="en-US" sz="1600" i="1" dirty="0">
                    <a:cs typeface="Times New Roman" panose="02020603050405020304" pitchFamily="18" charset="0"/>
                  </a:rPr>
                  <a:t>P. </a:t>
                </a:r>
                <a:r>
                  <a:rPr lang="en-US" sz="1600" i="1" dirty="0" err="1">
                    <a:cs typeface="Times New Roman" panose="02020603050405020304" pitchFamily="18" charset="0"/>
                  </a:rPr>
                  <a:t>Raimodi</a:t>
                </a:r>
                <a:r>
                  <a:rPr lang="en-US" sz="1600" i="1" dirty="0">
                    <a:cs typeface="Times New Roman" panose="02020603050405020304" pitchFamily="18" charset="0"/>
                  </a:rPr>
                  <a:t> at 2006</a:t>
                </a:r>
                <a:r>
                  <a:rPr lang="en-US" sz="1600" dirty="0">
                    <a:cs typeface="Times New Roman" panose="02020603050405020304" pitchFamily="18" charset="0"/>
                  </a:rPr>
                  <a:t>)</a:t>
                </a:r>
              </a:p>
              <a:p>
                <a:pPr lvl="2">
                  <a:lnSpc>
                    <a:spcPct val="100000"/>
                  </a:lnSpc>
                  <a:buSzPct val="125000"/>
                </a:pPr>
                <a:r>
                  <a:rPr lang="en-US" sz="1400" dirty="0">
                    <a:cs typeface="Times New Roman" panose="02020603050405020304" pitchFamily="18" charset="0"/>
                  </a:rPr>
                  <a:t>To avoid Hourglass effect, squeezing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14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𝛽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𝑦</m:t>
                        </m:r>
                      </m:sub>
                      <m:sup>
                        <m:r>
                          <a:rPr lang="en-US" sz="1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∗</m:t>
                        </m:r>
                      </m:sup>
                    </m:sSubSup>
                  </m:oMath>
                </a14:m>
                <a:r>
                  <a:rPr lang="en-US" sz="1400" dirty="0">
                    <a:cs typeface="Times New Roman" panose="02020603050405020304" pitchFamily="18" charset="0"/>
                  </a:rPr>
                  <a:t> to nano-beam size   (10 μm×40 nm) at interaction point with large crossing angle (83 </a:t>
                </a:r>
                <a:r>
                  <a:rPr lang="en-US" sz="1400" dirty="0" err="1">
                    <a:cs typeface="Times New Roman" panose="02020603050405020304" pitchFamily="18" charset="0"/>
                  </a:rPr>
                  <a:t>mrad</a:t>
                </a:r>
                <a:r>
                  <a:rPr lang="en-US" sz="1400" dirty="0">
                    <a:cs typeface="Times New Roman" panose="02020603050405020304" pitchFamily="18" charset="0"/>
                  </a:rPr>
                  <a:t>) and small emittance.</a:t>
                </a:r>
                <a:endParaRPr lang="en-US" sz="1600" dirty="0">
                  <a:cs typeface="Times New Roman" panose="02020603050405020304" pitchFamily="18" charset="0"/>
                </a:endParaRPr>
              </a:p>
              <a:p>
                <a:pPr lvl="1">
                  <a:lnSpc>
                    <a:spcPct val="100000"/>
                  </a:lnSpc>
                  <a:buSzPct val="125000"/>
                  <a:buFontTx/>
                  <a:buChar char="❚"/>
                </a:pPr>
                <a:r>
                  <a:rPr lang="en-US" sz="2000" dirty="0">
                    <a:cs typeface="Times New Roman" panose="02020603050405020304" pitchFamily="18" charset="0"/>
                  </a:rPr>
                  <a:t>High beam intensity</a:t>
                </a:r>
              </a:p>
              <a:p>
                <a:pPr lvl="2">
                  <a:lnSpc>
                    <a:spcPct val="100000"/>
                  </a:lnSpc>
                  <a:buSzPct val="125000"/>
                </a:pPr>
                <a:r>
                  <a:rPr lang="en-US" sz="1800" dirty="0">
                    <a:cs typeface="Times New Roman" panose="02020603050405020304" pitchFamily="18" charset="0"/>
                  </a:rPr>
                  <a:t>Over two times higher current of KEKB achieved. </a:t>
                </a:r>
              </a:p>
              <a:p>
                <a:pPr lvl="2">
                  <a:lnSpc>
                    <a:spcPct val="100000"/>
                  </a:lnSpc>
                  <a:buSzPct val="125000"/>
                </a:pPr>
                <a:r>
                  <a:rPr lang="en-US" sz="1800" dirty="0">
                    <a:cs typeface="Times New Roman" panose="02020603050405020304" pitchFamily="18" charset="0"/>
                  </a:rPr>
                  <a:t>LER : 3.6 A, HER : 2.6 A</a:t>
                </a:r>
              </a:p>
              <a:p>
                <a:pPr lvl="1">
                  <a:lnSpc>
                    <a:spcPct val="100000"/>
                  </a:lnSpc>
                  <a:buSzPct val="125000"/>
                  <a:buFontTx/>
                  <a:buChar char="❚"/>
                </a:pPr>
                <a:endParaRPr lang="en-US" sz="1600" dirty="0">
                  <a:cs typeface="Times New Roman" panose="02020603050405020304" pitchFamily="18" charset="0"/>
                </a:endParaRPr>
              </a:p>
              <a:p>
                <a:pPr lvl="1">
                  <a:lnSpc>
                    <a:spcPct val="100000"/>
                  </a:lnSpc>
                  <a:buSzPct val="125000"/>
                </a:pPr>
                <a:endParaRPr lang="en-US" sz="1600" dirty="0">
                  <a:cs typeface="Times New Roman" panose="02020603050405020304" pitchFamily="18" charset="0"/>
                </a:endParaRPr>
              </a:p>
              <a:p>
                <a:pPr>
                  <a:lnSpc>
                    <a:spcPct val="100000"/>
                  </a:lnSpc>
                  <a:buSzPct val="125000"/>
                  <a:buFontTx/>
                  <a:buChar char="❚"/>
                </a:pPr>
                <a:endParaRPr lang="en-US" sz="400" dirty="0"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コンテンツ プレースホルダー 2">
                <a:extLst>
                  <a:ext uri="{FF2B5EF4-FFF2-40B4-BE49-F238E27FC236}">
                    <a16:creationId xmlns:a16="http://schemas.microsoft.com/office/drawing/2014/main" id="{8C3CE45F-7126-4096-9D08-FCF41320A6B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205622" y="1245705"/>
                <a:ext cx="7118813" cy="4205059"/>
              </a:xfrm>
              <a:blipFill>
                <a:blip r:embed="rId5"/>
                <a:stretch>
                  <a:fillRect l="-1246" t="-3313" r="-71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コンテンツ プレースホルダー 4">
            <a:extLst>
              <a:ext uri="{FF2B5EF4-FFF2-40B4-BE49-F238E27FC236}">
                <a16:creationId xmlns:a16="http://schemas.microsoft.com/office/drawing/2014/main" id="{21053CDD-F423-7168-59D8-DB4B343D656B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205622" y="5324053"/>
            <a:ext cx="6464300" cy="590931"/>
          </a:xfrm>
        </p:spPr>
        <p:txBody>
          <a:bodyPr wrap="square">
            <a:spAutoFit/>
          </a:bodyPr>
          <a:lstStyle/>
          <a:p>
            <a:r>
              <a:rPr lang="en-US" sz="1800" dirty="0"/>
              <a:t>The RF system needs to be upgraded with reinforcements to run this massive beam power of </a:t>
            </a:r>
            <a:r>
              <a:rPr lang="en-US" sz="1800" dirty="0" err="1"/>
              <a:t>SuperKEKB</a:t>
            </a:r>
            <a:endParaRPr lang="en-US" sz="1800" dirty="0"/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FD366252-DFFE-0840-9D51-58B511D781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/>
              <a:t>2026-06-10</a:t>
            </a:r>
            <a:endParaRPr lang="en-US" dirty="0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546428DF-157A-A147-8EA9-7E550F6D17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WG-2: Session 2, TTC2026, 9-12 June 2026, France</a:t>
            </a:r>
          </a:p>
        </p:txBody>
      </p:sp>
    </p:spTree>
    <p:extLst>
      <p:ext uri="{BB962C8B-B14F-4D97-AF65-F5344CB8AC3E}">
        <p14:creationId xmlns:p14="http://schemas.microsoft.com/office/powerpoint/2010/main" val="33424100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6FE4FE5-6D63-2B4B-A237-36D16BDE38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075" y="341517"/>
            <a:ext cx="10440000" cy="576000"/>
          </a:xfrm>
        </p:spPr>
        <p:txBody>
          <a:bodyPr>
            <a:normAutofit fontScale="90000"/>
          </a:bodyPr>
          <a:lstStyle/>
          <a:p>
            <a:r>
              <a:rPr kumimoji="1" lang="en-US" altLang="ja-JP"/>
              <a:t>Accelerator operation history </a:t>
            </a:r>
            <a:endParaRPr kumimoji="1"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4DEAC10F-3A64-E34E-A72A-77C574D2092F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/>
            <p:txBody>
              <a:bodyPr>
                <a:normAutofit lnSpcReduction="10000"/>
              </a:bodyPr>
              <a:lstStyle/>
              <a:p>
                <a:r>
                  <a:rPr lang="en-US" altLang="ja-JP"/>
                  <a:t>The SuperKEKB accelerator and the Belle II project are upgrades of the previous KEKB/Belle project, and accelerator commissioning began in 2016.</a:t>
                </a:r>
              </a:p>
              <a:p>
                <a:r>
                  <a:rPr lang="en-US" altLang="ja-JP"/>
                  <a:t>After the long shutdown in 2022, the peak luminosity has continued to improve up to the present.</a:t>
                </a:r>
              </a:p>
              <a:p>
                <a:r>
                  <a:rPr lang="en-US" altLang="ja-JP"/>
                  <a:t>Recently, the integrated luminosity 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ja-JP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Υ</m:t>
                    </m:r>
                  </m:oMath>
                </a14:m>
                <a:r>
                  <a:rPr lang="en-US" altLang="ja-JP"/>
                  <a:t>(4S)) exceeded the record achieved by Belle.</a:t>
                </a:r>
              </a:p>
              <a:p>
                <a:r>
                  <a:rPr lang="en-US" altLang="ja-JP"/>
                  <a:t> Stored beam currents have also been increased, reaching 1.72 A in the LER and 1.36 A in the HER.</a:t>
                </a:r>
              </a:p>
              <a:p>
                <a:r>
                  <a:rPr lang="en-US" altLang="ja-JP"/>
                  <a:t>Sudden beam losses (SBL), which are thought to be caused by dust, remain an important issue, but the accelerator is steadily approaching its design values.</a:t>
                </a:r>
                <a:endParaRPr kumimoji="1" lang="en-US" altLang="ja-JP"/>
              </a:p>
              <a:p>
                <a:r>
                  <a:rPr lang="en-US" altLang="ja-JP"/>
                  <a:t>A characteristic feature of accelerator operation is that aborts are occured several times a day, when beam losses or other abnormal are detected.</a:t>
                </a:r>
              </a:p>
              <a:p>
                <a:r>
                  <a:rPr lang="en-US" altLang="ja-JP"/>
                  <a:t>Because the beam loading is large, the RF system is restarted after almost each abort.</a:t>
                </a:r>
              </a:p>
              <a:p>
                <a:r>
                  <a:rPr lang="en-US" altLang="ja-JP"/>
                  <a:t>Due to the high beam current, the SRF system is characterized by large beam power and a large detuning.</a:t>
                </a:r>
                <a:endParaRPr kumimoji="1" lang="ja-JP" altLang="en-US"/>
              </a:p>
            </p:txBody>
          </p:sp>
        </mc:Choice>
        <mc:Fallback xmlns="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4DEAC10F-3A64-E34E-A72A-77C574D2092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blipFill>
                <a:blip r:embed="rId2"/>
                <a:stretch>
                  <a:fillRect l="-733" t="-1285" r="-1222" b="-51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5D827AB1-284A-8E4C-8EEE-13C5C3712A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/>
              <a:t>2026-06-10</a:t>
            </a:r>
            <a:endParaRPr 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B520C25D-3E65-AA4D-99F6-D14236993E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WG-2: Session 2, TTC2026, 9-12 June 2026, France</a:t>
            </a:r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515173A7-4BB0-EF4E-A085-3D631A8EF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C2344-2581-4ED6-838D-11BF13A39D3C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D7E36AE4-B092-824B-A20D-4EEBF9D6A28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39070" y="917517"/>
            <a:ext cx="5777586" cy="4814655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AC41285F-F354-5744-B79D-30CE7832302F}"/>
              </a:ext>
            </a:extLst>
          </p:cNvPr>
          <p:cNvSpPr txBox="1"/>
          <p:nvPr/>
        </p:nvSpPr>
        <p:spPr>
          <a:xfrm>
            <a:off x="6858000" y="1493517"/>
            <a:ext cx="21018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/>
              <a:t>e</a:t>
            </a:r>
            <a:r>
              <a:rPr kumimoji="1" lang="en-US" altLang="ja-JP" baseline="30000"/>
              <a:t>- </a:t>
            </a:r>
            <a:r>
              <a:rPr kumimoji="1" lang="en-US" altLang="ja-JP"/>
              <a:t> beam current </a:t>
            </a:r>
            <a:endParaRPr kumimoji="1" lang="ja-JP" altLang="en-US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4947283D-6FCA-CB4C-B76A-0CEC49BA702A}"/>
              </a:ext>
            </a:extLst>
          </p:cNvPr>
          <p:cNvSpPr txBox="1"/>
          <p:nvPr/>
        </p:nvSpPr>
        <p:spPr>
          <a:xfrm>
            <a:off x="6816321" y="2438849"/>
            <a:ext cx="21435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/>
              <a:t>e</a:t>
            </a:r>
            <a:r>
              <a:rPr kumimoji="1" lang="en-US" altLang="ja-JP" baseline="30000"/>
              <a:t>+ </a:t>
            </a:r>
            <a:r>
              <a:rPr kumimoji="1" lang="en-US" altLang="ja-JP"/>
              <a:t> beam current </a:t>
            </a:r>
            <a:endParaRPr kumimoji="1" lang="ja-JP" altLang="en-US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5AAB98D3-0228-5240-99A2-01CAC2087DDD}"/>
              </a:ext>
            </a:extLst>
          </p:cNvPr>
          <p:cNvSpPr txBox="1"/>
          <p:nvPr/>
        </p:nvSpPr>
        <p:spPr>
          <a:xfrm>
            <a:off x="6858000" y="3384181"/>
            <a:ext cx="1326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/>
              <a:t>Luminosity</a:t>
            </a:r>
            <a:endParaRPr kumimoji="1"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テキスト ボックス 12">
                <a:extLst>
                  <a:ext uri="{FF2B5EF4-FFF2-40B4-BE49-F238E27FC236}">
                    <a16:creationId xmlns:a16="http://schemas.microsoft.com/office/drawing/2014/main" id="{5D2D8755-D993-3B40-B28C-9AA57D346AA7}"/>
                  </a:ext>
                </a:extLst>
              </p:cNvPr>
              <p:cNvSpPr txBox="1"/>
              <p:nvPr/>
            </p:nvSpPr>
            <p:spPr>
              <a:xfrm>
                <a:off x="10833230" y="3421489"/>
                <a:ext cx="1358770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kumimoji="1" lang="en-US" altLang="ja-JP" sz="1400" b="0" i="1">
                        <a:latin typeface="Cambria Math" panose="02040503050406030204" pitchFamily="18" charset="0"/>
                      </a:rPr>
                      <m:t>5.28</m:t>
                    </m:r>
                    <m:r>
                      <a:rPr kumimoji="1" lang="en-US" altLang="ja-JP" sz="1400" b="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kumimoji="1" lang="en-US" altLang="ja-JP" sz="1400" b="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ja-JP" sz="1400" b="0" i="1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kumimoji="1" lang="en-US" altLang="ja-JP" sz="1400" b="0" i="1">
                            <a:latin typeface="Cambria Math" panose="02040503050406030204" pitchFamily="18" charset="0"/>
                          </a:rPr>
                          <m:t>34</m:t>
                        </m:r>
                      </m:sup>
                    </m:sSup>
                  </m:oMath>
                </a14:m>
                <a:r>
                  <a:rPr kumimoji="1" lang="en-US" altLang="ja-JP" sz="1400"/>
                  <a:t> </a:t>
                </a:r>
                <a:r>
                  <a:rPr kumimoji="1" lang="en-US" altLang="ja-JP" sz="14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cm</a:t>
                </a:r>
                <a:r>
                  <a:rPr kumimoji="1" lang="en-US" altLang="ja-JP" sz="1400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-2</a:t>
                </a:r>
                <a:r>
                  <a:rPr kumimoji="1" lang="en-US" altLang="ja-JP" sz="14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</a:t>
                </a:r>
                <a:r>
                  <a:rPr kumimoji="1" lang="en-US" altLang="ja-JP" sz="1400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-1</a:t>
                </a:r>
                <a:endParaRPr kumimoji="1" lang="ja-JP" altLang="en-US" sz="1400" baseline="300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テキスト ボックス 12">
                <a:extLst>
                  <a:ext uri="{FF2B5EF4-FFF2-40B4-BE49-F238E27FC236}">
                    <a16:creationId xmlns:a16="http://schemas.microsoft.com/office/drawing/2014/main" id="{5D2D8755-D993-3B40-B28C-9AA57D346A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33230" y="3421489"/>
                <a:ext cx="1358770" cy="215444"/>
              </a:xfrm>
              <a:prstGeom prst="rect">
                <a:avLst/>
              </a:prstGeom>
              <a:blipFill>
                <a:blip r:embed="rId4"/>
                <a:stretch>
                  <a:fillRect l="-4630" t="-22222" r="-3704" b="-5000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500818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6FE4FE5-6D63-2B4B-A237-36D16BDE38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075" y="341517"/>
            <a:ext cx="10440000" cy="576000"/>
          </a:xfrm>
        </p:spPr>
        <p:txBody>
          <a:bodyPr>
            <a:normAutofit fontScale="90000"/>
          </a:bodyPr>
          <a:lstStyle/>
          <a:p>
            <a:r>
              <a:rPr lang="en-US" altLang="ja-JP"/>
              <a:t>SuperKEKB RF system</a:t>
            </a:r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DEAC10F-3A64-E34E-A72A-77C574D209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91830" y="1245706"/>
            <a:ext cx="5730729" cy="4931259"/>
          </a:xfrm>
        </p:spPr>
        <p:txBody>
          <a:bodyPr>
            <a:normAutofit lnSpcReduction="10000"/>
          </a:bodyPr>
          <a:lstStyle/>
          <a:p>
            <a:r>
              <a:rPr lang="en-US" altLang="ja-JP"/>
              <a:t>SuperKEKB main ring uses two types of RF cavities: ARES cavities, which are normal conducting cavities, and superconducting cavities.</a:t>
            </a:r>
          </a:p>
          <a:p>
            <a:r>
              <a:rPr lang="en-US" altLang="ja-JP"/>
              <a:t>The electron ring has eight superconducting cavity and RF stations and eight normal conducting RF stations, in order to provide higher beam energy than in the positron ring.</a:t>
            </a:r>
          </a:p>
          <a:p>
            <a:r>
              <a:rPr lang="en-US" altLang="ja-JP"/>
              <a:t>The positron ring has 22 normal conducting RF stations.</a:t>
            </a:r>
          </a:p>
          <a:p>
            <a:r>
              <a:rPr lang="en-US" altLang="ja-JP"/>
              <a:t>Compared with the KEKB era, upgrades of the RF stations are planned, mainly including reinforcement of the high-power systems such as klystrons, as well as the installation of additional ARES cavities.</a:t>
            </a:r>
          </a:p>
          <a:p>
            <a:r>
              <a:rPr lang="en-US" altLang="ja-JP"/>
              <a:t>The installing of a digital LLRF system is planned; however, because of the high cost, the SRF system currently uses an analog LLRF system.</a:t>
            </a:r>
          </a:p>
          <a:p>
            <a:r>
              <a:rPr lang="en-US" altLang="ja-JP"/>
              <a:t>A particularly serious issue is the aging of the infrastructure. Many basic components have been in use since the TRISTAN or KEKB era.</a:t>
            </a:r>
          </a:p>
          <a:p>
            <a:r>
              <a:rPr lang="en-US" altLang="ja-JP"/>
              <a:t>Failure due to infrastructure issue accounts for a non-negligible fraction of the failures in the overall RF system.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5D827AB1-284A-8E4C-8EEE-13C5C3712A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/>
              <a:t>2026-06-10</a:t>
            </a:r>
            <a:endParaRPr 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B520C25D-3E65-AA4D-99F6-D14236993E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WG-2: Session 2, TTC2026, 9-12 June 2026, France</a:t>
            </a:r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515173A7-4BB0-EF4E-A085-3D631A8EF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C2344-2581-4ED6-838D-11BF13A39D3C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D854B0E8-7106-904C-8962-AA76B4C771D6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65335" y="341517"/>
            <a:ext cx="4581026" cy="3619418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0" name="コンテンツ プレースホルダー 2">
            <a:extLst>
              <a:ext uri="{FF2B5EF4-FFF2-40B4-BE49-F238E27FC236}">
                <a16:creationId xmlns:a16="http://schemas.microsoft.com/office/drawing/2014/main" id="{1789C5C7-5D51-DE46-8993-ED86BA432862}"/>
              </a:ext>
            </a:extLst>
          </p:cNvPr>
          <p:cNvSpPr txBox="1">
            <a:spLocks/>
          </p:cNvSpPr>
          <p:nvPr/>
        </p:nvSpPr>
        <p:spPr>
          <a:xfrm>
            <a:off x="7973121" y="26431"/>
            <a:ext cx="2533066" cy="315086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1F497D"/>
              </a:buClr>
              <a:buSzPct val="100000"/>
              <a:buFontTx/>
              <a:buChar char="■"/>
              <a:defRPr kumimoji="1" sz="1600" b="0" i="0" kern="1200" baseline="0">
                <a:solidFill>
                  <a:schemeClr val="tx1"/>
                </a:solidFill>
                <a:latin typeface="Helvetica" pitchFamily="2" charset="0"/>
                <a:ea typeface="Hiragino Maru Gothic ProN W4" panose="020F0400000000000000" pitchFamily="34" charset="-128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kumimoji="1" sz="1400" b="0" i="0" kern="1200" baseline="0">
                <a:solidFill>
                  <a:schemeClr val="tx1"/>
                </a:solidFill>
                <a:latin typeface="Helvetica" pitchFamily="2" charset="0"/>
                <a:ea typeface="Hiragino Maru Gothic ProN W4" panose="020F0400000000000000" pitchFamily="34" charset="-128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kumimoji="1" sz="1200" b="0" i="0" kern="1200" baseline="0">
                <a:solidFill>
                  <a:schemeClr val="tx1"/>
                </a:solidFill>
                <a:latin typeface="Helvetica" pitchFamily="2" charset="0"/>
                <a:ea typeface="Hiragino Maru Gothic ProN W4" panose="020F0400000000000000" pitchFamily="34" charset="-128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kumimoji="1" sz="1100" b="0" i="0" kern="1200" baseline="0">
                <a:solidFill>
                  <a:schemeClr val="tx1"/>
                </a:solidFill>
                <a:latin typeface="Helvetica" pitchFamily="2" charset="0"/>
                <a:ea typeface="Hiragino Maru Gothic ProN W4" panose="020F0400000000000000" pitchFamily="34" charset="-128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kumimoji="1" sz="1100" b="0" i="0" kern="1200" baseline="0">
                <a:solidFill>
                  <a:schemeClr val="tx1"/>
                </a:solidFill>
                <a:latin typeface="Helvetica" pitchFamily="2" charset="0"/>
                <a:ea typeface="Hiragino Maru Gothic ProN W4" panose="020F0400000000000000" pitchFamily="34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ja-JP"/>
              <a:t>Distribution of RF stations</a:t>
            </a:r>
            <a:endParaRPr lang="ja-JP" altLang="en-US"/>
          </a:p>
        </p:txBody>
      </p:sp>
      <p:sp>
        <p:nvSpPr>
          <p:cNvPr id="12" name="コンテンツ プレースホルダー 2">
            <a:extLst>
              <a:ext uri="{FF2B5EF4-FFF2-40B4-BE49-F238E27FC236}">
                <a16:creationId xmlns:a16="http://schemas.microsoft.com/office/drawing/2014/main" id="{7EED6EF6-4299-B344-9E8E-7A287CBCE8A3}"/>
              </a:ext>
            </a:extLst>
          </p:cNvPr>
          <p:cNvSpPr txBox="1">
            <a:spLocks/>
          </p:cNvSpPr>
          <p:nvPr/>
        </p:nvSpPr>
        <p:spPr>
          <a:xfrm>
            <a:off x="6778082" y="629517"/>
            <a:ext cx="1743307" cy="536685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1F497D"/>
              </a:buClr>
              <a:buSzPct val="100000"/>
              <a:buFontTx/>
              <a:buChar char="■"/>
              <a:defRPr kumimoji="1" sz="1600" b="0" i="0" kern="1200" baseline="0">
                <a:solidFill>
                  <a:schemeClr val="tx1"/>
                </a:solidFill>
                <a:latin typeface="Helvetica" pitchFamily="2" charset="0"/>
                <a:ea typeface="Hiragino Maru Gothic ProN W4" panose="020F0400000000000000" pitchFamily="34" charset="-128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kumimoji="1" sz="1400" b="0" i="0" kern="1200" baseline="0">
                <a:solidFill>
                  <a:schemeClr val="tx1"/>
                </a:solidFill>
                <a:latin typeface="Helvetica" pitchFamily="2" charset="0"/>
                <a:ea typeface="Hiragino Maru Gothic ProN W4" panose="020F0400000000000000" pitchFamily="34" charset="-128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kumimoji="1" sz="1200" b="0" i="0" kern="1200" baseline="0">
                <a:solidFill>
                  <a:schemeClr val="tx1"/>
                </a:solidFill>
                <a:latin typeface="Helvetica" pitchFamily="2" charset="0"/>
                <a:ea typeface="Hiragino Maru Gothic ProN W4" panose="020F0400000000000000" pitchFamily="34" charset="-128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kumimoji="1" sz="1100" b="0" i="0" kern="1200" baseline="0">
                <a:solidFill>
                  <a:schemeClr val="tx1"/>
                </a:solidFill>
                <a:latin typeface="Helvetica" pitchFamily="2" charset="0"/>
                <a:ea typeface="Hiragino Maru Gothic ProN W4" panose="020F0400000000000000" pitchFamily="34" charset="-128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kumimoji="1" sz="1100" b="0" i="0" kern="1200" baseline="0">
                <a:solidFill>
                  <a:schemeClr val="tx1"/>
                </a:solidFill>
                <a:latin typeface="Helvetica" pitchFamily="2" charset="0"/>
                <a:ea typeface="Hiragino Maru Gothic ProN W4" panose="020F0400000000000000" pitchFamily="34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ja-JP"/>
              <a:t>Superconducting cavities</a:t>
            </a:r>
            <a:endParaRPr lang="ja-JP" altLang="en-US"/>
          </a:p>
        </p:txBody>
      </p:sp>
      <p:sp>
        <p:nvSpPr>
          <p:cNvPr id="11" name="円/楕円 10">
            <a:extLst>
              <a:ext uri="{FF2B5EF4-FFF2-40B4-BE49-F238E27FC236}">
                <a16:creationId xmlns:a16="http://schemas.microsoft.com/office/drawing/2014/main" id="{D15E31F8-E180-AC4C-BEA0-CD56E48E2511}"/>
              </a:ext>
            </a:extLst>
          </p:cNvPr>
          <p:cNvSpPr/>
          <p:nvPr/>
        </p:nvSpPr>
        <p:spPr>
          <a:xfrm>
            <a:off x="7564244" y="1084951"/>
            <a:ext cx="646771" cy="1335029"/>
          </a:xfrm>
          <a:prstGeom prst="ellipse">
            <a:avLst/>
          </a:prstGeom>
          <a:noFill/>
          <a:ln w="50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aphicFrame>
        <p:nvGraphicFramePr>
          <p:cNvPr id="15" name="表 14">
            <a:extLst>
              <a:ext uri="{FF2B5EF4-FFF2-40B4-BE49-F238E27FC236}">
                <a16:creationId xmlns:a16="http://schemas.microsoft.com/office/drawing/2014/main" id="{1A3D1B85-EB53-A14B-B7B3-71D3E53B9617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6022559" y="-4543678"/>
          <a:ext cx="4838729" cy="4358640"/>
        </p:xfrm>
        <a:graphic>
          <a:graphicData uri="http://schemas.openxmlformats.org/drawingml/2006/table">
            <a:tbl>
              <a:tblPr firstRow="1" bandRow="1"/>
              <a:tblGrid>
                <a:gridCol w="14362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112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8649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0474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05733"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600" dirty="0" err="1">
                          <a:latin typeface="Helvetica" pitchFamily="2" charset="0"/>
                        </a:rPr>
                        <a:t>SuperKEKB</a:t>
                      </a:r>
                      <a:r>
                        <a:rPr kumimoji="1" lang="en-US" altLang="ja-JP" sz="1600" baseline="0" dirty="0">
                          <a:latin typeface="Helvetica" pitchFamily="2" charset="0"/>
                        </a:rPr>
                        <a:t> (design)</a:t>
                      </a:r>
                      <a:endParaRPr kumimoji="1" lang="ja-JP" altLang="en-US" sz="1600" dirty="0">
                        <a:latin typeface="Helvetica" pitchFamily="2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5733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600" dirty="0">
                          <a:latin typeface="Helvetica" pitchFamily="2" charset="0"/>
                        </a:rPr>
                        <a:t>HER</a:t>
                      </a:r>
                      <a:endParaRPr kumimoji="1" lang="ja-JP" altLang="en-US" sz="1600" dirty="0">
                        <a:latin typeface="Helvetica" pitchFamily="2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tint val="4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600" dirty="0">
                          <a:latin typeface="Helvetica" pitchFamily="2" charset="0"/>
                        </a:rPr>
                        <a:t>LER</a:t>
                      </a:r>
                      <a:endParaRPr kumimoji="1" lang="ja-JP" altLang="en-US" sz="1600" dirty="0">
                        <a:latin typeface="Helvetica" pitchFamily="2" charset="0"/>
                      </a:endParaRPr>
                    </a:p>
                  </a:txBody>
                  <a:tcPr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tint val="4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5733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600" dirty="0">
                          <a:latin typeface="Helvetica" pitchFamily="2" charset="0"/>
                        </a:rPr>
                        <a:t>7.0</a:t>
                      </a:r>
                      <a:endParaRPr kumimoji="1" lang="ja-JP" altLang="en-US" sz="1600" dirty="0">
                        <a:latin typeface="Helvetica" pitchFamily="2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tint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600" dirty="0">
                          <a:latin typeface="Helvetica" pitchFamily="2" charset="0"/>
                        </a:rPr>
                        <a:t>4.0</a:t>
                      </a:r>
                      <a:endParaRPr kumimoji="1" lang="ja-JP" altLang="en-US" sz="1600" dirty="0">
                        <a:latin typeface="Helvetica" pitchFamily="2" charset="0"/>
                      </a:endParaRPr>
                    </a:p>
                  </a:txBody>
                  <a:tcPr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tint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5733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600" b="1" dirty="0">
                          <a:solidFill>
                            <a:srgbClr val="FF0000"/>
                          </a:solidFill>
                          <a:latin typeface="Helvetica" pitchFamily="2" charset="0"/>
                        </a:rPr>
                        <a:t>2.6 (1.24 achieved)</a:t>
                      </a:r>
                      <a:endParaRPr kumimoji="1" lang="ja-JP" altLang="en-US" sz="1600" b="1" dirty="0">
                        <a:solidFill>
                          <a:srgbClr val="FF0000"/>
                        </a:solidFill>
                        <a:latin typeface="Helvetica" pitchFamily="2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tint val="4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600" b="1" dirty="0">
                          <a:solidFill>
                            <a:srgbClr val="FF0000"/>
                          </a:solidFill>
                          <a:latin typeface="Helvetica" pitchFamily="2" charset="0"/>
                        </a:rPr>
                        <a:t>3.6 (1.59 achieved)</a:t>
                      </a:r>
                      <a:endParaRPr kumimoji="1" lang="ja-JP" altLang="en-US" sz="1600" b="1" dirty="0">
                        <a:solidFill>
                          <a:srgbClr val="FF0000"/>
                        </a:solidFill>
                        <a:latin typeface="Helvetica" pitchFamily="2" charset="0"/>
                      </a:endParaRPr>
                    </a:p>
                  </a:txBody>
                  <a:tcPr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tint val="4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5733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600" dirty="0">
                          <a:latin typeface="Helvetica" pitchFamily="2" charset="0"/>
                        </a:rPr>
                        <a:t>2500</a:t>
                      </a:r>
                      <a:endParaRPr kumimoji="1" lang="ja-JP" altLang="en-US" sz="1600" dirty="0">
                        <a:latin typeface="Helvetica" pitchFamily="2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tint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600" dirty="0">
                          <a:latin typeface="Helvetica" pitchFamily="2" charset="0"/>
                        </a:rPr>
                        <a:t>2500</a:t>
                      </a:r>
                      <a:endParaRPr kumimoji="1" lang="ja-JP" altLang="en-US" sz="1600" dirty="0">
                        <a:latin typeface="Helvetica" pitchFamily="2" charset="0"/>
                      </a:endParaRPr>
                    </a:p>
                  </a:txBody>
                  <a:tcPr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tint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5733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600" b="1" dirty="0">
                          <a:solidFill>
                            <a:srgbClr val="FF0000"/>
                          </a:solidFill>
                          <a:latin typeface="Helvetica" pitchFamily="2" charset="0"/>
                        </a:rPr>
                        <a:t>5</a:t>
                      </a:r>
                      <a:endParaRPr kumimoji="1" lang="ja-JP" altLang="en-US" sz="1600" b="1" dirty="0">
                        <a:solidFill>
                          <a:srgbClr val="FF0000"/>
                        </a:solidFill>
                        <a:latin typeface="Helvetica" pitchFamily="2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tint val="4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600" dirty="0">
                          <a:latin typeface="Helvetica" pitchFamily="2" charset="0"/>
                        </a:rPr>
                        <a:t>6</a:t>
                      </a:r>
                      <a:endParaRPr kumimoji="1" lang="ja-JP" altLang="en-US" sz="1600" dirty="0">
                        <a:latin typeface="Helvetica" pitchFamily="2" charset="0"/>
                      </a:endParaRPr>
                    </a:p>
                  </a:txBody>
                  <a:tcPr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tint val="4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5733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600" dirty="0">
                          <a:latin typeface="Helvetica" pitchFamily="2" charset="0"/>
                        </a:rPr>
                        <a:t>8.0</a:t>
                      </a:r>
                      <a:endParaRPr kumimoji="1" lang="ja-JP" altLang="en-US" sz="1600" dirty="0">
                        <a:solidFill>
                          <a:srgbClr val="FF0000"/>
                        </a:solidFill>
                        <a:latin typeface="Helvetica" pitchFamily="2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tint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600" dirty="0">
                          <a:latin typeface="Helvetica" pitchFamily="2" charset="0"/>
                        </a:rPr>
                        <a:t>8.3</a:t>
                      </a:r>
                      <a:endParaRPr kumimoji="1" lang="ja-JP" altLang="en-US" sz="1600" dirty="0">
                        <a:solidFill>
                          <a:srgbClr val="FF0000"/>
                        </a:solidFill>
                        <a:latin typeface="Helvetica" pitchFamily="2" charset="0"/>
                      </a:endParaRPr>
                    </a:p>
                  </a:txBody>
                  <a:tcPr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tint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5733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600" dirty="0">
                          <a:latin typeface="Helvetica" pitchFamily="2" charset="0"/>
                        </a:rPr>
                        <a:t>15.8</a:t>
                      </a:r>
                      <a:endParaRPr kumimoji="1" lang="ja-JP" altLang="en-US" sz="1600" dirty="0">
                        <a:latin typeface="Helvetica" pitchFamily="2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tint val="4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600" dirty="0">
                          <a:latin typeface="Helvetica" pitchFamily="2" charset="0"/>
                        </a:rPr>
                        <a:t>9.4</a:t>
                      </a:r>
                      <a:endParaRPr kumimoji="1" lang="ja-JP" altLang="en-US" sz="1600" dirty="0">
                        <a:latin typeface="Helvetica" pitchFamily="2" charset="0"/>
                      </a:endParaRPr>
                    </a:p>
                  </a:txBody>
                  <a:tcPr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tint val="4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05733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600" dirty="0">
                          <a:latin typeface="Helvetica" pitchFamily="2" charset="0"/>
                        </a:rPr>
                        <a:t>ARES</a:t>
                      </a:r>
                      <a:endParaRPr kumimoji="1" lang="ja-JP" altLang="en-US" sz="1600" dirty="0">
                        <a:latin typeface="Helvetica" pitchFamily="2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600" dirty="0">
                          <a:latin typeface="Helvetica" pitchFamily="2" charset="0"/>
                        </a:rPr>
                        <a:t>SCC</a:t>
                      </a:r>
                      <a:endParaRPr kumimoji="1" lang="ja-JP" altLang="en-US" sz="1600" dirty="0">
                        <a:latin typeface="Helvetica" pitchFamily="2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tint val="20000"/>
                      </a:srgbClr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600" dirty="0">
                          <a:latin typeface="Helvetica" pitchFamily="2" charset="0"/>
                        </a:rPr>
                        <a:t>ARES</a:t>
                      </a:r>
                      <a:endParaRPr kumimoji="1" lang="ja-JP" altLang="en-US" sz="1600" dirty="0">
                        <a:latin typeface="Helvetica" pitchFamily="2" charset="0"/>
                      </a:endParaRPr>
                    </a:p>
                  </a:txBody>
                  <a:tcPr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tint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05733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600" dirty="0">
                          <a:latin typeface="Helvetica" pitchFamily="2" charset="0"/>
                        </a:rPr>
                        <a:t>8 (4)</a:t>
                      </a:r>
                      <a:endParaRPr kumimoji="1" lang="ja-JP" altLang="en-US" sz="1600" dirty="0">
                        <a:latin typeface="Helvetica" pitchFamily="2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600" dirty="0">
                          <a:latin typeface="Helvetica" pitchFamily="2" charset="0"/>
                        </a:rPr>
                        <a:t>8</a:t>
                      </a:r>
                      <a:endParaRPr kumimoji="1" lang="ja-JP" altLang="en-US" sz="1600" dirty="0">
                        <a:latin typeface="Helvetica" pitchFamily="2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600" dirty="0">
                          <a:latin typeface="Helvetica" pitchFamily="2" charset="0"/>
                        </a:rPr>
                        <a:t>8 (12)</a:t>
                      </a:r>
                      <a:endParaRPr kumimoji="1" lang="ja-JP" altLang="en-US" sz="1600" dirty="0">
                        <a:latin typeface="Helvetica" pitchFamily="2" charset="0"/>
                      </a:endParaRPr>
                    </a:p>
                  </a:txBody>
                  <a:tcPr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600" dirty="0">
                          <a:latin typeface="Helvetica" pitchFamily="2" charset="0"/>
                        </a:rPr>
                        <a:t>14 (10)</a:t>
                      </a:r>
                      <a:endParaRPr kumimoji="1" lang="ja-JP" altLang="en-US" sz="1600" dirty="0">
                        <a:latin typeface="Helvetica" pitchFamily="2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05733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600" dirty="0">
                          <a:latin typeface="Helvetica" pitchFamily="2" charset="0"/>
                        </a:rPr>
                        <a:t>1:1 (1:2)</a:t>
                      </a:r>
                      <a:endParaRPr kumimoji="1" lang="ja-JP" altLang="en-US" sz="1600" dirty="0">
                        <a:latin typeface="Helvetica" pitchFamily="2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600" dirty="0">
                          <a:latin typeface="Helvetica" pitchFamily="2" charset="0"/>
                        </a:rPr>
                        <a:t>1:1</a:t>
                      </a:r>
                      <a:endParaRPr kumimoji="1" lang="ja-JP" altLang="en-US" sz="1600" dirty="0">
                        <a:latin typeface="Helvetica" pitchFamily="2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600" dirty="0">
                          <a:latin typeface="Helvetica" pitchFamily="2" charset="0"/>
                        </a:rPr>
                        <a:t>1:2</a:t>
                      </a:r>
                      <a:endParaRPr kumimoji="1" lang="ja-JP" altLang="en-US" sz="1600" dirty="0">
                        <a:latin typeface="Helvetica" pitchFamily="2" charset="0"/>
                      </a:endParaRPr>
                    </a:p>
                  </a:txBody>
                  <a:tcPr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600" dirty="0">
                          <a:latin typeface="Helvetica" pitchFamily="2" charset="0"/>
                        </a:rPr>
                        <a:t>1:1</a:t>
                      </a:r>
                      <a:endParaRPr kumimoji="1" lang="ja-JP" altLang="en-US" sz="1600" dirty="0">
                        <a:latin typeface="Helvetica" pitchFamily="2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05733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600" dirty="0">
                          <a:latin typeface="Helvetica" pitchFamily="2" charset="0"/>
                        </a:rPr>
                        <a:t>0.5 (0.45)</a:t>
                      </a:r>
                      <a:endParaRPr kumimoji="1" lang="ja-JP" altLang="en-US" sz="1600" dirty="0">
                        <a:latin typeface="Helvetica" pitchFamily="2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600" dirty="0">
                          <a:latin typeface="Helvetica" pitchFamily="2" charset="0"/>
                        </a:rPr>
                        <a:t>1.5 (1.35)</a:t>
                      </a:r>
                      <a:endParaRPr kumimoji="1" lang="ja-JP" altLang="en-US" sz="1600" dirty="0">
                        <a:latin typeface="Helvetica" pitchFamily="2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tint val="40000"/>
                      </a:srgbClr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600" dirty="0">
                          <a:latin typeface="Helvetica" pitchFamily="2" charset="0"/>
                        </a:rPr>
                        <a:t>0.5 (0.45)</a:t>
                      </a:r>
                      <a:endParaRPr kumimoji="1" lang="ja-JP" altLang="en-US" sz="1600" dirty="0">
                        <a:latin typeface="Helvetica" pitchFamily="2" charset="0"/>
                      </a:endParaRPr>
                    </a:p>
                  </a:txBody>
                  <a:tcPr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tint val="4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16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05733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600" b="1" dirty="0">
                          <a:solidFill>
                            <a:srgbClr val="FF0000"/>
                          </a:solidFill>
                          <a:latin typeface="Helvetica" pitchFamily="2" charset="0"/>
                        </a:rPr>
                        <a:t>600</a:t>
                      </a:r>
                      <a:endParaRPr kumimoji="1" lang="ja-JP" altLang="en-US" sz="1600" b="1" dirty="0">
                        <a:solidFill>
                          <a:srgbClr val="FF0000"/>
                        </a:solidFill>
                        <a:latin typeface="Helvetica" pitchFamily="2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600" dirty="0">
                          <a:latin typeface="Helvetica" pitchFamily="2" charset="0"/>
                        </a:rPr>
                        <a:t>400</a:t>
                      </a:r>
                      <a:endParaRPr kumimoji="1" lang="ja-JP" altLang="en-US" sz="1600" dirty="0">
                        <a:solidFill>
                          <a:srgbClr val="3333CC"/>
                        </a:solidFill>
                        <a:latin typeface="Helvetica" pitchFamily="2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600" dirty="0">
                          <a:latin typeface="Helvetica" pitchFamily="2" charset="0"/>
                        </a:rPr>
                        <a:t>200</a:t>
                      </a:r>
                      <a:endParaRPr kumimoji="1" lang="ja-JP" altLang="en-US" sz="1600" dirty="0">
                        <a:latin typeface="Helvetica" pitchFamily="2" charset="0"/>
                      </a:endParaRPr>
                    </a:p>
                  </a:txBody>
                  <a:tcPr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600" b="1" dirty="0">
                          <a:solidFill>
                            <a:srgbClr val="FF0000"/>
                          </a:solidFill>
                          <a:latin typeface="Helvetica" pitchFamily="2" charset="0"/>
                        </a:rPr>
                        <a:t>600</a:t>
                      </a:r>
                      <a:endParaRPr kumimoji="1" lang="ja-JP" altLang="en-US" sz="1600" b="1" dirty="0">
                        <a:solidFill>
                          <a:srgbClr val="FF0000"/>
                        </a:solidFill>
                        <a:latin typeface="Helvetica" pitchFamily="2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graphicFrame>
        <p:nvGraphicFramePr>
          <p:cNvPr id="14" name="コンテンツ プレースホルダー 7">
            <a:extLst>
              <a:ext uri="{FF2B5EF4-FFF2-40B4-BE49-F238E27FC236}">
                <a16:creationId xmlns:a16="http://schemas.microsoft.com/office/drawing/2014/main" id="{E4EC2D4B-110B-D64B-AB12-7E1CB0823B6B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738678" y="-4548304"/>
          <a:ext cx="5065713" cy="4358640"/>
        </p:xfrm>
        <a:graphic>
          <a:graphicData uri="http://schemas.openxmlformats.org/drawingml/2006/table">
            <a:tbl>
              <a:tblPr firstRow="1" bandRow="1"/>
              <a:tblGrid>
                <a:gridCol w="25498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670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6705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3214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4961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42585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r>
                        <a:rPr kumimoji="1" lang="en-US" altLang="ja-JP" sz="1600" dirty="0">
                          <a:latin typeface="Helvetica" pitchFamily="2" charset="0"/>
                        </a:rPr>
                        <a:t>Parameter</a:t>
                      </a:r>
                      <a:endParaRPr kumimoji="1" lang="ja-JP" altLang="en-US" sz="1600" dirty="0">
                        <a:latin typeface="Helvetica" pitchFamily="2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600" dirty="0">
                          <a:latin typeface="Helvetica" pitchFamily="2" charset="0"/>
                        </a:rPr>
                        <a:t>KEKB</a:t>
                      </a:r>
                      <a:r>
                        <a:rPr kumimoji="1" lang="en-US" altLang="ja-JP" sz="1600" baseline="0" dirty="0">
                          <a:latin typeface="Helvetica" pitchFamily="2" charset="0"/>
                        </a:rPr>
                        <a:t> (achieved)</a:t>
                      </a:r>
                      <a:endParaRPr kumimoji="1" lang="ja-JP" altLang="en-US" sz="1600" dirty="0">
                        <a:latin typeface="Helvetica" pitchFamily="2" charset="0"/>
                      </a:endParaRPr>
                    </a:p>
                  </a:txBody>
                  <a:tcPr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2585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r>
                        <a:rPr kumimoji="1" lang="en-US" altLang="ja-JP" sz="1600" dirty="0">
                          <a:latin typeface="Helvetica" pitchFamily="2" charset="0"/>
                        </a:rPr>
                        <a:t>Ring</a:t>
                      </a:r>
                      <a:endParaRPr kumimoji="1" lang="ja-JP" altLang="en-US" sz="1600" dirty="0">
                        <a:latin typeface="Helvetica" pitchFamily="2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 gridSpan="3"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600" dirty="0">
                          <a:latin typeface="Helvetica" pitchFamily="2" charset="0"/>
                        </a:rPr>
                        <a:t>HER</a:t>
                      </a:r>
                      <a:endParaRPr kumimoji="1" lang="ja-JP" altLang="en-US" sz="1600" dirty="0">
                        <a:latin typeface="Helvetica" pitchFamily="2" charset="0"/>
                      </a:endParaRPr>
                    </a:p>
                  </a:txBody>
                  <a:tcPr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600" dirty="0">
                          <a:latin typeface="Helvetica" pitchFamily="2" charset="0"/>
                        </a:rPr>
                        <a:t>LER</a:t>
                      </a:r>
                      <a:endParaRPr kumimoji="1" lang="ja-JP" altLang="en-US" sz="1600" dirty="0">
                        <a:latin typeface="Helvetica" pitchFamily="2" charset="0"/>
                      </a:endParaRPr>
                    </a:p>
                  </a:txBody>
                  <a:tcPr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2585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r>
                        <a:rPr kumimoji="1" lang="en-US" altLang="ja-JP" sz="1600" dirty="0">
                          <a:latin typeface="Helvetica" pitchFamily="2" charset="0"/>
                        </a:rPr>
                        <a:t>Energy [GeV]</a:t>
                      </a:r>
                      <a:endParaRPr kumimoji="1" lang="ja-JP" altLang="en-US" sz="1600" dirty="0">
                        <a:latin typeface="Helvetica" pitchFamily="2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 gridSpan="3"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600" dirty="0">
                          <a:latin typeface="Helvetica" pitchFamily="2" charset="0"/>
                        </a:rPr>
                        <a:t>8.0</a:t>
                      </a:r>
                      <a:endParaRPr kumimoji="1" lang="ja-JP" altLang="en-US" sz="1600" dirty="0">
                        <a:latin typeface="Helvetica" pitchFamily="2" charset="0"/>
                      </a:endParaRPr>
                    </a:p>
                  </a:txBody>
                  <a:tcPr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600" dirty="0">
                          <a:latin typeface="Helvetica" pitchFamily="2" charset="0"/>
                        </a:rPr>
                        <a:t>3.5</a:t>
                      </a:r>
                      <a:endParaRPr kumimoji="1" lang="ja-JP" altLang="en-US" sz="1600" dirty="0">
                        <a:latin typeface="Helvetica" pitchFamily="2" charset="0"/>
                      </a:endParaRPr>
                    </a:p>
                  </a:txBody>
                  <a:tcPr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2585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r>
                        <a:rPr kumimoji="1" lang="en-US" altLang="ja-JP" sz="1600" dirty="0">
                          <a:latin typeface="Helvetica" pitchFamily="2" charset="0"/>
                        </a:rPr>
                        <a:t>Beam Current [A]</a:t>
                      </a:r>
                      <a:endParaRPr kumimoji="1" lang="ja-JP" altLang="en-US" sz="1600" dirty="0">
                        <a:latin typeface="Helvetica" pitchFamily="2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 gridSpan="3"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600" dirty="0">
                          <a:latin typeface="Helvetica" pitchFamily="2" charset="0"/>
                        </a:rPr>
                        <a:t>1.4</a:t>
                      </a:r>
                      <a:endParaRPr kumimoji="1" lang="ja-JP" altLang="en-US" sz="1600" dirty="0">
                        <a:latin typeface="Helvetica" pitchFamily="2" charset="0"/>
                      </a:endParaRPr>
                    </a:p>
                  </a:txBody>
                  <a:tcPr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600" dirty="0">
                          <a:latin typeface="Helvetica" pitchFamily="2" charset="0"/>
                        </a:rPr>
                        <a:t>2</a:t>
                      </a:r>
                      <a:endParaRPr kumimoji="1" lang="ja-JP" altLang="en-US" sz="1600" dirty="0">
                        <a:latin typeface="Helvetica" pitchFamily="2" charset="0"/>
                      </a:endParaRPr>
                    </a:p>
                  </a:txBody>
                  <a:tcPr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2585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r>
                        <a:rPr kumimoji="1" lang="en-US" altLang="ja-JP" sz="1600" dirty="0">
                          <a:latin typeface="Helvetica" pitchFamily="2" charset="0"/>
                        </a:rPr>
                        <a:t>Number of Bunches</a:t>
                      </a:r>
                      <a:endParaRPr kumimoji="1" lang="ja-JP" altLang="en-US" sz="1600" dirty="0">
                        <a:latin typeface="Helvetica" pitchFamily="2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 gridSpan="3"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600" dirty="0">
                          <a:latin typeface="Helvetica" pitchFamily="2" charset="0"/>
                        </a:rPr>
                        <a:t>1585</a:t>
                      </a:r>
                      <a:endParaRPr kumimoji="1" lang="ja-JP" altLang="en-US" sz="1600" dirty="0">
                        <a:latin typeface="Helvetica" pitchFamily="2" charset="0"/>
                      </a:endParaRPr>
                    </a:p>
                  </a:txBody>
                  <a:tcPr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600" dirty="0">
                          <a:latin typeface="Helvetica" pitchFamily="2" charset="0"/>
                        </a:rPr>
                        <a:t>1585</a:t>
                      </a:r>
                      <a:endParaRPr kumimoji="1" lang="ja-JP" altLang="en-US" sz="1600" dirty="0">
                        <a:latin typeface="Helvetica" pitchFamily="2" charset="0"/>
                      </a:endParaRPr>
                    </a:p>
                  </a:txBody>
                  <a:tcPr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2585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r>
                        <a:rPr kumimoji="1" lang="en-US" altLang="ja-JP" sz="1600" dirty="0">
                          <a:latin typeface="Helvetica" pitchFamily="2" charset="0"/>
                        </a:rPr>
                        <a:t>Bunch Length [mm]</a:t>
                      </a:r>
                      <a:endParaRPr kumimoji="1" lang="ja-JP" altLang="en-US" sz="1600" dirty="0">
                        <a:latin typeface="Helvetica" pitchFamily="2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 gridSpan="3"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600" dirty="0">
                          <a:latin typeface="Helvetica" pitchFamily="2" charset="0"/>
                        </a:rPr>
                        <a:t>6-7</a:t>
                      </a:r>
                      <a:endParaRPr kumimoji="1" lang="ja-JP" altLang="en-US" sz="1600" dirty="0">
                        <a:latin typeface="Helvetica" pitchFamily="2" charset="0"/>
                      </a:endParaRPr>
                    </a:p>
                  </a:txBody>
                  <a:tcPr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600" dirty="0">
                          <a:latin typeface="Helvetica" pitchFamily="2" charset="0"/>
                        </a:rPr>
                        <a:t>6-7</a:t>
                      </a:r>
                      <a:endParaRPr kumimoji="1" lang="ja-JP" altLang="en-US" sz="1600" dirty="0">
                        <a:latin typeface="Helvetica" pitchFamily="2" charset="0"/>
                      </a:endParaRPr>
                    </a:p>
                  </a:txBody>
                  <a:tcPr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42585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r>
                        <a:rPr kumimoji="1" lang="en-US" altLang="ja-JP" sz="1600" dirty="0">
                          <a:latin typeface="Helvetica" pitchFamily="2" charset="0"/>
                        </a:rPr>
                        <a:t>Total</a:t>
                      </a:r>
                      <a:r>
                        <a:rPr kumimoji="1" lang="en-US" altLang="ja-JP" sz="1600" baseline="0" dirty="0">
                          <a:latin typeface="Helvetica" pitchFamily="2" charset="0"/>
                        </a:rPr>
                        <a:t> Beam Power [MW]</a:t>
                      </a:r>
                      <a:endParaRPr kumimoji="1" lang="ja-JP" altLang="en-US" sz="1600" dirty="0">
                        <a:latin typeface="Helvetica" pitchFamily="2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 gridSpan="3"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600" dirty="0">
                          <a:latin typeface="Helvetica" pitchFamily="2" charset="0"/>
                        </a:rPr>
                        <a:t>~5.0</a:t>
                      </a:r>
                      <a:endParaRPr kumimoji="1" lang="ja-JP" altLang="en-US" sz="1600" dirty="0">
                        <a:latin typeface="Helvetica" pitchFamily="2" charset="0"/>
                      </a:endParaRPr>
                    </a:p>
                  </a:txBody>
                  <a:tcPr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600" dirty="0">
                          <a:latin typeface="Helvetica" pitchFamily="2" charset="0"/>
                        </a:rPr>
                        <a:t>~3.5</a:t>
                      </a:r>
                      <a:endParaRPr kumimoji="1" lang="ja-JP" altLang="en-US" sz="1600" dirty="0">
                        <a:latin typeface="Helvetica" pitchFamily="2" charset="0"/>
                      </a:endParaRPr>
                    </a:p>
                  </a:txBody>
                  <a:tcPr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42585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r>
                        <a:rPr kumimoji="1" lang="en-US" altLang="ja-JP" sz="1600" dirty="0">
                          <a:latin typeface="Helvetica" pitchFamily="2" charset="0"/>
                        </a:rPr>
                        <a:t>Total RF</a:t>
                      </a:r>
                      <a:r>
                        <a:rPr kumimoji="1" lang="en-US" altLang="ja-JP" sz="1600" baseline="0" dirty="0">
                          <a:latin typeface="Helvetica" pitchFamily="2" charset="0"/>
                        </a:rPr>
                        <a:t> Voltage [MV]</a:t>
                      </a:r>
                      <a:endParaRPr kumimoji="1" lang="ja-JP" altLang="en-US" sz="1600" dirty="0">
                        <a:latin typeface="Helvetica" pitchFamily="2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 gridSpan="3"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600" dirty="0">
                          <a:latin typeface="Helvetica" pitchFamily="2" charset="0"/>
                        </a:rPr>
                        <a:t>15.0</a:t>
                      </a:r>
                      <a:endParaRPr kumimoji="1" lang="ja-JP" altLang="en-US" sz="1600" dirty="0">
                        <a:latin typeface="Helvetica" pitchFamily="2" charset="0"/>
                      </a:endParaRPr>
                    </a:p>
                  </a:txBody>
                  <a:tcPr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600" dirty="0">
                          <a:latin typeface="Helvetica" pitchFamily="2" charset="0"/>
                        </a:rPr>
                        <a:t>8.0</a:t>
                      </a:r>
                      <a:endParaRPr kumimoji="1" lang="ja-JP" altLang="en-US" sz="1600" dirty="0">
                        <a:latin typeface="Helvetica" pitchFamily="2" charset="0"/>
                      </a:endParaRPr>
                    </a:p>
                  </a:txBody>
                  <a:tcPr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40346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600" dirty="0">
                        <a:latin typeface="Helvetica" pitchFamily="2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600" dirty="0">
                          <a:latin typeface="Helvetica" pitchFamily="2" charset="0"/>
                        </a:rPr>
                        <a:t>ARES</a:t>
                      </a:r>
                      <a:endParaRPr kumimoji="1" lang="ja-JP" altLang="en-US" sz="1600" dirty="0">
                        <a:latin typeface="Helvetica" pitchFamily="2" charset="0"/>
                      </a:endParaRPr>
                    </a:p>
                  </a:txBody>
                  <a:tcPr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600" dirty="0">
                          <a:latin typeface="Helvetica" pitchFamily="2" charset="0"/>
                        </a:rPr>
                        <a:t>SCC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600" dirty="0">
                          <a:latin typeface="Helvetica" pitchFamily="2" charset="0"/>
                        </a:rPr>
                        <a:t>ARES</a:t>
                      </a:r>
                    </a:p>
                  </a:txBody>
                  <a:tcPr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42585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600" dirty="0">
                          <a:latin typeface="Helvetica" pitchFamily="2" charset="0"/>
                        </a:rPr>
                        <a:t>Number of Cavities</a:t>
                      </a:r>
                      <a:endParaRPr kumimoji="1" lang="ja-JP" altLang="en-US" sz="1600" dirty="0">
                        <a:latin typeface="Helvetica" pitchFamily="2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600" dirty="0">
                          <a:latin typeface="Helvetica" pitchFamily="2" charset="0"/>
                        </a:rPr>
                        <a:t>10</a:t>
                      </a:r>
                      <a:endParaRPr kumimoji="1" lang="ja-JP" altLang="en-US" sz="1600" dirty="0">
                        <a:latin typeface="Helvetica" pitchFamily="2" charset="0"/>
                      </a:endParaRPr>
                    </a:p>
                  </a:txBody>
                  <a:tcPr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600" dirty="0">
                          <a:latin typeface="Helvetica" pitchFamily="2" charset="0"/>
                        </a:rPr>
                        <a:t>2</a:t>
                      </a:r>
                      <a:endParaRPr kumimoji="1" lang="ja-JP" altLang="en-US" sz="1600" dirty="0">
                        <a:latin typeface="Helvetica" pitchFamily="2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600" dirty="0">
                          <a:latin typeface="Helvetica" pitchFamily="2" charset="0"/>
                        </a:rPr>
                        <a:t>8</a:t>
                      </a:r>
                      <a:endParaRPr kumimoji="1" lang="ja-JP" altLang="en-US" sz="1600" dirty="0">
                        <a:latin typeface="Helvetica" pitchFamily="2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600" dirty="0">
                          <a:latin typeface="Helvetica" pitchFamily="2" charset="0"/>
                        </a:rPr>
                        <a:t>20</a:t>
                      </a:r>
                      <a:endParaRPr kumimoji="1" lang="ja-JP" altLang="en-US" sz="1600" dirty="0">
                        <a:latin typeface="Helvetica" pitchFamily="2" charset="0"/>
                      </a:endParaRPr>
                    </a:p>
                  </a:txBody>
                  <a:tcPr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42585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r>
                        <a:rPr kumimoji="1" lang="en-US" altLang="ja-JP" sz="1600" dirty="0">
                          <a:latin typeface="Helvetica" pitchFamily="2" charset="0"/>
                        </a:rPr>
                        <a:t>Klystron : Cavity</a:t>
                      </a:r>
                      <a:endParaRPr kumimoji="1" lang="ja-JP" altLang="en-US" sz="1600" dirty="0">
                        <a:latin typeface="Helvetica" pitchFamily="2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600" dirty="0">
                          <a:latin typeface="Helvetica" pitchFamily="2" charset="0"/>
                        </a:rPr>
                        <a:t>1:2</a:t>
                      </a:r>
                      <a:endParaRPr kumimoji="1" lang="ja-JP" altLang="en-US" sz="1600" dirty="0">
                        <a:latin typeface="Helvetica" pitchFamily="2" charset="0"/>
                      </a:endParaRPr>
                    </a:p>
                  </a:txBody>
                  <a:tcPr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600" dirty="0">
                          <a:latin typeface="Helvetica" pitchFamily="2" charset="0"/>
                        </a:rPr>
                        <a:t>1:1</a:t>
                      </a:r>
                      <a:endParaRPr kumimoji="1" lang="ja-JP" altLang="en-US" sz="1600" dirty="0">
                        <a:latin typeface="Helvetica" pitchFamily="2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600" dirty="0">
                          <a:latin typeface="Helvetica" pitchFamily="2" charset="0"/>
                        </a:rPr>
                        <a:t>1:1</a:t>
                      </a:r>
                      <a:endParaRPr kumimoji="1" lang="ja-JP" altLang="en-US" sz="1600" dirty="0">
                        <a:latin typeface="Helvetica" pitchFamily="2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600" dirty="0">
                          <a:latin typeface="Helvetica" pitchFamily="2" charset="0"/>
                        </a:rPr>
                        <a:t>1:2</a:t>
                      </a:r>
                      <a:endParaRPr kumimoji="1" lang="ja-JP" altLang="en-US" sz="1600" dirty="0">
                        <a:latin typeface="Helvetica" pitchFamily="2" charset="0"/>
                      </a:endParaRPr>
                    </a:p>
                  </a:txBody>
                  <a:tcPr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42585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r>
                        <a:rPr kumimoji="1" lang="en-US" altLang="ja-JP" sz="1600" dirty="0">
                          <a:latin typeface="Helvetica" pitchFamily="2" charset="0"/>
                        </a:rPr>
                        <a:t>RF Voltage [MV/Cav.]</a:t>
                      </a:r>
                      <a:endParaRPr kumimoji="1" lang="ja-JP" altLang="en-US" sz="1600" dirty="0">
                        <a:latin typeface="Helvetica" pitchFamily="2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600" dirty="0">
                          <a:latin typeface="Helvetica" pitchFamily="2" charset="0"/>
                        </a:rPr>
                        <a:t>0.5</a:t>
                      </a:r>
                      <a:endParaRPr kumimoji="1" lang="ja-JP" altLang="en-US" sz="1600" dirty="0">
                        <a:latin typeface="Helvetica" pitchFamily="2" charset="0"/>
                      </a:endParaRPr>
                    </a:p>
                  </a:txBody>
                  <a:tcPr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1600" dirty="0"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600" dirty="0">
                          <a:latin typeface="Helvetica" pitchFamily="2" charset="0"/>
                        </a:rPr>
                        <a:t>1.5</a:t>
                      </a:r>
                      <a:endParaRPr kumimoji="1" lang="ja-JP" altLang="en-US" sz="1600" dirty="0">
                        <a:latin typeface="Helvetica" pitchFamily="2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600" dirty="0">
                          <a:latin typeface="Helvetica" pitchFamily="2" charset="0"/>
                        </a:rPr>
                        <a:t>0.5</a:t>
                      </a:r>
                      <a:endParaRPr kumimoji="1" lang="ja-JP" altLang="en-US" sz="1600" dirty="0">
                        <a:latin typeface="Helvetica" pitchFamily="2" charset="0"/>
                      </a:endParaRPr>
                    </a:p>
                  </a:txBody>
                  <a:tcPr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42585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r>
                        <a:rPr kumimoji="1" lang="en-US" altLang="ja-JP" sz="1600" dirty="0">
                          <a:latin typeface="Helvetica" pitchFamily="2" charset="0"/>
                        </a:rPr>
                        <a:t>Beam Power [kW/Cav.]</a:t>
                      </a:r>
                      <a:endParaRPr kumimoji="1" lang="ja-JP" altLang="en-US" sz="1600" dirty="0">
                        <a:latin typeface="Helvetica" pitchFamily="2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600" dirty="0">
                          <a:latin typeface="Helvetica" pitchFamily="2" charset="0"/>
                        </a:rPr>
                        <a:t>200</a:t>
                      </a:r>
                      <a:endParaRPr kumimoji="1" lang="ja-JP" altLang="en-US" sz="1600" dirty="0">
                        <a:latin typeface="Helvetica" pitchFamily="2" charset="0"/>
                      </a:endParaRPr>
                    </a:p>
                  </a:txBody>
                  <a:tcPr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600" dirty="0">
                          <a:latin typeface="Helvetica" pitchFamily="2" charset="0"/>
                        </a:rPr>
                        <a:t>550</a:t>
                      </a:r>
                      <a:endParaRPr kumimoji="1" lang="ja-JP" altLang="en-US" sz="1600" dirty="0">
                        <a:latin typeface="Helvetica" pitchFamily="2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600" dirty="0">
                          <a:latin typeface="Helvetica" pitchFamily="2" charset="0"/>
                        </a:rPr>
                        <a:t>400</a:t>
                      </a:r>
                      <a:endParaRPr kumimoji="1" lang="ja-JP" altLang="en-US" sz="1600" dirty="0">
                        <a:solidFill>
                          <a:srgbClr val="3333CC"/>
                        </a:solidFill>
                        <a:latin typeface="Helvetica" pitchFamily="2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游ゴシック" panose="020F0502020204030204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600" dirty="0">
                          <a:latin typeface="Helvetica" pitchFamily="2" charset="0"/>
                        </a:rPr>
                        <a:t>200</a:t>
                      </a:r>
                      <a:endParaRPr kumimoji="1" lang="ja-JP" altLang="en-US" sz="1600" dirty="0">
                        <a:latin typeface="Helvetica" pitchFamily="2" charset="0"/>
                      </a:endParaRPr>
                    </a:p>
                  </a:txBody>
                  <a:tcPr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16" name="AutoShape 4">
            <a:extLst>
              <a:ext uri="{FF2B5EF4-FFF2-40B4-BE49-F238E27FC236}">
                <a16:creationId xmlns:a16="http://schemas.microsoft.com/office/drawing/2014/main" id="{A54DB924-79D0-6741-BF9A-C0B2686B9DDA}"/>
              </a:ext>
            </a:extLst>
          </p:cNvPr>
          <p:cNvSpPr>
            <a:spLocks/>
          </p:cNvSpPr>
          <p:nvPr/>
        </p:nvSpPr>
        <p:spPr bwMode="auto">
          <a:xfrm>
            <a:off x="5711692" y="-3357636"/>
            <a:ext cx="681758" cy="1673103"/>
          </a:xfrm>
          <a:prstGeom prst="rightArrow">
            <a:avLst>
              <a:gd name="adj1" fmla="val 47980"/>
              <a:gd name="adj2" fmla="val 57382"/>
            </a:avLst>
          </a:prstGeom>
          <a:gradFill rotWithShape="0">
            <a:gsLst>
              <a:gs pos="0">
                <a:srgbClr val="22FFA4"/>
              </a:gs>
              <a:gs pos="5171">
                <a:srgbClr val="90EC5A"/>
              </a:gs>
              <a:gs pos="100000">
                <a:srgbClr val="FFD911"/>
              </a:gs>
            </a:gsLst>
            <a:lin ang="0" scaled="1"/>
          </a:gradFill>
          <a:ln w="25400" cap="flat">
            <a:solidFill>
              <a:sysClr val="windowText" lastClr="000000">
                <a:alpha val="0"/>
              </a:sysClr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50800" dist="50800" dir="2700000" algn="ctr" rotWithShape="0">
              <a:srgbClr val="E7E6E6">
                <a:alpha val="75000"/>
              </a:srgbClr>
            </a:outerShdw>
          </a:effectLst>
        </p:spPr>
        <p:txBody>
          <a:bodyPr lIns="0" tIns="0" rIns="0" bIns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</a:endParaRPr>
          </a:p>
        </p:txBody>
      </p:sp>
      <p:pic>
        <p:nvPicPr>
          <p:cNvPr id="20" name="table">
            <a:extLst>
              <a:ext uri="{FF2B5EF4-FFF2-40B4-BE49-F238E27FC236}">
                <a16:creationId xmlns:a16="http://schemas.microsoft.com/office/drawing/2014/main" id="{EC467576-4D88-874A-8785-36A695A4EF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96089" y="3893569"/>
            <a:ext cx="2955698" cy="2662440"/>
          </a:xfrm>
          <a:prstGeom prst="rect">
            <a:avLst/>
          </a:prstGeom>
        </p:spPr>
      </p:pic>
      <p:pic>
        <p:nvPicPr>
          <p:cNvPr id="21" name="table">
            <a:extLst>
              <a:ext uri="{FF2B5EF4-FFF2-40B4-BE49-F238E27FC236}">
                <a16:creationId xmlns:a16="http://schemas.microsoft.com/office/drawing/2014/main" id="{7FDF8E29-BE88-FA44-BE77-52FBD5DBA1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8566" y="3893569"/>
            <a:ext cx="3094350" cy="2662440"/>
          </a:xfrm>
          <a:prstGeom prst="rect">
            <a:avLst/>
          </a:prstGeom>
        </p:spPr>
      </p:pic>
      <p:sp>
        <p:nvSpPr>
          <p:cNvPr id="22" name="AutoShape 4">
            <a:extLst>
              <a:ext uri="{FF2B5EF4-FFF2-40B4-BE49-F238E27FC236}">
                <a16:creationId xmlns:a16="http://schemas.microsoft.com/office/drawing/2014/main" id="{A54DB924-79D0-6741-BF9A-C0B2686B9DDA}"/>
              </a:ext>
            </a:extLst>
          </p:cNvPr>
          <p:cNvSpPr>
            <a:spLocks/>
          </p:cNvSpPr>
          <p:nvPr/>
        </p:nvSpPr>
        <p:spPr bwMode="auto">
          <a:xfrm>
            <a:off x="9085166" y="4647642"/>
            <a:ext cx="235713" cy="1022001"/>
          </a:xfrm>
          <a:prstGeom prst="rightArrow">
            <a:avLst>
              <a:gd name="adj1" fmla="val 47980"/>
              <a:gd name="adj2" fmla="val 57382"/>
            </a:avLst>
          </a:prstGeom>
          <a:gradFill rotWithShape="0">
            <a:gsLst>
              <a:gs pos="0">
                <a:srgbClr val="22FFA4"/>
              </a:gs>
              <a:gs pos="5171">
                <a:srgbClr val="90EC5A"/>
              </a:gs>
              <a:gs pos="100000">
                <a:srgbClr val="FFD911"/>
              </a:gs>
            </a:gsLst>
            <a:lin ang="0" scaled="1"/>
          </a:gradFill>
          <a:ln w="25400" cap="flat">
            <a:solidFill>
              <a:sysClr val="windowText" lastClr="000000">
                <a:alpha val="0"/>
              </a:sysClr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50800" dist="50800" dir="2700000" algn="ctr" rotWithShape="0">
              <a:srgbClr val="E7E6E6">
                <a:alpha val="75000"/>
              </a:srgbClr>
            </a:outerShdw>
          </a:effectLst>
        </p:spPr>
        <p:txBody>
          <a:bodyPr lIns="0" tIns="0" rIns="0" bIns="0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93139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6FE4FE5-6D63-2B4B-A237-36D16BDE38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075" y="341517"/>
            <a:ext cx="10440000" cy="576000"/>
          </a:xfrm>
        </p:spPr>
        <p:txBody>
          <a:bodyPr>
            <a:normAutofit fontScale="90000"/>
          </a:bodyPr>
          <a:lstStyle/>
          <a:p>
            <a:r>
              <a:rPr lang="en-US" altLang="ja-JP"/>
              <a:t>HOM damped superconducting cavity</a:t>
            </a:r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DEAC10F-3A64-E34E-A72A-77C574D209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97565" y="1245707"/>
            <a:ext cx="5622235" cy="2249062"/>
          </a:xfrm>
        </p:spPr>
        <p:txBody>
          <a:bodyPr>
            <a:normAutofit lnSpcReduction="10000"/>
          </a:bodyPr>
          <a:lstStyle/>
          <a:p>
            <a:r>
              <a:rPr lang="en-US" altLang="ja-JP"/>
              <a:t>The cavity is a 509 MHz niobium single-cell HOM-damped cavity, and eight units are installed in the ring.</a:t>
            </a:r>
          </a:p>
          <a:p>
            <a:r>
              <a:rPr lang="en-US" altLang="ja-JP"/>
              <a:t>Large-diameter ferrite (IB004) HOM dampers are installed at both ends.</a:t>
            </a:r>
          </a:p>
          <a:p>
            <a:r>
              <a:rPr lang="en-US" altLang="ja-JP"/>
              <a:t> A coaxial input coupler is used, with a maximum power capability of 400 kW with beam.</a:t>
            </a:r>
          </a:p>
          <a:p>
            <a:r>
              <a:rPr lang="en-US" altLang="ja-JP"/>
              <a:t>In SuperKEKB, to cope with the increasing HOM power due to high current and short bunch, additional HOM absorbers will be installed between cavities.</a:t>
            </a:r>
          </a:p>
          <a:p>
            <a:endParaRPr kumimoji="1" lang="en-US" altLang="ja-JP"/>
          </a:p>
          <a:p>
            <a:endParaRPr kumimoji="1" lang="en-US" altLang="ja-JP"/>
          </a:p>
          <a:p>
            <a:endParaRPr kumimoji="1" lang="ja-JP" altLang="en-US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5D827AB1-284A-8E4C-8EEE-13C5C3712A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/>
              <a:t>2026-06-10</a:t>
            </a:r>
            <a:endParaRPr 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B520C25D-3E65-AA4D-99F6-D14236993E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WG-2: Session 2, TTC2026, 9-12 June 2026, France</a:t>
            </a:r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515173A7-4BB0-EF4E-A085-3D631A8EF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C2344-2581-4ED6-838D-11BF13A39D3C}" type="slidenum">
              <a:rPr lang="en-US" smtClean="0"/>
              <a:pPr/>
              <a:t>6</a:t>
            </a:fld>
            <a:endParaRPr lang="en-US" dirty="0"/>
          </a:p>
        </p:txBody>
      </p: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2350061E-FF76-B541-8E50-D47226E1B751}"/>
              </a:ext>
            </a:extLst>
          </p:cNvPr>
          <p:cNvGrpSpPr/>
          <p:nvPr/>
        </p:nvGrpSpPr>
        <p:grpSpPr>
          <a:xfrm>
            <a:off x="5957345" y="917517"/>
            <a:ext cx="5711319" cy="3974668"/>
            <a:chOff x="18504026" y="6153221"/>
            <a:chExt cx="9861920" cy="6535487"/>
          </a:xfrm>
        </p:grpSpPr>
        <p:pic>
          <p:nvPicPr>
            <p:cNvPr id="9" name="図 8" descr="SCC-cross-min.tif">
              <a:extLst>
                <a:ext uri="{FF2B5EF4-FFF2-40B4-BE49-F238E27FC236}">
                  <a16:creationId xmlns:a16="http://schemas.microsoft.com/office/drawing/2014/main" id="{9EB6189F-092B-574B-B5D3-EC1FF8CFA25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9472839" y="6411220"/>
              <a:ext cx="8893107" cy="6277488"/>
            </a:xfrm>
            <a:prstGeom prst="rect">
              <a:avLst/>
            </a:prstGeom>
          </p:spPr>
        </p:pic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id="{B55FA581-3674-F54F-9B90-4FB7B7AD92E1}"/>
                </a:ext>
              </a:extLst>
            </p:cNvPr>
            <p:cNvSpPr txBox="1"/>
            <p:nvPr/>
          </p:nvSpPr>
          <p:spPr>
            <a:xfrm>
              <a:off x="25133306" y="7686449"/>
              <a:ext cx="2447429" cy="9615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600" dirty="0">
                  <a:latin typeface="Helvetica" pitchFamily="2" charset="0"/>
                </a:rPr>
                <a:t>Ferrite</a:t>
              </a:r>
            </a:p>
            <a:p>
              <a:r>
                <a:rPr kumimoji="1" lang="en-US" altLang="ja-JP" sz="1600" dirty="0">
                  <a:latin typeface="Helvetica" pitchFamily="2" charset="0"/>
                </a:rPr>
                <a:t>HOM damper</a:t>
              </a:r>
              <a:endParaRPr kumimoji="1" lang="ja-JP" altLang="en-US" sz="1600" dirty="0">
                <a:latin typeface="Helvetica" pitchFamily="2" charset="0"/>
              </a:endParaRPr>
            </a:p>
          </p:txBody>
        </p:sp>
        <p:sp>
          <p:nvSpPr>
            <p:cNvPr id="12" name="テキスト ボックス 11">
              <a:extLst>
                <a:ext uri="{FF2B5EF4-FFF2-40B4-BE49-F238E27FC236}">
                  <a16:creationId xmlns:a16="http://schemas.microsoft.com/office/drawing/2014/main" id="{C82A6426-E90B-0048-8D4F-CF6D43BD312C}"/>
                </a:ext>
              </a:extLst>
            </p:cNvPr>
            <p:cNvSpPr txBox="1"/>
            <p:nvPr/>
          </p:nvSpPr>
          <p:spPr>
            <a:xfrm>
              <a:off x="26587171" y="10965577"/>
              <a:ext cx="1740797" cy="4993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>
                  <a:latin typeface="Helvetica" pitchFamily="2" charset="0"/>
                </a:rPr>
                <a:t>Gate valve</a:t>
              </a:r>
              <a:endParaRPr kumimoji="1" lang="ja-JP" altLang="en-US" dirty="0">
                <a:latin typeface="Helvetica" pitchFamily="2" charset="0"/>
              </a:endParaRPr>
            </a:p>
          </p:txBody>
        </p:sp>
        <p:sp>
          <p:nvSpPr>
            <p:cNvPr id="13" name="テキスト ボックス 12">
              <a:extLst>
                <a:ext uri="{FF2B5EF4-FFF2-40B4-BE49-F238E27FC236}">
                  <a16:creationId xmlns:a16="http://schemas.microsoft.com/office/drawing/2014/main" id="{35D34C88-8B03-3747-BB94-81FCC8035839}"/>
                </a:ext>
              </a:extLst>
            </p:cNvPr>
            <p:cNvSpPr txBox="1"/>
            <p:nvPr/>
          </p:nvSpPr>
          <p:spPr>
            <a:xfrm>
              <a:off x="18504026" y="7769651"/>
              <a:ext cx="1740797" cy="4993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>
                  <a:latin typeface="Helvetica" pitchFamily="2" charset="0"/>
                </a:rPr>
                <a:t>Gate valve</a:t>
              </a:r>
              <a:endParaRPr kumimoji="1" lang="ja-JP" altLang="en-US" dirty="0">
                <a:latin typeface="Helvetica" pitchFamily="2" charset="0"/>
              </a:endParaRPr>
            </a:p>
          </p:txBody>
        </p:sp>
        <p:sp>
          <p:nvSpPr>
            <p:cNvPr id="14" name="テキスト ボックス 13">
              <a:extLst>
                <a:ext uri="{FF2B5EF4-FFF2-40B4-BE49-F238E27FC236}">
                  <a16:creationId xmlns:a16="http://schemas.microsoft.com/office/drawing/2014/main" id="{2FF80795-FF1E-7545-A275-30131CCED0C3}"/>
                </a:ext>
              </a:extLst>
            </p:cNvPr>
            <p:cNvSpPr txBox="1"/>
            <p:nvPr/>
          </p:nvSpPr>
          <p:spPr>
            <a:xfrm>
              <a:off x="23391476" y="6153221"/>
              <a:ext cx="1602088" cy="4993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>
                  <a:latin typeface="Helvetica" pitchFamily="2" charset="0"/>
                </a:rPr>
                <a:t>Doorknob</a:t>
              </a:r>
              <a:endParaRPr kumimoji="1" lang="ja-JP" altLang="en-US" dirty="0">
                <a:latin typeface="Helvetica" pitchFamily="2" charset="0"/>
              </a:endParaRPr>
            </a:p>
          </p:txBody>
        </p:sp>
        <p:sp>
          <p:nvSpPr>
            <p:cNvPr id="15" name="テキスト ボックス 14">
              <a:extLst>
                <a:ext uri="{FF2B5EF4-FFF2-40B4-BE49-F238E27FC236}">
                  <a16:creationId xmlns:a16="http://schemas.microsoft.com/office/drawing/2014/main" id="{1B0153A2-1AFA-E046-8C62-8D2E946808A4}"/>
                </a:ext>
              </a:extLst>
            </p:cNvPr>
            <p:cNvSpPr txBox="1"/>
            <p:nvPr/>
          </p:nvSpPr>
          <p:spPr>
            <a:xfrm>
              <a:off x="24275070" y="6882914"/>
              <a:ext cx="1053147" cy="4993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>
                  <a:latin typeface="Helvetica" pitchFamily="2" charset="0"/>
                </a:rPr>
                <a:t>Tuner</a:t>
              </a:r>
              <a:endParaRPr kumimoji="1" lang="ja-JP" altLang="en-US" dirty="0">
                <a:latin typeface="Helvetica" pitchFamily="2" charset="0"/>
              </a:endParaRPr>
            </a:p>
          </p:txBody>
        </p:sp>
        <p:sp>
          <p:nvSpPr>
            <p:cNvPr id="16" name="テキスト ボックス 15">
              <a:extLst>
                <a:ext uri="{FF2B5EF4-FFF2-40B4-BE49-F238E27FC236}">
                  <a16:creationId xmlns:a16="http://schemas.microsoft.com/office/drawing/2014/main" id="{69ED5362-F7A3-7A45-980F-D39047F45A5B}"/>
                </a:ext>
              </a:extLst>
            </p:cNvPr>
            <p:cNvSpPr txBox="1"/>
            <p:nvPr/>
          </p:nvSpPr>
          <p:spPr>
            <a:xfrm>
              <a:off x="20118812" y="6382594"/>
              <a:ext cx="2052892" cy="4993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>
                  <a:latin typeface="Helvetica" pitchFamily="2" charset="0"/>
                </a:rPr>
                <a:t>Input coupler</a:t>
              </a:r>
              <a:endParaRPr kumimoji="1" lang="ja-JP" altLang="en-US" dirty="0">
                <a:latin typeface="Helvetica" pitchFamily="2" charset="0"/>
              </a:endParaRPr>
            </a:p>
          </p:txBody>
        </p:sp>
        <p:sp>
          <p:nvSpPr>
            <p:cNvPr id="17" name="テキスト ボックス 16">
              <a:extLst>
                <a:ext uri="{FF2B5EF4-FFF2-40B4-BE49-F238E27FC236}">
                  <a16:creationId xmlns:a16="http://schemas.microsoft.com/office/drawing/2014/main" id="{9F0374D1-8142-8642-99C1-DFE3F091797A}"/>
                </a:ext>
              </a:extLst>
            </p:cNvPr>
            <p:cNvSpPr txBox="1"/>
            <p:nvPr/>
          </p:nvSpPr>
          <p:spPr>
            <a:xfrm>
              <a:off x="19503070" y="11462810"/>
              <a:ext cx="1550073" cy="4993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>
                  <a:latin typeface="Helvetica" pitchFamily="2" charset="0"/>
                </a:rPr>
                <a:t>Ion pump</a:t>
              </a:r>
              <a:endParaRPr kumimoji="1" lang="ja-JP" altLang="en-US" dirty="0">
                <a:latin typeface="Helvetica" pitchFamily="2" charset="0"/>
              </a:endParaRPr>
            </a:p>
          </p:txBody>
        </p:sp>
        <p:sp>
          <p:nvSpPr>
            <p:cNvPr id="18" name="テキスト ボックス 17">
              <a:extLst>
                <a:ext uri="{FF2B5EF4-FFF2-40B4-BE49-F238E27FC236}">
                  <a16:creationId xmlns:a16="http://schemas.microsoft.com/office/drawing/2014/main" id="{DD19E135-6E5B-9F4B-B6FD-C82C5BB41AC4}"/>
                </a:ext>
              </a:extLst>
            </p:cNvPr>
            <p:cNvSpPr txBox="1"/>
            <p:nvPr/>
          </p:nvSpPr>
          <p:spPr>
            <a:xfrm>
              <a:off x="25581986" y="11615211"/>
              <a:ext cx="1550073" cy="4993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>
                  <a:latin typeface="Helvetica" pitchFamily="2" charset="0"/>
                </a:rPr>
                <a:t>Ion pump</a:t>
              </a:r>
              <a:endParaRPr kumimoji="1" lang="ja-JP" altLang="en-US" dirty="0">
                <a:latin typeface="Helvetica" pitchFamily="2" charset="0"/>
              </a:endParaRPr>
            </a:p>
          </p:txBody>
        </p:sp>
        <p:sp>
          <p:nvSpPr>
            <p:cNvPr id="19" name="テキスト ボックス 18">
              <a:extLst>
                <a:ext uri="{FF2B5EF4-FFF2-40B4-BE49-F238E27FC236}">
                  <a16:creationId xmlns:a16="http://schemas.microsoft.com/office/drawing/2014/main" id="{2ED0462B-3226-3746-B459-6C8C55EBFB6B}"/>
                </a:ext>
              </a:extLst>
            </p:cNvPr>
            <p:cNvSpPr txBox="1"/>
            <p:nvPr/>
          </p:nvSpPr>
          <p:spPr>
            <a:xfrm>
              <a:off x="20386664" y="10960940"/>
              <a:ext cx="1527273" cy="4993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dirty="0">
                  <a:latin typeface="Helvetica" pitchFamily="2" charset="0"/>
                </a:rPr>
                <a:t>SBP side</a:t>
              </a:r>
              <a:endParaRPr kumimoji="1" lang="ja-JP" altLang="en-US" dirty="0">
                <a:latin typeface="Helvetica" pitchFamily="2" charset="0"/>
              </a:endParaRPr>
            </a:p>
          </p:txBody>
        </p:sp>
        <p:sp>
          <p:nvSpPr>
            <p:cNvPr id="20" name="テキスト ボックス 19">
              <a:extLst>
                <a:ext uri="{FF2B5EF4-FFF2-40B4-BE49-F238E27FC236}">
                  <a16:creationId xmlns:a16="http://schemas.microsoft.com/office/drawing/2014/main" id="{F60AC8A0-61AF-8342-9393-D245EF44E19C}"/>
                </a:ext>
              </a:extLst>
            </p:cNvPr>
            <p:cNvSpPr txBox="1"/>
            <p:nvPr/>
          </p:nvSpPr>
          <p:spPr>
            <a:xfrm>
              <a:off x="24927760" y="10960940"/>
              <a:ext cx="1492596" cy="4993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dirty="0">
                  <a:latin typeface="Helvetica" pitchFamily="2" charset="0"/>
                </a:rPr>
                <a:t>LBP side</a:t>
              </a:r>
              <a:endParaRPr kumimoji="1" lang="ja-JP" altLang="en-US" dirty="0">
                <a:latin typeface="Helvetica" pitchFamily="2" charset="0"/>
              </a:endParaRPr>
            </a:p>
          </p:txBody>
        </p:sp>
        <p:cxnSp>
          <p:nvCxnSpPr>
            <p:cNvPr id="21" name="直線コネクタ 20">
              <a:extLst>
                <a:ext uri="{FF2B5EF4-FFF2-40B4-BE49-F238E27FC236}">
                  <a16:creationId xmlns:a16="http://schemas.microsoft.com/office/drawing/2014/main" id="{13210068-5FC4-3D46-B82E-6DD602360D9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1781870" y="8647986"/>
              <a:ext cx="4575154" cy="588787"/>
            </a:xfrm>
            <a:prstGeom prst="line">
              <a:avLst/>
            </a:prstGeom>
            <a:ln w="9525" cap="flat" cmpd="sng" algn="ctr">
              <a:solidFill>
                <a:srgbClr val="00009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線コネクタ 21">
              <a:extLst>
                <a:ext uri="{FF2B5EF4-FFF2-40B4-BE49-F238E27FC236}">
                  <a16:creationId xmlns:a16="http://schemas.microsoft.com/office/drawing/2014/main" id="{4A4EF377-2DE9-6147-81A6-16D9BCF49936}"/>
                </a:ext>
              </a:extLst>
            </p:cNvPr>
            <p:cNvCxnSpPr>
              <a:cxnSpLocks/>
              <a:stCxn id="10" idx="2"/>
            </p:cNvCxnSpPr>
            <p:nvPr/>
          </p:nvCxnSpPr>
          <p:spPr>
            <a:xfrm flipH="1">
              <a:off x="25553292" y="8647986"/>
              <a:ext cx="803728" cy="550301"/>
            </a:xfrm>
            <a:prstGeom prst="line">
              <a:avLst/>
            </a:prstGeom>
            <a:ln w="9525" cap="flat" cmpd="sng" algn="ctr">
              <a:solidFill>
                <a:srgbClr val="00009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線コネクタ 22">
              <a:extLst>
                <a:ext uri="{FF2B5EF4-FFF2-40B4-BE49-F238E27FC236}">
                  <a16:creationId xmlns:a16="http://schemas.microsoft.com/office/drawing/2014/main" id="{4DE8A482-972B-4246-BECB-A8A7C643A024}"/>
                </a:ext>
              </a:extLst>
            </p:cNvPr>
            <p:cNvCxnSpPr/>
            <p:nvPr/>
          </p:nvCxnSpPr>
          <p:spPr>
            <a:xfrm rot="5400000">
              <a:off x="26534580" y="10139681"/>
              <a:ext cx="1614886" cy="347887"/>
            </a:xfrm>
            <a:prstGeom prst="line">
              <a:avLst/>
            </a:prstGeom>
            <a:ln w="9525" cap="flat" cmpd="sng" algn="ctr">
              <a:solidFill>
                <a:srgbClr val="00009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線コネクタ 23">
              <a:extLst>
                <a:ext uri="{FF2B5EF4-FFF2-40B4-BE49-F238E27FC236}">
                  <a16:creationId xmlns:a16="http://schemas.microsoft.com/office/drawing/2014/main" id="{503C3962-5832-2E49-8693-4456814E4598}"/>
                </a:ext>
              </a:extLst>
            </p:cNvPr>
            <p:cNvCxnSpPr/>
            <p:nvPr/>
          </p:nvCxnSpPr>
          <p:spPr>
            <a:xfrm rot="5400000">
              <a:off x="25763367" y="10830893"/>
              <a:ext cx="1614886" cy="347887"/>
            </a:xfrm>
            <a:prstGeom prst="line">
              <a:avLst/>
            </a:prstGeom>
            <a:ln w="9525" cap="flat" cmpd="sng" algn="ctr">
              <a:solidFill>
                <a:srgbClr val="00009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線コネクタ 24">
              <a:extLst>
                <a:ext uri="{FF2B5EF4-FFF2-40B4-BE49-F238E27FC236}">
                  <a16:creationId xmlns:a16="http://schemas.microsoft.com/office/drawing/2014/main" id="{6D49E14F-A375-5B48-B0AB-0506B35AE37B}"/>
                </a:ext>
              </a:extLst>
            </p:cNvPr>
            <p:cNvCxnSpPr/>
            <p:nvPr/>
          </p:nvCxnSpPr>
          <p:spPr>
            <a:xfrm rot="5400000">
              <a:off x="19684468" y="10444511"/>
              <a:ext cx="1419362" cy="851248"/>
            </a:xfrm>
            <a:prstGeom prst="line">
              <a:avLst/>
            </a:prstGeom>
            <a:ln w="9525" cap="flat" cmpd="sng" algn="ctr">
              <a:solidFill>
                <a:srgbClr val="00009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線コネクタ 25">
              <a:extLst>
                <a:ext uri="{FF2B5EF4-FFF2-40B4-BE49-F238E27FC236}">
                  <a16:creationId xmlns:a16="http://schemas.microsoft.com/office/drawing/2014/main" id="{BF506749-F80D-4F47-931D-39DFE39B288A}"/>
                </a:ext>
              </a:extLst>
            </p:cNvPr>
            <p:cNvCxnSpPr/>
            <p:nvPr/>
          </p:nvCxnSpPr>
          <p:spPr>
            <a:xfrm rot="16200000" flipH="1">
              <a:off x="24318683" y="7925162"/>
              <a:ext cx="1196173" cy="195489"/>
            </a:xfrm>
            <a:prstGeom prst="line">
              <a:avLst/>
            </a:prstGeom>
            <a:ln w="9525" cap="flat" cmpd="sng" algn="ctr">
              <a:solidFill>
                <a:srgbClr val="00009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線コネクタ 26">
              <a:extLst>
                <a:ext uri="{FF2B5EF4-FFF2-40B4-BE49-F238E27FC236}">
                  <a16:creationId xmlns:a16="http://schemas.microsoft.com/office/drawing/2014/main" id="{1D3D272E-2DA0-B94E-8909-D1A02AB56C2A}"/>
                </a:ext>
              </a:extLst>
            </p:cNvPr>
            <p:cNvCxnSpPr/>
            <p:nvPr/>
          </p:nvCxnSpPr>
          <p:spPr>
            <a:xfrm rot="10800000" flipV="1">
              <a:off x="23090321" y="6658179"/>
              <a:ext cx="423322" cy="269409"/>
            </a:xfrm>
            <a:prstGeom prst="line">
              <a:avLst/>
            </a:prstGeom>
            <a:ln w="9525" cap="flat" cmpd="sng" algn="ctr">
              <a:solidFill>
                <a:srgbClr val="00009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線コネクタ 27">
              <a:extLst>
                <a:ext uri="{FF2B5EF4-FFF2-40B4-BE49-F238E27FC236}">
                  <a16:creationId xmlns:a16="http://schemas.microsoft.com/office/drawing/2014/main" id="{59A62662-6ACB-7D49-849B-B40576E60372}"/>
                </a:ext>
              </a:extLst>
            </p:cNvPr>
            <p:cNvCxnSpPr/>
            <p:nvPr/>
          </p:nvCxnSpPr>
          <p:spPr>
            <a:xfrm rot="16200000" flipH="1">
              <a:off x="21932681" y="7193935"/>
              <a:ext cx="1273145" cy="657295"/>
            </a:xfrm>
            <a:prstGeom prst="line">
              <a:avLst/>
            </a:prstGeom>
            <a:ln w="9525" cap="flat" cmpd="sng" algn="ctr">
              <a:solidFill>
                <a:srgbClr val="00009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線コネクタ 28">
              <a:extLst>
                <a:ext uri="{FF2B5EF4-FFF2-40B4-BE49-F238E27FC236}">
                  <a16:creationId xmlns:a16="http://schemas.microsoft.com/office/drawing/2014/main" id="{26EBC82E-8BB9-B44E-8C48-2E022BF3AF41}"/>
                </a:ext>
              </a:extLst>
            </p:cNvPr>
            <p:cNvCxnSpPr/>
            <p:nvPr/>
          </p:nvCxnSpPr>
          <p:spPr>
            <a:xfrm rot="16200000" flipH="1">
              <a:off x="19703706" y="8582518"/>
              <a:ext cx="846714" cy="461806"/>
            </a:xfrm>
            <a:prstGeom prst="line">
              <a:avLst/>
            </a:prstGeom>
            <a:ln w="9525" cap="flat" cmpd="sng" algn="ctr">
              <a:solidFill>
                <a:srgbClr val="00009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正方形/長方形 31">
            <a:extLst>
              <a:ext uri="{FF2B5EF4-FFF2-40B4-BE49-F238E27FC236}">
                <a16:creationId xmlns:a16="http://schemas.microsoft.com/office/drawing/2014/main" id="{9FE477AD-418F-4E45-8D8A-C92205A0ED32}"/>
              </a:ext>
            </a:extLst>
          </p:cNvPr>
          <p:cNvSpPr/>
          <p:nvPr/>
        </p:nvSpPr>
        <p:spPr>
          <a:xfrm>
            <a:off x="3704998" y="3429000"/>
            <a:ext cx="488888" cy="2509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7" name="グループ化 36">
            <a:extLst>
              <a:ext uri="{FF2B5EF4-FFF2-40B4-BE49-F238E27FC236}">
                <a16:creationId xmlns:a16="http://schemas.microsoft.com/office/drawing/2014/main" id="{C6FA29AB-7557-DB4A-89CF-0452BD8DA6F7}"/>
              </a:ext>
            </a:extLst>
          </p:cNvPr>
          <p:cNvGrpSpPr/>
          <p:nvPr/>
        </p:nvGrpSpPr>
        <p:grpSpPr>
          <a:xfrm>
            <a:off x="838200" y="3494768"/>
            <a:ext cx="4354762" cy="3338850"/>
            <a:chOff x="877573" y="2566783"/>
            <a:chExt cx="4354762" cy="3338850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384972EC-1431-8B43-97B2-4618A905486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77573" y="2566783"/>
              <a:ext cx="4354762" cy="3338850"/>
            </a:xfrm>
            <a:prstGeom prst="rect">
              <a:avLst/>
            </a:prstGeom>
          </p:spPr>
        </p:pic>
        <p:sp>
          <p:nvSpPr>
            <p:cNvPr id="33" name="テキスト ボックス 32">
              <a:extLst>
                <a:ext uri="{FF2B5EF4-FFF2-40B4-BE49-F238E27FC236}">
                  <a16:creationId xmlns:a16="http://schemas.microsoft.com/office/drawing/2014/main" id="{0D027E31-D6A4-FA43-9DAC-2516858943FF}"/>
                </a:ext>
              </a:extLst>
            </p:cNvPr>
            <p:cNvSpPr txBox="1"/>
            <p:nvPr/>
          </p:nvSpPr>
          <p:spPr>
            <a:xfrm>
              <a:off x="4203589" y="3388604"/>
              <a:ext cx="849913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kumimoji="1" lang="en-US" altLang="ja-JP" sz="1100">
                  <a:latin typeface="Times New Roman" panose="02020603050405020304" pitchFamily="18" charset="0"/>
                  <a:cs typeface="Times New Roman" panose="02020603050405020304" pitchFamily="18" charset="0"/>
                </a:rPr>
                <a:t>(RRR~200)</a:t>
              </a:r>
              <a:endParaRPr kumimoji="1" lang="ja-JP" altLang="en-US" sz="11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158142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6FE4FE5-6D63-2B4B-A237-36D16BDE38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075" y="341517"/>
            <a:ext cx="10440000" cy="576000"/>
          </a:xfrm>
        </p:spPr>
        <p:txBody>
          <a:bodyPr>
            <a:noAutofit/>
          </a:bodyPr>
          <a:lstStyle/>
          <a:p>
            <a:r>
              <a:rPr kumimoji="1" lang="en-US" altLang="ja-JP" sz="2800"/>
              <a:t>Superconducting operation history and performance degradation</a:t>
            </a:r>
            <a:endParaRPr kumimoji="1" lang="ja-JP" altLang="en-US" sz="280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DEAC10F-3A64-E34E-A72A-77C574D209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33515" y="1227375"/>
            <a:ext cx="6028881" cy="4931259"/>
          </a:xfrm>
        </p:spPr>
        <p:txBody>
          <a:bodyPr>
            <a:normAutofit/>
          </a:bodyPr>
          <a:lstStyle/>
          <a:p>
            <a:r>
              <a:rPr lang="en-US" altLang="ja-JP"/>
              <a:t>These cavities have been in operation for more than 20 years.</a:t>
            </a:r>
          </a:p>
          <a:p>
            <a:r>
              <a:rPr lang="en-US" altLang="ja-JP"/>
              <a:t>They are warmed up twice per year for maintenance required by regulations in Japan.</a:t>
            </a:r>
          </a:p>
          <a:p>
            <a:r>
              <a:rPr lang="en-US" altLang="ja-JP"/>
              <a:t>Before cooldown, coupler conditioning is performed at room temperature.</a:t>
            </a:r>
          </a:p>
          <a:p>
            <a:r>
              <a:rPr lang="en-US" altLang="ja-JP"/>
              <a:t>During accelerator operation, cavity conditioning was previously performed once every two weeks; it is now performed approximately once per month.</a:t>
            </a:r>
          </a:p>
          <a:p>
            <a:r>
              <a:rPr lang="en-US" altLang="ja-JP"/>
              <a:t> The standard conditioning procedure consists of three cycles at 2 MV (~8 MV/m).</a:t>
            </a:r>
          </a:p>
          <a:p>
            <a:r>
              <a:rPr lang="en-US" altLang="ja-JP"/>
              <a:t>In addition, as part of the tuning phase scan, degassing is performed through low-temperature coupler conditioning with a detuning of ±30 degrees.</a:t>
            </a:r>
          </a:p>
          <a:p>
            <a:r>
              <a:rPr lang="en-US" altLang="ja-JP"/>
              <a:t>At the start of fabrication, the surface treatment was carried out by electropolishing and ozonated-water rinsing, and the cavities showed no field emission below 2 MV accelerator field and Q</a:t>
            </a:r>
            <a:r>
              <a:rPr lang="en-US" altLang="ja-JP" baseline="-25000"/>
              <a:t>0</a:t>
            </a:r>
            <a:r>
              <a:rPr lang="en-US" altLang="ja-JP"/>
              <a:t>&gt;1x10</a:t>
            </a:r>
            <a:r>
              <a:rPr lang="en-US" altLang="ja-JP" baseline="30000"/>
              <a:t>9</a:t>
            </a:r>
            <a:r>
              <a:rPr lang="en-US" altLang="ja-JP"/>
              <a:t>.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5D827AB1-284A-8E4C-8EEE-13C5C3712A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/>
              <a:t>2026-06-10</a:t>
            </a:r>
            <a:endParaRPr 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B520C25D-3E65-AA4D-99F6-D14236993E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WG-2: Session 2, TTC2026, 9-12 June 2026, France</a:t>
            </a:r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515173A7-4BB0-EF4E-A085-3D631A8EF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C2344-2581-4ED6-838D-11BF13A39D3C}" type="slidenum">
              <a:rPr lang="en-US" smtClean="0"/>
              <a:pPr/>
              <a:t>7</a:t>
            </a:fld>
            <a:endParaRPr lang="en-US" dirty="0"/>
          </a:p>
        </p:txBody>
      </p:sp>
      <p:grpSp>
        <p:nvGrpSpPr>
          <p:cNvPr id="32" name="グループ化 31">
            <a:extLst>
              <a:ext uri="{FF2B5EF4-FFF2-40B4-BE49-F238E27FC236}">
                <a16:creationId xmlns:a16="http://schemas.microsoft.com/office/drawing/2014/main" id="{CB7EDA5F-B9C7-AF49-A357-53F31D3B9A9E}"/>
              </a:ext>
            </a:extLst>
          </p:cNvPr>
          <p:cNvGrpSpPr/>
          <p:nvPr/>
        </p:nvGrpSpPr>
        <p:grpSpPr>
          <a:xfrm>
            <a:off x="6096000" y="916597"/>
            <a:ext cx="5603938" cy="3031283"/>
            <a:chOff x="2509837" y="1770741"/>
            <a:chExt cx="7172325" cy="3714750"/>
          </a:xfrm>
        </p:grpSpPr>
        <p:pic>
          <p:nvPicPr>
            <p:cNvPr id="21" name="Picture 4">
              <a:extLst>
                <a:ext uri="{FF2B5EF4-FFF2-40B4-BE49-F238E27FC236}">
                  <a16:creationId xmlns:a16="http://schemas.microsoft.com/office/drawing/2014/main" id="{91B4B280-A27C-C947-949A-839185FCCF4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09837" y="1770741"/>
              <a:ext cx="7172325" cy="37147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コンテンツ プレースホルダー 4">
              <a:extLst>
                <a:ext uri="{FF2B5EF4-FFF2-40B4-BE49-F238E27FC236}">
                  <a16:creationId xmlns:a16="http://schemas.microsoft.com/office/drawing/2014/main" id="{718EDF6B-4AF9-FE47-9732-B4B24B71E8A9}"/>
                </a:ext>
              </a:extLst>
            </p:cNvPr>
            <p:cNvSpPr txBox="1">
              <a:spLocks/>
            </p:cNvSpPr>
            <p:nvPr/>
          </p:nvSpPr>
          <p:spPr>
            <a:xfrm>
              <a:off x="7894238" y="1897406"/>
              <a:ext cx="514962" cy="30079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vert="horz" wrap="none" lIns="0" tIns="45720" rIns="0" bIns="45720" rtlCol="0">
              <a:sp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200"/>
                </a:spcBef>
                <a:spcAft>
                  <a:spcPts val="200"/>
                </a:spcAft>
                <a:buClr>
                  <a:srgbClr val="1F497D"/>
                </a:buClr>
                <a:buSzPct val="100000"/>
                <a:buFontTx/>
                <a:buNone/>
                <a:defRPr kumimoji="1" sz="1600" b="0" kern="1200" baseline="0">
                  <a:solidFill>
                    <a:srgbClr val="1F497D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" panose="020B0604020202020204" pitchFamily="34" charset="0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Tx/>
                <a:buNone/>
                <a:defRPr kumimoji="1" sz="1400" b="0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" panose="020B0604020202020204" pitchFamily="34" charset="0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Tx/>
                <a:buNone/>
                <a:defRPr kumimoji="1" sz="1200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" panose="020B0604020202020204" pitchFamily="34" charset="0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Tx/>
                <a:buNone/>
                <a:defRPr kumimoji="1" sz="1100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" panose="020B0604020202020204" pitchFamily="34" charset="0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Tx/>
                <a:buNone/>
                <a:defRPr kumimoji="1" sz="1100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" panose="020B0604020202020204" pitchFamily="34" charset="0"/>
                </a:defRPr>
              </a:lvl5pPr>
              <a:lvl6pPr marL="1100000" indent="-22860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kumimoji="1"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1300000" indent="-22860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kumimoji="1"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1500000" indent="-22860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kumimoji="1"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1700000" indent="-22860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kumimoji="1"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ja-JP" sz="1100" dirty="0">
                  <a:latin typeface="Helvetica" pitchFamily="2" charset="0"/>
                </a:rPr>
                <a:t>HHPR</a:t>
              </a:r>
              <a:endParaRPr lang="en-US" sz="1100" dirty="0">
                <a:latin typeface="Helvetica" pitchFamily="2" charset="0"/>
              </a:endParaRPr>
            </a:p>
          </p:txBody>
        </p:sp>
        <p:cxnSp>
          <p:nvCxnSpPr>
            <p:cNvPr id="23" name="直線矢印コネクタ 22">
              <a:extLst>
                <a:ext uri="{FF2B5EF4-FFF2-40B4-BE49-F238E27FC236}">
                  <a16:creationId xmlns:a16="http://schemas.microsoft.com/office/drawing/2014/main" id="{89225261-94B8-BD47-A17B-38C99584F18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518401" y="2072663"/>
              <a:ext cx="375837" cy="54353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線矢印コネクタ 23">
              <a:extLst>
                <a:ext uri="{FF2B5EF4-FFF2-40B4-BE49-F238E27FC236}">
                  <a16:creationId xmlns:a16="http://schemas.microsoft.com/office/drawing/2014/main" id="{2E2585D1-EE6C-3346-A288-86D652E2864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909394" y="2072663"/>
              <a:ext cx="984844" cy="50566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線矢印コネクタ 24">
              <a:extLst>
                <a:ext uri="{FF2B5EF4-FFF2-40B4-BE49-F238E27FC236}">
                  <a16:creationId xmlns:a16="http://schemas.microsoft.com/office/drawing/2014/main" id="{8B309F28-933F-D04A-B53E-9F4616A0CC7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277101" y="2072663"/>
              <a:ext cx="617137" cy="50566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線コネクタ 25">
              <a:extLst>
                <a:ext uri="{FF2B5EF4-FFF2-40B4-BE49-F238E27FC236}">
                  <a16:creationId xmlns:a16="http://schemas.microsoft.com/office/drawing/2014/main" id="{4E592F24-28C3-B04C-B186-32930E075A7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473950" y="1861192"/>
              <a:ext cx="0" cy="3135615"/>
            </a:xfrm>
            <a:prstGeom prst="line">
              <a:avLst/>
            </a:prstGeom>
            <a:ln w="38100">
              <a:solidFill>
                <a:schemeClr val="tx1">
                  <a:lumMod val="85000"/>
                  <a:lumOff val="15000"/>
                  <a:alpha val="21176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コンテンツ プレースホルダー 4">
              <a:extLst>
                <a:ext uri="{FF2B5EF4-FFF2-40B4-BE49-F238E27FC236}">
                  <a16:creationId xmlns:a16="http://schemas.microsoft.com/office/drawing/2014/main" id="{AB913FDC-CA4C-8E47-AE45-3C5520A2BA1E}"/>
                </a:ext>
              </a:extLst>
            </p:cNvPr>
            <p:cNvSpPr txBox="1">
              <a:spLocks/>
            </p:cNvSpPr>
            <p:nvPr/>
          </p:nvSpPr>
          <p:spPr>
            <a:xfrm rot="16200000">
              <a:off x="7198928" y="4515947"/>
              <a:ext cx="550042" cy="24283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vert="horz" wrap="none" lIns="0" tIns="45720" rIns="0" bIns="45720" rtlCol="0">
              <a:sp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200"/>
                </a:spcBef>
                <a:spcAft>
                  <a:spcPts val="200"/>
                </a:spcAft>
                <a:buClr>
                  <a:srgbClr val="1F497D"/>
                </a:buClr>
                <a:buSzPct val="100000"/>
                <a:buFontTx/>
                <a:buNone/>
                <a:defRPr kumimoji="1" sz="1600" b="0" kern="1200" baseline="0">
                  <a:solidFill>
                    <a:srgbClr val="1F497D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" panose="020B0604020202020204" pitchFamily="34" charset="0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Tx/>
                <a:buNone/>
                <a:defRPr kumimoji="1" sz="1400" b="0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" panose="020B0604020202020204" pitchFamily="34" charset="0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Tx/>
                <a:buNone/>
                <a:defRPr kumimoji="1" sz="1200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" panose="020B0604020202020204" pitchFamily="34" charset="0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Tx/>
                <a:buNone/>
                <a:defRPr kumimoji="1" sz="1100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" panose="020B0604020202020204" pitchFamily="34" charset="0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Tx/>
                <a:buNone/>
                <a:defRPr kumimoji="1" sz="1100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" panose="020B0604020202020204" pitchFamily="34" charset="0"/>
                </a:defRPr>
              </a:lvl5pPr>
              <a:lvl6pPr marL="1100000" indent="-22860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kumimoji="1"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1300000" indent="-22860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kumimoji="1"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1500000" indent="-22860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kumimoji="1"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1700000" indent="-22860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kumimoji="1"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ja-JP" sz="700" dirty="0" err="1">
                  <a:latin typeface="Helvetica" pitchFamily="2" charset="0"/>
                </a:rPr>
                <a:t>Vc</a:t>
              </a:r>
              <a:r>
                <a:rPr lang="en-US" altLang="ja-JP" sz="700" dirty="0">
                  <a:latin typeface="Helvetica" pitchFamily="2" charset="0"/>
                </a:rPr>
                <a:t> re-</a:t>
              </a:r>
              <a:r>
                <a:rPr lang="en-US" altLang="ja-JP" sz="700" dirty="0" err="1">
                  <a:latin typeface="Helvetica" pitchFamily="2" charset="0"/>
                </a:rPr>
                <a:t>calib</a:t>
              </a:r>
              <a:r>
                <a:rPr lang="en-US" altLang="ja-JP" sz="700" dirty="0">
                  <a:latin typeface="Helvetica" pitchFamily="2" charset="0"/>
                </a:rPr>
                <a:t>.</a:t>
              </a:r>
              <a:endParaRPr lang="en-US" sz="700" dirty="0">
                <a:latin typeface="Helvetica" pitchFamily="2" charset="0"/>
              </a:endParaRPr>
            </a:p>
          </p:txBody>
        </p:sp>
        <p:cxnSp>
          <p:nvCxnSpPr>
            <p:cNvPr id="28" name="直線矢印コネクタ 27">
              <a:extLst>
                <a:ext uri="{FF2B5EF4-FFF2-40B4-BE49-F238E27FC236}">
                  <a16:creationId xmlns:a16="http://schemas.microsoft.com/office/drawing/2014/main" id="{90A33D09-33DF-B54E-997E-225DAA7F5571}"/>
                </a:ext>
              </a:extLst>
            </p:cNvPr>
            <p:cNvCxnSpPr>
              <a:cxnSpLocks/>
            </p:cNvCxnSpPr>
            <p:nvPr/>
          </p:nvCxnSpPr>
          <p:spPr>
            <a:xfrm>
              <a:off x="6815138" y="4057134"/>
              <a:ext cx="1894464" cy="0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テキスト ボックス 28">
              <a:extLst>
                <a:ext uri="{FF2B5EF4-FFF2-40B4-BE49-F238E27FC236}">
                  <a16:creationId xmlns:a16="http://schemas.microsoft.com/office/drawing/2014/main" id="{D4566611-EDF0-5848-B87C-7A2AD404E97A}"/>
                </a:ext>
              </a:extLst>
            </p:cNvPr>
            <p:cNvSpPr txBox="1"/>
            <p:nvPr/>
          </p:nvSpPr>
          <p:spPr>
            <a:xfrm>
              <a:off x="3551249" y="4012121"/>
              <a:ext cx="1100090" cy="3394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Helvetica" pitchFamily="2" charset="0"/>
                </a:rPr>
                <a:t>KEKB era</a:t>
              </a:r>
            </a:p>
          </p:txBody>
        </p:sp>
        <p:sp>
          <p:nvSpPr>
            <p:cNvPr id="30" name="テキスト ボックス 29">
              <a:extLst>
                <a:ext uri="{FF2B5EF4-FFF2-40B4-BE49-F238E27FC236}">
                  <a16:creationId xmlns:a16="http://schemas.microsoft.com/office/drawing/2014/main" id="{F0AE28E5-5B06-CB43-A800-E7954E619C97}"/>
                </a:ext>
              </a:extLst>
            </p:cNvPr>
            <p:cNvSpPr txBox="1"/>
            <p:nvPr/>
          </p:nvSpPr>
          <p:spPr>
            <a:xfrm>
              <a:off x="6909393" y="3992578"/>
              <a:ext cx="2175596" cy="3394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err="1">
                  <a:latin typeface="Helvetica" pitchFamily="2" charset="0"/>
                </a:rPr>
                <a:t>SuperKEKB</a:t>
              </a:r>
              <a:r>
                <a:rPr lang="en-US" sz="1200" dirty="0">
                  <a:latin typeface="Helvetica" pitchFamily="2" charset="0"/>
                </a:rPr>
                <a:t> era</a:t>
              </a:r>
            </a:p>
          </p:txBody>
        </p:sp>
        <p:cxnSp>
          <p:nvCxnSpPr>
            <p:cNvPr id="31" name="直線矢印コネクタ 30">
              <a:extLst>
                <a:ext uri="{FF2B5EF4-FFF2-40B4-BE49-F238E27FC236}">
                  <a16:creationId xmlns:a16="http://schemas.microsoft.com/office/drawing/2014/main" id="{EB99507D-B098-444C-A13D-C5575EFA2344}"/>
                </a:ext>
              </a:extLst>
            </p:cNvPr>
            <p:cNvCxnSpPr>
              <a:cxnSpLocks/>
            </p:cNvCxnSpPr>
            <p:nvPr/>
          </p:nvCxnSpPr>
          <p:spPr>
            <a:xfrm>
              <a:off x="3202898" y="4075668"/>
              <a:ext cx="2235877" cy="0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3" name="グループ化 42">
            <a:extLst>
              <a:ext uri="{FF2B5EF4-FFF2-40B4-BE49-F238E27FC236}">
                <a16:creationId xmlns:a16="http://schemas.microsoft.com/office/drawing/2014/main" id="{F3DB352A-AC13-6E42-88FC-0AD44078F696}"/>
              </a:ext>
            </a:extLst>
          </p:cNvPr>
          <p:cNvGrpSpPr/>
          <p:nvPr/>
        </p:nvGrpSpPr>
        <p:grpSpPr>
          <a:xfrm>
            <a:off x="7521146" y="3855308"/>
            <a:ext cx="3401807" cy="2576002"/>
            <a:chOff x="638567" y="1530333"/>
            <a:chExt cx="6182605" cy="4571429"/>
          </a:xfrm>
        </p:grpSpPr>
        <p:grpSp>
          <p:nvGrpSpPr>
            <p:cNvPr id="36" name="グループ化 35">
              <a:extLst>
                <a:ext uri="{FF2B5EF4-FFF2-40B4-BE49-F238E27FC236}">
                  <a16:creationId xmlns:a16="http://schemas.microsoft.com/office/drawing/2014/main" id="{13061D72-017F-C74E-9220-B0191CC0A898}"/>
                </a:ext>
              </a:extLst>
            </p:cNvPr>
            <p:cNvGrpSpPr/>
            <p:nvPr/>
          </p:nvGrpSpPr>
          <p:grpSpPr>
            <a:xfrm>
              <a:off x="638567" y="1530333"/>
              <a:ext cx="6095238" cy="4571429"/>
              <a:chOff x="1269823" y="1458056"/>
              <a:chExt cx="6095238" cy="4571429"/>
            </a:xfrm>
          </p:grpSpPr>
          <p:pic>
            <p:nvPicPr>
              <p:cNvPr id="37" name="図 36" descr="グラフ, 散布図&#10;&#10;自動的に生成された説明">
                <a:extLst>
                  <a:ext uri="{FF2B5EF4-FFF2-40B4-BE49-F238E27FC236}">
                    <a16:creationId xmlns:a16="http://schemas.microsoft.com/office/drawing/2014/main" id="{6AB9FD14-86E0-184B-B82E-3AC19B59544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69823" y="1458056"/>
                <a:ext cx="6095238" cy="4571429"/>
              </a:xfrm>
              <a:prstGeom prst="rect">
                <a:avLst/>
              </a:prstGeom>
            </p:spPr>
          </p:pic>
          <p:cxnSp>
            <p:nvCxnSpPr>
              <p:cNvPr id="38" name="直線矢印コネクタ 37">
                <a:extLst>
                  <a:ext uri="{FF2B5EF4-FFF2-40B4-BE49-F238E27FC236}">
                    <a16:creationId xmlns:a16="http://schemas.microsoft.com/office/drawing/2014/main" id="{307BA838-A746-8D4C-B1F3-8DCF9E3B7F25}"/>
                  </a:ext>
                </a:extLst>
              </p:cNvPr>
              <p:cNvCxnSpPr/>
              <p:nvPr/>
            </p:nvCxnSpPr>
            <p:spPr>
              <a:xfrm>
                <a:off x="1866342" y="5027560"/>
                <a:ext cx="1346200" cy="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直線矢印コネクタ 38">
                <a:extLst>
                  <a:ext uri="{FF2B5EF4-FFF2-40B4-BE49-F238E27FC236}">
                    <a16:creationId xmlns:a16="http://schemas.microsoft.com/office/drawing/2014/main" id="{219431E9-D2C6-8F4E-9A9C-D6EF52AF1A0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774642" y="5192660"/>
                <a:ext cx="2370931" cy="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0" name="テキスト ボックス 39">
                <a:extLst>
                  <a:ext uri="{FF2B5EF4-FFF2-40B4-BE49-F238E27FC236}">
                    <a16:creationId xmlns:a16="http://schemas.microsoft.com/office/drawing/2014/main" id="{57FBF060-CD0C-4542-8654-C2B2708BFD6C}"/>
                  </a:ext>
                </a:extLst>
              </p:cNvPr>
              <p:cNvSpPr txBox="1"/>
              <p:nvPr/>
            </p:nvSpPr>
            <p:spPr>
              <a:xfrm>
                <a:off x="1987218" y="5007991"/>
                <a:ext cx="1160106" cy="382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dirty="0">
                    <a:latin typeface="Helvetica" pitchFamily="2" charset="0"/>
                  </a:rPr>
                  <a:t>KEKB era</a:t>
                </a:r>
              </a:p>
            </p:txBody>
          </p:sp>
          <p:sp>
            <p:nvSpPr>
              <p:cNvPr id="41" name="テキスト ボックス 40">
                <a:extLst>
                  <a:ext uri="{FF2B5EF4-FFF2-40B4-BE49-F238E27FC236}">
                    <a16:creationId xmlns:a16="http://schemas.microsoft.com/office/drawing/2014/main" id="{6FFFCAD9-4277-7144-9B8F-4A4E1A8EDCE3}"/>
                  </a:ext>
                </a:extLst>
              </p:cNvPr>
              <p:cNvSpPr txBox="1"/>
              <p:nvPr/>
            </p:nvSpPr>
            <p:spPr>
              <a:xfrm>
                <a:off x="4896497" y="5187541"/>
                <a:ext cx="2175595" cy="382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dirty="0" err="1">
                    <a:latin typeface="Helvetica" pitchFamily="2" charset="0"/>
                  </a:rPr>
                  <a:t>SuperKEKB</a:t>
                </a:r>
                <a:r>
                  <a:rPr lang="en-US" sz="800" dirty="0">
                    <a:latin typeface="Helvetica" pitchFamily="2" charset="0"/>
                  </a:rPr>
                  <a:t> era</a:t>
                </a:r>
              </a:p>
            </p:txBody>
          </p:sp>
        </p:grpSp>
        <p:sp>
          <p:nvSpPr>
            <p:cNvPr id="42" name="コンテンツ プレースホルダー 4">
              <a:extLst>
                <a:ext uri="{FF2B5EF4-FFF2-40B4-BE49-F238E27FC236}">
                  <a16:creationId xmlns:a16="http://schemas.microsoft.com/office/drawing/2014/main" id="{DE712B5B-C83F-F84F-8AD9-750DB3B31024}"/>
                </a:ext>
              </a:extLst>
            </p:cNvPr>
            <p:cNvSpPr txBox="1">
              <a:spLocks/>
            </p:cNvSpPr>
            <p:nvPr/>
          </p:nvSpPr>
          <p:spPr>
            <a:xfrm>
              <a:off x="5982120" y="5307101"/>
              <a:ext cx="839052" cy="31200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vert="horz" wrap="none" lIns="0" tIns="45720" rIns="0" bIns="45720" rtlCol="0">
              <a:sp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200"/>
                </a:spcBef>
                <a:spcAft>
                  <a:spcPts val="200"/>
                </a:spcAft>
                <a:buClr>
                  <a:srgbClr val="1F497D"/>
                </a:buClr>
                <a:buSzPct val="100000"/>
                <a:buFontTx/>
                <a:buNone/>
                <a:defRPr kumimoji="1" sz="1600" b="0" kern="1200" baseline="0">
                  <a:solidFill>
                    <a:srgbClr val="1F497D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" panose="020B0604020202020204" pitchFamily="34" charset="0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Tx/>
                <a:buNone/>
                <a:defRPr kumimoji="1" sz="1400" b="0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" panose="020B0604020202020204" pitchFamily="34" charset="0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Tx/>
                <a:buNone/>
                <a:defRPr kumimoji="1" sz="1200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" panose="020B0604020202020204" pitchFamily="34" charset="0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Tx/>
                <a:buNone/>
                <a:defRPr kumimoji="1" sz="1100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" panose="020B0604020202020204" pitchFamily="34" charset="0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Tx/>
                <a:buNone/>
                <a:defRPr kumimoji="1" sz="1100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" panose="020B0604020202020204" pitchFamily="34" charset="0"/>
                </a:defRPr>
              </a:lvl5pPr>
              <a:lvl6pPr marL="1100000" indent="-22860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kumimoji="1"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1300000" indent="-22860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kumimoji="1"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1500000" indent="-22860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kumimoji="1"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1700000" indent="-22860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kumimoji="1"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ja-JP" sz="600" dirty="0">
                  <a:latin typeface="Helvetica" pitchFamily="2" charset="0"/>
                </a:rPr>
                <a:t>Re-calibrated</a:t>
              </a:r>
              <a:endParaRPr lang="en-US" sz="600" dirty="0">
                <a:latin typeface="Helvetica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43899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DBD78BC-29B3-CF49-B0F7-A5F98A9E8E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5200" y="341518"/>
            <a:ext cx="11226800" cy="542519"/>
          </a:xfrm>
        </p:spPr>
        <p:txBody>
          <a:bodyPr>
            <a:normAutofit fontScale="90000"/>
          </a:bodyPr>
          <a:lstStyle/>
          <a:p>
            <a:r>
              <a:rPr lang="en-US" altLang="ja-JP"/>
              <a:t>Routine maintenance is performed to mitigate trips</a:t>
            </a:r>
            <a:endParaRPr kumimoji="1" lang="ja-JP" altLang="en-US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B0144D26-42D4-A441-A494-68B0A6CD3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/>
              <a:t>2026-06-10</a:t>
            </a:r>
            <a:endParaRPr 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AE472659-DDA7-5746-8790-D371D7E9EE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WG-2: Session 2, TTC2026, 9-12 June 2026, France</a:t>
            </a:r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0E5DCB37-F279-FC42-9928-1559E67B39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C2344-2581-4ED6-838D-11BF13A39D3C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989D4E6F-2A2D-A445-8036-531DE82CF4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05212"/>
            <a:ext cx="8392178" cy="4720601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AF50DC3F-D544-3942-92FF-8924B59768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43949" y="1105212"/>
            <a:ext cx="3487979" cy="2269909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A54B44FB-A228-4F46-B476-23960FC28C7D}"/>
              </a:ext>
            </a:extLst>
          </p:cNvPr>
          <p:cNvSpPr txBox="1"/>
          <p:nvPr/>
        </p:nvSpPr>
        <p:spPr>
          <a:xfrm>
            <a:off x="9947564" y="1192696"/>
            <a:ext cx="1197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>
                <a:solidFill>
                  <a:srgbClr val="0070C0"/>
                </a:solidFill>
                <a:latin typeface="Helvetica" pitchFamily="2" charset="0"/>
              </a:rPr>
              <a:t>PIN diode</a:t>
            </a:r>
            <a:endParaRPr kumimoji="1" lang="ja-JP" altLang="en-US">
              <a:solidFill>
                <a:srgbClr val="0070C0"/>
              </a:solidFill>
              <a:latin typeface="Helvetica" pitchFamily="2" charset="0"/>
            </a:endParaRPr>
          </a:p>
        </p:txBody>
      </p:sp>
      <p:sp>
        <p:nvSpPr>
          <p:cNvPr id="11" name="円/楕円 10">
            <a:extLst>
              <a:ext uri="{FF2B5EF4-FFF2-40B4-BE49-F238E27FC236}">
                <a16:creationId xmlns:a16="http://schemas.microsoft.com/office/drawing/2014/main" id="{FB9E822E-16F3-4743-9828-8A188BACB0C5}"/>
              </a:ext>
            </a:extLst>
          </p:cNvPr>
          <p:cNvSpPr/>
          <p:nvPr/>
        </p:nvSpPr>
        <p:spPr>
          <a:xfrm>
            <a:off x="9799983" y="2514600"/>
            <a:ext cx="487954" cy="298174"/>
          </a:xfrm>
          <a:prstGeom prst="ellipse">
            <a:avLst/>
          </a:prstGeom>
          <a:noFill/>
          <a:ln w="476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コンテンツ プレースホルダー 6">
            <a:extLst>
              <a:ext uri="{FF2B5EF4-FFF2-40B4-BE49-F238E27FC236}">
                <a16:creationId xmlns:a16="http://schemas.microsoft.com/office/drawing/2014/main" id="{8120FD98-FB0C-ED45-9627-FB7E628FFDF0}"/>
              </a:ext>
            </a:extLst>
          </p:cNvPr>
          <p:cNvSpPr txBox="1">
            <a:spLocks/>
          </p:cNvSpPr>
          <p:nvPr/>
        </p:nvSpPr>
        <p:spPr>
          <a:xfrm>
            <a:off x="8454788" y="3676449"/>
            <a:ext cx="3577140" cy="249071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1F497D"/>
              </a:buClr>
              <a:buSzPct val="100000"/>
              <a:buFontTx/>
              <a:buNone/>
              <a:defRPr kumimoji="1" sz="1600" b="0" i="0" kern="1200" baseline="0">
                <a:solidFill>
                  <a:srgbClr val="1F497D"/>
                </a:solidFill>
                <a:latin typeface="Helvetica" pitchFamily="2" charset="0"/>
                <a:ea typeface="Hiragino Maru Gothic ProN W4" panose="020F0400000000000000" pitchFamily="34" charset="-128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kumimoji="1" sz="1400" b="0" i="0" kern="1200" baseline="0">
                <a:solidFill>
                  <a:schemeClr val="tx1"/>
                </a:solidFill>
                <a:latin typeface="Helvetica" pitchFamily="2" charset="0"/>
                <a:ea typeface="Hiragino Maru Gothic ProN W4" panose="020F0400000000000000" pitchFamily="34" charset="-128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kumimoji="1" sz="1200" b="0" i="0" kern="1200" baseline="0">
                <a:solidFill>
                  <a:schemeClr val="tx1"/>
                </a:solidFill>
                <a:latin typeface="Helvetica" pitchFamily="2" charset="0"/>
                <a:ea typeface="Hiragino Maru Gothic ProN W4" panose="020F0400000000000000" pitchFamily="34" charset="-128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kumimoji="1" sz="1100" b="0" i="0" kern="1200" baseline="0">
                <a:solidFill>
                  <a:schemeClr val="tx1"/>
                </a:solidFill>
                <a:latin typeface="Helvetica" pitchFamily="2" charset="0"/>
                <a:ea typeface="Hiragino Maru Gothic ProN W4" panose="020F0400000000000000" pitchFamily="34" charset="-128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kumimoji="1" sz="1100" b="0" i="0" kern="1200" baseline="0">
                <a:solidFill>
                  <a:schemeClr val="tx1"/>
                </a:solidFill>
                <a:latin typeface="Helvetica" pitchFamily="2" charset="0"/>
                <a:ea typeface="Hiragino Maru Gothic ProN W4" panose="020F0400000000000000" pitchFamily="34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/>
              <a:t>Four PIN diodes are installed at the iris section of each cavity. They are used for relative comparison of the increase and decrease of field emission in each cavity.</a:t>
            </a:r>
          </a:p>
          <a:p>
            <a:r>
              <a:rPr lang="en-US" altLang="ja-JP"/>
              <a:t>The effect of conditioning is also checked using the electron detector and pressure gauges, such as the coupler vacuum gauge, cavity vacuum gauge, and ion pump.</a:t>
            </a:r>
          </a:p>
          <a:p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8658130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6FE4FE5-6D63-2B4B-A237-36D16BDE38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075" y="341517"/>
            <a:ext cx="10440000" cy="576000"/>
          </a:xfrm>
        </p:spPr>
        <p:txBody>
          <a:bodyPr>
            <a:normAutofit fontScale="90000"/>
          </a:bodyPr>
          <a:lstStyle/>
          <a:p>
            <a:r>
              <a:rPr lang="en-US" altLang="ja-JP"/>
              <a:t>P</a:t>
            </a:r>
            <a:r>
              <a:rPr kumimoji="1" lang="en-US" altLang="ja-JP"/>
              <a:t>erformance recorvery using Horizontal High Pressure Rinsing</a:t>
            </a:r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DEAC10F-3A64-E34E-A72A-77C574D209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18661" y="1245706"/>
            <a:ext cx="5801139" cy="4931259"/>
          </a:xfrm>
        </p:spPr>
        <p:txBody>
          <a:bodyPr>
            <a:normAutofit/>
          </a:bodyPr>
          <a:lstStyle/>
          <a:p>
            <a:r>
              <a:rPr lang="en-US" altLang="ja-JP" sz="1400"/>
              <a:t>However, cavity vacuum leaks cause unacceptable performance degradation.</a:t>
            </a:r>
          </a:p>
          <a:p>
            <a:r>
              <a:rPr lang="en-US" altLang="ja-JP" sz="1400"/>
              <a:t>High-pressure rinsing is an effective treatment for mitigating field emission.</a:t>
            </a:r>
          </a:p>
          <a:p>
            <a:r>
              <a:rPr lang="en-US" altLang="ja-JP" sz="1400"/>
              <a:t>A horizontal high-pressure rinsing system was developed to perform HPR without disassembling the module (Y. Morita).</a:t>
            </a:r>
          </a:p>
          <a:p>
            <a:r>
              <a:rPr lang="en-US" altLang="ja-JP" sz="1400"/>
              <a:t>The treatment has been applied three times to cavities actually installed in the ring, and performance recovery was achieved in all cases.</a:t>
            </a:r>
          </a:p>
          <a:p>
            <a:r>
              <a:rPr lang="en-US" altLang="ja-JP" sz="1400"/>
              <a:t>This treatment makes it possible to recover cavities whose performance has degraded beyond what can be restored by conditioning, without requiring additional surface treatment.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5D827AB1-284A-8E4C-8EEE-13C5C3712A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/>
              <a:t>2026-06-10</a:t>
            </a:r>
            <a:endParaRPr 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B520C25D-3E65-AA4D-99F6-D14236993E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WG-2: Session 2, TTC2026, 9-12 June 2026, France</a:t>
            </a:r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515173A7-4BB0-EF4E-A085-3D631A8EF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C2344-2581-4ED6-838D-11BF13A39D3C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748A541E-CBB5-864C-ABC8-975153B928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2768" y="4347421"/>
            <a:ext cx="8042307" cy="2486197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2623B528-5E34-B543-BE37-2DD6BDC5E97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952"/>
          <a:stretch/>
        </p:blipFill>
        <p:spPr>
          <a:xfrm>
            <a:off x="6067829" y="1016770"/>
            <a:ext cx="3183606" cy="1242875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59D2F143-C169-B745-9F59-68F83042BF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9182" y="2756008"/>
            <a:ext cx="1610450" cy="1207837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7D9D352E-122E-0C48-98AA-F01822157A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8194" y="2739318"/>
            <a:ext cx="1609704" cy="120727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graphicFrame>
        <p:nvGraphicFramePr>
          <p:cNvPr id="12" name="表 11">
            <a:extLst>
              <a:ext uri="{FF2B5EF4-FFF2-40B4-BE49-F238E27FC236}">
                <a16:creationId xmlns:a16="http://schemas.microsoft.com/office/drawing/2014/main" id="{6AC064AE-4C9D-B64A-86A9-E8F57945326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1877955"/>
              </p:ext>
            </p:extLst>
          </p:nvPr>
        </p:nvGraphicFramePr>
        <p:xfrm>
          <a:off x="9630853" y="1183432"/>
          <a:ext cx="2296104" cy="2682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5033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457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 gridSpan="2">
                  <a:txBody>
                    <a:bodyPr/>
                    <a:lstStyle/>
                    <a:p>
                      <a:r>
                        <a:rPr kumimoji="1" lang="en-US" altLang="ja-JP" sz="1400" dirty="0">
                          <a:latin typeface="Helvetica" pitchFamily="2" charset="0"/>
                        </a:rPr>
                        <a:t>HHPR Parameters</a:t>
                      </a:r>
                      <a:endParaRPr kumimoji="1" lang="ja-JP" altLang="en-US" sz="1400" dirty="0">
                        <a:latin typeface="Helvetica" pitchFamily="2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6907">
                <a:tc>
                  <a:txBody>
                    <a:bodyPr/>
                    <a:lstStyle/>
                    <a:p>
                      <a:r>
                        <a:rPr kumimoji="1" lang="en-US" altLang="ja-JP" sz="1400" dirty="0">
                          <a:latin typeface="Helvetica" pitchFamily="2" charset="0"/>
                        </a:rPr>
                        <a:t>Water Pressure</a:t>
                      </a:r>
                      <a:endParaRPr kumimoji="1" lang="ja-JP" altLang="en-US" sz="1400" dirty="0">
                        <a:latin typeface="Helvetica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>
                          <a:latin typeface="Helvetica" pitchFamily="2" charset="0"/>
                        </a:rPr>
                        <a:t>7 </a:t>
                      </a:r>
                      <a:r>
                        <a:rPr kumimoji="1" lang="en-US" altLang="ja-JP" sz="1400" dirty="0" err="1">
                          <a:latin typeface="Helvetica" pitchFamily="2" charset="0"/>
                        </a:rPr>
                        <a:t>MPa</a:t>
                      </a:r>
                      <a:endParaRPr kumimoji="1" lang="ja-JP" altLang="en-US" sz="1400" dirty="0">
                        <a:latin typeface="Helvetica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6907">
                <a:tc>
                  <a:txBody>
                    <a:bodyPr/>
                    <a:lstStyle/>
                    <a:p>
                      <a:r>
                        <a:rPr kumimoji="1" lang="en-US" altLang="ja-JP" sz="1400" dirty="0">
                          <a:latin typeface="Helvetica" pitchFamily="2" charset="0"/>
                        </a:rPr>
                        <a:t>Nozzle</a:t>
                      </a:r>
                      <a:endParaRPr kumimoji="1" lang="ja-JP" altLang="en-US" sz="1400" dirty="0">
                        <a:latin typeface="Helvetica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>
                          <a:latin typeface="Helvetica" pitchFamily="2" charset="0"/>
                        </a:rPr>
                        <a:t>Φ0.54mm x 6</a:t>
                      </a:r>
                      <a:endParaRPr kumimoji="1" lang="ja-JP" altLang="en-US" sz="1400" dirty="0">
                        <a:latin typeface="Helvetica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6907">
                <a:tc>
                  <a:txBody>
                    <a:bodyPr/>
                    <a:lstStyle/>
                    <a:p>
                      <a:r>
                        <a:rPr kumimoji="1" lang="en-US" altLang="ja-JP" sz="1400" dirty="0">
                          <a:latin typeface="Helvetica" pitchFamily="2" charset="0"/>
                        </a:rPr>
                        <a:t>Driving</a:t>
                      </a:r>
                      <a:r>
                        <a:rPr kumimoji="1" lang="en-US" altLang="ja-JP" sz="1400" baseline="0" dirty="0">
                          <a:latin typeface="Helvetica" pitchFamily="2" charset="0"/>
                        </a:rPr>
                        <a:t> speed</a:t>
                      </a:r>
                      <a:endParaRPr kumimoji="1" lang="ja-JP" altLang="en-US" sz="1400" dirty="0">
                        <a:latin typeface="Helvetica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>
                          <a:latin typeface="Helvetica" pitchFamily="2" charset="0"/>
                        </a:rPr>
                        <a:t>1 mm/sec.</a:t>
                      </a:r>
                      <a:endParaRPr kumimoji="1" lang="ja-JP" altLang="en-US" sz="1400" dirty="0">
                        <a:latin typeface="Helvetica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6907">
                <a:tc>
                  <a:txBody>
                    <a:bodyPr/>
                    <a:lstStyle/>
                    <a:p>
                      <a:r>
                        <a:rPr kumimoji="1" lang="en-US" altLang="ja-JP" sz="1400" dirty="0">
                          <a:latin typeface="Helvetica" pitchFamily="2" charset="0"/>
                        </a:rPr>
                        <a:t>Rotation speed</a:t>
                      </a:r>
                      <a:endParaRPr kumimoji="1" lang="ja-JP" altLang="en-US" sz="1400" dirty="0">
                        <a:latin typeface="Helvetica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>
                          <a:latin typeface="Helvetica" pitchFamily="2" charset="0"/>
                        </a:rPr>
                        <a:t>6</a:t>
                      </a:r>
                      <a:r>
                        <a:rPr kumimoji="1" lang="en-US" altLang="ja-JP" sz="1400" baseline="0" dirty="0">
                          <a:latin typeface="Helvetica" pitchFamily="2" charset="0"/>
                        </a:rPr>
                        <a:t> deg.</a:t>
                      </a:r>
                      <a:r>
                        <a:rPr kumimoji="1" lang="en-US" altLang="ja-JP" sz="1400" dirty="0">
                          <a:latin typeface="Helvetica" pitchFamily="2" charset="0"/>
                        </a:rPr>
                        <a:t>/sec.</a:t>
                      </a:r>
                      <a:endParaRPr kumimoji="1" lang="ja-JP" altLang="en-US" sz="1400" dirty="0">
                        <a:latin typeface="Helvetica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6907">
                <a:tc>
                  <a:txBody>
                    <a:bodyPr/>
                    <a:lstStyle/>
                    <a:p>
                      <a:r>
                        <a:rPr kumimoji="1" lang="en-US" altLang="ja-JP" sz="1400" dirty="0">
                          <a:latin typeface="Helvetica" pitchFamily="2" charset="0"/>
                        </a:rPr>
                        <a:t>Rinsing time</a:t>
                      </a:r>
                      <a:endParaRPr kumimoji="1" lang="ja-JP" altLang="en-US" sz="1400" dirty="0">
                        <a:latin typeface="Helvetica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>
                          <a:latin typeface="Helvetica" pitchFamily="2" charset="0"/>
                        </a:rPr>
                        <a:t>15 min.</a:t>
                      </a:r>
                      <a:endParaRPr kumimoji="1" lang="ja-JP" altLang="en-US" sz="1400" dirty="0">
                        <a:latin typeface="Helvetica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D2699FB1-6F59-FB43-AEC4-AC8C6C4AD699}"/>
              </a:ext>
            </a:extLst>
          </p:cNvPr>
          <p:cNvSpPr txBox="1"/>
          <p:nvPr/>
        </p:nvSpPr>
        <p:spPr>
          <a:xfrm>
            <a:off x="8553046" y="1900693"/>
            <a:ext cx="646331" cy="2308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sz="900" dirty="0">
                <a:latin typeface="Helvetica" pitchFamily="2" charset="0"/>
              </a:rPr>
              <a:t>Y. Morita</a:t>
            </a:r>
            <a:endParaRPr kumimoji="1" lang="ja-JP" altLang="en-US" sz="900" dirty="0"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9701771"/>
      </p:ext>
    </p:extLst>
  </p:cSld>
  <p:clrMapOvr>
    <a:masterClrMapping/>
  </p:clrMapOvr>
</p:sld>
</file>

<file path=ppt/theme/theme1.xml><?xml version="1.0" encoding="utf-8"?>
<a:theme xmlns:a="http://schemas.openxmlformats.org/drawingml/2006/main" name="テーマ1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ユーザー定義 2">
      <a:majorFont>
        <a:latin typeface="Century Gothic"/>
        <a:ea typeface="UD デジタル 教科書体 NP-B"/>
        <a:cs typeface=""/>
      </a:majorFont>
      <a:minorFont>
        <a:latin typeface="Century Gothic"/>
        <a:ea typeface="UD デジタル 教科書体 NP-R"/>
        <a:cs typeface="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テーマ1" id="{EE236234-66D8-B948-8BC0-733C7C30931F}" vid="{75AD4BB3-FF76-1843-8E69-77BB1CC917D1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テーマ1</Template>
  <TotalTime>953</TotalTime>
  <Words>2302</Words>
  <Application>Microsoft Macintosh PowerPoint</Application>
  <PresentationFormat>ワイド画面</PresentationFormat>
  <Paragraphs>378</Paragraphs>
  <Slides>13</Slides>
  <Notes>2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12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13</vt:i4>
      </vt:variant>
    </vt:vector>
  </HeadingPairs>
  <TitlesOfParts>
    <vt:vector size="26" baseType="lpstr">
      <vt:lpstr>Arial Unicode MS</vt:lpstr>
      <vt:lpstr>Hiragino Maru Gothic ProN W4</vt:lpstr>
      <vt:lpstr>UD デジタル 教科書体 NK-R</vt:lpstr>
      <vt:lpstr>UD デジタル 教科書体 NP-B</vt:lpstr>
      <vt:lpstr>UD デジタル 教科書体 NP-R</vt:lpstr>
      <vt:lpstr>游ゴシック</vt:lpstr>
      <vt:lpstr>Arial</vt:lpstr>
      <vt:lpstr>Cambria Math</vt:lpstr>
      <vt:lpstr>Century Gothic</vt:lpstr>
      <vt:lpstr>Helvetica</vt:lpstr>
      <vt:lpstr>Helvetica Neue</vt:lpstr>
      <vt:lpstr>Times New Roman</vt:lpstr>
      <vt:lpstr>テーマ1</vt:lpstr>
      <vt:lpstr>Performance degradation and component failures of Superconducting cavity system in SuperKEKB operation</vt:lpstr>
      <vt:lpstr>Outline</vt:lpstr>
      <vt:lpstr> SuperKEKB accelerator in Japan</vt:lpstr>
      <vt:lpstr>Accelerator operation history </vt:lpstr>
      <vt:lpstr>SuperKEKB RF system</vt:lpstr>
      <vt:lpstr>HOM damped superconducting cavity</vt:lpstr>
      <vt:lpstr>Superconducting operation history and performance degradation</vt:lpstr>
      <vt:lpstr>Routine maintenance is performed to mitigate trips</vt:lpstr>
      <vt:lpstr>Performance recorvery using Horizontal High Pressure Rinsing</vt:lpstr>
      <vt:lpstr>Statistics of cavity trips during operation</vt:lpstr>
      <vt:lpstr>Detailed trip statistics</vt:lpstr>
      <vt:lpstr>Diagnostics of each trip</vt:lpstr>
      <vt:lpstr>Summary</vt:lpstr>
    </vt:vector>
  </TitlesOfParts>
  <Manager/>
  <Company/>
  <LinksUpToDate>false</LinksUpToDate>
  <SharedDoc>false</SharedDoc>
  <HyperlinkBase/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Performance degradation and component failures of Superconducting cavity system in SuperKEKB operation</dc:title>
  <dc:subject/>
  <dc:creator>OKADA Takafumi</dc:creator>
  <cp:keywords/>
  <dc:description/>
  <cp:lastModifiedBy>OKADA Takafumi</cp:lastModifiedBy>
  <cp:revision>29</cp:revision>
  <dcterms:created xsi:type="dcterms:W3CDTF">2026-06-06T01:45:51Z</dcterms:created>
  <dcterms:modified xsi:type="dcterms:W3CDTF">2026-06-07T09:52:26Z</dcterms:modified>
  <cp:category/>
</cp:coreProperties>
</file>