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62" r:id="rId2"/>
    <p:sldId id="267" r:id="rId3"/>
    <p:sldId id="272" r:id="rId4"/>
    <p:sldId id="274" r:id="rId5"/>
    <p:sldId id="282" r:id="rId6"/>
    <p:sldId id="283" r:id="rId7"/>
    <p:sldId id="268" r:id="rId8"/>
    <p:sldId id="284" r:id="rId9"/>
    <p:sldId id="285" r:id="rId10"/>
    <p:sldId id="581" r:id="rId11"/>
    <p:sldId id="580" r:id="rId12"/>
    <p:sldId id="4481" r:id="rId13"/>
    <p:sldId id="573" r:id="rId14"/>
    <p:sldId id="4482" r:id="rId15"/>
    <p:sldId id="545" r:id="rId16"/>
    <p:sldId id="4483" r:id="rId17"/>
    <p:sldId id="260" r:id="rId18"/>
    <p:sldId id="258" r:id="rId19"/>
    <p:sldId id="265" r:id="rId20"/>
    <p:sldId id="4484" r:id="rId21"/>
    <p:sldId id="4510" r:id="rId22"/>
    <p:sldId id="4511" r:id="rId23"/>
    <p:sldId id="4513" r:id="rId24"/>
    <p:sldId id="4514" r:id="rId25"/>
    <p:sldId id="4516" r:id="rId26"/>
    <p:sldId id="4515" r:id="rId27"/>
    <p:sldId id="278" r:id="rId28"/>
    <p:sldId id="279" r:id="rId29"/>
    <p:sldId id="280" r:id="rId30"/>
    <p:sldId id="281" r:id="rId31"/>
    <p:sldId id="271" r:id="rId32"/>
    <p:sldId id="270" r:id="rId33"/>
    <p:sldId id="4512" r:id="rId3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65" autoAdjust="0"/>
    <p:restoredTop sz="94681" autoAdjust="0"/>
  </p:normalViewPr>
  <p:slideViewPr>
    <p:cSldViewPr snapToGrid="0" snapToObjects="1">
      <p:cViewPr>
        <p:scale>
          <a:sx n="120" d="100"/>
          <a:sy n="120" d="100"/>
        </p:scale>
        <p:origin x="1720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2026-06-06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9486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AF04B-A928-C94B-9271-C7DAA18CB731}" type="slidenum">
              <a:rPr lang="en-SE" smtClean="0"/>
              <a:t>18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82632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56389-5C77-BC46-BC14-22066AFFB55C}" type="slidenum">
              <a:rPr lang="en-SE" smtClean="0"/>
              <a:t>22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87681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06-10-2026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TTC 9–12 Jun 2026, CEA-CNRS, Ecole Centrale Supelec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TTC 9–12 Jun 2026, CEA-CNRS, Ecole Centrale Supelec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06-10-2026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C1E66-7197-E592-6E45-E4555C55B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D7498-1A70-97F3-6758-B58BDD546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38C2F-2D3E-4CC0-D18B-608F276C6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06-10-2026</a:t>
            </a:r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8D105-2BC3-632E-2D3F-58D8DE2D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9–12 Jun 2026, CEA-CNRS, Ecole Centrale Supelec</a:t>
            </a:r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565D1-15C6-F582-C2A2-0B80B6F1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798FD-F457-7945-ABCE-202D2353B0B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66309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r>
              <a:rPr lang="sv-SE"/>
              <a:t>06-10-2026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TTC 9–12 Jun 2026, CEA-CNRS, Ecole Centrale Supelec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06-10-2026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TTC 9–12 Jun 2026, CEA-CNRS, Ecole Centrale Supelec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06-10-2026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TTC 9–12 Jun 2026, CEA-CNRS, Ecole Centrale Supelec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06-10-2026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TTC 9–12 Jun 2026, CEA-CNRS, Ecole Centrale Supelec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06-10-2026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TTC 9–12 Jun 2026, CEA-CNRS, Ecole Centrale Supelec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06-10-2026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06-10-2026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TTC 9–12 Jun 2026, CEA-CNRS, Ecole Centrale Supelec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g"/><Relationship Id="rId7" Type="http://schemas.openxmlformats.org/officeDocument/2006/relationships/image" Target="../media/image51.jpeg"/><Relationship Id="rId12" Type="http://schemas.openxmlformats.org/officeDocument/2006/relationships/image" Target="../media/image3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715CB-E6CC-43C3-ED08-E8D537F17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915" y="30076"/>
            <a:ext cx="9360000" cy="657339"/>
          </a:xfrm>
        </p:spPr>
        <p:txBody>
          <a:bodyPr/>
          <a:lstStyle/>
          <a:p>
            <a:r>
              <a:rPr lang="en-SE" dirty="0"/>
              <a:t>Acquisition and Analysis tool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01A45C-D86B-6AAD-C3F8-C19D9A2162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4655" y="660149"/>
            <a:ext cx="9360000" cy="8611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SE" dirty="0"/>
              <a:t>NaI(Tl) integrated in EPICS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E" dirty="0"/>
              <a:t>Tools with python scripts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5A7D2B0-CB84-E078-C0CF-8A7AFFEB7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06-10-2026</a:t>
            </a:r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315D99-3A73-A3BA-BB37-777C72B85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915" y="870770"/>
            <a:ext cx="4095330" cy="2923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21C0CC-B060-C085-D505-A044D4914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51" y="1576674"/>
            <a:ext cx="4447475" cy="260117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7748C-D57D-BDE8-EBAC-85484FE11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104" y="3832046"/>
            <a:ext cx="4320448" cy="294698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CCDACB-FC55-9865-A017-9134ED91ECE0}"/>
              </a:ext>
            </a:extLst>
          </p:cNvPr>
          <p:cNvSpPr txBox="1"/>
          <p:nvPr/>
        </p:nvSpPr>
        <p:spPr>
          <a:xfrm>
            <a:off x="354655" y="4587896"/>
            <a:ext cx="32114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Regular measurements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dirty="0">
                <a:solidFill>
                  <a:srgbClr val="666666"/>
                </a:solidFill>
              </a:rPr>
              <a:t>BKG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dirty="0">
                <a:solidFill>
                  <a:srgbClr val="666666"/>
                </a:solidFill>
              </a:rPr>
              <a:t>FE meas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b="1" dirty="0">
                <a:solidFill>
                  <a:srgbClr val="00B0F0"/>
                </a:solidFill>
              </a:rPr>
              <a:t>Configuration parameters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C3BD00-FE41-7840-CAFB-BE1BC34E2116}"/>
              </a:ext>
            </a:extLst>
          </p:cNvPr>
          <p:cNvSpPr txBox="1"/>
          <p:nvPr/>
        </p:nvSpPr>
        <p:spPr>
          <a:xfrm>
            <a:off x="9933245" y="1131122"/>
            <a:ext cx="21336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b="1" dirty="0">
                <a:solidFill>
                  <a:srgbClr val="FF0000"/>
                </a:solidFill>
              </a:rPr>
              <a:t>Recalibration</a:t>
            </a:r>
            <a:r>
              <a:rPr lang="en-SE" dirty="0">
                <a:solidFill>
                  <a:srgbClr val="666666"/>
                </a:solidFill>
              </a:rPr>
              <a:t>, using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dirty="0">
                <a:solidFill>
                  <a:srgbClr val="666666"/>
                </a:solidFill>
              </a:rPr>
              <a:t>208Tl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dirty="0">
                <a:solidFill>
                  <a:srgbClr val="666666"/>
                </a:solidFill>
              </a:rPr>
              <a:t>40K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dirty="0">
                <a:solidFill>
                  <a:srgbClr val="666666"/>
                </a:solidFill>
              </a:rPr>
              <a:t>Pb x-ray 46 keV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14C0156-E9B4-AF1F-2681-C4AF4CCC2979}"/>
                  </a:ext>
                </a:extLst>
              </p:cNvPr>
              <p:cNvSpPr txBox="1"/>
              <p:nvPr/>
            </p:nvSpPr>
            <p:spPr>
              <a:xfrm>
                <a:off x="8187956" y="5665711"/>
                <a:ext cx="373651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SE" dirty="0">
                    <a:solidFill>
                      <a:srgbClr val="666666"/>
                    </a:solidFill>
                  </a:rPr>
                  <a:t>Activation check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SE" dirty="0">
                    <a:solidFill>
                      <a:srgbClr val="666666"/>
                    </a:solidFill>
                  </a:rPr>
                  <a:t>mainly </a:t>
                </a:r>
                <a:r>
                  <a:rPr lang="en-SE" u="sng" dirty="0">
                    <a:solidFill>
                      <a:srgbClr val="666666"/>
                    </a:solidFill>
                  </a:rPr>
                  <a:t>(but not only)</a:t>
                </a:r>
                <a:r>
                  <a:rPr lang="en-SE" dirty="0">
                    <a:solidFill>
                      <a:srgbClr val="666666"/>
                    </a:solidFill>
                  </a:rPr>
                  <a:t> </a:t>
                </a:r>
                <a:r>
                  <a:rPr lang="en-SE" b="1" dirty="0">
                    <a:solidFill>
                      <a:srgbClr val="00B050"/>
                    </a:solidFill>
                  </a:rPr>
                  <a:t>92</a:t>
                </a:r>
                <a:r>
                  <a:rPr lang="en-SE" b="1" baseline="30000" dirty="0">
                    <a:solidFill>
                      <a:srgbClr val="00B050"/>
                    </a:solidFill>
                  </a:rPr>
                  <a:t>m</a:t>
                </a:r>
                <a:r>
                  <a:rPr lang="en-SE" b="1" dirty="0">
                    <a:solidFill>
                      <a:srgbClr val="00B050"/>
                    </a:solidFill>
                  </a:rPr>
                  <a:t>Nb</a:t>
                </a:r>
                <a:r>
                  <a:rPr lang="en-SE" b="1" dirty="0">
                    <a:solidFill>
                      <a:srgbClr val="FF0000"/>
                    </a:solidFill>
                  </a:rPr>
                  <a:t> </a:t>
                </a:r>
                <a:r>
                  <a:rPr lang="en-SE" dirty="0">
                    <a:solidFill>
                      <a:srgbClr val="666666"/>
                    </a:solidFill>
                  </a:rPr>
                  <a:t>due to giant resonance (</a:t>
                </a:r>
                <a14:m>
                  <m:oMath xmlns:m="http://schemas.openxmlformats.org/officeDocument/2006/math">
                    <m:r>
                      <a:rPr lang="en-SE" i="1" dirty="0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SE" dirty="0">
                    <a:solidFill>
                      <a:srgbClr val="666666"/>
                    </a:solidFill>
                  </a:rPr>
                  <a:t>,n) activation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14C0156-E9B4-AF1F-2681-C4AF4CCC2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7956" y="5665711"/>
                <a:ext cx="3736518" cy="1200329"/>
              </a:xfrm>
              <a:prstGeom prst="rect">
                <a:avLst/>
              </a:prstGeom>
              <a:blipFill>
                <a:blip r:embed="rId6"/>
                <a:stretch>
                  <a:fillRect l="-1356" t="-1042" b="-625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DB68CD0F-7A42-AE2F-CD2E-C3ABEF77C421}"/>
              </a:ext>
            </a:extLst>
          </p:cNvPr>
          <p:cNvSpPr/>
          <p:nvPr/>
        </p:nvSpPr>
        <p:spPr>
          <a:xfrm>
            <a:off x="5968662" y="1225814"/>
            <a:ext cx="1848316" cy="176098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24F9C42-50D5-2D76-3F31-DF7973E461F7}"/>
              </a:ext>
            </a:extLst>
          </p:cNvPr>
          <p:cNvSpPr/>
          <p:nvPr/>
        </p:nvSpPr>
        <p:spPr>
          <a:xfrm>
            <a:off x="3947526" y="2089543"/>
            <a:ext cx="918783" cy="2088307"/>
          </a:xfrm>
          <a:prstGeom prst="ellipse">
            <a:avLst/>
          </a:prstGeom>
          <a:noFill/>
          <a:ln w="539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D9BC65-7824-8ED0-1ECD-684C1D3425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956" y="3017688"/>
            <a:ext cx="3736518" cy="254836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29AB57E3-008A-1BF3-3984-EF0F633DB4AC}"/>
              </a:ext>
            </a:extLst>
          </p:cNvPr>
          <p:cNvSpPr/>
          <p:nvPr/>
        </p:nvSpPr>
        <p:spPr>
          <a:xfrm>
            <a:off x="8599019" y="3613245"/>
            <a:ext cx="272545" cy="711162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E84C41-83F3-131F-92FB-0D7A16657A70}"/>
              </a:ext>
            </a:extLst>
          </p:cNvPr>
          <p:cNvSpPr txBox="1"/>
          <p:nvPr/>
        </p:nvSpPr>
        <p:spPr>
          <a:xfrm>
            <a:off x="8820164" y="4074071"/>
            <a:ext cx="1044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b="1" dirty="0">
                <a:solidFill>
                  <a:srgbClr val="FF0000"/>
                </a:solidFill>
              </a:rPr>
              <a:t>46 keV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9F703B-7C68-1014-3BC8-423E68D7439A}"/>
              </a:ext>
            </a:extLst>
          </p:cNvPr>
          <p:cNvSpPr txBox="1"/>
          <p:nvPr/>
        </p:nvSpPr>
        <p:spPr>
          <a:xfrm>
            <a:off x="5418182" y="4584147"/>
            <a:ext cx="19756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b="1" dirty="0">
                <a:solidFill>
                  <a:srgbClr val="00B050"/>
                </a:solidFill>
              </a:rPr>
              <a:t>92</a:t>
            </a:r>
            <a:r>
              <a:rPr lang="en-SE" b="1" baseline="30000" dirty="0">
                <a:solidFill>
                  <a:srgbClr val="00B050"/>
                </a:solidFill>
              </a:rPr>
              <a:t>m</a:t>
            </a:r>
            <a:r>
              <a:rPr lang="en-SE" b="1" dirty="0">
                <a:solidFill>
                  <a:srgbClr val="00B050"/>
                </a:solidFill>
              </a:rPr>
              <a:t>Nb monitoring</a:t>
            </a:r>
            <a:endParaRPr lang="en-SE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4CB2C5C-D1DD-84EF-7963-2D1F9BD04CCA}"/>
              </a:ext>
            </a:extLst>
          </p:cNvPr>
          <p:cNvSpPr/>
          <p:nvPr/>
        </p:nvSpPr>
        <p:spPr>
          <a:xfrm>
            <a:off x="4814265" y="4468900"/>
            <a:ext cx="428892" cy="1097152"/>
          </a:xfrm>
          <a:prstGeom prst="ellipse">
            <a:avLst/>
          </a:prstGeom>
          <a:noFill/>
          <a:ln w="539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64A05-B15D-C193-B6B2-3F8773E15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TTC 9–12 Jun 2026, CEA-CNRS, Ecole Centrale Supelec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F340C-448A-E637-A7DE-D2833AB69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899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E650D-BD42-5E86-EDD2-122DAE82E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ANDORA - a new device for radiation protection at DESY">
            <a:extLst>
              <a:ext uri="{FF2B5EF4-FFF2-40B4-BE49-F238E27FC236}">
                <a16:creationId xmlns:a16="http://schemas.microsoft.com/office/drawing/2014/main" id="{5F60E6B2-BC3A-4CD9-40D4-F7E7981BB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71" y="2808468"/>
            <a:ext cx="1385175" cy="13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D26D06-D4D0-79D0-2828-5D1AD5A40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637" y="1138795"/>
            <a:ext cx="8616588" cy="55709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373E33-5037-BDC3-CD7E-8CD0DD622999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130752" y="5919454"/>
            <a:ext cx="645220" cy="26851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A7E7903-4E1F-1FAD-867A-D62B9AC887A0}"/>
              </a:ext>
            </a:extLst>
          </p:cNvPr>
          <p:cNvSpPr txBox="1"/>
          <p:nvPr/>
        </p:nvSpPr>
        <p:spPr>
          <a:xfrm>
            <a:off x="12324898" y="30648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9" name="Picture 2" descr="PANDORA - a new device for radiation protection at DESY">
            <a:extLst>
              <a:ext uri="{FF2B5EF4-FFF2-40B4-BE49-F238E27FC236}">
                <a16:creationId xmlns:a16="http://schemas.microsoft.com/office/drawing/2014/main" id="{A9BB4A27-C3D7-99CF-40E0-14E73D994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717" y="5730966"/>
            <a:ext cx="675142" cy="66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AD66E44-ECDF-E094-F450-994FD9E01880}"/>
              </a:ext>
            </a:extLst>
          </p:cNvPr>
          <p:cNvSpPr txBox="1"/>
          <p:nvPr/>
        </p:nvSpPr>
        <p:spPr>
          <a:xfrm>
            <a:off x="8534794" y="5489779"/>
            <a:ext cx="13808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PANDORA</a:t>
            </a:r>
          </a:p>
        </p:txBody>
      </p:sp>
      <p:sp>
        <p:nvSpPr>
          <p:cNvPr id="31" name="Can 30">
            <a:extLst>
              <a:ext uri="{FF2B5EF4-FFF2-40B4-BE49-F238E27FC236}">
                <a16:creationId xmlns:a16="http://schemas.microsoft.com/office/drawing/2014/main" id="{D04DC3C6-522F-148E-DC4B-206055982E7F}"/>
              </a:ext>
            </a:extLst>
          </p:cNvPr>
          <p:cNvSpPr/>
          <p:nvPr/>
        </p:nvSpPr>
        <p:spPr>
          <a:xfrm rot="1683398" flipH="1">
            <a:off x="6641753" y="4278439"/>
            <a:ext cx="228640" cy="850196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2" name="Can 31">
            <a:extLst>
              <a:ext uri="{FF2B5EF4-FFF2-40B4-BE49-F238E27FC236}">
                <a16:creationId xmlns:a16="http://schemas.microsoft.com/office/drawing/2014/main" id="{F6F55C58-E94A-1953-558E-4882FE105C59}"/>
              </a:ext>
            </a:extLst>
          </p:cNvPr>
          <p:cNvSpPr/>
          <p:nvPr/>
        </p:nvSpPr>
        <p:spPr>
          <a:xfrm rot="1683398" flipH="1">
            <a:off x="9137477" y="4264707"/>
            <a:ext cx="228640" cy="850196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2731D63-EF11-DA53-DC59-392E573573D2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745245" y="3924285"/>
            <a:ext cx="645220" cy="26851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013AE87-480B-1424-000A-396C2220A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3433" y="4981592"/>
            <a:ext cx="1096126" cy="146150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7FFB164-D3FD-B8F3-1017-4F8F356997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70517"/>
            <a:ext cx="1987952" cy="2650603"/>
          </a:xfrm>
          <a:prstGeom prst="rect">
            <a:avLst/>
          </a:prstGeom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FB9393F-52C0-CA8F-4514-A45CB7CD1480}"/>
              </a:ext>
            </a:extLst>
          </p:cNvPr>
          <p:cNvCxnSpPr>
            <a:cxnSpLocks/>
          </p:cNvCxnSpPr>
          <p:nvPr/>
        </p:nvCxnSpPr>
        <p:spPr>
          <a:xfrm>
            <a:off x="1486734" y="3223885"/>
            <a:ext cx="5135140" cy="1377491"/>
          </a:xfrm>
          <a:prstGeom prst="straightConnector1">
            <a:avLst/>
          </a:prstGeom>
          <a:ln w="317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9EFB1F8C-DC6B-9B6C-9990-B39DBE15F5CF}"/>
              </a:ext>
            </a:extLst>
          </p:cNvPr>
          <p:cNvCxnSpPr>
            <a:cxnSpLocks/>
          </p:cNvCxnSpPr>
          <p:nvPr/>
        </p:nvCxnSpPr>
        <p:spPr>
          <a:xfrm>
            <a:off x="286969" y="2691487"/>
            <a:ext cx="8664000" cy="2259758"/>
          </a:xfrm>
          <a:prstGeom prst="straightConnector1">
            <a:avLst/>
          </a:prstGeom>
          <a:ln w="317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E260BD8C-FCD6-F395-B498-757402F5A22B}"/>
              </a:ext>
            </a:extLst>
          </p:cNvPr>
          <p:cNvSpPr txBox="1"/>
          <p:nvPr/>
        </p:nvSpPr>
        <p:spPr>
          <a:xfrm>
            <a:off x="6711416" y="4838272"/>
            <a:ext cx="980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SB2 CEA</a:t>
            </a:r>
            <a:endParaRPr kumimoji="0" lang="en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5249023-9883-6726-9561-14D203AB9DA8}"/>
              </a:ext>
            </a:extLst>
          </p:cNvPr>
          <p:cNvSpPr txBox="1"/>
          <p:nvPr/>
        </p:nvSpPr>
        <p:spPr>
          <a:xfrm>
            <a:off x="9306288" y="4700710"/>
            <a:ext cx="985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SB1 CEA</a:t>
            </a:r>
            <a:endParaRPr kumimoji="0" lang="en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D0397F-1AE4-D8EF-5E78-0FDCA3C56F72}"/>
              </a:ext>
            </a:extLst>
          </p:cNvPr>
          <p:cNvSpPr txBox="1"/>
          <p:nvPr/>
        </p:nvSpPr>
        <p:spPr>
          <a:xfrm>
            <a:off x="2247305" y="2562247"/>
            <a:ext cx="15646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Chicane PANDORA</a:t>
            </a:r>
          </a:p>
        </p:txBody>
      </p:sp>
      <p:pic>
        <p:nvPicPr>
          <p:cNvPr id="3" name="Picture 2" descr="A machine with a tube and wires&#10;&#10;AI-generated content may be incorrect.">
            <a:extLst>
              <a:ext uri="{FF2B5EF4-FFF2-40B4-BE49-F238E27FC236}">
                <a16:creationId xmlns:a16="http://schemas.microsoft.com/office/drawing/2014/main" id="{519E9594-26B4-A7F6-EC3B-746EC52A5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7835" y="5142594"/>
            <a:ext cx="941600" cy="1255467"/>
          </a:xfrm>
          <a:prstGeom prst="rect">
            <a:avLst/>
          </a:prstGeom>
        </p:spPr>
      </p:pic>
      <p:pic>
        <p:nvPicPr>
          <p:cNvPr id="14" name="Picture 13" descr="A machine on a cart&#10;&#10;AI-generated content may be incorrect.">
            <a:extLst>
              <a:ext uri="{FF2B5EF4-FFF2-40B4-BE49-F238E27FC236}">
                <a16:creationId xmlns:a16="http://schemas.microsoft.com/office/drawing/2014/main" id="{4810BC50-7B87-F1B9-D390-080EAB229C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 flipV="1">
            <a:off x="7550807" y="4999418"/>
            <a:ext cx="1050878" cy="140117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CB389A1-D9E9-FD43-220F-043136194BE9}"/>
              </a:ext>
            </a:extLst>
          </p:cNvPr>
          <p:cNvGrpSpPr/>
          <p:nvPr/>
        </p:nvGrpSpPr>
        <p:grpSpPr>
          <a:xfrm>
            <a:off x="579046" y="4156857"/>
            <a:ext cx="6001062" cy="2591487"/>
            <a:chOff x="708660" y="4224554"/>
            <a:chExt cx="6001062" cy="259148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20F49B1-BB29-44FD-1D12-DE04DA3E20E3}"/>
                </a:ext>
              </a:extLst>
            </p:cNvPr>
            <p:cNvGrpSpPr/>
            <p:nvPr/>
          </p:nvGrpSpPr>
          <p:grpSpPr>
            <a:xfrm>
              <a:off x="708660" y="4224554"/>
              <a:ext cx="1945772" cy="2591487"/>
              <a:chOff x="708660" y="4224554"/>
              <a:chExt cx="1945772" cy="259148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B791325A-108A-4182-93EE-9818FD5EF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744057" y="4260000"/>
                <a:ext cx="1910375" cy="2556041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339E16-A16D-DB51-1AF2-5D0AEC78182C}"/>
                  </a:ext>
                </a:extLst>
              </p:cNvPr>
              <p:cNvSpPr txBox="1"/>
              <p:nvPr/>
            </p:nvSpPr>
            <p:spPr>
              <a:xfrm>
                <a:off x="708660" y="4566543"/>
                <a:ext cx="1564621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E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Torre di Pisa developed by CEA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5211BC6-D0FB-0412-705B-944B8F499911}"/>
                  </a:ext>
                </a:extLst>
              </p:cNvPr>
              <p:cNvSpPr txBox="1"/>
              <p:nvPr/>
            </p:nvSpPr>
            <p:spPr>
              <a:xfrm>
                <a:off x="737894" y="4224554"/>
                <a:ext cx="105643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</a:rPr>
                  <a:t>Gen</a:t>
                </a:r>
                <a:r>
                  <a:rPr lang="en-US" sz="2400" dirty="0">
                    <a:solidFill>
                      <a:schemeClr val="bg1"/>
                    </a:solidFill>
                  </a:rPr>
                  <a:t> II</a:t>
                </a:r>
                <a:endParaRPr lang="en-SE" sz="24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7F865BBF-62FC-1571-005B-6EFEED01FC99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59" y="5627077"/>
              <a:ext cx="5238863" cy="734036"/>
            </a:xfrm>
            <a:prstGeom prst="straightConnector1">
              <a:avLst/>
            </a:prstGeom>
            <a:ln w="3175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ubrik 1">
            <a:extLst>
              <a:ext uri="{FF2B5EF4-FFF2-40B4-BE49-F238E27FC236}">
                <a16:creationId xmlns:a16="http://schemas.microsoft.com/office/drawing/2014/main" id="{BDA2786D-3DFE-4842-BC20-8A5BDFE00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TS2 field emission instrumentation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63B82CB-A45F-EFCE-7025-1DC45F953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9–12 Jun 2026, CEA-CNRS, Ecole Centrale Supelec</a:t>
            </a:r>
            <a:endParaRPr lang="en-SE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826D87A-7445-73D3-60DB-75FD6A1BA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71008-DFBF-E24B-B098-025CAEFD6C01}" type="slidenum">
              <a:rPr lang="en-SE" smtClean="0"/>
              <a:t>11</a:t>
            </a:fld>
            <a:endParaRPr lang="en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B77B5F-084C-3D64-329A-4EA0C26864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We ended with these…</a:t>
            </a:r>
            <a:endParaRPr lang="sv-SE" dirty="0">
              <a:solidFill>
                <a:srgbClr val="00B0F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BD3CC4-9832-2569-9173-46C005931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AADC42-486C-17B2-58AF-22DEA4F54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06-10-2026</a:t>
            </a:r>
            <a:endParaRPr lang="en-SE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FA80C7-EC7B-DED7-43FA-4EB01D49AADA}"/>
              </a:ext>
            </a:extLst>
          </p:cNvPr>
          <p:cNvSpPr txBox="1"/>
          <p:nvPr/>
        </p:nvSpPr>
        <p:spPr>
          <a:xfrm>
            <a:off x="0" y="2959233"/>
            <a:ext cx="17421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Gen I</a:t>
            </a:r>
          </a:p>
          <a:p>
            <a:r>
              <a:rPr lang="en-US" b="1" dirty="0">
                <a:solidFill>
                  <a:schemeClr val="bg1"/>
                </a:solidFill>
              </a:rPr>
              <a:t>Developed by CEA</a:t>
            </a:r>
            <a:endParaRPr lang="en-SE" b="1" dirty="0">
              <a:solidFill>
                <a:schemeClr val="bg1"/>
              </a:solidFill>
            </a:endParaRPr>
          </a:p>
        </p:txBody>
      </p:sp>
      <p:pic>
        <p:nvPicPr>
          <p:cNvPr id="37" name="Picture 3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02FB1F2-7386-2B97-3EB7-2EA694FF4C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2950" y="4270802"/>
            <a:ext cx="3211702" cy="228096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5B52EB3-1C17-AC75-0987-5F8BAD798A24}"/>
              </a:ext>
            </a:extLst>
          </p:cNvPr>
          <p:cNvSpPr txBox="1"/>
          <p:nvPr/>
        </p:nvSpPr>
        <p:spPr>
          <a:xfrm>
            <a:off x="-68350" y="4258687"/>
            <a:ext cx="349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Photomultiplier</a:t>
            </a:r>
            <a:r>
              <a:rPr lang="en-US" b="1" baseline="0" dirty="0"/>
              <a:t> + fast amplifier (Hamamatsu PM Amp)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Time resolution ~ 1 ns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CE19B7F-9714-90E5-E620-912938C931E8}"/>
              </a:ext>
            </a:extLst>
          </p:cNvPr>
          <p:cNvGrpSpPr/>
          <p:nvPr/>
        </p:nvGrpSpPr>
        <p:grpSpPr>
          <a:xfrm>
            <a:off x="3187717" y="999859"/>
            <a:ext cx="6562299" cy="5534861"/>
            <a:chOff x="0" y="1098322"/>
            <a:chExt cx="6963303" cy="575967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898533B-5DC6-B2C8-599D-33B5F928A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1098322"/>
              <a:ext cx="6963303" cy="5759678"/>
            </a:xfrm>
            <a:prstGeom prst="rect">
              <a:avLst/>
            </a:prstGeom>
          </p:spPr>
        </p:pic>
        <p:sp>
          <p:nvSpPr>
            <p:cNvPr id="51" name="Down Arrow 50">
              <a:extLst>
                <a:ext uri="{FF2B5EF4-FFF2-40B4-BE49-F238E27FC236}">
                  <a16:creationId xmlns:a16="http://schemas.microsoft.com/office/drawing/2014/main" id="{97E6F470-A62C-8EFA-6D4A-66286A5A3796}"/>
                </a:ext>
              </a:extLst>
            </p:cNvPr>
            <p:cNvSpPr/>
            <p:nvPr/>
          </p:nvSpPr>
          <p:spPr>
            <a:xfrm rot="3953852">
              <a:off x="1820175" y="6020159"/>
              <a:ext cx="250166" cy="646981"/>
            </a:xfrm>
            <a:prstGeom prst="down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Down Arrow 51">
              <a:extLst>
                <a:ext uri="{FF2B5EF4-FFF2-40B4-BE49-F238E27FC236}">
                  <a16:creationId xmlns:a16="http://schemas.microsoft.com/office/drawing/2014/main" id="{221525C0-DE4B-A4DC-08C7-BD244285346F}"/>
                </a:ext>
              </a:extLst>
            </p:cNvPr>
            <p:cNvSpPr/>
            <p:nvPr/>
          </p:nvSpPr>
          <p:spPr>
            <a:xfrm rot="8653315">
              <a:off x="4172311" y="4542168"/>
              <a:ext cx="250166" cy="646981"/>
            </a:xfrm>
            <a:prstGeom prst="down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Down Arrow 52">
              <a:extLst>
                <a:ext uri="{FF2B5EF4-FFF2-40B4-BE49-F238E27FC236}">
                  <a16:creationId xmlns:a16="http://schemas.microsoft.com/office/drawing/2014/main" id="{B68AF22A-8B23-1851-7ABE-291B256E498C}"/>
                </a:ext>
              </a:extLst>
            </p:cNvPr>
            <p:cNvSpPr/>
            <p:nvPr/>
          </p:nvSpPr>
          <p:spPr>
            <a:xfrm rot="14290680">
              <a:off x="5172975" y="5249482"/>
              <a:ext cx="250166" cy="646981"/>
            </a:xfrm>
            <a:prstGeom prst="down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7" name="Picture 56" descr="A red and blue logo&#10;&#10;AI-generated content may be incorrect.">
            <a:extLst>
              <a:ext uri="{FF2B5EF4-FFF2-40B4-BE49-F238E27FC236}">
                <a16:creationId xmlns:a16="http://schemas.microsoft.com/office/drawing/2014/main" id="{AE63DF9F-A3A0-0C77-07FA-AE52A9F56D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49854" y="5866404"/>
            <a:ext cx="1522624" cy="744940"/>
          </a:xfrm>
          <a:prstGeom prst="rect">
            <a:avLst/>
          </a:prstGeom>
        </p:spPr>
      </p:pic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8A235F31-9A25-632A-E832-0C0117CD816B}"/>
              </a:ext>
            </a:extLst>
          </p:cNvPr>
          <p:cNvSpPr txBox="1">
            <a:spLocks/>
          </p:cNvSpPr>
          <p:nvPr/>
        </p:nvSpPr>
        <p:spPr>
          <a:xfrm>
            <a:off x="678871" y="597784"/>
            <a:ext cx="9671362" cy="409265"/>
          </a:xfrm>
          <a:prstGeom prst="rect">
            <a:avLst/>
          </a:prstGeom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2200" dirty="0">
              <a:solidFill>
                <a:srgbClr val="00B0F0"/>
              </a:solidFill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10D5819-0961-9DE3-AA66-9533F1BEB855}"/>
              </a:ext>
            </a:extLst>
          </p:cNvPr>
          <p:cNvSpPr/>
          <p:nvPr/>
        </p:nvSpPr>
        <p:spPr>
          <a:xfrm rot="10800000" flipV="1">
            <a:off x="9039884" y="6502853"/>
            <a:ext cx="123560" cy="100653"/>
          </a:xfrm>
          <a:prstGeom prst="hear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757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 animBg="1"/>
      <p:bldP spid="101" grpId="0"/>
      <p:bldP spid="102" grpId="0"/>
      <p:bldP spid="7" grpId="0"/>
      <p:bldP spid="26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63" y="145699"/>
            <a:ext cx="9136543" cy="657339"/>
          </a:xfrm>
        </p:spPr>
        <p:txBody>
          <a:bodyPr/>
          <a:lstStyle/>
          <a:p>
            <a:r>
              <a:rPr lang="en-US" dirty="0"/>
              <a:t>FPC feeding FE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68590" y="3799492"/>
            <a:ext cx="6856441" cy="2991027"/>
            <a:chOff x="-4376134" y="1029137"/>
            <a:chExt cx="9066179" cy="5461733"/>
          </a:xfrm>
        </p:grpSpPr>
        <p:pic>
          <p:nvPicPr>
            <p:cNvPr id="8" name="Imag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56" t="11187" r="3354" b="22305"/>
            <a:stretch/>
          </p:blipFill>
          <p:spPr>
            <a:xfrm>
              <a:off x="-4376134" y="1029137"/>
              <a:ext cx="9066179" cy="5461733"/>
            </a:xfrm>
            <a:prstGeom prst="rect">
              <a:avLst/>
            </a:prstGeom>
          </p:spPr>
        </p:pic>
        <p:sp>
          <p:nvSpPr>
            <p:cNvPr id="9" name="ZoneTexte 6"/>
            <p:cNvSpPr txBox="1"/>
            <p:nvPr/>
          </p:nvSpPr>
          <p:spPr>
            <a:xfrm>
              <a:off x="-4247634" y="1393204"/>
              <a:ext cx="8937679" cy="1056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FPC4 low energy electrons (here 100 eV ~ threshold SEY&gt;1 ) are captured by the cavity field, generate secondary tracks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7667952" y="5826835"/>
            <a:ext cx="39767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Yu Gothic" panose="020B0400000000000000" pitchFamily="34" charset="-128"/>
                <a:cs typeface="+mn-cs"/>
              </a:rPr>
              <a:t>thanks to 10µs time resolution, we can distinguish between FE and FPC electron emission (CEA detectors)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55411" y="-3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20682" y="377866"/>
            <a:ext cx="5071318" cy="3177624"/>
            <a:chOff x="7120683" y="548987"/>
            <a:chExt cx="5071318" cy="317762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0683" y="548987"/>
              <a:ext cx="5071318" cy="31776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36"/>
            <a:stretch/>
          </p:blipFill>
          <p:spPr>
            <a:xfrm>
              <a:off x="8613466" y="1420525"/>
              <a:ext cx="3454888" cy="2267273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473523" y="20781"/>
            <a:ext cx="4025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Dashed line= cavity field as reference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61781" y="640939"/>
            <a:ext cx="275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DETECTED GAMMA RAY PULSE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AFDD0-8C2C-E3ED-22A8-F5C92F4DA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06-10-2026</a:t>
            </a:r>
            <a:endParaRPr lang="sv-S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E32789-1589-095D-8BAB-7F273393E2B2}"/>
              </a:ext>
            </a:extLst>
          </p:cNvPr>
          <p:cNvSpPr txBox="1"/>
          <p:nvPr/>
        </p:nvSpPr>
        <p:spPr>
          <a:xfrm>
            <a:off x="7244923" y="3916098"/>
            <a:ext cx="51295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dirty="0">
                <a:solidFill>
                  <a:srgbClr val="666666"/>
                </a:solidFill>
              </a:rPr>
              <a:t>FPC diagnostics is designed to detect optical  </a:t>
            </a:r>
            <a:br>
              <a:rPr lang="en-SE" dirty="0">
                <a:solidFill>
                  <a:srgbClr val="666666"/>
                </a:solidFill>
              </a:rPr>
            </a:br>
            <a:r>
              <a:rPr lang="en-SE" dirty="0">
                <a:solidFill>
                  <a:srgbClr val="666666"/>
                </a:solidFill>
              </a:rPr>
              <a:t>light from coupler viewports (AD)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>
                <a:solidFill>
                  <a:srgbClr val="666666"/>
                </a:solidFill>
              </a:rPr>
              <a:t>SB has no optical path to coupler but </a:t>
            </a:r>
            <a:br>
              <a:rPr lang="en-SE" dirty="0">
                <a:solidFill>
                  <a:srgbClr val="666666"/>
                </a:solidFill>
              </a:rPr>
            </a:br>
            <a:r>
              <a:rPr lang="en-SE" dirty="0">
                <a:solidFill>
                  <a:srgbClr val="666666"/>
                </a:solidFill>
              </a:rPr>
              <a:t>captures Cherenkov events from 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e- from FPC area travel to cavity and lead</a:t>
            </a:r>
            <a:br>
              <a:rPr lang="en-GB" dirty="0">
                <a:solidFill>
                  <a:srgbClr val="666666"/>
                </a:solidFill>
              </a:rPr>
            </a:br>
            <a:r>
              <a:rPr lang="en-GB" dirty="0">
                <a:solidFill>
                  <a:srgbClr val="666666"/>
                </a:solidFill>
              </a:rPr>
              <a:t>to radiation</a:t>
            </a:r>
            <a:r>
              <a:rPr lang="en-SE" dirty="0">
                <a:solidFill>
                  <a:srgbClr val="666666"/>
                </a:solidFill>
              </a:rPr>
              <a:t> </a:t>
            </a:r>
          </a:p>
          <a:p>
            <a:pPr algn="l"/>
            <a:endParaRPr lang="en-SE" dirty="0">
              <a:solidFill>
                <a:srgbClr val="66666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B93718-7F75-182D-0DCA-3FFBAF879458}"/>
              </a:ext>
            </a:extLst>
          </p:cNvPr>
          <p:cNvSpPr txBox="1"/>
          <p:nvPr/>
        </p:nvSpPr>
        <p:spPr>
          <a:xfrm>
            <a:off x="9254810" y="934216"/>
            <a:ext cx="2491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Scintillators SB1&amp; SB2 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C94F75F-E364-167F-3BDD-A308645FB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77553B-9E77-39D2-8966-489E3AAECB0E}"/>
              </a:ext>
            </a:extLst>
          </p:cNvPr>
          <p:cNvSpPr/>
          <p:nvPr/>
        </p:nvSpPr>
        <p:spPr>
          <a:xfrm>
            <a:off x="3845400" y="6261459"/>
            <a:ext cx="33596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Yu Gothic" panose="020B0400000000000000" pitchFamily="34" charset="-128"/>
                <a:cs typeface="+mn-cs"/>
              </a:rPr>
              <a:t>Courtesy of G.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Yu Gothic" panose="020B0400000000000000" pitchFamily="34" charset="-128"/>
                <a:cs typeface="+mn-cs"/>
              </a:rPr>
              <a:t>Devanz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Yu Gothic" panose="020B0400000000000000" pitchFamily="34" charset="-128"/>
                <a:cs typeface="+mn-cs"/>
              </a:rPr>
              <a:t> CEA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F957A-7A66-DECF-3ACA-B85630740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TTC 9–12 Jun 2026, CEA-CNRS, Ecole Centrale Supelec</a:t>
            </a:r>
            <a:endParaRPr lang="sv-SE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B8D52ED-96FF-AC7B-E7C2-FD609AAC9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1200" y="688970"/>
            <a:ext cx="2978982" cy="311052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08C2F50-CF4C-9F45-6747-9CBD2668C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916" y="674037"/>
            <a:ext cx="2943952" cy="30739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29939B-BFBE-46E1-87AA-02EFE5F2761B}"/>
              </a:ext>
            </a:extLst>
          </p:cNvPr>
          <p:cNvSpPr txBox="1"/>
          <p:nvPr/>
        </p:nvSpPr>
        <p:spPr>
          <a:xfrm>
            <a:off x="1203018" y="1002413"/>
            <a:ext cx="1915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rgbClr val="FF0000"/>
              </a:solidFill>
              <a:latin typeface="Impact" panose="020B0806030902050204" pitchFamily="34" charset="0"/>
            </a:endParaRPr>
          </a:p>
          <a:p>
            <a:pPr>
              <a:defRPr/>
            </a:pPr>
            <a:r>
              <a:rPr lang="en-US" sz="1600" dirty="0">
                <a:solidFill>
                  <a:srgbClr val="FF0000"/>
                </a:solidFill>
                <a:latin typeface="Impact" panose="020B0806030902050204" pitchFamily="34" charset="0"/>
              </a:rPr>
              <a:t>FPC4 DIAGNOSTICS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Impact" panose="020B0806030902050204" pitchFamily="34" charset="0"/>
              </a:rPr>
              <a:t>AD and Electrons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cav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powere</a:t>
            </a:r>
            <a:r>
              <a:rPr lang="en-US" sz="1600" dirty="0">
                <a:solidFill>
                  <a:srgbClr val="FF0000"/>
                </a:solidFill>
                <a:latin typeface="Impact" panose="020B0806030902050204" pitchFamily="34" charset="0"/>
              </a:rPr>
              <a:t>d)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8CC0E2-6448-4C24-BAFD-5FCC31B95200}"/>
              </a:ext>
            </a:extLst>
          </p:cNvPr>
          <p:cNvSpPr txBox="1"/>
          <p:nvPr/>
        </p:nvSpPr>
        <p:spPr>
          <a:xfrm>
            <a:off x="4205592" y="1159525"/>
            <a:ext cx="17913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Impact" panose="020B0806030902050204" pitchFamily="34" charset="0"/>
              </a:rPr>
              <a:t>FPC1 and FPC 2 DIAGNOSTICS</a:t>
            </a:r>
            <a:br>
              <a:rPr lang="en-US" sz="1600" dirty="0">
                <a:solidFill>
                  <a:srgbClr val="FF0000"/>
                </a:solidFill>
                <a:latin typeface="Impact" panose="020B0806030902050204" pitchFamily="34" charset="0"/>
              </a:rPr>
            </a:br>
            <a:r>
              <a:rPr lang="en-US" sz="1600" dirty="0">
                <a:solidFill>
                  <a:srgbClr val="FF0000"/>
                </a:solidFill>
                <a:latin typeface="Impact" panose="020B0806030902050204" pitchFamily="34" charset="0"/>
              </a:rPr>
              <a:t>Only 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[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cav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not powered]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BC3CE6D-2839-200A-A468-F8C8F2F57B61}"/>
              </a:ext>
            </a:extLst>
          </p:cNvPr>
          <p:cNvSpPr/>
          <p:nvPr/>
        </p:nvSpPr>
        <p:spPr>
          <a:xfrm>
            <a:off x="8981140" y="1370040"/>
            <a:ext cx="744819" cy="2146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7E2205C-8038-A180-0991-0C6D61D191F5}"/>
              </a:ext>
            </a:extLst>
          </p:cNvPr>
          <p:cNvSpPr/>
          <p:nvPr/>
        </p:nvSpPr>
        <p:spPr>
          <a:xfrm>
            <a:off x="10995527" y="1328556"/>
            <a:ext cx="744820" cy="2146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45FD6C-B551-0017-6772-B03563D6B699}"/>
              </a:ext>
            </a:extLst>
          </p:cNvPr>
          <p:cNvSpPr txBox="1"/>
          <p:nvPr/>
        </p:nvSpPr>
        <p:spPr>
          <a:xfrm>
            <a:off x="8981140" y="1182913"/>
            <a:ext cx="3217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400" dirty="0">
                <a:solidFill>
                  <a:srgbClr val="666666"/>
                </a:solidFill>
              </a:rPr>
              <a:t>Radiation only in fill/decay (TW mode)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09A80E-2B75-815C-E9ED-1DF198C304FA}"/>
              </a:ext>
            </a:extLst>
          </p:cNvPr>
          <p:cNvGrpSpPr/>
          <p:nvPr/>
        </p:nvGrpSpPr>
        <p:grpSpPr>
          <a:xfrm>
            <a:off x="447093" y="1588519"/>
            <a:ext cx="11546215" cy="4020077"/>
            <a:chOff x="606549" y="1538118"/>
            <a:chExt cx="11546215" cy="40200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8C3808F-2DC7-446E-01A1-10A9D19654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2659" t="16641" b="37367"/>
            <a:stretch/>
          </p:blipFill>
          <p:spPr>
            <a:xfrm>
              <a:off x="606549" y="1538118"/>
              <a:ext cx="11546215" cy="4020077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7389F0A-7A17-F039-A306-5FA999CCF4B0}"/>
                </a:ext>
              </a:extLst>
            </p:cNvPr>
            <p:cNvSpPr/>
            <p:nvPr/>
          </p:nvSpPr>
          <p:spPr>
            <a:xfrm>
              <a:off x="3323275" y="3314878"/>
              <a:ext cx="408373" cy="918814"/>
            </a:xfrm>
            <a:prstGeom prst="ellipse">
              <a:avLst/>
            </a:pr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56E8130-E3FB-ED46-9492-CFAA292B241F}"/>
                    </a:ext>
                  </a:extLst>
                </p:cNvPr>
                <p:cNvSpPr txBox="1"/>
                <p:nvPr/>
              </p:nvSpPr>
              <p:spPr>
                <a:xfrm>
                  <a:off x="2028305" y="4300201"/>
                  <a:ext cx="329744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FF0000"/>
                      </a:solidFill>
                    </a:rPr>
                    <a:t>Moderate 92mNb activation (</a:t>
                  </a:r>
                  <a14:m>
                    <m:oMath xmlns:m="http://schemas.openxmlformats.org/officeDocument/2006/math">
                      <m:r>
                        <a:rPr lang="en-US" sz="1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a14:m>
                  <a:r>
                    <a:rPr lang="en-US" sz="1200" b="1" dirty="0" err="1">
                      <a:solidFill>
                        <a:srgbClr val="FF0000"/>
                      </a:solidFill>
                    </a:rPr>
                    <a:t>,n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) observed</a:t>
                  </a:r>
                  <a:endParaRPr lang="en-SE" sz="12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56E8130-E3FB-ED46-9492-CFAA292B24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8305" y="4300201"/>
                  <a:ext cx="3297441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85" b="-17391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81E76BA-FFF7-9480-CC2C-0B74E2097944}"/>
                  </a:ext>
                </a:extLst>
              </p:cNvPr>
              <p:cNvSpPr txBox="1"/>
              <p:nvPr/>
            </p:nvSpPr>
            <p:spPr>
              <a:xfrm>
                <a:off x="5586579" y="2266128"/>
                <a:ext cx="3886039" cy="1169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br>
                  <a:rPr lang="en-GB" sz="1400" dirty="0">
                    <a:effectLst/>
                    <a:latin typeface="Arial" panose="020B0604020202020204" pitchFamily="34" charset="0"/>
                  </a:rPr>
                </a:br>
                <a:endParaRPr lang="en-GB" sz="1400" dirty="0">
                  <a:effectLst/>
                  <a:latin typeface="Arial" panose="020B0604020202020204" pitchFamily="34" charset="0"/>
                </a:endParaRPr>
              </a:p>
              <a:p>
                <a:pPr algn="r"/>
                <a:r>
                  <a:rPr lang="en-GB" sz="1400" dirty="0">
                    <a:effectLst/>
                    <a:latin typeface="Arial" panose="020B0604020202020204" pitchFamily="34" charset="0"/>
                  </a:rPr>
                  <a:t>•~15 MeV e-→ e-+</a:t>
                </a:r>
                <a:r>
                  <a:rPr lang="en-GB" sz="1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sz="1400" dirty="0">
                    <a:effectLst/>
                    <a:latin typeface="Arial" panose="020B0604020202020204" pitchFamily="34" charset="0"/>
                  </a:rPr>
                  <a:t> (Bremsstrahlung in Nb )</a:t>
                </a:r>
              </a:p>
              <a:p>
                <a:pPr algn="r"/>
                <a:r>
                  <a:rPr lang="en-GB" sz="1400" dirty="0">
                    <a:effectLst/>
                    <a:latin typeface="Arial" panose="020B0604020202020204" pitchFamily="34" charset="0"/>
                  </a:rPr>
                  <a:t>• </a:t>
                </a:r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sz="1400" dirty="0">
                    <a:effectLst/>
                    <a:latin typeface="Arial" panose="020B0604020202020204" pitchFamily="34" charset="0"/>
                  </a:rPr>
                  <a:t>+ 93Nb → 92</a:t>
                </a:r>
                <a:r>
                  <a:rPr lang="en-GB" sz="1400" baseline="30000" dirty="0">
                    <a:effectLst/>
                    <a:latin typeface="Arial" panose="020B0604020202020204" pitchFamily="34" charset="0"/>
                  </a:rPr>
                  <a:t>m</a:t>
                </a:r>
                <a:r>
                  <a:rPr lang="en-GB" sz="1400" dirty="0">
                    <a:effectLst/>
                    <a:latin typeface="Arial" panose="020B0604020202020204" pitchFamily="34" charset="0"/>
                  </a:rPr>
                  <a:t>Nb + n</a:t>
                </a:r>
              </a:p>
              <a:p>
                <a:pPr algn="r"/>
                <a:r>
                  <a:rPr lang="en-GB" sz="1400" dirty="0">
                    <a:effectLst/>
                    <a:latin typeface="Arial" panose="020B0604020202020204" pitchFamily="34" charset="0"/>
                  </a:rPr>
                  <a:t>• 92</a:t>
                </a:r>
                <a:r>
                  <a:rPr lang="en-GB" sz="1400" baseline="30000" dirty="0">
                    <a:effectLst/>
                    <a:latin typeface="Arial" panose="020B0604020202020204" pitchFamily="34" charset="0"/>
                  </a:rPr>
                  <a:t>m</a:t>
                </a:r>
                <a:r>
                  <a:rPr lang="en-GB" sz="1400" dirty="0">
                    <a:effectLst/>
                    <a:latin typeface="Arial" panose="020B0604020202020204" pitchFamily="34" charset="0"/>
                  </a:rPr>
                  <a:t>Nb → 92Zr + </a:t>
                </a:r>
                <a14:m>
                  <m:oMath xmlns:m="http://schemas.openxmlformats.org/officeDocument/2006/math">
                    <m:r>
                      <a:rPr lang="en-GB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</a:rPr>
                  <a:t>(</a:t>
                </a:r>
                <a:r>
                  <a:rPr lang="en-GB" sz="14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</a:rPr>
                  <a:t>934 keV)</a:t>
                </a:r>
                <a:endParaRPr lang="en-GB" sz="14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81E76BA-FFF7-9480-CC2C-0B74E2097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6579" y="2266128"/>
                <a:ext cx="3886039" cy="1169551"/>
              </a:xfrm>
              <a:prstGeom prst="rect">
                <a:avLst/>
              </a:prstGeom>
              <a:blipFill>
                <a:blip r:embed="rId9"/>
                <a:stretch>
                  <a:fillRect r="-651" b="-4301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7E35BBB5-EDB3-E2E1-7B5C-EF3172A476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9728" y="3435679"/>
            <a:ext cx="1898556" cy="149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9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8CA1BAC-7833-1C01-2478-3EC76F87B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921" y="4439939"/>
            <a:ext cx="3611029" cy="211134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8F9ECC-1A31-F698-A1CD-10632424E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00" y="60742"/>
            <a:ext cx="9360000" cy="657339"/>
          </a:xfrm>
        </p:spPr>
        <p:txBody>
          <a:bodyPr/>
          <a:lstStyle/>
          <a:p>
            <a:r>
              <a:rPr lang="en-SE" dirty="0"/>
              <a:t>FE events triggering arcing protection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B0F8B71-AA3B-E4D3-3AB7-BE7E3ECF2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06-10-2026</a:t>
            </a:r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F49EEB-5297-51F2-D379-FDA828143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119" y="1423308"/>
            <a:ext cx="5796282" cy="28443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5" name="AutoShape 2">
            <a:extLst>
              <a:ext uri="{FF2B5EF4-FFF2-40B4-BE49-F238E27FC236}">
                <a16:creationId xmlns:a16="http://schemas.microsoft.com/office/drawing/2014/main" id="{47E297B4-BBE6-F5E5-2213-602916F8BF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A9FA38B-90D1-0610-BF73-ADC0FF481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47" y="1358994"/>
            <a:ext cx="4861900" cy="297297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B773C6-F890-DC6E-D5DD-72DEEA90A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157" y="4439939"/>
            <a:ext cx="3271404" cy="209964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CF4242-D71D-BA4B-D19E-118F215C01DC}"/>
              </a:ext>
            </a:extLst>
          </p:cNvPr>
          <p:cNvSpPr txBox="1"/>
          <p:nvPr/>
        </p:nvSpPr>
        <p:spPr>
          <a:xfrm>
            <a:off x="1205176" y="4547114"/>
            <a:ext cx="1646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b="1" dirty="0">
                <a:solidFill>
                  <a:srgbClr val="666666"/>
                </a:solidFill>
              </a:rPr>
              <a:t>Cryomodule test CM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23D6E5-357F-510C-6295-D141D46BD437}"/>
              </a:ext>
            </a:extLst>
          </p:cNvPr>
          <p:cNvSpPr txBox="1"/>
          <p:nvPr/>
        </p:nvSpPr>
        <p:spPr>
          <a:xfrm>
            <a:off x="9649097" y="4547114"/>
            <a:ext cx="179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b="1" dirty="0">
                <a:solidFill>
                  <a:srgbClr val="666666"/>
                </a:solidFill>
              </a:rPr>
              <a:t>VT Vertical Test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CA8E9E8-AACD-A24F-F23B-801FC5CB3BC8}"/>
              </a:ext>
            </a:extLst>
          </p:cNvPr>
          <p:cNvSpPr/>
          <p:nvPr/>
        </p:nvSpPr>
        <p:spPr>
          <a:xfrm>
            <a:off x="3368863" y="3814969"/>
            <a:ext cx="668747" cy="62497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35577B7-E937-9C03-CF7F-9F40B856B12D}"/>
              </a:ext>
            </a:extLst>
          </p:cNvPr>
          <p:cNvSpPr/>
          <p:nvPr/>
        </p:nvSpPr>
        <p:spPr>
          <a:xfrm>
            <a:off x="9649097" y="3814969"/>
            <a:ext cx="668747" cy="62497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" name="Platshållare för text 6">
            <a:extLst>
              <a:ext uri="{FF2B5EF4-FFF2-40B4-BE49-F238E27FC236}">
                <a16:creationId xmlns:a16="http://schemas.microsoft.com/office/drawing/2014/main" id="{87FD91D7-EB1C-AB79-C43C-766010CA8A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6555" y="704273"/>
            <a:ext cx="10400624" cy="432506"/>
          </a:xfrm>
        </p:spPr>
        <p:txBody>
          <a:bodyPr/>
          <a:lstStyle/>
          <a:p>
            <a:r>
              <a:rPr lang="en-GB" dirty="0"/>
              <a:t>Fibers for arc protection close to coupler ceramic see Cherenkov from FE!</a:t>
            </a:r>
            <a:endParaRPr lang="sv-S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DCB151A-71C0-A589-DFFE-E046BC3D582A}"/>
              </a:ext>
            </a:extLst>
          </p:cNvPr>
          <p:cNvSpPr/>
          <p:nvPr/>
        </p:nvSpPr>
        <p:spPr>
          <a:xfrm>
            <a:off x="2843157" y="2616299"/>
            <a:ext cx="1179135" cy="1083630"/>
          </a:xfrm>
          <a:prstGeom prst="ellipse">
            <a:avLst/>
          </a:prstGeom>
          <a:noFill/>
          <a:ln w="539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7A05B9-E0A5-CD82-4517-E756B900AA8C}"/>
              </a:ext>
            </a:extLst>
          </p:cNvPr>
          <p:cNvSpPr txBox="1"/>
          <p:nvPr/>
        </p:nvSpPr>
        <p:spPr>
          <a:xfrm>
            <a:off x="4037610" y="2315073"/>
            <a:ext cx="1646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b="1" dirty="0">
                <a:solidFill>
                  <a:srgbClr val="666666"/>
                </a:solidFill>
              </a:rPr>
              <a:t>AD</a:t>
            </a:r>
          </a:p>
          <a:p>
            <a:pPr algn="l"/>
            <a:r>
              <a:rPr lang="en-SE" b="1" dirty="0">
                <a:solidFill>
                  <a:srgbClr val="666666"/>
                </a:solidFill>
              </a:rPr>
              <a:t>EPU</a:t>
            </a:r>
          </a:p>
          <a:p>
            <a:pPr algn="l"/>
            <a:r>
              <a:rPr lang="en-SE" b="1" dirty="0">
                <a:solidFill>
                  <a:srgbClr val="666666"/>
                </a:solidFill>
              </a:rPr>
              <a:t>interlocks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615117-A523-FECA-B53B-F8ED93B46219}"/>
              </a:ext>
            </a:extLst>
          </p:cNvPr>
          <p:cNvSpPr txBox="1"/>
          <p:nvPr/>
        </p:nvSpPr>
        <p:spPr>
          <a:xfrm>
            <a:off x="6767870" y="2315073"/>
            <a:ext cx="33013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b="1" dirty="0">
                <a:solidFill>
                  <a:srgbClr val="666666"/>
                </a:solidFill>
              </a:rPr>
              <a:t>Correlated Dose rate jumps</a:t>
            </a:r>
          </a:p>
          <a:p>
            <a:pPr algn="l"/>
            <a:r>
              <a:rPr lang="en-SE" dirty="0">
                <a:solidFill>
                  <a:srgbClr val="666666"/>
                </a:solidFill>
              </a:rPr>
              <a:t>Typically rise in neutron dose rate (only low energy in TS2 when max 2 cavities are operated)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C742818-4E16-5FF3-6A73-2C710467C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TTC 9–12 Jun 2026, CEA-CNRS, Ecole Centrale Supelec</a:t>
            </a:r>
            <a:endParaRPr lang="sv-S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4DCCA9-6AFE-833B-71F5-942766BDB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0A9D0F-A626-8128-34D6-1676C0C897FC}"/>
              </a:ext>
            </a:extLst>
          </p:cNvPr>
          <p:cNvSpPr txBox="1"/>
          <p:nvPr/>
        </p:nvSpPr>
        <p:spPr>
          <a:xfrm>
            <a:off x="2814565" y="2418060"/>
            <a:ext cx="7503280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FF0000"/>
                </a:solidFill>
              </a:rPr>
              <a:t>ESS components in the tunnel are resilient to FE damage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dirty="0">
                <a:solidFill>
                  <a:srgbClr val="FF0000"/>
                </a:solidFill>
              </a:rPr>
              <a:t>No active electronics to damage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dirty="0">
                <a:solidFill>
                  <a:srgbClr val="FF0000"/>
                </a:solidFill>
              </a:rPr>
              <a:t>Everything is Rad-Hard (PT, CV, …)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SE" dirty="0">
              <a:solidFill>
                <a:srgbClr val="FF0000"/>
              </a:solidFill>
            </a:endParaRPr>
          </a:p>
          <a:p>
            <a:pPr algn="l"/>
            <a:r>
              <a:rPr lang="en-SE" dirty="0">
                <a:solidFill>
                  <a:srgbClr val="FF0000"/>
                </a:solidFill>
              </a:rPr>
              <a:t>FE bursts induce </a:t>
            </a:r>
            <a:r>
              <a:rPr lang="en-SE" b="1" dirty="0">
                <a:solidFill>
                  <a:srgbClr val="FF0000"/>
                </a:solidFill>
              </a:rPr>
              <a:t>false triggers </a:t>
            </a:r>
            <a:r>
              <a:rPr lang="en-SE" dirty="0">
                <a:solidFill>
                  <a:srgbClr val="FF0000"/>
                </a:solidFill>
              </a:rPr>
              <a:t>in the sensitive arc detectors that collect light from the coupler windows through non-scintillating fibers</a:t>
            </a:r>
          </a:p>
          <a:p>
            <a:pPr algn="l"/>
            <a:endParaRPr lang="en-SE" dirty="0">
              <a:solidFill>
                <a:srgbClr val="FF0000"/>
              </a:solidFill>
            </a:endParaRPr>
          </a:p>
          <a:p>
            <a:pPr algn="l"/>
            <a:r>
              <a:rPr lang="en-SE" dirty="0">
                <a:solidFill>
                  <a:srgbClr val="FF0000"/>
                </a:solidFill>
              </a:rPr>
              <a:t>Collective Arc events on all 4 couplers of the module, air side and vacuum side with the same timestamp.</a:t>
            </a:r>
          </a:p>
        </p:txBody>
      </p:sp>
    </p:spTree>
    <p:extLst>
      <p:ext uri="{BB962C8B-B14F-4D97-AF65-F5344CB8AC3E}">
        <p14:creationId xmlns:p14="http://schemas.microsoft.com/office/powerpoint/2010/main" val="96687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8FB1E-DA33-677F-381C-AF32290A1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3CFD6EA-1137-84B0-5D94-2D17D90DFE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0E0C571-E17D-77DC-E890-F4369675A6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0D45E309-51E7-6A19-1CFC-18CC15D22A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771" y="2088618"/>
            <a:ext cx="5322403" cy="2865865"/>
          </a:xfrm>
        </p:spPr>
        <p:txBody>
          <a:bodyPr/>
          <a:lstStyle/>
          <a:p>
            <a:pPr>
              <a:tabLst>
                <a:tab pos="357188" algn="l"/>
              </a:tabLst>
            </a:pPr>
            <a:r>
              <a:rPr lang="en-GB" sz="4400" dirty="0"/>
              <a:t>LINAC experience</a:t>
            </a:r>
          </a:p>
          <a:p>
            <a:pPr>
              <a:tabLst>
                <a:tab pos="357188" algn="l"/>
              </a:tabLst>
            </a:pPr>
            <a:r>
              <a:rPr lang="en-GB" sz="2400" dirty="0"/>
              <a:t>BOD1 (1 </a:t>
            </a:r>
            <a:r>
              <a:rPr lang="en-GB" sz="2400" dirty="0" err="1"/>
              <a:t>ms</a:t>
            </a:r>
            <a:r>
              <a:rPr lang="en-GB" sz="2400" dirty="0"/>
              <a:t>, 1 Hz)</a:t>
            </a:r>
          </a:p>
          <a:p>
            <a:pPr>
              <a:tabLst>
                <a:tab pos="357188" algn="l"/>
              </a:tabLst>
            </a:pPr>
            <a:r>
              <a:rPr lang="en-GB" sz="2400" dirty="0"/>
              <a:t>BOD2 (1 </a:t>
            </a:r>
            <a:r>
              <a:rPr lang="en-GB" sz="2400" dirty="0" err="1"/>
              <a:t>ms</a:t>
            </a:r>
            <a:r>
              <a:rPr lang="en-GB" sz="2400" dirty="0"/>
              <a:t>, 1 Hz to 3.2 </a:t>
            </a:r>
            <a:r>
              <a:rPr lang="en-GB" sz="2400" dirty="0" err="1"/>
              <a:t>ms</a:t>
            </a:r>
            <a:r>
              <a:rPr lang="en-GB" sz="2400" dirty="0"/>
              <a:t>, 14 Hz)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CC338699-8624-E7FD-2E9C-5E19200F86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4094" y="1074369"/>
            <a:ext cx="4255909" cy="829149"/>
          </a:xfrm>
        </p:spPr>
        <p:txBody>
          <a:bodyPr/>
          <a:lstStyle/>
          <a:p>
            <a:r>
              <a:rPr lang="sv-SE" dirty="0"/>
              <a:t>3 &amp; 4</a:t>
            </a:r>
          </a:p>
        </p:txBody>
      </p:sp>
      <p:pic>
        <p:nvPicPr>
          <p:cNvPr id="43" name="Picture 42" descr="A red and blue logo&#10;&#10;AI-generated content may be incorrect.">
            <a:extLst>
              <a:ext uri="{FF2B5EF4-FFF2-40B4-BE49-F238E27FC236}">
                <a16:creationId xmlns:a16="http://schemas.microsoft.com/office/drawing/2014/main" id="{36B4B250-61F7-208B-3E5E-FD6D0DC99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800" y="6072735"/>
            <a:ext cx="1503621" cy="735643"/>
          </a:xfrm>
          <a:prstGeom prst="rect">
            <a:avLst/>
          </a:prstGeom>
        </p:spPr>
      </p:pic>
      <p:pic>
        <p:nvPicPr>
          <p:cNvPr id="6" name="Picture Placeholder 5" descr="A group of people in yellow vests&#10;&#10;AI-generated content may be incorrect.">
            <a:extLst>
              <a:ext uri="{FF2B5EF4-FFF2-40B4-BE49-F238E27FC236}">
                <a16:creationId xmlns:a16="http://schemas.microsoft.com/office/drawing/2014/main" id="{B8D04983-0B44-40ED-2123-25B15CE51E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8750" r="1875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1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1BE8C-6862-3AF3-5278-6059AF0EC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124" y="0"/>
            <a:ext cx="10943302" cy="730858"/>
          </a:xfrm>
        </p:spPr>
        <p:txBody>
          <a:bodyPr/>
          <a:lstStyle/>
          <a:p>
            <a:r>
              <a:rPr lang="en-SE" dirty="0">
                <a:latin typeface="+mn-lt"/>
                <a:cs typeface="Arial" panose="020B0604020202020204" pitchFamily="34" charset="0"/>
              </a:rPr>
              <a:t>BOD1: C</a:t>
            </a:r>
            <a:r>
              <a:rPr lang="en-GB" dirty="0">
                <a:latin typeface="+mn-lt"/>
                <a:cs typeface="Arial" panose="020B0604020202020204" pitchFamily="34" charset="0"/>
              </a:rPr>
              <a:t>o</a:t>
            </a:r>
            <a:r>
              <a:rPr lang="en-SE" dirty="0">
                <a:latin typeface="+mn-lt"/>
                <a:cs typeface="Arial" panose="020B0604020202020204" pitchFamily="34" charset="0"/>
              </a:rPr>
              <a:t>llective arcs (experienced in TS2)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AA3924-F852-36E8-27BB-25BF520B00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32457" y="597618"/>
            <a:ext cx="9360000" cy="507076"/>
          </a:xfrm>
        </p:spPr>
        <p:txBody>
          <a:bodyPr/>
          <a:lstStyle/>
          <a:p>
            <a:r>
              <a:rPr lang="en-SE" dirty="0">
                <a:cs typeface="Arial" panose="020B0604020202020204" pitchFamily="34" charset="0"/>
              </a:rPr>
              <a:t>FE radiation collected by fibers of the coupler arc detectors…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B3142518-328B-4D6B-B08E-E4D5EC52E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505" y="3944431"/>
            <a:ext cx="5151093" cy="262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CFDF68-4521-026C-953A-F44CD4220F18}"/>
              </a:ext>
            </a:extLst>
          </p:cNvPr>
          <p:cNvSpPr txBox="1"/>
          <p:nvPr/>
        </p:nvSpPr>
        <p:spPr>
          <a:xfrm>
            <a:off x="7243638" y="4715949"/>
            <a:ext cx="2683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  <a:cs typeface="Arial" panose="020B0604020202020204" pitchFamily="34" charset="0"/>
              </a:rPr>
              <a:t>Neutron</a:t>
            </a:r>
            <a:r>
              <a:rPr lang="en-SE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burst observed </a:t>
            </a:r>
          </a:p>
          <a:p>
            <a:pPr algn="l"/>
            <a:r>
              <a:rPr lang="en-SE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pandora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433D77-74BB-589C-0C5B-E41420AFB837}"/>
              </a:ext>
            </a:extLst>
          </p:cNvPr>
          <p:cNvSpPr txBox="1"/>
          <p:nvPr/>
        </p:nvSpPr>
        <p:spPr>
          <a:xfrm>
            <a:off x="7015505" y="1082109"/>
            <a:ext cx="48978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During cavity conditioning we had several events of field emission bursts which “lighted” all the fibers bringing the arc detector signals to the gallery PMTs (VAC/AIR side), all correlated with n burst, indicating high FE</a:t>
            </a:r>
          </a:p>
          <a:p>
            <a:pPr algn="l"/>
            <a:endParaRPr lang="en-SE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SE" dirty="0">
                <a:solidFill>
                  <a:srgbClr val="666666"/>
                </a:solidFill>
              </a:rPr>
              <a:t>Signal triggered at the same timestamp, interlocking many systems (and beam IL)</a:t>
            </a:r>
          </a:p>
          <a:p>
            <a:pPr algn="l"/>
            <a:endParaRPr lang="en-SE" dirty="0">
              <a:solidFill>
                <a:srgbClr val="666666"/>
              </a:solidFill>
            </a:endParaRPr>
          </a:p>
          <a:p>
            <a:pPr algn="l"/>
            <a:r>
              <a:rPr lang="en-SE" dirty="0">
                <a:solidFill>
                  <a:srgbClr val="666666"/>
                </a:solidFill>
              </a:rPr>
              <a:t>Still happening sporadically. Seen also by BLM.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C4DCD-A312-5A0D-7EA5-4811D2B1D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TTC 9–12 Jun 2026, CEA-CNRS, Ecole Centrale Supelec</a:t>
            </a:r>
            <a:endParaRPr lang="sv-SE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F255970-ECE0-17CF-4CC7-78C5125B3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36"/>
          <a:stretch>
            <a:fillRect/>
          </a:stretch>
        </p:blipFill>
        <p:spPr bwMode="auto">
          <a:xfrm>
            <a:off x="365557" y="1328476"/>
            <a:ext cx="6649948" cy="517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2D508-EDD0-72EA-0D59-4B3619E95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5185-3EAF-EE46-2CBA-3A4305DEC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06-10-2026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798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89989F-34AA-03D1-89E4-3C7A6DCD4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TTC 9–12 Jun 2026, CEA-CNRS, Ecole Centrale Supelec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442CF-152C-0741-827D-6F3D275D1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D660F7-F9A0-3AB2-2546-F6ABB9C18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06-10-2026</a:t>
            </a:r>
            <a:endParaRPr lang="sv-S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A58AFB-C50E-D9C8-63EE-492C2814F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435" y="17605"/>
            <a:ext cx="10545985" cy="1420923"/>
          </a:xfrm>
        </p:spPr>
        <p:txBody>
          <a:bodyPr/>
          <a:lstStyle/>
          <a:p>
            <a:r>
              <a:rPr lang="en-SE" dirty="0">
                <a:latin typeface="+mn-lt"/>
                <a:cs typeface="Arial" panose="020B0604020202020204" pitchFamily="34" charset="0"/>
              </a:rPr>
              <a:t>BOD1: FE buildup in the HBL section &amp; couplers showing MP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9F7B23-B49B-6D87-12F7-06920C897483}"/>
              </a:ext>
            </a:extLst>
          </p:cNvPr>
          <p:cNvGrpSpPr/>
          <p:nvPr/>
        </p:nvGrpSpPr>
        <p:grpSpPr>
          <a:xfrm>
            <a:off x="254164" y="1555668"/>
            <a:ext cx="6169951" cy="4678719"/>
            <a:chOff x="254164" y="1555668"/>
            <a:chExt cx="6169951" cy="4678719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779C7F4-366F-9E56-F6BF-97191DEA71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560" y="1555668"/>
              <a:ext cx="5997132" cy="3568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084085-2649-45FB-8748-1F446B6D928D}"/>
                </a:ext>
              </a:extLst>
            </p:cNvPr>
            <p:cNvSpPr txBox="1"/>
            <p:nvPr/>
          </p:nvSpPr>
          <p:spPr>
            <a:xfrm>
              <a:off x="2171883" y="3276805"/>
              <a:ext cx="204158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dirty="0">
                  <a:solidFill>
                    <a:schemeClr val="bg1"/>
                  </a:solidFill>
                </a:rPr>
                <a:t>T</a:t>
              </a:r>
              <a:r>
                <a:rPr lang="en-SE" sz="1400" dirty="0">
                  <a:solidFill>
                    <a:schemeClr val="bg1"/>
                  </a:solidFill>
                </a:rPr>
                <a:t>he worry:</a:t>
              </a:r>
            </a:p>
            <a:p>
              <a:pPr algn="l"/>
              <a:r>
                <a:rPr lang="en-GB" sz="1400" dirty="0">
                  <a:solidFill>
                    <a:schemeClr val="bg1"/>
                  </a:solidFill>
                </a:rPr>
                <a:t>S</a:t>
              </a:r>
              <a:r>
                <a:rPr lang="en-SE" sz="1400" dirty="0">
                  <a:solidFill>
                    <a:schemeClr val="bg1"/>
                  </a:solidFill>
                </a:rPr>
                <a:t>purious arc </a:t>
              </a:r>
              <a:r>
                <a:rPr lang="en-S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E" sz="1400" dirty="0">
                  <a:solidFill>
                    <a:schemeClr val="bg1"/>
                  </a:solidFill>
                </a:rPr>
                <a:t>interlocks</a:t>
              </a:r>
            </a:p>
            <a:p>
              <a:pPr algn="l"/>
              <a:r>
                <a:rPr lang="en-SE" sz="1400" dirty="0">
                  <a:solidFill>
                    <a:schemeClr val="bg1"/>
                  </a:solidFill>
                </a:rPr>
                <a:t>Masking real arc events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B6BD64-CB43-1E92-F5C2-2E89F2E209FB}"/>
                </a:ext>
              </a:extLst>
            </p:cNvPr>
            <p:cNvSpPr txBox="1"/>
            <p:nvPr/>
          </p:nvSpPr>
          <p:spPr>
            <a:xfrm>
              <a:off x="254164" y="5171221"/>
              <a:ext cx="61195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SE" sz="1600" dirty="0">
                  <a:latin typeface="Arial" panose="020B0604020202020204" pitchFamily="34" charset="0"/>
                  <a:cs typeface="Arial" panose="020B0604020202020204" pitchFamily="34" charset="0"/>
                </a:rPr>
                <a:t>Cavity field emission (along RF pulse, with no EPU)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CDCAA8-B482-EDF6-3A34-F2319DC564F3}"/>
                </a:ext>
              </a:extLst>
            </p:cNvPr>
            <p:cNvSpPr txBox="1"/>
            <p:nvPr/>
          </p:nvSpPr>
          <p:spPr>
            <a:xfrm>
              <a:off x="326137" y="5588056"/>
              <a:ext cx="60979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SE" b="1" dirty="0">
                  <a:cs typeface="Arial" panose="020B0604020202020204" pitchFamily="34" charset="0"/>
                </a:rPr>
                <a:t>It is Cherenkov light occurring in the fibers, </a:t>
              </a:r>
            </a:p>
            <a:p>
              <a:pPr algn="ctr"/>
              <a:r>
                <a:rPr lang="en-SE" b="1" dirty="0">
                  <a:cs typeface="Arial" panose="020B0604020202020204" pitchFamily="34" charset="0"/>
                </a:rPr>
                <a:t>triggered by FE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4F927E9-F5C0-E810-71FD-BBB7EBDB3656}"/>
              </a:ext>
            </a:extLst>
          </p:cNvPr>
          <p:cNvGrpSpPr/>
          <p:nvPr/>
        </p:nvGrpSpPr>
        <p:grpSpPr>
          <a:xfrm>
            <a:off x="5688429" y="1152427"/>
            <a:ext cx="6468694" cy="5582818"/>
            <a:chOff x="5688429" y="1152427"/>
            <a:chExt cx="6468694" cy="558281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BA1FB3F-2F06-E26B-CED1-C18ECBFFDD61}"/>
                </a:ext>
              </a:extLst>
            </p:cNvPr>
            <p:cNvSpPr txBox="1"/>
            <p:nvPr/>
          </p:nvSpPr>
          <p:spPr>
            <a:xfrm>
              <a:off x="6373692" y="1152427"/>
              <a:ext cx="5783431" cy="1839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600" dirty="0"/>
                <a:t>MP in the coupler region, when coupler is operating in TW mode during the fill time and the cavity decay</a:t>
              </a:r>
            </a:p>
            <a:p>
              <a:endParaRPr lang="en-S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SE" sz="1600" dirty="0"/>
                <a:t>Typically appearing with the presence of EPU signal (47 V polarized antenna), which can show several bands.</a:t>
              </a:r>
            </a:p>
            <a:p>
              <a:r>
                <a:rPr lang="en-SE" sz="1600" b="1" dirty="0">
                  <a:solidFill>
                    <a:srgbClr val="FF0000"/>
                  </a:solidFill>
                </a:rPr>
                <a:t>Can be eliminated by 300-1000 V bias</a:t>
              </a:r>
            </a:p>
            <a:p>
              <a:pPr lvl="1"/>
              <a:r>
                <a:rPr lang="en-SE" sz="1600" b="1" dirty="0">
                  <a:solidFill>
                    <a:srgbClr val="00B050"/>
                  </a:solidFill>
                </a:rPr>
                <a:t>Few units during BOD1 - All units for BOD2</a:t>
              </a:r>
              <a:endParaRPr lang="en-SE" sz="1600" dirty="0">
                <a:solidFill>
                  <a:srgbClr val="00B050"/>
                </a:solidFill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C889F7F-D4EF-9025-39C2-B6E4669B19C5}"/>
                </a:ext>
              </a:extLst>
            </p:cNvPr>
            <p:cNvGrpSpPr/>
            <p:nvPr/>
          </p:nvGrpSpPr>
          <p:grpSpPr>
            <a:xfrm>
              <a:off x="5688429" y="2886635"/>
              <a:ext cx="6468694" cy="3848610"/>
              <a:chOff x="5688429" y="2886635"/>
              <a:chExt cx="6468694" cy="3848610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0CFB1FBB-90D3-E5BC-03F3-83FCD1AC37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8429" y="2886635"/>
                <a:ext cx="6468694" cy="38486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57C3888-9DC3-6744-75D0-1D6CCF330233}"/>
                  </a:ext>
                </a:extLst>
              </p:cNvPr>
              <p:cNvSpPr txBox="1"/>
              <p:nvPr/>
            </p:nvSpPr>
            <p:spPr>
              <a:xfrm>
                <a:off x="8094049" y="3461470"/>
                <a:ext cx="6928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SE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Pfwd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89A619A-4C46-5CE0-0047-3E2474D0DCF0}"/>
                  </a:ext>
                </a:extLst>
              </p:cNvPr>
              <p:cNvSpPr txBox="1"/>
              <p:nvPr/>
            </p:nvSpPr>
            <p:spPr>
              <a:xfrm>
                <a:off x="8094049" y="4322360"/>
                <a:ext cx="6078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SE" dirty="0">
                    <a:solidFill>
                      <a:srgbClr val="92D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Pref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11484AE-D35D-74E2-E55A-F3EF0F718DA0}"/>
                  </a:ext>
                </a:extLst>
              </p:cNvPr>
              <p:cNvSpPr txBox="1"/>
              <p:nvPr/>
            </p:nvSpPr>
            <p:spPr>
              <a:xfrm>
                <a:off x="7726448" y="4894221"/>
                <a:ext cx="97546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SE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Arc Air</a:t>
                </a:r>
              </a:p>
              <a:p>
                <a:pPr algn="l"/>
                <a:r>
                  <a:rPr lang="en-SE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Arc Vac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51166EE-73CD-B816-4CED-9D10E269A649}"/>
                  </a:ext>
                </a:extLst>
              </p:cNvPr>
              <p:cNvSpPr txBox="1"/>
              <p:nvPr/>
            </p:nvSpPr>
            <p:spPr>
              <a:xfrm>
                <a:off x="7884600" y="5768566"/>
                <a:ext cx="6591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SE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EPU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AF1E607-EA3E-E1E7-7F40-28B99ADA04DB}"/>
                  </a:ext>
                </a:extLst>
              </p:cNvPr>
              <p:cNvSpPr/>
              <p:nvPr/>
            </p:nvSpPr>
            <p:spPr>
              <a:xfrm>
                <a:off x="8941052" y="4785756"/>
                <a:ext cx="941208" cy="1649615"/>
              </a:xfrm>
              <a:prstGeom prst="ellipse">
                <a:avLst/>
              </a:prstGeom>
              <a:noFill/>
              <a:ln w="539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FA501CF-A00B-A603-1FF8-E59DCBC162AA}"/>
                  </a:ext>
                </a:extLst>
              </p:cNvPr>
              <p:cNvSpPr/>
              <p:nvPr/>
            </p:nvSpPr>
            <p:spPr>
              <a:xfrm>
                <a:off x="10253499" y="4588513"/>
                <a:ext cx="1402901" cy="1839633"/>
              </a:xfrm>
              <a:prstGeom prst="ellipse">
                <a:avLst/>
              </a:prstGeom>
              <a:noFill/>
              <a:ln w="539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4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9C9D7-2B51-AA7C-4DF8-39BC2BD12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784"/>
            <a:ext cx="7048499" cy="1081981"/>
          </a:xfrm>
        </p:spPr>
        <p:txBody>
          <a:bodyPr/>
          <a:lstStyle/>
          <a:p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Induced beam losses: Pandora surveys in TUNNEL</a:t>
            </a:r>
          </a:p>
        </p:txBody>
      </p:sp>
      <p:pic>
        <p:nvPicPr>
          <p:cNvPr id="7" name="Picture 6" descr="A group of people in yellow vests&#10;&#10;AI-generated content may be incorrect.">
            <a:extLst>
              <a:ext uri="{FF2B5EF4-FFF2-40B4-BE49-F238E27FC236}">
                <a16:creationId xmlns:a16="http://schemas.microsoft.com/office/drawing/2014/main" id="{216D6AC7-4AA6-A125-5645-1F73FC89E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3980"/>
            <a:ext cx="7325360" cy="5494020"/>
          </a:xfrm>
          <a:prstGeom prst="rect">
            <a:avLst/>
          </a:prstGeom>
        </p:spPr>
      </p:pic>
      <p:pic>
        <p:nvPicPr>
          <p:cNvPr id="5" name="Picture 4" descr="A machine with many wires and cables&#10;&#10;AI-generated content may be incorrect.">
            <a:extLst>
              <a:ext uri="{FF2B5EF4-FFF2-40B4-BE49-F238E27FC236}">
                <a16:creationId xmlns:a16="http://schemas.microsoft.com/office/drawing/2014/main" id="{1DAD60A4-0CC8-F20D-A089-F37638D9D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9368"/>
            <a:ext cx="51435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D054C1-0611-C194-8C3D-8111E6064D6F}"/>
              </a:ext>
            </a:extLst>
          </p:cNvPr>
          <p:cNvSpPr txBox="1"/>
          <p:nvPr/>
        </p:nvSpPr>
        <p:spPr>
          <a:xfrm>
            <a:off x="2827019" y="3083242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4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HBL-010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8F1AED-7D24-95DF-7D5F-7B2B49D611D1}"/>
              </a:ext>
            </a:extLst>
          </p:cNvPr>
          <p:cNvSpPr txBox="1"/>
          <p:nvPr/>
        </p:nvSpPr>
        <p:spPr>
          <a:xfrm>
            <a:off x="838200" y="3590736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4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HBL-020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D8A193-D03E-168B-C223-89197C637217}"/>
              </a:ext>
            </a:extLst>
          </p:cNvPr>
          <p:cNvSpPr txBox="1"/>
          <p:nvPr/>
        </p:nvSpPr>
        <p:spPr>
          <a:xfrm>
            <a:off x="2686693" y="4465637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400" dirty="0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Pandora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CCFA5D-C87E-E805-66FF-972A69DBA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9–12 Jun 2026, CEA-CNRS, Ecole Centrale Supelec</a:t>
            </a:r>
            <a:endParaRPr lang="en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53C16B-ECE9-AFDE-27F9-BBB867B839AB}"/>
              </a:ext>
            </a:extLst>
          </p:cNvPr>
          <p:cNvSpPr txBox="1"/>
          <p:nvPr/>
        </p:nvSpPr>
        <p:spPr>
          <a:xfrm>
            <a:off x="4682248" y="3580108"/>
            <a:ext cx="6350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0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First HB module tested in TS2&amp;CEA HBL-020 (CM31) </a:t>
            </a:r>
          </a:p>
          <a:p>
            <a:r>
              <a:rPr lang="en-SE" sz="20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High FE and activation 92mNb</a:t>
            </a:r>
          </a:p>
          <a:p>
            <a:r>
              <a:rPr lang="en-SE" sz="20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From TS2 experience: radiation going backward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1735EFB6-A1CC-020E-BA63-8353CDCF56F1}"/>
              </a:ext>
            </a:extLst>
          </p:cNvPr>
          <p:cNvSpPr/>
          <p:nvPr/>
        </p:nvSpPr>
        <p:spPr>
          <a:xfrm>
            <a:off x="2992814" y="3931740"/>
            <a:ext cx="1612984" cy="3585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BF75117-6409-1255-9EC9-899C3BFE2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798FD-F457-7945-ABCE-202D2353B0B8}" type="slidenum">
              <a:rPr lang="en-SE" smtClean="0"/>
              <a:t>17</a:t>
            </a:fld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2423BB-2FB8-7054-044E-357B8A01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06-10-2026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8806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graph&#10;&#10;AI-generated content may be incorrect.">
            <a:extLst>
              <a:ext uri="{FF2B5EF4-FFF2-40B4-BE49-F238E27FC236}">
                <a16:creationId xmlns:a16="http://schemas.microsoft.com/office/drawing/2014/main" id="{17071086-B7BA-3D3B-1F0F-9224C138B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" y="311847"/>
            <a:ext cx="12192000" cy="623430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BB595EE-0096-16DE-3DE9-019FD76C4191}"/>
              </a:ext>
            </a:extLst>
          </p:cNvPr>
          <p:cNvCxnSpPr/>
          <p:nvPr/>
        </p:nvCxnSpPr>
        <p:spPr>
          <a:xfrm>
            <a:off x="597159" y="5710335"/>
            <a:ext cx="3806890" cy="0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8AEECC6-D3F2-3E53-8E25-2CF26CF38DAF}"/>
              </a:ext>
            </a:extLst>
          </p:cNvPr>
          <p:cNvCxnSpPr>
            <a:cxnSpLocks/>
          </p:cNvCxnSpPr>
          <p:nvPr/>
        </p:nvCxnSpPr>
        <p:spPr>
          <a:xfrm>
            <a:off x="4537788" y="4789715"/>
            <a:ext cx="2870718" cy="0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7D48FD-369D-78D8-E3E4-A741B38E0D06}"/>
              </a:ext>
            </a:extLst>
          </p:cNvPr>
          <p:cNvCxnSpPr>
            <a:cxnSpLocks/>
          </p:cNvCxnSpPr>
          <p:nvPr/>
        </p:nvCxnSpPr>
        <p:spPr>
          <a:xfrm>
            <a:off x="7545295" y="2439437"/>
            <a:ext cx="2192694" cy="0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C5E6F3F-1C48-C001-7A8C-90C04E943ED9}"/>
              </a:ext>
            </a:extLst>
          </p:cNvPr>
          <p:cNvSpPr txBox="1"/>
          <p:nvPr/>
        </p:nvSpPr>
        <p:spPr>
          <a:xfrm>
            <a:off x="5250032" y="4353187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>
                <a:solidFill>
                  <a:srgbClr val="FF0000"/>
                </a:solidFill>
              </a:rPr>
              <a:t>Beam </a:t>
            </a:r>
            <a:r>
              <a:rPr lang="en-SE" b="1" dirty="0"/>
              <a:t>in SCL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3F6138-4D24-60D6-6C7F-E4F92E4102F4}"/>
              </a:ext>
            </a:extLst>
          </p:cNvPr>
          <p:cNvSpPr txBox="1"/>
          <p:nvPr/>
        </p:nvSpPr>
        <p:spPr>
          <a:xfrm>
            <a:off x="7503617" y="2604067"/>
            <a:ext cx="2377802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b="1" dirty="0">
                <a:solidFill>
                  <a:srgbClr val="FF0000"/>
                </a:solidFill>
              </a:rPr>
              <a:t>Beam </a:t>
            </a:r>
            <a:r>
              <a:rPr lang="en-SE" b="1" dirty="0"/>
              <a:t>in SCL </a:t>
            </a:r>
          </a:p>
          <a:p>
            <a:pPr algn="ctr"/>
            <a:r>
              <a:rPr lang="en-SE" b="1" dirty="0"/>
              <a:t>– induced losses-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006E31-E375-01CC-9AA4-A3F9A4A84AF6}"/>
              </a:ext>
            </a:extLst>
          </p:cNvPr>
          <p:cNvSpPr txBox="1"/>
          <p:nvPr/>
        </p:nvSpPr>
        <p:spPr>
          <a:xfrm>
            <a:off x="7545295" y="-11319"/>
            <a:ext cx="4745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E" sz="3600" b="1" dirty="0"/>
              <a:t>BOD1 2025-06-10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0FEF4-DAF6-9DAD-5DC9-7412A476A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9–12 Jun 2026, CEA-CNRS, Ecole Centrale Supelec</a:t>
            </a:r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7DA322-04DE-9799-9661-1BAED0C6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798FD-F457-7945-ABCE-202D2353B0B8}" type="slidenum">
              <a:rPr lang="en-SE" smtClean="0"/>
              <a:t>18</a:t>
            </a:fld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8586A-7DAE-50CF-5E7B-14CDE21A2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06-10-2026</a:t>
            </a:r>
            <a:endParaRPr lang="en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702B53-87A5-F127-EC29-26CFBFBABE08}"/>
              </a:ext>
            </a:extLst>
          </p:cNvPr>
          <p:cNvSpPr txBox="1"/>
          <p:nvPr/>
        </p:nvSpPr>
        <p:spPr>
          <a:xfrm>
            <a:off x="7442919" y="3250397"/>
            <a:ext cx="25473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800" b="1" dirty="0"/>
              <a:t>80 uSv/h gammas,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800" b="1" dirty="0"/>
              <a:t>up to </a:t>
            </a:r>
            <a:r>
              <a:rPr lang="en-SE" b="1" dirty="0">
                <a:solidFill>
                  <a:srgbClr val="FF0000"/>
                </a:solidFill>
              </a:rPr>
              <a:t>45</a:t>
            </a:r>
            <a:r>
              <a:rPr lang="en-SE" sz="1800" b="1" dirty="0">
                <a:solidFill>
                  <a:srgbClr val="FF0000"/>
                </a:solidFill>
              </a:rPr>
              <a:t> mSv/h neutron (E &lt; 20 MeV)</a:t>
            </a:r>
            <a:endParaRPr lang="en-SE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9C05E6C-B843-CB29-8225-3C9B88FE121E}"/>
              </a:ext>
            </a:extLst>
          </p:cNvPr>
          <p:cNvSpPr/>
          <p:nvPr/>
        </p:nvSpPr>
        <p:spPr>
          <a:xfrm>
            <a:off x="7620" y="1869324"/>
            <a:ext cx="462844" cy="365125"/>
          </a:xfrm>
          <a:prstGeom prst="ellipse">
            <a:avLst/>
          </a:prstGeom>
          <a:solidFill>
            <a:srgbClr val="FF0000">
              <a:alpha val="2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E17B057-73B7-4503-824C-73B344A5B712}"/>
              </a:ext>
            </a:extLst>
          </p:cNvPr>
          <p:cNvSpPr/>
          <p:nvPr/>
        </p:nvSpPr>
        <p:spPr>
          <a:xfrm>
            <a:off x="881447" y="3572454"/>
            <a:ext cx="2870718" cy="1994987"/>
          </a:xfrm>
          <a:prstGeom prst="roundRect">
            <a:avLst/>
          </a:prstGeom>
          <a:solidFill>
            <a:schemeClr val="accent1">
              <a:alpha val="2841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E" b="1" dirty="0">
                <a:solidFill>
                  <a:srgbClr val="C00000"/>
                </a:solidFill>
              </a:rPr>
              <a:t>NO Beam </a:t>
            </a:r>
            <a:r>
              <a:rPr lang="en-SE" b="1" dirty="0">
                <a:solidFill>
                  <a:schemeClr val="tx1"/>
                </a:solidFill>
              </a:rPr>
              <a:t>in SCL, </a:t>
            </a:r>
          </a:p>
          <a:p>
            <a:r>
              <a:rPr lang="en-SE" b="1" dirty="0">
                <a:solidFill>
                  <a:schemeClr val="tx1"/>
                </a:solidFill>
              </a:rPr>
              <a:t>cavity induced radiation</a:t>
            </a:r>
          </a:p>
          <a:p>
            <a:r>
              <a:rPr lang="en-SE" b="1" dirty="0">
                <a:solidFill>
                  <a:schemeClr val="tx1"/>
                </a:solidFill>
              </a:rPr>
              <a:t>- 80 uSv/h gammas, </a:t>
            </a:r>
          </a:p>
          <a:p>
            <a:r>
              <a:rPr lang="en-SE" b="1" dirty="0">
                <a:solidFill>
                  <a:schemeClr val="tx1"/>
                </a:solidFill>
              </a:rPr>
              <a:t>- approx 20 uSv/h neutron</a:t>
            </a:r>
          </a:p>
          <a:p>
            <a:pPr algn="ctr"/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61434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44921C1-45FB-DFC8-A226-D150725CA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Arc Detector fiber signal and Dose Rate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2D3986F-86F4-2375-E19C-09C627663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9–12 Jun 2026, CEA-CNRS, Ecole Centrale Supelec</a:t>
            </a:r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C6662F-E436-F816-8C14-CB1B45C8A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798FD-F457-7945-ABCE-202D2353B0B8}" type="slidenum">
              <a:rPr lang="en-SE" smtClean="0"/>
              <a:t>19</a:t>
            </a:fld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3C7E8-6F25-DE9B-7B5B-DF62FE1C1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06-10-2026</a:t>
            </a:r>
            <a:endParaRPr lang="en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9C51FC-C5FA-D923-5BDA-1EEC80C44BEC}"/>
              </a:ext>
            </a:extLst>
          </p:cNvPr>
          <p:cNvSpPr txBox="1"/>
          <p:nvPr/>
        </p:nvSpPr>
        <p:spPr>
          <a:xfrm>
            <a:off x="8272094" y="4709294"/>
            <a:ext cx="2853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b="1" dirty="0">
                <a:solidFill>
                  <a:srgbClr val="666666"/>
                </a:solidFill>
              </a:rPr>
              <a:t>C</a:t>
            </a:r>
            <a:r>
              <a:rPr lang="en-GB" b="1" dirty="0">
                <a:solidFill>
                  <a:srgbClr val="666666"/>
                </a:solidFill>
              </a:rPr>
              <a:t>o</a:t>
            </a:r>
            <a:r>
              <a:rPr lang="en-SE" b="1" dirty="0">
                <a:solidFill>
                  <a:srgbClr val="666666"/>
                </a:solidFill>
              </a:rPr>
              <a:t>llaboration with CEA</a:t>
            </a:r>
            <a:endParaRPr lang="en-SE" dirty="0">
              <a:solidFill>
                <a:srgbClr val="666666"/>
              </a:solidFill>
            </a:endParaRPr>
          </a:p>
        </p:txBody>
      </p:sp>
      <p:pic>
        <p:nvPicPr>
          <p:cNvPr id="10" name="Picture 9" descr="A screenshot of a graph&#10;&#10;AI-generated content may be incorrect.">
            <a:extLst>
              <a:ext uri="{FF2B5EF4-FFF2-40B4-BE49-F238E27FC236}">
                <a16:creationId xmlns:a16="http://schemas.microsoft.com/office/drawing/2014/main" id="{B6EC0304-C249-183A-AF62-6700BC162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6602"/>
            <a:ext cx="7772400" cy="55362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F33A3F-EEB9-F8F2-F8D3-9B9F4E5FB394}"/>
                  </a:ext>
                </a:extLst>
              </p:cNvPr>
              <p:cNvSpPr txBox="1"/>
              <p:nvPr/>
            </p:nvSpPr>
            <p:spPr>
              <a:xfrm>
                <a:off x="7445878" y="984981"/>
                <a:ext cx="4647509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</a:rPr>
                  <a:t>Cherenkov light in fibers (e- travelling at speed higher than light in the medium) </a:t>
                </a:r>
              </a:p>
              <a:p>
                <a:endParaRPr lang="en-US" sz="16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Electrons from </a:t>
                </a:r>
                <a:r>
                  <a:rPr lang="en-US" sz="1600" b="1" dirty="0"/>
                  <a:t>cavity surface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 err="1"/>
                  <a:t>Bremmstrahlung</a:t>
                </a:r>
                <a:r>
                  <a:rPr lang="en-US" sz="1600" dirty="0"/>
                  <a:t> -&gt;</a:t>
                </a:r>
                <a:r>
                  <a:rPr lang="en-US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600" dirty="0"/>
                  <a:t> -&gt; ionizing  </a:t>
                </a:r>
                <a:r>
                  <a:rPr lang="en-US" sz="1600" dirty="0">
                    <a:sym typeface="Wingdings" pitchFamily="2" charset="2"/>
                  </a:rPr>
                  <a:t> e-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F33A3F-EEB9-F8F2-F8D3-9B9F4E5FB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878" y="984981"/>
                <a:ext cx="4647509" cy="1323439"/>
              </a:xfrm>
              <a:prstGeom prst="rect">
                <a:avLst/>
              </a:prstGeom>
              <a:blipFill>
                <a:blip r:embed="rId3"/>
                <a:stretch>
                  <a:fillRect l="-817" t="-952" b="-4762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3026E1-B8A5-1463-1058-76B765CF280E}"/>
                  </a:ext>
                </a:extLst>
              </p:cNvPr>
              <p:cNvSpPr txBox="1"/>
              <p:nvPr/>
            </p:nvSpPr>
            <p:spPr>
              <a:xfrm>
                <a:off x="7445878" y="2892391"/>
                <a:ext cx="464750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ym typeface="Wingdings" pitchFamily="2" charset="2"/>
                  </a:rPr>
                  <a:t>Electrons from </a:t>
                </a:r>
                <a:r>
                  <a:rPr lang="en-US" sz="1600" b="1" dirty="0">
                    <a:sym typeface="Wingdings" pitchFamily="2" charset="2"/>
                  </a:rPr>
                  <a:t>low E neutrons scattering</a:t>
                </a:r>
                <a:br>
                  <a:rPr lang="en-US" sz="1600" b="1" dirty="0">
                    <a:sym typeface="Wingdings" pitchFamily="2" charset="2"/>
                  </a:rPr>
                </a:br>
                <a:r>
                  <a:rPr lang="en-US" sz="1600" b="1" dirty="0">
                    <a:sym typeface="Wingdings" pitchFamily="2" charset="2"/>
                  </a:rPr>
                  <a:t>(beam losses)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ym typeface="Wingdings" pitchFamily="2" charset="2"/>
                  </a:rPr>
                  <a:t>(</a:t>
                </a:r>
                <a:r>
                  <a:rPr lang="en-US" sz="1600" dirty="0" err="1">
                    <a:sym typeface="Wingdings" pitchFamily="2" charset="2"/>
                  </a:rPr>
                  <a:t>n,n</a:t>
                </a:r>
                <a:r>
                  <a:rPr lang="en-US" sz="1600" dirty="0">
                    <a:sym typeface="Wingdings" pitchFamily="2" charset="2"/>
                  </a:rPr>
                  <a:t>’) -&gt; deexcitation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𝛾</m:t>
                    </m:r>
                  </m:oMath>
                </a14:m>
                <a:r>
                  <a:rPr lang="en-US" sz="1600" dirty="0">
                    <a:sym typeface="Wingdings" pitchFamily="2" charset="2"/>
                  </a:rPr>
                  <a:t>-&gt; </a:t>
                </a:r>
                <a:r>
                  <a:rPr lang="en-US" sz="1600" dirty="0"/>
                  <a:t>ionizing -&gt; </a:t>
                </a:r>
                <a:r>
                  <a:rPr lang="en-US" sz="1600" dirty="0">
                    <a:sym typeface="Wingdings" pitchFamily="2" charset="2"/>
                  </a:rPr>
                  <a:t>e-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3026E1-B8A5-1463-1058-76B765CF2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878" y="2892391"/>
                <a:ext cx="4647509" cy="830997"/>
              </a:xfrm>
              <a:prstGeom prst="rect">
                <a:avLst/>
              </a:prstGeom>
              <a:blipFill>
                <a:blip r:embed="rId4"/>
                <a:stretch>
                  <a:fillRect l="-545" t="-1493" b="-895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076814-D9B7-208F-D2D6-0E9E8F34956C}"/>
                  </a:ext>
                </a:extLst>
              </p:cNvPr>
              <p:cNvSpPr txBox="1"/>
              <p:nvPr/>
            </p:nvSpPr>
            <p:spPr>
              <a:xfrm>
                <a:off x="7445878" y="2268500"/>
                <a:ext cx="454889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Electrons captured from </a:t>
                </a:r>
                <a:r>
                  <a:rPr lang="en-US" sz="1600" b="1" dirty="0"/>
                  <a:t>couplers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 err="1"/>
                  <a:t>Bremmstrahlung</a:t>
                </a:r>
                <a:r>
                  <a:rPr lang="en-US" sz="1600" dirty="0"/>
                  <a:t> -&gt;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600" dirty="0"/>
                  <a:t> -&gt; ionizing  </a:t>
                </a:r>
                <a:r>
                  <a:rPr lang="en-US" sz="1600" dirty="0">
                    <a:sym typeface="Wingdings" pitchFamily="2" charset="2"/>
                  </a:rPr>
                  <a:t> e-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076814-D9B7-208F-D2D6-0E9E8F349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878" y="2268500"/>
                <a:ext cx="4548897" cy="584775"/>
              </a:xfrm>
              <a:prstGeom prst="rect">
                <a:avLst/>
              </a:prstGeom>
              <a:blipFill>
                <a:blip r:embed="rId5"/>
                <a:stretch>
                  <a:fillRect l="-557" t="-2128" b="-12766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red and blue rectangular sign with white letters&#10;&#10;AI-generated content may be incorrect.">
            <a:extLst>
              <a:ext uri="{FF2B5EF4-FFF2-40B4-BE49-F238E27FC236}">
                <a16:creationId xmlns:a16="http://schemas.microsoft.com/office/drawing/2014/main" id="{B62798F7-E9DE-F28F-211E-297141390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0327" y="5174109"/>
            <a:ext cx="1048594" cy="51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7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789709"/>
            <a:ext cx="8640000" cy="2751512"/>
          </a:xfrm>
        </p:spPr>
        <p:txBody>
          <a:bodyPr/>
          <a:lstStyle/>
          <a:p>
            <a:r>
              <a:rPr lang="en-US" b="1" dirty="0"/>
              <a:t>ESS Field emission experience</a:t>
            </a:r>
            <a:br>
              <a:rPr lang="en-US" b="1" dirty="0"/>
            </a:br>
            <a:endParaRPr lang="en-GB" sz="3600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3131" y="3326632"/>
            <a:ext cx="8640000" cy="921363"/>
          </a:xfrm>
        </p:spPr>
        <p:txBody>
          <a:bodyPr/>
          <a:lstStyle/>
          <a:p>
            <a:r>
              <a:rPr lang="en-US" b="1" dirty="0"/>
              <a:t>From module tests in test stand to first and second commissioning in ESS linac</a:t>
            </a:r>
            <a:endParaRPr lang="en-GB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55580" y="4650263"/>
            <a:ext cx="6290892" cy="459883"/>
          </a:xfrm>
        </p:spPr>
        <p:txBody>
          <a:bodyPr/>
          <a:lstStyle/>
          <a:p>
            <a:r>
              <a:rPr lang="en-GB" dirty="0"/>
              <a:t>PRESENTED BY </a:t>
            </a:r>
            <a:r>
              <a:rPr lang="en-GB" dirty="0" err="1"/>
              <a:t>cecilia</a:t>
            </a:r>
            <a:r>
              <a:rPr lang="en-GB" dirty="0"/>
              <a:t> Maiano</a:t>
            </a:r>
          </a:p>
          <a:p>
            <a:r>
              <a:rPr lang="en-GB" dirty="0"/>
              <a:t>On behalf of </a:t>
            </a:r>
            <a:r>
              <a:rPr lang="en-GB" dirty="0" err="1"/>
              <a:t>LINAc</a:t>
            </a:r>
            <a:r>
              <a:rPr lang="en-GB" dirty="0"/>
              <a:t> team and ess colleagues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sv-SE" sz="1200" b="1">
                <a:solidFill>
                  <a:schemeClr val="bg1"/>
                </a:solidFill>
              </a:rPr>
              <a:t>06-10-2026</a:t>
            </a:r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ED085D-8583-1E70-06FB-25313F927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272" y="5973095"/>
            <a:ext cx="7772400" cy="74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B8F89-34DC-CD56-414D-BA2BDD97D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07" y="34819"/>
            <a:ext cx="11762602" cy="1746710"/>
          </a:xfrm>
        </p:spPr>
        <p:txBody>
          <a:bodyPr/>
          <a:lstStyle/>
          <a:p>
            <a:r>
              <a:rPr lang="en-SE" dirty="0">
                <a:latin typeface="+mn-lt"/>
              </a:rPr>
              <a:t>Dose rate BOD1/BOD2 – two different pandora locations and different RF parameter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A5523-6C10-AE32-0BCA-D98520194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9–12 Jun 2026, CEA-CNRS, Ecole Centrale Supelec</a:t>
            </a:r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1B89F-2F4A-3EE5-D146-5989165F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798FD-F457-7945-ABCE-202D2353B0B8}" type="slidenum">
              <a:rPr lang="en-SE" smtClean="0"/>
              <a:t>20</a:t>
            </a:fld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1B4D4-5545-6752-AAAF-225F6A301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06-10-2026</a:t>
            </a:r>
            <a:endParaRPr lang="en-SE"/>
          </a:p>
        </p:txBody>
      </p:sp>
      <p:pic>
        <p:nvPicPr>
          <p:cNvPr id="7" name="Picture 6" descr="A group of people in yellow vests&#10;&#10;AI-generated content may be incorrect.">
            <a:extLst>
              <a:ext uri="{FF2B5EF4-FFF2-40B4-BE49-F238E27FC236}">
                <a16:creationId xmlns:a16="http://schemas.microsoft.com/office/drawing/2014/main" id="{4E673013-D3AB-4981-3400-3BB48C65A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1" y="1719184"/>
            <a:ext cx="3889974" cy="2917481"/>
          </a:xfrm>
          <a:prstGeom prst="rect">
            <a:avLst/>
          </a:prstGeom>
        </p:spPr>
      </p:pic>
      <p:pic>
        <p:nvPicPr>
          <p:cNvPr id="8" name="Picture 7" descr="A machine with many wires and cables&#10;&#10;AI-generated content may be incorrect.">
            <a:extLst>
              <a:ext uri="{FF2B5EF4-FFF2-40B4-BE49-F238E27FC236}">
                <a16:creationId xmlns:a16="http://schemas.microsoft.com/office/drawing/2014/main" id="{5B07F32A-76CF-607B-1135-52E99B277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668" y="1693560"/>
            <a:ext cx="2899923" cy="38665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728B5E-2A3F-63EB-C790-22C8C1F82244}"/>
              </a:ext>
            </a:extLst>
          </p:cNvPr>
          <p:cNvSpPr txBox="1"/>
          <p:nvPr/>
        </p:nvSpPr>
        <p:spPr>
          <a:xfrm>
            <a:off x="1531479" y="2314200"/>
            <a:ext cx="1343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000" dirty="0">
                <a:highlight>
                  <a:srgbClr val="00FF00"/>
                </a:highlight>
              </a:rPr>
              <a:t>HBL-010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1B88F6-8D8C-6679-7F37-C6248AAB059F}"/>
              </a:ext>
            </a:extLst>
          </p:cNvPr>
          <p:cNvSpPr txBox="1"/>
          <p:nvPr/>
        </p:nvSpPr>
        <p:spPr>
          <a:xfrm>
            <a:off x="117694" y="3228945"/>
            <a:ext cx="1343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000" dirty="0">
                <a:highlight>
                  <a:srgbClr val="00FF00"/>
                </a:highlight>
              </a:rPr>
              <a:t>HBL-020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94A489-8374-4541-CD04-4FAC7EB9E49D}"/>
              </a:ext>
            </a:extLst>
          </p:cNvPr>
          <p:cNvSpPr txBox="1"/>
          <p:nvPr/>
        </p:nvSpPr>
        <p:spPr>
          <a:xfrm>
            <a:off x="1335874" y="3367445"/>
            <a:ext cx="1165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000" dirty="0">
                <a:highlight>
                  <a:srgbClr val="FF00FF"/>
                </a:highlight>
              </a:rPr>
              <a:t>Pandora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30AB58-B263-01FA-6229-F28000978EC0}"/>
              </a:ext>
            </a:extLst>
          </p:cNvPr>
          <p:cNvSpPr txBox="1"/>
          <p:nvPr/>
        </p:nvSpPr>
        <p:spPr>
          <a:xfrm>
            <a:off x="5250646" y="3821054"/>
            <a:ext cx="1461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000" dirty="0">
                <a:highlight>
                  <a:srgbClr val="FF00FF"/>
                </a:highlight>
              </a:rPr>
              <a:t>Pandora</a:t>
            </a:r>
          </a:p>
        </p:txBody>
      </p:sp>
      <p:pic>
        <p:nvPicPr>
          <p:cNvPr id="13" name="Picture 12" descr="A machine with many wires and cables&#10;&#10;AI-generated content may be incorrect.">
            <a:extLst>
              <a:ext uri="{FF2B5EF4-FFF2-40B4-BE49-F238E27FC236}">
                <a16:creationId xmlns:a16="http://schemas.microsoft.com/office/drawing/2014/main" id="{9BBF3E37-90F3-F662-A8C4-61BB862FD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446" y="1661399"/>
            <a:ext cx="5058437" cy="37938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F278BC-421C-ED3A-DA61-A9F0DA8471EA}"/>
              </a:ext>
            </a:extLst>
          </p:cNvPr>
          <p:cNvSpPr txBox="1"/>
          <p:nvPr/>
        </p:nvSpPr>
        <p:spPr>
          <a:xfrm>
            <a:off x="9244445" y="4636665"/>
            <a:ext cx="1117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000" dirty="0">
                <a:highlight>
                  <a:srgbClr val="FF00FF"/>
                </a:highlight>
              </a:rPr>
              <a:t>Pandora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5856AD-9344-2BCC-C2D8-F53E9C5D35A6}"/>
              </a:ext>
            </a:extLst>
          </p:cNvPr>
          <p:cNvSpPr txBox="1"/>
          <p:nvPr/>
        </p:nvSpPr>
        <p:spPr>
          <a:xfrm>
            <a:off x="6977867" y="2967335"/>
            <a:ext cx="1151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000" dirty="0">
                <a:highlight>
                  <a:srgbClr val="00FF00"/>
                </a:highlight>
              </a:rPr>
              <a:t>HBL-040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05F51A-EFA3-D584-1A31-2D449D651861}"/>
              </a:ext>
            </a:extLst>
          </p:cNvPr>
          <p:cNvSpPr txBox="1"/>
          <p:nvPr/>
        </p:nvSpPr>
        <p:spPr>
          <a:xfrm>
            <a:off x="11018677" y="3014825"/>
            <a:ext cx="1151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000" dirty="0">
                <a:highlight>
                  <a:srgbClr val="00FF00"/>
                </a:highlight>
              </a:rPr>
              <a:t>HBL-030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8370C1-54D3-CD7F-A5DB-32A6A2C0345A}"/>
              </a:ext>
            </a:extLst>
          </p:cNvPr>
          <p:cNvSpPr txBox="1"/>
          <p:nvPr/>
        </p:nvSpPr>
        <p:spPr>
          <a:xfrm>
            <a:off x="3087964" y="1289446"/>
            <a:ext cx="3285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sz="2400" b="1" dirty="0"/>
              <a:t>BOD1 1 ms 1 Hz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B1E51C-0D57-A255-FFA5-8B2A0DD3E09D}"/>
              </a:ext>
            </a:extLst>
          </p:cNvPr>
          <p:cNvSpPr txBox="1"/>
          <p:nvPr/>
        </p:nvSpPr>
        <p:spPr>
          <a:xfrm>
            <a:off x="8074418" y="1248870"/>
            <a:ext cx="3285727" cy="461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sz="2400" b="1" dirty="0"/>
              <a:t>BOD2 3.2 ms 14 Hz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A131FA-C3A8-9281-2D21-3EF1DE65F3ED}"/>
              </a:ext>
            </a:extLst>
          </p:cNvPr>
          <p:cNvSpPr txBox="1"/>
          <p:nvPr/>
        </p:nvSpPr>
        <p:spPr>
          <a:xfrm>
            <a:off x="7260688" y="5681474"/>
            <a:ext cx="46599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dirty="0"/>
              <a:t>2 </a:t>
            </a:r>
            <a:r>
              <a:rPr lang="en-SE" dirty="0">
                <a:solidFill>
                  <a:srgbClr val="FF0000"/>
                </a:solidFill>
              </a:rPr>
              <a:t>mSv/h </a:t>
            </a:r>
            <a:r>
              <a:rPr lang="en-SE" dirty="0"/>
              <a:t>gammas, 12 </a:t>
            </a:r>
            <a:r>
              <a:rPr lang="en-SE" dirty="0">
                <a:solidFill>
                  <a:srgbClr val="FF0000"/>
                </a:solidFill>
              </a:rPr>
              <a:t>mSv/h</a:t>
            </a:r>
            <a:r>
              <a:rPr lang="en-SE" dirty="0"/>
              <a:t> low energy neutrons</a:t>
            </a:r>
          </a:p>
          <a:p>
            <a:r>
              <a:rPr lang="en-GB" b="1" i="1" dirty="0"/>
              <a:t>Few </a:t>
            </a:r>
            <a:r>
              <a:rPr lang="en-GB" i="1" dirty="0" err="1"/>
              <a:t>uSv</a:t>
            </a:r>
            <a:r>
              <a:rPr lang="en-GB" i="1" dirty="0"/>
              <a:t>/h</a:t>
            </a:r>
            <a:r>
              <a:rPr lang="en-SE" i="1" dirty="0"/>
              <a:t> high energy neutrons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5F52C1-99EF-FD0B-50D4-FC7D0BA42CDD}"/>
              </a:ext>
            </a:extLst>
          </p:cNvPr>
          <p:cNvSpPr txBox="1"/>
          <p:nvPr/>
        </p:nvSpPr>
        <p:spPr>
          <a:xfrm>
            <a:off x="1387829" y="5646151"/>
            <a:ext cx="46599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dirty="0"/>
              <a:t>80 </a:t>
            </a:r>
            <a:r>
              <a:rPr lang="en-SE" dirty="0">
                <a:solidFill>
                  <a:srgbClr val="FF0000"/>
                </a:solidFill>
              </a:rPr>
              <a:t>uSv/h </a:t>
            </a:r>
            <a:r>
              <a:rPr lang="en-SE" dirty="0"/>
              <a:t>gammas, 20 </a:t>
            </a:r>
            <a:r>
              <a:rPr lang="en-SE" dirty="0">
                <a:solidFill>
                  <a:srgbClr val="FF0000"/>
                </a:solidFill>
              </a:rPr>
              <a:t>uSv/h</a:t>
            </a:r>
            <a:r>
              <a:rPr lang="en-SE" dirty="0"/>
              <a:t> low energy neutrons</a:t>
            </a:r>
          </a:p>
          <a:p>
            <a:r>
              <a:rPr lang="en-GB" b="1" i="1" dirty="0"/>
              <a:t>No</a:t>
            </a:r>
            <a:r>
              <a:rPr lang="en-GB" i="1" dirty="0"/>
              <a:t> </a:t>
            </a:r>
            <a:r>
              <a:rPr lang="en-GB" i="1" dirty="0" err="1"/>
              <a:t>uSv</a:t>
            </a:r>
            <a:r>
              <a:rPr lang="en-GB" i="1" dirty="0"/>
              <a:t>/h</a:t>
            </a:r>
            <a:r>
              <a:rPr lang="en-SE" i="1" dirty="0"/>
              <a:t> high energy neutrons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F7077C-F5A7-7E46-E551-21C1664D96D9}"/>
              </a:ext>
            </a:extLst>
          </p:cNvPr>
          <p:cNvSpPr txBox="1"/>
          <p:nvPr/>
        </p:nvSpPr>
        <p:spPr>
          <a:xfrm>
            <a:off x="2584495" y="2791015"/>
            <a:ext cx="750328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FF0000"/>
                </a:solidFill>
              </a:rPr>
              <a:t>Without beam, just increasing pulse length and repetition rate, we experienced a considerable increase in dose rate (both gammas nad neutrons) and appearance of high energy neutron dose rate:</a:t>
            </a:r>
          </a:p>
          <a:p>
            <a:pPr algn="l"/>
            <a:r>
              <a:rPr lang="en-SE" b="1" dirty="0">
                <a:solidFill>
                  <a:srgbClr val="FF0000"/>
                </a:solidFill>
              </a:rPr>
              <a:t>Radiation coming only from cavities field emission</a:t>
            </a:r>
          </a:p>
          <a:p>
            <a:pPr algn="l"/>
            <a:endParaRPr lang="en-S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20C8095-541E-45AF-14BC-A7E1029FA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45" y="17605"/>
            <a:ext cx="11596255" cy="1174859"/>
          </a:xfrm>
        </p:spPr>
        <p:txBody>
          <a:bodyPr/>
          <a:lstStyle/>
          <a:p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BOD2 Pandora by MBL-090: two jumps in dose rate (</a:t>
            </a:r>
            <a:r>
              <a:rPr lang="en-SE">
                <a:latin typeface="Arial" panose="020B0604020202020204" pitchFamily="34" charset="0"/>
                <a:cs typeface="Arial" panose="020B0604020202020204" pitchFamily="34" charset="0"/>
              </a:rPr>
              <a:t>operational experience)</a:t>
            </a:r>
            <a:endParaRPr lang="en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79583E-F5D9-3884-3F62-59E1183DB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9–12 Jun 2026, CEA-CNRS, Ecole Centrale Supelec</a:t>
            </a:r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4F8F24-920C-0F04-41B9-F49CA03E7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798FD-F457-7945-ABCE-202D2353B0B8}" type="slidenum">
              <a:rPr lang="en-SE" smtClean="0"/>
              <a:t>21</a:t>
            </a:fld>
            <a:endParaRPr lang="en-SE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E9FAC50-814E-A702-DC20-5AFA21F7C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779A19A6-BF26-02CF-AF89-5079DB3EB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06-10-2026</a:t>
            </a:r>
            <a:endParaRPr lang="en-SE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F9FA5CB-61AD-AA5E-22A2-7510B216B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680" y="1192464"/>
            <a:ext cx="10038895" cy="5755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CD2B4C-7B00-BBC7-F687-599806615926}"/>
              </a:ext>
            </a:extLst>
          </p:cNvPr>
          <p:cNvSpPr txBox="1"/>
          <p:nvPr/>
        </p:nvSpPr>
        <p:spPr>
          <a:xfrm>
            <a:off x="2487332" y="3412721"/>
            <a:ext cx="18374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dirty="0">
                <a:latin typeface="Arial" panose="020B0604020202020204" pitchFamily="34" charset="0"/>
                <a:cs typeface="Arial" panose="020B0604020202020204" pitchFamily="34" charset="0"/>
              </a:rPr>
              <a:t>Tue Feb 3rd 19:02</a:t>
            </a:r>
          </a:p>
          <a:p>
            <a:r>
              <a:rPr lang="en-SE" i="1" dirty="0">
                <a:latin typeface="Arial" panose="020B0604020202020204" pitchFamily="34" charset="0"/>
                <a:cs typeface="Arial" panose="020B0604020202020204" pitchFamily="34" charset="0"/>
              </a:rPr>
              <a:t>After maintenance day:</a:t>
            </a:r>
          </a:p>
          <a:p>
            <a:r>
              <a:rPr lang="en-SE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LWUs magnets OFF/ON</a:t>
            </a:r>
          </a:p>
          <a:p>
            <a:r>
              <a:rPr lang="en-SE" i="1" dirty="0">
                <a:latin typeface="Arial" panose="020B0604020202020204" pitchFamily="34" charset="0"/>
                <a:cs typeface="Arial" panose="020B0604020202020204" pitchFamily="34" charset="0"/>
              </a:rPr>
              <a:t>Peak in total dose rate 25 mSv/h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6DBCDC-E7BA-1FE2-455A-7A1FFB16159D}"/>
              </a:ext>
            </a:extLst>
          </p:cNvPr>
          <p:cNvSpPr txBox="1"/>
          <p:nvPr/>
        </p:nvSpPr>
        <p:spPr>
          <a:xfrm>
            <a:off x="4468125" y="4035575"/>
            <a:ext cx="42755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>
                <a:latin typeface="Arial" panose="020B0604020202020204" pitchFamily="34" charset="0"/>
                <a:cs typeface="Arial" panose="020B0604020202020204" pitchFamily="34" charset="0"/>
              </a:rPr>
              <a:t>Thu Feb 5th 17:25</a:t>
            </a:r>
          </a:p>
          <a:p>
            <a:r>
              <a:rPr lang="en-SE" b="1" dirty="0">
                <a:latin typeface="Arial" panose="020B0604020202020204" pitchFamily="34" charset="0"/>
                <a:cs typeface="Arial" panose="020B0604020202020204" pitchFamily="34" charset="0"/>
              </a:rPr>
              <a:t>Shutting down all LWUs</a:t>
            </a:r>
          </a:p>
          <a:p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Jump form below 1 mSv/h to 2.5 mSv/h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n total dose rate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5E2E34F2-54E2-7401-02F8-0DBFEB302332}"/>
              </a:ext>
            </a:extLst>
          </p:cNvPr>
          <p:cNvSpPr/>
          <p:nvPr/>
        </p:nvSpPr>
        <p:spPr>
          <a:xfrm rot="18761346" flipV="1">
            <a:off x="2117575" y="3622244"/>
            <a:ext cx="309900" cy="12484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A792A5A9-BE82-9C53-2BC3-E25AA5F5E2FF}"/>
              </a:ext>
            </a:extLst>
          </p:cNvPr>
          <p:cNvSpPr/>
          <p:nvPr/>
        </p:nvSpPr>
        <p:spPr>
          <a:xfrm rot="18996355">
            <a:off x="3630640" y="5750500"/>
            <a:ext cx="1216919" cy="1201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4FC4DB-3A5F-DC41-94E2-1A391167E68E}"/>
              </a:ext>
            </a:extLst>
          </p:cNvPr>
          <p:cNvSpPr txBox="1"/>
          <p:nvPr/>
        </p:nvSpPr>
        <p:spPr>
          <a:xfrm>
            <a:off x="5214471" y="3367962"/>
            <a:ext cx="406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E" dirty="0"/>
              <a:t>Total Dose rate trends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SE" dirty="0"/>
              <a:t>From 500 uSV/h to </a:t>
            </a:r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almost</a:t>
            </a:r>
            <a:r>
              <a:rPr lang="en-SE" dirty="0"/>
              <a:t> 2.5 mSv.h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en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DDE830-5CF8-F3E4-4B71-F2A7DE3EFB6B}"/>
              </a:ext>
            </a:extLst>
          </p:cNvPr>
          <p:cNvSpPr txBox="1"/>
          <p:nvPr/>
        </p:nvSpPr>
        <p:spPr>
          <a:xfrm>
            <a:off x="4792113" y="5271955"/>
            <a:ext cx="1456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1600" b="1" dirty="0"/>
              <a:t>Gate Valve closure</a:t>
            </a:r>
          </a:p>
          <a:p>
            <a:pPr algn="ctr"/>
            <a:r>
              <a:rPr lang="en-SE" sz="1600" b="1" dirty="0"/>
              <a:t>LWU intervention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FD8A3-494D-1311-4D6A-E88A1E81B17A}"/>
              </a:ext>
            </a:extLst>
          </p:cNvPr>
          <p:cNvSpPr txBox="1"/>
          <p:nvPr/>
        </p:nvSpPr>
        <p:spPr>
          <a:xfrm>
            <a:off x="6179127" y="5521106"/>
            <a:ext cx="30185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Not seen (in dose rate terms) </a:t>
            </a:r>
          </a:p>
          <a:p>
            <a:pPr algn="ctr"/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at position MBL-090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A03B007-0BD3-CF53-2B3B-00095F680342}"/>
              </a:ext>
            </a:extLst>
          </p:cNvPr>
          <p:cNvSpPr/>
          <p:nvPr/>
        </p:nvSpPr>
        <p:spPr>
          <a:xfrm>
            <a:off x="1763320" y="2851893"/>
            <a:ext cx="8027941" cy="252661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E" dirty="0">
                <a:solidFill>
                  <a:schemeClr val="bg1"/>
                </a:solidFill>
              </a:rPr>
              <a:t>Stategy developed to recover cavities from FE degradation: TS2 strategy</a:t>
            </a:r>
          </a:p>
          <a:p>
            <a:r>
              <a:rPr lang="en-SE" dirty="0">
                <a:solidFill>
                  <a:schemeClr val="bg1"/>
                </a:solidFill>
              </a:rPr>
              <a:t>Applied in In HBL section:</a:t>
            </a:r>
          </a:p>
          <a:p>
            <a:pPr marL="285750" indent="-285750">
              <a:buFontTx/>
              <a:buChar char="-"/>
            </a:pPr>
            <a:r>
              <a:rPr lang="en-SE" dirty="0">
                <a:solidFill>
                  <a:schemeClr val="bg1"/>
                </a:solidFill>
              </a:rPr>
              <a:t>All HB modules in RF off (or at low field -  5 MV/m) </a:t>
            </a:r>
          </a:p>
          <a:p>
            <a:pPr marL="742950" lvl="1" indent="-285750">
              <a:buFontTx/>
              <a:buChar char="-"/>
            </a:pPr>
            <a:r>
              <a:rPr lang="en-SE" dirty="0">
                <a:solidFill>
                  <a:schemeClr val="bg1"/>
                </a:solidFill>
              </a:rPr>
              <a:t>=&gt; no emitters transport</a:t>
            </a:r>
          </a:p>
          <a:p>
            <a:pPr marL="285750" indent="-285750">
              <a:buFontTx/>
              <a:buChar char="-"/>
            </a:pPr>
            <a:r>
              <a:rPr lang="en-SE" dirty="0">
                <a:solidFill>
                  <a:schemeClr val="bg1"/>
                </a:solidFill>
              </a:rPr>
              <a:t>Single cavity reconditioned with </a:t>
            </a:r>
            <a:r>
              <a:rPr lang="en-SE" u="sng" dirty="0">
                <a:solidFill>
                  <a:schemeClr val="bg1"/>
                </a:solidFill>
              </a:rPr>
              <a:t>max power@short pulses</a:t>
            </a:r>
            <a:r>
              <a:rPr lang="en-SE" dirty="0">
                <a:solidFill>
                  <a:schemeClr val="bg1"/>
                </a:solidFill>
              </a:rPr>
              <a:t> (300 us and 500 us, no admin limit) and, as last step, with nominal RF pulse </a:t>
            </a:r>
          </a:p>
          <a:p>
            <a:pPr marL="742950" lvl="1" indent="-285750">
              <a:buFontTx/>
              <a:buChar char="-"/>
            </a:pPr>
            <a:r>
              <a:rPr lang="en-SE" dirty="0">
                <a:solidFill>
                  <a:schemeClr val="bg1"/>
                </a:solidFill>
              </a:rPr>
              <a:t>=&gt; </a:t>
            </a:r>
            <a:r>
              <a:rPr lang="en-SE" b="1" dirty="0">
                <a:solidFill>
                  <a:schemeClr val="bg1"/>
                </a:solidFill>
              </a:rPr>
              <a:t>conditioning of coupler in TW and cavity</a:t>
            </a:r>
          </a:p>
        </p:txBody>
      </p:sp>
    </p:spTree>
    <p:extLst>
      <p:ext uri="{BB962C8B-B14F-4D97-AF65-F5344CB8AC3E}">
        <p14:creationId xmlns:p14="http://schemas.microsoft.com/office/powerpoint/2010/main" val="150851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EB281-65F3-36A7-1639-0B1E74004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8" y="17605"/>
            <a:ext cx="10949746" cy="1870535"/>
          </a:xfrm>
        </p:spPr>
        <p:txBody>
          <a:bodyPr>
            <a:normAutofit/>
          </a:bodyPr>
          <a:lstStyle/>
          <a:p>
            <a:r>
              <a:rPr lang="en-SE" b="1" dirty="0">
                <a:latin typeface="Arial" panose="020B0604020202020204" pitchFamily="34" charset="0"/>
                <a:cs typeface="Arial" panose="020B0604020202020204" pitchFamily="34" charset="0"/>
              </a:rPr>
              <a:t>Dose rate at 3.2 ms/14 Hz and </a:t>
            </a:r>
            <a:br>
              <a:rPr lang="en-S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SE" b="1" dirty="0">
                <a:latin typeface="Arial" panose="020B0604020202020204" pitchFamily="34" charset="0"/>
                <a:cs typeface="Arial" panose="020B0604020202020204" pitchFamily="34" charset="0"/>
              </a:rPr>
              <a:t>1 ms/1 Hz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184719-2F24-A3C6-1DF6-C5185EB9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2198" y="6456181"/>
            <a:ext cx="4320448" cy="365125"/>
          </a:xfrm>
        </p:spPr>
        <p:txBody>
          <a:bodyPr/>
          <a:lstStyle/>
          <a:p>
            <a:r>
              <a:rPr lang="en-GB"/>
              <a:t>TTC 9–12 Jun 2026, CEA-CNRS, Ecole Centrale Supelec</a:t>
            </a:r>
            <a:endParaRPr lang="en-SE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936302B-6D6A-EC32-1CB9-6D11FAB92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798FD-F457-7945-ABCE-202D2353B0B8}" type="slidenum">
              <a:rPr lang="en-SE" smtClean="0"/>
              <a:t>22</a:t>
            </a:fld>
            <a:endParaRPr lang="en-SE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B98A145D-CC94-469B-359A-707AF6535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601" y="6456181"/>
            <a:ext cx="832658" cy="365125"/>
          </a:xfrm>
        </p:spPr>
        <p:txBody>
          <a:bodyPr/>
          <a:lstStyle/>
          <a:p>
            <a:r>
              <a:rPr lang="sv-SE"/>
              <a:t>06-10-2026</a:t>
            </a:r>
            <a:endParaRPr lang="en-SE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5740451-B5CD-7C62-8BD1-990BABCE7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37" y="1131702"/>
            <a:ext cx="7531328" cy="3958069"/>
          </a:xfrm>
          <a:prstGeom prst="rect">
            <a:avLst/>
          </a:prstGeom>
        </p:spPr>
      </p:pic>
      <p:pic>
        <p:nvPicPr>
          <p:cNvPr id="7" name="Picture 6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1A75AFE3-B285-7252-1991-BC9E1B3A4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665" y="1076196"/>
            <a:ext cx="5223425" cy="2778196"/>
          </a:xfrm>
          <a:prstGeom prst="rect">
            <a:avLst/>
          </a:prstGeom>
        </p:spPr>
      </p:pic>
      <p:pic>
        <p:nvPicPr>
          <p:cNvPr id="9" name="Picture 8" descr="A screen shot of a graph&#10;&#10;AI-generated content may be incorrect.">
            <a:extLst>
              <a:ext uri="{FF2B5EF4-FFF2-40B4-BE49-F238E27FC236}">
                <a16:creationId xmlns:a16="http://schemas.microsoft.com/office/drawing/2014/main" id="{BFA8F3FB-C5D8-0185-4A69-BED266A7A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090" y="3877618"/>
            <a:ext cx="5223425" cy="2754106"/>
          </a:xfrm>
          <a:prstGeom prst="rect">
            <a:avLst/>
          </a:prstGeom>
        </p:spPr>
      </p:pic>
      <p:sp>
        <p:nvSpPr>
          <p:cNvPr id="10" name="Left-right Arrow 9">
            <a:extLst>
              <a:ext uri="{FF2B5EF4-FFF2-40B4-BE49-F238E27FC236}">
                <a16:creationId xmlns:a16="http://schemas.microsoft.com/office/drawing/2014/main" id="{1874E16B-9F8F-5A80-26B1-A14D7A27AF87}"/>
              </a:ext>
            </a:extLst>
          </p:cNvPr>
          <p:cNvSpPr/>
          <p:nvPr/>
        </p:nvSpPr>
        <p:spPr>
          <a:xfrm>
            <a:off x="749896" y="2463714"/>
            <a:ext cx="1597793" cy="192505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5B373821-2D90-42C7-86FA-406C00ADF501}"/>
              </a:ext>
            </a:extLst>
          </p:cNvPr>
          <p:cNvSpPr/>
          <p:nvPr/>
        </p:nvSpPr>
        <p:spPr>
          <a:xfrm>
            <a:off x="2760847" y="4127743"/>
            <a:ext cx="2841056" cy="229402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E2C3E4-C575-B0FC-9E06-4BBB33B7D571}"/>
              </a:ext>
            </a:extLst>
          </p:cNvPr>
          <p:cNvSpPr txBox="1"/>
          <p:nvPr/>
        </p:nvSpPr>
        <p:spPr>
          <a:xfrm>
            <a:off x="640857" y="343197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>
                <a:latin typeface="Arial" panose="020B0604020202020204" pitchFamily="34" charset="0"/>
                <a:cs typeface="Arial" panose="020B0604020202020204" pitchFamily="34" charset="0"/>
              </a:rPr>
              <a:t>3.2 ms 14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1289B1-D712-8C8C-BF69-110D97FE5098}"/>
              </a:ext>
            </a:extLst>
          </p:cNvPr>
          <p:cNvSpPr txBox="1"/>
          <p:nvPr/>
        </p:nvSpPr>
        <p:spPr>
          <a:xfrm>
            <a:off x="3401704" y="3758411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>
                <a:latin typeface="Arial" panose="020B0604020202020204" pitchFamily="34" charset="0"/>
                <a:cs typeface="Arial" panose="020B0604020202020204" pitchFamily="34" charset="0"/>
              </a:rPr>
              <a:t>1 ms 1 Hz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5088AD-990B-95CA-84B6-37E7772070A8}"/>
              </a:ext>
            </a:extLst>
          </p:cNvPr>
          <p:cNvSpPr txBox="1"/>
          <p:nvPr/>
        </p:nvSpPr>
        <p:spPr>
          <a:xfrm>
            <a:off x="6968577" y="4741354"/>
            <a:ext cx="4052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gamma 2 mSv/h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ow E neutrons ~ 12 mSv/h</a:t>
            </a:r>
          </a:p>
          <a:p>
            <a:pPr marL="285750" indent="-285750">
              <a:buFontTx/>
              <a:buChar char="-"/>
            </a:pPr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few high E neutrons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E65335-41C5-310C-ED4F-E38C72715C8C}"/>
              </a:ext>
            </a:extLst>
          </p:cNvPr>
          <p:cNvSpPr txBox="1"/>
          <p:nvPr/>
        </p:nvSpPr>
        <p:spPr>
          <a:xfrm>
            <a:off x="9371541" y="474135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000" b="1" dirty="0">
                <a:latin typeface="Arial" panose="020B0604020202020204" pitchFamily="34" charset="0"/>
                <a:cs typeface="Arial" panose="020B0604020202020204" pitchFamily="34" charset="0"/>
              </a:rPr>
              <a:t>3.2 ms 14 Hz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3BE1E1-A2C8-8AEC-830E-494EDAA8265C}"/>
              </a:ext>
            </a:extLst>
          </p:cNvPr>
          <p:cNvSpPr txBox="1"/>
          <p:nvPr/>
        </p:nvSpPr>
        <p:spPr>
          <a:xfrm>
            <a:off x="8294587" y="0"/>
            <a:ext cx="3897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E" sz="3600" b="1" dirty="0"/>
              <a:t>BOD2 </a:t>
            </a:r>
            <a:r>
              <a:rPr lang="en-SE" sz="3600" b="1" dirty="0">
                <a:latin typeface="Arial" panose="020B0604020202020204" pitchFamily="34" charset="0"/>
                <a:cs typeface="Arial" panose="020B0604020202020204" pitchFamily="34" charset="0"/>
              </a:rPr>
              <a:t>2026-03-11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3E9D02-2655-A17A-597C-F30F57EC08C9}"/>
              </a:ext>
            </a:extLst>
          </p:cNvPr>
          <p:cNvSpPr txBox="1"/>
          <p:nvPr/>
        </p:nvSpPr>
        <p:spPr>
          <a:xfrm>
            <a:off x="6968576" y="5925772"/>
            <a:ext cx="4175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E" sz="1800" b="1" dirty="0">
                <a:latin typeface="Arial" panose="020B0604020202020204" pitchFamily="34" charset="0"/>
                <a:cs typeface="Arial" panose="020B0604020202020204" pitchFamily="34" charset="0"/>
              </a:rPr>
              <a:t>BOD2 dose rate at 1 ms, 1 Hz as BOD1</a:t>
            </a:r>
            <a:endParaRPr lang="en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105D1C-2744-9086-2E62-4CB360373EF8}"/>
              </a:ext>
            </a:extLst>
          </p:cNvPr>
          <p:cNvSpPr txBox="1"/>
          <p:nvPr/>
        </p:nvSpPr>
        <p:spPr>
          <a:xfrm>
            <a:off x="483302" y="5101384"/>
            <a:ext cx="6745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SE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C634290-E324-3AC3-7098-A3FF4D2497AE}"/>
              </a:ext>
            </a:extLst>
          </p:cNvPr>
          <p:cNvSpPr/>
          <p:nvPr/>
        </p:nvSpPr>
        <p:spPr>
          <a:xfrm>
            <a:off x="312774" y="5129739"/>
            <a:ext cx="6575737" cy="1699608"/>
          </a:xfrm>
          <a:prstGeom prst="roundRect">
            <a:avLst/>
          </a:prstGeom>
          <a:solidFill>
            <a:schemeClr val="accent1">
              <a:alpha val="2799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HV available for all the systems during BOD1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HV available for BO2</a:t>
            </a: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Only 17/82 systems have HV on at 1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1 Hz</a:t>
            </a: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</a:p>
          <a:p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coming from coupler electrons is negligible, cavities FE is dominant</a:t>
            </a:r>
            <a:endParaRPr lang="en-SE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SE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F1C4D8-788C-754C-904C-C2B21CF9303A}"/>
              </a:ext>
            </a:extLst>
          </p:cNvPr>
          <p:cNvSpPr txBox="1"/>
          <p:nvPr/>
        </p:nvSpPr>
        <p:spPr>
          <a:xfrm>
            <a:off x="6888511" y="6517280"/>
            <a:ext cx="1195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G. Devanz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05A63F-5DD8-C47F-22EC-5DC207533DB6}"/>
              </a:ext>
            </a:extLst>
          </p:cNvPr>
          <p:cNvCxnSpPr/>
          <p:nvPr/>
        </p:nvCxnSpPr>
        <p:spPr>
          <a:xfrm>
            <a:off x="6328873" y="6368541"/>
            <a:ext cx="627529" cy="30213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B846C4F-E60E-B5CB-D6D7-CD3B75F5F75B}"/>
              </a:ext>
            </a:extLst>
          </p:cNvPr>
          <p:cNvSpPr txBox="1"/>
          <p:nvPr/>
        </p:nvSpPr>
        <p:spPr>
          <a:xfrm>
            <a:off x="7472593" y="1953875"/>
            <a:ext cx="28410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ms 1 Hz</a:t>
            </a:r>
          </a:p>
          <a:p>
            <a:pPr algn="ctr"/>
            <a:endParaRPr lang="en-SE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 80 uSv/h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 E neutrons ~16 uSv/h</a:t>
            </a:r>
          </a:p>
          <a:p>
            <a:pPr marL="285750" indent="-285750">
              <a:buFontTx/>
              <a:buChar char="-"/>
            </a:pPr>
            <a:r>
              <a:rPr lang="en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E neutrons</a:t>
            </a:r>
            <a:endParaRPr lang="en-SE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69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D88C-8941-2DD1-354A-456369F30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948" y="208472"/>
            <a:ext cx="11822742" cy="1297027"/>
          </a:xfrm>
        </p:spPr>
        <p:txBody>
          <a:bodyPr/>
          <a:lstStyle/>
          <a:p>
            <a:r>
              <a:rPr lang="en-SE" dirty="0"/>
              <a:t>Arc detectors provide relative FE development along linac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F1923-D6C2-49FE-092D-0CB32AB79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9–12 Jun 2026, CEA-CNRS, Ecole Centrale Supelec</a:t>
            </a:r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D5895-2652-8AF8-BD67-F731F4AC4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798FD-F457-7945-ABCE-202D2353B0B8}" type="slidenum">
              <a:rPr lang="en-SE" smtClean="0"/>
              <a:t>23</a:t>
            </a:fld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1BF33-6517-AE18-6380-E73879C2D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06-10-2026</a:t>
            </a:r>
            <a:endParaRPr lang="en-S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27950D-E5B8-F0D2-8813-5DE8641E2952}"/>
              </a:ext>
            </a:extLst>
          </p:cNvPr>
          <p:cNvSpPr txBox="1"/>
          <p:nvPr/>
        </p:nvSpPr>
        <p:spPr>
          <a:xfrm>
            <a:off x="438778" y="1505499"/>
            <a:ext cx="11314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No AD signal above noise in the SPK/MBL section. FE dominant in HB. </a:t>
            </a:r>
          </a:p>
          <a:p>
            <a:pPr algn="l"/>
            <a:r>
              <a:rPr lang="en-SE" dirty="0">
                <a:solidFill>
                  <a:srgbClr val="666666"/>
                </a:solidFill>
              </a:rPr>
              <a:t>Similar intensity Air/Vacuum side (i.e. it is not real coupler arcing)</a:t>
            </a:r>
          </a:p>
          <a:p>
            <a:pPr algn="l"/>
            <a:r>
              <a:rPr lang="en-SE" b="1" dirty="0">
                <a:solidFill>
                  <a:srgbClr val="666666"/>
                </a:solidFill>
              </a:rPr>
              <a:t>RP surveys confirm ”hot areas” around the locations where fibers pick the strongest signals</a:t>
            </a:r>
            <a:endParaRPr lang="en-SE" dirty="0">
              <a:solidFill>
                <a:srgbClr val="666666"/>
              </a:solidFill>
            </a:endParaRPr>
          </a:p>
          <a:p>
            <a:pPr algn="l"/>
            <a:r>
              <a:rPr lang="en-SE" dirty="0">
                <a:solidFill>
                  <a:srgbClr val="666666"/>
                </a:solidFill>
              </a:rPr>
              <a:t>AD sensitivity setup important to maintain coupler protection from arcing and avoiding spurious triggering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BF97476-401F-C439-9BD5-0F1ABAC9E04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20" r="8631"/>
          <a:stretch>
            <a:fillRect/>
          </a:stretch>
        </p:blipFill>
        <p:spPr>
          <a:xfrm>
            <a:off x="713508" y="2488019"/>
            <a:ext cx="10979561" cy="436998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9CECDC7-7673-03B4-11BA-99DAF765D645}"/>
              </a:ext>
            </a:extLst>
          </p:cNvPr>
          <p:cNvSpPr txBox="1"/>
          <p:nvPr/>
        </p:nvSpPr>
        <p:spPr>
          <a:xfrm>
            <a:off x="2402958" y="5654967"/>
            <a:ext cx="1126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400" dirty="0">
                <a:solidFill>
                  <a:srgbClr val="666666"/>
                </a:solidFill>
              </a:rPr>
              <a:t>(noise level)</a:t>
            </a:r>
          </a:p>
        </p:txBody>
      </p:sp>
    </p:spTree>
    <p:extLst>
      <p:ext uri="{BB962C8B-B14F-4D97-AF65-F5344CB8AC3E}">
        <p14:creationId xmlns:p14="http://schemas.microsoft.com/office/powerpoint/2010/main" val="37255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2A91F426-D043-10A6-A8C6-DEB63414D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365" y="397739"/>
            <a:ext cx="3607018" cy="365473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47822F-68C0-6DC9-D4CB-80805B53F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45" y="-50199"/>
            <a:ext cx="11627428" cy="1854286"/>
          </a:xfrm>
        </p:spPr>
        <p:txBody>
          <a:bodyPr>
            <a:noAutofit/>
          </a:bodyPr>
          <a:lstStyle/>
          <a:p>
            <a:r>
              <a:rPr lang="en-SE" dirty="0">
                <a:latin typeface="+mn-lt"/>
                <a:cs typeface="Arial" panose="020B0604020202020204" pitchFamily="34" charset="0"/>
              </a:rPr>
              <a:t>Arc Detector traces while operating at 1Hz - 1 ms with 5 us beam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388391-F419-ACE1-CC8D-8F2FC3AC8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9–12 Jun 2026, CEA-CNRS, Ecole Centrale Supelec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EC721A-EF2A-4D9D-0FD7-D620C3716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798FD-F457-7945-ABCE-202D2353B0B8}" type="slidenum">
              <a:rPr lang="en-SE" smtClean="0"/>
              <a:t>24</a:t>
            </a:fld>
            <a:endParaRPr lang="en-SE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E003DC4-8813-528A-AF80-73ABE1A45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36EEC59-8CC0-464B-215A-0D2192532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06-10-2026</a:t>
            </a:r>
            <a:endParaRPr lang="en-SE"/>
          </a:p>
        </p:txBody>
      </p:sp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820DAAD7-C594-3A60-EA2D-E3F1D04B9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77" y="1145754"/>
            <a:ext cx="4193620" cy="5605333"/>
          </a:xfrm>
          <a:prstGeom prst="rect">
            <a:avLst/>
          </a:prstGeom>
        </p:spPr>
      </p:pic>
      <p:pic>
        <p:nvPicPr>
          <p:cNvPr id="10" name="Picture 9" descr="A graph of multiple colored lines&#10;&#10;AI-generated content may be incorrect.">
            <a:extLst>
              <a:ext uri="{FF2B5EF4-FFF2-40B4-BE49-F238E27FC236}">
                <a16:creationId xmlns:a16="http://schemas.microsoft.com/office/drawing/2014/main" id="{D4B28749-215F-EE27-0405-9E287A617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927" y="1804086"/>
            <a:ext cx="3797165" cy="4078437"/>
          </a:xfrm>
          <a:prstGeom prst="rect">
            <a:avLst/>
          </a:prstGeom>
        </p:spPr>
      </p:pic>
      <p:pic>
        <p:nvPicPr>
          <p:cNvPr id="12" name="Picture 11" descr="A graph of data on a white background&#10;&#10;AI-generated content may be incorrect.">
            <a:extLst>
              <a:ext uri="{FF2B5EF4-FFF2-40B4-BE49-F238E27FC236}">
                <a16:creationId xmlns:a16="http://schemas.microsoft.com/office/drawing/2014/main" id="{4F62EEC5-ABA7-8680-F6FF-DB2E70749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026" y="2643638"/>
            <a:ext cx="4081974" cy="42143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108512-EB9B-1468-089C-6A89E5B3E825}"/>
              </a:ext>
            </a:extLst>
          </p:cNvPr>
          <p:cNvSpPr txBox="1"/>
          <p:nvPr/>
        </p:nvSpPr>
        <p:spPr>
          <a:xfrm>
            <a:off x="5441190" y="937440"/>
            <a:ext cx="763921" cy="373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SPK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922EA2-E6E2-2FEE-B497-8B430D894F43}"/>
              </a:ext>
            </a:extLst>
          </p:cNvPr>
          <p:cNvSpPr txBox="1"/>
          <p:nvPr/>
        </p:nvSpPr>
        <p:spPr>
          <a:xfrm>
            <a:off x="5973017" y="1851225"/>
            <a:ext cx="763921" cy="373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MBL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723304-70D0-F67C-5347-1F4EE6CCD38F}"/>
              </a:ext>
            </a:extLst>
          </p:cNvPr>
          <p:cNvSpPr txBox="1"/>
          <p:nvPr/>
        </p:nvSpPr>
        <p:spPr>
          <a:xfrm>
            <a:off x="8139568" y="2710249"/>
            <a:ext cx="763921" cy="373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HBL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37D7342-C08A-D884-E1DA-ECBFA803B942}"/>
              </a:ext>
            </a:extLst>
          </p:cNvPr>
          <p:cNvSpPr/>
          <p:nvPr/>
        </p:nvSpPr>
        <p:spPr>
          <a:xfrm>
            <a:off x="35626" y="1260797"/>
            <a:ext cx="7893121" cy="1428736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>
                <a:solidFill>
                  <a:schemeClr val="bg1"/>
                </a:solidFill>
              </a:rPr>
              <a:t>RP surveys match max AD activity</a:t>
            </a:r>
          </a:p>
          <a:p>
            <a:pPr algn="ctr"/>
            <a:r>
              <a:rPr lang="en-SE" dirty="0">
                <a:solidFill>
                  <a:schemeClr val="bg1"/>
                </a:solidFill>
              </a:rPr>
              <a:t>Activeted istopes in agreement with MC simulations (G. Devanz)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F4002-BB5A-AEBE-791B-32A6EEE3DB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4571" y="1171349"/>
            <a:ext cx="4284641" cy="302376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237E4D5-36F7-06AE-9FBE-8CBD360B8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503769"/>
              </p:ext>
            </p:extLst>
          </p:nvPr>
        </p:nvGraphicFramePr>
        <p:xfrm>
          <a:off x="1088179" y="2680128"/>
          <a:ext cx="5725160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3145">
                  <a:extLst>
                    <a:ext uri="{9D8B030D-6E8A-4147-A177-3AD203B41FA5}">
                      <a16:colId xmlns:a16="http://schemas.microsoft.com/office/drawing/2014/main" val="2467349646"/>
                    </a:ext>
                  </a:extLst>
                </a:gridCol>
                <a:gridCol w="974090">
                  <a:extLst>
                    <a:ext uri="{9D8B030D-6E8A-4147-A177-3AD203B41FA5}">
                      <a16:colId xmlns:a16="http://schemas.microsoft.com/office/drawing/2014/main" val="51269510"/>
                    </a:ext>
                  </a:extLst>
                </a:gridCol>
                <a:gridCol w="690245">
                  <a:extLst>
                    <a:ext uri="{9D8B030D-6E8A-4147-A177-3AD203B41FA5}">
                      <a16:colId xmlns:a16="http://schemas.microsoft.com/office/drawing/2014/main" val="3703359408"/>
                    </a:ext>
                  </a:extLst>
                </a:gridCol>
                <a:gridCol w="1956435">
                  <a:extLst>
                    <a:ext uri="{9D8B030D-6E8A-4147-A177-3AD203B41FA5}">
                      <a16:colId xmlns:a16="http://schemas.microsoft.com/office/drawing/2014/main" val="1894217424"/>
                    </a:ext>
                  </a:extLst>
                </a:gridCol>
                <a:gridCol w="1071245">
                  <a:extLst>
                    <a:ext uri="{9D8B030D-6E8A-4147-A177-3AD203B41FA5}">
                      <a16:colId xmlns:a16="http://schemas.microsoft.com/office/drawing/2014/main" val="16767009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Priority depending on T ½ 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Isotope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T ½ 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effectLst/>
                        </a:rPr>
                        <a:t>Energy of radiation</a:t>
                      </a:r>
                      <a:endParaRPr lang="en-SE" sz="1200" dirty="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200" dirty="0">
                          <a:effectLst/>
                        </a:rPr>
                        <a:t>decay mode</a:t>
                      </a:r>
                      <a:endParaRPr lang="en-S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effectLst/>
                        </a:rPr>
                        <a:t>Ig %</a:t>
                      </a:r>
                      <a:endParaRPr lang="en-S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80980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aseline="30000">
                          <a:effectLst/>
                        </a:rPr>
                        <a:t>55</a:t>
                      </a:r>
                      <a:r>
                        <a:rPr lang="en-US" sz="1200">
                          <a:effectLst/>
                        </a:rPr>
                        <a:t>Fe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effectLst/>
                        </a:rPr>
                        <a:t>2.73 y</a:t>
                      </a:r>
                      <a:endParaRPr lang="en-S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u="sng">
                          <a:effectLst/>
                        </a:rPr>
                        <a:t>5.9 keV x-ray </a:t>
                      </a:r>
                      <a:endParaRPr lang="en-SE" sz="12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Electron capture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16.9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2755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aseline="30000">
                          <a:effectLst/>
                        </a:rPr>
                        <a:t>92m</a:t>
                      </a:r>
                      <a:r>
                        <a:rPr lang="en-US" sz="1200">
                          <a:effectLst/>
                        </a:rPr>
                        <a:t>Nb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effectLst/>
                        </a:rPr>
                        <a:t>10.15 d</a:t>
                      </a:r>
                      <a:endParaRPr lang="en-S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SE" sz="1200" u="sng">
                          <a:effectLst/>
                        </a:rPr>
                        <a:t>934.4 keV gamma</a:t>
                      </a:r>
                      <a:endParaRPr lang="en-SE" sz="12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SE" sz="1200">
                          <a:effectLst/>
                        </a:rPr>
                        <a:t>912.6 keV gamma</a:t>
                      </a:r>
                    </a:p>
                    <a:p>
                      <a:pPr>
                        <a:buNone/>
                      </a:pPr>
                      <a:r>
                        <a:rPr lang="en-SE" sz="1200">
                          <a:effectLst/>
                        </a:rPr>
                        <a:t>e+b</a:t>
                      </a:r>
                      <a:r>
                        <a:rPr lang="en-SE" sz="1200" baseline="30000">
                          <a:effectLst/>
                        </a:rPr>
                        <a:t>+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99</a:t>
                      </a:r>
                      <a:endParaRPr lang="en-SE" sz="12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1.78</a:t>
                      </a:r>
                      <a:endParaRPr lang="en-SE" sz="12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7176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aseline="30000">
                          <a:effectLst/>
                        </a:rPr>
                        <a:t>57</a:t>
                      </a:r>
                      <a:r>
                        <a:rPr lang="en-US" sz="1200">
                          <a:effectLst/>
                        </a:rPr>
                        <a:t>Ni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35 h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u="sng">
                          <a:effectLst/>
                        </a:rPr>
                        <a:t>1377.6 keV gamma</a:t>
                      </a:r>
                      <a:endParaRPr lang="en-SE" sz="12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e+b</a:t>
                      </a:r>
                      <a:r>
                        <a:rPr lang="en-US" sz="1200" baseline="30000">
                          <a:effectLst/>
                        </a:rPr>
                        <a:t>+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81.7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3869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aseline="30000">
                          <a:effectLst/>
                        </a:rPr>
                        <a:t>56</a:t>
                      </a:r>
                      <a:r>
                        <a:rPr lang="en-US" sz="1200">
                          <a:effectLst/>
                        </a:rPr>
                        <a:t>Mn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2.6 h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u="sng" dirty="0">
                          <a:effectLst/>
                        </a:rPr>
                        <a:t>846.7 keV gamma</a:t>
                      </a:r>
                      <a:endParaRPr lang="en-SE" sz="1200" dirty="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200" dirty="0">
                          <a:effectLst/>
                        </a:rPr>
                        <a:t>b</a:t>
                      </a:r>
                      <a:r>
                        <a:rPr lang="en-US" sz="1200" baseline="30000" dirty="0">
                          <a:effectLst/>
                        </a:rPr>
                        <a:t>--</a:t>
                      </a:r>
                      <a:endParaRPr lang="en-S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effectLst/>
                        </a:rPr>
                        <a:t>98.9</a:t>
                      </a:r>
                      <a:endParaRPr lang="en-S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9490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604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966F2-1BA8-9E02-054D-FE1644652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6089A-43FD-B0EE-BD93-1005EE15C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TTC 9–12 Jun 2026, CEA-CNRS, Ecole Centrale Supelec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04C15-EA94-410B-DCB2-6098F1EA1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25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C1B57-66DA-C08A-1ABD-26C9C2D6D1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Operating with FE: Nominal Gradients @ 14 Hz, 3.2 ms Achieved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AB2CFD-B4CB-B9D6-1670-2409BBC78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 b="1" dirty="0"/>
              <a:t>The ESS tunnel environment is resilient to radiation damage</a:t>
            </a:r>
          </a:p>
          <a:p>
            <a:pPr lvl="1"/>
            <a:r>
              <a:rPr lang="en-SE" dirty="0"/>
              <a:t>High radiation hardness for materials and all electronics in surface gallery</a:t>
            </a:r>
          </a:p>
          <a:p>
            <a:pPr lvl="1"/>
            <a:r>
              <a:rPr lang="en-SE" dirty="0"/>
              <a:t>Activation will be eventually driven by beam losses</a:t>
            </a:r>
          </a:p>
          <a:p>
            <a:pPr marL="82550" lvl="1" indent="0">
              <a:buNone/>
            </a:pPr>
            <a:r>
              <a:rPr lang="en-SE" b="1" dirty="0"/>
              <a:t>We are thus currently exploring how “deep” we can operate reliably in the cavity FE regime, which affects mainly the HBL section. </a:t>
            </a:r>
          </a:p>
          <a:p>
            <a:pPr lvl="1"/>
            <a:r>
              <a:rPr lang="en-SE" b="1" dirty="0"/>
              <a:t>LLRF</a:t>
            </a:r>
            <a:r>
              <a:rPr lang="en-SE" dirty="0"/>
              <a:t> operation is not affected</a:t>
            </a:r>
          </a:p>
          <a:p>
            <a:pPr lvl="1"/>
            <a:r>
              <a:rPr lang="en-GB" b="1" dirty="0"/>
              <a:t>C</a:t>
            </a:r>
            <a:r>
              <a:rPr lang="en-SE" b="1" dirty="0"/>
              <a:t>ryo </a:t>
            </a:r>
            <a:r>
              <a:rPr lang="en-SE" dirty="0"/>
              <a:t>has wide margin for additional loads, no limit experienced so far</a:t>
            </a:r>
          </a:p>
          <a:p>
            <a:pPr lvl="1"/>
            <a:r>
              <a:rPr lang="en-SE" b="1" dirty="0"/>
              <a:t>FE may mask important arcing signals</a:t>
            </a:r>
            <a:r>
              <a:rPr lang="en-SE" dirty="0"/>
              <a:t> indicating coupler degradation and lead to spurious “Global Arc” events, tripping beam</a:t>
            </a:r>
          </a:p>
          <a:p>
            <a:pPr lvl="2"/>
            <a:r>
              <a:rPr lang="en-SE" dirty="0"/>
              <a:t>Under consideration: analisys of AD waveform trends with AI models</a:t>
            </a:r>
          </a:p>
          <a:p>
            <a:pPr lvl="1"/>
            <a:r>
              <a:rPr lang="en-SE" b="1" dirty="0"/>
              <a:t>Reconditioning with short high power pulses </a:t>
            </a:r>
            <a:r>
              <a:rPr lang="en-SE" dirty="0"/>
              <a:t>so far successful for curing onset of FE degradation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DA269C-6E2E-5C2A-FE79-4F2312173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06-10-2026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1447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63945-0AB8-F2A0-9A7E-DD311CB40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9ACB13-7385-21E4-3458-1E2B7DA31B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693539-9B3C-B22C-1791-CE31795D4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06-10-2026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165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B0DA4-DE3F-0405-196A-0A11B4819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9615ED4-FE11-7DDF-0623-85BE6B4A74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218EB98-C0D2-F02B-D564-C940883DD7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840FB40-20AA-2A4A-5FEC-7A2E7DA8CC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5557" r="15557"/>
          <a:stretch>
            <a:fillRect/>
          </a:stretch>
        </p:blipFill>
        <p:spPr>
          <a:prstGeom prst="rect">
            <a:avLst/>
          </a:prstGeom>
          <a:solidFill>
            <a:srgbClr val="ECECEC"/>
          </a:solidFill>
        </p:spPr>
      </p:pic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4839CE6-1E54-8FCA-B586-FA0FBE5EC5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Back up slides</a:t>
            </a:r>
          </a:p>
        </p:txBody>
      </p:sp>
    </p:spTree>
    <p:extLst>
      <p:ext uri="{BB962C8B-B14F-4D97-AF65-F5344CB8AC3E}">
        <p14:creationId xmlns:p14="http://schemas.microsoft.com/office/powerpoint/2010/main" val="289782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8DA2F-0E46-6241-4A87-6811840C1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7268567-9E0F-E797-DB13-1A8B03854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Presentation headline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BDBF0E6B-6BCF-5F6A-E47A-015CE50A8C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06-10-2026</a:t>
            </a:r>
            <a:endParaRPr lang="sv-S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5BFDD2-AB7C-EEE1-5796-A19B99D7D41A}"/>
              </a:ext>
            </a:extLst>
          </p:cNvPr>
          <p:cNvSpPr txBox="1"/>
          <p:nvPr/>
        </p:nvSpPr>
        <p:spPr>
          <a:xfrm>
            <a:off x="683393" y="1305774"/>
            <a:ext cx="11165305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altLang="en-SE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SE" altLang="en-SE" sz="18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Moduli che hanno avuto attivazione in TS2 sono poi stati trovati attivati da RP ancora prima di avere il fascio</a:t>
            </a:r>
            <a:endParaRPr kumimoji="0" lang="en-SE" altLang="en-SE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SE" altLang="en-SE" sz="18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Differenza tra primo e secondo commissioning e dei conseguenti global arc</a:t>
            </a:r>
            <a:endParaRPr kumimoji="0" lang="en-SE" altLang="en-SE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SE" altLang="en-SE" sz="18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Esperienza dopo la Linac Warm Unit water leak: come la chiusura ed apertura della gate valve abbia mosso particolato e abbia provocato un incremento di FE della cavità 4 di HBL030 (e frequenti global arcs). Posso anche parlare della soluzione che abbiamo inventato di ricondizionare la cavità 4 (e pure la 3) con il resto della sezione High Beta in RF off, usando impulse corti.</a:t>
            </a:r>
            <a:endParaRPr kumimoji="0" lang="en-SE" altLang="en-SE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SE" altLang="en-SE" sz="18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Altra idea: della verifica (predetta dalle simulazioni di Guillaume) che nel linac che non solo la FE dovuta a emettitori nella zona del coupler, ma anche da emettitori in cavità va tendenzialmente backwards.</a:t>
            </a:r>
            <a:endParaRPr kumimoji="0" lang="en-SE" altLang="en-SE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50792A-EF64-2A91-C399-071A4DAC9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TTC 9–12 Jun 2026, CEA-CNRS, Ecole Centrale Supelec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91821-BA3E-E46C-CFCD-085ADDCE9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541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A0948-6E8C-54C8-BB5C-971BF529E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DC075F-A7F6-0061-D612-5C41B50CB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332" y="121715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TS2 back up pictures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0AA75EC7-77C5-6800-4558-4D1AD164F4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06-10-2026</a:t>
            </a:r>
            <a:endParaRPr lang="sv-SE" dirty="0"/>
          </a:p>
        </p:txBody>
      </p:sp>
      <p:pic>
        <p:nvPicPr>
          <p:cNvPr id="6" name="Picture 5" descr="A large room with large machines&#10;&#10;AI-generated content may be incorrect.">
            <a:extLst>
              <a:ext uri="{FF2B5EF4-FFF2-40B4-BE49-F238E27FC236}">
                <a16:creationId xmlns:a16="http://schemas.microsoft.com/office/drawing/2014/main" id="{5404007A-E1C6-01D1-41A1-6D85503C9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65" y="922712"/>
            <a:ext cx="6143870" cy="4607903"/>
          </a:xfrm>
          <a:prstGeom prst="rect">
            <a:avLst/>
          </a:prstGeom>
        </p:spPr>
      </p:pic>
      <p:pic>
        <p:nvPicPr>
          <p:cNvPr id="8" name="Picture 7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56364FCE-569E-78CB-2A38-FC0A8315B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668" y="2141654"/>
            <a:ext cx="5778154" cy="433361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A64633-CD4B-429F-65F5-56EA9AC86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TTC 9–12 Jun 2026, CEA-CNRS, Ecole Centrale Supelec</a:t>
            </a:r>
            <a:endParaRPr lang="sv-S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AB982-8A7B-96E3-355F-1A24923E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540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527135"/>
              </p:ext>
            </p:extLst>
          </p:nvPr>
        </p:nvGraphicFramePr>
        <p:xfrm>
          <a:off x="1103709" y="1084115"/>
          <a:ext cx="10460547" cy="5220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60547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609889">
                <a:tc>
                  <a:txBody>
                    <a:bodyPr/>
                    <a:lstStyle/>
                    <a:p>
                      <a:pPr marL="457200" indent="-457200">
                        <a:buAutoNum type="arabicPlain"/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Cryomodule Test Stand - TS2 -</a:t>
                      </a:r>
                    </a:p>
                    <a:p>
                      <a:pPr marL="914400" lvl="2" indent="0">
                        <a:buNone/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Test plans and FE measurements -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1140227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TS2 FE experience</a:t>
                      </a:r>
                    </a:p>
                    <a:p>
                      <a:pPr lvl="2"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Radiation map</a:t>
                      </a:r>
                    </a:p>
                    <a:p>
                      <a:pPr lvl="2"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Cavities activation (and not only)</a:t>
                      </a:r>
                    </a:p>
                    <a:p>
                      <a:pPr lvl="2"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“Global Arc” experience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1140227">
                <a:tc>
                  <a:txBody>
                    <a:bodyPr/>
                    <a:lstStyle/>
                    <a:p>
                      <a:pPr marL="457200" indent="-457200">
                        <a:buAutoNum type="arabicPlain" startAt="3"/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First Beam on Dump Run - BOD1 - experience</a:t>
                      </a:r>
                    </a:p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7188" algn="l"/>
                        </a:tabLst>
                        <a:defRPr/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Radiation form cavities/Radiation from beam losses</a:t>
                      </a:r>
                    </a:p>
                    <a:p>
                      <a:pPr marL="914400" lvl="2" indent="0">
                        <a:buNone/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“Global Arc” events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1670565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4"/>
                        <a:tabLst>
                          <a:tab pos="357188" algn="l"/>
                        </a:tabLst>
                        <a:defRPr/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Second Beam on Dump Run - BOD2 - experience</a:t>
                      </a:r>
                    </a:p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7188" algn="l"/>
                        </a:tabLst>
                        <a:defRPr/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Radiation form cavities/Radiation from beam losses</a:t>
                      </a:r>
                    </a:p>
                    <a:p>
                      <a:pPr marL="914400" lvl="2" indent="0">
                        <a:buNone/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“Global Arc” events</a:t>
                      </a:r>
                    </a:p>
                    <a:p>
                      <a:pPr marL="914400" lvl="2" indent="0">
                        <a:buNone/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Cavity </a:t>
                      </a:r>
                      <a:r>
                        <a:rPr lang="en-GB" sz="2000" b="0" i="1" noProof="0" dirty="0">
                          <a:solidFill>
                            <a:schemeClr val="bg1"/>
                          </a:solidFill>
                        </a:rPr>
                        <a:t>recovery</a:t>
                      </a: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 strategy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398270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5	Conclusions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522269"/>
                  </a:ext>
                </a:extLst>
              </a:tr>
            </a:tbl>
          </a:graphicData>
        </a:graphic>
      </p:graphicFrame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>
                <a:solidFill>
                  <a:schemeClr val="bg1"/>
                </a:solidFill>
              </a:rPr>
              <a:t>06-10-2026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D27FD4-0B18-9518-B42C-78BC18F94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TTC 9–12 Jun 2026, CEA-CNRS, Ecole Centrale Supelec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D1C8F-61D5-BDCC-7AA9-3026ED4C7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B62F570-8C46-9CE6-08A9-000A9E1AA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06-10-2026</a:t>
            </a:r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27024-6D7E-356F-3CEB-01BF2C46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67" y="779054"/>
            <a:ext cx="5468939" cy="4101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913BEA-94F4-9CDE-AAD0-E774C4F86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145" y="2208003"/>
            <a:ext cx="5690171" cy="4267267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FAE5BEA-B415-A6CC-A810-ED2EAF3D4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TTC 9–12 Jun 2026, CEA-CNRS, Ecole Centrale Supelec</a:t>
            </a:r>
            <a:endParaRPr lang="sv-SE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3103517-F272-AFA6-73C0-7173733A4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30</a:t>
            </a:fld>
            <a:endParaRPr lang="sv-SE"/>
          </a:p>
        </p:txBody>
      </p:sp>
      <p:sp>
        <p:nvSpPr>
          <p:cNvPr id="15" name="Rubrik 1">
            <a:extLst>
              <a:ext uri="{FF2B5EF4-FFF2-40B4-BE49-F238E27FC236}">
                <a16:creationId xmlns:a16="http://schemas.microsoft.com/office/drawing/2014/main" id="{20DC017F-B20B-FD87-19BA-B14927901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332" y="121715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TS2 back up pictures</a:t>
            </a:r>
          </a:p>
        </p:txBody>
      </p:sp>
    </p:spTree>
    <p:extLst>
      <p:ext uri="{BB962C8B-B14F-4D97-AF65-F5344CB8AC3E}">
        <p14:creationId xmlns:p14="http://schemas.microsoft.com/office/powerpoint/2010/main" val="319867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F6EB9A6B-EEC5-4503-9B4E-711B9455B3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19B4992-C9B4-4B98-BDC2-6D07B5E41C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A65FF97-B3A7-419C-9C19-7832AE7B1B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F1418F35-25F0-F047-989C-3E7D038B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/>
              <a:t>Image title</a:t>
            </a:r>
          </a:p>
        </p:txBody>
      </p:sp>
    </p:spTree>
    <p:extLst>
      <p:ext uri="{BB962C8B-B14F-4D97-AF65-F5344CB8AC3E}">
        <p14:creationId xmlns:p14="http://schemas.microsoft.com/office/powerpoint/2010/main" val="89823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C9BA8-93FD-3BCD-034F-FB976BD6A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>
                <a:latin typeface="+mn-lt"/>
                <a:cs typeface="Arial" panose="020B0604020202020204" pitchFamily="34" charset="0"/>
              </a:rPr>
              <a:t>BOD2: Pandora in different location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9DCF0E-7B2E-51B7-217F-9A64C88CF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9–12 Jun 2026, CEA-CNRS, Ecole Centrale Supelec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A6824-0551-DB06-419B-5D21424BA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798FD-F457-7945-ABCE-202D2353B0B8}" type="slidenum">
              <a:rPr lang="en-SE" smtClean="0"/>
              <a:t>32</a:t>
            </a:fld>
            <a:endParaRPr lang="en-SE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2F2F7D9-4573-E54B-8C33-F07F345445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In the tunnel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7BC8EC-6549-C1E0-0074-DFA2D8352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06-10-2026</a:t>
            </a:r>
            <a:endParaRPr lang="en-SE"/>
          </a:p>
        </p:txBody>
      </p:sp>
      <p:pic>
        <p:nvPicPr>
          <p:cNvPr id="5" name="Picture 4" descr="A calendar with numbers and a blue circle&#10;&#10;AI-generated content may be incorrect.">
            <a:extLst>
              <a:ext uri="{FF2B5EF4-FFF2-40B4-BE49-F238E27FC236}">
                <a16:creationId xmlns:a16="http://schemas.microsoft.com/office/drawing/2014/main" id="{E2B42156-93DF-2D21-792B-E594F7744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23" y="1824253"/>
            <a:ext cx="4453589" cy="3764890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BEB8D0D2-668A-1FD9-967C-8227A6F8C521}"/>
              </a:ext>
            </a:extLst>
          </p:cNvPr>
          <p:cNvSpPr/>
          <p:nvPr/>
        </p:nvSpPr>
        <p:spPr>
          <a:xfrm>
            <a:off x="1055358" y="3955300"/>
            <a:ext cx="3349375" cy="444838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417E0072-67AF-659D-BB9F-E563A772A237}"/>
              </a:ext>
            </a:extLst>
          </p:cNvPr>
          <p:cNvSpPr/>
          <p:nvPr/>
        </p:nvSpPr>
        <p:spPr>
          <a:xfrm>
            <a:off x="1078787" y="4438186"/>
            <a:ext cx="3325946" cy="44483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D08BCB87-C880-5AB2-5450-F89305A5DF58}"/>
              </a:ext>
            </a:extLst>
          </p:cNvPr>
          <p:cNvSpPr/>
          <p:nvPr/>
        </p:nvSpPr>
        <p:spPr>
          <a:xfrm>
            <a:off x="479920" y="4910841"/>
            <a:ext cx="427045" cy="420637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6B074234-EF31-F5FE-7254-DAE0E55A9215}"/>
              </a:ext>
            </a:extLst>
          </p:cNvPr>
          <p:cNvSpPr/>
          <p:nvPr/>
        </p:nvSpPr>
        <p:spPr>
          <a:xfrm>
            <a:off x="479921" y="4450286"/>
            <a:ext cx="427045" cy="420637"/>
          </a:xfrm>
          <a:prstGeom prst="fram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79D529D6-3C28-16E0-F56A-36024CED2D9E}"/>
              </a:ext>
            </a:extLst>
          </p:cNvPr>
          <p:cNvSpPr/>
          <p:nvPr/>
        </p:nvSpPr>
        <p:spPr>
          <a:xfrm>
            <a:off x="1078787" y="3484279"/>
            <a:ext cx="3349375" cy="444838"/>
          </a:xfrm>
          <a:prstGeom prst="fram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A18233CD-E354-5AAD-E8FC-DD68DF5B6EE4}"/>
              </a:ext>
            </a:extLst>
          </p:cNvPr>
          <p:cNvSpPr/>
          <p:nvPr/>
        </p:nvSpPr>
        <p:spPr>
          <a:xfrm>
            <a:off x="479921" y="3998525"/>
            <a:ext cx="427045" cy="420637"/>
          </a:xfrm>
          <a:prstGeom prst="fram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E6BD98D3-2A47-42F2-B6DE-BEF7615A3621}"/>
              </a:ext>
            </a:extLst>
          </p:cNvPr>
          <p:cNvSpPr/>
          <p:nvPr/>
        </p:nvSpPr>
        <p:spPr>
          <a:xfrm flipV="1">
            <a:off x="4562492" y="4043600"/>
            <a:ext cx="341551" cy="33048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EE784151-BFCA-E644-507E-C4FD78861E7B}"/>
              </a:ext>
            </a:extLst>
          </p:cNvPr>
          <p:cNvSpPr/>
          <p:nvPr/>
        </p:nvSpPr>
        <p:spPr>
          <a:xfrm rot="2472801" flipV="1">
            <a:off x="4447421" y="4878686"/>
            <a:ext cx="341551" cy="3304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687BA3E9-BEAD-9B4E-A378-221FC25ED560}"/>
              </a:ext>
            </a:extLst>
          </p:cNvPr>
          <p:cNvSpPr/>
          <p:nvPr/>
        </p:nvSpPr>
        <p:spPr>
          <a:xfrm flipV="1">
            <a:off x="4554498" y="3569967"/>
            <a:ext cx="341551" cy="33048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37D53B28-6F10-ED5E-7522-B818918C70AA}"/>
              </a:ext>
            </a:extLst>
          </p:cNvPr>
          <p:cNvSpPr/>
          <p:nvPr/>
        </p:nvSpPr>
        <p:spPr>
          <a:xfrm>
            <a:off x="1078786" y="2984162"/>
            <a:ext cx="3349375" cy="444838"/>
          </a:xfrm>
          <a:prstGeom prst="fram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89FF937F-50CE-4EF0-FE3B-6718977A520E}"/>
              </a:ext>
            </a:extLst>
          </p:cNvPr>
          <p:cNvSpPr/>
          <p:nvPr/>
        </p:nvSpPr>
        <p:spPr>
          <a:xfrm>
            <a:off x="479920" y="3539216"/>
            <a:ext cx="427045" cy="420637"/>
          </a:xfrm>
          <a:prstGeom prst="fram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A96AFCA9-FDF4-3EB8-CDDD-A872D07CC699}"/>
              </a:ext>
            </a:extLst>
          </p:cNvPr>
          <p:cNvSpPr/>
          <p:nvPr/>
        </p:nvSpPr>
        <p:spPr>
          <a:xfrm rot="19595338" flipV="1">
            <a:off x="4516332" y="2673405"/>
            <a:ext cx="341551" cy="330486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DFE162-D7EE-8526-3470-495FA2E7538F}"/>
              </a:ext>
            </a:extLst>
          </p:cNvPr>
          <p:cNvSpPr txBox="1"/>
          <p:nvPr/>
        </p:nvSpPr>
        <p:spPr>
          <a:xfrm>
            <a:off x="5005101" y="1621809"/>
            <a:ext cx="3972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P</a:t>
            </a:r>
            <a:r>
              <a:rPr lang="en-SE" b="1" dirty="0">
                <a:solidFill>
                  <a:srgbClr val="00B050"/>
                </a:solidFill>
              </a:rPr>
              <a:t>andora by HBL-050</a:t>
            </a:r>
            <a:r>
              <a:rPr lang="en-SE" dirty="0"/>
              <a:t>: stable dose rate</a:t>
            </a:r>
          </a:p>
          <a:p>
            <a:r>
              <a:rPr lang="en-SE" dirty="0"/>
              <a:t>	total dose rate 600 uSV/h</a:t>
            </a:r>
          </a:p>
          <a:p>
            <a:r>
              <a:rPr lang="en-GB" dirty="0"/>
              <a:t>	L</a:t>
            </a:r>
            <a:r>
              <a:rPr lang="en-SE" dirty="0"/>
              <a:t>ow E neutrons 50 uSV/h</a:t>
            </a:r>
          </a:p>
          <a:p>
            <a:r>
              <a:rPr lang="en-SE" dirty="0"/>
              <a:t>	High E neutrons few uSv/h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9AEDBC-12E0-6109-4A69-0F4BB661B741}"/>
              </a:ext>
            </a:extLst>
          </p:cNvPr>
          <p:cNvSpPr txBox="1"/>
          <p:nvPr/>
        </p:nvSpPr>
        <p:spPr>
          <a:xfrm>
            <a:off x="5005101" y="2798196"/>
            <a:ext cx="36926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P</a:t>
            </a:r>
            <a:r>
              <a:rPr lang="en-SE" b="1" dirty="0">
                <a:solidFill>
                  <a:srgbClr val="FFC000"/>
                </a:solidFill>
              </a:rPr>
              <a:t>andora by MBL-090</a:t>
            </a:r>
            <a:r>
              <a:rPr lang="en-SE" dirty="0"/>
              <a:t>: </a:t>
            </a:r>
          </a:p>
          <a:p>
            <a:r>
              <a:rPr lang="en-SE" dirty="0"/>
              <a:t>	total dose rate 600 uSV/h</a:t>
            </a:r>
          </a:p>
          <a:p>
            <a:r>
              <a:rPr lang="en-GB" dirty="0"/>
              <a:t>	L</a:t>
            </a:r>
            <a:r>
              <a:rPr lang="en-SE" dirty="0"/>
              <a:t>ow E neutrons 50 uSV/h</a:t>
            </a:r>
          </a:p>
          <a:p>
            <a:r>
              <a:rPr lang="en-SE" dirty="0"/>
              <a:t>	High E neutrons few uSv/h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94B782-1B8E-680B-1635-13E3BC356623}"/>
              </a:ext>
            </a:extLst>
          </p:cNvPr>
          <p:cNvSpPr txBox="1"/>
          <p:nvPr/>
        </p:nvSpPr>
        <p:spPr>
          <a:xfrm>
            <a:off x="8907153" y="2754971"/>
            <a:ext cx="3026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P</a:t>
            </a:r>
            <a:r>
              <a:rPr lang="en-SE" b="1" dirty="0">
                <a:solidFill>
                  <a:srgbClr val="FFC000"/>
                </a:solidFill>
              </a:rPr>
              <a:t>andora by MBL-090</a:t>
            </a:r>
            <a:r>
              <a:rPr lang="en-SE" dirty="0"/>
              <a:t>: </a:t>
            </a:r>
          </a:p>
          <a:p>
            <a:r>
              <a:rPr lang="en-SE" b="1" dirty="0"/>
              <a:t>two jumps</a:t>
            </a:r>
            <a:r>
              <a:rPr lang="en-SE" dirty="0"/>
              <a:t> in total dose rate </a:t>
            </a:r>
            <a:r>
              <a:rPr lang="en-US" dirty="0"/>
              <a:t>correlated with LWU ON/OFF</a:t>
            </a:r>
            <a:endParaRPr lang="en-S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CA5C95-E19B-2D67-B878-5EC16559F1A7}"/>
              </a:ext>
            </a:extLst>
          </p:cNvPr>
          <p:cNvSpPr txBox="1"/>
          <p:nvPr/>
        </p:nvSpPr>
        <p:spPr>
          <a:xfrm>
            <a:off x="4933509" y="3944772"/>
            <a:ext cx="42160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P</a:t>
            </a:r>
            <a:r>
              <a:rPr lang="en-SE" b="1" dirty="0">
                <a:solidFill>
                  <a:srgbClr val="0070C0"/>
                </a:solidFill>
              </a:rPr>
              <a:t>andora by HBL030 c1</a:t>
            </a:r>
            <a:r>
              <a:rPr lang="en-SE" dirty="0"/>
              <a:t>:</a:t>
            </a:r>
            <a:r>
              <a:rPr lang="en-SE" dirty="0">
                <a:solidFill>
                  <a:srgbClr val="00B050"/>
                </a:solidFill>
              </a:rPr>
              <a:t> </a:t>
            </a:r>
          </a:p>
          <a:p>
            <a:r>
              <a:rPr lang="en-GB" dirty="0"/>
              <a:t>P</a:t>
            </a:r>
            <a:r>
              <a:rPr lang="en-SE" dirty="0"/>
              <a:t>eaks in total dose rate </a:t>
            </a:r>
            <a:r>
              <a:rPr lang="en-SE" b="1" dirty="0"/>
              <a:t>20 mSv/h</a:t>
            </a:r>
          </a:p>
          <a:p>
            <a:r>
              <a:rPr lang="en-GB" dirty="0"/>
              <a:t>	L</a:t>
            </a:r>
            <a:r>
              <a:rPr lang="en-SE" dirty="0"/>
              <a:t>ow E neutrons up to </a:t>
            </a:r>
            <a:r>
              <a:rPr lang="en-SE" b="1" dirty="0"/>
              <a:t>17 mSV/h</a:t>
            </a:r>
          </a:p>
          <a:p>
            <a:r>
              <a:rPr lang="en-SE" dirty="0"/>
              <a:t>	High E neutrons few uSv/h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13872F-FDEC-2418-4C20-D26E2185068E}"/>
              </a:ext>
            </a:extLst>
          </p:cNvPr>
          <p:cNvSpPr txBox="1"/>
          <p:nvPr/>
        </p:nvSpPr>
        <p:spPr>
          <a:xfrm>
            <a:off x="5005101" y="5121159"/>
            <a:ext cx="40504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</a:t>
            </a:r>
            <a:r>
              <a:rPr lang="en-SE" b="1" dirty="0">
                <a:solidFill>
                  <a:srgbClr val="FF0000"/>
                </a:solidFill>
              </a:rPr>
              <a:t>andora by HBL030 c4</a:t>
            </a:r>
            <a:r>
              <a:rPr lang="en-SE" dirty="0"/>
              <a:t>:</a:t>
            </a:r>
            <a:r>
              <a:rPr lang="en-SE" dirty="0">
                <a:solidFill>
                  <a:srgbClr val="00B050"/>
                </a:solidFill>
              </a:rPr>
              <a:t> </a:t>
            </a:r>
          </a:p>
          <a:p>
            <a:r>
              <a:rPr lang="en-GB" dirty="0"/>
              <a:t>P</a:t>
            </a:r>
            <a:r>
              <a:rPr lang="en-SE" dirty="0"/>
              <a:t>eaks in total dose rate 12 mSv/h</a:t>
            </a:r>
          </a:p>
          <a:p>
            <a:r>
              <a:rPr lang="en-GB" dirty="0"/>
              <a:t>	L</a:t>
            </a:r>
            <a:r>
              <a:rPr lang="en-SE" dirty="0"/>
              <a:t>ow E neutrons up to 3 mSV/h</a:t>
            </a:r>
          </a:p>
          <a:p>
            <a:r>
              <a:rPr lang="en-SE" dirty="0"/>
              <a:t>	High E neutrons few uSv/h</a:t>
            </a:r>
          </a:p>
          <a:p>
            <a:r>
              <a:rPr lang="en-SE" i="1" dirty="0"/>
              <a:t>ALL HBL 20 MV/m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790588-73ED-4FEE-FC77-061850DEA8BA}"/>
              </a:ext>
            </a:extLst>
          </p:cNvPr>
          <p:cNvSpPr txBox="1"/>
          <p:nvPr/>
        </p:nvSpPr>
        <p:spPr>
          <a:xfrm>
            <a:off x="9165882" y="3998525"/>
            <a:ext cx="3026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P</a:t>
            </a:r>
            <a:r>
              <a:rPr lang="en-SE" b="1" dirty="0">
                <a:solidFill>
                  <a:srgbClr val="0070C0"/>
                </a:solidFill>
              </a:rPr>
              <a:t>andora by HBL030 c1</a:t>
            </a:r>
            <a:r>
              <a:rPr lang="en-SE" dirty="0"/>
              <a:t>: </a:t>
            </a:r>
          </a:p>
          <a:p>
            <a:r>
              <a:rPr lang="en-US" b="1" dirty="0"/>
              <a:t>Much higher dose rate </a:t>
            </a:r>
            <a:r>
              <a:rPr lang="en-US" b="1" dirty="0" err="1"/>
              <a:t>wrt</a:t>
            </a:r>
            <a:r>
              <a:rPr lang="en-US" b="1" dirty="0"/>
              <a:t> HBL050 (after gate valve closure)</a:t>
            </a:r>
            <a:endParaRPr lang="en-SE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27B589-D6C6-DB86-FE5C-E66D7D8D1E19}"/>
              </a:ext>
            </a:extLst>
          </p:cNvPr>
          <p:cNvSpPr txBox="1"/>
          <p:nvPr/>
        </p:nvSpPr>
        <p:spPr>
          <a:xfrm>
            <a:off x="9127160" y="5121159"/>
            <a:ext cx="30928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</a:t>
            </a:r>
            <a:r>
              <a:rPr lang="en-SE" b="1" dirty="0">
                <a:solidFill>
                  <a:srgbClr val="FF0000"/>
                </a:solidFill>
              </a:rPr>
              <a:t>andora by HBL030 c4</a:t>
            </a:r>
            <a:r>
              <a:rPr lang="en-SE" dirty="0"/>
              <a:t>:</a:t>
            </a:r>
            <a:r>
              <a:rPr lang="en-SE" dirty="0">
                <a:solidFill>
                  <a:srgbClr val="00B050"/>
                </a:solidFill>
              </a:rPr>
              <a:t> </a:t>
            </a:r>
          </a:p>
          <a:p>
            <a:r>
              <a:rPr lang="en-SE" i="1" dirty="0"/>
              <a:t>With HBL020 c1 at 10 MV/m and HBLs 3-4 at 18 MV/m</a:t>
            </a:r>
          </a:p>
          <a:p>
            <a:r>
              <a:rPr lang="en-SE" dirty="0"/>
              <a:t>Total dose rate 1.8 mSv/h</a:t>
            </a:r>
          </a:p>
          <a:p>
            <a:r>
              <a:rPr lang="en-SE" dirty="0"/>
              <a:t>Low E neutrons 20 uSv/h</a:t>
            </a:r>
          </a:p>
        </p:txBody>
      </p:sp>
    </p:spTree>
    <p:extLst>
      <p:ext uri="{BB962C8B-B14F-4D97-AF65-F5344CB8AC3E}">
        <p14:creationId xmlns:p14="http://schemas.microsoft.com/office/powerpoint/2010/main" val="193685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6DC6591-07D1-431B-0270-A720F039D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827"/>
            <a:ext cx="8967635" cy="4238990"/>
          </a:xfrm>
          <a:prstGeom prst="rect">
            <a:avLst/>
          </a:prstGeom>
        </p:spPr>
      </p:pic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04B40B98-2021-71C9-73FF-01F7C3A64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439" y="2929581"/>
            <a:ext cx="7772400" cy="376551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7A783E9-380C-076C-1F28-79AE1C882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617" y="-1497"/>
            <a:ext cx="12192000" cy="958339"/>
          </a:xfrm>
        </p:spPr>
        <p:txBody>
          <a:bodyPr>
            <a:normAutofit fontScale="90000"/>
          </a:bodyPr>
          <a:lstStyle/>
          <a:p>
            <a:r>
              <a:rPr lang="en-SE" dirty="0"/>
              <a:t>Dose rate while </a:t>
            </a:r>
            <a:r>
              <a:rPr lang="en-SE" sz="4700" dirty="0"/>
              <a:t>operating</a:t>
            </a:r>
            <a:r>
              <a:rPr lang="en-SE" dirty="0"/>
              <a:t> at 1Hz - 1 ms with 5 us beam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CCF9D1-D909-02FE-FA71-2CA4F5E816EB}"/>
              </a:ext>
            </a:extLst>
          </p:cNvPr>
          <p:cNvSpPr txBox="1"/>
          <p:nvPr/>
        </p:nvSpPr>
        <p:spPr>
          <a:xfrm>
            <a:off x="8967635" y="1971243"/>
            <a:ext cx="3190747" cy="958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G</a:t>
            </a:r>
            <a:r>
              <a:rPr lang="en-SE" b="1" dirty="0"/>
              <a:t>ammas: </a:t>
            </a:r>
            <a:r>
              <a:rPr lang="en-SE" dirty="0"/>
              <a:t>80 uSv/h</a:t>
            </a:r>
          </a:p>
          <a:p>
            <a:r>
              <a:rPr lang="en-SE" b="1" dirty="0"/>
              <a:t>Low E neutrons </a:t>
            </a:r>
            <a:r>
              <a:rPr lang="en-SE" dirty="0"/>
              <a:t>150 uSv/h</a:t>
            </a:r>
          </a:p>
          <a:p>
            <a:r>
              <a:rPr lang="en-SE" b="1" dirty="0"/>
              <a:t>Hgh E neutrons </a:t>
            </a:r>
            <a:r>
              <a:rPr lang="en-SE" dirty="0"/>
              <a:t>20 uSv/h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2A559B-2898-34BE-E0D8-78700F7D6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9–12 Jun 2026, CEA-CNRS, Ecole Centrale Supelec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3AAF4E-9845-9FE8-FF9D-B4FFB3D8F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798FD-F457-7945-ABCE-202D2353B0B8}" type="slidenum">
              <a:rPr lang="en-SE" smtClean="0"/>
              <a:t>33</a:t>
            </a:fld>
            <a:endParaRPr lang="en-SE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87EC71D-906D-7BD0-6D93-C31398A27D2D}"/>
              </a:ext>
            </a:extLst>
          </p:cNvPr>
          <p:cNvSpPr/>
          <p:nvPr/>
        </p:nvSpPr>
        <p:spPr>
          <a:xfrm>
            <a:off x="2053244" y="2922596"/>
            <a:ext cx="7893121" cy="1428736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>
                <a:solidFill>
                  <a:schemeClr val="bg1"/>
                </a:solidFill>
              </a:rPr>
              <a:t>Only slightly increase in low energy neutrons dose rate</a:t>
            </a:r>
          </a:p>
          <a:p>
            <a:pPr algn="ctr"/>
            <a:r>
              <a:rPr lang="en-SE" dirty="0">
                <a:solidFill>
                  <a:schemeClr val="bg1"/>
                </a:solidFill>
              </a:rPr>
              <a:t>Not zero high energy neutron dose rate (beam =&gt; neutrons scattering/capture)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24C618B-CDE8-85F4-41E8-04600F5CF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06-10-2026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2389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icture Placeholder 4" descr="A large metal gate in a factory&#10;&#10;AI-generated content may be incorrect.">
            <a:extLst>
              <a:ext uri="{FF2B5EF4-FFF2-40B4-BE49-F238E27FC236}">
                <a16:creationId xmlns:a16="http://schemas.microsoft.com/office/drawing/2014/main" id="{18A810F5-7D37-B362-7C9F-A1773926FC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7604" r="17604"/>
          <a:stretch>
            <a:fillRect/>
          </a:stretch>
        </p:blipFill>
        <p:spPr/>
      </p:pic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6230" y="1939662"/>
            <a:ext cx="5064431" cy="3038058"/>
          </a:xfrm>
        </p:spPr>
        <p:txBody>
          <a:bodyPr/>
          <a:lstStyle/>
          <a:p>
            <a:pPr>
              <a:tabLst>
                <a:tab pos="357188" algn="l"/>
              </a:tabLst>
            </a:pPr>
            <a:r>
              <a:rPr lang="en-GB" sz="4400" dirty="0"/>
              <a:t>Cryomodule Test Stand - TS2 -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1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76C2BDB-3FB7-AB0A-00D9-46DC53CEAE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151" y="4959588"/>
            <a:ext cx="754307" cy="3409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CBCE3D-DD73-502B-2AD3-ECB2487C5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193" y="5092438"/>
            <a:ext cx="516436" cy="570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156494-3E53-7464-8D2F-17890EDEA7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929" y="4191572"/>
            <a:ext cx="754307" cy="5336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C7B476-C357-C2BE-4259-19932A57112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104" y="5377837"/>
            <a:ext cx="1324042" cy="338477"/>
          </a:xfrm>
          <a:prstGeom prst="rect">
            <a:avLst/>
          </a:prstGeom>
        </p:spPr>
      </p:pic>
      <p:pic>
        <p:nvPicPr>
          <p:cNvPr id="11" name="Picture 14" descr="gråbård">
            <a:extLst>
              <a:ext uri="{FF2B5EF4-FFF2-40B4-BE49-F238E27FC236}">
                <a16:creationId xmlns:a16="http://schemas.microsoft.com/office/drawing/2014/main" id="{0EE6230C-9E3C-E77E-E648-EC8C7E981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2209" y="4191589"/>
            <a:ext cx="548603" cy="53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BA0847-A1BC-C746-F6E9-FE5F369EDC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9759" y="4603227"/>
            <a:ext cx="1095355" cy="8677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E4823B-512E-37C2-E0A5-BB34BB42B6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1938" y="4412877"/>
            <a:ext cx="1247319" cy="1141688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BA41DE9B-D803-AA68-2253-7617C69258B9}"/>
              </a:ext>
            </a:extLst>
          </p:cNvPr>
          <p:cNvSpPr/>
          <p:nvPr/>
        </p:nvSpPr>
        <p:spPr>
          <a:xfrm rot="1399162">
            <a:off x="3633677" y="4355331"/>
            <a:ext cx="579056" cy="57245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9E8795D8-2D28-F323-3B0C-C6CDB52FC249}"/>
              </a:ext>
            </a:extLst>
          </p:cNvPr>
          <p:cNvSpPr/>
          <p:nvPr/>
        </p:nvSpPr>
        <p:spPr>
          <a:xfrm>
            <a:off x="2206972" y="4958434"/>
            <a:ext cx="384062" cy="34764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E04DAD4D-6450-B1DA-B238-FFB7999A8BF1}"/>
              </a:ext>
            </a:extLst>
          </p:cNvPr>
          <p:cNvSpPr/>
          <p:nvPr/>
        </p:nvSpPr>
        <p:spPr>
          <a:xfrm>
            <a:off x="2214211" y="5340439"/>
            <a:ext cx="384062" cy="34764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C9E8F79F-8FAE-CCE6-DFA7-FB5E52C91ED9}"/>
              </a:ext>
            </a:extLst>
          </p:cNvPr>
          <p:cNvSpPr/>
          <p:nvPr/>
        </p:nvSpPr>
        <p:spPr>
          <a:xfrm rot="19739330">
            <a:off x="3710119" y="5007382"/>
            <a:ext cx="579056" cy="57245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F57F5E-7CD1-81BB-9A44-67E20C8906B5}"/>
              </a:ext>
            </a:extLst>
          </p:cNvPr>
          <p:cNvSpPr txBox="1"/>
          <p:nvPr/>
        </p:nvSpPr>
        <p:spPr>
          <a:xfrm>
            <a:off x="5013609" y="488548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B5140D60-9F8A-0EB4-2996-0F28C65A0125}"/>
              </a:ext>
            </a:extLst>
          </p:cNvPr>
          <p:cNvSpPr/>
          <p:nvPr/>
        </p:nvSpPr>
        <p:spPr>
          <a:xfrm>
            <a:off x="2183648" y="4277976"/>
            <a:ext cx="384062" cy="34764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22" name="Picture Placeholder 37">
            <a:extLst>
              <a:ext uri="{FF2B5EF4-FFF2-40B4-BE49-F238E27FC236}">
                <a16:creationId xmlns:a16="http://schemas.microsoft.com/office/drawing/2014/main" id="{32710F16-A7A5-5445-3AAF-4DDE3DC5B6E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44" r="344"/>
          <a:stretch>
            <a:fillRect/>
          </a:stretch>
        </p:blipFill>
        <p:spPr>
          <a:xfrm>
            <a:off x="9446515" y="3572095"/>
            <a:ext cx="2745485" cy="329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A9ACD47-8B5F-3B78-4101-74BD5F7BB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567" y="4294888"/>
            <a:ext cx="2289173" cy="201620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47A44CC-AB75-90EA-8862-65A3D2B53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847" y="1325645"/>
            <a:ext cx="6892627" cy="923766"/>
          </a:xfrm>
        </p:spPr>
        <p:txBody>
          <a:bodyPr/>
          <a:lstStyle/>
          <a:p>
            <a:r>
              <a:rPr lang="en-GB" sz="1400" dirty="0">
                <a:solidFill>
                  <a:srgbClr val="666666"/>
                </a:solidFill>
                <a:effectLst/>
                <a:latin typeface="Helvetica" pitchFamily="2" charset="0"/>
              </a:rPr>
              <a:t>CM lifecycle is intensively </a:t>
            </a:r>
            <a:r>
              <a:rPr lang="en-GB" sz="1400" u="sng" dirty="0">
                <a:solidFill>
                  <a:srgbClr val="666666"/>
                </a:solidFill>
                <a:effectLst/>
                <a:latin typeface="Helvetica" pitchFamily="2" charset="0"/>
              </a:rPr>
              <a:t>documented</a:t>
            </a:r>
          </a:p>
          <a:p>
            <a:pPr lvl="1"/>
            <a:r>
              <a:rPr lang="en-GB" sz="1400" u="sng" dirty="0">
                <a:solidFill>
                  <a:srgbClr val="666666"/>
                </a:solidFill>
                <a:effectLst/>
                <a:latin typeface="Helvetica" pitchFamily="2" charset="0"/>
              </a:rPr>
              <a:t>Cryomodule Assembly</a:t>
            </a:r>
            <a:r>
              <a:rPr lang="en-GB" sz="1400" dirty="0">
                <a:solidFill>
                  <a:srgbClr val="666666"/>
                </a:solidFill>
                <a:effectLst/>
                <a:latin typeface="Helvetica" pitchFamily="2" charset="0"/>
              </a:rPr>
              <a:t> from (INFN/STFC) CEA</a:t>
            </a:r>
          </a:p>
          <a:p>
            <a:pPr lvl="1"/>
            <a:r>
              <a:rPr lang="en-GB" sz="1400" u="sng" dirty="0">
                <a:solidFill>
                  <a:srgbClr val="666666"/>
                </a:solidFill>
                <a:effectLst/>
                <a:latin typeface="Helvetica" pitchFamily="2" charset="0"/>
              </a:rPr>
              <a:t>Cryomodule testing phase</a:t>
            </a:r>
            <a:r>
              <a:rPr lang="en-GB" sz="1400" dirty="0">
                <a:solidFill>
                  <a:srgbClr val="666666"/>
                </a:solidFill>
                <a:effectLst/>
                <a:latin typeface="Helvetica" pitchFamily="2" charset="0"/>
              </a:rPr>
              <a:t> (</a:t>
            </a:r>
            <a:r>
              <a:rPr lang="en-GB" sz="1400" dirty="0" err="1">
                <a:solidFill>
                  <a:srgbClr val="666666"/>
                </a:solidFill>
                <a:effectLst/>
                <a:latin typeface="Helvetica" pitchFamily="2" charset="0"/>
              </a:rPr>
              <a:t>Mec</a:t>
            </a:r>
            <a:r>
              <a:rPr lang="en-GB" sz="1400" dirty="0">
                <a:solidFill>
                  <a:srgbClr val="666666"/>
                </a:solidFill>
                <a:effectLst/>
                <a:latin typeface="Helvetica" pitchFamily="2" charset="0"/>
              </a:rPr>
              <a:t>/Vac/</a:t>
            </a:r>
            <a:r>
              <a:rPr lang="en-GB" sz="1400" dirty="0" err="1">
                <a:solidFill>
                  <a:srgbClr val="666666"/>
                </a:solidFill>
                <a:effectLst/>
                <a:latin typeface="Helvetica" pitchFamily="2" charset="0"/>
              </a:rPr>
              <a:t>Cryo</a:t>
            </a:r>
            <a:r>
              <a:rPr lang="en-GB" sz="1400" dirty="0">
                <a:solidFill>
                  <a:srgbClr val="666666"/>
                </a:solidFill>
                <a:effectLst/>
                <a:latin typeface="Helvetica" pitchFamily="2" charset="0"/>
              </a:rPr>
              <a:t>/SRF)</a:t>
            </a:r>
          </a:p>
          <a:p>
            <a:pPr lvl="1"/>
            <a:endParaRPr lang="en-GB" sz="1400" dirty="0">
              <a:solidFill>
                <a:srgbClr val="666666"/>
              </a:solidFill>
              <a:effectLst/>
              <a:latin typeface="Helvetica" pitchFamily="2" charset="0"/>
            </a:endParaRPr>
          </a:p>
          <a:p>
            <a:endParaRPr lang="en-SE" sz="1400" dirty="0"/>
          </a:p>
        </p:txBody>
      </p:sp>
      <p:sp>
        <p:nvSpPr>
          <p:cNvPr id="11" name="Platshållare för text 6">
            <a:extLst>
              <a:ext uri="{FF2B5EF4-FFF2-40B4-BE49-F238E27FC236}">
                <a16:creationId xmlns:a16="http://schemas.microsoft.com/office/drawing/2014/main" id="{554019D8-51D0-82EB-9288-9715E9F395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2899" y="730513"/>
            <a:ext cx="9671362" cy="409265"/>
          </a:xfrm>
        </p:spPr>
        <p:txBody>
          <a:bodyPr/>
          <a:lstStyle/>
          <a:p>
            <a:r>
              <a:rPr lang="en-GB" dirty="0"/>
              <a:t>The workflow and test is split in phases</a:t>
            </a:r>
          </a:p>
          <a:p>
            <a:pPr algn="ctr"/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6B313E-CD95-40A9-1747-5F6D50052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598" y="1066577"/>
            <a:ext cx="6191402" cy="40796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7A7700-8191-D58B-AE70-090C75197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80" y="2724942"/>
            <a:ext cx="1558563" cy="139432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3344D8-D7BD-CD89-B437-50692BF50AAF}"/>
              </a:ext>
            </a:extLst>
          </p:cNvPr>
          <p:cNvCxnSpPr>
            <a:cxnSpLocks/>
          </p:cNvCxnSpPr>
          <p:nvPr/>
        </p:nvCxnSpPr>
        <p:spPr>
          <a:xfrm flipV="1">
            <a:off x="1644720" y="2613960"/>
            <a:ext cx="726583" cy="100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F73FD94-E66F-F390-4004-6AC9A75B3E6B}"/>
              </a:ext>
            </a:extLst>
          </p:cNvPr>
          <p:cNvCxnSpPr>
            <a:cxnSpLocks/>
          </p:cNvCxnSpPr>
          <p:nvPr/>
        </p:nvCxnSpPr>
        <p:spPr>
          <a:xfrm>
            <a:off x="1644720" y="2726732"/>
            <a:ext cx="686090" cy="1088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DCC508D-FB8C-EB14-3582-E04D3CA17022}"/>
              </a:ext>
            </a:extLst>
          </p:cNvPr>
          <p:cNvCxnSpPr>
            <a:cxnSpLocks/>
          </p:cNvCxnSpPr>
          <p:nvPr/>
        </p:nvCxnSpPr>
        <p:spPr>
          <a:xfrm>
            <a:off x="1646910" y="2737401"/>
            <a:ext cx="230904" cy="1383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80D6B1B2-194D-9974-0CE1-9AFE7CFD6D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928" y="4632258"/>
            <a:ext cx="677439" cy="768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5C2C5C-764C-AC21-06E5-6E926B8EB32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562" y="4480783"/>
            <a:ext cx="797922" cy="917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57124E-E1CE-21DB-64D0-ED3780C237C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6147" y="4436788"/>
            <a:ext cx="797545" cy="91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6C845F-9ADA-F9FB-63FD-1A2724B5DDB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132" y="4108970"/>
            <a:ext cx="948853" cy="1108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C37DA6-7813-E1A2-F2E5-5BEB549FC48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458" y="2910742"/>
            <a:ext cx="1695906" cy="76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EE7F98-7B62-DFA5-CB03-01CA59FAC70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934" y="2265922"/>
            <a:ext cx="1767221" cy="800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B50939-930D-0B1B-310C-2A0613A45A5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0109" y="3306280"/>
            <a:ext cx="1590844" cy="732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EBD5D34-1B86-F090-E0D3-74E8193134FA}"/>
              </a:ext>
            </a:extLst>
          </p:cNvPr>
          <p:cNvSpPr txBox="1"/>
          <p:nvPr/>
        </p:nvSpPr>
        <p:spPr>
          <a:xfrm>
            <a:off x="2433495" y="2419468"/>
            <a:ext cx="672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SRF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2A564B-92AD-9485-DFA7-BC381E16C1D9}"/>
              </a:ext>
            </a:extLst>
          </p:cNvPr>
          <p:cNvSpPr txBox="1"/>
          <p:nvPr/>
        </p:nvSpPr>
        <p:spPr>
          <a:xfrm>
            <a:off x="365316" y="5390711"/>
            <a:ext cx="17651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Mechanical</a:t>
            </a:r>
            <a:endParaRPr lang="en-SE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79FA5C2-C189-11E7-458E-AB9B4D1D2C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19704" y="2617398"/>
            <a:ext cx="1814567" cy="798089"/>
          </a:xfrm>
          <a:prstGeom prst="rect">
            <a:avLst/>
          </a:prstGeom>
          <a:effectLst>
            <a:glow rad="191765">
              <a:schemeClr val="tx1">
                <a:alpha val="40000"/>
              </a:schemeClr>
            </a:glow>
            <a:outerShdw sx="1000" sy="1000" algn="ctr" rotWithShape="0">
              <a:srgbClr val="000000"/>
            </a:outerShdw>
            <a:softEdge rad="0"/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24865F-ABA7-808D-F794-B92B2B3DC8DC}"/>
              </a:ext>
            </a:extLst>
          </p:cNvPr>
          <p:cNvSpPr txBox="1"/>
          <p:nvPr/>
        </p:nvSpPr>
        <p:spPr>
          <a:xfrm>
            <a:off x="1993868" y="5463310"/>
            <a:ext cx="11969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Vacuum</a:t>
            </a:r>
          </a:p>
          <a:p>
            <a:r>
              <a:rPr lang="en-US" sz="1800" dirty="0"/>
              <a:t>Electrical</a:t>
            </a:r>
            <a:endParaRPr lang="en-SE" dirty="0"/>
          </a:p>
          <a:p>
            <a:endParaRPr lang="en-US" sz="1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D5C8DB-461D-26B2-E74E-3A4ABDCA07D7}"/>
              </a:ext>
            </a:extLst>
          </p:cNvPr>
          <p:cNvSpPr txBox="1"/>
          <p:nvPr/>
        </p:nvSpPr>
        <p:spPr>
          <a:xfrm>
            <a:off x="7612389" y="657312"/>
            <a:ext cx="3277430" cy="4092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l"/>
            <a:r>
              <a:rPr lang="en-SE" sz="2000" dirty="0">
                <a:solidFill>
                  <a:srgbClr val="666666"/>
                </a:solidFill>
              </a:rPr>
              <a:t>Site Acceptance Test of CM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05FFCD3-F5C6-D901-81E1-AFDE70390203}"/>
              </a:ext>
            </a:extLst>
          </p:cNvPr>
          <p:cNvSpPr/>
          <p:nvPr/>
        </p:nvSpPr>
        <p:spPr>
          <a:xfrm>
            <a:off x="6096000" y="1873031"/>
            <a:ext cx="277692" cy="764920"/>
          </a:xfrm>
          <a:prstGeom prst="ellipse">
            <a:avLst/>
          </a:prstGeom>
          <a:noFill/>
          <a:ln w="666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2CA190-6BF8-F47F-43D5-0A990EDAD7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63047" y="4220049"/>
            <a:ext cx="2081273" cy="97956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B8A499F-E415-0616-816E-ED1CD79448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7185" y="5290801"/>
            <a:ext cx="1063413" cy="113007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E52192C-8BC6-D94D-1C59-2FF503B67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58342" y="5379036"/>
            <a:ext cx="1194590" cy="51600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A388728-94A1-8CE7-CB5D-E27099CFB86B}"/>
              </a:ext>
            </a:extLst>
          </p:cNvPr>
          <p:cNvSpPr txBox="1"/>
          <p:nvPr/>
        </p:nvSpPr>
        <p:spPr>
          <a:xfrm>
            <a:off x="3376691" y="6238894"/>
            <a:ext cx="3073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Field Emission</a:t>
            </a:r>
          </a:p>
        </p:txBody>
      </p:sp>
      <p:sp>
        <p:nvSpPr>
          <p:cNvPr id="39" name="Rubrik 1">
            <a:extLst>
              <a:ext uri="{FF2B5EF4-FFF2-40B4-BE49-F238E27FC236}">
                <a16:creationId xmlns:a16="http://schemas.microsoft.com/office/drawing/2014/main" id="{68149709-6158-7797-B4D1-43DE2F52C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99" y="17605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TS2 cryomodule test stand: the workflow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CFD583F-718A-71C3-5C88-BC3E0FF755F7}"/>
              </a:ext>
            </a:extLst>
          </p:cNvPr>
          <p:cNvSpPr txBox="1"/>
          <p:nvPr/>
        </p:nvSpPr>
        <p:spPr>
          <a:xfrm>
            <a:off x="2988052" y="3997964"/>
            <a:ext cx="2751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75" lvl="1" indent="0">
              <a:buNone/>
            </a:pPr>
            <a:r>
              <a:rPr lang="en-US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Dedicate FE reports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7E9EAE-37BE-7F06-49D4-39FA2B49A3E6}"/>
              </a:ext>
            </a:extLst>
          </p:cNvPr>
          <p:cNvSpPr txBox="1"/>
          <p:nvPr/>
        </p:nvSpPr>
        <p:spPr>
          <a:xfrm>
            <a:off x="6819234" y="5233317"/>
            <a:ext cx="5144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After first HB cryomodule test (CM31)  RP surveys have been agreed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Daily during HB CM operation </a:t>
            </a:r>
            <a:r>
              <a:rPr lang="en-US" sz="16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3-7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Before moving CM from RP Supervised Area </a:t>
            </a:r>
            <a:br>
              <a:rPr lang="en-US" sz="16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sz="16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(&lt; 3 </a:t>
            </a:r>
            <a:r>
              <a:rPr lang="en-US" sz="1600" b="1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uSv</a:t>
            </a:r>
            <a:r>
              <a:rPr lang="en-US" sz="16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/h) to Storage white area (&lt; 0.5 </a:t>
            </a:r>
            <a:r>
              <a:rPr lang="en-US" sz="1600" b="1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uSv</a:t>
            </a:r>
            <a:r>
              <a:rPr lang="en-US" sz="16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/h)</a:t>
            </a:r>
            <a:r>
              <a:rPr lang="en-US" sz="16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8</a:t>
            </a:r>
          </a:p>
        </p:txBody>
      </p:sp>
      <p:sp>
        <p:nvSpPr>
          <p:cNvPr id="48" name="Date Placeholder 47">
            <a:extLst>
              <a:ext uri="{FF2B5EF4-FFF2-40B4-BE49-F238E27FC236}">
                <a16:creationId xmlns:a16="http://schemas.microsoft.com/office/drawing/2014/main" id="{A06EA0B8-0B3D-D89E-CBC6-A5A3F6E2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06-10-2026</a:t>
            </a:r>
            <a:endParaRPr lang="sv-SE" dirty="0"/>
          </a:p>
        </p:txBody>
      </p:sp>
      <p:sp>
        <p:nvSpPr>
          <p:cNvPr id="49" name="Footer Placeholder 48">
            <a:extLst>
              <a:ext uri="{FF2B5EF4-FFF2-40B4-BE49-F238E27FC236}">
                <a16:creationId xmlns:a16="http://schemas.microsoft.com/office/drawing/2014/main" id="{4585D0F0-CCE4-CD64-2D22-1EC3A938A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TTC 9–12 Jun 2026, CEA-CNRS, Ecole Centrale Supelec</a:t>
            </a:r>
            <a:endParaRPr lang="sv-SE" dirty="0"/>
          </a:p>
        </p:txBody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DFA0BA00-137F-4616-6815-72FF6D73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355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  <p:bldP spid="25" grpId="0"/>
      <p:bldP spid="26" grpId="0"/>
      <p:bldP spid="28" grpId="0"/>
      <p:bldP spid="29" grpId="0" animBg="1"/>
      <p:bldP spid="31" grpId="0" animBg="1"/>
      <p:bldP spid="38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EB8E1-DD72-7799-5E95-3D583BCDF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75B22F2-CABA-3EB7-7D6F-2B7ED14069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2500" b="12500"/>
          <a:stretch>
            <a:fillRect/>
          </a:stretch>
        </p:blipFill>
        <p:spPr>
          <a:prstGeom prst="rect">
            <a:avLst/>
          </a:prstGeom>
          <a:solidFill>
            <a:srgbClr val="FFFFFF">
              <a:lumMod val="85000"/>
            </a:srgbClr>
          </a:solidFill>
        </p:spPr>
      </p:pic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3B72E96C-15F0-AE41-5244-9091C85B8A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2D7DB12-DE21-9A6D-C08A-73BBC3CBA3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294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1" y="55699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TS2 cryomodule test stand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2253C6-D79D-B857-6E29-AA47F7FD7B27}"/>
              </a:ext>
            </a:extLst>
          </p:cNvPr>
          <p:cNvSpPr txBox="1"/>
          <p:nvPr/>
        </p:nvSpPr>
        <p:spPr>
          <a:xfrm>
            <a:off x="409802" y="577563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chemeClr val="bg1"/>
                </a:solidFill>
              </a:rPr>
              <a:t>MBL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2E566A-EED7-5EAC-924E-D90A03467C2C}"/>
              </a:ext>
            </a:extLst>
          </p:cNvPr>
          <p:cNvSpPr txBox="1"/>
          <p:nvPr/>
        </p:nvSpPr>
        <p:spPr>
          <a:xfrm>
            <a:off x="409802" y="6194262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chemeClr val="bg1"/>
                </a:solidFill>
              </a:rPr>
              <a:t>HBL</a:t>
            </a:r>
          </a:p>
        </p:txBody>
      </p:sp>
      <p:sp>
        <p:nvSpPr>
          <p:cNvPr id="53" name="Date Placeholder 52">
            <a:extLst>
              <a:ext uri="{FF2B5EF4-FFF2-40B4-BE49-F238E27FC236}">
                <a16:creationId xmlns:a16="http://schemas.microsoft.com/office/drawing/2014/main" id="{0B966401-571C-AB86-FE52-CEEA69F0C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06-10-2026</a:t>
            </a:r>
            <a:endParaRPr lang="sv-SE" dirty="0"/>
          </a:p>
        </p:txBody>
      </p:sp>
      <p:sp>
        <p:nvSpPr>
          <p:cNvPr id="54" name="Footer Placeholder 53">
            <a:extLst>
              <a:ext uri="{FF2B5EF4-FFF2-40B4-BE49-F238E27FC236}">
                <a16:creationId xmlns:a16="http://schemas.microsoft.com/office/drawing/2014/main" id="{47E90AF2-0D3A-22C7-2554-A04D1369E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TTC 9–12 Jun 2026, CEA-CNRS, Ecole Centrale Supelec</a:t>
            </a:r>
            <a:endParaRPr lang="sv-SE" dirty="0"/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ADAC7E01-E449-B7C1-530E-E1DCCC292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sp>
        <p:nvSpPr>
          <p:cNvPr id="57" name="Content Placeholder 5">
            <a:extLst>
              <a:ext uri="{FF2B5EF4-FFF2-40B4-BE49-F238E27FC236}">
                <a16:creationId xmlns:a16="http://schemas.microsoft.com/office/drawing/2014/main" id="{7836039B-9093-12E2-39F7-2EAE7CFC5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92" y="1105454"/>
            <a:ext cx="10245185" cy="5479207"/>
          </a:xfrm>
        </p:spPr>
        <p:txBody>
          <a:bodyPr/>
          <a:lstStyle/>
          <a:p>
            <a:r>
              <a:rPr lang="sv-SE" sz="1600" b="1" dirty="0"/>
              <a:t>Off </a:t>
            </a:r>
            <a:r>
              <a:rPr lang="sv-SE" sz="1600" b="1" dirty="0" err="1"/>
              <a:t>resonance</a:t>
            </a:r>
            <a:endParaRPr lang="sv-SE" sz="1600" b="1" dirty="0"/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Incoming</a:t>
            </a:r>
            <a:r>
              <a:rPr lang="sv-SE" sz="1600" dirty="0"/>
              <a:t> </a:t>
            </a:r>
            <a:r>
              <a:rPr lang="sv-SE" sz="1600" dirty="0" err="1"/>
              <a:t>inspections</a:t>
            </a:r>
            <a:r>
              <a:rPr lang="sv-SE" sz="1600" dirty="0"/>
              <a:t> + </a:t>
            </a:r>
            <a:r>
              <a:rPr lang="sv-SE" sz="1600" dirty="0" err="1"/>
              <a:t>connections</a:t>
            </a:r>
            <a:r>
              <a:rPr lang="sv-SE" sz="1600" dirty="0"/>
              <a:t> in bunker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Warm</a:t>
            </a:r>
            <a:r>
              <a:rPr lang="sv-SE" sz="1600" dirty="0"/>
              <a:t> </a:t>
            </a:r>
            <a:r>
              <a:rPr lang="sv-SE" sz="1600" dirty="0" err="1"/>
              <a:t>Coupler</a:t>
            </a:r>
            <a:r>
              <a:rPr lang="sv-SE" sz="1600" dirty="0"/>
              <a:t> conditioning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/>
              <a:t>Cool down (4K)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/>
              <a:t>Cold </a:t>
            </a:r>
            <a:r>
              <a:rPr lang="sv-SE" sz="1600" dirty="0" err="1"/>
              <a:t>coupler</a:t>
            </a:r>
            <a:r>
              <a:rPr lang="sv-SE" sz="1600" dirty="0"/>
              <a:t> conditioning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/>
              <a:t>Cold </a:t>
            </a:r>
            <a:r>
              <a:rPr lang="sv-SE" sz="1600" dirty="0" err="1"/>
              <a:t>cable</a:t>
            </a:r>
            <a:r>
              <a:rPr lang="sv-SE" sz="1600" dirty="0"/>
              <a:t> </a:t>
            </a:r>
            <a:r>
              <a:rPr lang="sv-SE" sz="1600" dirty="0" err="1"/>
              <a:t>calibrations</a:t>
            </a:r>
            <a:endParaRPr lang="sv-SE" sz="1600" dirty="0"/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Tuning</a:t>
            </a:r>
            <a:r>
              <a:rPr lang="sv-SE" sz="1600" dirty="0"/>
              <a:t> to </a:t>
            </a:r>
            <a:r>
              <a:rPr lang="sv-SE" sz="1600" dirty="0" err="1"/>
              <a:t>resonance</a:t>
            </a:r>
            <a:r>
              <a:rPr lang="sv-SE" sz="1600" dirty="0"/>
              <a:t> </a:t>
            </a:r>
          </a:p>
          <a:p>
            <a:r>
              <a:rPr lang="sv-SE" sz="1600" b="1" dirty="0"/>
              <a:t>On </a:t>
            </a:r>
            <a:r>
              <a:rPr lang="sv-SE" sz="1600" b="1" dirty="0" err="1"/>
              <a:t>resonance</a:t>
            </a:r>
            <a:r>
              <a:rPr lang="sv-SE" sz="1600" b="1" dirty="0"/>
              <a:t> </a:t>
            </a:r>
            <a:r>
              <a:rPr lang="sv-SE" sz="1600" dirty="0"/>
              <a:t>(in </a:t>
            </a:r>
            <a:r>
              <a:rPr lang="sv-SE" sz="1600" dirty="0" err="1"/>
              <a:t>parallel</a:t>
            </a:r>
            <a:r>
              <a:rPr lang="sv-SE" sz="1600" dirty="0"/>
              <a:t> </a:t>
            </a:r>
            <a:r>
              <a:rPr lang="sv-SE" sz="1600" dirty="0" err="1"/>
              <a:t>dynamic</a:t>
            </a:r>
            <a:r>
              <a:rPr lang="sv-SE" sz="1600" dirty="0"/>
              <a:t> heat </a:t>
            </a:r>
            <a:r>
              <a:rPr lang="sv-SE" sz="1600" dirty="0" err="1"/>
              <a:t>loads</a:t>
            </a:r>
            <a:r>
              <a:rPr lang="sv-SE" sz="16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/>
              <a:t>Gradient </a:t>
            </a:r>
            <a:r>
              <a:rPr lang="sv-SE" sz="1600" dirty="0" err="1"/>
              <a:t>calibration</a:t>
            </a:r>
            <a:r>
              <a:rPr lang="sv-SE" sz="1600" dirty="0"/>
              <a:t> (</a:t>
            </a:r>
            <a:r>
              <a:rPr lang="sv-SE" sz="1600" dirty="0" err="1"/>
              <a:t>kt</a:t>
            </a:r>
            <a:r>
              <a:rPr lang="sv-SE" sz="1600" dirty="0"/>
              <a:t> CM)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Cavity</a:t>
            </a:r>
            <a:r>
              <a:rPr lang="sv-SE" sz="1600" dirty="0"/>
              <a:t> conditioning in </a:t>
            </a:r>
            <a:r>
              <a:rPr lang="sv-SE" sz="1600" dirty="0" err="1"/>
              <a:t>open</a:t>
            </a:r>
            <a:r>
              <a:rPr lang="sv-SE" sz="1600" dirty="0"/>
              <a:t> loop (</a:t>
            </a:r>
            <a:r>
              <a:rPr lang="sv-SE" sz="1600" dirty="0" err="1"/>
              <a:t>up</a:t>
            </a:r>
            <a:r>
              <a:rPr lang="sv-SE" sz="1600" dirty="0"/>
              <a:t> to 0.5 </a:t>
            </a:r>
            <a:r>
              <a:rPr lang="sv-SE" sz="1600" dirty="0" err="1"/>
              <a:t>ms</a:t>
            </a:r>
            <a:r>
              <a:rPr lang="sv-SE" sz="1600" dirty="0"/>
              <a:t>, </a:t>
            </a:r>
            <a:r>
              <a:rPr lang="sv-SE" sz="1600" dirty="0" err="1"/>
              <a:t>up</a:t>
            </a:r>
            <a:r>
              <a:rPr lang="sv-SE" sz="1600" dirty="0"/>
              <a:t> to </a:t>
            </a:r>
            <a:r>
              <a:rPr lang="sv-SE" sz="1600" dirty="0" err="1"/>
              <a:t>limiting</a:t>
            </a:r>
            <a:r>
              <a:rPr lang="sv-SE" sz="1600" dirty="0"/>
              <a:t> gradient)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Cavity</a:t>
            </a:r>
            <a:r>
              <a:rPr lang="sv-SE" sz="1600" dirty="0"/>
              <a:t> operation in </a:t>
            </a:r>
            <a:r>
              <a:rPr lang="sv-SE" sz="1600" dirty="0" err="1"/>
              <a:t>closed</a:t>
            </a:r>
            <a:r>
              <a:rPr lang="sv-SE" sz="1600" dirty="0"/>
              <a:t> loop (ramp </a:t>
            </a:r>
            <a:r>
              <a:rPr lang="sv-SE" sz="1600" dirty="0" err="1"/>
              <a:t>up</a:t>
            </a:r>
            <a:r>
              <a:rPr lang="sv-SE" sz="1600" dirty="0"/>
              <a:t> to 3.2 </a:t>
            </a:r>
            <a:r>
              <a:rPr lang="sv-SE" sz="1600" dirty="0" err="1"/>
              <a:t>ms</a:t>
            </a:r>
            <a:r>
              <a:rPr lang="sv-SE" sz="1600" dirty="0"/>
              <a:t>, </a:t>
            </a:r>
            <a:r>
              <a:rPr lang="sv-SE" sz="1600" dirty="0" err="1"/>
              <a:t>piezo-assisted</a:t>
            </a:r>
            <a:r>
              <a:rPr lang="sv-SE" sz="1600" dirty="0"/>
              <a:t> for HB, </a:t>
            </a:r>
            <a:r>
              <a:rPr lang="sv-SE" sz="1600" dirty="0" err="1"/>
              <a:t>up</a:t>
            </a:r>
            <a:r>
              <a:rPr lang="sv-SE" sz="1600" dirty="0"/>
              <a:t> to Limit/</a:t>
            </a:r>
            <a:r>
              <a:rPr lang="sv-SE" sz="1600" dirty="0" err="1"/>
              <a:t>Admin</a:t>
            </a:r>
            <a:r>
              <a:rPr lang="sv-SE" sz="16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Dynamic</a:t>
            </a:r>
            <a:r>
              <a:rPr lang="sv-SE" sz="1600" dirty="0"/>
              <a:t> Heat </a:t>
            </a:r>
            <a:r>
              <a:rPr lang="sv-SE" sz="1600" dirty="0" err="1"/>
              <a:t>loads</a:t>
            </a:r>
            <a:r>
              <a:rPr lang="sv-SE" sz="1600" dirty="0"/>
              <a:t> at nominal </a:t>
            </a:r>
            <a:r>
              <a:rPr lang="sv-SE" sz="1600" dirty="0" err="1"/>
              <a:t>operational</a:t>
            </a:r>
            <a:r>
              <a:rPr lang="sv-SE" sz="1600" dirty="0"/>
              <a:t> parameters</a:t>
            </a:r>
          </a:p>
          <a:p>
            <a:pPr marL="0" indent="0">
              <a:buNone/>
            </a:pPr>
            <a:r>
              <a:rPr lang="sv-SE" sz="1600" b="1" dirty="0"/>
              <a:t>Off </a:t>
            </a:r>
            <a:r>
              <a:rPr lang="sv-SE" sz="1600" b="1" dirty="0" err="1"/>
              <a:t>resonance</a:t>
            </a:r>
            <a:r>
              <a:rPr lang="sv-SE" sz="1600" b="1" dirty="0"/>
              <a:t> (</a:t>
            </a:r>
            <a:r>
              <a:rPr lang="sv-SE" sz="1600" b="1" dirty="0" err="1"/>
              <a:t>again</a:t>
            </a:r>
            <a:r>
              <a:rPr lang="sv-SE" sz="1600" b="1" dirty="0"/>
              <a:t>)</a:t>
            </a:r>
          </a:p>
          <a:p>
            <a:r>
              <a:rPr lang="sv-SE" sz="1600" dirty="0" err="1"/>
              <a:t>Detuning</a:t>
            </a:r>
            <a:r>
              <a:rPr lang="sv-SE" sz="1600" dirty="0"/>
              <a:t> + </a:t>
            </a:r>
            <a:r>
              <a:rPr lang="sv-SE" sz="1600" dirty="0" err="1"/>
              <a:t>warm</a:t>
            </a:r>
            <a:r>
              <a:rPr lang="sv-SE" sz="1600" dirty="0"/>
              <a:t> </a:t>
            </a:r>
            <a:r>
              <a:rPr lang="sv-SE" sz="1600" dirty="0" err="1"/>
              <a:t>up</a:t>
            </a:r>
            <a:r>
              <a:rPr lang="sv-SE" sz="1600" dirty="0"/>
              <a:t> + </a:t>
            </a:r>
            <a:r>
              <a:rPr lang="sv-SE" sz="1600" dirty="0" err="1"/>
              <a:t>disconnections</a:t>
            </a:r>
            <a:r>
              <a:rPr lang="sv-SE" sz="1600" dirty="0"/>
              <a:t> + </a:t>
            </a:r>
            <a:r>
              <a:rPr lang="sv-SE" sz="1600" dirty="0" err="1"/>
              <a:t>radioprotection</a:t>
            </a:r>
            <a:r>
              <a:rPr lang="sv-SE" sz="1600" dirty="0"/>
              <a:t> </a:t>
            </a:r>
            <a:r>
              <a:rPr lang="sv-SE" sz="1600" dirty="0" err="1"/>
              <a:t>surveys</a:t>
            </a:r>
            <a:r>
              <a:rPr lang="sv-SE" sz="1600" dirty="0"/>
              <a:t> (</a:t>
            </a:r>
            <a:r>
              <a:rPr lang="sv-SE" sz="1600" dirty="0" err="1"/>
              <a:t>before</a:t>
            </a:r>
            <a:r>
              <a:rPr lang="sv-SE" sz="1600" dirty="0"/>
              <a:t> </a:t>
            </a:r>
            <a:r>
              <a:rPr lang="sv-SE" sz="1600" dirty="0" err="1"/>
              <a:t>moving</a:t>
            </a:r>
            <a:r>
              <a:rPr lang="sv-SE" sz="1600" dirty="0"/>
              <a:t> </a:t>
            </a:r>
            <a:r>
              <a:rPr lang="sv-SE" sz="1600" dirty="0" err="1"/>
              <a:t>modules</a:t>
            </a:r>
            <a:r>
              <a:rPr lang="sv-SE" sz="1600" dirty="0"/>
              <a:t> from </a:t>
            </a:r>
            <a:r>
              <a:rPr lang="sv-SE" sz="1600" dirty="0" err="1"/>
              <a:t>supervised</a:t>
            </a:r>
            <a:r>
              <a:rPr lang="sv-SE" sz="1600" dirty="0"/>
              <a:t> area)</a:t>
            </a:r>
          </a:p>
          <a:p>
            <a:endParaRPr lang="sv-SE" sz="1600" dirty="0"/>
          </a:p>
          <a:p>
            <a:endParaRPr lang="sv-SE" sz="1600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EBA2884-3180-864F-7E6D-AFAC3C090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949" y="1290802"/>
            <a:ext cx="3951909" cy="2291443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7A86CF0-7BED-01E4-0691-EF0226B3344F}"/>
              </a:ext>
            </a:extLst>
          </p:cNvPr>
          <p:cNvSpPr txBox="1"/>
          <p:nvPr/>
        </p:nvSpPr>
        <p:spPr>
          <a:xfrm>
            <a:off x="7603952" y="389947"/>
            <a:ext cx="3185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ESS is a long N</a:t>
            </a:r>
            <a:r>
              <a:rPr lang="en-SE" dirty="0">
                <a:solidFill>
                  <a:srgbClr val="666666"/>
                </a:solidFill>
              </a:rPr>
              <a:t>eutron pulse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N</a:t>
            </a:r>
            <a:r>
              <a:rPr lang="en-SE" dirty="0">
                <a:solidFill>
                  <a:srgbClr val="666666"/>
                </a:solidFill>
              </a:rPr>
              <a:t>eutron pulse: 2.85 ms</a:t>
            </a:r>
          </a:p>
          <a:p>
            <a:pPr algn="l"/>
            <a:r>
              <a:rPr lang="en-SE" dirty="0">
                <a:solidFill>
                  <a:srgbClr val="666666"/>
                </a:solidFill>
              </a:rPr>
              <a:t>RF pulse for cavities: ~ 3.2 ms</a:t>
            </a:r>
          </a:p>
        </p:txBody>
      </p:sp>
      <p:sp>
        <p:nvSpPr>
          <p:cNvPr id="61" name="Line Callout 1 60">
            <a:extLst>
              <a:ext uri="{FF2B5EF4-FFF2-40B4-BE49-F238E27FC236}">
                <a16:creationId xmlns:a16="http://schemas.microsoft.com/office/drawing/2014/main" id="{6F87EC24-4E34-ED03-2E29-D96138D36E39}"/>
              </a:ext>
            </a:extLst>
          </p:cNvPr>
          <p:cNvSpPr/>
          <p:nvPr/>
        </p:nvSpPr>
        <p:spPr>
          <a:xfrm>
            <a:off x="9916499" y="4094327"/>
            <a:ext cx="2095380" cy="1421296"/>
          </a:xfrm>
          <a:prstGeom prst="borderCallout1">
            <a:avLst>
              <a:gd name="adj1" fmla="val 18750"/>
              <a:gd name="adj2" fmla="val -8333"/>
              <a:gd name="adj3" fmla="val 44530"/>
              <a:gd name="adj4" fmla="val -33554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>
                <a:solidFill>
                  <a:schemeClr val="tx1"/>
                </a:solidFill>
              </a:rPr>
              <a:t>Phases when potentially ionizing radiation happens</a:t>
            </a:r>
          </a:p>
        </p:txBody>
      </p:sp>
      <p:sp>
        <p:nvSpPr>
          <p:cNvPr id="62" name="Platshållare för text 6">
            <a:extLst>
              <a:ext uri="{FF2B5EF4-FFF2-40B4-BE49-F238E27FC236}">
                <a16:creationId xmlns:a16="http://schemas.microsoft.com/office/drawing/2014/main" id="{5323155B-7DAB-F59D-896C-896A0C191F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6555" y="704273"/>
            <a:ext cx="9671362" cy="409265"/>
          </a:xfrm>
        </p:spPr>
        <p:txBody>
          <a:bodyPr/>
          <a:lstStyle/>
          <a:p>
            <a:r>
              <a:rPr lang="en-GB" dirty="0"/>
              <a:t>Elliptical cryomodules RF test phases</a:t>
            </a:r>
          </a:p>
          <a:p>
            <a:pPr algn="ctr"/>
            <a:endParaRPr lang="sv-SE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55CB505-FE78-EE80-4927-39EF7D9F8946}"/>
              </a:ext>
            </a:extLst>
          </p:cNvPr>
          <p:cNvSpPr/>
          <p:nvPr/>
        </p:nvSpPr>
        <p:spPr>
          <a:xfrm>
            <a:off x="726555" y="4370118"/>
            <a:ext cx="368034" cy="1149778"/>
          </a:xfrm>
          <a:prstGeom prst="ellipse">
            <a:avLst/>
          </a:prstGeom>
          <a:noFill/>
          <a:ln w="666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86AD683-359A-5A24-0616-15553F52E95F}"/>
              </a:ext>
            </a:extLst>
          </p:cNvPr>
          <p:cNvSpPr/>
          <p:nvPr/>
        </p:nvSpPr>
        <p:spPr>
          <a:xfrm>
            <a:off x="687404" y="1463017"/>
            <a:ext cx="415718" cy="768877"/>
          </a:xfrm>
          <a:prstGeom prst="ellipse">
            <a:avLst/>
          </a:prstGeom>
          <a:noFill/>
          <a:ln w="666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rgbClr val="C00000"/>
              </a:solidFill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0D121B3E-B182-530E-975F-FDA55FB8EC5F}"/>
              </a:ext>
            </a:extLst>
          </p:cNvPr>
          <p:cNvSpPr/>
          <p:nvPr/>
        </p:nvSpPr>
        <p:spPr>
          <a:xfrm>
            <a:off x="661153" y="2274830"/>
            <a:ext cx="449270" cy="1418395"/>
          </a:xfrm>
          <a:prstGeom prst="ellipse">
            <a:avLst/>
          </a:prstGeom>
          <a:noFill/>
          <a:ln w="666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rgbClr val="00B050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C2BF946-201C-3ACD-5D66-6C4C1DE83562}"/>
              </a:ext>
            </a:extLst>
          </p:cNvPr>
          <p:cNvSpPr txBox="1"/>
          <p:nvPr/>
        </p:nvSpPr>
        <p:spPr>
          <a:xfrm rot="16200000">
            <a:off x="30643" y="1612294"/>
            <a:ext cx="869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b="1" dirty="0">
                <a:solidFill>
                  <a:srgbClr val="C00000"/>
                </a:solidFill>
              </a:rPr>
              <a:t>warm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71C0C7E-1F8A-AD4B-C7C3-4E7B25223D78}"/>
              </a:ext>
            </a:extLst>
          </p:cNvPr>
          <p:cNvSpPr txBox="1"/>
          <p:nvPr/>
        </p:nvSpPr>
        <p:spPr>
          <a:xfrm rot="16200000">
            <a:off x="52859" y="2756425"/>
            <a:ext cx="869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b="1" dirty="0">
                <a:solidFill>
                  <a:srgbClr val="0070C0"/>
                </a:solidFill>
              </a:rPr>
              <a:t>cold</a:t>
            </a:r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16302-0A2F-1C9E-CB6D-0D9F58DCB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4012409-C885-98D5-839D-636BA107A1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9370A7C-0CDD-3961-0C89-091F362674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C079F158-8BF9-2BFC-FBB1-A316B1CACE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4094" y="1991143"/>
            <a:ext cx="5064431" cy="3038058"/>
          </a:xfrm>
        </p:spPr>
        <p:txBody>
          <a:bodyPr/>
          <a:lstStyle/>
          <a:p>
            <a:pPr>
              <a:tabLst>
                <a:tab pos="357188" algn="l"/>
              </a:tabLst>
            </a:pPr>
            <a:r>
              <a:rPr lang="en-GB" sz="4400" dirty="0"/>
              <a:t>TS2 FE experience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C296F32E-95F2-8B81-4D6C-D9A5862317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4094" y="1074369"/>
            <a:ext cx="4255909" cy="829149"/>
          </a:xfrm>
        </p:spPr>
        <p:txBody>
          <a:bodyPr/>
          <a:lstStyle/>
          <a:p>
            <a:r>
              <a:rPr lang="sv-SE" dirty="0"/>
              <a:t>2</a:t>
            </a:r>
          </a:p>
        </p:txBody>
      </p:sp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EB211BD4-D46D-3838-A44E-AA1EFE4DDB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5557" r="15557"/>
          <a:stretch>
            <a:fillRect/>
          </a:stretch>
        </p:blipFill>
        <p:spPr>
          <a:prstGeom prst="rect">
            <a:avLst/>
          </a:prstGeom>
          <a:solidFill>
            <a:srgbClr val="ECECEC"/>
          </a:solidFill>
        </p:spPr>
      </p:pic>
      <p:pic>
        <p:nvPicPr>
          <p:cNvPr id="43" name="Picture 42" descr="A red and blue logo&#10;&#10;AI-generated content may be incorrect.">
            <a:extLst>
              <a:ext uri="{FF2B5EF4-FFF2-40B4-BE49-F238E27FC236}">
                <a16:creationId xmlns:a16="http://schemas.microsoft.com/office/drawing/2014/main" id="{7AB9208C-53B6-7E18-E934-10E90433B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6800" y="6072735"/>
            <a:ext cx="1503621" cy="73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9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EEE8A-571C-1262-3094-2F59A3572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6BB809-D984-65D5-02C2-FC0F22F0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1" y="55699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TS2 field emission instrumentation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2437FAEA-9C09-97A0-129B-616024A671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67674" y="303365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E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35A55435-08BC-E4DB-4341-D6A260C0E8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20074" y="318605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917B90-F371-A9E2-AE93-6C5107F39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951" y="4549984"/>
            <a:ext cx="1418173" cy="18908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C924E2-784D-D42B-5035-A17BFECDD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386" y="3390116"/>
            <a:ext cx="1295897" cy="172786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87FDE95-1259-1595-21D4-EBAA24BDD1D1}"/>
              </a:ext>
            </a:extLst>
          </p:cNvPr>
          <p:cNvSpPr/>
          <p:nvPr/>
        </p:nvSpPr>
        <p:spPr>
          <a:xfrm>
            <a:off x="6064614" y="4669659"/>
            <a:ext cx="452847" cy="797512"/>
          </a:xfrm>
          <a:prstGeom prst="ellipse">
            <a:avLst/>
          </a:prstGeom>
          <a:noFill/>
          <a:ln w="539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F69319-81A1-FD25-29A8-0A6576019D4B}"/>
              </a:ext>
            </a:extLst>
          </p:cNvPr>
          <p:cNvSpPr txBox="1"/>
          <p:nvPr/>
        </p:nvSpPr>
        <p:spPr>
          <a:xfrm>
            <a:off x="6722872" y="5357052"/>
            <a:ext cx="47556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RP Pandora </a:t>
            </a:r>
            <a:r>
              <a:rPr lang="en-US" dirty="0">
                <a:solidFill>
                  <a:srgbClr val="666666"/>
                </a:solidFill>
              </a:rPr>
              <a:t>Dose rate: detector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666666"/>
                </a:solidFill>
              </a:rPr>
              <a:t>Neutrons  (low and </a:t>
            </a:r>
            <a:r>
              <a:rPr lang="en-US" dirty="0">
                <a:solidFill>
                  <a:srgbClr val="666666"/>
                </a:solidFill>
              </a:rPr>
              <a:t>high energy)</a:t>
            </a:r>
            <a:endParaRPr lang="en-US" sz="18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666666"/>
                </a:solidFill>
              </a:rPr>
              <a:t>Gamma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36EF1B-01BA-1D07-4422-1280C5799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776" y="1519529"/>
            <a:ext cx="3093050" cy="19651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0B2950-B541-3705-9845-1773CF1B7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590" y="3504750"/>
            <a:ext cx="4320448" cy="27703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A73CE3-B14F-9FFB-E3AE-6BDF397C0CDB}"/>
              </a:ext>
            </a:extLst>
          </p:cNvPr>
          <p:cNvSpPr txBox="1"/>
          <p:nvPr/>
        </p:nvSpPr>
        <p:spPr>
          <a:xfrm>
            <a:off x="2222847" y="2859911"/>
            <a:ext cx="533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3200" b="1" dirty="0">
                <a:solidFill>
                  <a:srgbClr val="00B050"/>
                </a:solidFill>
              </a:rPr>
              <a:t>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B69AE0D-FEDE-D05E-E337-54FEB5EAE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8438" y="2902410"/>
            <a:ext cx="423527" cy="4163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F4EF63-9A15-E80D-FF47-28DC4FF7794E}"/>
              </a:ext>
            </a:extLst>
          </p:cNvPr>
          <p:cNvSpPr txBox="1"/>
          <p:nvPr/>
        </p:nvSpPr>
        <p:spPr>
          <a:xfrm>
            <a:off x="4807911" y="5454880"/>
            <a:ext cx="253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3200" b="1" dirty="0">
                <a:solidFill>
                  <a:srgbClr val="00B050"/>
                </a:solidFill>
              </a:rPr>
              <a:t>C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650178-10CB-7233-6BAC-0F812801B2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6547" y="1517551"/>
            <a:ext cx="2946065" cy="18987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103AA6-901E-C84E-489B-5554CD286677}"/>
              </a:ext>
            </a:extLst>
          </p:cNvPr>
          <p:cNvSpPr txBox="1"/>
          <p:nvPr/>
        </p:nvSpPr>
        <p:spPr>
          <a:xfrm>
            <a:off x="5215541" y="2793771"/>
            <a:ext cx="210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3200" b="1" dirty="0">
                <a:solidFill>
                  <a:srgbClr val="00B050"/>
                </a:solidFill>
              </a:rPr>
              <a:t>B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A0C5B32-0F38-A522-4010-19F4FE006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1136" y="2849771"/>
            <a:ext cx="386256" cy="379709"/>
          </a:xfrm>
          <a:prstGeom prst="rect">
            <a:avLst/>
          </a:prstGeom>
        </p:spPr>
      </p:pic>
      <p:sp>
        <p:nvSpPr>
          <p:cNvPr id="24" name="Right Arrow 23">
            <a:extLst>
              <a:ext uri="{FF2B5EF4-FFF2-40B4-BE49-F238E27FC236}">
                <a16:creationId xmlns:a16="http://schemas.microsoft.com/office/drawing/2014/main" id="{18B5CE7F-7B8C-065C-CC6F-1A1ABC96F042}"/>
              </a:ext>
            </a:extLst>
          </p:cNvPr>
          <p:cNvSpPr/>
          <p:nvPr/>
        </p:nvSpPr>
        <p:spPr>
          <a:xfrm rot="9840394">
            <a:off x="4054900" y="5376558"/>
            <a:ext cx="1549437" cy="201924"/>
          </a:xfrm>
          <a:prstGeom prst="rightArrow">
            <a:avLst/>
          </a:prstGeom>
          <a:noFill/>
          <a:ln w="539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CF8270-4CA6-DD6D-E9AF-130C8140D6CC}"/>
              </a:ext>
            </a:extLst>
          </p:cNvPr>
          <p:cNvSpPr txBox="1"/>
          <p:nvPr/>
        </p:nvSpPr>
        <p:spPr>
          <a:xfrm>
            <a:off x="7136572" y="4244997"/>
            <a:ext cx="809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dirty="0">
                <a:solidFill>
                  <a:schemeClr val="bg1"/>
                </a:solidFill>
              </a:rPr>
              <a:t>Rad1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C4C48D-458E-5037-3381-577ACAE641A4}"/>
              </a:ext>
            </a:extLst>
          </p:cNvPr>
          <p:cNvSpPr txBox="1"/>
          <p:nvPr/>
        </p:nvSpPr>
        <p:spPr>
          <a:xfrm>
            <a:off x="5599626" y="5441808"/>
            <a:ext cx="87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dirty="0">
                <a:solidFill>
                  <a:schemeClr val="bg1"/>
                </a:solidFill>
              </a:rPr>
              <a:t>Rad2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ED2776-9340-B239-7021-F65C01690307}"/>
              </a:ext>
            </a:extLst>
          </p:cNvPr>
          <p:cNvSpPr txBox="1"/>
          <p:nvPr/>
        </p:nvSpPr>
        <p:spPr>
          <a:xfrm>
            <a:off x="5180124" y="4549984"/>
            <a:ext cx="1434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600" b="1" dirty="0">
                <a:solidFill>
                  <a:schemeClr val="accent4">
                    <a:lumMod val="75000"/>
                  </a:schemeClr>
                </a:solidFill>
              </a:rPr>
              <a:t>Pandora</a:t>
            </a:r>
          </a:p>
        </p:txBody>
      </p:sp>
      <p:pic>
        <p:nvPicPr>
          <p:cNvPr id="28" name="Content Placeholder 13">
            <a:extLst>
              <a:ext uri="{FF2B5EF4-FFF2-40B4-BE49-F238E27FC236}">
                <a16:creationId xmlns:a16="http://schemas.microsoft.com/office/drawing/2014/main" id="{E6C0C03A-3494-4BDA-79BA-4EB72C894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7711416" y="1038746"/>
            <a:ext cx="3939503" cy="1898711"/>
          </a:xfr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89407D5-0D79-A4D7-9CB8-4D689F8CD8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6804" y="3030454"/>
            <a:ext cx="2150347" cy="172887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0" name="Platshållare för text 6">
            <a:extLst>
              <a:ext uri="{FF2B5EF4-FFF2-40B4-BE49-F238E27FC236}">
                <a16:creationId xmlns:a16="http://schemas.microsoft.com/office/drawing/2014/main" id="{87724798-A115-3808-4EA2-A0B6C83913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6555" y="704273"/>
            <a:ext cx="9671362" cy="409265"/>
          </a:xfrm>
        </p:spPr>
        <p:txBody>
          <a:bodyPr/>
          <a:lstStyle/>
          <a:p>
            <a:r>
              <a:rPr lang="en-GB" dirty="0"/>
              <a:t>We started with these…</a:t>
            </a:r>
            <a:endParaRPr lang="sv-SE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582112-1F82-1ED5-40B2-A28396CCB916}"/>
              </a:ext>
            </a:extLst>
          </p:cNvPr>
          <p:cNvSpPr txBox="1"/>
          <p:nvPr/>
        </p:nvSpPr>
        <p:spPr>
          <a:xfrm>
            <a:off x="8250382" y="782803"/>
            <a:ext cx="24363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 err="1">
                <a:solidFill>
                  <a:srgbClr val="0070C0"/>
                </a:solidFill>
              </a:rPr>
              <a:t>Gammadata</a:t>
            </a:r>
            <a:r>
              <a:rPr lang="en-GB" i="1" dirty="0">
                <a:solidFill>
                  <a:srgbClr val="0070C0"/>
                </a:solidFill>
              </a:rPr>
              <a:t> Sweden</a:t>
            </a:r>
            <a:endParaRPr lang="en-SE" i="1" dirty="0">
              <a:solidFill>
                <a:srgbClr val="0070C0"/>
              </a:solidFill>
            </a:endParaRPr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9313E679-BB67-E1FB-C5C0-BF0459C7C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06-10-2026</a:t>
            </a:r>
            <a:endParaRPr lang="sv-SE" dirty="0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D79C8463-7777-0EFC-C8C4-D3E42BA21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TTC 9–12 Jun 2026, CEA-CNRS, Ecole Centrale Supelec</a:t>
            </a:r>
            <a:endParaRPr lang="sv-SE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F3E04FBB-0198-F05F-B02F-8EC18FACF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307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6773</TotalTime>
  <Words>2630</Words>
  <Application>Microsoft Macintosh PowerPoint</Application>
  <PresentationFormat>Widescreen</PresentationFormat>
  <Paragraphs>432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Calibri</vt:lpstr>
      <vt:lpstr>Cambria Math</vt:lpstr>
      <vt:lpstr>Helvetica</vt:lpstr>
      <vt:lpstr>Impact</vt:lpstr>
      <vt:lpstr>Segoe UI</vt:lpstr>
      <vt:lpstr>Segoe UI Light</vt:lpstr>
      <vt:lpstr>Segoe UI Semibold</vt:lpstr>
      <vt:lpstr>Times New Roman</vt:lpstr>
      <vt:lpstr>Wingdings</vt:lpstr>
      <vt:lpstr>Office-tema</vt:lpstr>
      <vt:lpstr>PowerPoint Presentation</vt:lpstr>
      <vt:lpstr>ESS Field emission experience </vt:lpstr>
      <vt:lpstr>Agenda</vt:lpstr>
      <vt:lpstr>PowerPoint Presentation</vt:lpstr>
      <vt:lpstr>TS2 cryomodule test stand: the workflow</vt:lpstr>
      <vt:lpstr>PowerPoint Presentation</vt:lpstr>
      <vt:lpstr>TS2 cryomodule test stand</vt:lpstr>
      <vt:lpstr>PowerPoint Presentation</vt:lpstr>
      <vt:lpstr>TS2 field emission instrumentation</vt:lpstr>
      <vt:lpstr>Acquisition and Analysis tool</vt:lpstr>
      <vt:lpstr>TS2 field emission instrumentation</vt:lpstr>
      <vt:lpstr>FPC feeding FE </vt:lpstr>
      <vt:lpstr>FE events triggering arcing protection</vt:lpstr>
      <vt:lpstr>PowerPoint Presentation</vt:lpstr>
      <vt:lpstr>BOD1: Collective arcs (experienced in TS2)</vt:lpstr>
      <vt:lpstr>BOD1: FE buildup in the HBL section &amp; couplers showing MP</vt:lpstr>
      <vt:lpstr>Induced beam losses: Pandora surveys in TUNNEL</vt:lpstr>
      <vt:lpstr>PowerPoint Presentation</vt:lpstr>
      <vt:lpstr>Arc Detector fiber signal and Dose Rate</vt:lpstr>
      <vt:lpstr>Dose rate BOD1/BOD2 – two different pandora locations and different RF parameter</vt:lpstr>
      <vt:lpstr>BOD2 Pandora by MBL-090: two jumps in dose rate (operational experience)</vt:lpstr>
      <vt:lpstr>Dose rate at 3.2 ms/14 Hz and  1 ms/1 Hz</vt:lpstr>
      <vt:lpstr>Arc detectors provide relative FE development along linac</vt:lpstr>
      <vt:lpstr>Arc Detector traces while operating at 1Hz - 1 ms with 5 us beam</vt:lpstr>
      <vt:lpstr>Summary</vt:lpstr>
      <vt:lpstr>Thank you</vt:lpstr>
      <vt:lpstr>PowerPoint Presentation</vt:lpstr>
      <vt:lpstr>Presentation headline</vt:lpstr>
      <vt:lpstr>TS2 back up pictures</vt:lpstr>
      <vt:lpstr>TS2 back up pictures</vt:lpstr>
      <vt:lpstr>Image title</vt:lpstr>
      <vt:lpstr>BOD2: Pandora in different location</vt:lpstr>
      <vt:lpstr>Dose rate while operating at 1Hz - 1 ms with 5 us beam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Cecilia Maiano</dc:creator>
  <cp:lastModifiedBy>Cecilia Maiano</cp:lastModifiedBy>
  <cp:revision>76</cp:revision>
  <cp:lastPrinted>2019-03-08T10:27:30Z</cp:lastPrinted>
  <dcterms:created xsi:type="dcterms:W3CDTF">2026-05-19T14:39:40Z</dcterms:created>
  <dcterms:modified xsi:type="dcterms:W3CDTF">2026-06-07T18:17:20Z</dcterms:modified>
</cp:coreProperties>
</file>