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090547" r:id="rId2"/>
    <p:sldId id="11090549" r:id="rId3"/>
    <p:sldId id="11090453" r:id="rId4"/>
    <p:sldId id="11090454" r:id="rId5"/>
    <p:sldId id="11091498" r:id="rId6"/>
    <p:sldId id="11090429" r:id="rId7"/>
    <p:sldId id="268" r:id="rId8"/>
    <p:sldId id="11091509" r:id="rId9"/>
    <p:sldId id="11091511" r:id="rId10"/>
    <p:sldId id="11091515" r:id="rId11"/>
    <p:sldId id="11091522" r:id="rId12"/>
    <p:sldId id="11091516" r:id="rId13"/>
    <p:sldId id="11091125" r:id="rId14"/>
    <p:sldId id="11091493" r:id="rId15"/>
    <p:sldId id="11091510" r:id="rId16"/>
    <p:sldId id="11091110" r:id="rId17"/>
    <p:sldId id="2158" r:id="rId18"/>
  </p:sldIdLst>
  <p:sldSz cx="12192000" cy="6858000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作盛" initials="lzs" lastIdx="1" clrIdx="0">
    <p:extLst>
      <p:ext uri="{19B8F6BF-5375-455C-9EA6-DF929625EA0E}">
        <p15:presenceInfo xmlns:p15="http://schemas.microsoft.com/office/powerpoint/2012/main" userId="李作盛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AD3"/>
    <a:srgbClr val="266CF1"/>
    <a:srgbClr val="A40006"/>
    <a:srgbClr val="FFFFCC"/>
    <a:srgbClr val="C7E5F7"/>
    <a:srgbClr val="99FF99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723" autoAdjust="0"/>
  </p:normalViewPr>
  <p:slideViewPr>
    <p:cSldViewPr>
      <p:cViewPr varScale="1">
        <p:scale>
          <a:sx n="69" d="100"/>
          <a:sy n="69" d="100"/>
        </p:scale>
        <p:origin x="654" y="39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12232"/>
    </p:cViewPr>
  </p:sorterViewPr>
  <p:notesViewPr>
    <p:cSldViewPr>
      <p:cViewPr varScale="1">
        <p:scale>
          <a:sx n="62" d="100"/>
          <a:sy n="62" d="100"/>
        </p:scale>
        <p:origin x="2943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6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fld id="{C39522E9-39B5-4366-A854-6721688BEDBD}" type="datetimeFigureOut">
              <a:rPr lang="zh-CN" altLang="en-US"/>
              <a:pPr>
                <a:defRPr/>
              </a:pPr>
              <a:t>2026/6/10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376899"/>
            <a:ext cx="2946400" cy="494185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1D40A-4021-4F9A-820A-1612341A8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688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86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ABE2A-08FC-4BF2-A77B-A5BC946BEAD9}" type="datetimeFigureOut">
              <a:rPr lang="en-US"/>
              <a:pPr>
                <a:defRPr/>
              </a:pPr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6" rIns="91372" bIns="456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90818"/>
            <a:ext cx="5438775" cy="4439777"/>
          </a:xfrm>
          <a:prstGeom prst="rect">
            <a:avLst/>
          </a:prstGeom>
        </p:spPr>
        <p:txBody>
          <a:bodyPr vert="horz" lIns="91372" tIns="45686" rIns="91372" bIns="456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376899"/>
            <a:ext cx="2946400" cy="494185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EE554-385A-4E86-B792-31CD2BFE17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63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EE554-385A-4E86-B792-31CD2BFE176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6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F3967-50C3-4223-8E09-06CB33F35A4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  <p:extLst>
      <p:ext uri="{BB962C8B-B14F-4D97-AF65-F5344CB8AC3E}">
        <p14:creationId xmlns:p14="http://schemas.microsoft.com/office/powerpoint/2010/main" val="40417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0344472" y="116632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D759B13-2E9A-4A97-8A2E-EF521B89F7C1}" type="slidenum">
              <a:rPr kumimoji="1" lang="zh-CN" altLang="en-US" sz="1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r>
              <a:rPr kumimoji="1"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/17</a:t>
            </a:r>
            <a:endParaRPr kumimoji="1"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FC36581-FCBB-3B38-B981-A41F969D1BDB}"/>
              </a:ext>
            </a:extLst>
          </p:cNvPr>
          <p:cNvSpPr txBox="1"/>
          <p:nvPr userDrawn="1"/>
        </p:nvSpPr>
        <p:spPr>
          <a:xfrm>
            <a:off x="10344472" y="116632"/>
            <a:ext cx="68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6D759B13-2E9A-4A97-8A2E-EF521B89F7C1}" type="slidenum">
              <a:rPr kumimoji="1" lang="zh-CN" altLang="en-US" sz="1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r>
              <a:rPr kumimoji="1"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/17</a:t>
            </a:r>
            <a:endParaRPr kumimoji="1"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6" y="332656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charset="2"/>
              <a:buNone/>
              <a:defRPr lang="zh-CN" altLang="en-US" sz="324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507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73751A-8375-E948-B979-036087417B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FC862D44-963B-4C4B-A19F-77255E5F8409}"/>
              </a:ext>
            </a:extLst>
          </p:cNvPr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7E86F79-F416-EC44-9CFD-FF12A5CA70B6}"/>
              </a:ext>
            </a:extLst>
          </p:cNvPr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6" r:id="rId2"/>
    <p:sldLayoutId id="2147483652" r:id="rId3"/>
    <p:sldLayoutId id="2147483651" r:id="rId4"/>
    <p:sldLayoutId id="2147483658" r:id="rId5"/>
    <p:sldLayoutId id="2147483656" r:id="rId6"/>
    <p:sldLayoutId id="2147483769" r:id="rId7"/>
    <p:sldLayoutId id="2147483770" r:id="rId8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id="{13CD0B55-96B2-EB77-9C6A-7645FBB64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060848"/>
            <a:ext cx="11928648" cy="464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3600" b="1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Cavity performance evolution from vertical test to on-line commissioning at SHINE</a:t>
            </a:r>
            <a:endParaRPr lang="en-US" altLang="zh-CN" b="1" dirty="0">
              <a:solidFill>
                <a:srgbClr val="1F6C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Jinfang Chen, SARI, CAS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the SHINE cryomodule team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June 10, 2026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TTC 2026, Gif sur Yvette, France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7D1DB1-AA58-5D43-8DD1-9ABF9414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" y="-27384"/>
            <a:ext cx="12192000" cy="1122405"/>
          </a:xfrm>
          <a:prstGeom prst="rect">
            <a:avLst/>
          </a:prstGeom>
        </p:spPr>
      </p:pic>
      <p:pic>
        <p:nvPicPr>
          <p:cNvPr id="7" name="Picture 8" descr="中国科学院科技产业网|中国科学院成果转化官方网站">
            <a:extLst>
              <a:ext uri="{FF2B5EF4-FFF2-40B4-BE49-F238E27FC236}">
                <a16:creationId xmlns:a16="http://schemas.microsoft.com/office/drawing/2014/main" id="{769D2171-340D-A25F-407F-9B27D1A7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604625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C15D8C-D971-ACD9-BD1D-717E86D5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586" y="6055923"/>
            <a:ext cx="720079" cy="7200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2A6DA-070E-A165-A047-8D0E4A13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A82BAF-22BD-F60E-6EC1-3E8748378487}"/>
              </a:ext>
            </a:extLst>
          </p:cNvPr>
          <p:cNvSpPr txBox="1"/>
          <p:nvPr/>
        </p:nvSpPr>
        <p:spPr>
          <a:xfrm>
            <a:off x="191344" y="3861048"/>
            <a:ext cx="4248472" cy="2951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Injector commissioning: 2024 Q4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+ L1 commissioning: 2025 Q3-Q4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1CM: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performance maintained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i8CM: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FE onset degradation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observed in 3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 cavities, includ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ing 1 (cav6) further decreased during beam commissioning</a:t>
            </a:r>
            <a:endParaRPr lang="en-US" altLang="zh-CN" sz="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23226C-235A-B6A1-543B-53BE7F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5" r="8320"/>
          <a:stretch>
            <a:fillRect/>
          </a:stretch>
        </p:blipFill>
        <p:spPr>
          <a:xfrm>
            <a:off x="4583832" y="1313950"/>
            <a:ext cx="7511930" cy="5457864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9CB0D-CA44-0274-404A-ED6229A3C8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306100"/>
            <a:ext cx="11881320" cy="746636"/>
          </a:xfrm>
        </p:spPr>
        <p:txBody>
          <a:bodyPr/>
          <a:lstStyle/>
          <a:p>
            <a:r>
              <a:rPr lang="en-US" altLang="zh-CN" sz="2800" dirty="0"/>
              <a:t>Performance change from HT to commissioning: injector CMs </a:t>
            </a:r>
            <a:endParaRPr lang="zh-CN" altLang="en-US" sz="28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250E07F-79B2-2257-0633-66A29B2A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7" y="1429799"/>
            <a:ext cx="3505353" cy="261052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A71AA64-ED26-926F-98E0-137E0C09B66F}"/>
              </a:ext>
            </a:extLst>
          </p:cNvPr>
          <p:cNvSpPr txBox="1"/>
          <p:nvPr/>
        </p:nvSpPr>
        <p:spPr>
          <a:xfrm>
            <a:off x="642916" y="1101003"/>
            <a:ext cx="358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Injector CMs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i1CM + i8CM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16C52DB-0EFD-B1D0-F62C-2A8B3F8AD702}"/>
              </a:ext>
            </a:extLst>
          </p:cNvPr>
          <p:cNvSpPr txBox="1"/>
          <p:nvPr/>
        </p:nvSpPr>
        <p:spPr>
          <a:xfrm>
            <a:off x="5303912" y="1327804"/>
            <a:ext cx="64935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Usable gradients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not tested to their maximum in tunnel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A8DEB0-6823-E733-C422-BE4F4E21427C}"/>
              </a:ext>
            </a:extLst>
          </p:cNvPr>
          <p:cNvSpPr txBox="1"/>
          <p:nvPr/>
        </p:nvSpPr>
        <p:spPr>
          <a:xfrm>
            <a:off x="9229282" y="1001580"/>
            <a:ext cx="248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Courtesy of Yubin Zhao</a:t>
            </a:r>
            <a:endParaRPr kumimoji="1" lang="zh-CN" altLang="en-US" sz="1600" dirty="0">
              <a:highlight>
                <a:srgbClr val="00FFFF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0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D321F93-60B1-4E80-4F03-791C387F4017}"/>
              </a:ext>
            </a:extLst>
          </p:cNvPr>
          <p:cNvGrpSpPr/>
          <p:nvPr/>
        </p:nvGrpSpPr>
        <p:grpSpPr>
          <a:xfrm>
            <a:off x="9419457" y="1730890"/>
            <a:ext cx="2594372" cy="2664556"/>
            <a:chOff x="9525620" y="2132855"/>
            <a:chExt cx="2594372" cy="266455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963A48A-A147-D679-A3FD-43855FD1C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620" y="2132855"/>
              <a:ext cx="2403028" cy="226259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16D5BC4-E2EC-62A4-66DB-7981D2B889A7}"/>
                </a:ext>
              </a:extLst>
            </p:cNvPr>
            <p:cNvSpPr txBox="1"/>
            <p:nvPr/>
          </p:nvSpPr>
          <p:spPr>
            <a:xfrm>
              <a:off x="10920536" y="4551190"/>
              <a:ext cx="1199456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E</a:t>
              </a:r>
              <a:r>
                <a:rPr kumimoji="1" lang="en-US" altLang="zh-CN" sz="1000" baseline="-25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beam</a:t>
              </a:r>
              <a:r>
                <a:rPr kumimoji="1"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= 265 MeV</a:t>
              </a:r>
              <a:endPara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DEB7D65-4C9D-00B4-A19F-33EC3CDD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271" y="3861048"/>
              <a:ext cx="410239" cy="358959"/>
            </a:xfrm>
            <a:prstGeom prst="rect">
              <a:avLst/>
            </a:prstGeom>
          </p:spPr>
        </p:pic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4F15BA6-6213-9F59-6AEA-81CA12FB1A5A}"/>
                </a:ext>
              </a:extLst>
            </p:cNvPr>
            <p:cNvCxnSpPr>
              <a:cxnSpLocks/>
            </p:cNvCxnSpPr>
            <p:nvPr/>
          </p:nvCxnSpPr>
          <p:spPr>
            <a:xfrm>
              <a:off x="11694271" y="3313137"/>
              <a:ext cx="0" cy="1131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19D0750-F0B6-18C8-6C4F-1799D770C3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35" t="2315" r="7759" b="6544"/>
          <a:stretch>
            <a:fillRect/>
          </a:stretch>
        </p:blipFill>
        <p:spPr>
          <a:xfrm>
            <a:off x="133259" y="1819129"/>
            <a:ext cx="9162938" cy="4922239"/>
          </a:xfrm>
          <a:prstGeom prst="rect">
            <a:avLst/>
          </a:prstGeom>
        </p:spPr>
      </p:pic>
      <p:sp>
        <p:nvSpPr>
          <p:cNvPr id="4" name="文本占位符 2">
            <a:extLst>
              <a:ext uri="{FF2B5EF4-FFF2-40B4-BE49-F238E27FC236}">
                <a16:creationId xmlns:a16="http://schemas.microsoft.com/office/drawing/2014/main" id="{DE06F703-2F30-4943-75E6-25C19B8C6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359" y="136948"/>
            <a:ext cx="11737304" cy="746125"/>
          </a:xfrm>
        </p:spPr>
        <p:txBody>
          <a:bodyPr/>
          <a:lstStyle/>
          <a:p>
            <a:r>
              <a:rPr lang="en-US" altLang="zh-CN" sz="2800" dirty="0"/>
              <a:t>Performance change from HT to commissioning: L1 CMs 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AD78D7-513B-4B33-1C92-588186935BC7}"/>
              </a:ext>
            </a:extLst>
          </p:cNvPr>
          <p:cNvSpPr txBox="1"/>
          <p:nvPr/>
        </p:nvSpPr>
        <p:spPr>
          <a:xfrm>
            <a:off x="407368" y="1023004"/>
            <a:ext cx="115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Cavities not tested to their maximum Eacc during RF and beam commissioning in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FE degradation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observed for all the cavities in L1 from HT to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tunnel commissioning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049FC6A-E5FE-ED11-33BC-3434FB80B5C3}"/>
              </a:ext>
            </a:extLst>
          </p:cNvPr>
          <p:cNvSpPr txBox="1"/>
          <p:nvPr/>
        </p:nvSpPr>
        <p:spPr>
          <a:xfrm>
            <a:off x="1719841" y="227013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(L1-CM02)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F8832E-1758-4ECF-9758-0EE7D716118A}"/>
              </a:ext>
            </a:extLst>
          </p:cNvPr>
          <p:cNvSpPr txBox="1"/>
          <p:nvPr/>
        </p:nvSpPr>
        <p:spPr>
          <a:xfrm>
            <a:off x="3852866" y="226598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(L1-CM03)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B87754-C337-3786-CB93-4ED3CB761EB8}"/>
              </a:ext>
            </a:extLst>
          </p:cNvPr>
          <p:cNvSpPr txBox="1"/>
          <p:nvPr/>
        </p:nvSpPr>
        <p:spPr>
          <a:xfrm>
            <a:off x="9296197" y="4600293"/>
            <a:ext cx="2688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L1 two 1.3 GHz CMs need providing:  </a:t>
            </a:r>
          </a:p>
          <a:p>
            <a:pPr algn="ctr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250 MeV</a:t>
            </a:r>
          </a:p>
          <a:p>
            <a:pPr algn="ctr"/>
            <a:endParaRPr kumimoji="1" lang="en-US" altLang="zh-CN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Two 3.9 GHz CMs need providing: </a:t>
            </a:r>
          </a:p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- 65 MeV</a:t>
            </a:r>
            <a:endParaRPr kumimoji="1"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2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2D6E7E-2DEA-D4EA-7955-733B1774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809312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</a:rPr>
              <a:t>Contamination?</a:t>
            </a:r>
            <a:r>
              <a:rPr lang="en-US" altLang="zh-CN" dirty="0">
                <a:latin typeface="微软雅黑" panose="020B0503020204020204" pitchFamily="34" charset="-122"/>
              </a:rPr>
              <a:t> </a:t>
            </a:r>
            <a:r>
              <a:rPr lang="en-US" altLang="zh-CN" b="0" dirty="0">
                <a:latin typeface="微软雅黑" panose="020B0503020204020204" pitchFamily="34" charset="-122"/>
              </a:rPr>
              <a:t>(</a:t>
            </a:r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</a:rPr>
              <a:t>suspected in 1 CM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</a:rPr>
              <a:t>，</a:t>
            </a:r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</a:rPr>
              <a:t>CM10</a:t>
            </a:r>
            <a:r>
              <a:rPr lang="en-US" altLang="zh-CN" b="0" dirty="0">
                <a:latin typeface="微软雅黑" panose="020B0503020204020204" pitchFamily="34" charset="-122"/>
              </a:rPr>
              <a:t>)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Vacuum leak </a:t>
            </a:r>
            <a:r>
              <a:rPr lang="en-US" altLang="zh-CN" b="0" dirty="0">
                <a:latin typeface="微软雅黑" panose="020B0503020204020204" pitchFamily="34" charset="-122"/>
              </a:rPr>
              <a:t>(He-inlet pipe in 1 CM, BPM flange in 1 CM, HOM FT in 2 CMs)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HOM heating </a:t>
            </a:r>
            <a:r>
              <a:rPr lang="zh-CN" altLang="en-US" b="0" dirty="0">
                <a:latin typeface="微软雅黑" panose="020B0503020204020204" pitchFamily="34" charset="-122"/>
              </a:rPr>
              <a:t>（</a:t>
            </a:r>
            <a:r>
              <a:rPr lang="en-US" altLang="zh-CN" b="0" dirty="0">
                <a:latin typeface="微软雅黑" panose="020B0503020204020204" pitchFamily="34" charset="-122"/>
              </a:rPr>
              <a:t>typically, &gt; 24 MV/m</a:t>
            </a:r>
            <a:r>
              <a:rPr lang="zh-CN" altLang="en-US" b="0" dirty="0">
                <a:latin typeface="微软雅黑" panose="020B0503020204020204" pitchFamily="34" charset="-122"/>
              </a:rPr>
              <a:t>）</a:t>
            </a:r>
            <a:endParaRPr lang="en-US" altLang="zh-CN" b="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FE degradation </a:t>
            </a:r>
            <a:r>
              <a:rPr lang="en-US" altLang="zh-CN" b="0" dirty="0">
                <a:latin typeface="微软雅黑" panose="020B0503020204020204" pitchFamily="34" charset="-122"/>
              </a:rPr>
              <a:t>(VT </a:t>
            </a:r>
            <a:r>
              <a:rPr lang="en-US" altLang="zh-CN" b="0" dirty="0">
                <a:latin typeface="微软雅黑" panose="020B0503020204020204" pitchFamily="34" charset="-122"/>
                <a:sym typeface="Wingdings" panose="05000000000000000000" pitchFamily="2" charset="2"/>
              </a:rPr>
              <a:t> HT, 14% cavities)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</a:rPr>
              <a:t>Fast Cooling</a:t>
            </a:r>
            <a:r>
              <a:rPr lang="zh-CN" altLang="en-US" b="0" dirty="0">
                <a:latin typeface="微软雅黑" panose="020B0503020204020204" pitchFamily="34" charset="-122"/>
              </a:rPr>
              <a:t>（</a:t>
            </a:r>
            <a:r>
              <a:rPr lang="en-US" altLang="zh-CN" b="0" dirty="0">
                <a:latin typeface="微软雅黑" panose="020B0503020204020204" pitchFamily="34" charset="-122"/>
              </a:rPr>
              <a:t>typical mass flow rate: 65g/s in HT </a:t>
            </a:r>
            <a:r>
              <a:rPr lang="en-US" altLang="zh-CN" b="0" dirty="0">
                <a:latin typeface="微软雅黑" panose="020B0503020204020204" pitchFamily="34" charset="-122"/>
                <a:sym typeface="Wingdings" panose="05000000000000000000" pitchFamily="2" charset="2"/>
              </a:rPr>
              <a:t> 40 g/s in L1</a:t>
            </a:r>
            <a:r>
              <a:rPr lang="zh-CN" altLang="en-US" b="0" dirty="0">
                <a:latin typeface="微软雅黑" panose="020B0503020204020204" pitchFamily="34" charset="-122"/>
              </a:rPr>
              <a:t>）</a:t>
            </a:r>
            <a:endParaRPr lang="en-US" altLang="zh-CN" b="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</a:rPr>
              <a:t>Degaussing</a:t>
            </a:r>
            <a:r>
              <a:rPr lang="en-US" altLang="zh-CN" dirty="0">
                <a:latin typeface="微软雅黑" panose="020B0503020204020204" pitchFamily="34" charset="-122"/>
              </a:rPr>
              <a:t> </a:t>
            </a:r>
            <a:r>
              <a:rPr lang="en-US" altLang="zh-CN" b="0" dirty="0">
                <a:latin typeface="微软雅黑" panose="020B0503020204020204" pitchFamily="34" charset="-122"/>
              </a:rPr>
              <a:t>(under study in tunnel)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9FBEED-01FD-1173-0F79-2A5582C46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Influence factors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1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9964CE-5353-D079-7F13-BDD95B37C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306100"/>
            <a:ext cx="11665296" cy="746636"/>
          </a:xfrm>
        </p:spPr>
        <p:txBody>
          <a:bodyPr/>
          <a:lstStyle/>
          <a:p>
            <a:r>
              <a:rPr lang="en-US" altLang="zh-CN" sz="2800" dirty="0"/>
              <a:t>CM10-ND with abnormally low gradients in HT, contaminated? 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C5F877-D37C-F282-3DC4-9A518D776274}"/>
              </a:ext>
            </a:extLst>
          </p:cNvPr>
          <p:cNvSpPr txBox="1"/>
          <p:nvPr/>
        </p:nvSpPr>
        <p:spPr>
          <a:xfrm>
            <a:off x="6888088" y="5118561"/>
            <a:ext cx="3578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HT: Q</a:t>
            </a:r>
            <a:r>
              <a:rPr kumimoji="1"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=3.4E+10 @ 112 MV</a:t>
            </a:r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403B705C-EE21-BC4E-665D-7FA75789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" y="1071603"/>
            <a:ext cx="5720173" cy="4681537"/>
          </a:xfr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EADA277-988C-6F3E-6A10-C925B7CEE3E7}"/>
              </a:ext>
            </a:extLst>
          </p:cNvPr>
          <p:cNvCxnSpPr/>
          <p:nvPr/>
        </p:nvCxnSpPr>
        <p:spPr>
          <a:xfrm>
            <a:off x="748358" y="1938645"/>
            <a:ext cx="445056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6192703A-2A05-091F-CCDE-6820B30FDFA8}"/>
              </a:ext>
            </a:extLst>
          </p:cNvPr>
          <p:cNvSpPr txBox="1"/>
          <p:nvPr/>
        </p:nvSpPr>
        <p:spPr>
          <a:xfrm>
            <a:off x="3829291" y="6109608"/>
            <a:ext cx="525054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Likely contaminated in CM, cause unclear</a:t>
            </a:r>
            <a:endParaRPr kumimoji="1"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2BD12A-52C0-E3BE-7C69-C72E7862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54" y="1750816"/>
            <a:ext cx="6911950" cy="31183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782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E5ED4B4-2828-A02F-0A92-62436CA4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98661"/>
            <a:ext cx="11593287" cy="1683927"/>
          </a:xfrm>
        </p:spPr>
        <p:txBody>
          <a:bodyPr/>
          <a:lstStyle/>
          <a:p>
            <a:pPr>
              <a:lnSpc>
                <a:spcPts val="2700"/>
              </a:lnSpc>
              <a:buSzPct val="100000"/>
            </a:pPr>
            <a:r>
              <a:rPr lang="en-US" altLang="zh-CN" sz="2000" dirty="0">
                <a:latin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</a:rPr>
              <a:t>cavities </a:t>
            </a:r>
            <a:r>
              <a:rPr lang="en-US" altLang="zh-CN" sz="2000" b="0" dirty="0">
                <a:latin typeface="微软雅黑" panose="020B0503020204020204" pitchFamily="34" charset="-122"/>
              </a:rPr>
              <a:t>(RY040-J,</a:t>
            </a:r>
            <a:r>
              <a:rPr lang="zh-CN" altLang="en-US" sz="2000" b="0" dirty="0">
                <a:latin typeface="微软雅黑" panose="020B0503020204020204" pitchFamily="34" charset="-122"/>
              </a:rPr>
              <a:t> </a:t>
            </a:r>
            <a:r>
              <a:rPr lang="en-US" altLang="zh-CN" sz="2000" b="0" dirty="0">
                <a:latin typeface="微软雅黑" panose="020B0503020204020204" pitchFamily="34" charset="-122"/>
              </a:rPr>
              <a:t>RY049-J, RY050-J, RY058-J)</a:t>
            </a:r>
            <a:r>
              <a:rPr lang="zh-CN" altLang="en-US" sz="2000" b="0" dirty="0">
                <a:latin typeface="微软雅黑" panose="020B0503020204020204" pitchFamily="34" charset="-122"/>
              </a:rPr>
              <a:t>，</a:t>
            </a:r>
            <a:r>
              <a:rPr lang="en-US" altLang="zh-CN" sz="2000" b="0" dirty="0">
                <a:latin typeface="微软雅黑" panose="020B0503020204020204" pitchFamily="34" charset="-122"/>
              </a:rPr>
              <a:t>recovered after HPR</a:t>
            </a:r>
            <a:r>
              <a:rPr lang="zh-CN" altLang="en-US" sz="2000" b="0" dirty="0">
                <a:latin typeface="微软雅黑" panose="020B0503020204020204" pitchFamily="34" charset="-122"/>
              </a:rPr>
              <a:t>，</a:t>
            </a:r>
            <a:r>
              <a:rPr lang="en-US" altLang="zh-CN" sz="2000" b="0" dirty="0">
                <a:latin typeface="微软雅黑" panose="020B0503020204020204" pitchFamily="34" charset="-122"/>
              </a:rPr>
              <a:t>reused in CM29 and CM30 </a:t>
            </a:r>
            <a:r>
              <a:rPr lang="zh-CN" altLang="en-US" sz="2000" b="0" dirty="0">
                <a:latin typeface="微软雅黑" panose="020B0503020204020204" pitchFamily="34" charset="-122"/>
              </a:rPr>
              <a:t>；</a:t>
            </a:r>
            <a:endParaRPr lang="en-US" altLang="zh-CN" sz="2000" b="0" dirty="0">
              <a:latin typeface="微软雅黑" panose="020B0503020204020204" pitchFamily="34" charset="-122"/>
            </a:endParaRPr>
          </a:p>
          <a:p>
            <a:pPr>
              <a:lnSpc>
                <a:spcPts val="2700"/>
              </a:lnSpc>
              <a:buSzPct val="100000"/>
            </a:pPr>
            <a:r>
              <a:rPr lang="en-US" altLang="zh-CN" sz="2000" dirty="0">
                <a:latin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</a:rPr>
              <a:t>cavities</a:t>
            </a:r>
            <a:r>
              <a:rPr lang="zh-CN" altLang="en-US" sz="2000" b="0" dirty="0">
                <a:latin typeface="微软雅黑" panose="020B0503020204020204" pitchFamily="34" charset="-122"/>
              </a:rPr>
              <a:t> </a:t>
            </a:r>
            <a:r>
              <a:rPr lang="en-US" altLang="zh-CN" sz="2000" b="0" dirty="0">
                <a:latin typeface="微软雅黑" panose="020B0503020204020204" pitchFamily="34" charset="-122"/>
              </a:rPr>
              <a:t>(RY044-J,</a:t>
            </a:r>
            <a:r>
              <a:rPr lang="zh-CN" altLang="en-US" sz="2000" b="0" dirty="0">
                <a:latin typeface="微软雅黑" panose="020B0503020204020204" pitchFamily="34" charset="-122"/>
              </a:rPr>
              <a:t> </a:t>
            </a:r>
            <a:r>
              <a:rPr lang="en-US" altLang="zh-CN" sz="2000" b="0" dirty="0">
                <a:latin typeface="微软雅黑" panose="020B0503020204020204" pitchFamily="34" charset="-122"/>
              </a:rPr>
              <a:t>RY047-J, RY051-J, RY056-J), still unqualified after HPR, then recovered by </a:t>
            </a:r>
            <a:r>
              <a:rPr lang="en-US" altLang="zh-CN" sz="2000" b="0" dirty="0">
                <a:solidFill>
                  <a:srgbClr val="00B050"/>
                </a:solidFill>
                <a:latin typeface="微软雅黑" panose="020B0503020204020204" pitchFamily="34" charset="-122"/>
              </a:rPr>
              <a:t>light BCP polishing</a:t>
            </a:r>
            <a:r>
              <a:rPr lang="zh-CN" altLang="en-US" sz="2000" b="0" dirty="0">
                <a:solidFill>
                  <a:srgbClr val="00B050"/>
                </a:solidFill>
                <a:latin typeface="微软雅黑" panose="020B0503020204020204" pitchFamily="34" charset="-122"/>
              </a:rPr>
              <a:t>，</a:t>
            </a:r>
            <a:r>
              <a:rPr lang="en-US" altLang="zh-CN" sz="2000" b="0" dirty="0">
                <a:latin typeface="微软雅黑" panose="020B0503020204020204" pitchFamily="34" charset="-122"/>
              </a:rPr>
              <a:t>and installed in CM36.</a:t>
            </a:r>
            <a:endParaRPr lang="zh-CN" altLang="en-US" sz="2000" b="0" dirty="0">
              <a:latin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7B6B37-AD16-FA38-1282-00891DA0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306100"/>
            <a:ext cx="11969408" cy="746636"/>
          </a:xfrm>
        </p:spPr>
        <p:txBody>
          <a:bodyPr/>
          <a:lstStyle/>
          <a:p>
            <a:r>
              <a:rPr lang="en-US" altLang="zh-CN" sz="2800" dirty="0"/>
              <a:t>CM10-ND: cavities have been dissembled, repaired and reused</a:t>
            </a:r>
            <a:endParaRPr lang="zh-CN" altLang="en-US" sz="2800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F27CAB01-4258-C8C0-5DAD-933E893439AA}"/>
              </a:ext>
            </a:extLst>
          </p:cNvPr>
          <p:cNvSpPr/>
          <p:nvPr/>
        </p:nvSpPr>
        <p:spPr>
          <a:xfrm>
            <a:off x="4513598" y="3985334"/>
            <a:ext cx="288672" cy="122437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A0E1788-9F46-9CF6-A2D1-65CB0A33B753}"/>
              </a:ext>
            </a:extLst>
          </p:cNvPr>
          <p:cNvGrpSpPr/>
          <p:nvPr/>
        </p:nvGrpSpPr>
        <p:grpSpPr>
          <a:xfrm>
            <a:off x="47328" y="2996952"/>
            <a:ext cx="4363282" cy="3636042"/>
            <a:chOff x="119336" y="2132856"/>
            <a:chExt cx="5760000" cy="482351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CE5D1CC-B3CC-25AB-A21E-93E35B93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2132856"/>
              <a:ext cx="5760000" cy="4320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3B7DF3A-A519-FD72-F33C-746AF54A2D96}"/>
                </a:ext>
              </a:extLst>
            </p:cNvPr>
            <p:cNvSpPr txBox="1"/>
            <p:nvPr/>
          </p:nvSpPr>
          <p:spPr>
            <a:xfrm>
              <a:off x="1232515" y="6466422"/>
              <a:ext cx="3690451" cy="48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VT after</a:t>
              </a:r>
              <a:r>
                <a:rPr lang="zh-CN" altLang="en-US" b="1" dirty="0"/>
                <a:t> </a:t>
              </a:r>
              <a:r>
                <a:rPr lang="en-US" altLang="zh-CN" b="1" dirty="0"/>
                <a:t>HPR (8 </a:t>
              </a:r>
              <a:r>
                <a:rPr lang="en-US" altLang="zh-CN" b="1" dirty="0" err="1"/>
                <a:t>cav</a:t>
              </a:r>
              <a:r>
                <a:rPr lang="en-US" altLang="zh-CN" b="1" dirty="0"/>
                <a:t>)</a:t>
              </a:r>
              <a:endParaRPr lang="zh-CN" altLang="en-US" b="1" dirty="0"/>
            </a:p>
          </p:txBody>
        </p:sp>
        <p:sp>
          <p:nvSpPr>
            <p:cNvPr id="8" name="星形: 五角 7">
              <a:extLst>
                <a:ext uri="{FF2B5EF4-FFF2-40B4-BE49-F238E27FC236}">
                  <a16:creationId xmlns:a16="http://schemas.microsoft.com/office/drawing/2014/main" id="{7E0651BF-4F5A-D3B2-0149-E19A65E11FC7}"/>
                </a:ext>
              </a:extLst>
            </p:cNvPr>
            <p:cNvSpPr/>
            <p:nvPr/>
          </p:nvSpPr>
          <p:spPr>
            <a:xfrm>
              <a:off x="3808073" y="3699454"/>
              <a:ext cx="216024" cy="216024"/>
            </a:xfrm>
            <a:prstGeom prst="star5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4C171D5-AEB4-10C9-4731-E13DAA0DDB03}"/>
                </a:ext>
              </a:extLst>
            </p:cNvPr>
            <p:cNvCxnSpPr>
              <a:cxnSpLocks/>
            </p:cNvCxnSpPr>
            <p:nvPr/>
          </p:nvCxnSpPr>
          <p:spPr>
            <a:xfrm>
              <a:off x="4207463" y="2636912"/>
              <a:ext cx="0" cy="331236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A95761-91CA-6C15-839C-AB4068157C86}"/>
              </a:ext>
            </a:extLst>
          </p:cNvPr>
          <p:cNvGrpSpPr/>
          <p:nvPr/>
        </p:nvGrpSpPr>
        <p:grpSpPr>
          <a:xfrm>
            <a:off x="4871864" y="2988728"/>
            <a:ext cx="4824536" cy="3656624"/>
            <a:chOff x="6312664" y="2143100"/>
            <a:chExt cx="6252679" cy="484182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4E1CA96-4D4B-3559-1D14-9D9D727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2664" y="2143100"/>
              <a:ext cx="5760000" cy="4320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447E9A8-DE65-F70E-5041-2C7280CD992A}"/>
                </a:ext>
              </a:extLst>
            </p:cNvPr>
            <p:cNvSpPr txBox="1"/>
            <p:nvPr/>
          </p:nvSpPr>
          <p:spPr>
            <a:xfrm>
              <a:off x="6499311" y="6495885"/>
              <a:ext cx="6066032" cy="489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VT</a:t>
              </a:r>
              <a:r>
                <a:rPr lang="zh-CN" altLang="en-US" b="1" dirty="0"/>
                <a:t> </a:t>
              </a:r>
              <a:r>
                <a:rPr lang="en-US" altLang="zh-CN" b="1" dirty="0"/>
                <a:t>after</a:t>
              </a:r>
              <a:r>
                <a:rPr lang="zh-CN" altLang="en-US" b="1" dirty="0"/>
                <a:t> </a:t>
              </a:r>
              <a:r>
                <a:rPr lang="en-US" altLang="zh-CN" b="1" dirty="0"/>
                <a:t>recovery</a:t>
              </a:r>
              <a:r>
                <a:rPr lang="zh-CN" altLang="en-US" b="1" dirty="0"/>
                <a:t> </a:t>
              </a:r>
              <a:r>
                <a:rPr lang="en-US" altLang="zh-CN" b="1" dirty="0"/>
                <a:t>by</a:t>
              </a:r>
              <a:r>
                <a:rPr lang="zh-CN" altLang="en-US" b="1" dirty="0"/>
                <a:t>（</a:t>
              </a:r>
              <a:r>
                <a:rPr lang="en-US" altLang="zh-CN" b="1" dirty="0"/>
                <a:t>4 HPR + 4 BCP</a:t>
              </a:r>
              <a:r>
                <a:rPr lang="zh-CN" altLang="en-US" b="1" dirty="0"/>
                <a:t>）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49B844E-E289-C3FF-4C09-F13229207A8E}"/>
                </a:ext>
              </a:extLst>
            </p:cNvPr>
            <p:cNvSpPr txBox="1"/>
            <p:nvPr/>
          </p:nvSpPr>
          <p:spPr>
            <a:xfrm>
              <a:off x="9951262" y="5133657"/>
              <a:ext cx="1214211" cy="73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RY058-J </a:t>
              </a:r>
            </a:p>
            <a:p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Curve2 rad disappeared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D4BAB7D-9BCE-133B-0639-FDC93320E832}"/>
                </a:ext>
              </a:extLst>
            </p:cNvPr>
            <p:cNvCxnSpPr/>
            <p:nvPr/>
          </p:nvCxnSpPr>
          <p:spPr>
            <a:xfrm flipH="1">
              <a:off x="9501029" y="5445224"/>
              <a:ext cx="3600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星形: 五角 14">
              <a:extLst>
                <a:ext uri="{FF2B5EF4-FFF2-40B4-BE49-F238E27FC236}">
                  <a16:creationId xmlns:a16="http://schemas.microsoft.com/office/drawing/2014/main" id="{AA92791C-1911-5F48-A1FD-B082749E8BB1}"/>
                </a:ext>
              </a:extLst>
            </p:cNvPr>
            <p:cNvSpPr/>
            <p:nvPr/>
          </p:nvSpPr>
          <p:spPr>
            <a:xfrm>
              <a:off x="10018339" y="3717032"/>
              <a:ext cx="216024" cy="216024"/>
            </a:xfrm>
            <a:prstGeom prst="star5">
              <a:avLst/>
            </a:prstGeom>
            <a:solidFill>
              <a:srgbClr val="FF0000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182F5CC-BC63-7F8E-0591-A37A42CE1D22}"/>
                </a:ext>
              </a:extLst>
            </p:cNvPr>
            <p:cNvCxnSpPr>
              <a:cxnSpLocks/>
            </p:cNvCxnSpPr>
            <p:nvPr/>
          </p:nvCxnSpPr>
          <p:spPr>
            <a:xfrm>
              <a:off x="10416480" y="2638907"/>
              <a:ext cx="0" cy="331236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305A1A4-92E9-1588-9063-8584978F0EA7}"/>
              </a:ext>
            </a:extLst>
          </p:cNvPr>
          <p:cNvSpPr txBox="1"/>
          <p:nvPr/>
        </p:nvSpPr>
        <p:spPr>
          <a:xfrm>
            <a:off x="5506537" y="5016411"/>
            <a:ext cx="126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(Flange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losses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deducted)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266156-6FCD-19B8-FF5E-BDC88F01EFAF}"/>
              </a:ext>
            </a:extLst>
          </p:cNvPr>
          <p:cNvSpPr txBox="1"/>
          <p:nvPr/>
        </p:nvSpPr>
        <p:spPr>
          <a:xfrm>
            <a:off x="7132963" y="4197816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Specs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1F5212-9C46-00E8-A574-837FB44065E5}"/>
              </a:ext>
            </a:extLst>
          </p:cNvPr>
          <p:cNvSpPr txBox="1"/>
          <p:nvPr/>
        </p:nvSpPr>
        <p:spPr>
          <a:xfrm>
            <a:off x="9391808" y="3246697"/>
            <a:ext cx="2768944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cavities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recovered by BCP light polishing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Average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max Eacc:</a:t>
            </a:r>
          </a:p>
          <a:p>
            <a:r>
              <a:rPr kumimoji="1"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13.5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23.3 MV/m</a:t>
            </a: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~10 MV/m improved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2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844F39-514F-6DAD-32ED-D378ECDE6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4" y="1126292"/>
            <a:ext cx="6508072" cy="5477091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B11DDF-6D0B-C8FE-3A9F-0DF0474FF5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29228"/>
            <a:ext cx="10873208" cy="746636"/>
          </a:xfrm>
        </p:spPr>
        <p:txBody>
          <a:bodyPr/>
          <a:lstStyle/>
          <a:p>
            <a:r>
              <a:rPr lang="en-US" altLang="zh-CN" dirty="0"/>
              <a:t>Degaussing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F3DA871-FA49-9613-B5D6-4D57D76BDFC8}"/>
              </a:ext>
            </a:extLst>
          </p:cNvPr>
          <p:cNvCxnSpPr>
            <a:cxnSpLocks/>
          </p:cNvCxnSpPr>
          <p:nvPr/>
        </p:nvCxnSpPr>
        <p:spPr>
          <a:xfrm>
            <a:off x="2017480" y="1247699"/>
            <a:ext cx="1872208" cy="5184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3C94ADD-9563-D5CD-1C0D-16CAF9524ACE}"/>
              </a:ext>
            </a:extLst>
          </p:cNvPr>
          <p:cNvCxnSpPr>
            <a:cxnSpLocks/>
          </p:cNvCxnSpPr>
          <p:nvPr/>
        </p:nvCxnSpPr>
        <p:spPr>
          <a:xfrm flipV="1">
            <a:off x="2604430" y="1946007"/>
            <a:ext cx="360040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B2A36C48-E995-9E79-BEEA-495AC4B4B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4" y="1124744"/>
            <a:ext cx="700746" cy="8640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E096D74-87E9-D899-9E01-C45C14809338}"/>
              </a:ext>
            </a:extLst>
          </p:cNvPr>
          <p:cNvSpPr txBox="1"/>
          <p:nvPr/>
        </p:nvSpPr>
        <p:spPr>
          <a:xfrm>
            <a:off x="1343472" y="2460682"/>
            <a:ext cx="3655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SHINE Linac tunnel (~ north-south)</a:t>
            </a:r>
            <a:endParaRPr kumimoji="1"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E81321-6888-5D8B-C0A3-AC56B7576E40}"/>
              </a:ext>
            </a:extLst>
          </p:cNvPr>
          <p:cNvSpPr txBox="1"/>
          <p:nvPr/>
        </p:nvSpPr>
        <p:spPr>
          <a:xfrm>
            <a:off x="2322122" y="1403437"/>
            <a:ext cx="2559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 stands (~ east-west )</a:t>
            </a:r>
            <a:endParaRPr kumimoji="1"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6195C5-BA73-9F28-53DA-888CF4852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>
          <a:xfrm>
            <a:off x="7634103" y="3839987"/>
            <a:ext cx="4006513" cy="27633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44C6A0-9373-3F78-A591-3D76B689D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>
            <a:fillRect/>
          </a:stretch>
        </p:blipFill>
        <p:spPr>
          <a:xfrm>
            <a:off x="7634104" y="1126292"/>
            <a:ext cx="4006512" cy="266878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499738-E041-59A9-7345-77F78C91C10A}"/>
              </a:ext>
            </a:extLst>
          </p:cNvPr>
          <p:cNvSpPr txBox="1"/>
          <p:nvPr/>
        </p:nvSpPr>
        <p:spPr>
          <a:xfrm>
            <a:off x="7639783" y="1234160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 stand (HTF1, CM31)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563705-0724-F08A-7B49-19447DDCB828}"/>
              </a:ext>
            </a:extLst>
          </p:cNvPr>
          <p:cNvSpPr txBox="1"/>
          <p:nvPr/>
        </p:nvSpPr>
        <p:spPr>
          <a:xfrm>
            <a:off x="7634103" y="5970566"/>
            <a:ext cx="1377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Linac tunnel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A13785-F9BA-D614-ACC6-F992ABAFDD80}"/>
              </a:ext>
            </a:extLst>
          </p:cNvPr>
          <p:cNvSpPr txBox="1"/>
          <p:nvPr/>
        </p:nvSpPr>
        <p:spPr>
          <a:xfrm>
            <a:off x="9048328" y="3870886"/>
            <a:ext cx="25735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Degaussing may affect adjacent CMs in tunnel (under study)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AB1ABA-45F0-7D96-F3D1-153476A4EC54}"/>
              </a:ext>
            </a:extLst>
          </p:cNvPr>
          <p:cNvSpPr txBox="1"/>
          <p:nvPr/>
        </p:nvSpPr>
        <p:spPr>
          <a:xfrm>
            <a:off x="5622436" y="772183"/>
            <a:ext cx="6492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typically, &lt; 1 </a:t>
            </a:r>
            <a:r>
              <a:rPr kumimoji="1"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mGs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reading can be achieved after degaussing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512B8C5D-A752-9715-D57C-E5BA698AA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157402"/>
            <a:ext cx="1368152" cy="7200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9E48D48-482A-D153-6627-E2DEC0701307}"/>
              </a:ext>
            </a:extLst>
          </p:cNvPr>
          <p:cNvSpPr txBox="1"/>
          <p:nvPr/>
        </p:nvSpPr>
        <p:spPr>
          <a:xfrm>
            <a:off x="5807968" y="1844824"/>
            <a:ext cx="1754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Flux gate location on cav1/5 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4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FCB3FF9-3F5F-8055-1634-628BD57C4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24744"/>
            <a:ext cx="11881320" cy="5328592"/>
          </a:xfrm>
        </p:spPr>
        <p:txBody>
          <a:bodyPr/>
          <a:lstStyle/>
          <a:p>
            <a:pPr algn="just"/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High-Q cavities: </a:t>
            </a:r>
            <a:r>
              <a:rPr lang="en-US" altLang="zh-CN" sz="2200" b="0" dirty="0">
                <a:latin typeface="微软雅黑" panose="020B0503020204020204" pitchFamily="34" charset="-122"/>
              </a:rPr>
              <a:t>high average performance achieved on both mid-T baked and N-doped cavities in VT,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200" b="0" dirty="0">
                <a:latin typeface="微软雅黑" panose="020B0503020204020204" pitchFamily="34" charset="-122"/>
              </a:rPr>
              <a:t>among them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200" b="0" dirty="0">
                <a:latin typeface="微软雅黑" panose="020B0503020204020204" pitchFamily="34" charset="-122"/>
              </a:rPr>
              <a:t>365 cavities have been accepted for CM assembly so far. </a:t>
            </a:r>
            <a:endParaRPr lang="en-US" altLang="zh-CN" sz="1000" b="0" dirty="0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VT 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HT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: </a:t>
            </a:r>
            <a:r>
              <a:rPr lang="en-US" altLang="zh-CN" sz="2200" b="0" dirty="0">
                <a:latin typeface="微软雅黑" panose="020B0503020204020204" pitchFamily="34" charset="-122"/>
              </a:rPr>
              <a:t>36 CMs have been tested, including 15 ND and 21 MT CMs, reached an average usable gradient at 24.0 MV/m and Q</a:t>
            </a:r>
            <a:r>
              <a:rPr lang="en-US" altLang="zh-CN" sz="2200" b="0" baseline="-25000" dirty="0">
                <a:latin typeface="微软雅黑" panose="020B0503020204020204" pitchFamily="34" charset="-122"/>
              </a:rPr>
              <a:t>0</a:t>
            </a:r>
            <a:r>
              <a:rPr lang="en-US" altLang="zh-CN" sz="2200" b="0" dirty="0">
                <a:latin typeface="微软雅黑" panose="020B0503020204020204" pitchFamily="34" charset="-122"/>
              </a:rPr>
              <a:t> of 3.3 E+10 at 20 MV/m. Slightly degradation observed from VT to HT:  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~10% </a:t>
            </a:r>
            <a:r>
              <a:rPr lang="en-US" altLang="zh-CN" sz="2200" b="0" dirty="0">
                <a:latin typeface="微软雅黑" panose="020B0503020204020204" pitchFamily="34" charset="-122"/>
              </a:rPr>
              <a:t>in gradient and Q</a:t>
            </a:r>
            <a:r>
              <a:rPr lang="en-US" altLang="zh-CN" sz="2200" b="0" baseline="-25000" dirty="0">
                <a:latin typeface="微软雅黑" panose="020B0503020204020204" pitchFamily="34" charset="-122"/>
              </a:rPr>
              <a:t>0, 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~15% </a:t>
            </a:r>
            <a:r>
              <a:rPr lang="en-US" altLang="zh-CN" sz="2200" b="0" dirty="0">
                <a:latin typeface="微软雅黑" panose="020B0503020204020204" pitchFamily="34" charset="-122"/>
              </a:rPr>
              <a:t>new FE.</a:t>
            </a: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HT 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Tunnel commissioning </a:t>
            </a:r>
            <a:r>
              <a:rPr lang="en-US" altLang="zh-CN" sz="2200" b="0" dirty="0">
                <a:latin typeface="微软雅黑" panose="020B0503020204020204" pitchFamily="34" charset="-122"/>
                <a:sym typeface="Wingdings" panose="05000000000000000000" pitchFamily="2" charset="2"/>
              </a:rPr>
              <a:t>(not tested to their maximum): No degradation of gradient found in i1CM and 4 CMs in L1 section, however, new FE appeared in 3 cavities of i8CM.</a:t>
            </a:r>
            <a:endParaRPr lang="en-US" altLang="zh-CN" sz="2200" b="0" dirty="0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</a:rPr>
              <a:t>Influence factors</a:t>
            </a:r>
            <a:r>
              <a:rPr lang="en-US" altLang="zh-CN" sz="2200" b="0" dirty="0">
                <a:latin typeface="微软雅黑" panose="020B0503020204020204" pitchFamily="34" charset="-122"/>
              </a:rPr>
              <a:t>: vacuum leak is the main issue caused CM rework, and CM degaussing in tunnel may be challenging due to mutual interference</a:t>
            </a: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微软雅黑" panose="020B0503020204020204" pitchFamily="34" charset="-122"/>
              </a:rPr>
              <a:t>CMs of L1-L3 are under cooling down, and first lasing is expected within 2026.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09C248-DECD-D139-1DD2-557D0D2BE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88640"/>
            <a:ext cx="5544615" cy="746636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09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67608" y="1844824"/>
            <a:ext cx="7416824" cy="746636"/>
          </a:xfrm>
        </p:spPr>
        <p:txBody>
          <a:bodyPr/>
          <a:lstStyle/>
          <a:p>
            <a:r>
              <a:rPr lang="en-US" altLang="zh-CN" dirty="0"/>
              <a:t>Thanks for your attention!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4A8A4D-83AA-B470-FF90-5EC277D51E39}"/>
              </a:ext>
            </a:extLst>
          </p:cNvPr>
          <p:cNvSpPr txBox="1"/>
          <p:nvPr/>
        </p:nvSpPr>
        <p:spPr>
          <a:xfrm>
            <a:off x="407368" y="230952"/>
            <a:ext cx="11377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6CF1"/>
              </a:buClr>
            </a:pP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Acknowledgments</a:t>
            </a:r>
          </a:p>
          <a:p>
            <a:pPr marL="742950" lvl="1" indent="-285750">
              <a:spcBef>
                <a:spcPts val="600"/>
              </a:spcBef>
              <a:buClr>
                <a:srgbClr val="266CF1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Great effort by SHINE cryomodule team members </a:t>
            </a:r>
          </a:p>
          <a:p>
            <a:pPr marL="742950" lvl="1" indent="-285750">
              <a:spcBef>
                <a:spcPts val="600"/>
              </a:spcBef>
              <a:buClr>
                <a:srgbClr val="266CF1"/>
              </a:buClr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Supports from SHINE cryogenic team, general technology team and undulator team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7BFECF-01CB-3DBA-1495-3DB5A48D8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" y="3212897"/>
            <a:ext cx="2402668" cy="36004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D53743-7C76-618E-83C4-F6BC2A47E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3"/>
          <a:stretch>
            <a:fillRect/>
          </a:stretch>
        </p:blipFill>
        <p:spPr>
          <a:xfrm>
            <a:off x="2508301" y="3212896"/>
            <a:ext cx="5040560" cy="36004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B4BEFC-8843-AC26-C295-EC3BD7E8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8"/>
          <a:stretch>
            <a:fillRect/>
          </a:stretch>
        </p:blipFill>
        <p:spPr>
          <a:xfrm>
            <a:off x="7608168" y="3212896"/>
            <a:ext cx="4536504" cy="36004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6545E2-33E8-8822-A1E4-B9564754394B}"/>
              </a:ext>
            </a:extLst>
          </p:cNvPr>
          <p:cNvSpPr txBox="1"/>
          <p:nvPr/>
        </p:nvSpPr>
        <p:spPr>
          <a:xfrm>
            <a:off x="1055440" y="2850681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L1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BD8572-B7A2-EE4E-34E9-96BD2EF134DC}"/>
              </a:ext>
            </a:extLst>
          </p:cNvPr>
          <p:cNvSpPr txBox="1"/>
          <p:nvPr/>
        </p:nvSpPr>
        <p:spPr>
          <a:xfrm>
            <a:off x="4757513" y="2850681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L2 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4F61BE-4542-0909-6BFD-570C1E535B49}"/>
              </a:ext>
            </a:extLst>
          </p:cNvPr>
          <p:cNvSpPr txBox="1"/>
          <p:nvPr/>
        </p:nvSpPr>
        <p:spPr>
          <a:xfrm>
            <a:off x="9751035" y="2850681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L3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2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CFDC-D51F-98D6-EF08-04C072A5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16430DA-0ADA-2008-47CA-4B2A4B2A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</a:pPr>
            <a:r>
              <a:rPr lang="en-US" altLang="zh-CN" sz="2800" dirty="0">
                <a:latin typeface="微软雅黑" panose="020B0503020204020204" pitchFamily="34" charset="-122"/>
              </a:rPr>
              <a:t>Introduction</a:t>
            </a:r>
          </a:p>
          <a:p>
            <a:pPr marL="342900" lvl="2" indent="-34290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</a:rPr>
              <a:t>Cavity performance in vertical test</a:t>
            </a:r>
          </a:p>
          <a:p>
            <a:pPr marL="342900" lvl="2" indent="-34290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</a:rPr>
              <a:t>Performance in horizontal test</a:t>
            </a:r>
          </a:p>
          <a:p>
            <a:pPr marL="342900" lvl="2" indent="-34290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</a:rPr>
              <a:t>Performance in tunnel commissioning</a:t>
            </a:r>
          </a:p>
          <a:p>
            <a:pPr marL="342900" lvl="2" indent="-34290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</a:rPr>
              <a:t>Influence factors</a:t>
            </a:r>
          </a:p>
          <a:p>
            <a:pPr>
              <a:spcBef>
                <a:spcPts val="1200"/>
              </a:spcBef>
              <a:buClr>
                <a:schemeClr val="bg1">
                  <a:lumMod val="50000"/>
                </a:schemeClr>
              </a:buClr>
            </a:pPr>
            <a:r>
              <a:rPr lang="en-US" altLang="zh-CN" sz="2800" dirty="0">
                <a:latin typeface="微软雅黑" panose="020B0503020204020204" pitchFamily="34" charset="-122"/>
              </a:rPr>
              <a:t>Summary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3F83B-0957-F447-CB80-E5DE77AB4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85" y="332656"/>
            <a:ext cx="5544615" cy="864096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7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08A452C6-AFF0-EE3E-A4C7-C668B96741C3}"/>
              </a:ext>
            </a:extLst>
          </p:cNvPr>
          <p:cNvSpPr txBox="1"/>
          <p:nvPr/>
        </p:nvSpPr>
        <p:spPr>
          <a:xfrm>
            <a:off x="623392" y="903726"/>
            <a:ext cx="11390780" cy="216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10" indent="-308610" defTabSz="822960">
              <a:lnSpc>
                <a:spcPct val="120000"/>
              </a:lnSpc>
              <a:spcBef>
                <a:spcPts val="540"/>
              </a:spcBef>
              <a:buClr>
                <a:srgbClr val="00B0F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Cryomodules requirements</a:t>
            </a: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CM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one twin-FPC cavity</a:t>
            </a: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 CM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8 cavities (FPC-ABBA orientation)</a:t>
            </a: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CMs with eight 1.3 GHz high-Q cavities</a:t>
            </a:r>
          </a:p>
          <a:p>
            <a:pPr marL="800100" lvl="1" indent="-342900" defTabSz="822960">
              <a:lnSpc>
                <a:spcPct val="120000"/>
              </a:lnSpc>
              <a:spcBef>
                <a:spcPts val="54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CMs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eight 3.9 GHz cavities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C02B21-AA90-2BD6-3C50-94E0D94E5FE1}"/>
              </a:ext>
            </a:extLst>
          </p:cNvPr>
          <p:cNvSpPr/>
          <p:nvPr/>
        </p:nvSpPr>
        <p:spPr>
          <a:xfrm>
            <a:off x="191344" y="175259"/>
            <a:ext cx="10945216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A7BDFA-D139-39A9-2FA6-245E85C75E99}"/>
              </a:ext>
            </a:extLst>
          </p:cNvPr>
          <p:cNvSpPr txBox="1"/>
          <p:nvPr/>
        </p:nvSpPr>
        <p:spPr>
          <a:xfrm>
            <a:off x="7653773" y="1119443"/>
            <a:ext cx="4342217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/>
              <a:t>Accelerator design adjustment</a:t>
            </a:r>
            <a:r>
              <a:rPr lang="zh-CN" altLang="en-US" sz="2000" b="1" dirty="0"/>
              <a:t>：</a:t>
            </a: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Energy</a:t>
            </a:r>
            <a:r>
              <a:rPr lang="zh-CN" altLang="en-US" b="1" dirty="0"/>
              <a:t> </a:t>
            </a:r>
            <a:r>
              <a:rPr lang="en-US" altLang="zh-CN" b="1" dirty="0"/>
              <a:t>8.0 GeV</a:t>
            </a:r>
            <a:r>
              <a:rPr lang="zh-CN" altLang="en-US" b="1" dirty="0"/>
              <a:t>，</a:t>
            </a:r>
            <a:r>
              <a:rPr lang="en-US" altLang="zh-CN" b="1" dirty="0"/>
              <a:t>by pass 3.0-4.5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54</a:t>
            </a:r>
            <a:r>
              <a:rPr lang="en-US" altLang="zh-CN" b="1" dirty="0"/>
              <a:t> standard 1.3GHz high-Q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20 MV/m,</a:t>
            </a:r>
            <a:r>
              <a:rPr lang="zh-CN" altLang="en-US" b="1" dirty="0">
                <a:solidFill>
                  <a:schemeClr val="tx1"/>
                </a:solidFill>
              </a:rPr>
              <a:t> </a:t>
            </a:r>
            <a:r>
              <a:rPr lang="en-US" altLang="zh-CN" b="1" dirty="0">
                <a:solidFill>
                  <a:schemeClr val="tx1"/>
                </a:solidFill>
              </a:rPr>
              <a:t>CM average Eacc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100pC</a:t>
            </a:r>
            <a:endParaRPr lang="zh-CN" altLang="en-US" b="1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FB85BC0-A2CA-9FE3-3730-367C595A5257}"/>
              </a:ext>
            </a:extLst>
          </p:cNvPr>
          <p:cNvGrpSpPr/>
          <p:nvPr/>
        </p:nvGrpSpPr>
        <p:grpSpPr>
          <a:xfrm>
            <a:off x="551384" y="3647775"/>
            <a:ext cx="10449644" cy="3165601"/>
            <a:chOff x="1199456" y="3557783"/>
            <a:chExt cx="10449644" cy="316560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7ED9C07-D2F8-27A6-AED5-A40CBDD85CDD}"/>
                </a:ext>
              </a:extLst>
            </p:cNvPr>
            <p:cNvGrpSpPr/>
            <p:nvPr/>
          </p:nvGrpSpPr>
          <p:grpSpPr>
            <a:xfrm>
              <a:off x="1199456" y="3557783"/>
              <a:ext cx="10449644" cy="3165601"/>
              <a:chOff x="0" y="1173134"/>
              <a:chExt cx="10449644" cy="3165601"/>
            </a:xfrm>
          </p:grpSpPr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3090606A-8E1C-7C8E-930B-135856BAC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6774" y="2327608"/>
                <a:ext cx="7882870" cy="89397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B78FCD18-B84C-BB55-0C90-4844785F1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173134"/>
                <a:ext cx="4189321" cy="3165601"/>
              </a:xfrm>
              <a:prstGeom prst="rect">
                <a:avLst/>
              </a:prstGeom>
            </p:spPr>
          </p:pic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35C200B-B32E-7D04-BF2C-36A462367C52}"/>
                </a:ext>
              </a:extLst>
            </p:cNvPr>
            <p:cNvSpPr txBox="1"/>
            <p:nvPr/>
          </p:nvSpPr>
          <p:spPr>
            <a:xfrm>
              <a:off x="8165446" y="4255607"/>
              <a:ext cx="944544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L3:10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052BAFB-66F3-C06E-0B13-3FD713C06EB6}"/>
                </a:ext>
              </a:extLst>
            </p:cNvPr>
            <p:cNvSpPr txBox="1"/>
            <p:nvPr/>
          </p:nvSpPr>
          <p:spPr>
            <a:xfrm>
              <a:off x="6609762" y="4255607"/>
              <a:ext cx="125212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L2:18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3C0B237-52AE-DEAC-88B4-8425908B66E3}"/>
                </a:ext>
              </a:extLst>
            </p:cNvPr>
            <p:cNvSpPr txBox="1"/>
            <p:nvPr/>
          </p:nvSpPr>
          <p:spPr>
            <a:xfrm>
              <a:off x="4516330" y="4260543"/>
              <a:ext cx="860665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L1:2</a:t>
              </a:r>
              <a:endParaRPr lang="zh-CN" altLang="en-US" sz="1600" b="1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C1694E7-EB1D-6890-6700-E77B7E73EBCC}"/>
                </a:ext>
              </a:extLst>
            </p:cNvPr>
            <p:cNvSpPr txBox="1"/>
            <p:nvPr/>
          </p:nvSpPr>
          <p:spPr>
            <a:xfrm>
              <a:off x="9423588" y="4255607"/>
              <a:ext cx="1252128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L4:24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60405CB-A623-E9DA-E954-66C1B8326943}"/>
              </a:ext>
            </a:extLst>
          </p:cNvPr>
          <p:cNvSpPr txBox="1"/>
          <p:nvPr/>
        </p:nvSpPr>
        <p:spPr>
          <a:xfrm>
            <a:off x="7213818" y="2799344"/>
            <a:ext cx="4930854" cy="13495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Status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Injector commissioned in Q4, 2024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L1 commissioned in Q3-Q4, 2025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L2-L3 installed, under cooling down now</a:t>
            </a:r>
            <a:endParaRPr kumimoji="1"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9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3352" y="306100"/>
            <a:ext cx="11340214" cy="746636"/>
          </a:xfrm>
        </p:spPr>
        <p:txBody>
          <a:bodyPr/>
          <a:lstStyle/>
          <a:p>
            <a:r>
              <a:rPr lang="en-US" altLang="zh-CN" sz="3200" dirty="0"/>
              <a:t>Updated Requirements for High-Q Cavities and CMs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7848276-1934-6BAB-1737-BD839A559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75502"/>
              </p:ext>
            </p:extLst>
          </p:nvPr>
        </p:nvGraphicFramePr>
        <p:xfrm>
          <a:off x="407368" y="1412776"/>
          <a:ext cx="11628245" cy="46085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63150">
                  <a:extLst>
                    <a:ext uri="{9D8B030D-6E8A-4147-A177-3AD203B41FA5}">
                      <a16:colId xmlns:a16="http://schemas.microsoft.com/office/drawing/2014/main" val="156136043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10355597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84324807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473787725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56165298"/>
                    </a:ext>
                  </a:extLst>
                </a:gridCol>
              </a:tblGrid>
              <a:tr h="562452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GHz high-Q Cavities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GHz high-Q CMs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526605"/>
                  </a:ext>
                </a:extLst>
              </a:tr>
              <a:tr h="562452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Bef. Oct 2024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Updated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Bef. Oct 2024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Updated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851363"/>
                  </a:ext>
                </a:extLst>
              </a:tr>
              <a:tr h="562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Amount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530 ordered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 (+2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spares)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60121"/>
                  </a:ext>
                </a:extLst>
              </a:tr>
              <a:tr h="8692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</a:t>
                      </a:r>
                      <a:r>
                        <a:rPr lang="en-US" altLang="zh-CN" sz="2000" b="1" baseline="-25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2000" b="1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2.7E+10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 16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3.0E+10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 20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2.7E+10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 16 MV/m</a:t>
                      </a:r>
                      <a:endParaRPr lang="en-US" altLang="zh-CN" sz="2000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3.0E+10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 20 MV/m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475489"/>
                  </a:ext>
                </a:extLst>
              </a:tr>
              <a:tr h="562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 E</a:t>
                      </a:r>
                      <a:r>
                        <a:rPr lang="en-US" altLang="zh-CN" sz="2000" b="1" baseline="-25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acc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</a:t>
                      </a: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 MV/m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000" b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22 MV/m</a:t>
                      </a:r>
                      <a:endParaRPr lang="zh-CN" altLang="en-US" sz="2000" b="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 MV/m(</a:t>
                      </a:r>
                      <a:r>
                        <a:rPr lang="en-US" altLang="zh-CN" sz="2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adm.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limit)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695683"/>
                  </a:ext>
                </a:extLst>
              </a:tr>
              <a:tr h="562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FE onset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22 MV/m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821532"/>
                  </a:ext>
                </a:extLst>
              </a:tr>
              <a:tr h="9270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Usable voltage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</a:t>
                      </a:r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 MV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 </a:t>
                      </a: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 MV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23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25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2980E-C184-B1FE-F29F-C754939C1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EFE0F2C-B827-58BC-0C5E-CDACC76E2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72" y="727441"/>
            <a:ext cx="4080000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11C340-BCDD-0F78-5C19-3342B1F63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43" y="727441"/>
            <a:ext cx="4080000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BAFF13-5259-F746-9F8D-BA5CF1796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72" y="3787805"/>
            <a:ext cx="4080000" cy="30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C52FB7-1506-6E98-F619-0421D37BD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46" y="3787623"/>
            <a:ext cx="4080000" cy="306000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6A34B7-D605-1E87-53D2-5D63AD119E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300" y="90076"/>
            <a:ext cx="10972800" cy="746636"/>
          </a:xfrm>
        </p:spPr>
        <p:txBody>
          <a:bodyPr/>
          <a:lstStyle/>
          <a:p>
            <a:r>
              <a:rPr lang="en-US" altLang="zh-CN" sz="3000" dirty="0"/>
              <a:t>1.3GHz Dressed Cavity Performance in Vertical Test</a:t>
            </a:r>
            <a:endParaRPr lang="zh-CN" altLang="en-US" sz="30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15004F3-E377-8649-5FE2-89EA501F5C88}"/>
              </a:ext>
            </a:extLst>
          </p:cNvPr>
          <p:cNvSpPr txBox="1"/>
          <p:nvPr/>
        </p:nvSpPr>
        <p:spPr>
          <a:xfrm>
            <a:off x="4907720" y="4005064"/>
            <a:ext cx="1670650" cy="115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Mid-T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&lt;max E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acc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27.9±2.9</a:t>
            </a: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MV/m</a:t>
            </a:r>
            <a:endParaRPr kumimoji="1"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3CBE1D2-8953-5E73-28A4-138FCB362637}"/>
              </a:ext>
            </a:extLst>
          </p:cNvPr>
          <p:cNvSpPr txBox="1"/>
          <p:nvPr/>
        </p:nvSpPr>
        <p:spPr>
          <a:xfrm>
            <a:off x="8607997" y="4001688"/>
            <a:ext cx="1957953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Mid-T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 Q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0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3.3±0.5×10</a:t>
            </a:r>
            <a:r>
              <a:rPr kumimoji="1" lang="en-US" altLang="zh-CN" sz="1600" b="1" baseline="300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91888B8-2B45-47FB-AB71-00F9577A14B6}"/>
              </a:ext>
            </a:extLst>
          </p:cNvPr>
          <p:cNvCxnSpPr>
            <a:cxnSpLocks/>
          </p:cNvCxnSpPr>
          <p:nvPr/>
        </p:nvCxnSpPr>
        <p:spPr>
          <a:xfrm>
            <a:off x="10483650" y="3985821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A88FDB1-204A-BDC2-6747-B535BFA26950}"/>
              </a:ext>
            </a:extLst>
          </p:cNvPr>
          <p:cNvCxnSpPr>
            <a:cxnSpLocks/>
          </p:cNvCxnSpPr>
          <p:nvPr/>
        </p:nvCxnSpPr>
        <p:spPr>
          <a:xfrm>
            <a:off x="6678785" y="3975188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94210AB-0C30-B789-BF2A-959E81FCDED5}"/>
              </a:ext>
            </a:extLst>
          </p:cNvPr>
          <p:cNvSpPr txBox="1"/>
          <p:nvPr/>
        </p:nvSpPr>
        <p:spPr>
          <a:xfrm>
            <a:off x="8711681" y="5203381"/>
            <a:ext cx="1484077" cy="5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including 0.8 nΩ flange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losses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0C54DB-2646-A996-9516-489CE0637200}"/>
              </a:ext>
            </a:extLst>
          </p:cNvPr>
          <p:cNvSpPr txBox="1"/>
          <p:nvPr/>
        </p:nvSpPr>
        <p:spPr>
          <a:xfrm>
            <a:off x="4939375" y="1052369"/>
            <a:ext cx="1670650" cy="115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N-doping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&lt;max E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acc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25.2±3.5</a:t>
            </a: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MV/m</a:t>
            </a:r>
            <a:endParaRPr kumimoji="1" lang="zh-CN" altLang="en-US" sz="16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326D38-77B7-1147-2A3E-E14E6558A868}"/>
              </a:ext>
            </a:extLst>
          </p:cNvPr>
          <p:cNvSpPr txBox="1"/>
          <p:nvPr/>
        </p:nvSpPr>
        <p:spPr>
          <a:xfrm>
            <a:off x="8618659" y="1052736"/>
            <a:ext cx="1957953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ea typeface="宋体" panose="02010600030101010101" pitchFamily="2" charset="-122"/>
                <a:cs typeface="Arial" panose="020B0604020202020204" pitchFamily="34" charset="0"/>
              </a:rPr>
              <a:t>N-doping 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&lt; Q</a:t>
            </a:r>
            <a:r>
              <a:rPr kumimoji="1" lang="en-US" altLang="zh-CN" sz="1600" baseline="-25000" dirty="0">
                <a:ea typeface="宋体" panose="02010600030101010101" pitchFamily="2" charset="-122"/>
                <a:cs typeface="Arial" panose="020B0604020202020204" pitchFamily="34" charset="0"/>
              </a:rPr>
              <a:t>0 </a:t>
            </a: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6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3.4±0.4×10</a:t>
            </a:r>
            <a:r>
              <a:rPr kumimoji="1" lang="en-US" altLang="zh-CN" sz="1600" b="1" baseline="300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01C38C0-B362-9A79-A00F-49ECF0AF8528}"/>
              </a:ext>
            </a:extLst>
          </p:cNvPr>
          <p:cNvCxnSpPr>
            <a:cxnSpLocks/>
          </p:cNvCxnSpPr>
          <p:nvPr/>
        </p:nvCxnSpPr>
        <p:spPr>
          <a:xfrm>
            <a:off x="10474580" y="915026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F3A7564-EBB1-3C25-14E6-18E0E7A5572F}"/>
              </a:ext>
            </a:extLst>
          </p:cNvPr>
          <p:cNvCxnSpPr>
            <a:cxnSpLocks/>
          </p:cNvCxnSpPr>
          <p:nvPr/>
        </p:nvCxnSpPr>
        <p:spPr>
          <a:xfrm>
            <a:off x="6666173" y="908720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ACEA0E0-5A94-9648-1FE6-3B8F6F052060}"/>
              </a:ext>
            </a:extLst>
          </p:cNvPr>
          <p:cNvSpPr txBox="1"/>
          <p:nvPr/>
        </p:nvSpPr>
        <p:spPr>
          <a:xfrm>
            <a:off x="8790331" y="2260868"/>
            <a:ext cx="1484077" cy="526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including 0.8 nΩ flange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losses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2CE429-16D5-77C0-9E51-E46BE3128153}"/>
              </a:ext>
            </a:extLst>
          </p:cNvPr>
          <p:cNvSpPr txBox="1"/>
          <p:nvPr/>
        </p:nvSpPr>
        <p:spPr>
          <a:xfrm>
            <a:off x="173126" y="844756"/>
            <a:ext cx="4148067" cy="55779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SHINE updated VT specs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388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dressed cavities tested: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138 N-doped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 mid-T baked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308 dressed cavities qualified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(79%)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57 concessionally accepted for CM 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(15%):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Eacc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18 MV/m, or Q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2.5E+10@20MV/m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Namely, </a:t>
            </a:r>
            <a:r>
              <a:rPr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94%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delivered for CM assembly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8B2B8C-8AA8-CE64-A7AC-BCE40B3BA31D}"/>
              </a:ext>
            </a:extLst>
          </p:cNvPr>
          <p:cNvSpPr txBox="1"/>
          <p:nvPr/>
        </p:nvSpPr>
        <p:spPr>
          <a:xfrm>
            <a:off x="10351230" y="531602"/>
            <a:ext cx="174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As of May, 2026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M39"/>
          <p:cNvPicPr>
            <a:picLocks noChangeAspect="1"/>
          </p:cNvPicPr>
          <p:nvPr/>
        </p:nvPicPr>
        <p:blipFill>
          <a:blip r:embed="rId2"/>
          <a:srcRect l="10427" t="8126" r="52258"/>
          <a:stretch>
            <a:fillRect/>
          </a:stretch>
        </p:blipFill>
        <p:spPr>
          <a:xfrm>
            <a:off x="54258" y="2060848"/>
            <a:ext cx="6049010" cy="378015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1944" y="88642"/>
            <a:ext cx="10786607" cy="746636"/>
          </a:xfrm>
        </p:spPr>
        <p:txBody>
          <a:bodyPr/>
          <a:lstStyle/>
          <a:p>
            <a:r>
              <a:rPr lang="en-US" altLang="zh-CN" sz="3000" dirty="0"/>
              <a:t>1.3GHz CM Performance in HT: Gradient and Q-factor</a:t>
            </a:r>
            <a:endParaRPr lang="zh-CN" altLang="en-US" sz="3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71997" y="1307500"/>
            <a:ext cx="4814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Average Usable Gradient: </a:t>
            </a:r>
            <a:r>
              <a:rPr kumimoji="1"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24.0 MV/m</a:t>
            </a:r>
          </a:p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Average Usable Voltage:  </a:t>
            </a:r>
            <a:r>
              <a:rPr kumimoji="1"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199.4 MV</a:t>
            </a:r>
            <a:endParaRPr kumimoji="1"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06622" y="1307500"/>
            <a:ext cx="437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Average Q</a:t>
            </a:r>
            <a:r>
              <a:rPr kumimoji="1"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at 20 MV/m: </a:t>
            </a:r>
            <a:r>
              <a:rPr kumimoji="1"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3.3 E+10</a:t>
            </a:r>
            <a:endParaRPr kumimoji="1" lang="zh-CN" altLang="en-US" sz="20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9376" y="909861"/>
            <a:ext cx="54332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 CMs (except CM10/22/33)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58890" y="2399241"/>
            <a:ext cx="1197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Admin limit</a:t>
            </a:r>
            <a:endParaRPr kumimoji="1"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989FE5-70AE-3260-0E2A-D3ED240B65F8}"/>
              </a:ext>
            </a:extLst>
          </p:cNvPr>
          <p:cNvSpPr txBox="1"/>
          <p:nvPr/>
        </p:nvSpPr>
        <p:spPr>
          <a:xfrm>
            <a:off x="2822318" y="5990169"/>
            <a:ext cx="829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CM10-ND, low performance, dissembled and components reused in other CMs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CM22-MT, reworked, under horizontal test; CM33-MT, not tested 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BD64432-4141-7E8B-5828-176D1FC2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75" y="2204864"/>
            <a:ext cx="6083397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0散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580" y="1118969"/>
            <a:ext cx="5243830" cy="4326255"/>
          </a:xfrm>
          <a:prstGeom prst="rect">
            <a:avLst/>
          </a:prstGeom>
        </p:spPr>
      </p:pic>
      <p:pic>
        <p:nvPicPr>
          <p:cNvPr id="2" name="图片 1" descr="CM39梯度散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93" y="1125224"/>
            <a:ext cx="5402799" cy="432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3472" y="5589240"/>
            <a:ext cx="42692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Eacc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 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-1.85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± 4.00MV/m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9541" y="817425"/>
            <a:ext cx="352839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Average Q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 20 MV/m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280" y="818515"/>
            <a:ext cx="71062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Accelerating gradient(CM01-CM39, except CM10,22,33)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67422" y="6160623"/>
            <a:ext cx="4132834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Excluding cavities by administrative limit, 26 MV/m since CM04.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41441" y="6148429"/>
            <a:ext cx="4132834" cy="664947"/>
          </a:xfrm>
          <a:prstGeom prst="rect">
            <a:avLst/>
          </a:prstGeom>
          <a:noFill/>
          <a:ln w="12700">
            <a:solidFill>
              <a:srgbClr val="15B3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5360" y="207421"/>
            <a:ext cx="113772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Change in Performance from VT to HT</a:t>
            </a:r>
            <a:endParaRPr lang="zh-CN" altLang="en-US" sz="3000" b="1" dirty="0">
              <a:solidFill>
                <a:srgbClr val="1F6C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441565" y="5554361"/>
                <a:ext cx="41843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000" b="1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−0.44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  <a:sym typeface="+mn-ea"/>
                      </a:rPr>
                      <m:t>±0.3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 Light" panose="020B0502040204020203" pitchFamily="34" charset="-122"/>
                        <a:cs typeface="Times New Roman" panose="02020603050405020304" pitchFamily="18" charset="0"/>
                        <a:sym typeface="+mn-ea"/>
                      </a:rPr>
                      <m:t>7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 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65" y="5554361"/>
                <a:ext cx="4184331" cy="400110"/>
              </a:xfrm>
              <a:prstGeom prst="rect">
                <a:avLst/>
              </a:prstGeom>
              <a:blipFill>
                <a:blip r:embed="rId5"/>
                <a:stretch>
                  <a:fillRect l="-1603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ABF4-772B-AC7D-5EE6-E92BFCD8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FD1531-8B5B-72B5-5731-14738EDB1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4" y="3532758"/>
            <a:ext cx="11880000" cy="330000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A1E424-F2F1-628B-4561-D00E3CC77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43709"/>
            <a:ext cx="10911665" cy="746636"/>
          </a:xfrm>
        </p:spPr>
        <p:txBody>
          <a:bodyPr/>
          <a:lstStyle/>
          <a:p>
            <a:r>
              <a:rPr lang="en-US" altLang="zh-CN" dirty="0"/>
              <a:t>1.3 GHz CM Performance : Field Emission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39252C-84CB-E923-4E33-3A5ACBEC4CE1}"/>
              </a:ext>
            </a:extLst>
          </p:cNvPr>
          <p:cNvSpPr txBox="1"/>
          <p:nvPr/>
        </p:nvSpPr>
        <p:spPr>
          <a:xfrm>
            <a:off x="479377" y="1054015"/>
            <a:ext cx="11377264" cy="2490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86 % (247/288) 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the cavities showed no degradation in FE performance from VT to HT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84%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FE-Free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2%  (5 cavities) exhibited FE during VT at gradient &gt; 22 MV/m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14%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of the cavities experienced FE degradation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 newly emerged FE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 reduction in FE onset gradient.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Average FE onset gradient: </a:t>
            </a:r>
            <a:r>
              <a:rPr kumimoji="1"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18.4 ± 4.7 MV/m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6E09F1-D0AD-81EB-E262-656C58F4D970}"/>
              </a:ext>
            </a:extLst>
          </p:cNvPr>
          <p:cNvSpPr txBox="1"/>
          <p:nvPr/>
        </p:nvSpPr>
        <p:spPr>
          <a:xfrm>
            <a:off x="9772768" y="2780928"/>
            <a:ext cx="1929759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Note</a:t>
            </a:r>
          </a:p>
          <a:p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ND: N-Doping</a:t>
            </a:r>
          </a:p>
          <a:p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MT: Mid-T baking</a:t>
            </a:r>
            <a:endParaRPr kumimoji="1"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6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CA497B-4A6D-C3D3-585C-826070ADB3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369" y="59605"/>
            <a:ext cx="11786295" cy="746636"/>
          </a:xfrm>
        </p:spPr>
        <p:txBody>
          <a:bodyPr/>
          <a:lstStyle/>
          <a:p>
            <a:r>
              <a:rPr lang="en-US" altLang="zh-CN" sz="3200" dirty="0"/>
              <a:t>Commissioning for L1 section (1</a:t>
            </a:r>
            <a:r>
              <a:rPr lang="en-US" altLang="zh-CN" sz="3200" baseline="30000" dirty="0"/>
              <a:t>st</a:t>
            </a:r>
            <a:r>
              <a:rPr lang="en-US" altLang="zh-CN" sz="3200" dirty="0"/>
              <a:t> cooling down)</a:t>
            </a:r>
            <a:endParaRPr lang="zh-CN" altLang="en-US" sz="3200" dirty="0"/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5DCC4D5-6993-EB79-31B9-A209B5A8DAB5}"/>
              </a:ext>
            </a:extLst>
          </p:cNvPr>
          <p:cNvGrpSpPr/>
          <p:nvPr/>
        </p:nvGrpSpPr>
        <p:grpSpPr>
          <a:xfrm>
            <a:off x="52593" y="1011348"/>
            <a:ext cx="12086813" cy="5730020"/>
            <a:chOff x="52593" y="435284"/>
            <a:chExt cx="12086813" cy="5730020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5E98D5D-DC0C-22E9-B1B6-E03FF615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93" y="476672"/>
              <a:ext cx="12086813" cy="5688632"/>
            </a:xfrm>
            <a:prstGeom prst="rect">
              <a:avLst/>
            </a:prstGeom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CC5D2A5-41F0-A9A4-103F-A2D7926CE854}"/>
                </a:ext>
              </a:extLst>
            </p:cNvPr>
            <p:cNvCxnSpPr>
              <a:cxnSpLocks/>
            </p:cNvCxnSpPr>
            <p:nvPr/>
          </p:nvCxnSpPr>
          <p:spPr>
            <a:xfrm>
              <a:off x="839416" y="692696"/>
              <a:ext cx="0" cy="5256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AC07D7B-45FB-409C-D2B9-E4E23A76AB59}"/>
                </a:ext>
              </a:extLst>
            </p:cNvPr>
            <p:cNvCxnSpPr>
              <a:cxnSpLocks/>
            </p:cNvCxnSpPr>
            <p:nvPr/>
          </p:nvCxnSpPr>
          <p:spPr>
            <a:xfrm>
              <a:off x="839416" y="1803008"/>
              <a:ext cx="3104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3A684F42-741F-508C-3C69-6D1BE14565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428" y="1010921"/>
              <a:ext cx="828092" cy="731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991C6F-9B6F-7255-DBE2-986C05734CD8}"/>
                </a:ext>
              </a:extLst>
            </p:cNvPr>
            <p:cNvSpPr txBox="1"/>
            <p:nvPr/>
          </p:nvSpPr>
          <p:spPr>
            <a:xfrm>
              <a:off x="1396619" y="435284"/>
              <a:ext cx="3515908" cy="58477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Cooling down from 300 K to 160 K</a:t>
              </a:r>
            </a:p>
            <a:p>
              <a:pPr algn="ctr"/>
              <a:r>
                <a:rPr lang="en-US" altLang="zh-CN" sz="1600" b="1" dirty="0"/>
                <a:t>June 24, 2025 ~June 30, 2025</a:t>
              </a:r>
              <a:endParaRPr lang="zh-CN" altLang="en-US" sz="1600" b="1" dirty="0"/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44EF60C-5651-48D0-BE50-2CB2502C7B06}"/>
                </a:ext>
              </a:extLst>
            </p:cNvPr>
            <p:cNvCxnSpPr/>
            <p:nvPr/>
          </p:nvCxnSpPr>
          <p:spPr>
            <a:xfrm>
              <a:off x="1970015" y="2439970"/>
              <a:ext cx="13177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1355B91-377B-8801-E832-00C1810505CF}"/>
                </a:ext>
              </a:extLst>
            </p:cNvPr>
            <p:cNvSpPr txBox="1"/>
            <p:nvPr/>
          </p:nvSpPr>
          <p:spPr>
            <a:xfrm>
              <a:off x="1373616" y="2727249"/>
              <a:ext cx="3210216" cy="338554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160K to 45K (June 30 ~ July 2)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42AE0A7-47C6-5ADE-78DE-72C2A7C11F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1791" y="2409206"/>
              <a:ext cx="329438" cy="583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D70F775-561D-4284-17BA-59D7D5D67CCE}"/>
                </a:ext>
              </a:extLst>
            </p:cNvPr>
            <p:cNvSpPr txBox="1"/>
            <p:nvPr/>
          </p:nvSpPr>
          <p:spPr>
            <a:xfrm>
              <a:off x="9043034" y="3108077"/>
              <a:ext cx="1943609" cy="107721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r>
                <a:rPr lang="en-US" altLang="zh-CN" sz="1600" dirty="0"/>
                <a:t>Studies on degaussing and fast cooling</a:t>
              </a:r>
            </a:p>
            <a:p>
              <a:r>
                <a:rPr lang="en-US" altLang="zh-CN" sz="1600" dirty="0"/>
                <a:t>( Nov 15 ~ Dec 28)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4628477-BAC7-EC46-F9D5-871C9D8A1FC7}"/>
                </a:ext>
              </a:extLst>
            </p:cNvPr>
            <p:cNvSpPr txBox="1"/>
            <p:nvPr/>
          </p:nvSpPr>
          <p:spPr>
            <a:xfrm>
              <a:off x="9658958" y="1578728"/>
              <a:ext cx="1603038" cy="830997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Warm up</a:t>
              </a:r>
            </a:p>
            <a:p>
              <a:pPr algn="ctr"/>
              <a:r>
                <a:rPr lang="en-US" altLang="zh-CN" sz="1600" b="1" dirty="0"/>
                <a:t>Dec 29, 2025 ~ Jan 04, 2026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379F400-EC00-EB02-3981-6E16822864FD}"/>
                </a:ext>
              </a:extLst>
            </p:cNvPr>
            <p:cNvSpPr txBox="1"/>
            <p:nvPr/>
          </p:nvSpPr>
          <p:spPr>
            <a:xfrm>
              <a:off x="4223796" y="3914695"/>
              <a:ext cx="3865502" cy="58477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RF and beam commissioning for L1</a:t>
              </a:r>
            </a:p>
            <a:p>
              <a:r>
                <a:rPr lang="en-US" altLang="zh-CN" sz="1600" b="1" dirty="0"/>
                <a:t>(July 18, 2025 ~ Nov 14, 2025)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E380269-C055-1C4A-D0A3-42643FE3E02C}"/>
                </a:ext>
              </a:extLst>
            </p:cNvPr>
            <p:cNvSpPr txBox="1"/>
            <p:nvPr/>
          </p:nvSpPr>
          <p:spPr>
            <a:xfrm>
              <a:off x="1482998" y="3345396"/>
              <a:ext cx="2077039" cy="58477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Fast cooling down</a:t>
              </a:r>
            </a:p>
            <a:p>
              <a:pPr algn="ctr"/>
              <a:r>
                <a:rPr lang="en-US" altLang="zh-CN" sz="1600" b="1" dirty="0"/>
                <a:t>(July 02, 2025)</a:t>
              </a:r>
              <a:endParaRPr lang="zh-CN" altLang="en-US" sz="1600" b="1" dirty="0"/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CBD1C6D-85B4-D624-3DAA-72A85952D033}"/>
                </a:ext>
              </a:extLst>
            </p:cNvPr>
            <p:cNvCxnSpPr>
              <a:cxnSpLocks/>
            </p:cNvCxnSpPr>
            <p:nvPr/>
          </p:nvCxnSpPr>
          <p:spPr>
            <a:xfrm>
              <a:off x="1149836" y="1604267"/>
              <a:ext cx="0" cy="43450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41C28F19-D989-97E1-669B-B73E45A4EC82}"/>
                </a:ext>
              </a:extLst>
            </p:cNvPr>
            <p:cNvCxnSpPr>
              <a:cxnSpLocks/>
            </p:cNvCxnSpPr>
            <p:nvPr/>
          </p:nvCxnSpPr>
          <p:spPr>
            <a:xfrm>
              <a:off x="1305046" y="3501008"/>
              <a:ext cx="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F056C8C3-5A31-E2E1-DF8C-225B1DD53B59}"/>
                </a:ext>
              </a:extLst>
            </p:cNvPr>
            <p:cNvCxnSpPr>
              <a:cxnSpLocks/>
            </p:cNvCxnSpPr>
            <p:nvPr/>
          </p:nvCxnSpPr>
          <p:spPr>
            <a:xfrm>
              <a:off x="1149836" y="3573016"/>
              <a:ext cx="1552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64F2F79B-7EB5-FB17-9371-D4391C68A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55" y="3068960"/>
              <a:ext cx="354641" cy="505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59E44344-98B6-EB79-3F55-66246E006489}"/>
                </a:ext>
              </a:extLst>
            </p:cNvPr>
            <p:cNvCxnSpPr>
              <a:cxnSpLocks/>
            </p:cNvCxnSpPr>
            <p:nvPr/>
          </p:nvCxnSpPr>
          <p:spPr>
            <a:xfrm>
              <a:off x="2378256" y="4185295"/>
              <a:ext cx="0" cy="17561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D010AD79-796F-74F7-52B6-E8776273DF14}"/>
                </a:ext>
              </a:extLst>
            </p:cNvPr>
            <p:cNvCxnSpPr>
              <a:cxnSpLocks/>
            </p:cNvCxnSpPr>
            <p:nvPr/>
          </p:nvCxnSpPr>
          <p:spPr>
            <a:xfrm>
              <a:off x="1331718" y="5373216"/>
              <a:ext cx="104653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64972CB0-CFB6-3061-ADCC-201932D1C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9436" y="3930171"/>
              <a:ext cx="570830" cy="1189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EDA38973-92EF-D8CB-2D09-A0E91C749993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20" y="4149080"/>
              <a:ext cx="0" cy="1792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F2E91CE-97B3-51DD-6BA4-C8535C80CA4E}"/>
                </a:ext>
              </a:extLst>
            </p:cNvPr>
            <p:cNvCxnSpPr>
              <a:cxnSpLocks/>
            </p:cNvCxnSpPr>
            <p:nvPr/>
          </p:nvCxnSpPr>
          <p:spPr>
            <a:xfrm>
              <a:off x="2378256" y="4869160"/>
              <a:ext cx="6598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B988827D-062D-C5D1-C32F-B2F9D2708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3235" y="4503593"/>
              <a:ext cx="395540" cy="3655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94183CA-EA4C-34DA-1357-6169EDDC822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566" y="3065803"/>
              <a:ext cx="2" cy="30274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EECB2641-0A56-D0FF-42D0-86E0028B6B66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20" y="4295844"/>
              <a:ext cx="22322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6701177C-0143-86E6-8932-1674D980D86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9912424" y="4185295"/>
              <a:ext cx="102415" cy="1105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068048C9-FC62-FFC3-E1D7-A26D7798FA2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8566" y="3110840"/>
              <a:ext cx="57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4FEA4537-4B2F-23C5-6603-81104E6B0646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0460477" y="2409725"/>
              <a:ext cx="1036123" cy="6983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C69007F-E67D-4DED-9406-3CEE2B024FFA}"/>
              </a:ext>
            </a:extLst>
          </p:cNvPr>
          <p:cNvGrpSpPr/>
          <p:nvPr/>
        </p:nvGrpSpPr>
        <p:grpSpPr>
          <a:xfrm>
            <a:off x="5929238" y="981079"/>
            <a:ext cx="3258136" cy="2246195"/>
            <a:chOff x="5929238" y="981079"/>
            <a:chExt cx="3258136" cy="2246195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16DCD2A-7117-06DA-E324-17F277619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1404"/>
            <a:stretch>
              <a:fillRect/>
            </a:stretch>
          </p:blipFill>
          <p:spPr>
            <a:xfrm>
              <a:off x="5929238" y="981079"/>
              <a:ext cx="3258136" cy="2246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429E58A-7E55-7024-1384-1A5D97F559B9}"/>
                </a:ext>
              </a:extLst>
            </p:cNvPr>
            <p:cNvSpPr txBox="1"/>
            <p:nvPr/>
          </p:nvSpPr>
          <p:spPr>
            <a:xfrm>
              <a:off x="7273264" y="2213562"/>
              <a:ext cx="720075" cy="2308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2+1 CMs</a:t>
              </a:r>
              <a:endParaRPr kumimoji="1"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315611"/>
      </p:ext>
    </p:extLst>
  </p:cSld>
  <p:clrMapOvr>
    <a:masterClrMapping/>
  </p:clrMapOvr>
</p:sld>
</file>

<file path=ppt/theme/theme1.xml><?xml version="1.0" encoding="utf-8"?>
<a:theme xmlns:a="http://schemas.openxmlformats.org/drawingml/2006/main" name="1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kumimoji="1" sz="1600" dirty="0" smtClean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上海科技大学模板</Template>
  <TotalTime>96148</TotalTime>
  <Words>1247</Words>
  <Application>Microsoft Office PowerPoint</Application>
  <PresentationFormat>宽屏</PresentationFormat>
  <Paragraphs>192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华文中宋</vt:lpstr>
      <vt:lpstr>宋体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1_上海科技大学模板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sunxy</dc:creator>
  <cp:lastModifiedBy>RONG</cp:lastModifiedBy>
  <cp:revision>4837</cp:revision>
  <cp:lastPrinted>2023-06-21T02:24:45Z</cp:lastPrinted>
  <dcterms:created xsi:type="dcterms:W3CDTF">2012-12-24T02:15:00Z</dcterms:created>
  <dcterms:modified xsi:type="dcterms:W3CDTF">2026-06-10T08:17:46Z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