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heme/themeOverride1.xml" ContentType="application/vnd.openxmlformats-officedocument.themeOverr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01" r:id="rId2"/>
    <p:sldId id="1137" r:id="rId3"/>
    <p:sldId id="1131" r:id="rId4"/>
    <p:sldId id="571" r:id="rId5"/>
    <p:sldId id="595" r:id="rId6"/>
    <p:sldId id="490" r:id="rId7"/>
    <p:sldId id="1132" r:id="rId8"/>
    <p:sldId id="794" r:id="rId9"/>
    <p:sldId id="795" r:id="rId10"/>
    <p:sldId id="1133" r:id="rId11"/>
    <p:sldId id="1124" r:id="rId12"/>
    <p:sldId id="992" r:id="rId13"/>
    <p:sldId id="1125" r:id="rId14"/>
    <p:sldId id="1139" r:id="rId15"/>
    <p:sldId id="1136" r:id="rId16"/>
    <p:sldId id="1047" r:id="rId17"/>
    <p:sldId id="1134" r:id="rId18"/>
    <p:sldId id="994" r:id="rId19"/>
    <p:sldId id="1140" r:id="rId20"/>
    <p:sldId id="1109" r:id="rId21"/>
    <p:sldId id="1120" r:id="rId22"/>
    <p:sldId id="1129" r:id="rId23"/>
    <p:sldId id="1123" r:id="rId24"/>
    <p:sldId id="1130" r:id="rId25"/>
    <p:sldId id="1138" r:id="rId26"/>
    <p:sldId id="793" r:id="rId27"/>
  </p:sldIdLst>
  <p:sldSz cx="9144000" cy="5143500" type="screen16x9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0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1954"/>
    <a:srgbClr val="550396"/>
    <a:srgbClr val="CA1BD1"/>
    <a:srgbClr val="9F876B"/>
    <a:srgbClr val="0000FF"/>
    <a:srgbClr val="FFFFFF"/>
    <a:srgbClr val="56257D"/>
    <a:srgbClr val="FF0066"/>
    <a:srgbClr val="56CA95"/>
    <a:srgbClr val="110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04" autoAdjust="0"/>
    <p:restoredTop sz="94660"/>
  </p:normalViewPr>
  <p:slideViewPr>
    <p:cSldViewPr showGuides="1">
      <p:cViewPr>
        <p:scale>
          <a:sx n="120" d="100"/>
          <a:sy n="120" d="100"/>
        </p:scale>
        <p:origin x="384" y="612"/>
      </p:cViewPr>
      <p:guideLst>
        <p:guide orient="horz" pos="2251"/>
        <p:guide pos="305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0C194-B8C6-435F-B8CA-D5DF5983938C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19A87-7A7C-4B7A-95F5-0F6076AD60B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139" y="1143000"/>
            <a:ext cx="5485723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685920"/>
            <a:ext cx="7349400" cy="1928137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2670767"/>
            <a:ext cx="7349400" cy="110449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602"/>
            <a:ext cx="8229600" cy="411281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326"/>
            <a:ext cx="7349400" cy="76423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767"/>
            <a:ext cx="7349400" cy="353762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背景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251950" cy="5205095"/>
          </a:xfrm>
          <a:prstGeom prst="rect">
            <a:avLst/>
          </a:prstGeom>
        </p:spPr>
      </p:pic>
      <p:pic>
        <p:nvPicPr>
          <p:cNvPr id="30" name="图片 18" descr="图片1副本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0365" y="143880"/>
            <a:ext cx="822325" cy="48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3" name="Freeform 6"/>
          <p:cNvSpPr/>
          <p:nvPr userDrawn="1"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12"/>
          <p:cNvSpPr/>
          <p:nvPr userDrawn="1"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4590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3087000" y="4736628"/>
            <a:ext cx="2970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70830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805"/>
            <a:ext cx="5826600" cy="575201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2006"/>
            <a:ext cx="5826600" cy="650814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6097"/>
            <a:ext cx="3882600" cy="356192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6097"/>
            <a:ext cx="3882600" cy="356192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2088"/>
            <a:ext cx="4006800" cy="28625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483"/>
            <a:ext cx="4006800" cy="28625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248" y="1166540"/>
            <a:ext cx="3924776" cy="345675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166604"/>
            <a:ext cx="3920400" cy="345660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920"/>
            <a:ext cx="783000" cy="377256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85920"/>
            <a:ext cx="6876900" cy="377256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6300" y="456380"/>
            <a:ext cx="8226900" cy="529293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6300" y="1117996"/>
            <a:ext cx="8226900" cy="3570024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90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36628"/>
            <a:ext cx="2970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6582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r>
              <a:rPr lang="en-US" altLang="zh-CN" dirty="0"/>
              <a:t>/60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770" algn="l"/>
          <a:tab pos="1207770" algn="l"/>
          <a:tab pos="1207770" algn="l"/>
          <a:tab pos="1207770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oleObject" Target="../embeddings/oleObject1.bin"/><Relationship Id="rId2" Type="http://schemas.openxmlformats.org/officeDocument/2006/relationships/tags" Target="../tags/tag7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tags" Target="../tags/tag7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77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6.png"/><Relationship Id="rId11" Type="http://schemas.openxmlformats.org/officeDocument/2006/relationships/image" Target="../media/image55.png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png"/><Relationship Id="rId1" Type="http://schemas.openxmlformats.org/officeDocument/2006/relationships/tags" Target="../tags/tag8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6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.png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5.png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6.png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所logo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3820" y="294239"/>
            <a:ext cx="527924" cy="35075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图片 18" descr="图片1副本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5689" y="325314"/>
            <a:ext cx="490418" cy="28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056" name="文本框 9"/>
          <p:cNvSpPr txBox="1"/>
          <p:nvPr/>
        </p:nvSpPr>
        <p:spPr>
          <a:xfrm>
            <a:off x="8894" y="879297"/>
            <a:ext cx="9126216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None/>
            </a:pPr>
            <a:r>
              <a:rPr lang="en-US" altLang="zh-CN" sz="3200" b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Plasma Processing Development at CSNS-II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491880" y="1524295"/>
            <a:ext cx="7020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rgbClr val="FFC000"/>
                </a:solidFill>
              </a:rPr>
              <a:t>Cong Zhang, Huachang Liu, Rui Ge</a:t>
            </a:r>
            <a:r>
              <a:rPr lang="zh-CN" altLang="en-US" sz="2000" b="1">
                <a:solidFill>
                  <a:srgbClr val="FFC000"/>
                </a:solidFill>
              </a:rPr>
              <a:t>，</a:t>
            </a:r>
            <a:endParaRPr lang="en-US" altLang="zh-CN" sz="2000" b="1">
              <a:solidFill>
                <a:srgbClr val="FFC000"/>
              </a:solidFill>
            </a:endParaRPr>
          </a:p>
          <a:p>
            <a:pPr algn="ctr"/>
            <a:r>
              <a:rPr lang="en-US" altLang="zh-CN" sz="2000" b="1">
                <a:solidFill>
                  <a:srgbClr val="FFC000"/>
                </a:solidFill>
              </a:rPr>
              <a:t>Ahong Li, Wenzhong Zhou</a:t>
            </a:r>
            <a:endParaRPr lang="en-US" altLang="zh-CN" sz="2000" b="1">
              <a:solidFill>
                <a:srgbClr val="FFC000"/>
              </a:solidFill>
              <a:sym typeface="+mn-ea"/>
            </a:endParaRPr>
          </a:p>
          <a:p>
            <a:pPr algn="ctr"/>
            <a:r>
              <a:rPr lang="en-US" altLang="zh-CN" sz="2000" b="1">
                <a:solidFill>
                  <a:srgbClr val="FFC000"/>
                </a:solidFill>
                <a:sym typeface="+mn-ea"/>
              </a:rPr>
              <a:t>     CSNS</a:t>
            </a:r>
            <a:r>
              <a:rPr lang="zh-CN" altLang="en-US" sz="2000" b="1">
                <a:solidFill>
                  <a:srgbClr val="FFC000"/>
                </a:solidFill>
                <a:sym typeface="+mn-ea"/>
              </a:rPr>
              <a:t>，</a:t>
            </a:r>
            <a:r>
              <a:rPr lang="en-US" altLang="zh-CN" sz="2000" b="1">
                <a:solidFill>
                  <a:srgbClr val="FFC000"/>
                </a:solidFill>
                <a:sym typeface="+mn-ea"/>
              </a:rPr>
              <a:t>IHEP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17744" y="4024372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2026.06.11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10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-252730" y="1851660"/>
            <a:ext cx="9893935" cy="1386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  <a:sym typeface="+mn-ea"/>
              </a:rPr>
              <a:t>Plasma processing experiments on 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  <a:sym typeface="+mn-ea"/>
              </a:rPr>
              <a:t>648MHz single spoke cavity</a:t>
            </a:r>
            <a:endParaRPr lang="zh-CN" altLang="en-US" sz="3600" b="1" dirty="0">
              <a:solidFill>
                <a:schemeClr val="accent1">
                  <a:lumMod val="50000"/>
                </a:schemeClr>
              </a:solidFill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54787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 ignition in 648MHz SSR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90229" y="4663513"/>
            <a:ext cx="2025000" cy="237642"/>
          </a:xfrm>
        </p:spPr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11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845" y="749300"/>
            <a:ext cx="2611120" cy="1958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380" y="2952115"/>
            <a:ext cx="2491740" cy="2068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318" y="3672376"/>
            <a:ext cx="967105" cy="72453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160" y="2951480"/>
            <a:ext cx="2501265" cy="2052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9854" y="3779059"/>
            <a:ext cx="753745" cy="56578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7284" y="4621069"/>
            <a:ext cx="517525" cy="43370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3964" y="3706669"/>
            <a:ext cx="389890" cy="38417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7374" y="3203114"/>
            <a:ext cx="328930" cy="32004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5076190" y="699846"/>
            <a:ext cx="32092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highlight>
                  <a:srgbClr val="FFFF00"/>
                </a:highlight>
              </a:rPr>
              <a:t>648MHz</a:t>
            </a:r>
            <a:r>
              <a:rPr lang="en-US" altLang="zh-CN" sz="1400" b="1" dirty="0">
                <a:highlight>
                  <a:srgbClr val="FFFF00"/>
                </a:highlight>
              </a:rPr>
              <a:t> SSR on Plasma Processing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69887" y="2772096"/>
            <a:ext cx="26441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highlight>
                  <a:srgbClr val="FFFF00"/>
                </a:highlight>
              </a:rPr>
              <a:t>Power needed for Ne ignition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547924" y="2787949"/>
            <a:ext cx="26441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highlight>
                  <a:srgbClr val="FFFF00"/>
                </a:highlight>
              </a:rPr>
              <a:t>Power needed for He ignition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524" y="843300"/>
            <a:ext cx="4221480" cy="4584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p"/>
            </a:pPr>
            <a:r>
              <a:rPr lang="en-US" altLang="zh-CN" b="1" dirty="0"/>
              <a:t>648MHz SSR</a:t>
            </a:r>
            <a:r>
              <a:rPr lang="zh-CN" altLang="en-US" b="1" dirty="0"/>
              <a:t>：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b="1" dirty="0"/>
              <a:t>    .geometry similar to CSNSII DSR</a:t>
            </a:r>
            <a:r>
              <a:rPr lang="zh-CN" altLang="en-US" sz="1600" b="1" dirty="0"/>
              <a:t>，</a:t>
            </a:r>
          </a:p>
          <a:p>
            <a:pPr indent="0" algn="l" fontAlgn="auto"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1600" b="1" dirty="0"/>
              <a:t>    .frequency identical to CSNSII elli</a:t>
            </a:r>
            <a:endParaRPr lang="zh-CN" altLang="en-US" sz="1600" b="1" dirty="0">
              <a:sym typeface="+mn-ea"/>
            </a:endParaRPr>
          </a:p>
          <a:p>
            <a:pPr indent="0" algn="l" fontAlgn="auto">
              <a:spcAft>
                <a:spcPts val="0"/>
              </a:spcAft>
              <a:buFont typeface="Wingdings" panose="05000000000000000000" charset="0"/>
              <a:buChar char="p"/>
            </a:pPr>
            <a:r>
              <a:rPr lang="en-US" altLang="zh-CN" sz="1600" b="1" dirty="0">
                <a:sym typeface="+mn-ea"/>
              </a:rPr>
              <a:t> inert gas: </a:t>
            </a:r>
            <a:r>
              <a:rPr lang="en-US" altLang="zh-CN" sz="1800" b="1" dirty="0">
                <a:sym typeface="+mn-ea"/>
              </a:rPr>
              <a:t>Ne, He</a:t>
            </a:r>
            <a:endParaRPr lang="zh-CN" altLang="en-US" sz="1600" b="1" dirty="0">
              <a:sym typeface="+mn-ea"/>
            </a:endParaRPr>
          </a:p>
          <a:p>
            <a:pPr indent="0" algn="l" fontAlgn="auto"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1600" b="1" dirty="0">
                <a:sym typeface="+mn-ea"/>
              </a:rPr>
              <a:t>    .lower atomic number</a:t>
            </a:r>
          </a:p>
          <a:p>
            <a:pPr indent="0" algn="l" fontAlgn="auto"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1600" b="1" dirty="0">
                <a:sym typeface="+mn-ea"/>
              </a:rPr>
              <a:t>    .stronger cleaning efficacy </a:t>
            </a:r>
            <a:endParaRPr lang="zh-CN" altLang="en-US" sz="1600" b="1" dirty="0">
              <a:sym typeface="+mn-ea"/>
            </a:endParaRPr>
          </a:p>
          <a:p>
            <a:pPr indent="0" algn="l">
              <a:buFont typeface="Wingdings" panose="05000000000000000000" charset="0"/>
              <a:buChar char="p"/>
            </a:pPr>
            <a:r>
              <a:rPr lang="en-US" altLang="zh-CN" sz="1600" b="1" dirty="0">
                <a:sym typeface="+mn-ea"/>
              </a:rPr>
              <a:t> ignition power range</a:t>
            </a:r>
            <a:r>
              <a:rPr lang="en-US" altLang="zh-CN" sz="1800" b="1" dirty="0">
                <a:sym typeface="+mn-ea"/>
              </a:rPr>
              <a:t>：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b="1" dirty="0">
                <a:sym typeface="+mn-ea"/>
              </a:rPr>
              <a:t>    .lower bound</a:t>
            </a:r>
            <a:r>
              <a:rPr lang="zh-CN" altLang="en-US" sz="1600" b="1" dirty="0">
                <a:sym typeface="+mn-ea"/>
              </a:rPr>
              <a:t>（</a:t>
            </a:r>
            <a:r>
              <a:rPr lang="en-US" altLang="zh-CN" sz="1600" b="1" dirty="0">
                <a:sym typeface="+mn-ea"/>
              </a:rPr>
              <a:t> cavity initial ignition</a:t>
            </a:r>
            <a:r>
              <a:rPr lang="zh-CN" altLang="en-US" sz="1600" b="1" dirty="0">
                <a:sym typeface="+mn-ea"/>
              </a:rPr>
              <a:t>）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1600" b="1" dirty="0">
                <a:sym typeface="+mn-ea"/>
              </a:rPr>
              <a:t> </a:t>
            </a:r>
            <a:r>
              <a:rPr lang="en-US" altLang="zh-CN" sz="1600" b="1" dirty="0">
                <a:sym typeface="+mn-ea"/>
              </a:rPr>
              <a:t>   .upper bound</a:t>
            </a:r>
            <a:r>
              <a:rPr lang="zh-CN" altLang="en-US" sz="1600" b="1" dirty="0">
                <a:sym typeface="+mn-ea"/>
              </a:rPr>
              <a:t>（</a:t>
            </a:r>
            <a:r>
              <a:rPr lang="en-US" altLang="zh-CN" sz="1600" b="1" dirty="0">
                <a:sym typeface="+mn-ea"/>
              </a:rPr>
              <a:t>coupler initial ignition</a:t>
            </a:r>
            <a:r>
              <a:rPr lang="zh-CN" altLang="en-US" sz="1600" b="1" dirty="0">
                <a:sym typeface="+mn-ea"/>
              </a:rPr>
              <a:t>）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b="1" dirty="0">
                <a:sym typeface="+mn-ea"/>
              </a:rPr>
              <a:t>       .Ne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low gas pressure:2.6W-34.2W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b="1" dirty="0">
                <a:sym typeface="+mn-ea"/>
              </a:rPr>
              <a:t>               </a:t>
            </a:r>
            <a:r>
              <a:rPr lang="en-US" altLang="zh-CN" sz="1600" b="1" u="sng" dirty="0">
                <a:solidFill>
                  <a:srgbClr val="FF0000"/>
                </a:solidFill>
                <a:sym typeface="+mn-ea"/>
              </a:rPr>
              <a:t>high gas pressure：1.4W-1.9W</a:t>
            </a:r>
            <a:endParaRPr lang="en-US" altLang="zh-CN" sz="1600" b="1" dirty="0"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b="1" dirty="0">
                <a:sym typeface="+mn-ea"/>
              </a:rPr>
              <a:t>       .He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low gas pressure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2.4W-35W</a:t>
            </a:r>
          </a:p>
          <a:p>
            <a:pPr indent="0" algn="l" fontAlgn="auto"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1600" b="1" dirty="0">
                <a:sym typeface="+mn-ea"/>
              </a:rPr>
              <a:t>               </a:t>
            </a:r>
            <a:r>
              <a:rPr lang="en-US" altLang="zh-CN" sz="1600" b="1" u="sng" dirty="0">
                <a:solidFill>
                  <a:srgbClr val="FF0000"/>
                </a:solidFill>
                <a:sym typeface="+mn-ea"/>
              </a:rPr>
              <a:t>high gas pressure：1.4W-1.8W</a:t>
            </a:r>
            <a:endParaRPr lang="en-US" altLang="zh-CN" sz="1600" b="1" dirty="0">
              <a:solidFill>
                <a:srgbClr val="FF0000"/>
              </a:solidFill>
              <a:sym typeface="+mn-ea"/>
            </a:endParaRPr>
          </a:p>
          <a:p>
            <a:pPr indent="0" algn="l">
              <a:buFont typeface="Wingdings" panose="05000000000000000000" charset="0"/>
              <a:buChar char="p"/>
            </a:pPr>
            <a:r>
              <a:rPr lang="en-US" altLang="zh-CN" sz="1600" b="1" dirty="0">
                <a:sym typeface="+mn-ea"/>
              </a:rPr>
              <a:t> In medium-to-high pressure, plasma 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1600" b="1" dirty="0">
                <a:solidFill>
                  <a:srgbClr val="FF0000"/>
                </a:solidFill>
                <a:sym typeface="+mn-ea"/>
              </a:rPr>
              <a:t>    igtion on coupler highly susceptible.</a:t>
            </a:r>
          </a:p>
          <a:p>
            <a:pPr indent="0" algn="l">
              <a:buFont typeface="Wingdings" panose="05000000000000000000" charset="0"/>
              <a:buNone/>
            </a:pPr>
            <a:endParaRPr lang="zh-CN" altLang="en-US" dirty="0"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538289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altLang="zh-CN" sz="2800" b="1" baseline="-25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pk  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plasma ignition VS. P&amp;f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12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625" y="733425"/>
            <a:ext cx="2486660" cy="2051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055" y="3003550"/>
            <a:ext cx="2486660" cy="2029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7335" y="3011170"/>
            <a:ext cx="2518410" cy="2014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572000" y="2860040"/>
            <a:ext cx="194500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highlight>
                  <a:srgbClr val="FFFF00"/>
                </a:highlight>
              </a:rPr>
              <a:t>He: </a:t>
            </a:r>
            <a:r>
              <a:rPr lang="zh-CN" altLang="en-US" sz="1400" b="1" dirty="0">
                <a:highlight>
                  <a:srgbClr val="FFFF00"/>
                </a:highlight>
              </a:rPr>
              <a:t>~648MHz</a:t>
            </a:r>
            <a:endParaRPr lang="zh-CN" altLang="en-US" sz="1200" b="1"/>
          </a:p>
        </p:txBody>
      </p:sp>
      <p:sp>
        <p:nvSpPr>
          <p:cNvPr id="15" name="文本框 14"/>
          <p:cNvSpPr txBox="1"/>
          <p:nvPr/>
        </p:nvSpPr>
        <p:spPr>
          <a:xfrm>
            <a:off x="7308215" y="2860040"/>
            <a:ext cx="247777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highlight>
                  <a:srgbClr val="FFFF00"/>
                </a:highlight>
              </a:rPr>
              <a:t>He: </a:t>
            </a:r>
            <a:r>
              <a:rPr lang="zh-CN" altLang="en-US" sz="1400" b="1" dirty="0">
                <a:highlight>
                  <a:srgbClr val="FFFF00"/>
                </a:highlight>
              </a:rPr>
              <a:t>~1.103GHz</a:t>
            </a:r>
            <a:endParaRPr lang="zh-CN" altLang="en-US" sz="1200" b="1"/>
          </a:p>
        </p:txBody>
      </p:sp>
      <p:sp>
        <p:nvSpPr>
          <p:cNvPr id="17" name="文本框 16"/>
          <p:cNvSpPr txBox="1"/>
          <p:nvPr/>
        </p:nvSpPr>
        <p:spPr>
          <a:xfrm>
            <a:off x="6795770" y="662305"/>
            <a:ext cx="199580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highlight>
                  <a:srgbClr val="FFFF00"/>
                </a:highlight>
              </a:rPr>
              <a:t>Ne:</a:t>
            </a:r>
            <a:r>
              <a:rPr lang="zh-CN" altLang="en-US" sz="1400" b="1" dirty="0">
                <a:highlight>
                  <a:srgbClr val="FFFF00"/>
                </a:highlight>
              </a:rPr>
              <a:t>~648MHz</a:t>
            </a:r>
            <a:endParaRPr lang="zh-CN" altLang="en-US" sz="12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6660515" y="1647825"/>
                <a:ext cx="1382395" cy="2787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7030A0"/>
                </a:solidFill>
              </a:ln>
            </p:spPr>
            <p:txBody>
              <a:bodyPr wrap="squar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𝒑𝒌</m:t>
                          </m:r>
                        </m:sub>
                      </m:sSub>
                      <m:r>
                        <a:rPr lang="en-US" altLang="zh-CN" sz="1000" b="1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≈</m:t>
                      </m:r>
                      <m:r>
                        <a:rPr lang="en-US" altLang="zh-CN" sz="1000" b="1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𝟏𝟎𝟒</m:t>
                      </m:r>
                      <m:r>
                        <a:rPr lang="en-US" altLang="zh-CN" sz="1000" b="1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𝒍𝒏𝑷</m:t>
                          </m:r>
                        </m:e>
                      </m:rad>
                    </m:oMath>
                  </m:oMathPara>
                </a14:m>
                <a:endParaRPr lang="zh-CN" altLang="en-US" sz="1000" b="1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515" y="1647825"/>
                <a:ext cx="1382395" cy="278765"/>
              </a:xfrm>
              <a:prstGeom prst="rect">
                <a:avLst/>
              </a:prstGeom>
              <a:blipFill rotWithShape="1">
                <a:blip r:embed="rId9"/>
                <a:stretch>
                  <a:fillRect l="-367" t="-1822" r="-322" b="-1595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5004435" y="3795395"/>
                <a:ext cx="1393825" cy="27876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7030A0"/>
                </a:solidFill>
              </a:ln>
            </p:spPr>
            <p:txBody>
              <a:bodyPr wrap="squar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𝒑𝒌</m:t>
                          </m:r>
                        </m:sub>
                      </m:sSub>
                      <m:r>
                        <a:rPr lang="en-US" altLang="zh-CN" sz="1000" b="1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≈</m:t>
                      </m:r>
                      <m:r>
                        <a:rPr lang="en-US" altLang="zh-CN" sz="1000" b="1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𝟏𝟎𝟗</m:t>
                      </m:r>
                      <m:r>
                        <a:rPr lang="en-US" altLang="zh-CN" sz="1000" b="1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CN" sz="10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𝒍𝒏𝑷</m:t>
                          </m:r>
                        </m:e>
                      </m:rad>
                    </m:oMath>
                  </m:oMathPara>
                </a14:m>
                <a:endParaRPr lang="zh-CN" altLang="en-US" sz="1000" b="1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435" y="3795395"/>
                <a:ext cx="1393825" cy="278765"/>
              </a:xfrm>
              <a:prstGeom prst="rect">
                <a:avLst/>
              </a:prstGeom>
              <a:blipFill rotWithShape="1">
                <a:blip r:embed="rId10"/>
                <a:stretch>
                  <a:fillRect l="-364" t="-1822" r="-319" b="-1595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/>
        </p:nvSpPr>
        <p:spPr>
          <a:xfrm>
            <a:off x="7812405" y="3507740"/>
            <a:ext cx="569595" cy="368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/>
              <a:t>*f^2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0005" y="1001620"/>
                <a:ext cx="5866765" cy="2845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Wingdings" panose="05000000000000000000" charset="0"/>
                  <a:buChar char="p"/>
                </a:pPr>
                <a:r>
                  <a:rPr lang="en-US" altLang="zh-CN" b="1" dirty="0"/>
                  <a:t>Mechanism of plasma ignition in SRF cavity：</a:t>
                </a:r>
              </a:p>
              <a:p>
                <a:pPr algn="l" fontAlgn="auto">
                  <a:spcAft>
                    <a:spcPts val="600"/>
                  </a:spcAft>
                </a:pPr>
                <a:r>
                  <a:rPr lang="en-US" altLang="zh-CN" b="1"/>
                  <a:t>.ignited on high E-field, then drift to low E-field zone</a:t>
                </a:r>
              </a:p>
              <a:p>
                <a:pPr algn="l" fontAlgn="auto">
                  <a:spcAft>
                    <a:spcPts val="600"/>
                  </a:spcAft>
                </a:pPr>
                <a:r>
                  <a:rPr lang="en-US" altLang="zh-CN" b="1"/>
                  <a:t>.establish E</a:t>
                </a:r>
                <a:r>
                  <a:rPr lang="en-US" altLang="zh-CN" b="1" baseline="-25000"/>
                  <a:t>pk </a:t>
                </a:r>
                <a:r>
                  <a:rPr lang="en-US" altLang="zh-CN" b="1"/>
                  <a:t>for ignition vs. pressure and      frequency more universal</a:t>
                </a:r>
              </a:p>
              <a:p>
                <a:pPr algn="l" fontAlgn="auto">
                  <a:spcAft>
                    <a:spcPts val="600"/>
                  </a:spcAft>
                </a:pPr>
                <a:r>
                  <a:rPr lang="en-US" altLang="zh-CN"/>
                  <a:t> </a:t>
                </a:r>
                <a:endParaRPr lang="en-US" altLang="zh-CN" b="1" dirty="0"/>
              </a:p>
              <a:p>
                <a:pPr marL="285750" indent="-285750" algn="l">
                  <a:buFont typeface="Wingdings" panose="05000000000000000000" charset="0"/>
                  <a:buChar char="p"/>
                </a:pPr>
                <a:r>
                  <a:rPr lang="en-US" altLang="zh-CN" b="1" dirty="0"/>
                  <a:t>Peak E-field for ignition：</a:t>
                </a:r>
              </a:p>
              <a:p>
                <a:pPr indent="0" algn="l">
                  <a:buFont typeface="Wingdings" panose="05000000000000000000" charset="0"/>
                  <a:buNone/>
                </a:pPr>
                <a:r>
                  <a:rPr lang="en-US" altLang="zh-CN" sz="1600" b="1" dirty="0"/>
                  <a:t>  .</a:t>
                </a:r>
                <a14:m>
                  <m:oMath xmlns:m="http://schemas.openxmlformats.org/officeDocument/2006/math">
                    <m:r>
                      <a:rPr lang="en-US" altLang="zh-CN" sz="1600" b="1" dirty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altLang="zh-CN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dirty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1600" b="1" dirty="0">
                            <a:latin typeface="Cambria Math" panose="02040503050406030204" pitchFamily="18" charset="0"/>
                          </a:rPr>
                          <m:t>𝒑𝒌</m:t>
                        </m:r>
                      </m:sub>
                    </m:sSub>
                    <m:r>
                      <a:rPr lang="en-US" altLang="zh-CN" sz="1600" b="1" dirty="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∝</m:t>
                    </m:r>
                    <m:r>
                      <a:rPr lang="en-US" altLang="zh-CN" sz="1600" b="1" dirty="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𝟏</m:t>
                    </m:r>
                    <m:r>
                      <a:rPr lang="en-US" altLang="zh-CN" sz="1600" b="1" dirty="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CN" sz="1600" b="1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600" b="1" dirty="0"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altLang="zh-CN" sz="1600" b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1600" b="1" dirty="0">
                            <a:latin typeface="Cambria Math" panose="02040503050406030204" pitchFamily="18" charset="0"/>
                          </a:rPr>
                          <m:t>𝒍𝒏𝑷</m:t>
                        </m:r>
                      </m:e>
                    </m:rad>
                  </m:oMath>
                </a14:m>
                <a:r>
                  <a:rPr lang="en-US" altLang="zh-CN" sz="1600" b="1" dirty="0"/>
                  <a:t> </a:t>
                </a:r>
              </a:p>
              <a:p>
                <a:pPr indent="0" algn="l" fontAlgn="auto">
                  <a:spcAft>
                    <a:spcPts val="600"/>
                  </a:spcAft>
                  <a:buFont typeface="Wingdings" panose="05000000000000000000" charset="0"/>
                  <a:buNone/>
                </a:pPr>
                <a:r>
                  <a:rPr lang="en-US" altLang="zh-CN" sz="1600" b="1" dirty="0"/>
                  <a:t>  .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600" b="1" dirty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1600" b="1" dirty="0">
                            <a:latin typeface="Cambria Math" panose="02040503050406030204" pitchFamily="18" charset="0"/>
                          </a:rPr>
                          <m:t>𝒑𝒌</m:t>
                        </m:r>
                      </m:sub>
                    </m:sSub>
                    <m:r>
                      <a:rPr lang="en-US" altLang="zh-CN" sz="1600" b="1" dirty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zh-CN" sz="1600" b="1" dirty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altLang="zh-CN" sz="1600" b="1" dirty="0">
                        <a:latin typeface="Cambria Math" panose="02040503050406030204" pitchFamily="18" charset="0"/>
                      </a:rPr>
                      <m:t>^</m:t>
                    </m:r>
                    <m:r>
                      <a:rPr lang="en-US" altLang="zh-CN" sz="1600" b="1" dirty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altLang="zh-CN" b="1" dirty="0"/>
              </a:p>
              <a:p>
                <a:pPr indent="0" algn="l">
                  <a:buFont typeface="Wingdings" panose="05000000000000000000" charset="0"/>
                  <a:buNone/>
                </a:pPr>
                <a:endParaRPr lang="zh-CN" altLang="en-US" sz="1400" b="1" dirty="0"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" y="1001620"/>
                <a:ext cx="5866765" cy="2845523"/>
              </a:xfrm>
              <a:prstGeom prst="rect">
                <a:avLst/>
              </a:prstGeom>
              <a:blipFill>
                <a:blip r:embed="rId11"/>
                <a:stretch>
                  <a:fillRect l="-936" t="-1071" r="-3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2463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r:id="rId12" imgW="914400" imgH="215900" progId="Equation.KSEE3">
                  <p:embed/>
                </p:oleObj>
              </mc:Choice>
              <mc:Fallback>
                <p:oleObj r:id="rId12" imgW="914400" imgH="215900" progId="Equation.KSEE3">
                  <p:embed/>
                  <p:pic>
                    <p:nvPicPr>
                      <p:cNvPr id="0" name="对象 1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14800" y="2463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843532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In-situ 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processing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issue: weak coupling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13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506" y="3255539"/>
            <a:ext cx="1404855" cy="1899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895" y="2843962"/>
            <a:ext cx="2826850" cy="2299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905" y="762458"/>
            <a:ext cx="1875000" cy="196849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接箭头连接符 7"/>
          <p:cNvCxnSpPr/>
          <p:nvPr/>
        </p:nvCxnSpPr>
        <p:spPr>
          <a:xfrm>
            <a:off x="7723985" y="4166644"/>
            <a:ext cx="0" cy="432048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444169" y="712641"/>
            <a:ext cx="270779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    </a:t>
            </a:r>
            <a:r>
              <a:rPr lang="en-US" altLang="zh-CN" sz="1400" b="1" u="sng">
                <a:solidFill>
                  <a:srgbClr val="FF0000"/>
                </a:solidFill>
                <a:highlight>
                  <a:srgbClr val="FFFF00"/>
                </a:highlight>
              </a:rPr>
              <a:t>before stub-tuner</a:t>
            </a:r>
            <a:r>
              <a:rPr lang="zh-CN" altLang="en-US" sz="1400" b="1" u="sng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400" b="1" u="sng">
                <a:solidFill>
                  <a:srgbClr val="FF0000"/>
                </a:solidFill>
                <a:highlight>
                  <a:srgbClr val="FFFF00"/>
                </a:highlight>
              </a:rPr>
              <a:t>used</a:t>
            </a:r>
            <a:r>
              <a:rPr lang="zh-CN" altLang="en-US" sz="1400" b="1" u="sng">
                <a:solidFill>
                  <a:srgbClr val="FF0000"/>
                </a:solidFill>
                <a:highlight>
                  <a:srgbClr val="FFFF00"/>
                </a:highlight>
              </a:rPr>
              <a:t>：</a:t>
            </a:r>
            <a:r>
              <a:rPr lang="en-US" altLang="zh-CN" sz="1400" b="1" u="sng">
                <a:solidFill>
                  <a:srgbClr val="FF0000"/>
                </a:solidFill>
              </a:rPr>
              <a:t>    </a:t>
            </a:r>
            <a:endParaRPr lang="zh-CN" altLang="en-US" sz="1400" b="1" dirty="0">
              <a:solidFill>
                <a:srgbClr val="FF0000"/>
              </a:solidFill>
            </a:endParaRPr>
          </a:p>
          <a:p>
            <a:r>
              <a:rPr lang="en-US" altLang="zh-CN" sz="1400" b="1" u="sng">
                <a:solidFill>
                  <a:srgbClr val="FF0000"/>
                </a:solidFill>
                <a:highlight>
                  <a:srgbClr val="FFFF00"/>
                </a:highlight>
              </a:rPr>
              <a:t>high</a:t>
            </a:r>
            <a:r>
              <a:rPr lang="zh-CN" altLang="en-US" sz="1400" b="1" u="sng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400" b="1" u="sng">
                <a:solidFill>
                  <a:srgbClr val="FF0000"/>
                </a:solidFill>
                <a:highlight>
                  <a:srgbClr val="FFFF00"/>
                </a:highlight>
              </a:rPr>
              <a:t>power</a:t>
            </a:r>
            <a:r>
              <a:rPr lang="zh-CN" altLang="en-US" sz="1400" b="1" u="sng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400" b="1" u="sng">
                <a:solidFill>
                  <a:srgbClr val="FF0000"/>
                </a:solidFill>
                <a:highlight>
                  <a:srgbClr val="FFFF00"/>
                </a:highlight>
              </a:rPr>
              <a:t>caused</a:t>
            </a:r>
            <a:r>
              <a:rPr lang="zh-CN" altLang="en-US" sz="1400" b="1" u="sng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400" b="1" u="sng">
                <a:solidFill>
                  <a:srgbClr val="FF0000"/>
                </a:solidFill>
                <a:highlight>
                  <a:srgbClr val="FFFF00"/>
                </a:highlight>
              </a:rPr>
              <a:t>oxidation</a:t>
            </a:r>
            <a:endParaRPr lang="zh-CN" altLang="en-US" sz="1400" b="1" u="sng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59181" y="3149319"/>
            <a:ext cx="2553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highlight>
                  <a:srgbClr val="FFFF00"/>
                </a:highlight>
              </a:rPr>
              <a:t>before and after stub-tuner used</a:t>
            </a:r>
            <a:endParaRPr lang="zh-CN" altLang="en-US" sz="1200" b="1" dirty="0">
              <a:highlight>
                <a:srgbClr val="FFFF00"/>
              </a:highlight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949650" y="2906160"/>
            <a:ext cx="266700" cy="214630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stCxn id="15" idx="0"/>
          </p:cNvCxnSpPr>
          <p:nvPr/>
        </p:nvCxnSpPr>
        <p:spPr>
          <a:xfrm flipV="1">
            <a:off x="7083000" y="1464075"/>
            <a:ext cx="421640" cy="14420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5" idx="6"/>
          </p:cNvCxnSpPr>
          <p:nvPr/>
        </p:nvCxnSpPr>
        <p:spPr>
          <a:xfrm flipV="1">
            <a:off x="7216350" y="2040655"/>
            <a:ext cx="431800" cy="9728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3128" y="780106"/>
            <a:ext cx="62649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/>
              <a:t>For in-situ plasma processing, cavity warmed up to RT at which coupler is at weak coupling status. </a:t>
            </a:r>
          </a:p>
          <a:p>
            <a:endParaRPr lang="en-US" altLang="zh-CN" b="1"/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/>
              <a:t>648 MHz SSR spoke + weak coupling antenna: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b="1"/>
              <a:t>  . coupler antenna adjusted manually to weak coupling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b="1"/>
              <a:t>    to simulate the in-situ status.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b="1"/>
              <a:t>  . stub-tuner for high frequency readily available from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b="1"/>
              <a:t>    market can be used to tune into good coupling.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b="1"/>
              <a:t>  . experiments confirm that stub tuner improves poor 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b="1"/>
              <a:t>    coupling and cuts down ignition power.  </a:t>
            </a:r>
          </a:p>
          <a:p>
            <a:pPr indent="0">
              <a:buFont typeface="Wingdings" panose="05000000000000000000" charset="0"/>
              <a:buNone/>
            </a:pPr>
            <a:endParaRPr lang="en-US" altLang="zh-CN" b="1"/>
          </a:p>
          <a:p>
            <a:pPr marL="285750" indent="-285750">
              <a:buFont typeface="Wingdings" panose="05000000000000000000" charset="0"/>
              <a:buChar char="p"/>
            </a:pPr>
            <a:endParaRPr lang="zh-CN" altLang="en-US" b="1"/>
          </a:p>
        </p:txBody>
      </p:sp>
      <p:sp>
        <p:nvSpPr>
          <p:cNvPr id="18" name="文本框 17"/>
          <p:cNvSpPr txBox="1"/>
          <p:nvPr/>
        </p:nvSpPr>
        <p:spPr>
          <a:xfrm>
            <a:off x="4726915" y="3255539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highlight>
                  <a:srgbClr val="FFFF00"/>
                </a:highlight>
              </a:rPr>
              <a:t>stub-tuner used</a:t>
            </a:r>
            <a:endParaRPr lang="zh-CN" altLang="en-US" sz="1200" b="1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8435323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In-situ plasma processing issue: weak coupling </a:t>
            </a:r>
          </a:p>
          <a:p>
            <a:pPr algn="l"/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83000" y="4736628"/>
            <a:ext cx="2025000" cy="237642"/>
          </a:xfrm>
        </p:spPr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14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335" y="699135"/>
            <a:ext cx="2173605" cy="181864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5560" y="843280"/>
            <a:ext cx="532066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buClrTx/>
              <a:buSzTx/>
              <a:buFont typeface="Wingdings" panose="05000000000000000000" pitchFamily="2" charset="2"/>
              <a:buChar char="p"/>
            </a:pPr>
            <a:r>
              <a:rPr lang="en-US" altLang="zh-CN" sz="1600" b="1"/>
              <a:t>For CSNS-II DSR, 324MHz &amp; β=0.02</a:t>
            </a:r>
            <a:r>
              <a:rPr lang="zh-CN" altLang="en-US" sz="1600" b="1"/>
              <a:t>：</a:t>
            </a:r>
            <a:endParaRPr lang="en-US" altLang="zh-CN" sz="1600" b="1"/>
          </a:p>
          <a:p>
            <a:pPr algn="l" fontAlgn="auto">
              <a:spcAft>
                <a:spcPts val="600"/>
              </a:spcAft>
              <a:buClrTx/>
              <a:buSzTx/>
            </a:pPr>
            <a:r>
              <a:rPr lang="en-US" altLang="zh-CN" sz="1600" b="1"/>
              <a:t>    .~92% forward power reflected</a:t>
            </a:r>
          </a:p>
          <a:p>
            <a:pPr algn="l" fontAlgn="auto">
              <a:spcAft>
                <a:spcPts val="600"/>
              </a:spcAft>
              <a:buClrTx/>
              <a:buSzTx/>
            </a:pPr>
            <a:r>
              <a:rPr lang="en-US" altLang="zh-CN" sz="1600" b="1"/>
              <a:t>    .power needed for ignition ~100W to 400W</a:t>
            </a:r>
          </a:p>
          <a:p>
            <a:pPr algn="l" fontAlgn="auto">
              <a:buClrTx/>
              <a:buSzTx/>
            </a:pPr>
            <a:r>
              <a:rPr lang="en-US" altLang="zh-CN" sz="1600" b="1"/>
              <a:t>    .the large disparity of power density between the</a:t>
            </a:r>
          </a:p>
          <a:p>
            <a:pPr algn="l" fontAlgn="auto">
              <a:buClrTx/>
              <a:buSzTx/>
            </a:pPr>
            <a:r>
              <a:rPr lang="en-US" altLang="zh-CN" sz="1600" b="1"/>
              <a:t>     coupler and cavity, making the plasma ignition </a:t>
            </a:r>
          </a:p>
          <a:p>
            <a:pPr algn="l" fontAlgn="auto">
              <a:buClrTx/>
              <a:buSzTx/>
            </a:pPr>
            <a:r>
              <a:rPr lang="en-US" altLang="zh-CN" sz="1600" b="1"/>
              <a:t>     inside cavity very difficult and readily triggering</a:t>
            </a:r>
          </a:p>
          <a:p>
            <a:pPr algn="l" fontAlgn="auto">
              <a:spcAft>
                <a:spcPts val="600"/>
              </a:spcAft>
              <a:buClrTx/>
              <a:buSzTx/>
            </a:pPr>
            <a:r>
              <a:rPr lang="en-US" altLang="zh-CN" sz="1600" b="1"/>
              <a:t>     plasma on coupler</a:t>
            </a:r>
          </a:p>
          <a:p>
            <a:pPr algn="l" fontAlgn="auto">
              <a:buClrTx/>
              <a:buSzTx/>
            </a:pPr>
            <a:r>
              <a:rPr lang="en-US" altLang="zh-CN" sz="1600" b="1"/>
              <a:t>   .commercially available stub-tuner cannot cover</a:t>
            </a:r>
          </a:p>
          <a:p>
            <a:pPr algn="l" fontAlgn="auto">
              <a:buClrTx/>
              <a:buSzTx/>
            </a:pPr>
            <a:r>
              <a:rPr lang="en-US" altLang="zh-CN" sz="1600" b="1"/>
              <a:t>    such low frequency of 324MHz,  a customized </a:t>
            </a:r>
          </a:p>
          <a:p>
            <a:pPr algn="l" fontAlgn="auto">
              <a:buClrTx/>
              <a:buSzTx/>
            </a:pPr>
            <a:r>
              <a:rPr lang="en-US" altLang="zh-CN" sz="1600" b="1"/>
              <a:t>    prototype designed and fabricated, which can </a:t>
            </a:r>
          </a:p>
          <a:p>
            <a:pPr algn="l" fontAlgn="auto">
              <a:buClrTx/>
              <a:buSzTx/>
            </a:pPr>
            <a:r>
              <a:rPr lang="en-US" altLang="zh-CN" sz="1600" b="1"/>
              <a:t>    decrease the ignition power to ~30W</a:t>
            </a:r>
          </a:p>
          <a:p>
            <a:pPr algn="l" fontAlgn="auto">
              <a:spcAft>
                <a:spcPts val="1200"/>
              </a:spcAft>
              <a:buClrTx/>
              <a:buSzTx/>
            </a:pPr>
            <a:endParaRPr lang="en-US" altLang="zh-CN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5842810" y="681898"/>
                <a:ext cx="1424305" cy="372110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900" b="1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𝜷</m:t>
                      </m:r>
                      <m:r>
                        <a:rPr lang="en-US" altLang="zh-CN" sz="900" b="1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9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9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9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altLang="zh-CN" sz="9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9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9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altLang="zh-CN" sz="900" b="1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𝒆𝒙𝒕</m:t>
                              </m:r>
                            </m:sub>
                          </m:sSub>
                        </m:den>
                      </m:f>
                      <m:r>
                        <a:rPr lang="en-US" altLang="zh-CN" sz="900" b="1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900" b="1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900" b="1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altLang="zh-CN" sz="900" b="1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𝟎𝟐</m:t>
                      </m:r>
                      <m:r>
                        <a:rPr lang="en-US" altLang="zh-CN" sz="900" b="1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&lt;&lt;</m:t>
                      </m:r>
                      <m:r>
                        <a:rPr lang="en-US" altLang="zh-CN" sz="900" b="1" i="1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altLang="zh-CN" sz="900" b="1" i="1">
                  <a:highlight>
                    <a:srgbClr val="FFFF00"/>
                  </a:highlight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810" y="681898"/>
                <a:ext cx="1424305" cy="372110"/>
              </a:xfrm>
              <a:prstGeom prst="rect">
                <a:avLst/>
              </a:prstGeom>
              <a:blipFill rotWithShape="1">
                <a:blip r:embed="rId6"/>
                <a:stretch>
                  <a:fillRect l="-12" t="-146" r="12" b="1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5380291" y="2030721"/>
                <a:ext cx="1894840" cy="473075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rgbClr val="7030A0"/>
                </a:solidFill>
              </a:ln>
            </p:spPr>
            <p:txBody>
              <a:bodyPr wrap="squar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12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≈0.08</m:t>
                      </m:r>
                    </m:oMath>
                  </m:oMathPara>
                </a14:m>
                <a:endParaRPr lang="zh-CN" altLang="en-US" sz="120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291" y="2030721"/>
                <a:ext cx="1894840" cy="473075"/>
              </a:xfrm>
              <a:prstGeom prst="rect">
                <a:avLst/>
              </a:prstGeom>
              <a:blipFill rotWithShape="1">
                <a:blip r:embed="rId7"/>
                <a:stretch>
                  <a:fillRect l="-265" t="-1072" r="-238" b="-941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335" y="2574925"/>
            <a:ext cx="2173604" cy="2568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0519" y="2592997"/>
            <a:ext cx="551815" cy="68199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4114" y="1258570"/>
            <a:ext cx="1619885" cy="125857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4115" y="2573970"/>
            <a:ext cx="1619885" cy="6807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直接箭头连接符 11"/>
          <p:cNvCxnSpPr>
            <a:endCxn id="17" idx="1"/>
          </p:cNvCxnSpPr>
          <p:nvPr/>
        </p:nvCxnSpPr>
        <p:spPr>
          <a:xfrm flipV="1">
            <a:off x="6181724" y="2933992"/>
            <a:ext cx="518795" cy="40132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121879" y="2729298"/>
            <a:ext cx="1152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highlight>
                  <a:srgbClr val="FFFF00"/>
                </a:highlight>
              </a:rPr>
              <a:t>With</a:t>
            </a:r>
            <a:r>
              <a:rPr lang="zh-CN" altLang="en-US" sz="1000" b="1">
                <a:highlight>
                  <a:srgbClr val="FFFF00"/>
                </a:highlight>
              </a:rPr>
              <a:t> </a:t>
            </a:r>
            <a:r>
              <a:rPr lang="en-US" altLang="zh-CN" sz="1000" b="1">
                <a:highlight>
                  <a:srgbClr val="FFFF00"/>
                </a:highlight>
              </a:rPr>
              <a:t>stub-tuner</a:t>
            </a:r>
            <a:r>
              <a:rPr lang="zh-CN" altLang="en-US" sz="1000" b="1">
                <a:highlight>
                  <a:srgbClr val="FFFF00"/>
                </a:highlight>
              </a:rPr>
              <a:t>：</a:t>
            </a:r>
            <a:endParaRPr lang="en-US" altLang="zh-CN" sz="1000" b="1">
              <a:highlight>
                <a:srgbClr val="FFFF00"/>
              </a:highlight>
            </a:endParaRPr>
          </a:p>
          <a:p>
            <a:r>
              <a:rPr lang="en-US" altLang="zh-CN" sz="1000" b="1">
                <a:highlight>
                  <a:srgbClr val="FFFF00"/>
                </a:highlight>
              </a:rPr>
              <a:t>S11=-22dB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4115" y="3423920"/>
            <a:ext cx="1226185" cy="1699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7520293" y="906153"/>
            <a:ext cx="1561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highlight>
                  <a:srgbClr val="FFFF00"/>
                </a:highlight>
              </a:rPr>
              <a:t>Plasma</a:t>
            </a:r>
            <a:r>
              <a:rPr lang="zh-CN" altLang="en-US" sz="1000" b="1">
                <a:highlight>
                  <a:srgbClr val="FFFF00"/>
                </a:highlight>
              </a:rPr>
              <a:t> </a:t>
            </a:r>
            <a:r>
              <a:rPr lang="en-US" altLang="zh-CN" sz="1000" b="1">
                <a:highlight>
                  <a:srgbClr val="FFFF00"/>
                </a:highlight>
              </a:rPr>
              <a:t>ignition</a:t>
            </a:r>
            <a:r>
              <a:rPr lang="zh-CN" altLang="en-US" sz="1000" b="1">
                <a:highlight>
                  <a:srgbClr val="FFFF00"/>
                </a:highlight>
              </a:rPr>
              <a:t> </a:t>
            </a:r>
            <a:r>
              <a:rPr lang="en-US" altLang="zh-CN" sz="1000" b="1">
                <a:highlight>
                  <a:srgbClr val="FFFF00"/>
                </a:highlight>
              </a:rPr>
              <a:t>power</a:t>
            </a:r>
          </a:p>
          <a:p>
            <a:r>
              <a:rPr lang="en-US" altLang="zh-CN" sz="1000" b="1">
                <a:highlight>
                  <a:srgbClr val="FFFF00"/>
                </a:highlight>
              </a:rPr>
              <a:t>without the stub-tuner</a:t>
            </a:r>
            <a:endParaRPr lang="zh-CN" altLang="en-US" sz="1000" b="1">
              <a:highlight>
                <a:srgbClr val="FFFF00"/>
              </a:highlight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652135" y="2614295"/>
            <a:ext cx="9378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highlight>
                  <a:srgbClr val="FFFF00"/>
                </a:highlight>
              </a:rPr>
              <a:t>stub-tuner CST design</a:t>
            </a:r>
            <a:endParaRPr lang="zh-CN" altLang="en-US" sz="1000" b="1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8435323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In-situ plasma processing issue: weak coupling </a:t>
            </a:r>
          </a:p>
          <a:p>
            <a:pPr algn="l"/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15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032" y="127057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              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5748" y="805405"/>
            <a:ext cx="71813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b="1"/>
              <a:t>Tune</a:t>
            </a:r>
            <a:r>
              <a:rPr lang="zh-CN" altLang="en-US" sz="2400" b="1"/>
              <a:t> </a:t>
            </a:r>
            <a:r>
              <a:rPr lang="en-US" altLang="zh-CN" sz="2400" b="1"/>
              <a:t>the fabricated stub-tuner to good match</a:t>
            </a:r>
            <a:r>
              <a:rPr lang="zh-CN" altLang="en-US" sz="2400" b="1"/>
              <a:t> </a:t>
            </a:r>
            <a:endParaRPr lang="en-US" altLang="zh-CN" b="1" dirty="0"/>
          </a:p>
          <a:p>
            <a:r>
              <a:rPr lang="en-US" altLang="zh-CN" sz="2000" b="1" u="sng" dirty="0">
                <a:solidFill>
                  <a:srgbClr val="002060"/>
                </a:solidFill>
              </a:rPr>
              <a:t>  </a:t>
            </a:r>
            <a:r>
              <a:rPr lang="en-US" altLang="zh-CN" sz="2000" b="1" u="sng">
                <a:solidFill>
                  <a:srgbClr val="002060"/>
                </a:solidFill>
              </a:rPr>
              <a:t>. Test</a:t>
            </a:r>
            <a:r>
              <a:rPr lang="zh-CN" altLang="en-US" sz="2000" b="1" u="sng">
                <a:solidFill>
                  <a:srgbClr val="002060"/>
                </a:solidFill>
              </a:rPr>
              <a:t> </a:t>
            </a:r>
            <a:r>
              <a:rPr lang="en-US" altLang="zh-CN" sz="2000" b="1" u="sng">
                <a:solidFill>
                  <a:srgbClr val="002060"/>
                </a:solidFill>
              </a:rPr>
              <a:t>the</a:t>
            </a:r>
            <a:r>
              <a:rPr lang="zh-CN" altLang="en-US" sz="2000" b="1" u="sng">
                <a:solidFill>
                  <a:srgbClr val="002060"/>
                </a:solidFill>
              </a:rPr>
              <a:t> </a:t>
            </a:r>
            <a:r>
              <a:rPr lang="en-US" altLang="zh-CN" sz="2000" b="1" u="sng">
                <a:solidFill>
                  <a:srgbClr val="002060"/>
                </a:solidFill>
              </a:rPr>
              <a:t>stub-tuner</a:t>
            </a:r>
            <a:r>
              <a:rPr lang="zh-CN" altLang="en-US" sz="2000" b="1" u="sng">
                <a:solidFill>
                  <a:srgbClr val="002060"/>
                </a:solidFill>
              </a:rPr>
              <a:t> </a:t>
            </a:r>
            <a:r>
              <a:rPr lang="en-US" altLang="zh-CN" sz="2000" b="1" u="sng">
                <a:solidFill>
                  <a:srgbClr val="002060"/>
                </a:solidFill>
              </a:rPr>
              <a:t>on</a:t>
            </a:r>
            <a:r>
              <a:rPr lang="zh-CN" altLang="en-US" sz="2000" b="1" u="sng">
                <a:solidFill>
                  <a:srgbClr val="002060"/>
                </a:solidFill>
              </a:rPr>
              <a:t> </a:t>
            </a:r>
            <a:r>
              <a:rPr lang="en-US" altLang="zh-CN" sz="2000" b="1" u="sng">
                <a:solidFill>
                  <a:srgbClr val="002060"/>
                </a:solidFill>
              </a:rPr>
              <a:t>324MHz SSR</a:t>
            </a:r>
            <a:r>
              <a:rPr lang="zh-CN" altLang="en-US" sz="2000" b="1" u="sng">
                <a:solidFill>
                  <a:srgbClr val="002060"/>
                </a:solidFill>
              </a:rPr>
              <a:t> </a:t>
            </a:r>
            <a:endParaRPr lang="en-US" altLang="zh-CN" sz="2000" b="1" u="sng" dirty="0">
              <a:solidFill>
                <a:srgbClr val="002060"/>
              </a:solidFill>
            </a:endParaRPr>
          </a:p>
          <a:p>
            <a:r>
              <a:rPr lang="en-US" altLang="zh-CN" sz="2000" b="1" u="sng" dirty="0">
                <a:solidFill>
                  <a:srgbClr val="002060"/>
                </a:solidFill>
              </a:rPr>
              <a:t>  </a:t>
            </a:r>
            <a:r>
              <a:rPr lang="en-US" altLang="zh-CN" sz="2000" b="1" u="sng">
                <a:solidFill>
                  <a:srgbClr val="002060"/>
                </a:solidFill>
              </a:rPr>
              <a:t>. Tuning</a:t>
            </a:r>
            <a:r>
              <a:rPr lang="zh-CN" altLang="en-US" sz="2000" b="1" u="sng">
                <a:solidFill>
                  <a:srgbClr val="002060"/>
                </a:solidFill>
              </a:rPr>
              <a:t> </a:t>
            </a:r>
            <a:r>
              <a:rPr lang="en-US" altLang="zh-CN" sz="2000" b="1" u="sng">
                <a:solidFill>
                  <a:srgbClr val="002060"/>
                </a:solidFill>
              </a:rPr>
              <a:t>performance</a:t>
            </a:r>
            <a:r>
              <a:rPr lang="zh-CN" altLang="en-US" sz="2000" b="1" u="sng">
                <a:solidFill>
                  <a:srgbClr val="002060"/>
                </a:solidFill>
              </a:rPr>
              <a:t>： </a:t>
            </a:r>
            <a:r>
              <a:rPr lang="en-US" altLang="zh-CN" sz="2000" b="1" u="sng">
                <a:solidFill>
                  <a:srgbClr val="002060"/>
                </a:solidFill>
              </a:rPr>
              <a:t>S11</a:t>
            </a:r>
            <a:r>
              <a:rPr lang="zh-CN" altLang="en-US" sz="2000" b="1" u="sng" dirty="0">
                <a:solidFill>
                  <a:srgbClr val="002060"/>
                </a:solidFill>
              </a:rPr>
              <a:t>：</a:t>
            </a:r>
            <a:r>
              <a:rPr lang="en-US" altLang="zh-CN" sz="2000" b="1" u="sng" dirty="0">
                <a:solidFill>
                  <a:srgbClr val="002060"/>
                </a:solidFill>
              </a:rPr>
              <a:t>-0.4dB→-35dB </a:t>
            </a:r>
          </a:p>
          <a:p>
            <a:r>
              <a:rPr lang="en-US" altLang="zh-CN" sz="2000" b="1" u="sng">
                <a:solidFill>
                  <a:srgbClr val="002060"/>
                </a:solidFill>
              </a:rPr>
              <a:t>                                           S21</a:t>
            </a:r>
            <a:r>
              <a:rPr lang="zh-CN" altLang="en-US" sz="2000" b="1" u="sng" dirty="0">
                <a:solidFill>
                  <a:srgbClr val="002060"/>
                </a:solidFill>
              </a:rPr>
              <a:t>：</a:t>
            </a:r>
            <a:r>
              <a:rPr lang="en-US" altLang="zh-CN" sz="2000" b="1" u="sng" dirty="0">
                <a:solidFill>
                  <a:srgbClr val="002060"/>
                </a:solidFill>
              </a:rPr>
              <a:t>-53.9dB→-41dB</a:t>
            </a:r>
            <a:r>
              <a:rPr lang="zh-CN" altLang="en-US" sz="2000" b="1" u="sng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02" y="3825561"/>
            <a:ext cx="2204796" cy="1652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50358" y="1767502"/>
            <a:ext cx="1337404" cy="178399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直接箭头连接符 6"/>
          <p:cNvCxnSpPr/>
          <p:nvPr/>
        </p:nvCxnSpPr>
        <p:spPr>
          <a:xfrm flipH="1">
            <a:off x="7845690" y="3563341"/>
            <a:ext cx="344511" cy="5420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21" y="2677347"/>
            <a:ext cx="3417937" cy="1148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267" y="3872924"/>
            <a:ext cx="3417936" cy="1224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68" y="2677347"/>
            <a:ext cx="3417937" cy="1148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69" y="3878743"/>
            <a:ext cx="3417936" cy="1253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文本框 28"/>
          <p:cNvSpPr txBox="1"/>
          <p:nvPr/>
        </p:nvSpPr>
        <p:spPr>
          <a:xfrm>
            <a:off x="247700" y="2556865"/>
            <a:ext cx="3347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highlight>
                  <a:srgbClr val="FFFF00"/>
                </a:highlight>
              </a:rPr>
              <a:t>Without Stub-tuner</a:t>
            </a:r>
            <a:r>
              <a:rPr lang="zh-CN" altLang="en-US" sz="1600" b="1" dirty="0">
                <a:highlight>
                  <a:srgbClr val="FFFF00"/>
                </a:highlight>
              </a:rPr>
              <a:t>：</a:t>
            </a:r>
            <a:r>
              <a:rPr lang="en-US" altLang="zh-CN" sz="1600" b="1" dirty="0">
                <a:highlight>
                  <a:srgbClr val="FFFF00"/>
                </a:highlight>
              </a:rPr>
              <a:t>S11=-0.4dB</a:t>
            </a:r>
            <a:endParaRPr lang="zh-CN" altLang="en-US" sz="1600" b="1" dirty="0">
              <a:highlight>
                <a:srgbClr val="FFFF00"/>
              </a:highlight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0434" y="3799845"/>
            <a:ext cx="297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highlight>
                  <a:srgbClr val="FFFF00"/>
                </a:highlight>
              </a:rPr>
              <a:t>With Stub-tuner</a:t>
            </a:r>
            <a:r>
              <a:rPr lang="zh-CN" altLang="en-US" sz="1600" b="1" dirty="0">
                <a:highlight>
                  <a:srgbClr val="FFFF00"/>
                </a:highlight>
              </a:rPr>
              <a:t>：</a:t>
            </a:r>
            <a:r>
              <a:rPr lang="en-US" altLang="zh-CN" sz="1600" b="1" dirty="0">
                <a:highlight>
                  <a:srgbClr val="FFFF00"/>
                </a:highlight>
              </a:rPr>
              <a:t>S11=-35dB</a:t>
            </a:r>
            <a:endParaRPr lang="zh-CN" altLang="en-US" sz="1600" b="1" dirty="0">
              <a:highlight>
                <a:srgbClr val="FFFF00"/>
              </a:highlight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17523" y="2566747"/>
            <a:ext cx="3300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highlight>
                  <a:srgbClr val="FFFF00"/>
                </a:highlight>
              </a:rPr>
              <a:t>Without Stub-tuner</a:t>
            </a:r>
            <a:r>
              <a:rPr lang="zh-CN" altLang="en-US" sz="1600" b="1" dirty="0">
                <a:highlight>
                  <a:srgbClr val="FFFF00"/>
                </a:highlight>
              </a:rPr>
              <a:t>：</a:t>
            </a:r>
            <a:r>
              <a:rPr lang="en-US" altLang="zh-CN" sz="1600" b="1" dirty="0">
                <a:highlight>
                  <a:srgbClr val="FFFF00"/>
                </a:highlight>
              </a:rPr>
              <a:t>S21=-54dB</a:t>
            </a:r>
            <a:endParaRPr lang="zh-CN" altLang="en-US" sz="1600" b="1" dirty="0">
              <a:highlight>
                <a:srgbClr val="FFFF00"/>
              </a:highlight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877022" y="3766884"/>
            <a:ext cx="2981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highlight>
                  <a:srgbClr val="FFFF00"/>
                </a:highlight>
              </a:rPr>
              <a:t>With Stub-tuner</a:t>
            </a:r>
            <a:r>
              <a:rPr lang="zh-CN" altLang="en-US" sz="1600" b="1" dirty="0">
                <a:highlight>
                  <a:srgbClr val="FFFF00"/>
                </a:highlight>
              </a:rPr>
              <a:t>：</a:t>
            </a:r>
            <a:r>
              <a:rPr lang="en-US" altLang="zh-CN" sz="1600" b="1" dirty="0">
                <a:highlight>
                  <a:srgbClr val="FFFF00"/>
                </a:highlight>
              </a:rPr>
              <a:t>S21=-42dB</a:t>
            </a:r>
            <a:endParaRPr lang="zh-CN" altLang="en-US" sz="1600" b="1" dirty="0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20905" y="1190275"/>
            <a:ext cx="2852063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C00000"/>
                </a:solidFill>
                <a:highlight>
                  <a:srgbClr val="FFFF00"/>
                </a:highlight>
              </a:rPr>
              <a:t>The</a:t>
            </a:r>
            <a:r>
              <a:rPr lang="zh-CN" altLang="en-US" b="1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b="1">
                <a:solidFill>
                  <a:srgbClr val="C00000"/>
                </a:solidFill>
                <a:highlight>
                  <a:srgbClr val="FFFF00"/>
                </a:highlight>
              </a:rPr>
              <a:t>power coupled into</a:t>
            </a:r>
          </a:p>
          <a:p>
            <a:r>
              <a:rPr lang="en-US" altLang="zh-CN" b="1">
                <a:solidFill>
                  <a:srgbClr val="C00000"/>
                </a:solidFill>
                <a:highlight>
                  <a:srgbClr val="FFFF00"/>
                </a:highlight>
              </a:rPr>
              <a:t>the cavity increased by </a:t>
            </a:r>
          </a:p>
          <a:p>
            <a:r>
              <a:rPr lang="en-US" altLang="zh-CN" b="1">
                <a:solidFill>
                  <a:srgbClr val="C00000"/>
                </a:solidFill>
                <a:highlight>
                  <a:srgbClr val="FFFF00"/>
                </a:highlight>
              </a:rPr>
              <a:t>a factor of 15.8</a:t>
            </a:r>
            <a:endParaRPr lang="en-US" altLang="zh-CN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70585" y="166981"/>
            <a:ext cx="547617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break down on coupler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16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515" y="51435"/>
            <a:ext cx="1356995" cy="1811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6346764" y="136139"/>
            <a:ext cx="1811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400" b="1">
                <a:highlight>
                  <a:srgbClr val="FFFF00"/>
                </a:highlight>
              </a:rPr>
              <a:t>ignition in cavity</a:t>
            </a:r>
            <a:r>
              <a:rPr lang="zh-CN" altLang="en-US" sz="2400" b="1">
                <a:highlight>
                  <a:srgbClr val="FFFF00"/>
                </a:highlight>
              </a:rPr>
              <a:t>√</a:t>
            </a:r>
            <a:endParaRPr lang="zh-CN" altLang="en-US" sz="2400" b="1" dirty="0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4438" y="830741"/>
            <a:ext cx="1383030" cy="10375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7313881" y="775170"/>
            <a:ext cx="2026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ignition</a:t>
            </a:r>
            <a:r>
              <a:rPr lang="zh-CN" altLang="en-US" sz="1400" b="1">
                <a:highlight>
                  <a:srgbClr val="FFFF00"/>
                </a:highlight>
              </a:rPr>
              <a:t> </a:t>
            </a:r>
            <a:r>
              <a:rPr lang="en-US" altLang="zh-CN" sz="1400" b="1">
                <a:highlight>
                  <a:srgbClr val="FFFF00"/>
                </a:highlight>
              </a:rPr>
              <a:t>on</a:t>
            </a:r>
            <a:r>
              <a:rPr lang="zh-CN" altLang="en-US" sz="1400" b="1">
                <a:highlight>
                  <a:srgbClr val="FFFF00"/>
                </a:highlight>
              </a:rPr>
              <a:t> </a:t>
            </a:r>
            <a:r>
              <a:rPr lang="en-US" altLang="zh-CN" sz="1400" b="1">
                <a:highlight>
                  <a:srgbClr val="FFFF00"/>
                </a:highlight>
              </a:rPr>
              <a:t>coupler</a:t>
            </a:r>
            <a:r>
              <a:rPr lang="zh-CN" altLang="en-US" sz="2400" b="1">
                <a:highlight>
                  <a:srgbClr val="FFFF00"/>
                </a:highlight>
              </a:rPr>
              <a:t>×</a:t>
            </a:r>
            <a:endParaRPr lang="zh-CN" altLang="en-US" sz="2400" b="1" dirty="0">
              <a:highlight>
                <a:srgbClr val="FFFF00"/>
              </a:highlight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8868" y="1966562"/>
            <a:ext cx="2152584" cy="1773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270" y="3044527"/>
            <a:ext cx="3371634" cy="2020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8248" y="3048952"/>
            <a:ext cx="2986397" cy="2016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80202" y="720328"/>
            <a:ext cx="60388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/>
              <a:t>Plasma ignition on coupler may cause copper </a:t>
            </a:r>
          </a:p>
          <a:p>
            <a:r>
              <a:rPr lang="en-US" altLang="zh-CN" b="1"/>
              <a:t>     sputtering contamination, which must be avoided.</a:t>
            </a:r>
            <a:endParaRPr lang="en-US" altLang="zh-CN" b="1" dirty="0"/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/>
              <a:t>For medium to high gas pressure, plasma prone to</a:t>
            </a:r>
          </a:p>
          <a:p>
            <a:r>
              <a:rPr lang="en-US" altLang="zh-CN" b="1"/>
              <a:t>    ignite on coupler.</a:t>
            </a:r>
            <a:endParaRPr lang="en-US" altLang="zh-CN" b="1" dirty="0"/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/>
              <a:t>Applying a negative DC bias voltage to coupler</a:t>
            </a:r>
          </a:p>
          <a:p>
            <a:r>
              <a:rPr lang="en-US" altLang="zh-CN" b="1"/>
              <a:t>     antenna via bias-tee can effectively suppress</a:t>
            </a:r>
          </a:p>
          <a:p>
            <a:r>
              <a:rPr lang="en-US" altLang="zh-CN" b="1"/>
              <a:t>     plasma ignition on coupler</a:t>
            </a:r>
            <a:endParaRPr lang="zh-CN" altLang="en-US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7940623" y="3505917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highlight>
                  <a:srgbClr val="FFFF00"/>
                </a:highlight>
              </a:rPr>
              <a:t>DC</a:t>
            </a:r>
            <a:endParaRPr lang="zh-CN" altLang="en-US" sz="1000" b="1">
              <a:highlight>
                <a:srgbClr val="FFFF00"/>
              </a:highlight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8202108" y="3472241"/>
            <a:ext cx="215900" cy="14414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7950035" y="2932955"/>
            <a:ext cx="35179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>
                <a:highlight>
                  <a:srgbClr val="FFFF00"/>
                </a:highlight>
              </a:rPr>
              <a:t>RF</a:t>
            </a: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8244872" y="3093764"/>
            <a:ext cx="143510" cy="2159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8838019" y="2657357"/>
            <a:ext cx="128244" cy="382617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427557" y="2771199"/>
            <a:ext cx="7061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>
                <a:highlight>
                  <a:srgbClr val="FFFF00"/>
                </a:highlight>
              </a:rPr>
              <a:t>RF+DC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481918" y="2743659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>
                <a:highlight>
                  <a:srgbClr val="FFFF00"/>
                </a:highlight>
              </a:rPr>
              <a:t>No</a:t>
            </a:r>
            <a:r>
              <a:rPr lang="zh-CN" altLang="en-US" sz="1400" b="1">
                <a:highlight>
                  <a:srgbClr val="FFFF00"/>
                </a:highlight>
              </a:rPr>
              <a:t> </a:t>
            </a:r>
            <a:r>
              <a:rPr lang="en-US" altLang="zh-CN" sz="1400" b="1">
                <a:highlight>
                  <a:srgbClr val="FFFF00"/>
                </a:highlight>
              </a:rPr>
              <a:t>copper sputtering </a:t>
            </a:r>
          </a:p>
          <a:p>
            <a:pPr algn="ctr"/>
            <a:r>
              <a:rPr lang="en-US" altLang="zh-CN" sz="1400" b="1">
                <a:highlight>
                  <a:srgbClr val="FFFF00"/>
                </a:highlight>
              </a:rPr>
              <a:t>after bias-tee used</a:t>
            </a:r>
            <a:endParaRPr lang="zh-CN" altLang="en-US" sz="1400" b="1" dirty="0">
              <a:highlight>
                <a:srgbClr val="FFFF00"/>
              </a:highlight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16622" y="2816641"/>
            <a:ext cx="3283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Ignition on coupler threshold raised </a:t>
            </a: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301825" y="3309664"/>
            <a:ext cx="304249" cy="2907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2108" y="3880795"/>
            <a:ext cx="905699" cy="119901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0" name="直接箭头连接符 39"/>
          <p:cNvCxnSpPr/>
          <p:nvPr/>
        </p:nvCxnSpPr>
        <p:spPr>
          <a:xfrm>
            <a:off x="8532440" y="3600419"/>
            <a:ext cx="73634" cy="55550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7532702" y="3962765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Bias-tee</a:t>
            </a:r>
            <a:endParaRPr lang="zh-CN" altLang="en-US" sz="1400" b="1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17</a:t>
            </a:fld>
            <a:endParaRPr lang="zh-CN" altLang="en-US" sz="1000" b="1" dirty="0"/>
          </a:p>
        </p:txBody>
      </p:sp>
      <p:sp>
        <p:nvSpPr>
          <p:cNvPr id="4" name="矩形 3"/>
          <p:cNvSpPr/>
          <p:nvPr/>
        </p:nvSpPr>
        <p:spPr>
          <a:xfrm>
            <a:off x="1115616" y="1131590"/>
            <a:ext cx="7704856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600" b="1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</a:rPr>
              <a:t>Plasma processing experiments on multi-cell elliptical cavity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03562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ignition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multi-cell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cavity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83000" y="4736628"/>
            <a:ext cx="2025000" cy="237642"/>
          </a:xfrm>
        </p:spPr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18</a:t>
            </a:fld>
            <a:endParaRPr lang="zh-CN" altLang="en-US" sz="10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89756" y="701963"/>
            <a:ext cx="704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>
                <a:sym typeface="+mn-ea"/>
              </a:rPr>
              <a:t>CSNS-II 6-cell</a:t>
            </a:r>
            <a:r>
              <a:rPr lang="zh-CN" altLang="en-US" b="1">
                <a:sym typeface="+mn-ea"/>
              </a:rPr>
              <a:t> </a:t>
            </a:r>
            <a:r>
              <a:rPr lang="en-US" altLang="zh-CN" b="1">
                <a:sym typeface="+mn-ea"/>
              </a:rPr>
              <a:t>elliptical cavity plasma ignition </a:t>
            </a:r>
            <a:r>
              <a:rPr lang="en-US" altLang="zh-CN" b="1" u="sng">
                <a:solidFill>
                  <a:srgbClr val="C00000"/>
                </a:solidFill>
                <a:sym typeface="+mn-ea"/>
              </a:rPr>
              <a:t>dilemma:</a:t>
            </a:r>
            <a:endParaRPr lang="zh-CN" altLang="en-US" b="1" u="sng" dirty="0">
              <a:solidFill>
                <a:srgbClr val="C00000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578" y="1080587"/>
            <a:ext cx="3283814" cy="1871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6000" y="3026929"/>
            <a:ext cx="928852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b="1"/>
              <a:t>Field flatness of π mode cannot reach 100% due to machining tolerance, ~90% for CSNS-II 6-cell cavity.   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b="1"/>
              <a:t>A 10% field non-flatness of π mode may lead to failure of plasma ignition in some cells.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400" b="1"/>
              <a:t>Therefore,</a:t>
            </a:r>
            <a:r>
              <a:rPr lang="zh-CN" altLang="en-US" sz="1400" b="1"/>
              <a:t> </a:t>
            </a:r>
            <a:r>
              <a:rPr lang="en-US" altLang="zh-CN" sz="1400" b="1"/>
              <a:t>conventional fundamental π-mode cannot guarantee plasma ignition in every cell to </a:t>
            </a:r>
          </a:p>
          <a:p>
            <a:pPr>
              <a:lnSpc>
                <a:spcPct val="150000"/>
              </a:lnSpc>
            </a:pPr>
            <a:r>
              <a:rPr lang="en-US" altLang="zh-CN" sz="1400" b="1"/>
              <a:t>       accomplish full-cavity cleaning.  </a:t>
            </a:r>
          </a:p>
          <a:p>
            <a:endParaRPr lang="en-US" altLang="zh-CN" sz="1400" b="1"/>
          </a:p>
          <a:p>
            <a:r>
              <a:rPr lang="en-US" altLang="zh-CN" sz="1400" b="1"/>
              <a:t>     </a:t>
            </a:r>
          </a:p>
          <a:p>
            <a:endParaRPr lang="en-US" altLang="zh-CN" sz="1400" b="1"/>
          </a:p>
          <a:p>
            <a:endParaRPr lang="en-US" altLang="zh-CN" sz="1400" b="1"/>
          </a:p>
          <a:p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2823578" y="960325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</a:t>
            </a:r>
            <a:r>
              <a:rPr lang="en-US" altLang="zh-CN" sz="1000" b="1">
                <a:highlight>
                  <a:srgbClr val="FFFF00"/>
                </a:highlight>
              </a:rPr>
              <a:t>π mode field flatness of elliptical cavity  </a:t>
            </a:r>
            <a:endParaRPr lang="zh-CN" altLang="en-US" sz="1000" b="1">
              <a:highlight>
                <a:srgbClr val="FFFF00"/>
              </a:highlight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03562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ignition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multi-cell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cavity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88226" y="4877363"/>
            <a:ext cx="2025000" cy="237642"/>
          </a:xfrm>
        </p:spPr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19</a:t>
            </a:fld>
            <a:endParaRPr lang="zh-CN" altLang="en-US" sz="10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89756" y="701963"/>
            <a:ext cx="726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>
                <a:sym typeface="+mn-ea"/>
              </a:rPr>
              <a:t>CSNS-II 6-cell</a:t>
            </a:r>
            <a:r>
              <a:rPr lang="zh-CN" altLang="en-US" b="1">
                <a:sym typeface="+mn-ea"/>
              </a:rPr>
              <a:t> </a:t>
            </a:r>
            <a:r>
              <a:rPr lang="en-US" altLang="zh-CN" b="1">
                <a:sym typeface="+mn-ea"/>
              </a:rPr>
              <a:t>elliptical cavity plasma ignition </a:t>
            </a:r>
            <a:r>
              <a:rPr lang="en-US" altLang="zh-CN" b="1" u="sng">
                <a:solidFill>
                  <a:srgbClr val="C00000"/>
                </a:solidFill>
                <a:sym typeface="+mn-ea"/>
              </a:rPr>
              <a:t>solution:</a:t>
            </a:r>
            <a:endParaRPr lang="zh-CN" altLang="en-US" b="1" u="sng" dirty="0">
              <a:solidFill>
                <a:srgbClr val="C00000"/>
              </a:solidFill>
            </a:endParaRPr>
          </a:p>
        </p:txBody>
      </p:sp>
      <p:pic>
        <p:nvPicPr>
          <p:cNvPr id="34" name="图片 33"/>
          <p:cNvPicPr/>
          <p:nvPr/>
        </p:nvPicPr>
        <p:blipFill>
          <a:blip r:embed="rId5"/>
          <a:stretch>
            <a:fillRect/>
          </a:stretch>
        </p:blipFill>
        <p:spPr>
          <a:xfrm>
            <a:off x="87375" y="2421918"/>
            <a:ext cx="1584686" cy="92288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5" name="图片 34"/>
          <p:cNvPicPr/>
          <p:nvPr/>
        </p:nvPicPr>
        <p:blipFill>
          <a:blip r:embed="rId6"/>
          <a:stretch>
            <a:fillRect/>
          </a:stretch>
        </p:blipFill>
        <p:spPr>
          <a:xfrm>
            <a:off x="78766" y="3752379"/>
            <a:ext cx="1575222" cy="84651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6" name="图片 35"/>
          <p:cNvPicPr/>
          <p:nvPr/>
        </p:nvPicPr>
        <p:blipFill>
          <a:blip r:embed="rId7"/>
          <a:stretch>
            <a:fillRect/>
          </a:stretch>
        </p:blipFill>
        <p:spPr>
          <a:xfrm>
            <a:off x="1733293" y="2433918"/>
            <a:ext cx="1436284" cy="9079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7" name="图片 36"/>
          <p:cNvPicPr/>
          <p:nvPr/>
        </p:nvPicPr>
        <p:blipFill>
          <a:blip r:embed="rId8"/>
          <a:stretch>
            <a:fillRect/>
          </a:stretch>
        </p:blipFill>
        <p:spPr>
          <a:xfrm>
            <a:off x="3238621" y="2428479"/>
            <a:ext cx="1436284" cy="916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9" name="图片 38"/>
          <p:cNvPicPr/>
          <p:nvPr/>
        </p:nvPicPr>
        <p:blipFill>
          <a:blip r:embed="rId9"/>
          <a:stretch>
            <a:fillRect/>
          </a:stretch>
        </p:blipFill>
        <p:spPr>
          <a:xfrm>
            <a:off x="1705324" y="3758214"/>
            <a:ext cx="1464253" cy="84047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0" name="图片 39"/>
          <p:cNvPicPr/>
          <p:nvPr/>
        </p:nvPicPr>
        <p:blipFill>
          <a:blip r:embed="rId10"/>
          <a:stretch>
            <a:fillRect/>
          </a:stretch>
        </p:blipFill>
        <p:spPr>
          <a:xfrm>
            <a:off x="3220913" y="3758214"/>
            <a:ext cx="1418322" cy="8406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42650" y="1791057"/>
            <a:ext cx="560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u="sng">
                <a:highlight>
                  <a:srgbClr val="FFFF00"/>
                </a:highlight>
              </a:rPr>
              <a:t>Mode 1</a:t>
            </a:r>
            <a:r>
              <a:rPr lang="zh-CN" altLang="en-US" sz="1400" b="1"/>
              <a:t>：</a:t>
            </a:r>
            <a:r>
              <a:rPr lang="en-US" altLang="zh-CN" sz="1400" b="1"/>
              <a:t>modes</a:t>
            </a:r>
            <a:r>
              <a:rPr lang="zh-CN" altLang="en-US" sz="1400" b="1"/>
              <a:t> </a:t>
            </a:r>
            <a:r>
              <a:rPr lang="en-US" altLang="zh-CN" sz="1400" b="1"/>
              <a:t>generating</a:t>
            </a:r>
            <a:r>
              <a:rPr lang="zh-CN" altLang="en-US" sz="1400" b="1"/>
              <a:t> </a:t>
            </a:r>
            <a:r>
              <a:rPr lang="en-US" altLang="zh-CN" sz="1400" b="1"/>
              <a:t>peak</a:t>
            </a:r>
            <a:r>
              <a:rPr lang="zh-CN" altLang="en-US" sz="1400" b="1"/>
              <a:t> </a:t>
            </a:r>
            <a:r>
              <a:rPr lang="en-US" altLang="zh-CN" sz="1400" b="1"/>
              <a:t>fields in two cells</a:t>
            </a:r>
            <a:endParaRPr lang="en-US" altLang="zh-CN" sz="1400" b="1" dirty="0"/>
          </a:p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1095795" y="2341901"/>
            <a:ext cx="36959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400" b="1"/>
          </a:p>
          <a:p>
            <a:r>
              <a:rPr lang="en-US" altLang="zh-CN" sz="1400" b="1"/>
              <a:t>     </a:t>
            </a:r>
          </a:p>
          <a:p>
            <a:endParaRPr lang="en-US" altLang="zh-CN" sz="1400" b="1"/>
          </a:p>
          <a:p>
            <a:endParaRPr lang="en-US" altLang="zh-CN" sz="1400" b="1"/>
          </a:p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7504" y="1055094"/>
            <a:ext cx="9000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400" b="1"/>
              <a:t>Discarding the conventional single-mode excitation scheme, a dual-mode superposition method is adopted to establish peak electric field sequentially in each cell for plasma ignition, ensuring all cells of the cavity are fully cleaned.</a:t>
            </a:r>
            <a:endParaRPr lang="zh-CN" altLang="en-US" sz="1400" b="1"/>
          </a:p>
        </p:txBody>
      </p:sp>
      <p:sp>
        <p:nvSpPr>
          <p:cNvPr id="20" name="文本框 19"/>
          <p:cNvSpPr txBox="1"/>
          <p:nvPr/>
        </p:nvSpPr>
        <p:spPr>
          <a:xfrm>
            <a:off x="343770" y="2435977"/>
            <a:ext cx="1164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solidFill>
                  <a:srgbClr val="FF0000"/>
                </a:solidFill>
              </a:rPr>
              <a:t>1/6π</a:t>
            </a:r>
            <a:r>
              <a:rPr lang="zh-CN" altLang="en-US" sz="1200" b="1">
                <a:solidFill>
                  <a:srgbClr val="FF0000"/>
                </a:solidFill>
              </a:rPr>
              <a:t>：</a:t>
            </a:r>
            <a:r>
              <a:rPr lang="en-US" altLang="zh-CN" sz="1200" b="1">
                <a:solidFill>
                  <a:srgbClr val="FF0000"/>
                </a:solidFill>
              </a:rPr>
              <a:t>3#</a:t>
            </a:r>
            <a:r>
              <a:rPr lang="zh-CN" altLang="en-US" sz="1200" b="1">
                <a:solidFill>
                  <a:srgbClr val="FF0000"/>
                </a:solidFill>
              </a:rPr>
              <a:t>，</a:t>
            </a:r>
            <a:r>
              <a:rPr lang="en-US" altLang="zh-CN" sz="1200" b="1">
                <a:solidFill>
                  <a:srgbClr val="FF0000"/>
                </a:solidFill>
              </a:rPr>
              <a:t>4#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928456" y="2415762"/>
            <a:ext cx="1164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solidFill>
                  <a:srgbClr val="FF0000"/>
                </a:solidFill>
              </a:rPr>
              <a:t>2/6π</a:t>
            </a:r>
            <a:r>
              <a:rPr lang="zh-CN" altLang="en-US" sz="1200" b="1">
                <a:solidFill>
                  <a:srgbClr val="FF0000"/>
                </a:solidFill>
              </a:rPr>
              <a:t>：</a:t>
            </a:r>
            <a:r>
              <a:rPr lang="en-US" altLang="zh-CN" sz="1200" b="1">
                <a:solidFill>
                  <a:srgbClr val="FF0000"/>
                </a:solidFill>
              </a:rPr>
              <a:t>2#</a:t>
            </a:r>
            <a:r>
              <a:rPr lang="zh-CN" altLang="en-US" sz="1200" b="1">
                <a:solidFill>
                  <a:srgbClr val="FF0000"/>
                </a:solidFill>
              </a:rPr>
              <a:t>，</a:t>
            </a:r>
            <a:r>
              <a:rPr lang="en-US" altLang="zh-CN" sz="1200" b="1">
                <a:solidFill>
                  <a:srgbClr val="FF0000"/>
                </a:solidFill>
              </a:rPr>
              <a:t>5#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872778" y="3712540"/>
            <a:ext cx="1164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solidFill>
                  <a:srgbClr val="FF0000"/>
                </a:solidFill>
              </a:rPr>
              <a:t>5/6π</a:t>
            </a:r>
            <a:r>
              <a:rPr lang="zh-CN" altLang="en-US" sz="1200" b="1">
                <a:solidFill>
                  <a:srgbClr val="FF0000"/>
                </a:solidFill>
              </a:rPr>
              <a:t>：</a:t>
            </a:r>
            <a:r>
              <a:rPr lang="en-US" altLang="zh-CN" sz="1200" b="1">
                <a:solidFill>
                  <a:srgbClr val="FF0000"/>
                </a:solidFill>
              </a:rPr>
              <a:t>1#</a:t>
            </a:r>
            <a:r>
              <a:rPr lang="zh-CN" altLang="en-US" sz="1200" b="1">
                <a:solidFill>
                  <a:srgbClr val="FF0000"/>
                </a:solidFill>
              </a:rPr>
              <a:t>，</a:t>
            </a:r>
            <a:r>
              <a:rPr lang="en-US" altLang="zh-CN" sz="1200" b="1">
                <a:solidFill>
                  <a:srgbClr val="FF0000"/>
                </a:solidFill>
              </a:rPr>
              <a:t>6#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24280" y="3225445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7794" y="3225444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1984003" y="3225444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661349" y="3230980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1731630" y="4474675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2845284" y="449047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455218" y="1803149"/>
            <a:ext cx="56094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u="sng">
                <a:highlight>
                  <a:srgbClr val="FFFF00"/>
                </a:highlight>
              </a:rPr>
              <a:t>Mode 2</a:t>
            </a:r>
            <a:r>
              <a:rPr lang="zh-CN" altLang="en-US" sz="1400" b="1"/>
              <a:t>：</a:t>
            </a:r>
            <a:r>
              <a:rPr lang="en-US" altLang="zh-CN" sz="1400" b="1"/>
              <a:t>artificial frequency detuning of π and 4π/6 as asymmetric fields modes</a:t>
            </a:r>
            <a:endParaRPr lang="en-US" altLang="zh-CN" sz="1400" b="1" dirty="0"/>
          </a:p>
          <a:p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3920" y="2350578"/>
            <a:ext cx="1595390" cy="120193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2" name="图片 31"/>
          <p:cNvPicPr/>
          <p:nvPr/>
        </p:nvPicPr>
        <p:blipFill>
          <a:blip r:embed="rId12"/>
          <a:stretch>
            <a:fillRect/>
          </a:stretch>
        </p:blipFill>
        <p:spPr>
          <a:xfrm>
            <a:off x="6957292" y="2109164"/>
            <a:ext cx="1150159" cy="6612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图片 32"/>
          <p:cNvPicPr/>
          <p:nvPr/>
        </p:nvPicPr>
        <p:blipFill>
          <a:blip r:embed="rId13"/>
          <a:stretch>
            <a:fillRect/>
          </a:stretch>
        </p:blipFill>
        <p:spPr>
          <a:xfrm>
            <a:off x="6960151" y="2873559"/>
            <a:ext cx="1147299" cy="6319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7428" y="3879761"/>
            <a:ext cx="1566949" cy="12438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9" name="图片 48"/>
          <p:cNvPicPr/>
          <p:nvPr/>
        </p:nvPicPr>
        <p:blipFill>
          <a:blip r:embed="rId15"/>
          <a:stretch>
            <a:fillRect/>
          </a:stretch>
        </p:blipFill>
        <p:spPr>
          <a:xfrm>
            <a:off x="6960405" y="3692055"/>
            <a:ext cx="1147045" cy="5932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0" name="图片 49"/>
          <p:cNvPicPr/>
          <p:nvPr/>
        </p:nvPicPr>
        <p:blipFill>
          <a:blip r:embed="rId16"/>
          <a:stretch>
            <a:fillRect/>
          </a:stretch>
        </p:blipFill>
        <p:spPr>
          <a:xfrm>
            <a:off x="6957292" y="4427631"/>
            <a:ext cx="1169832" cy="63192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1" name="文本框 50"/>
          <p:cNvSpPr txBox="1"/>
          <p:nvPr/>
        </p:nvSpPr>
        <p:spPr>
          <a:xfrm>
            <a:off x="5480036" y="2246484"/>
            <a:ext cx="90111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/>
              <a:t>π mode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5281596" y="3598490"/>
            <a:ext cx="126548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/>
              <a:t>4π/6 mode</a:t>
            </a:r>
          </a:p>
        </p:txBody>
      </p:sp>
      <p:cxnSp>
        <p:nvCxnSpPr>
          <p:cNvPr id="6" name="直接箭头连接符 5"/>
          <p:cNvCxnSpPr>
            <a:stCxn id="31" idx="3"/>
            <a:endCxn id="32" idx="1"/>
          </p:cNvCxnSpPr>
          <p:nvPr/>
        </p:nvCxnSpPr>
        <p:spPr>
          <a:xfrm flipV="1">
            <a:off x="6639310" y="2439768"/>
            <a:ext cx="317982" cy="511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31" idx="3"/>
            <a:endCxn id="33" idx="1"/>
          </p:cNvCxnSpPr>
          <p:nvPr/>
        </p:nvCxnSpPr>
        <p:spPr>
          <a:xfrm>
            <a:off x="6639310" y="2951547"/>
            <a:ext cx="320841" cy="237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48" idx="3"/>
            <a:endCxn id="49" idx="1"/>
          </p:cNvCxnSpPr>
          <p:nvPr/>
        </p:nvCxnSpPr>
        <p:spPr>
          <a:xfrm flipV="1">
            <a:off x="6644377" y="3988684"/>
            <a:ext cx="316028" cy="512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48" idx="3"/>
            <a:endCxn id="50" idx="1"/>
          </p:cNvCxnSpPr>
          <p:nvPr/>
        </p:nvCxnSpPr>
        <p:spPr>
          <a:xfrm>
            <a:off x="6644377" y="4501664"/>
            <a:ext cx="312915" cy="24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6564904" y="24712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-∆f</a:t>
            </a:r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6512774" y="3002569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+∆f</a:t>
            </a:r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6562525" y="402349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-∆f</a:t>
            </a:r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6483495" y="4549081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+∆f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41070" y="195423"/>
            <a:ext cx="140779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Outline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smtClean="0"/>
              <a:t>2</a:t>
            </a:fld>
            <a:endParaRPr lang="zh-CN" altLang="en-US" sz="1000" dirty="0"/>
          </a:p>
        </p:txBody>
      </p:sp>
      <p:sp>
        <p:nvSpPr>
          <p:cNvPr id="3" name="文本框 2"/>
          <p:cNvSpPr txBox="1"/>
          <p:nvPr/>
        </p:nvSpPr>
        <p:spPr>
          <a:xfrm>
            <a:off x="67310" y="1205553"/>
            <a:ext cx="9009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000" b="1"/>
              <a:t>Why plasma processing technology</a:t>
            </a:r>
            <a:endParaRPr lang="zh-CN" altLang="en-US" sz="2000" b="1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000" b="1"/>
              <a:t>Plasma processing platform setup and initial experiments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000" b="1"/>
              <a:t>Plasma processing experiments on SSR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000" b="1"/>
              <a:t>Plasma processing experiments on multi-cell elliptical cavity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4316" y="4598692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69457" y="185340"/>
            <a:ext cx="763264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ignition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multi-cell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cavity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135348" y="4883214"/>
            <a:ext cx="2025000" cy="237642"/>
          </a:xfrm>
        </p:spPr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20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7950" y="699135"/>
            <a:ext cx="50526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 dirty="0"/>
          </a:p>
          <a:p>
            <a:pPr indent="0">
              <a:buFont typeface="Wingdings" panose="05000000000000000000" charset="0"/>
              <a:buNone/>
            </a:pPr>
            <a:r>
              <a:rPr lang="en-US" altLang="zh-CN" b="1" dirty="0"/>
              <a:t>     </a:t>
            </a:r>
            <a:endParaRPr lang="en-US" altLang="zh-CN" sz="1600" b="1" dirty="0"/>
          </a:p>
          <a:p>
            <a:pPr algn="l">
              <a:buClrTx/>
              <a:buSzTx/>
              <a:buFont typeface="Wingdings" panose="05000000000000000000" charset="0"/>
              <a:buNone/>
            </a:pPr>
            <a:endParaRPr lang="zh-CN" altLang="en-US" b="1" dirty="0"/>
          </a:p>
          <a:p>
            <a:pPr indent="0">
              <a:buFont typeface="Wingdings" panose="05000000000000000000" charset="0"/>
              <a:buNone/>
            </a:pPr>
            <a:endParaRPr lang="zh-CN" altLang="en-US" b="1" dirty="0"/>
          </a:p>
          <a:p>
            <a:pPr marL="285750" indent="-285750">
              <a:buFont typeface="Wingdings" panose="05000000000000000000" charset="0"/>
              <a:buChar char="p"/>
            </a:pPr>
            <a:endParaRPr lang="en-US" altLang="zh-CN" b="1" dirty="0"/>
          </a:p>
          <a:p>
            <a:pPr indent="0">
              <a:buFont typeface="Wingdings" panose="05000000000000000000" charset="0"/>
              <a:buNone/>
            </a:pPr>
            <a:endParaRPr lang="en-US" altLang="zh-CN" sz="1600" b="1" u="sng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50789" y="771750"/>
            <a:ext cx="831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400" b="1"/>
              <a:t>Superposition of the two modes establishes peak electric fields individually inside each cell.</a:t>
            </a:r>
            <a:endParaRPr lang="zh-CN" altLang="en-US" sz="1400" b="1" dirty="0"/>
          </a:p>
        </p:txBody>
      </p:sp>
      <p:pic>
        <p:nvPicPr>
          <p:cNvPr id="49" name="图片 48"/>
          <p:cNvPicPr/>
          <p:nvPr/>
        </p:nvPicPr>
        <p:blipFill>
          <a:blip r:embed="rId5"/>
          <a:stretch>
            <a:fillRect/>
          </a:stretch>
        </p:blipFill>
        <p:spPr>
          <a:xfrm>
            <a:off x="4502900" y="3851660"/>
            <a:ext cx="1801197" cy="123336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0" name="图片 49"/>
          <p:cNvPicPr/>
          <p:nvPr/>
        </p:nvPicPr>
        <p:blipFill>
          <a:blip r:embed="rId6"/>
          <a:stretch>
            <a:fillRect/>
          </a:stretch>
        </p:blipFill>
        <p:spPr>
          <a:xfrm>
            <a:off x="2505386" y="3835956"/>
            <a:ext cx="1786628" cy="122971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1" name="图片 50"/>
          <p:cNvPicPr/>
          <p:nvPr/>
        </p:nvPicPr>
        <p:blipFill>
          <a:blip r:embed="rId7"/>
          <a:stretch>
            <a:fillRect/>
          </a:stretch>
        </p:blipFill>
        <p:spPr>
          <a:xfrm>
            <a:off x="2505386" y="2508882"/>
            <a:ext cx="1801196" cy="12412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2" name="图片 51"/>
          <p:cNvPicPr/>
          <p:nvPr/>
        </p:nvPicPr>
        <p:blipFill>
          <a:blip r:embed="rId8"/>
          <a:stretch>
            <a:fillRect/>
          </a:stretch>
        </p:blipFill>
        <p:spPr>
          <a:xfrm>
            <a:off x="4482825" y="2508882"/>
            <a:ext cx="1801197" cy="12412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3" name="图片 52"/>
          <p:cNvPicPr/>
          <p:nvPr/>
        </p:nvPicPr>
        <p:blipFill>
          <a:blip r:embed="rId9"/>
          <a:stretch>
            <a:fillRect/>
          </a:stretch>
        </p:blipFill>
        <p:spPr>
          <a:xfrm>
            <a:off x="2512740" y="1151981"/>
            <a:ext cx="1801198" cy="12412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4" name="图片 53"/>
          <p:cNvPicPr/>
          <p:nvPr/>
        </p:nvPicPr>
        <p:blipFill>
          <a:blip r:embed="rId10"/>
          <a:stretch>
            <a:fillRect/>
          </a:stretch>
        </p:blipFill>
        <p:spPr>
          <a:xfrm>
            <a:off x="4475992" y="1151980"/>
            <a:ext cx="1814865" cy="124121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5" name="矩形 54"/>
          <p:cNvSpPr/>
          <p:nvPr/>
        </p:nvSpPr>
        <p:spPr>
          <a:xfrm>
            <a:off x="2887021" y="1065442"/>
            <a:ext cx="1302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5/6 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+(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-</a:t>
            </a:r>
            <a:r>
              <a:rPr lang="el-GR" altLang="zh-CN" sz="1400" b="1">
                <a:highlight>
                  <a:srgbClr val="FFFF00"/>
                </a:highlight>
              </a:rPr>
              <a:t>Δ</a:t>
            </a:r>
            <a:r>
              <a:rPr lang="en-US" altLang="zh-CN" sz="1400" b="1">
                <a:highlight>
                  <a:srgbClr val="FFFF00"/>
                </a:highlight>
              </a:rPr>
              <a:t>f)</a:t>
            </a:r>
            <a:endParaRPr lang="zh-CN" altLang="en-US" sz="1400" b="1" dirty="0">
              <a:highlight>
                <a:srgbClr val="FFFF00"/>
              </a:highlight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824083" y="1077521"/>
            <a:ext cx="1302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5/6 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+(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+</a:t>
            </a:r>
            <a:r>
              <a:rPr lang="el-GR" altLang="zh-CN" sz="1400" b="1">
                <a:highlight>
                  <a:srgbClr val="FFFF00"/>
                </a:highlight>
              </a:rPr>
              <a:t>Δ</a:t>
            </a:r>
            <a:r>
              <a:rPr lang="en-US" altLang="zh-CN" sz="1400" b="1">
                <a:highlight>
                  <a:srgbClr val="FFFF00"/>
                </a:highlight>
              </a:rPr>
              <a:t>f)</a:t>
            </a:r>
            <a:endParaRPr lang="zh-CN" altLang="en-US" sz="1400" b="1" dirty="0">
              <a:highlight>
                <a:srgbClr val="FFFF00"/>
              </a:highlight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732419" y="2158083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5879249" y="2230495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2974680" y="3596209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5718096" y="3580082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3224709" y="4922528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5457378" y="4959059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64" name="矩形 63"/>
          <p:cNvSpPr/>
          <p:nvPr/>
        </p:nvSpPr>
        <p:spPr>
          <a:xfrm>
            <a:off x="2887021" y="2407884"/>
            <a:ext cx="1302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2/6 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+(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-</a:t>
            </a:r>
            <a:r>
              <a:rPr lang="el-GR" altLang="zh-CN" sz="1400" b="1">
                <a:highlight>
                  <a:srgbClr val="FFFF00"/>
                </a:highlight>
              </a:rPr>
              <a:t>Δ</a:t>
            </a:r>
            <a:r>
              <a:rPr lang="en-US" altLang="zh-CN" sz="1400" b="1">
                <a:highlight>
                  <a:srgbClr val="FFFF00"/>
                </a:highlight>
              </a:rPr>
              <a:t>f)</a:t>
            </a:r>
            <a:endParaRPr lang="zh-CN" altLang="en-US" sz="1400" b="1" dirty="0">
              <a:highlight>
                <a:srgbClr val="FFFF00"/>
              </a:highlight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804691" y="2422409"/>
            <a:ext cx="1302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2/6 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+(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+</a:t>
            </a:r>
            <a:r>
              <a:rPr lang="el-GR" altLang="zh-CN" sz="1400" b="1">
                <a:highlight>
                  <a:srgbClr val="FFFF00"/>
                </a:highlight>
              </a:rPr>
              <a:t>Δ</a:t>
            </a:r>
            <a:r>
              <a:rPr lang="en-US" altLang="zh-CN" sz="1400" b="1">
                <a:highlight>
                  <a:srgbClr val="FFFF00"/>
                </a:highlight>
              </a:rPr>
              <a:t>f)</a:t>
            </a:r>
            <a:endParaRPr lang="zh-CN" altLang="en-US" sz="1400" b="1" dirty="0">
              <a:highlight>
                <a:srgbClr val="FFFF00"/>
              </a:highlight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732419" y="3797703"/>
            <a:ext cx="1466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1/6 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+(4/6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-</a:t>
            </a:r>
            <a:r>
              <a:rPr lang="el-GR" altLang="zh-CN" sz="1400" b="1">
                <a:highlight>
                  <a:srgbClr val="FFFF00"/>
                </a:highlight>
              </a:rPr>
              <a:t>Δ</a:t>
            </a:r>
            <a:r>
              <a:rPr lang="en-US" altLang="zh-CN" sz="1400" b="1">
                <a:highlight>
                  <a:srgbClr val="FFFF00"/>
                </a:highlight>
              </a:rPr>
              <a:t>f)</a:t>
            </a:r>
            <a:endParaRPr lang="zh-CN" altLang="en-US" sz="1400" b="1" dirty="0">
              <a:highlight>
                <a:srgbClr val="FFFF00"/>
              </a:highlight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710217" y="3768162"/>
            <a:ext cx="1466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1/6 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+(4/6</a:t>
            </a:r>
            <a:r>
              <a:rPr lang="el-GR" altLang="zh-CN" sz="1400" b="1">
                <a:highlight>
                  <a:srgbClr val="FFFF00"/>
                </a:highlight>
              </a:rPr>
              <a:t>π</a:t>
            </a:r>
            <a:r>
              <a:rPr lang="en-US" altLang="zh-CN" sz="1400" b="1">
                <a:highlight>
                  <a:srgbClr val="FFFF00"/>
                </a:highlight>
              </a:rPr>
              <a:t>+</a:t>
            </a:r>
            <a:r>
              <a:rPr lang="el-GR" altLang="zh-CN" sz="1400" b="1">
                <a:highlight>
                  <a:srgbClr val="FFFF00"/>
                </a:highlight>
              </a:rPr>
              <a:t>Δ</a:t>
            </a:r>
            <a:r>
              <a:rPr lang="en-US" altLang="zh-CN" sz="1400" b="1">
                <a:highlight>
                  <a:srgbClr val="FFFF00"/>
                </a:highlight>
              </a:rPr>
              <a:t>f)</a:t>
            </a:r>
            <a:endParaRPr lang="zh-CN" altLang="en-US" sz="1400" b="1" dirty="0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035627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ignition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multi-cell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cavity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21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7950" y="699135"/>
            <a:ext cx="909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/>
              <a:t> </a:t>
            </a:r>
            <a:r>
              <a:rPr lang="en-US" altLang="zh-CN" sz="1400" b="1"/>
              <a:t>CST simulations verifying dual-mode superposition enables dominant E-field in every individual cell.</a:t>
            </a:r>
            <a:endParaRPr lang="en-US" altLang="zh-CN" sz="1400" b="1" u="sng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" y="1068603"/>
            <a:ext cx="2879874" cy="11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579" y="1084749"/>
            <a:ext cx="3025071" cy="1130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1" y="2435611"/>
            <a:ext cx="2879874" cy="1149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7659" y="2435611"/>
            <a:ext cx="3025071" cy="1145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51" y="3753927"/>
            <a:ext cx="2879874" cy="1191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7660" y="3753927"/>
            <a:ext cx="3051900" cy="119189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6518967" y="1667991"/>
          <a:ext cx="2589033" cy="25898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63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816">
                <a:tc>
                  <a:txBody>
                    <a:bodyPr/>
                    <a:lstStyle/>
                    <a:p>
                      <a:r>
                        <a:rPr lang="en-US" altLang="zh-CN"/>
                        <a:t>Cell ignition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mode1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mode2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816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1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5/6 </a:t>
                      </a:r>
                      <a:r>
                        <a:rPr lang="el-GR" altLang="zh-CN" b="1" dirty="0"/>
                        <a:t>π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zh-CN" b="1" dirty="0"/>
                        <a:t>π</a:t>
                      </a:r>
                      <a:r>
                        <a:rPr lang="en-US" altLang="zh-CN" b="1" dirty="0"/>
                        <a:t>-</a:t>
                      </a:r>
                      <a:r>
                        <a:rPr lang="el-GR" altLang="zh-CN" b="1" dirty="0"/>
                        <a:t>Δ</a:t>
                      </a:r>
                      <a:r>
                        <a:rPr lang="en-US" altLang="zh-CN" b="1" dirty="0"/>
                        <a:t>f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816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2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2/6 </a:t>
                      </a:r>
                      <a:r>
                        <a:rPr lang="el-GR" altLang="zh-CN" b="1" dirty="0"/>
                        <a:t>π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zh-CN" b="1" dirty="0"/>
                        <a:t>π</a:t>
                      </a:r>
                      <a:r>
                        <a:rPr lang="en-US" altLang="zh-CN" b="1" dirty="0"/>
                        <a:t>-</a:t>
                      </a:r>
                      <a:r>
                        <a:rPr lang="el-GR" altLang="zh-CN" b="1" dirty="0"/>
                        <a:t>Δ</a:t>
                      </a:r>
                      <a:r>
                        <a:rPr lang="en-US" altLang="zh-CN" b="1" dirty="0"/>
                        <a:t>f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816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3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1/6 </a:t>
                      </a:r>
                      <a:r>
                        <a:rPr lang="el-GR" altLang="zh-CN" b="1" dirty="0"/>
                        <a:t>π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4/6</a:t>
                      </a:r>
                      <a:r>
                        <a:rPr lang="el-GR" altLang="zh-CN" b="1" dirty="0"/>
                        <a:t>π</a:t>
                      </a:r>
                      <a:r>
                        <a:rPr lang="en-US" altLang="zh-CN" b="1" dirty="0"/>
                        <a:t>-</a:t>
                      </a:r>
                      <a:r>
                        <a:rPr lang="el-GR" altLang="zh-CN" b="1" dirty="0"/>
                        <a:t>Δ</a:t>
                      </a:r>
                      <a:r>
                        <a:rPr lang="en-US" altLang="zh-CN" b="1" dirty="0"/>
                        <a:t>f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816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4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1/6 </a:t>
                      </a:r>
                      <a:r>
                        <a:rPr lang="el-GR" altLang="zh-CN" b="1" dirty="0"/>
                        <a:t>π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4/6</a:t>
                      </a:r>
                      <a:r>
                        <a:rPr lang="el-GR" altLang="zh-CN" b="1" dirty="0"/>
                        <a:t>π</a:t>
                      </a:r>
                      <a:r>
                        <a:rPr lang="en-US" altLang="zh-CN" b="1" dirty="0"/>
                        <a:t>+</a:t>
                      </a:r>
                      <a:r>
                        <a:rPr lang="el-GR" altLang="zh-CN" b="1" dirty="0"/>
                        <a:t>Δ</a:t>
                      </a:r>
                      <a:r>
                        <a:rPr lang="en-US" altLang="zh-CN" b="1" dirty="0"/>
                        <a:t>f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16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5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2/6 </a:t>
                      </a:r>
                      <a:r>
                        <a:rPr lang="el-GR" altLang="zh-CN" b="1" dirty="0"/>
                        <a:t>π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zh-CN" sz="1350" b="1" kern="1200" dirty="0"/>
                        <a:t>π</a:t>
                      </a:r>
                      <a:r>
                        <a:rPr lang="en-US" altLang="zh-CN" b="1" dirty="0"/>
                        <a:t>+</a:t>
                      </a:r>
                      <a:r>
                        <a:rPr lang="el-GR" altLang="zh-CN" b="1" dirty="0"/>
                        <a:t>Δ</a:t>
                      </a:r>
                      <a:r>
                        <a:rPr lang="en-US" altLang="zh-CN" b="1" dirty="0"/>
                        <a:t>f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816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6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5/6 </a:t>
                      </a:r>
                      <a:r>
                        <a:rPr lang="el-GR" altLang="zh-CN" b="1" dirty="0"/>
                        <a:t>π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zh-CN" b="1" dirty="0"/>
                        <a:t>π</a:t>
                      </a:r>
                      <a:r>
                        <a:rPr lang="en-US" altLang="zh-CN" b="1" dirty="0"/>
                        <a:t>+</a:t>
                      </a:r>
                      <a:r>
                        <a:rPr lang="el-GR" altLang="zh-CN" b="1" dirty="0"/>
                        <a:t>Δ</a:t>
                      </a:r>
                      <a:r>
                        <a:rPr lang="en-US" altLang="zh-CN" b="1" dirty="0"/>
                        <a:t>f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411384" y="1009902"/>
            <a:ext cx="115288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highlight>
                  <a:srgbClr val="FFFF00"/>
                </a:highlight>
              </a:rPr>
              <a:t>5π/6+</a:t>
            </a:r>
            <a:r>
              <a:rPr lang="zh-CN" altLang="en-US" sz="1100" b="1" dirty="0">
                <a:highlight>
                  <a:srgbClr val="FFFF00"/>
                </a:highlight>
              </a:rPr>
              <a:t>（</a:t>
            </a:r>
            <a:r>
              <a:rPr lang="en-US" altLang="zh-CN" sz="1100" b="1" dirty="0">
                <a:highlight>
                  <a:srgbClr val="FFFF00"/>
                </a:highlight>
              </a:rPr>
              <a:t>π-</a:t>
            </a:r>
            <a:r>
              <a:rPr lang="el-GR" altLang="zh-CN" sz="1100" b="1" dirty="0">
                <a:highlight>
                  <a:srgbClr val="FFFF00"/>
                </a:highlight>
              </a:rPr>
              <a:t>Δ</a:t>
            </a:r>
            <a:r>
              <a:rPr lang="en-US" altLang="zh-CN" sz="1100" b="1" dirty="0">
                <a:highlight>
                  <a:srgbClr val="FFFF00"/>
                </a:highlight>
              </a:rPr>
              <a:t>f</a:t>
            </a:r>
            <a:r>
              <a:rPr lang="zh-CN" altLang="en-US" sz="1100" b="1" dirty="0">
                <a:highlight>
                  <a:srgbClr val="FFFF00"/>
                </a:highlight>
              </a:rPr>
              <a:t>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38872" y="2329342"/>
            <a:ext cx="122982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highlight>
                  <a:srgbClr val="FFFF00"/>
                </a:highlight>
              </a:rPr>
              <a:t>2π/6+</a:t>
            </a:r>
            <a:r>
              <a:rPr lang="zh-CN" altLang="en-US" sz="1100" b="1">
                <a:highlight>
                  <a:srgbClr val="FFFF00"/>
                </a:highlight>
              </a:rPr>
              <a:t>（</a:t>
            </a:r>
            <a:r>
              <a:rPr lang="en-US" altLang="zh-CN" sz="1100" b="1">
                <a:highlight>
                  <a:srgbClr val="FFFF00"/>
                </a:highlight>
              </a:rPr>
              <a:t>π-</a:t>
            </a:r>
            <a:r>
              <a:rPr lang="el-GR" altLang="zh-CN" sz="1100" b="1">
                <a:highlight>
                  <a:srgbClr val="FFFF00"/>
                </a:highlight>
              </a:rPr>
              <a:t> Δ</a:t>
            </a:r>
            <a:r>
              <a:rPr lang="en-US" altLang="zh-CN" sz="1100" b="1">
                <a:highlight>
                  <a:srgbClr val="FFFF00"/>
                </a:highlight>
              </a:rPr>
              <a:t>f</a:t>
            </a:r>
            <a:r>
              <a:rPr lang="zh-CN" altLang="en-US" sz="1100" b="1">
                <a:highlight>
                  <a:srgbClr val="FFFF00"/>
                </a:highlight>
              </a:rPr>
              <a:t>）</a:t>
            </a:r>
            <a:endParaRPr lang="zh-CN" altLang="en-US" sz="1100" b="1" dirty="0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45712" y="3664773"/>
            <a:ext cx="1205779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highlight>
                  <a:srgbClr val="FFFF00"/>
                </a:highlight>
              </a:rPr>
              <a:t>4π/6+</a:t>
            </a:r>
            <a:r>
              <a:rPr lang="zh-CN" altLang="en-US" sz="1100" b="1" dirty="0">
                <a:highlight>
                  <a:srgbClr val="FFFF00"/>
                </a:highlight>
              </a:rPr>
              <a:t>（</a:t>
            </a:r>
            <a:r>
              <a:rPr lang="en-US" altLang="zh-CN" sz="1100" b="1" dirty="0">
                <a:highlight>
                  <a:srgbClr val="FFFF00"/>
                </a:highlight>
              </a:rPr>
              <a:t>π</a:t>
            </a:r>
            <a:r>
              <a:rPr lang="en-US" altLang="zh-CN" sz="1100" b="1">
                <a:highlight>
                  <a:srgbClr val="FFFF00"/>
                </a:highlight>
              </a:rPr>
              <a:t>/6-</a:t>
            </a:r>
            <a:r>
              <a:rPr lang="el-GR" altLang="zh-CN" sz="1100" b="1">
                <a:highlight>
                  <a:srgbClr val="FFFF00"/>
                </a:highlight>
              </a:rPr>
              <a:t> Δ</a:t>
            </a:r>
            <a:r>
              <a:rPr lang="en-US" altLang="zh-CN" sz="1100" b="1">
                <a:highlight>
                  <a:srgbClr val="FFFF00"/>
                </a:highlight>
              </a:rPr>
              <a:t>f)</a:t>
            </a:r>
            <a:endParaRPr lang="zh-CN" altLang="en-US" sz="1100" b="1" dirty="0">
              <a:highlight>
                <a:srgbClr val="FFFF00"/>
              </a:highlight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92653" y="4598692"/>
            <a:ext cx="35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</a:rPr>
              <a:t>√</a:t>
            </a:r>
          </a:p>
        </p:txBody>
      </p:sp>
      <p:sp>
        <p:nvSpPr>
          <p:cNvPr id="28" name="矩形: 圆角 27"/>
          <p:cNvSpPr/>
          <p:nvPr/>
        </p:nvSpPr>
        <p:spPr>
          <a:xfrm>
            <a:off x="4283968" y="3795578"/>
            <a:ext cx="387200" cy="100842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/>
          <p:cNvSpPr/>
          <p:nvPr/>
        </p:nvSpPr>
        <p:spPr>
          <a:xfrm>
            <a:off x="3931323" y="2435611"/>
            <a:ext cx="387200" cy="100842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/>
          <p:cNvSpPr/>
          <p:nvPr/>
        </p:nvSpPr>
        <p:spPr>
          <a:xfrm>
            <a:off x="3566415" y="1128855"/>
            <a:ext cx="387200" cy="100842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 flipH="1">
            <a:off x="807189" y="3180257"/>
            <a:ext cx="38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</a:rPr>
              <a:t>√</a:t>
            </a:r>
          </a:p>
        </p:txBody>
      </p:sp>
      <p:sp>
        <p:nvSpPr>
          <p:cNvPr id="32" name="文本框 31"/>
          <p:cNvSpPr txBox="1"/>
          <p:nvPr/>
        </p:nvSpPr>
        <p:spPr>
          <a:xfrm flipH="1">
            <a:off x="485121" y="1933639"/>
            <a:ext cx="38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</a:rPr>
              <a:t>√</a:t>
            </a:r>
          </a:p>
        </p:txBody>
      </p:sp>
      <p:cxnSp>
        <p:nvCxnSpPr>
          <p:cNvPr id="34" name="直接箭头连接符 33"/>
          <p:cNvCxnSpPr/>
          <p:nvPr/>
        </p:nvCxnSpPr>
        <p:spPr>
          <a:xfrm flipH="1" flipV="1">
            <a:off x="5796136" y="1591687"/>
            <a:ext cx="795350" cy="61069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>
            <a:off x="5902472" y="2528696"/>
            <a:ext cx="648516" cy="4798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7" idx="1"/>
          </p:cNvCxnSpPr>
          <p:nvPr/>
        </p:nvCxnSpPr>
        <p:spPr>
          <a:xfrm flipH="1">
            <a:off x="5961483" y="2962899"/>
            <a:ext cx="557484" cy="144025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83997" y="180378"/>
            <a:ext cx="603562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ignition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multi-cell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cavity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22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2720" y="800221"/>
            <a:ext cx="89350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 u="sng"/>
              <a:t>Experimentally</a:t>
            </a:r>
            <a:r>
              <a:rPr lang="zh-CN" altLang="en-US" b="1" u="sng"/>
              <a:t> </a:t>
            </a:r>
            <a:r>
              <a:rPr lang="en-US" altLang="zh-CN" b="1" u="sng"/>
              <a:t>verified on a 6-cell copper cavity</a:t>
            </a:r>
            <a:endParaRPr lang="en-US" altLang="zh-CN" b="1"/>
          </a:p>
          <a:p>
            <a:pPr indent="0">
              <a:buFont typeface="Wingdings" panose="05000000000000000000" charset="0"/>
              <a:buNone/>
            </a:pPr>
            <a:endParaRPr lang="en-US" altLang="zh-CN" b="1"/>
          </a:p>
          <a:p>
            <a:endParaRPr lang="zh-CN" altLang="en-US" b="1" dirty="0"/>
          </a:p>
          <a:p>
            <a:pPr marL="285750" indent="-285750">
              <a:buFont typeface="Wingdings" panose="05000000000000000000" charset="0"/>
              <a:buChar char="p"/>
            </a:pPr>
            <a:endParaRPr lang="en-US" altLang="zh-CN" b="1" dirty="0"/>
          </a:p>
          <a:p>
            <a:pPr indent="0">
              <a:buFont typeface="Wingdings" panose="05000000000000000000" charset="0"/>
              <a:buNone/>
            </a:pPr>
            <a:endParaRPr lang="en-US" altLang="zh-CN" sz="1600" b="1" u="sng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1553210"/>
            <a:ext cx="3375025" cy="25304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63" y="2996130"/>
            <a:ext cx="1204292" cy="16063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60" y="3796030"/>
            <a:ext cx="1233805" cy="11506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176937" y="4137027"/>
            <a:ext cx="2390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>
                <a:highlight>
                  <a:srgbClr val="FFFF00"/>
                </a:highlight>
              </a:rPr>
              <a:t>Cell-by-cell</a:t>
            </a:r>
          </a:p>
          <a:p>
            <a:pPr algn="ctr"/>
            <a:r>
              <a:rPr lang="en-US" altLang="zh-CN" b="1">
                <a:highlight>
                  <a:srgbClr val="FFFF00"/>
                </a:highlight>
              </a:rPr>
              <a:t>Ignition observation</a:t>
            </a:r>
          </a:p>
          <a:p>
            <a:pPr algn="ctr"/>
            <a:r>
              <a:rPr lang="en-US" altLang="zh-CN" b="1">
                <a:highlight>
                  <a:srgbClr val="FFFF00"/>
                </a:highlight>
              </a:rPr>
              <a:t>Via viewports</a:t>
            </a:r>
            <a:endParaRPr lang="en-US" altLang="zh-CN" b="1" dirty="0">
              <a:highlight>
                <a:srgbClr val="FFFF00"/>
              </a:highlight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799334" y="3651865"/>
            <a:ext cx="576064" cy="37743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>
            <a:off x="6155480" y="3879155"/>
            <a:ext cx="1728470" cy="42100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75413" y="1385836"/>
            <a:ext cx="421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highlight>
                  <a:srgbClr val="FFFF00"/>
                </a:highlight>
              </a:rPr>
              <a:t>dual-mode</a:t>
            </a:r>
            <a:r>
              <a:rPr lang="zh-CN" altLang="en-US" b="1">
                <a:highlight>
                  <a:srgbClr val="FFFF00"/>
                </a:highlight>
              </a:rPr>
              <a:t> </a:t>
            </a:r>
            <a:r>
              <a:rPr lang="en-US" altLang="zh-CN" b="1">
                <a:highlight>
                  <a:srgbClr val="FFFF00"/>
                </a:highlight>
              </a:rPr>
              <a:t>excitation</a:t>
            </a:r>
            <a:r>
              <a:rPr lang="zh-CN" altLang="en-US" b="1">
                <a:highlight>
                  <a:srgbClr val="FFFF00"/>
                </a:highlight>
              </a:rPr>
              <a:t> </a:t>
            </a:r>
            <a:r>
              <a:rPr lang="en-US" altLang="zh-CN" b="1">
                <a:highlight>
                  <a:srgbClr val="FFFF00"/>
                </a:highlight>
              </a:rPr>
              <a:t>circuit</a:t>
            </a:r>
            <a:r>
              <a:rPr lang="zh-CN" altLang="en-US" b="1">
                <a:highlight>
                  <a:srgbClr val="FFFF00"/>
                </a:highlight>
              </a:rPr>
              <a:t> </a:t>
            </a:r>
            <a:r>
              <a:rPr lang="en-US" altLang="zh-CN" b="1">
                <a:highlight>
                  <a:srgbClr val="FFFF00"/>
                </a:highlight>
              </a:rPr>
              <a:t>system</a:t>
            </a:r>
            <a:endParaRPr lang="en-US" altLang="zh-CN" b="1" dirty="0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29" y="1747633"/>
            <a:ext cx="4835819" cy="3147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C21A9C1-7435-4201-8330-9B604FB6D374}"/>
              </a:ext>
            </a:extLst>
          </p:cNvPr>
          <p:cNvSpPr txBox="1"/>
          <p:nvPr/>
        </p:nvSpPr>
        <p:spPr>
          <a:xfrm>
            <a:off x="4988890" y="1506435"/>
            <a:ext cx="434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highlight>
                  <a:srgbClr val="FFFF00"/>
                </a:highlight>
              </a:rPr>
              <a:t>Plasma ignition test on copper cavity</a:t>
            </a:r>
            <a:endParaRPr lang="en-US" altLang="zh-CN" b="1" dirty="0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035627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ignition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multi-cell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cavity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23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7315" y="746286"/>
            <a:ext cx="936122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Experimental Procedures for Plasma Cleaning of 2-Cell Elliptical SRF Cavity</a:t>
            </a:r>
            <a:endParaRPr lang="zh-CN" altLang="en-US" sz="2800" b="1"/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000" b="1">
                <a:solidFill>
                  <a:srgbClr val="00B050"/>
                </a:solidFill>
              </a:rPr>
              <a:t>Vertical test to get baseline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000" b="1">
                <a:solidFill>
                  <a:srgbClr val="00B050"/>
                </a:solidFill>
              </a:rPr>
              <a:t>Introduce cryogenic CH₄ adsorption, validate performance degradation</a:t>
            </a:r>
            <a:endParaRPr lang="zh-CN" altLang="en-US" sz="2000" b="1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000" b="1">
                <a:solidFill>
                  <a:srgbClr val="00B050"/>
                </a:solidFill>
              </a:rPr>
              <a:t>Plasma processing</a:t>
            </a:r>
            <a:endParaRPr lang="zh-CN" altLang="en-US" sz="2000" b="1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000" b="1"/>
              <a:t>Vertical test to verify the effectiveness of plasma processing</a:t>
            </a:r>
            <a:endParaRPr lang="zh-CN" altLang="en-US" sz="2000" b="1"/>
          </a:p>
          <a:p>
            <a:endParaRPr lang="zh-CN" altLang="en-US" sz="2000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67" y="2554443"/>
            <a:ext cx="3277870" cy="2537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70585" y="2208970"/>
            <a:ext cx="392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highlight>
                  <a:srgbClr val="FFFF00"/>
                </a:highlight>
              </a:rPr>
              <a:t>CH</a:t>
            </a:r>
            <a:r>
              <a:rPr lang="en-US" altLang="zh-CN" b="1" baseline="-25000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 </a:t>
            </a:r>
            <a:r>
              <a:rPr lang="en-US" altLang="zh-CN" b="1">
                <a:highlight>
                  <a:srgbClr val="FFFF00"/>
                </a:highlight>
              </a:rPr>
              <a:t>cryogenic</a:t>
            </a:r>
            <a:r>
              <a:rPr lang="zh-CN" altLang="en-US" b="1">
                <a:highlight>
                  <a:srgbClr val="FFFF00"/>
                </a:highlight>
              </a:rPr>
              <a:t> </a:t>
            </a:r>
            <a:r>
              <a:rPr lang="en-US" altLang="zh-CN" b="1">
                <a:highlight>
                  <a:srgbClr val="FFFF00"/>
                </a:highlight>
              </a:rPr>
              <a:t>adsorpotion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081" y="2656015"/>
            <a:ext cx="3310890" cy="2436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983205" y="2225103"/>
            <a:ext cx="510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highlight>
                  <a:srgbClr val="FFFF00"/>
                </a:highlight>
              </a:rPr>
              <a:t>Vertical test results before and after CH</a:t>
            </a:r>
            <a:r>
              <a:rPr lang="en-US" altLang="zh-CN" b="1" baseline="-25000">
                <a:highlight>
                  <a:srgbClr val="FFFF00"/>
                </a:highlight>
              </a:rPr>
              <a:t>4</a:t>
            </a:r>
            <a:r>
              <a:rPr lang="en-US" altLang="zh-CN" b="1">
                <a:highlight>
                  <a:srgbClr val="FFFF00"/>
                </a:highlight>
              </a:rPr>
              <a:t> adsorption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86015" y="165510"/>
            <a:ext cx="6035627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ignition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multi-cell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cavity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24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09880" y="663157"/>
            <a:ext cx="8654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2400" b="1"/>
              <a:t>2-cell</a:t>
            </a:r>
            <a:r>
              <a:rPr lang="en-US" altLang="zh-CN" sz="2400" b="1"/>
              <a:t> cavity plasma processing with He+O</a:t>
            </a:r>
            <a:r>
              <a:rPr lang="en-US" altLang="zh-CN" sz="2400" b="1" baseline="-25000"/>
              <a:t>2</a:t>
            </a:r>
            <a:r>
              <a:rPr lang="zh-CN" altLang="en-US" sz="2400" b="1"/>
              <a:t>：</a:t>
            </a:r>
          </a:p>
          <a:p>
            <a:endParaRPr lang="zh-CN" altLang="en-US" sz="2000"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90" y="1049315"/>
            <a:ext cx="3141980" cy="23050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1376" y="1013607"/>
            <a:ext cx="4056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2-cell cavity plasma</a:t>
            </a:r>
            <a:r>
              <a:rPr lang="zh-CN" altLang="en-US" sz="1400" b="1">
                <a:highlight>
                  <a:srgbClr val="FFFF00"/>
                </a:highlight>
              </a:rPr>
              <a:t> </a:t>
            </a:r>
            <a:r>
              <a:rPr lang="en-US" altLang="zh-CN" sz="1400" b="1">
                <a:highlight>
                  <a:srgbClr val="FFFF00"/>
                </a:highlight>
              </a:rPr>
              <a:t>processing</a:t>
            </a:r>
            <a:endParaRPr lang="zh-CN" altLang="en-US" sz="1400" b="1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425" y="1131570"/>
            <a:ext cx="2898775" cy="227139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082155" y="1124585"/>
            <a:ext cx="3129915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cell1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811770" y="112395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cell2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51625" y="472677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chemeClr val="tx1"/>
                </a:solidFill>
                <a:highlight>
                  <a:srgbClr val="FFFF00"/>
                </a:highlight>
              </a:rPr>
              <a:t>cell1</a:t>
            </a:r>
            <a:r>
              <a:rPr lang="en-US" altLang="zh-CN" sz="1400" b="1">
                <a:highlight>
                  <a:srgbClr val="FFFF00"/>
                </a:highlight>
              </a:rPr>
              <a:t>ignition</a:t>
            </a:r>
            <a:endParaRPr lang="zh-CN" altLang="en-US" sz="14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15375" y="4736628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c</a:t>
            </a:r>
            <a:r>
              <a:rPr lang="en-US" altLang="zh-CN" sz="1400" b="1">
                <a:solidFill>
                  <a:schemeClr val="tx1"/>
                </a:solidFill>
                <a:highlight>
                  <a:srgbClr val="FFFF00"/>
                </a:highlight>
              </a:rPr>
              <a:t>ell2</a:t>
            </a:r>
            <a:r>
              <a:rPr lang="zh-CN" altLang="en-US" sz="1400" b="1">
                <a:highlight>
                  <a:srgbClr val="FFFF00"/>
                </a:highlight>
              </a:rPr>
              <a:t> </a:t>
            </a:r>
            <a:r>
              <a:rPr lang="en-US" altLang="zh-CN" sz="1400" b="1">
                <a:highlight>
                  <a:srgbClr val="FFFF00"/>
                </a:highlight>
              </a:rPr>
              <a:t>ignition</a:t>
            </a:r>
            <a:endParaRPr lang="zh-CN" altLang="en-US" sz="14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55" y="3448274"/>
            <a:ext cx="1054616" cy="134681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51" y="3448274"/>
            <a:ext cx="1054616" cy="13468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842" y="3589655"/>
            <a:ext cx="3154045" cy="1553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6010" y="1177925"/>
            <a:ext cx="2600960" cy="1823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2360" y="3090545"/>
            <a:ext cx="2606675" cy="1913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774993F-7E24-4B9E-9BCF-515B9A2CED35}"/>
              </a:ext>
            </a:extLst>
          </p:cNvPr>
          <p:cNvSpPr txBox="1"/>
          <p:nvPr/>
        </p:nvSpPr>
        <p:spPr>
          <a:xfrm>
            <a:off x="213285" y="3354365"/>
            <a:ext cx="3514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>
                <a:highlight>
                  <a:srgbClr val="FFFF00"/>
                </a:highlight>
              </a:rPr>
              <a:t>gas reaction during plasma processing</a:t>
            </a:r>
            <a:endParaRPr lang="zh-CN" altLang="en-US" sz="1400" b="1">
              <a:highlight>
                <a:srgbClr val="FFFF00"/>
              </a:highlight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62F9BCB9-187F-4B56-9A88-BFE42880F785}"/>
              </a:ext>
            </a:extLst>
          </p:cNvPr>
          <p:cNvCxnSpPr>
            <a:cxnSpLocks/>
          </p:cNvCxnSpPr>
          <p:nvPr/>
        </p:nvCxnSpPr>
        <p:spPr>
          <a:xfrm flipV="1">
            <a:off x="5476772" y="1754095"/>
            <a:ext cx="2026706" cy="5438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AF5BA8-97CC-4E4B-A9BE-0873D3C8B89A}"/>
              </a:ext>
            </a:extLst>
          </p:cNvPr>
          <p:cNvCxnSpPr>
            <a:cxnSpLocks/>
          </p:cNvCxnSpPr>
          <p:nvPr/>
        </p:nvCxnSpPr>
        <p:spPr>
          <a:xfrm flipV="1">
            <a:off x="5458568" y="2467135"/>
            <a:ext cx="2509412" cy="18268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180340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25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9705" y="1059815"/>
            <a:ext cx="89281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400" b="1"/>
              <a:t>CSNS-II plasma processing development, measurement and analysis have been done in several types of cavities.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400" b="1"/>
              <a:t>         . plasma processing with various gas and presure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sz="2400" b="1"/>
              <a:t>         . weak coupling issue </a:t>
            </a:r>
          </a:p>
          <a:p>
            <a:pPr indent="0" fontAlgn="auto"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2400" b="1"/>
              <a:t>         . plasma breakdown on coupler 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p"/>
            </a:pPr>
            <a:r>
              <a:rPr lang="en-US" altLang="zh-CN" sz="2400" b="1"/>
              <a:t>Method optimization is a work in progress.</a:t>
            </a:r>
          </a:p>
          <a:p>
            <a:pPr marL="285750" indent="-285750" fontAlgn="auto">
              <a:spcBef>
                <a:spcPts val="600"/>
              </a:spcBef>
              <a:buFont typeface="Wingdings" panose="05000000000000000000" charset="0"/>
              <a:buChar char="p"/>
            </a:pPr>
            <a:r>
              <a:rPr lang="en-US" altLang="zh-CN" sz="2400" b="1"/>
              <a:t>Need to test plasma processing with vertical test.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403350" y="1563370"/>
            <a:ext cx="679831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l" fontAlgn="auto">
              <a:lnSpc>
                <a:spcPct val="150000"/>
              </a:lnSpc>
              <a:buNone/>
            </a:pPr>
            <a:r>
              <a:rPr lang="en-US" altLang="zh-CN" sz="4400" b="1" dirty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Thanks For Your Attentions</a:t>
            </a:r>
            <a:r>
              <a:rPr lang="zh-CN" altLang="en-US" sz="4400" b="1" dirty="0">
                <a:solidFill>
                  <a:srgbClr val="0000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！</a:t>
            </a:r>
            <a:endParaRPr lang="en-US" altLang="zh-CN" sz="4400" b="1" dirty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en-US" altLang="zh-CN" sz="4400" b="1" dirty="0">
              <a:solidFill>
                <a:srgbClr val="0000FF"/>
              </a:solidFill>
              <a:latin typeface="Impact" panose="020B0806030902050204" pitchFamily="34" charset="0"/>
              <a:ea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  <a:buNone/>
            </a:pPr>
            <a:endParaRPr lang="zh-CN" altLang="en-US" sz="4400"/>
          </a:p>
        </p:txBody>
      </p: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3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611505" y="1851660"/>
            <a:ext cx="8900795" cy="1386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lnSpc>
                <a:spcPct val="1100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  <a:sym typeface="+mn-ea"/>
              </a:rPr>
              <a:t>Why plasma processing technology? </a:t>
            </a:r>
            <a:endParaRPr lang="zh-CN" altLang="en-US" sz="3600" b="1" dirty="0">
              <a:solidFill>
                <a:schemeClr val="accent1">
                  <a:lumMod val="50000"/>
                </a:schemeClr>
              </a:solidFill>
              <a:ea typeface="微软雅黑" panose="020B0503020204020204" pitchFamily="34" charset="-122"/>
              <a:sym typeface="+mn-ea"/>
            </a:endParaRPr>
          </a:p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3600" b="1" dirty="0">
              <a:solidFill>
                <a:schemeClr val="accent1">
                  <a:lumMod val="50000"/>
                </a:schemeClr>
              </a:solidFill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4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070" y="123825"/>
            <a:ext cx="8900795" cy="4836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Char char="p"/>
            </a:pPr>
            <a:r>
              <a:rPr lang="en-US" altLang="zh-CN" sz="2400" b="1" dirty="0"/>
              <a:t>SRF Cavity</a:t>
            </a:r>
            <a:r>
              <a:rPr lang="zh-CN" altLang="en-US" sz="2400" b="1" dirty="0"/>
              <a:t>：</a:t>
            </a:r>
          </a:p>
          <a:p>
            <a:pPr indent="0" algn="just" fontAlgn="auto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sz="2400" b="1" dirty="0"/>
              <a:t>       .large beam aperture</a:t>
            </a:r>
            <a:r>
              <a:rPr lang="zh-CN" altLang="en-US" sz="2400" b="1" dirty="0"/>
              <a:t>，</a:t>
            </a:r>
          </a:p>
          <a:p>
            <a:pPr indent="0" algn="just" fontAlgn="auto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sz="2400" b="1" dirty="0"/>
              <a:t>       .low power loss</a:t>
            </a:r>
          </a:p>
          <a:p>
            <a:pPr indent="0" algn="just" fontAlgn="auto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sz="2400" b="1" dirty="0"/>
              <a:t>       .high accelerating gradient</a:t>
            </a:r>
            <a:endParaRPr lang="zh-CN" altLang="en-US" sz="2400" b="1" dirty="0"/>
          </a:p>
          <a:p>
            <a:pPr marL="342900" indent="-342900" algn="just" fontAlgn="auto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Char char="p"/>
            </a:pPr>
            <a:r>
              <a:rPr lang="en-US" altLang="zh-CN" sz="2400" b="1" dirty="0"/>
              <a:t>SRF accelerators adopted by most accelerator facilities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600"/>
              </a:spcBef>
              <a:buFont typeface="Wingdings" panose="05000000000000000000" charset="0"/>
              <a:buChar char="p"/>
            </a:pPr>
            <a:r>
              <a:rPr lang="en-US" altLang="zh-CN" sz="2400" b="1" dirty="0">
                <a:ea typeface="微软雅黑" panose="020B0503020204020204" pitchFamily="34" charset="-122"/>
                <a:sym typeface="+mn-ea"/>
              </a:rPr>
              <a:t>During online operation, the performance inevitably degrades over time: </a:t>
            </a:r>
            <a:r>
              <a:rPr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Field Emission</a:t>
            </a:r>
            <a:endParaRPr lang="zh-CN" altLang="en-US" sz="2400" b="1" dirty="0">
              <a:ea typeface="微软雅黑" panose="020B0503020204020204" pitchFamily="34" charset="-122"/>
              <a:sym typeface="+mn-ea"/>
            </a:endParaRPr>
          </a:p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400" b="1" dirty="0"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41070" y="195423"/>
            <a:ext cx="269303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Field Emission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smtClean="0"/>
              <a:t>5</a:t>
            </a:fld>
            <a:endParaRPr lang="zh-CN" altLang="en-US" sz="1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07315" y="4011930"/>
            <a:ext cx="9079865" cy="968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SzPct val="60000"/>
              <a:buFont typeface="Wingdings" panose="05000000000000000000" charset="0"/>
              <a:buChar char="u"/>
            </a:pPr>
            <a:r>
              <a:rPr lang="en-US" altLang="zh-CN" sz="1900" b="1"/>
              <a:t> The onset and enhancement of field emission during long-term operation.</a:t>
            </a:r>
          </a:p>
          <a:p>
            <a:pPr indent="0" fontAlgn="auto">
              <a:lnSpc>
                <a:spcPct val="150000"/>
              </a:lnSpc>
              <a:buSzPct val="60000"/>
              <a:buFont typeface="Wingdings" panose="05000000000000000000" charset="0"/>
              <a:buChar char="u"/>
            </a:pPr>
            <a:r>
              <a:rPr lang="en-US" altLang="zh-CN" sz="1900" b="1"/>
              <a:t> Online repair techniques must be employed to eliminate field emission.</a:t>
            </a:r>
          </a:p>
        </p:txBody>
      </p:sp>
      <p:sp>
        <p:nvSpPr>
          <p:cNvPr id="27" name="Rounded Rectangle 6"/>
          <p:cNvSpPr/>
          <p:nvPr/>
        </p:nvSpPr>
        <p:spPr>
          <a:xfrm>
            <a:off x="323850" y="1014095"/>
            <a:ext cx="3391535" cy="2866390"/>
          </a:xfrm>
          <a:prstGeom prst="roundRect">
            <a:avLst>
              <a:gd name="adj" fmla="val 4016"/>
            </a:avLst>
          </a:prstGeom>
          <a:gradFill flip="none" rotWithShape="1">
            <a:gsLst>
              <a:gs pos="64000">
                <a:schemeClr val="accent1">
                  <a:lumMod val="5000"/>
                  <a:lumOff val="95000"/>
                  <a:alpha val="50000"/>
                </a:schemeClr>
              </a:gs>
              <a:gs pos="100000">
                <a:srgbClr val="0000FF"/>
              </a:gs>
            </a:gsLst>
            <a:lin ang="5400000" scaled="1"/>
            <a:tileRect/>
          </a:gradFill>
          <a:ln w="95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rtl="0"/>
            <a:endParaRPr lang="en-US" sz="2400" kern="1200" dirty="0">
              <a:solidFill>
                <a:schemeClr val="accent1">
                  <a:lumMod val="7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32" name="Rounded Rectangle 6"/>
          <p:cNvSpPr/>
          <p:nvPr/>
        </p:nvSpPr>
        <p:spPr>
          <a:xfrm>
            <a:off x="4551680" y="915670"/>
            <a:ext cx="4572000" cy="2838450"/>
          </a:xfrm>
          <a:prstGeom prst="roundRect">
            <a:avLst>
              <a:gd name="adj" fmla="val 4016"/>
            </a:avLst>
          </a:prstGeom>
          <a:gradFill>
            <a:gsLst>
              <a:gs pos="5100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5400000" scaled="0"/>
          </a:gradFill>
          <a:ln w="9525">
            <a:solidFill>
              <a:schemeClr val="accent4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rtl="0"/>
            <a:endParaRPr lang="en-US" sz="2400" kern="1200" dirty="0">
              <a:solidFill>
                <a:srgbClr val="B98D50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9795" y="987425"/>
            <a:ext cx="1876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>
                <a:solidFill>
                  <a:schemeClr val="tx2">
                    <a:lumMod val="50000"/>
                    <a:lumOff val="50000"/>
                  </a:schemeClr>
                </a:solidFill>
              </a:rPr>
              <a:t>Root Cause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796280" y="987425"/>
            <a:ext cx="2181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>
                <a:solidFill>
                  <a:schemeClr val="accent4">
                    <a:lumMod val="75000"/>
                  </a:schemeClr>
                </a:solidFill>
              </a:rPr>
              <a:t>Ramifications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5605" y="1285240"/>
            <a:ext cx="363601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200000"/>
              </a:lnSpc>
              <a:buSzPct val="60000"/>
              <a:buFont typeface="Wingdings" panose="05000000000000000000" charset="0"/>
              <a:buChar char="l"/>
            </a:pPr>
            <a:r>
              <a:rPr lang="en-US" altLang="zh-CN" b="1"/>
              <a:t>clean room assembly</a:t>
            </a:r>
            <a:endParaRPr lang="zh-CN" altLang="en-US" b="1"/>
          </a:p>
          <a:p>
            <a:pPr marL="285750" indent="-285750" fontAlgn="auto">
              <a:lnSpc>
                <a:spcPct val="200000"/>
              </a:lnSpc>
              <a:buSzPct val="60000"/>
              <a:buFont typeface="Wingdings" panose="05000000000000000000" charset="0"/>
              <a:buChar char="l"/>
            </a:pPr>
            <a:r>
              <a:rPr lang="en-US" altLang="zh-CN" b="1"/>
              <a:t>ambient RT section</a:t>
            </a:r>
            <a:endParaRPr lang="zh-CN" altLang="en-US" b="1"/>
          </a:p>
          <a:p>
            <a:pPr marL="285750" indent="-285750" fontAlgn="auto">
              <a:lnSpc>
                <a:spcPct val="200000"/>
              </a:lnSpc>
              <a:buSzPct val="60000"/>
              <a:buFont typeface="Wingdings" panose="05000000000000000000" charset="0"/>
              <a:buChar char="l"/>
            </a:pPr>
            <a:r>
              <a:rPr lang="en-US" altLang="zh-CN" b="1"/>
              <a:t>outgassing and adsorption</a:t>
            </a:r>
            <a:endParaRPr lang="zh-CN" altLang="en-US" b="1"/>
          </a:p>
          <a:p>
            <a:pPr marL="285750" indent="-285750" fontAlgn="auto">
              <a:lnSpc>
                <a:spcPct val="200000"/>
              </a:lnSpc>
              <a:buSzPct val="60000"/>
              <a:buFont typeface="Wingdings" panose="05000000000000000000" charset="0"/>
              <a:buChar char="l"/>
            </a:pPr>
            <a:r>
              <a:rPr lang="en-US" altLang="zh-CN" b="1"/>
              <a:t>errant beam impact</a:t>
            </a:r>
            <a:endParaRPr lang="zh-CN" altLang="en-US" b="1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716145" y="1340485"/>
            <a:ext cx="45923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200000"/>
              </a:lnSpc>
              <a:buClrTx/>
              <a:buSzPct val="60000"/>
              <a:buFont typeface="Wingdings" panose="05000000000000000000" charset="0"/>
              <a:buChar char="l"/>
            </a:pPr>
            <a:r>
              <a:rPr lang="en-US" altLang="zh-CN" b="1"/>
              <a:t>Decrease in the running gradient</a:t>
            </a:r>
          </a:p>
          <a:p>
            <a:pPr marL="285750" indent="-285750" algn="l">
              <a:lnSpc>
                <a:spcPct val="200000"/>
              </a:lnSpc>
              <a:buClrTx/>
              <a:buSzPct val="60000"/>
              <a:buFont typeface="Wingdings" panose="05000000000000000000" charset="0"/>
              <a:buChar char="l"/>
            </a:pPr>
            <a:r>
              <a:rPr lang="en-US" altLang="zh-CN" b="1"/>
              <a:t>Deterioration of operational stability</a:t>
            </a:r>
            <a:endParaRPr lang="zh-CN" altLang="en-US" b="1"/>
          </a:p>
          <a:p>
            <a:pPr marL="285750" indent="-285750" algn="l">
              <a:lnSpc>
                <a:spcPct val="200000"/>
              </a:lnSpc>
              <a:buClrTx/>
              <a:buSzPct val="60000"/>
              <a:buFont typeface="Wingdings" panose="05000000000000000000" charset="0"/>
              <a:buChar char="l"/>
            </a:pPr>
            <a:r>
              <a:rPr lang="en-US" altLang="zh-CN" b="1"/>
              <a:t>Vaccum sealing damagement</a:t>
            </a:r>
            <a:endParaRPr lang="zh-CN" altLang="en-US" b="1"/>
          </a:p>
          <a:p>
            <a:pPr marL="285750" indent="-285750" algn="l">
              <a:lnSpc>
                <a:spcPct val="200000"/>
              </a:lnSpc>
              <a:buClrTx/>
              <a:buSzPct val="60000"/>
              <a:buFont typeface="Wingdings" panose="05000000000000000000" charset="0"/>
              <a:buChar char="l"/>
            </a:pPr>
            <a:r>
              <a:rPr lang="en-US" altLang="zh-CN" b="1"/>
              <a:t>Field emission enhancement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414655" y="2571750"/>
            <a:ext cx="3300730" cy="1007745"/>
          </a:xfrm>
          <a:prstGeom prst="round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云形 11"/>
          <p:cNvSpPr/>
          <p:nvPr/>
        </p:nvSpPr>
        <p:spPr>
          <a:xfrm>
            <a:off x="2844165" y="3219450"/>
            <a:ext cx="1503045" cy="900430"/>
          </a:xfrm>
          <a:prstGeom prst="clou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87675" y="3512185"/>
            <a:ext cx="1465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Inevitable</a:t>
            </a:r>
            <a:r>
              <a:rPr lang="zh-CN" altLang="en-US" b="1"/>
              <a:t>！</a:t>
            </a:r>
          </a:p>
        </p:txBody>
      </p:sp>
      <p:sp>
        <p:nvSpPr>
          <p:cNvPr id="18" name="右箭头 17"/>
          <p:cNvSpPr/>
          <p:nvPr/>
        </p:nvSpPr>
        <p:spPr>
          <a:xfrm>
            <a:off x="3715385" y="1995170"/>
            <a:ext cx="836295" cy="712470"/>
          </a:xfrm>
          <a:prstGeom prst="rightArrow">
            <a:avLst/>
          </a:prstGeom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41070" y="195423"/>
            <a:ext cx="571436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In-situ online plasma processing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>
                <a:solidFill>
                  <a:schemeClr val="tx2"/>
                </a:solidFill>
              </a:rPr>
              <a:t>6</a:t>
            </a:fld>
            <a:endParaRPr lang="zh-CN" altLang="en-US" sz="1000" b="1" dirty="0">
              <a:solidFill>
                <a:schemeClr val="tx2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 bwMode="auto">
          <a:xfrm>
            <a:off x="331470" y="699135"/>
            <a:ext cx="8861425" cy="10820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Wingdings" panose="05000000000000000000" charset="0"/>
              <a:buChar char="p"/>
            </a:pPr>
            <a:r>
              <a:rPr lang="en-US" altLang="zh-CN" b="1" dirty="0">
                <a:solidFill>
                  <a:schemeClr val="tx1"/>
                </a:solidFill>
                <a:ea typeface="微软雅黑" panose="020B0503020204020204" pitchFamily="34" charset="-122"/>
              </a:rPr>
              <a:t>Online plasma processing is internationally recognized as the most effective online remediation technique for eliminating field emission.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Wingdings" panose="05000000000000000000" charset="0"/>
              <a:buChar char="p"/>
            </a:pPr>
            <a:r>
              <a:rPr lang="en-US" altLang="zh-CN" b="1" dirty="0">
                <a:solidFill>
                  <a:srgbClr val="C00000"/>
                </a:solidFill>
                <a:ea typeface="微软雅黑" panose="020B0503020204020204" pitchFamily="34" charset="-122"/>
              </a:rPr>
              <a:t>Inert gas+O</a:t>
            </a:r>
            <a:r>
              <a:rPr lang="en-US" altLang="zh-CN" b="1" baseline="-25000" dirty="0">
                <a:solidFill>
                  <a:srgbClr val="C00000"/>
                </a:solidFill>
                <a:ea typeface="微软雅黑" panose="020B0503020204020204" pitchFamily="34" charset="-122"/>
              </a:rPr>
              <a:t>2</a:t>
            </a:r>
            <a:r>
              <a:rPr lang="en-US" altLang="zh-CN" b="1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solidFill>
                  <a:schemeClr val="tx1"/>
                </a:solidFill>
                <a:ea typeface="微软雅黑" panose="020B0503020204020204" pitchFamily="34" charset="-122"/>
              </a:rPr>
              <a:t>ionization in EM field. </a:t>
            </a:r>
            <a:endParaRPr lang="zh-CN" altLang="en-US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" y="1924050"/>
            <a:ext cx="4318635" cy="302323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547495" y="2571750"/>
            <a:ext cx="131191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highlight>
                  <a:srgbClr val="FFFF00"/>
                </a:highlight>
              </a:rPr>
              <a:t>Ar+</a:t>
            </a:r>
            <a:r>
              <a:rPr lang="zh-CN" altLang="en-US" sz="1200" b="1">
                <a:highlight>
                  <a:srgbClr val="FFFF00"/>
                </a:highlight>
              </a:rPr>
              <a:t>，</a:t>
            </a:r>
            <a:r>
              <a:rPr lang="en-US" altLang="zh-CN" sz="1200" b="1">
                <a:highlight>
                  <a:srgbClr val="FFFF00"/>
                </a:highlight>
              </a:rPr>
              <a:t>Ne+</a:t>
            </a:r>
            <a:r>
              <a:rPr lang="zh-CN" altLang="en-US" sz="1200" b="1">
                <a:highlight>
                  <a:srgbClr val="FFFF00"/>
                </a:highlight>
              </a:rPr>
              <a:t>，</a:t>
            </a:r>
            <a:r>
              <a:rPr lang="en-US" altLang="zh-CN" sz="1200" b="1">
                <a:highlight>
                  <a:srgbClr val="FFFF00"/>
                </a:highlight>
              </a:rPr>
              <a:t>He+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619250" y="2501900"/>
            <a:ext cx="1151890" cy="1224280"/>
          </a:xfrm>
          <a:prstGeom prst="round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283710" y="1851660"/>
            <a:ext cx="5036185" cy="244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0" fontAlgn="auto">
              <a:lnSpc>
                <a:spcPct val="150000"/>
              </a:lnSpc>
              <a:buSzPct val="60000"/>
              <a:buFont typeface="Wingdings" panose="05000000000000000000" charset="0"/>
              <a:buChar char="u"/>
            </a:pPr>
            <a:r>
              <a:rPr lang="en-US" altLang="zh-CN" sz="1700" b="1"/>
              <a:t>Inert gas ions etch surface contaminants   and machine burrs.</a:t>
            </a:r>
          </a:p>
          <a:p>
            <a:pPr marL="285750" indent="0" fontAlgn="auto">
              <a:lnSpc>
                <a:spcPct val="150000"/>
              </a:lnSpc>
              <a:buSzPct val="60000"/>
              <a:buFont typeface="Wingdings" panose="05000000000000000000" charset="0"/>
              <a:buChar char="u"/>
            </a:pPr>
            <a:r>
              <a:rPr lang="en-US" altLang="zh-CN" sz="1700" b="1">
                <a:solidFill>
                  <a:schemeClr val="tx1"/>
                </a:solidFill>
              </a:rPr>
              <a:t>Oxygen atoms react with surface contaminants (e.g., hydrocarbons) on the superconducting cavity, forming volatile byproducts that are pumped out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91640" y="1924050"/>
            <a:ext cx="1427480" cy="368300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/>
              <a:t>Mechanism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7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-324485" y="1779905"/>
            <a:ext cx="9893935" cy="1995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  <a:sym typeface="+mn-ea"/>
              </a:rPr>
              <a:t>Plasma processing platform setup and initial experiments</a:t>
            </a:r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3600" b="1" dirty="0"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267144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 setup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8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pic>
        <p:nvPicPr>
          <p:cNvPr id="6" name="图片 5" descr="工程绘图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1217295"/>
            <a:ext cx="4278630" cy="3826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264795" y="783590"/>
            <a:ext cx="17513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b="1"/>
              <a:t>Gas system</a:t>
            </a:r>
            <a:endParaRPr lang="zh-CN" altLang="en-US" b="1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565" y="772160"/>
            <a:ext cx="1786890" cy="1558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10" y="3450590"/>
            <a:ext cx="1537335" cy="1651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文本框 26"/>
          <p:cNvSpPr txBox="1"/>
          <p:nvPr/>
        </p:nvSpPr>
        <p:spPr>
          <a:xfrm>
            <a:off x="4376420" y="2160270"/>
            <a:ext cx="149098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</a:rPr>
              <a:t>Gas feeding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224020" y="3251200"/>
            <a:ext cx="164338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</a:rPr>
              <a:t>Gas pumping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906270" y="1491615"/>
            <a:ext cx="2449830" cy="62039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3404235" y="3157220"/>
            <a:ext cx="1239520" cy="92710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图片 11" descr="upstre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325" y="123825"/>
            <a:ext cx="3052445" cy="2351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 descr="downstrea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325" y="2715895"/>
            <a:ext cx="3025775" cy="2294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7812405" y="211201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highlight>
                  <a:srgbClr val="FFFF00"/>
                </a:highlight>
              </a:rPr>
              <a:t>gas feeding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668260" y="462788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highlight>
                  <a:srgbClr val="FFFF00"/>
                </a:highlight>
              </a:rPr>
              <a:t>gas pumping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2"/>
          <p:cNvSpPr/>
          <p:nvPr/>
        </p:nvSpPr>
        <p:spPr bwMode="auto">
          <a:xfrm>
            <a:off x="8252173" y="4598867"/>
            <a:ext cx="811529" cy="809270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3" name="Freeform 6"/>
          <p:cNvSpPr/>
          <p:nvPr/>
        </p:nvSpPr>
        <p:spPr bwMode="auto">
          <a:xfrm>
            <a:off x="6795922" y="-265654"/>
            <a:ext cx="928063" cy="928114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209178" y="4598692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sp>
        <p:nvSpPr>
          <p:cNvPr id="25" name="Freeform 7"/>
          <p:cNvSpPr/>
          <p:nvPr/>
        </p:nvSpPr>
        <p:spPr bwMode="auto">
          <a:xfrm>
            <a:off x="264707" y="301804"/>
            <a:ext cx="398835" cy="39749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0">
            <a:noFill/>
            <a:prstDash val="solid"/>
            <a:round/>
          </a:ln>
        </p:spPr>
        <p:txBody>
          <a:bodyPr vert="horz" wrap="square" lIns="91428" tIns="45714" rIns="91428" bIns="45714" numCol="1" anchor="t" anchorCtr="0" compatLnSpc="1"/>
          <a:lstStyle/>
          <a:p>
            <a:endParaRPr lang="zh-CN" altLang="en-US" sz="1400" dirty="0"/>
          </a:p>
        </p:txBody>
      </p:sp>
      <p:pic>
        <p:nvPicPr>
          <p:cNvPr id="10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59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" y="195750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99795" y="239238"/>
            <a:ext cx="609028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Initial experiments on 324MHz SSR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530" y="771750"/>
            <a:ext cx="8282940" cy="4597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eaLnBrk="1" hangingPunct="1">
              <a:lnSpc>
                <a:spcPct val="110000"/>
              </a:lnSpc>
              <a:spcBef>
                <a:spcPts val="600"/>
              </a:spcBef>
            </a:pPr>
            <a:endParaRPr lang="zh-CN" altLang="en-US" sz="2000" b="1" dirty="0"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>
            <a:noAutofit/>
          </a:bodyPr>
          <a:lstStyle/>
          <a:p>
            <a:fld id="{49AE70B2-8BF9-45C0-BB95-33D1B9D3A854}" type="slidenum">
              <a:rPr lang="zh-CN" altLang="en-US" sz="1000" b="1" smtClean="0"/>
              <a:t>9</a:t>
            </a:fld>
            <a:endParaRPr lang="zh-CN" altLang="en-US" sz="1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79705" y="915670"/>
            <a:ext cx="69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r>
              <a:rPr lang="en-US" altLang="zh-CN"/>
              <a:t>     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54305" y="662460"/>
            <a:ext cx="87704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/>
              <a:t>Plasma processing initial experiments on 324MHz SSR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/>
              <a:t>324MHz SSR</a:t>
            </a:r>
            <a:r>
              <a:rPr lang="zh-CN" altLang="en-US" b="1"/>
              <a:t>：</a:t>
            </a:r>
            <a:r>
              <a:rPr lang="en-US" altLang="zh-CN" b="1"/>
              <a:t>cavity with severe welding defects, no chance for VT, can be 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zh-CN" b="1"/>
              <a:t>      opened repeatedly to check the marker pen traces</a:t>
            </a:r>
          </a:p>
          <a:p>
            <a:pPr marL="285750" indent="-285750">
              <a:buFont typeface="Wingdings" panose="05000000000000000000" charset="0"/>
              <a:buChar char="n"/>
            </a:pPr>
            <a:endParaRPr lang="en-US" altLang="zh-CN" b="1"/>
          </a:p>
          <a:p>
            <a:pPr marL="285750" indent="-285750">
              <a:buFont typeface="Wingdings" panose="05000000000000000000" charset="0"/>
              <a:buChar char="n"/>
            </a:pPr>
            <a:r>
              <a:rPr lang="en-US" altLang="zh-CN" b="1"/>
              <a:t> 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961" y="3252317"/>
            <a:ext cx="1551399" cy="1891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375" y="3252317"/>
            <a:ext cx="1435586" cy="1891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17" y="1546881"/>
            <a:ext cx="3094990" cy="1803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0407" y="1508801"/>
            <a:ext cx="1938655" cy="1658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945" y="3443151"/>
            <a:ext cx="3082925" cy="1659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文本框 31"/>
          <p:cNvSpPr txBox="1"/>
          <p:nvPr/>
        </p:nvSpPr>
        <p:spPr>
          <a:xfrm>
            <a:off x="4617547" y="4734741"/>
            <a:ext cx="88138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</a:rPr>
              <a:t>before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956091" y="4736117"/>
            <a:ext cx="67818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</a:rPr>
              <a:t>after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7450" y="1505745"/>
            <a:ext cx="1899285" cy="1648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椭圆 4"/>
          <p:cNvSpPr/>
          <p:nvPr/>
        </p:nvSpPr>
        <p:spPr>
          <a:xfrm>
            <a:off x="4654977" y="3483610"/>
            <a:ext cx="761365" cy="1176655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9762" y="1508130"/>
            <a:ext cx="32804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highlight>
                  <a:srgbClr val="FFFF00"/>
                </a:highlight>
              </a:rPr>
              <a:t>plasma processing workbench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37062" y="1483401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highlight>
                  <a:srgbClr val="FFFF00"/>
                </a:highlight>
              </a:rPr>
              <a:t>Ar Plasma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47024" y="1501396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highlight>
                  <a:srgbClr val="FFFF00"/>
                </a:highlight>
              </a:rPr>
              <a:t>Ne Plasma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84544" y="337540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highlight>
                  <a:srgbClr val="FFFF00"/>
                </a:highlight>
              </a:rPr>
              <a:t>Pr vs. Pf</a:t>
            </a:r>
          </a:p>
        </p:txBody>
      </p:sp>
      <p:sp>
        <p:nvSpPr>
          <p:cNvPr id="13" name="椭圆 12"/>
          <p:cNvSpPr/>
          <p:nvPr/>
        </p:nvSpPr>
        <p:spPr>
          <a:xfrm>
            <a:off x="6805711" y="3405634"/>
            <a:ext cx="761365" cy="1176655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I4YTY2NzNjYzhhMDBjYjhiZDFjNDRhZjk5ZjcyM2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1517</Words>
  <Application>Microsoft Office PowerPoint</Application>
  <PresentationFormat>全屏显示(16:9)</PresentationFormat>
  <Paragraphs>324</Paragraphs>
  <Slides>26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MS Mincho</vt:lpstr>
      <vt:lpstr>宋体</vt:lpstr>
      <vt:lpstr>微软雅黑</vt:lpstr>
      <vt:lpstr>字魂58号-创中黑</vt:lpstr>
      <vt:lpstr>Arial</vt:lpstr>
      <vt:lpstr>Calibri</vt:lpstr>
      <vt:lpstr>Cambria Math</vt:lpstr>
      <vt:lpstr>Impact</vt:lpstr>
      <vt:lpstr>Wingdings</vt:lpstr>
      <vt:lpstr>Office 主题​​</vt:lpstr>
      <vt:lpstr>WPS 公式 3.0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3108</cp:revision>
  <dcterms:created xsi:type="dcterms:W3CDTF">2019-06-19T02:08:00Z</dcterms:created>
  <dcterms:modified xsi:type="dcterms:W3CDTF">2026-06-07T05:46:03Z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BE95974812774B129C9EA2BD5E740DCA_13</vt:lpwstr>
  </property>
</Properties>
</file>