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816" r:id="rId3"/>
    <p:sldId id="989" r:id="rId4"/>
    <p:sldId id="268" r:id="rId5"/>
    <p:sldId id="1003" r:id="rId6"/>
    <p:sldId id="1004" r:id="rId7"/>
    <p:sldId id="1005" r:id="rId8"/>
    <p:sldId id="1006" r:id="rId9"/>
    <p:sldId id="948" r:id="rId10"/>
    <p:sldId id="993" r:id="rId11"/>
    <p:sldId id="994" r:id="rId12"/>
    <p:sldId id="969" r:id="rId13"/>
    <p:sldId id="972" r:id="rId14"/>
    <p:sldId id="968" r:id="rId15"/>
    <p:sldId id="970" r:id="rId16"/>
    <p:sldId id="995" r:id="rId17"/>
    <p:sldId id="971" r:id="rId18"/>
    <p:sldId id="992" r:id="rId19"/>
    <p:sldId id="1002" r:id="rId20"/>
    <p:sldId id="277" r:id="rId21"/>
    <p:sldId id="964" r:id="rId22"/>
    <p:sldId id="1001" r:id="rId23"/>
    <p:sldId id="1008" r:id="rId24"/>
    <p:sldId id="973" r:id="rId25"/>
    <p:sldId id="1007" r:id="rId26"/>
    <p:sldId id="274" r:id="rId27"/>
    <p:sldId id="275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83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5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9F697-6122-B140-87B4-79F8BB2E4AB0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BBF85-B868-D945-97E6-CC6D15F4D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9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ED07E-DBCE-9F07-21A5-F1B463FBC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C2767F-9BF8-E5B0-6F72-7E82D0E80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B1EB26-2609-66DD-7BE2-045F819DC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A-Tank and G-Tank cryostats. A-Tank has six QWR SRF cavities at 72 </a:t>
            </a:r>
            <a:r>
              <a:rPr lang="en-US" dirty="0" err="1"/>
              <a:t>MHz.</a:t>
            </a:r>
            <a:r>
              <a:rPr lang="en-US" dirty="0"/>
              <a:t> G-Tank has eight.</a:t>
            </a:r>
          </a:p>
        </p:txBody>
      </p:sp>
    </p:spTree>
    <p:extLst>
      <p:ext uri="{BB962C8B-B14F-4D97-AF65-F5344CB8AC3E}">
        <p14:creationId xmlns:p14="http://schemas.microsoft.com/office/powerpoint/2010/main" val="181112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DARKER MAKES IT LOOK LIKE IT HASN’T HAPPENED YET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BF85-B868-D945-97E6-CC6D15F4D0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74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0305" cy="5984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4246"/>
            <a:ext cx="12192000" cy="5999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05" y="1231176"/>
            <a:ext cx="6669741" cy="27432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695" y="1231176"/>
            <a:ext cx="304800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723" y="1231176"/>
            <a:ext cx="5215467" cy="27432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8069" y="324610"/>
            <a:ext cx="3416048" cy="8945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21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2382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2382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229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8229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F84A2-97DD-B454-FC08-EA8AE492B4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72" y="6275679"/>
            <a:ext cx="3068913" cy="375784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4FB2D4EB-7BAD-8575-0611-862454542D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383718" y="6027679"/>
            <a:ext cx="4601519" cy="85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837" y="2209797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4851" y="2209799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2837" y="4233041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4851" y="4233041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361520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4948768"/>
            <a:ext cx="3572931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00" baseline="0"/>
            </a:lvl1pPr>
            <a:lvl2pPr>
              <a:defRPr sz="18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03933" y="4948768"/>
            <a:ext cx="3572927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00" baseline="0"/>
            </a:lvl1pPr>
            <a:lvl2pPr>
              <a:defRPr sz="18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12667" y="4948768"/>
            <a:ext cx="3572933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00" baseline="0"/>
            </a:lvl1pPr>
            <a:lvl2pPr>
              <a:defRPr sz="18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599" y="2209799"/>
            <a:ext cx="3572933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03934" y="2209799"/>
            <a:ext cx="3572933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12667" y="2209799"/>
            <a:ext cx="3572933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4293232" y="2028202"/>
            <a:ext cx="0" cy="4364053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8104659" y="2028202"/>
            <a:ext cx="0" cy="4364053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6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4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15013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1" y="0"/>
            <a:ext cx="1219030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4245"/>
            <a:ext cx="12192000" cy="68722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99D750F-0E37-2F3A-B70C-1ED76C84D4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21" r="621"/>
          <a:stretch/>
        </p:blipFill>
        <p:spPr>
          <a:xfrm>
            <a:off x="1035969" y="2477114"/>
            <a:ext cx="10115055" cy="190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1" y="0"/>
            <a:ext cx="1219030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4245"/>
            <a:ext cx="12192000" cy="68722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3F283D8-8F3A-73E8-8012-B4CB181FDF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21" r="621"/>
          <a:stretch/>
        </p:blipFill>
        <p:spPr>
          <a:xfrm>
            <a:off x="609601" y="2774458"/>
            <a:ext cx="7047241" cy="1326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DE822-592B-9AEE-B48D-2C750D5035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764131" y="2894005"/>
            <a:ext cx="3751673" cy="10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030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/>
        </p:blipFill>
        <p:spPr>
          <a:xfrm>
            <a:off x="0" y="-14245"/>
            <a:ext cx="12192000" cy="68722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115020" y="1739899"/>
            <a:ext cx="7961960" cy="3115549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281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59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05" y="1219200"/>
            <a:ext cx="6669741" cy="27432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695" y="1219200"/>
            <a:ext cx="304800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723" y="1219200"/>
            <a:ext cx="5215467" cy="27432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8069" y="317501"/>
            <a:ext cx="6354653" cy="9017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1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0869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0869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229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8229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8229" y="5731934"/>
            <a:ext cx="3627372" cy="560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55E8F-31B4-9906-E183-E3D6FF6BBD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72" y="6275679"/>
            <a:ext cx="3068913" cy="375784"/>
          </a:xfrm>
          <a:prstGeom prst="rect">
            <a:avLst/>
          </a:prstGeom>
        </p:spPr>
      </p:pic>
      <p:pic>
        <p:nvPicPr>
          <p:cNvPr id="8" name="Graphic 5">
            <a:extLst>
              <a:ext uri="{FF2B5EF4-FFF2-40B4-BE49-F238E27FC236}">
                <a16:creationId xmlns:a16="http://schemas.microsoft.com/office/drawing/2014/main" id="{1B6EEA50-941B-BD63-CC52-572B21D71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83718" y="256887"/>
            <a:ext cx="4601519" cy="85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7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0305" cy="5984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5454"/>
            <a:ext cx="12192000" cy="599916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694" y="0"/>
            <a:ext cx="11787295" cy="5984917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4AC7F-2AEC-798E-8861-0B2D883969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72" y="6275679"/>
            <a:ext cx="3068913" cy="375784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A5BA34A4-817B-AD18-CD6A-4CC7FE5584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383718" y="6027679"/>
            <a:ext cx="4601519" cy="85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" y="1909234"/>
            <a:ext cx="9753600" cy="4364567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8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66D3F18-ACDC-39F5-298F-61212ADD8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176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645779"/>
            <a:ext cx="5447395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4898" y="2645779"/>
            <a:ext cx="5480703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14259"/>
            <a:ext cx="5447395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4898" y="1914259"/>
            <a:ext cx="5480703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ED1D303-4260-EB7C-F1A6-CCF9FD492D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7562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645779"/>
            <a:ext cx="356006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7567" y="2645779"/>
            <a:ext cx="356006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914259"/>
            <a:ext cx="356006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7567" y="1914259"/>
            <a:ext cx="356006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5536" y="2645779"/>
            <a:ext cx="356006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5536" y="1914259"/>
            <a:ext cx="356006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95C354D-33C8-0A0F-EC87-7932DEADF6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27084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34079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4079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8559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8559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83040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83040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03F397-C416-294E-A9E9-2253797B4C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85557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00" b="0" baseline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68612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00" b="0" baseline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68612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27624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00" b="0" baseline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27624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83715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00" b="0" baseline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83715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51199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00" b="0" baseline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51199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13502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482" y="304800"/>
            <a:ext cx="11167533" cy="10207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14144"/>
            <a:ext cx="9753600" cy="43596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48B5C0-033F-F29C-4316-1C704BB1EFD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67" y="6437191"/>
            <a:ext cx="1999488" cy="24483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96851"/>
            <a:ext cx="304800" cy="25687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>
              <a:defRPr sz="9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3">
            <a:extLst>
              <a:ext uri="{FF2B5EF4-FFF2-40B4-BE49-F238E27FC236}">
                <a16:creationId xmlns:a16="http://schemas.microsoft.com/office/drawing/2014/main" id="{C05BC0B3-05B3-8F06-25CC-0CD0DED8932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9667441" y="6384493"/>
            <a:ext cx="2203544" cy="40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4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  <p:sldLayoutId id="2147483672" r:id="rId13"/>
    <p:sldLayoutId id="2147483704" r:id="rId14"/>
    <p:sldLayoutId id="2147483705" r:id="rId15"/>
    <p:sldLayoutId id="2147483673" r:id="rId16"/>
    <p:sldLayoutId id="2147483706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marL="0" marR="0" indent="0" algn="l" defTabSz="914377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7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19451" indent="-219451" algn="l" defTabSz="914377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8051" indent="-341367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System Font Regular"/>
        <a:buChar char="—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70447" indent="-190495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9322" indent="-341367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System Font Regular"/>
        <a:buChar char="—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5799" indent="-219451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System Font Regular"/>
        <a:buChar char="»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16" userDrawn="1">
          <p15:clr>
            <a:srgbClr val="C35EA4"/>
          </p15:clr>
        </p15:guide>
        <p15:guide id="2" orient="horz" pos="1392" userDrawn="1">
          <p15:clr>
            <a:srgbClr val="C35EA4"/>
          </p15:clr>
        </p15:guide>
        <p15:guide id="3" pos="192" userDrawn="1">
          <p15:clr>
            <a:srgbClr val="C35EA4"/>
          </p15:clr>
        </p15:guide>
        <p15:guide id="4" pos="384" userDrawn="1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3960" userDrawn="1">
          <p15:clr>
            <a:srgbClr val="C35EA4"/>
          </p15:clr>
        </p15:guide>
        <p15:guide id="8" orient="horz" pos="1033" userDrawn="1">
          <p15:clr>
            <a:srgbClr val="C35EA4"/>
          </p15:clr>
        </p15:guide>
        <p15:guide id="9" orient="horz" pos="768" userDrawn="1">
          <p15:clr>
            <a:srgbClr val="C35EA4"/>
          </p15:clr>
        </p15:guide>
        <p15:guide id="10" orient="horz" pos="192" userDrawn="1">
          <p15:clr>
            <a:srgbClr val="C35EA4"/>
          </p15:clr>
        </p15:guide>
        <p15:guide id="11" orient="horz" pos="4176" userDrawn="1">
          <p15:clr>
            <a:srgbClr val="C35EA4"/>
          </p15:clr>
        </p15:guide>
        <p15:guide id="12" orient="horz" pos="1200" userDrawn="1">
          <p15:clr>
            <a:srgbClr val="C35EA4"/>
          </p15:clr>
        </p15:guide>
        <p15:guide id="13" orient="horz" pos="2160" userDrawn="1">
          <p15:clr>
            <a:srgbClr val="C35EA4"/>
          </p15:clr>
        </p15:guide>
        <p15:guide id="14" pos="384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11" Type="http://schemas.openxmlformats.org/officeDocument/2006/relationships/image" Target="../media/image21.jpg"/><Relationship Id="rId5" Type="http://schemas.openxmlformats.org/officeDocument/2006/relationships/image" Target="../media/image18.jpg"/><Relationship Id="rId10" Type="http://schemas.openxmlformats.org/officeDocument/2006/relationships/image" Target="../media/image24.JPEG"/><Relationship Id="rId4" Type="http://schemas.openxmlformats.org/officeDocument/2006/relationships/image" Target="../media/image17.jpg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0A0129F-7A13-2D12-6FD5-6184BE88E1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b="0" dirty="0"/>
              <a:t>In-Situ Plasma Processing, Pulse Conditioning, Helium Pulse processing, and Thermal cycling on Low-beta Cavities in atlas</a:t>
            </a:r>
            <a:endParaRPr lang="en-US" sz="3200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219A879D-5168-860A-195A-9E1A933F2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8" y="324610"/>
            <a:ext cx="4328835" cy="894591"/>
          </a:xfrm>
        </p:spPr>
        <p:txBody>
          <a:bodyPr/>
          <a:lstStyle/>
          <a:p>
            <a:r>
              <a:rPr lang="en-US" dirty="0" err="1"/>
              <a:t>june</a:t>
            </a:r>
            <a:r>
              <a:rPr lang="en-US" dirty="0"/>
              <a:t> 2026 – </a:t>
            </a:r>
            <a:r>
              <a:rPr lang="en-US" dirty="0" err="1"/>
              <a:t>ttc</a:t>
            </a:r>
            <a:r>
              <a:rPr lang="en-US" dirty="0"/>
              <a:t> meeting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4BFBD4A-DEEF-A970-A177-4A357BA29F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Megan </a:t>
            </a:r>
            <a:r>
              <a:rPr lang="en-US" dirty="0" err="1"/>
              <a:t>mcintyre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7E08029-F980-4BAD-DD3D-3145D116E5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ANL ATLAS Operator </a:t>
            </a:r>
          </a:p>
          <a:p>
            <a:r>
              <a:rPr lang="en-US" dirty="0"/>
              <a:t>Physics Division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316EAE5-7408-131C-BFD0-B3130567F7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-61" t="19111" r="61" b="41449"/>
          <a:stretch>
            <a:fillRect/>
          </a:stretch>
        </p:blipFill>
        <p:spPr>
          <a:xfrm>
            <a:off x="6972300" y="1231900"/>
            <a:ext cx="5219700" cy="2743200"/>
          </a:xfrm>
          <a:prstGeom prst="rect">
            <a:avLst/>
          </a:prstGeom>
          <a:ln w="38100">
            <a:solidFill>
              <a:schemeClr val="tx1">
                <a:lumMod val="50000"/>
              </a:schemeClr>
            </a:solidFill>
          </a:ln>
        </p:spPr>
      </p:pic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C036F138-09EE-4A4D-1642-A78E7B299680}"/>
              </a:ext>
            </a:extLst>
          </p:cNvPr>
          <p:cNvSpPr txBox="1">
            <a:spLocks/>
          </p:cNvSpPr>
          <p:nvPr/>
        </p:nvSpPr>
        <p:spPr>
          <a:xfrm>
            <a:off x="3151655" y="4676144"/>
            <a:ext cx="3590495" cy="91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System Font Regular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447" indent="-190495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9322" indent="-341367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System Font Regular"/>
              <a:buChar char="—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5799" indent="-219451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System Font Regular"/>
              <a:buChar char="»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Mike Kelly</a:t>
            </a:r>
          </a:p>
          <a:p>
            <a:r>
              <a:rPr lang="en-US" dirty="0"/>
              <a:t>Troy Petersen</a:t>
            </a:r>
          </a:p>
          <a:p>
            <a:r>
              <a:rPr lang="en-US" dirty="0"/>
              <a:t>Gary Zinkann</a:t>
            </a:r>
          </a:p>
        </p:txBody>
      </p:sp>
    </p:spTree>
    <p:extLst>
      <p:ext uri="{BB962C8B-B14F-4D97-AF65-F5344CB8AC3E}">
        <p14:creationId xmlns:p14="http://schemas.microsoft.com/office/powerpoint/2010/main" val="392059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77402-53E4-D1FC-D7EA-3DC1B6101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30514E-857F-CBBC-5032-0206ADB1B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62BB7-C189-FC02-95FE-613B15FE78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9" b="176"/>
          <a:stretch>
            <a:fillRect/>
          </a:stretch>
        </p:blipFill>
        <p:spPr>
          <a:xfrm>
            <a:off x="7903597" y="1021348"/>
            <a:ext cx="4288404" cy="5375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28131-276A-52C3-B04A-C13ADC38EFA8}"/>
              </a:ext>
            </a:extLst>
          </p:cNvPr>
          <p:cNvSpPr txBox="1"/>
          <p:nvPr/>
        </p:nvSpPr>
        <p:spPr>
          <a:xfrm>
            <a:off x="325647" y="1325563"/>
            <a:ext cx="74389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/>
              <a:t>72 MHz QWR bench top tests successful </a:t>
            </a:r>
            <a:r>
              <a:rPr lang="en-US" i="1" dirty="0">
                <a:sym typeface="Wingdings" panose="05000000000000000000" pitchFamily="2" charset="2"/>
              </a:rPr>
              <a:t> pseudo in-situ w/ TC3</a:t>
            </a:r>
            <a:endParaRPr lang="en-US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Same cavity and coupler design as A-tank (moveable coupler by 3 in (7.62 cm))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Fundamental eigenmode plasma ignition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Clean room assembly: ultrasonic rinse, HPR, N2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PC, HPP, and PP with before and after cold tests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Gas inlet: 1/8” cu line cleaned with HPR and N2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0.01 micron filter on inlet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PP: Pre-mixed 80:20 Ar:O2 gas cylinder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HP: Pure He gas cylinder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Had to use higher power amplifier for HPP vs PP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Simulated valve incident: 50 Torr pure </a:t>
            </a:r>
            <a:r>
              <a:rPr lang="en-US" dirty="0" err="1"/>
              <a:t>Ar</a:t>
            </a:r>
            <a:r>
              <a:rPr lang="en-US" dirty="0"/>
              <a:t> gas into cavity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Cold test after then comparison of PC, HPP, PP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Parameters for PP: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50-100 </a:t>
            </a:r>
            <a:r>
              <a:rPr lang="en-US" dirty="0" err="1"/>
              <a:t>mTorr</a:t>
            </a:r>
            <a:r>
              <a:rPr lang="en-US" dirty="0"/>
              <a:t>, ~10 watts, 72 hours total processing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Parameters for HPP: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~5E-5 Torr vacuum, differential pumping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 using RGA during He conditioning only plasma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FB08A9-8334-0674-0FFE-9B61D491B052}"/>
              </a:ext>
            </a:extLst>
          </p:cNvPr>
          <p:cNvSpPr txBox="1">
            <a:spLocks/>
          </p:cNvSpPr>
          <p:nvPr/>
        </p:nvSpPr>
        <p:spPr>
          <a:xfrm>
            <a:off x="600483" y="304800"/>
            <a:ext cx="9496018" cy="102076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PROOF OF CONCEPT: TEST CRYOSTAT WITH A-Tank cavity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228639-6AB1-1EDD-577F-3DE66B1C4388}"/>
              </a:ext>
            </a:extLst>
          </p:cNvPr>
          <p:cNvSpPr/>
          <p:nvPr/>
        </p:nvSpPr>
        <p:spPr>
          <a:xfrm>
            <a:off x="8128033" y="2762465"/>
            <a:ext cx="677152" cy="4597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</a:t>
            </a:r>
          </a:p>
          <a:p>
            <a:pPr algn="ctr"/>
            <a:r>
              <a:rPr lang="en-US" sz="1050" dirty="0"/>
              <a:t>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A2CCA2-B24A-C73D-DA27-A87FA44E7AB0}"/>
              </a:ext>
            </a:extLst>
          </p:cNvPr>
          <p:cNvCxnSpPr>
            <a:cxnSpLocks/>
          </p:cNvCxnSpPr>
          <p:nvPr/>
        </p:nvCxnSpPr>
        <p:spPr>
          <a:xfrm>
            <a:off x="9168606" y="887960"/>
            <a:ext cx="0" cy="597004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D80DB7-E31D-2CE9-FF76-7EAFA1A3E508}"/>
              </a:ext>
            </a:extLst>
          </p:cNvPr>
          <p:cNvSpPr txBox="1"/>
          <p:nvPr/>
        </p:nvSpPr>
        <p:spPr>
          <a:xfrm>
            <a:off x="9168606" y="1021348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Inside cave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79060C-C28A-2D59-7971-C23A1C9E7EC4}"/>
              </a:ext>
            </a:extLst>
          </p:cNvPr>
          <p:cNvSpPr txBox="1"/>
          <p:nvPr/>
        </p:nvSpPr>
        <p:spPr>
          <a:xfrm>
            <a:off x="7786496" y="1021348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Outside cave</a:t>
            </a:r>
          </a:p>
        </p:txBody>
      </p:sp>
    </p:spTree>
    <p:extLst>
      <p:ext uri="{BB962C8B-B14F-4D97-AF65-F5344CB8AC3E}">
        <p14:creationId xmlns:p14="http://schemas.microsoft.com/office/powerpoint/2010/main" val="2426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EED78-3871-7EDA-6669-5D18A3FC4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C12664-A782-0214-0E31-30B91F96A5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B89B8-8A06-E3AA-E7CD-B71F4DC2A0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9" b="176"/>
          <a:stretch>
            <a:fillRect/>
          </a:stretch>
        </p:blipFill>
        <p:spPr>
          <a:xfrm>
            <a:off x="7903597" y="1021348"/>
            <a:ext cx="4288404" cy="5375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391CA1-D3E1-46B6-7942-A1B27095DD02}"/>
              </a:ext>
            </a:extLst>
          </p:cNvPr>
          <p:cNvSpPr txBox="1"/>
          <p:nvPr/>
        </p:nvSpPr>
        <p:spPr>
          <a:xfrm>
            <a:off x="325647" y="1325563"/>
            <a:ext cx="743896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/>
              <a:t>72 MHz QWR bench top tests successful </a:t>
            </a:r>
            <a:r>
              <a:rPr lang="en-US" i="1" dirty="0">
                <a:sym typeface="Wingdings" panose="05000000000000000000" pitchFamily="2" charset="2"/>
              </a:rPr>
              <a:t> pseudo in-situ w/ TC3</a:t>
            </a:r>
            <a:endParaRPr lang="en-US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/>
              <a:t>Same cavity and coupler design as A-tank (moveable coupler by 3 in (7.62 cm))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/>
              <a:t>Fundamental eigenmode plasma ignition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Clean room assembly: ultrasonic rinse, HPR, N2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PC, HPP, and PP with before and after cold tests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Gas inlet: 1/8” cu line cleaned with HPR and N2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0.01 micron filter on inlet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/>
              <a:t>PP: Pre-mixed 80:20 Ar:O2 gas cylinder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HPP: Pure He gas cylinder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Had to use higher power amplifier for HPP vs PP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Simulated valve incident: 50 Torr pure </a:t>
            </a:r>
            <a:r>
              <a:rPr lang="en-US" sz="1600" dirty="0" err="1"/>
              <a:t>Ar</a:t>
            </a:r>
            <a:r>
              <a:rPr lang="en-US" sz="1600" dirty="0"/>
              <a:t> gas into cavity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Cold test after then comparison of PC, HPP, PP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Parameters for PP: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50-100 </a:t>
            </a:r>
            <a:r>
              <a:rPr lang="en-US" b="1" dirty="0" err="1"/>
              <a:t>mTorr</a:t>
            </a:r>
            <a:r>
              <a:rPr lang="en-US" b="1" dirty="0"/>
              <a:t>, ~10 watts, 72 hours total processing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Parameters for HPP: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~5E-5 Torr vacuum, differential pumping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Not using RGA during He conditioning only plasma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74489E-0E61-E184-A3ED-A0FA8093E72D}"/>
              </a:ext>
            </a:extLst>
          </p:cNvPr>
          <p:cNvSpPr txBox="1">
            <a:spLocks/>
          </p:cNvSpPr>
          <p:nvPr/>
        </p:nvSpPr>
        <p:spPr>
          <a:xfrm>
            <a:off x="600483" y="304800"/>
            <a:ext cx="9496018" cy="102076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PROOF OF CONCEPT: TEST CRYOSTAT WITH A-Tank cavity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C125E-F0A7-EA81-0375-51C5E2B021F9}"/>
              </a:ext>
            </a:extLst>
          </p:cNvPr>
          <p:cNvSpPr/>
          <p:nvPr/>
        </p:nvSpPr>
        <p:spPr>
          <a:xfrm>
            <a:off x="8128033" y="2762465"/>
            <a:ext cx="677152" cy="4597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</a:t>
            </a:r>
          </a:p>
          <a:p>
            <a:pPr algn="ctr"/>
            <a:r>
              <a:rPr lang="en-US" sz="1050" dirty="0"/>
              <a:t>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F2AFA2-73F2-E617-CD47-F3B130353B62}"/>
              </a:ext>
            </a:extLst>
          </p:cNvPr>
          <p:cNvCxnSpPr>
            <a:cxnSpLocks/>
          </p:cNvCxnSpPr>
          <p:nvPr/>
        </p:nvCxnSpPr>
        <p:spPr>
          <a:xfrm>
            <a:off x="9168606" y="887960"/>
            <a:ext cx="0" cy="597004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CF3340-4A58-4626-B5C5-17547A674B40}"/>
              </a:ext>
            </a:extLst>
          </p:cNvPr>
          <p:cNvSpPr txBox="1"/>
          <p:nvPr/>
        </p:nvSpPr>
        <p:spPr>
          <a:xfrm>
            <a:off x="9168606" y="1021348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Inside cave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0B1DE6-3D58-32D4-780D-0C17D03E6BA0}"/>
              </a:ext>
            </a:extLst>
          </p:cNvPr>
          <p:cNvSpPr txBox="1"/>
          <p:nvPr/>
        </p:nvSpPr>
        <p:spPr>
          <a:xfrm>
            <a:off x="7786496" y="1021348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Outside cave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03DEE5-B69F-87F2-6324-81F54840B2E0}"/>
              </a:ext>
            </a:extLst>
          </p:cNvPr>
          <p:cNvSpPr txBox="1"/>
          <p:nvPr/>
        </p:nvSpPr>
        <p:spPr>
          <a:xfrm>
            <a:off x="3011013" y="6488668"/>
            <a:ext cx="510894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Interlock box to prevent coupler ignition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180C8-6E55-A8D9-CBEE-D2503236666E}"/>
              </a:ext>
            </a:extLst>
          </p:cNvPr>
          <p:cNvSpPr txBox="1"/>
          <p:nvPr/>
        </p:nvSpPr>
        <p:spPr>
          <a:xfrm>
            <a:off x="9168606" y="1021348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Inside cave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70A3E9-70F0-7225-A142-52D78A34AE6A}"/>
              </a:ext>
            </a:extLst>
          </p:cNvPr>
          <p:cNvSpPr txBox="1"/>
          <p:nvPr/>
        </p:nvSpPr>
        <p:spPr>
          <a:xfrm>
            <a:off x="7786496" y="1021348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Outside cave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DEA39D-EBFC-0056-85A3-4679AEDDCFE7}"/>
              </a:ext>
            </a:extLst>
          </p:cNvPr>
          <p:cNvSpPr/>
          <p:nvPr/>
        </p:nvSpPr>
        <p:spPr>
          <a:xfrm>
            <a:off x="6171552" y="2746516"/>
            <a:ext cx="1785713" cy="6273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DIAGNOSTIC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EQUIPMENT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27045E-7F6D-028C-1B55-C24F784EA628}"/>
              </a:ext>
            </a:extLst>
          </p:cNvPr>
          <p:cNvSpPr txBox="1"/>
          <p:nvPr/>
        </p:nvSpPr>
        <p:spPr>
          <a:xfrm>
            <a:off x="6171551" y="3444054"/>
            <a:ext cx="178571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INTERLOCK BOX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9656A8-B595-FB51-E075-FE5CC64DE12F}"/>
              </a:ext>
            </a:extLst>
          </p:cNvPr>
          <p:cNvCxnSpPr>
            <a:cxnSpLocks/>
          </p:cNvCxnSpPr>
          <p:nvPr/>
        </p:nvCxnSpPr>
        <p:spPr>
          <a:xfrm>
            <a:off x="7623545" y="4090385"/>
            <a:ext cx="0" cy="23064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8DB9285C-E282-ACB1-2D18-54FE395E52AD}"/>
              </a:ext>
            </a:extLst>
          </p:cNvPr>
          <p:cNvCxnSpPr>
            <a:cxnSpLocks/>
          </p:cNvCxnSpPr>
          <p:nvPr/>
        </p:nvCxnSpPr>
        <p:spPr>
          <a:xfrm flipV="1">
            <a:off x="7591647" y="6230679"/>
            <a:ext cx="3083441" cy="166172"/>
          </a:xfrm>
          <a:prstGeom prst="bentConnector3">
            <a:avLst>
              <a:gd name="adj1" fmla="val 10034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3AE9B3-1050-0313-9F84-7F9A67627F09}"/>
              </a:ext>
            </a:extLst>
          </p:cNvPr>
          <p:cNvCxnSpPr>
            <a:cxnSpLocks/>
          </p:cNvCxnSpPr>
          <p:nvPr/>
        </p:nvCxnSpPr>
        <p:spPr>
          <a:xfrm>
            <a:off x="7666076" y="1021348"/>
            <a:ext cx="0" cy="17251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4E4F1AF-7B70-EEA7-5C22-8504364D7C26}"/>
              </a:ext>
            </a:extLst>
          </p:cNvPr>
          <p:cNvCxnSpPr>
            <a:cxnSpLocks/>
          </p:cNvCxnSpPr>
          <p:nvPr/>
        </p:nvCxnSpPr>
        <p:spPr>
          <a:xfrm>
            <a:off x="7645430" y="1021348"/>
            <a:ext cx="3125351" cy="1020763"/>
          </a:xfrm>
          <a:prstGeom prst="bentConnector3">
            <a:avLst>
              <a:gd name="adj1" fmla="val 10001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omputer screen shot of a blue and green light bulb&#10;&#10;Description automatically generated">
            <a:extLst>
              <a:ext uri="{FF2B5EF4-FFF2-40B4-BE49-F238E27FC236}">
                <a16:creationId xmlns:a16="http://schemas.microsoft.com/office/drawing/2014/main" id="{5D0E4AA1-23DE-6B11-9284-C0751B279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72" r="44953"/>
          <a:stretch/>
        </p:blipFill>
        <p:spPr>
          <a:xfrm>
            <a:off x="10258729" y="2984432"/>
            <a:ext cx="894759" cy="2767958"/>
          </a:xfrm>
          <a:prstGeom prst="rect">
            <a:avLst/>
          </a:prstGeom>
        </p:spPr>
      </p:pic>
      <p:pic>
        <p:nvPicPr>
          <p:cNvPr id="21" name="Picture 20" descr="A close-up of a purple liquid&#10;&#10;Description automatically generated">
            <a:extLst>
              <a:ext uri="{FF2B5EF4-FFF2-40B4-BE49-F238E27FC236}">
                <a16:creationId xmlns:a16="http://schemas.microsoft.com/office/drawing/2014/main" id="{85AD03BE-DBEA-DC66-3487-2DDF8BFAE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64" b="28453"/>
          <a:stretch/>
        </p:blipFill>
        <p:spPr>
          <a:xfrm>
            <a:off x="8194078" y="3533693"/>
            <a:ext cx="1949056" cy="176409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92B398D6-5E6C-6145-FCE2-DA4191C31C0B}"/>
              </a:ext>
            </a:extLst>
          </p:cNvPr>
          <p:cNvSpPr/>
          <p:nvPr/>
        </p:nvSpPr>
        <p:spPr>
          <a:xfrm rot="1406420">
            <a:off x="10004159" y="4659286"/>
            <a:ext cx="485441" cy="50877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FA651E-E3EE-745C-1303-6A4E2BE79FD7}"/>
              </a:ext>
            </a:extLst>
          </p:cNvPr>
          <p:cNvSpPr txBox="1"/>
          <p:nvPr/>
        </p:nvSpPr>
        <p:spPr>
          <a:xfrm rot="20795015">
            <a:off x="8294065" y="3675219"/>
            <a:ext cx="156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Plasma ignites here!</a:t>
            </a:r>
          </a:p>
        </p:txBody>
      </p:sp>
    </p:spTree>
    <p:extLst>
      <p:ext uri="{BB962C8B-B14F-4D97-AF65-F5344CB8AC3E}">
        <p14:creationId xmlns:p14="http://schemas.microsoft.com/office/powerpoint/2010/main" val="2551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5C63F-DEC3-BDA5-C5B2-92F47FF4D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798157-A95F-E865-3F0D-7166628EF5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06C30-FCC4-3D6E-2784-8B6386818B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7" t="1830" r="631" b="825"/>
          <a:stretch>
            <a:fillRect/>
          </a:stretch>
        </p:blipFill>
        <p:spPr>
          <a:xfrm>
            <a:off x="304800" y="204278"/>
            <a:ext cx="11742290" cy="6022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5EA80-FA3F-4AFA-FE4B-B1678D394CB0}"/>
              </a:ext>
            </a:extLst>
          </p:cNvPr>
          <p:cNvSpPr txBox="1"/>
          <p:nvPr/>
        </p:nvSpPr>
        <p:spPr>
          <a:xfrm>
            <a:off x="5146168" y="6263676"/>
            <a:ext cx="3862913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All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6B1E59-2E2C-1A19-0491-EC2C7E4CC7BE}"/>
              </a:ext>
            </a:extLst>
          </p:cNvPr>
          <p:cNvSpPr/>
          <p:nvPr/>
        </p:nvSpPr>
        <p:spPr>
          <a:xfrm>
            <a:off x="5887473" y="6093455"/>
            <a:ext cx="576943" cy="13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CCE0C-9473-3C38-8CBF-91F4CD908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9772DC-2609-5E49-9EF4-D6A7B3820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62384-9BBA-41CF-215B-4B6615DAF9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7" t="1830" r="631" b="825"/>
          <a:stretch>
            <a:fillRect/>
          </a:stretch>
        </p:blipFill>
        <p:spPr>
          <a:xfrm>
            <a:off x="304800" y="204278"/>
            <a:ext cx="11742290" cy="602235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4FD236F-C6F4-AE03-928B-BC344840A95F}"/>
              </a:ext>
            </a:extLst>
          </p:cNvPr>
          <p:cNvSpPr/>
          <p:nvPr/>
        </p:nvSpPr>
        <p:spPr>
          <a:xfrm rot="21244181">
            <a:off x="8283545" y="5167676"/>
            <a:ext cx="1240258" cy="645905"/>
          </a:xfrm>
          <a:custGeom>
            <a:avLst/>
            <a:gdLst>
              <a:gd name="csX0" fmla="*/ 0 w 1828800"/>
              <a:gd name="csY0" fmla="*/ 4778829 h 5172595"/>
              <a:gd name="csX1" fmla="*/ 609600 w 1828800"/>
              <a:gd name="csY1" fmla="*/ 4691743 h 5172595"/>
              <a:gd name="csX2" fmla="*/ 1828800 w 1828800"/>
              <a:gd name="csY2" fmla="*/ 0 h 5172595"/>
              <a:gd name="csX3" fmla="*/ 1828800 w 1828800"/>
              <a:gd name="csY3" fmla="*/ 0 h 51725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28800" h="5172595">
                <a:moveTo>
                  <a:pt x="0" y="4778829"/>
                </a:moveTo>
                <a:cubicBezTo>
                  <a:pt x="152400" y="5133521"/>
                  <a:pt x="304800" y="5488214"/>
                  <a:pt x="609600" y="4691743"/>
                </a:cubicBezTo>
                <a:cubicBezTo>
                  <a:pt x="914400" y="3895272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6A0385-3DC6-7611-7EFA-EE0AF868405F}"/>
              </a:ext>
            </a:extLst>
          </p:cNvPr>
          <p:cNvSpPr/>
          <p:nvPr/>
        </p:nvSpPr>
        <p:spPr>
          <a:xfrm>
            <a:off x="304800" y="849085"/>
            <a:ext cx="1981200" cy="195944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BBB29B-BE69-29A3-5478-47EAFC52E911}"/>
              </a:ext>
            </a:extLst>
          </p:cNvPr>
          <p:cNvSpPr txBox="1"/>
          <p:nvPr/>
        </p:nvSpPr>
        <p:spPr>
          <a:xfrm>
            <a:off x="5146168" y="6263676"/>
            <a:ext cx="3862913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Clean Cavity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03B862-1F1C-ACF5-F2B3-C897C4F06D3C}"/>
              </a:ext>
            </a:extLst>
          </p:cNvPr>
          <p:cNvSpPr/>
          <p:nvPr/>
        </p:nvSpPr>
        <p:spPr>
          <a:xfrm>
            <a:off x="304801" y="2188028"/>
            <a:ext cx="1219200" cy="195944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3002142-532F-0433-9D25-FE6291663682}"/>
              </a:ext>
            </a:extLst>
          </p:cNvPr>
          <p:cNvSpPr/>
          <p:nvPr/>
        </p:nvSpPr>
        <p:spPr>
          <a:xfrm rot="280855" flipV="1">
            <a:off x="3498104" y="2056543"/>
            <a:ext cx="6019651" cy="1369722"/>
          </a:xfrm>
          <a:custGeom>
            <a:avLst/>
            <a:gdLst>
              <a:gd name="csX0" fmla="*/ 0 w 1828800"/>
              <a:gd name="csY0" fmla="*/ 4778829 h 5172595"/>
              <a:gd name="csX1" fmla="*/ 609600 w 1828800"/>
              <a:gd name="csY1" fmla="*/ 4691743 h 5172595"/>
              <a:gd name="csX2" fmla="*/ 1828800 w 1828800"/>
              <a:gd name="csY2" fmla="*/ 0 h 5172595"/>
              <a:gd name="csX3" fmla="*/ 1828800 w 1828800"/>
              <a:gd name="csY3" fmla="*/ 0 h 51725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28800" h="5172595">
                <a:moveTo>
                  <a:pt x="0" y="4778829"/>
                </a:moveTo>
                <a:cubicBezTo>
                  <a:pt x="152400" y="5133521"/>
                  <a:pt x="304800" y="5488214"/>
                  <a:pt x="609600" y="4691743"/>
                </a:cubicBezTo>
                <a:cubicBezTo>
                  <a:pt x="914400" y="3895272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23CB9-9EF9-7AA7-D600-36ECE6AEC2ED}"/>
              </a:ext>
            </a:extLst>
          </p:cNvPr>
          <p:cNvSpPr/>
          <p:nvPr/>
        </p:nvSpPr>
        <p:spPr>
          <a:xfrm>
            <a:off x="5887473" y="6093455"/>
            <a:ext cx="576943" cy="13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F68F-3724-8140-E35C-6606C94E3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75D9C-66A8-69B6-B674-0843CEC48D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CF9C3-CE2F-A144-21A0-DA08613908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7" t="1830" r="631" b="825"/>
          <a:stretch>
            <a:fillRect/>
          </a:stretch>
        </p:blipFill>
        <p:spPr>
          <a:xfrm>
            <a:off x="304800" y="204278"/>
            <a:ext cx="11742290" cy="60223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3C865C5-6EB5-447E-1CD9-E8A5E0AF3C46}"/>
              </a:ext>
            </a:extLst>
          </p:cNvPr>
          <p:cNvSpPr/>
          <p:nvPr/>
        </p:nvSpPr>
        <p:spPr>
          <a:xfrm>
            <a:off x="304800" y="1611085"/>
            <a:ext cx="2307771" cy="195944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6982A-786E-D6F1-38E5-C8445C51DAF3}"/>
              </a:ext>
            </a:extLst>
          </p:cNvPr>
          <p:cNvSpPr txBox="1"/>
          <p:nvPr/>
        </p:nvSpPr>
        <p:spPr>
          <a:xfrm>
            <a:off x="5146168" y="6263676"/>
            <a:ext cx="3862913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Pulse Conditioning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23F264C-19A4-4C5A-5FAE-E66C1829200D}"/>
              </a:ext>
            </a:extLst>
          </p:cNvPr>
          <p:cNvSpPr/>
          <p:nvPr/>
        </p:nvSpPr>
        <p:spPr>
          <a:xfrm rot="19834208">
            <a:off x="7138386" y="4780752"/>
            <a:ext cx="1536494" cy="759261"/>
          </a:xfrm>
          <a:custGeom>
            <a:avLst/>
            <a:gdLst>
              <a:gd name="csX0" fmla="*/ 0 w 1828800"/>
              <a:gd name="csY0" fmla="*/ 4778829 h 5172595"/>
              <a:gd name="csX1" fmla="*/ 609600 w 1828800"/>
              <a:gd name="csY1" fmla="*/ 4691743 h 5172595"/>
              <a:gd name="csX2" fmla="*/ 1828800 w 1828800"/>
              <a:gd name="csY2" fmla="*/ 0 h 5172595"/>
              <a:gd name="csX3" fmla="*/ 1828800 w 1828800"/>
              <a:gd name="csY3" fmla="*/ 0 h 51725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28800" h="5172595">
                <a:moveTo>
                  <a:pt x="0" y="4778829"/>
                </a:moveTo>
                <a:cubicBezTo>
                  <a:pt x="152400" y="5133521"/>
                  <a:pt x="304800" y="5488214"/>
                  <a:pt x="609600" y="4691743"/>
                </a:cubicBezTo>
                <a:cubicBezTo>
                  <a:pt x="914400" y="3895272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E81980F-CD59-AE33-5EE7-B39F712D5A28}"/>
              </a:ext>
            </a:extLst>
          </p:cNvPr>
          <p:cNvSpPr/>
          <p:nvPr/>
        </p:nvSpPr>
        <p:spPr>
          <a:xfrm rot="269455">
            <a:off x="4584958" y="1431241"/>
            <a:ext cx="1617188" cy="4470030"/>
          </a:xfrm>
          <a:custGeom>
            <a:avLst/>
            <a:gdLst>
              <a:gd name="csX0" fmla="*/ 0 w 1328058"/>
              <a:gd name="csY0" fmla="*/ 3973286 h 4026514"/>
              <a:gd name="csX1" fmla="*/ 827315 w 1328058"/>
              <a:gd name="csY1" fmla="*/ 3472543 h 4026514"/>
              <a:gd name="csX2" fmla="*/ 1328058 w 1328058"/>
              <a:gd name="csY2" fmla="*/ 0 h 4026514"/>
              <a:gd name="csX3" fmla="*/ 1328058 w 1328058"/>
              <a:gd name="csY3" fmla="*/ 0 h 40265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328058" h="4026514">
                <a:moveTo>
                  <a:pt x="0" y="3973286"/>
                </a:moveTo>
                <a:cubicBezTo>
                  <a:pt x="302986" y="4054021"/>
                  <a:pt x="605972" y="4134757"/>
                  <a:pt x="827315" y="3472543"/>
                </a:cubicBezTo>
                <a:cubicBezTo>
                  <a:pt x="1048658" y="2810329"/>
                  <a:pt x="1328058" y="0"/>
                  <a:pt x="1328058" y="0"/>
                </a:cubicBezTo>
                <a:lnTo>
                  <a:pt x="1328058" y="0"/>
                </a:ln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A64140-6D3B-6377-E13F-FEA0B7DC2E17}"/>
              </a:ext>
            </a:extLst>
          </p:cNvPr>
          <p:cNvSpPr/>
          <p:nvPr/>
        </p:nvSpPr>
        <p:spPr>
          <a:xfrm>
            <a:off x="304800" y="1396561"/>
            <a:ext cx="1981200" cy="1959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DC6278-06D2-10FC-EADC-9AB5F31669D0}"/>
              </a:ext>
            </a:extLst>
          </p:cNvPr>
          <p:cNvSpPr/>
          <p:nvPr/>
        </p:nvSpPr>
        <p:spPr>
          <a:xfrm>
            <a:off x="5887473" y="6093455"/>
            <a:ext cx="576943" cy="13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90015-F044-7685-25E0-4BA1DDB50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F90E6B-F2E8-CB01-2FED-AFD8D76ABA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33C46-87DC-76A7-7F39-41419E72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7" t="1830" r="631" b="825"/>
          <a:stretch>
            <a:fillRect/>
          </a:stretch>
        </p:blipFill>
        <p:spPr>
          <a:xfrm>
            <a:off x="304800" y="204278"/>
            <a:ext cx="11742290" cy="602235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4A8344-5B4B-470E-C821-9E955C1B8FE5}"/>
              </a:ext>
            </a:extLst>
          </p:cNvPr>
          <p:cNvSpPr/>
          <p:nvPr/>
        </p:nvSpPr>
        <p:spPr>
          <a:xfrm rot="269455">
            <a:off x="4584958" y="1431241"/>
            <a:ext cx="1617188" cy="4470030"/>
          </a:xfrm>
          <a:custGeom>
            <a:avLst/>
            <a:gdLst>
              <a:gd name="csX0" fmla="*/ 0 w 1328058"/>
              <a:gd name="csY0" fmla="*/ 3973286 h 4026514"/>
              <a:gd name="csX1" fmla="*/ 827315 w 1328058"/>
              <a:gd name="csY1" fmla="*/ 3472543 h 4026514"/>
              <a:gd name="csX2" fmla="*/ 1328058 w 1328058"/>
              <a:gd name="csY2" fmla="*/ 0 h 4026514"/>
              <a:gd name="csX3" fmla="*/ 1328058 w 1328058"/>
              <a:gd name="csY3" fmla="*/ 0 h 40265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328058" h="4026514">
                <a:moveTo>
                  <a:pt x="0" y="3973286"/>
                </a:moveTo>
                <a:cubicBezTo>
                  <a:pt x="302986" y="4054021"/>
                  <a:pt x="605972" y="4134757"/>
                  <a:pt x="827315" y="3472543"/>
                </a:cubicBezTo>
                <a:cubicBezTo>
                  <a:pt x="1048658" y="2810329"/>
                  <a:pt x="1328058" y="0"/>
                  <a:pt x="1328058" y="0"/>
                </a:cubicBezTo>
                <a:lnTo>
                  <a:pt x="1328058" y="0"/>
                </a:ln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012D5D-EF2A-21E3-2A2A-5F53E8D31255}"/>
              </a:ext>
            </a:extLst>
          </p:cNvPr>
          <p:cNvSpPr/>
          <p:nvPr/>
        </p:nvSpPr>
        <p:spPr>
          <a:xfrm>
            <a:off x="304800" y="1396561"/>
            <a:ext cx="1981200" cy="1959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7DA3CC-0F51-57FC-FD96-B5DEADA04125}"/>
              </a:ext>
            </a:extLst>
          </p:cNvPr>
          <p:cNvSpPr/>
          <p:nvPr/>
        </p:nvSpPr>
        <p:spPr>
          <a:xfrm>
            <a:off x="304801" y="1762726"/>
            <a:ext cx="2296886" cy="283788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47848-715F-45FC-6672-D7589E402E90}"/>
              </a:ext>
            </a:extLst>
          </p:cNvPr>
          <p:cNvSpPr txBox="1"/>
          <p:nvPr/>
        </p:nvSpPr>
        <p:spPr>
          <a:xfrm>
            <a:off x="4212772" y="6263676"/>
            <a:ext cx="4796310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Helium Pulse Processing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1D64AE5-EFAA-DE18-3624-D65BA43CB52D}"/>
              </a:ext>
            </a:extLst>
          </p:cNvPr>
          <p:cNvSpPr/>
          <p:nvPr/>
        </p:nvSpPr>
        <p:spPr>
          <a:xfrm rot="19834208">
            <a:off x="5980592" y="1943659"/>
            <a:ext cx="3790443" cy="3373454"/>
          </a:xfrm>
          <a:custGeom>
            <a:avLst/>
            <a:gdLst>
              <a:gd name="csX0" fmla="*/ 0 w 1828800"/>
              <a:gd name="csY0" fmla="*/ 4778829 h 5172595"/>
              <a:gd name="csX1" fmla="*/ 609600 w 1828800"/>
              <a:gd name="csY1" fmla="*/ 4691743 h 5172595"/>
              <a:gd name="csX2" fmla="*/ 1828800 w 1828800"/>
              <a:gd name="csY2" fmla="*/ 0 h 5172595"/>
              <a:gd name="csX3" fmla="*/ 1828800 w 1828800"/>
              <a:gd name="csY3" fmla="*/ 0 h 51725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28800" h="5172595">
                <a:moveTo>
                  <a:pt x="0" y="4778829"/>
                </a:moveTo>
                <a:cubicBezTo>
                  <a:pt x="152400" y="5133521"/>
                  <a:pt x="304800" y="5488214"/>
                  <a:pt x="609600" y="4691743"/>
                </a:cubicBezTo>
                <a:cubicBezTo>
                  <a:pt x="914400" y="3895272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523D9-3497-D9F0-88D6-B10FABC9F4CA}"/>
              </a:ext>
            </a:extLst>
          </p:cNvPr>
          <p:cNvSpPr/>
          <p:nvPr/>
        </p:nvSpPr>
        <p:spPr>
          <a:xfrm>
            <a:off x="5887473" y="6093455"/>
            <a:ext cx="576943" cy="13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9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8417-E845-C21F-5592-2B6CBDD8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ECF44-0260-A534-0486-B948A79997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5EBE5-19EC-42B3-0AB8-C17A3C4B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7" t="1830" r="631" b="825"/>
          <a:stretch>
            <a:fillRect/>
          </a:stretch>
        </p:blipFill>
        <p:spPr>
          <a:xfrm>
            <a:off x="304800" y="204278"/>
            <a:ext cx="11742290" cy="602235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7997E9E-945F-63CB-8F49-ECDA5C4969BB}"/>
              </a:ext>
            </a:extLst>
          </p:cNvPr>
          <p:cNvSpPr/>
          <p:nvPr/>
        </p:nvSpPr>
        <p:spPr>
          <a:xfrm rot="269455">
            <a:off x="4584958" y="1431241"/>
            <a:ext cx="1617188" cy="4470030"/>
          </a:xfrm>
          <a:custGeom>
            <a:avLst/>
            <a:gdLst>
              <a:gd name="csX0" fmla="*/ 0 w 1328058"/>
              <a:gd name="csY0" fmla="*/ 3973286 h 4026514"/>
              <a:gd name="csX1" fmla="*/ 827315 w 1328058"/>
              <a:gd name="csY1" fmla="*/ 3472543 h 4026514"/>
              <a:gd name="csX2" fmla="*/ 1328058 w 1328058"/>
              <a:gd name="csY2" fmla="*/ 0 h 4026514"/>
              <a:gd name="csX3" fmla="*/ 1328058 w 1328058"/>
              <a:gd name="csY3" fmla="*/ 0 h 40265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328058" h="4026514">
                <a:moveTo>
                  <a:pt x="0" y="3973286"/>
                </a:moveTo>
                <a:cubicBezTo>
                  <a:pt x="302986" y="4054021"/>
                  <a:pt x="605972" y="4134757"/>
                  <a:pt x="827315" y="3472543"/>
                </a:cubicBezTo>
                <a:cubicBezTo>
                  <a:pt x="1048658" y="2810329"/>
                  <a:pt x="1328058" y="0"/>
                  <a:pt x="1328058" y="0"/>
                </a:cubicBezTo>
                <a:lnTo>
                  <a:pt x="1328058" y="0"/>
                </a:ln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85CE3E-CD02-9F32-058A-7A9989335B24}"/>
              </a:ext>
            </a:extLst>
          </p:cNvPr>
          <p:cNvSpPr/>
          <p:nvPr/>
        </p:nvSpPr>
        <p:spPr>
          <a:xfrm>
            <a:off x="304800" y="1396561"/>
            <a:ext cx="1981200" cy="1959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8C60D8-FA9B-FC23-E138-1E9FB088EA9C}"/>
              </a:ext>
            </a:extLst>
          </p:cNvPr>
          <p:cNvSpPr/>
          <p:nvPr/>
        </p:nvSpPr>
        <p:spPr>
          <a:xfrm>
            <a:off x="304801" y="1762726"/>
            <a:ext cx="2296886" cy="283788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E930F-7A60-2830-EBC0-8ED75E923011}"/>
              </a:ext>
            </a:extLst>
          </p:cNvPr>
          <p:cNvSpPr txBox="1"/>
          <p:nvPr/>
        </p:nvSpPr>
        <p:spPr>
          <a:xfrm>
            <a:off x="4212772" y="6263676"/>
            <a:ext cx="4796310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Helium Pulse Processing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14657C7-2903-F52C-6903-CC769102FA1E}"/>
              </a:ext>
            </a:extLst>
          </p:cNvPr>
          <p:cNvSpPr/>
          <p:nvPr/>
        </p:nvSpPr>
        <p:spPr>
          <a:xfrm rot="19834208">
            <a:off x="5980592" y="1943659"/>
            <a:ext cx="3790443" cy="3373454"/>
          </a:xfrm>
          <a:custGeom>
            <a:avLst/>
            <a:gdLst>
              <a:gd name="csX0" fmla="*/ 0 w 1828800"/>
              <a:gd name="csY0" fmla="*/ 4778829 h 5172595"/>
              <a:gd name="csX1" fmla="*/ 609600 w 1828800"/>
              <a:gd name="csY1" fmla="*/ 4691743 h 5172595"/>
              <a:gd name="csX2" fmla="*/ 1828800 w 1828800"/>
              <a:gd name="csY2" fmla="*/ 0 h 5172595"/>
              <a:gd name="csX3" fmla="*/ 1828800 w 1828800"/>
              <a:gd name="csY3" fmla="*/ 0 h 51725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28800" h="5172595">
                <a:moveTo>
                  <a:pt x="0" y="4778829"/>
                </a:moveTo>
                <a:cubicBezTo>
                  <a:pt x="152400" y="5133521"/>
                  <a:pt x="304800" y="5488214"/>
                  <a:pt x="609600" y="4691743"/>
                </a:cubicBezTo>
                <a:cubicBezTo>
                  <a:pt x="914400" y="3895272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755F1D-2CB3-DC90-CF3E-891E3254ABA6}"/>
              </a:ext>
            </a:extLst>
          </p:cNvPr>
          <p:cNvSpPr/>
          <p:nvPr/>
        </p:nvSpPr>
        <p:spPr>
          <a:xfrm>
            <a:off x="5887473" y="6093455"/>
            <a:ext cx="576943" cy="13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ABA5B60-76C2-692D-D6C9-F070E39FA925}"/>
              </a:ext>
            </a:extLst>
          </p:cNvPr>
          <p:cNvSpPr/>
          <p:nvPr/>
        </p:nvSpPr>
        <p:spPr>
          <a:xfrm rot="19834208">
            <a:off x="6381969" y="1945750"/>
            <a:ext cx="3706670" cy="3420715"/>
          </a:xfrm>
          <a:custGeom>
            <a:avLst/>
            <a:gdLst>
              <a:gd name="csX0" fmla="*/ 0 w 1828800"/>
              <a:gd name="csY0" fmla="*/ 4778829 h 5172595"/>
              <a:gd name="csX1" fmla="*/ 609600 w 1828800"/>
              <a:gd name="csY1" fmla="*/ 4691743 h 5172595"/>
              <a:gd name="csX2" fmla="*/ 1828800 w 1828800"/>
              <a:gd name="csY2" fmla="*/ 0 h 5172595"/>
              <a:gd name="csX3" fmla="*/ 1828800 w 1828800"/>
              <a:gd name="csY3" fmla="*/ 0 h 51725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28800" h="5172595">
                <a:moveTo>
                  <a:pt x="0" y="4778829"/>
                </a:moveTo>
                <a:cubicBezTo>
                  <a:pt x="152400" y="5133521"/>
                  <a:pt x="304800" y="5488214"/>
                  <a:pt x="609600" y="4691743"/>
                </a:cubicBezTo>
                <a:cubicBezTo>
                  <a:pt x="914400" y="3895272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2CAE-C6A5-FF53-9376-1288FCFF3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65C6F2-1E91-CD94-D552-0C6D1B43DF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6B82D-BB44-D9E9-3B24-A3A64C351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7" t="1830" r="631" b="825"/>
          <a:stretch>
            <a:fillRect/>
          </a:stretch>
        </p:blipFill>
        <p:spPr>
          <a:xfrm>
            <a:off x="304800" y="204278"/>
            <a:ext cx="11742290" cy="602235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9BD812D-2721-AA74-E348-36FB7D6EA5C4}"/>
              </a:ext>
            </a:extLst>
          </p:cNvPr>
          <p:cNvSpPr/>
          <p:nvPr/>
        </p:nvSpPr>
        <p:spPr>
          <a:xfrm rot="19834208">
            <a:off x="7294640" y="2380673"/>
            <a:ext cx="3428883" cy="2965053"/>
          </a:xfrm>
          <a:custGeom>
            <a:avLst/>
            <a:gdLst>
              <a:gd name="csX0" fmla="*/ 0 w 1828800"/>
              <a:gd name="csY0" fmla="*/ 4778829 h 5172595"/>
              <a:gd name="csX1" fmla="*/ 609600 w 1828800"/>
              <a:gd name="csY1" fmla="*/ 4691743 h 5172595"/>
              <a:gd name="csX2" fmla="*/ 1828800 w 1828800"/>
              <a:gd name="csY2" fmla="*/ 0 h 5172595"/>
              <a:gd name="csX3" fmla="*/ 1828800 w 1828800"/>
              <a:gd name="csY3" fmla="*/ 0 h 51725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28800" h="5172595">
                <a:moveTo>
                  <a:pt x="0" y="4778829"/>
                </a:moveTo>
                <a:cubicBezTo>
                  <a:pt x="152400" y="5133521"/>
                  <a:pt x="304800" y="5488214"/>
                  <a:pt x="609600" y="4691743"/>
                </a:cubicBezTo>
                <a:cubicBezTo>
                  <a:pt x="914400" y="3895272"/>
                  <a:pt x="1828800" y="0"/>
                  <a:pt x="1828800" y="0"/>
                </a:cubicBezTo>
                <a:lnTo>
                  <a:pt x="1828800" y="0"/>
                </a:ln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8AD8B5-DDF5-340C-91B7-B808B81E45C7}"/>
              </a:ext>
            </a:extLst>
          </p:cNvPr>
          <p:cNvSpPr/>
          <p:nvPr/>
        </p:nvSpPr>
        <p:spPr>
          <a:xfrm>
            <a:off x="5903089" y="1807029"/>
            <a:ext cx="1803997" cy="4061480"/>
          </a:xfrm>
          <a:custGeom>
            <a:avLst/>
            <a:gdLst>
              <a:gd name="csX0" fmla="*/ 0 w 1328058"/>
              <a:gd name="csY0" fmla="*/ 3973286 h 4026514"/>
              <a:gd name="csX1" fmla="*/ 827315 w 1328058"/>
              <a:gd name="csY1" fmla="*/ 3472543 h 4026514"/>
              <a:gd name="csX2" fmla="*/ 1328058 w 1328058"/>
              <a:gd name="csY2" fmla="*/ 0 h 4026514"/>
              <a:gd name="csX3" fmla="*/ 1328058 w 1328058"/>
              <a:gd name="csY3" fmla="*/ 0 h 40265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328058" h="4026514">
                <a:moveTo>
                  <a:pt x="0" y="3973286"/>
                </a:moveTo>
                <a:cubicBezTo>
                  <a:pt x="302986" y="4054021"/>
                  <a:pt x="605972" y="4134757"/>
                  <a:pt x="827315" y="3472543"/>
                </a:cubicBezTo>
                <a:cubicBezTo>
                  <a:pt x="1048658" y="2810329"/>
                  <a:pt x="1328058" y="0"/>
                  <a:pt x="1328058" y="0"/>
                </a:cubicBezTo>
                <a:lnTo>
                  <a:pt x="1328058" y="0"/>
                </a:ln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627C4F-9D5D-7C02-8CC1-453E24B9882D}"/>
              </a:ext>
            </a:extLst>
          </p:cNvPr>
          <p:cNvSpPr/>
          <p:nvPr/>
        </p:nvSpPr>
        <p:spPr>
          <a:xfrm>
            <a:off x="304800" y="1034142"/>
            <a:ext cx="1981200" cy="19594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A032A1-FA3A-B825-3861-5413F941B215}"/>
              </a:ext>
            </a:extLst>
          </p:cNvPr>
          <p:cNvSpPr/>
          <p:nvPr/>
        </p:nvSpPr>
        <p:spPr>
          <a:xfrm>
            <a:off x="304799" y="1230086"/>
            <a:ext cx="2307771" cy="1959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B7FF-687E-682F-6587-233DA3BAFD9C}"/>
              </a:ext>
            </a:extLst>
          </p:cNvPr>
          <p:cNvSpPr txBox="1"/>
          <p:nvPr/>
        </p:nvSpPr>
        <p:spPr>
          <a:xfrm>
            <a:off x="5146168" y="6263676"/>
            <a:ext cx="3862913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Plasma Processing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2AFD2-1B6B-E8F2-33CC-E220C377C309}"/>
              </a:ext>
            </a:extLst>
          </p:cNvPr>
          <p:cNvSpPr/>
          <p:nvPr/>
        </p:nvSpPr>
        <p:spPr>
          <a:xfrm>
            <a:off x="5887473" y="6093455"/>
            <a:ext cx="576943" cy="13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40925-574B-DDE1-0EDE-89F9C9207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1B35-9EC4-65F7-63A2-A092209CD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4067"/>
            <a:ext cx="11167533" cy="1020763"/>
          </a:xfrm>
        </p:spPr>
        <p:txBody>
          <a:bodyPr/>
          <a:lstStyle/>
          <a:p>
            <a:r>
              <a:rPr lang="en-US" dirty="0"/>
              <a:t>Proof of concept work 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707793-FEBA-0C6A-C5CC-37F55CE7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07BF6-BDDE-7625-0C1F-7E49301DA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929996"/>
            <a:ext cx="11176000" cy="584200"/>
          </a:xfrm>
        </p:spPr>
        <p:txBody>
          <a:bodyPr/>
          <a:lstStyle/>
          <a:p>
            <a:r>
              <a:rPr lang="en-US" dirty="0"/>
              <a:t>TC3 tests before A-Tank and/or G-tank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580FFC-0141-7600-9517-09CF6267475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8335" y="1596309"/>
            <a:ext cx="4908697" cy="48005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PC works okay, HPP much better</a:t>
            </a:r>
          </a:p>
          <a:p>
            <a:r>
              <a:rPr lang="en-US" dirty="0"/>
              <a:t>HPP with higher power amplifier (100’s of Watts vs 1000’s) increases improvement</a:t>
            </a:r>
          </a:p>
          <a:p>
            <a:r>
              <a:rPr lang="en-US" dirty="0"/>
              <a:t>Plasma works great, though with AR:O2, very long processing time</a:t>
            </a:r>
          </a:p>
          <a:p>
            <a:pPr lvl="1"/>
            <a:r>
              <a:rPr lang="en-US" dirty="0"/>
              <a:t>Proven later from IJC Lab work (SRF25, C. </a:t>
            </a:r>
            <a:r>
              <a:rPr lang="en-US" dirty="0" err="1"/>
              <a:t>Chenney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Setup very possible with existing equipment, only need dedicated RGA and gas mixture</a:t>
            </a:r>
          </a:p>
          <a:p>
            <a:r>
              <a:rPr lang="en-US" dirty="0"/>
              <a:t>If HPP has He gas increase too quickly, dragging in room air, could recover</a:t>
            </a:r>
          </a:p>
          <a:p>
            <a:pPr lvl="1"/>
            <a:r>
              <a:rPr lang="en-US" dirty="0"/>
              <a:t>Same for plasma gas mixture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BBF40C-E2C5-D758-EA3D-476931B82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42" t="1830" r="631" b="825"/>
          <a:stretch>
            <a:fillRect/>
          </a:stretch>
        </p:blipFill>
        <p:spPr>
          <a:xfrm>
            <a:off x="5741581" y="1475832"/>
            <a:ext cx="6450419" cy="3906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8FCF78-B0F3-DE30-34B4-23DC3C072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56" b="50000"/>
          <a:stretch>
            <a:fillRect/>
          </a:stretch>
        </p:blipFill>
        <p:spPr>
          <a:xfrm>
            <a:off x="9489842" y="5254576"/>
            <a:ext cx="1870762" cy="1147672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F81C37-FC06-6757-8A8C-A3E33E27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230"/>
          <a:stretch>
            <a:fillRect/>
          </a:stretch>
        </p:blipFill>
        <p:spPr>
          <a:xfrm>
            <a:off x="6596298" y="5254576"/>
            <a:ext cx="1870762" cy="1285010"/>
          </a:xfrm>
          <a:prstGeom prst="rect">
            <a:avLst/>
          </a:prstGeom>
          <a:ln>
            <a:noFill/>
          </a:ln>
        </p:spPr>
      </p:pic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03D33AC1-390C-9531-304E-750FE6DA066A}"/>
              </a:ext>
            </a:extLst>
          </p:cNvPr>
          <p:cNvSpPr/>
          <p:nvPr/>
        </p:nvSpPr>
        <p:spPr>
          <a:xfrm>
            <a:off x="5497032" y="2022685"/>
            <a:ext cx="535173" cy="2275367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B9265-9F85-EF81-FEBB-BE5C35EB0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1C5AE-60EC-BD90-DE42-C3B791DDA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tests with a-tank cryostat: </a:t>
            </a:r>
            <a:br>
              <a:rPr lang="en-US" dirty="0"/>
            </a:br>
            <a:r>
              <a:rPr lang="en-US" dirty="0"/>
              <a:t>72 </a:t>
            </a:r>
            <a:r>
              <a:rPr lang="en-US" dirty="0" err="1"/>
              <a:t>mhz</a:t>
            </a:r>
            <a:r>
              <a:rPr lang="en-US" dirty="0"/>
              <a:t> </a:t>
            </a:r>
            <a:r>
              <a:rPr lang="en-US" dirty="0" err="1"/>
              <a:t>qwr</a:t>
            </a:r>
            <a:r>
              <a:rPr lang="en-US" dirty="0"/>
              <a:t> cavities</a:t>
            </a:r>
          </a:p>
        </p:txBody>
      </p:sp>
    </p:spTree>
    <p:extLst>
      <p:ext uri="{BB962C8B-B14F-4D97-AF65-F5344CB8AC3E}">
        <p14:creationId xmlns:p14="http://schemas.microsoft.com/office/powerpoint/2010/main" val="18851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4FBD3-0B7B-387A-1A16-D55386415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8EE2-3726-D455-C1BD-B15E061C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0422"/>
            <a:ext cx="11167533" cy="74136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BEBB24-48AB-7F2D-120A-3AF0BDCA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49A523-6183-2176-7A83-FEF2E21A3B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0624" y="914400"/>
            <a:ext cx="11451336" cy="535940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ATLAS overview / target SRF cavities</a:t>
            </a:r>
          </a:p>
          <a:p>
            <a:r>
              <a:rPr lang="en-US" sz="3600" dirty="0"/>
              <a:t>Investigations + setup</a:t>
            </a:r>
          </a:p>
          <a:p>
            <a:pPr lvl="1"/>
            <a:r>
              <a:rPr lang="en-US" sz="3600" dirty="0"/>
              <a:t>Pulse Conditioning (PC)</a:t>
            </a:r>
          </a:p>
          <a:p>
            <a:pPr lvl="1"/>
            <a:r>
              <a:rPr lang="en-US" sz="3600" dirty="0"/>
              <a:t>Helium Pulse Processing (HPP)</a:t>
            </a:r>
          </a:p>
          <a:p>
            <a:pPr lvl="1"/>
            <a:r>
              <a:rPr lang="en-US" sz="3600" dirty="0"/>
              <a:t>Plasma Processing (PP)</a:t>
            </a:r>
          </a:p>
          <a:p>
            <a:pPr lvl="2"/>
            <a:r>
              <a:rPr lang="en-US" sz="3600" dirty="0"/>
              <a:t>Thermal cycle</a:t>
            </a:r>
          </a:p>
          <a:p>
            <a:r>
              <a:rPr lang="en-US" sz="3600" dirty="0"/>
              <a:t>Goals for investigations before/during/after scheduled winter 2026 maintenance period</a:t>
            </a:r>
          </a:p>
          <a:p>
            <a:r>
              <a:rPr lang="en-US" sz="3600" dirty="0"/>
              <a:t>Results and conclusions from investigations</a:t>
            </a:r>
          </a:p>
          <a:p>
            <a:r>
              <a:rPr lang="en-US" sz="3600" dirty="0"/>
              <a:t>Next steps/plans and discussion points</a:t>
            </a:r>
          </a:p>
        </p:txBody>
      </p:sp>
    </p:spTree>
    <p:extLst>
      <p:ext uri="{BB962C8B-B14F-4D97-AF65-F5344CB8AC3E}">
        <p14:creationId xmlns:p14="http://schemas.microsoft.com/office/powerpoint/2010/main" val="459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70809-3278-A3E7-F97B-B7B260991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870"/>
            <a:ext cx="12320043" cy="527198"/>
          </a:xfrm>
        </p:spPr>
        <p:txBody>
          <a:bodyPr/>
          <a:lstStyle/>
          <a:p>
            <a:pPr algn="ctr"/>
            <a:r>
              <a:rPr lang="en-US" u="sng" dirty="0"/>
              <a:t>Timeline: experiments and a-tank in-situ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0EA909-C26F-14D9-6553-ABD75DF31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E9D17F-9CB3-6CE7-A74B-49A314FAA757}"/>
              </a:ext>
            </a:extLst>
          </p:cNvPr>
          <p:cNvCxnSpPr>
            <a:cxnSpLocks/>
          </p:cNvCxnSpPr>
          <p:nvPr/>
        </p:nvCxnSpPr>
        <p:spPr>
          <a:xfrm>
            <a:off x="472440" y="3475947"/>
            <a:ext cx="117195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CDEE041-C35E-1C82-5A86-EEF44916D1BC}"/>
              </a:ext>
            </a:extLst>
          </p:cNvPr>
          <p:cNvSpPr txBox="1"/>
          <p:nvPr/>
        </p:nvSpPr>
        <p:spPr>
          <a:xfrm>
            <a:off x="472440" y="3815046"/>
            <a:ext cx="1091158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A-tank installed</a:t>
            </a:r>
          </a:p>
          <a:p>
            <a:pPr algn="ctr"/>
            <a:r>
              <a:rPr lang="en-US" sz="1600" b="1" dirty="0"/>
              <a:t>(2014)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47BDDD-7AC3-AC5F-89C7-7CFE3CDF644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018019" y="3498049"/>
            <a:ext cx="0" cy="3169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17BF6A-7438-A7D6-1D49-5AC334641BCE}"/>
              </a:ext>
            </a:extLst>
          </p:cNvPr>
          <p:cNvSpPr txBox="1"/>
          <p:nvPr/>
        </p:nvSpPr>
        <p:spPr>
          <a:xfrm>
            <a:off x="1934668" y="3809206"/>
            <a:ext cx="2331720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G-tank (2002) upgraded/refurbished and reinstalled</a:t>
            </a:r>
          </a:p>
          <a:p>
            <a:pPr algn="ctr"/>
            <a:r>
              <a:rPr lang="en-US" sz="1600" b="1" dirty="0"/>
              <a:t>(2022)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9036EC-4ED7-1D77-2244-19B41FF6936E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100528" y="3473189"/>
            <a:ext cx="0" cy="3360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1892D3-7915-AE86-1DBD-446E84726095}"/>
              </a:ext>
            </a:extLst>
          </p:cNvPr>
          <p:cNvSpPr txBox="1"/>
          <p:nvPr/>
        </p:nvSpPr>
        <p:spPr>
          <a:xfrm>
            <a:off x="1228827" y="1214850"/>
            <a:ext cx="1409709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A-tank valve/beam incident ; R217 degrades</a:t>
            </a:r>
          </a:p>
          <a:p>
            <a:pPr algn="ctr"/>
            <a:r>
              <a:rPr lang="en-US" sz="1600" b="1" dirty="0"/>
              <a:t>(2016)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E93C92-F079-504D-39AF-4E1E38A58CB2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1933682" y="2784510"/>
            <a:ext cx="0" cy="6914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B9F9ABA-7AEC-B688-81F2-5A7228A985D1}"/>
              </a:ext>
            </a:extLst>
          </p:cNvPr>
          <p:cNvSpPr txBox="1"/>
          <p:nvPr/>
        </p:nvSpPr>
        <p:spPr>
          <a:xfrm>
            <a:off x="3385228" y="1214850"/>
            <a:ext cx="1536179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Plasma processing investigation begins</a:t>
            </a:r>
          </a:p>
          <a:p>
            <a:pPr algn="ctr"/>
            <a:r>
              <a:rPr lang="en-US" sz="1600" b="1" dirty="0"/>
              <a:t>(2023)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7BAC86-5564-544B-AA12-E67EB21C893B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4153318" y="2538289"/>
            <a:ext cx="0" cy="9597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8AA34DC-647E-8787-D94F-926DEC96FC34}"/>
              </a:ext>
            </a:extLst>
          </p:cNvPr>
          <p:cNvSpPr txBox="1"/>
          <p:nvPr/>
        </p:nvSpPr>
        <p:spPr>
          <a:xfrm>
            <a:off x="4637458" y="3809206"/>
            <a:ext cx="1670626" cy="18158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Bench top tests of plasma processing</a:t>
            </a:r>
          </a:p>
          <a:p>
            <a:pPr algn="ctr"/>
            <a:r>
              <a:rPr lang="en-US" sz="1600" b="1" dirty="0"/>
              <a:t>(172 MHz HWR &amp; 72 MHz QWR)</a:t>
            </a:r>
          </a:p>
          <a:p>
            <a:pPr algn="ctr"/>
            <a:r>
              <a:rPr lang="en-US" sz="1600" b="1" dirty="0"/>
              <a:t>(2023 – 2024)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57BBFE-C3AE-77C8-A93F-31EC6595205E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5472771" y="3473189"/>
            <a:ext cx="0" cy="3360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84A822E-0F1B-2A0C-66F7-4AC9C7C358A9}"/>
              </a:ext>
            </a:extLst>
          </p:cNvPr>
          <p:cNvSpPr txBox="1"/>
          <p:nvPr/>
        </p:nvSpPr>
        <p:spPr>
          <a:xfrm>
            <a:off x="5425024" y="1349953"/>
            <a:ext cx="2613659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Proof of Concept:</a:t>
            </a:r>
          </a:p>
          <a:p>
            <a:pPr algn="ctr"/>
            <a:r>
              <a:rPr lang="en-US" sz="1600" b="1" dirty="0"/>
              <a:t>TC3 A-tank 72 MHz QWR pseudo in-situ test </a:t>
            </a:r>
          </a:p>
          <a:p>
            <a:pPr algn="ctr"/>
            <a:r>
              <a:rPr lang="en-US" sz="1600" b="1" dirty="0"/>
              <a:t>(winter/spring 2025)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644987-1D94-B73B-4B88-1B0E481C95B8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6731854" y="2427171"/>
            <a:ext cx="0" cy="10708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BCBD238-4C56-686F-E9C0-5A5F2FFCC499}"/>
              </a:ext>
            </a:extLst>
          </p:cNvPr>
          <p:cNvSpPr txBox="1"/>
          <p:nvPr/>
        </p:nvSpPr>
        <p:spPr>
          <a:xfrm>
            <a:off x="7213787" y="3808947"/>
            <a:ext cx="1693434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A-tank PC and HPP tests</a:t>
            </a:r>
          </a:p>
          <a:p>
            <a:pPr algn="ctr"/>
            <a:r>
              <a:rPr lang="en-US" sz="1600" b="1" dirty="0"/>
              <a:t>(Fall/winter 2025)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B227B8-4559-C79B-0F30-359F60D366CE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8060504" y="3465368"/>
            <a:ext cx="0" cy="3435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88BBA7-7872-879D-8934-E5777CA173B6}"/>
              </a:ext>
            </a:extLst>
          </p:cNvPr>
          <p:cNvSpPr/>
          <p:nvPr/>
        </p:nvSpPr>
        <p:spPr>
          <a:xfrm>
            <a:off x="9008846" y="3030930"/>
            <a:ext cx="998388" cy="9017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A-tank WARM UP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BA7A8B6-E565-25BF-30ED-5B71ED39C1F3}"/>
              </a:ext>
            </a:extLst>
          </p:cNvPr>
          <p:cNvSpPr/>
          <p:nvPr/>
        </p:nvSpPr>
        <p:spPr>
          <a:xfrm>
            <a:off x="10122860" y="3016257"/>
            <a:ext cx="1815036" cy="9017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ATLAS SHUTDOWN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31CC915-45D2-6434-D132-4344AD41D87D}"/>
              </a:ext>
            </a:extLst>
          </p:cNvPr>
          <p:cNvCxnSpPr>
            <a:cxnSpLocks/>
          </p:cNvCxnSpPr>
          <p:nvPr/>
        </p:nvCxnSpPr>
        <p:spPr>
          <a:xfrm>
            <a:off x="472440" y="6302283"/>
            <a:ext cx="117195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6687583-145D-D0B1-8F74-48F384B4737D}"/>
              </a:ext>
            </a:extLst>
          </p:cNvPr>
          <p:cNvSpPr/>
          <p:nvPr/>
        </p:nvSpPr>
        <p:spPr>
          <a:xfrm>
            <a:off x="472440" y="5761536"/>
            <a:ext cx="11534499" cy="3335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EF4B2A8-7753-16A4-EC2B-692B2D1D899B}"/>
              </a:ext>
            </a:extLst>
          </p:cNvPr>
          <p:cNvSpPr/>
          <p:nvPr/>
        </p:nvSpPr>
        <p:spPr>
          <a:xfrm>
            <a:off x="472440" y="5761537"/>
            <a:ext cx="756387" cy="3335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2014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BDB8A92-B4AE-97EE-A759-2A6518A84BE1}"/>
              </a:ext>
            </a:extLst>
          </p:cNvPr>
          <p:cNvSpPr/>
          <p:nvPr/>
        </p:nvSpPr>
        <p:spPr>
          <a:xfrm>
            <a:off x="1228827" y="5761536"/>
            <a:ext cx="756387" cy="3335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2015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D3C53F3-F92D-1592-AFE6-F81CB342A724}"/>
              </a:ext>
            </a:extLst>
          </p:cNvPr>
          <p:cNvSpPr/>
          <p:nvPr/>
        </p:nvSpPr>
        <p:spPr>
          <a:xfrm>
            <a:off x="1985214" y="5761537"/>
            <a:ext cx="1862716" cy="3335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2016 - 2022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36BCAE-27B0-EE06-3E31-23680F99CD81}"/>
              </a:ext>
            </a:extLst>
          </p:cNvPr>
          <p:cNvSpPr/>
          <p:nvPr/>
        </p:nvSpPr>
        <p:spPr>
          <a:xfrm>
            <a:off x="3837188" y="5761535"/>
            <a:ext cx="756387" cy="3335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F0688B8-E7D9-580C-2065-A2521C147A3C}"/>
              </a:ext>
            </a:extLst>
          </p:cNvPr>
          <p:cNvSpPr/>
          <p:nvPr/>
        </p:nvSpPr>
        <p:spPr>
          <a:xfrm>
            <a:off x="4582833" y="5761536"/>
            <a:ext cx="1862716" cy="3335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2023 - 2024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E957006-F273-556C-7809-449E0A3000CC}"/>
              </a:ext>
            </a:extLst>
          </p:cNvPr>
          <p:cNvSpPr/>
          <p:nvPr/>
        </p:nvSpPr>
        <p:spPr>
          <a:xfrm>
            <a:off x="6434807" y="5762183"/>
            <a:ext cx="2351513" cy="3292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EDCF1D8-ED4D-1560-366E-90E53C82AF9F}"/>
              </a:ext>
            </a:extLst>
          </p:cNvPr>
          <p:cNvSpPr/>
          <p:nvPr/>
        </p:nvSpPr>
        <p:spPr>
          <a:xfrm>
            <a:off x="8786320" y="5761532"/>
            <a:ext cx="3220619" cy="3362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Dec. 2025 </a:t>
            </a:r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FA53FE68-60A4-6721-6A85-F500836B5378}"/>
              </a:ext>
            </a:extLst>
          </p:cNvPr>
          <p:cNvSpPr/>
          <p:nvPr/>
        </p:nvSpPr>
        <p:spPr>
          <a:xfrm>
            <a:off x="866171" y="3274404"/>
            <a:ext cx="455644" cy="37082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EB25CCD4-871D-440F-75D8-C8497E28EFC9}"/>
              </a:ext>
            </a:extLst>
          </p:cNvPr>
          <p:cNvSpPr/>
          <p:nvPr/>
        </p:nvSpPr>
        <p:spPr>
          <a:xfrm>
            <a:off x="2929584" y="3263226"/>
            <a:ext cx="455644" cy="37082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3E56F0B7-2964-605B-1732-040A6841694C}"/>
              </a:ext>
            </a:extLst>
          </p:cNvPr>
          <p:cNvSpPr/>
          <p:nvPr/>
        </p:nvSpPr>
        <p:spPr>
          <a:xfrm>
            <a:off x="1775434" y="3274404"/>
            <a:ext cx="455644" cy="37082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F8686B18-E58F-62A7-C5CE-A67287CBC031}"/>
              </a:ext>
            </a:extLst>
          </p:cNvPr>
          <p:cNvSpPr/>
          <p:nvPr/>
        </p:nvSpPr>
        <p:spPr>
          <a:xfrm>
            <a:off x="3985854" y="3263226"/>
            <a:ext cx="455644" cy="370820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D3774B44-710A-A90C-7C21-136665E62312}"/>
              </a:ext>
            </a:extLst>
          </p:cNvPr>
          <p:cNvSpPr/>
          <p:nvPr/>
        </p:nvSpPr>
        <p:spPr>
          <a:xfrm>
            <a:off x="5332022" y="3263226"/>
            <a:ext cx="455644" cy="370820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79C5FFAA-EDB6-CBB7-EE6D-F756E3CF5543}"/>
              </a:ext>
            </a:extLst>
          </p:cNvPr>
          <p:cNvSpPr/>
          <p:nvPr/>
        </p:nvSpPr>
        <p:spPr>
          <a:xfrm>
            <a:off x="7888728" y="3266583"/>
            <a:ext cx="455644" cy="370820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46FF0C43-00DA-A788-7D6D-A1C74EC75A64}"/>
              </a:ext>
            </a:extLst>
          </p:cNvPr>
          <p:cNvSpPr/>
          <p:nvPr/>
        </p:nvSpPr>
        <p:spPr>
          <a:xfrm>
            <a:off x="9008846" y="4032256"/>
            <a:ext cx="3086370" cy="1620554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Prep. Plasma Processing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IN-SITU</a:t>
            </a:r>
          </a:p>
        </p:txBody>
      </p:sp>
      <p:sp>
        <p:nvSpPr>
          <p:cNvPr id="66" name="Star: 5 Points 65">
            <a:extLst>
              <a:ext uri="{FF2B5EF4-FFF2-40B4-BE49-F238E27FC236}">
                <a16:creationId xmlns:a16="http://schemas.microsoft.com/office/drawing/2014/main" id="{229B0510-FFBA-2BC6-FD53-C60F8DC1B5D0}"/>
              </a:ext>
            </a:extLst>
          </p:cNvPr>
          <p:cNvSpPr/>
          <p:nvPr/>
        </p:nvSpPr>
        <p:spPr>
          <a:xfrm>
            <a:off x="6427277" y="3160866"/>
            <a:ext cx="604267" cy="485492"/>
          </a:xfrm>
          <a:prstGeom prst="star5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Process 66">
            <a:extLst>
              <a:ext uri="{FF2B5EF4-FFF2-40B4-BE49-F238E27FC236}">
                <a16:creationId xmlns:a16="http://schemas.microsoft.com/office/drawing/2014/main" id="{9307491D-4235-EC21-A860-CC35670DB9A4}"/>
              </a:ext>
            </a:extLst>
          </p:cNvPr>
          <p:cNvSpPr/>
          <p:nvPr/>
        </p:nvSpPr>
        <p:spPr>
          <a:xfrm>
            <a:off x="4550523" y="3361703"/>
            <a:ext cx="657438" cy="222971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SRF23</a:t>
            </a:r>
          </a:p>
        </p:txBody>
      </p:sp>
      <p:sp>
        <p:nvSpPr>
          <p:cNvPr id="68" name="Flowchart: Process 67">
            <a:extLst>
              <a:ext uri="{FF2B5EF4-FFF2-40B4-BE49-F238E27FC236}">
                <a16:creationId xmlns:a16="http://schemas.microsoft.com/office/drawing/2014/main" id="{AF549673-B7AB-5842-A098-2CF0FFEB9DED}"/>
              </a:ext>
            </a:extLst>
          </p:cNvPr>
          <p:cNvSpPr/>
          <p:nvPr/>
        </p:nvSpPr>
        <p:spPr>
          <a:xfrm>
            <a:off x="7115664" y="3361703"/>
            <a:ext cx="657438" cy="222971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SRF25</a:t>
            </a:r>
          </a:p>
        </p:txBody>
      </p:sp>
    </p:spTree>
    <p:extLst>
      <p:ext uri="{BB962C8B-B14F-4D97-AF65-F5344CB8AC3E}">
        <p14:creationId xmlns:p14="http://schemas.microsoft.com/office/powerpoint/2010/main" val="704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A908F-5232-79A6-B7F2-36206326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work on a-tank before plasma processing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E7DA5-73C0-1D10-962D-C7AB1908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21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B7272-9267-84D7-57CB-75894F0C3E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Thermal cycle adjustment(s) and pulse conditioning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F292CF-ED2E-7142-B6FF-C7B3B8F74F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1909234"/>
            <a:ext cx="6662057" cy="436456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trike="sngStrike" dirty="0"/>
              <a:t>Pulse conditioning </a:t>
            </a:r>
            <a:r>
              <a:rPr lang="en-US" dirty="0"/>
              <a:t>generally done after long shut down periods (days, weeks, or month down time)</a:t>
            </a:r>
          </a:p>
          <a:p>
            <a:pPr lvl="1"/>
            <a:r>
              <a:rPr lang="en-US" dirty="0"/>
              <a:t>Done before shutdown and after (but waited until post R217 plasma Q-curve)</a:t>
            </a:r>
          </a:p>
          <a:p>
            <a:pPr marL="457200" indent="-457200">
              <a:buFont typeface="+mj-lt"/>
              <a:buAutoNum type="arabicPeriod"/>
            </a:pPr>
            <a:r>
              <a:rPr lang="en-US" strike="sngStrike" dirty="0"/>
              <a:t>Helium Pulse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Thermal cycle goal: desorb possible frozen nitrogen on A-tank end cavities, improve Q</a:t>
            </a:r>
          </a:p>
          <a:p>
            <a:pPr lvl="1"/>
            <a:r>
              <a:rPr lang="en-US" dirty="0"/>
              <a:t>Investigate N2 leak when warming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Exit valve replacement on A-tank used portable clean room and HEPA filter(s)</a:t>
            </a:r>
          </a:p>
          <a:p>
            <a:pPr lvl="1"/>
            <a:r>
              <a:rPr lang="en-US" dirty="0"/>
              <a:t>Cold trap transported clean and installed under portable clean room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u="sng" dirty="0"/>
              <a:t>THEN</a:t>
            </a:r>
            <a:r>
              <a:rPr lang="en-US" dirty="0"/>
              <a:t> we can plasma process…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0ECD21-9CF8-EE63-7FF4-95CA60B5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497" y="976439"/>
            <a:ext cx="2792186" cy="3722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784E56-6A63-9BC2-4D9C-E76CF1127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73" t="5555" r="6191" b="19321"/>
          <a:stretch>
            <a:fillRect/>
          </a:stretch>
        </p:blipFill>
        <p:spPr>
          <a:xfrm>
            <a:off x="7464920" y="2653090"/>
            <a:ext cx="1951222" cy="2876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4C50AD-0F47-AD79-D7B2-3E502922F4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485" r="25026" b="25873"/>
          <a:stretch>
            <a:fillRect/>
          </a:stretch>
        </p:blipFill>
        <p:spPr>
          <a:xfrm>
            <a:off x="9324433" y="4119637"/>
            <a:ext cx="1903286" cy="21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8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2A628-C079-B402-8550-9D5AB8CB6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6A595-8B4C-4D9E-C777-18C7EF8B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870"/>
            <a:ext cx="12320043" cy="527198"/>
          </a:xfrm>
        </p:spPr>
        <p:txBody>
          <a:bodyPr/>
          <a:lstStyle/>
          <a:p>
            <a:pPr algn="ctr"/>
            <a:r>
              <a:rPr lang="en-US" u="sng" dirty="0"/>
              <a:t>Timeline: experiments and a-tank in-situ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23049-BDDB-143A-6B72-0578B0383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04E64D3-E4AD-96BA-2EB1-3BBF087A7F9B}"/>
              </a:ext>
            </a:extLst>
          </p:cNvPr>
          <p:cNvCxnSpPr>
            <a:cxnSpLocks/>
          </p:cNvCxnSpPr>
          <p:nvPr/>
        </p:nvCxnSpPr>
        <p:spPr>
          <a:xfrm>
            <a:off x="304800" y="3489960"/>
            <a:ext cx="118872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5343879-D286-24E6-56C2-F558A7DAB67F}"/>
              </a:ext>
            </a:extLst>
          </p:cNvPr>
          <p:cNvSpPr txBox="1"/>
          <p:nvPr/>
        </p:nvSpPr>
        <p:spPr>
          <a:xfrm>
            <a:off x="564084" y="3011852"/>
            <a:ext cx="1918415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Winter 2026 ATLAS Maintenance</a:t>
            </a:r>
          </a:p>
          <a:p>
            <a:pPr algn="ctr"/>
            <a:r>
              <a:rPr lang="en-US" sz="1600" b="1" dirty="0"/>
              <a:t>(Jan. – Feb. 2026)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5B294B-A307-004A-6D41-6D6FB8D63AA9}"/>
              </a:ext>
            </a:extLst>
          </p:cNvPr>
          <p:cNvSpPr/>
          <p:nvPr/>
        </p:nvSpPr>
        <p:spPr>
          <a:xfrm>
            <a:off x="2827111" y="2591212"/>
            <a:ext cx="1768295" cy="1677780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Downstream valve replacement + COLD TRAP INSTALL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2EC30D-CADE-A00A-26BA-3DA47E695A96}"/>
              </a:ext>
            </a:extLst>
          </p:cNvPr>
          <p:cNvSpPr/>
          <p:nvPr/>
        </p:nvSpPr>
        <p:spPr>
          <a:xfrm>
            <a:off x="4849053" y="3071172"/>
            <a:ext cx="1618174" cy="82729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Plasma Processing R217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206318-7A77-2DCA-306C-7F3D43DCC077}"/>
              </a:ext>
            </a:extLst>
          </p:cNvPr>
          <p:cNvSpPr/>
          <p:nvPr/>
        </p:nvSpPr>
        <p:spPr>
          <a:xfrm>
            <a:off x="6708315" y="2577167"/>
            <a:ext cx="1827944" cy="209658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A-tank cool down (thermal cycle) (also investigated potential N2 leaks)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234E258-6F48-8A41-AF20-FBA7F49FC7C3}"/>
              </a:ext>
            </a:extLst>
          </p:cNvPr>
          <p:cNvSpPr/>
          <p:nvPr/>
        </p:nvSpPr>
        <p:spPr>
          <a:xfrm>
            <a:off x="8777347" y="3071172"/>
            <a:ext cx="1827945" cy="82215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Q-curve measurements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4D5552-7A58-157B-7A4B-74855D3D98D0}"/>
              </a:ext>
            </a:extLst>
          </p:cNvPr>
          <p:cNvSpPr/>
          <p:nvPr/>
        </p:nvSpPr>
        <p:spPr>
          <a:xfrm>
            <a:off x="10846380" y="2840051"/>
            <a:ext cx="958441" cy="1420819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A-tank active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AB8A8AD-887F-7D26-D083-F3FF6AD1478D}"/>
              </a:ext>
            </a:extLst>
          </p:cNvPr>
          <p:cNvCxnSpPr>
            <a:cxnSpLocks/>
          </p:cNvCxnSpPr>
          <p:nvPr/>
        </p:nvCxnSpPr>
        <p:spPr>
          <a:xfrm flipV="1">
            <a:off x="1985214" y="6288259"/>
            <a:ext cx="10206786" cy="358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B84571B-7050-E1C4-74B0-345FFD8AE370}"/>
              </a:ext>
            </a:extLst>
          </p:cNvPr>
          <p:cNvSpPr/>
          <p:nvPr/>
        </p:nvSpPr>
        <p:spPr>
          <a:xfrm>
            <a:off x="1985214" y="5761535"/>
            <a:ext cx="10021725" cy="3335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9B1B0A-6C47-1C5F-435B-5F608156DFBA}"/>
              </a:ext>
            </a:extLst>
          </p:cNvPr>
          <p:cNvSpPr/>
          <p:nvPr/>
        </p:nvSpPr>
        <p:spPr>
          <a:xfrm>
            <a:off x="1985214" y="5761537"/>
            <a:ext cx="2750072" cy="3335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January 2026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1585B7-39B8-7657-DBA7-C4771FBF4954}"/>
              </a:ext>
            </a:extLst>
          </p:cNvPr>
          <p:cNvSpPr/>
          <p:nvPr/>
        </p:nvSpPr>
        <p:spPr>
          <a:xfrm>
            <a:off x="4735286" y="5761537"/>
            <a:ext cx="2750072" cy="3335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February 2026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76B2F0-5137-E392-A395-D453424AE3A2}"/>
              </a:ext>
            </a:extLst>
          </p:cNvPr>
          <p:cNvSpPr/>
          <p:nvPr/>
        </p:nvSpPr>
        <p:spPr>
          <a:xfrm>
            <a:off x="7485357" y="5761533"/>
            <a:ext cx="4521581" cy="3335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March 2026</a:t>
            </a: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B2202A1C-72FA-6BF1-B8B0-8CA1DBA694EE}"/>
              </a:ext>
            </a:extLst>
          </p:cNvPr>
          <p:cNvSpPr/>
          <p:nvPr/>
        </p:nvSpPr>
        <p:spPr>
          <a:xfrm rot="19089605" flipH="1">
            <a:off x="151251" y="2404726"/>
            <a:ext cx="928561" cy="327499"/>
          </a:xfrm>
          <a:prstGeom prst="curvedDownArrow">
            <a:avLst>
              <a:gd name="adj1" fmla="val 30466"/>
              <a:gd name="adj2" fmla="val 85930"/>
              <a:gd name="adj3" fmla="val 3234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9FE929-7A43-E6E6-7C41-2F716E72CF93}"/>
              </a:ext>
            </a:extLst>
          </p:cNvPr>
          <p:cNvSpPr txBox="1"/>
          <p:nvPr/>
        </p:nvSpPr>
        <p:spPr>
          <a:xfrm>
            <a:off x="1033558" y="2076840"/>
            <a:ext cx="1347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HPP in Fall/Winter 2025</a:t>
            </a:r>
          </a:p>
        </p:txBody>
      </p:sp>
    </p:spTree>
    <p:extLst>
      <p:ext uri="{BB962C8B-B14F-4D97-AF65-F5344CB8AC3E}">
        <p14:creationId xmlns:p14="http://schemas.microsoft.com/office/powerpoint/2010/main" val="36856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0C37F-7FDE-99F3-C2D4-FE377A43B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EFF4E-1772-68F0-68C6-46D4C130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65001"/>
            <a:ext cx="11167533" cy="1020763"/>
          </a:xfrm>
        </p:spPr>
        <p:txBody>
          <a:bodyPr/>
          <a:lstStyle/>
          <a:p>
            <a:r>
              <a:rPr lang="en-US" dirty="0"/>
              <a:t>A-TANK </a:t>
            </a:r>
            <a:r>
              <a:rPr lang="en-US" dirty="0" err="1"/>
              <a:t>Hpp</a:t>
            </a:r>
            <a:r>
              <a:rPr lang="en-US" dirty="0"/>
              <a:t>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A4F548-E3D2-B79F-E4EB-5457B1EF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746B0-FFDB-E1E1-3193-2E680CAF9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55762"/>
            <a:ext cx="7247860" cy="584200"/>
          </a:xfrm>
        </p:spPr>
        <p:txBody>
          <a:bodyPr/>
          <a:lstStyle/>
          <a:p>
            <a:r>
              <a:rPr lang="en-US" dirty="0"/>
              <a:t>Specific resonator results from cryostat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303B51-62B8-104D-7FDC-0BA67E4C53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99" y="1339962"/>
            <a:ext cx="6498771" cy="2996293"/>
          </a:xfrm>
        </p:spPr>
        <p:txBody>
          <a:bodyPr>
            <a:normAutofit fontScale="92500"/>
          </a:bodyPr>
          <a:lstStyle/>
          <a:p>
            <a:r>
              <a:rPr lang="en-US" dirty="0"/>
              <a:t>Pushed Q curve knee out for all cavities</a:t>
            </a:r>
          </a:p>
          <a:p>
            <a:r>
              <a:rPr lang="en-US" dirty="0"/>
              <a:t>FE onset pushed out</a:t>
            </a:r>
          </a:p>
          <a:p>
            <a:r>
              <a:rPr lang="en-US" dirty="0"/>
              <a:t>Total cryogenic capacity taken lowered by 10-15 watts</a:t>
            </a:r>
          </a:p>
          <a:p>
            <a:r>
              <a:rPr lang="en-US" dirty="0"/>
              <a:t>Currently running at higher amplitudes with overall less radiation</a:t>
            </a:r>
          </a:p>
          <a:p>
            <a:r>
              <a:rPr lang="en-US" dirty="0"/>
              <a:t>Overall energy gain from tank is ~10% more MeV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96E6B-E612-E2EA-C4EC-D5B4448D1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0"/>
            <a:ext cx="4378339" cy="2243959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A1C638-B448-EC82-51D3-04FC9A4A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7"/>
          <a:stretch>
            <a:fillRect/>
          </a:stretch>
        </p:blipFill>
        <p:spPr>
          <a:xfrm>
            <a:off x="7656687" y="2252451"/>
            <a:ext cx="4495800" cy="2243959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0EBA5C-39D5-4CD8-98E2-0E8A95AD7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4563486"/>
            <a:ext cx="4456287" cy="229451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0E448C-0D96-3B45-4962-01C680868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148" y="4336256"/>
            <a:ext cx="4936539" cy="25217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2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33459-4107-A84C-FEF1-937A01EA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5" y="-199516"/>
            <a:ext cx="11350513" cy="1020763"/>
          </a:xfrm>
        </p:spPr>
        <p:txBody>
          <a:bodyPr/>
          <a:lstStyle/>
          <a:p>
            <a:r>
              <a:rPr lang="en-US" dirty="0" err="1"/>
              <a:t>Hpp</a:t>
            </a:r>
            <a:r>
              <a:rPr lang="en-US" dirty="0"/>
              <a:t> results promising, easy to implement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CB8DC6-4FFD-86AF-00AE-765ECB35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24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10A244-E0AA-DEF8-088E-3374CB3E7A0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1537896"/>
            <a:ext cx="5215760" cy="511582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Key results for the specific resonators show great improvement, other resonators still improved but less so</a:t>
            </a:r>
          </a:p>
          <a:p>
            <a:r>
              <a:rPr lang="en-US" dirty="0"/>
              <a:t>R217 was barely on at 2.7 V, now consistently running 3.45 – 4.0 V</a:t>
            </a:r>
          </a:p>
          <a:p>
            <a:r>
              <a:rPr lang="en-US" dirty="0"/>
              <a:t>Implemented on G-tank cryostat June 2026:</a:t>
            </a:r>
          </a:p>
          <a:p>
            <a:pPr lvl="1"/>
            <a:r>
              <a:rPr lang="en-US" dirty="0"/>
              <a:t>Gas was introduced to cavity space causing contamination</a:t>
            </a:r>
          </a:p>
          <a:p>
            <a:pPr lvl="1"/>
            <a:r>
              <a:rPr lang="en-US" dirty="0"/>
              <a:t>Followed same procedure but adjusted for higher amplitude conditioning and similar vacuum space</a:t>
            </a:r>
          </a:p>
          <a:p>
            <a:pPr lvl="1"/>
            <a:r>
              <a:rPr lang="en-US" dirty="0"/>
              <a:t>Operators could easily implement during overnight shifts</a:t>
            </a:r>
          </a:p>
          <a:p>
            <a:r>
              <a:rPr lang="en-US" dirty="0"/>
              <a:t>Thermal cycle was able to improve end cavities Q slightly</a:t>
            </a:r>
          </a:p>
          <a:p>
            <a:r>
              <a:rPr lang="en-US" dirty="0"/>
              <a:t>Slightly degraded FE on R211 after thermal cycle, He does enter in from the beam left side</a:t>
            </a:r>
          </a:p>
          <a:p>
            <a:pPr lvl="1"/>
            <a:r>
              <a:rPr lang="en-US" dirty="0"/>
              <a:t>Could HPP from downstream and work backwards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6893AE-FE42-28B1-472F-EBAAEC6AB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16"/>
          <a:stretch>
            <a:fillRect/>
          </a:stretch>
        </p:blipFill>
        <p:spPr>
          <a:xfrm>
            <a:off x="6366641" y="3847856"/>
            <a:ext cx="5825360" cy="3031572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8E4E57-547C-1D8A-F27D-ADAA39FD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86"/>
          <a:stretch>
            <a:fillRect/>
          </a:stretch>
        </p:blipFill>
        <p:spPr>
          <a:xfrm>
            <a:off x="6366640" y="908137"/>
            <a:ext cx="5825360" cy="3031572"/>
          </a:xfrm>
          <a:prstGeom prst="rect">
            <a:avLst/>
          </a:prstGeom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72DF0-EFF8-CD64-4C7B-5D27136B21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705" y="847370"/>
            <a:ext cx="6711230" cy="584200"/>
          </a:xfrm>
        </p:spPr>
        <p:txBody>
          <a:bodyPr/>
          <a:lstStyle/>
          <a:p>
            <a:r>
              <a:rPr lang="en-US" dirty="0"/>
              <a:t>Executable in 1-2 days for whole cryostat</a:t>
            </a:r>
          </a:p>
        </p:txBody>
      </p:sp>
    </p:spTree>
    <p:extLst>
      <p:ext uri="{BB962C8B-B14F-4D97-AF65-F5344CB8AC3E}">
        <p14:creationId xmlns:p14="http://schemas.microsoft.com/office/powerpoint/2010/main" val="2751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FB80E-85CE-53AC-C5FD-9D62E563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1D40-6305-7514-5924-89FC79AF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5" y="-199516"/>
            <a:ext cx="11350513" cy="1020763"/>
          </a:xfrm>
        </p:spPr>
        <p:txBody>
          <a:bodyPr/>
          <a:lstStyle/>
          <a:p>
            <a:r>
              <a:rPr lang="en-US" dirty="0"/>
              <a:t>Plasma processing and thermal cycle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5C4390-4574-3E5B-8DF0-10FAEA46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964CDA-2E84-F9A7-AB11-087B644904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1537896"/>
            <a:ext cx="5215760" cy="511582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Key results for the specific resonators show great improvement, other resonators still improved but less so</a:t>
            </a:r>
          </a:p>
          <a:p>
            <a:r>
              <a:rPr lang="en-US" dirty="0"/>
              <a:t>R217 was barely on at 2.7 V, now consistently running 3.45 – 4.0 V</a:t>
            </a:r>
          </a:p>
          <a:p>
            <a:pPr lvl="1"/>
            <a:r>
              <a:rPr lang="en-US" dirty="0"/>
              <a:t>Plasma processing pushed FE out even further</a:t>
            </a:r>
          </a:p>
          <a:p>
            <a:r>
              <a:rPr lang="en-US" dirty="0"/>
              <a:t>Implemented on G-tank cryostat June 2026:</a:t>
            </a:r>
          </a:p>
          <a:p>
            <a:pPr lvl="1"/>
            <a:r>
              <a:rPr lang="en-US" dirty="0"/>
              <a:t>Gas was introduced to cavity space causing contamination</a:t>
            </a:r>
          </a:p>
          <a:p>
            <a:pPr lvl="1"/>
            <a:r>
              <a:rPr lang="en-US" dirty="0"/>
              <a:t>Followed same procedure but adjusted for higher amplitude conditioning and similar vacuum space</a:t>
            </a:r>
          </a:p>
          <a:p>
            <a:pPr lvl="1"/>
            <a:r>
              <a:rPr lang="en-US" dirty="0"/>
              <a:t>Operators could easily implement during overnight shifts</a:t>
            </a:r>
          </a:p>
          <a:p>
            <a:r>
              <a:rPr lang="en-US" dirty="0"/>
              <a:t>Thermal cycle was able to improve end cavities Q slightly</a:t>
            </a:r>
          </a:p>
          <a:p>
            <a:r>
              <a:rPr lang="en-US" dirty="0"/>
              <a:t>Slightly degraded FE on R211 after thermal cycle, He does enter in from the beam left side</a:t>
            </a:r>
          </a:p>
          <a:p>
            <a:pPr lvl="1"/>
            <a:r>
              <a:rPr lang="en-US" dirty="0"/>
              <a:t>Could HPP from downstream and work backwards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286F27-DD6B-DB67-2AB1-CC11800A5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539" y="925010"/>
            <a:ext cx="5622462" cy="311155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26DEC-7F06-61FA-BA27-0CB144BB7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705" y="847370"/>
            <a:ext cx="6711230" cy="584200"/>
          </a:xfrm>
        </p:spPr>
        <p:txBody>
          <a:bodyPr/>
          <a:lstStyle/>
          <a:p>
            <a:r>
              <a:rPr lang="en-US" dirty="0"/>
              <a:t>Executable in 1-2 days for whole cryostat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423DE-1274-D942-2204-1AFFB3D1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9"/>
          <a:stretch>
            <a:fillRect/>
          </a:stretch>
        </p:blipFill>
        <p:spPr>
          <a:xfrm>
            <a:off x="6569539" y="3951514"/>
            <a:ext cx="5622462" cy="29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3F799-5741-79C0-EA5D-F7B5C39A8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DEF1-0894-BC37-EEB5-626734D75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96" y="-47043"/>
            <a:ext cx="11167533" cy="1020763"/>
          </a:xfrm>
        </p:spPr>
        <p:txBody>
          <a:bodyPr/>
          <a:lstStyle/>
          <a:p>
            <a:r>
              <a:rPr lang="en-US" dirty="0"/>
              <a:t>Conclusions, next steps, Discussion…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8397A1-462B-54E7-897C-19BE3EF30B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BB965-0B80-75D5-58AB-1E525BA350C3}"/>
              </a:ext>
            </a:extLst>
          </p:cNvPr>
          <p:cNvSpPr txBox="1"/>
          <p:nvPr/>
        </p:nvSpPr>
        <p:spPr>
          <a:xfrm>
            <a:off x="152401" y="1028343"/>
            <a:ext cx="1105988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u="sng" dirty="0"/>
              <a:t>Helium pulse processing: </a:t>
            </a:r>
            <a:r>
              <a:rPr lang="en-US" sz="2000" dirty="0"/>
              <a:t>easy to implement and </a:t>
            </a:r>
            <a:r>
              <a:rPr lang="en-US" sz="2000" i="1" u="sng" dirty="0"/>
              <a:t>operators can perform during downtime (during some development days we did this)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Pulse conditioning </a:t>
            </a:r>
            <a:r>
              <a:rPr lang="en-US" sz="2000" u="sng" dirty="0"/>
              <a:t>eventually stops helping degradation</a:t>
            </a:r>
            <a:r>
              <a:rPr lang="en-US" sz="2000" dirty="0"/>
              <a:t>, pro: general task </a:t>
            </a:r>
            <a:r>
              <a:rPr lang="en-US" sz="2000" i="1" dirty="0"/>
              <a:t>operators 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For higher power amplifiers, circulators on resonators need to be built to withstand the high-power pulse conditioning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Plasma has excellent results in fundamental mode; </a:t>
            </a:r>
            <a:r>
              <a:rPr lang="en-US" sz="2000" b="1" i="1" dirty="0"/>
              <a:t>if you have equipment around you can implement this at a low cost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Recipe comparison; advantages disadvantages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Ways to implement this without any modifications to already installed cryostats vs resonators being upgraded and what could be added to could help later processing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HOM’s seem like good idea but have shown cavities </a:t>
            </a:r>
            <a:r>
              <a:rPr lang="en-US" sz="2000" i="1" dirty="0"/>
              <a:t>degrading</a:t>
            </a:r>
            <a:r>
              <a:rPr lang="en-US" sz="2000" dirty="0"/>
              <a:t> for some cases; </a:t>
            </a:r>
            <a:r>
              <a:rPr lang="en-US" sz="2000" u="sng" dirty="0"/>
              <a:t>needs more study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What combination of PC, HPP, and Plasma could be most beneficial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/>
              <a:t>Degradation after time passes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Currently HPP on G-tank 109 MHz QWRs after gas cell incident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Showing improvement in radiation, heat load, and stability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Depending on situation, could need different technique…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939AD-4E10-A631-9FD0-B31075409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2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5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59E93-2B41-97AD-179C-2C7BE7789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5F625-4D8B-A57E-7BE3-7F80F9CF9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"/>
            <a:ext cx="11163868" cy="828948"/>
          </a:xfrm>
        </p:spPr>
        <p:txBody>
          <a:bodyPr/>
          <a:lstStyle/>
          <a:p>
            <a:r>
              <a:rPr lang="en-US" dirty="0"/>
              <a:t>atlas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A5C91-847E-E0E9-2EF7-8505331C7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828948"/>
            <a:ext cx="11163868" cy="499715"/>
          </a:xfrm>
        </p:spPr>
        <p:txBody>
          <a:bodyPr/>
          <a:lstStyle/>
          <a:p>
            <a:r>
              <a:rPr lang="en-US" dirty="0"/>
              <a:t>Cryostats of interest for HPP, PP, and Thermocycle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128A6-C3B8-6282-E435-DEDFD871BCD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0AB15F-0AB8-7D1E-7CB3-811F86BE1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114" y="1900698"/>
            <a:ext cx="7515124" cy="56460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4B9A54-0EA3-C1D3-A659-9C3DF86854F9}"/>
              </a:ext>
            </a:extLst>
          </p:cNvPr>
          <p:cNvSpPr txBox="1"/>
          <p:nvPr/>
        </p:nvSpPr>
        <p:spPr>
          <a:xfrm>
            <a:off x="-125628" y="1169974"/>
            <a:ext cx="54646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A-tank: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/>
              <a:t>Seven 72 MHz QWR installed 2014: </a:t>
            </a:r>
            <a:r>
              <a:rPr lang="en-US" b="1" u="sng" dirty="0">
                <a:highlight>
                  <a:srgbClr val="FFFF00"/>
                </a:highlight>
              </a:rPr>
              <a:t>has not been refurbished since initial install </a:t>
            </a:r>
            <a:r>
              <a:rPr lang="en-US" b="1" i="1" u="sng" dirty="0">
                <a:highlight>
                  <a:srgbClr val="FFFF00"/>
                </a:highlight>
              </a:rPr>
              <a:t>(12 years operation)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/>
              <a:t>Regular pulse conditioning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/>
              <a:t>Possible leak from cold trap(s) causing frozen N2 on end cavities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/>
              <a:t>Degradation evident in heat load and radiation, not running at previous amplitudes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u="sng" dirty="0">
                <a:highlight>
                  <a:srgbClr val="FFFF00"/>
                </a:highlight>
              </a:rPr>
              <a:t>2015 and 2016 exit valve struck with beam, degraded R217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b="1" dirty="0"/>
              <a:t>2016 Up to 4 </a:t>
            </a:r>
            <a:r>
              <a:rPr lang="en-US" b="1" dirty="0" err="1"/>
              <a:t>pnA</a:t>
            </a:r>
            <a:r>
              <a:rPr lang="en-US" b="1" dirty="0"/>
              <a:t> of 12C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b="1" dirty="0"/>
              <a:t>PC and conditioned, little improvement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accent1"/>
                </a:solidFill>
              </a:rPr>
              <a:t>G-tank: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Seven 109 MHz QWR installed 2002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Refurbished, upgraded, and additional cavity re-install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604F5-C885-EF31-6F19-8BB13D1E7FE5}"/>
              </a:ext>
            </a:extLst>
          </p:cNvPr>
          <p:cNvSpPr txBox="1"/>
          <p:nvPr/>
        </p:nvSpPr>
        <p:spPr>
          <a:xfrm>
            <a:off x="8284029" y="402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3EE93-0FE4-8351-FEA2-790FEEBF2119}"/>
              </a:ext>
            </a:extLst>
          </p:cNvPr>
          <p:cNvSpPr txBox="1"/>
          <p:nvPr/>
        </p:nvSpPr>
        <p:spPr>
          <a:xfrm>
            <a:off x="4799531" y="1231719"/>
            <a:ext cx="7489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/>
              <a:t>ATLAS: Argonne Tandem Linac Accelerator System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1986 first beam (happy 40</a:t>
            </a:r>
            <a:r>
              <a:rPr lang="en-US" baseline="30000" dirty="0"/>
              <a:t>th</a:t>
            </a:r>
            <a:r>
              <a:rPr lang="en-US" dirty="0"/>
              <a:t> birthday ATLAS🥳)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Over 6000 </a:t>
            </a:r>
            <a:r>
              <a:rPr lang="en-US" dirty="0" err="1"/>
              <a:t>hrs</a:t>
            </a:r>
            <a:r>
              <a:rPr lang="en-US" dirty="0"/>
              <a:t>/yr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Beams H up to Ur, radioactive and stable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One month winter maintenance in January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2026 maintenance Jan. + Feb.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53 SRF cavities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23 split-rings still active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30 QWR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CC78B-095C-EA36-3FB0-DFA2022C4E07}"/>
              </a:ext>
            </a:extLst>
          </p:cNvPr>
          <p:cNvSpPr/>
          <p:nvPr/>
        </p:nvSpPr>
        <p:spPr>
          <a:xfrm>
            <a:off x="7630885" y="5459161"/>
            <a:ext cx="315686" cy="222747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ket 7">
            <a:extLst>
              <a:ext uri="{FF2B5EF4-FFF2-40B4-BE49-F238E27FC236}">
                <a16:creationId xmlns:a16="http://schemas.microsoft.com/office/drawing/2014/main" id="{BC45B164-C91E-792F-FC15-3AC512A09A9D}"/>
              </a:ext>
            </a:extLst>
          </p:cNvPr>
          <p:cNvSpPr/>
          <p:nvPr/>
        </p:nvSpPr>
        <p:spPr>
          <a:xfrm>
            <a:off x="5067742" y="1559173"/>
            <a:ext cx="206829" cy="3853543"/>
          </a:xfrm>
          <a:prstGeom prst="rightBracke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9DAB63-AA75-93CD-5913-3D7A0D0B4546}"/>
              </a:ext>
            </a:extLst>
          </p:cNvPr>
          <p:cNvCxnSpPr>
            <a:stCxn id="8" idx="2"/>
            <a:endCxn id="7" idx="1"/>
          </p:cNvCxnSpPr>
          <p:nvPr/>
        </p:nvCxnSpPr>
        <p:spPr>
          <a:xfrm>
            <a:off x="5274571" y="3485945"/>
            <a:ext cx="2356314" cy="208459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8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CF73-B64E-E892-42C5-DCA2A551C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1AA6A-6BEA-513B-98AD-83A6E370B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investigations</a:t>
            </a:r>
            <a:br>
              <a:rPr lang="en-US" u="sng" dirty="0"/>
            </a:br>
            <a:endParaRPr lang="en-US" u="sng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D283C4-3AE6-60DB-C708-87AB458DC5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13187-CA5C-E0DB-E08B-58A1B5BDA22F}"/>
              </a:ext>
            </a:extLst>
          </p:cNvPr>
          <p:cNvSpPr txBox="1"/>
          <p:nvPr/>
        </p:nvSpPr>
        <p:spPr>
          <a:xfrm>
            <a:off x="408420" y="1264674"/>
            <a:ext cx="273707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PULSE CONDITIONING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54A67-039F-92E1-4FDE-12FF37D68889}"/>
              </a:ext>
            </a:extLst>
          </p:cNvPr>
          <p:cNvSpPr txBox="1"/>
          <p:nvPr/>
        </p:nvSpPr>
        <p:spPr>
          <a:xfrm>
            <a:off x="3276601" y="1264674"/>
            <a:ext cx="351431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HELIUM PULSE PROCESSING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E7CF0-6DFB-BCA4-0860-D9B73724FD0B}"/>
              </a:ext>
            </a:extLst>
          </p:cNvPr>
          <p:cNvSpPr txBox="1"/>
          <p:nvPr/>
        </p:nvSpPr>
        <p:spPr>
          <a:xfrm>
            <a:off x="6918961" y="1264674"/>
            <a:ext cx="284375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PLASMA PROCESSING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2A99C8-98CD-A2EB-214A-42F47B69CB95}"/>
              </a:ext>
            </a:extLst>
          </p:cNvPr>
          <p:cNvSpPr txBox="1"/>
          <p:nvPr/>
        </p:nvSpPr>
        <p:spPr>
          <a:xfrm>
            <a:off x="9890761" y="1264674"/>
            <a:ext cx="216408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THERMAL CYCLE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AD7CA-4D40-C810-C79C-1090F68F4BEF}"/>
              </a:ext>
            </a:extLst>
          </p:cNvPr>
          <p:cNvSpPr txBox="1"/>
          <p:nvPr/>
        </p:nvSpPr>
        <p:spPr>
          <a:xfrm>
            <a:off x="411481" y="2494779"/>
            <a:ext cx="2737078" cy="28623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procedure used by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already installed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 shutdown commonly executed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or short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Consistently improves performance if breakdowns are seen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A9558-7952-D7F9-0967-396255B33E1F}"/>
              </a:ext>
            </a:extLst>
          </p:cNvPr>
          <p:cNvSpPr txBox="1"/>
          <p:nvPr/>
        </p:nvSpPr>
        <p:spPr>
          <a:xfrm>
            <a:off x="3276601" y="2486623"/>
            <a:ext cx="3514318" cy="28623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in early operation (1979 split rings)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Equipment:</a:t>
            </a:r>
            <a:r>
              <a:rPr lang="en-US" b="1" dirty="0"/>
              <a:t> </a:t>
            </a:r>
            <a:r>
              <a:rPr lang="en-US" dirty="0"/>
              <a:t>normal RF circuit, gas filter, gas cylinder, and clean inlet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FFFF00"/>
                </a:highlight>
              </a:rPr>
              <a:t>Vacuum in cryostat normally E-9 Torr range, during HPP E-5 Torr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Improves FE onset, no Q change seen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0326A4-D0DE-5ADE-CC9C-DCB5EE25CFC8}"/>
              </a:ext>
            </a:extLst>
          </p:cNvPr>
          <p:cNvSpPr txBox="1"/>
          <p:nvPr/>
        </p:nvSpPr>
        <p:spPr>
          <a:xfrm>
            <a:off x="6918961" y="2486622"/>
            <a:ext cx="2843758" cy="313932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Ar</a:t>
            </a:r>
            <a:r>
              <a:rPr lang="en-US" b="1" dirty="0"/>
              <a:t>/O2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10 WATTS PFWD, 50 – 100 </a:t>
            </a:r>
            <a:r>
              <a:rPr lang="en-US" b="1" dirty="0" err="1"/>
              <a:t>mTorr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Improves FE onset, no Q change seen (for 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Equipment:</a:t>
            </a:r>
            <a:r>
              <a:rPr lang="en-US" b="1" dirty="0"/>
              <a:t> </a:t>
            </a:r>
            <a:r>
              <a:rPr lang="en-US" dirty="0"/>
              <a:t>Gas mix, turbo cart w/ RGA, diagnostics (SA, NA, scope, etc.), fast acting valve, amplifier, SG, </a:t>
            </a:r>
            <a:r>
              <a:rPr lang="en-US" b="1" i="1" u="sng" dirty="0">
                <a:highlight>
                  <a:srgbClr val="FFFF00"/>
                </a:highlight>
              </a:rPr>
              <a:t>coupler protection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3275AF-7B9E-AB60-AB7E-15CF6041920A}"/>
              </a:ext>
            </a:extLst>
          </p:cNvPr>
          <p:cNvSpPr txBox="1"/>
          <p:nvPr/>
        </p:nvSpPr>
        <p:spPr>
          <a:xfrm>
            <a:off x="9890761" y="2486622"/>
            <a:ext cx="2164080" cy="313932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improve Q of cavities if particles frozen to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implemented within scheduled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Goal: </a:t>
            </a:r>
            <a:r>
              <a:rPr lang="en-US" b="1" dirty="0"/>
              <a:t>Desorb N2 frozen to end cavities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1462C-D3B4-A33D-DF05-141EF88FD28A}"/>
              </a:ext>
            </a:extLst>
          </p:cNvPr>
          <p:cNvSpPr txBox="1"/>
          <p:nvPr/>
        </p:nvSpPr>
        <p:spPr>
          <a:xfrm>
            <a:off x="2764529" y="6233207"/>
            <a:ext cx="7147561" cy="40011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Could be combined with other processes for optimization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C16E2B2-5301-D7BB-D26D-795747BA40CE}"/>
              </a:ext>
            </a:extLst>
          </p:cNvPr>
          <p:cNvSpPr/>
          <p:nvPr/>
        </p:nvSpPr>
        <p:spPr>
          <a:xfrm rot="16200000">
            <a:off x="6172645" y="260827"/>
            <a:ext cx="331331" cy="11433062"/>
          </a:xfrm>
          <a:prstGeom prst="leftBrace">
            <a:avLst>
              <a:gd name="adj1" fmla="val 5539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77D2EE-180E-4550-E3AE-4FE4893F707B}"/>
              </a:ext>
            </a:extLst>
          </p:cNvPr>
          <p:cNvSpPr txBox="1"/>
          <p:nvPr/>
        </p:nvSpPr>
        <p:spPr>
          <a:xfrm>
            <a:off x="694919" y="1774032"/>
            <a:ext cx="216408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COLD (4K)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4F4376-2429-CFF3-15AA-8028DFCB878D}"/>
              </a:ext>
            </a:extLst>
          </p:cNvPr>
          <p:cNvSpPr txBox="1"/>
          <p:nvPr/>
        </p:nvSpPr>
        <p:spPr>
          <a:xfrm>
            <a:off x="3951720" y="1774032"/>
            <a:ext cx="216408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COLD (4K)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E06C82-4351-E051-74A1-9A112670B71C}"/>
              </a:ext>
            </a:extLst>
          </p:cNvPr>
          <p:cNvSpPr txBox="1"/>
          <p:nvPr/>
        </p:nvSpPr>
        <p:spPr>
          <a:xfrm>
            <a:off x="7258800" y="1774032"/>
            <a:ext cx="216408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DDE465-C656-BA8B-E0D7-C0E4BA65C9EC}"/>
              </a:ext>
            </a:extLst>
          </p:cNvPr>
          <p:cNvSpPr txBox="1"/>
          <p:nvPr/>
        </p:nvSpPr>
        <p:spPr>
          <a:xfrm>
            <a:off x="10069049" y="1771523"/>
            <a:ext cx="180750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COOL DOWN</a:t>
            </a:r>
          </a:p>
        </p:txBody>
      </p:sp>
    </p:spTree>
    <p:extLst>
      <p:ext uri="{BB962C8B-B14F-4D97-AF65-F5344CB8AC3E}">
        <p14:creationId xmlns:p14="http://schemas.microsoft.com/office/powerpoint/2010/main" val="33147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8549F-6971-F3B2-C842-152B93AB0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FFA03-6014-F07E-AB90-609270E77A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85922C-0180-FAD4-01DE-90EFB21340B6}"/>
              </a:ext>
            </a:extLst>
          </p:cNvPr>
          <p:cNvSpPr/>
          <p:nvPr/>
        </p:nvSpPr>
        <p:spPr>
          <a:xfrm>
            <a:off x="4659085" y="359229"/>
            <a:ext cx="5649686" cy="20900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A-tank cryostat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B3591FA0-DE07-D4C0-CD50-6961CF50AB13}"/>
              </a:ext>
            </a:extLst>
          </p:cNvPr>
          <p:cNvCxnSpPr>
            <a:cxnSpLocks/>
          </p:cNvCxnSpPr>
          <p:nvPr/>
        </p:nvCxnSpPr>
        <p:spPr>
          <a:xfrm>
            <a:off x="3058886" y="0"/>
            <a:ext cx="9133114" cy="3575957"/>
          </a:xfrm>
          <a:prstGeom prst="bentConnector3">
            <a:avLst>
              <a:gd name="adj1" fmla="val 6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5238EFD-A7A6-3620-E58C-2559295E9818}"/>
              </a:ext>
            </a:extLst>
          </p:cNvPr>
          <p:cNvSpPr/>
          <p:nvPr/>
        </p:nvSpPr>
        <p:spPr>
          <a:xfrm>
            <a:off x="3537856" y="3429000"/>
            <a:ext cx="1719943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LOCKED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79391A5-3E9E-212C-F2B9-3C73569406C5}"/>
              </a:ext>
            </a:extLst>
          </p:cNvPr>
          <p:cNvSpPr/>
          <p:nvPr/>
        </p:nvSpPr>
        <p:spPr>
          <a:xfrm>
            <a:off x="1001484" y="2658139"/>
            <a:ext cx="1872343" cy="24057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CRYOGENIC EQUIPMENT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6687FD-A0B0-6770-D201-441BEDDEE31B}"/>
              </a:ext>
            </a:extLst>
          </p:cNvPr>
          <p:cNvSpPr/>
          <p:nvPr/>
        </p:nvSpPr>
        <p:spPr>
          <a:xfrm rot="19297471">
            <a:off x="4454658" y="4613694"/>
            <a:ext cx="1785713" cy="6273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DIAGNOSTIC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EQUIPMENT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2FC4C7-2528-18A3-D6A9-FC2CB92C0CB1}"/>
              </a:ext>
            </a:extLst>
          </p:cNvPr>
          <p:cNvSpPr txBox="1"/>
          <p:nvPr/>
        </p:nvSpPr>
        <p:spPr>
          <a:xfrm>
            <a:off x="6429604" y="5576090"/>
            <a:ext cx="1252767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INTERLOCK BOX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4D70C6-02F3-0967-86F8-92BD29F2917C}"/>
              </a:ext>
            </a:extLst>
          </p:cNvPr>
          <p:cNvSpPr txBox="1"/>
          <p:nvPr/>
        </p:nvSpPr>
        <p:spPr>
          <a:xfrm>
            <a:off x="7121180" y="4332205"/>
            <a:ext cx="91848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FWD POWER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1BEE21B-4850-FF0D-40C8-C5314FAA2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8" r="-2480"/>
          <a:stretch>
            <a:fillRect/>
          </a:stretch>
        </p:blipFill>
        <p:spPr>
          <a:xfrm>
            <a:off x="8991607" y="4429686"/>
            <a:ext cx="992892" cy="14080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4766AF-58FE-C907-A170-FDF8226C41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5" r="1907"/>
          <a:stretch>
            <a:fillRect/>
          </a:stretch>
        </p:blipFill>
        <p:spPr>
          <a:xfrm>
            <a:off x="10250973" y="4286104"/>
            <a:ext cx="806657" cy="157954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06BC475-519F-E0EB-E183-C05C2C5B9CFF}"/>
              </a:ext>
            </a:extLst>
          </p:cNvPr>
          <p:cNvSpPr/>
          <p:nvPr/>
        </p:nvSpPr>
        <p:spPr>
          <a:xfrm>
            <a:off x="7654691" y="3572082"/>
            <a:ext cx="889557" cy="3810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CTRL</a:t>
            </a:r>
          </a:p>
          <a:p>
            <a:pPr algn="ctr"/>
            <a:r>
              <a:rPr lang="en-US" sz="1100" dirty="0"/>
              <a:t>SYS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CDFF2F-BFCE-29C8-0E9A-C011CD6F4569}"/>
              </a:ext>
            </a:extLst>
          </p:cNvPr>
          <p:cNvSpPr/>
          <p:nvPr/>
        </p:nvSpPr>
        <p:spPr>
          <a:xfrm>
            <a:off x="8729307" y="3583695"/>
            <a:ext cx="889557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LLRF RACK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998836-957A-983E-55BE-FE417C8A9511}"/>
              </a:ext>
            </a:extLst>
          </p:cNvPr>
          <p:cNvSpPr/>
          <p:nvPr/>
        </p:nvSpPr>
        <p:spPr>
          <a:xfrm>
            <a:off x="10654303" y="3583695"/>
            <a:ext cx="1224644" cy="3514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ELECTRONICS RACK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92F23F-2FA1-BE10-51F6-05B574C705C2}"/>
              </a:ext>
            </a:extLst>
          </p:cNvPr>
          <p:cNvSpPr/>
          <p:nvPr/>
        </p:nvSpPr>
        <p:spPr>
          <a:xfrm>
            <a:off x="5517166" y="3566641"/>
            <a:ext cx="1224644" cy="3514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ELECTRONICS RACK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A20728DF-A1BC-3E36-32B3-DD72B5D01816}"/>
              </a:ext>
            </a:extLst>
          </p:cNvPr>
          <p:cNvCxnSpPr>
            <a:cxnSpLocks/>
            <a:stCxn id="28" idx="0"/>
          </p:cNvCxnSpPr>
          <p:nvPr/>
        </p:nvCxnSpPr>
        <p:spPr>
          <a:xfrm rot="16200000" flipV="1">
            <a:off x="6486863" y="3238644"/>
            <a:ext cx="1882919" cy="304203"/>
          </a:xfrm>
          <a:prstGeom prst="bentConnector3">
            <a:avLst>
              <a:gd name="adj1" fmla="val 1704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25B19063-02C1-EAE2-9BF1-BEAAF2C0CDEB}"/>
              </a:ext>
            </a:extLst>
          </p:cNvPr>
          <p:cNvCxnSpPr>
            <a:cxnSpLocks/>
            <a:endCxn id="30" idx="0"/>
          </p:cNvCxnSpPr>
          <p:nvPr/>
        </p:nvCxnSpPr>
        <p:spPr>
          <a:xfrm rot="5400000">
            <a:off x="8568234" y="3092479"/>
            <a:ext cx="2257026" cy="417388"/>
          </a:xfrm>
          <a:prstGeom prst="bentConnector3">
            <a:avLst>
              <a:gd name="adj1" fmla="val 8327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8363F10C-4FE9-63E8-428A-F83397238F5E}"/>
              </a:ext>
            </a:extLst>
          </p:cNvPr>
          <p:cNvCxnSpPr>
            <a:cxnSpLocks/>
            <a:stCxn id="32" idx="0"/>
          </p:cNvCxnSpPr>
          <p:nvPr/>
        </p:nvCxnSpPr>
        <p:spPr>
          <a:xfrm rot="16200000" flipV="1">
            <a:off x="8979077" y="2610879"/>
            <a:ext cx="2768049" cy="582402"/>
          </a:xfrm>
          <a:prstGeom prst="bentConnector3">
            <a:avLst>
              <a:gd name="adj1" fmla="val 713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7253A56A-2854-C696-FE29-1C3E2DA8A2CC}"/>
              </a:ext>
            </a:extLst>
          </p:cNvPr>
          <p:cNvCxnSpPr>
            <a:cxnSpLocks/>
            <a:endCxn id="27" idx="0"/>
          </p:cNvCxnSpPr>
          <p:nvPr/>
        </p:nvCxnSpPr>
        <p:spPr>
          <a:xfrm rot="16200000" flipH="1">
            <a:off x="5093224" y="3613326"/>
            <a:ext cx="3289554" cy="635974"/>
          </a:xfrm>
          <a:prstGeom prst="bentConnector3">
            <a:avLst>
              <a:gd name="adj1" fmla="val 3113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ECC72F1-358C-3D11-8054-4B0A3BFD9060}"/>
              </a:ext>
            </a:extLst>
          </p:cNvPr>
          <p:cNvSpPr/>
          <p:nvPr/>
        </p:nvSpPr>
        <p:spPr>
          <a:xfrm>
            <a:off x="9803923" y="3425938"/>
            <a:ext cx="542763" cy="307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TRENCH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BC7597E7-E60F-56D9-7C9B-AE0F77EAAF75}"/>
              </a:ext>
            </a:extLst>
          </p:cNvPr>
          <p:cNvCxnSpPr>
            <a:cxnSpLocks/>
            <a:endCxn id="26" idx="2"/>
          </p:cNvCxnSpPr>
          <p:nvPr/>
        </p:nvCxnSpPr>
        <p:spPr>
          <a:xfrm rot="10800000" flipV="1">
            <a:off x="5542239" y="4855425"/>
            <a:ext cx="1502864" cy="317825"/>
          </a:xfrm>
          <a:prstGeom prst="bentConnector4">
            <a:avLst>
              <a:gd name="adj1" fmla="val 26773"/>
              <a:gd name="adj2" fmla="val 19324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4900577-C5F5-D934-E5AB-BC8102E27548}"/>
              </a:ext>
            </a:extLst>
          </p:cNvPr>
          <p:cNvSpPr/>
          <p:nvPr/>
        </p:nvSpPr>
        <p:spPr>
          <a:xfrm>
            <a:off x="6926869" y="3439266"/>
            <a:ext cx="542763" cy="307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TRENCH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BC581CD-FA61-CAF4-FED3-DA27611BA7BA}"/>
              </a:ext>
            </a:extLst>
          </p:cNvPr>
          <p:cNvSpPr/>
          <p:nvPr/>
        </p:nvSpPr>
        <p:spPr>
          <a:xfrm rot="18645361">
            <a:off x="2905019" y="4347692"/>
            <a:ext cx="889557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ARIS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EF99FFD-B8E9-BDC4-22A9-787C1E901650}"/>
              </a:ext>
            </a:extLst>
          </p:cNvPr>
          <p:cNvSpPr/>
          <p:nvPr/>
        </p:nvSpPr>
        <p:spPr>
          <a:xfrm>
            <a:off x="1834242" y="87086"/>
            <a:ext cx="925353" cy="2362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ATANK</a:t>
            </a:r>
          </a:p>
          <a:p>
            <a:pPr algn="ctr"/>
            <a:r>
              <a:rPr lang="en-US" dirty="0"/>
              <a:t>LLRF AMPS</a:t>
            </a:r>
          </a:p>
        </p:txBody>
      </p:sp>
    </p:spTree>
    <p:extLst>
      <p:ext uri="{BB962C8B-B14F-4D97-AF65-F5344CB8AC3E}">
        <p14:creationId xmlns:p14="http://schemas.microsoft.com/office/powerpoint/2010/main" val="40750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93A59-53D7-57C3-781F-74AA02A44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19C88D-A36C-4F62-6192-FEF1B009D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F280FF-E5A7-7FFA-DD1A-2DAE910EF573}"/>
              </a:ext>
            </a:extLst>
          </p:cNvPr>
          <p:cNvSpPr/>
          <p:nvPr/>
        </p:nvSpPr>
        <p:spPr>
          <a:xfrm>
            <a:off x="4659085" y="359229"/>
            <a:ext cx="5649686" cy="20900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A-tank cryostat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B88CE2C4-27EE-1FD2-CA3A-CD2B13A0F21B}"/>
              </a:ext>
            </a:extLst>
          </p:cNvPr>
          <p:cNvCxnSpPr>
            <a:cxnSpLocks/>
          </p:cNvCxnSpPr>
          <p:nvPr/>
        </p:nvCxnSpPr>
        <p:spPr>
          <a:xfrm>
            <a:off x="3058886" y="0"/>
            <a:ext cx="9133114" cy="3575957"/>
          </a:xfrm>
          <a:prstGeom prst="bentConnector3">
            <a:avLst>
              <a:gd name="adj1" fmla="val 6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4036062-554A-663F-2983-2421CD481678}"/>
              </a:ext>
            </a:extLst>
          </p:cNvPr>
          <p:cNvSpPr/>
          <p:nvPr/>
        </p:nvSpPr>
        <p:spPr>
          <a:xfrm>
            <a:off x="3537856" y="3429000"/>
            <a:ext cx="1719943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LOCKED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2CD200-ECA0-7FDC-F57F-0399E228179B}"/>
              </a:ext>
            </a:extLst>
          </p:cNvPr>
          <p:cNvSpPr/>
          <p:nvPr/>
        </p:nvSpPr>
        <p:spPr>
          <a:xfrm>
            <a:off x="1001484" y="2658139"/>
            <a:ext cx="1872343" cy="24057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CRYOGENIC EQUIPMENT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28E641C-D7B0-1975-76C8-FBA324F16BBD}"/>
              </a:ext>
            </a:extLst>
          </p:cNvPr>
          <p:cNvSpPr/>
          <p:nvPr/>
        </p:nvSpPr>
        <p:spPr>
          <a:xfrm rot="19297471">
            <a:off x="4454658" y="4613694"/>
            <a:ext cx="1785713" cy="6273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DIAGNOSTIC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EQUIPMENT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9B1861-57B6-1233-5F5E-0C3E2250EAB6}"/>
              </a:ext>
            </a:extLst>
          </p:cNvPr>
          <p:cNvSpPr txBox="1"/>
          <p:nvPr/>
        </p:nvSpPr>
        <p:spPr>
          <a:xfrm>
            <a:off x="6429604" y="5576090"/>
            <a:ext cx="1252767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INTERLOCK BOX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786DE2-57D3-4923-0FCE-850C731A3B92}"/>
              </a:ext>
            </a:extLst>
          </p:cNvPr>
          <p:cNvSpPr txBox="1"/>
          <p:nvPr/>
        </p:nvSpPr>
        <p:spPr>
          <a:xfrm>
            <a:off x="7121180" y="4332205"/>
            <a:ext cx="91848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FWD POWER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21C7733-7C4D-EAC5-5280-786A4455BA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8" r="-2480"/>
          <a:stretch>
            <a:fillRect/>
          </a:stretch>
        </p:blipFill>
        <p:spPr>
          <a:xfrm>
            <a:off x="8991607" y="4429686"/>
            <a:ext cx="992892" cy="14080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03492CD-47B8-93A1-1BB3-4D72E314DA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5" r="1907"/>
          <a:stretch>
            <a:fillRect/>
          </a:stretch>
        </p:blipFill>
        <p:spPr>
          <a:xfrm>
            <a:off x="10250973" y="4286104"/>
            <a:ext cx="806657" cy="157954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C8445B5-1398-7E63-D2BE-A3D8DE6F76DD}"/>
              </a:ext>
            </a:extLst>
          </p:cNvPr>
          <p:cNvSpPr/>
          <p:nvPr/>
        </p:nvSpPr>
        <p:spPr>
          <a:xfrm>
            <a:off x="7654691" y="3572082"/>
            <a:ext cx="889557" cy="3810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CTRL</a:t>
            </a:r>
          </a:p>
          <a:p>
            <a:pPr algn="ctr"/>
            <a:r>
              <a:rPr lang="en-US" sz="1100" dirty="0"/>
              <a:t>SYS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183430-F1E1-C500-96A6-4DCE50A865BF}"/>
              </a:ext>
            </a:extLst>
          </p:cNvPr>
          <p:cNvSpPr/>
          <p:nvPr/>
        </p:nvSpPr>
        <p:spPr>
          <a:xfrm>
            <a:off x="8729307" y="3583695"/>
            <a:ext cx="889557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LLRF RACK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CD077C-EB8A-26D0-6981-AF81603E1E9D}"/>
              </a:ext>
            </a:extLst>
          </p:cNvPr>
          <p:cNvSpPr/>
          <p:nvPr/>
        </p:nvSpPr>
        <p:spPr>
          <a:xfrm>
            <a:off x="10654303" y="3583695"/>
            <a:ext cx="1224644" cy="3514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ELECTRONICS RACK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71F531-FB5D-5F0A-A735-C882D3350D4E}"/>
              </a:ext>
            </a:extLst>
          </p:cNvPr>
          <p:cNvSpPr/>
          <p:nvPr/>
        </p:nvSpPr>
        <p:spPr>
          <a:xfrm>
            <a:off x="5517166" y="3566641"/>
            <a:ext cx="1224644" cy="3514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ELECTRONICS RACK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638318-B2F1-656C-123D-DCB5976C2768}"/>
              </a:ext>
            </a:extLst>
          </p:cNvPr>
          <p:cNvSpPr/>
          <p:nvPr/>
        </p:nvSpPr>
        <p:spPr>
          <a:xfrm>
            <a:off x="9803923" y="3425938"/>
            <a:ext cx="542763" cy="307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TRENCH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85A7260D-4C03-61D5-6D97-5AE94976EA66}"/>
              </a:ext>
            </a:extLst>
          </p:cNvPr>
          <p:cNvCxnSpPr>
            <a:cxnSpLocks/>
            <a:stCxn id="28" idx="0"/>
          </p:cNvCxnSpPr>
          <p:nvPr/>
        </p:nvCxnSpPr>
        <p:spPr>
          <a:xfrm rot="16200000" flipV="1">
            <a:off x="6486863" y="3238644"/>
            <a:ext cx="1882919" cy="304203"/>
          </a:xfrm>
          <a:prstGeom prst="bentConnector3">
            <a:avLst>
              <a:gd name="adj1" fmla="val 1704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EF2B1EE9-79CD-1B4F-FB86-A6865DA7F19A}"/>
              </a:ext>
            </a:extLst>
          </p:cNvPr>
          <p:cNvCxnSpPr>
            <a:cxnSpLocks/>
            <a:endCxn id="30" idx="0"/>
          </p:cNvCxnSpPr>
          <p:nvPr/>
        </p:nvCxnSpPr>
        <p:spPr>
          <a:xfrm rot="5400000">
            <a:off x="8568234" y="3092479"/>
            <a:ext cx="2257026" cy="417388"/>
          </a:xfrm>
          <a:prstGeom prst="bentConnector3">
            <a:avLst>
              <a:gd name="adj1" fmla="val 8327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5E65D17A-6621-766E-72EE-7755A55F13B1}"/>
              </a:ext>
            </a:extLst>
          </p:cNvPr>
          <p:cNvCxnSpPr>
            <a:cxnSpLocks/>
            <a:stCxn id="32" idx="0"/>
          </p:cNvCxnSpPr>
          <p:nvPr/>
        </p:nvCxnSpPr>
        <p:spPr>
          <a:xfrm rot="16200000" flipV="1">
            <a:off x="8979077" y="2610879"/>
            <a:ext cx="2768049" cy="582402"/>
          </a:xfrm>
          <a:prstGeom prst="bentConnector3">
            <a:avLst>
              <a:gd name="adj1" fmla="val 713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CEB4290C-98CA-C71F-2E22-EA636B08B818}"/>
              </a:ext>
            </a:extLst>
          </p:cNvPr>
          <p:cNvCxnSpPr>
            <a:cxnSpLocks/>
            <a:endCxn id="27" idx="0"/>
          </p:cNvCxnSpPr>
          <p:nvPr/>
        </p:nvCxnSpPr>
        <p:spPr>
          <a:xfrm rot="16200000" flipH="1">
            <a:off x="5093224" y="3613326"/>
            <a:ext cx="3289554" cy="635974"/>
          </a:xfrm>
          <a:prstGeom prst="bentConnector3">
            <a:avLst>
              <a:gd name="adj1" fmla="val 3113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028B9D65-D6FB-951D-99AB-A27DC99EF076}"/>
              </a:ext>
            </a:extLst>
          </p:cNvPr>
          <p:cNvCxnSpPr>
            <a:cxnSpLocks/>
            <a:endCxn id="26" idx="2"/>
          </p:cNvCxnSpPr>
          <p:nvPr/>
        </p:nvCxnSpPr>
        <p:spPr>
          <a:xfrm rot="10800000" flipV="1">
            <a:off x="5542239" y="4855425"/>
            <a:ext cx="1502864" cy="317825"/>
          </a:xfrm>
          <a:prstGeom prst="bentConnector4">
            <a:avLst>
              <a:gd name="adj1" fmla="val 26773"/>
              <a:gd name="adj2" fmla="val 19324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0D48271-7225-EF99-1FE3-9A7C29CA029F}"/>
              </a:ext>
            </a:extLst>
          </p:cNvPr>
          <p:cNvSpPr/>
          <p:nvPr/>
        </p:nvSpPr>
        <p:spPr>
          <a:xfrm>
            <a:off x="6926869" y="3439266"/>
            <a:ext cx="542763" cy="307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TRENCH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D94CB44-9BE6-CA2E-585D-2574F44B2988}"/>
              </a:ext>
            </a:extLst>
          </p:cNvPr>
          <p:cNvSpPr/>
          <p:nvPr/>
        </p:nvSpPr>
        <p:spPr>
          <a:xfrm rot="18645361">
            <a:off x="2905019" y="4347692"/>
            <a:ext cx="889557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ARIS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6A8CE-C9D9-CE11-F1C1-36A4EE15C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935" y="1894217"/>
            <a:ext cx="2244792" cy="2993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D971B1-96A1-4652-277F-DEDA378B8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467" y="3425938"/>
            <a:ext cx="2048129" cy="2730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03777E-8485-AAD5-1FBF-6CDFA458A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245" y="4027336"/>
            <a:ext cx="1883845" cy="25117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33ECA5-4757-16E0-39E8-CBAA76FBC2DF}"/>
              </a:ext>
            </a:extLst>
          </p:cNvPr>
          <p:cNvSpPr/>
          <p:nvPr/>
        </p:nvSpPr>
        <p:spPr>
          <a:xfrm>
            <a:off x="1834242" y="87086"/>
            <a:ext cx="925353" cy="2362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ATANK</a:t>
            </a:r>
          </a:p>
          <a:p>
            <a:pPr algn="ctr"/>
            <a:r>
              <a:rPr lang="en-US" dirty="0"/>
              <a:t>LLRF AMPS</a:t>
            </a:r>
          </a:p>
        </p:txBody>
      </p:sp>
    </p:spTree>
    <p:extLst>
      <p:ext uri="{BB962C8B-B14F-4D97-AF65-F5344CB8AC3E}">
        <p14:creationId xmlns:p14="http://schemas.microsoft.com/office/powerpoint/2010/main" val="347384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67288-065A-A346-352A-1EA157AA5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FEFD85-65E3-3679-9CDC-E47DD3DBC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6B470-CF97-87D1-DFA6-9A19956C6C30}"/>
              </a:ext>
            </a:extLst>
          </p:cNvPr>
          <p:cNvSpPr/>
          <p:nvPr/>
        </p:nvSpPr>
        <p:spPr>
          <a:xfrm>
            <a:off x="4659085" y="359229"/>
            <a:ext cx="5649686" cy="20900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A-tank cryostat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77163D64-7820-D19E-2BB3-CD411677616F}"/>
              </a:ext>
            </a:extLst>
          </p:cNvPr>
          <p:cNvCxnSpPr>
            <a:cxnSpLocks/>
          </p:cNvCxnSpPr>
          <p:nvPr/>
        </p:nvCxnSpPr>
        <p:spPr>
          <a:xfrm>
            <a:off x="3058886" y="0"/>
            <a:ext cx="9133114" cy="3575957"/>
          </a:xfrm>
          <a:prstGeom prst="bentConnector3">
            <a:avLst>
              <a:gd name="adj1" fmla="val 6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FF84067-8165-2963-F77B-AD81894A489E}"/>
              </a:ext>
            </a:extLst>
          </p:cNvPr>
          <p:cNvSpPr/>
          <p:nvPr/>
        </p:nvSpPr>
        <p:spPr>
          <a:xfrm>
            <a:off x="3537856" y="3429000"/>
            <a:ext cx="1719943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LOCKED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8EE304A-5226-192D-9FAC-641B580F27D2}"/>
              </a:ext>
            </a:extLst>
          </p:cNvPr>
          <p:cNvSpPr/>
          <p:nvPr/>
        </p:nvSpPr>
        <p:spPr>
          <a:xfrm>
            <a:off x="1001484" y="2658139"/>
            <a:ext cx="1872343" cy="24057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CRYOGENIC EQUIPMENT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C8E207E-2455-0F84-18A9-A1B4BF5941CA}"/>
              </a:ext>
            </a:extLst>
          </p:cNvPr>
          <p:cNvSpPr/>
          <p:nvPr/>
        </p:nvSpPr>
        <p:spPr>
          <a:xfrm rot="19297471">
            <a:off x="4454658" y="4613694"/>
            <a:ext cx="1785713" cy="6273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DIAGNOSTIC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EQUIPMENT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C59DE8-8C66-C4D6-D59D-077E5256C7CC}"/>
              </a:ext>
            </a:extLst>
          </p:cNvPr>
          <p:cNvSpPr txBox="1"/>
          <p:nvPr/>
        </p:nvSpPr>
        <p:spPr>
          <a:xfrm>
            <a:off x="6429604" y="5576090"/>
            <a:ext cx="1252767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INTERLOCK BOX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0429E7-17BF-C64A-55C4-338B4AA421B1}"/>
              </a:ext>
            </a:extLst>
          </p:cNvPr>
          <p:cNvSpPr txBox="1"/>
          <p:nvPr/>
        </p:nvSpPr>
        <p:spPr>
          <a:xfrm>
            <a:off x="7121180" y="4332205"/>
            <a:ext cx="91848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FWD POWER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13DABA-8AF1-4F66-FC4A-8D318B9502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8" r="-2480"/>
          <a:stretch>
            <a:fillRect/>
          </a:stretch>
        </p:blipFill>
        <p:spPr>
          <a:xfrm>
            <a:off x="8991607" y="4429686"/>
            <a:ext cx="992892" cy="14080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F8A2B5-A25C-B375-8CEC-5484E0DE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5" r="1907"/>
          <a:stretch>
            <a:fillRect/>
          </a:stretch>
        </p:blipFill>
        <p:spPr>
          <a:xfrm>
            <a:off x="10250973" y="4286104"/>
            <a:ext cx="806657" cy="157954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5075E5B-EDB1-E71B-592E-565AA8CF7790}"/>
              </a:ext>
            </a:extLst>
          </p:cNvPr>
          <p:cNvSpPr/>
          <p:nvPr/>
        </p:nvSpPr>
        <p:spPr>
          <a:xfrm>
            <a:off x="7654691" y="3572082"/>
            <a:ext cx="889557" cy="3810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CTRL</a:t>
            </a:r>
          </a:p>
          <a:p>
            <a:pPr algn="ctr"/>
            <a:r>
              <a:rPr lang="en-US" sz="1100" dirty="0"/>
              <a:t>SYS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E117CD-F619-674E-F7A3-9012B45DA86E}"/>
              </a:ext>
            </a:extLst>
          </p:cNvPr>
          <p:cNvSpPr/>
          <p:nvPr/>
        </p:nvSpPr>
        <p:spPr>
          <a:xfrm>
            <a:off x="8729307" y="3583695"/>
            <a:ext cx="889557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LLRF RACK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FFE983-2D54-0102-938A-9927BEE0FA79}"/>
              </a:ext>
            </a:extLst>
          </p:cNvPr>
          <p:cNvSpPr/>
          <p:nvPr/>
        </p:nvSpPr>
        <p:spPr>
          <a:xfrm>
            <a:off x="10654303" y="3583695"/>
            <a:ext cx="1224644" cy="3514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ELECTRONICS RACK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D5DC4C-238E-4712-7F0B-86C385D8A942}"/>
              </a:ext>
            </a:extLst>
          </p:cNvPr>
          <p:cNvSpPr/>
          <p:nvPr/>
        </p:nvSpPr>
        <p:spPr>
          <a:xfrm>
            <a:off x="5517166" y="3566641"/>
            <a:ext cx="1224644" cy="3514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ELECTRONICS RACK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570F06-3DC5-CFC1-D76E-FF5E1E733D39}"/>
              </a:ext>
            </a:extLst>
          </p:cNvPr>
          <p:cNvSpPr/>
          <p:nvPr/>
        </p:nvSpPr>
        <p:spPr>
          <a:xfrm>
            <a:off x="9803923" y="3425938"/>
            <a:ext cx="542763" cy="307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TRENCH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1C6CD1F2-4E6C-136F-48AC-1BCCAABD513F}"/>
              </a:ext>
            </a:extLst>
          </p:cNvPr>
          <p:cNvCxnSpPr>
            <a:cxnSpLocks/>
            <a:stCxn id="28" idx="0"/>
          </p:cNvCxnSpPr>
          <p:nvPr/>
        </p:nvCxnSpPr>
        <p:spPr>
          <a:xfrm rot="16200000" flipV="1">
            <a:off x="6486863" y="3238644"/>
            <a:ext cx="1882919" cy="304203"/>
          </a:xfrm>
          <a:prstGeom prst="bentConnector3">
            <a:avLst>
              <a:gd name="adj1" fmla="val 1704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54F298A-4B2E-5753-4CCA-8A4EF9AAE371}"/>
              </a:ext>
            </a:extLst>
          </p:cNvPr>
          <p:cNvCxnSpPr>
            <a:cxnSpLocks/>
            <a:endCxn id="30" idx="0"/>
          </p:cNvCxnSpPr>
          <p:nvPr/>
        </p:nvCxnSpPr>
        <p:spPr>
          <a:xfrm rot="5400000">
            <a:off x="8568234" y="3092479"/>
            <a:ext cx="2257026" cy="417388"/>
          </a:xfrm>
          <a:prstGeom prst="bentConnector3">
            <a:avLst>
              <a:gd name="adj1" fmla="val 8327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54CD2D7F-7A76-838B-4D6F-A1CC37D576CB}"/>
              </a:ext>
            </a:extLst>
          </p:cNvPr>
          <p:cNvCxnSpPr>
            <a:cxnSpLocks/>
            <a:stCxn id="32" idx="0"/>
          </p:cNvCxnSpPr>
          <p:nvPr/>
        </p:nvCxnSpPr>
        <p:spPr>
          <a:xfrm rot="16200000" flipV="1">
            <a:off x="8979077" y="2610879"/>
            <a:ext cx="2768049" cy="582402"/>
          </a:xfrm>
          <a:prstGeom prst="bentConnector3">
            <a:avLst>
              <a:gd name="adj1" fmla="val 713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4159825A-6FD3-CA18-9BC4-E2C4EA643DD1}"/>
              </a:ext>
            </a:extLst>
          </p:cNvPr>
          <p:cNvCxnSpPr>
            <a:cxnSpLocks/>
            <a:endCxn id="27" idx="0"/>
          </p:cNvCxnSpPr>
          <p:nvPr/>
        </p:nvCxnSpPr>
        <p:spPr>
          <a:xfrm rot="16200000" flipH="1">
            <a:off x="5093224" y="3613326"/>
            <a:ext cx="3289554" cy="635974"/>
          </a:xfrm>
          <a:prstGeom prst="bentConnector3">
            <a:avLst>
              <a:gd name="adj1" fmla="val 3113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D6F7200F-EF6B-B1BB-DB67-4428A481096F}"/>
              </a:ext>
            </a:extLst>
          </p:cNvPr>
          <p:cNvCxnSpPr>
            <a:cxnSpLocks/>
            <a:endCxn id="26" idx="2"/>
          </p:cNvCxnSpPr>
          <p:nvPr/>
        </p:nvCxnSpPr>
        <p:spPr>
          <a:xfrm rot="10800000" flipV="1">
            <a:off x="5542239" y="4855425"/>
            <a:ext cx="1502864" cy="317825"/>
          </a:xfrm>
          <a:prstGeom prst="bentConnector4">
            <a:avLst>
              <a:gd name="adj1" fmla="val 26773"/>
              <a:gd name="adj2" fmla="val 19324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376D063-1DAF-9E1A-6CA5-A038430D730C}"/>
              </a:ext>
            </a:extLst>
          </p:cNvPr>
          <p:cNvSpPr/>
          <p:nvPr/>
        </p:nvSpPr>
        <p:spPr>
          <a:xfrm>
            <a:off x="6926869" y="3439266"/>
            <a:ext cx="542763" cy="307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TRENCH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AF3DF22-8645-382C-9ACE-9B809AED8C93}"/>
              </a:ext>
            </a:extLst>
          </p:cNvPr>
          <p:cNvSpPr/>
          <p:nvPr/>
        </p:nvSpPr>
        <p:spPr>
          <a:xfrm rot="18645361">
            <a:off x="2905019" y="4347692"/>
            <a:ext cx="889557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ARIS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C1FDEF-AA40-7C8B-448B-EB8DD0EF6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935" y="1894217"/>
            <a:ext cx="2244792" cy="2993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5BD1EF-1BC9-D5E2-4651-A0FD4F06C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467" y="3425938"/>
            <a:ext cx="2048129" cy="2730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35112-9AC8-F07A-8C40-68278BDED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245" y="4027336"/>
            <a:ext cx="1883845" cy="2511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712E96-8269-C9EF-30D8-FFE9209D5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605" y="3529894"/>
            <a:ext cx="2300981" cy="3067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958C2C-B162-3685-ADBB-93734F38D4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628" r="30513"/>
          <a:stretch>
            <a:fillRect/>
          </a:stretch>
        </p:blipFill>
        <p:spPr>
          <a:xfrm rot="5400000">
            <a:off x="6160329" y="4568293"/>
            <a:ext cx="1834821" cy="222462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B7E945-C250-722F-66A2-D10C28958768}"/>
              </a:ext>
            </a:extLst>
          </p:cNvPr>
          <p:cNvSpPr/>
          <p:nvPr/>
        </p:nvSpPr>
        <p:spPr>
          <a:xfrm>
            <a:off x="1834242" y="87086"/>
            <a:ext cx="925353" cy="2362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ATANK</a:t>
            </a:r>
          </a:p>
          <a:p>
            <a:pPr algn="ctr"/>
            <a:r>
              <a:rPr lang="en-US" dirty="0"/>
              <a:t>LLRF AMPS</a:t>
            </a:r>
          </a:p>
        </p:txBody>
      </p:sp>
    </p:spTree>
    <p:extLst>
      <p:ext uri="{BB962C8B-B14F-4D97-AF65-F5344CB8AC3E}">
        <p14:creationId xmlns:p14="http://schemas.microsoft.com/office/powerpoint/2010/main" val="209851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1C9B3-5C5E-2692-96FA-906A326D5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6D7917-210F-05E1-D729-AE4265C764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EE689E-E9F2-7E72-425B-1A174DC706E8}"/>
              </a:ext>
            </a:extLst>
          </p:cNvPr>
          <p:cNvSpPr/>
          <p:nvPr/>
        </p:nvSpPr>
        <p:spPr>
          <a:xfrm>
            <a:off x="4659085" y="359229"/>
            <a:ext cx="5649686" cy="20900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A-tank cryostat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C801022-61C0-CF8A-315B-297733D4A78D}"/>
              </a:ext>
            </a:extLst>
          </p:cNvPr>
          <p:cNvCxnSpPr>
            <a:cxnSpLocks/>
          </p:cNvCxnSpPr>
          <p:nvPr/>
        </p:nvCxnSpPr>
        <p:spPr>
          <a:xfrm>
            <a:off x="3058886" y="0"/>
            <a:ext cx="9133114" cy="3575957"/>
          </a:xfrm>
          <a:prstGeom prst="bentConnector3">
            <a:avLst>
              <a:gd name="adj1" fmla="val 6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49EDA3D-CAD5-607F-1A8F-553E7D2D7090}"/>
              </a:ext>
            </a:extLst>
          </p:cNvPr>
          <p:cNvSpPr/>
          <p:nvPr/>
        </p:nvSpPr>
        <p:spPr>
          <a:xfrm>
            <a:off x="3537856" y="3429000"/>
            <a:ext cx="1719943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LOCKED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3012C0B-899F-4C15-2D01-011E8A6FE0F6}"/>
              </a:ext>
            </a:extLst>
          </p:cNvPr>
          <p:cNvSpPr/>
          <p:nvPr/>
        </p:nvSpPr>
        <p:spPr>
          <a:xfrm>
            <a:off x="1001484" y="2658139"/>
            <a:ext cx="1872343" cy="24057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CRYOGENIC EQUIPMENT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DB59AEB-C7F6-6CA4-E7CF-DA0163DAC839}"/>
              </a:ext>
            </a:extLst>
          </p:cNvPr>
          <p:cNvSpPr/>
          <p:nvPr/>
        </p:nvSpPr>
        <p:spPr>
          <a:xfrm rot="19297471">
            <a:off x="4454658" y="4613694"/>
            <a:ext cx="1785713" cy="6273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DIAGNOSTIC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EQUIPMENT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EAC868-CCBF-43ED-F38A-1E9D05B18EAE}"/>
              </a:ext>
            </a:extLst>
          </p:cNvPr>
          <p:cNvSpPr txBox="1"/>
          <p:nvPr/>
        </p:nvSpPr>
        <p:spPr>
          <a:xfrm>
            <a:off x="6429604" y="5576090"/>
            <a:ext cx="1252767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INTERLOCK BOX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B837F1-495D-BFBE-52A5-FC1A26FD7968}"/>
              </a:ext>
            </a:extLst>
          </p:cNvPr>
          <p:cNvSpPr txBox="1"/>
          <p:nvPr/>
        </p:nvSpPr>
        <p:spPr>
          <a:xfrm>
            <a:off x="7121180" y="4332205"/>
            <a:ext cx="91848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FWD POWER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C6D804D-A05C-F9E7-AA72-1CA27E7C15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8" r="-2480"/>
          <a:stretch>
            <a:fillRect/>
          </a:stretch>
        </p:blipFill>
        <p:spPr>
          <a:xfrm>
            <a:off x="8991607" y="4429686"/>
            <a:ext cx="992892" cy="14080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22BC128-7EEC-70CA-CA2C-F907138FA2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5" r="1907"/>
          <a:stretch>
            <a:fillRect/>
          </a:stretch>
        </p:blipFill>
        <p:spPr>
          <a:xfrm>
            <a:off x="10250973" y="4286104"/>
            <a:ext cx="806657" cy="157954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D7746DB-78DB-09B1-55E8-97AC2CBC8172}"/>
              </a:ext>
            </a:extLst>
          </p:cNvPr>
          <p:cNvSpPr/>
          <p:nvPr/>
        </p:nvSpPr>
        <p:spPr>
          <a:xfrm>
            <a:off x="7654691" y="3572082"/>
            <a:ext cx="889557" cy="3810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CTRL</a:t>
            </a:r>
          </a:p>
          <a:p>
            <a:pPr algn="ctr"/>
            <a:r>
              <a:rPr lang="en-US" sz="1100" dirty="0"/>
              <a:t>SYS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85BCE6-A2E5-FB77-89A8-894CBF6BCD1A}"/>
              </a:ext>
            </a:extLst>
          </p:cNvPr>
          <p:cNvSpPr/>
          <p:nvPr/>
        </p:nvSpPr>
        <p:spPr>
          <a:xfrm>
            <a:off x="8729307" y="3583695"/>
            <a:ext cx="889557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LLRF RACK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D6AFCD-2EEF-F593-3B5F-8ED2DC5CC7A2}"/>
              </a:ext>
            </a:extLst>
          </p:cNvPr>
          <p:cNvSpPr/>
          <p:nvPr/>
        </p:nvSpPr>
        <p:spPr>
          <a:xfrm>
            <a:off x="10654303" y="3583695"/>
            <a:ext cx="1224644" cy="3514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ELECTRONICS RACK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77E9F7-DC63-7D66-E449-10B335A66F5C}"/>
              </a:ext>
            </a:extLst>
          </p:cNvPr>
          <p:cNvSpPr/>
          <p:nvPr/>
        </p:nvSpPr>
        <p:spPr>
          <a:xfrm>
            <a:off x="5517166" y="3566641"/>
            <a:ext cx="1224644" cy="3514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ELECTRONICS RACK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F33813-92FF-8DAF-7DD6-E44783D20B47}"/>
              </a:ext>
            </a:extLst>
          </p:cNvPr>
          <p:cNvSpPr/>
          <p:nvPr/>
        </p:nvSpPr>
        <p:spPr>
          <a:xfrm>
            <a:off x="9803923" y="3425938"/>
            <a:ext cx="542763" cy="307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TRENCH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D5A3F8AA-EC72-25D3-7DC1-87A8B4A5C306}"/>
              </a:ext>
            </a:extLst>
          </p:cNvPr>
          <p:cNvCxnSpPr>
            <a:cxnSpLocks/>
            <a:stCxn id="28" idx="0"/>
          </p:cNvCxnSpPr>
          <p:nvPr/>
        </p:nvCxnSpPr>
        <p:spPr>
          <a:xfrm rot="16200000" flipV="1">
            <a:off x="6486863" y="3238644"/>
            <a:ext cx="1882919" cy="304203"/>
          </a:xfrm>
          <a:prstGeom prst="bentConnector3">
            <a:avLst>
              <a:gd name="adj1" fmla="val 1704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3D151024-EFE7-AB34-1CF4-74287EEDDF17}"/>
              </a:ext>
            </a:extLst>
          </p:cNvPr>
          <p:cNvCxnSpPr>
            <a:cxnSpLocks/>
            <a:endCxn id="30" idx="0"/>
          </p:cNvCxnSpPr>
          <p:nvPr/>
        </p:nvCxnSpPr>
        <p:spPr>
          <a:xfrm rot="5400000">
            <a:off x="8568234" y="3092479"/>
            <a:ext cx="2257026" cy="417388"/>
          </a:xfrm>
          <a:prstGeom prst="bentConnector3">
            <a:avLst>
              <a:gd name="adj1" fmla="val 8327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D9F2C4B-91FF-9020-54BD-2BF89AB62A13}"/>
              </a:ext>
            </a:extLst>
          </p:cNvPr>
          <p:cNvCxnSpPr>
            <a:cxnSpLocks/>
            <a:stCxn id="32" idx="0"/>
          </p:cNvCxnSpPr>
          <p:nvPr/>
        </p:nvCxnSpPr>
        <p:spPr>
          <a:xfrm rot="16200000" flipV="1">
            <a:off x="8979077" y="2610879"/>
            <a:ext cx="2768049" cy="582402"/>
          </a:xfrm>
          <a:prstGeom prst="bentConnector3">
            <a:avLst>
              <a:gd name="adj1" fmla="val 713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CABD5256-1B0A-3CDD-C548-8ED776857788}"/>
              </a:ext>
            </a:extLst>
          </p:cNvPr>
          <p:cNvCxnSpPr>
            <a:cxnSpLocks/>
            <a:endCxn id="27" idx="0"/>
          </p:cNvCxnSpPr>
          <p:nvPr/>
        </p:nvCxnSpPr>
        <p:spPr>
          <a:xfrm rot="16200000" flipH="1">
            <a:off x="5093224" y="3613326"/>
            <a:ext cx="3289554" cy="635974"/>
          </a:xfrm>
          <a:prstGeom prst="bentConnector3">
            <a:avLst>
              <a:gd name="adj1" fmla="val 3113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A953490B-7141-7DDF-C4FE-25AFA9D91ACF}"/>
              </a:ext>
            </a:extLst>
          </p:cNvPr>
          <p:cNvCxnSpPr>
            <a:cxnSpLocks/>
            <a:endCxn id="26" idx="2"/>
          </p:cNvCxnSpPr>
          <p:nvPr/>
        </p:nvCxnSpPr>
        <p:spPr>
          <a:xfrm rot="10800000" flipV="1">
            <a:off x="5542239" y="4855425"/>
            <a:ext cx="1502864" cy="317825"/>
          </a:xfrm>
          <a:prstGeom prst="bentConnector4">
            <a:avLst>
              <a:gd name="adj1" fmla="val 26773"/>
              <a:gd name="adj2" fmla="val 19324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803407E-FA02-6F14-EA75-B76F85A89F03}"/>
              </a:ext>
            </a:extLst>
          </p:cNvPr>
          <p:cNvSpPr/>
          <p:nvPr/>
        </p:nvSpPr>
        <p:spPr>
          <a:xfrm>
            <a:off x="6926869" y="3439266"/>
            <a:ext cx="542763" cy="307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TRENCH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FC1D043-2624-6B8B-FB6C-048E6D49C36C}"/>
              </a:ext>
            </a:extLst>
          </p:cNvPr>
          <p:cNvSpPr/>
          <p:nvPr/>
        </p:nvSpPr>
        <p:spPr>
          <a:xfrm rot="18645361">
            <a:off x="2905019" y="4347692"/>
            <a:ext cx="889557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ARIS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984958-0D5B-6A12-085A-ACF3EEE0D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935" y="1894217"/>
            <a:ext cx="2244792" cy="2993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8C81E4-FE53-F653-55CC-8BE696814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467" y="3425938"/>
            <a:ext cx="2048129" cy="2730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95D9F-7FD9-04AE-F861-1DF9D0FB7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245" y="4027336"/>
            <a:ext cx="1883845" cy="2511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3E4488-D830-A8F9-D38C-0AB7026ABE50}"/>
              </a:ext>
            </a:extLst>
          </p:cNvPr>
          <p:cNvSpPr/>
          <p:nvPr/>
        </p:nvSpPr>
        <p:spPr>
          <a:xfrm>
            <a:off x="1834242" y="87086"/>
            <a:ext cx="925353" cy="2362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ATANK</a:t>
            </a:r>
          </a:p>
          <a:p>
            <a:pPr algn="ctr"/>
            <a:r>
              <a:rPr lang="en-US" dirty="0"/>
              <a:t>LLRF AMPS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090CAA-1BC4-47B9-90DF-7FDB7DA1E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605" y="3529894"/>
            <a:ext cx="2300981" cy="3067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6A71F3-0B0F-BCD9-1692-18D129821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3915" y="-211272"/>
            <a:ext cx="2611269" cy="34816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348462-9D81-1234-9EC2-9CE45E4429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27" t="-299" r="32164" b="299"/>
          <a:stretch>
            <a:fillRect/>
          </a:stretch>
        </p:blipFill>
        <p:spPr>
          <a:xfrm rot="5400000">
            <a:off x="1289445" y="171481"/>
            <a:ext cx="2373157" cy="3031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C07055-B71A-18A2-9F18-63899A1CEB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339" t="27381" r="27114" b="20476"/>
          <a:stretch>
            <a:fillRect/>
          </a:stretch>
        </p:blipFill>
        <p:spPr>
          <a:xfrm>
            <a:off x="7246219" y="391128"/>
            <a:ext cx="4405753" cy="2669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EE3AD8-9E28-0219-CAEF-2B59909943A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628" r="30513"/>
          <a:stretch>
            <a:fillRect/>
          </a:stretch>
        </p:blipFill>
        <p:spPr>
          <a:xfrm rot="5400000">
            <a:off x="6160329" y="4568293"/>
            <a:ext cx="1834821" cy="22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E0B52-6452-B376-B187-93D848EE4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CONCEPT, PC, PP, HPP investigations AND RESULTS</a:t>
            </a:r>
          </a:p>
        </p:txBody>
      </p:sp>
    </p:spTree>
    <p:extLst>
      <p:ext uri="{BB962C8B-B14F-4D97-AF65-F5344CB8AC3E}">
        <p14:creationId xmlns:p14="http://schemas.microsoft.com/office/powerpoint/2010/main" val="1223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TLAS_acronym_16x9_user audiences.potx" id="{A6089A08-858D-3240-BE00-580FA6CE996F}" vid="{A7C9A81D-505D-C040-8848-9331C8FA51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ATLAS_full name_16x9</Template>
  <TotalTime>6507</TotalTime>
  <Words>1815</Words>
  <Application>Microsoft Office PowerPoint</Application>
  <PresentationFormat>Widescreen</PresentationFormat>
  <Paragraphs>324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Arial</vt:lpstr>
      <vt:lpstr>Courier New</vt:lpstr>
      <vt:lpstr>System Font Regular</vt:lpstr>
      <vt:lpstr>Wingdings</vt:lpstr>
      <vt:lpstr>1_Office Theme</vt:lpstr>
      <vt:lpstr>In-Situ Plasma Processing, Pulse Conditioning, Helium Pulse processing, and Thermal cycling on Low-beta Cavities in atlas</vt:lpstr>
      <vt:lpstr>Outline</vt:lpstr>
      <vt:lpstr>atlas facility</vt:lpstr>
      <vt:lpstr>investigations </vt:lpstr>
      <vt:lpstr>PowerPoint Presentation</vt:lpstr>
      <vt:lpstr>PowerPoint Presentation</vt:lpstr>
      <vt:lpstr>PowerPoint Presentation</vt:lpstr>
      <vt:lpstr>PowerPoint Presentation</vt:lpstr>
      <vt:lpstr>PROOF OF CONCEPT, PC, PP, HPP investigations AND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Proof of concept work conclusions</vt:lpstr>
      <vt:lpstr>In-situ tests with a-tank cryostat:  72 mhz qwr cavities</vt:lpstr>
      <vt:lpstr>Timeline: experiments and a-tank in-situ</vt:lpstr>
      <vt:lpstr>Maintenance work on a-tank before plasma processing</vt:lpstr>
      <vt:lpstr>Timeline: experiments and a-tank in-situ</vt:lpstr>
      <vt:lpstr>A-TANK Hpp RESULTS</vt:lpstr>
      <vt:lpstr>Hpp results promising, easy to implement</vt:lpstr>
      <vt:lpstr>Plasma processing and thermal cycle</vt:lpstr>
      <vt:lpstr>Conclusions, next steps, Discussion…</vt:lpstr>
      <vt:lpstr>Thank you 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McIntyre, Megan Elizabeth</dc:creator>
  <cp:lastModifiedBy>McIntyre, Megan Elizabeth</cp:lastModifiedBy>
  <cp:revision>714</cp:revision>
  <dcterms:created xsi:type="dcterms:W3CDTF">2026-02-04T16:32:26Z</dcterms:created>
  <dcterms:modified xsi:type="dcterms:W3CDTF">2026-06-10T20:56:09Z</dcterms:modified>
</cp:coreProperties>
</file>