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2" r:id="rId3"/>
    <p:sldId id="606" r:id="rId4"/>
    <p:sldId id="608" r:id="rId5"/>
    <p:sldId id="567" r:id="rId6"/>
    <p:sldId id="579" r:id="rId7"/>
    <p:sldId id="607" r:id="rId8"/>
    <p:sldId id="572" r:id="rId9"/>
    <p:sldId id="574" r:id="rId10"/>
    <p:sldId id="580" r:id="rId11"/>
    <p:sldId id="585" r:id="rId12"/>
    <p:sldId id="578" r:id="rId13"/>
    <p:sldId id="587" r:id="rId14"/>
    <p:sldId id="589" r:id="rId15"/>
    <p:sldId id="588" r:id="rId16"/>
    <p:sldId id="590" r:id="rId17"/>
    <p:sldId id="576" r:id="rId18"/>
    <p:sldId id="591" r:id="rId19"/>
    <p:sldId id="600" r:id="rId20"/>
    <p:sldId id="592" r:id="rId21"/>
    <p:sldId id="59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FF"/>
    <a:srgbClr val="00A4FF"/>
    <a:srgbClr val="FB89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552"/>
  </p:normalViewPr>
  <p:slideViewPr>
    <p:cSldViewPr snapToGrid="0" snapToObjects="1">
      <p:cViewPr varScale="1">
        <p:scale>
          <a:sx n="109" d="100"/>
          <a:sy n="109" d="100"/>
        </p:scale>
        <p:origin x="7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6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2500" y="634696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B958E4-B883-3A43-B886-6E34D2C9DE1B}" type="datetime1">
              <a:rPr lang="en-CA" smtClean="0"/>
              <a:t>2026-06-09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952500" y="1641819"/>
            <a:ext cx="756285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952500" y="5110646"/>
            <a:ext cx="756285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Presentation Subtitle-Arial Regular 16-Title Case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9144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3" y="335212"/>
            <a:ext cx="1841975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07599" y="205595"/>
            <a:ext cx="7837504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07599" y="205595"/>
            <a:ext cx="7837504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16744" y="1495425"/>
            <a:ext cx="3514725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930379" y="1495425"/>
            <a:ext cx="3514725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6744" y="2570163"/>
            <a:ext cx="3726656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930379" y="2570162"/>
            <a:ext cx="3726656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25F5F9-6F5F-CF49-B34C-83546BF6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376689-A035-A044-9C82-64083617C2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16744" y="6469064"/>
            <a:ext cx="2477225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930379" y="1316184"/>
            <a:ext cx="3514725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616744" y="1316183"/>
            <a:ext cx="3806429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930379" y="2214977"/>
            <a:ext cx="3726656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07599" y="205595"/>
            <a:ext cx="7837504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091A5B-90DC-FC44-B526-76E4B863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F7AB901-15A8-4C45-B3D9-D2E87E5F3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2558CD-1935-2248-A786-74700347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B71566D-A0B3-8E4B-855E-40D225691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7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35.png"/><Relationship Id="rId5" Type="http://schemas.openxmlformats.org/officeDocument/2006/relationships/image" Target="../media/image20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790575" y="1473888"/>
            <a:ext cx="7562850" cy="3544658"/>
          </a:xfrm>
        </p:spPr>
        <p:txBody>
          <a:bodyPr/>
          <a:lstStyle/>
          <a:p>
            <a:pPr algn="ctr"/>
            <a:r>
              <a:rPr lang="en-CA" b="1" dirty="0"/>
              <a:t>Development of In-Situ Plasma Processing Procedures with the Fundamental Passband on 1.3GHz Multi-Cell SRF Cavities at TRIUMF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790574" y="4339615"/>
            <a:ext cx="7724776" cy="1201796"/>
          </a:xfrm>
        </p:spPr>
        <p:txBody>
          <a:bodyPr/>
          <a:lstStyle/>
          <a:p>
            <a:pPr algn="ctr"/>
            <a:r>
              <a:rPr lang="en-US" sz="2000" dirty="0"/>
              <a:t>William Stokes</a:t>
            </a:r>
          </a:p>
          <a:p>
            <a:pPr algn="ctr"/>
            <a:r>
              <a:rPr lang="en-US" sz="2000" dirty="0"/>
              <a:t>TTC2026 – Paris-Saclay</a:t>
            </a:r>
          </a:p>
          <a:p>
            <a:pPr algn="ctr"/>
            <a:r>
              <a:rPr lang="en-US" sz="2000" dirty="0"/>
              <a:t>June 11th, 2026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A695E7-246C-2F46-A5A3-B69E751D11A5}"/>
              </a:ext>
            </a:extLst>
          </p:cNvPr>
          <p:cNvCxnSpPr/>
          <p:nvPr/>
        </p:nvCxnSpPr>
        <p:spPr>
          <a:xfrm>
            <a:off x="790575" y="4011072"/>
            <a:ext cx="756285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2ACABF-4C08-8DFA-8A90-968852C3C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835" y="144104"/>
            <a:ext cx="1435710" cy="8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1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E537-A843-2801-6BE7-60AB8939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5FB31BD-132B-5C49-F94B-B1156EEBEB42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89944" y="1425710"/>
            <a:ext cx="4186075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Regulate Cavity Power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 Resonant Frequencies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Estimate Plasma Location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575794-A430-4CB0-7227-F2FFB1681A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598" y="205595"/>
            <a:ext cx="6901565" cy="750369"/>
          </a:xfrm>
        </p:spPr>
        <p:txBody>
          <a:bodyPr/>
          <a:lstStyle/>
          <a:p>
            <a:r>
              <a:rPr lang="en-CA" altLang="en-US" sz="3200" dirty="0">
                <a:latin typeface="Arial" panose="020B0604020202020204" pitchFamily="34" charset="0"/>
              </a:rPr>
              <a:t>Instrument Control System</a:t>
            </a: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82693-65E4-279F-295D-D6C1E7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4DF365-2EE8-D8C4-44E3-F29DAC83658B}"/>
              </a:ext>
            </a:extLst>
          </p:cNvPr>
          <p:cNvSpPr txBox="1">
            <a:spLocks/>
          </p:cNvSpPr>
          <p:nvPr/>
        </p:nvSpPr>
        <p:spPr>
          <a:xfrm>
            <a:off x="628281" y="1825082"/>
            <a:ext cx="3694131" cy="531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/>
              <a:t>P</a:t>
            </a:r>
            <a:r>
              <a:rPr lang="en-US" b="1" baseline="-25000" dirty="0" err="1"/>
              <a:t>Cavity</a:t>
            </a:r>
            <a:r>
              <a:rPr lang="en-US" b="1" dirty="0"/>
              <a:t> = </a:t>
            </a:r>
            <a:r>
              <a:rPr lang="en-US" b="1" dirty="0" err="1"/>
              <a:t>P</a:t>
            </a:r>
            <a:r>
              <a:rPr lang="en-US" b="1" baseline="-25000" dirty="0" err="1"/>
              <a:t>Forward</a:t>
            </a:r>
            <a:r>
              <a:rPr lang="en-US" b="1" dirty="0"/>
              <a:t> – </a:t>
            </a:r>
            <a:r>
              <a:rPr lang="en-US" b="1" dirty="0" err="1"/>
              <a:t>P</a:t>
            </a:r>
            <a:r>
              <a:rPr lang="en-US" b="1" baseline="-25000" dirty="0" err="1"/>
              <a:t>Reflected</a:t>
            </a:r>
            <a:endParaRPr lang="en-CA" altLang="en-US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AD2A67-9CE5-B83A-7777-3FEB624F5ECA}"/>
                  </a:ext>
                </a:extLst>
              </p:cNvPr>
              <p:cNvSpPr txBox="1"/>
              <p:nvPr/>
            </p:nvSpPr>
            <p:spPr>
              <a:xfrm>
                <a:off x="606596" y="3316537"/>
                <a:ext cx="345178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Frequencies increase when plasma ignited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CA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CA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CA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AD2A67-9CE5-B83A-7777-3FEB624F5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96" y="3316537"/>
                <a:ext cx="3451784" cy="1015663"/>
              </a:xfrm>
              <a:prstGeom prst="rect">
                <a:avLst/>
              </a:prstGeom>
              <a:blipFill>
                <a:blip r:embed="rId2"/>
                <a:stretch>
                  <a:fillRect l="-1838" t="-370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4EE819D-D6C8-01EB-2B60-9F6499CB0254}"/>
              </a:ext>
            </a:extLst>
          </p:cNvPr>
          <p:cNvSpPr txBox="1"/>
          <p:nvPr/>
        </p:nvSpPr>
        <p:spPr>
          <a:xfrm>
            <a:off x="606596" y="4924458"/>
            <a:ext cx="3694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From modal electric field distributions and frequency shifts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A1A49-A88C-D2EF-2042-99FD37FB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" t="8611" r="1137" b="22242"/>
          <a:stretch>
            <a:fillRect/>
          </a:stretch>
        </p:blipFill>
        <p:spPr>
          <a:xfrm>
            <a:off x="4418402" y="3427382"/>
            <a:ext cx="4426744" cy="266116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1F6FF-A384-48A0-6950-C3603BB216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902" t="20852" r="11204" b="56300"/>
          <a:stretch>
            <a:fillRect/>
          </a:stretch>
        </p:blipFill>
        <p:spPr>
          <a:xfrm>
            <a:off x="5314591" y="1478164"/>
            <a:ext cx="2634365" cy="142701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FD6066-B4DD-EFAF-22EA-E03C7B158A22}"/>
              </a:ext>
            </a:extLst>
          </p:cNvPr>
          <p:cNvSpPr txBox="1"/>
          <p:nvPr/>
        </p:nvSpPr>
        <p:spPr>
          <a:xfrm>
            <a:off x="4827236" y="1006171"/>
            <a:ext cx="327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Target Power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P</a:t>
            </a:r>
            <a:r>
              <a:rPr lang="en-US" baseline="-25000" dirty="0" err="1">
                <a:solidFill>
                  <a:schemeClr val="accent1"/>
                </a:solidFill>
              </a:rPr>
              <a:t>Cav</a:t>
            </a:r>
            <a:r>
              <a:rPr lang="en-US" dirty="0">
                <a:solidFill>
                  <a:schemeClr val="accent1"/>
                </a:solidFill>
              </a:rPr>
              <a:t>) to sustain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7C176-DC16-835D-F718-075E3ABC3246}"/>
              </a:ext>
            </a:extLst>
          </p:cNvPr>
          <p:cNvSpPr txBox="1"/>
          <p:nvPr/>
        </p:nvSpPr>
        <p:spPr>
          <a:xfrm>
            <a:off x="4476019" y="3019363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Measurement of resonant frequencies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4AF1317-71B4-1979-09ED-3935F0D786D2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7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54D04-E4E4-A170-54F9-D143E223A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BF4A0E-E2C6-F0E2-BFC3-31563A1619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598" y="205594"/>
            <a:ext cx="8037637" cy="1069023"/>
          </a:xfrm>
        </p:spPr>
        <p:txBody>
          <a:bodyPr/>
          <a:lstStyle/>
          <a:p>
            <a:r>
              <a:rPr lang="en-US" sz="3200" dirty="0"/>
              <a:t>Gas Recipes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DD5E6-8AEB-4115-E06E-FE893E92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103E06-FF49-4669-F74B-7171E5A9578E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607598" y="916277"/>
            <a:ext cx="7928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2400" i="1" dirty="0">
                <a:latin typeface="Arial" panose="020B0604020202020204" pitchFamily="34" charset="0"/>
              </a:rPr>
              <a:t>95/5 He/CH</a:t>
            </a:r>
            <a:r>
              <a:rPr lang="en-CA" altLang="en-US" sz="2400" i="1" baseline="-25000" dirty="0">
                <a:latin typeface="Arial" panose="020B0604020202020204" pitchFamily="34" charset="0"/>
              </a:rPr>
              <a:t>4 </a:t>
            </a:r>
            <a:r>
              <a:rPr lang="en-CA" altLang="en-US" sz="2400" i="1" dirty="0">
                <a:latin typeface="Arial" panose="020B0604020202020204" pitchFamily="34" charset="0"/>
              </a:rPr>
              <a:t>– Plasma Contamination</a:t>
            </a:r>
            <a:endParaRPr lang="en-US" altLang="en-US" sz="2400" i="1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2C7E3-EF45-D1C9-9D69-82D4E769FCB4}"/>
              </a:ext>
            </a:extLst>
          </p:cNvPr>
          <p:cNvSpPr txBox="1"/>
          <p:nvPr/>
        </p:nvSpPr>
        <p:spPr>
          <a:xfrm>
            <a:off x="799099" y="1450118"/>
            <a:ext cx="7545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en-US" sz="2000" b="1" dirty="0">
                <a:latin typeface="Arial" panose="020B0604020202020204" pitchFamily="34" charset="0"/>
              </a:rPr>
              <a:t>Cavity contaminated 30min/cell with 95/5 He/CH</a:t>
            </a:r>
            <a:r>
              <a:rPr lang="en-CA" altLang="en-US" sz="2000" b="1" baseline="-25000" dirty="0">
                <a:latin typeface="Arial" panose="020B0604020202020204" pitchFamily="34" charset="0"/>
              </a:rPr>
              <a:t>4 </a:t>
            </a:r>
            <a:r>
              <a:rPr lang="en-CA" altLang="en-US" sz="2000" b="1" dirty="0">
                <a:latin typeface="Arial" panose="020B0604020202020204" pitchFamily="34" charset="0"/>
              </a:rPr>
              <a:t>plasma prior to plasma processing experiments </a:t>
            </a:r>
            <a:r>
              <a:rPr lang="en-CA" altLang="en-US" sz="2000" dirty="0">
                <a:latin typeface="Arial" panose="020B0604020202020204" pitchFamily="34" charset="0"/>
              </a:rPr>
              <a:t>(inspired by </a:t>
            </a:r>
            <a:r>
              <a:rPr lang="en-CA" altLang="en-US" sz="2000" dirty="0" err="1">
                <a:latin typeface="Arial" panose="020B0604020202020204" pitchFamily="34" charset="0"/>
              </a:rPr>
              <a:t>JLab</a:t>
            </a:r>
            <a:r>
              <a:rPr lang="en-CA" altLang="en-US" sz="2000" dirty="0">
                <a:latin typeface="Arial" panose="020B0604020202020204" pitchFamily="34" charset="0"/>
              </a:rPr>
              <a:t>)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en-US" sz="20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altLang="en-US" sz="2000" dirty="0">
                <a:latin typeface="Arial" panose="020B0604020202020204" pitchFamily="34" charset="0"/>
              </a:rPr>
              <a:t>CH</a:t>
            </a:r>
            <a:r>
              <a:rPr lang="en-CA" altLang="en-US" sz="2000" baseline="-25000" dirty="0">
                <a:latin typeface="Arial" panose="020B0604020202020204" pitchFamily="34" charset="0"/>
              </a:rPr>
              <a:t>4 </a:t>
            </a:r>
            <a:r>
              <a:rPr lang="en-CA" altLang="en-US" sz="2000" dirty="0">
                <a:latin typeface="Arial" panose="020B0604020202020204" pitchFamily="34" charset="0"/>
              </a:rPr>
              <a:t>molecules dissociate in He dominated plasma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000" dirty="0">
                <a:latin typeface="Arial" panose="020B0604020202020204" pitchFamily="34" charset="0"/>
              </a:rPr>
              <a:t>Ionized carbon and hydrogen species recombine, forming C</a:t>
            </a:r>
            <a:r>
              <a:rPr lang="en-CA" altLang="en-US" sz="2000" baseline="-25000" dirty="0">
                <a:latin typeface="Arial" panose="020B0604020202020204" pitchFamily="34" charset="0"/>
              </a:rPr>
              <a:t>X</a:t>
            </a:r>
            <a:r>
              <a:rPr lang="en-CA" altLang="en-US" sz="2000" dirty="0">
                <a:latin typeface="Arial" panose="020B0604020202020204" pitchFamily="34" charset="0"/>
              </a:rPr>
              <a:t>H</a:t>
            </a:r>
            <a:r>
              <a:rPr lang="en-CA" altLang="en-US" sz="2000" baseline="-25000" dirty="0">
                <a:latin typeface="Arial" panose="020B0604020202020204" pitchFamily="34" charset="0"/>
              </a:rPr>
              <a:t>Y</a:t>
            </a:r>
            <a:r>
              <a:rPr lang="en-CA" altLang="en-US" sz="2000" dirty="0">
                <a:latin typeface="Arial" panose="020B0604020202020204" pitchFamily="34" charset="0"/>
              </a:rPr>
              <a:t> chains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000" dirty="0">
                <a:latin typeface="Arial" panose="020B0604020202020204" pitchFamily="34" charset="0"/>
              </a:rPr>
              <a:t>Adsorbed and purged from cavity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CA" altLang="en-US" sz="2000" dirty="0">
              <a:latin typeface="Arial" panose="020B0604020202020204" pitchFamily="34" charset="0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DA98F7-AAC4-17A8-1598-025D7EEB4117}"/>
              </a:ext>
            </a:extLst>
          </p:cNvPr>
          <p:cNvSpPr txBox="1">
            <a:spLocks/>
          </p:cNvSpPr>
          <p:nvPr/>
        </p:nvSpPr>
        <p:spPr>
          <a:xfrm>
            <a:off x="607598" y="3812331"/>
            <a:ext cx="7928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2400" i="1" dirty="0">
                <a:latin typeface="Arial" panose="020B0604020202020204" pitchFamily="34" charset="0"/>
              </a:rPr>
              <a:t>95/5 He/O</a:t>
            </a:r>
            <a:r>
              <a:rPr lang="en-CA" altLang="en-US" sz="2400" i="1" baseline="-25000" dirty="0">
                <a:latin typeface="Arial" panose="020B0604020202020204" pitchFamily="34" charset="0"/>
              </a:rPr>
              <a:t>2 </a:t>
            </a:r>
            <a:r>
              <a:rPr lang="en-CA" altLang="en-US" sz="2400" i="1" dirty="0">
                <a:latin typeface="Arial" panose="020B0604020202020204" pitchFamily="34" charset="0"/>
              </a:rPr>
              <a:t>– Plasma Processing</a:t>
            </a:r>
            <a:endParaRPr lang="en-US" altLang="en-US" sz="2400" i="1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2474B-B0B7-C636-6F60-E341AF818CD9}"/>
              </a:ext>
            </a:extLst>
          </p:cNvPr>
          <p:cNvSpPr txBox="1"/>
          <p:nvPr/>
        </p:nvSpPr>
        <p:spPr>
          <a:xfrm>
            <a:off x="799099" y="4237063"/>
            <a:ext cx="7545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en-US" sz="2000" b="1" dirty="0">
                <a:latin typeface="Arial" panose="020B0604020202020204" pitchFamily="34" charset="0"/>
              </a:rPr>
              <a:t>Cavity processed with 95/5 He/O</a:t>
            </a:r>
            <a:r>
              <a:rPr lang="en-CA" altLang="en-US" sz="2000" b="1" baseline="-25000" dirty="0">
                <a:latin typeface="Arial" panose="020B0604020202020204" pitchFamily="34" charset="0"/>
              </a:rPr>
              <a:t>2 </a:t>
            </a:r>
            <a:r>
              <a:rPr lang="en-CA" altLang="en-US" sz="2000" b="1" dirty="0">
                <a:latin typeface="Arial" panose="020B0604020202020204" pitchFamily="34" charset="0"/>
              </a:rPr>
              <a:t>plasma until by-product saturation realized 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altLang="en-US" sz="20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altLang="en-US" sz="2000" dirty="0">
                <a:latin typeface="Arial" panose="020B0604020202020204" pitchFamily="34" charset="0"/>
              </a:rPr>
              <a:t>Ionized He species accelerated across plasma sheath, incident on C</a:t>
            </a:r>
            <a:r>
              <a:rPr lang="en-CA" altLang="en-US" sz="2000" baseline="-25000" dirty="0">
                <a:latin typeface="Arial" panose="020B0604020202020204" pitchFamily="34" charset="0"/>
              </a:rPr>
              <a:t>X</a:t>
            </a:r>
            <a:r>
              <a:rPr lang="en-CA" altLang="en-US" sz="2000" dirty="0">
                <a:latin typeface="Arial" panose="020B0604020202020204" pitchFamily="34" charset="0"/>
              </a:rPr>
              <a:t>H</a:t>
            </a:r>
            <a:r>
              <a:rPr lang="en-CA" altLang="en-US" sz="2000" baseline="-25000" dirty="0">
                <a:latin typeface="Arial" panose="020B0604020202020204" pitchFamily="34" charset="0"/>
              </a:rPr>
              <a:t>Y</a:t>
            </a:r>
            <a:r>
              <a:rPr lang="en-CA" altLang="en-US" sz="2000" dirty="0">
                <a:latin typeface="Arial" panose="020B0604020202020204" pitchFamily="34" charset="0"/>
              </a:rPr>
              <a:t> chains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000" dirty="0">
                <a:latin typeface="Arial" panose="020B0604020202020204" pitchFamily="34" charset="0"/>
              </a:rPr>
              <a:t>Cracked C</a:t>
            </a:r>
            <a:r>
              <a:rPr lang="en-CA" altLang="en-US" sz="2000" baseline="-25000" dirty="0">
                <a:latin typeface="Arial" panose="020B0604020202020204" pitchFamily="34" charset="0"/>
              </a:rPr>
              <a:t>X</a:t>
            </a:r>
            <a:r>
              <a:rPr lang="en-CA" altLang="en-US" sz="2000" dirty="0">
                <a:latin typeface="Arial" panose="020B0604020202020204" pitchFamily="34" charset="0"/>
              </a:rPr>
              <a:t>H</a:t>
            </a:r>
            <a:r>
              <a:rPr lang="en-CA" altLang="en-US" sz="2000" baseline="-25000" dirty="0">
                <a:latin typeface="Arial" panose="020B0604020202020204" pitchFamily="34" charset="0"/>
              </a:rPr>
              <a:t>Y</a:t>
            </a:r>
            <a:r>
              <a:rPr lang="en-CA" altLang="en-US" sz="2000" dirty="0">
                <a:latin typeface="Arial" panose="020B0604020202020204" pitchFamily="34" charset="0"/>
              </a:rPr>
              <a:t> chains recombine with ionized O</a:t>
            </a:r>
            <a:r>
              <a:rPr lang="en-CA" altLang="en-US" sz="2000" baseline="-25000" dirty="0">
                <a:latin typeface="Arial" panose="020B0604020202020204" pitchFamily="34" charset="0"/>
              </a:rPr>
              <a:t>2 </a:t>
            </a:r>
            <a:r>
              <a:rPr lang="en-CA" altLang="en-US" sz="2000" dirty="0">
                <a:latin typeface="Arial" panose="020B0604020202020204" pitchFamily="34" charset="0"/>
              </a:rPr>
              <a:t>species forming by-products (H</a:t>
            </a:r>
            <a:r>
              <a:rPr lang="en-CA" altLang="en-US" sz="2000" baseline="-25000" dirty="0">
                <a:latin typeface="Arial" panose="020B0604020202020204" pitchFamily="34" charset="0"/>
              </a:rPr>
              <a:t>2</a:t>
            </a:r>
            <a:r>
              <a:rPr lang="en-CA" altLang="en-US" sz="2000" dirty="0">
                <a:latin typeface="Arial" panose="020B0604020202020204" pitchFamily="34" charset="0"/>
              </a:rPr>
              <a:t>, H</a:t>
            </a:r>
            <a:r>
              <a:rPr lang="en-CA" altLang="en-US" sz="2000" baseline="-25000" dirty="0">
                <a:latin typeface="Arial" panose="020B0604020202020204" pitchFamily="34" charset="0"/>
              </a:rPr>
              <a:t>2</a:t>
            </a:r>
            <a:r>
              <a:rPr lang="en-CA" altLang="en-US" sz="2000" dirty="0">
                <a:latin typeface="Arial" panose="020B0604020202020204" pitchFamily="34" charset="0"/>
              </a:rPr>
              <a:t>O, CO, CO</a:t>
            </a:r>
            <a:r>
              <a:rPr lang="en-CA" altLang="en-US" sz="2000" baseline="-25000" dirty="0">
                <a:latin typeface="Arial" panose="020B0604020202020204" pitchFamily="34" charset="0"/>
              </a:rPr>
              <a:t>2</a:t>
            </a:r>
            <a:r>
              <a:rPr lang="en-CA" altLang="en-US" sz="2000" dirty="0">
                <a:latin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CA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3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9E2-E572-309B-05F7-EE241E76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03C18-E3E7-AC82-D8C7-85930F28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46" y="2107386"/>
            <a:ext cx="6659172" cy="38702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FA300-5EB8-7446-5010-A38635581E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598" y="205594"/>
            <a:ext cx="8037637" cy="1069023"/>
          </a:xfrm>
        </p:spPr>
        <p:txBody>
          <a:bodyPr/>
          <a:lstStyle/>
          <a:p>
            <a:r>
              <a:rPr lang="en-US" sz="3200" dirty="0"/>
              <a:t>Inaugural Plasma Contamination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F1B4B-F546-A317-47A8-7B941DD6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3C44D6B6-5C0A-98C2-BEC7-5C301F7F626A}"/>
                  </a:ext>
                </a:extLst>
              </p:cNvPr>
              <p:cNvSpPr txBox="1">
                <a:spLocks noGrp="1"/>
              </p:cNvSpPr>
              <p:nvPr>
                <p:ph type="body" sz="quarter" idx="22"/>
              </p:nvPr>
            </p:nvSpPr>
            <p:spPr>
              <a:xfrm>
                <a:off x="282071" y="2143678"/>
                <a:ext cx="1990075" cy="770081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9.5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140mTorr</a:t>
                </a:r>
              </a:p>
            </p:txBody>
          </p:sp>
        </mc:Choice>
        <mc:Fallback xmlns="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3C44D6B6-5C0A-98C2-BEC7-5C301F7F626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2"/>
              </p:nvPr>
            </p:nvSpPr>
            <p:spPr>
              <a:xfrm>
                <a:off x="282071" y="2143678"/>
                <a:ext cx="1990075" cy="770081"/>
              </a:xfrm>
              <a:prstGeom prst="rect">
                <a:avLst/>
              </a:prstGeom>
              <a:blipFill>
                <a:blip r:embed="rId3"/>
                <a:stretch>
                  <a:fillRect t="-1613" b="-11290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D60450B-230C-A3F5-DC4D-74432A5CAE1C}"/>
              </a:ext>
            </a:extLst>
          </p:cNvPr>
          <p:cNvSpPr txBox="1"/>
          <p:nvPr/>
        </p:nvSpPr>
        <p:spPr>
          <a:xfrm>
            <a:off x="928556" y="5331343"/>
            <a:ext cx="121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RF ON</a:t>
            </a:r>
          </a:p>
          <a:p>
            <a:pPr algn="ctr"/>
            <a:r>
              <a:rPr lang="en-US" b="1" i="1" dirty="0"/>
              <a:t>0.0 hours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38A8879-5F66-5C6A-AA86-AE23CC34358D}"/>
              </a:ext>
            </a:extLst>
          </p:cNvPr>
          <p:cNvCxnSpPr>
            <a:cxnSpLocks/>
          </p:cNvCxnSpPr>
          <p:nvPr/>
        </p:nvCxnSpPr>
        <p:spPr>
          <a:xfrm flipV="1">
            <a:off x="2139145" y="5029200"/>
            <a:ext cx="1011828" cy="61853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115146-2451-42E9-A08E-C8117BFED064}"/>
                  </a:ext>
                </a:extLst>
              </p:cNvPr>
              <p:cNvSpPr txBox="1"/>
              <p:nvPr/>
            </p:nvSpPr>
            <p:spPr>
              <a:xfrm>
                <a:off x="831455" y="825711"/>
                <a:ext cx="80376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en-US" sz="2000" dirty="0">
                    <a:latin typeface="Arial" panose="020B0604020202020204" pitchFamily="34" charset="0"/>
                  </a:rPr>
                  <a:t>95/5 </a:t>
                </a:r>
                <a14:m>
                  <m:oMath xmlns:m="http://schemas.openxmlformats.org/officeDocument/2006/math">
                    <m:r>
                      <a:rPr lang="en-CA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CA" altLang="en-US" sz="2000" dirty="0">
                    <a:latin typeface="Arial" panose="020B0604020202020204" pitchFamily="34" charset="0"/>
                  </a:rPr>
                  <a:t> 75/25 He/CH</a:t>
                </a:r>
                <a:r>
                  <a:rPr lang="en-CA" altLang="en-US" sz="2000" baseline="-25000" dirty="0">
                    <a:latin typeface="Arial" panose="020B0604020202020204" pitchFamily="34" charset="0"/>
                  </a:rPr>
                  <a:t>4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from gas regulator issue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000" b="1" dirty="0"/>
                  <a:t> CH</a:t>
                </a:r>
                <a:r>
                  <a:rPr lang="en-US" sz="2000" b="1" baseline="-25000" dirty="0"/>
                  <a:t>4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000" b="1" dirty="0"/>
                  <a:t> O</a:t>
                </a:r>
                <a:r>
                  <a:rPr lang="en-US" sz="2000" b="1" baseline="-25000" dirty="0"/>
                  <a:t>2</a:t>
                </a:r>
                <a:r>
                  <a:rPr lang="en-US" sz="2000" dirty="0"/>
                  <a:t> ;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H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28 amu</a:t>
                </a:r>
                <a:r>
                  <a:rPr lang="en-US" sz="2000" dirty="0"/>
                  <a:t> (C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H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, CO, N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)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</m:t>
                    </m:r>
                  </m:oMath>
                </a14:m>
                <a:r>
                  <a:rPr lang="en-US" sz="2000" b="1" dirty="0"/>
                  <a:t> 44 amu</a:t>
                </a:r>
                <a:r>
                  <a:rPr lang="en-US" sz="2000" dirty="0"/>
                  <a:t> (C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H</a:t>
                </a:r>
                <a:r>
                  <a:rPr lang="en-US" sz="2000" baseline="-25000" dirty="0"/>
                  <a:t>8</a:t>
                </a:r>
                <a:r>
                  <a:rPr lang="en-US" sz="2000" dirty="0"/>
                  <a:t>, CO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Processing &amp; 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C</a:t>
                </a:r>
                <a:r>
                  <a:rPr lang="en-CA" altLang="en-US" sz="2000" baseline="-25000" dirty="0">
                    <a:latin typeface="Arial" panose="020B0604020202020204" pitchFamily="34" charset="0"/>
                  </a:rPr>
                  <a:t>X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H</a:t>
                </a:r>
                <a:r>
                  <a:rPr lang="en-CA" altLang="en-US" sz="2000" baseline="-25000" dirty="0">
                    <a:latin typeface="Arial" panose="020B0604020202020204" pitchFamily="34" charset="0"/>
                  </a:rPr>
                  <a:t>Y 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formation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115146-2451-42E9-A08E-C8117BFED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55" y="825711"/>
                <a:ext cx="8037636" cy="1015663"/>
              </a:xfrm>
              <a:prstGeom prst="rect">
                <a:avLst/>
              </a:prstGeom>
              <a:blipFill>
                <a:blip r:embed="rId4"/>
                <a:stretch>
                  <a:fillRect l="-631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8430DA7-A62E-D888-B0FF-D30454AC3965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6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6AFAB-87EB-D90D-88A5-075063845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7C6A02-F805-8928-6ACE-8434D944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" r="1"/>
          <a:stretch>
            <a:fillRect/>
          </a:stretch>
        </p:blipFill>
        <p:spPr>
          <a:xfrm>
            <a:off x="2139144" y="1991024"/>
            <a:ext cx="6847531" cy="41363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012DE0-9AAE-8390-9B12-99FC7A2B17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598" y="205594"/>
            <a:ext cx="8037637" cy="1069023"/>
          </a:xfrm>
        </p:spPr>
        <p:txBody>
          <a:bodyPr/>
          <a:lstStyle/>
          <a:p>
            <a:r>
              <a:rPr lang="en-US" sz="3200" dirty="0"/>
              <a:t>Inaugural Plasma Processing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3914-A935-1002-717D-EC700C7A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7E93E25E-7039-2905-FB38-F76B482DA453}"/>
                  </a:ext>
                </a:extLst>
              </p:cNvPr>
              <p:cNvSpPr txBox="1">
                <a:spLocks noGrp="1"/>
              </p:cNvSpPr>
              <p:nvPr>
                <p:ph type="body" sz="quarter" idx="22"/>
              </p:nvPr>
            </p:nvSpPr>
            <p:spPr>
              <a:xfrm>
                <a:off x="106577" y="2169402"/>
                <a:ext cx="1990075" cy="770081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9.5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130mTorr</a:t>
                </a:r>
              </a:p>
            </p:txBody>
          </p:sp>
        </mc:Choice>
        <mc:Fallback xmlns="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7E93E25E-7039-2905-FB38-F76B482DA45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2"/>
              </p:nvPr>
            </p:nvSpPr>
            <p:spPr>
              <a:xfrm>
                <a:off x="106577" y="2169402"/>
                <a:ext cx="1990075" cy="770081"/>
              </a:xfrm>
              <a:prstGeom prst="rect">
                <a:avLst/>
              </a:prstGeom>
              <a:blipFill>
                <a:blip r:embed="rId3"/>
                <a:stretch>
                  <a:fillRect t="-3226" b="-11290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E6BFC68-401D-CD38-D14B-A4239D5742B7}"/>
              </a:ext>
            </a:extLst>
          </p:cNvPr>
          <p:cNvSpPr txBox="1"/>
          <p:nvPr/>
        </p:nvSpPr>
        <p:spPr>
          <a:xfrm>
            <a:off x="928556" y="5331343"/>
            <a:ext cx="121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RF ON</a:t>
            </a:r>
          </a:p>
          <a:p>
            <a:pPr algn="ctr"/>
            <a:r>
              <a:rPr lang="en-US" b="1" i="1" dirty="0"/>
              <a:t>0.0 hours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1520CE-7920-C6BA-23BE-DF9EDCE765FC}"/>
              </a:ext>
            </a:extLst>
          </p:cNvPr>
          <p:cNvCxnSpPr>
            <a:cxnSpLocks/>
          </p:cNvCxnSpPr>
          <p:nvPr/>
        </p:nvCxnSpPr>
        <p:spPr>
          <a:xfrm flipV="1">
            <a:off x="2139145" y="4794422"/>
            <a:ext cx="937687" cy="7611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862852-94DA-11E6-FF01-F0CD4A88625F}"/>
                  </a:ext>
                </a:extLst>
              </p:cNvPr>
              <p:cNvSpPr txBox="1"/>
              <p:nvPr/>
            </p:nvSpPr>
            <p:spPr>
              <a:xfrm>
                <a:off x="831455" y="825711"/>
                <a:ext cx="80376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en-US" sz="2000" dirty="0">
                    <a:latin typeface="Arial" panose="020B0604020202020204" pitchFamily="34" charset="0"/>
                  </a:rPr>
                  <a:t>95/5 </a:t>
                </a:r>
                <a14:m>
                  <m:oMath xmlns:m="http://schemas.openxmlformats.org/officeDocument/2006/math">
                    <m:r>
                      <a:rPr lang="en-CA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CA" altLang="en-US" sz="2000" dirty="0">
                    <a:latin typeface="Arial" panose="020B0604020202020204" pitchFamily="34" charset="0"/>
                  </a:rPr>
                  <a:t> 90/10 He/O</a:t>
                </a:r>
                <a:r>
                  <a:rPr lang="en-CA" altLang="en-US" sz="2000" baseline="-25000" dirty="0">
                    <a:latin typeface="Arial" panose="020B0604020202020204" pitchFamily="34" charset="0"/>
                  </a:rPr>
                  <a:t>2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from leak valve fault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000" b="1" dirty="0"/>
                  <a:t> O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 </a:t>
                </a:r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H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H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O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CO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</m:t>
                    </m:r>
                  </m:oMath>
                </a14:m>
                <a:r>
                  <a:rPr lang="en-US" sz="2000" b="1" dirty="0"/>
                  <a:t> CO</a:t>
                </a:r>
                <a:r>
                  <a:rPr lang="en-US" sz="2000" b="1" baseline="-25000" dirty="0"/>
                  <a:t>2</a:t>
                </a:r>
                <a:endParaRPr lang="en-US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Processing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862852-94DA-11E6-FF01-F0CD4A88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55" y="825711"/>
                <a:ext cx="8037636" cy="1015663"/>
              </a:xfrm>
              <a:prstGeom prst="rect">
                <a:avLst/>
              </a:prstGeom>
              <a:blipFill>
                <a:blip r:embed="rId4"/>
                <a:stretch>
                  <a:fillRect l="-631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776D1E-755B-7C15-6692-D8A4B5EDC59C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42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ABCC0-339D-E8DB-6999-86A28DCC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3968A-2D32-0ABC-99D0-B9933B358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9384" y="239530"/>
            <a:ext cx="6051872" cy="918710"/>
          </a:xfrm>
        </p:spPr>
        <p:txBody>
          <a:bodyPr/>
          <a:lstStyle/>
          <a:p>
            <a:r>
              <a:rPr lang="en-US" sz="3200" dirty="0"/>
              <a:t>Optimizing Plasma Density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E0E0C-6C06-62DE-DEA3-41B199EA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FD8630F-4B12-3B8B-136A-56E98F3767EE}"/>
                  </a:ext>
                </a:extLst>
              </p:cNvPr>
              <p:cNvSpPr txBox="1"/>
              <p:nvPr/>
            </p:nvSpPr>
            <p:spPr>
              <a:xfrm>
                <a:off x="471323" y="1255248"/>
                <a:ext cx="3414076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altLang="en-US" sz="2000" b="1" dirty="0">
                    <a:latin typeface="Arial" panose="020B0604020202020204" pitchFamily="34" charset="0"/>
                  </a:rPr>
                  <a:t>Increasing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the 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drive frequency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grows plasma density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by momentarily improving coupling</a:t>
                </a:r>
              </a:p>
              <a:p>
                <a:endParaRPr lang="en-CA" altLang="en-US" sz="2000" dirty="0">
                  <a:latin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CA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CA" altLang="en-US" sz="2000" b="1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</m:t>
                    </m:r>
                  </m:oMath>
                </a14:m>
                <a:r>
                  <a:rPr lang="en-CA" altLang="en-US" sz="2000" dirty="0">
                    <a:latin typeface="Arial" panose="020B0604020202020204" pitchFamily="34" charset="0"/>
                  </a:rPr>
                  <a:t>ionized species      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</m:t>
                    </m:r>
                  </m:oMath>
                </a14:m>
                <a:r>
                  <a:rPr lang="en-CA" altLang="en-US" sz="2000" b="1" dirty="0">
                    <a:latin typeface="Arial" panose="020B0604020202020204" pitchFamily="34" charset="0"/>
                  </a:rPr>
                  <a:t>cleaning efficacy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en-US" sz="20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altLang="en-US" sz="2000" dirty="0">
                    <a:latin typeface="Arial" panose="020B0604020202020204" pitchFamily="34" charset="0"/>
                  </a:rPr>
                  <a:t>At a 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maximum frequency tune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,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CA" alt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CA" altLang="en-US" sz="2000" b="1" i="1" smtClean="0">
                            <a:latin typeface="Cambria Math" panose="02040503050406030204" pitchFamily="18" charset="0"/>
                          </a:rPr>
                          <m:t>𝑴𝒂𝒙</m:t>
                        </m:r>
                      </m:sub>
                    </m:sSub>
                  </m:oMath>
                </a14:m>
                <a:r>
                  <a:rPr lang="en-CA" altLang="en-US" sz="2000" b="1" dirty="0">
                    <a:latin typeface="Arial" panose="020B0604020202020204" pitchFamily="34" charset="0"/>
                  </a:rPr>
                  <a:t> 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, the 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plasma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 will </a:t>
                </a:r>
                <a:r>
                  <a:rPr lang="en-CA" altLang="en-US" sz="2000" b="1" dirty="0">
                    <a:latin typeface="Arial" panose="020B0604020202020204" pitchFamily="34" charset="0"/>
                  </a:rPr>
                  <a:t>collapse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en-US" sz="20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CA" alt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CA" altLang="en-US" sz="2000" b="1" i="1">
                            <a:latin typeface="Cambria Math" panose="02040503050406030204" pitchFamily="18" charset="0"/>
                          </a:rPr>
                          <m:t>𝑴𝒂𝒙</m:t>
                        </m:r>
                      </m:sub>
                    </m:sSub>
                    <m:r>
                      <a:rPr lang="en-CA" alt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altLang="en-US" sz="2000" b="1" dirty="0">
                    <a:latin typeface="Arial" panose="020B0604020202020204" pitchFamily="34" charset="0"/>
                  </a:rPr>
                  <a:t>varied </a:t>
                </a:r>
                <a:r>
                  <a:rPr lang="en-CA" altLang="en-US" sz="2000" dirty="0">
                    <a:latin typeface="Arial" panose="020B0604020202020204" pitchFamily="34" charset="0"/>
                  </a:rPr>
                  <a:t>for modes and plasma-cell locations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en-US" sz="20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altLang="en-US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FD8630F-4B12-3B8B-136A-56E98F376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23" y="1255248"/>
                <a:ext cx="3414076" cy="5324535"/>
              </a:xfrm>
              <a:prstGeom prst="rect">
                <a:avLst/>
              </a:prstGeom>
              <a:blipFill>
                <a:blip r:embed="rId2"/>
                <a:stretch>
                  <a:fillRect l="-1111" t="-476" r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1D528-D83F-DF88-255B-9A72226783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272" y="799460"/>
            <a:ext cx="3158089" cy="490508"/>
          </a:xfrm>
        </p:spPr>
        <p:txBody>
          <a:bodyPr/>
          <a:lstStyle/>
          <a:p>
            <a:r>
              <a:rPr lang="en-US" sz="2400" dirty="0"/>
              <a:t>Frequency-Tuning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3E084E-212D-97C8-A8CE-EEEDE0FC5858}"/>
              </a:ext>
            </a:extLst>
          </p:cNvPr>
          <p:cNvGrpSpPr/>
          <p:nvPr/>
        </p:nvGrpSpPr>
        <p:grpSpPr>
          <a:xfrm>
            <a:off x="4398092" y="1083206"/>
            <a:ext cx="4117258" cy="2345793"/>
            <a:chOff x="606323" y="3567435"/>
            <a:chExt cx="5724137" cy="314597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7BAB06-C10F-2D46-4BBE-9CF3A64860E7}"/>
                </a:ext>
              </a:extLst>
            </p:cNvPr>
            <p:cNvSpPr/>
            <p:nvPr/>
          </p:nvSpPr>
          <p:spPr>
            <a:xfrm>
              <a:off x="1577176" y="6024079"/>
              <a:ext cx="1125415" cy="689329"/>
            </a:xfrm>
            <a:custGeom>
              <a:avLst/>
              <a:gdLst>
                <a:gd name="csX0" fmla="*/ 0 w 1125416"/>
                <a:gd name="csY0" fmla="*/ 675261 h 689329"/>
                <a:gd name="csX1" fmla="*/ 562708 w 1125416"/>
                <a:gd name="csY1" fmla="*/ 12 h 689329"/>
                <a:gd name="csX2" fmla="*/ 1125416 w 1125416"/>
                <a:gd name="csY2" fmla="*/ 689329 h 6893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125416" h="689329">
                  <a:moveTo>
                    <a:pt x="0" y="675261"/>
                  </a:moveTo>
                  <a:cubicBezTo>
                    <a:pt x="187569" y="336464"/>
                    <a:pt x="375139" y="-2333"/>
                    <a:pt x="562708" y="12"/>
                  </a:cubicBezTo>
                  <a:cubicBezTo>
                    <a:pt x="750277" y="2357"/>
                    <a:pt x="937846" y="345843"/>
                    <a:pt x="1125416" y="689329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A62A6F-256F-8837-D533-4398EA91CA41}"/>
                </a:ext>
              </a:extLst>
            </p:cNvPr>
            <p:cNvSpPr/>
            <p:nvPr/>
          </p:nvSpPr>
          <p:spPr>
            <a:xfrm>
              <a:off x="2485909" y="4278411"/>
              <a:ext cx="783551" cy="1009088"/>
            </a:xfrm>
            <a:custGeom>
              <a:avLst/>
              <a:gdLst>
                <a:gd name="csX0" fmla="*/ 0 w 1125416"/>
                <a:gd name="csY0" fmla="*/ 675261 h 689329"/>
                <a:gd name="csX1" fmla="*/ 562708 w 1125416"/>
                <a:gd name="csY1" fmla="*/ 12 h 689329"/>
                <a:gd name="csX2" fmla="*/ 1125416 w 1125416"/>
                <a:gd name="csY2" fmla="*/ 689329 h 6893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125416" h="689329">
                  <a:moveTo>
                    <a:pt x="0" y="675261"/>
                  </a:moveTo>
                  <a:cubicBezTo>
                    <a:pt x="187569" y="336464"/>
                    <a:pt x="375139" y="-2333"/>
                    <a:pt x="562708" y="12"/>
                  </a:cubicBezTo>
                  <a:cubicBezTo>
                    <a:pt x="750277" y="2357"/>
                    <a:pt x="937846" y="345843"/>
                    <a:pt x="1125416" y="689329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6F29C2-D4BB-B1E3-9F42-7A7E2C3FFC0D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9" y="5240247"/>
              <a:ext cx="56552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6DE3A1-11A5-E48B-7C56-01C401B3FC9C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9" y="6713407"/>
              <a:ext cx="56552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9CA45E-F0F1-159A-59BC-BD111FBF790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2485909" y="3981935"/>
              <a:ext cx="0" cy="12849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D6EACC-A35E-AA01-4121-ACD706DA2EB4}"/>
                </a:ext>
              </a:extLst>
            </p:cNvPr>
            <p:cNvSpPr txBox="1"/>
            <p:nvPr/>
          </p:nvSpPr>
          <p:spPr>
            <a:xfrm>
              <a:off x="757660" y="3567435"/>
              <a:ext cx="1743228" cy="454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Drive signal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C29329-FDC8-9088-9F20-710FB7B5588A}"/>
                </a:ext>
              </a:extLst>
            </p:cNvPr>
            <p:cNvSpPr txBox="1"/>
            <p:nvPr/>
          </p:nvSpPr>
          <p:spPr>
            <a:xfrm>
              <a:off x="3027263" y="3797200"/>
              <a:ext cx="1225385" cy="4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*Tune*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983FE4C-D973-736D-7D95-F61F6FA549A7}"/>
                    </a:ext>
                  </a:extLst>
                </p:cNvPr>
                <p:cNvSpPr txBox="1"/>
                <p:nvPr/>
              </p:nvSpPr>
              <p:spPr>
                <a:xfrm>
                  <a:off x="4493813" y="3581380"/>
                  <a:ext cx="783485" cy="4540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US" sz="1600" dirty="0"/>
                    <a:t>f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983FE4C-D973-736D-7D95-F61F6FA54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3813" y="3581380"/>
                  <a:ext cx="783485" cy="454039"/>
                </a:xfrm>
                <a:prstGeom prst="rect">
                  <a:avLst/>
                </a:prstGeom>
                <a:blipFill>
                  <a:blip r:embed="rId3"/>
                  <a:stretch>
                    <a:fillRect t="-357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8B6135-202F-E657-40D5-126C72508E32}"/>
                </a:ext>
              </a:extLst>
            </p:cNvPr>
            <p:cNvSpPr txBox="1"/>
            <p:nvPr/>
          </p:nvSpPr>
          <p:spPr>
            <a:xfrm>
              <a:off x="606323" y="4351267"/>
              <a:ext cx="464000" cy="412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94452D-AD81-9CC9-4688-28AD50AC10E5}"/>
                </a:ext>
              </a:extLst>
            </p:cNvPr>
            <p:cNvSpPr txBox="1"/>
            <p:nvPr/>
          </p:nvSpPr>
          <p:spPr>
            <a:xfrm>
              <a:off x="4128807" y="4346352"/>
              <a:ext cx="464000" cy="412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8679C3-DE42-7CEA-A244-319CBC03EA90}"/>
                </a:ext>
              </a:extLst>
            </p:cNvPr>
            <p:cNvSpPr txBox="1"/>
            <p:nvPr/>
          </p:nvSpPr>
          <p:spPr>
            <a:xfrm>
              <a:off x="606323" y="5512993"/>
              <a:ext cx="464000" cy="412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23D719-3627-5491-10AF-D6859027AA9C}"/>
                </a:ext>
              </a:extLst>
            </p:cNvPr>
            <p:cNvSpPr txBox="1"/>
            <p:nvPr/>
          </p:nvSpPr>
          <p:spPr>
            <a:xfrm>
              <a:off x="4128807" y="5574125"/>
              <a:ext cx="464000" cy="412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4.</a:t>
              </a:r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28D7EA2F-471C-242B-5CC2-B404B7AE38FD}"/>
              </a:ext>
            </a:extLst>
          </p:cNvPr>
          <p:cNvSpPr/>
          <p:nvPr/>
        </p:nvSpPr>
        <p:spPr>
          <a:xfrm>
            <a:off x="7305190" y="1587877"/>
            <a:ext cx="563593" cy="752426"/>
          </a:xfrm>
          <a:custGeom>
            <a:avLst/>
            <a:gdLst>
              <a:gd name="csX0" fmla="*/ 0 w 1125416"/>
              <a:gd name="csY0" fmla="*/ 675261 h 689329"/>
              <a:gd name="csX1" fmla="*/ 562708 w 1125416"/>
              <a:gd name="csY1" fmla="*/ 12 h 689329"/>
              <a:gd name="csX2" fmla="*/ 1125416 w 1125416"/>
              <a:gd name="csY2" fmla="*/ 689329 h 689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25416" h="689329">
                <a:moveTo>
                  <a:pt x="0" y="675261"/>
                </a:moveTo>
                <a:cubicBezTo>
                  <a:pt x="187569" y="336464"/>
                  <a:pt x="375139" y="-2333"/>
                  <a:pt x="562708" y="12"/>
                </a:cubicBezTo>
                <a:cubicBezTo>
                  <a:pt x="750277" y="2357"/>
                  <a:pt x="937846" y="345843"/>
                  <a:pt x="1125416" y="68932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5ACAF9-6A07-6730-A31D-7A2279E029FA}"/>
              </a:ext>
            </a:extLst>
          </p:cNvPr>
          <p:cNvCxnSpPr>
            <a:cxnSpLocks/>
          </p:cNvCxnSpPr>
          <p:nvPr/>
        </p:nvCxnSpPr>
        <p:spPr>
          <a:xfrm>
            <a:off x="7473461" y="1382166"/>
            <a:ext cx="0" cy="9581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BA2261-11B0-1EB5-2063-044FB985AC15}"/>
              </a:ext>
            </a:extLst>
          </p:cNvPr>
          <p:cNvCxnSpPr>
            <a:cxnSpLocks/>
          </p:cNvCxnSpPr>
          <p:nvPr/>
        </p:nvCxnSpPr>
        <p:spPr>
          <a:xfrm>
            <a:off x="7305190" y="1382166"/>
            <a:ext cx="0" cy="958137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FB54E7-D08C-88D1-94FF-8F31007F6652}"/>
              </a:ext>
            </a:extLst>
          </p:cNvPr>
          <p:cNvCxnSpPr>
            <a:cxnSpLocks/>
          </p:cNvCxnSpPr>
          <p:nvPr/>
        </p:nvCxnSpPr>
        <p:spPr>
          <a:xfrm>
            <a:off x="5096407" y="2470862"/>
            <a:ext cx="0" cy="9581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4DF924C-3CCB-5347-BC09-9ADAF6A69344}"/>
              </a:ext>
            </a:extLst>
          </p:cNvPr>
          <p:cNvSpPr txBox="1"/>
          <p:nvPr/>
        </p:nvSpPr>
        <p:spPr>
          <a:xfrm>
            <a:off x="6136886" y="2954285"/>
            <a:ext cx="88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*Tune*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3219CFE-7F74-0EE6-C978-D92AD3EF667F}"/>
              </a:ext>
            </a:extLst>
          </p:cNvPr>
          <p:cNvCxnSpPr>
            <a:cxnSpLocks/>
          </p:cNvCxnSpPr>
          <p:nvPr/>
        </p:nvCxnSpPr>
        <p:spPr>
          <a:xfrm>
            <a:off x="7468127" y="2470861"/>
            <a:ext cx="0" cy="9581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668BE9-E92C-98F9-5F94-2CD86C0ABBDE}"/>
              </a:ext>
            </a:extLst>
          </p:cNvPr>
          <p:cNvCxnSpPr>
            <a:cxnSpLocks/>
          </p:cNvCxnSpPr>
          <p:nvPr/>
        </p:nvCxnSpPr>
        <p:spPr>
          <a:xfrm>
            <a:off x="7299856" y="2470861"/>
            <a:ext cx="0" cy="958137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42">
            <a:extLst>
              <a:ext uri="{FF2B5EF4-FFF2-40B4-BE49-F238E27FC236}">
                <a16:creationId xmlns:a16="http://schemas.microsoft.com/office/drawing/2014/main" id="{642E44D4-A793-86BC-214F-9DAB6D74A279}"/>
              </a:ext>
            </a:extLst>
          </p:cNvPr>
          <p:cNvSpPr/>
          <p:nvPr/>
        </p:nvSpPr>
        <p:spPr>
          <a:xfrm>
            <a:off x="7299856" y="2915002"/>
            <a:ext cx="809489" cy="513998"/>
          </a:xfrm>
          <a:custGeom>
            <a:avLst/>
            <a:gdLst>
              <a:gd name="csX0" fmla="*/ 0 w 1125416"/>
              <a:gd name="csY0" fmla="*/ 675261 h 689329"/>
              <a:gd name="csX1" fmla="*/ 562708 w 1125416"/>
              <a:gd name="csY1" fmla="*/ 12 h 689329"/>
              <a:gd name="csX2" fmla="*/ 1125416 w 1125416"/>
              <a:gd name="csY2" fmla="*/ 689329 h 689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125416" h="689329">
                <a:moveTo>
                  <a:pt x="0" y="675261"/>
                </a:moveTo>
                <a:cubicBezTo>
                  <a:pt x="187569" y="336464"/>
                  <a:pt x="375139" y="-2333"/>
                  <a:pt x="562708" y="12"/>
                </a:cubicBezTo>
                <a:cubicBezTo>
                  <a:pt x="750277" y="2357"/>
                  <a:pt x="937846" y="345843"/>
                  <a:pt x="1125416" y="68932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6D04370-29AD-A34D-ABB8-3B6D521D3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97" y="3760735"/>
            <a:ext cx="5256274" cy="2187891"/>
          </a:xfrm>
          <a:prstGeom prst="rect">
            <a:avLst/>
          </a:prstGeom>
        </p:spPr>
      </p:pic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4A870C7-2356-42B3-D02A-D68E3CF7B163}"/>
              </a:ext>
            </a:extLst>
          </p:cNvPr>
          <p:cNvSpPr/>
          <p:nvPr/>
        </p:nvSpPr>
        <p:spPr>
          <a:xfrm>
            <a:off x="7468127" y="3760735"/>
            <a:ext cx="1305170" cy="2281719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A8DA083-93D1-A20F-E97E-2AE8C30B0416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9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802D9-352B-B85B-1529-AE663405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4103A0-1EFE-CB3F-471E-B9257081A0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9384" y="239530"/>
            <a:ext cx="3470313" cy="1794688"/>
          </a:xfrm>
        </p:spPr>
        <p:txBody>
          <a:bodyPr/>
          <a:lstStyle/>
          <a:p>
            <a:pPr algn="ctr"/>
            <a:r>
              <a:rPr lang="en-US" sz="3200" dirty="0"/>
              <a:t>Warm ARIEL Coupling</a:t>
            </a:r>
          </a:p>
          <a:p>
            <a:pPr algn="ctr"/>
            <a:r>
              <a:rPr lang="en-US" sz="3200" dirty="0"/>
              <a:t>(Contamination)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3B052-82B1-BF98-12B2-650FCAB6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18ED4802-5E57-E6F6-5203-CF5C0DF53518}"/>
                  </a:ext>
                </a:extLst>
              </p:cNvPr>
              <p:cNvSpPr txBox="1">
                <a:spLocks noGrp="1"/>
              </p:cNvSpPr>
              <p:nvPr>
                <p:ph type="body" sz="quarter" idx="22"/>
              </p:nvPr>
            </p:nvSpPr>
            <p:spPr>
              <a:xfrm>
                <a:off x="929502" y="1984317"/>
                <a:ext cx="1990075" cy="756617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1.2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182mTorr</a:t>
                </a:r>
              </a:p>
            </p:txBody>
          </p:sp>
        </mc:Choice>
        <mc:Fallback xmlns="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18ED4802-5E57-E6F6-5203-CF5C0DF5351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2"/>
              </p:nvPr>
            </p:nvSpPr>
            <p:spPr>
              <a:xfrm>
                <a:off x="929502" y="1984317"/>
                <a:ext cx="1990075" cy="756617"/>
              </a:xfrm>
              <a:prstGeom prst="rect">
                <a:avLst/>
              </a:prstGeom>
              <a:blipFill>
                <a:blip r:embed="rId2"/>
                <a:stretch>
                  <a:fillRect t="-3279" b="-13115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06B2151A-B6CF-BA7A-25B9-93153EDE9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9501" y="4817076"/>
                <a:ext cx="1990075" cy="756617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b="1" i="0" kern="1200" baseline="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1.2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CA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178mTorr</a:t>
                </a:r>
              </a:p>
            </p:txBody>
          </p:sp>
        </mc:Choice>
        <mc:Fallback xmlns="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06B2151A-B6CF-BA7A-25B9-93153EDE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01" y="4817076"/>
                <a:ext cx="1990075" cy="756617"/>
              </a:xfrm>
              <a:prstGeom prst="rect">
                <a:avLst/>
              </a:prstGeom>
              <a:blipFill>
                <a:blip r:embed="rId5"/>
                <a:stretch>
                  <a:fillRect l="-1258" t="-1613" b="-12903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B8DF99A-F400-28D2-7BF6-FFD7313226E2}"/>
              </a:ext>
            </a:extLst>
          </p:cNvPr>
          <p:cNvSpPr txBox="1"/>
          <p:nvPr/>
        </p:nvSpPr>
        <p:spPr>
          <a:xfrm>
            <a:off x="189384" y="3040341"/>
            <a:ext cx="3868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</a:t>
            </a:r>
            <a:r>
              <a:rPr lang="en-US" b="1" dirty="0"/>
              <a:t>identical cavity pollutions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</a:t>
            </a:r>
            <a:r>
              <a:rPr lang="en-US" b="1" dirty="0"/>
              <a:t>test</a:t>
            </a:r>
            <a:r>
              <a:rPr lang="en-US" dirty="0"/>
              <a:t> </a:t>
            </a:r>
            <a:r>
              <a:rPr lang="en-US" b="1" dirty="0"/>
              <a:t>processing</a:t>
            </a:r>
            <a:r>
              <a:rPr lang="en-US" dirty="0"/>
              <a:t> performance </a:t>
            </a:r>
            <a:r>
              <a:rPr lang="en-US" b="1" dirty="0"/>
              <a:t>with frequency-tuning</a:t>
            </a:r>
            <a:r>
              <a:rPr lang="en-US" dirty="0"/>
              <a:t> and </a:t>
            </a:r>
            <a:r>
              <a:rPr lang="en-US" b="1" dirty="0"/>
              <a:t>without frequency-tuning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F71555-2686-5FC0-D836-D0B0CDD39E20}"/>
              </a:ext>
            </a:extLst>
          </p:cNvPr>
          <p:cNvSpPr txBox="1"/>
          <p:nvPr/>
        </p:nvSpPr>
        <p:spPr>
          <a:xfrm>
            <a:off x="322531" y="20927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6BD39-FFA3-F9BD-B5D8-1B50031EB70D}"/>
              </a:ext>
            </a:extLst>
          </p:cNvPr>
          <p:cNvSpPr txBox="1"/>
          <p:nvPr/>
        </p:nvSpPr>
        <p:spPr>
          <a:xfrm>
            <a:off x="322531" y="49645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192959-EA07-8863-6435-612FF3E65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91" y="3299848"/>
            <a:ext cx="5110331" cy="30594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713A2C-3068-1328-2391-C6BC544E5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791" y="74628"/>
            <a:ext cx="5110331" cy="3062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A28B3E-41F0-C738-ED4A-8238CCCB849E}"/>
              </a:ext>
            </a:extLst>
          </p:cNvPr>
          <p:cNvSpPr txBox="1"/>
          <p:nvPr/>
        </p:nvSpPr>
        <p:spPr>
          <a:xfrm>
            <a:off x="7332910" y="2899738"/>
            <a:ext cx="1621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en-US" sz="2000" dirty="0">
                <a:latin typeface="Arial" panose="020B0604020202020204" pitchFamily="34" charset="0"/>
              </a:rPr>
              <a:t>95/5 He/CH</a:t>
            </a:r>
            <a:r>
              <a:rPr lang="en-CA" altLang="en-US" sz="2000" baseline="-25000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EF28857-E957-98F6-7F13-933DC8B9D44A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D235E-620F-3C56-ADBE-230F4FFF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27321F-4AEF-1446-55A6-4BCAFEA65D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6853" y="46758"/>
            <a:ext cx="4116803" cy="1463293"/>
          </a:xfrm>
        </p:spPr>
        <p:txBody>
          <a:bodyPr/>
          <a:lstStyle/>
          <a:p>
            <a:pPr algn="ctr"/>
            <a:r>
              <a:rPr lang="en-US" sz="3200" dirty="0"/>
              <a:t>Warm ARIEL Coupling</a:t>
            </a:r>
          </a:p>
          <a:p>
            <a:pPr algn="ctr"/>
            <a:r>
              <a:rPr lang="en-US" sz="3200" dirty="0"/>
              <a:t>(Processing)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9A83A-35F1-4610-CBF0-C90FB018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C3BDAA2A-FF8F-B4AD-55A5-D6F6E526DB2F}"/>
                  </a:ext>
                </a:extLst>
              </p:cNvPr>
              <p:cNvSpPr txBox="1">
                <a:spLocks noGrp="1"/>
              </p:cNvSpPr>
              <p:nvPr>
                <p:ph type="body" sz="quarter" idx="22"/>
              </p:nvPr>
            </p:nvSpPr>
            <p:spPr>
              <a:xfrm>
                <a:off x="844310" y="1754659"/>
                <a:ext cx="2800933" cy="1102867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accent2"/>
                    </a:solidFill>
                  </a:rPr>
                  <a:t>Not Frequency-Tuned</a:t>
                </a: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1.2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181mTorr</a:t>
                </a:r>
              </a:p>
            </p:txBody>
          </p:sp>
        </mc:Choice>
        <mc:Fallback xmlns="">
          <p:sp>
            <p:nvSpPr>
              <p:cNvPr id="3" name="Text Placeholder 8">
                <a:extLst>
                  <a:ext uri="{FF2B5EF4-FFF2-40B4-BE49-F238E27FC236}">
                    <a16:creationId xmlns:a16="http://schemas.microsoft.com/office/drawing/2014/main" id="{C3BDAA2A-FF8F-B4AD-55A5-D6F6E526DB2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2"/>
              </p:nvPr>
            </p:nvSpPr>
            <p:spPr>
              <a:xfrm>
                <a:off x="844310" y="1754659"/>
                <a:ext cx="2800933" cy="1102867"/>
              </a:xfrm>
              <a:prstGeom prst="rect">
                <a:avLst/>
              </a:prstGeom>
              <a:blipFill>
                <a:blip r:embed="rId2"/>
                <a:stretch>
                  <a:fillRect l="-2252" t="-1124" r="-1802" b="-7865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B112B524-0A8D-9D4E-550E-9FCEDA0366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309" y="3370182"/>
                <a:ext cx="2800933" cy="1449115"/>
              </a:xfrm>
              <a:prstGeom prst="rect">
                <a:avLst/>
              </a:prstGeom>
              <a:noFill/>
              <a:ln w="12700">
                <a:solidFill>
                  <a:srgbClr val="00AAFF"/>
                </a:solidFill>
              </a:ln>
            </p:spPr>
            <p:txBody>
              <a:bodyPr wrap="square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000" b="1" i="0" kern="1200" baseline="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chemeClr val="accent6"/>
                    </a:solidFill>
                  </a:rPr>
                  <a:t>Frequency-Tuned</a:t>
                </a: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A" altLang="en-US" dirty="0">
                    <a:solidFill>
                      <a:schemeClr val="accent6"/>
                    </a:solidFill>
                  </a:rPr>
                  <a:t>0.8(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alt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CA" alt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CA" alt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𝑴𝒂𝒙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)</a:t>
                </a: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/>
                  <a:t>Q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= 1.2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CA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algn="ctr" eaLnBrk="0" fontAlgn="base" hangingPunct="0">
                  <a:lnSpc>
                    <a:spcPts val="268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+mn-lt"/>
                  </a:rPr>
                  <a:t>182mTorr</a:t>
                </a:r>
              </a:p>
            </p:txBody>
          </p:sp>
        </mc:Choice>
        <mc:Fallback xmlns="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B112B524-0A8D-9D4E-550E-9FCEDA036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09" y="3370182"/>
                <a:ext cx="2800933" cy="1449115"/>
              </a:xfrm>
              <a:prstGeom prst="rect">
                <a:avLst/>
              </a:prstGeom>
              <a:blipFill>
                <a:blip r:embed="rId3"/>
                <a:stretch>
                  <a:fillRect t="-855" b="-5983"/>
                </a:stretch>
              </a:blipFill>
              <a:ln w="12700">
                <a:solidFill>
                  <a:srgbClr val="00AA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5AA38B2-A6F4-ECC1-A6AB-60E6B98899E2}"/>
              </a:ext>
            </a:extLst>
          </p:cNvPr>
          <p:cNvSpPr txBox="1"/>
          <p:nvPr/>
        </p:nvSpPr>
        <p:spPr>
          <a:xfrm>
            <a:off x="458002" y="4936155"/>
            <a:ext cx="3479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Stronger by-product recombination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Reduced cleaning duration/cell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8FE63-E197-B053-ECD4-CC1D6D88A71E}"/>
              </a:ext>
            </a:extLst>
          </p:cNvPr>
          <p:cNvSpPr txBox="1"/>
          <p:nvPr/>
        </p:nvSpPr>
        <p:spPr>
          <a:xfrm>
            <a:off x="254260" y="184442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C5F706-F8CB-695F-B2E0-FD3ABDAC8D98}"/>
              </a:ext>
            </a:extLst>
          </p:cNvPr>
          <p:cNvSpPr txBox="1"/>
          <p:nvPr/>
        </p:nvSpPr>
        <p:spPr>
          <a:xfrm>
            <a:off x="254260" y="37239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987D1-1EDB-5538-FE67-F89EED28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0"/>
          <a:stretch>
            <a:fillRect/>
          </a:stretch>
        </p:blipFill>
        <p:spPr>
          <a:xfrm>
            <a:off x="3788320" y="52776"/>
            <a:ext cx="5168030" cy="3110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974D9-48D0-31A7-D866-237DCD3B92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2" r="771"/>
          <a:stretch>
            <a:fillRect/>
          </a:stretch>
        </p:blipFill>
        <p:spPr>
          <a:xfrm>
            <a:off x="3827807" y="3222909"/>
            <a:ext cx="5128543" cy="312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9F48B-AF92-028F-CEAB-75C772838795}"/>
              </a:ext>
            </a:extLst>
          </p:cNvPr>
          <p:cNvSpPr txBox="1"/>
          <p:nvPr/>
        </p:nvSpPr>
        <p:spPr>
          <a:xfrm>
            <a:off x="7267150" y="2891842"/>
            <a:ext cx="168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en-US" sz="2000" dirty="0">
                <a:latin typeface="Arial" panose="020B0604020202020204" pitchFamily="34" charset="0"/>
              </a:rPr>
              <a:t>95/5 He/O</a:t>
            </a:r>
            <a:r>
              <a:rPr lang="en-CA" altLang="en-US" sz="2000" baseline="-250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1956739-79FA-2C60-BE92-0B4E18217F2D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5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C425-05C3-6FD6-BE76-2AE38C74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7AAB3-0431-8FAE-15A0-2D4B7F72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F237654-7E21-7872-44BE-E0C62A4C3228}"/>
              </a:ext>
            </a:extLst>
          </p:cNvPr>
          <p:cNvSpPr txBox="1">
            <a:spLocks/>
          </p:cNvSpPr>
          <p:nvPr/>
        </p:nvSpPr>
        <p:spPr>
          <a:xfrm>
            <a:off x="415629" y="2718540"/>
            <a:ext cx="4423353" cy="1274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Contribution of H</a:t>
            </a:r>
            <a:r>
              <a:rPr lang="en-US" b="1" baseline="-25000" dirty="0"/>
              <a:t>2</a:t>
            </a:r>
            <a:r>
              <a:rPr lang="en-US" b="1" dirty="0"/>
              <a:t>, CO </a:t>
            </a:r>
            <a:r>
              <a:rPr lang="en-US" dirty="0"/>
              <a:t>and</a:t>
            </a:r>
            <a:r>
              <a:rPr lang="en-US" b="1" dirty="0"/>
              <a:t> CO</a:t>
            </a:r>
            <a:r>
              <a:rPr lang="en-US" b="1" baseline="-25000" dirty="0"/>
              <a:t>2</a:t>
            </a:r>
            <a:r>
              <a:rPr lang="en-US" b="1" dirty="0"/>
              <a:t> to H</a:t>
            </a:r>
            <a:r>
              <a:rPr lang="en-US" b="1" baseline="-25000" dirty="0"/>
              <a:t>2</a:t>
            </a:r>
            <a:r>
              <a:rPr lang="en-US" b="1" dirty="0"/>
              <a:t>, 28 amu </a:t>
            </a:r>
            <a:r>
              <a:rPr lang="en-US" dirty="0"/>
              <a:t>and</a:t>
            </a:r>
            <a:r>
              <a:rPr lang="en-US" b="1" dirty="0"/>
              <a:t> 44 amu </a:t>
            </a:r>
            <a:r>
              <a:rPr lang="en-US" dirty="0"/>
              <a:t>species likely</a:t>
            </a:r>
            <a:r>
              <a:rPr lang="en-US" b="1" dirty="0"/>
              <a:t> reduced</a:t>
            </a:r>
            <a:r>
              <a:rPr lang="en-US" dirty="0"/>
              <a:t> over consecutive cavity pollutions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B34973-A008-93EA-70E1-9F536EC9AA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185" y="1841565"/>
            <a:ext cx="4640364" cy="700763"/>
          </a:xfrm>
        </p:spPr>
        <p:txBody>
          <a:bodyPr/>
          <a:lstStyle/>
          <a:p>
            <a:r>
              <a:rPr lang="en-US" dirty="0"/>
              <a:t>By-product signals weakened over consecutive pollution trials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70665A-A816-562A-FF0A-2FE8DD2624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7604" y="287028"/>
            <a:ext cx="4729945" cy="1162285"/>
          </a:xfrm>
        </p:spPr>
        <p:txBody>
          <a:bodyPr/>
          <a:lstStyle/>
          <a:p>
            <a:pPr algn="ctr"/>
            <a:r>
              <a:rPr lang="en-US" sz="3200" dirty="0"/>
              <a:t>Contamination Trials</a:t>
            </a:r>
          </a:p>
          <a:p>
            <a:pPr algn="ctr"/>
            <a:r>
              <a:rPr lang="en-US" sz="3200" dirty="0"/>
              <a:t>(</a:t>
            </a:r>
            <a:r>
              <a:rPr lang="en-CA" altLang="en-US" sz="3200" dirty="0">
                <a:latin typeface="Arial" panose="020B0604020202020204" pitchFamily="34" charset="0"/>
              </a:rPr>
              <a:t>He/CH</a:t>
            </a:r>
            <a:r>
              <a:rPr lang="en-CA" altLang="en-US" sz="3200" baseline="-25000" dirty="0">
                <a:latin typeface="Arial" panose="020B0604020202020204" pitchFamily="34" charset="0"/>
              </a:rPr>
              <a:t>4</a:t>
            </a:r>
            <a:r>
              <a:rPr lang="en-US" sz="32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9D945-41CE-7B49-C5EC-4BB56A8F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4" b="12943"/>
          <a:stretch>
            <a:fillRect/>
          </a:stretch>
        </p:blipFill>
        <p:spPr>
          <a:xfrm>
            <a:off x="4838982" y="0"/>
            <a:ext cx="4027833" cy="6748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303D92-B105-5EE6-2D11-6A8AB1FD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37" t="90324" r="24143" b="-628"/>
          <a:stretch>
            <a:fillRect/>
          </a:stretch>
        </p:blipFill>
        <p:spPr>
          <a:xfrm>
            <a:off x="1881780" y="4852295"/>
            <a:ext cx="2690220" cy="12742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AA9F0-1E52-FFA7-0723-72A727CB2558}"/>
              </a:ext>
            </a:extLst>
          </p:cNvPr>
          <p:cNvSpPr txBox="1"/>
          <p:nvPr/>
        </p:nvSpPr>
        <p:spPr>
          <a:xfrm>
            <a:off x="593039" y="4169005"/>
            <a:ext cx="3978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Reduction in processing reactions over </a:t>
            </a:r>
            <a:r>
              <a:rPr lang="en-CA" altLang="en-US" sz="2000" dirty="0">
                <a:latin typeface="Arial" panose="020B0604020202020204" pitchFamily="34" charset="0"/>
              </a:rPr>
              <a:t>He/CH</a:t>
            </a:r>
            <a:r>
              <a:rPr lang="en-CA" altLang="en-US" sz="2000" baseline="-25000" dirty="0">
                <a:latin typeface="Arial" panose="020B0604020202020204" pitchFamily="34" charset="0"/>
              </a:rPr>
              <a:t>4 </a:t>
            </a:r>
            <a:r>
              <a:rPr lang="en-CA" altLang="en-US" sz="2000" dirty="0">
                <a:latin typeface="Arial" panose="020B0604020202020204" pitchFamily="34" charset="0"/>
              </a:rPr>
              <a:t>trials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503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CD5FC-1C81-01DB-D783-0204F376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D17A1-DD76-D578-1046-D4558A25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CADD18-C323-B0CD-C570-3B6B22526354}"/>
              </a:ext>
            </a:extLst>
          </p:cNvPr>
          <p:cNvSpPr txBox="1">
            <a:spLocks/>
          </p:cNvSpPr>
          <p:nvPr/>
        </p:nvSpPr>
        <p:spPr>
          <a:xfrm>
            <a:off x="607599" y="2694067"/>
            <a:ext cx="4494488" cy="3471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baseline="-25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EFB6E60-D677-E9D3-5A88-A31120E3A7B4}"/>
              </a:ext>
            </a:extLst>
          </p:cNvPr>
          <p:cNvSpPr txBox="1">
            <a:spLocks/>
          </p:cNvSpPr>
          <p:nvPr/>
        </p:nvSpPr>
        <p:spPr>
          <a:xfrm>
            <a:off x="303169" y="1578247"/>
            <a:ext cx="4314119" cy="798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Processing by-product signals weakened over consecutive trials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16102E-A5D2-ACBB-62CC-275042FC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30" t="42192" r="-509" b="12824"/>
          <a:stretch>
            <a:fillRect/>
          </a:stretch>
        </p:blipFill>
        <p:spPr>
          <a:xfrm>
            <a:off x="4617288" y="886783"/>
            <a:ext cx="4323462" cy="4570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500AEB-B435-C4AA-DB9B-71C30AC6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7" t="87685" r="24384"/>
          <a:stretch>
            <a:fillRect/>
          </a:stretch>
        </p:blipFill>
        <p:spPr>
          <a:xfrm>
            <a:off x="5102087" y="5301773"/>
            <a:ext cx="3542387" cy="10002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BF481-4BA7-AD1A-F377-79C05606EDDC}"/>
              </a:ext>
            </a:extLst>
          </p:cNvPr>
          <p:cNvSpPr txBox="1"/>
          <p:nvPr/>
        </p:nvSpPr>
        <p:spPr>
          <a:xfrm>
            <a:off x="303168" y="2557852"/>
            <a:ext cx="4323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Reduction in hydrocarbon removal over consecutive processing trials 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Minimal adsorption of hydrocarbon pollution from </a:t>
            </a:r>
            <a:r>
              <a:rPr lang="en-CA" altLang="en-US" sz="2000" dirty="0">
                <a:latin typeface="Arial" panose="020B0604020202020204" pitchFamily="34" charset="0"/>
              </a:rPr>
              <a:t>He/CH</a:t>
            </a:r>
            <a:r>
              <a:rPr lang="en-CA" altLang="en-US" sz="2000" baseline="-25000" dirty="0">
                <a:latin typeface="Arial" panose="020B0604020202020204" pitchFamily="34" charset="0"/>
              </a:rPr>
              <a:t>4 </a:t>
            </a:r>
            <a:r>
              <a:rPr lang="en-CA" altLang="en-US" sz="2000" dirty="0">
                <a:latin typeface="Arial" panose="020B0604020202020204" pitchFamily="34" charset="0"/>
              </a:rPr>
              <a:t>trials</a:t>
            </a:r>
            <a:endParaRPr lang="en-US" sz="2000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673FC53-F4E1-7A67-3784-B6D26303521B}"/>
              </a:ext>
            </a:extLst>
          </p:cNvPr>
          <p:cNvSpPr txBox="1">
            <a:spLocks/>
          </p:cNvSpPr>
          <p:nvPr/>
        </p:nvSpPr>
        <p:spPr>
          <a:xfrm>
            <a:off x="-169507" y="265174"/>
            <a:ext cx="7497064" cy="798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Processing Trials (</a:t>
            </a:r>
            <a:r>
              <a:rPr lang="en-CA" altLang="en-US" sz="3200" dirty="0">
                <a:latin typeface="Arial" panose="020B0604020202020204" pitchFamily="34" charset="0"/>
              </a:rPr>
              <a:t>He/O</a:t>
            </a:r>
            <a:r>
              <a:rPr lang="en-CA" altLang="en-US" sz="3200" baseline="-25000" dirty="0">
                <a:latin typeface="Arial" panose="020B0604020202020204" pitchFamily="34" charset="0"/>
              </a:rPr>
              <a:t>2</a:t>
            </a:r>
            <a:r>
              <a:rPr lang="en-US" sz="3200" dirty="0"/>
              <a:t>) – 7</a:t>
            </a:r>
            <a:r>
              <a:rPr lang="en-US" sz="3200" baseline="30000" dirty="0"/>
              <a:t>th</a:t>
            </a:r>
            <a:r>
              <a:rPr lang="en-US" sz="3200" dirty="0"/>
              <a:t> Cell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3D06134-B608-6F59-D5C6-4AA07A3F79E4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2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772CB-C453-8CF6-F898-5DF3F8D56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AA4DE-ABCE-753A-FB99-A63C5DF2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3814292-0D3A-2A60-505A-33F30052CF69}"/>
              </a:ext>
            </a:extLst>
          </p:cNvPr>
          <p:cNvSpPr txBox="1">
            <a:spLocks/>
          </p:cNvSpPr>
          <p:nvPr/>
        </p:nvSpPr>
        <p:spPr>
          <a:xfrm>
            <a:off x="607599" y="2694067"/>
            <a:ext cx="4494488" cy="3471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baseline="-25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B55FC85-6E40-6331-2942-75AF2AEA17DC}"/>
              </a:ext>
            </a:extLst>
          </p:cNvPr>
          <p:cNvSpPr txBox="1">
            <a:spLocks/>
          </p:cNvSpPr>
          <p:nvPr/>
        </p:nvSpPr>
        <p:spPr>
          <a:xfrm>
            <a:off x="-169507" y="265174"/>
            <a:ext cx="7497064" cy="798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Processing Trials (</a:t>
            </a:r>
            <a:r>
              <a:rPr lang="en-CA" altLang="en-US" sz="3200" dirty="0">
                <a:latin typeface="Arial" panose="020B0604020202020204" pitchFamily="34" charset="0"/>
              </a:rPr>
              <a:t>He/O</a:t>
            </a:r>
            <a:r>
              <a:rPr lang="en-CA" altLang="en-US" sz="3200" baseline="-25000" dirty="0">
                <a:latin typeface="Arial" panose="020B0604020202020204" pitchFamily="34" charset="0"/>
              </a:rPr>
              <a:t>2</a:t>
            </a:r>
            <a:r>
              <a:rPr lang="en-US" sz="3200" dirty="0"/>
              <a:t>) – 4</a:t>
            </a:r>
            <a:r>
              <a:rPr lang="en-US" sz="3200" baseline="30000" dirty="0"/>
              <a:t>th</a:t>
            </a:r>
            <a:r>
              <a:rPr lang="en-US" sz="3200" dirty="0"/>
              <a:t> Cell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804DF-5E9C-9438-E02B-A67E1D7ED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46" t="41638" b="14385"/>
          <a:stretch>
            <a:fillRect/>
          </a:stretch>
        </p:blipFill>
        <p:spPr>
          <a:xfrm>
            <a:off x="4572000" y="798715"/>
            <a:ext cx="4235712" cy="4406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6DDE9-47F2-87F4-71EC-D2D75011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7" t="87685" r="25938"/>
          <a:stretch>
            <a:fillRect/>
          </a:stretch>
        </p:blipFill>
        <p:spPr>
          <a:xfrm>
            <a:off x="5223519" y="5158172"/>
            <a:ext cx="3462760" cy="100885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F54BC79-8B5D-A022-BD0D-E9945A3110E4}"/>
              </a:ext>
            </a:extLst>
          </p:cNvPr>
          <p:cNvSpPr txBox="1">
            <a:spLocks/>
          </p:cNvSpPr>
          <p:nvPr/>
        </p:nvSpPr>
        <p:spPr>
          <a:xfrm>
            <a:off x="303169" y="1578247"/>
            <a:ext cx="4314119" cy="798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Processing by-product signals weakened over consecutive trials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33D31-9A06-64DC-BF43-7C891B9208D4}"/>
              </a:ext>
            </a:extLst>
          </p:cNvPr>
          <p:cNvSpPr txBox="1"/>
          <p:nvPr/>
        </p:nvSpPr>
        <p:spPr>
          <a:xfrm>
            <a:off x="303169" y="2557852"/>
            <a:ext cx="4230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Reduction in hydrocarbon removal over consecutive processing trials 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Minimal adsorption of hydrocarbon pollution from </a:t>
            </a:r>
            <a:r>
              <a:rPr lang="en-CA" altLang="en-US" sz="2000" dirty="0">
                <a:latin typeface="Arial" panose="020B0604020202020204" pitchFamily="34" charset="0"/>
              </a:rPr>
              <a:t>He/CH</a:t>
            </a:r>
            <a:r>
              <a:rPr lang="en-CA" altLang="en-US" sz="2000" baseline="-25000" dirty="0">
                <a:latin typeface="Arial" panose="020B0604020202020204" pitchFamily="34" charset="0"/>
              </a:rPr>
              <a:t>4 </a:t>
            </a:r>
            <a:r>
              <a:rPr lang="en-CA" altLang="en-US" sz="2000" dirty="0">
                <a:latin typeface="Arial" panose="020B0604020202020204" pitchFamily="34" charset="0"/>
              </a:rPr>
              <a:t>trials</a:t>
            </a:r>
            <a:endParaRPr lang="en-US" sz="2000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2A43126-83A2-A9F8-E002-0A3C60556FE2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2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A71FE-B16C-674B-A1F5-BF10D2BD39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598" y="205595"/>
            <a:ext cx="8307801" cy="898627"/>
          </a:xfrm>
        </p:spPr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Advanced Rare Isotope Laboratory (ARIEL) </a:t>
            </a:r>
            <a:r>
              <a:rPr lang="en-US" sz="3200" dirty="0"/>
              <a:t>e-Linac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FDF18-4919-E044-B39B-7CBE1B81C0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649" y="1415637"/>
            <a:ext cx="3704309" cy="4728086"/>
          </a:xfrm>
        </p:spPr>
        <p:txBody>
          <a:bodyPr/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Three </a:t>
            </a:r>
            <a:r>
              <a:rPr lang="en-US" altLang="en-US" b="1" dirty="0">
                <a:latin typeface="Arial" panose="020B0604020202020204" pitchFamily="34" charset="0"/>
              </a:rPr>
              <a:t>1.3GHz 9-cell SRF cavities</a:t>
            </a:r>
            <a:r>
              <a:rPr lang="en-US" altLang="en-US" dirty="0">
                <a:latin typeface="Arial" panose="020B0604020202020204" pitchFamily="34" charset="0"/>
              </a:rPr>
              <a:t> (10MeV/cavity) in </a:t>
            </a:r>
            <a:r>
              <a:rPr lang="en-US" altLang="en-US" b="1" dirty="0">
                <a:latin typeface="Arial" panose="020B0604020202020204" pitchFamily="34" charset="0"/>
              </a:rPr>
              <a:t>two cryomodules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ARIEL cavities damp HOMs </a:t>
            </a:r>
            <a:r>
              <a:rPr lang="en-US" altLang="en-US" dirty="0">
                <a:latin typeface="Arial" panose="020B0604020202020204" pitchFamily="34" charset="0"/>
              </a:rPr>
              <a:t>with beamline dampers, and lack HOM couplers – </a:t>
            </a:r>
            <a:r>
              <a:rPr lang="en-US" altLang="en-US" b="1" dirty="0">
                <a:latin typeface="Arial" panose="020B0604020202020204" pitchFamily="34" charset="0"/>
              </a:rPr>
              <a:t>only fundamental passband available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In-situ plasma processing development underway</a:t>
            </a:r>
            <a:r>
              <a:rPr lang="en-US" altLang="en-US" dirty="0">
                <a:latin typeface="Arial" panose="020B0604020202020204" pitchFamily="34" charset="0"/>
              </a:rPr>
              <a:t> for removing hydrocarbon-based field emitters</a:t>
            </a:r>
            <a:endParaRPr lang="en-US" altLang="en-US" b="1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3FC0C-1444-DE40-B978-060A725F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3175C0-6B12-C7A3-ABF0-21C73134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" t="1289"/>
          <a:stretch>
            <a:fillRect/>
          </a:stretch>
        </p:blipFill>
        <p:spPr>
          <a:xfrm>
            <a:off x="4526351" y="1257449"/>
            <a:ext cx="3704309" cy="2764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F18A8-257D-44E9-8427-BD6AE4B1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05" t="8020" r="12194" b="31374"/>
          <a:stretch>
            <a:fillRect/>
          </a:stretch>
        </p:blipFill>
        <p:spPr>
          <a:xfrm>
            <a:off x="4332958" y="4571424"/>
            <a:ext cx="4242608" cy="1264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ABF232-B9C5-DDFB-EB32-2422E1BABE29}"/>
              </a:ext>
            </a:extLst>
          </p:cNvPr>
          <p:cNvSpPr txBox="1"/>
          <p:nvPr/>
        </p:nvSpPr>
        <p:spPr>
          <a:xfrm>
            <a:off x="4526351" y="426001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Beamline dampers on end half-cells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1983B-F3B2-8598-7496-D5BE5BB7B97A}"/>
              </a:ext>
            </a:extLst>
          </p:cNvPr>
          <p:cNvSpPr txBox="1"/>
          <p:nvPr/>
        </p:nvSpPr>
        <p:spPr>
          <a:xfrm>
            <a:off x="7257168" y="5835946"/>
            <a:ext cx="1355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(P. Kolb, 2016)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3B4CB3-1546-DB58-02C2-C1A07694942F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92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A3968-B6E7-06E9-EDC2-83ECA2FB9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3C45D-A4CA-D87C-5F9E-F5E30186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DC0F39-B43D-B16A-58BB-3B21DF04D8AB}"/>
              </a:ext>
            </a:extLst>
          </p:cNvPr>
          <p:cNvSpPr txBox="1">
            <a:spLocks/>
          </p:cNvSpPr>
          <p:nvPr/>
        </p:nvSpPr>
        <p:spPr>
          <a:xfrm>
            <a:off x="607599" y="2694067"/>
            <a:ext cx="4494488" cy="3471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baseline="-25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5A3135-385A-9C3A-48CD-EA893BA892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2142" y="331189"/>
            <a:ext cx="4729945" cy="983261"/>
          </a:xfrm>
        </p:spPr>
        <p:txBody>
          <a:bodyPr/>
          <a:lstStyle/>
          <a:p>
            <a:r>
              <a:rPr lang="en-US" sz="3200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8BCA4-688A-D9C4-D8FC-F122FCECE1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2142" y="1170239"/>
            <a:ext cx="8399716" cy="4695482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In-situ plasma processing procedures are possible with the fundamental passband, and are ready for on-line cryomodule testing at TRIUMF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Frequency-tuning the driven mode raises the plasma density, thereby increasing chemical recombination and reducing processing time per cell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Frequency-tuning allowances are unique to modes and plasma-cell locations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Hydrocarbons on the cavity interior reduced from consecutive contamination and processing trials, independent of plasma density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Pollution introduced with contamination plasma was minor relative to initial pollution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6F07E33-67DB-A3CB-A918-7759760F38E0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9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704D3-2790-9717-93E5-1D240C2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22E1D-3095-15C3-2C53-071128A1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7C6C46-8923-0B08-0A8E-BF1F87E6C5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50406" y="5007747"/>
            <a:ext cx="2990850" cy="330200"/>
          </a:xfrm>
        </p:spPr>
        <p:txBody>
          <a:bodyPr/>
          <a:lstStyle/>
          <a:p>
            <a:r>
              <a:rPr lang="en-US" sz="1600" dirty="0"/>
              <a:t>William Stokes</a:t>
            </a:r>
          </a:p>
          <a:p>
            <a:r>
              <a:rPr lang="en-US" sz="1600" dirty="0" err="1"/>
              <a:t>wstokes@triumf.ca</a:t>
            </a:r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F2107F5-FCBE-8A1F-F6AF-ACF6B8DF344B}"/>
              </a:ext>
            </a:extLst>
          </p:cNvPr>
          <p:cNvSpPr txBox="1">
            <a:spLocks/>
          </p:cNvSpPr>
          <p:nvPr/>
        </p:nvSpPr>
        <p:spPr>
          <a:xfrm>
            <a:off x="607599" y="2694067"/>
            <a:ext cx="4494488" cy="3471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baseline="-25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dirty="0"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E371B0-A83F-F5F5-9C18-38870D2BA9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80858" y="2513092"/>
            <a:ext cx="4729945" cy="983261"/>
          </a:xfrm>
        </p:spPr>
        <p:txBody>
          <a:bodyPr/>
          <a:lstStyle/>
          <a:p>
            <a:pPr algn="ctr"/>
            <a:r>
              <a:rPr lang="en-US" sz="3200" dirty="0"/>
              <a:t>Thank you / Merci</a:t>
            </a:r>
          </a:p>
          <a:p>
            <a:pPr algn="ctr"/>
            <a:endParaRPr lang="en-US" sz="32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B98A2B7-C8CC-F4A9-4430-C64786174279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TTC2026</a:t>
            </a:r>
          </a:p>
        </p:txBody>
      </p:sp>
    </p:spTree>
    <p:extLst>
      <p:ext uri="{BB962C8B-B14F-4D97-AF65-F5344CB8AC3E}">
        <p14:creationId xmlns:p14="http://schemas.microsoft.com/office/powerpoint/2010/main" val="155047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14A1-0569-B15A-1C3F-9F82CEEA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611FAA-AD3F-A6F9-BE19-6E19A8BDDA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Developments Transferable to ARIEL Cryomodules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FD858-539F-086A-C0EC-54E906D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20E80E-BEC0-345F-AEC2-6A5204191C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William Stokes</a:t>
            </a:r>
          </a:p>
          <a:p>
            <a:endParaRPr lang="en-US" dirty="0"/>
          </a:p>
        </p:txBody>
      </p:sp>
      <p:pic>
        <p:nvPicPr>
          <p:cNvPr id="3" name="Picture 2" descr="A machine with copper tubes and wires&#10;&#10;AI-generated content may be incorrect.">
            <a:extLst>
              <a:ext uri="{FF2B5EF4-FFF2-40B4-BE49-F238E27FC236}">
                <a16:creationId xmlns:a16="http://schemas.microsoft.com/office/drawing/2014/main" id="{F2A3C191-0759-8F09-5DA3-03D4259C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63" b="23144"/>
          <a:stretch>
            <a:fillRect/>
          </a:stretch>
        </p:blipFill>
        <p:spPr>
          <a:xfrm>
            <a:off x="664772" y="1980888"/>
            <a:ext cx="4195525" cy="18135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A graph of a signal&#10;&#10;AI-generated content may be incorrect.">
            <a:extLst>
              <a:ext uri="{FF2B5EF4-FFF2-40B4-BE49-F238E27FC236}">
                <a16:creationId xmlns:a16="http://schemas.microsoft.com/office/drawing/2014/main" id="{94160ACF-82C2-EFDF-91F7-E52EE74D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35" b="1659"/>
          <a:stretch>
            <a:fillRect/>
          </a:stretch>
        </p:blipFill>
        <p:spPr>
          <a:xfrm>
            <a:off x="200706" y="3928330"/>
            <a:ext cx="4659591" cy="2329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1C57D0-9C36-3E4E-CCFC-0E41054FAE19}"/>
              </a:ext>
            </a:extLst>
          </p:cNvPr>
          <p:cNvSpPr txBox="1"/>
          <p:nvPr/>
        </p:nvSpPr>
        <p:spPr>
          <a:xfrm>
            <a:off x="507029" y="1544616"/>
            <a:ext cx="4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ARIEL prototype - 1.3GHz copper 7-cell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A metal and copper object on a white surface&#10;&#10;AI-generated content may be incorrect.">
            <a:extLst>
              <a:ext uri="{FF2B5EF4-FFF2-40B4-BE49-F238E27FC236}">
                <a16:creationId xmlns:a16="http://schemas.microsoft.com/office/drawing/2014/main" id="{182EDF5C-DCEB-A870-D2B9-34FAB816ED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16" r="16528" b="3713"/>
          <a:stretch>
            <a:fillRect/>
          </a:stretch>
        </p:blipFill>
        <p:spPr>
          <a:xfrm rot="5400000">
            <a:off x="5005877" y="1788763"/>
            <a:ext cx="3835180" cy="2876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82C5C5-F1BB-BA43-9D3D-4BCDCB42AC05}"/>
              </a:ext>
            </a:extLst>
          </p:cNvPr>
          <p:cNvSpPr txBox="1"/>
          <p:nvPr/>
        </p:nvSpPr>
        <p:spPr>
          <a:xfrm>
            <a:off x="5047696" y="895406"/>
            <a:ext cx="3751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ARIEL mechanical mock-up FPC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AFE0B2-1DDD-FF88-5B68-BCA0C6EBA0DF}"/>
                  </a:ext>
                </a:extLst>
              </p:cNvPr>
              <p:cNvSpPr txBox="1"/>
              <p:nvPr/>
            </p:nvSpPr>
            <p:spPr>
              <a:xfrm>
                <a:off x="5779459" y="5059751"/>
                <a:ext cx="258757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u="sng" dirty="0"/>
                  <a:t>On-line (warm): </a:t>
                </a:r>
              </a:p>
              <a:p>
                <a:r>
                  <a:rPr lang="en-US" dirty="0" err="1"/>
                  <a:t>Q</a:t>
                </a:r>
                <a:r>
                  <a:rPr lang="en-US" baseline="-25000" dirty="0" err="1"/>
                  <a:t>ext</a:t>
                </a:r>
                <a:r>
                  <a:rPr lang="en-US" baseline="-25000" dirty="0"/>
                  <a:t> </a:t>
                </a:r>
                <a:r>
                  <a:rPr lang="en-US" dirty="0"/>
                  <a:t>= 1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Q</a:t>
                </a:r>
                <a:r>
                  <a:rPr lang="en-US" baseline="-25000" dirty="0"/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1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AFE0B2-1DDD-FF88-5B68-BCA0C6EB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459" y="5059751"/>
                <a:ext cx="2587572" cy="1692771"/>
              </a:xfrm>
              <a:prstGeom prst="rect">
                <a:avLst/>
              </a:prstGeom>
              <a:blipFill>
                <a:blip r:embed="rId5"/>
                <a:stretch>
                  <a:fillRect l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910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CFD53-8506-A7E6-B106-A3F99C23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7FBC731-E0D4-F1C7-F91C-90FF4E49A740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William Stokes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F8658E-36E8-AA40-F628-FFAD60007F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RF Coupling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BA37A-5FA7-3576-85A2-3DB08BE8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11900"/>
            <a:ext cx="2057400" cy="330200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677BECC-2F53-A2F0-3C07-C92A5596E2CB}"/>
              </a:ext>
            </a:extLst>
          </p:cNvPr>
          <p:cNvSpPr txBox="1">
            <a:spLocks/>
          </p:cNvSpPr>
          <p:nvPr/>
        </p:nvSpPr>
        <p:spPr>
          <a:xfrm>
            <a:off x="418022" y="1775182"/>
            <a:ext cx="3398397" cy="3008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Two coupler positions </a:t>
            </a:r>
            <a:r>
              <a:rPr lang="en-US" altLang="en-US" dirty="0">
                <a:latin typeface="Arial" panose="020B0604020202020204" pitchFamily="34" charset="0"/>
              </a:rPr>
              <a:t>were used </a:t>
            </a:r>
            <a:r>
              <a:rPr lang="en-US" altLang="en-US" b="1" dirty="0">
                <a:latin typeface="Arial" panose="020B0604020202020204" pitchFamily="34" charset="0"/>
              </a:rPr>
              <a:t>for</a:t>
            </a:r>
            <a:r>
              <a:rPr lang="en-US" altLang="en-US" dirty="0">
                <a:latin typeface="Arial" panose="020B0604020202020204" pitchFamily="34" charset="0"/>
              </a:rPr>
              <a:t> developing </a:t>
            </a:r>
            <a:r>
              <a:rPr lang="en-US" altLang="en-US" b="1" dirty="0">
                <a:latin typeface="Arial" panose="020B0604020202020204" pitchFamily="34" charset="0"/>
              </a:rPr>
              <a:t>plasma processing </a:t>
            </a:r>
            <a:r>
              <a:rPr lang="en-US" altLang="en-US" dirty="0">
                <a:latin typeface="Arial" panose="020B0604020202020204" pitchFamily="34" charset="0"/>
              </a:rPr>
              <a:t>methodology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4EAAF6F-6A87-3793-3BB4-5313837248BA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18022" y="1218102"/>
            <a:ext cx="80973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2400" dirty="0">
                <a:latin typeface="Arial" panose="020B0604020202020204" pitchFamily="34" charset="0"/>
              </a:rPr>
              <a:t>Replicated warm coupling of on-line cryomodules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52456A-D17C-A218-1D02-F4F8FC330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156"/>
          <a:stretch>
            <a:fillRect/>
          </a:stretch>
        </p:blipFill>
        <p:spPr>
          <a:xfrm>
            <a:off x="4469636" y="4743827"/>
            <a:ext cx="4131632" cy="39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03047-6EAD-864F-A0D4-5F8B7EAD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24"/>
          <a:stretch>
            <a:fillRect/>
          </a:stretch>
        </p:blipFill>
        <p:spPr>
          <a:xfrm>
            <a:off x="4404055" y="3046682"/>
            <a:ext cx="4131633" cy="4416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7B32B-C1C3-64E9-8FC4-116344B71C93}"/>
              </a:ext>
            </a:extLst>
          </p:cNvPr>
          <p:cNvSpPr/>
          <p:nvPr/>
        </p:nvSpPr>
        <p:spPr>
          <a:xfrm>
            <a:off x="4611389" y="4743827"/>
            <a:ext cx="3873103" cy="287383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95C9F-A308-3121-FC1F-95DA1E2D6095}"/>
              </a:ext>
            </a:extLst>
          </p:cNvPr>
          <p:cNvSpPr/>
          <p:nvPr/>
        </p:nvSpPr>
        <p:spPr>
          <a:xfrm>
            <a:off x="4583922" y="3046682"/>
            <a:ext cx="3873103" cy="28738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CA2C4-0964-55A7-42B3-E447A32D510F}"/>
              </a:ext>
            </a:extLst>
          </p:cNvPr>
          <p:cNvSpPr txBox="1"/>
          <p:nvPr/>
        </p:nvSpPr>
        <p:spPr>
          <a:xfrm>
            <a:off x="4017917" y="2232618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No bellow displacement; neutral FPC position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635446-BFD5-443B-DB1A-7D699A1C4800}"/>
              </a:ext>
            </a:extLst>
          </p:cNvPr>
          <p:cNvSpPr txBox="1"/>
          <p:nvPr/>
        </p:nvSpPr>
        <p:spPr>
          <a:xfrm>
            <a:off x="4431522" y="3931423"/>
            <a:ext cx="431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Extended bellows; warm ARIEL coupling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59C1E9-A7FD-1E76-8368-366D19CAE11E}"/>
              </a:ext>
            </a:extLst>
          </p:cNvPr>
          <p:cNvCxnSpPr>
            <a:cxnSpLocks/>
          </p:cNvCxnSpPr>
          <p:nvPr/>
        </p:nvCxnSpPr>
        <p:spPr>
          <a:xfrm>
            <a:off x="3411633" y="4887518"/>
            <a:ext cx="80957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50ED98-10CA-BCC8-25C0-47903AC72BC7}"/>
                  </a:ext>
                </a:extLst>
              </p:cNvPr>
              <p:cNvSpPr txBox="1"/>
              <p:nvPr/>
            </p:nvSpPr>
            <p:spPr>
              <a:xfrm>
                <a:off x="825324" y="4052828"/>
                <a:ext cx="25837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Comparable to warm on-line coupling</a:t>
                </a:r>
              </a:p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(</a:t>
                </a:r>
                <a:r>
                  <a:rPr lang="en-US" sz="2000" b="1" dirty="0" err="1">
                    <a:solidFill>
                      <a:schemeClr val="accent1"/>
                    </a:solidFill>
                  </a:rPr>
                  <a:t>Q</a:t>
                </a:r>
                <a:r>
                  <a:rPr lang="en-US" sz="2000" b="1" baseline="-25000" dirty="0" err="1">
                    <a:solidFill>
                      <a:schemeClr val="accent1"/>
                    </a:solidFill>
                  </a:rPr>
                  <a:t>ext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= 1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CA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50ED98-10CA-BCC8-25C0-47903AC72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24" y="4052828"/>
                <a:ext cx="2583791" cy="1015663"/>
              </a:xfrm>
              <a:prstGeom prst="rect">
                <a:avLst/>
              </a:prstGeom>
              <a:blipFill>
                <a:blip r:embed="rId4"/>
                <a:stretch>
                  <a:fillRect l="-1463" t="-3750" r="-390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946AB65-C25D-41F0-D182-35A49C91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5" t="1485" b="78477"/>
          <a:stretch>
            <a:fillRect/>
          </a:stretch>
        </p:blipFill>
        <p:spPr>
          <a:xfrm>
            <a:off x="4431522" y="2618688"/>
            <a:ext cx="4104166" cy="397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C620C-4DD0-0AB1-F18C-26110292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5" t="1485" b="78477"/>
          <a:stretch>
            <a:fillRect/>
          </a:stretch>
        </p:blipFill>
        <p:spPr>
          <a:xfrm>
            <a:off x="4436419" y="4313042"/>
            <a:ext cx="4104166" cy="3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AA4C-46A3-E7F8-5277-6AC2DCCA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A77FBE-A345-B542-6B5A-1254A70788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Plasma Processing Schematic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B4900-A5D7-A024-F399-AAAF60B3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8A8B3D-803A-CFB4-02E9-A16193654239}"/>
              </a:ext>
            </a:extLst>
          </p:cNvPr>
          <p:cNvCxnSpPr>
            <a:cxnSpLocks/>
          </p:cNvCxnSpPr>
          <p:nvPr/>
        </p:nvCxnSpPr>
        <p:spPr>
          <a:xfrm>
            <a:off x="6298610" y="3838684"/>
            <a:ext cx="0" cy="124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075D68-C3C4-DAE4-7309-FAD4E815884A}"/>
              </a:ext>
            </a:extLst>
          </p:cNvPr>
          <p:cNvGrpSpPr/>
          <p:nvPr/>
        </p:nvGrpSpPr>
        <p:grpSpPr>
          <a:xfrm>
            <a:off x="463907" y="1220111"/>
            <a:ext cx="7455933" cy="4697824"/>
            <a:chOff x="1450342" y="207427"/>
            <a:chExt cx="7455933" cy="4697824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7135C-87FD-35AC-069A-0CA047D670C0}"/>
                </a:ext>
              </a:extLst>
            </p:cNvPr>
            <p:cNvSpPr txBox="1"/>
            <p:nvPr/>
          </p:nvSpPr>
          <p:spPr>
            <a:xfrm>
              <a:off x="1450342" y="2194669"/>
              <a:ext cx="963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Inline Gases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E746E0-F41E-ADBD-EB73-C7F173E3332B}"/>
                </a:ext>
              </a:extLst>
            </p:cNvPr>
            <p:cNvSpPr txBox="1"/>
            <p:nvPr/>
          </p:nvSpPr>
          <p:spPr>
            <a:xfrm>
              <a:off x="1594034" y="2981602"/>
              <a:ext cx="1475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Power Meters (FWD &amp; REV)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D94FDB-3F55-82FF-EA7C-D6F1BB649160}"/>
                    </a:ext>
                  </a:extLst>
                </p:cNvPr>
                <p:cNvSpPr txBox="1"/>
                <p:nvPr/>
              </p:nvSpPr>
              <p:spPr>
                <a:xfrm>
                  <a:off x="2025794" y="4146289"/>
                  <a:ext cx="963681" cy="251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50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a14:m>
                  <a:r>
                    <a:rPr lang="en-US" sz="1200" dirty="0"/>
                    <a:t> Load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2208C12-5B05-1FDA-488C-60A8173A2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794" y="4146289"/>
                  <a:ext cx="963681" cy="251634"/>
                </a:xfrm>
                <a:prstGeom prst="rect">
                  <a:avLst/>
                </a:prstGeom>
                <a:blipFill>
                  <a:blip r:embed="rId2"/>
                  <a:stretch>
                    <a:fillRect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B9A816-FAD4-3E2C-CB67-18E366BA0862}"/>
                </a:ext>
              </a:extLst>
            </p:cNvPr>
            <p:cNvSpPr txBox="1"/>
            <p:nvPr/>
          </p:nvSpPr>
          <p:spPr>
            <a:xfrm>
              <a:off x="3389943" y="4496749"/>
              <a:ext cx="963681" cy="2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Circulator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6B9FBF-1000-A03A-C64D-AC35DAE60DC3}"/>
                </a:ext>
              </a:extLst>
            </p:cNvPr>
            <p:cNvSpPr txBox="1"/>
            <p:nvPr/>
          </p:nvSpPr>
          <p:spPr>
            <a:xfrm>
              <a:off x="4126628" y="3871515"/>
              <a:ext cx="963681" cy="2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Amplifier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B43064-9309-449A-BE1D-A3FC8CA2D315}"/>
                </a:ext>
              </a:extLst>
            </p:cNvPr>
            <p:cNvSpPr txBox="1"/>
            <p:nvPr/>
          </p:nvSpPr>
          <p:spPr>
            <a:xfrm>
              <a:off x="4798728" y="4440725"/>
              <a:ext cx="963681" cy="2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Combiner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9BDB90-EAC3-CCCC-CBBC-9E1B1E57CB03}"/>
                </a:ext>
              </a:extLst>
            </p:cNvPr>
            <p:cNvSpPr txBox="1"/>
            <p:nvPr/>
          </p:nvSpPr>
          <p:spPr>
            <a:xfrm>
              <a:off x="5557712" y="4485861"/>
              <a:ext cx="963681" cy="41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20 dB Attenuator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CEEB32-639E-8ADF-0D0C-09B27CC05482}"/>
                </a:ext>
              </a:extLst>
            </p:cNvPr>
            <p:cNvSpPr txBox="1"/>
            <p:nvPr/>
          </p:nvSpPr>
          <p:spPr>
            <a:xfrm>
              <a:off x="6258338" y="3498541"/>
              <a:ext cx="963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Signal Generators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F4E915-F366-CD73-7B61-AAF037BAD48D}"/>
                </a:ext>
              </a:extLst>
            </p:cNvPr>
            <p:cNvSpPr txBox="1"/>
            <p:nvPr/>
          </p:nvSpPr>
          <p:spPr>
            <a:xfrm>
              <a:off x="7942594" y="3856898"/>
              <a:ext cx="963681" cy="58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Vector Network Analyzer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255EAB-2EFE-E165-FD31-F47209076CEB}"/>
                </a:ext>
              </a:extLst>
            </p:cNvPr>
            <p:cNvSpPr txBox="1"/>
            <p:nvPr/>
          </p:nvSpPr>
          <p:spPr>
            <a:xfrm>
              <a:off x="4964385" y="2194669"/>
              <a:ext cx="963681" cy="2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Cavity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DFC466-2509-B1EE-52EE-568416FC8339}"/>
                </a:ext>
              </a:extLst>
            </p:cNvPr>
            <p:cNvSpPr txBox="1"/>
            <p:nvPr/>
          </p:nvSpPr>
          <p:spPr>
            <a:xfrm>
              <a:off x="3871783" y="3245266"/>
              <a:ext cx="963681" cy="41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Directional Coupler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2B5676-6EC4-7920-01AB-FE75C69B34E4}"/>
                </a:ext>
              </a:extLst>
            </p:cNvPr>
            <p:cNvSpPr txBox="1"/>
            <p:nvPr/>
          </p:nvSpPr>
          <p:spPr>
            <a:xfrm>
              <a:off x="6107713" y="207427"/>
              <a:ext cx="963681" cy="41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Scroll Pump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21E12E-35CD-FCD7-18A3-195AC41DCE01}"/>
                </a:ext>
              </a:extLst>
            </p:cNvPr>
            <p:cNvSpPr txBox="1"/>
            <p:nvPr/>
          </p:nvSpPr>
          <p:spPr>
            <a:xfrm>
              <a:off x="6123282" y="1330631"/>
              <a:ext cx="1421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CDG-500 Capacitance Gauge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6F21E3-ADFE-B992-00BD-0FA00CFA8FB3}"/>
              </a:ext>
            </a:extLst>
          </p:cNvPr>
          <p:cNvGrpSpPr>
            <a:grpSpLocks/>
          </p:cNvGrpSpPr>
          <p:nvPr/>
        </p:nvGrpSpPr>
        <p:grpSpPr>
          <a:xfrm>
            <a:off x="983113" y="1151661"/>
            <a:ext cx="7336748" cy="4444548"/>
            <a:chOff x="4307624" y="611423"/>
            <a:chExt cx="4473547" cy="287806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B967385-9557-E7F4-1F71-3566AAB93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6097" y="1198236"/>
              <a:ext cx="8290" cy="1305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4C28B8-FD74-845F-0F53-DBCB3F8DB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6000" y="1713600"/>
              <a:ext cx="19642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E30CBCB-F22E-D909-E3FE-FA603404A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572" y="2346637"/>
              <a:ext cx="59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91FDB39-DFB8-3050-A779-5FB208C1138D}"/>
                </a:ext>
              </a:extLst>
            </p:cNvPr>
            <p:cNvCxnSpPr>
              <a:cxnSpLocks/>
            </p:cNvCxnSpPr>
            <p:nvPr/>
          </p:nvCxnSpPr>
          <p:spPr>
            <a:xfrm>
              <a:off x="5443587" y="2343600"/>
              <a:ext cx="0" cy="4178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6C9173-DB07-15F2-129C-BE83A310D0B1}"/>
                </a:ext>
              </a:extLst>
            </p:cNvPr>
            <p:cNvCxnSpPr>
              <a:cxnSpLocks/>
            </p:cNvCxnSpPr>
            <p:nvPr/>
          </p:nvCxnSpPr>
          <p:spPr>
            <a:xfrm>
              <a:off x="5441572" y="3038177"/>
              <a:ext cx="0" cy="1300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BFF6DD-9B33-0685-531A-AE5693C1B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0447" y="1036092"/>
              <a:ext cx="0" cy="12355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B81ADE-D42E-116D-554F-A6BEB56D2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7354" y="2355137"/>
              <a:ext cx="38041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E20F60E-47C4-78CB-600F-3B9378A575C5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19864" y="3168265"/>
              <a:ext cx="243273" cy="260735"/>
              <a:chOff x="5319864" y="3168265"/>
              <a:chExt cx="243273" cy="260735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C11D2C8-6F24-0BA5-101D-04C0A92213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9864" y="3168265"/>
                <a:ext cx="243273" cy="26073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Arc 141">
                <a:extLst>
                  <a:ext uri="{FF2B5EF4-FFF2-40B4-BE49-F238E27FC236}">
                    <a16:creationId xmlns:a16="http://schemas.microsoft.com/office/drawing/2014/main" id="{C0FBDE9F-D7D4-0A6D-518E-8D15A250FC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72071" y="3234911"/>
                <a:ext cx="138855" cy="127442"/>
              </a:xfrm>
              <a:prstGeom prst="arc">
                <a:avLst>
                  <a:gd name="adj1" fmla="val 13796752"/>
                  <a:gd name="adj2" fmla="val 9130950"/>
                </a:avLst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C60BA87-40E5-2F13-56FD-952B10B094F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364354" y="3287478"/>
                <a:ext cx="50845" cy="45719"/>
              </a:xfrm>
              <a:prstGeom prst="triangle">
                <a:avLst/>
              </a:prstGeom>
              <a:solidFill>
                <a:schemeClr val="tx1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3BB5FC-F71D-4F6B-C8BC-B0AC38817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865" y="3298632"/>
              <a:ext cx="1259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3148432-3410-7BB6-AF5A-91C910D3E6C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862999" y="3177596"/>
              <a:ext cx="344301" cy="132036"/>
              <a:chOff x="4862999" y="3174508"/>
              <a:chExt cx="344301" cy="13203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D8F39FB-350D-4A87-910C-EEBBC7A7228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866453" y="3174508"/>
                <a:ext cx="340847" cy="132036"/>
                <a:chOff x="3810002" y="3193310"/>
                <a:chExt cx="165109" cy="111600"/>
              </a:xfrm>
            </p:grpSpPr>
            <p:sp>
              <p:nvSpPr>
                <p:cNvPr id="137" name="Triangle 136">
                  <a:extLst>
                    <a:ext uri="{FF2B5EF4-FFF2-40B4-BE49-F238E27FC236}">
                      <a16:creationId xmlns:a16="http://schemas.microsoft.com/office/drawing/2014/main" id="{77D4D2D7-3688-9AA6-07E8-AB014B2272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835943" y="3193319"/>
                  <a:ext cx="45719" cy="109937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Triangle 137">
                  <a:extLst>
                    <a:ext uri="{FF2B5EF4-FFF2-40B4-BE49-F238E27FC236}">
                      <a16:creationId xmlns:a16="http://schemas.microsoft.com/office/drawing/2014/main" id="{C8BF2FC1-15EF-9648-8485-C798461856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880434" y="3193330"/>
                  <a:ext cx="45719" cy="109937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iangle 138">
                  <a:extLst>
                    <a:ext uri="{FF2B5EF4-FFF2-40B4-BE49-F238E27FC236}">
                      <a16:creationId xmlns:a16="http://schemas.microsoft.com/office/drawing/2014/main" id="{0A605641-760E-E185-FDBA-EFBF30B88F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924923" y="3193310"/>
                  <a:ext cx="45719" cy="109937"/>
                </a:xfrm>
                <a:prstGeom prst="triangl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8753BD48-1448-BA39-7856-B4E1D4A97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810002" y="3301663"/>
                  <a:ext cx="165109" cy="3247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C45D6456-EBA7-5A7D-6E92-ADE41637F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62999" y="3295544"/>
                <a:ext cx="645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482C7F3-3B62-F09B-7B2C-A9EEBAE04FA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747886" y="2769414"/>
              <a:ext cx="771430" cy="292809"/>
              <a:chOff x="4747886" y="2769414"/>
              <a:chExt cx="771430" cy="292809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A1BDD59D-5175-EEEC-A95D-14E3A4B64B4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159489" y="2769414"/>
                <a:ext cx="359827" cy="273647"/>
                <a:chOff x="6135961" y="3032057"/>
                <a:chExt cx="359827" cy="273647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4E3235B3-B49E-D5C6-3D4B-81B233D5C89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135961" y="3076185"/>
                  <a:ext cx="135038" cy="6493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C41776BC-DD8A-E62D-FD79-419E237276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135961" y="3197127"/>
                  <a:ext cx="135038" cy="6493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69E122F8-9153-1606-649E-32DD2FFB57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62151" y="3032057"/>
                  <a:ext cx="233637" cy="27364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115C0AD-5069-009B-A74A-969BF261194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943784" y="2966952"/>
                <a:ext cx="2149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B69AEEB-A3F3-AE4D-2226-63F348E0665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943784" y="2846010"/>
                <a:ext cx="2157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0BD04AC-2D3E-D607-0212-44F480B9B656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4783123" y="2735361"/>
                <a:ext cx="125605" cy="19571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C2060C7-F621-8815-885C-4F3A5ABAD343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4782941" y="2901563"/>
                <a:ext cx="125605" cy="19571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0878E80-38CE-F79E-5C84-4585E8BE3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8893" y="3301993"/>
              <a:ext cx="26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751B0EEB-369C-FB70-0D6E-7FF5C148D9A3}"/>
                </a:ext>
              </a:extLst>
            </p:cNvPr>
            <p:cNvSpPr>
              <a:spLocks/>
            </p:cNvSpPr>
            <p:nvPr/>
          </p:nvSpPr>
          <p:spPr>
            <a:xfrm rot="16200000">
              <a:off x="5812030" y="3194558"/>
              <a:ext cx="228135" cy="21495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1DBC5BF-CE62-3316-4E8D-1CBC7AA6F8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3572" y="3310337"/>
              <a:ext cx="1805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B4AC25-ECB9-20F6-B810-F81B766602D5}"/>
                </a:ext>
              </a:extLst>
            </p:cNvPr>
            <p:cNvSpPr>
              <a:spLocks/>
            </p:cNvSpPr>
            <p:nvPr/>
          </p:nvSpPr>
          <p:spPr>
            <a:xfrm rot="16200000">
              <a:off x="6149307" y="3223291"/>
              <a:ext cx="256061" cy="1273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51ADF4-859F-9CFC-6C3E-373119D10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0996" y="3206356"/>
              <a:ext cx="1805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5761DB2-3908-D4E0-DEC7-430D366A9F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1514" y="3068481"/>
              <a:ext cx="0" cy="1378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1F575BE-36F7-3A2B-C992-E875BE1EDE33}"/>
                </a:ext>
              </a:extLst>
            </p:cNvPr>
            <p:cNvGrpSpPr>
              <a:grpSpLocks/>
            </p:cNvGrpSpPr>
            <p:nvPr/>
          </p:nvGrpSpPr>
          <p:grpSpPr>
            <a:xfrm>
              <a:off x="6382997" y="2793957"/>
              <a:ext cx="269125" cy="273331"/>
              <a:chOff x="6382997" y="2793957"/>
              <a:chExt cx="269125" cy="273331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3B3CE49-D0B7-2B5A-9C15-67C055701B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2997" y="2793957"/>
                <a:ext cx="269125" cy="27333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2229A011-2C04-8EF7-A39E-B1F59A06ABA0}"/>
                  </a:ext>
                </a:extLst>
              </p:cNvPr>
              <p:cNvSpPr>
                <a:spLocks/>
              </p:cNvSpPr>
              <p:nvPr/>
            </p:nvSpPr>
            <p:spPr>
              <a:xfrm rot="20699298">
                <a:off x="6427299" y="2882655"/>
                <a:ext cx="180518" cy="111367"/>
              </a:xfrm>
              <a:custGeom>
                <a:avLst/>
                <a:gdLst>
                  <a:gd name="connsiteX0" fmla="*/ 0 w 451779"/>
                  <a:gd name="connsiteY0" fmla="*/ 137591 h 271992"/>
                  <a:gd name="connsiteX1" fmla="*/ 148183 w 451779"/>
                  <a:gd name="connsiteY1" fmla="*/ 3865 h 271992"/>
                  <a:gd name="connsiteX2" fmla="*/ 336123 w 451779"/>
                  <a:gd name="connsiteY2" fmla="*/ 271318 h 271992"/>
                  <a:gd name="connsiteX3" fmla="*/ 451779 w 451779"/>
                  <a:gd name="connsiteY3" fmla="*/ 65307 h 27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779" h="271992">
                    <a:moveTo>
                      <a:pt x="0" y="137591"/>
                    </a:moveTo>
                    <a:cubicBezTo>
                      <a:pt x="46081" y="59584"/>
                      <a:pt x="92162" y="-18423"/>
                      <a:pt x="148183" y="3865"/>
                    </a:cubicBezTo>
                    <a:cubicBezTo>
                      <a:pt x="204204" y="26153"/>
                      <a:pt x="285524" y="261078"/>
                      <a:pt x="336123" y="271318"/>
                    </a:cubicBezTo>
                    <a:cubicBezTo>
                      <a:pt x="386722" y="281558"/>
                      <a:pt x="419250" y="173432"/>
                      <a:pt x="451779" y="65307"/>
                    </a:cubicBezTo>
                  </a:path>
                </a:pathLst>
              </a:custGeom>
              <a:noFill/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712E397D-82FF-C208-98F6-203C960D5061}"/>
                </a:ext>
              </a:extLst>
            </p:cNvPr>
            <p:cNvSpPr>
              <a:spLocks/>
            </p:cNvSpPr>
            <p:nvPr/>
          </p:nvSpPr>
          <p:spPr>
            <a:xfrm>
              <a:off x="7665155" y="3006403"/>
              <a:ext cx="350556" cy="48308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46FB7D-F92C-08A1-1FB9-5A7CF6F07A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7764" y="3153359"/>
              <a:ext cx="117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2047643-AC70-100E-95A5-1C7FC3CE1488}"/>
                </a:ext>
              </a:extLst>
            </p:cNvPr>
            <p:cNvGrpSpPr>
              <a:grpSpLocks/>
            </p:cNvGrpSpPr>
            <p:nvPr/>
          </p:nvGrpSpPr>
          <p:grpSpPr>
            <a:xfrm>
              <a:off x="6595678" y="3279600"/>
              <a:ext cx="338406" cy="99600"/>
              <a:chOff x="6595678" y="3279600"/>
              <a:chExt cx="338406" cy="99600"/>
            </a:xfrm>
          </p:grpSpPr>
          <p:sp>
            <p:nvSpPr>
              <p:cNvPr id="121" name="Triangle 120">
                <a:extLst>
                  <a:ext uri="{FF2B5EF4-FFF2-40B4-BE49-F238E27FC236}">
                    <a16:creationId xmlns:a16="http://schemas.microsoft.com/office/drawing/2014/main" id="{98254DB5-8765-ABE2-7C3B-01CF11BA0B6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42143" y="3279600"/>
                <a:ext cx="81888" cy="99600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riangle 121">
                <a:extLst>
                  <a:ext uri="{FF2B5EF4-FFF2-40B4-BE49-F238E27FC236}">
                    <a16:creationId xmlns:a16="http://schemas.microsoft.com/office/drawing/2014/main" id="{3B3A5FF4-5EAE-D8A8-687F-BDE0AD6EA7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21830" y="3279600"/>
                <a:ext cx="81888" cy="99600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riangle 122">
                <a:extLst>
                  <a:ext uri="{FF2B5EF4-FFF2-40B4-BE49-F238E27FC236}">
                    <a16:creationId xmlns:a16="http://schemas.microsoft.com/office/drawing/2014/main" id="{0FC1B7B3-B5D4-1F0D-8A21-28981592F8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01516" y="3279600"/>
                <a:ext cx="81888" cy="99600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EC67E7C-EFB3-961F-BDEE-BDEF07B4F5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5678" y="3379200"/>
                <a:ext cx="338406" cy="0"/>
              </a:xfrm>
              <a:prstGeom prst="line">
                <a:avLst/>
              </a:prstGeom>
              <a:ln w="1968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723C6DE-926C-D016-FE2F-0BAA0D92B3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0996" y="3370942"/>
              <a:ext cx="305116" cy="11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352D447-9623-8308-B825-1F3D7D85E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710" y="3367331"/>
              <a:ext cx="78803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7A0714D-0577-116F-BD82-7EEC937F1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7367" y="3206356"/>
              <a:ext cx="132464" cy="2460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09B1496-1C4F-25DB-6C4C-30655EDAF14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534964" y="1581149"/>
              <a:ext cx="165936" cy="175883"/>
              <a:chOff x="5534964" y="1581149"/>
              <a:chExt cx="165936" cy="17588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8647263-4664-8A5A-EF3B-4997C268256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534964" y="1667032"/>
                <a:ext cx="165936" cy="90000"/>
                <a:chOff x="7789810" y="1201081"/>
                <a:chExt cx="215174" cy="124132"/>
              </a:xfrm>
            </p:grpSpPr>
            <p:sp>
              <p:nvSpPr>
                <p:cNvPr id="119" name="Triangle 118">
                  <a:extLst>
                    <a:ext uri="{FF2B5EF4-FFF2-40B4-BE49-F238E27FC236}">
                      <a16:creationId xmlns:a16="http://schemas.microsoft.com/office/drawing/2014/main" id="{908A9104-4625-12C4-5229-EC9309315F9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7778780" y="1212112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Triangle 119">
                  <a:extLst>
                    <a:ext uri="{FF2B5EF4-FFF2-40B4-BE49-F238E27FC236}">
                      <a16:creationId xmlns:a16="http://schemas.microsoft.com/office/drawing/2014/main" id="{75A5F8C4-629B-1C77-E7C2-540E417AC9B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7891882" y="1212111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BE79279-8A76-B211-D8AD-D8EF10FD1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244" y="1603212"/>
                <a:ext cx="0" cy="1142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Delay 117">
                <a:extLst>
                  <a:ext uri="{FF2B5EF4-FFF2-40B4-BE49-F238E27FC236}">
                    <a16:creationId xmlns:a16="http://schemas.microsoft.com/office/drawing/2014/main" id="{1A4FC13D-294D-A56E-C754-708D84FDA831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5599324" y="1531541"/>
                <a:ext cx="45719" cy="144935"/>
              </a:xfrm>
              <a:prstGeom prst="flowChartDelay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30F5D9D-A093-AACE-AEEB-7BCE55116D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4527" y="1708398"/>
              <a:ext cx="2376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6DAC1A8-D822-0296-E0B6-B5048FB9CAEC}"/>
                </a:ext>
              </a:extLst>
            </p:cNvPr>
            <p:cNvGrpSpPr>
              <a:grpSpLocks/>
            </p:cNvGrpSpPr>
            <p:nvPr/>
          </p:nvGrpSpPr>
          <p:grpSpPr>
            <a:xfrm>
              <a:off x="5134394" y="1667033"/>
              <a:ext cx="165936" cy="89999"/>
              <a:chOff x="5134394" y="1667033"/>
              <a:chExt cx="165936" cy="89999"/>
            </a:xfrm>
          </p:grpSpPr>
          <p:sp>
            <p:nvSpPr>
              <p:cNvPr id="114" name="Triangle 113">
                <a:extLst>
                  <a:ext uri="{FF2B5EF4-FFF2-40B4-BE49-F238E27FC236}">
                    <a16:creationId xmlns:a16="http://schemas.microsoft.com/office/drawing/2014/main" id="{336C2FF5-FCC5-09AE-C3C8-32EC9E894C10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5128752" y="1672675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riangle 114">
                <a:extLst>
                  <a:ext uri="{FF2B5EF4-FFF2-40B4-BE49-F238E27FC236}">
                    <a16:creationId xmlns:a16="http://schemas.microsoft.com/office/drawing/2014/main" id="{1385B00A-B207-A551-06E4-F64A7D275A4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5215973" y="1672675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5156FD1-8C7F-890B-9510-A4A450B588A8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 flipH="1">
              <a:off x="4812967" y="1719394"/>
              <a:ext cx="3185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829A043-242B-DAB1-4806-DFBF2F189B92}"/>
                </a:ext>
              </a:extLst>
            </p:cNvPr>
            <p:cNvSpPr>
              <a:spLocks/>
            </p:cNvSpPr>
            <p:nvPr/>
          </p:nvSpPr>
          <p:spPr>
            <a:xfrm>
              <a:off x="4650028" y="1771321"/>
              <a:ext cx="195715" cy="5794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CCE0F47-702B-4D39-AE4F-F398E9A975B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678085" y="1594813"/>
              <a:ext cx="144935" cy="138245"/>
              <a:chOff x="4678085" y="1594813"/>
              <a:chExt cx="144935" cy="138245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8C59158-71AA-7CC6-C041-45E7E1D38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8549" y="1614613"/>
                <a:ext cx="0" cy="1184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Delay 112">
                <a:extLst>
                  <a:ext uri="{FF2B5EF4-FFF2-40B4-BE49-F238E27FC236}">
                    <a16:creationId xmlns:a16="http://schemas.microsoft.com/office/drawing/2014/main" id="{A3C035A4-8783-CBDF-C2C0-BA12EC5DC361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727693" y="1545205"/>
                <a:ext cx="45719" cy="144935"/>
              </a:xfrm>
              <a:prstGeom prst="flowChartDelay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4121ADCA-6EFA-3D6F-9282-B3BE71BBDDF3}"/>
                </a:ext>
              </a:extLst>
            </p:cNvPr>
            <p:cNvSpPr>
              <a:spLocks/>
            </p:cNvSpPr>
            <p:nvPr/>
          </p:nvSpPr>
          <p:spPr>
            <a:xfrm rot="16200000">
              <a:off x="4703061" y="1661415"/>
              <a:ext cx="89648" cy="13016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79B3B70-AC29-3A00-EAF8-E5E56942A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607" y="1198045"/>
              <a:ext cx="5518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E41A74D-12AC-8398-EAFF-E1FEF3B09181}"/>
                </a:ext>
              </a:extLst>
            </p:cNvPr>
            <p:cNvGrpSpPr>
              <a:grpSpLocks/>
            </p:cNvGrpSpPr>
            <p:nvPr/>
          </p:nvGrpSpPr>
          <p:grpSpPr>
            <a:xfrm>
              <a:off x="5192560" y="1070796"/>
              <a:ext cx="165936" cy="175883"/>
              <a:chOff x="5534964" y="1581149"/>
              <a:chExt cx="165936" cy="175883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40590B52-AB8C-E6BB-5B35-4E209D6664A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534964" y="1667032"/>
                <a:ext cx="165936" cy="90000"/>
                <a:chOff x="7789810" y="1201081"/>
                <a:chExt cx="215174" cy="124132"/>
              </a:xfrm>
            </p:grpSpPr>
            <p:sp>
              <p:nvSpPr>
                <p:cNvPr id="110" name="Triangle 109">
                  <a:extLst>
                    <a:ext uri="{FF2B5EF4-FFF2-40B4-BE49-F238E27FC236}">
                      <a16:creationId xmlns:a16="http://schemas.microsoft.com/office/drawing/2014/main" id="{56B1D60D-9AC5-7A94-0C79-9EC2ABED90F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7778780" y="1212112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Triangle 110">
                  <a:extLst>
                    <a:ext uri="{FF2B5EF4-FFF2-40B4-BE49-F238E27FC236}">
                      <a16:creationId xmlns:a16="http://schemas.microsoft.com/office/drawing/2014/main" id="{7105ADDE-4190-4E03-60EC-F460E90F9D9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7891882" y="1212111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979CFF0-AB49-6334-882F-8C861B0142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920" y="1623235"/>
                <a:ext cx="1" cy="851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Delay 108">
                <a:extLst>
                  <a:ext uri="{FF2B5EF4-FFF2-40B4-BE49-F238E27FC236}">
                    <a16:creationId xmlns:a16="http://schemas.microsoft.com/office/drawing/2014/main" id="{B58CD31B-39E7-8A47-595A-18AB9212086C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5599324" y="1531541"/>
                <a:ext cx="45719" cy="144935"/>
              </a:xfrm>
              <a:prstGeom prst="flowChartDelay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E897A1B-C9FB-EC28-0AD4-1EBF59699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2123" y="1198045"/>
              <a:ext cx="2376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CD13651-765E-8879-8EB1-12EBBD87751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791990" y="1156680"/>
              <a:ext cx="165936" cy="89999"/>
              <a:chOff x="5134394" y="1667033"/>
              <a:chExt cx="165936" cy="89999"/>
            </a:xfrm>
          </p:grpSpPr>
          <p:sp>
            <p:nvSpPr>
              <p:cNvPr id="105" name="Triangle 104">
                <a:extLst>
                  <a:ext uri="{FF2B5EF4-FFF2-40B4-BE49-F238E27FC236}">
                    <a16:creationId xmlns:a16="http://schemas.microsoft.com/office/drawing/2014/main" id="{6A5B33BC-DAEF-A261-9C3F-F27188CF352F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5128752" y="1672675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riangle 105">
                <a:extLst>
                  <a:ext uri="{FF2B5EF4-FFF2-40B4-BE49-F238E27FC236}">
                    <a16:creationId xmlns:a16="http://schemas.microsoft.com/office/drawing/2014/main" id="{D6078671-0A01-E04B-F7C1-D3D4A8B495F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5215973" y="1672675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C09818D-BAFB-36C5-BE49-4484797FC385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 flipH="1">
              <a:off x="4470563" y="1209041"/>
              <a:ext cx="318558" cy="71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35DAF27-2EFA-5571-3C05-9FE1CD804222}"/>
                </a:ext>
              </a:extLst>
            </p:cNvPr>
            <p:cNvSpPr>
              <a:spLocks/>
            </p:cNvSpPr>
            <p:nvPr/>
          </p:nvSpPr>
          <p:spPr>
            <a:xfrm>
              <a:off x="4307624" y="1260968"/>
              <a:ext cx="195715" cy="5794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7597475-A71D-2BB9-72B8-496D630B98B7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5681" y="1084460"/>
              <a:ext cx="144935" cy="138245"/>
              <a:chOff x="4678085" y="1594813"/>
              <a:chExt cx="144935" cy="138245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882F9D-B043-3B29-E734-0527C1866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8549" y="1614613"/>
                <a:ext cx="0" cy="1184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Delay 103">
                <a:extLst>
                  <a:ext uri="{FF2B5EF4-FFF2-40B4-BE49-F238E27FC236}">
                    <a16:creationId xmlns:a16="http://schemas.microsoft.com/office/drawing/2014/main" id="{F56186D9-AF51-2315-D542-11D406E425C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727693" y="1545205"/>
                <a:ext cx="45719" cy="144935"/>
              </a:xfrm>
              <a:prstGeom prst="flowChartDelay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25EE0528-289C-06AD-142D-04465E43C204}"/>
                </a:ext>
              </a:extLst>
            </p:cNvPr>
            <p:cNvSpPr>
              <a:spLocks/>
            </p:cNvSpPr>
            <p:nvPr/>
          </p:nvSpPr>
          <p:spPr>
            <a:xfrm rot="16200000">
              <a:off x="4360657" y="1151062"/>
              <a:ext cx="89648" cy="13016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93F78C9-9D8A-CDDB-785E-FF623D7C9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9629" y="1037714"/>
              <a:ext cx="8692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939AB58-A876-4C31-70AB-5A20B78EB1BA}"/>
                </a:ext>
              </a:extLst>
            </p:cNvPr>
            <p:cNvGrpSpPr>
              <a:grpSpLocks/>
            </p:cNvGrpSpPr>
            <p:nvPr/>
          </p:nvGrpSpPr>
          <p:grpSpPr>
            <a:xfrm>
              <a:off x="7326534" y="611423"/>
              <a:ext cx="293916" cy="315583"/>
              <a:chOff x="7840433" y="1511670"/>
              <a:chExt cx="293916" cy="315583"/>
            </a:xfrm>
          </p:grpSpPr>
          <p:sp>
            <p:nvSpPr>
              <p:cNvPr id="101" name="Round Same Side Corner Rectangle 100">
                <a:extLst>
                  <a:ext uri="{FF2B5EF4-FFF2-40B4-BE49-F238E27FC236}">
                    <a16:creationId xmlns:a16="http://schemas.microsoft.com/office/drawing/2014/main" id="{7C34A23F-AC86-4C9B-0367-290C2FA6D4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840433" y="1590381"/>
                <a:ext cx="293916" cy="236872"/>
              </a:xfrm>
              <a:prstGeom prst="round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D0C5DC2-19E2-68CE-C1C4-B772EB3C2A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00900" y="1511670"/>
                <a:ext cx="172982" cy="157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45D525-1B7E-EFEB-D01A-1C608680B7F9}"/>
                </a:ext>
              </a:extLst>
            </p:cNvPr>
            <p:cNvCxnSpPr>
              <a:cxnSpLocks/>
              <a:endCxn id="100" idx="3"/>
            </p:cNvCxnSpPr>
            <p:nvPr/>
          </p:nvCxnSpPr>
          <p:spPr>
            <a:xfrm flipH="1">
              <a:off x="8004841" y="1034288"/>
              <a:ext cx="2376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144E6F8-CBCA-1B84-EE90-EEC594705979}"/>
                </a:ext>
              </a:extLst>
            </p:cNvPr>
            <p:cNvGrpSpPr>
              <a:grpSpLocks/>
            </p:cNvGrpSpPr>
            <p:nvPr/>
          </p:nvGrpSpPr>
          <p:grpSpPr>
            <a:xfrm>
              <a:off x="7838905" y="989289"/>
              <a:ext cx="165936" cy="89999"/>
              <a:chOff x="8352804" y="1889536"/>
              <a:chExt cx="165936" cy="89999"/>
            </a:xfrm>
          </p:grpSpPr>
          <p:sp>
            <p:nvSpPr>
              <p:cNvPr id="99" name="Triangle 98">
                <a:extLst>
                  <a:ext uri="{FF2B5EF4-FFF2-40B4-BE49-F238E27FC236}">
                    <a16:creationId xmlns:a16="http://schemas.microsoft.com/office/drawing/2014/main" id="{8B16AE61-DA73-59AE-55D0-E8E888ECE007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8347162" y="1895178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riangle 99">
                <a:extLst>
                  <a:ext uri="{FF2B5EF4-FFF2-40B4-BE49-F238E27FC236}">
                    <a16:creationId xmlns:a16="http://schemas.microsoft.com/office/drawing/2014/main" id="{9FFC481B-68B0-009A-B5DA-343649EADEAD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8434383" y="1895178"/>
                <a:ext cx="89999" cy="78715"/>
              </a:xfrm>
              <a:prstGeom prst="triangle">
                <a:avLst/>
              </a:prstGeom>
              <a:noFill/>
              <a:ln w="1524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04EB77B-33F5-2748-FD24-72957F54791D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42485" y="907206"/>
              <a:ext cx="165936" cy="175883"/>
              <a:chOff x="8756384" y="1807453"/>
              <a:chExt cx="165936" cy="175883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7BF1E9A-BD24-87A5-78F1-2DD82844731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756384" y="1893336"/>
                <a:ext cx="165936" cy="90000"/>
                <a:chOff x="7789810" y="1201081"/>
                <a:chExt cx="215174" cy="124132"/>
              </a:xfrm>
            </p:grpSpPr>
            <p:sp>
              <p:nvSpPr>
                <p:cNvPr id="97" name="Triangle 96">
                  <a:extLst>
                    <a:ext uri="{FF2B5EF4-FFF2-40B4-BE49-F238E27FC236}">
                      <a16:creationId xmlns:a16="http://schemas.microsoft.com/office/drawing/2014/main" id="{8C93D655-8311-B6DB-2637-00563A615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7778780" y="1212112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iangle 97">
                  <a:extLst>
                    <a:ext uri="{FF2B5EF4-FFF2-40B4-BE49-F238E27FC236}">
                      <a16:creationId xmlns:a16="http://schemas.microsoft.com/office/drawing/2014/main" id="{BB671B63-58B0-B7EA-4D15-43DEBA275B1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7891882" y="1212111"/>
                  <a:ext cx="124131" cy="102072"/>
                </a:xfrm>
                <a:prstGeom prst="triangle">
                  <a:avLst/>
                </a:prstGeom>
                <a:noFill/>
                <a:ln w="1524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6FA918C-E2AA-94DA-3F66-B4678B899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00" y="1827253"/>
                <a:ext cx="0" cy="1184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Delay 95">
                <a:extLst>
                  <a:ext uri="{FF2B5EF4-FFF2-40B4-BE49-F238E27FC236}">
                    <a16:creationId xmlns:a16="http://schemas.microsoft.com/office/drawing/2014/main" id="{1B92A88B-026E-CA16-1649-8EF8E21F1B5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8820744" y="1757845"/>
                <a:ext cx="45719" cy="144935"/>
              </a:xfrm>
              <a:prstGeom prst="flowChartDelay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7C5095B-E64E-183A-8D73-F83643281E4E}"/>
                </a:ext>
              </a:extLst>
            </p:cNvPr>
            <p:cNvCxnSpPr>
              <a:cxnSpLocks/>
            </p:cNvCxnSpPr>
            <p:nvPr/>
          </p:nvCxnSpPr>
          <p:spPr>
            <a:xfrm>
              <a:off x="7473578" y="923002"/>
              <a:ext cx="0" cy="3412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C2D238-1541-368C-0C4A-747612076B02}"/>
                </a:ext>
              </a:extLst>
            </p:cNvPr>
            <p:cNvSpPr>
              <a:spLocks/>
            </p:cNvSpPr>
            <p:nvPr/>
          </p:nvSpPr>
          <p:spPr>
            <a:xfrm rot="16200000">
              <a:off x="7369993" y="1162515"/>
              <a:ext cx="206998" cy="2280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2B49442E-8280-1775-7F62-CAF9E79B9B8E}"/>
                </a:ext>
              </a:extLst>
            </p:cNvPr>
            <p:cNvSpPr>
              <a:spLocks/>
            </p:cNvSpPr>
            <p:nvPr/>
          </p:nvSpPr>
          <p:spPr>
            <a:xfrm rot="5400000">
              <a:off x="7408736" y="1203254"/>
              <a:ext cx="129510" cy="155365"/>
            </a:xfrm>
            <a:prstGeom prst="chevron">
              <a:avLst>
                <a:gd name="adj" fmla="val 100000"/>
              </a:avLst>
            </a:prstGeom>
            <a:solidFill>
              <a:schemeClr val="tx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3A395D8-0710-7DAA-7EE0-86B79BCDAEF7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H="1" flipV="1">
              <a:off x="7359452" y="1276556"/>
              <a:ext cx="237643" cy="58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20BF8BD-5619-4050-32C5-12C3D81441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427" y="1036110"/>
              <a:ext cx="36016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A898773-F379-857A-043D-708F61DF6059}"/>
                </a:ext>
              </a:extLst>
            </p:cNvPr>
            <p:cNvCxnSpPr>
              <a:cxnSpLocks/>
            </p:cNvCxnSpPr>
            <p:nvPr/>
          </p:nvCxnSpPr>
          <p:spPr>
            <a:xfrm>
              <a:off x="8777594" y="1029722"/>
              <a:ext cx="0" cy="1036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FB20A56-86AA-8C25-98F4-91614D3E3285}"/>
                </a:ext>
              </a:extLst>
            </p:cNvPr>
            <p:cNvSpPr>
              <a:spLocks/>
            </p:cNvSpPr>
            <p:nvPr/>
          </p:nvSpPr>
          <p:spPr>
            <a:xfrm>
              <a:off x="8322439" y="1525685"/>
              <a:ext cx="257132" cy="1900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E68F33E-6546-AA7B-B50C-55229DE1A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2000" y="2062753"/>
              <a:ext cx="9684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A7B3F0-8031-BA42-65DA-5EEAEC045F0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518196" y="1884544"/>
              <a:ext cx="293916" cy="315583"/>
              <a:chOff x="7840433" y="1511670"/>
              <a:chExt cx="293916" cy="315583"/>
            </a:xfrm>
          </p:grpSpPr>
          <p:sp>
            <p:nvSpPr>
              <p:cNvPr id="92" name="Round Same Side Corner Rectangle 91">
                <a:extLst>
                  <a:ext uri="{FF2B5EF4-FFF2-40B4-BE49-F238E27FC236}">
                    <a16:creationId xmlns:a16="http://schemas.microsoft.com/office/drawing/2014/main" id="{6F874F4E-3217-0253-9F33-F1792FA8B7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840433" y="1590381"/>
                <a:ext cx="293916" cy="236872"/>
              </a:xfrm>
              <a:prstGeom prst="round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0F42653-9884-70C8-027E-4F430CB6E4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00900" y="1511670"/>
                <a:ext cx="172982" cy="157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Hexagon 83">
              <a:extLst>
                <a:ext uri="{FF2B5EF4-FFF2-40B4-BE49-F238E27FC236}">
                  <a16:creationId xmlns:a16="http://schemas.microsoft.com/office/drawing/2014/main" id="{9436BBEA-FD3E-E6CD-5F8C-C528396494F7}"/>
                </a:ext>
              </a:extLst>
            </p:cNvPr>
            <p:cNvSpPr>
              <a:spLocks/>
            </p:cNvSpPr>
            <p:nvPr/>
          </p:nvSpPr>
          <p:spPr>
            <a:xfrm rot="5400000">
              <a:off x="8432536" y="1211648"/>
              <a:ext cx="97321" cy="196749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600AB86-FF01-AC0B-7C0D-C7D84C61375C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40310" y="2000741"/>
              <a:ext cx="415494" cy="120634"/>
              <a:chOff x="9234425" y="1260968"/>
              <a:chExt cx="535383" cy="273647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621F0E1-D552-8AD8-5946-DCCA44CBC2D1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9636664" y="1315063"/>
                <a:ext cx="111730" cy="15455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85A7C81-DE9F-76BC-A87D-C97CFE48B6CC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9442248" y="1247843"/>
                <a:ext cx="192440" cy="288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77F8A87-359E-0A34-7F84-4A3BE76A36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34425" y="1260968"/>
                <a:ext cx="233637" cy="27364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3398814-6F8C-5E60-EBD1-80195EB00008}"/>
                </a:ext>
              </a:extLst>
            </p:cNvPr>
            <p:cNvSpPr>
              <a:spLocks/>
            </p:cNvSpPr>
            <p:nvPr/>
          </p:nvSpPr>
          <p:spPr>
            <a:xfrm rot="5400000">
              <a:off x="8313604" y="1229316"/>
              <a:ext cx="136385" cy="1711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ECBEC9F-4317-B402-49AE-27957922D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571" y="1310022"/>
              <a:ext cx="2016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9415D7C-B31D-2859-D8DC-3989F1FE5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9571" y="1620722"/>
              <a:ext cx="2016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098BEB76-D983-0991-EB94-679D01E8921C}"/>
              </a:ext>
            </a:extLst>
          </p:cNvPr>
          <p:cNvSpPr txBox="1"/>
          <p:nvPr/>
        </p:nvSpPr>
        <p:spPr>
          <a:xfrm>
            <a:off x="5515422" y="3207353"/>
            <a:ext cx="963681" cy="41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Scroll Pump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AC203DD-5B8E-1736-37BD-413A9DDB87FA}"/>
              </a:ext>
            </a:extLst>
          </p:cNvPr>
          <p:cNvSpPr txBox="1"/>
          <p:nvPr/>
        </p:nvSpPr>
        <p:spPr>
          <a:xfrm>
            <a:off x="6617280" y="2091996"/>
            <a:ext cx="963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Ion Gauge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B273F45-8168-645E-19C1-FD6BA9F9A852}"/>
              </a:ext>
            </a:extLst>
          </p:cNvPr>
          <p:cNvSpPr txBox="1"/>
          <p:nvPr/>
        </p:nvSpPr>
        <p:spPr>
          <a:xfrm>
            <a:off x="6733567" y="2589179"/>
            <a:ext cx="963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RGA 100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E5B2354-7197-7B6A-3685-778DA5E6E4D3}"/>
              </a:ext>
            </a:extLst>
          </p:cNvPr>
          <p:cNvSpPr txBox="1"/>
          <p:nvPr/>
        </p:nvSpPr>
        <p:spPr>
          <a:xfrm>
            <a:off x="6891111" y="3528525"/>
            <a:ext cx="1277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Turbo Pump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680B916-0DCE-CC52-D301-57FC715A170B}"/>
              </a:ext>
            </a:extLst>
          </p:cNvPr>
          <p:cNvSpPr>
            <a:spLocks/>
          </p:cNvSpPr>
          <p:nvPr/>
        </p:nvSpPr>
        <p:spPr>
          <a:xfrm>
            <a:off x="4886196" y="4523954"/>
            <a:ext cx="441373" cy="4221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7DF33039-9CA1-EFBE-58B2-3B6919A168E5}"/>
              </a:ext>
            </a:extLst>
          </p:cNvPr>
          <p:cNvSpPr>
            <a:spLocks/>
          </p:cNvSpPr>
          <p:nvPr/>
        </p:nvSpPr>
        <p:spPr>
          <a:xfrm rot="20699298">
            <a:off x="4958853" y="4660929"/>
            <a:ext cx="296055" cy="171982"/>
          </a:xfrm>
          <a:custGeom>
            <a:avLst/>
            <a:gdLst>
              <a:gd name="connsiteX0" fmla="*/ 0 w 451779"/>
              <a:gd name="connsiteY0" fmla="*/ 137591 h 271992"/>
              <a:gd name="connsiteX1" fmla="*/ 148183 w 451779"/>
              <a:gd name="connsiteY1" fmla="*/ 3865 h 271992"/>
              <a:gd name="connsiteX2" fmla="*/ 336123 w 451779"/>
              <a:gd name="connsiteY2" fmla="*/ 271318 h 271992"/>
              <a:gd name="connsiteX3" fmla="*/ 451779 w 451779"/>
              <a:gd name="connsiteY3" fmla="*/ 65307 h 27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779" h="271992">
                <a:moveTo>
                  <a:pt x="0" y="137591"/>
                </a:moveTo>
                <a:cubicBezTo>
                  <a:pt x="46081" y="59584"/>
                  <a:pt x="92162" y="-18423"/>
                  <a:pt x="148183" y="3865"/>
                </a:cubicBezTo>
                <a:cubicBezTo>
                  <a:pt x="204204" y="26153"/>
                  <a:pt x="285524" y="261078"/>
                  <a:pt x="336123" y="271318"/>
                </a:cubicBezTo>
                <a:cubicBezTo>
                  <a:pt x="386722" y="281558"/>
                  <a:pt x="419250" y="173432"/>
                  <a:pt x="451779" y="6530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D4B6842-4473-9AAC-D199-2F3042D0D315}"/>
              </a:ext>
            </a:extLst>
          </p:cNvPr>
          <p:cNvCxnSpPr>
            <a:cxnSpLocks/>
          </p:cNvCxnSpPr>
          <p:nvPr/>
        </p:nvCxnSpPr>
        <p:spPr>
          <a:xfrm>
            <a:off x="5102675" y="4946055"/>
            <a:ext cx="0" cy="532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E85C233-F47A-55B0-4DE8-9862550763B1}"/>
              </a:ext>
            </a:extLst>
          </p:cNvPr>
          <p:cNvCxnSpPr>
            <a:cxnSpLocks/>
          </p:cNvCxnSpPr>
          <p:nvPr/>
        </p:nvCxnSpPr>
        <p:spPr>
          <a:xfrm flipH="1">
            <a:off x="4321077" y="5283433"/>
            <a:ext cx="420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C280160-D777-7FE2-1FB2-6F6630BD9575}"/>
              </a:ext>
            </a:extLst>
          </p:cNvPr>
          <p:cNvCxnSpPr>
            <a:cxnSpLocks/>
          </p:cNvCxnSpPr>
          <p:nvPr/>
        </p:nvCxnSpPr>
        <p:spPr>
          <a:xfrm>
            <a:off x="4733965" y="4988233"/>
            <a:ext cx="0" cy="295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87CFBBC-F9CA-4AC2-5E04-ED116291D83C}"/>
              </a:ext>
            </a:extLst>
          </p:cNvPr>
          <p:cNvCxnSpPr>
            <a:cxnSpLocks/>
          </p:cNvCxnSpPr>
          <p:nvPr/>
        </p:nvCxnSpPr>
        <p:spPr>
          <a:xfrm flipH="1">
            <a:off x="4727075" y="4988233"/>
            <a:ext cx="375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E6A7B7E-77E3-02E6-26E4-82A6C033B4D1}"/>
              </a:ext>
            </a:extLst>
          </p:cNvPr>
          <p:cNvGrpSpPr/>
          <p:nvPr/>
        </p:nvGrpSpPr>
        <p:grpSpPr>
          <a:xfrm rot="10800000">
            <a:off x="6140433" y="4011032"/>
            <a:ext cx="590127" cy="422588"/>
            <a:chOff x="7205174" y="3035764"/>
            <a:chExt cx="590127" cy="422588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A1E2359-BA38-4E78-8DD2-DE6D7DC2A8E2}"/>
                </a:ext>
              </a:extLst>
            </p:cNvPr>
            <p:cNvSpPr>
              <a:spLocks/>
            </p:cNvSpPr>
            <p:nvPr/>
          </p:nvSpPr>
          <p:spPr>
            <a:xfrm>
              <a:off x="7205174" y="3290679"/>
              <a:ext cx="221466" cy="1002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BAD52E-06E9-ABBD-F25D-E8B4CEC5ED5B}"/>
                </a:ext>
              </a:extLst>
            </p:cNvPr>
            <p:cNvSpPr>
              <a:spLocks/>
            </p:cNvSpPr>
            <p:nvPr/>
          </p:nvSpPr>
          <p:spPr>
            <a:xfrm>
              <a:off x="7412129" y="3035764"/>
              <a:ext cx="383172" cy="4225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627D198-AEE5-F2DC-F956-56A74BA72050}"/>
              </a:ext>
            </a:extLst>
          </p:cNvPr>
          <p:cNvGrpSpPr/>
          <p:nvPr/>
        </p:nvGrpSpPr>
        <p:grpSpPr>
          <a:xfrm rot="10800000">
            <a:off x="3328020" y="3611051"/>
            <a:ext cx="2509932" cy="520861"/>
            <a:chOff x="1975871" y="2262407"/>
            <a:chExt cx="6773499" cy="1090354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63B9E21-9A05-AFD5-B830-8224E2E6D70E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99E3C39-F529-A309-EC7F-DB07DB603806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CA82895-4E34-66BA-A840-DB67DEC25A8A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1C0EE6B-0517-5166-7EB7-DE7624EB5D91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3BDE7C-A9EB-FDAF-52B0-FD8E3B6A62E5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591742F7-5C4C-0B20-A079-CEEFCE1C5BCB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0078688E-1EE7-8D4D-CB78-E84F1AB641C8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FD038A0-8319-BEA0-46AC-03E26BCF2D86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B371B14-372B-A9E3-0650-E637E4B1EC6F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71D16255-12E7-FAC7-DFED-85A731FAB600}"/>
              </a:ext>
            </a:extLst>
          </p:cNvPr>
          <p:cNvSpPr txBox="1"/>
          <p:nvPr/>
        </p:nvSpPr>
        <p:spPr>
          <a:xfrm>
            <a:off x="1912040" y="2312179"/>
            <a:ext cx="961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Leak Valves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FCF3FD89-49E9-F8E5-9AAA-6F130ED3F30E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33567" y="4122428"/>
            <a:ext cx="3537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5AAD7EE-F5A9-EDCC-F6D8-42E191BC6165}"/>
              </a:ext>
            </a:extLst>
          </p:cNvPr>
          <p:cNvSpPr>
            <a:spLocks/>
          </p:cNvSpPr>
          <p:nvPr/>
        </p:nvSpPr>
        <p:spPr>
          <a:xfrm rot="5400000">
            <a:off x="7861943" y="3961939"/>
            <a:ext cx="193970" cy="3209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Triangle 169">
            <a:extLst>
              <a:ext uri="{FF2B5EF4-FFF2-40B4-BE49-F238E27FC236}">
                <a16:creationId xmlns:a16="http://schemas.microsoft.com/office/drawing/2014/main" id="{09A57922-1BAD-791D-4E94-95CD375B6DF7}"/>
              </a:ext>
            </a:extLst>
          </p:cNvPr>
          <p:cNvSpPr>
            <a:spLocks/>
          </p:cNvSpPr>
          <p:nvPr/>
        </p:nvSpPr>
        <p:spPr>
          <a:xfrm rot="5400000">
            <a:off x="7093499" y="3946166"/>
            <a:ext cx="352305" cy="352524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54D0AC63-F16D-12F9-E832-301E51F3893E}"/>
              </a:ext>
            </a:extLst>
          </p:cNvPr>
          <p:cNvCxnSpPr>
            <a:cxnSpLocks/>
          </p:cNvCxnSpPr>
          <p:nvPr/>
        </p:nvCxnSpPr>
        <p:spPr>
          <a:xfrm rot="10800000" flipH="1">
            <a:off x="7445914" y="4123482"/>
            <a:ext cx="3537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A3DF4B3B-6609-48BC-42C6-1C9DBA5B97F4}"/>
              </a:ext>
            </a:extLst>
          </p:cNvPr>
          <p:cNvSpPr txBox="1"/>
          <p:nvPr/>
        </p:nvSpPr>
        <p:spPr>
          <a:xfrm>
            <a:off x="6891111" y="4317452"/>
            <a:ext cx="936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Amplifier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445012E-1C7E-2A3B-064D-C5C1CA8BD65E}"/>
              </a:ext>
            </a:extLst>
          </p:cNvPr>
          <p:cNvSpPr txBox="1"/>
          <p:nvPr/>
        </p:nvSpPr>
        <p:spPr>
          <a:xfrm>
            <a:off x="7663449" y="4306538"/>
            <a:ext cx="1010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Power Meter</a:t>
            </a:r>
          </a:p>
          <a:p>
            <a:pPr algn="ctr"/>
            <a:r>
              <a:rPr lang="en-US" sz="1200" dirty="0"/>
              <a:t>(Pickup)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5BEBCA8-43B4-1ACB-3ADB-23FEE27B0C6F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5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3427-B42C-3109-9251-EBE9E6C3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B21B8BA0-C97E-B9EC-1571-A6A38707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350" y="1447338"/>
            <a:ext cx="2764799" cy="172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45CAAD-AE57-1930-A23C-0F79DDBE2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Electric Field Distributions of Fundamental Passband Modes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174F8-43A1-A480-9346-432AFE914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A graph showing a blue line&#10;&#10;AI-generated content may be incorrect.">
            <a:extLst>
              <a:ext uri="{FF2B5EF4-FFF2-40B4-BE49-F238E27FC236}">
                <a16:creationId xmlns:a16="http://schemas.microsoft.com/office/drawing/2014/main" id="{B1940FC1-104E-094B-B90B-9CDE86E1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298" y="1447338"/>
            <a:ext cx="2764799" cy="1728000"/>
          </a:xfrm>
          <a:prstGeom prst="rect">
            <a:avLst/>
          </a:prstGeom>
        </p:spPr>
      </p:pic>
      <p:pic>
        <p:nvPicPr>
          <p:cNvPr id="17" name="Picture 16" descr="A graph with a blue line&#10;&#10;AI-generated content may be incorrect.">
            <a:extLst>
              <a:ext uri="{FF2B5EF4-FFF2-40B4-BE49-F238E27FC236}">
                <a16:creationId xmlns:a16="http://schemas.microsoft.com/office/drawing/2014/main" id="{0EEB96E1-BA55-D0E9-B88E-EB918AD7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350" y="3905408"/>
            <a:ext cx="2766958" cy="1729349"/>
          </a:xfrm>
          <a:prstGeom prst="rect">
            <a:avLst/>
          </a:prstGeom>
        </p:spPr>
      </p:pic>
      <p:pic>
        <p:nvPicPr>
          <p:cNvPr id="18" name="Picture 17" descr="A graph showing a blue line&#10;&#10;AI-generated content may be incorrect.">
            <a:extLst>
              <a:ext uri="{FF2B5EF4-FFF2-40B4-BE49-F238E27FC236}">
                <a16:creationId xmlns:a16="http://schemas.microsoft.com/office/drawing/2014/main" id="{4DB0BBB0-941C-6079-CC88-3297206C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298" y="3905409"/>
            <a:ext cx="2766958" cy="17293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75E4C0-2A34-F3F0-4738-D256988DE270}"/>
              </a:ext>
            </a:extLst>
          </p:cNvPr>
          <p:cNvSpPr txBox="1"/>
          <p:nvPr/>
        </p:nvSpPr>
        <p:spPr>
          <a:xfrm>
            <a:off x="167422" y="1736754"/>
            <a:ext cx="32727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Field profiles</a:t>
            </a:r>
            <a:r>
              <a:rPr lang="en-US" sz="2000" dirty="0"/>
              <a:t> were </a:t>
            </a:r>
            <a:r>
              <a:rPr lang="en-US" sz="2000" b="1" dirty="0"/>
              <a:t>measured</a:t>
            </a:r>
            <a:r>
              <a:rPr lang="en-US" sz="2000" dirty="0"/>
              <a:t> for prospective plasma ignition sites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Ignition </a:t>
            </a:r>
            <a:r>
              <a:rPr lang="en-US" sz="2000" dirty="0"/>
              <a:t>in 4 cells </a:t>
            </a:r>
            <a:r>
              <a:rPr lang="en-US" sz="2000" b="1" dirty="0"/>
              <a:t>on pickup end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Must ignite in all cells </a:t>
            </a:r>
            <a:r>
              <a:rPr lang="en-US" sz="2000" dirty="0"/>
              <a:t>for comprehensive cavity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07F77-640E-D488-E0DA-F15B940440CF}"/>
              </a:ext>
            </a:extLst>
          </p:cNvPr>
          <p:cNvSpPr txBox="1"/>
          <p:nvPr/>
        </p:nvSpPr>
        <p:spPr>
          <a:xfrm>
            <a:off x="6433393" y="1530104"/>
            <a:ext cx="787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n-CA" sz="1600" b="1" dirty="0">
                <a:solidFill>
                  <a:srgbClr val="000000"/>
                </a:solidFill>
              </a:rPr>
              <a:t>2𝜋/7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089B7-D3CF-7A1D-39B9-11A6767615C7}"/>
              </a:ext>
            </a:extLst>
          </p:cNvPr>
          <p:cNvSpPr txBox="1"/>
          <p:nvPr/>
        </p:nvSpPr>
        <p:spPr>
          <a:xfrm>
            <a:off x="3763402" y="4013250"/>
            <a:ext cx="6345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n-CA" sz="1600" b="1" dirty="0">
                <a:solidFill>
                  <a:srgbClr val="000000"/>
                </a:solidFill>
              </a:rPr>
              <a:t>4𝜋/7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D85A96-F28E-405B-9928-ED7975F324FB}"/>
              </a:ext>
            </a:extLst>
          </p:cNvPr>
          <p:cNvSpPr txBox="1"/>
          <p:nvPr/>
        </p:nvSpPr>
        <p:spPr>
          <a:xfrm>
            <a:off x="6433393" y="4013250"/>
            <a:ext cx="787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n-CA" sz="1600" b="1" dirty="0">
                <a:solidFill>
                  <a:srgbClr val="000000"/>
                </a:solidFill>
              </a:rPr>
              <a:t>5𝜋/7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70209F-8434-49C0-AA59-1E2251D1E7D8}"/>
              </a:ext>
            </a:extLst>
          </p:cNvPr>
          <p:cNvSpPr txBox="1"/>
          <p:nvPr/>
        </p:nvSpPr>
        <p:spPr>
          <a:xfrm>
            <a:off x="3745579" y="1534698"/>
            <a:ext cx="67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n-CA" sz="1600" b="1" dirty="0">
                <a:solidFill>
                  <a:srgbClr val="000000"/>
                </a:solidFill>
              </a:rPr>
              <a:t>6𝜋/7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D18E61-B216-C288-1BB1-FA08D8A4D304}"/>
              </a:ext>
            </a:extLst>
          </p:cNvPr>
          <p:cNvGrpSpPr/>
          <p:nvPr/>
        </p:nvGrpSpPr>
        <p:grpSpPr>
          <a:xfrm rot="10800000">
            <a:off x="6786167" y="5649658"/>
            <a:ext cx="2018946" cy="432699"/>
            <a:chOff x="1975871" y="2262407"/>
            <a:chExt cx="6773499" cy="109035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A8FD7F-22E0-9000-9F97-1FBDF93360CD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BDD216-B208-F332-5E5B-355BBCDD61E9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6CF2946-641A-1839-E342-352C3FF6D741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A47BC0-2BBB-AAC9-2FF0-84FD4CA03C44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84E3D99-4C7D-40E2-88B9-45407942CCAE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18DE44D-F1B8-DC65-41B2-C34CA451CDD6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602AF94-0498-485E-ECEE-0036D5AAFA56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9DB4CAC-0B59-E029-4F40-CB2031913262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6EE24E-A17F-A4A2-F50B-2434D45DBE42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18B66603-2BA5-ECAE-3820-128B2954B074}"/>
              </a:ext>
            </a:extLst>
          </p:cNvPr>
          <p:cNvSpPr>
            <a:spLocks/>
          </p:cNvSpPr>
          <p:nvPr/>
        </p:nvSpPr>
        <p:spPr>
          <a:xfrm rot="10800000">
            <a:off x="7707435" y="5674454"/>
            <a:ext cx="200134" cy="385036"/>
          </a:xfrm>
          <a:prstGeom prst="ellipse">
            <a:avLst/>
          </a:prstGeom>
          <a:solidFill>
            <a:srgbClr val="FB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13305448-8B9B-14CD-FEF6-D4CB2B33A924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F1B035-5E87-629F-CA74-89C2E2A32738}"/>
              </a:ext>
            </a:extLst>
          </p:cNvPr>
          <p:cNvGrpSpPr/>
          <p:nvPr/>
        </p:nvGrpSpPr>
        <p:grpSpPr>
          <a:xfrm rot="10800000">
            <a:off x="3997577" y="5651974"/>
            <a:ext cx="2018946" cy="432699"/>
            <a:chOff x="1975871" y="2262407"/>
            <a:chExt cx="6773499" cy="109035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9FA8F53-EA19-CC12-4733-AFBC132BAAB0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E5A2D17-7430-6848-4321-09AC1F636EB7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7467418-4495-B715-D31A-DDF0A56B58FC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C217E5B-EAF8-445F-8ED3-F4412973E0F9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AE99F91-81B6-5C6C-992E-3830B8409F8E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957C2C-20B2-8751-C15B-E2FBEB0D1747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B7DAC35-82F8-8A57-EBC9-9DFEC0C9DB27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6C32407-6C54-FE72-F540-CF33C2D792B7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E4FC3B-FFD0-B03E-13E3-5A300E9F6D4F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33A0B647-9F1A-74AD-4E88-5D7BCB787644}"/>
              </a:ext>
            </a:extLst>
          </p:cNvPr>
          <p:cNvSpPr>
            <a:spLocks/>
          </p:cNvSpPr>
          <p:nvPr/>
        </p:nvSpPr>
        <p:spPr>
          <a:xfrm rot="10800000">
            <a:off x="5173274" y="5674455"/>
            <a:ext cx="200134" cy="385036"/>
          </a:xfrm>
          <a:prstGeom prst="ellipse">
            <a:avLst/>
          </a:prstGeom>
          <a:solidFill>
            <a:srgbClr val="FB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25B8753-B5D9-8104-9E61-5B83B1FBD4CB}"/>
              </a:ext>
            </a:extLst>
          </p:cNvPr>
          <p:cNvGrpSpPr/>
          <p:nvPr/>
        </p:nvGrpSpPr>
        <p:grpSpPr>
          <a:xfrm rot="10800000">
            <a:off x="6786167" y="3194614"/>
            <a:ext cx="2018946" cy="432699"/>
            <a:chOff x="1975871" y="2262407"/>
            <a:chExt cx="6773499" cy="109035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148644-294B-BE93-0D78-90D444CAEBD8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D9F22E4-02DC-8DF9-6204-85849BBC9740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98CB48-F612-8A54-5C63-5ED2DF95637E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008852C-762D-0F44-E178-8F75105D2556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FF5B0C0-BE85-8969-AD7A-C3A48175FBE6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B1394B6-551E-4A78-6AF4-212F5C79F4BA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6DDDE77-962D-2A9A-84D0-775A9988A775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EB3E9BA-4EE3-1F47-3F55-2162BADE0A11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5890A65-5916-21EE-2E75-20C40DBD3684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C90017F-35F6-0183-AA8C-A319FDEEC430}"/>
              </a:ext>
            </a:extLst>
          </p:cNvPr>
          <p:cNvSpPr>
            <a:spLocks/>
          </p:cNvSpPr>
          <p:nvPr/>
        </p:nvSpPr>
        <p:spPr>
          <a:xfrm rot="10800000">
            <a:off x="8214519" y="3218445"/>
            <a:ext cx="200134" cy="385036"/>
          </a:xfrm>
          <a:prstGeom prst="ellipse">
            <a:avLst/>
          </a:prstGeom>
          <a:solidFill>
            <a:srgbClr val="FB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BF66FCC-5648-44F5-55AD-339B1EE0697D}"/>
              </a:ext>
            </a:extLst>
          </p:cNvPr>
          <p:cNvGrpSpPr/>
          <p:nvPr/>
        </p:nvGrpSpPr>
        <p:grpSpPr>
          <a:xfrm rot="10800000">
            <a:off x="3997577" y="3195592"/>
            <a:ext cx="2018946" cy="432699"/>
            <a:chOff x="1975871" y="2262407"/>
            <a:chExt cx="6773499" cy="109035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6B485D2-BCB6-47DC-AD27-AF58085CFFAF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08855C1-13B7-79E2-6646-C052B0AD08FB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254960D-7687-B8CC-2985-9AC2F4919D9F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FFEBD82-9D0D-64E7-F8AB-8F58451540C4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5AD1EA2-77BA-E362-3D41-7A1809F6A268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3F03EDB-9236-7A79-8534-C8CFB42D8369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277743E-B120-29F2-83BB-987281526C0A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9A3BAA9-4F6C-0A25-33B0-C45CB4A4D9CF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918E447-CCD4-D93E-FC87-0DBF8ABD8475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2F27CFB1-959A-1748-6959-C772DA978E70}"/>
              </a:ext>
            </a:extLst>
          </p:cNvPr>
          <p:cNvSpPr>
            <a:spLocks/>
          </p:cNvSpPr>
          <p:nvPr/>
        </p:nvSpPr>
        <p:spPr>
          <a:xfrm rot="10800000">
            <a:off x="5679171" y="3219423"/>
            <a:ext cx="200134" cy="385036"/>
          </a:xfrm>
          <a:prstGeom prst="ellipse">
            <a:avLst/>
          </a:prstGeom>
          <a:solidFill>
            <a:srgbClr val="FB8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BC399-C8EA-1537-FB83-D72195BE7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E98C92-28E2-770D-ED2F-42B3E324FF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Plasma Sequence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09385-3A9C-47D7-46A0-B8F4F193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C6EA39-F393-6772-1F02-3F634A4699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TTC2026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0603C6B-740F-70B7-A584-3DD24F62837E}"/>
              </a:ext>
            </a:extLst>
          </p:cNvPr>
          <p:cNvSpPr txBox="1"/>
          <p:nvPr/>
        </p:nvSpPr>
        <p:spPr>
          <a:xfrm>
            <a:off x="407509" y="1022728"/>
            <a:ext cx="47656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Symmetric field distributions for plasma movement; </a:t>
            </a:r>
            <a:r>
              <a:rPr lang="en-US" sz="2000" b="1" dirty="0"/>
              <a:t>modes reused for mirrored cell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Dual-tone</a:t>
            </a:r>
            <a:r>
              <a:rPr lang="en-US" sz="2000" dirty="0"/>
              <a:t> </a:t>
            </a:r>
            <a:r>
              <a:rPr lang="en-US" sz="2000" b="1" dirty="0"/>
              <a:t>excitation</a:t>
            </a:r>
            <a:r>
              <a:rPr lang="en-US" sz="2000" dirty="0"/>
              <a:t> required </a:t>
            </a:r>
            <a:r>
              <a:rPr lang="en-US" sz="2000" b="1" dirty="0"/>
              <a:t>for translating plasma between adjacent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RF attenuation through plasma permitted upstream ignition locations</a:t>
            </a:r>
          </a:p>
          <a:p>
            <a:endParaRPr lang="en-US" sz="2000" b="1" dirty="0">
              <a:solidFill>
                <a:srgbClr val="00B0F0"/>
              </a:solidFill>
            </a:endParaRPr>
          </a:p>
          <a:p>
            <a:endParaRPr lang="en-US" sz="2000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3" name="Picture 2" descr="A graph showing a blue line&#10;&#10;AI-generated content may be incorrect.">
            <a:extLst>
              <a:ext uri="{FF2B5EF4-FFF2-40B4-BE49-F238E27FC236}">
                <a16:creationId xmlns:a16="http://schemas.microsoft.com/office/drawing/2014/main" id="{0018FEC5-1D51-80E5-76B9-7F99F9F9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37" y="1216465"/>
            <a:ext cx="3431313" cy="2144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360B0-4E83-E03A-FEB6-0C5DE958D76B}"/>
              </a:ext>
            </a:extLst>
          </p:cNvPr>
          <p:cNvSpPr txBox="1"/>
          <p:nvPr/>
        </p:nvSpPr>
        <p:spPr>
          <a:xfrm>
            <a:off x="5352453" y="1372936"/>
            <a:ext cx="67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>
              <a:buNone/>
            </a:pPr>
            <a:r>
              <a:rPr lang="en-CA" sz="1600" b="1" dirty="0">
                <a:solidFill>
                  <a:srgbClr val="000000"/>
                </a:solidFill>
              </a:rPr>
              <a:t>6𝜋/7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A4442-615B-E50D-3CC1-B59FC051AF42}"/>
              </a:ext>
            </a:extLst>
          </p:cNvPr>
          <p:cNvGrpSpPr/>
          <p:nvPr/>
        </p:nvGrpSpPr>
        <p:grpSpPr>
          <a:xfrm rot="10800000">
            <a:off x="5864805" y="3343256"/>
            <a:ext cx="2214483" cy="527286"/>
            <a:chOff x="1975871" y="2262407"/>
            <a:chExt cx="6773499" cy="10903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1867-9244-8A81-6381-9A9FC471047A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0D155-DB2F-DB70-AA41-AC15152C9BA3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97EED6-A82D-B8C0-0E19-22D90ABA49F8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808B3D-8069-9AE4-E34F-E2D51A4D37A6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B0C6406-A5B6-F922-E920-96E983E83271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194802-F8A1-CA12-7C86-FD2ECD38BD9B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AF249C-1F36-FD38-46BC-7067114C71C5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E1C034-B163-7F9F-C40D-63DC2E1A25CC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7D7100-4127-E4C3-1092-1712632FC8C3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A00FDC-E2FE-33A0-63F6-0759E50A4FE0}"/>
              </a:ext>
            </a:extLst>
          </p:cNvPr>
          <p:cNvCxnSpPr>
            <a:cxnSpLocks/>
          </p:cNvCxnSpPr>
          <p:nvPr/>
        </p:nvCxnSpPr>
        <p:spPr>
          <a:xfrm>
            <a:off x="6153017" y="2768252"/>
            <a:ext cx="0" cy="838646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568198-9889-8818-D2A5-C77A6BF33C47}"/>
              </a:ext>
            </a:extLst>
          </p:cNvPr>
          <p:cNvCxnSpPr>
            <a:cxnSpLocks/>
          </p:cNvCxnSpPr>
          <p:nvPr/>
        </p:nvCxnSpPr>
        <p:spPr>
          <a:xfrm>
            <a:off x="7819351" y="2768252"/>
            <a:ext cx="0" cy="838646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3A10AE9-9ED9-AFB3-DD5C-5415D166A9F5}"/>
              </a:ext>
            </a:extLst>
          </p:cNvPr>
          <p:cNvSpPr/>
          <p:nvPr/>
        </p:nvSpPr>
        <p:spPr>
          <a:xfrm>
            <a:off x="5966396" y="1306110"/>
            <a:ext cx="454170" cy="41952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950952-D896-8F8B-C77F-B51590AB66D1}"/>
              </a:ext>
            </a:extLst>
          </p:cNvPr>
          <p:cNvSpPr/>
          <p:nvPr/>
        </p:nvSpPr>
        <p:spPr>
          <a:xfrm>
            <a:off x="7592266" y="1306110"/>
            <a:ext cx="454170" cy="41952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9D3621-CBEE-C7A1-487C-7B4B3721D1C1}"/>
              </a:ext>
            </a:extLst>
          </p:cNvPr>
          <p:cNvGrpSpPr/>
          <p:nvPr/>
        </p:nvGrpSpPr>
        <p:grpSpPr>
          <a:xfrm>
            <a:off x="1705143" y="4194268"/>
            <a:ext cx="5733714" cy="2190907"/>
            <a:chOff x="1348593" y="4205900"/>
            <a:chExt cx="6159580" cy="2272346"/>
          </a:xfrm>
        </p:grpSpPr>
        <p:pic>
          <p:nvPicPr>
            <p:cNvPr id="5" name="Picture 4" descr="A table with numbers and letters&#10;&#10;AI-generated content may be incorrect.">
              <a:extLst>
                <a:ext uri="{FF2B5EF4-FFF2-40B4-BE49-F238E27FC236}">
                  <a16:creationId xmlns:a16="http://schemas.microsoft.com/office/drawing/2014/main" id="{62003054-60C4-C3BD-6F5C-647378BE8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90" r="72416"/>
            <a:stretch>
              <a:fillRect/>
            </a:stretch>
          </p:blipFill>
          <p:spPr>
            <a:xfrm>
              <a:off x="5450773" y="4205900"/>
              <a:ext cx="2057400" cy="2272346"/>
            </a:xfrm>
            <a:prstGeom prst="rect">
              <a:avLst/>
            </a:prstGeom>
          </p:spPr>
        </p:pic>
        <p:pic>
          <p:nvPicPr>
            <p:cNvPr id="9" name="Picture 8" descr="A table with numbers and letters&#10;&#10;AI-generated content may be incorrect.">
              <a:extLst>
                <a:ext uri="{FF2B5EF4-FFF2-40B4-BE49-F238E27FC236}">
                  <a16:creationId xmlns:a16="http://schemas.microsoft.com/office/drawing/2014/main" id="{AA879268-25BB-A853-CB86-BB9810D8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431" r="52025"/>
            <a:stretch>
              <a:fillRect/>
            </a:stretch>
          </p:blipFill>
          <p:spPr>
            <a:xfrm>
              <a:off x="3773090" y="4205900"/>
              <a:ext cx="1677683" cy="2272346"/>
            </a:xfrm>
            <a:prstGeom prst="rect">
              <a:avLst/>
            </a:prstGeom>
          </p:spPr>
        </p:pic>
        <p:pic>
          <p:nvPicPr>
            <p:cNvPr id="19" name="Picture 18" descr="A table with numbers and letters&#10;&#10;AI-generated content may be incorrect.">
              <a:extLst>
                <a:ext uri="{FF2B5EF4-FFF2-40B4-BE49-F238E27FC236}">
                  <a16:creationId xmlns:a16="http://schemas.microsoft.com/office/drawing/2014/main" id="{C8E87247-A793-D298-83D1-6C8B40FEF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762" r="1555"/>
            <a:stretch>
              <a:fillRect/>
            </a:stretch>
          </p:blipFill>
          <p:spPr>
            <a:xfrm>
              <a:off x="1348593" y="4205900"/>
              <a:ext cx="2424113" cy="2272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90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3AEA1-20E7-64E0-450B-C07984A78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24E430-40F5-A7BA-F8D7-1B55A13695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Dual-Tone Excitation for Plasma Movement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8DFFF-ADC4-9020-51BC-ED6339CC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291AA-143F-CAAC-6B81-09FB2599B700}"/>
              </a:ext>
            </a:extLst>
          </p:cNvPr>
          <p:cNvGrpSpPr/>
          <p:nvPr/>
        </p:nvGrpSpPr>
        <p:grpSpPr>
          <a:xfrm>
            <a:off x="1334854" y="1450908"/>
            <a:ext cx="6773499" cy="1090354"/>
            <a:chOff x="1975871" y="2262407"/>
            <a:chExt cx="6773499" cy="10903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24214A-B86F-330D-B006-010082F83D8E}"/>
                </a:ext>
              </a:extLst>
            </p:cNvPr>
            <p:cNvSpPr>
              <a:spLocks/>
            </p:cNvSpPr>
            <p:nvPr/>
          </p:nvSpPr>
          <p:spPr>
            <a:xfrm>
              <a:off x="8406366" y="2358590"/>
              <a:ext cx="204234" cy="8961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3FC407-8C00-4B5B-BC7D-CD138AC03AD5}"/>
                </a:ext>
              </a:extLst>
            </p:cNvPr>
            <p:cNvSpPr>
              <a:spLocks/>
            </p:cNvSpPr>
            <p:nvPr/>
          </p:nvSpPr>
          <p:spPr>
            <a:xfrm>
              <a:off x="1975871" y="2589617"/>
              <a:ext cx="6773499" cy="42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31CF4F-4080-D73D-897F-F33089ECDF03}"/>
                </a:ext>
              </a:extLst>
            </p:cNvPr>
            <p:cNvSpPr>
              <a:spLocks/>
            </p:cNvSpPr>
            <p:nvPr/>
          </p:nvSpPr>
          <p:spPr>
            <a:xfrm>
              <a:off x="4924181" y="2262410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8995E0-6854-232B-A016-C21E1C367009}"/>
                </a:ext>
              </a:extLst>
            </p:cNvPr>
            <p:cNvSpPr>
              <a:spLocks/>
            </p:cNvSpPr>
            <p:nvPr/>
          </p:nvSpPr>
          <p:spPr>
            <a:xfrm>
              <a:off x="4073556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5370E7-A3DC-2413-D127-4DBE5024C91E}"/>
                </a:ext>
              </a:extLst>
            </p:cNvPr>
            <p:cNvSpPr>
              <a:spLocks/>
            </p:cNvSpPr>
            <p:nvPr/>
          </p:nvSpPr>
          <p:spPr>
            <a:xfrm>
              <a:off x="5771361" y="2262409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734ABF-EDAA-F4C8-2BDC-29FC48BA46CF}"/>
                </a:ext>
              </a:extLst>
            </p:cNvPr>
            <p:cNvSpPr>
              <a:spLocks/>
            </p:cNvSpPr>
            <p:nvPr/>
          </p:nvSpPr>
          <p:spPr>
            <a:xfrm>
              <a:off x="3222931" y="2262408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06C82F-F2E6-6349-B26C-42638992C487}"/>
                </a:ext>
              </a:extLst>
            </p:cNvPr>
            <p:cNvSpPr>
              <a:spLocks/>
            </p:cNvSpPr>
            <p:nvPr/>
          </p:nvSpPr>
          <p:spPr>
            <a:xfrm>
              <a:off x="237230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B53E6A-4D32-90E3-E8FE-B562C8121890}"/>
                </a:ext>
              </a:extLst>
            </p:cNvPr>
            <p:cNvSpPr>
              <a:spLocks/>
            </p:cNvSpPr>
            <p:nvPr/>
          </p:nvSpPr>
          <p:spPr>
            <a:xfrm>
              <a:off x="6618541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CF8A8D-8145-DF21-6BBD-318EA52BF5E9}"/>
                </a:ext>
              </a:extLst>
            </p:cNvPr>
            <p:cNvSpPr>
              <a:spLocks/>
            </p:cNvSpPr>
            <p:nvPr/>
          </p:nvSpPr>
          <p:spPr>
            <a:xfrm>
              <a:off x="7469166" y="2262407"/>
              <a:ext cx="797279" cy="10903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A117A0F-77BF-E1DF-1984-B011887216A0}"/>
              </a:ext>
            </a:extLst>
          </p:cNvPr>
          <p:cNvSpPr>
            <a:spLocks/>
          </p:cNvSpPr>
          <p:nvPr/>
        </p:nvSpPr>
        <p:spPr>
          <a:xfrm>
            <a:off x="4362686" y="4109108"/>
            <a:ext cx="829650" cy="808826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666B44E-A0D6-06B7-E68A-0E6165CAD96A}"/>
              </a:ext>
            </a:extLst>
          </p:cNvPr>
          <p:cNvSpPr>
            <a:spLocks/>
          </p:cNvSpPr>
          <p:nvPr/>
        </p:nvSpPr>
        <p:spPr>
          <a:xfrm rot="20699298">
            <a:off x="4453030" y="4281907"/>
            <a:ext cx="648962" cy="463227"/>
          </a:xfrm>
          <a:custGeom>
            <a:avLst/>
            <a:gdLst>
              <a:gd name="connsiteX0" fmla="*/ 0 w 451779"/>
              <a:gd name="connsiteY0" fmla="*/ 137591 h 271992"/>
              <a:gd name="connsiteX1" fmla="*/ 148183 w 451779"/>
              <a:gd name="connsiteY1" fmla="*/ 3865 h 271992"/>
              <a:gd name="connsiteX2" fmla="*/ 336123 w 451779"/>
              <a:gd name="connsiteY2" fmla="*/ 271318 h 271992"/>
              <a:gd name="connsiteX3" fmla="*/ 451779 w 451779"/>
              <a:gd name="connsiteY3" fmla="*/ 65307 h 27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779" h="271992">
                <a:moveTo>
                  <a:pt x="0" y="137591"/>
                </a:moveTo>
                <a:cubicBezTo>
                  <a:pt x="46081" y="59584"/>
                  <a:pt x="92162" y="-18423"/>
                  <a:pt x="148183" y="3865"/>
                </a:cubicBezTo>
                <a:cubicBezTo>
                  <a:pt x="204204" y="26153"/>
                  <a:pt x="285524" y="261078"/>
                  <a:pt x="336123" y="271318"/>
                </a:cubicBezTo>
                <a:cubicBezTo>
                  <a:pt x="386722" y="281558"/>
                  <a:pt x="419250" y="173432"/>
                  <a:pt x="451779" y="6530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050CAE-2A9E-F0F2-A935-D2DA98547226}"/>
              </a:ext>
            </a:extLst>
          </p:cNvPr>
          <p:cNvSpPr>
            <a:spLocks/>
          </p:cNvSpPr>
          <p:nvPr/>
        </p:nvSpPr>
        <p:spPr>
          <a:xfrm>
            <a:off x="4365632" y="5237350"/>
            <a:ext cx="829650" cy="80882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0152BD3-236A-7D2E-5F0E-828843774D0B}"/>
              </a:ext>
            </a:extLst>
          </p:cNvPr>
          <p:cNvSpPr>
            <a:spLocks/>
          </p:cNvSpPr>
          <p:nvPr/>
        </p:nvSpPr>
        <p:spPr>
          <a:xfrm rot="20699298">
            <a:off x="4455976" y="5410149"/>
            <a:ext cx="648962" cy="463227"/>
          </a:xfrm>
          <a:custGeom>
            <a:avLst/>
            <a:gdLst>
              <a:gd name="connsiteX0" fmla="*/ 0 w 451779"/>
              <a:gd name="connsiteY0" fmla="*/ 137591 h 271992"/>
              <a:gd name="connsiteX1" fmla="*/ 148183 w 451779"/>
              <a:gd name="connsiteY1" fmla="*/ 3865 h 271992"/>
              <a:gd name="connsiteX2" fmla="*/ 336123 w 451779"/>
              <a:gd name="connsiteY2" fmla="*/ 271318 h 271992"/>
              <a:gd name="connsiteX3" fmla="*/ 451779 w 451779"/>
              <a:gd name="connsiteY3" fmla="*/ 65307 h 27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779" h="271992">
                <a:moveTo>
                  <a:pt x="0" y="137591"/>
                </a:moveTo>
                <a:cubicBezTo>
                  <a:pt x="46081" y="59584"/>
                  <a:pt x="92162" y="-18423"/>
                  <a:pt x="148183" y="3865"/>
                </a:cubicBezTo>
                <a:cubicBezTo>
                  <a:pt x="204204" y="26153"/>
                  <a:pt x="285524" y="261078"/>
                  <a:pt x="336123" y="271318"/>
                </a:cubicBezTo>
                <a:cubicBezTo>
                  <a:pt x="386722" y="281558"/>
                  <a:pt x="419250" y="173432"/>
                  <a:pt x="451779" y="6530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973D951-2013-06FE-797D-17D993A502F3}"/>
              </a:ext>
            </a:extLst>
          </p:cNvPr>
          <p:cNvSpPr>
            <a:spLocks/>
          </p:cNvSpPr>
          <p:nvPr/>
        </p:nvSpPr>
        <p:spPr>
          <a:xfrm rot="10800000">
            <a:off x="1810811" y="1532414"/>
            <a:ext cx="638233" cy="927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2C44EA-F9F9-97A8-B970-38FA4179AD1D}"/>
              </a:ext>
            </a:extLst>
          </p:cNvPr>
          <p:cNvSpPr>
            <a:spLocks/>
          </p:cNvSpPr>
          <p:nvPr/>
        </p:nvSpPr>
        <p:spPr>
          <a:xfrm rot="10800000">
            <a:off x="2661436" y="1532415"/>
            <a:ext cx="638233" cy="927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49E437-D70A-F4C9-BEC2-C1DB173F230C}"/>
              </a:ext>
            </a:extLst>
          </p:cNvPr>
          <p:cNvSpPr>
            <a:spLocks/>
          </p:cNvSpPr>
          <p:nvPr/>
        </p:nvSpPr>
        <p:spPr>
          <a:xfrm rot="10800000">
            <a:off x="3512061" y="1532414"/>
            <a:ext cx="638233" cy="927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A2C7C49-6AF7-AAE0-99B3-0BBDB91DCA73}"/>
              </a:ext>
            </a:extLst>
          </p:cNvPr>
          <p:cNvSpPr>
            <a:spLocks/>
          </p:cNvSpPr>
          <p:nvPr/>
        </p:nvSpPr>
        <p:spPr>
          <a:xfrm rot="10800000">
            <a:off x="4362686" y="1532415"/>
            <a:ext cx="638233" cy="927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419FDB-5133-9CCC-67F7-E0B89AF2DA87}"/>
              </a:ext>
            </a:extLst>
          </p:cNvPr>
          <p:cNvCxnSpPr>
            <a:cxnSpLocks/>
          </p:cNvCxnSpPr>
          <p:nvPr/>
        </p:nvCxnSpPr>
        <p:spPr>
          <a:xfrm>
            <a:off x="5175567" y="5639814"/>
            <a:ext cx="7076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88EC7D-CFE1-1ADB-7E5F-28AB0ECE4010}"/>
              </a:ext>
            </a:extLst>
          </p:cNvPr>
          <p:cNvCxnSpPr>
            <a:cxnSpLocks/>
          </p:cNvCxnSpPr>
          <p:nvPr/>
        </p:nvCxnSpPr>
        <p:spPr>
          <a:xfrm flipV="1">
            <a:off x="7855775" y="3427049"/>
            <a:ext cx="0" cy="11062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62AA011-283D-E8A2-3ECB-7EC09EEC3E06}"/>
              </a:ext>
            </a:extLst>
          </p:cNvPr>
          <p:cNvSpPr/>
          <p:nvPr/>
        </p:nvSpPr>
        <p:spPr>
          <a:xfrm rot="16200000">
            <a:off x="5958820" y="4599686"/>
            <a:ext cx="759784" cy="46790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E1674B-005C-EC69-E730-A31E19F6E4B7}"/>
              </a:ext>
            </a:extLst>
          </p:cNvPr>
          <p:cNvCxnSpPr>
            <a:cxnSpLocks/>
          </p:cNvCxnSpPr>
          <p:nvPr/>
        </p:nvCxnSpPr>
        <p:spPr>
          <a:xfrm>
            <a:off x="5878291" y="5094036"/>
            <a:ext cx="2427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148843-AEE4-CE02-03F6-72226290EEBB}"/>
              </a:ext>
            </a:extLst>
          </p:cNvPr>
          <p:cNvCxnSpPr>
            <a:cxnSpLocks/>
          </p:cNvCxnSpPr>
          <p:nvPr/>
        </p:nvCxnSpPr>
        <p:spPr>
          <a:xfrm>
            <a:off x="6569018" y="4533310"/>
            <a:ext cx="129741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03BBD4-4508-C91B-2E90-3802C294E5FF}"/>
              </a:ext>
            </a:extLst>
          </p:cNvPr>
          <p:cNvCxnSpPr>
            <a:cxnSpLocks/>
          </p:cNvCxnSpPr>
          <p:nvPr/>
        </p:nvCxnSpPr>
        <p:spPr>
          <a:xfrm flipV="1">
            <a:off x="5878291" y="5094035"/>
            <a:ext cx="0" cy="553579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FB835EA-413A-8542-30BA-B1F8863067B1}"/>
              </a:ext>
            </a:extLst>
          </p:cNvPr>
          <p:cNvCxnSpPr>
            <a:cxnSpLocks/>
          </p:cNvCxnSpPr>
          <p:nvPr/>
        </p:nvCxnSpPr>
        <p:spPr>
          <a:xfrm>
            <a:off x="5175567" y="4671036"/>
            <a:ext cx="93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B5F47C-3E99-314E-4EF4-52D6F61947FB}"/>
              </a:ext>
            </a:extLst>
          </p:cNvPr>
          <p:cNvCxnSpPr>
            <a:cxnSpLocks/>
          </p:cNvCxnSpPr>
          <p:nvPr/>
        </p:nvCxnSpPr>
        <p:spPr>
          <a:xfrm>
            <a:off x="7855775" y="2443253"/>
            <a:ext cx="0" cy="101696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9FE5B77-1AF7-2043-2DC6-2790950BD20B}"/>
              </a:ext>
            </a:extLst>
          </p:cNvPr>
          <p:cNvSpPr txBox="1"/>
          <p:nvPr/>
        </p:nvSpPr>
        <p:spPr>
          <a:xfrm>
            <a:off x="6592365" y="4817115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35846E-9810-02D0-2C23-9408DA49F457}"/>
              </a:ext>
            </a:extLst>
          </p:cNvPr>
          <p:cNvSpPr txBox="1"/>
          <p:nvPr/>
        </p:nvSpPr>
        <p:spPr>
          <a:xfrm>
            <a:off x="2068938" y="4724493"/>
            <a:ext cx="135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Generators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430095-E0CE-EE55-BDF8-645A666668BF}"/>
              </a:ext>
            </a:extLst>
          </p:cNvPr>
          <p:cNvSpPr txBox="1"/>
          <p:nvPr/>
        </p:nvSpPr>
        <p:spPr>
          <a:xfrm>
            <a:off x="916822" y="2675321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Cell #: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EF7B72-39F7-5A96-7363-44AB89D8F838}"/>
              </a:ext>
            </a:extLst>
          </p:cNvPr>
          <p:cNvSpPr txBox="1"/>
          <p:nvPr/>
        </p:nvSpPr>
        <p:spPr>
          <a:xfrm>
            <a:off x="7051899" y="270310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1C357D-DE6A-6CB3-F6FE-262A7DA17ACF}"/>
              </a:ext>
            </a:extLst>
          </p:cNvPr>
          <p:cNvSpPr txBox="1"/>
          <p:nvPr/>
        </p:nvSpPr>
        <p:spPr>
          <a:xfrm>
            <a:off x="6201274" y="270310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DFCD81-C63B-3CB6-DD41-56A2F257C808}"/>
              </a:ext>
            </a:extLst>
          </p:cNvPr>
          <p:cNvSpPr txBox="1"/>
          <p:nvPr/>
        </p:nvSpPr>
        <p:spPr>
          <a:xfrm>
            <a:off x="5350649" y="27031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C83AC1-3F53-0254-E811-E57C6963C06C}"/>
              </a:ext>
            </a:extLst>
          </p:cNvPr>
          <p:cNvSpPr txBox="1"/>
          <p:nvPr/>
        </p:nvSpPr>
        <p:spPr>
          <a:xfrm>
            <a:off x="4509268" y="27031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9D3EAB-5529-BFB1-61CC-1688CFD4D8DC}"/>
              </a:ext>
            </a:extLst>
          </p:cNvPr>
          <p:cNvSpPr txBox="1"/>
          <p:nvPr/>
        </p:nvSpPr>
        <p:spPr>
          <a:xfrm>
            <a:off x="3658643" y="27031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06DAA4-E110-1EAE-5D19-8200356FFA54}"/>
              </a:ext>
            </a:extLst>
          </p:cNvPr>
          <p:cNvSpPr txBox="1"/>
          <p:nvPr/>
        </p:nvSpPr>
        <p:spPr>
          <a:xfrm>
            <a:off x="2805663" y="27031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3FD83D-F572-C71D-77AA-A84DE1B8B416}"/>
              </a:ext>
            </a:extLst>
          </p:cNvPr>
          <p:cNvSpPr txBox="1"/>
          <p:nvPr/>
        </p:nvSpPr>
        <p:spPr>
          <a:xfrm>
            <a:off x="1952683" y="27031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DF7FE4-2422-C4BA-9523-64E307F338F4}"/>
              </a:ext>
            </a:extLst>
          </p:cNvPr>
          <p:cNvSpPr txBox="1"/>
          <p:nvPr/>
        </p:nvSpPr>
        <p:spPr>
          <a:xfrm>
            <a:off x="607599" y="3252718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CD76C22-EDE2-FF80-3000-260574B34507}"/>
                  </a:ext>
                </a:extLst>
              </p:cNvPr>
              <p:cNvSpPr txBox="1"/>
              <p:nvPr/>
            </p:nvSpPr>
            <p:spPr>
              <a:xfrm>
                <a:off x="1747506" y="3302394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CD76C22-EDE2-FF80-3000-260574B34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506" y="3302394"/>
                <a:ext cx="701539" cy="400110"/>
              </a:xfrm>
              <a:prstGeom prst="rect">
                <a:avLst/>
              </a:prstGeom>
              <a:blipFill>
                <a:blip r:embed="rId2"/>
                <a:stretch>
                  <a:fillRect l="-8929" t="-9375" r="-89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0AC44D-3124-4435-E41B-C1AA3845DA1E}"/>
                  </a:ext>
                </a:extLst>
              </p:cNvPr>
              <p:cNvSpPr txBox="1"/>
              <p:nvPr/>
            </p:nvSpPr>
            <p:spPr>
              <a:xfrm>
                <a:off x="2581590" y="3302394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0AC44D-3124-4435-E41B-C1AA3845D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590" y="3302394"/>
                <a:ext cx="701539" cy="400110"/>
              </a:xfrm>
              <a:prstGeom prst="rect">
                <a:avLst/>
              </a:prstGeom>
              <a:blipFill>
                <a:blip r:embed="rId3"/>
                <a:stretch>
                  <a:fillRect l="-8929" t="-9375" r="-71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F0F5CBB-C775-C992-365F-3CFB0EBD4548}"/>
                  </a:ext>
                </a:extLst>
              </p:cNvPr>
              <p:cNvSpPr txBox="1"/>
              <p:nvPr/>
            </p:nvSpPr>
            <p:spPr>
              <a:xfrm>
                <a:off x="3480407" y="3298719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F0F5CBB-C775-C992-365F-3CFB0EBD4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407" y="3298719"/>
                <a:ext cx="701539" cy="400110"/>
              </a:xfrm>
              <a:prstGeom prst="rect">
                <a:avLst/>
              </a:prstGeom>
              <a:blipFill>
                <a:blip r:embed="rId4"/>
                <a:stretch>
                  <a:fillRect l="-10714" t="-6061" r="-714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060084A-8C83-27C4-12D4-3DDCCC2785DF}"/>
                  </a:ext>
                </a:extLst>
              </p:cNvPr>
              <p:cNvSpPr txBox="1"/>
              <p:nvPr/>
            </p:nvSpPr>
            <p:spPr>
              <a:xfrm>
                <a:off x="4325174" y="3298719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060084A-8C83-27C4-12D4-3DDCCC278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74" y="3298719"/>
                <a:ext cx="701539" cy="400110"/>
              </a:xfrm>
              <a:prstGeom prst="rect">
                <a:avLst/>
              </a:prstGeom>
              <a:blipFill>
                <a:blip r:embed="rId5"/>
                <a:stretch>
                  <a:fillRect l="-8929" t="-6061" r="-714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1EA9D0-041E-2A67-0B7D-F72DBDCD75C4}"/>
                  </a:ext>
                </a:extLst>
              </p:cNvPr>
              <p:cNvSpPr txBox="1"/>
              <p:nvPr/>
            </p:nvSpPr>
            <p:spPr>
              <a:xfrm>
                <a:off x="5181681" y="3298719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1EA9D0-041E-2A67-0B7D-F72DBDCD7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81" y="3298719"/>
                <a:ext cx="701539" cy="400110"/>
              </a:xfrm>
              <a:prstGeom prst="rect">
                <a:avLst/>
              </a:prstGeom>
              <a:blipFill>
                <a:blip r:embed="rId6"/>
                <a:stretch>
                  <a:fillRect l="-8929" t="-6061" r="-714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FE72BBB-0384-9095-9DF0-44E6CC9FC918}"/>
                  </a:ext>
                </a:extLst>
              </p:cNvPr>
              <p:cNvSpPr txBox="1"/>
              <p:nvPr/>
            </p:nvSpPr>
            <p:spPr>
              <a:xfrm>
                <a:off x="6021255" y="3298719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FE72BBB-0384-9095-9DF0-44E6CC9FC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255" y="3298719"/>
                <a:ext cx="701539" cy="400110"/>
              </a:xfrm>
              <a:prstGeom prst="rect">
                <a:avLst/>
              </a:prstGeom>
              <a:blipFill>
                <a:blip r:embed="rId7"/>
                <a:stretch>
                  <a:fillRect l="-10714" t="-6061" r="-714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B2BB593-FE80-75FB-6A92-37593722B22A}"/>
                  </a:ext>
                </a:extLst>
              </p:cNvPr>
              <p:cNvSpPr txBox="1"/>
              <p:nvPr/>
            </p:nvSpPr>
            <p:spPr>
              <a:xfrm>
                <a:off x="6874714" y="3296710"/>
                <a:ext cx="701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/7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B2BB593-FE80-75FB-6A92-37593722B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714" y="3296710"/>
                <a:ext cx="701539" cy="400110"/>
              </a:xfrm>
              <a:prstGeom prst="rect">
                <a:avLst/>
              </a:prstGeom>
              <a:blipFill>
                <a:blip r:embed="rId8"/>
                <a:stretch>
                  <a:fillRect l="-8929" t="-9375" r="-7143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07EB644D-77F4-B732-F85A-010402E5F98F}"/>
              </a:ext>
            </a:extLst>
          </p:cNvPr>
          <p:cNvSpPr/>
          <p:nvPr/>
        </p:nvSpPr>
        <p:spPr>
          <a:xfrm>
            <a:off x="1771792" y="3223347"/>
            <a:ext cx="660548" cy="5468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A4A1915-2BB8-5859-9B8D-71D7AA2AAF9E}"/>
              </a:ext>
            </a:extLst>
          </p:cNvPr>
          <p:cNvSpPr/>
          <p:nvPr/>
        </p:nvSpPr>
        <p:spPr>
          <a:xfrm>
            <a:off x="1775086" y="3223347"/>
            <a:ext cx="1579108" cy="5468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70C666-E6ED-18B5-9779-09C24F5384AB}"/>
              </a:ext>
            </a:extLst>
          </p:cNvPr>
          <p:cNvSpPr/>
          <p:nvPr/>
        </p:nvSpPr>
        <p:spPr>
          <a:xfrm>
            <a:off x="2421188" y="3214539"/>
            <a:ext cx="913621" cy="55564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865056-5DB3-EBD0-9FB9-46C36971BB56}"/>
              </a:ext>
            </a:extLst>
          </p:cNvPr>
          <p:cNvSpPr/>
          <p:nvPr/>
        </p:nvSpPr>
        <p:spPr>
          <a:xfrm>
            <a:off x="2427581" y="3214539"/>
            <a:ext cx="1852760" cy="5468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7DE18EE-2A1E-5524-B247-154B82EA5824}"/>
              </a:ext>
            </a:extLst>
          </p:cNvPr>
          <p:cNvSpPr/>
          <p:nvPr/>
        </p:nvSpPr>
        <p:spPr>
          <a:xfrm>
            <a:off x="3339127" y="3223348"/>
            <a:ext cx="944037" cy="5380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4A26EB9-FD9B-979D-072D-AB69E27E00B5}"/>
              </a:ext>
            </a:extLst>
          </p:cNvPr>
          <p:cNvSpPr/>
          <p:nvPr/>
        </p:nvSpPr>
        <p:spPr>
          <a:xfrm>
            <a:off x="4269393" y="3223347"/>
            <a:ext cx="906174" cy="5380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0AE97E-A868-1551-A793-AEC5ED1E8A6E}"/>
              </a:ext>
            </a:extLst>
          </p:cNvPr>
          <p:cNvSpPr/>
          <p:nvPr/>
        </p:nvSpPr>
        <p:spPr>
          <a:xfrm>
            <a:off x="3345960" y="3214537"/>
            <a:ext cx="1835721" cy="5380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57F0DD-3782-EFF8-B9C2-4AD0F4D8EFFF}"/>
              </a:ext>
            </a:extLst>
          </p:cNvPr>
          <p:cNvSpPr txBox="1"/>
          <p:nvPr/>
        </p:nvSpPr>
        <p:spPr>
          <a:xfrm>
            <a:off x="3722760" y="434864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SG1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9C9457-25F5-F4C7-1302-4EB9ECCF933E}"/>
              </a:ext>
            </a:extLst>
          </p:cNvPr>
          <p:cNvSpPr txBox="1"/>
          <p:nvPr/>
        </p:nvSpPr>
        <p:spPr>
          <a:xfrm>
            <a:off x="3722760" y="548273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SG2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5291B0-7C7A-31D9-3C93-49D78F6CE103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1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A10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670D8"/>
                                      </p:to>
                                    </p:animClr>
                                    <p:animClr clrSpc="rgb" dir="cw">
                                      <p:cBhvr>
                                        <p:cTn id="1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70D8"/>
                                      </p:to>
                                    </p:animClr>
                                    <p:set>
                                      <p:cBhvr>
                                        <p:cTn id="12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EF8DA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A108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70D8"/>
                                      </p:to>
                                    </p:animClr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EF8DA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A108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70D8"/>
                                      </p:to>
                                    </p:animClr>
                                    <p:set>
                                      <p:cBhvr>
                                        <p:cTn id="6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A108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EF8DA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670D8"/>
                                      </p:to>
                                    </p:animClr>
                                    <p:set>
                                      <p:cBhvr>
                                        <p:cTn id="9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BE115-388A-7D9A-35A7-45950138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4" descr="A close up of a camera lens&#10;&#10;AI-generated content may be incorrect.">
            <a:extLst>
              <a:ext uri="{FF2B5EF4-FFF2-40B4-BE49-F238E27FC236}">
                <a16:creationId xmlns:a16="http://schemas.microsoft.com/office/drawing/2014/main" id="{650D2690-5E58-9703-D7ED-F4DFA9EA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62" r="25660" b="17680"/>
          <a:stretch>
            <a:fillRect/>
          </a:stretch>
        </p:blipFill>
        <p:spPr>
          <a:xfrm rot="5400000">
            <a:off x="-443343" y="1732033"/>
            <a:ext cx="2672644" cy="15789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2337C-0DEE-903A-4CB2-D0989F9FDC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Plasma Translation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C5013-52D5-46FC-5DD8-178B8377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A0C802-CD1C-715D-20F6-99529FDCDBF6}"/>
              </a:ext>
            </a:extLst>
          </p:cNvPr>
          <p:cNvGrpSpPr/>
          <p:nvPr/>
        </p:nvGrpSpPr>
        <p:grpSpPr>
          <a:xfrm>
            <a:off x="103505" y="1185185"/>
            <a:ext cx="8936990" cy="5126714"/>
            <a:chOff x="-1" y="-4"/>
            <a:chExt cx="12192001" cy="6844135"/>
          </a:xfrm>
        </p:grpSpPr>
        <p:pic>
          <p:nvPicPr>
            <p:cNvPr id="4" name="Content Placeholder 14" descr="A close up of a camera lens&#10;&#10;AI-generated content may be incorrect.">
              <a:extLst>
                <a:ext uri="{FF2B5EF4-FFF2-40B4-BE49-F238E27FC236}">
                  <a16:creationId xmlns:a16="http://schemas.microsoft.com/office/drawing/2014/main" id="{11B6174C-C842-F0EE-09CF-DB655C50DB8D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2"/>
            <a:stretch>
              <a:fillRect/>
            </a:stretch>
          </p:blipFill>
          <p:spPr>
            <a:xfrm rot="5400000">
              <a:off x="-544116" y="544116"/>
              <a:ext cx="4352925" cy="3264693"/>
            </a:xfrm>
          </p:spPr>
        </p:pic>
        <p:sp>
          <p:nvSpPr>
            <p:cNvPr id="5" name="Slide Number Placeholder 3">
              <a:extLst>
                <a:ext uri="{FF2B5EF4-FFF2-40B4-BE49-F238E27FC236}">
                  <a16:creationId xmlns:a16="http://schemas.microsoft.com/office/drawing/2014/main" id="{69BD7338-7C6C-1A8B-F94D-9C06E83DCAEE}"/>
                </a:ext>
              </a:extLst>
            </p:cNvPr>
            <p:cNvSpPr>
              <a:spLocks noGrp="1"/>
            </p:cNvSpPr>
            <p:nvPr>
              <p:ph type="sldNum" sz="quarter" idx="12"/>
            </p:nvPr>
          </p:nvSpPr>
          <p:spPr>
            <a:xfrm>
              <a:off x="8610600" y="6356350"/>
              <a:ext cx="2743200" cy="365125"/>
            </a:xfrm>
          </p:spPr>
          <p:txBody>
            <a:bodyPr/>
            <a:lstStyle/>
            <a:p>
              <a:fld id="{0207093E-18B4-6C4C-8CC1-1C2C170F8E4C}" type="slidenum">
                <a:rPr lang="en-US" smtClean="0"/>
                <a:t>9</a:t>
              </a:fld>
              <a:endParaRPr lang="en-US" dirty="0"/>
            </a:p>
          </p:txBody>
        </p:sp>
        <p:pic>
          <p:nvPicPr>
            <p:cNvPr id="6" name="Picture 5" descr="A close up of a camera lens&#10;&#10;AI-generated content may be incorrect.">
              <a:extLst>
                <a:ext uri="{FF2B5EF4-FFF2-40B4-BE49-F238E27FC236}">
                  <a16:creationId xmlns:a16="http://schemas.microsoft.com/office/drawing/2014/main" id="{A6B5A25F-5639-E6BC-14DA-7CB8DC41D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529" t="5616" r="28679" b="10696"/>
            <a:stretch>
              <a:fillRect/>
            </a:stretch>
          </p:blipFill>
          <p:spPr>
            <a:xfrm rot="5400000">
              <a:off x="2113707" y="-33394"/>
              <a:ext cx="4237726" cy="4304511"/>
            </a:xfrm>
            <a:prstGeom prst="rect">
              <a:avLst/>
            </a:prstGeom>
          </p:spPr>
        </p:pic>
        <p:pic>
          <p:nvPicPr>
            <p:cNvPr id="9" name="Picture 8" descr="A close up of a camera lens&#10;&#10;AI-generated content may be incorrect.">
              <a:extLst>
                <a:ext uri="{FF2B5EF4-FFF2-40B4-BE49-F238E27FC236}">
                  <a16:creationId xmlns:a16="http://schemas.microsoft.com/office/drawing/2014/main" id="{BAA22317-D570-D08E-90FC-CD4301B29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07" t="10714" r="29664" b="4570"/>
            <a:stretch>
              <a:fillRect/>
            </a:stretch>
          </p:blipFill>
          <p:spPr>
            <a:xfrm rot="5400000">
              <a:off x="4932354" y="-106505"/>
              <a:ext cx="4144268" cy="4357273"/>
            </a:xfrm>
            <a:prstGeom prst="rect">
              <a:avLst/>
            </a:prstGeom>
          </p:spPr>
        </p:pic>
        <p:pic>
          <p:nvPicPr>
            <p:cNvPr id="10" name="Picture 9" descr="A close up of a camera lens&#10;&#10;AI-generated content may be incorrect.">
              <a:extLst>
                <a:ext uri="{FF2B5EF4-FFF2-40B4-BE49-F238E27FC236}">
                  <a16:creationId xmlns:a16="http://schemas.microsoft.com/office/drawing/2014/main" id="{7DD98B20-E27B-417B-6145-B90E8CBF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172" t="5614" r="27479" b="7998"/>
            <a:stretch>
              <a:fillRect/>
            </a:stretch>
          </p:blipFill>
          <p:spPr>
            <a:xfrm rot="5400000">
              <a:off x="8003125" y="-255255"/>
              <a:ext cx="3933623" cy="4444126"/>
            </a:xfrm>
            <a:prstGeom prst="rect">
              <a:avLst/>
            </a:prstGeom>
          </p:spPr>
        </p:pic>
        <p:pic>
          <p:nvPicPr>
            <p:cNvPr id="11" name="Picture 10" descr="A close up of a light&#10;&#10;AI-generated content may be incorrect.">
              <a:extLst>
                <a:ext uri="{FF2B5EF4-FFF2-40B4-BE49-F238E27FC236}">
                  <a16:creationId xmlns:a16="http://schemas.microsoft.com/office/drawing/2014/main" id="{598A66F3-647B-A6BC-3142-5D3B27E98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4230" t="5500" r="32545" b="19298"/>
            <a:stretch>
              <a:fillRect/>
            </a:stretch>
          </p:blipFill>
          <p:spPr>
            <a:xfrm rot="5400000">
              <a:off x="112976" y="2944578"/>
              <a:ext cx="3786576" cy="4012529"/>
            </a:xfrm>
            <a:prstGeom prst="rect">
              <a:avLst/>
            </a:prstGeom>
          </p:spPr>
        </p:pic>
        <p:pic>
          <p:nvPicPr>
            <p:cNvPr id="30" name="Picture 29" descr="A close up of a light&#10;&#10;AI-generated content may be incorrect.">
              <a:extLst>
                <a:ext uri="{FF2B5EF4-FFF2-40B4-BE49-F238E27FC236}">
                  <a16:creationId xmlns:a16="http://schemas.microsoft.com/office/drawing/2014/main" id="{0849622F-CD1F-B74E-03F3-5D850FA5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0023" t="9836" r="24653" b="14985"/>
            <a:stretch>
              <a:fillRect/>
            </a:stretch>
          </p:blipFill>
          <p:spPr>
            <a:xfrm rot="5400000">
              <a:off x="3964697" y="3005612"/>
              <a:ext cx="3794125" cy="3866843"/>
            </a:xfrm>
            <a:prstGeom prst="rect">
              <a:avLst/>
            </a:prstGeom>
          </p:spPr>
        </p:pic>
        <p:pic>
          <p:nvPicPr>
            <p:cNvPr id="37" name="Picture 36" descr="A close up of a pipe&#10;&#10;AI-generated content may be incorrect.">
              <a:extLst>
                <a:ext uri="{FF2B5EF4-FFF2-40B4-BE49-F238E27FC236}">
                  <a16:creationId xmlns:a16="http://schemas.microsoft.com/office/drawing/2014/main" id="{5DD0352F-3774-2EB1-4FB1-EDDBEE19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157" r="33449" b="17328"/>
            <a:stretch>
              <a:fillRect/>
            </a:stretch>
          </p:blipFill>
          <p:spPr>
            <a:xfrm rot="5400000">
              <a:off x="8040692" y="2684790"/>
              <a:ext cx="3879883" cy="44227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B5598AF-5B72-B225-517C-433FE7096C8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1796" y="338390"/>
                  <a:ext cx="798636" cy="8929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B5598AF-5B72-B225-517C-433FE7096C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96" y="338390"/>
                  <a:ext cx="798636" cy="892979"/>
                </a:xfrm>
                <a:prstGeom prst="rect">
                  <a:avLst/>
                </a:prstGeom>
                <a:blipFill>
                  <a:blip r:embed="rId9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D10D5-D814-4487-BEAC-3358264543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49981" y="338390"/>
                  <a:ext cx="798636" cy="8929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D10D5-D814-4487-BEAC-3358264543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9981" y="338390"/>
                  <a:ext cx="798636" cy="892979"/>
                </a:xfrm>
                <a:prstGeom prst="rect">
                  <a:avLst/>
                </a:prstGeom>
                <a:blipFill>
                  <a:blip r:embed="rId1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71BD3EF-3464-F1BB-F797-970267304F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8634" y="339737"/>
                  <a:ext cx="798636" cy="8915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71BD3EF-3464-F1BB-F797-970267304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634" y="339737"/>
                  <a:ext cx="798636" cy="891525"/>
                </a:xfrm>
                <a:prstGeom prst="rect">
                  <a:avLst/>
                </a:prstGeom>
                <a:blipFill>
                  <a:blip r:embed="rId11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423DA7E-A07A-4918-AFBB-3B787334D1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6608" y="3122704"/>
                  <a:ext cx="798636" cy="8915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423DA7E-A07A-4918-AFBB-3B787334D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608" y="3122704"/>
                  <a:ext cx="798636" cy="891525"/>
                </a:xfrm>
                <a:prstGeom prst="rect">
                  <a:avLst/>
                </a:prstGeom>
                <a:blipFill>
                  <a:blip r:embed="rId12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326F41A-4C78-45E6-D576-3371C6AA64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951413" y="330890"/>
                  <a:ext cx="798636" cy="901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326F41A-4C78-45E6-D576-3371C6AA6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1413" y="330890"/>
                  <a:ext cx="798636" cy="901368"/>
                </a:xfrm>
                <a:prstGeom prst="rect">
                  <a:avLst/>
                </a:prstGeom>
                <a:blipFill>
                  <a:blip r:embed="rId13"/>
                  <a:stretch>
                    <a:fillRect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3A999E-65DE-9F6E-5C2A-854E09A72D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32433" y="3122704"/>
                  <a:ext cx="798636" cy="8929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23A999E-65DE-9F6E-5C2A-854E09A72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433" y="3122704"/>
                  <a:ext cx="798636" cy="892979"/>
                </a:xfrm>
                <a:prstGeom prst="rect">
                  <a:avLst/>
                </a:prstGeom>
                <a:blipFill>
                  <a:blip r:embed="rId14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BD12DCA-3671-6FAC-2C16-DF26339ACA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915084" y="3121359"/>
                  <a:ext cx="798636" cy="8929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CA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BD12DCA-3671-6FAC-2C16-DF26339AC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5084" y="3121359"/>
                  <a:ext cx="798636" cy="892979"/>
                </a:xfrm>
                <a:prstGeom prst="rect">
                  <a:avLst/>
                </a:prstGeom>
                <a:blipFill>
                  <a:blip r:embed="rId15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8119B7D-6FBF-83BA-C7A7-9C85A64C90C8}"/>
              </a:ext>
            </a:extLst>
          </p:cNvPr>
          <p:cNvSpPr txBox="1">
            <a:spLocks/>
          </p:cNvSpPr>
          <p:nvPr/>
        </p:nvSpPr>
        <p:spPr>
          <a:xfrm>
            <a:off x="3250406" y="6346825"/>
            <a:ext cx="299085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Stokes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73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_three" id="{E94DC24C-3379-3949-A83C-80DDDED30009}" vid="{C9830522-1FD9-494E-BB31-AB26B6DAF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18096</TotalTime>
  <Words>988</Words>
  <Application>Microsoft Macintosh PowerPoint</Application>
  <PresentationFormat>On-screen Show (4:3)</PresentationFormat>
  <Paragraphs>285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Stokes</dc:creator>
  <cp:lastModifiedBy>William Stokes</cp:lastModifiedBy>
  <cp:revision>103</cp:revision>
  <dcterms:created xsi:type="dcterms:W3CDTF">2026-05-20T17:06:23Z</dcterms:created>
  <dcterms:modified xsi:type="dcterms:W3CDTF">2026-06-09T12:45:54Z</dcterms:modified>
</cp:coreProperties>
</file>