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1"/>
    <p:sldMasterId id="2147483969" r:id="rId2"/>
  </p:sldMasterIdLst>
  <p:notesMasterIdLst>
    <p:notesMasterId r:id="rId39"/>
  </p:notesMasterIdLst>
  <p:sldIdLst>
    <p:sldId id="390" r:id="rId3"/>
    <p:sldId id="392" r:id="rId4"/>
    <p:sldId id="391" r:id="rId5"/>
    <p:sldId id="394" r:id="rId6"/>
    <p:sldId id="395" r:id="rId7"/>
    <p:sldId id="402" r:id="rId8"/>
    <p:sldId id="396" r:id="rId9"/>
    <p:sldId id="397" r:id="rId10"/>
    <p:sldId id="427" r:id="rId11"/>
    <p:sldId id="399" r:id="rId12"/>
    <p:sldId id="400" r:id="rId13"/>
    <p:sldId id="425" r:id="rId14"/>
    <p:sldId id="410" r:id="rId15"/>
    <p:sldId id="406" r:id="rId16"/>
    <p:sldId id="411" r:id="rId17"/>
    <p:sldId id="407" r:id="rId18"/>
    <p:sldId id="408" r:id="rId19"/>
    <p:sldId id="409" r:id="rId20"/>
    <p:sldId id="401" r:id="rId21"/>
    <p:sldId id="412" r:id="rId22"/>
    <p:sldId id="416" r:id="rId23"/>
    <p:sldId id="420" r:id="rId24"/>
    <p:sldId id="422" r:id="rId25"/>
    <p:sldId id="387" r:id="rId26"/>
    <p:sldId id="423" r:id="rId27"/>
    <p:sldId id="428" r:id="rId28"/>
    <p:sldId id="393" r:id="rId29"/>
    <p:sldId id="403" r:id="rId30"/>
    <p:sldId id="424" r:id="rId31"/>
    <p:sldId id="404" r:id="rId32"/>
    <p:sldId id="405" r:id="rId33"/>
    <p:sldId id="417" r:id="rId34"/>
    <p:sldId id="418" r:id="rId35"/>
    <p:sldId id="419" r:id="rId36"/>
    <p:sldId id="429" r:id="rId37"/>
    <p:sldId id="43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DBCFD"/>
    <a:srgbClr val="02558F"/>
    <a:srgbClr val="E9E9E9"/>
    <a:srgbClr val="E8E8E8"/>
    <a:srgbClr val="FED141"/>
    <a:srgbClr val="002855"/>
    <a:srgbClr val="36573B"/>
    <a:srgbClr val="4C8C2B"/>
    <a:srgbClr val="B94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90" autoAdjust="0"/>
  </p:normalViewPr>
  <p:slideViewPr>
    <p:cSldViewPr snapToGrid="0">
      <p:cViewPr>
        <p:scale>
          <a:sx n="80" d="100"/>
          <a:sy n="80" d="100"/>
        </p:scale>
        <p:origin x="3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F2451-84DD-1F4B-8AC6-346741B30F1F}"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986E1-723D-3E4A-B2D8-02370382B7BE}" type="slidenum">
              <a:rPr lang="en-US" smtClean="0"/>
              <a:t>‹#›</a:t>
            </a:fld>
            <a:endParaRPr lang="en-US"/>
          </a:p>
        </p:txBody>
      </p:sp>
    </p:spTree>
    <p:extLst>
      <p:ext uri="{BB962C8B-B14F-4D97-AF65-F5344CB8AC3E}">
        <p14:creationId xmlns:p14="http://schemas.microsoft.com/office/powerpoint/2010/main" val="243033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2</a:t>
            </a:fld>
            <a:endParaRPr lang="en-US"/>
          </a:p>
        </p:txBody>
      </p:sp>
    </p:spTree>
    <p:extLst>
      <p:ext uri="{BB962C8B-B14F-4D97-AF65-F5344CB8AC3E}">
        <p14:creationId xmlns:p14="http://schemas.microsoft.com/office/powerpoint/2010/main" val="3941675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Aft>
                <a:spcPts val="600"/>
              </a:spcAft>
              <a:buFont typeface="Arial" panose="020B0604020202020204" pitchFamily="34" charset="0"/>
              <a:buChar char="•"/>
            </a:pPr>
            <a:r>
              <a:rPr lang="en-US" sz="1200" kern="800" dirty="0">
                <a:effectLst/>
                <a:latin typeface="Helvetica" panose="020B0604020202020204"/>
                <a:ea typeface="Times New Roman" panose="02020603050405020304" pitchFamily="18" charset="0"/>
                <a:cs typeface="Helvetica" panose="020B0604020202020204"/>
              </a:rPr>
              <a:t>Particles originating from Irises 1 and 3 tend to reach their highest energy in the +z direction</a:t>
            </a:r>
          </a:p>
          <a:p>
            <a:pPr marL="285750" indent="-285750" algn="just">
              <a:spcAft>
                <a:spcPts val="600"/>
              </a:spcAft>
              <a:buFont typeface="Arial" panose="020B0604020202020204" pitchFamily="34" charset="0"/>
              <a:buChar char="•"/>
            </a:pPr>
            <a:r>
              <a:rPr lang="en-US" sz="1200" kern="800" dirty="0">
                <a:effectLst/>
                <a:latin typeface="Helvetica" panose="020B0604020202020204"/>
                <a:ea typeface="Times New Roman" panose="02020603050405020304" pitchFamily="18" charset="0"/>
                <a:cs typeface="Helvetica" panose="020B0604020202020204"/>
              </a:rPr>
              <a:t>Conversely, particles emitted from Irises 2 and 4 display the exact opposite kinematic behavior, reaching their maximum energy toward the –z direction</a:t>
            </a:r>
          </a:p>
          <a:p>
            <a:pPr marL="285750" indent="-285750" algn="just">
              <a:spcAft>
                <a:spcPts val="600"/>
              </a:spcAft>
              <a:buFont typeface="Arial" panose="020B0604020202020204" pitchFamily="34" charset="0"/>
              <a:buChar char="•"/>
            </a:pPr>
            <a:r>
              <a:rPr lang="en-US" sz="1200" dirty="0">
                <a:latin typeface="Helvetica" panose="020B0604020202020204"/>
                <a:cs typeface="Helvetica" panose="020B0604020202020204"/>
              </a:rPr>
              <a:t>The overall energy distributions reinforce this behavior</a:t>
            </a:r>
          </a:p>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20</a:t>
            </a:fld>
            <a:endParaRPr lang="en-US"/>
          </a:p>
        </p:txBody>
      </p:sp>
    </p:spTree>
    <p:extLst>
      <p:ext uri="{BB962C8B-B14F-4D97-AF65-F5344CB8AC3E}">
        <p14:creationId xmlns:p14="http://schemas.microsoft.com/office/powerpoint/2010/main" val="3075517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22</a:t>
            </a:fld>
            <a:endParaRPr lang="en-US"/>
          </a:p>
        </p:txBody>
      </p:sp>
    </p:spTree>
    <p:extLst>
      <p:ext uri="{BB962C8B-B14F-4D97-AF65-F5344CB8AC3E}">
        <p14:creationId xmlns:p14="http://schemas.microsoft.com/office/powerpoint/2010/main" val="3092815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Continue refining the simulation model by integrating the RF field into Geant4 and the analysis workflow.</a:t>
            </a:r>
          </a:p>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23</a:t>
            </a:fld>
            <a:endParaRPr lang="en-US"/>
          </a:p>
        </p:txBody>
      </p:sp>
    </p:spTree>
    <p:extLst>
      <p:ext uri="{BB962C8B-B14F-4D97-AF65-F5344CB8AC3E}">
        <p14:creationId xmlns:p14="http://schemas.microsoft.com/office/powerpoint/2010/main" val="107866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24</a:t>
            </a:fld>
            <a:endParaRPr lang="en-US"/>
          </a:p>
        </p:txBody>
      </p:sp>
    </p:spTree>
    <p:extLst>
      <p:ext uri="{BB962C8B-B14F-4D97-AF65-F5344CB8AC3E}">
        <p14:creationId xmlns:p14="http://schemas.microsoft.com/office/powerpoint/2010/main" val="1484675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29</a:t>
            </a:fld>
            <a:endParaRPr lang="en-US"/>
          </a:p>
        </p:txBody>
      </p:sp>
    </p:spTree>
    <p:extLst>
      <p:ext uri="{BB962C8B-B14F-4D97-AF65-F5344CB8AC3E}">
        <p14:creationId xmlns:p14="http://schemas.microsoft.com/office/powerpoint/2010/main" val="1607322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31</a:t>
            </a:fld>
            <a:endParaRPr lang="en-US"/>
          </a:p>
        </p:txBody>
      </p:sp>
    </p:spTree>
    <p:extLst>
      <p:ext uri="{BB962C8B-B14F-4D97-AF65-F5344CB8AC3E}">
        <p14:creationId xmlns:p14="http://schemas.microsoft.com/office/powerpoint/2010/main" val="26994663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33</a:t>
            </a:fld>
            <a:endParaRPr lang="en-US"/>
          </a:p>
        </p:txBody>
      </p:sp>
    </p:spTree>
    <p:extLst>
      <p:ext uri="{BB962C8B-B14F-4D97-AF65-F5344CB8AC3E}">
        <p14:creationId xmlns:p14="http://schemas.microsoft.com/office/powerpoint/2010/main" val="362389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50000"/>
              </a:lnSpc>
              <a:buFont typeface="Arial" panose="020B0604020202020204" pitchFamily="34" charset="0"/>
              <a:buChar char="•"/>
            </a:pPr>
            <a:r>
              <a:rPr lang="en-US" sz="1200" dirty="0">
                <a:latin typeface="Helvetica" panose="020B0604020202020204" pitchFamily="34" charset="0"/>
                <a:cs typeface="Helvetica" panose="020B0604020202020204" pitchFamily="34" charset="0"/>
              </a:rPr>
              <a:t>The PIC solver computes particle motion in self-consistent transient fields, making it more suitable for field-induced emission</a:t>
            </a:r>
          </a:p>
          <a:p>
            <a:pPr marL="285750" indent="-285750" algn="just">
              <a:lnSpc>
                <a:spcPct val="150000"/>
              </a:lnSpc>
              <a:buFont typeface="Arial" panose="020B0604020202020204" pitchFamily="34" charset="0"/>
              <a:buChar char="•"/>
            </a:pPr>
            <a:r>
              <a:rPr lang="en-US" sz="1200" dirty="0">
                <a:latin typeface="Helvetica" panose="020B0604020202020204" pitchFamily="34" charset="0"/>
                <a:cs typeface="Helvetica" panose="020B0604020202020204" pitchFamily="34" charset="0"/>
              </a:rPr>
              <a:t>Select 6 irises as below. Simulate each separately. </a:t>
            </a:r>
            <a:endParaRPr lang="en-US" sz="1200" dirty="0">
              <a:solidFill>
                <a:schemeClr val="bg2">
                  <a:lumMod val="25000"/>
                </a:schemeClr>
              </a:solidFill>
              <a:latin typeface="Helvetica" panose="020B0604020202020204" pitchFamily="34" charset="0"/>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Helvetica" panose="020B0604020202020204" pitchFamily="34" charset="0"/>
                <a:cs typeface="Helvetica" panose="020B0604020202020204" pitchFamily="34" charset="0"/>
              </a:rPr>
              <a:t>Import electromagnetic fields from the above eigen mode simulations and scale them to the operating </a:t>
            </a:r>
            <a:r>
              <a:rPr lang="en-US" sz="1200" b="1" dirty="0" err="1">
                <a:solidFill>
                  <a:schemeClr val="bg2">
                    <a:lumMod val="25000"/>
                  </a:schemeClr>
                </a:solidFill>
                <a:latin typeface="Helvetica" panose="020B0604020202020204" pitchFamily="34" charset="0"/>
                <a:cs typeface="Helvetica" panose="020B0604020202020204" pitchFamily="34" charset="0"/>
              </a:rPr>
              <a:t>Eacc</a:t>
            </a:r>
            <a:r>
              <a:rPr lang="en-US" sz="1200" b="1" dirty="0">
                <a:solidFill>
                  <a:schemeClr val="bg2">
                    <a:lumMod val="25000"/>
                  </a:schemeClr>
                </a:solidFill>
                <a:latin typeface="Helvetica" panose="020B0604020202020204" pitchFamily="34" charset="0"/>
                <a:cs typeface="Helvetica" panose="020B0604020202020204" pitchFamily="34" charset="0"/>
              </a:rPr>
              <a:t> = 18.8 MV/m </a:t>
            </a:r>
          </a:p>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8</a:t>
            </a:fld>
            <a:endParaRPr lang="en-US"/>
          </a:p>
        </p:txBody>
      </p:sp>
    </p:spTree>
    <p:extLst>
      <p:ext uri="{BB962C8B-B14F-4D97-AF65-F5344CB8AC3E}">
        <p14:creationId xmlns:p14="http://schemas.microsoft.com/office/powerpoint/2010/main" val="600639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9</a:t>
            </a:fld>
            <a:endParaRPr lang="en-US"/>
          </a:p>
        </p:txBody>
      </p:sp>
    </p:spTree>
    <p:extLst>
      <p:ext uri="{BB962C8B-B14F-4D97-AF65-F5344CB8AC3E}">
        <p14:creationId xmlns:p14="http://schemas.microsoft.com/office/powerpoint/2010/main" val="160732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Particles were tracked as they exited the cavity volume and reach 2 m</a:t>
            </a:r>
          </a:p>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10</a:t>
            </a:fld>
            <a:endParaRPr lang="en-US"/>
          </a:p>
        </p:txBody>
      </p:sp>
    </p:spTree>
    <p:extLst>
      <p:ext uri="{BB962C8B-B14F-4D97-AF65-F5344CB8AC3E}">
        <p14:creationId xmlns:p14="http://schemas.microsoft.com/office/powerpoint/2010/main" val="252497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anose="020B0604020202020204"/>
                <a:cs typeface="Helvetica" panose="020B0604020202020204"/>
              </a:rPr>
              <a:t>Most of the exiting particles are primary electrons, followed by primary gammas, and secondary electrons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anose="020B0604020202020204"/>
                <a:cs typeface="Helvetica" panose="020B0604020202020204"/>
              </a:rPr>
              <a:t>We are interested particle energy higher than 10 MeV that will exit the vacuum</a:t>
            </a:r>
          </a:p>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11</a:t>
            </a:fld>
            <a:endParaRPr lang="en-US"/>
          </a:p>
        </p:txBody>
      </p:sp>
    </p:spTree>
    <p:extLst>
      <p:ext uri="{BB962C8B-B14F-4D97-AF65-F5344CB8AC3E}">
        <p14:creationId xmlns:p14="http://schemas.microsoft.com/office/powerpoint/2010/main" val="3480100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Aft>
                <a:spcPts val="600"/>
              </a:spcAft>
              <a:buFont typeface="Arial" panose="020B0604020202020204" pitchFamily="34" charset="0"/>
              <a:buChar char="•"/>
            </a:pPr>
            <a:r>
              <a:rPr lang="en-US" sz="1200" kern="800" dirty="0">
                <a:effectLst/>
                <a:latin typeface="Helvetica" panose="020B0604020202020204" pitchFamily="34" charset="0"/>
                <a:ea typeface="Times New Roman" panose="02020603050405020304" pitchFamily="18" charset="0"/>
                <a:cs typeface="Helvetica" panose="020B0604020202020204" pitchFamily="34" charset="0"/>
              </a:rPr>
              <a:t>With the overall higher energies of the escaping particles, a clear directional pattern appears in the gamma particles passing through the vacuum vessel</a:t>
            </a:r>
          </a:p>
          <a:p>
            <a:pPr marL="285750" indent="-285750" algn="just">
              <a:spcAft>
                <a:spcPts val="600"/>
              </a:spcAft>
              <a:buFont typeface="Arial" panose="020B0604020202020204" pitchFamily="34" charset="0"/>
              <a:buChar char="•"/>
            </a:pPr>
            <a:r>
              <a:rPr lang="en-US" sz="1200" kern="800" dirty="0">
                <a:effectLst/>
                <a:latin typeface="Helvetica" panose="020B0604020202020204" pitchFamily="34" charset="0"/>
                <a:ea typeface="Times New Roman" panose="02020603050405020304" pitchFamily="18" charset="0"/>
                <a:cs typeface="Helvetica" panose="020B0604020202020204" pitchFamily="34" charset="0"/>
              </a:rPr>
              <a:t>Consistent with the earlier arguments, particles originating from irises 1–3 show a strong peak in the +z direction, while those starting from irises 4–6 produce more particles traveling in the –z direction</a:t>
            </a:r>
          </a:p>
          <a:p>
            <a:pPr marL="285750" indent="-285750" algn="just">
              <a:spcAft>
                <a:spcPts val="600"/>
              </a:spcAft>
              <a:buFont typeface="Arial" panose="020B0604020202020204" pitchFamily="34" charset="0"/>
              <a:buChar char="•"/>
            </a:pPr>
            <a:r>
              <a:rPr lang="en-US" sz="1200" dirty="0">
                <a:latin typeface="Helvetica" panose="020B0604020202020204" pitchFamily="34" charset="0"/>
                <a:cs typeface="Helvetica" panose="020B0604020202020204" pitchFamily="34" charset="0"/>
              </a:rPr>
              <a:t>The overall energy distributions reinforce this behavior</a:t>
            </a:r>
          </a:p>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12</a:t>
            </a:fld>
            <a:endParaRPr lang="en-US"/>
          </a:p>
        </p:txBody>
      </p:sp>
    </p:spTree>
    <p:extLst>
      <p:ext uri="{BB962C8B-B14F-4D97-AF65-F5344CB8AC3E}">
        <p14:creationId xmlns:p14="http://schemas.microsoft.com/office/powerpoint/2010/main" val="184900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14</a:t>
            </a:fld>
            <a:endParaRPr lang="en-US"/>
          </a:p>
        </p:txBody>
      </p:sp>
    </p:spTree>
    <p:extLst>
      <p:ext uri="{BB962C8B-B14F-4D97-AF65-F5344CB8AC3E}">
        <p14:creationId xmlns:p14="http://schemas.microsoft.com/office/powerpoint/2010/main" val="193340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Aft>
                <a:spcPts val="600"/>
              </a:spcAft>
              <a:buFont typeface="Arial" panose="020B0604020202020204" pitchFamily="34" charset="0"/>
              <a:buChar char="•"/>
            </a:pPr>
            <a:r>
              <a:rPr lang="en-US" sz="1200" dirty="0">
                <a:latin typeface="Helvetica" panose="020B0604020202020204" pitchFamily="34" charset="0"/>
                <a:cs typeface="Helvetica" panose="020B0604020202020204" pitchFamily="34" charset="0"/>
              </a:rPr>
              <a:t>Assign outer wall materials and define inner vacuum regions for each layer.</a:t>
            </a:r>
          </a:p>
          <a:p>
            <a:pPr marL="457200" indent="-457200" algn="just">
              <a:spcAft>
                <a:spcPts val="600"/>
              </a:spcAft>
              <a:buFont typeface="Arial" panose="020B0604020202020204" pitchFamily="34" charset="0"/>
              <a:buChar char="•"/>
            </a:pPr>
            <a:r>
              <a:rPr lang="en-US" sz="1200" dirty="0">
                <a:latin typeface="Helvetica" panose="020B0604020202020204" pitchFamily="34" charset="0"/>
                <a:cs typeface="Helvetica" panose="020B0604020202020204" pitchFamily="34" charset="0"/>
              </a:rPr>
              <a:t>Set the world volume as a 4 × 4 × 4 m</a:t>
            </a:r>
            <a:r>
              <a:rPr lang="en-US" sz="1200" baseline="30000" dirty="0">
                <a:latin typeface="Helvetica" panose="020B0604020202020204" pitchFamily="34" charset="0"/>
                <a:cs typeface="Helvetica" panose="020B0604020202020204" pitchFamily="34" charset="0"/>
              </a:rPr>
              <a:t>3</a:t>
            </a:r>
            <a:r>
              <a:rPr lang="en-US" sz="1200" dirty="0">
                <a:latin typeface="Helvetica" panose="020B0604020202020204" pitchFamily="34" charset="0"/>
                <a:cs typeface="Helvetica" panose="020B0604020202020204" pitchFamily="34" charset="0"/>
              </a:rPr>
              <a:t> cube.</a:t>
            </a:r>
          </a:p>
          <a:p>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16</a:t>
            </a:fld>
            <a:endParaRPr lang="en-US"/>
          </a:p>
        </p:txBody>
      </p:sp>
    </p:spTree>
    <p:extLst>
      <p:ext uri="{BB962C8B-B14F-4D97-AF65-F5344CB8AC3E}">
        <p14:creationId xmlns:p14="http://schemas.microsoft.com/office/powerpoint/2010/main" val="3225127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anose="020B0604020202020204"/>
                <a:cs typeface="Helvetica" panose="020B0604020202020204"/>
              </a:rPr>
              <a:t>Primary electrons constitute most of the particles exiting the cavity wall across all four irises, peaking at 58.9% for Iris 1. Secondary electrons and primary photons make up the remainder</a:t>
            </a:r>
          </a:p>
          <a:p>
            <a:r>
              <a:rPr lang="en-US" sz="1200" dirty="0">
                <a:latin typeface="Helvetica" panose="020B0604020202020204"/>
                <a:cs typeface="Helvetica" panose="020B0604020202020204"/>
              </a:rPr>
              <a:t>The spectrum shows a sharp peak at very low energies &lt; 0.1 MeV and gradually tapers off, with negligible particle counts extending up to ~ 2.5 to 3.0 MeV</a:t>
            </a:r>
            <a:endParaRPr lang="en-US" dirty="0"/>
          </a:p>
        </p:txBody>
      </p:sp>
      <p:sp>
        <p:nvSpPr>
          <p:cNvPr id="4" name="Slide Number Placeholder 3"/>
          <p:cNvSpPr>
            <a:spLocks noGrp="1"/>
          </p:cNvSpPr>
          <p:nvPr>
            <p:ph type="sldNum" sz="quarter" idx="5"/>
          </p:nvPr>
        </p:nvSpPr>
        <p:spPr/>
        <p:txBody>
          <a:bodyPr/>
          <a:lstStyle/>
          <a:p>
            <a:fld id="{31B986E1-723D-3E4A-B2D8-02370382B7BE}" type="slidenum">
              <a:rPr lang="en-US" smtClean="0"/>
              <a:t>19</a:t>
            </a:fld>
            <a:endParaRPr lang="en-US"/>
          </a:p>
        </p:txBody>
      </p:sp>
    </p:spTree>
    <p:extLst>
      <p:ext uri="{BB962C8B-B14F-4D97-AF65-F5344CB8AC3E}">
        <p14:creationId xmlns:p14="http://schemas.microsoft.com/office/powerpoint/2010/main" val="3640990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14.svg"/><Relationship Id="rId4" Type="http://schemas.openxmlformats.org/officeDocument/2006/relationships/image" Target="../media/image1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14.svg"/><Relationship Id="rId4" Type="http://schemas.openxmlformats.org/officeDocument/2006/relationships/image" Target="../media/image1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light">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F09FEF2-85E5-89D4-59A7-912418C43CA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56F1D6D-26C8-AC5C-A07B-693010387333}"/>
              </a:ext>
            </a:extLst>
          </p:cNvPr>
          <p:cNvSpPr>
            <a:spLocks noGrp="1"/>
          </p:cNvSpPr>
          <p:nvPr>
            <p:ph type="title" hasCustomPrompt="1"/>
          </p:nvPr>
        </p:nvSpPr>
        <p:spPr>
          <a:xfrm>
            <a:off x="914400" y="2530888"/>
            <a:ext cx="10003536" cy="2388558"/>
          </a:xfrm>
          <a:prstGeom prst="rect">
            <a:avLst/>
          </a:prstGeom>
          <a:noFill/>
        </p:spPr>
        <p:txBody>
          <a:bodyPr lIns="0" tIns="0" rIns="0" bIns="0" anchor="ctr">
            <a:normAutofit/>
          </a:bodyPr>
          <a:lstStyle>
            <a:lvl1pPr>
              <a:lnSpc>
                <a:spcPct val="90000"/>
              </a:lnSpc>
              <a:defRPr sz="6300" b="1" i="0">
                <a:solidFill>
                  <a:schemeClr val="tx2"/>
                </a:solidFill>
                <a:latin typeface="Helvetica" pitchFamily="2" charset="0"/>
              </a:defRPr>
            </a:lvl1pPr>
          </a:lstStyle>
          <a:p>
            <a:r>
              <a:rPr lang="en-US" dirty="0"/>
              <a:t>Presentation title</a:t>
            </a:r>
            <a:br>
              <a:rPr lang="en-US" dirty="0"/>
            </a:br>
            <a:r>
              <a:rPr lang="en-US" dirty="0"/>
              <a:t>placeholder text</a:t>
            </a:r>
          </a:p>
        </p:txBody>
      </p:sp>
      <p:sp>
        <p:nvSpPr>
          <p:cNvPr id="2" name="Text Placeholder 3">
            <a:extLst>
              <a:ext uri="{FF2B5EF4-FFF2-40B4-BE49-F238E27FC236}">
                <a16:creationId xmlns:a16="http://schemas.microsoft.com/office/drawing/2014/main" id="{90BF925A-4769-8F5E-E189-BA9570FDBF20}"/>
              </a:ext>
            </a:extLst>
          </p:cNvPr>
          <p:cNvSpPr>
            <a:spLocks noGrp="1"/>
          </p:cNvSpPr>
          <p:nvPr>
            <p:ph type="body" sz="quarter" idx="13" hasCustomPrompt="1"/>
          </p:nvPr>
        </p:nvSpPr>
        <p:spPr>
          <a:xfrm>
            <a:off x="914401" y="5115756"/>
            <a:ext cx="10003536" cy="278477"/>
          </a:xfrm>
          <a:prstGeom prst="rect">
            <a:avLst/>
          </a:prstGeom>
          <a:noFill/>
          <a:ln>
            <a:noFill/>
          </a:ln>
        </p:spPr>
        <p:txBody>
          <a:bodyPr lIns="0" tIns="0" rIns="0" bIns="0">
            <a:noAutofit/>
          </a:bodyPr>
          <a:lstStyle>
            <a:lvl1pPr marL="11113" indent="0" algn="l" defTabSz="914400" rtl="0" eaLnBrk="1" latinLnBrk="0" hangingPunct="1">
              <a:lnSpc>
                <a:spcPct val="90000"/>
              </a:lnSpc>
              <a:spcBef>
                <a:spcPct val="0"/>
              </a:spcBef>
              <a:buNone/>
              <a:tabLst/>
              <a:defRPr lang="en-US" sz="2000" b="1" i="0" kern="1200" spc="0" baseline="0" dirty="0">
                <a:solidFill>
                  <a:schemeClr val="accent1"/>
                </a:solidFill>
                <a:latin typeface="Helvetica" pitchFamily="2" charset="0"/>
                <a:ea typeface="+mj-ea"/>
                <a:cs typeface="+mj-cs"/>
              </a:defRPr>
            </a:lvl1pPr>
          </a:lstStyle>
          <a:p>
            <a:pPr lvl="0"/>
            <a:r>
              <a:rPr lang="en-US" dirty="0"/>
              <a:t>SPEAKER NAME</a:t>
            </a:r>
          </a:p>
        </p:txBody>
      </p:sp>
      <p:sp>
        <p:nvSpPr>
          <p:cNvPr id="3" name="Text Placeholder 3">
            <a:extLst>
              <a:ext uri="{FF2B5EF4-FFF2-40B4-BE49-F238E27FC236}">
                <a16:creationId xmlns:a16="http://schemas.microsoft.com/office/drawing/2014/main" id="{FAD9049D-EF89-EE33-32BB-A63D80B3DF9F}"/>
              </a:ext>
            </a:extLst>
          </p:cNvPr>
          <p:cNvSpPr>
            <a:spLocks noGrp="1"/>
          </p:cNvSpPr>
          <p:nvPr>
            <p:ph type="body" sz="quarter" idx="11" hasCustomPrompt="1"/>
          </p:nvPr>
        </p:nvSpPr>
        <p:spPr>
          <a:xfrm>
            <a:off x="914399" y="5394233"/>
            <a:ext cx="10003537" cy="278476"/>
          </a:xfrm>
          <a:prstGeom prst="rect">
            <a:avLst/>
          </a:prstGeom>
          <a:noFill/>
          <a:ln>
            <a:noFill/>
          </a:ln>
        </p:spPr>
        <p:txBody>
          <a:bodyPr lIns="0" tIns="0" rIns="0" bIns="0">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Title</a:t>
            </a:r>
          </a:p>
        </p:txBody>
      </p:sp>
      <p:sp>
        <p:nvSpPr>
          <p:cNvPr id="4" name="Text Placeholder 3">
            <a:extLst>
              <a:ext uri="{FF2B5EF4-FFF2-40B4-BE49-F238E27FC236}">
                <a16:creationId xmlns:a16="http://schemas.microsoft.com/office/drawing/2014/main" id="{F0E7453D-6C1B-3ABD-39FF-9C11A644112D}"/>
              </a:ext>
            </a:extLst>
          </p:cNvPr>
          <p:cNvSpPr>
            <a:spLocks noGrp="1"/>
          </p:cNvSpPr>
          <p:nvPr>
            <p:ph type="body" sz="quarter" idx="14" hasCustomPrompt="1"/>
          </p:nvPr>
        </p:nvSpPr>
        <p:spPr>
          <a:xfrm>
            <a:off x="914400" y="2175056"/>
            <a:ext cx="10003536" cy="236324"/>
          </a:xfrm>
          <a:prstGeom prst="rect">
            <a:avLst/>
          </a:prstGeom>
          <a:noFill/>
          <a:ln>
            <a:noFill/>
          </a:ln>
        </p:spPr>
        <p:txBody>
          <a:bodyPr lIns="0" tIns="0" rIns="0" bIns="0" anchor="t">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Month Day, Year</a:t>
            </a:r>
          </a:p>
        </p:txBody>
      </p:sp>
      <p:sp>
        <p:nvSpPr>
          <p:cNvPr id="11" name="Rectangle 10">
            <a:extLst>
              <a:ext uri="{FF2B5EF4-FFF2-40B4-BE49-F238E27FC236}">
                <a16:creationId xmlns:a16="http://schemas.microsoft.com/office/drawing/2014/main" id="{93578A7C-428E-4D58-E4FB-CC0CFCB97EDB}"/>
              </a:ext>
            </a:extLst>
          </p:cNvPr>
          <p:cNvSpPr/>
          <p:nvPr userDrawn="1"/>
        </p:nvSpPr>
        <p:spPr>
          <a:xfrm>
            <a:off x="914399" y="248485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8D5A5C-8820-F08B-5D55-E18FD6A1FD2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EFA22FE4-143F-235A-C05B-B6F9FCECE2C2}"/>
              </a:ext>
            </a:extLst>
          </p:cNvPr>
          <p:cNvSpPr>
            <a:spLocks noGrp="1"/>
          </p:cNvSpPr>
          <p:nvPr>
            <p:ph type="dt" sz="half" idx="15"/>
          </p:nvPr>
        </p:nvSpPr>
        <p:spPr/>
        <p:txBody>
          <a:bodyPr/>
          <a:lstStyle/>
          <a:p>
            <a:pPr>
              <a:defRPr/>
            </a:pPr>
            <a:fld id="{E2889D59-F795-48B6-AD03-E373FB34EA03}" type="datetime1">
              <a:rPr lang="en-US" smtClean="0"/>
              <a:t>6/5/2026</a:t>
            </a:fld>
            <a:endParaRPr lang="en-US" dirty="0"/>
          </a:p>
        </p:txBody>
      </p:sp>
      <p:sp>
        <p:nvSpPr>
          <p:cNvPr id="7" name="Footer Placeholder 6">
            <a:extLst>
              <a:ext uri="{FF2B5EF4-FFF2-40B4-BE49-F238E27FC236}">
                <a16:creationId xmlns:a16="http://schemas.microsoft.com/office/drawing/2014/main" id="{88A4EDC5-97BE-4275-C308-190517A9A211}"/>
              </a:ext>
            </a:extLst>
          </p:cNvPr>
          <p:cNvSpPr>
            <a:spLocks noGrp="1"/>
          </p:cNvSpPr>
          <p:nvPr>
            <p:ph type="ftr" sz="quarter" idx="16"/>
          </p:nvPr>
        </p:nvSpPr>
        <p:spPr/>
        <p:txBody>
          <a:bodyPr/>
          <a:lstStyle/>
          <a:p>
            <a:pPr>
              <a:defRPr/>
            </a:pPr>
            <a:r>
              <a:rPr lang="en-US"/>
              <a:t>Sajini Wijethunga | Field Emission Analysis in PIP-II SRF Cavities Using Geant4</a:t>
            </a:r>
            <a:endParaRPr lang="en-US" dirty="0"/>
          </a:p>
        </p:txBody>
      </p:sp>
      <p:sp>
        <p:nvSpPr>
          <p:cNvPr id="8" name="Slide Number Placeholder 7">
            <a:extLst>
              <a:ext uri="{FF2B5EF4-FFF2-40B4-BE49-F238E27FC236}">
                <a16:creationId xmlns:a16="http://schemas.microsoft.com/office/drawing/2014/main" id="{9D673A42-E09C-6821-C950-C083FE880871}"/>
              </a:ext>
            </a:extLst>
          </p:cNvPr>
          <p:cNvSpPr>
            <a:spLocks noGrp="1"/>
          </p:cNvSpPr>
          <p:nvPr>
            <p:ph type="sldNum" sz="quarter" idx="17"/>
          </p:nvPr>
        </p:nvSpPr>
        <p:spPr/>
        <p:txBody>
          <a:bodyPr/>
          <a:lstStyle/>
          <a:p>
            <a:fld id="{F4BAA12D-5F28-3140-935A-44BF4B54B6B6}" type="slidenum">
              <a:rPr lang="en-US" smtClean="0"/>
              <a:pPr/>
              <a:t>‹#›</a:t>
            </a:fld>
            <a:endParaRPr lang="en-US" dirty="0"/>
          </a:p>
        </p:txBody>
      </p:sp>
      <p:pic>
        <p:nvPicPr>
          <p:cNvPr id="13" name="Picture 12" descr="Logo&#10;&#10;AI-generated content may be incorrect.">
            <a:extLst>
              <a:ext uri="{FF2B5EF4-FFF2-40B4-BE49-F238E27FC236}">
                <a16:creationId xmlns:a16="http://schemas.microsoft.com/office/drawing/2014/main" id="{B2E13A04-CF94-D665-C7B9-2E291B061E93}"/>
              </a:ext>
            </a:extLst>
          </p:cNvPr>
          <p:cNvPicPr>
            <a:picLocks noChangeAspect="1"/>
          </p:cNvPicPr>
          <p:nvPr userDrawn="1"/>
        </p:nvPicPr>
        <p:blipFill>
          <a:blip r:embed="rId4"/>
          <a:stretch>
            <a:fillRect/>
          </a:stretch>
        </p:blipFill>
        <p:spPr>
          <a:xfrm>
            <a:off x="169005" y="134622"/>
            <a:ext cx="3133560" cy="777957"/>
          </a:xfrm>
          <a:prstGeom prst="rect">
            <a:avLst/>
          </a:prstGeom>
        </p:spPr>
      </p:pic>
      <p:pic>
        <p:nvPicPr>
          <p:cNvPr id="18" name="Picture 17">
            <a:extLst>
              <a:ext uri="{FF2B5EF4-FFF2-40B4-BE49-F238E27FC236}">
                <a16:creationId xmlns:a16="http://schemas.microsoft.com/office/drawing/2014/main" id="{D0F0538C-A1CB-15F1-8D78-985ABF9CE6D5}"/>
              </a:ext>
            </a:extLst>
          </p:cNvPr>
          <p:cNvPicPr>
            <a:picLocks noChangeAspect="1"/>
          </p:cNvPicPr>
          <p:nvPr userDrawn="1"/>
        </p:nvPicPr>
        <p:blipFill>
          <a:blip r:embed="rId5"/>
          <a:stretch>
            <a:fillRect/>
          </a:stretch>
        </p:blipFill>
        <p:spPr>
          <a:xfrm>
            <a:off x="324385" y="6087316"/>
            <a:ext cx="5381470" cy="493984"/>
          </a:xfrm>
          <a:prstGeom prst="rect">
            <a:avLst/>
          </a:prstGeom>
        </p:spPr>
      </p:pic>
      <p:grpSp>
        <p:nvGrpSpPr>
          <p:cNvPr id="22" name="Group 21">
            <a:extLst>
              <a:ext uri="{FF2B5EF4-FFF2-40B4-BE49-F238E27FC236}">
                <a16:creationId xmlns:a16="http://schemas.microsoft.com/office/drawing/2014/main" id="{9BFFB40B-3B15-35B4-C814-999BE108621E}"/>
              </a:ext>
            </a:extLst>
          </p:cNvPr>
          <p:cNvGrpSpPr/>
          <p:nvPr userDrawn="1"/>
        </p:nvGrpSpPr>
        <p:grpSpPr>
          <a:xfrm>
            <a:off x="8362965" y="87144"/>
            <a:ext cx="3347713" cy="1536337"/>
            <a:chOff x="4422144" y="2660831"/>
            <a:chExt cx="3347713" cy="1536337"/>
          </a:xfrm>
        </p:grpSpPr>
        <p:sp>
          <p:nvSpPr>
            <p:cNvPr id="10" name="TextBox 20">
              <a:extLst>
                <a:ext uri="{FF2B5EF4-FFF2-40B4-BE49-F238E27FC236}">
                  <a16:creationId xmlns:a16="http://schemas.microsoft.com/office/drawing/2014/main" id="{9BCF8B13-9E2E-0F24-DAAD-11BB81DB70FE}"/>
                </a:ext>
              </a:extLst>
            </p:cNvPr>
            <p:cNvSpPr txBox="1"/>
            <p:nvPr userDrawn="1"/>
          </p:nvSpPr>
          <p:spPr>
            <a:xfrm>
              <a:off x="4422144" y="2698559"/>
              <a:ext cx="2934179" cy="147732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US-DOE</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India-DAE</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Italy-INFN</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UK-STFC-UKRI</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France-CEA, CNRS/IN2P3</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a:t>
              </a:r>
              <a:r>
                <a:rPr lang="en-US" sz="1600" dirty="0">
                  <a:latin typeface="Helvetica"/>
                  <a:ea typeface="Geneva" charset="0"/>
                </a:rPr>
                <a:t>Poland-WUST, WUT, TUL </a:t>
              </a:r>
            </a:p>
          </p:txBody>
        </p:sp>
        <p:grpSp>
          <p:nvGrpSpPr>
            <p:cNvPr id="12" name="Group 11">
              <a:extLst>
                <a:ext uri="{FF2B5EF4-FFF2-40B4-BE49-F238E27FC236}">
                  <a16:creationId xmlns:a16="http://schemas.microsoft.com/office/drawing/2014/main" id="{9DB634CA-9580-E649-BEE9-E3F2397F3A2D}"/>
                </a:ext>
              </a:extLst>
            </p:cNvPr>
            <p:cNvGrpSpPr/>
            <p:nvPr userDrawn="1"/>
          </p:nvGrpSpPr>
          <p:grpSpPr>
            <a:xfrm>
              <a:off x="7495537" y="2660831"/>
              <a:ext cx="274320" cy="1536337"/>
              <a:chOff x="8915982" y="638719"/>
              <a:chExt cx="274320" cy="1536337"/>
            </a:xfrm>
          </p:grpSpPr>
          <p:pic>
            <p:nvPicPr>
              <p:cNvPr id="14" name="Picture 13" descr="Icon&#10;&#10;Description automatically generated">
                <a:extLst>
                  <a:ext uri="{FF2B5EF4-FFF2-40B4-BE49-F238E27FC236}">
                    <a16:creationId xmlns:a16="http://schemas.microsoft.com/office/drawing/2014/main" id="{0E83201B-E360-B8D4-14FB-37845E28BA9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15982" y="1648331"/>
                <a:ext cx="274320" cy="274320"/>
              </a:xfrm>
              <a:prstGeom prst="rect">
                <a:avLst/>
              </a:prstGeom>
            </p:spPr>
          </p:pic>
          <p:pic>
            <p:nvPicPr>
              <p:cNvPr id="16" name="Picture 15" descr="Logo, company name&#10;&#10;Description automatically generated">
                <a:extLst>
                  <a:ext uri="{FF2B5EF4-FFF2-40B4-BE49-F238E27FC236}">
                    <a16:creationId xmlns:a16="http://schemas.microsoft.com/office/drawing/2014/main" id="{A81D6B39-0CEF-B2A8-1878-9AFA1157831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15982" y="1395928"/>
                <a:ext cx="274320" cy="274320"/>
              </a:xfrm>
              <a:prstGeom prst="rect">
                <a:avLst/>
              </a:prstGeom>
            </p:spPr>
          </p:pic>
          <p:pic>
            <p:nvPicPr>
              <p:cNvPr id="17" name="Picture 16" descr="Icon&#10;&#10;Description automatically generated">
                <a:extLst>
                  <a:ext uri="{FF2B5EF4-FFF2-40B4-BE49-F238E27FC236}">
                    <a16:creationId xmlns:a16="http://schemas.microsoft.com/office/drawing/2014/main" id="{DDF255D3-048A-AD32-828F-F52FDD3F581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15982" y="891122"/>
                <a:ext cx="274320" cy="274320"/>
              </a:xfrm>
              <a:prstGeom prst="rect">
                <a:avLst/>
              </a:prstGeom>
            </p:spPr>
          </p:pic>
          <p:pic>
            <p:nvPicPr>
              <p:cNvPr id="19" name="Picture 18" descr="Icon&#10;&#10;Description automatically generated">
                <a:extLst>
                  <a:ext uri="{FF2B5EF4-FFF2-40B4-BE49-F238E27FC236}">
                    <a16:creationId xmlns:a16="http://schemas.microsoft.com/office/drawing/2014/main" id="{69BF7742-B570-56B0-E8EE-B0FF72072FA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915982" y="1143525"/>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9FE2077A-1A63-733B-B3BF-4566EC2BDBC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915982" y="1900736"/>
                <a:ext cx="274320" cy="274320"/>
              </a:xfrm>
              <a:prstGeom prst="rect">
                <a:avLst/>
              </a:prstGeom>
            </p:spPr>
          </p:pic>
          <p:pic>
            <p:nvPicPr>
              <p:cNvPr id="21" name="Picture 20" descr="A red white and blue flag&#10;&#10;Description automatically generated with medium confidence">
                <a:extLst>
                  <a:ext uri="{FF2B5EF4-FFF2-40B4-BE49-F238E27FC236}">
                    <a16:creationId xmlns:a16="http://schemas.microsoft.com/office/drawing/2014/main" id="{E34EA1E5-6612-F432-6E58-B6175FA0BD8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915982" y="638719"/>
                <a:ext cx="274320" cy="274320"/>
              </a:xfrm>
              <a:prstGeom prst="rect">
                <a:avLst/>
              </a:prstGeom>
            </p:spPr>
          </p:pic>
        </p:grpSp>
      </p:grpSp>
    </p:spTree>
    <p:extLst>
      <p:ext uri="{BB962C8B-B14F-4D97-AF65-F5344CB8AC3E}">
        <p14:creationId xmlns:p14="http://schemas.microsoft.com/office/powerpoint/2010/main" val="326136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paragraph">
    <p:bg>
      <p:bgPr>
        <a:solidFill>
          <a:schemeClr val="bg1"/>
        </a:solidFill>
        <a:effectLst/>
      </p:bgPr>
    </p:bg>
    <p:spTree>
      <p:nvGrpSpPr>
        <p:cNvPr id="1" name=""/>
        <p:cNvGrpSpPr/>
        <p:nvPr/>
      </p:nvGrpSpPr>
      <p:grpSpPr>
        <a:xfrm>
          <a:off x="0" y="0"/>
          <a:ext cx="0" cy="0"/>
          <a:chOff x="0" y="0"/>
          <a:chExt cx="0" cy="0"/>
        </a:xfrm>
      </p:grpSpPr>
      <p:pic>
        <p:nvPicPr>
          <p:cNvPr id="13" name="Picture 12" descr="Logo&#10;&#10;AI-generated content may be incorrect.">
            <a:extLst>
              <a:ext uri="{FF2B5EF4-FFF2-40B4-BE49-F238E27FC236}">
                <a16:creationId xmlns:a16="http://schemas.microsoft.com/office/drawing/2014/main" id="{4B427F8E-2EF5-03CE-92AF-A87DA8B0E08C}"/>
              </a:ext>
            </a:extLst>
          </p:cNvPr>
          <p:cNvPicPr>
            <a:picLocks noGrp="1" noRot="1" noMove="1" noResize="1" noEditPoints="1" noAdjustHandles="1" noChangeArrowheads="1" noChangeShapeType="1" noCrop="1"/>
          </p:cNvPicPr>
          <p:nvPr userDrawn="1"/>
        </p:nvPicPr>
        <p:blipFill>
          <a:blip r:embed="rId2">
            <a:duotone>
              <a:srgbClr val="EAEBEA">
                <a:shade val="45000"/>
                <a:satMod val="135000"/>
              </a:srgbClr>
              <a:prstClr val="white"/>
            </a:duotone>
            <a:alphaModFix amt="20000"/>
            <a:extLst>
              <a:ext uri="{BEBA8EAE-BF5A-486C-A8C5-ECC9F3942E4B}">
                <a14:imgProps xmlns:a14="http://schemas.microsoft.com/office/drawing/2010/main">
                  <a14:imgLayer r:embed="rId3">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324762" y="261467"/>
            <a:ext cx="12500509" cy="6335066"/>
          </a:xfrm>
          <a:prstGeom prst="rect">
            <a:avLst/>
          </a:prstGeom>
        </p:spPr>
      </p:pic>
      <p:sp>
        <p:nvSpPr>
          <p:cNvPr id="2" name="Text Placeholder 11">
            <a:extLst>
              <a:ext uri="{FF2B5EF4-FFF2-40B4-BE49-F238E27FC236}">
                <a16:creationId xmlns:a16="http://schemas.microsoft.com/office/drawing/2014/main" id="{8F21E745-BBC4-24D2-2D10-C3B2CD1C4B40}"/>
              </a:ext>
            </a:extLst>
          </p:cNvPr>
          <p:cNvSpPr>
            <a:spLocks noGrp="1"/>
          </p:cNvSpPr>
          <p:nvPr>
            <p:ph type="body" sz="quarter" idx="29" hasCustomPrompt="1"/>
          </p:nvPr>
        </p:nvSpPr>
        <p:spPr>
          <a:xfrm>
            <a:off x="2438401" y="2680962"/>
            <a:ext cx="2971800" cy="1496075"/>
          </a:xfrm>
        </p:spPr>
        <p:txBody>
          <a:bodyPr lIns="0" rIns="0" anchor="t">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This is a placeholder headline. Lorem ipsum dolor sit </a:t>
            </a:r>
            <a:r>
              <a:rPr lang="en-US" dirty="0" err="1"/>
              <a:t>amet</a:t>
            </a:r>
            <a:r>
              <a:rPr lang="en-US" dirty="0"/>
              <a:t>, nec cu </a:t>
            </a:r>
            <a:r>
              <a:rPr lang="en-US" dirty="0" err="1"/>
              <a:t>legimus</a:t>
            </a:r>
            <a:r>
              <a:rPr lang="en-US" dirty="0"/>
              <a:t>.</a:t>
            </a:r>
          </a:p>
        </p:txBody>
      </p:sp>
      <p:sp>
        <p:nvSpPr>
          <p:cNvPr id="3" name="Text Placeholder 13">
            <a:extLst>
              <a:ext uri="{FF2B5EF4-FFF2-40B4-BE49-F238E27FC236}">
                <a16:creationId xmlns:a16="http://schemas.microsoft.com/office/drawing/2014/main" id="{3DC7DBDA-7A10-5E60-3F1B-555A97E684BE}"/>
              </a:ext>
            </a:extLst>
          </p:cNvPr>
          <p:cNvSpPr>
            <a:spLocks noGrp="1"/>
          </p:cNvSpPr>
          <p:nvPr>
            <p:ph type="body" sz="quarter" idx="30" hasCustomPrompt="1"/>
          </p:nvPr>
        </p:nvSpPr>
        <p:spPr>
          <a:xfrm>
            <a:off x="5866544" y="2680962"/>
            <a:ext cx="3887056" cy="1496075"/>
          </a:xfrm>
          <a:noFill/>
          <a:ln>
            <a:noFill/>
          </a:ln>
        </p:spPr>
        <p:txBody>
          <a:bodyPr lIns="0" tIns="0" rIns="0" bIns="0" anchor="t" anchorCtr="0">
            <a:noAutofit/>
          </a:bodyPr>
          <a:lstStyle>
            <a:lvl1pPr marL="0" indent="0" algn="just">
              <a:lnSpc>
                <a:spcPct val="100000"/>
              </a:lnSpc>
              <a:buNone/>
              <a:defRPr lang="en-US" sz="1600" kern="1200" spc="-20" baseline="0" dirty="0">
                <a:solidFill>
                  <a:schemeClr val="tx1"/>
                </a:solidFill>
                <a:latin typeface="Helvetica" pitchFamily="2" charset="0"/>
                <a:ea typeface="+mn-ea"/>
                <a:cs typeface="+mn-cs"/>
              </a:defRPr>
            </a:lvl1pPr>
          </a:lstStyle>
          <a:p>
            <a:pPr lvl="0"/>
            <a:r>
              <a:rPr lang="en-US" dirty="0"/>
              <a:t>This is placeholder paragraph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a:t>
            </a:r>
          </a:p>
        </p:txBody>
      </p:sp>
      <p:pic>
        <p:nvPicPr>
          <p:cNvPr id="12" name="Picture 11">
            <a:extLst>
              <a:ext uri="{FF2B5EF4-FFF2-40B4-BE49-F238E27FC236}">
                <a16:creationId xmlns:a16="http://schemas.microsoft.com/office/drawing/2014/main" id="{C254DA6B-25F8-FB7A-310E-7B226163581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2" name="Rectangle 21">
            <a:extLst>
              <a:ext uri="{FF2B5EF4-FFF2-40B4-BE49-F238E27FC236}">
                <a16:creationId xmlns:a16="http://schemas.microsoft.com/office/drawing/2014/main" id="{1A3DA0C6-B1B1-9AB4-A879-03547B4E875C}"/>
              </a:ext>
            </a:extLst>
          </p:cNvPr>
          <p:cNvSpPr/>
          <p:nvPr userDrawn="1"/>
        </p:nvSpPr>
        <p:spPr>
          <a:xfrm rot="16200000">
            <a:off x="4495372" y="3415280"/>
            <a:ext cx="2286000"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0E461A5B-FD12-3D01-3752-09D39717EAB1}"/>
              </a:ext>
            </a:extLst>
          </p:cNvPr>
          <p:cNvSpPr>
            <a:spLocks noGrp="1"/>
          </p:cNvSpPr>
          <p:nvPr>
            <p:ph type="dt" sz="half" idx="31"/>
          </p:nvPr>
        </p:nvSpPr>
        <p:spPr/>
        <p:txBody>
          <a:bodyPr/>
          <a:lstStyle/>
          <a:p>
            <a:pPr>
              <a:defRPr/>
            </a:pPr>
            <a:fld id="{0BB42719-57FF-4231-B566-1F54DFE7A309}" type="datetime1">
              <a:rPr lang="en-US" smtClean="0"/>
              <a:t>6/5/2026</a:t>
            </a:fld>
            <a:endParaRPr lang="en-US" dirty="0"/>
          </a:p>
        </p:txBody>
      </p:sp>
      <p:sp>
        <p:nvSpPr>
          <p:cNvPr id="9" name="Footer Placeholder 8">
            <a:extLst>
              <a:ext uri="{FF2B5EF4-FFF2-40B4-BE49-F238E27FC236}">
                <a16:creationId xmlns:a16="http://schemas.microsoft.com/office/drawing/2014/main" id="{72E9858C-0A87-39AF-9E78-4100CB3488A8}"/>
              </a:ext>
            </a:extLst>
          </p:cNvPr>
          <p:cNvSpPr>
            <a:spLocks noGrp="1"/>
          </p:cNvSpPr>
          <p:nvPr>
            <p:ph type="ftr" sz="quarter" idx="32"/>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C0D434DA-FA5F-A3F0-73D1-B7D59CAE5539}"/>
              </a:ext>
            </a:extLst>
          </p:cNvPr>
          <p:cNvSpPr>
            <a:spLocks noGrp="1"/>
          </p:cNvSpPr>
          <p:nvPr>
            <p:ph type="sldNum" sz="quarter" idx="33"/>
          </p:nvPr>
        </p:nvSpPr>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4B1B8610-E72A-4FF6-D697-E6E7F5A1EAE0}"/>
              </a:ext>
            </a:extLst>
          </p:cNvPr>
          <p:cNvPicPr>
            <a:picLocks noChangeAspect="1"/>
          </p:cNvPicPr>
          <p:nvPr userDrawn="1"/>
        </p:nvPicPr>
        <p:blipFill>
          <a:blip r:embed="rId5"/>
          <a:srcRect t="17955" b="15378"/>
          <a:stretch/>
        </p:blipFill>
        <p:spPr>
          <a:xfrm>
            <a:off x="11028788" y="6355715"/>
            <a:ext cx="710005" cy="365760"/>
          </a:xfrm>
          <a:prstGeom prst="rect">
            <a:avLst/>
          </a:prstGeom>
        </p:spPr>
      </p:pic>
      <p:pic>
        <p:nvPicPr>
          <p:cNvPr id="7" name="Picture 6" descr="Logo&#10;&#10;AI-generated content may be incorrect.">
            <a:extLst>
              <a:ext uri="{FF2B5EF4-FFF2-40B4-BE49-F238E27FC236}">
                <a16:creationId xmlns:a16="http://schemas.microsoft.com/office/drawing/2014/main" id="{DA86302C-3024-0A4F-F7BC-AD96D2B2DEB2}"/>
              </a:ext>
            </a:extLst>
          </p:cNvPr>
          <p:cNvPicPr>
            <a:picLocks noChangeAspect="1"/>
          </p:cNvPicPr>
          <p:nvPr userDrawn="1"/>
        </p:nvPicPr>
        <p:blipFill>
          <a:blip r:embed="rId5"/>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03667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and-photos">
    <p:bg>
      <p:bgPr>
        <a:solidFill>
          <a:schemeClr val="bg1"/>
        </a:solidFill>
        <a:effectLst/>
      </p:bgPr>
    </p:bg>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1E4BB0C1-1719-763D-2504-E6EAD0B6EF05}"/>
              </a:ext>
            </a:extLst>
          </p:cNvPr>
          <p:cNvSpPr>
            <a:spLocks noGrp="1"/>
          </p:cNvSpPr>
          <p:nvPr>
            <p:ph type="body" sz="quarter" idx="26" hasCustomPrompt="1"/>
          </p:nvPr>
        </p:nvSpPr>
        <p:spPr>
          <a:xfrm>
            <a:off x="8842047" y="3827236"/>
            <a:ext cx="2523096" cy="365760"/>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31" name="Picture Placeholder 5">
            <a:extLst>
              <a:ext uri="{FF2B5EF4-FFF2-40B4-BE49-F238E27FC236}">
                <a16:creationId xmlns:a16="http://schemas.microsoft.com/office/drawing/2014/main" id="{F2081C81-0D31-1D33-D5C7-E800F20CAB35}"/>
              </a:ext>
            </a:extLst>
          </p:cNvPr>
          <p:cNvSpPr>
            <a:spLocks noGrp="1"/>
          </p:cNvSpPr>
          <p:nvPr>
            <p:ph type="pic" sz="quarter" idx="29" hasCustomPrompt="1"/>
          </p:nvPr>
        </p:nvSpPr>
        <p:spPr>
          <a:xfrm>
            <a:off x="8842046" y="2336941"/>
            <a:ext cx="2523097" cy="1482510"/>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1" name="Text Placeholder 12">
            <a:extLst>
              <a:ext uri="{FF2B5EF4-FFF2-40B4-BE49-F238E27FC236}">
                <a16:creationId xmlns:a16="http://schemas.microsoft.com/office/drawing/2014/main" id="{8BB65541-22E1-1824-D211-5F662B02BC91}"/>
              </a:ext>
            </a:extLst>
          </p:cNvPr>
          <p:cNvSpPr>
            <a:spLocks noGrp="1"/>
          </p:cNvSpPr>
          <p:nvPr>
            <p:ph type="body" sz="quarter" idx="38"/>
          </p:nvPr>
        </p:nvSpPr>
        <p:spPr>
          <a:xfrm>
            <a:off x="1163212" y="1540253"/>
            <a:ext cx="7552944" cy="4655567"/>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C2BA73D7-8F26-022A-C605-75C6FA96D3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533E998-2B0C-F60B-FC6D-4335AB2165DC}"/>
              </a:ext>
            </a:extLst>
          </p:cNvPr>
          <p:cNvSpPr>
            <a:spLocks noGrp="1"/>
          </p:cNvSpPr>
          <p:nvPr>
            <p:ph type="dt" sz="half" idx="39"/>
          </p:nvPr>
        </p:nvSpPr>
        <p:spPr/>
        <p:txBody>
          <a:bodyPr/>
          <a:lstStyle/>
          <a:p>
            <a:pPr>
              <a:defRPr/>
            </a:pPr>
            <a:fld id="{D036C1B1-7BFA-415B-9763-64F41D3424D4}" type="datetime1">
              <a:rPr lang="en-US" smtClean="0"/>
              <a:t>6/5/2026</a:t>
            </a:fld>
            <a:endParaRPr lang="en-US" dirty="0"/>
          </a:p>
        </p:txBody>
      </p:sp>
      <p:sp>
        <p:nvSpPr>
          <p:cNvPr id="10" name="Footer Placeholder 9">
            <a:extLst>
              <a:ext uri="{FF2B5EF4-FFF2-40B4-BE49-F238E27FC236}">
                <a16:creationId xmlns:a16="http://schemas.microsoft.com/office/drawing/2014/main" id="{8CDED783-2E63-0F10-1566-F3BA680D7FF5}"/>
              </a:ext>
            </a:extLst>
          </p:cNvPr>
          <p:cNvSpPr>
            <a:spLocks noGrp="1"/>
          </p:cNvSpPr>
          <p:nvPr>
            <p:ph type="ftr" sz="quarter" idx="40"/>
          </p:nvPr>
        </p:nvSpPr>
        <p:spPr/>
        <p:txBody>
          <a:bodyPr/>
          <a:lstStyle/>
          <a:p>
            <a:pPr>
              <a:defRPr/>
            </a:pPr>
            <a:r>
              <a:rPr lang="en-US"/>
              <a:t>Sajini Wijethunga | Field Emission Analysis in PIP-II SRF Cavities Using Geant4</a:t>
            </a:r>
            <a:endParaRPr lang="en-US" dirty="0"/>
          </a:p>
        </p:txBody>
      </p:sp>
      <p:sp>
        <p:nvSpPr>
          <p:cNvPr id="12" name="Slide Number Placeholder 11">
            <a:extLst>
              <a:ext uri="{FF2B5EF4-FFF2-40B4-BE49-F238E27FC236}">
                <a16:creationId xmlns:a16="http://schemas.microsoft.com/office/drawing/2014/main" id="{E97FAA85-5895-B226-0E08-685A13E158F0}"/>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6" name="Text Placeholder 13">
            <a:extLst>
              <a:ext uri="{FF2B5EF4-FFF2-40B4-BE49-F238E27FC236}">
                <a16:creationId xmlns:a16="http://schemas.microsoft.com/office/drawing/2014/main" id="{D316539E-11D7-E4D5-2781-79D4743EB48D}"/>
              </a:ext>
            </a:extLst>
          </p:cNvPr>
          <p:cNvSpPr>
            <a:spLocks noGrp="1"/>
          </p:cNvSpPr>
          <p:nvPr>
            <p:ph type="body" sz="quarter" idx="42" hasCustomPrompt="1"/>
          </p:nvPr>
        </p:nvSpPr>
        <p:spPr>
          <a:xfrm>
            <a:off x="8838241" y="1818527"/>
            <a:ext cx="2523096" cy="365760"/>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13" name="Picture Placeholder 5">
            <a:extLst>
              <a:ext uri="{FF2B5EF4-FFF2-40B4-BE49-F238E27FC236}">
                <a16:creationId xmlns:a16="http://schemas.microsoft.com/office/drawing/2014/main" id="{22878551-C009-337E-FE17-139A920F8C14}"/>
              </a:ext>
            </a:extLst>
          </p:cNvPr>
          <p:cNvSpPr>
            <a:spLocks noGrp="1"/>
          </p:cNvSpPr>
          <p:nvPr>
            <p:ph type="pic" sz="quarter" idx="43" hasCustomPrompt="1"/>
          </p:nvPr>
        </p:nvSpPr>
        <p:spPr>
          <a:xfrm>
            <a:off x="8838240" y="328232"/>
            <a:ext cx="2523097" cy="1482510"/>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5D743A78-0C37-D44D-F957-7C59D12D1D67}"/>
              </a:ext>
            </a:extLst>
          </p:cNvPr>
          <p:cNvSpPr>
            <a:spLocks noGrp="1"/>
          </p:cNvSpPr>
          <p:nvPr>
            <p:ph type="body" sz="quarter" idx="44" hasCustomPrompt="1"/>
          </p:nvPr>
        </p:nvSpPr>
        <p:spPr>
          <a:xfrm>
            <a:off x="8838241" y="5835945"/>
            <a:ext cx="2523096" cy="365760"/>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16" name="Picture Placeholder 5">
            <a:extLst>
              <a:ext uri="{FF2B5EF4-FFF2-40B4-BE49-F238E27FC236}">
                <a16:creationId xmlns:a16="http://schemas.microsoft.com/office/drawing/2014/main" id="{8C53CE27-7CCB-F7AA-D4DC-E9421F84B230}"/>
              </a:ext>
            </a:extLst>
          </p:cNvPr>
          <p:cNvSpPr>
            <a:spLocks noGrp="1"/>
          </p:cNvSpPr>
          <p:nvPr>
            <p:ph type="pic" sz="quarter" idx="45" hasCustomPrompt="1"/>
          </p:nvPr>
        </p:nvSpPr>
        <p:spPr>
          <a:xfrm>
            <a:off x="8838240" y="4345650"/>
            <a:ext cx="2523097" cy="1482510"/>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2" name="Title Placeholder 1">
            <a:extLst>
              <a:ext uri="{FF2B5EF4-FFF2-40B4-BE49-F238E27FC236}">
                <a16:creationId xmlns:a16="http://schemas.microsoft.com/office/drawing/2014/main" id="{BF5A27CD-4F2A-8840-28CA-3B11000F3BD1}"/>
              </a:ext>
            </a:extLst>
          </p:cNvPr>
          <p:cNvSpPr>
            <a:spLocks noGrp="1"/>
          </p:cNvSpPr>
          <p:nvPr>
            <p:ph type="title" hasCustomPrompt="1"/>
          </p:nvPr>
        </p:nvSpPr>
        <p:spPr>
          <a:xfrm>
            <a:off x="1163213" y="328232"/>
            <a:ext cx="7552944"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 name="Text Placeholder 19">
            <a:extLst>
              <a:ext uri="{FF2B5EF4-FFF2-40B4-BE49-F238E27FC236}">
                <a16:creationId xmlns:a16="http://schemas.microsoft.com/office/drawing/2014/main" id="{2E9EC958-93A3-D2C9-67BF-CC72D811D62C}"/>
              </a:ext>
            </a:extLst>
          </p:cNvPr>
          <p:cNvSpPr>
            <a:spLocks noGrp="1"/>
          </p:cNvSpPr>
          <p:nvPr>
            <p:ph type="body" sz="quarter" idx="37" hasCustomPrompt="1"/>
          </p:nvPr>
        </p:nvSpPr>
        <p:spPr>
          <a:xfrm>
            <a:off x="1163214" y="782823"/>
            <a:ext cx="7552944"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7" name="Picture 6" descr="Logo&#10;&#10;AI-generated content may be incorrect.">
            <a:extLst>
              <a:ext uri="{FF2B5EF4-FFF2-40B4-BE49-F238E27FC236}">
                <a16:creationId xmlns:a16="http://schemas.microsoft.com/office/drawing/2014/main" id="{D50F519E-358C-9933-B131-0EC5EE1133E8}"/>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949644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10;&#10;AI-generated content may be incorrect.">
            <a:extLst>
              <a:ext uri="{FF2B5EF4-FFF2-40B4-BE49-F238E27FC236}">
                <a16:creationId xmlns:a16="http://schemas.microsoft.com/office/drawing/2014/main" id="{CB8E85B0-628E-1AA3-4698-C91CAB2A11FD}"/>
              </a:ext>
            </a:extLst>
          </p:cNvPr>
          <p:cNvPicPr>
            <a:picLocks noChangeAspect="1"/>
          </p:cNvPicPr>
          <p:nvPr userDrawn="1"/>
        </p:nvPicPr>
        <p:blipFill>
          <a:blip r:embed="rId2">
            <a:duotone>
              <a:schemeClr val="bg2">
                <a:shade val="45000"/>
                <a:satMod val="135000"/>
              </a:schemeClr>
              <a:prstClr val="white"/>
            </a:duotone>
            <a:alphaModFix amt="20000"/>
          </a:blip>
          <a:stretch>
            <a:fillRect/>
          </a:stretch>
        </p:blipFill>
        <p:spPr>
          <a:xfrm>
            <a:off x="-318504" y="187155"/>
            <a:ext cx="8456177" cy="6534320"/>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72446"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72448"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39519"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72446"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72448"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39519"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72446"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72448"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39519"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fld id="{03A5AAA6-B666-4EFC-8502-43B7F86C8BE2}" type="datetime1">
              <a:rPr lang="en-US" smtClean="0"/>
              <a:t>6/5/2026</a:t>
            </a:fld>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
        <p:nvSpPr>
          <p:cNvPr id="6" name="Title Placeholder 1">
            <a:extLst>
              <a:ext uri="{FF2B5EF4-FFF2-40B4-BE49-F238E27FC236}">
                <a16:creationId xmlns:a16="http://schemas.microsoft.com/office/drawing/2014/main" id="{358EDC67-B23A-D620-CAC2-BD859B447DD5}"/>
              </a:ext>
            </a:extLst>
          </p:cNvPr>
          <p:cNvSpPr>
            <a:spLocks noGrp="1"/>
          </p:cNvSpPr>
          <p:nvPr>
            <p:ph type="title" hasCustomPrompt="1"/>
          </p:nvPr>
        </p:nvSpPr>
        <p:spPr>
          <a:xfrm>
            <a:off x="1163212" y="328233"/>
            <a:ext cx="5632035" cy="433526"/>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482CDD0F-D3B9-3428-A1FB-887F746A478F}"/>
              </a:ext>
            </a:extLst>
          </p:cNvPr>
          <p:cNvSpPr>
            <a:spLocks noGrp="1"/>
          </p:cNvSpPr>
          <p:nvPr>
            <p:ph type="body" sz="quarter" idx="37" hasCustomPrompt="1"/>
          </p:nvPr>
        </p:nvSpPr>
        <p:spPr>
          <a:xfrm>
            <a:off x="1163213"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1" name="Picture 10" descr="Logo&#10;&#10;AI-generated content may be incorrect.">
            <a:extLst>
              <a:ext uri="{FF2B5EF4-FFF2-40B4-BE49-F238E27FC236}">
                <a16:creationId xmlns:a16="http://schemas.microsoft.com/office/drawing/2014/main" id="{1BD364E8-5553-0A54-D11E-10713233EE8D}"/>
              </a:ext>
            </a:extLst>
          </p:cNvPr>
          <p:cNvPicPr>
            <a:picLocks noChangeAspect="1"/>
          </p:cNvPicPr>
          <p:nvPr userDrawn="1"/>
        </p:nvPicPr>
        <p:blipFill>
          <a:blip r:embed="rId2"/>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65197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9909F63-04B4-4552-4C9B-34944CE806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4126"/>
          <a:stretch/>
        </p:blipFill>
        <p:spPr>
          <a:xfrm>
            <a:off x="4103005" y="2425441"/>
            <a:ext cx="4423870" cy="4432559"/>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72446"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72448"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39519"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72446"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72448"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39519"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72446"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72448"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39519"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fld id="{DEF7AF9F-65DD-4623-9495-53E55FCE235B}" type="datetime1">
              <a:rPr lang="en-US" smtClean="0"/>
              <a:t>6/5/2026</a:t>
            </a:fld>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
        <p:nvSpPr>
          <p:cNvPr id="6" name="Title Placeholder 1">
            <a:extLst>
              <a:ext uri="{FF2B5EF4-FFF2-40B4-BE49-F238E27FC236}">
                <a16:creationId xmlns:a16="http://schemas.microsoft.com/office/drawing/2014/main" id="{358EDC67-B23A-D620-CAC2-BD859B447DD5}"/>
              </a:ext>
            </a:extLst>
          </p:cNvPr>
          <p:cNvSpPr>
            <a:spLocks noGrp="1"/>
          </p:cNvSpPr>
          <p:nvPr>
            <p:ph type="title" hasCustomPrompt="1"/>
          </p:nvPr>
        </p:nvSpPr>
        <p:spPr>
          <a:xfrm>
            <a:off x="1163212" y="328233"/>
            <a:ext cx="5632035" cy="433526"/>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482CDD0F-D3B9-3428-A1FB-887F746A478F}"/>
              </a:ext>
            </a:extLst>
          </p:cNvPr>
          <p:cNvSpPr>
            <a:spLocks noGrp="1"/>
          </p:cNvSpPr>
          <p:nvPr>
            <p:ph type="body" sz="quarter" idx="37" hasCustomPrompt="1"/>
          </p:nvPr>
        </p:nvSpPr>
        <p:spPr>
          <a:xfrm>
            <a:off x="1163213"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1" name="Picture 10" descr="Logo&#10;&#10;AI-generated content may be incorrect.">
            <a:extLst>
              <a:ext uri="{FF2B5EF4-FFF2-40B4-BE49-F238E27FC236}">
                <a16:creationId xmlns:a16="http://schemas.microsoft.com/office/drawing/2014/main" id="{1BD364E8-5553-0A54-D11E-10713233EE8D}"/>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18923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photo-left-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
        <p:nvSpPr>
          <p:cNvPr id="22" name="Text Placeholder 11">
            <a:extLst>
              <a:ext uri="{FF2B5EF4-FFF2-40B4-BE49-F238E27FC236}">
                <a16:creationId xmlns:a16="http://schemas.microsoft.com/office/drawing/2014/main" id="{90489512-1597-49D6-D656-34D8B78D2099}"/>
              </a:ext>
            </a:extLst>
          </p:cNvPr>
          <p:cNvSpPr>
            <a:spLocks noGrp="1"/>
          </p:cNvSpPr>
          <p:nvPr>
            <p:ph type="body" sz="quarter" idx="11"/>
          </p:nvPr>
        </p:nvSpPr>
        <p:spPr>
          <a:xfrm>
            <a:off x="5654801"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1BF440F6-6F3D-1C4B-4A1C-5FEBE1967949}"/>
              </a:ext>
            </a:extLst>
          </p:cNvPr>
          <p:cNvSpPr>
            <a:spLocks noGrp="1"/>
          </p:cNvSpPr>
          <p:nvPr>
            <p:ph type="body" sz="quarter" idx="12"/>
          </p:nvPr>
        </p:nvSpPr>
        <p:spPr>
          <a:xfrm>
            <a:off x="5654803"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FDFB1DE4-1BC8-CC3C-5F38-F4239D5F8563}"/>
              </a:ext>
            </a:extLst>
          </p:cNvPr>
          <p:cNvSpPr/>
          <p:nvPr userDrawn="1"/>
        </p:nvSpPr>
        <p:spPr>
          <a:xfrm rot="16200000">
            <a:off x="4921874"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D8899779-A2C1-AAB7-8A17-4493297A4A5C}"/>
              </a:ext>
            </a:extLst>
          </p:cNvPr>
          <p:cNvSpPr>
            <a:spLocks noGrp="1"/>
          </p:cNvSpPr>
          <p:nvPr>
            <p:ph type="body" sz="quarter" idx="38"/>
          </p:nvPr>
        </p:nvSpPr>
        <p:spPr>
          <a:xfrm>
            <a:off x="5654801"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7" name="Text Placeholder 13">
            <a:extLst>
              <a:ext uri="{FF2B5EF4-FFF2-40B4-BE49-F238E27FC236}">
                <a16:creationId xmlns:a16="http://schemas.microsoft.com/office/drawing/2014/main" id="{943F46E0-9E93-B964-0EF9-F9BA96A12453}"/>
              </a:ext>
            </a:extLst>
          </p:cNvPr>
          <p:cNvSpPr>
            <a:spLocks noGrp="1"/>
          </p:cNvSpPr>
          <p:nvPr>
            <p:ph type="body" sz="quarter" idx="39"/>
          </p:nvPr>
        </p:nvSpPr>
        <p:spPr>
          <a:xfrm>
            <a:off x="5654803"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8" name="Rectangle 27">
            <a:extLst>
              <a:ext uri="{FF2B5EF4-FFF2-40B4-BE49-F238E27FC236}">
                <a16:creationId xmlns:a16="http://schemas.microsoft.com/office/drawing/2014/main" id="{5C5E9C55-6230-FBD1-1CEF-8080620E832E}"/>
              </a:ext>
            </a:extLst>
          </p:cNvPr>
          <p:cNvSpPr/>
          <p:nvPr userDrawn="1"/>
        </p:nvSpPr>
        <p:spPr>
          <a:xfrm rot="16200000">
            <a:off x="4921874"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1">
            <a:extLst>
              <a:ext uri="{FF2B5EF4-FFF2-40B4-BE49-F238E27FC236}">
                <a16:creationId xmlns:a16="http://schemas.microsoft.com/office/drawing/2014/main" id="{B2C42C76-C1C3-1E56-4E93-5F2D23498D1A}"/>
              </a:ext>
            </a:extLst>
          </p:cNvPr>
          <p:cNvSpPr>
            <a:spLocks noGrp="1"/>
          </p:cNvSpPr>
          <p:nvPr>
            <p:ph type="body" sz="quarter" idx="40"/>
          </p:nvPr>
        </p:nvSpPr>
        <p:spPr>
          <a:xfrm>
            <a:off x="5654801"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511FBA1F-0FAD-2224-253D-A8C12C756F48}"/>
              </a:ext>
            </a:extLst>
          </p:cNvPr>
          <p:cNvSpPr>
            <a:spLocks noGrp="1"/>
          </p:cNvSpPr>
          <p:nvPr>
            <p:ph type="body" sz="quarter" idx="41"/>
          </p:nvPr>
        </p:nvSpPr>
        <p:spPr>
          <a:xfrm>
            <a:off x="5654803"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6DE55442-0522-0E9D-282E-F1AEAF8A9015}"/>
              </a:ext>
            </a:extLst>
          </p:cNvPr>
          <p:cNvSpPr/>
          <p:nvPr userDrawn="1"/>
        </p:nvSpPr>
        <p:spPr>
          <a:xfrm rot="16200000">
            <a:off x="4921874"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Placeholder 1">
            <a:extLst>
              <a:ext uri="{FF2B5EF4-FFF2-40B4-BE49-F238E27FC236}">
                <a16:creationId xmlns:a16="http://schemas.microsoft.com/office/drawing/2014/main" id="{B433EAD1-81A9-539F-F76F-E4EFF23A4D74}"/>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3" name="Text Placeholder 19">
            <a:extLst>
              <a:ext uri="{FF2B5EF4-FFF2-40B4-BE49-F238E27FC236}">
                <a16:creationId xmlns:a16="http://schemas.microsoft.com/office/drawing/2014/main" id="{5E0FC310-C7B2-FF60-DF21-61083A211AD5}"/>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34" name="Picture 33" descr="Logo&#10;&#10;AI-generated content may be incorrect.">
            <a:extLst>
              <a:ext uri="{FF2B5EF4-FFF2-40B4-BE49-F238E27FC236}">
                <a16:creationId xmlns:a16="http://schemas.microsoft.com/office/drawing/2014/main" id="{479AD60D-E0AA-D68B-9C15-30C47A8D6C01}"/>
              </a:ext>
            </a:extLst>
          </p:cNvPr>
          <p:cNvPicPr>
            <a:picLocks noChangeAspect="1"/>
          </p:cNvPicPr>
          <p:nvPr userDrawn="1"/>
        </p:nvPicPr>
        <p:blipFill>
          <a:blip r:embed="rId3"/>
          <a:srcRect t="17955" b="15378"/>
          <a:stretch/>
        </p:blipFill>
        <p:spPr>
          <a:xfrm>
            <a:off x="4609083" y="290704"/>
            <a:ext cx="914400" cy="471055"/>
          </a:xfrm>
          <a:prstGeom prst="rect">
            <a:avLst/>
          </a:prstGeom>
        </p:spPr>
      </p:pic>
      <p:pic>
        <p:nvPicPr>
          <p:cNvPr id="2" name="Picture 1" descr="Logo&#10;&#10;AI-generated content may be incorrect.">
            <a:extLst>
              <a:ext uri="{FF2B5EF4-FFF2-40B4-BE49-F238E27FC236}">
                <a16:creationId xmlns:a16="http://schemas.microsoft.com/office/drawing/2014/main" id="{00DA16DA-17F2-689A-211F-957BFE39B981}"/>
              </a:ext>
            </a:extLst>
          </p:cNvPr>
          <p:cNvPicPr>
            <a:picLocks noChangeAspect="1"/>
          </p:cNvPicPr>
          <p:nvPr userDrawn="1"/>
        </p:nvPicPr>
        <p:blipFill>
          <a:blip r:embed="rId3">
            <a:duotone>
              <a:schemeClr val="bg2">
                <a:shade val="45000"/>
                <a:satMod val="135000"/>
              </a:schemeClr>
              <a:prstClr val="white"/>
            </a:duotone>
            <a:alphaModFix amt="20000"/>
          </a:blip>
          <a:stretch>
            <a:fillRect/>
          </a:stretch>
        </p:blipFill>
        <p:spPr>
          <a:xfrm>
            <a:off x="3553332" y="187155"/>
            <a:ext cx="8456177" cy="6534320"/>
          </a:xfrm>
          <a:prstGeom prst="rect">
            <a:avLst/>
          </a:prstGeom>
        </p:spPr>
      </p:pic>
    </p:spTree>
    <p:extLst>
      <p:ext uri="{BB962C8B-B14F-4D97-AF65-F5344CB8AC3E}">
        <p14:creationId xmlns:p14="http://schemas.microsoft.com/office/powerpoint/2010/main" val="3595305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photo-lef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698E98C-5EF4-E02E-4D04-D17E225EFB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3429" b="4126"/>
          <a:stretch/>
        </p:blipFill>
        <p:spPr>
          <a:xfrm>
            <a:off x="8362184" y="2425441"/>
            <a:ext cx="3829816" cy="4432559"/>
          </a:xfrm>
          <a:prstGeom prst="rect">
            <a:avLst/>
          </a:prstGeom>
        </p:spPr>
      </p:pic>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
        <p:nvSpPr>
          <p:cNvPr id="22" name="Text Placeholder 11">
            <a:extLst>
              <a:ext uri="{FF2B5EF4-FFF2-40B4-BE49-F238E27FC236}">
                <a16:creationId xmlns:a16="http://schemas.microsoft.com/office/drawing/2014/main" id="{90489512-1597-49D6-D656-34D8B78D2099}"/>
              </a:ext>
            </a:extLst>
          </p:cNvPr>
          <p:cNvSpPr>
            <a:spLocks noGrp="1"/>
          </p:cNvSpPr>
          <p:nvPr>
            <p:ph type="body" sz="quarter" idx="11"/>
          </p:nvPr>
        </p:nvSpPr>
        <p:spPr>
          <a:xfrm>
            <a:off x="5654801"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1BF440F6-6F3D-1C4B-4A1C-5FEBE1967949}"/>
              </a:ext>
            </a:extLst>
          </p:cNvPr>
          <p:cNvSpPr>
            <a:spLocks noGrp="1"/>
          </p:cNvSpPr>
          <p:nvPr>
            <p:ph type="body" sz="quarter" idx="12"/>
          </p:nvPr>
        </p:nvSpPr>
        <p:spPr>
          <a:xfrm>
            <a:off x="5654803"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FDFB1DE4-1BC8-CC3C-5F38-F4239D5F8563}"/>
              </a:ext>
            </a:extLst>
          </p:cNvPr>
          <p:cNvSpPr/>
          <p:nvPr userDrawn="1"/>
        </p:nvSpPr>
        <p:spPr>
          <a:xfrm rot="16200000">
            <a:off x="4921874"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D8899779-A2C1-AAB7-8A17-4493297A4A5C}"/>
              </a:ext>
            </a:extLst>
          </p:cNvPr>
          <p:cNvSpPr>
            <a:spLocks noGrp="1"/>
          </p:cNvSpPr>
          <p:nvPr>
            <p:ph type="body" sz="quarter" idx="38"/>
          </p:nvPr>
        </p:nvSpPr>
        <p:spPr>
          <a:xfrm>
            <a:off x="5654801"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7" name="Text Placeholder 13">
            <a:extLst>
              <a:ext uri="{FF2B5EF4-FFF2-40B4-BE49-F238E27FC236}">
                <a16:creationId xmlns:a16="http://schemas.microsoft.com/office/drawing/2014/main" id="{943F46E0-9E93-B964-0EF9-F9BA96A12453}"/>
              </a:ext>
            </a:extLst>
          </p:cNvPr>
          <p:cNvSpPr>
            <a:spLocks noGrp="1"/>
          </p:cNvSpPr>
          <p:nvPr>
            <p:ph type="body" sz="quarter" idx="39"/>
          </p:nvPr>
        </p:nvSpPr>
        <p:spPr>
          <a:xfrm>
            <a:off x="5654803"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8" name="Rectangle 27">
            <a:extLst>
              <a:ext uri="{FF2B5EF4-FFF2-40B4-BE49-F238E27FC236}">
                <a16:creationId xmlns:a16="http://schemas.microsoft.com/office/drawing/2014/main" id="{5C5E9C55-6230-FBD1-1CEF-8080620E832E}"/>
              </a:ext>
            </a:extLst>
          </p:cNvPr>
          <p:cNvSpPr/>
          <p:nvPr userDrawn="1"/>
        </p:nvSpPr>
        <p:spPr>
          <a:xfrm rot="16200000">
            <a:off x="4921874"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1">
            <a:extLst>
              <a:ext uri="{FF2B5EF4-FFF2-40B4-BE49-F238E27FC236}">
                <a16:creationId xmlns:a16="http://schemas.microsoft.com/office/drawing/2014/main" id="{B2C42C76-C1C3-1E56-4E93-5F2D23498D1A}"/>
              </a:ext>
            </a:extLst>
          </p:cNvPr>
          <p:cNvSpPr>
            <a:spLocks noGrp="1"/>
          </p:cNvSpPr>
          <p:nvPr>
            <p:ph type="body" sz="quarter" idx="40"/>
          </p:nvPr>
        </p:nvSpPr>
        <p:spPr>
          <a:xfrm>
            <a:off x="5654801"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511FBA1F-0FAD-2224-253D-A8C12C756F48}"/>
              </a:ext>
            </a:extLst>
          </p:cNvPr>
          <p:cNvSpPr>
            <a:spLocks noGrp="1"/>
          </p:cNvSpPr>
          <p:nvPr>
            <p:ph type="body" sz="quarter" idx="41"/>
          </p:nvPr>
        </p:nvSpPr>
        <p:spPr>
          <a:xfrm>
            <a:off x="5654803"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6DE55442-0522-0E9D-282E-F1AEAF8A9015}"/>
              </a:ext>
            </a:extLst>
          </p:cNvPr>
          <p:cNvSpPr/>
          <p:nvPr userDrawn="1"/>
        </p:nvSpPr>
        <p:spPr>
          <a:xfrm rot="16200000">
            <a:off x="4921874"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Placeholder 1">
            <a:extLst>
              <a:ext uri="{FF2B5EF4-FFF2-40B4-BE49-F238E27FC236}">
                <a16:creationId xmlns:a16="http://schemas.microsoft.com/office/drawing/2014/main" id="{B433EAD1-81A9-539F-F76F-E4EFF23A4D74}"/>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3" name="Text Placeholder 19">
            <a:extLst>
              <a:ext uri="{FF2B5EF4-FFF2-40B4-BE49-F238E27FC236}">
                <a16:creationId xmlns:a16="http://schemas.microsoft.com/office/drawing/2014/main" id="{5E0FC310-C7B2-FF60-DF21-61083A211AD5}"/>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34" name="Picture 33" descr="Logo&#10;&#10;AI-generated content may be incorrect.">
            <a:extLst>
              <a:ext uri="{FF2B5EF4-FFF2-40B4-BE49-F238E27FC236}">
                <a16:creationId xmlns:a16="http://schemas.microsoft.com/office/drawing/2014/main" id="{479AD60D-E0AA-D68B-9C15-30C47A8D6C01}"/>
              </a:ext>
            </a:extLst>
          </p:cNvPr>
          <p:cNvPicPr>
            <a:picLocks noChangeAspect="1"/>
          </p:cNvPicPr>
          <p:nvPr userDrawn="1"/>
        </p:nvPicPr>
        <p:blipFill>
          <a:blip r:embed="rId4"/>
          <a:srcRect t="17955" b="15378"/>
          <a:stretch/>
        </p:blipFill>
        <p:spPr>
          <a:xfrm>
            <a:off x="4609083" y="290704"/>
            <a:ext cx="914400" cy="471055"/>
          </a:xfrm>
          <a:prstGeom prst="rect">
            <a:avLst/>
          </a:prstGeom>
        </p:spPr>
      </p:pic>
    </p:spTree>
    <p:extLst>
      <p:ext uri="{BB962C8B-B14F-4D97-AF65-F5344CB8AC3E}">
        <p14:creationId xmlns:p14="http://schemas.microsoft.com/office/powerpoint/2010/main" val="3349056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photo-right-2">
    <p:bg>
      <p:bgPr>
        <a:solidFill>
          <a:schemeClr val="bg1"/>
        </a:solid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1163212" y="1704632"/>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24F06AF7-F3EB-402D-AF31-46CEB3A74155}" type="datetime1">
              <a:rPr lang="en-US" smtClean="0"/>
              <a:t>6/5/2026</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Sajini Wijethunga | Field Emission Analysis in PIP-II SRF Cavities Using Geant4</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2" name="Title Placeholder 1">
            <a:extLst>
              <a:ext uri="{FF2B5EF4-FFF2-40B4-BE49-F238E27FC236}">
                <a16:creationId xmlns:a16="http://schemas.microsoft.com/office/drawing/2014/main" id="{E2127B63-5977-F16A-5468-D45B73A94D72}"/>
              </a:ext>
            </a:extLst>
          </p:cNvPr>
          <p:cNvSpPr>
            <a:spLocks noGrp="1"/>
          </p:cNvSpPr>
          <p:nvPr>
            <p:ph type="title" hasCustomPrompt="1"/>
          </p:nvPr>
        </p:nvSpPr>
        <p:spPr>
          <a:xfrm>
            <a:off x="1163213" y="317272"/>
            <a:ext cx="5751574" cy="48201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3E6CDF0C-5F93-DB1B-C13F-8F4D6E90725E}"/>
              </a:ext>
            </a:extLst>
          </p:cNvPr>
          <p:cNvSpPr>
            <a:spLocks noGrp="1"/>
          </p:cNvSpPr>
          <p:nvPr>
            <p:ph type="body" sz="quarter" idx="37" hasCustomPrompt="1"/>
          </p:nvPr>
        </p:nvSpPr>
        <p:spPr>
          <a:xfrm>
            <a:off x="1163214" y="799287"/>
            <a:ext cx="5751574" cy="404946"/>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2963F598-A3C5-2D37-14B6-F0207C049C92}"/>
              </a:ext>
            </a:extLst>
          </p:cNvPr>
          <p:cNvPicPr>
            <a:picLocks noChangeAspect="1"/>
          </p:cNvPicPr>
          <p:nvPr userDrawn="1"/>
        </p:nvPicPr>
        <p:blipFill>
          <a:blip r:embed="rId3"/>
          <a:srcRect t="17955" b="15378"/>
          <a:stretch/>
        </p:blipFill>
        <p:spPr>
          <a:xfrm>
            <a:off x="126728" y="290704"/>
            <a:ext cx="914400" cy="471055"/>
          </a:xfrm>
          <a:prstGeom prst="rect">
            <a:avLst/>
          </a:prstGeom>
        </p:spPr>
      </p:pic>
      <p:pic>
        <p:nvPicPr>
          <p:cNvPr id="18" name="Picture 17" descr="Logo&#10;&#10;AI-generated content may be incorrect.">
            <a:extLst>
              <a:ext uri="{FF2B5EF4-FFF2-40B4-BE49-F238E27FC236}">
                <a16:creationId xmlns:a16="http://schemas.microsoft.com/office/drawing/2014/main" id="{61C7EDF2-CB91-4AED-540D-F82464D536CE}"/>
              </a:ext>
            </a:extLst>
          </p:cNvPr>
          <p:cNvPicPr>
            <a:picLocks noChangeAspect="1"/>
          </p:cNvPicPr>
          <p:nvPr userDrawn="1"/>
        </p:nvPicPr>
        <p:blipFill>
          <a:blip r:embed="rId4">
            <a:duotone>
              <a:srgbClr val="EAEBEA">
                <a:shade val="45000"/>
                <a:satMod val="135000"/>
              </a:srgbClr>
              <a:prstClr val="white"/>
            </a:duotone>
            <a:alphaModFix amt="20000"/>
            <a:extLst>
              <a:ext uri="{BEBA8EAE-BF5A-486C-A8C5-ECC9F3942E4B}">
                <a14:imgProps xmlns:a14="http://schemas.microsoft.com/office/drawing/2010/main">
                  <a14:imgLayer r:embed="rId5">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246068" y="1360969"/>
            <a:ext cx="9923737" cy="5029200"/>
          </a:xfrm>
          <a:prstGeom prst="rect">
            <a:avLst/>
          </a:prstGeom>
        </p:spPr>
      </p:pic>
    </p:spTree>
    <p:extLst>
      <p:ext uri="{BB962C8B-B14F-4D97-AF65-F5344CB8AC3E}">
        <p14:creationId xmlns:p14="http://schemas.microsoft.com/office/powerpoint/2010/main" val="388865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a:off x="4103005" y="2425441"/>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1163212" y="1704632"/>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1CA67715-E321-4D62-9DDF-05356A0A09D3}" type="datetime1">
              <a:rPr lang="en-US" smtClean="0"/>
              <a:t>6/5/2026</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Sajini Wijethunga | Field Emission Analysis in PIP-II SRF Cavities Using Geant4</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2" name="Title Placeholder 1">
            <a:extLst>
              <a:ext uri="{FF2B5EF4-FFF2-40B4-BE49-F238E27FC236}">
                <a16:creationId xmlns:a16="http://schemas.microsoft.com/office/drawing/2014/main" id="{E2127B63-5977-F16A-5468-D45B73A94D72}"/>
              </a:ext>
            </a:extLst>
          </p:cNvPr>
          <p:cNvSpPr>
            <a:spLocks noGrp="1"/>
          </p:cNvSpPr>
          <p:nvPr>
            <p:ph type="title" hasCustomPrompt="1"/>
          </p:nvPr>
        </p:nvSpPr>
        <p:spPr>
          <a:xfrm>
            <a:off x="1163213" y="317272"/>
            <a:ext cx="5751574" cy="48201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3E6CDF0C-5F93-DB1B-C13F-8F4D6E90725E}"/>
              </a:ext>
            </a:extLst>
          </p:cNvPr>
          <p:cNvSpPr>
            <a:spLocks noGrp="1"/>
          </p:cNvSpPr>
          <p:nvPr>
            <p:ph type="body" sz="quarter" idx="37" hasCustomPrompt="1"/>
          </p:nvPr>
        </p:nvSpPr>
        <p:spPr>
          <a:xfrm>
            <a:off x="1163214" y="799287"/>
            <a:ext cx="5751574" cy="404946"/>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2963F598-A3C5-2D37-14B6-F0207C049C92}"/>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331073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flipH="1">
            <a:off x="0" y="2404377"/>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1163212" y="1409501"/>
            <a:ext cx="5360860"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1B2B02C4-1B42-4BD8-B8BA-54985A952D91}" type="datetime1">
              <a:rPr lang="en-US" smtClean="0"/>
              <a:t>6/5/2026</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Sajini Wijethunga | Field Emission Analysis in PIP-II SRF Cavities Using Geant4</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2" name="Title Placeholder 1">
            <a:extLst>
              <a:ext uri="{FF2B5EF4-FFF2-40B4-BE49-F238E27FC236}">
                <a16:creationId xmlns:a16="http://schemas.microsoft.com/office/drawing/2014/main" id="{E2127B63-5977-F16A-5468-D45B73A94D72}"/>
              </a:ext>
            </a:extLst>
          </p:cNvPr>
          <p:cNvSpPr>
            <a:spLocks noGrp="1"/>
          </p:cNvSpPr>
          <p:nvPr>
            <p:ph type="title" hasCustomPrompt="1"/>
          </p:nvPr>
        </p:nvSpPr>
        <p:spPr>
          <a:xfrm>
            <a:off x="1163213" y="317272"/>
            <a:ext cx="5751574" cy="48201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3E6CDF0C-5F93-DB1B-C13F-8F4D6E90725E}"/>
              </a:ext>
            </a:extLst>
          </p:cNvPr>
          <p:cNvSpPr>
            <a:spLocks noGrp="1"/>
          </p:cNvSpPr>
          <p:nvPr>
            <p:ph type="body" sz="quarter" idx="37" hasCustomPrompt="1"/>
          </p:nvPr>
        </p:nvSpPr>
        <p:spPr>
          <a:xfrm>
            <a:off x="1163214" y="799287"/>
            <a:ext cx="5751574" cy="404946"/>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2963F598-A3C5-2D37-14B6-F0207C049C92}"/>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413455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photo-left-2">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645567" y="1700784"/>
            <a:ext cx="563203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13" name="Title Placeholder 1">
            <a:extLst>
              <a:ext uri="{FF2B5EF4-FFF2-40B4-BE49-F238E27FC236}">
                <a16:creationId xmlns:a16="http://schemas.microsoft.com/office/drawing/2014/main" id="{CA319771-81AD-70B6-9B93-37CF5CF8A059}"/>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6" name="Text Placeholder 19">
            <a:extLst>
              <a:ext uri="{FF2B5EF4-FFF2-40B4-BE49-F238E27FC236}">
                <a16:creationId xmlns:a16="http://schemas.microsoft.com/office/drawing/2014/main" id="{EA425197-749C-CB78-C686-14ED5183A3DD}"/>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10;&#10;AI-generated content may be incorrect.">
            <a:extLst>
              <a:ext uri="{FF2B5EF4-FFF2-40B4-BE49-F238E27FC236}">
                <a16:creationId xmlns:a16="http://schemas.microsoft.com/office/drawing/2014/main" id="{C9041EAC-7B34-A368-EFBF-FFF1A106BC79}"/>
              </a:ext>
            </a:extLst>
          </p:cNvPr>
          <p:cNvPicPr>
            <a:picLocks noChangeAspect="1"/>
          </p:cNvPicPr>
          <p:nvPr userDrawn="1"/>
        </p:nvPicPr>
        <p:blipFill>
          <a:blip r:embed="rId3"/>
          <a:srcRect t="17955" b="15378"/>
          <a:stretch/>
        </p:blipFill>
        <p:spPr>
          <a:xfrm>
            <a:off x="4609083" y="290704"/>
            <a:ext cx="914400" cy="471055"/>
          </a:xfrm>
          <a:prstGeom prst="rect">
            <a:avLst/>
          </a:prstGeom>
        </p:spPr>
      </p:pic>
      <p:pic>
        <p:nvPicPr>
          <p:cNvPr id="19" name="Picture 18" descr="Logo&#10;&#10;AI-generated content may be incorrect.">
            <a:extLst>
              <a:ext uri="{FF2B5EF4-FFF2-40B4-BE49-F238E27FC236}">
                <a16:creationId xmlns:a16="http://schemas.microsoft.com/office/drawing/2014/main" id="{6C29998A-7CD4-6F41-603C-2E45B9403221}"/>
              </a:ext>
            </a:extLst>
          </p:cNvPr>
          <p:cNvPicPr>
            <a:picLocks noChangeAspect="1"/>
          </p:cNvPicPr>
          <p:nvPr userDrawn="1"/>
        </p:nvPicPr>
        <p:blipFill>
          <a:blip r:embed="rId4">
            <a:duotone>
              <a:srgbClr val="EAEBEA">
                <a:shade val="45000"/>
                <a:satMod val="135000"/>
              </a:srgbClr>
              <a:prstClr val="white"/>
            </a:duotone>
            <a:alphaModFix amt="20000"/>
            <a:extLst>
              <a:ext uri="{BEBA8EAE-BF5A-486C-A8C5-ECC9F3942E4B}">
                <a14:imgProps xmlns:a14="http://schemas.microsoft.com/office/drawing/2010/main">
                  <a14:imgLayer r:embed="rId5">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2138550" y="1360969"/>
            <a:ext cx="9923737" cy="5029200"/>
          </a:xfrm>
          <a:prstGeom prst="rect">
            <a:avLst/>
          </a:prstGeom>
        </p:spPr>
      </p:pic>
    </p:spTree>
    <p:extLst>
      <p:ext uri="{BB962C8B-B14F-4D97-AF65-F5344CB8AC3E}">
        <p14:creationId xmlns:p14="http://schemas.microsoft.com/office/powerpoint/2010/main" val="983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ermilab-safety-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C08B2F-2115-B3DD-9F6B-2250D6924791}"/>
              </a:ext>
            </a:extLst>
          </p:cNvPr>
          <p:cNvSpPr/>
          <p:nvPr userDrawn="1"/>
        </p:nvSpPr>
        <p:spPr>
          <a:xfrm rot="16200000">
            <a:off x="6507486" y="2320323"/>
            <a:ext cx="409158"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DA0380-8C68-440A-E0D1-98B1FF481AFF}"/>
              </a:ext>
            </a:extLst>
          </p:cNvPr>
          <p:cNvSpPr/>
          <p:nvPr userDrawn="1"/>
        </p:nvSpPr>
        <p:spPr>
          <a:xfrm rot="16200000">
            <a:off x="2652925" y="2319162"/>
            <a:ext cx="411480"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C6C5186-D3BF-B690-D5E5-4F529942FD1B}"/>
              </a:ext>
            </a:extLst>
          </p:cNvPr>
          <p:cNvSpPr/>
          <p:nvPr userDrawn="1"/>
        </p:nvSpPr>
        <p:spPr>
          <a:xfrm rot="16200000">
            <a:off x="4580786" y="-921587"/>
            <a:ext cx="409158"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E3CFFA6-6C98-21FD-EA70-059BCD691C4B}"/>
              </a:ext>
            </a:extLst>
          </p:cNvPr>
          <p:cNvSpPr/>
          <p:nvPr userDrawn="1"/>
        </p:nvSpPr>
        <p:spPr>
          <a:xfrm rot="16200000">
            <a:off x="4579625" y="-2397282"/>
            <a:ext cx="411480"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truck parked in front of a large building&#10;&#10;AI-generated content may be incorrect.">
            <a:extLst>
              <a:ext uri="{FF2B5EF4-FFF2-40B4-BE49-F238E27FC236}">
                <a16:creationId xmlns:a16="http://schemas.microsoft.com/office/drawing/2014/main" id="{6FB96B7C-3548-6DFC-D693-C437740D6EB9}"/>
              </a:ext>
            </a:extLst>
          </p:cNvPr>
          <p:cNvPicPr>
            <a:picLocks noChangeAspect="1"/>
          </p:cNvPicPr>
          <p:nvPr userDrawn="1"/>
        </p:nvPicPr>
        <p:blipFill>
          <a:blip r:embed="rId2" cstate="print">
            <a:extLst>
              <a:ext uri="{28A0092B-C50C-407E-A947-70E740481C1C}">
                <a14:useLocalDpi xmlns:a14="http://schemas.microsoft.com/office/drawing/2010/main"/>
              </a:ext>
            </a:extLst>
          </a:blip>
          <a:srcRect l="12947" t="1602" r="17523"/>
          <a:stretch/>
        </p:blipFill>
        <p:spPr>
          <a:xfrm>
            <a:off x="8764603" y="566"/>
            <a:ext cx="3230608" cy="6858000"/>
          </a:xfrm>
          <a:prstGeom prst="rect">
            <a:avLst/>
          </a:prstGeom>
          <a:ln>
            <a:noFill/>
          </a:ln>
        </p:spPr>
      </p:pic>
      <p:sp>
        <p:nvSpPr>
          <p:cNvPr id="59" name="TextBox 58">
            <a:extLst>
              <a:ext uri="{FF2B5EF4-FFF2-40B4-BE49-F238E27FC236}">
                <a16:creationId xmlns:a16="http://schemas.microsoft.com/office/drawing/2014/main" id="{1AD2B791-A6C3-C18F-2900-3F124ADA0EF2}"/>
              </a:ext>
            </a:extLst>
          </p:cNvPr>
          <p:cNvSpPr txBox="1"/>
          <p:nvPr userDrawn="1"/>
        </p:nvSpPr>
        <p:spPr>
          <a:xfrm>
            <a:off x="1163211" y="2566623"/>
            <a:ext cx="3770411"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Emergency contacts</a:t>
            </a:r>
          </a:p>
        </p:txBody>
      </p:sp>
      <p:sp>
        <p:nvSpPr>
          <p:cNvPr id="54" name="TextBox 53">
            <a:extLst>
              <a:ext uri="{FF2B5EF4-FFF2-40B4-BE49-F238E27FC236}">
                <a16:creationId xmlns:a16="http://schemas.microsoft.com/office/drawing/2014/main" id="{E63F3E38-E7F6-4C2A-5BD0-B9A764027FA0}"/>
              </a:ext>
            </a:extLst>
          </p:cNvPr>
          <p:cNvSpPr txBox="1"/>
          <p:nvPr userDrawn="1"/>
        </p:nvSpPr>
        <p:spPr>
          <a:xfrm>
            <a:off x="1163212" y="1089425"/>
            <a:ext cx="713089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Your safety is our priority – please note the following:</a:t>
            </a:r>
          </a:p>
        </p:txBody>
      </p:sp>
      <p:sp>
        <p:nvSpPr>
          <p:cNvPr id="55" name="TextBox 54">
            <a:extLst>
              <a:ext uri="{FF2B5EF4-FFF2-40B4-BE49-F238E27FC236}">
                <a16:creationId xmlns:a16="http://schemas.microsoft.com/office/drawing/2014/main" id="{508C5D41-1ABD-6E88-072E-14B7C1210C3B}"/>
              </a:ext>
            </a:extLst>
          </p:cNvPr>
          <p:cNvSpPr txBox="1"/>
          <p:nvPr userDrawn="1"/>
        </p:nvSpPr>
        <p:spPr>
          <a:xfrm>
            <a:off x="1163211" y="1543839"/>
            <a:ext cx="7434376" cy="646331"/>
          </a:xfrm>
          <a:prstGeom prst="rect">
            <a:avLst/>
          </a:prstGeom>
          <a:noFill/>
        </p:spPr>
        <p:txBody>
          <a:bodyPr wrap="square" lIns="182880" tIns="0" rIns="0" bIns="0" rtlCol="0" anchor="t">
            <a:spAutoFit/>
          </a:bodyPr>
          <a:lstStyle/>
          <a:p>
            <a:pPr marL="0" marR="0" lvl="0" indent="0" algn="l" defTabSz="914400" rtl="0" eaLnBrk="1" fontAlgn="auto" latinLnBrk="0" hangingPunct="1">
              <a:lnSpc>
                <a:spcPct val="100000"/>
              </a:lnSpc>
              <a:spcBef>
                <a:spcPts val="0"/>
              </a:spcBef>
              <a:spcAft>
                <a:spcPts val="800"/>
              </a:spcAft>
              <a:buClr>
                <a:schemeClr val="accent1"/>
              </a:buClr>
              <a:buSzTx/>
              <a:buFont typeface="Arial" panose="020B0604020202020204" pitchFamily="34" charset="0"/>
              <a:buNone/>
              <a:tabLst/>
              <a:defRPr/>
            </a:pPr>
            <a:r>
              <a:rPr lang="en-US" sz="1400" kern="1200" spc="-10" baseline="0" dirty="0">
                <a:solidFill>
                  <a:schemeClr val="tx1"/>
                </a:solidFill>
                <a:latin typeface="Helvetica" pitchFamily="2" charset="0"/>
                <a:ea typeface="+mn-ea"/>
                <a:cs typeface="+mn-cs"/>
              </a:rPr>
              <a:t>For your safety, please use handrails, walk (don’t run), stay alert for hazards, and follow all posted signs and security directions. When driving onsite, obey speed limits and watch for pedestrians, cyclists, and wildlife. In an emergency, follow your escort’s instructions.</a:t>
            </a:r>
          </a:p>
        </p:txBody>
      </p:sp>
      <p:sp>
        <p:nvSpPr>
          <p:cNvPr id="60" name="TextBox 59">
            <a:extLst>
              <a:ext uri="{FF2B5EF4-FFF2-40B4-BE49-F238E27FC236}">
                <a16:creationId xmlns:a16="http://schemas.microsoft.com/office/drawing/2014/main" id="{0987F744-4BB7-8118-1AC8-03578C5A0C8F}"/>
              </a:ext>
            </a:extLst>
          </p:cNvPr>
          <p:cNvSpPr txBox="1"/>
          <p:nvPr userDrawn="1"/>
        </p:nvSpPr>
        <p:spPr>
          <a:xfrm>
            <a:off x="1163211" y="3021476"/>
            <a:ext cx="7268443" cy="482183"/>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a:solidFill>
                  <a:schemeClr val="tx1"/>
                </a:solidFill>
                <a:latin typeface="Helvetica" pitchFamily="2" charset="0"/>
                <a:ea typeface="+mn-ea"/>
                <a:cs typeface="+mn-cs"/>
              </a:rPr>
              <a:t>Emergencies (medical/security): </a:t>
            </a:r>
            <a:r>
              <a:rPr lang="en-US" sz="1400" kern="1200" spc="-10" baseline="0" dirty="0">
                <a:solidFill>
                  <a:schemeClr val="tx1"/>
                </a:solidFill>
                <a:latin typeface="Helvetica" pitchFamily="2" charset="0"/>
                <a:ea typeface="+mn-ea"/>
                <a:cs typeface="+mn-cs"/>
              </a:rPr>
              <a:t>630-840-3131</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err="1">
                <a:solidFill>
                  <a:schemeClr val="tx1"/>
                </a:solidFill>
                <a:latin typeface="Helvetica" pitchFamily="2" charset="0"/>
                <a:ea typeface="+mn-ea"/>
                <a:cs typeface="+mn-cs"/>
              </a:rPr>
              <a:t>Nonemergencies</a:t>
            </a:r>
            <a:r>
              <a:rPr lang="en-US" sz="1400" b="1" kern="1200" spc="-10" baseline="0" dirty="0">
                <a:solidFill>
                  <a:schemeClr val="tx1"/>
                </a:solidFill>
                <a:latin typeface="Helvetica" pitchFamily="2" charset="0"/>
                <a:ea typeface="+mn-ea"/>
                <a:cs typeface="+mn-cs"/>
              </a:rPr>
              <a:t>: </a:t>
            </a:r>
            <a:r>
              <a:rPr lang="en-US" sz="1400" kern="1200" spc="-10" baseline="0" dirty="0">
                <a:solidFill>
                  <a:schemeClr val="tx1"/>
                </a:solidFill>
                <a:latin typeface="Helvetica" pitchFamily="2" charset="0"/>
                <a:ea typeface="+mn-ea"/>
                <a:cs typeface="+mn-cs"/>
              </a:rPr>
              <a:t>630-840-3414</a:t>
            </a:r>
          </a:p>
        </p:txBody>
      </p:sp>
      <p:sp>
        <p:nvSpPr>
          <p:cNvPr id="61" name="TextBox 60">
            <a:extLst>
              <a:ext uri="{FF2B5EF4-FFF2-40B4-BE49-F238E27FC236}">
                <a16:creationId xmlns:a16="http://schemas.microsoft.com/office/drawing/2014/main" id="{C973080E-E4CF-F087-3674-8511AE83287B}"/>
              </a:ext>
            </a:extLst>
          </p:cNvPr>
          <p:cNvSpPr txBox="1"/>
          <p:nvPr userDrawn="1"/>
        </p:nvSpPr>
        <p:spPr>
          <a:xfrm>
            <a:off x="1163211"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Fire alarms</a:t>
            </a:r>
          </a:p>
        </p:txBody>
      </p:sp>
      <p:sp>
        <p:nvSpPr>
          <p:cNvPr id="63" name="TextBox 62">
            <a:extLst>
              <a:ext uri="{FF2B5EF4-FFF2-40B4-BE49-F238E27FC236}">
                <a16:creationId xmlns:a16="http://schemas.microsoft.com/office/drawing/2014/main" id="{9B9D96E7-5744-AE53-43BC-8DB3FA5F65B4}"/>
              </a:ext>
            </a:extLst>
          </p:cNvPr>
          <p:cNvSpPr txBox="1"/>
          <p:nvPr userDrawn="1"/>
        </p:nvSpPr>
        <p:spPr>
          <a:xfrm>
            <a:off x="1163209" y="4333582"/>
            <a:ext cx="3291840" cy="1877437"/>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Evacuate immediately using          the nearest exit.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Gather outside at the nearest exit’s parking lot – east or west.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 and         </a:t>
            </a:r>
            <a:r>
              <a:rPr lang="en-US" sz="1400" b="1" kern="1200" spc="-10" baseline="0" dirty="0">
                <a:solidFill>
                  <a:schemeClr val="tx1"/>
                </a:solidFill>
                <a:latin typeface="Helvetica" pitchFamily="2" charset="0"/>
                <a:ea typeface="+mn-ea"/>
                <a:cs typeface="+mn-cs"/>
              </a:rPr>
              <a:t>do not </a:t>
            </a:r>
            <a:r>
              <a:rPr lang="en-US" sz="1400" kern="1200" spc="-10" baseline="0" dirty="0">
                <a:solidFill>
                  <a:schemeClr val="tx1"/>
                </a:solidFill>
                <a:latin typeface="Helvetica" pitchFamily="2" charset="0"/>
                <a:ea typeface="+mn-ea"/>
                <a:cs typeface="+mn-cs"/>
              </a:rPr>
              <a:t>re-enter until cleared by       the Fire Department.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Stay out of the road.</a:t>
            </a:r>
          </a:p>
        </p:txBody>
      </p:sp>
      <p:sp>
        <p:nvSpPr>
          <p:cNvPr id="64" name="TextBox 63">
            <a:extLst>
              <a:ext uri="{FF2B5EF4-FFF2-40B4-BE49-F238E27FC236}">
                <a16:creationId xmlns:a16="http://schemas.microsoft.com/office/drawing/2014/main" id="{DAC64F57-6386-289C-C33E-FA8569E5C744}"/>
              </a:ext>
            </a:extLst>
          </p:cNvPr>
          <p:cNvSpPr txBox="1"/>
          <p:nvPr userDrawn="1"/>
        </p:nvSpPr>
        <p:spPr>
          <a:xfrm>
            <a:off x="5021388"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Tornado sirens</a:t>
            </a:r>
          </a:p>
        </p:txBody>
      </p:sp>
      <p:sp>
        <p:nvSpPr>
          <p:cNvPr id="67" name="TextBox 66">
            <a:extLst>
              <a:ext uri="{FF2B5EF4-FFF2-40B4-BE49-F238E27FC236}">
                <a16:creationId xmlns:a16="http://schemas.microsoft.com/office/drawing/2014/main" id="{8F27E583-C17C-4D18-ADA9-35D0C886B470}"/>
              </a:ext>
            </a:extLst>
          </p:cNvPr>
          <p:cNvSpPr txBox="1"/>
          <p:nvPr userDrawn="1"/>
        </p:nvSpPr>
        <p:spPr>
          <a:xfrm>
            <a:off x="5021388" y="4333582"/>
            <a:ext cx="3291840" cy="2092881"/>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the Emergency Shelter signs and proceed to shelter in </a:t>
            </a:r>
            <a:r>
              <a:rPr lang="en-US" sz="1400" b="1" kern="1200" spc="-10" baseline="0" dirty="0">
                <a:solidFill>
                  <a:schemeClr val="tx1"/>
                </a:solidFill>
                <a:latin typeface="Helvetica" pitchFamily="2" charset="0"/>
                <a:ea typeface="+mn-ea"/>
                <a:cs typeface="+mn-cs"/>
              </a:rPr>
              <a:t>ground floor bathrooms or the 2nd and 3rd floor CDF lower level stairs</a:t>
            </a:r>
            <a:r>
              <a:rPr lang="en-US" sz="1400" kern="1200" spc="-10" baseline="0" dirty="0">
                <a:solidFill>
                  <a:schemeClr val="tx1"/>
                </a:solidFill>
                <a:latin typeface="Helvetica" pitchFamily="2" charset="0"/>
                <a:ea typeface="+mn-ea"/>
                <a:cs typeface="+mn-cs"/>
              </a:rPr>
              <a:t> and seek safety inside.</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Remain there until the warning is canceled or expires (via SEWS).</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a:t>
            </a:r>
          </a:p>
          <a:p>
            <a:pPr marL="122238" lvl="0" indent="-122238"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endParaRPr lang="en-US" sz="1400" kern="1200" spc="-20" baseline="0" dirty="0">
              <a:solidFill>
                <a:schemeClr val="tx1"/>
              </a:solidFill>
              <a:latin typeface="Helvetica" pitchFamily="2" charset="0"/>
              <a:ea typeface="+mn-ea"/>
              <a:cs typeface="+mn-cs"/>
            </a:endParaRPr>
          </a:p>
        </p:txBody>
      </p:sp>
      <p:pic>
        <p:nvPicPr>
          <p:cNvPr id="25" name="Graphic 24" descr="Telephone with solid fill">
            <a:extLst>
              <a:ext uri="{FF2B5EF4-FFF2-40B4-BE49-F238E27FC236}">
                <a16:creationId xmlns:a16="http://schemas.microsoft.com/office/drawing/2014/main" id="{DF4D4E0C-0F0D-87BA-30BA-FEBEB3A1351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079196" y="2491728"/>
            <a:ext cx="411480" cy="411480"/>
          </a:xfrm>
          <a:prstGeom prst="rect">
            <a:avLst/>
          </a:prstGeom>
        </p:spPr>
      </p:pic>
      <p:pic>
        <p:nvPicPr>
          <p:cNvPr id="26" name="Graphic 25" descr="Tornado with solid fill">
            <a:extLst>
              <a:ext uri="{FF2B5EF4-FFF2-40B4-BE49-F238E27FC236}">
                <a16:creationId xmlns:a16="http://schemas.microsoft.com/office/drawing/2014/main" id="{86FBC30F-BCBC-D79C-A7EA-4494880AB80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170453" y="3816937"/>
            <a:ext cx="384048" cy="384048"/>
          </a:xfrm>
          <a:prstGeom prst="rect">
            <a:avLst/>
          </a:prstGeom>
        </p:spPr>
      </p:pic>
      <p:pic>
        <p:nvPicPr>
          <p:cNvPr id="28" name="Graphic 27" descr="Siren with solid fill">
            <a:extLst>
              <a:ext uri="{FF2B5EF4-FFF2-40B4-BE49-F238E27FC236}">
                <a16:creationId xmlns:a16="http://schemas.microsoft.com/office/drawing/2014/main" id="{E1BA880F-8B62-16CC-282E-287B136A10D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854233" y="3795678"/>
            <a:ext cx="411480" cy="411480"/>
          </a:xfrm>
          <a:prstGeom prst="rect">
            <a:avLst/>
          </a:prstGeom>
        </p:spPr>
      </p:pic>
      <p:pic>
        <p:nvPicPr>
          <p:cNvPr id="6" name="Picture 5">
            <a:extLst>
              <a:ext uri="{FF2B5EF4-FFF2-40B4-BE49-F238E27FC236}">
                <a16:creationId xmlns:a16="http://schemas.microsoft.com/office/drawing/2014/main" id="{13B353D7-8B11-A40E-6518-EDC5FA4B76A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7" name="Slide Number Placeholder 9">
            <a:extLst>
              <a:ext uri="{FF2B5EF4-FFF2-40B4-BE49-F238E27FC236}">
                <a16:creationId xmlns:a16="http://schemas.microsoft.com/office/drawing/2014/main" id="{D294323E-F79E-5605-665F-5838455A1F01}"/>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8" name="Date Placeholder 3">
            <a:extLst>
              <a:ext uri="{FF2B5EF4-FFF2-40B4-BE49-F238E27FC236}">
                <a16:creationId xmlns:a16="http://schemas.microsoft.com/office/drawing/2014/main" id="{666440D0-997E-CD44-C566-A7623EE98822}"/>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8BC6FE32-E56B-4D0B-A68A-5DD5433083B1}" type="datetime1">
              <a:rPr lang="en-US" smtClean="0"/>
              <a:t>6/5/2026</a:t>
            </a:fld>
            <a:endParaRPr lang="en-US" dirty="0"/>
          </a:p>
        </p:txBody>
      </p:sp>
      <p:sp>
        <p:nvSpPr>
          <p:cNvPr id="9" name="Footer Placeholder 8">
            <a:extLst>
              <a:ext uri="{FF2B5EF4-FFF2-40B4-BE49-F238E27FC236}">
                <a16:creationId xmlns:a16="http://schemas.microsoft.com/office/drawing/2014/main" id="{59FDE45D-A3DA-382C-0FA6-41F050428554}"/>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Sajini Wijethunga | Field Emission Analysis in PIP-II SRF Cavities Using Geant4</a:t>
            </a:r>
            <a:endParaRPr lang="en-US" dirty="0"/>
          </a:p>
        </p:txBody>
      </p:sp>
      <p:sp>
        <p:nvSpPr>
          <p:cNvPr id="10" name="Title Placeholder 1">
            <a:extLst>
              <a:ext uri="{FF2B5EF4-FFF2-40B4-BE49-F238E27FC236}">
                <a16:creationId xmlns:a16="http://schemas.microsoft.com/office/drawing/2014/main" id="{28B2F8DD-938B-1BE1-968F-5190C2657992}"/>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Fermilab Safety – IARC </a:t>
            </a:r>
          </a:p>
        </p:txBody>
      </p:sp>
      <p:pic>
        <p:nvPicPr>
          <p:cNvPr id="13" name="Picture 12" descr="Logo&#10;&#10;AI-generated content may be incorrect.">
            <a:extLst>
              <a:ext uri="{FF2B5EF4-FFF2-40B4-BE49-F238E27FC236}">
                <a16:creationId xmlns:a16="http://schemas.microsoft.com/office/drawing/2014/main" id="{9A0AA3E0-6B3B-7A9C-3133-7B0078E97F87}"/>
              </a:ext>
            </a:extLst>
          </p:cNvPr>
          <p:cNvPicPr>
            <a:picLocks noChangeAspect="1"/>
          </p:cNvPicPr>
          <p:nvPr userDrawn="1"/>
        </p:nvPicPr>
        <p:blipFill>
          <a:blip r:embed="rId7"/>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985921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photo-left-2">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6064E41-DF59-6301-DE38-F0DFE24D71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645567" y="1700784"/>
            <a:ext cx="563203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13" name="Title Placeholder 1">
            <a:extLst>
              <a:ext uri="{FF2B5EF4-FFF2-40B4-BE49-F238E27FC236}">
                <a16:creationId xmlns:a16="http://schemas.microsoft.com/office/drawing/2014/main" id="{CA319771-81AD-70B6-9B93-37CF5CF8A059}"/>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6" name="Text Placeholder 19">
            <a:extLst>
              <a:ext uri="{FF2B5EF4-FFF2-40B4-BE49-F238E27FC236}">
                <a16:creationId xmlns:a16="http://schemas.microsoft.com/office/drawing/2014/main" id="{EA425197-749C-CB78-C686-14ED5183A3DD}"/>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10;&#10;AI-generated content may be incorrect.">
            <a:extLst>
              <a:ext uri="{FF2B5EF4-FFF2-40B4-BE49-F238E27FC236}">
                <a16:creationId xmlns:a16="http://schemas.microsoft.com/office/drawing/2014/main" id="{C9041EAC-7B34-A368-EFBF-FFF1A106BC79}"/>
              </a:ext>
            </a:extLst>
          </p:cNvPr>
          <p:cNvPicPr>
            <a:picLocks noChangeAspect="1"/>
          </p:cNvPicPr>
          <p:nvPr userDrawn="1"/>
        </p:nvPicPr>
        <p:blipFill>
          <a:blip r:embed="rId4"/>
          <a:srcRect t="17955" b="15378"/>
          <a:stretch/>
        </p:blipFill>
        <p:spPr>
          <a:xfrm>
            <a:off x="4609083" y="290704"/>
            <a:ext cx="914400" cy="471055"/>
          </a:xfrm>
          <a:prstGeom prst="rect">
            <a:avLst/>
          </a:prstGeom>
        </p:spPr>
      </p:pic>
    </p:spTree>
    <p:extLst>
      <p:ext uri="{BB962C8B-B14F-4D97-AF65-F5344CB8AC3E}">
        <p14:creationId xmlns:p14="http://schemas.microsoft.com/office/powerpoint/2010/main" val="1384472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idea-with-support-text">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026C6A1-CA77-A75B-8DF4-FCBEBEF63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fld id="{7940ACD1-74E2-46B0-8182-763333194C40}" type="datetime1">
              <a:rPr lang="en-US" smtClean="0"/>
              <a:t>6/5/2026</a:t>
            </a:fld>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EA601A07-0F7E-F9D4-E8D5-819B4A56D62B}"/>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812873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idea-with-support-text">
    <p:bg>
      <p:bgPr>
        <a:solidFill>
          <a:schemeClr val="bg1"/>
        </a:solidFill>
        <a:effectLst/>
      </p:bgPr>
    </p:bg>
    <p:spTree>
      <p:nvGrpSpPr>
        <p:cNvPr id="1" name=""/>
        <p:cNvGrpSpPr/>
        <p:nvPr/>
      </p:nvGrpSpPr>
      <p:grpSpPr>
        <a:xfrm>
          <a:off x="0" y="0"/>
          <a:ext cx="0" cy="0"/>
          <a:chOff x="0" y="0"/>
          <a:chExt cx="0" cy="0"/>
        </a:xfrm>
      </p:grpSpPr>
      <p:pic>
        <p:nvPicPr>
          <p:cNvPr id="7" name="Picture 6" descr="Logo&#10;&#10;AI-generated content may be incorrect.">
            <a:extLst>
              <a:ext uri="{FF2B5EF4-FFF2-40B4-BE49-F238E27FC236}">
                <a16:creationId xmlns:a16="http://schemas.microsoft.com/office/drawing/2014/main" id="{C9EC4948-C9AD-FC14-3A4C-CC5457FCAA4C}"/>
              </a:ext>
            </a:extLst>
          </p:cNvPr>
          <p:cNvPicPr/>
          <p:nvPr userDrawn="1"/>
        </p:nvPicPr>
        <p:blipFill>
          <a:blip r:embed="rId2">
            <a:duotone>
              <a:srgbClr val="EAEBEA">
                <a:shade val="45000"/>
                <a:satMod val="135000"/>
              </a:srgbClr>
              <a:prstClr val="white"/>
            </a:duotone>
            <a:alphaModFix amt="20000"/>
            <a:extLst>
              <a:ext uri="{BEBA8EAE-BF5A-486C-A8C5-ECC9F3942E4B}">
                <a14:imgProps xmlns:a14="http://schemas.microsoft.com/office/drawing/2010/main">
                  <a14:imgLayer r:embed="rId3">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324762" y="261467"/>
            <a:ext cx="12500509" cy="6335066"/>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fld id="{7E187CCB-CE0C-4BC0-8F68-96033BC5514B}" type="datetime1">
              <a:rPr lang="en-US" smtClean="0"/>
              <a:t>6/5/2026</a:t>
            </a:fld>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EA601A07-0F7E-F9D4-E8D5-819B4A56D62B}"/>
              </a:ext>
            </a:extLst>
          </p:cNvPr>
          <p:cNvPicPr>
            <a:picLocks noChangeAspect="1"/>
          </p:cNvPicPr>
          <p:nvPr userDrawn="1"/>
        </p:nvPicPr>
        <p:blipFill>
          <a:blip r:embed="rId5"/>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4831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ideas-with-photo">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76930" y="1815932"/>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76930" y="2485034"/>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0" y="4105656"/>
            <a:ext cx="11830050" cy="2752344"/>
          </a:xfrm>
          <a:solidFill>
            <a:srgbClr val="C3CAD1"/>
          </a:solidFill>
          <a:ln>
            <a:noFill/>
          </a:ln>
        </p:spPr>
        <p:txBody>
          <a:bodyPr tIns="164592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825B179B-754F-E075-416F-58FDF815CA23}"/>
              </a:ext>
            </a:extLst>
          </p:cNvPr>
          <p:cNvSpPr>
            <a:spLocks noGrp="1"/>
          </p:cNvSpPr>
          <p:nvPr>
            <p:ph type="body" sz="quarter" idx="24" hasCustomPrompt="1"/>
          </p:nvPr>
        </p:nvSpPr>
        <p:spPr>
          <a:xfrm>
            <a:off x="0" y="6400799"/>
            <a:ext cx="11529391" cy="457201"/>
          </a:xfrm>
          <a:noFill/>
          <a:ln>
            <a:noFill/>
          </a:ln>
        </p:spPr>
        <p:txBody>
          <a:bodyPr lIns="182880" tIns="0" rIns="182880" bIns="137160" anchor="b" anchorCtr="0">
            <a:noAutofit/>
          </a:bodyPr>
          <a:lstStyle>
            <a:lvl1pPr marL="0" indent="0">
              <a:lnSpc>
                <a:spcPct val="110000"/>
              </a:lnSpc>
              <a:buNone/>
              <a:defRPr sz="1200">
                <a:solidFill>
                  <a:schemeClr val="bg1"/>
                </a:solidFill>
              </a:defRPr>
            </a:lvl1pPr>
          </a:lstStyle>
          <a:p>
            <a:pPr lvl="0"/>
            <a:r>
              <a:rPr lang="en-US" dirty="0"/>
              <a:t>Click to add optional caption</a:t>
            </a:r>
          </a:p>
        </p:txBody>
      </p:sp>
      <p:sp>
        <p:nvSpPr>
          <p:cNvPr id="4" name="Rectangle 3">
            <a:extLst>
              <a:ext uri="{FF2B5EF4-FFF2-40B4-BE49-F238E27FC236}">
                <a16:creationId xmlns:a16="http://schemas.microsoft.com/office/drawing/2014/main" id="{1F14AD5D-B2B5-2D86-5607-F93500D5A829}"/>
              </a:ext>
            </a:extLst>
          </p:cNvPr>
          <p:cNvSpPr/>
          <p:nvPr userDrawn="1"/>
        </p:nvSpPr>
        <p:spPr>
          <a:xfrm rot="16200000">
            <a:off x="728872" y="223682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44406A-7064-09CD-0D32-B50A4C2A47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ext Placeholder 11">
            <a:extLst>
              <a:ext uri="{FF2B5EF4-FFF2-40B4-BE49-F238E27FC236}">
                <a16:creationId xmlns:a16="http://schemas.microsoft.com/office/drawing/2014/main" id="{5550671B-40D3-6B53-A651-02217D09EBC7}"/>
              </a:ext>
            </a:extLst>
          </p:cNvPr>
          <p:cNvSpPr>
            <a:spLocks noGrp="1"/>
          </p:cNvSpPr>
          <p:nvPr>
            <p:ph type="body" sz="quarter" idx="38"/>
          </p:nvPr>
        </p:nvSpPr>
        <p:spPr>
          <a:xfrm>
            <a:off x="6379865" y="1815932"/>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57650E2F-D63F-64A0-264F-AB6835C74839}"/>
              </a:ext>
            </a:extLst>
          </p:cNvPr>
          <p:cNvSpPr>
            <a:spLocks noGrp="1"/>
          </p:cNvSpPr>
          <p:nvPr>
            <p:ph type="body" sz="quarter" idx="39"/>
          </p:nvPr>
        </p:nvSpPr>
        <p:spPr>
          <a:xfrm>
            <a:off x="6379865" y="2485034"/>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0368FBFD-4E2A-68B9-526C-938F5B7C839F}"/>
              </a:ext>
            </a:extLst>
          </p:cNvPr>
          <p:cNvSpPr/>
          <p:nvPr userDrawn="1"/>
        </p:nvSpPr>
        <p:spPr>
          <a:xfrm rot="16200000">
            <a:off x="5931807" y="223682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45474D73-F9BE-8323-9710-2D943D074AA7}"/>
              </a:ext>
            </a:extLst>
          </p:cNvPr>
          <p:cNvSpPr>
            <a:spLocks noGrp="1"/>
          </p:cNvSpPr>
          <p:nvPr>
            <p:ph type="sldNum" sz="quarter" idx="42"/>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
        <p:nvSpPr>
          <p:cNvPr id="5" name="Title Placeholder 1">
            <a:extLst>
              <a:ext uri="{FF2B5EF4-FFF2-40B4-BE49-F238E27FC236}">
                <a16:creationId xmlns:a16="http://schemas.microsoft.com/office/drawing/2014/main" id="{8A2984ED-459D-08F0-9726-7A6EAF743ABB}"/>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1E6EF5E6-8092-22A0-0CC2-AA43650FC6F6}"/>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8" name="Picture 7" descr="Logo&#10;&#10;AI-generated content may be incorrect.">
            <a:extLst>
              <a:ext uri="{FF2B5EF4-FFF2-40B4-BE49-F238E27FC236}">
                <a16:creationId xmlns:a16="http://schemas.microsoft.com/office/drawing/2014/main" id="{8EEBE1D8-E61E-12E6-DBFC-2FE591AA7622}"/>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19040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deas-with-photo">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73DE767-6E27-2F6D-9DFB-476DFBA08AC4}"/>
              </a:ext>
            </a:extLst>
          </p:cNvPr>
          <p:cNvSpPr>
            <a:spLocks noGrp="1"/>
          </p:cNvSpPr>
          <p:nvPr>
            <p:ph type="pic" sz="quarter" idx="25" hasCustomPrompt="1"/>
          </p:nvPr>
        </p:nvSpPr>
        <p:spPr>
          <a:xfrm>
            <a:off x="8388096"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562FBDD1-DD88-5129-A1B4-F8213B472B85}"/>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0" name="Picture 9">
            <a:extLst>
              <a:ext uri="{FF2B5EF4-FFF2-40B4-BE49-F238E27FC236}">
                <a16:creationId xmlns:a16="http://schemas.microsoft.com/office/drawing/2014/main" id="{9F0A7BBE-ABB8-C2EC-5680-6576FD9F3F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9" name="Text Placeholder 11">
            <a:extLst>
              <a:ext uri="{FF2B5EF4-FFF2-40B4-BE49-F238E27FC236}">
                <a16:creationId xmlns:a16="http://schemas.microsoft.com/office/drawing/2014/main" id="{18B7F31E-5DA9-AE9E-946C-DBEDE553E35E}"/>
              </a:ext>
            </a:extLst>
          </p:cNvPr>
          <p:cNvSpPr>
            <a:spLocks noGrp="1"/>
          </p:cNvSpPr>
          <p:nvPr>
            <p:ph type="body" sz="quarter" idx="41"/>
          </p:nvPr>
        </p:nvSpPr>
        <p:spPr>
          <a:xfrm>
            <a:off x="1180736" y="16059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0" name="Text Placeholder 13">
            <a:extLst>
              <a:ext uri="{FF2B5EF4-FFF2-40B4-BE49-F238E27FC236}">
                <a16:creationId xmlns:a16="http://schemas.microsoft.com/office/drawing/2014/main" id="{E2CB8A18-7CC3-DC44-09AA-C5930608CB79}"/>
              </a:ext>
            </a:extLst>
          </p:cNvPr>
          <p:cNvSpPr>
            <a:spLocks noGrp="1"/>
          </p:cNvSpPr>
          <p:nvPr>
            <p:ph type="body" sz="quarter" idx="48"/>
          </p:nvPr>
        </p:nvSpPr>
        <p:spPr>
          <a:xfrm>
            <a:off x="1180736" y="22750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1" name="Rectangle 40">
            <a:extLst>
              <a:ext uri="{FF2B5EF4-FFF2-40B4-BE49-F238E27FC236}">
                <a16:creationId xmlns:a16="http://schemas.microsoft.com/office/drawing/2014/main" id="{C8724181-2302-5B6D-8D9A-0FDFFA0EAC2A}"/>
              </a:ext>
            </a:extLst>
          </p:cNvPr>
          <p:cNvSpPr/>
          <p:nvPr userDrawn="1"/>
        </p:nvSpPr>
        <p:spPr>
          <a:xfrm rot="16200000">
            <a:off x="728871" y="20403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1">
            <a:extLst>
              <a:ext uri="{FF2B5EF4-FFF2-40B4-BE49-F238E27FC236}">
                <a16:creationId xmlns:a16="http://schemas.microsoft.com/office/drawing/2014/main" id="{E8C39114-AC4E-397F-2083-2D7D594E888D}"/>
              </a:ext>
            </a:extLst>
          </p:cNvPr>
          <p:cNvSpPr>
            <a:spLocks noGrp="1"/>
          </p:cNvSpPr>
          <p:nvPr>
            <p:ph type="body" sz="quarter" idx="51"/>
          </p:nvPr>
        </p:nvSpPr>
        <p:spPr>
          <a:xfrm>
            <a:off x="4642567" y="16120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3" name="Text Placeholder 13">
            <a:extLst>
              <a:ext uri="{FF2B5EF4-FFF2-40B4-BE49-F238E27FC236}">
                <a16:creationId xmlns:a16="http://schemas.microsoft.com/office/drawing/2014/main" id="{E47A550C-93F7-8A24-C26C-808BEFCFC577}"/>
              </a:ext>
            </a:extLst>
          </p:cNvPr>
          <p:cNvSpPr>
            <a:spLocks noGrp="1"/>
          </p:cNvSpPr>
          <p:nvPr>
            <p:ph type="body" sz="quarter" idx="52"/>
          </p:nvPr>
        </p:nvSpPr>
        <p:spPr>
          <a:xfrm>
            <a:off x="4642567" y="22811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4" name="Rectangle 43">
            <a:extLst>
              <a:ext uri="{FF2B5EF4-FFF2-40B4-BE49-F238E27FC236}">
                <a16:creationId xmlns:a16="http://schemas.microsoft.com/office/drawing/2014/main" id="{F2D36219-087B-419B-9E96-63D476258513}"/>
              </a:ext>
            </a:extLst>
          </p:cNvPr>
          <p:cNvSpPr/>
          <p:nvPr userDrawn="1"/>
        </p:nvSpPr>
        <p:spPr>
          <a:xfrm rot="16200000">
            <a:off x="4190702" y="20464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6096CCA3-6EF5-DABE-B6E8-DC02967800A7}"/>
              </a:ext>
            </a:extLst>
          </p:cNvPr>
          <p:cNvSpPr>
            <a:spLocks noGrp="1"/>
          </p:cNvSpPr>
          <p:nvPr>
            <p:ph type="body" sz="quarter" idx="53"/>
          </p:nvPr>
        </p:nvSpPr>
        <p:spPr>
          <a:xfrm>
            <a:off x="1180736" y="40496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F561A6E-CA30-68DE-C30C-E3D04D574F82}"/>
              </a:ext>
            </a:extLst>
          </p:cNvPr>
          <p:cNvSpPr>
            <a:spLocks noGrp="1"/>
          </p:cNvSpPr>
          <p:nvPr>
            <p:ph type="body" sz="quarter" idx="54"/>
          </p:nvPr>
        </p:nvSpPr>
        <p:spPr>
          <a:xfrm>
            <a:off x="1180736" y="47187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8393A29F-FA2C-9EBB-AEC6-3930FE314D14}"/>
              </a:ext>
            </a:extLst>
          </p:cNvPr>
          <p:cNvSpPr/>
          <p:nvPr userDrawn="1"/>
        </p:nvSpPr>
        <p:spPr>
          <a:xfrm rot="16200000">
            <a:off x="728871" y="44839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1">
            <a:extLst>
              <a:ext uri="{FF2B5EF4-FFF2-40B4-BE49-F238E27FC236}">
                <a16:creationId xmlns:a16="http://schemas.microsoft.com/office/drawing/2014/main" id="{D6464A17-58FF-1CEF-5B44-C332EEA11FA9}"/>
              </a:ext>
            </a:extLst>
          </p:cNvPr>
          <p:cNvSpPr>
            <a:spLocks noGrp="1"/>
          </p:cNvSpPr>
          <p:nvPr>
            <p:ph type="body" sz="quarter" idx="57"/>
          </p:nvPr>
        </p:nvSpPr>
        <p:spPr>
          <a:xfrm>
            <a:off x="4642567" y="40557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9" name="Text Placeholder 13">
            <a:extLst>
              <a:ext uri="{FF2B5EF4-FFF2-40B4-BE49-F238E27FC236}">
                <a16:creationId xmlns:a16="http://schemas.microsoft.com/office/drawing/2014/main" id="{8E44891D-B952-10F7-E744-374B1A1B2307}"/>
              </a:ext>
            </a:extLst>
          </p:cNvPr>
          <p:cNvSpPr>
            <a:spLocks noGrp="1"/>
          </p:cNvSpPr>
          <p:nvPr>
            <p:ph type="body" sz="quarter" idx="58"/>
          </p:nvPr>
        </p:nvSpPr>
        <p:spPr>
          <a:xfrm>
            <a:off x="4642567" y="47248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50" name="Rectangle 49">
            <a:extLst>
              <a:ext uri="{FF2B5EF4-FFF2-40B4-BE49-F238E27FC236}">
                <a16:creationId xmlns:a16="http://schemas.microsoft.com/office/drawing/2014/main" id="{252E0381-ADF4-8D24-C867-C900E35689E9}"/>
              </a:ext>
            </a:extLst>
          </p:cNvPr>
          <p:cNvSpPr/>
          <p:nvPr userDrawn="1"/>
        </p:nvSpPr>
        <p:spPr>
          <a:xfrm rot="16200000">
            <a:off x="4190702" y="44900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332B2213-C7AE-6BAB-99BE-3FEB3626C9CD}"/>
              </a:ext>
            </a:extLst>
          </p:cNvPr>
          <p:cNvSpPr>
            <a:spLocks noGrp="1"/>
          </p:cNvSpPr>
          <p:nvPr>
            <p:ph type="dt" sz="half" idx="59"/>
          </p:nvPr>
        </p:nvSpPr>
        <p:spPr/>
        <p:txBody>
          <a:bodyPr/>
          <a:lstStyle/>
          <a:p>
            <a:pPr>
              <a:defRPr/>
            </a:pPr>
            <a:fld id="{0B4E84A1-9884-4F1D-B460-5CA0AD10807C}" type="datetime1">
              <a:rPr lang="en-US" smtClean="0"/>
              <a:t>6/5/2026</a:t>
            </a:fld>
            <a:endParaRPr lang="en-US" dirty="0"/>
          </a:p>
        </p:txBody>
      </p:sp>
      <p:sp>
        <p:nvSpPr>
          <p:cNvPr id="8" name="Footer Placeholder 7">
            <a:extLst>
              <a:ext uri="{FF2B5EF4-FFF2-40B4-BE49-F238E27FC236}">
                <a16:creationId xmlns:a16="http://schemas.microsoft.com/office/drawing/2014/main" id="{8B49E7BE-854D-1C7F-9ED9-A488BDBEA629}"/>
              </a:ext>
            </a:extLst>
          </p:cNvPr>
          <p:cNvSpPr>
            <a:spLocks noGrp="1"/>
          </p:cNvSpPr>
          <p:nvPr>
            <p:ph type="ftr" sz="quarter" idx="60"/>
          </p:nvPr>
        </p:nvSpPr>
        <p:spPr/>
        <p:txBody>
          <a:bodyPr/>
          <a:lstStyle/>
          <a:p>
            <a:pPr>
              <a:defRPr/>
            </a:pPr>
            <a:r>
              <a:rPr lang="en-US"/>
              <a:t>Sajini Wijethunga | Field Emission Analysis in PIP-II SRF Cavities Using Geant4</a:t>
            </a:r>
            <a:endParaRPr lang="en-US" dirty="0"/>
          </a:p>
        </p:txBody>
      </p:sp>
      <p:sp>
        <p:nvSpPr>
          <p:cNvPr id="9" name="Slide Number Placeholder 8">
            <a:extLst>
              <a:ext uri="{FF2B5EF4-FFF2-40B4-BE49-F238E27FC236}">
                <a16:creationId xmlns:a16="http://schemas.microsoft.com/office/drawing/2014/main" id="{FC444157-9DBF-C378-F538-F7840483133D}"/>
              </a:ext>
            </a:extLst>
          </p:cNvPr>
          <p:cNvSpPr>
            <a:spLocks noGrp="1"/>
          </p:cNvSpPr>
          <p:nvPr>
            <p:ph type="sldNum" sz="quarter" idx="61"/>
          </p:nvPr>
        </p:nvSpPr>
        <p:spPr/>
        <p:txBody>
          <a:bodyPr/>
          <a:lstStyle/>
          <a:p>
            <a:fld id="{F4BAA12D-5F28-3140-935A-44BF4B54B6B6}" type="slidenum">
              <a:rPr lang="en-US" smtClean="0"/>
              <a:pPr/>
              <a:t>‹#›</a:t>
            </a:fld>
            <a:endParaRPr lang="en-US" dirty="0"/>
          </a:p>
        </p:txBody>
      </p:sp>
      <p:sp>
        <p:nvSpPr>
          <p:cNvPr id="5" name="Title Placeholder 1">
            <a:extLst>
              <a:ext uri="{FF2B5EF4-FFF2-40B4-BE49-F238E27FC236}">
                <a16:creationId xmlns:a16="http://schemas.microsoft.com/office/drawing/2014/main" id="{7B3F9E10-7B33-8F7D-AE36-FC2A7D8B2020}"/>
              </a:ext>
            </a:extLst>
          </p:cNvPr>
          <p:cNvSpPr>
            <a:spLocks noGrp="1"/>
          </p:cNvSpPr>
          <p:nvPr>
            <p:ph type="title" hasCustomPrompt="1"/>
          </p:nvPr>
        </p:nvSpPr>
        <p:spPr>
          <a:xfrm>
            <a:off x="1163212" y="304688"/>
            <a:ext cx="6550085" cy="457071"/>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6" name="Text Placeholder 19">
            <a:extLst>
              <a:ext uri="{FF2B5EF4-FFF2-40B4-BE49-F238E27FC236}">
                <a16:creationId xmlns:a16="http://schemas.microsoft.com/office/drawing/2014/main" id="{89E0B7FF-834A-4DC9-1C40-DB4FA8C26E4E}"/>
              </a:ext>
            </a:extLst>
          </p:cNvPr>
          <p:cNvSpPr>
            <a:spLocks noGrp="1"/>
          </p:cNvSpPr>
          <p:nvPr>
            <p:ph type="body" sz="quarter" idx="37" hasCustomPrompt="1"/>
          </p:nvPr>
        </p:nvSpPr>
        <p:spPr>
          <a:xfrm>
            <a:off x="1163213" y="761759"/>
            <a:ext cx="6550085" cy="408902"/>
          </a:xfrm>
        </p:spPr>
        <p:txBody>
          <a:bodyPr/>
          <a:lstStyle>
            <a:lvl1pPr marL="0" indent="0">
              <a:buNone/>
              <a:defRPr spc="-20" baseline="0">
                <a:solidFill>
                  <a:schemeClr val="tx1"/>
                </a:solidFill>
              </a:defRPr>
            </a:lvl1pPr>
          </a:lstStyle>
          <a:p>
            <a:pPr lvl="0"/>
            <a:r>
              <a:rPr lang="en-US" dirty="0"/>
              <a:t>Click to add subheading (optional)</a:t>
            </a:r>
          </a:p>
        </p:txBody>
      </p:sp>
      <p:pic>
        <p:nvPicPr>
          <p:cNvPr id="11" name="Picture 10" descr="Logo&#10;&#10;AI-generated content may be incorrect.">
            <a:extLst>
              <a:ext uri="{FF2B5EF4-FFF2-40B4-BE49-F238E27FC236}">
                <a16:creationId xmlns:a16="http://schemas.microsoft.com/office/drawing/2014/main" id="{5D1498F3-4E62-AD19-44DE-7B0EDDB34CA4}"/>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983699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dea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13F2B-33D1-CE0E-E387-D5B3B86BB6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2" name="Text Placeholder 11">
            <a:extLst>
              <a:ext uri="{FF2B5EF4-FFF2-40B4-BE49-F238E27FC236}">
                <a16:creationId xmlns:a16="http://schemas.microsoft.com/office/drawing/2014/main" id="{89385C64-D0FC-E300-55DA-BCF7F9AE2D7C}"/>
              </a:ext>
            </a:extLst>
          </p:cNvPr>
          <p:cNvSpPr>
            <a:spLocks noGrp="1"/>
          </p:cNvSpPr>
          <p:nvPr>
            <p:ph type="body" sz="quarter" idx="41"/>
          </p:nvPr>
        </p:nvSpPr>
        <p:spPr>
          <a:xfrm>
            <a:off x="1180737" y="1593497"/>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 Placeholder 13">
            <a:extLst>
              <a:ext uri="{FF2B5EF4-FFF2-40B4-BE49-F238E27FC236}">
                <a16:creationId xmlns:a16="http://schemas.microsoft.com/office/drawing/2014/main" id="{923E6B3B-1082-004A-1ACD-E7066B97F006}"/>
              </a:ext>
            </a:extLst>
          </p:cNvPr>
          <p:cNvSpPr>
            <a:spLocks noGrp="1"/>
          </p:cNvSpPr>
          <p:nvPr>
            <p:ph type="body" sz="quarter" idx="48"/>
          </p:nvPr>
        </p:nvSpPr>
        <p:spPr>
          <a:xfrm>
            <a:off x="1180737" y="2262599"/>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14" name="Rectangle 13">
            <a:extLst>
              <a:ext uri="{FF2B5EF4-FFF2-40B4-BE49-F238E27FC236}">
                <a16:creationId xmlns:a16="http://schemas.microsoft.com/office/drawing/2014/main" id="{17544981-8CC8-FD66-5962-8360F99F4D54}"/>
              </a:ext>
            </a:extLst>
          </p:cNvPr>
          <p:cNvSpPr/>
          <p:nvPr userDrawn="1"/>
        </p:nvSpPr>
        <p:spPr>
          <a:xfrm rot="16200000">
            <a:off x="728872" y="2027837"/>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1">
            <a:extLst>
              <a:ext uri="{FF2B5EF4-FFF2-40B4-BE49-F238E27FC236}">
                <a16:creationId xmlns:a16="http://schemas.microsoft.com/office/drawing/2014/main" id="{30F32B04-69CD-6970-1192-E9622B2A14F4}"/>
              </a:ext>
            </a:extLst>
          </p:cNvPr>
          <p:cNvSpPr>
            <a:spLocks noGrp="1"/>
          </p:cNvSpPr>
          <p:nvPr>
            <p:ph type="body" sz="quarter" idx="49"/>
          </p:nvPr>
        </p:nvSpPr>
        <p:spPr>
          <a:xfrm>
            <a:off x="8104400" y="1593497"/>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2" name="Text Placeholder 13">
            <a:extLst>
              <a:ext uri="{FF2B5EF4-FFF2-40B4-BE49-F238E27FC236}">
                <a16:creationId xmlns:a16="http://schemas.microsoft.com/office/drawing/2014/main" id="{5686534F-895A-175D-9ECA-69644D7DB84C}"/>
              </a:ext>
            </a:extLst>
          </p:cNvPr>
          <p:cNvSpPr>
            <a:spLocks noGrp="1"/>
          </p:cNvSpPr>
          <p:nvPr>
            <p:ph type="body" sz="quarter" idx="50"/>
          </p:nvPr>
        </p:nvSpPr>
        <p:spPr>
          <a:xfrm>
            <a:off x="8104400" y="2262599"/>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3" name="Rectangle 32">
            <a:extLst>
              <a:ext uri="{FF2B5EF4-FFF2-40B4-BE49-F238E27FC236}">
                <a16:creationId xmlns:a16="http://schemas.microsoft.com/office/drawing/2014/main" id="{5F9C5E80-2D6A-7B81-F349-81A6C92D8B1B}"/>
              </a:ext>
            </a:extLst>
          </p:cNvPr>
          <p:cNvSpPr/>
          <p:nvPr userDrawn="1"/>
        </p:nvSpPr>
        <p:spPr>
          <a:xfrm rot="16200000">
            <a:off x="7652535" y="2027837"/>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1">
            <a:extLst>
              <a:ext uri="{FF2B5EF4-FFF2-40B4-BE49-F238E27FC236}">
                <a16:creationId xmlns:a16="http://schemas.microsoft.com/office/drawing/2014/main" id="{8B364BB1-2F03-07C5-EAB7-CB49A1EC3282}"/>
              </a:ext>
            </a:extLst>
          </p:cNvPr>
          <p:cNvSpPr>
            <a:spLocks noGrp="1"/>
          </p:cNvSpPr>
          <p:nvPr>
            <p:ph type="body" sz="quarter" idx="51"/>
          </p:nvPr>
        </p:nvSpPr>
        <p:spPr>
          <a:xfrm>
            <a:off x="4642568" y="159961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5" name="Text Placeholder 13">
            <a:extLst>
              <a:ext uri="{FF2B5EF4-FFF2-40B4-BE49-F238E27FC236}">
                <a16:creationId xmlns:a16="http://schemas.microsoft.com/office/drawing/2014/main" id="{459A5D6D-C5DE-C8EE-F37F-3367BBA9F840}"/>
              </a:ext>
            </a:extLst>
          </p:cNvPr>
          <p:cNvSpPr>
            <a:spLocks noGrp="1"/>
          </p:cNvSpPr>
          <p:nvPr>
            <p:ph type="body" sz="quarter" idx="52"/>
          </p:nvPr>
        </p:nvSpPr>
        <p:spPr>
          <a:xfrm>
            <a:off x="4642568" y="226871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6" name="Rectangle 35">
            <a:extLst>
              <a:ext uri="{FF2B5EF4-FFF2-40B4-BE49-F238E27FC236}">
                <a16:creationId xmlns:a16="http://schemas.microsoft.com/office/drawing/2014/main" id="{B449DD49-1A8D-76CC-A4AF-D0AD5C195FB8}"/>
              </a:ext>
            </a:extLst>
          </p:cNvPr>
          <p:cNvSpPr/>
          <p:nvPr userDrawn="1"/>
        </p:nvSpPr>
        <p:spPr>
          <a:xfrm rot="16200000">
            <a:off x="4190703" y="203395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B29C255B-11E7-E49D-1EDD-C2F6FB66D083}"/>
              </a:ext>
            </a:extLst>
          </p:cNvPr>
          <p:cNvSpPr>
            <a:spLocks noGrp="1"/>
          </p:cNvSpPr>
          <p:nvPr>
            <p:ph type="body" sz="quarter" idx="53"/>
          </p:nvPr>
        </p:nvSpPr>
        <p:spPr>
          <a:xfrm>
            <a:off x="1180737" y="4037145"/>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8" name="Text Placeholder 13">
            <a:extLst>
              <a:ext uri="{FF2B5EF4-FFF2-40B4-BE49-F238E27FC236}">
                <a16:creationId xmlns:a16="http://schemas.microsoft.com/office/drawing/2014/main" id="{F32E0527-0C17-B229-AE53-082144E5EC6C}"/>
              </a:ext>
            </a:extLst>
          </p:cNvPr>
          <p:cNvSpPr>
            <a:spLocks noGrp="1"/>
          </p:cNvSpPr>
          <p:nvPr>
            <p:ph type="body" sz="quarter" idx="54"/>
          </p:nvPr>
        </p:nvSpPr>
        <p:spPr>
          <a:xfrm>
            <a:off x="1180737" y="4706247"/>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9" name="Rectangle 38">
            <a:extLst>
              <a:ext uri="{FF2B5EF4-FFF2-40B4-BE49-F238E27FC236}">
                <a16:creationId xmlns:a16="http://schemas.microsoft.com/office/drawing/2014/main" id="{B38D1526-CCB8-95A3-3CF3-B935126F6D3B}"/>
              </a:ext>
            </a:extLst>
          </p:cNvPr>
          <p:cNvSpPr/>
          <p:nvPr userDrawn="1"/>
        </p:nvSpPr>
        <p:spPr>
          <a:xfrm rot="16200000">
            <a:off x="728872" y="4471485"/>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8F94305F-ACC4-02B6-29A1-4EFF95BB5331}"/>
              </a:ext>
            </a:extLst>
          </p:cNvPr>
          <p:cNvSpPr>
            <a:spLocks noGrp="1"/>
          </p:cNvSpPr>
          <p:nvPr>
            <p:ph type="body" sz="quarter" idx="55"/>
          </p:nvPr>
        </p:nvSpPr>
        <p:spPr>
          <a:xfrm>
            <a:off x="8104400" y="4037145"/>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1" name="Text Placeholder 13">
            <a:extLst>
              <a:ext uri="{FF2B5EF4-FFF2-40B4-BE49-F238E27FC236}">
                <a16:creationId xmlns:a16="http://schemas.microsoft.com/office/drawing/2014/main" id="{F4292675-527D-A6B4-E4DC-2415844F85F2}"/>
              </a:ext>
            </a:extLst>
          </p:cNvPr>
          <p:cNvSpPr>
            <a:spLocks noGrp="1"/>
          </p:cNvSpPr>
          <p:nvPr>
            <p:ph type="body" sz="quarter" idx="56"/>
          </p:nvPr>
        </p:nvSpPr>
        <p:spPr>
          <a:xfrm>
            <a:off x="8104400" y="4706247"/>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4085E3D5-CA56-CDAB-FA38-F7ED7B165DA8}"/>
              </a:ext>
            </a:extLst>
          </p:cNvPr>
          <p:cNvSpPr/>
          <p:nvPr userDrawn="1"/>
        </p:nvSpPr>
        <p:spPr>
          <a:xfrm rot="16200000">
            <a:off x="7652535" y="4471485"/>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F81F7DBF-CBB6-1C17-14EC-49A4683D985E}"/>
              </a:ext>
            </a:extLst>
          </p:cNvPr>
          <p:cNvSpPr>
            <a:spLocks noGrp="1"/>
          </p:cNvSpPr>
          <p:nvPr>
            <p:ph type="body" sz="quarter" idx="57"/>
          </p:nvPr>
        </p:nvSpPr>
        <p:spPr>
          <a:xfrm>
            <a:off x="4642568" y="404325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55C0AAD-ABA7-E72D-77DF-67C494E98156}"/>
              </a:ext>
            </a:extLst>
          </p:cNvPr>
          <p:cNvSpPr>
            <a:spLocks noGrp="1"/>
          </p:cNvSpPr>
          <p:nvPr>
            <p:ph type="body" sz="quarter" idx="58"/>
          </p:nvPr>
        </p:nvSpPr>
        <p:spPr>
          <a:xfrm>
            <a:off x="4642568" y="471236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E048C6CE-4BDC-C393-A7CE-46A7BDCD6840}"/>
              </a:ext>
            </a:extLst>
          </p:cNvPr>
          <p:cNvSpPr/>
          <p:nvPr userDrawn="1"/>
        </p:nvSpPr>
        <p:spPr>
          <a:xfrm rot="16200000">
            <a:off x="4190703" y="447759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F5FDBA3-89C7-4621-B40D-7DE83FA22F5A}"/>
              </a:ext>
            </a:extLst>
          </p:cNvPr>
          <p:cNvSpPr>
            <a:spLocks noGrp="1"/>
          </p:cNvSpPr>
          <p:nvPr>
            <p:ph type="dt" sz="half" idx="59"/>
          </p:nvPr>
        </p:nvSpPr>
        <p:spPr/>
        <p:txBody>
          <a:bodyPr/>
          <a:lstStyle/>
          <a:p>
            <a:pPr>
              <a:defRPr/>
            </a:pPr>
            <a:fld id="{8FC44072-9C6B-41F0-B665-AEF961289ABA}" type="datetime1">
              <a:rPr lang="en-US" smtClean="0"/>
              <a:t>6/5/2026</a:t>
            </a:fld>
            <a:endParaRPr lang="en-US" dirty="0"/>
          </a:p>
        </p:txBody>
      </p:sp>
      <p:sp>
        <p:nvSpPr>
          <p:cNvPr id="6" name="Footer Placeholder 5">
            <a:extLst>
              <a:ext uri="{FF2B5EF4-FFF2-40B4-BE49-F238E27FC236}">
                <a16:creationId xmlns:a16="http://schemas.microsoft.com/office/drawing/2014/main" id="{F97AF3A4-EAA0-74A8-537D-7B63527E0231}"/>
              </a:ext>
            </a:extLst>
          </p:cNvPr>
          <p:cNvSpPr>
            <a:spLocks noGrp="1"/>
          </p:cNvSpPr>
          <p:nvPr>
            <p:ph type="ftr" sz="quarter" idx="60"/>
          </p:nvPr>
        </p:nvSpPr>
        <p:spPr/>
        <p:txBody>
          <a:bodyPr/>
          <a:lstStyle/>
          <a:p>
            <a:pPr>
              <a:defRPr/>
            </a:pPr>
            <a:r>
              <a:rPr lang="en-US"/>
              <a:t>Sajini Wijethunga | Field Emission Analysis in PIP-II SRF Cavities Using Geant4</a:t>
            </a:r>
            <a:endParaRPr lang="en-US" dirty="0"/>
          </a:p>
        </p:txBody>
      </p:sp>
      <p:sp>
        <p:nvSpPr>
          <p:cNvPr id="7" name="Slide Number Placeholder 6">
            <a:extLst>
              <a:ext uri="{FF2B5EF4-FFF2-40B4-BE49-F238E27FC236}">
                <a16:creationId xmlns:a16="http://schemas.microsoft.com/office/drawing/2014/main" id="{718D8A77-0A01-BA2F-A32E-706B0FA90008}"/>
              </a:ext>
            </a:extLst>
          </p:cNvPr>
          <p:cNvSpPr>
            <a:spLocks noGrp="1"/>
          </p:cNvSpPr>
          <p:nvPr>
            <p:ph type="sldNum" sz="quarter" idx="61"/>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4ADAB1C4-AAEF-7193-2E73-7974A7EA6405}"/>
              </a:ext>
            </a:extLst>
          </p:cNvPr>
          <p:cNvSpPr>
            <a:spLocks noGrp="1"/>
          </p:cNvSpPr>
          <p:nvPr>
            <p:ph type="title" hasCustomPrompt="1"/>
          </p:nvPr>
        </p:nvSpPr>
        <p:spPr>
          <a:xfrm>
            <a:off x="1163212" y="304688"/>
            <a:ext cx="10011917" cy="457071"/>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2AA09C12-F576-254B-D634-36A70100049B}"/>
              </a:ext>
            </a:extLst>
          </p:cNvPr>
          <p:cNvSpPr>
            <a:spLocks noGrp="1"/>
          </p:cNvSpPr>
          <p:nvPr>
            <p:ph type="body" sz="quarter" idx="37" hasCustomPrompt="1"/>
          </p:nvPr>
        </p:nvSpPr>
        <p:spPr>
          <a:xfrm>
            <a:off x="1163213" y="761759"/>
            <a:ext cx="10011917" cy="408902"/>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10;&#10;AI-generated content may be incorrect.">
            <a:extLst>
              <a:ext uri="{FF2B5EF4-FFF2-40B4-BE49-F238E27FC236}">
                <a16:creationId xmlns:a16="http://schemas.microsoft.com/office/drawing/2014/main" id="{7A5B6C6B-BC27-32E5-E045-9DA34256CC57}"/>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001415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with-caption-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342CFCE2-B4C8-ABC2-3278-6BDD1A6BA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5563" y="3940021"/>
            <a:ext cx="2920677" cy="2917979"/>
          </a:xfrm>
          <a:prstGeom prst="rect">
            <a:avLst/>
          </a:prstGeom>
        </p:spPr>
      </p:pic>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0561320"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0561320"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pic>
        <p:nvPicPr>
          <p:cNvPr id="5" name="Picture 4" descr="Logo&#10;&#10;AI-generated content may be incorrect.">
            <a:extLst>
              <a:ext uri="{FF2B5EF4-FFF2-40B4-BE49-F238E27FC236}">
                <a16:creationId xmlns:a16="http://schemas.microsoft.com/office/drawing/2014/main" id="{A73727AC-C6FB-50A0-3ABB-C2F467A6AFAB}"/>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830653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with-caption-1">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0561320"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0561320"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pic>
        <p:nvPicPr>
          <p:cNvPr id="5" name="Picture 4" descr="Logo&#10;&#10;AI-generated content may be incorrect.">
            <a:extLst>
              <a:ext uri="{FF2B5EF4-FFF2-40B4-BE49-F238E27FC236}">
                <a16:creationId xmlns:a16="http://schemas.microsoft.com/office/drawing/2014/main" id="{A73727AC-C6FB-50A0-3ABB-C2F467A6AFAB}"/>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708223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with-caption-2">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915924" y="833718"/>
            <a:ext cx="9994392" cy="5244353"/>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F600118-8BF4-999C-96D0-38800692B131}"/>
              </a:ext>
            </a:extLst>
          </p:cNvPr>
          <p:cNvSpPr>
            <a:spLocks noGrp="1"/>
          </p:cNvSpPr>
          <p:nvPr>
            <p:ph type="body" sz="quarter" idx="12" hasCustomPrompt="1"/>
          </p:nvPr>
        </p:nvSpPr>
        <p:spPr>
          <a:xfrm>
            <a:off x="915925" y="6078072"/>
            <a:ext cx="9994392" cy="367552"/>
          </a:xfrm>
          <a:noFill/>
          <a:ln>
            <a:noFill/>
          </a:ln>
        </p:spPr>
        <p:txBody>
          <a:bodyPr lIns="0" tIns="0" rIns="0" bIns="0" anchor="b"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pic>
        <p:nvPicPr>
          <p:cNvPr id="9" name="Picture 8">
            <a:extLst>
              <a:ext uri="{FF2B5EF4-FFF2-40B4-BE49-F238E27FC236}">
                <a16:creationId xmlns:a16="http://schemas.microsoft.com/office/drawing/2014/main" id="{C9D2A2E3-C451-68BF-12DA-0C5129B069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Slide Number Placeholder 4">
            <a:extLst>
              <a:ext uri="{FF2B5EF4-FFF2-40B4-BE49-F238E27FC236}">
                <a16:creationId xmlns:a16="http://schemas.microsoft.com/office/drawing/2014/main" id="{B4BDFC97-7800-F5CC-5EBB-5D892475A33F}"/>
              </a:ext>
            </a:extLst>
          </p:cNvPr>
          <p:cNvSpPr>
            <a:spLocks noGrp="1"/>
          </p:cNvSpPr>
          <p:nvPr>
            <p:ph type="sldNum" sz="quarter" idx="18"/>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9019193E-5FB0-68A5-14C5-18F5B455040B}"/>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652517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fig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2F704-D87B-DF16-D937-0C5723A4D346}"/>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5C63DE5-8138-0D72-CE3E-25C89680DD0A}"/>
              </a:ext>
            </a:extLst>
          </p:cNvPr>
          <p:cNvSpPr>
            <a:spLocks noGrp="1"/>
          </p:cNvSpPr>
          <p:nvPr>
            <p:ph type="title"/>
          </p:nvPr>
        </p:nvSpPr>
        <p:spPr>
          <a:xfrm>
            <a:off x="913257" y="2379072"/>
            <a:ext cx="10003536" cy="1668997"/>
          </a:xfrm>
          <a:prstGeom prst="rect">
            <a:avLst/>
          </a:prstGeom>
          <a:noFill/>
        </p:spPr>
        <p:txBody>
          <a:bodyPr lIns="0" tIns="0" rIns="0" bIns="0" anchor="b">
            <a:noAutofit/>
          </a:bodyPr>
          <a:lstStyle>
            <a:lvl1pPr algn="ctr">
              <a:defRPr sz="9600" spc="-100" baseline="0">
                <a:solidFill>
                  <a:schemeClr val="tx2"/>
                </a:solidFill>
              </a:defRPr>
            </a:lvl1pPr>
          </a:lstStyle>
          <a:p>
            <a:r>
              <a:rPr lang="en-US"/>
              <a:t>Click to edit Master title style</a:t>
            </a:r>
            <a:endParaRPr lang="en-US" dirty="0"/>
          </a:p>
        </p:txBody>
      </p:sp>
      <p:sp>
        <p:nvSpPr>
          <p:cNvPr id="12" name="Text Placeholder 5">
            <a:extLst>
              <a:ext uri="{FF2B5EF4-FFF2-40B4-BE49-F238E27FC236}">
                <a16:creationId xmlns:a16="http://schemas.microsoft.com/office/drawing/2014/main" id="{A07A8EC1-93D3-3D5B-9385-0BA6453AF19E}"/>
              </a:ext>
            </a:extLst>
          </p:cNvPr>
          <p:cNvSpPr>
            <a:spLocks noGrp="1"/>
          </p:cNvSpPr>
          <p:nvPr>
            <p:ph type="body" sz="quarter" idx="12"/>
          </p:nvPr>
        </p:nvSpPr>
        <p:spPr>
          <a:xfrm>
            <a:off x="913257" y="4048069"/>
            <a:ext cx="10003536" cy="709159"/>
          </a:xfrm>
        </p:spPr>
        <p:txBody>
          <a:bodyPr anchor="t">
            <a:noAutofit/>
          </a:bodyPr>
          <a:lstStyle>
            <a:lvl1pPr marL="0" indent="0" algn="ctr">
              <a:spcAft>
                <a:spcPts val="0"/>
              </a:spcAft>
              <a:buNone/>
              <a:defRPr sz="2800" spc="-50" baseline="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7" name="Picture 6">
            <a:extLst>
              <a:ext uri="{FF2B5EF4-FFF2-40B4-BE49-F238E27FC236}">
                <a16:creationId xmlns:a16="http://schemas.microsoft.com/office/drawing/2014/main" id="{965F9F77-9433-0FA9-9CAB-50F8190170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 name="Date Placeholder 2">
            <a:extLst>
              <a:ext uri="{FF2B5EF4-FFF2-40B4-BE49-F238E27FC236}">
                <a16:creationId xmlns:a16="http://schemas.microsoft.com/office/drawing/2014/main" id="{D7D10C01-E502-C2A8-611B-3019CF9DFA7F}"/>
              </a:ext>
            </a:extLst>
          </p:cNvPr>
          <p:cNvSpPr>
            <a:spLocks noGrp="1"/>
          </p:cNvSpPr>
          <p:nvPr>
            <p:ph type="dt" sz="half" idx="13"/>
          </p:nvPr>
        </p:nvSpPr>
        <p:spPr/>
        <p:txBody>
          <a:bodyPr/>
          <a:lstStyle/>
          <a:p>
            <a:pPr>
              <a:defRPr/>
            </a:pPr>
            <a:fld id="{7573881B-19D2-4D03-A77C-9FF1F191AAF3}" type="datetime1">
              <a:rPr lang="en-US" smtClean="0"/>
              <a:t>6/5/2026</a:t>
            </a:fld>
            <a:endParaRPr lang="en-US" dirty="0"/>
          </a:p>
        </p:txBody>
      </p:sp>
      <p:sp>
        <p:nvSpPr>
          <p:cNvPr id="4" name="Footer Placeholder 3">
            <a:extLst>
              <a:ext uri="{FF2B5EF4-FFF2-40B4-BE49-F238E27FC236}">
                <a16:creationId xmlns:a16="http://schemas.microsoft.com/office/drawing/2014/main" id="{BDB1728D-2C4C-4424-EC7C-F41CFAB91F39}"/>
              </a:ext>
            </a:extLst>
          </p:cNvPr>
          <p:cNvSpPr>
            <a:spLocks noGrp="1"/>
          </p:cNvSpPr>
          <p:nvPr>
            <p:ph type="ftr" sz="quarter" idx="14"/>
          </p:nvPr>
        </p:nvSpPr>
        <p:spPr/>
        <p:txBody>
          <a:bodyPr/>
          <a:lstStyle/>
          <a:p>
            <a:pPr>
              <a:defRPr/>
            </a:pPr>
            <a:r>
              <a:rPr lang="en-US"/>
              <a:t>Sajini Wijethunga | Field Emission Analysis in PIP-II SRF Cavities Using Geant4</a:t>
            </a:r>
            <a:endParaRPr lang="en-US" dirty="0"/>
          </a:p>
        </p:txBody>
      </p:sp>
      <p:sp>
        <p:nvSpPr>
          <p:cNvPr id="5" name="Slide Number Placeholder 4">
            <a:extLst>
              <a:ext uri="{FF2B5EF4-FFF2-40B4-BE49-F238E27FC236}">
                <a16:creationId xmlns:a16="http://schemas.microsoft.com/office/drawing/2014/main" id="{C0AA6709-2DAE-D574-74A9-6F2352BB8C60}"/>
              </a:ext>
            </a:extLst>
          </p:cNvPr>
          <p:cNvSpPr>
            <a:spLocks noGrp="1"/>
          </p:cNvSpPr>
          <p:nvPr>
            <p:ph type="sldNum" sz="quarter" idx="15"/>
          </p:nvPr>
        </p:nvSpPr>
        <p:spPr/>
        <p:txBody>
          <a:body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0D21B39E-DDD7-221D-DECF-5F9D7B587E66}"/>
              </a:ext>
            </a:extLst>
          </p:cNvPr>
          <p:cNvPicPr>
            <a:picLocks noChangeAspect="1"/>
          </p:cNvPicPr>
          <p:nvPr userDrawn="1"/>
        </p:nvPicPr>
        <p:blipFill>
          <a:blip r:embed="rId4"/>
          <a:srcRect t="17955" b="15378"/>
          <a:stretch/>
        </p:blipFill>
        <p:spPr>
          <a:xfrm>
            <a:off x="126728" y="290704"/>
            <a:ext cx="914400" cy="471055"/>
          </a:xfrm>
          <a:prstGeom prst="rect">
            <a:avLst/>
          </a:prstGeom>
        </p:spPr>
      </p:pic>
      <p:sp>
        <p:nvSpPr>
          <p:cNvPr id="8" name="TextBox 7">
            <a:extLst>
              <a:ext uri="{FF2B5EF4-FFF2-40B4-BE49-F238E27FC236}">
                <a16:creationId xmlns:a16="http://schemas.microsoft.com/office/drawing/2014/main" id="{681DEE59-4ADE-8454-64A0-A639CE578162}"/>
              </a:ext>
            </a:extLst>
          </p:cNvPr>
          <p:cNvSpPr txBox="1"/>
          <p:nvPr userDrawn="1"/>
        </p:nvSpPr>
        <p:spPr>
          <a:xfrm>
            <a:off x="9686339" y="-238101"/>
            <a:ext cx="2460908" cy="738664"/>
          </a:xfrm>
          <a:prstGeom prst="rect">
            <a:avLst/>
          </a:prstGeom>
          <a:noFill/>
        </p:spPr>
        <p:txBody>
          <a:bodyPr wrap="square" lIns="365760" tIns="274320" rIns="365760" bIns="274320" rtlCol="0" anchor="ctr">
            <a:spAutoFit/>
          </a:bodyPr>
          <a:lstStyle/>
          <a:p>
            <a:pPr algn="l">
              <a:spcAft>
                <a:spcPts val="800"/>
              </a:spcAft>
            </a:pPr>
            <a:r>
              <a:rPr lang="en-US" sz="1100" b="0" dirty="0" err="1">
                <a:solidFill>
                  <a:schemeClr val="tx1">
                    <a:lumMod val="60000"/>
                    <a:lumOff val="40000"/>
                  </a:schemeClr>
                </a:solidFill>
                <a:latin typeface="Helvetica" pitchFamily="2" charset="0"/>
              </a:rPr>
              <a:t>Coldbox</a:t>
            </a:r>
            <a:r>
              <a:rPr lang="en-US" sz="1100" b="0" dirty="0">
                <a:solidFill>
                  <a:schemeClr val="tx1">
                    <a:lumMod val="60000"/>
                    <a:lumOff val="40000"/>
                  </a:schemeClr>
                </a:solidFill>
                <a:latin typeface="Helvetica" pitchFamily="2" charset="0"/>
              </a:rPr>
              <a:t> Photo: 2025-02-19</a:t>
            </a:r>
          </a:p>
        </p:txBody>
      </p:sp>
    </p:spTree>
    <p:extLst>
      <p:ext uri="{BB962C8B-B14F-4D97-AF65-F5344CB8AC3E}">
        <p14:creationId xmlns:p14="http://schemas.microsoft.com/office/powerpoint/2010/main" val="96129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ermilab-safety-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C08B2F-2115-B3DD-9F6B-2250D6924791}"/>
              </a:ext>
            </a:extLst>
          </p:cNvPr>
          <p:cNvSpPr/>
          <p:nvPr userDrawn="1"/>
        </p:nvSpPr>
        <p:spPr>
          <a:xfrm rot="16200000">
            <a:off x="6507486" y="2320323"/>
            <a:ext cx="409158"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DA0380-8C68-440A-E0D1-98B1FF481AFF}"/>
              </a:ext>
            </a:extLst>
          </p:cNvPr>
          <p:cNvSpPr/>
          <p:nvPr userDrawn="1"/>
        </p:nvSpPr>
        <p:spPr>
          <a:xfrm rot="16200000">
            <a:off x="2652925" y="2319162"/>
            <a:ext cx="411480"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C6C5186-D3BF-B690-D5E5-4F529942FD1B}"/>
              </a:ext>
            </a:extLst>
          </p:cNvPr>
          <p:cNvSpPr/>
          <p:nvPr userDrawn="1"/>
        </p:nvSpPr>
        <p:spPr>
          <a:xfrm rot="16200000">
            <a:off x="4580786" y="-921587"/>
            <a:ext cx="409158"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E3CFFA6-6C98-21FD-EA70-059BCD691C4B}"/>
              </a:ext>
            </a:extLst>
          </p:cNvPr>
          <p:cNvSpPr/>
          <p:nvPr userDrawn="1"/>
        </p:nvSpPr>
        <p:spPr>
          <a:xfrm rot="16200000">
            <a:off x="4579625" y="-2397282"/>
            <a:ext cx="411480"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truck parked in front of a large building&#10;&#10;AI-generated content may be incorrect.">
            <a:extLst>
              <a:ext uri="{FF2B5EF4-FFF2-40B4-BE49-F238E27FC236}">
                <a16:creationId xmlns:a16="http://schemas.microsoft.com/office/drawing/2014/main" id="{6FB96B7C-3548-6DFC-D693-C437740D6EB9}"/>
              </a:ext>
            </a:extLst>
          </p:cNvPr>
          <p:cNvPicPr>
            <a:picLocks noChangeAspect="1"/>
          </p:cNvPicPr>
          <p:nvPr userDrawn="1"/>
        </p:nvPicPr>
        <p:blipFill>
          <a:blip r:embed="rId2" cstate="print">
            <a:extLst>
              <a:ext uri="{28A0092B-C50C-407E-A947-70E740481C1C}">
                <a14:useLocalDpi xmlns:a14="http://schemas.microsoft.com/office/drawing/2010/main"/>
              </a:ext>
            </a:extLst>
          </a:blip>
          <a:srcRect l="12947" t="1602" r="17523"/>
          <a:stretch/>
        </p:blipFill>
        <p:spPr>
          <a:xfrm>
            <a:off x="8764603" y="566"/>
            <a:ext cx="3230608" cy="6858000"/>
          </a:xfrm>
          <a:prstGeom prst="rect">
            <a:avLst/>
          </a:prstGeom>
          <a:ln>
            <a:noFill/>
          </a:ln>
        </p:spPr>
      </p:pic>
      <p:sp>
        <p:nvSpPr>
          <p:cNvPr id="59" name="TextBox 58">
            <a:extLst>
              <a:ext uri="{FF2B5EF4-FFF2-40B4-BE49-F238E27FC236}">
                <a16:creationId xmlns:a16="http://schemas.microsoft.com/office/drawing/2014/main" id="{1AD2B791-A6C3-C18F-2900-3F124ADA0EF2}"/>
              </a:ext>
            </a:extLst>
          </p:cNvPr>
          <p:cNvSpPr txBox="1"/>
          <p:nvPr userDrawn="1"/>
        </p:nvSpPr>
        <p:spPr>
          <a:xfrm>
            <a:off x="1163211" y="2566623"/>
            <a:ext cx="3770411"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Emergency contacts</a:t>
            </a:r>
          </a:p>
        </p:txBody>
      </p:sp>
      <p:sp>
        <p:nvSpPr>
          <p:cNvPr id="54" name="TextBox 53">
            <a:extLst>
              <a:ext uri="{FF2B5EF4-FFF2-40B4-BE49-F238E27FC236}">
                <a16:creationId xmlns:a16="http://schemas.microsoft.com/office/drawing/2014/main" id="{E63F3E38-E7F6-4C2A-5BD0-B9A764027FA0}"/>
              </a:ext>
            </a:extLst>
          </p:cNvPr>
          <p:cNvSpPr txBox="1"/>
          <p:nvPr userDrawn="1"/>
        </p:nvSpPr>
        <p:spPr>
          <a:xfrm>
            <a:off x="1163212" y="1089425"/>
            <a:ext cx="713089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Your safety is our priority – please note the following:</a:t>
            </a:r>
          </a:p>
        </p:txBody>
      </p:sp>
      <p:sp>
        <p:nvSpPr>
          <p:cNvPr id="55" name="TextBox 54">
            <a:extLst>
              <a:ext uri="{FF2B5EF4-FFF2-40B4-BE49-F238E27FC236}">
                <a16:creationId xmlns:a16="http://schemas.microsoft.com/office/drawing/2014/main" id="{508C5D41-1ABD-6E88-072E-14B7C1210C3B}"/>
              </a:ext>
            </a:extLst>
          </p:cNvPr>
          <p:cNvSpPr txBox="1"/>
          <p:nvPr userDrawn="1"/>
        </p:nvSpPr>
        <p:spPr>
          <a:xfrm>
            <a:off x="1163211" y="1543839"/>
            <a:ext cx="7434376" cy="646331"/>
          </a:xfrm>
          <a:prstGeom prst="rect">
            <a:avLst/>
          </a:prstGeom>
          <a:noFill/>
        </p:spPr>
        <p:txBody>
          <a:bodyPr wrap="square" lIns="182880" tIns="0" rIns="0" bIns="0" rtlCol="0" anchor="t">
            <a:spAutoFit/>
          </a:bodyPr>
          <a:lstStyle/>
          <a:p>
            <a:pPr marL="0" marR="0" lvl="0" indent="0" algn="l" defTabSz="914400" rtl="0" eaLnBrk="1" fontAlgn="auto" latinLnBrk="0" hangingPunct="1">
              <a:lnSpc>
                <a:spcPct val="100000"/>
              </a:lnSpc>
              <a:spcBef>
                <a:spcPts val="0"/>
              </a:spcBef>
              <a:spcAft>
                <a:spcPts val="800"/>
              </a:spcAft>
              <a:buClr>
                <a:schemeClr val="accent1"/>
              </a:buClr>
              <a:buSzTx/>
              <a:buFont typeface="Arial" panose="020B0604020202020204" pitchFamily="34" charset="0"/>
              <a:buNone/>
              <a:tabLst/>
              <a:defRPr/>
            </a:pPr>
            <a:r>
              <a:rPr lang="en-US" sz="1400" kern="1200" spc="-10" baseline="0" dirty="0">
                <a:solidFill>
                  <a:schemeClr val="tx1"/>
                </a:solidFill>
                <a:latin typeface="Helvetica" pitchFamily="2" charset="0"/>
                <a:ea typeface="+mn-ea"/>
                <a:cs typeface="+mn-cs"/>
              </a:rPr>
              <a:t>For your safety, please use handrails, walk (don’t run), stay alert for hazards, and follow all posted signs and security directions. When driving onsite, obey speed limits and watch for pedestrians, cyclists, and wildlife. In an emergency, follow your escort’s instructions.</a:t>
            </a:r>
          </a:p>
        </p:txBody>
      </p:sp>
      <p:sp>
        <p:nvSpPr>
          <p:cNvPr id="60" name="TextBox 59">
            <a:extLst>
              <a:ext uri="{FF2B5EF4-FFF2-40B4-BE49-F238E27FC236}">
                <a16:creationId xmlns:a16="http://schemas.microsoft.com/office/drawing/2014/main" id="{0987F744-4BB7-8118-1AC8-03578C5A0C8F}"/>
              </a:ext>
            </a:extLst>
          </p:cNvPr>
          <p:cNvSpPr txBox="1"/>
          <p:nvPr userDrawn="1"/>
        </p:nvSpPr>
        <p:spPr>
          <a:xfrm>
            <a:off x="1163211" y="3021476"/>
            <a:ext cx="7268443" cy="482183"/>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a:solidFill>
                  <a:schemeClr val="tx1"/>
                </a:solidFill>
                <a:latin typeface="Helvetica" pitchFamily="2" charset="0"/>
                <a:ea typeface="+mn-ea"/>
                <a:cs typeface="+mn-cs"/>
              </a:rPr>
              <a:t>Emergencies (medical/security): </a:t>
            </a:r>
            <a:r>
              <a:rPr lang="en-US" sz="1400" kern="1200" spc="-10" baseline="0" dirty="0">
                <a:solidFill>
                  <a:schemeClr val="tx1"/>
                </a:solidFill>
                <a:latin typeface="Helvetica" pitchFamily="2" charset="0"/>
                <a:ea typeface="+mn-ea"/>
                <a:cs typeface="+mn-cs"/>
              </a:rPr>
              <a:t>630-840-3131</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err="1">
                <a:solidFill>
                  <a:schemeClr val="tx1"/>
                </a:solidFill>
                <a:latin typeface="Helvetica" pitchFamily="2" charset="0"/>
                <a:ea typeface="+mn-ea"/>
                <a:cs typeface="+mn-cs"/>
              </a:rPr>
              <a:t>Nonemergencies</a:t>
            </a:r>
            <a:r>
              <a:rPr lang="en-US" sz="1400" b="1" kern="1200" spc="-10" baseline="0" dirty="0">
                <a:solidFill>
                  <a:schemeClr val="tx1"/>
                </a:solidFill>
                <a:latin typeface="Helvetica" pitchFamily="2" charset="0"/>
                <a:ea typeface="+mn-ea"/>
                <a:cs typeface="+mn-cs"/>
              </a:rPr>
              <a:t>: </a:t>
            </a:r>
            <a:r>
              <a:rPr lang="en-US" sz="1400" kern="1200" spc="-10" baseline="0" dirty="0">
                <a:solidFill>
                  <a:schemeClr val="tx1"/>
                </a:solidFill>
                <a:latin typeface="Helvetica" pitchFamily="2" charset="0"/>
                <a:ea typeface="+mn-ea"/>
                <a:cs typeface="+mn-cs"/>
              </a:rPr>
              <a:t>630-840-3414</a:t>
            </a:r>
          </a:p>
        </p:txBody>
      </p:sp>
      <p:sp>
        <p:nvSpPr>
          <p:cNvPr id="61" name="TextBox 60">
            <a:extLst>
              <a:ext uri="{FF2B5EF4-FFF2-40B4-BE49-F238E27FC236}">
                <a16:creationId xmlns:a16="http://schemas.microsoft.com/office/drawing/2014/main" id="{C973080E-E4CF-F087-3674-8511AE83287B}"/>
              </a:ext>
            </a:extLst>
          </p:cNvPr>
          <p:cNvSpPr txBox="1"/>
          <p:nvPr userDrawn="1"/>
        </p:nvSpPr>
        <p:spPr>
          <a:xfrm>
            <a:off x="1163211"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Fire alarms</a:t>
            </a:r>
          </a:p>
        </p:txBody>
      </p:sp>
      <p:sp>
        <p:nvSpPr>
          <p:cNvPr id="63" name="TextBox 62">
            <a:extLst>
              <a:ext uri="{FF2B5EF4-FFF2-40B4-BE49-F238E27FC236}">
                <a16:creationId xmlns:a16="http://schemas.microsoft.com/office/drawing/2014/main" id="{9B9D96E7-5744-AE53-43BC-8DB3FA5F65B4}"/>
              </a:ext>
            </a:extLst>
          </p:cNvPr>
          <p:cNvSpPr txBox="1"/>
          <p:nvPr userDrawn="1"/>
        </p:nvSpPr>
        <p:spPr>
          <a:xfrm>
            <a:off x="1163209" y="4333582"/>
            <a:ext cx="3291840" cy="1877437"/>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Evacuate immediately using          the nearest exit.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Gather outside at the             Ramsey Auditorium doors.</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 and         </a:t>
            </a:r>
            <a:r>
              <a:rPr lang="en-US" sz="1400" b="1" kern="1200" spc="-10" baseline="0" dirty="0">
                <a:solidFill>
                  <a:schemeClr val="tx1"/>
                </a:solidFill>
                <a:latin typeface="Helvetica" pitchFamily="2" charset="0"/>
                <a:ea typeface="+mn-ea"/>
                <a:cs typeface="+mn-cs"/>
              </a:rPr>
              <a:t>do not </a:t>
            </a:r>
            <a:r>
              <a:rPr lang="en-US" sz="1400" kern="1200" spc="-10" baseline="0" dirty="0">
                <a:solidFill>
                  <a:schemeClr val="tx1"/>
                </a:solidFill>
                <a:latin typeface="Helvetica" pitchFamily="2" charset="0"/>
                <a:ea typeface="+mn-ea"/>
                <a:cs typeface="+mn-cs"/>
              </a:rPr>
              <a:t>re-enter until cleared by       the Fire Department.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Stay out of the road.</a:t>
            </a:r>
          </a:p>
        </p:txBody>
      </p:sp>
      <p:sp>
        <p:nvSpPr>
          <p:cNvPr id="64" name="TextBox 63">
            <a:extLst>
              <a:ext uri="{FF2B5EF4-FFF2-40B4-BE49-F238E27FC236}">
                <a16:creationId xmlns:a16="http://schemas.microsoft.com/office/drawing/2014/main" id="{DAC64F57-6386-289C-C33E-FA8569E5C744}"/>
              </a:ext>
            </a:extLst>
          </p:cNvPr>
          <p:cNvSpPr txBox="1"/>
          <p:nvPr userDrawn="1"/>
        </p:nvSpPr>
        <p:spPr>
          <a:xfrm>
            <a:off x="5021388"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Tornado sirens</a:t>
            </a:r>
          </a:p>
        </p:txBody>
      </p:sp>
      <p:sp>
        <p:nvSpPr>
          <p:cNvPr id="67" name="TextBox 66">
            <a:extLst>
              <a:ext uri="{FF2B5EF4-FFF2-40B4-BE49-F238E27FC236}">
                <a16:creationId xmlns:a16="http://schemas.microsoft.com/office/drawing/2014/main" id="{8F27E583-C17C-4D18-ADA9-35D0C886B470}"/>
              </a:ext>
            </a:extLst>
          </p:cNvPr>
          <p:cNvSpPr txBox="1"/>
          <p:nvPr userDrawn="1"/>
        </p:nvSpPr>
        <p:spPr>
          <a:xfrm>
            <a:off x="5021388" y="4333582"/>
            <a:ext cx="3291840" cy="1446550"/>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Go to the nearest designated   shelter in Wilson Hall’s basement.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Remain there until the warning is canceled or expires (via SEWS).</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a:t>
            </a:r>
          </a:p>
          <a:p>
            <a:pPr marL="122238" lvl="0" indent="-122238"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endParaRPr lang="en-US" sz="1400" kern="1200" spc="-20" baseline="0" dirty="0">
              <a:solidFill>
                <a:schemeClr val="tx1"/>
              </a:solidFill>
              <a:latin typeface="Helvetica" pitchFamily="2" charset="0"/>
              <a:ea typeface="+mn-ea"/>
              <a:cs typeface="+mn-cs"/>
            </a:endParaRPr>
          </a:p>
        </p:txBody>
      </p:sp>
      <p:pic>
        <p:nvPicPr>
          <p:cNvPr id="25" name="Graphic 24" descr="Telephone with solid fill">
            <a:extLst>
              <a:ext uri="{FF2B5EF4-FFF2-40B4-BE49-F238E27FC236}">
                <a16:creationId xmlns:a16="http://schemas.microsoft.com/office/drawing/2014/main" id="{DF4D4E0C-0F0D-87BA-30BA-FEBEB3A1351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079196" y="2491728"/>
            <a:ext cx="411480" cy="411480"/>
          </a:xfrm>
          <a:prstGeom prst="rect">
            <a:avLst/>
          </a:prstGeom>
        </p:spPr>
      </p:pic>
      <p:pic>
        <p:nvPicPr>
          <p:cNvPr id="26" name="Graphic 25" descr="Tornado with solid fill">
            <a:extLst>
              <a:ext uri="{FF2B5EF4-FFF2-40B4-BE49-F238E27FC236}">
                <a16:creationId xmlns:a16="http://schemas.microsoft.com/office/drawing/2014/main" id="{86FBC30F-BCBC-D79C-A7EA-4494880AB80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7170453" y="3816937"/>
            <a:ext cx="384048" cy="384048"/>
          </a:xfrm>
          <a:prstGeom prst="rect">
            <a:avLst/>
          </a:prstGeom>
        </p:spPr>
      </p:pic>
      <p:pic>
        <p:nvPicPr>
          <p:cNvPr id="28" name="Graphic 27" descr="Siren with solid fill">
            <a:extLst>
              <a:ext uri="{FF2B5EF4-FFF2-40B4-BE49-F238E27FC236}">
                <a16:creationId xmlns:a16="http://schemas.microsoft.com/office/drawing/2014/main" id="{E1BA880F-8B62-16CC-282E-287B136A10D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2854233" y="3795678"/>
            <a:ext cx="411480" cy="411480"/>
          </a:xfrm>
          <a:prstGeom prst="rect">
            <a:avLst/>
          </a:prstGeom>
        </p:spPr>
      </p:pic>
      <p:pic>
        <p:nvPicPr>
          <p:cNvPr id="6" name="Picture 5">
            <a:extLst>
              <a:ext uri="{FF2B5EF4-FFF2-40B4-BE49-F238E27FC236}">
                <a16:creationId xmlns:a16="http://schemas.microsoft.com/office/drawing/2014/main" id="{13B353D7-8B11-A40E-6518-EDC5FA4B76A1}"/>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7" name="Slide Number Placeholder 9">
            <a:extLst>
              <a:ext uri="{FF2B5EF4-FFF2-40B4-BE49-F238E27FC236}">
                <a16:creationId xmlns:a16="http://schemas.microsoft.com/office/drawing/2014/main" id="{D294323E-F79E-5605-665F-5838455A1F01}"/>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8" name="Date Placeholder 3">
            <a:extLst>
              <a:ext uri="{FF2B5EF4-FFF2-40B4-BE49-F238E27FC236}">
                <a16:creationId xmlns:a16="http://schemas.microsoft.com/office/drawing/2014/main" id="{666440D0-997E-CD44-C566-A7623EE98822}"/>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0891FEF3-51C0-4DBB-962B-01E5868A878B}" type="datetime1">
              <a:rPr lang="en-US" smtClean="0"/>
              <a:t>6/5/2026</a:t>
            </a:fld>
            <a:endParaRPr lang="en-US" dirty="0"/>
          </a:p>
        </p:txBody>
      </p:sp>
      <p:sp>
        <p:nvSpPr>
          <p:cNvPr id="9" name="Footer Placeholder 8">
            <a:extLst>
              <a:ext uri="{FF2B5EF4-FFF2-40B4-BE49-F238E27FC236}">
                <a16:creationId xmlns:a16="http://schemas.microsoft.com/office/drawing/2014/main" id="{59FDE45D-A3DA-382C-0FA6-41F050428554}"/>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Sajini Wijethunga | Field Emission Analysis in PIP-II SRF Cavities Using Geant4</a:t>
            </a:r>
            <a:endParaRPr lang="en-US" dirty="0"/>
          </a:p>
        </p:txBody>
      </p:sp>
      <p:sp>
        <p:nvSpPr>
          <p:cNvPr id="10" name="Title Placeholder 1">
            <a:extLst>
              <a:ext uri="{FF2B5EF4-FFF2-40B4-BE49-F238E27FC236}">
                <a16:creationId xmlns:a16="http://schemas.microsoft.com/office/drawing/2014/main" id="{28B2F8DD-938B-1BE1-968F-5190C2657992}"/>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Fermilab Safety – Wilson Hall </a:t>
            </a:r>
          </a:p>
        </p:txBody>
      </p:sp>
      <p:pic>
        <p:nvPicPr>
          <p:cNvPr id="13" name="Picture 12" descr="Logo&#10;&#10;AI-generated content may be incorrect.">
            <a:extLst>
              <a:ext uri="{FF2B5EF4-FFF2-40B4-BE49-F238E27FC236}">
                <a16:creationId xmlns:a16="http://schemas.microsoft.com/office/drawing/2014/main" id="{9A0AA3E0-6B3B-7A9C-3133-7B0078E97F87}"/>
              </a:ext>
            </a:extLst>
          </p:cNvPr>
          <p:cNvPicPr>
            <a:picLocks noChangeAspect="1"/>
          </p:cNvPicPr>
          <p:nvPr userDrawn="1"/>
        </p:nvPicPr>
        <p:blipFill>
          <a:blip r:embed="rId7"/>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59465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key-figures">
    <p:bg>
      <p:bgPr>
        <a:solidFill>
          <a:schemeClr val="bg1"/>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AEBB0B-FC49-0C96-1CA9-8CBAB514550D}"/>
              </a:ext>
            </a:extLst>
          </p:cNvPr>
          <p:cNvSpPr>
            <a:spLocks noGrp="1"/>
          </p:cNvSpPr>
          <p:nvPr>
            <p:ph type="pic" sz="quarter" idx="15" hasCustomPrompt="1"/>
          </p:nvPr>
        </p:nvSpPr>
        <p:spPr>
          <a:xfrm>
            <a:off x="914399" y="820757"/>
            <a:ext cx="5000626" cy="5216486"/>
          </a:xfrm>
          <a:prstGeom prst="rect">
            <a:avLst/>
          </a:prstGeom>
          <a:solidFill>
            <a:srgbClr val="C3CAD1"/>
          </a:solidFill>
          <a:ln>
            <a:noFill/>
          </a:ln>
        </p:spPr>
        <p:txBody>
          <a:bodyPr tIns="2834640" anchor="t"/>
          <a:lstStyle>
            <a:lvl1pPr marL="0" indent="0" algn="ctr">
              <a:buNone/>
              <a:defRPr>
                <a:solidFill>
                  <a:schemeClr val="bg1">
                    <a:lumMod val="65000"/>
                  </a:schemeClr>
                </a:solidFill>
              </a:defRPr>
            </a:lvl1pPr>
          </a:lstStyle>
          <a:p>
            <a:r>
              <a:rPr lang="en-US" dirty="0"/>
              <a:t>Click icon to add image</a:t>
            </a:r>
          </a:p>
        </p:txBody>
      </p:sp>
      <p:sp>
        <p:nvSpPr>
          <p:cNvPr id="13" name="Text Placeholder 12">
            <a:extLst>
              <a:ext uri="{FF2B5EF4-FFF2-40B4-BE49-F238E27FC236}">
                <a16:creationId xmlns:a16="http://schemas.microsoft.com/office/drawing/2014/main" id="{D75CE5CA-6E88-5554-567E-566D0F3702C9}"/>
              </a:ext>
            </a:extLst>
          </p:cNvPr>
          <p:cNvSpPr>
            <a:spLocks noGrp="1"/>
          </p:cNvSpPr>
          <p:nvPr>
            <p:ph type="body" sz="quarter" idx="10"/>
          </p:nvPr>
        </p:nvSpPr>
        <p:spPr>
          <a:xfrm>
            <a:off x="6297155" y="1520328"/>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4" name="Text Placeholder 13">
            <a:extLst>
              <a:ext uri="{FF2B5EF4-FFF2-40B4-BE49-F238E27FC236}">
                <a16:creationId xmlns:a16="http://schemas.microsoft.com/office/drawing/2014/main" id="{253F5A24-61CC-6326-2F0B-D0B2CD80549F}"/>
              </a:ext>
            </a:extLst>
          </p:cNvPr>
          <p:cNvSpPr>
            <a:spLocks noGrp="1"/>
          </p:cNvSpPr>
          <p:nvPr>
            <p:ph type="body" sz="quarter" idx="12" hasCustomPrompt="1"/>
          </p:nvPr>
        </p:nvSpPr>
        <p:spPr>
          <a:xfrm>
            <a:off x="914399" y="6144322"/>
            <a:ext cx="5000625" cy="212028"/>
          </a:xfrm>
          <a:noFill/>
          <a:ln>
            <a:noFill/>
          </a:ln>
        </p:spPr>
        <p:txBody>
          <a:bodyPr lIns="0" tIns="0" rIns="0" bIns="0" anchor="t" anchorCtr="0">
            <a:noAutofit/>
          </a:bodyPr>
          <a:lstStyle>
            <a:lvl1pPr marL="0" indent="0">
              <a:lnSpc>
                <a:spcPct val="110000"/>
              </a:lnSpc>
              <a:buNone/>
              <a:defRPr sz="1200">
                <a:solidFill>
                  <a:schemeClr val="tx1"/>
                </a:solidFill>
              </a:defRPr>
            </a:lvl1pPr>
          </a:lstStyle>
          <a:p>
            <a:pPr lvl="0"/>
            <a:r>
              <a:rPr lang="en-US" dirty="0"/>
              <a:t>Click to add optional caption</a:t>
            </a:r>
          </a:p>
        </p:txBody>
      </p:sp>
      <p:sp>
        <p:nvSpPr>
          <p:cNvPr id="16" name="Text Placeholder 17">
            <a:extLst>
              <a:ext uri="{FF2B5EF4-FFF2-40B4-BE49-F238E27FC236}">
                <a16:creationId xmlns:a16="http://schemas.microsoft.com/office/drawing/2014/main" id="{7C79F1A4-8D7A-2A2A-13B1-007CC4DA4DD8}"/>
              </a:ext>
            </a:extLst>
          </p:cNvPr>
          <p:cNvSpPr>
            <a:spLocks noGrp="1"/>
          </p:cNvSpPr>
          <p:nvPr>
            <p:ph type="body" sz="quarter" idx="21" hasCustomPrompt="1"/>
          </p:nvPr>
        </p:nvSpPr>
        <p:spPr>
          <a:xfrm>
            <a:off x="6290710" y="512899"/>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5" name="Rectangle 4">
            <a:extLst>
              <a:ext uri="{FF2B5EF4-FFF2-40B4-BE49-F238E27FC236}">
                <a16:creationId xmlns:a16="http://schemas.microsoft.com/office/drawing/2014/main" id="{4E4A9EC7-0A22-2867-5A93-04C549C7B24D}"/>
              </a:ext>
            </a:extLst>
          </p:cNvPr>
          <p:cNvSpPr/>
          <p:nvPr userDrawn="1"/>
        </p:nvSpPr>
        <p:spPr>
          <a:xfrm rot="16200000">
            <a:off x="5595766" y="1504465"/>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C9AF806-A69B-CC52-7882-68CBACA47F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ext Placeholder 12">
            <a:extLst>
              <a:ext uri="{FF2B5EF4-FFF2-40B4-BE49-F238E27FC236}">
                <a16:creationId xmlns:a16="http://schemas.microsoft.com/office/drawing/2014/main" id="{47C90278-399F-D985-B545-7DCF0DA7A63B}"/>
              </a:ext>
            </a:extLst>
          </p:cNvPr>
          <p:cNvSpPr>
            <a:spLocks noGrp="1"/>
          </p:cNvSpPr>
          <p:nvPr>
            <p:ph type="body" sz="quarter" idx="22"/>
          </p:nvPr>
        </p:nvSpPr>
        <p:spPr>
          <a:xfrm>
            <a:off x="6297155" y="5337672"/>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4" name="Text Placeholder 17">
            <a:extLst>
              <a:ext uri="{FF2B5EF4-FFF2-40B4-BE49-F238E27FC236}">
                <a16:creationId xmlns:a16="http://schemas.microsoft.com/office/drawing/2014/main" id="{819A7FF5-547E-A603-F63A-B893DB8702C0}"/>
              </a:ext>
            </a:extLst>
          </p:cNvPr>
          <p:cNvSpPr>
            <a:spLocks noGrp="1"/>
          </p:cNvSpPr>
          <p:nvPr>
            <p:ph type="body" sz="quarter" idx="23" hasCustomPrompt="1"/>
          </p:nvPr>
        </p:nvSpPr>
        <p:spPr>
          <a:xfrm>
            <a:off x="6290710" y="4330243"/>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5" name="Rectangle 24">
            <a:extLst>
              <a:ext uri="{FF2B5EF4-FFF2-40B4-BE49-F238E27FC236}">
                <a16:creationId xmlns:a16="http://schemas.microsoft.com/office/drawing/2014/main" id="{9CF14232-891E-BF84-C925-6BB3EFCEB08D}"/>
              </a:ext>
            </a:extLst>
          </p:cNvPr>
          <p:cNvSpPr/>
          <p:nvPr userDrawn="1"/>
        </p:nvSpPr>
        <p:spPr>
          <a:xfrm rot="16200000">
            <a:off x="5595766" y="5321809"/>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C5B0C835-92D5-EBA9-F2A4-BC31B439CFE9}"/>
              </a:ext>
            </a:extLst>
          </p:cNvPr>
          <p:cNvSpPr>
            <a:spLocks noGrp="1"/>
          </p:cNvSpPr>
          <p:nvPr>
            <p:ph type="body" sz="quarter" idx="24"/>
          </p:nvPr>
        </p:nvSpPr>
        <p:spPr>
          <a:xfrm>
            <a:off x="6297155" y="3427735"/>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7" name="Text Placeholder 17">
            <a:extLst>
              <a:ext uri="{FF2B5EF4-FFF2-40B4-BE49-F238E27FC236}">
                <a16:creationId xmlns:a16="http://schemas.microsoft.com/office/drawing/2014/main" id="{AFF8EEAA-8354-850E-1A0B-1EADAA1D7EB6}"/>
              </a:ext>
            </a:extLst>
          </p:cNvPr>
          <p:cNvSpPr>
            <a:spLocks noGrp="1"/>
          </p:cNvSpPr>
          <p:nvPr>
            <p:ph type="body" sz="quarter" idx="25" hasCustomPrompt="1"/>
          </p:nvPr>
        </p:nvSpPr>
        <p:spPr>
          <a:xfrm>
            <a:off x="6290710" y="2420306"/>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8" name="Rectangle 27">
            <a:extLst>
              <a:ext uri="{FF2B5EF4-FFF2-40B4-BE49-F238E27FC236}">
                <a16:creationId xmlns:a16="http://schemas.microsoft.com/office/drawing/2014/main" id="{6C30FE6C-CF61-D9B0-ABF1-6B526A2786D8}"/>
              </a:ext>
            </a:extLst>
          </p:cNvPr>
          <p:cNvSpPr/>
          <p:nvPr userDrawn="1"/>
        </p:nvSpPr>
        <p:spPr>
          <a:xfrm rot="16200000">
            <a:off x="5595766" y="3411872"/>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CFDCF037-3F22-455A-C167-1B9773617782}"/>
              </a:ext>
            </a:extLst>
          </p:cNvPr>
          <p:cNvSpPr>
            <a:spLocks noGrp="1"/>
          </p:cNvSpPr>
          <p:nvPr>
            <p:ph type="dt" sz="half" idx="26"/>
          </p:nvPr>
        </p:nvSpPr>
        <p:spPr/>
        <p:txBody>
          <a:bodyPr/>
          <a:lstStyle/>
          <a:p>
            <a:pPr>
              <a:defRPr/>
            </a:pPr>
            <a:fld id="{1A4E5A8B-1EAE-49DF-8414-DF5552361DDF}" type="datetime1">
              <a:rPr lang="en-US" smtClean="0"/>
              <a:t>6/5/2026</a:t>
            </a:fld>
            <a:endParaRPr lang="en-US" dirty="0"/>
          </a:p>
        </p:txBody>
      </p:sp>
      <p:sp>
        <p:nvSpPr>
          <p:cNvPr id="9" name="Footer Placeholder 8">
            <a:extLst>
              <a:ext uri="{FF2B5EF4-FFF2-40B4-BE49-F238E27FC236}">
                <a16:creationId xmlns:a16="http://schemas.microsoft.com/office/drawing/2014/main" id="{FB849831-55D4-65FF-A7B1-CC84E9B252F7}"/>
              </a:ext>
            </a:extLst>
          </p:cNvPr>
          <p:cNvSpPr>
            <a:spLocks noGrp="1"/>
          </p:cNvSpPr>
          <p:nvPr>
            <p:ph type="ftr" sz="quarter" idx="27"/>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B1D6637D-9A02-B205-EF0A-87C0E8B5D314}"/>
              </a:ext>
            </a:extLst>
          </p:cNvPr>
          <p:cNvSpPr>
            <a:spLocks noGrp="1"/>
          </p:cNvSpPr>
          <p:nvPr>
            <p:ph type="sldNum" sz="quarter" idx="28"/>
          </p:nvPr>
        </p:nvSpPr>
        <p:spPr/>
        <p:txBody>
          <a:body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B1E068BF-B716-2199-A479-A39B4DB4D705}"/>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65769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35" name="Text Placeholder 7">
            <a:extLst>
              <a:ext uri="{FF2B5EF4-FFF2-40B4-BE49-F238E27FC236}">
                <a16:creationId xmlns:a16="http://schemas.microsoft.com/office/drawing/2014/main" id="{03E171D5-30FC-537F-A514-48CD3674FC32}"/>
              </a:ext>
            </a:extLst>
          </p:cNvPr>
          <p:cNvSpPr>
            <a:spLocks noGrp="1"/>
          </p:cNvSpPr>
          <p:nvPr>
            <p:ph type="body" sz="quarter" idx="26" hasCustomPrompt="1"/>
          </p:nvPr>
        </p:nvSpPr>
        <p:spPr>
          <a:xfrm>
            <a:off x="8859278" y="2355416"/>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1" name="Text Placeholder 7">
            <a:extLst>
              <a:ext uri="{FF2B5EF4-FFF2-40B4-BE49-F238E27FC236}">
                <a16:creationId xmlns:a16="http://schemas.microsoft.com/office/drawing/2014/main" id="{1349D683-9A3C-3B31-0359-463DB290E72E}"/>
              </a:ext>
            </a:extLst>
          </p:cNvPr>
          <p:cNvSpPr>
            <a:spLocks noGrp="1"/>
          </p:cNvSpPr>
          <p:nvPr>
            <p:ph type="body" sz="quarter" idx="23" hasCustomPrompt="1"/>
          </p:nvPr>
        </p:nvSpPr>
        <p:spPr>
          <a:xfrm>
            <a:off x="1163212" y="2355416"/>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8" name="Text Placeholder 7">
            <a:extLst>
              <a:ext uri="{FF2B5EF4-FFF2-40B4-BE49-F238E27FC236}">
                <a16:creationId xmlns:a16="http://schemas.microsoft.com/office/drawing/2014/main" id="{5B2E158B-F6B7-4699-6081-B2D57ABF91BA}"/>
              </a:ext>
            </a:extLst>
          </p:cNvPr>
          <p:cNvSpPr>
            <a:spLocks noGrp="1"/>
          </p:cNvSpPr>
          <p:nvPr>
            <p:ph type="body" sz="quarter" idx="15" hasCustomPrompt="1"/>
          </p:nvPr>
        </p:nvSpPr>
        <p:spPr>
          <a:xfrm>
            <a:off x="1163212" y="3278981"/>
            <a:ext cx="2298325" cy="358688"/>
          </a:xfrm>
        </p:spPr>
        <p:txBody>
          <a:bodyPr>
            <a:noAutofit/>
          </a:bodyPr>
          <a:lstStyle>
            <a:lvl1pPr marL="0" indent="0" algn="ctr">
              <a:buNone/>
              <a:defRPr sz="2400" b="1">
                <a:solidFill>
                  <a:schemeClr val="tx1"/>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Subhead</a:t>
            </a:r>
          </a:p>
          <a:p>
            <a:pPr lvl="0"/>
            <a:endParaRPr lang="en-US" dirty="0"/>
          </a:p>
        </p:txBody>
      </p:sp>
      <p:sp>
        <p:nvSpPr>
          <p:cNvPr id="9" name="Text Placeholder 13">
            <a:extLst>
              <a:ext uri="{FF2B5EF4-FFF2-40B4-BE49-F238E27FC236}">
                <a16:creationId xmlns:a16="http://schemas.microsoft.com/office/drawing/2014/main" id="{EF49033D-66CB-33E0-1DBC-8928201CE7F8}"/>
              </a:ext>
            </a:extLst>
          </p:cNvPr>
          <p:cNvSpPr>
            <a:spLocks noGrp="1"/>
          </p:cNvSpPr>
          <p:nvPr>
            <p:ph type="body" sz="quarter" idx="16"/>
          </p:nvPr>
        </p:nvSpPr>
        <p:spPr>
          <a:xfrm>
            <a:off x="1163212" y="3730346"/>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7" name="Text Placeholder 7">
            <a:extLst>
              <a:ext uri="{FF2B5EF4-FFF2-40B4-BE49-F238E27FC236}">
                <a16:creationId xmlns:a16="http://schemas.microsoft.com/office/drawing/2014/main" id="{F1CDCE25-1734-8F15-F850-140D20AC47B5}"/>
              </a:ext>
            </a:extLst>
          </p:cNvPr>
          <p:cNvSpPr>
            <a:spLocks noGrp="1"/>
          </p:cNvSpPr>
          <p:nvPr>
            <p:ph type="body" sz="quarter" idx="17" hasCustomPrompt="1"/>
          </p:nvPr>
        </p:nvSpPr>
        <p:spPr>
          <a:xfrm>
            <a:off x="8859278" y="3278981"/>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18" name="Text Placeholder 13">
            <a:extLst>
              <a:ext uri="{FF2B5EF4-FFF2-40B4-BE49-F238E27FC236}">
                <a16:creationId xmlns:a16="http://schemas.microsoft.com/office/drawing/2014/main" id="{685289A2-5BDF-BFB7-0DE2-786AE926515D}"/>
              </a:ext>
            </a:extLst>
          </p:cNvPr>
          <p:cNvSpPr>
            <a:spLocks noGrp="1"/>
          </p:cNvSpPr>
          <p:nvPr>
            <p:ph type="body" sz="quarter" idx="18"/>
          </p:nvPr>
        </p:nvSpPr>
        <p:spPr>
          <a:xfrm>
            <a:off x="8859278" y="3730346"/>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9" name="Text Placeholder 7">
            <a:extLst>
              <a:ext uri="{FF2B5EF4-FFF2-40B4-BE49-F238E27FC236}">
                <a16:creationId xmlns:a16="http://schemas.microsoft.com/office/drawing/2014/main" id="{3CFA5C77-3A47-8088-7D44-41FA177B055F}"/>
              </a:ext>
            </a:extLst>
          </p:cNvPr>
          <p:cNvSpPr>
            <a:spLocks noGrp="1"/>
          </p:cNvSpPr>
          <p:nvPr>
            <p:ph type="body" sz="quarter" idx="19" hasCustomPrompt="1"/>
          </p:nvPr>
        </p:nvSpPr>
        <p:spPr>
          <a:xfrm>
            <a:off x="6293922" y="3278981"/>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0" name="Text Placeholder 13">
            <a:extLst>
              <a:ext uri="{FF2B5EF4-FFF2-40B4-BE49-F238E27FC236}">
                <a16:creationId xmlns:a16="http://schemas.microsoft.com/office/drawing/2014/main" id="{4BF923C8-904E-4223-3EB4-4B31AAE44E07}"/>
              </a:ext>
            </a:extLst>
          </p:cNvPr>
          <p:cNvSpPr>
            <a:spLocks noGrp="1"/>
          </p:cNvSpPr>
          <p:nvPr>
            <p:ph type="body" sz="quarter" idx="20"/>
          </p:nvPr>
        </p:nvSpPr>
        <p:spPr>
          <a:xfrm>
            <a:off x="6293922" y="3744122"/>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21" name="Text Placeholder 7">
            <a:extLst>
              <a:ext uri="{FF2B5EF4-FFF2-40B4-BE49-F238E27FC236}">
                <a16:creationId xmlns:a16="http://schemas.microsoft.com/office/drawing/2014/main" id="{ADCF14EF-4C7F-F7FF-B974-B74AEA466A86}"/>
              </a:ext>
            </a:extLst>
          </p:cNvPr>
          <p:cNvSpPr>
            <a:spLocks noGrp="1"/>
          </p:cNvSpPr>
          <p:nvPr>
            <p:ph type="body" sz="quarter" idx="21" hasCustomPrompt="1"/>
          </p:nvPr>
        </p:nvSpPr>
        <p:spPr>
          <a:xfrm>
            <a:off x="3728567" y="3278981"/>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2" name="Text Placeholder 13">
            <a:extLst>
              <a:ext uri="{FF2B5EF4-FFF2-40B4-BE49-F238E27FC236}">
                <a16:creationId xmlns:a16="http://schemas.microsoft.com/office/drawing/2014/main" id="{73055581-1076-7DDA-CB8D-C153A93551A2}"/>
              </a:ext>
            </a:extLst>
          </p:cNvPr>
          <p:cNvSpPr>
            <a:spLocks noGrp="1"/>
          </p:cNvSpPr>
          <p:nvPr>
            <p:ph type="body" sz="quarter" idx="22"/>
          </p:nvPr>
        </p:nvSpPr>
        <p:spPr>
          <a:xfrm>
            <a:off x="3728567" y="3744122"/>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33" name="Text Placeholder 7">
            <a:extLst>
              <a:ext uri="{FF2B5EF4-FFF2-40B4-BE49-F238E27FC236}">
                <a16:creationId xmlns:a16="http://schemas.microsoft.com/office/drawing/2014/main" id="{98675C6D-0B35-795C-843D-D60026C9B8EC}"/>
              </a:ext>
            </a:extLst>
          </p:cNvPr>
          <p:cNvSpPr>
            <a:spLocks noGrp="1"/>
          </p:cNvSpPr>
          <p:nvPr>
            <p:ph type="body" sz="quarter" idx="24" hasCustomPrompt="1"/>
          </p:nvPr>
        </p:nvSpPr>
        <p:spPr>
          <a:xfrm>
            <a:off x="3728568" y="2355416"/>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4" name="Text Placeholder 7">
            <a:extLst>
              <a:ext uri="{FF2B5EF4-FFF2-40B4-BE49-F238E27FC236}">
                <a16:creationId xmlns:a16="http://schemas.microsoft.com/office/drawing/2014/main" id="{CF0A98D3-24F3-B6FB-0C8A-5A659B803626}"/>
              </a:ext>
            </a:extLst>
          </p:cNvPr>
          <p:cNvSpPr>
            <a:spLocks noGrp="1"/>
          </p:cNvSpPr>
          <p:nvPr>
            <p:ph type="body" sz="quarter" idx="25" hasCustomPrompt="1"/>
          </p:nvPr>
        </p:nvSpPr>
        <p:spPr>
          <a:xfrm>
            <a:off x="6293923" y="2355416"/>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pic>
        <p:nvPicPr>
          <p:cNvPr id="12" name="Picture 11">
            <a:extLst>
              <a:ext uri="{FF2B5EF4-FFF2-40B4-BE49-F238E27FC236}">
                <a16:creationId xmlns:a16="http://schemas.microsoft.com/office/drawing/2014/main" id="{26845F05-CCE2-6A85-D3D4-65931BF036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4" name="Rectangle 23">
            <a:extLst>
              <a:ext uri="{FF2B5EF4-FFF2-40B4-BE49-F238E27FC236}">
                <a16:creationId xmlns:a16="http://schemas.microsoft.com/office/drawing/2014/main" id="{7C08987A-C4D8-24A2-0633-7FD0D0BFD8F2}"/>
              </a:ext>
            </a:extLst>
          </p:cNvPr>
          <p:cNvSpPr/>
          <p:nvPr userDrawn="1"/>
        </p:nvSpPr>
        <p:spPr>
          <a:xfrm rot="10800000" flipV="1">
            <a:off x="3140944" y="2697700"/>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1AF7D8-F39D-5D62-4B8B-A1E2D2280514}"/>
              </a:ext>
            </a:extLst>
          </p:cNvPr>
          <p:cNvSpPr/>
          <p:nvPr userDrawn="1"/>
        </p:nvSpPr>
        <p:spPr>
          <a:xfrm rot="10800000" flipV="1">
            <a:off x="5704080" y="2697700"/>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AEB230-F944-F682-5C1A-0056FBFB52AB}"/>
              </a:ext>
            </a:extLst>
          </p:cNvPr>
          <p:cNvSpPr/>
          <p:nvPr userDrawn="1"/>
        </p:nvSpPr>
        <p:spPr>
          <a:xfrm rot="10800000" flipV="1">
            <a:off x="8273135" y="2697700"/>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72FE7C9-EB8A-1A48-5F36-AEE87BC4EFFB}"/>
              </a:ext>
            </a:extLst>
          </p:cNvPr>
          <p:cNvSpPr>
            <a:spLocks noGrp="1"/>
          </p:cNvSpPr>
          <p:nvPr>
            <p:ph type="dt" sz="half" idx="38"/>
          </p:nvPr>
        </p:nvSpPr>
        <p:spPr/>
        <p:txBody>
          <a:bodyPr/>
          <a:lstStyle/>
          <a:p>
            <a:pPr>
              <a:defRPr/>
            </a:pPr>
            <a:fld id="{B5514413-14AD-4AFE-8154-94FDB3262F94}" type="datetime1">
              <a:rPr lang="en-US" smtClean="0"/>
              <a:t>6/5/2026</a:t>
            </a:fld>
            <a:endParaRPr lang="en-US" dirty="0"/>
          </a:p>
        </p:txBody>
      </p:sp>
      <p:sp>
        <p:nvSpPr>
          <p:cNvPr id="6" name="Footer Placeholder 5">
            <a:extLst>
              <a:ext uri="{FF2B5EF4-FFF2-40B4-BE49-F238E27FC236}">
                <a16:creationId xmlns:a16="http://schemas.microsoft.com/office/drawing/2014/main" id="{955CA788-9E66-27E4-B8B2-1B3DD9A0061C}"/>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7" name="Slide Number Placeholder 6">
            <a:extLst>
              <a:ext uri="{FF2B5EF4-FFF2-40B4-BE49-F238E27FC236}">
                <a16:creationId xmlns:a16="http://schemas.microsoft.com/office/drawing/2014/main" id="{BFF826E5-1E41-AE20-24CB-69936FA1646B}"/>
              </a:ext>
            </a:extLst>
          </p:cNvPr>
          <p:cNvSpPr>
            <a:spLocks noGrp="1"/>
          </p:cNvSpPr>
          <p:nvPr>
            <p:ph type="sldNum" sz="quarter" idx="40"/>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62B13FB5-F1D1-23C0-29AC-9108F8BBB695}"/>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31E2DD62-FD38-20D2-D087-90A2B8A06DE2}"/>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10;&#10;AI-generated content may be incorrect.">
            <a:extLst>
              <a:ext uri="{FF2B5EF4-FFF2-40B4-BE49-F238E27FC236}">
                <a16:creationId xmlns:a16="http://schemas.microsoft.com/office/drawing/2014/main" id="{C1AA8A58-E3F9-E0C9-FD5C-6DDCB208C484}"/>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844773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4" name="Text Placeholder 11">
            <a:extLst>
              <a:ext uri="{FF2B5EF4-FFF2-40B4-BE49-F238E27FC236}">
                <a16:creationId xmlns:a16="http://schemas.microsoft.com/office/drawing/2014/main" id="{B97A8FFA-98C0-7619-912E-7DE6824B8E07}"/>
              </a:ext>
            </a:extLst>
          </p:cNvPr>
          <p:cNvSpPr>
            <a:spLocks noGrp="1"/>
          </p:cNvSpPr>
          <p:nvPr>
            <p:ph type="body" sz="quarter" idx="11" hasCustomPrompt="1"/>
          </p:nvPr>
        </p:nvSpPr>
        <p:spPr>
          <a:xfrm>
            <a:off x="1163212" y="1613971"/>
            <a:ext cx="5000626" cy="625033"/>
          </a:xfrm>
          <a:solidFill>
            <a:schemeClr val="tx2"/>
          </a:solidFill>
        </p:spPr>
        <p:txBody>
          <a:bodyPr lIns="182880" tIns="0" rIns="0" anchor="ctr">
            <a:noAutofit/>
          </a:bodyPr>
          <a:lstStyle>
            <a:lvl1pPr marL="0" indent="0">
              <a:buFont typeface="Arial" panose="020B0604020202020204" pitchFamily="34" charset="0"/>
              <a:buNone/>
              <a:defRPr sz="2400" b="0" i="0" spc="-100" baseline="0">
                <a:solidFill>
                  <a:schemeClr val="bg1"/>
                </a:solidFill>
                <a:latin typeface="Helvetica" pitchFamily="2" charset="0"/>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Segment 1</a:t>
            </a:r>
          </a:p>
        </p:txBody>
      </p:sp>
      <p:sp>
        <p:nvSpPr>
          <p:cNvPr id="5" name="Text Placeholder 13">
            <a:extLst>
              <a:ext uri="{FF2B5EF4-FFF2-40B4-BE49-F238E27FC236}">
                <a16:creationId xmlns:a16="http://schemas.microsoft.com/office/drawing/2014/main" id="{E709C570-D515-D5C2-A7C9-873D4FB05DBB}"/>
              </a:ext>
            </a:extLst>
          </p:cNvPr>
          <p:cNvSpPr>
            <a:spLocks noGrp="1"/>
          </p:cNvSpPr>
          <p:nvPr>
            <p:ph type="body" sz="quarter" idx="12"/>
          </p:nvPr>
        </p:nvSpPr>
        <p:spPr>
          <a:xfrm>
            <a:off x="1163212" y="2329854"/>
            <a:ext cx="5000626" cy="700720"/>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8D0D5251-ED14-8221-23B5-C338B9B136E4}"/>
              </a:ext>
            </a:extLst>
          </p:cNvPr>
          <p:cNvSpPr>
            <a:spLocks noGrp="1"/>
          </p:cNvSpPr>
          <p:nvPr>
            <p:ph type="body" sz="quarter" idx="20" hasCustomPrompt="1"/>
          </p:nvPr>
        </p:nvSpPr>
        <p:spPr>
          <a:xfrm>
            <a:off x="1163213" y="3040099"/>
            <a:ext cx="5000626" cy="625033"/>
          </a:xfrm>
          <a:solidFill>
            <a:schemeClr val="tx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2</a:t>
            </a:r>
          </a:p>
        </p:txBody>
      </p:sp>
      <p:sp>
        <p:nvSpPr>
          <p:cNvPr id="26" name="Text Placeholder 13">
            <a:extLst>
              <a:ext uri="{FF2B5EF4-FFF2-40B4-BE49-F238E27FC236}">
                <a16:creationId xmlns:a16="http://schemas.microsoft.com/office/drawing/2014/main" id="{E80E855E-4FDC-9D49-7BC5-49761978BA59}"/>
              </a:ext>
            </a:extLst>
          </p:cNvPr>
          <p:cNvSpPr>
            <a:spLocks noGrp="1"/>
          </p:cNvSpPr>
          <p:nvPr>
            <p:ph type="body" sz="quarter" idx="21"/>
          </p:nvPr>
        </p:nvSpPr>
        <p:spPr>
          <a:xfrm>
            <a:off x="1163213" y="3754934"/>
            <a:ext cx="5000625"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34349A97-5971-2B65-B59E-1C98524A4FB0}"/>
              </a:ext>
            </a:extLst>
          </p:cNvPr>
          <p:cNvSpPr>
            <a:spLocks noGrp="1"/>
          </p:cNvSpPr>
          <p:nvPr>
            <p:ph type="body" sz="quarter" idx="22" hasCustomPrompt="1"/>
          </p:nvPr>
        </p:nvSpPr>
        <p:spPr>
          <a:xfrm>
            <a:off x="1163212" y="4480422"/>
            <a:ext cx="5000626" cy="631032"/>
          </a:xfrm>
          <a:solidFill>
            <a:schemeClr val="accent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3</a:t>
            </a:r>
          </a:p>
        </p:txBody>
      </p:sp>
      <p:sp>
        <p:nvSpPr>
          <p:cNvPr id="29" name="Text Placeholder 13">
            <a:extLst>
              <a:ext uri="{FF2B5EF4-FFF2-40B4-BE49-F238E27FC236}">
                <a16:creationId xmlns:a16="http://schemas.microsoft.com/office/drawing/2014/main" id="{56E30477-B529-728A-AA86-F0BF32CC2C94}"/>
              </a:ext>
            </a:extLst>
          </p:cNvPr>
          <p:cNvSpPr>
            <a:spLocks noGrp="1"/>
          </p:cNvSpPr>
          <p:nvPr>
            <p:ph type="body" sz="quarter" idx="23"/>
          </p:nvPr>
        </p:nvSpPr>
        <p:spPr>
          <a:xfrm>
            <a:off x="1163212" y="5196349"/>
            <a:ext cx="5000626"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7140263" y="5731041"/>
            <a:ext cx="3984937" cy="814025"/>
          </a:xfrm>
          <a:noFill/>
          <a:ln>
            <a:noFill/>
          </a:ln>
        </p:spPr>
        <p:txBody>
          <a:bodyPr lIns="0" tIns="0" rIns="0" bIns="0" anchor="t" anchorCtr="0">
            <a:noAutofit/>
          </a:bodyPr>
          <a:lstStyle>
            <a:lvl1pPr marL="0" indent="0" algn="ctr">
              <a:lnSpc>
                <a:spcPct val="100000"/>
              </a:lnSpc>
              <a:buNone/>
              <a:defRPr sz="1200">
                <a:solidFill>
                  <a:schemeClr val="tx1"/>
                </a:solidFill>
              </a:defRPr>
            </a:lvl1pPr>
          </a:lstStyle>
          <a:p>
            <a:pPr lvl="0"/>
            <a:r>
              <a:rPr lang="en-US" dirty="0"/>
              <a:t>Click to insert caption</a:t>
            </a:r>
          </a:p>
        </p:txBody>
      </p:sp>
      <p:pic>
        <p:nvPicPr>
          <p:cNvPr id="12" name="Picture 11">
            <a:extLst>
              <a:ext uri="{FF2B5EF4-FFF2-40B4-BE49-F238E27FC236}">
                <a16:creationId xmlns:a16="http://schemas.microsoft.com/office/drawing/2014/main" id="{B8EA2963-9726-4063-E7DA-0AB9CA39091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Chart Placeholder 33">
            <a:extLst>
              <a:ext uri="{FF2B5EF4-FFF2-40B4-BE49-F238E27FC236}">
                <a16:creationId xmlns:a16="http://schemas.microsoft.com/office/drawing/2014/main" id="{52C864BF-BCE8-AF09-5C28-6FB7C48C3E8E}"/>
              </a:ext>
            </a:extLst>
          </p:cNvPr>
          <p:cNvSpPr>
            <a:spLocks noGrp="1"/>
          </p:cNvSpPr>
          <p:nvPr>
            <p:ph type="chart" sz="quarter" idx="38"/>
          </p:nvPr>
        </p:nvSpPr>
        <p:spPr>
          <a:xfrm>
            <a:off x="7288557" y="1694491"/>
            <a:ext cx="3718252" cy="3820420"/>
          </a:xfr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chart</a:t>
            </a:r>
            <a:endParaRPr lang="en-US" dirty="0"/>
          </a:p>
        </p:txBody>
      </p:sp>
      <p:sp>
        <p:nvSpPr>
          <p:cNvPr id="8" name="Date Placeholder 7">
            <a:extLst>
              <a:ext uri="{FF2B5EF4-FFF2-40B4-BE49-F238E27FC236}">
                <a16:creationId xmlns:a16="http://schemas.microsoft.com/office/drawing/2014/main" id="{76F6407B-2069-A156-F136-165066B97BB0}"/>
              </a:ext>
            </a:extLst>
          </p:cNvPr>
          <p:cNvSpPr>
            <a:spLocks noGrp="1"/>
          </p:cNvSpPr>
          <p:nvPr>
            <p:ph type="dt" sz="half" idx="39"/>
          </p:nvPr>
        </p:nvSpPr>
        <p:spPr/>
        <p:txBody>
          <a:bodyPr/>
          <a:lstStyle/>
          <a:p>
            <a:pPr>
              <a:defRPr/>
            </a:pPr>
            <a:fld id="{1FED6DE2-DDA0-489A-99BB-D7A97DA2C116}" type="datetime1">
              <a:rPr lang="en-US" smtClean="0"/>
              <a:t>6/5/2026</a:t>
            </a:fld>
            <a:endParaRPr lang="en-US" dirty="0"/>
          </a:p>
        </p:txBody>
      </p:sp>
      <p:sp>
        <p:nvSpPr>
          <p:cNvPr id="9" name="Footer Placeholder 8">
            <a:extLst>
              <a:ext uri="{FF2B5EF4-FFF2-40B4-BE49-F238E27FC236}">
                <a16:creationId xmlns:a16="http://schemas.microsoft.com/office/drawing/2014/main" id="{5B8EB51C-6380-2192-1894-4C5355440D79}"/>
              </a:ext>
            </a:extLst>
          </p:cNvPr>
          <p:cNvSpPr>
            <a:spLocks noGrp="1"/>
          </p:cNvSpPr>
          <p:nvPr>
            <p:ph type="ftr" sz="quarter" idx="40"/>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F12A945B-BEEF-183C-ECC0-6AA2D38FD9C8}"/>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E2C72510-4EA1-5DD3-FEFA-2D9F72291A68}"/>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575B6B65-6963-92C9-6355-A9B5013FED8C}"/>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14" name="Picture 13" descr="Logo&#10;&#10;AI-generated content may be incorrect.">
            <a:extLst>
              <a:ext uri="{FF2B5EF4-FFF2-40B4-BE49-F238E27FC236}">
                <a16:creationId xmlns:a16="http://schemas.microsoft.com/office/drawing/2014/main" id="{BF634C2C-35A7-6664-C334-7108FDEE9305}"/>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45975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5997" y="4281534"/>
            <a:ext cx="5074467" cy="89010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1163212" y="5895773"/>
            <a:ext cx="9994392" cy="371185"/>
          </a:xfrm>
          <a:noFill/>
          <a:ln>
            <a:noFill/>
          </a:ln>
        </p:spPr>
        <p:txBody>
          <a:bodyPr lIns="0" tIns="0" rIns="0" bIns="0" anchor="t" anchorCtr="0">
            <a:noAutofit/>
          </a:bodyPr>
          <a:lstStyle>
            <a:lvl1pPr marL="0" indent="0" algn="l">
              <a:lnSpc>
                <a:spcPct val="100000"/>
              </a:lnSpc>
              <a:buNone/>
              <a:defRPr sz="1200">
                <a:solidFill>
                  <a:schemeClr val="tx1"/>
                </a:solidFill>
              </a:defRPr>
            </a:lvl1pPr>
          </a:lstStyle>
          <a:p>
            <a:pPr lvl="0"/>
            <a:r>
              <a:rPr lang="en-US" dirty="0"/>
              <a:t>Click to insert caption</a:t>
            </a:r>
          </a:p>
        </p:txBody>
      </p:sp>
      <p:pic>
        <p:nvPicPr>
          <p:cNvPr id="8" name="Picture 7">
            <a:extLst>
              <a:ext uri="{FF2B5EF4-FFF2-40B4-BE49-F238E27FC236}">
                <a16:creationId xmlns:a16="http://schemas.microsoft.com/office/drawing/2014/main" id="{D85F47B5-4761-5144-F10D-D22CD753FB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 name="Table Placeholder 5">
            <a:extLst>
              <a:ext uri="{FF2B5EF4-FFF2-40B4-BE49-F238E27FC236}">
                <a16:creationId xmlns:a16="http://schemas.microsoft.com/office/drawing/2014/main" id="{D2EDDB05-1AF6-97B9-8468-040314ECE410}"/>
              </a:ext>
            </a:extLst>
          </p:cNvPr>
          <p:cNvSpPr>
            <a:spLocks noGrp="1"/>
          </p:cNvSpPr>
          <p:nvPr>
            <p:ph type="tbl" sz="quarter" idx="25"/>
          </p:nvPr>
        </p:nvSpPr>
        <p:spPr>
          <a:xfrm>
            <a:off x="1164737" y="1686358"/>
            <a:ext cx="9992867" cy="4105656"/>
          </a:xfr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table</a:t>
            </a:r>
            <a:endParaRPr lang="en-US" dirty="0"/>
          </a:p>
        </p:txBody>
      </p:sp>
      <p:sp>
        <p:nvSpPr>
          <p:cNvPr id="6" name="Date Placeholder 5">
            <a:extLst>
              <a:ext uri="{FF2B5EF4-FFF2-40B4-BE49-F238E27FC236}">
                <a16:creationId xmlns:a16="http://schemas.microsoft.com/office/drawing/2014/main" id="{2088B00D-9B35-DB46-C790-1D78D3C30D91}"/>
              </a:ext>
            </a:extLst>
          </p:cNvPr>
          <p:cNvSpPr>
            <a:spLocks noGrp="1"/>
          </p:cNvSpPr>
          <p:nvPr>
            <p:ph type="dt" sz="half" idx="38"/>
          </p:nvPr>
        </p:nvSpPr>
        <p:spPr/>
        <p:txBody>
          <a:bodyPr/>
          <a:lstStyle/>
          <a:p>
            <a:pPr>
              <a:defRPr/>
            </a:pPr>
            <a:fld id="{4EC0B439-D119-49F1-B9C7-360B5F94F06E}" type="datetime1">
              <a:rPr lang="en-US" smtClean="0"/>
              <a:t>6/5/2026</a:t>
            </a:fld>
            <a:endParaRPr lang="en-US" dirty="0"/>
          </a:p>
        </p:txBody>
      </p:sp>
      <p:sp>
        <p:nvSpPr>
          <p:cNvPr id="7" name="Footer Placeholder 6">
            <a:extLst>
              <a:ext uri="{FF2B5EF4-FFF2-40B4-BE49-F238E27FC236}">
                <a16:creationId xmlns:a16="http://schemas.microsoft.com/office/drawing/2014/main" id="{0423629E-9729-19B2-D18F-696FC5DF7C80}"/>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13" name="Slide Number Placeholder 12">
            <a:extLst>
              <a:ext uri="{FF2B5EF4-FFF2-40B4-BE49-F238E27FC236}">
                <a16:creationId xmlns:a16="http://schemas.microsoft.com/office/drawing/2014/main" id="{9F7ECEAE-4F90-EAE6-417B-EE2AEE8EB75D}"/>
              </a:ext>
            </a:extLst>
          </p:cNvPr>
          <p:cNvSpPr>
            <a:spLocks noGrp="1"/>
          </p:cNvSpPr>
          <p:nvPr>
            <p:ph type="sldNum" sz="quarter" idx="40"/>
          </p:nvPr>
        </p:nvSpPr>
        <p:spPr/>
        <p:txBody>
          <a:bodyPr/>
          <a:lstStyle/>
          <a:p>
            <a:fld id="{F4BAA12D-5F28-3140-935A-44BF4B54B6B6}" type="slidenum">
              <a:rPr lang="en-US" smtClean="0"/>
              <a:pPr/>
              <a:t>‹#›</a:t>
            </a:fld>
            <a:endParaRPr lang="en-US" dirty="0"/>
          </a:p>
        </p:txBody>
      </p:sp>
      <p:sp>
        <p:nvSpPr>
          <p:cNvPr id="4" name="Title Placeholder 1">
            <a:extLst>
              <a:ext uri="{FF2B5EF4-FFF2-40B4-BE49-F238E27FC236}">
                <a16:creationId xmlns:a16="http://schemas.microsoft.com/office/drawing/2014/main" id="{AA961E56-602A-7F7F-9EBA-73C308C2CCB6}"/>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ADBE8647-F977-997D-3385-4A63C4FA03CB}"/>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14" name="Picture 13" descr="Logo&#10;&#10;AI-generated content may be incorrect.">
            <a:extLst>
              <a:ext uri="{FF2B5EF4-FFF2-40B4-BE49-F238E27FC236}">
                <a16:creationId xmlns:a16="http://schemas.microsoft.com/office/drawing/2014/main" id="{7D4A784C-DC61-6FA8-44DB-3A8A10E4E767}"/>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4218990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7" name="Picture 6" descr="Logo&#10;&#10;AI-generated content may be incorrect.">
            <a:extLst>
              <a:ext uri="{FF2B5EF4-FFF2-40B4-BE49-F238E27FC236}">
                <a16:creationId xmlns:a16="http://schemas.microsoft.com/office/drawing/2014/main" id="{ED9207B8-780B-963F-8D5A-4662A4440C84}"/>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657813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ose-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 name="Rectangle 2">
            <a:extLst>
              <a:ext uri="{FF2B5EF4-FFF2-40B4-BE49-F238E27FC236}">
                <a16:creationId xmlns:a16="http://schemas.microsoft.com/office/drawing/2014/main" id="{357E4C9D-7B9C-FE21-191C-FC791BBD48E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AI-generated content may be incorrect.">
            <a:extLst>
              <a:ext uri="{FF2B5EF4-FFF2-40B4-BE49-F238E27FC236}">
                <a16:creationId xmlns:a16="http://schemas.microsoft.com/office/drawing/2014/main" id="{E173C3E3-F2E3-9025-595A-7D206BE1C57E}"/>
              </a:ext>
            </a:extLst>
          </p:cNvPr>
          <p:cNvPicPr>
            <a:picLocks noChangeAspect="1"/>
          </p:cNvPicPr>
          <p:nvPr userDrawn="1"/>
        </p:nvPicPr>
        <p:blipFill>
          <a:blip r:embed="rId4"/>
          <a:stretch>
            <a:fillRect/>
          </a:stretch>
        </p:blipFill>
        <p:spPr>
          <a:xfrm>
            <a:off x="3524487" y="2242020"/>
            <a:ext cx="4781077" cy="1186980"/>
          </a:xfrm>
          <a:prstGeom prst="rect">
            <a:avLst/>
          </a:prstGeom>
        </p:spPr>
      </p:pic>
      <p:pic>
        <p:nvPicPr>
          <p:cNvPr id="1026" name="Picture 2" descr="FermiForward Logo">
            <a:extLst>
              <a:ext uri="{FF2B5EF4-FFF2-40B4-BE49-F238E27FC236}">
                <a16:creationId xmlns:a16="http://schemas.microsoft.com/office/drawing/2014/main" id="{75285CBE-BB6D-2A7B-BF4F-BA99CF7A3A75}"/>
              </a:ext>
            </a:extLst>
          </p:cNvPr>
          <p:cNvPicPr>
            <a:picLocks noChangeAspect="1" noChangeArrowheads="1"/>
          </p:cNvPicPr>
          <p:nvPr userDrawn="1"/>
        </p:nvPicPr>
        <p:blipFill>
          <a:blip r:embed="rId5">
            <a:biLevel thresh="75000"/>
            <a:alphaModFix amt="85000"/>
            <a:extLst>
              <a:ext uri="{28A0092B-C50C-407E-A947-70E740481C1C}">
                <a14:useLocalDpi xmlns:a14="http://schemas.microsoft.com/office/drawing/2010/main" val="0"/>
              </a:ext>
            </a:extLst>
          </a:blip>
          <a:srcRect/>
          <a:stretch>
            <a:fillRect/>
          </a:stretch>
        </p:blipFill>
        <p:spPr bwMode="auto">
          <a:xfrm>
            <a:off x="3806706" y="3715388"/>
            <a:ext cx="2289291" cy="3470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aphical user interface&#10;&#10;AI-generated content may be incorrect.">
            <a:extLst>
              <a:ext uri="{FF2B5EF4-FFF2-40B4-BE49-F238E27FC236}">
                <a16:creationId xmlns:a16="http://schemas.microsoft.com/office/drawing/2014/main" id="{FBDD0DFC-A4F9-001C-2BD6-E167E16A07CA}"/>
              </a:ext>
            </a:extLst>
          </p:cNvPr>
          <p:cNvPicPr>
            <a:picLocks noChangeAspect="1"/>
          </p:cNvPicPr>
          <p:nvPr userDrawn="1"/>
        </p:nvPicPr>
        <p:blipFill>
          <a:blip r:embed="rId6"/>
          <a:stretch>
            <a:fillRect/>
          </a:stretch>
        </p:blipFill>
        <p:spPr>
          <a:xfrm>
            <a:off x="6356259" y="3347188"/>
            <a:ext cx="1949305" cy="1096485"/>
          </a:xfrm>
          <a:prstGeom prst="rect">
            <a:avLst/>
          </a:prstGeom>
        </p:spPr>
      </p:pic>
    </p:spTree>
    <p:extLst>
      <p:ext uri="{BB962C8B-B14F-4D97-AF65-F5344CB8AC3E}">
        <p14:creationId xmlns:p14="http://schemas.microsoft.com/office/powerpoint/2010/main" val="1443214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39C86EC3-9E4D-5E3E-5E48-7ACE91246759}"/>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858390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3031"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39C86EC3-9E4D-5E3E-5E48-7ACE91246759}"/>
              </a:ext>
            </a:extLst>
          </p:cNvPr>
          <p:cNvPicPr>
            <a:picLocks noChangeAspect="1"/>
          </p:cNvPicPr>
          <p:nvPr userDrawn="1"/>
        </p:nvPicPr>
        <p:blipFill>
          <a:blip r:embed="rId4"/>
          <a:srcRect t="17955" b="15378"/>
          <a:stretch/>
        </p:blipFill>
        <p:spPr>
          <a:xfrm>
            <a:off x="126728" y="290704"/>
            <a:ext cx="914400" cy="471055"/>
          </a:xfrm>
          <a:prstGeom prst="rect">
            <a:avLst/>
          </a:prstGeom>
        </p:spPr>
      </p:pic>
      <p:sp>
        <p:nvSpPr>
          <p:cNvPr id="9" name="TextBox 8">
            <a:extLst>
              <a:ext uri="{FF2B5EF4-FFF2-40B4-BE49-F238E27FC236}">
                <a16:creationId xmlns:a16="http://schemas.microsoft.com/office/drawing/2014/main" id="{BBA94901-AF2C-B02D-FCA2-A85DD8DD1526}"/>
              </a:ext>
            </a:extLst>
          </p:cNvPr>
          <p:cNvSpPr txBox="1"/>
          <p:nvPr userDrawn="1"/>
        </p:nvSpPr>
        <p:spPr>
          <a:xfrm>
            <a:off x="9686339" y="-238101"/>
            <a:ext cx="2460908" cy="738664"/>
          </a:xfrm>
          <a:prstGeom prst="rect">
            <a:avLst/>
          </a:prstGeom>
          <a:noFill/>
        </p:spPr>
        <p:txBody>
          <a:bodyPr wrap="square" lIns="365760" tIns="274320" rIns="365760" bIns="274320" rtlCol="0" anchor="ctr">
            <a:spAutoFit/>
          </a:bodyPr>
          <a:lstStyle/>
          <a:p>
            <a:pPr algn="l">
              <a:spcAft>
                <a:spcPts val="800"/>
              </a:spcAft>
            </a:pPr>
            <a:r>
              <a:rPr lang="en-US" sz="1100" b="0" dirty="0" err="1">
                <a:solidFill>
                  <a:schemeClr val="tx1">
                    <a:lumMod val="60000"/>
                    <a:lumOff val="40000"/>
                  </a:schemeClr>
                </a:solidFill>
                <a:latin typeface="Helvetica" pitchFamily="2" charset="0"/>
              </a:rPr>
              <a:t>Coldbox</a:t>
            </a:r>
            <a:r>
              <a:rPr lang="en-US" sz="1100" b="0" dirty="0">
                <a:solidFill>
                  <a:schemeClr val="tx1">
                    <a:lumMod val="60000"/>
                    <a:lumOff val="40000"/>
                  </a:schemeClr>
                </a:solidFill>
                <a:latin typeface="Helvetica" pitchFamily="2" charset="0"/>
              </a:rPr>
              <a:t> Photo: 2025-02-19</a:t>
            </a:r>
          </a:p>
        </p:txBody>
      </p:sp>
    </p:spTree>
    <p:extLst>
      <p:ext uri="{BB962C8B-B14F-4D97-AF65-F5344CB8AC3E}">
        <p14:creationId xmlns:p14="http://schemas.microsoft.com/office/powerpoint/2010/main" val="1459613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tit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A2BF2-AEE9-3696-E274-55C9E049409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A279D5-65D1-7EB0-3505-17CC33D8807D}"/>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D0D56A39-C31F-0835-F346-AB4267AB2A50}"/>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D40C43A-6B15-0F57-3682-C2FEC305D74B}"/>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E6DEA090-8736-22FF-0799-B9DD33028A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CA4B4A60-8351-BF40-3841-F41FCE9B2F32}"/>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3" name="Picture 2" descr="Logo&#10;&#10;AI-generated content may be incorrect.">
            <a:extLst>
              <a:ext uri="{FF2B5EF4-FFF2-40B4-BE49-F238E27FC236}">
                <a16:creationId xmlns:a16="http://schemas.microsoft.com/office/drawing/2014/main" id="{2239DED6-C96E-BC69-DE1D-A500080576BF}"/>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044939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title-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0E3FA5-DE31-AB6D-9B62-28830D79E180}"/>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9F93DB2B-C096-0CA2-8B73-EC9DE94D29F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83C7BFC-CC60-7A87-8EC8-5BDBA55CAEAE}"/>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9" name="Picture 8">
            <a:extLst>
              <a:ext uri="{FF2B5EF4-FFF2-40B4-BE49-F238E27FC236}">
                <a16:creationId xmlns:a16="http://schemas.microsoft.com/office/drawing/2014/main" id="{440D6175-3B5A-99BF-50CA-438C19FF1B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0" name="Slide Number Placeholder 9">
            <a:extLst>
              <a:ext uri="{FF2B5EF4-FFF2-40B4-BE49-F238E27FC236}">
                <a16:creationId xmlns:a16="http://schemas.microsoft.com/office/drawing/2014/main" id="{0AC0A3FD-7314-8193-36AD-C546C75B7CA5}"/>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2804989D-252E-6991-DE95-D4969313ED81}"/>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91150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3F933705-6DC6-45AE-BD1C-62734A837BD8}" type="datetime1">
              <a:rPr lang="en-US" smtClean="0"/>
              <a:t>6/5/2026</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3" name="Picture 2" descr="Logo, company name&#10;&#10;Description automatically generated">
            <a:extLst>
              <a:ext uri="{FF2B5EF4-FFF2-40B4-BE49-F238E27FC236}">
                <a16:creationId xmlns:a16="http://schemas.microsoft.com/office/drawing/2014/main" id="{CD3EC291-C7BD-0DFE-977D-C395A4B520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Tree>
    <p:extLst>
      <p:ext uri="{BB962C8B-B14F-4D97-AF65-F5344CB8AC3E}">
        <p14:creationId xmlns:p14="http://schemas.microsoft.com/office/powerpoint/2010/main" val="3095476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section-agenda">
    <p:bg>
      <p:bgPr>
        <a:solidFill>
          <a:schemeClr val="bg1"/>
        </a:solidFill>
        <a:effectLst/>
      </p:bgPr>
    </p:bg>
    <p:spTree>
      <p:nvGrpSpPr>
        <p:cNvPr id="1" name=""/>
        <p:cNvGrpSpPr/>
        <p:nvPr/>
      </p:nvGrpSpPr>
      <p:grpSpPr>
        <a:xfrm>
          <a:off x="0" y="0"/>
          <a:ext cx="0" cy="0"/>
          <a:chOff x="0" y="0"/>
          <a:chExt cx="0" cy="0"/>
        </a:xfrm>
      </p:grpSpPr>
      <p:sp>
        <p:nvSpPr>
          <p:cNvPr id="52" name="Text Placeholder 11">
            <a:extLst>
              <a:ext uri="{FF2B5EF4-FFF2-40B4-BE49-F238E27FC236}">
                <a16:creationId xmlns:a16="http://schemas.microsoft.com/office/drawing/2014/main" id="{7D25E6A6-20DF-4816-1517-8509EB288B9D}"/>
              </a:ext>
            </a:extLst>
          </p:cNvPr>
          <p:cNvSpPr>
            <a:spLocks noGrp="1"/>
          </p:cNvSpPr>
          <p:nvPr>
            <p:ph type="body" sz="quarter" idx="29" hasCustomPrompt="1"/>
          </p:nvPr>
        </p:nvSpPr>
        <p:spPr>
          <a:xfrm>
            <a:off x="116780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53" name="Text Placeholder 13">
            <a:extLst>
              <a:ext uri="{FF2B5EF4-FFF2-40B4-BE49-F238E27FC236}">
                <a16:creationId xmlns:a16="http://schemas.microsoft.com/office/drawing/2014/main" id="{14A01821-D46E-3D52-4CAD-F7DBDCABE774}"/>
              </a:ext>
            </a:extLst>
          </p:cNvPr>
          <p:cNvSpPr>
            <a:spLocks noGrp="1"/>
          </p:cNvSpPr>
          <p:nvPr>
            <p:ph type="body" sz="quarter" idx="30" hasCustomPrompt="1"/>
          </p:nvPr>
        </p:nvSpPr>
        <p:spPr>
          <a:xfrm>
            <a:off x="1170538" y="2833553"/>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4" name="Text Placeholder 11">
            <a:extLst>
              <a:ext uri="{FF2B5EF4-FFF2-40B4-BE49-F238E27FC236}">
                <a16:creationId xmlns:a16="http://schemas.microsoft.com/office/drawing/2014/main" id="{FD54C57D-8418-C7FC-C13C-73DFB5188821}"/>
              </a:ext>
            </a:extLst>
          </p:cNvPr>
          <p:cNvSpPr>
            <a:spLocks noGrp="1"/>
          </p:cNvSpPr>
          <p:nvPr>
            <p:ph type="body" sz="quarter" idx="31" hasCustomPrompt="1"/>
          </p:nvPr>
        </p:nvSpPr>
        <p:spPr>
          <a:xfrm>
            <a:off x="463236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55" name="Text Placeholder 13">
            <a:extLst>
              <a:ext uri="{FF2B5EF4-FFF2-40B4-BE49-F238E27FC236}">
                <a16:creationId xmlns:a16="http://schemas.microsoft.com/office/drawing/2014/main" id="{A7ED865A-D8C1-84B1-ED7B-E4FD0EB52755}"/>
              </a:ext>
            </a:extLst>
          </p:cNvPr>
          <p:cNvSpPr>
            <a:spLocks noGrp="1"/>
          </p:cNvSpPr>
          <p:nvPr>
            <p:ph type="body" sz="quarter" idx="32" hasCustomPrompt="1"/>
          </p:nvPr>
        </p:nvSpPr>
        <p:spPr>
          <a:xfrm>
            <a:off x="4635884" y="2833553"/>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6" name="Rectangle 55">
            <a:extLst>
              <a:ext uri="{FF2B5EF4-FFF2-40B4-BE49-F238E27FC236}">
                <a16:creationId xmlns:a16="http://schemas.microsoft.com/office/drawing/2014/main" id="{9ED5B529-78BB-F29E-18B0-971B1535E859}"/>
              </a:ext>
            </a:extLst>
          </p:cNvPr>
          <p:cNvSpPr/>
          <p:nvPr userDrawn="1"/>
        </p:nvSpPr>
        <p:spPr>
          <a:xfrm rot="10800000">
            <a:off x="1163212"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4014A3-4C06-C81A-AC8E-980793F74342}"/>
              </a:ext>
            </a:extLst>
          </p:cNvPr>
          <p:cNvSpPr/>
          <p:nvPr userDrawn="1"/>
        </p:nvSpPr>
        <p:spPr>
          <a:xfrm rot="10800000">
            <a:off x="4625825"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1">
            <a:extLst>
              <a:ext uri="{FF2B5EF4-FFF2-40B4-BE49-F238E27FC236}">
                <a16:creationId xmlns:a16="http://schemas.microsoft.com/office/drawing/2014/main" id="{4B74B708-A762-7133-2651-04F12E11F8A9}"/>
              </a:ext>
            </a:extLst>
          </p:cNvPr>
          <p:cNvSpPr>
            <a:spLocks noGrp="1"/>
          </p:cNvSpPr>
          <p:nvPr>
            <p:ph type="body" sz="quarter" idx="37" hasCustomPrompt="1"/>
          </p:nvPr>
        </p:nvSpPr>
        <p:spPr>
          <a:xfrm>
            <a:off x="116780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59" name="Text Placeholder 13">
            <a:extLst>
              <a:ext uri="{FF2B5EF4-FFF2-40B4-BE49-F238E27FC236}">
                <a16:creationId xmlns:a16="http://schemas.microsoft.com/office/drawing/2014/main" id="{435E90AA-1C85-A9E4-87BC-C1AF24C3621F}"/>
              </a:ext>
            </a:extLst>
          </p:cNvPr>
          <p:cNvSpPr>
            <a:spLocks noGrp="1"/>
          </p:cNvSpPr>
          <p:nvPr>
            <p:ph type="body" sz="quarter" idx="38" hasCustomPrompt="1"/>
          </p:nvPr>
        </p:nvSpPr>
        <p:spPr>
          <a:xfrm>
            <a:off x="1170538" y="48826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0" name="Text Placeholder 11">
            <a:extLst>
              <a:ext uri="{FF2B5EF4-FFF2-40B4-BE49-F238E27FC236}">
                <a16:creationId xmlns:a16="http://schemas.microsoft.com/office/drawing/2014/main" id="{492F2493-8216-CD88-FA44-CC9A10608AF7}"/>
              </a:ext>
            </a:extLst>
          </p:cNvPr>
          <p:cNvSpPr>
            <a:spLocks noGrp="1"/>
          </p:cNvSpPr>
          <p:nvPr>
            <p:ph type="body" sz="quarter" idx="39" hasCustomPrompt="1"/>
          </p:nvPr>
        </p:nvSpPr>
        <p:spPr>
          <a:xfrm>
            <a:off x="463236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61" name="Text Placeholder 13">
            <a:extLst>
              <a:ext uri="{FF2B5EF4-FFF2-40B4-BE49-F238E27FC236}">
                <a16:creationId xmlns:a16="http://schemas.microsoft.com/office/drawing/2014/main" id="{94974B5A-8E34-7804-BAF6-077E87EED7BA}"/>
              </a:ext>
            </a:extLst>
          </p:cNvPr>
          <p:cNvSpPr>
            <a:spLocks noGrp="1"/>
          </p:cNvSpPr>
          <p:nvPr>
            <p:ph type="body" sz="quarter" idx="40" hasCustomPrompt="1"/>
          </p:nvPr>
        </p:nvSpPr>
        <p:spPr>
          <a:xfrm>
            <a:off x="4635884" y="48826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2" name="Rectangle 61">
            <a:extLst>
              <a:ext uri="{FF2B5EF4-FFF2-40B4-BE49-F238E27FC236}">
                <a16:creationId xmlns:a16="http://schemas.microsoft.com/office/drawing/2014/main" id="{92AD98F0-4E6C-4977-7D6D-0539C61129D5}"/>
              </a:ext>
            </a:extLst>
          </p:cNvPr>
          <p:cNvSpPr/>
          <p:nvPr userDrawn="1"/>
        </p:nvSpPr>
        <p:spPr>
          <a:xfrm rot="10800000">
            <a:off x="1163212"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EA28208-467D-4A45-BC0C-0BC9588893EB}"/>
              </a:ext>
            </a:extLst>
          </p:cNvPr>
          <p:cNvSpPr/>
          <p:nvPr userDrawn="1"/>
        </p:nvSpPr>
        <p:spPr>
          <a:xfrm rot="10800000">
            <a:off x="4625825"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5">
            <a:extLst>
              <a:ext uri="{FF2B5EF4-FFF2-40B4-BE49-F238E27FC236}">
                <a16:creationId xmlns:a16="http://schemas.microsoft.com/office/drawing/2014/main" id="{4FBFB9DE-AE2D-A7B7-4DB4-6859D9D5BC4B}"/>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65" name="Text Placeholder 13">
            <a:extLst>
              <a:ext uri="{FF2B5EF4-FFF2-40B4-BE49-F238E27FC236}">
                <a16:creationId xmlns:a16="http://schemas.microsoft.com/office/drawing/2014/main" id="{D2A65777-78A4-1122-070C-13C5CC391FE0}"/>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66" name="Picture 65">
            <a:extLst>
              <a:ext uri="{FF2B5EF4-FFF2-40B4-BE49-F238E27FC236}">
                <a16:creationId xmlns:a16="http://schemas.microsoft.com/office/drawing/2014/main" id="{2F3BB497-B176-4CA5-ECD7-4F398D8B4F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D43D427B-7FC7-1359-C26B-EE4E88413334}"/>
              </a:ext>
            </a:extLst>
          </p:cNvPr>
          <p:cNvSpPr>
            <a:spLocks noGrp="1"/>
          </p:cNvSpPr>
          <p:nvPr>
            <p:ph type="dt" sz="half" idx="41"/>
          </p:nvPr>
        </p:nvSpPr>
        <p:spPr/>
        <p:txBody>
          <a:bodyPr/>
          <a:lstStyle/>
          <a:p>
            <a:pPr>
              <a:defRPr/>
            </a:pPr>
            <a:fld id="{CF2AB613-3308-4981-B530-3A429544A2F5}" type="datetime1">
              <a:rPr lang="en-US" smtClean="0"/>
              <a:t>6/5/2026</a:t>
            </a:fld>
            <a:endParaRPr lang="en-US" dirty="0"/>
          </a:p>
        </p:txBody>
      </p:sp>
      <p:sp>
        <p:nvSpPr>
          <p:cNvPr id="6" name="Footer Placeholder 5">
            <a:extLst>
              <a:ext uri="{FF2B5EF4-FFF2-40B4-BE49-F238E27FC236}">
                <a16:creationId xmlns:a16="http://schemas.microsoft.com/office/drawing/2014/main" id="{F56283E2-A570-ED3B-DFD5-070DE6D5FDE8}"/>
              </a:ext>
            </a:extLst>
          </p:cNvPr>
          <p:cNvSpPr>
            <a:spLocks noGrp="1"/>
          </p:cNvSpPr>
          <p:nvPr>
            <p:ph type="ftr" sz="quarter" idx="42"/>
          </p:nvPr>
        </p:nvSpPr>
        <p:spPr/>
        <p:txBody>
          <a:bodyPr/>
          <a:lstStyle/>
          <a:p>
            <a:pPr>
              <a:defRPr/>
            </a:pPr>
            <a:r>
              <a:rPr lang="en-US"/>
              <a:t>Sajini Wijethunga | Field Emission Analysis in PIP-II SRF Cavities Using Geant4</a:t>
            </a:r>
            <a:endParaRPr lang="en-US" dirty="0"/>
          </a:p>
        </p:txBody>
      </p:sp>
      <p:sp>
        <p:nvSpPr>
          <p:cNvPr id="7" name="Slide Number Placeholder 6">
            <a:extLst>
              <a:ext uri="{FF2B5EF4-FFF2-40B4-BE49-F238E27FC236}">
                <a16:creationId xmlns:a16="http://schemas.microsoft.com/office/drawing/2014/main" id="{BEE33E59-3BC3-A711-E10E-552D2E1F77B5}"/>
              </a:ext>
            </a:extLst>
          </p:cNvPr>
          <p:cNvSpPr>
            <a:spLocks noGrp="1"/>
          </p:cNvSpPr>
          <p:nvPr>
            <p:ph type="sldNum" sz="quarter" idx="43"/>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985D1149-C4D7-B0CE-1B7F-1A3C269AD226}"/>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89008383-CA55-A39A-0685-3D0D08AC8ECA}"/>
              </a:ext>
            </a:extLst>
          </p:cNvPr>
          <p:cNvSpPr>
            <a:spLocks noGrp="1"/>
          </p:cNvSpPr>
          <p:nvPr>
            <p:ph type="body" sz="quarter" idx="44"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8" name="Picture 7" descr="Logo&#10;&#10;AI-generated content may be incorrect.">
            <a:extLst>
              <a:ext uri="{FF2B5EF4-FFF2-40B4-BE49-F238E27FC236}">
                <a16:creationId xmlns:a16="http://schemas.microsoft.com/office/drawing/2014/main" id="{7B55A643-BE24-F04E-2EFF-10981E35FFD5}"/>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98830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section-agenda">
    <p:bg>
      <p:bgPr>
        <a:solidFill>
          <a:schemeClr val="bg1"/>
        </a:solidFill>
        <a:effectLst/>
      </p:bgPr>
    </p:bg>
    <p:spTree>
      <p:nvGrpSpPr>
        <p:cNvPr id="1" name=""/>
        <p:cNvGrpSpPr/>
        <p:nvPr/>
      </p:nvGrpSpPr>
      <p:grpSpPr>
        <a:xfrm>
          <a:off x="0" y="0"/>
          <a:ext cx="0" cy="0"/>
          <a:chOff x="0" y="0"/>
          <a:chExt cx="0" cy="0"/>
        </a:xfrm>
      </p:grpSpPr>
      <p:sp>
        <p:nvSpPr>
          <p:cNvPr id="21" name="Text Placeholder 11">
            <a:extLst>
              <a:ext uri="{FF2B5EF4-FFF2-40B4-BE49-F238E27FC236}">
                <a16:creationId xmlns:a16="http://schemas.microsoft.com/office/drawing/2014/main" id="{1BB2EFC9-1306-610A-7472-F5A409DAF87B}"/>
              </a:ext>
            </a:extLst>
          </p:cNvPr>
          <p:cNvSpPr>
            <a:spLocks noGrp="1"/>
          </p:cNvSpPr>
          <p:nvPr>
            <p:ph type="body" sz="quarter" idx="25" hasCustomPrompt="1"/>
          </p:nvPr>
        </p:nvSpPr>
        <p:spPr>
          <a:xfrm>
            <a:off x="809692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22" name="Text Placeholder 13">
            <a:extLst>
              <a:ext uri="{FF2B5EF4-FFF2-40B4-BE49-F238E27FC236}">
                <a16:creationId xmlns:a16="http://schemas.microsoft.com/office/drawing/2014/main" id="{8DA22153-3FAA-4073-D5F7-B56934A12954}"/>
              </a:ext>
            </a:extLst>
          </p:cNvPr>
          <p:cNvSpPr>
            <a:spLocks noGrp="1"/>
          </p:cNvSpPr>
          <p:nvPr>
            <p:ph type="body" sz="quarter" idx="26" hasCustomPrompt="1"/>
          </p:nvPr>
        </p:nvSpPr>
        <p:spPr>
          <a:xfrm>
            <a:off x="8096927" y="2833553"/>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5" name="Text Placeholder 11">
            <a:extLst>
              <a:ext uri="{FF2B5EF4-FFF2-40B4-BE49-F238E27FC236}">
                <a16:creationId xmlns:a16="http://schemas.microsoft.com/office/drawing/2014/main" id="{34F7C635-74F3-E319-79C6-11DF58432BCC}"/>
              </a:ext>
            </a:extLst>
          </p:cNvPr>
          <p:cNvSpPr>
            <a:spLocks noGrp="1"/>
          </p:cNvSpPr>
          <p:nvPr>
            <p:ph type="body" sz="quarter" idx="29" hasCustomPrompt="1"/>
          </p:nvPr>
        </p:nvSpPr>
        <p:spPr>
          <a:xfrm>
            <a:off x="116780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36" name="Text Placeholder 13">
            <a:extLst>
              <a:ext uri="{FF2B5EF4-FFF2-40B4-BE49-F238E27FC236}">
                <a16:creationId xmlns:a16="http://schemas.microsoft.com/office/drawing/2014/main" id="{0CB3ED8D-E886-FF54-5A83-1729951016DA}"/>
              </a:ext>
            </a:extLst>
          </p:cNvPr>
          <p:cNvSpPr>
            <a:spLocks noGrp="1"/>
          </p:cNvSpPr>
          <p:nvPr>
            <p:ph type="body" sz="quarter" idx="30" hasCustomPrompt="1"/>
          </p:nvPr>
        </p:nvSpPr>
        <p:spPr>
          <a:xfrm>
            <a:off x="1170538" y="2833553"/>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7" name="Text Placeholder 11">
            <a:extLst>
              <a:ext uri="{FF2B5EF4-FFF2-40B4-BE49-F238E27FC236}">
                <a16:creationId xmlns:a16="http://schemas.microsoft.com/office/drawing/2014/main" id="{FEC18E3E-7D1C-8D3A-FA66-09B9E8AF96EB}"/>
              </a:ext>
            </a:extLst>
          </p:cNvPr>
          <p:cNvSpPr>
            <a:spLocks noGrp="1"/>
          </p:cNvSpPr>
          <p:nvPr>
            <p:ph type="body" sz="quarter" idx="31" hasCustomPrompt="1"/>
          </p:nvPr>
        </p:nvSpPr>
        <p:spPr>
          <a:xfrm>
            <a:off x="463236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38" name="Text Placeholder 13">
            <a:extLst>
              <a:ext uri="{FF2B5EF4-FFF2-40B4-BE49-F238E27FC236}">
                <a16:creationId xmlns:a16="http://schemas.microsoft.com/office/drawing/2014/main" id="{F46C368A-CAE6-AB12-45DE-8C9AC1081525}"/>
              </a:ext>
            </a:extLst>
          </p:cNvPr>
          <p:cNvSpPr>
            <a:spLocks noGrp="1"/>
          </p:cNvSpPr>
          <p:nvPr>
            <p:ph type="body" sz="quarter" idx="32" hasCustomPrompt="1"/>
          </p:nvPr>
        </p:nvSpPr>
        <p:spPr>
          <a:xfrm>
            <a:off x="4635884" y="2833553"/>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7" name="Picture 6">
            <a:extLst>
              <a:ext uri="{FF2B5EF4-FFF2-40B4-BE49-F238E27FC236}">
                <a16:creationId xmlns:a16="http://schemas.microsoft.com/office/drawing/2014/main" id="{7781A30D-A0A7-8F72-0DB2-BAA0EF2037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7" name="Rectangle 16">
            <a:extLst>
              <a:ext uri="{FF2B5EF4-FFF2-40B4-BE49-F238E27FC236}">
                <a16:creationId xmlns:a16="http://schemas.microsoft.com/office/drawing/2014/main" id="{2F851C4B-EE7A-A84C-0FEB-76E839BCE7AE}"/>
              </a:ext>
            </a:extLst>
          </p:cNvPr>
          <p:cNvSpPr/>
          <p:nvPr userDrawn="1"/>
        </p:nvSpPr>
        <p:spPr>
          <a:xfrm rot="10800000">
            <a:off x="1163212"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79CC64-0203-C898-B985-39FB41EBBF57}"/>
              </a:ext>
            </a:extLst>
          </p:cNvPr>
          <p:cNvSpPr/>
          <p:nvPr userDrawn="1"/>
        </p:nvSpPr>
        <p:spPr>
          <a:xfrm rot="10800000">
            <a:off x="4625825"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B46FE0-DD6E-5635-0172-E4462AC6960A}"/>
              </a:ext>
            </a:extLst>
          </p:cNvPr>
          <p:cNvSpPr/>
          <p:nvPr userDrawn="1"/>
        </p:nvSpPr>
        <p:spPr>
          <a:xfrm rot="10800000">
            <a:off x="8100445"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6E39647A-7DAB-491C-D78A-700609AE5924}"/>
              </a:ext>
            </a:extLst>
          </p:cNvPr>
          <p:cNvSpPr>
            <a:spLocks noGrp="1"/>
          </p:cNvSpPr>
          <p:nvPr>
            <p:ph type="body" sz="quarter" idx="35" hasCustomPrompt="1"/>
          </p:nvPr>
        </p:nvSpPr>
        <p:spPr>
          <a:xfrm>
            <a:off x="809692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54" name="Text Placeholder 13">
            <a:extLst>
              <a:ext uri="{FF2B5EF4-FFF2-40B4-BE49-F238E27FC236}">
                <a16:creationId xmlns:a16="http://schemas.microsoft.com/office/drawing/2014/main" id="{1A2EE3EC-6F0A-04AA-D8CE-ACD79EC10DF0}"/>
              </a:ext>
            </a:extLst>
          </p:cNvPr>
          <p:cNvSpPr>
            <a:spLocks noGrp="1"/>
          </p:cNvSpPr>
          <p:nvPr>
            <p:ph type="body" sz="quarter" idx="36" hasCustomPrompt="1"/>
          </p:nvPr>
        </p:nvSpPr>
        <p:spPr>
          <a:xfrm>
            <a:off x="8096927" y="4882690"/>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5" name="Text Placeholder 11">
            <a:extLst>
              <a:ext uri="{FF2B5EF4-FFF2-40B4-BE49-F238E27FC236}">
                <a16:creationId xmlns:a16="http://schemas.microsoft.com/office/drawing/2014/main" id="{34257359-AC31-56B7-8B18-5EA207F7A424}"/>
              </a:ext>
            </a:extLst>
          </p:cNvPr>
          <p:cNvSpPr>
            <a:spLocks noGrp="1"/>
          </p:cNvSpPr>
          <p:nvPr>
            <p:ph type="body" sz="quarter" idx="37" hasCustomPrompt="1"/>
          </p:nvPr>
        </p:nvSpPr>
        <p:spPr>
          <a:xfrm>
            <a:off x="116780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56" name="Text Placeholder 13">
            <a:extLst>
              <a:ext uri="{FF2B5EF4-FFF2-40B4-BE49-F238E27FC236}">
                <a16:creationId xmlns:a16="http://schemas.microsoft.com/office/drawing/2014/main" id="{572C6531-6F1F-27C2-65C9-244BA7ADFA50}"/>
              </a:ext>
            </a:extLst>
          </p:cNvPr>
          <p:cNvSpPr>
            <a:spLocks noGrp="1"/>
          </p:cNvSpPr>
          <p:nvPr>
            <p:ph type="body" sz="quarter" idx="38" hasCustomPrompt="1"/>
          </p:nvPr>
        </p:nvSpPr>
        <p:spPr>
          <a:xfrm>
            <a:off x="1170538" y="48826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7" name="Text Placeholder 11">
            <a:extLst>
              <a:ext uri="{FF2B5EF4-FFF2-40B4-BE49-F238E27FC236}">
                <a16:creationId xmlns:a16="http://schemas.microsoft.com/office/drawing/2014/main" id="{595E9E59-1788-1106-6D6E-4588D5BFC42E}"/>
              </a:ext>
            </a:extLst>
          </p:cNvPr>
          <p:cNvSpPr>
            <a:spLocks noGrp="1"/>
          </p:cNvSpPr>
          <p:nvPr>
            <p:ph type="body" sz="quarter" idx="39" hasCustomPrompt="1"/>
          </p:nvPr>
        </p:nvSpPr>
        <p:spPr>
          <a:xfrm>
            <a:off x="463236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8" name="Text Placeholder 13">
            <a:extLst>
              <a:ext uri="{FF2B5EF4-FFF2-40B4-BE49-F238E27FC236}">
                <a16:creationId xmlns:a16="http://schemas.microsoft.com/office/drawing/2014/main" id="{8199CACE-BEE2-2F7F-88AC-1185972B2BBA}"/>
              </a:ext>
            </a:extLst>
          </p:cNvPr>
          <p:cNvSpPr>
            <a:spLocks noGrp="1"/>
          </p:cNvSpPr>
          <p:nvPr>
            <p:ph type="body" sz="quarter" idx="40" hasCustomPrompt="1"/>
          </p:nvPr>
        </p:nvSpPr>
        <p:spPr>
          <a:xfrm>
            <a:off x="4635884" y="48826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9" name="Rectangle 58">
            <a:extLst>
              <a:ext uri="{FF2B5EF4-FFF2-40B4-BE49-F238E27FC236}">
                <a16:creationId xmlns:a16="http://schemas.microsoft.com/office/drawing/2014/main" id="{B4F7BEFD-FB17-76F4-D1C3-A86A0C5DF431}"/>
              </a:ext>
            </a:extLst>
          </p:cNvPr>
          <p:cNvSpPr/>
          <p:nvPr userDrawn="1"/>
        </p:nvSpPr>
        <p:spPr>
          <a:xfrm rot="10800000">
            <a:off x="1163212"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98B664-2217-1188-9827-8BE49302AAB0}"/>
              </a:ext>
            </a:extLst>
          </p:cNvPr>
          <p:cNvSpPr/>
          <p:nvPr userDrawn="1"/>
        </p:nvSpPr>
        <p:spPr>
          <a:xfrm rot="10800000">
            <a:off x="4625825"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E24A18-BE76-EFAD-8000-E51E5AB8B18D}"/>
              </a:ext>
            </a:extLst>
          </p:cNvPr>
          <p:cNvSpPr/>
          <p:nvPr userDrawn="1"/>
        </p:nvSpPr>
        <p:spPr>
          <a:xfrm rot="10800000">
            <a:off x="8100445"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E2306B98-6C7B-5D9C-EB22-ADFE1D599AAB}"/>
              </a:ext>
            </a:extLst>
          </p:cNvPr>
          <p:cNvSpPr>
            <a:spLocks noGrp="1"/>
          </p:cNvSpPr>
          <p:nvPr>
            <p:ph type="dt" sz="half" idx="41"/>
          </p:nvPr>
        </p:nvSpPr>
        <p:spPr/>
        <p:txBody>
          <a:bodyPr/>
          <a:lstStyle/>
          <a:p>
            <a:pPr>
              <a:defRPr/>
            </a:pPr>
            <a:fld id="{0C4C030A-12DB-44E8-87FB-AC5BC33951AC}" type="datetime1">
              <a:rPr lang="en-US" smtClean="0"/>
              <a:t>6/5/2026</a:t>
            </a:fld>
            <a:endParaRPr lang="en-US" dirty="0"/>
          </a:p>
        </p:txBody>
      </p:sp>
      <p:sp>
        <p:nvSpPr>
          <p:cNvPr id="6" name="Footer Placeholder 5">
            <a:extLst>
              <a:ext uri="{FF2B5EF4-FFF2-40B4-BE49-F238E27FC236}">
                <a16:creationId xmlns:a16="http://schemas.microsoft.com/office/drawing/2014/main" id="{18155E37-5D32-15DD-E450-FB2064F63D72}"/>
              </a:ext>
            </a:extLst>
          </p:cNvPr>
          <p:cNvSpPr>
            <a:spLocks noGrp="1"/>
          </p:cNvSpPr>
          <p:nvPr>
            <p:ph type="ftr" sz="quarter" idx="42"/>
          </p:nvPr>
        </p:nvSpPr>
        <p:spPr/>
        <p:txBody>
          <a:bodyPr/>
          <a:lstStyle/>
          <a:p>
            <a:pPr>
              <a:defRPr/>
            </a:pPr>
            <a:r>
              <a:rPr lang="en-US"/>
              <a:t>Sajini Wijethunga | Field Emission Analysis in PIP-II SRF Cavities Using Geant4</a:t>
            </a:r>
            <a:endParaRPr lang="en-US" dirty="0"/>
          </a:p>
        </p:txBody>
      </p:sp>
      <p:sp>
        <p:nvSpPr>
          <p:cNvPr id="8" name="Slide Number Placeholder 7">
            <a:extLst>
              <a:ext uri="{FF2B5EF4-FFF2-40B4-BE49-F238E27FC236}">
                <a16:creationId xmlns:a16="http://schemas.microsoft.com/office/drawing/2014/main" id="{9AC6AA05-64AA-7F74-3379-4487B7FD1272}"/>
              </a:ext>
            </a:extLst>
          </p:cNvPr>
          <p:cNvSpPr>
            <a:spLocks noGrp="1"/>
          </p:cNvSpPr>
          <p:nvPr>
            <p:ph type="sldNum" sz="quarter" idx="43"/>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8AE3A3C6-6912-EF2B-BC56-1D9451DA9592}"/>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C40AD614-969E-72F3-4F4D-8F67873A236B}"/>
              </a:ext>
            </a:extLst>
          </p:cNvPr>
          <p:cNvSpPr>
            <a:spLocks noGrp="1"/>
          </p:cNvSpPr>
          <p:nvPr>
            <p:ph type="body" sz="quarter" idx="44"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6DF5BE9F-D730-EFA8-CB10-01BB929D5859}"/>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972218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section-agenda">
    <p:bg>
      <p:bgPr>
        <a:solidFill>
          <a:schemeClr val="bg1"/>
        </a:solidFill>
        <a:effectLst/>
      </p:bgPr>
    </p:bg>
    <p:spTree>
      <p:nvGrpSpPr>
        <p:cNvPr id="1" name=""/>
        <p:cNvGrpSpPr/>
        <p:nvPr/>
      </p:nvGrpSpPr>
      <p:grpSpPr>
        <a:xfrm>
          <a:off x="0" y="0"/>
          <a:ext cx="0" cy="0"/>
          <a:chOff x="0" y="0"/>
          <a:chExt cx="0" cy="0"/>
        </a:xfrm>
      </p:grpSpPr>
      <p:sp>
        <p:nvSpPr>
          <p:cNvPr id="70" name="Text Placeholder 13">
            <a:extLst>
              <a:ext uri="{FF2B5EF4-FFF2-40B4-BE49-F238E27FC236}">
                <a16:creationId xmlns:a16="http://schemas.microsoft.com/office/drawing/2014/main" id="{24D2F47F-A82C-896B-9074-0218039BA509}"/>
              </a:ext>
            </a:extLst>
          </p:cNvPr>
          <p:cNvSpPr>
            <a:spLocks noGrp="1"/>
          </p:cNvSpPr>
          <p:nvPr>
            <p:ph type="body" sz="quarter" idx="23" hasCustomPrompt="1"/>
          </p:nvPr>
        </p:nvSpPr>
        <p:spPr>
          <a:xfrm>
            <a:off x="1163213" y="169312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01</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2313685" y="1693124"/>
            <a:ext cx="3639311"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3" name="Text Placeholder 13">
            <a:extLst>
              <a:ext uri="{FF2B5EF4-FFF2-40B4-BE49-F238E27FC236}">
                <a16:creationId xmlns:a16="http://schemas.microsoft.com/office/drawing/2014/main" id="{879203E9-4594-555A-231B-491719F41500}"/>
              </a:ext>
            </a:extLst>
          </p:cNvPr>
          <p:cNvSpPr>
            <a:spLocks noGrp="1"/>
          </p:cNvSpPr>
          <p:nvPr>
            <p:ph type="body" sz="quarter" idx="24" hasCustomPrompt="1"/>
          </p:nvPr>
        </p:nvSpPr>
        <p:spPr>
          <a:xfrm>
            <a:off x="1163212" y="243171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02</a:t>
            </a:r>
          </a:p>
        </p:txBody>
      </p:sp>
      <p:sp>
        <p:nvSpPr>
          <p:cNvPr id="114" name="Text Placeholder 13">
            <a:extLst>
              <a:ext uri="{FF2B5EF4-FFF2-40B4-BE49-F238E27FC236}">
                <a16:creationId xmlns:a16="http://schemas.microsoft.com/office/drawing/2014/main" id="{84230C28-B165-EFA0-B74F-E666A786A999}"/>
              </a:ext>
            </a:extLst>
          </p:cNvPr>
          <p:cNvSpPr>
            <a:spLocks noGrp="1"/>
          </p:cNvSpPr>
          <p:nvPr>
            <p:ph type="body" sz="quarter" idx="25" hasCustomPrompt="1"/>
          </p:nvPr>
        </p:nvSpPr>
        <p:spPr>
          <a:xfrm>
            <a:off x="2313686" y="2431716"/>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6" name="Text Placeholder 13">
            <a:extLst>
              <a:ext uri="{FF2B5EF4-FFF2-40B4-BE49-F238E27FC236}">
                <a16:creationId xmlns:a16="http://schemas.microsoft.com/office/drawing/2014/main" id="{2DF69C14-5330-E3B1-3493-6E4B64446AB1}"/>
              </a:ext>
            </a:extLst>
          </p:cNvPr>
          <p:cNvSpPr>
            <a:spLocks noGrp="1"/>
          </p:cNvSpPr>
          <p:nvPr>
            <p:ph type="body" sz="quarter" idx="26" hasCustomPrompt="1"/>
          </p:nvPr>
        </p:nvSpPr>
        <p:spPr>
          <a:xfrm>
            <a:off x="1163212" y="317000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03</a:t>
            </a:r>
          </a:p>
        </p:txBody>
      </p:sp>
      <p:sp>
        <p:nvSpPr>
          <p:cNvPr id="117" name="Text Placeholder 13">
            <a:extLst>
              <a:ext uri="{FF2B5EF4-FFF2-40B4-BE49-F238E27FC236}">
                <a16:creationId xmlns:a16="http://schemas.microsoft.com/office/drawing/2014/main" id="{64FAB876-1E16-E235-990A-914CADA69DA6}"/>
              </a:ext>
            </a:extLst>
          </p:cNvPr>
          <p:cNvSpPr>
            <a:spLocks noGrp="1"/>
          </p:cNvSpPr>
          <p:nvPr>
            <p:ph type="body" sz="quarter" idx="27" hasCustomPrompt="1"/>
          </p:nvPr>
        </p:nvSpPr>
        <p:spPr>
          <a:xfrm>
            <a:off x="2313686" y="3170003"/>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9" name="Text Placeholder 13">
            <a:extLst>
              <a:ext uri="{FF2B5EF4-FFF2-40B4-BE49-F238E27FC236}">
                <a16:creationId xmlns:a16="http://schemas.microsoft.com/office/drawing/2014/main" id="{932D7BD1-6785-E0E5-A294-8699619E0739}"/>
              </a:ext>
            </a:extLst>
          </p:cNvPr>
          <p:cNvSpPr>
            <a:spLocks noGrp="1"/>
          </p:cNvSpPr>
          <p:nvPr>
            <p:ph type="body" sz="quarter" idx="28" hasCustomPrompt="1"/>
          </p:nvPr>
        </p:nvSpPr>
        <p:spPr>
          <a:xfrm>
            <a:off x="1163212" y="390152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04</a:t>
            </a:r>
          </a:p>
        </p:txBody>
      </p:sp>
      <p:sp>
        <p:nvSpPr>
          <p:cNvPr id="120" name="Text Placeholder 13">
            <a:extLst>
              <a:ext uri="{FF2B5EF4-FFF2-40B4-BE49-F238E27FC236}">
                <a16:creationId xmlns:a16="http://schemas.microsoft.com/office/drawing/2014/main" id="{09FE5F1D-177D-3BC0-A83F-F3A8B8417645}"/>
              </a:ext>
            </a:extLst>
          </p:cNvPr>
          <p:cNvSpPr>
            <a:spLocks noGrp="1"/>
          </p:cNvSpPr>
          <p:nvPr>
            <p:ph type="body" sz="quarter" idx="29" hasCustomPrompt="1"/>
          </p:nvPr>
        </p:nvSpPr>
        <p:spPr>
          <a:xfrm>
            <a:off x="2313686" y="3901525"/>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2" name="Text Placeholder 13">
            <a:extLst>
              <a:ext uri="{FF2B5EF4-FFF2-40B4-BE49-F238E27FC236}">
                <a16:creationId xmlns:a16="http://schemas.microsoft.com/office/drawing/2014/main" id="{737A7788-0B5B-A35E-C701-E199CC87D2F9}"/>
              </a:ext>
            </a:extLst>
          </p:cNvPr>
          <p:cNvSpPr>
            <a:spLocks noGrp="1"/>
          </p:cNvSpPr>
          <p:nvPr>
            <p:ph type="body" sz="quarter" idx="30" hasCustomPrompt="1"/>
          </p:nvPr>
        </p:nvSpPr>
        <p:spPr>
          <a:xfrm>
            <a:off x="1163212" y="463304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05</a:t>
            </a:r>
          </a:p>
        </p:txBody>
      </p:sp>
      <p:sp>
        <p:nvSpPr>
          <p:cNvPr id="123" name="Text Placeholder 13">
            <a:extLst>
              <a:ext uri="{FF2B5EF4-FFF2-40B4-BE49-F238E27FC236}">
                <a16:creationId xmlns:a16="http://schemas.microsoft.com/office/drawing/2014/main" id="{CA244C11-B490-6C58-227E-AAE993D5763B}"/>
              </a:ext>
            </a:extLst>
          </p:cNvPr>
          <p:cNvSpPr>
            <a:spLocks noGrp="1"/>
          </p:cNvSpPr>
          <p:nvPr>
            <p:ph type="body" sz="quarter" idx="31" hasCustomPrompt="1"/>
          </p:nvPr>
        </p:nvSpPr>
        <p:spPr>
          <a:xfrm>
            <a:off x="2313686" y="4633047"/>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5" name="Text Placeholder 13">
            <a:extLst>
              <a:ext uri="{FF2B5EF4-FFF2-40B4-BE49-F238E27FC236}">
                <a16:creationId xmlns:a16="http://schemas.microsoft.com/office/drawing/2014/main" id="{FB3C5B8D-511D-4620-D6C2-29244AE5A362}"/>
              </a:ext>
            </a:extLst>
          </p:cNvPr>
          <p:cNvSpPr>
            <a:spLocks noGrp="1"/>
          </p:cNvSpPr>
          <p:nvPr>
            <p:ph type="body" sz="quarter" idx="32" hasCustomPrompt="1"/>
          </p:nvPr>
        </p:nvSpPr>
        <p:spPr>
          <a:xfrm>
            <a:off x="1163212" y="536456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06</a:t>
            </a:r>
          </a:p>
        </p:txBody>
      </p:sp>
      <p:sp>
        <p:nvSpPr>
          <p:cNvPr id="126" name="Text Placeholder 13">
            <a:extLst>
              <a:ext uri="{FF2B5EF4-FFF2-40B4-BE49-F238E27FC236}">
                <a16:creationId xmlns:a16="http://schemas.microsoft.com/office/drawing/2014/main" id="{74E73A5C-9587-3638-1849-529EF20DA4A2}"/>
              </a:ext>
            </a:extLst>
          </p:cNvPr>
          <p:cNvSpPr>
            <a:spLocks noGrp="1"/>
          </p:cNvSpPr>
          <p:nvPr>
            <p:ph type="body" sz="quarter" idx="33" hasCustomPrompt="1"/>
          </p:nvPr>
        </p:nvSpPr>
        <p:spPr>
          <a:xfrm>
            <a:off x="2313686" y="5364569"/>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8" name="Text Placeholder 13">
            <a:extLst>
              <a:ext uri="{FF2B5EF4-FFF2-40B4-BE49-F238E27FC236}">
                <a16:creationId xmlns:a16="http://schemas.microsoft.com/office/drawing/2014/main" id="{D9958F8C-F86C-8945-339F-91C4B192BB78}"/>
              </a:ext>
            </a:extLst>
          </p:cNvPr>
          <p:cNvSpPr>
            <a:spLocks noGrp="1"/>
          </p:cNvSpPr>
          <p:nvPr>
            <p:ph type="body" sz="quarter" idx="34" hasCustomPrompt="1"/>
          </p:nvPr>
        </p:nvSpPr>
        <p:spPr>
          <a:xfrm>
            <a:off x="6370755" y="169312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07</a:t>
            </a:r>
          </a:p>
        </p:txBody>
      </p:sp>
      <p:sp>
        <p:nvSpPr>
          <p:cNvPr id="129" name="Text Placeholder 13">
            <a:extLst>
              <a:ext uri="{FF2B5EF4-FFF2-40B4-BE49-F238E27FC236}">
                <a16:creationId xmlns:a16="http://schemas.microsoft.com/office/drawing/2014/main" id="{CF1D7A50-7443-E633-DD41-F6B79C3FF56F}"/>
              </a:ext>
            </a:extLst>
          </p:cNvPr>
          <p:cNvSpPr>
            <a:spLocks noGrp="1"/>
          </p:cNvSpPr>
          <p:nvPr>
            <p:ph type="body" sz="quarter" idx="35" hasCustomPrompt="1"/>
          </p:nvPr>
        </p:nvSpPr>
        <p:spPr>
          <a:xfrm>
            <a:off x="7519870" y="1693124"/>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1" name="Text Placeholder 13">
            <a:extLst>
              <a:ext uri="{FF2B5EF4-FFF2-40B4-BE49-F238E27FC236}">
                <a16:creationId xmlns:a16="http://schemas.microsoft.com/office/drawing/2014/main" id="{CFA56BDA-D236-1449-791D-D67B3432FABE}"/>
              </a:ext>
            </a:extLst>
          </p:cNvPr>
          <p:cNvSpPr>
            <a:spLocks noGrp="1"/>
          </p:cNvSpPr>
          <p:nvPr>
            <p:ph type="body" sz="quarter" idx="36" hasCustomPrompt="1"/>
          </p:nvPr>
        </p:nvSpPr>
        <p:spPr>
          <a:xfrm>
            <a:off x="6370755" y="243171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08</a:t>
            </a:r>
          </a:p>
        </p:txBody>
      </p:sp>
      <p:sp>
        <p:nvSpPr>
          <p:cNvPr id="132" name="Text Placeholder 13">
            <a:extLst>
              <a:ext uri="{FF2B5EF4-FFF2-40B4-BE49-F238E27FC236}">
                <a16:creationId xmlns:a16="http://schemas.microsoft.com/office/drawing/2014/main" id="{EA4D9A6A-DBB7-348C-F89D-164E7413004C}"/>
              </a:ext>
            </a:extLst>
          </p:cNvPr>
          <p:cNvSpPr>
            <a:spLocks noGrp="1"/>
          </p:cNvSpPr>
          <p:nvPr>
            <p:ph type="body" sz="quarter" idx="37" hasCustomPrompt="1"/>
          </p:nvPr>
        </p:nvSpPr>
        <p:spPr>
          <a:xfrm>
            <a:off x="7519870" y="2431716"/>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4" name="Text Placeholder 13">
            <a:extLst>
              <a:ext uri="{FF2B5EF4-FFF2-40B4-BE49-F238E27FC236}">
                <a16:creationId xmlns:a16="http://schemas.microsoft.com/office/drawing/2014/main" id="{AF2C1657-B89C-2EE0-35F8-B79BD539AEF4}"/>
              </a:ext>
            </a:extLst>
          </p:cNvPr>
          <p:cNvSpPr>
            <a:spLocks noGrp="1"/>
          </p:cNvSpPr>
          <p:nvPr>
            <p:ph type="body" sz="quarter" idx="38" hasCustomPrompt="1"/>
          </p:nvPr>
        </p:nvSpPr>
        <p:spPr>
          <a:xfrm>
            <a:off x="6370755" y="317000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09</a:t>
            </a:r>
          </a:p>
        </p:txBody>
      </p:sp>
      <p:sp>
        <p:nvSpPr>
          <p:cNvPr id="135" name="Text Placeholder 13">
            <a:extLst>
              <a:ext uri="{FF2B5EF4-FFF2-40B4-BE49-F238E27FC236}">
                <a16:creationId xmlns:a16="http://schemas.microsoft.com/office/drawing/2014/main" id="{3AE3BE8C-2311-FEC2-AEAF-F66929C7421A}"/>
              </a:ext>
            </a:extLst>
          </p:cNvPr>
          <p:cNvSpPr>
            <a:spLocks noGrp="1"/>
          </p:cNvSpPr>
          <p:nvPr>
            <p:ph type="body" sz="quarter" idx="39" hasCustomPrompt="1"/>
          </p:nvPr>
        </p:nvSpPr>
        <p:spPr>
          <a:xfrm>
            <a:off x="7519870" y="3170003"/>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7" name="Text Placeholder 13">
            <a:extLst>
              <a:ext uri="{FF2B5EF4-FFF2-40B4-BE49-F238E27FC236}">
                <a16:creationId xmlns:a16="http://schemas.microsoft.com/office/drawing/2014/main" id="{6BC6E3D7-C604-65BA-0EF3-149FD797F8F9}"/>
              </a:ext>
            </a:extLst>
          </p:cNvPr>
          <p:cNvSpPr>
            <a:spLocks noGrp="1"/>
          </p:cNvSpPr>
          <p:nvPr>
            <p:ph type="body" sz="quarter" idx="40" hasCustomPrompt="1"/>
          </p:nvPr>
        </p:nvSpPr>
        <p:spPr>
          <a:xfrm>
            <a:off x="6370755" y="390152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10</a:t>
            </a:r>
          </a:p>
        </p:txBody>
      </p:sp>
      <p:sp>
        <p:nvSpPr>
          <p:cNvPr id="138" name="Text Placeholder 13">
            <a:extLst>
              <a:ext uri="{FF2B5EF4-FFF2-40B4-BE49-F238E27FC236}">
                <a16:creationId xmlns:a16="http://schemas.microsoft.com/office/drawing/2014/main" id="{614D7BFE-8E61-2980-FCFD-07D72FEFE890}"/>
              </a:ext>
            </a:extLst>
          </p:cNvPr>
          <p:cNvSpPr>
            <a:spLocks noGrp="1"/>
          </p:cNvSpPr>
          <p:nvPr>
            <p:ph type="body" sz="quarter" idx="41" hasCustomPrompt="1"/>
          </p:nvPr>
        </p:nvSpPr>
        <p:spPr>
          <a:xfrm>
            <a:off x="7519870" y="3901525"/>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0" name="Text Placeholder 13">
            <a:extLst>
              <a:ext uri="{FF2B5EF4-FFF2-40B4-BE49-F238E27FC236}">
                <a16:creationId xmlns:a16="http://schemas.microsoft.com/office/drawing/2014/main" id="{BFE1C3D8-A28B-308B-4E0D-6BF5775ABE48}"/>
              </a:ext>
            </a:extLst>
          </p:cNvPr>
          <p:cNvSpPr>
            <a:spLocks noGrp="1"/>
          </p:cNvSpPr>
          <p:nvPr>
            <p:ph type="body" sz="quarter" idx="42" hasCustomPrompt="1"/>
          </p:nvPr>
        </p:nvSpPr>
        <p:spPr>
          <a:xfrm>
            <a:off x="6370755" y="463304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11</a:t>
            </a:r>
          </a:p>
        </p:txBody>
      </p:sp>
      <p:sp>
        <p:nvSpPr>
          <p:cNvPr id="141" name="Text Placeholder 13">
            <a:extLst>
              <a:ext uri="{FF2B5EF4-FFF2-40B4-BE49-F238E27FC236}">
                <a16:creationId xmlns:a16="http://schemas.microsoft.com/office/drawing/2014/main" id="{FB732F29-504E-1261-3F0E-602CAADDCECE}"/>
              </a:ext>
            </a:extLst>
          </p:cNvPr>
          <p:cNvSpPr>
            <a:spLocks noGrp="1"/>
          </p:cNvSpPr>
          <p:nvPr>
            <p:ph type="body" sz="quarter" idx="43" hasCustomPrompt="1"/>
          </p:nvPr>
        </p:nvSpPr>
        <p:spPr>
          <a:xfrm>
            <a:off x="7519870" y="4633047"/>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3" name="Text Placeholder 13">
            <a:extLst>
              <a:ext uri="{FF2B5EF4-FFF2-40B4-BE49-F238E27FC236}">
                <a16:creationId xmlns:a16="http://schemas.microsoft.com/office/drawing/2014/main" id="{35021FF4-3C1D-61CB-EC24-10046EF84155}"/>
              </a:ext>
            </a:extLst>
          </p:cNvPr>
          <p:cNvSpPr>
            <a:spLocks noGrp="1"/>
          </p:cNvSpPr>
          <p:nvPr>
            <p:ph type="body" sz="quarter" idx="44" hasCustomPrompt="1"/>
          </p:nvPr>
        </p:nvSpPr>
        <p:spPr>
          <a:xfrm>
            <a:off x="6370755" y="536456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12</a:t>
            </a:r>
          </a:p>
        </p:txBody>
      </p:sp>
      <p:sp>
        <p:nvSpPr>
          <p:cNvPr id="144" name="Text Placeholder 13">
            <a:extLst>
              <a:ext uri="{FF2B5EF4-FFF2-40B4-BE49-F238E27FC236}">
                <a16:creationId xmlns:a16="http://schemas.microsoft.com/office/drawing/2014/main" id="{4E6D8817-7253-7DDF-DC41-DEB37620B21C}"/>
              </a:ext>
            </a:extLst>
          </p:cNvPr>
          <p:cNvSpPr>
            <a:spLocks noGrp="1"/>
          </p:cNvSpPr>
          <p:nvPr>
            <p:ph type="body" sz="quarter" idx="45" hasCustomPrompt="1"/>
          </p:nvPr>
        </p:nvSpPr>
        <p:spPr>
          <a:xfrm>
            <a:off x="7519870" y="5364569"/>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26" name="Rectangle 25">
            <a:extLst>
              <a:ext uri="{FF2B5EF4-FFF2-40B4-BE49-F238E27FC236}">
                <a16:creationId xmlns:a16="http://schemas.microsoft.com/office/drawing/2014/main" id="{B7966263-F5BA-1B96-DFF6-A810CFE6ED65}"/>
              </a:ext>
            </a:extLst>
          </p:cNvPr>
          <p:cNvSpPr/>
          <p:nvPr userDrawn="1"/>
        </p:nvSpPr>
        <p:spPr>
          <a:xfrm rot="16200000">
            <a:off x="-84947" y="385432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D375657B-DD59-499B-29D6-ECC94C0CBF3A}"/>
              </a:ext>
            </a:extLst>
          </p:cNvPr>
          <p:cNvSpPr/>
          <p:nvPr userDrawn="1"/>
        </p:nvSpPr>
        <p:spPr>
          <a:xfrm rot="16200000">
            <a:off x="5114582" y="385432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5C001167-2535-4E93-B518-3CECA51A2C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B6BFD8A-E7E0-527A-5D21-8D9C31BEC308}"/>
              </a:ext>
            </a:extLst>
          </p:cNvPr>
          <p:cNvSpPr>
            <a:spLocks noGrp="1"/>
          </p:cNvSpPr>
          <p:nvPr>
            <p:ph type="dt" sz="half" idx="46"/>
          </p:nvPr>
        </p:nvSpPr>
        <p:spPr/>
        <p:txBody>
          <a:bodyPr/>
          <a:lstStyle/>
          <a:p>
            <a:pPr>
              <a:defRPr/>
            </a:pPr>
            <a:fld id="{412CC800-3ED2-4934-9873-346CAB4EB357}" type="datetime1">
              <a:rPr lang="en-US" smtClean="0"/>
              <a:t>6/5/2026</a:t>
            </a:fld>
            <a:endParaRPr lang="en-US" dirty="0"/>
          </a:p>
        </p:txBody>
      </p:sp>
      <p:sp>
        <p:nvSpPr>
          <p:cNvPr id="10" name="Footer Placeholder 9">
            <a:extLst>
              <a:ext uri="{FF2B5EF4-FFF2-40B4-BE49-F238E27FC236}">
                <a16:creationId xmlns:a16="http://schemas.microsoft.com/office/drawing/2014/main" id="{C496E824-EFBF-1849-35E8-7D21ECBB3B68}"/>
              </a:ext>
            </a:extLst>
          </p:cNvPr>
          <p:cNvSpPr>
            <a:spLocks noGrp="1"/>
          </p:cNvSpPr>
          <p:nvPr>
            <p:ph type="ftr" sz="quarter" idx="47"/>
          </p:nvPr>
        </p:nvSpPr>
        <p:spPr/>
        <p:txBody>
          <a:bodyPr/>
          <a:lstStyle/>
          <a:p>
            <a:pPr>
              <a:defRPr/>
            </a:pPr>
            <a:r>
              <a:rPr lang="en-US"/>
              <a:t>Sajini Wijethunga | Field Emission Analysis in PIP-II SRF Cavities Using Geant4</a:t>
            </a:r>
            <a:endParaRPr lang="en-US" dirty="0"/>
          </a:p>
        </p:txBody>
      </p:sp>
      <p:sp>
        <p:nvSpPr>
          <p:cNvPr id="11" name="Slide Number Placeholder 10">
            <a:extLst>
              <a:ext uri="{FF2B5EF4-FFF2-40B4-BE49-F238E27FC236}">
                <a16:creationId xmlns:a16="http://schemas.microsoft.com/office/drawing/2014/main" id="{D743B2D2-A2A5-B0BB-78FD-0E231C66EFC6}"/>
              </a:ext>
            </a:extLst>
          </p:cNvPr>
          <p:cNvSpPr>
            <a:spLocks noGrp="1"/>
          </p:cNvSpPr>
          <p:nvPr>
            <p:ph type="sldNum" sz="quarter" idx="48"/>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5386524E-1487-A764-158F-84F029484328}"/>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CAFAB2BD-3BBF-C2BE-ADB3-1A4CB805BDC8}"/>
              </a:ext>
            </a:extLst>
          </p:cNvPr>
          <p:cNvSpPr>
            <a:spLocks noGrp="1"/>
          </p:cNvSpPr>
          <p:nvPr>
            <p:ph type="body" sz="quarter" idx="49"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6" name="Picture 5" descr="Logo&#10;&#10;AI-generated content may be incorrect.">
            <a:extLst>
              <a:ext uri="{FF2B5EF4-FFF2-40B4-BE49-F238E27FC236}">
                <a16:creationId xmlns:a16="http://schemas.microsoft.com/office/drawing/2014/main" id="{4FB90B34-B0A4-BA3B-BAEF-A9E7F85E1407}"/>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741045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section-agenda_not-numbered">
    <p:bg>
      <p:bgPr>
        <a:solidFill>
          <a:schemeClr val="bg1"/>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AC7C6E1-81A7-9044-9434-4D88EFE87D87}"/>
              </a:ext>
            </a:extLst>
          </p:cNvPr>
          <p:cNvSpPr>
            <a:spLocks noGrp="1"/>
          </p:cNvSpPr>
          <p:nvPr>
            <p:ph type="body" sz="quarter" idx="11" hasCustomPrompt="1"/>
          </p:nvPr>
        </p:nvSpPr>
        <p:spPr>
          <a:xfrm>
            <a:off x="1166728" y="1749955"/>
            <a:ext cx="4789783"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6" name="Text Placeholder 13">
            <a:extLst>
              <a:ext uri="{FF2B5EF4-FFF2-40B4-BE49-F238E27FC236}">
                <a16:creationId xmlns:a16="http://schemas.microsoft.com/office/drawing/2014/main" id="{4CED7749-8D25-A90A-BC06-69A433AA0BFB}"/>
              </a:ext>
            </a:extLst>
          </p:cNvPr>
          <p:cNvSpPr>
            <a:spLocks noGrp="1"/>
          </p:cNvSpPr>
          <p:nvPr>
            <p:ph type="body" sz="quarter" idx="46" hasCustomPrompt="1"/>
          </p:nvPr>
        </p:nvSpPr>
        <p:spPr>
          <a:xfrm>
            <a:off x="1166728" y="2439663"/>
            <a:ext cx="4789783"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0" name="Text Placeholder 11">
            <a:extLst>
              <a:ext uri="{FF2B5EF4-FFF2-40B4-BE49-F238E27FC236}">
                <a16:creationId xmlns:a16="http://schemas.microsoft.com/office/drawing/2014/main" id="{1DDFE44E-2ABA-6773-6AFE-A057849A0C5C}"/>
              </a:ext>
            </a:extLst>
          </p:cNvPr>
          <p:cNvSpPr>
            <a:spLocks noGrp="1"/>
          </p:cNvSpPr>
          <p:nvPr>
            <p:ph type="body" sz="quarter" idx="47" hasCustomPrompt="1"/>
          </p:nvPr>
        </p:nvSpPr>
        <p:spPr>
          <a:xfrm>
            <a:off x="6374271" y="1749955"/>
            <a:ext cx="4786850"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11" name="Text Placeholder 13">
            <a:extLst>
              <a:ext uri="{FF2B5EF4-FFF2-40B4-BE49-F238E27FC236}">
                <a16:creationId xmlns:a16="http://schemas.microsoft.com/office/drawing/2014/main" id="{285926F5-51C9-C767-8B1C-05A48BEC44AE}"/>
              </a:ext>
            </a:extLst>
          </p:cNvPr>
          <p:cNvSpPr>
            <a:spLocks noGrp="1"/>
          </p:cNvSpPr>
          <p:nvPr>
            <p:ph type="body" sz="quarter" idx="48" hasCustomPrompt="1"/>
          </p:nvPr>
        </p:nvSpPr>
        <p:spPr>
          <a:xfrm>
            <a:off x="6374271" y="2412230"/>
            <a:ext cx="4786850"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7" name="Rectangle 16">
            <a:extLst>
              <a:ext uri="{FF2B5EF4-FFF2-40B4-BE49-F238E27FC236}">
                <a16:creationId xmlns:a16="http://schemas.microsoft.com/office/drawing/2014/main" id="{A91C4DF3-48EC-B58B-4268-5C15BF40467E}"/>
              </a:ext>
            </a:extLst>
          </p:cNvPr>
          <p:cNvSpPr/>
          <p:nvPr userDrawn="1"/>
        </p:nvSpPr>
        <p:spPr>
          <a:xfrm rot="10800000">
            <a:off x="1163212" y="226550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AC22AE-2868-1667-3C38-222AE62A0E83}"/>
              </a:ext>
            </a:extLst>
          </p:cNvPr>
          <p:cNvSpPr/>
          <p:nvPr userDrawn="1"/>
        </p:nvSpPr>
        <p:spPr>
          <a:xfrm rot="10800000">
            <a:off x="6374270" y="226550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6D8D20-04D8-0306-5B9D-6596477A205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Date Placeholder 15">
            <a:extLst>
              <a:ext uri="{FF2B5EF4-FFF2-40B4-BE49-F238E27FC236}">
                <a16:creationId xmlns:a16="http://schemas.microsoft.com/office/drawing/2014/main" id="{A1CB0B1E-5470-943A-A864-22A82A8FAB55}"/>
              </a:ext>
            </a:extLst>
          </p:cNvPr>
          <p:cNvSpPr>
            <a:spLocks noGrp="1"/>
          </p:cNvSpPr>
          <p:nvPr>
            <p:ph type="dt" sz="half" idx="49"/>
          </p:nvPr>
        </p:nvSpPr>
        <p:spPr/>
        <p:txBody>
          <a:bodyPr/>
          <a:lstStyle/>
          <a:p>
            <a:pPr>
              <a:defRPr/>
            </a:pPr>
            <a:fld id="{8B3C7A56-A523-4AA9-A404-14952B3D751C}" type="datetime1">
              <a:rPr lang="en-US" smtClean="0"/>
              <a:t>6/5/2026</a:t>
            </a:fld>
            <a:endParaRPr lang="en-US" dirty="0"/>
          </a:p>
        </p:txBody>
      </p:sp>
      <p:sp>
        <p:nvSpPr>
          <p:cNvPr id="19" name="Footer Placeholder 18">
            <a:extLst>
              <a:ext uri="{FF2B5EF4-FFF2-40B4-BE49-F238E27FC236}">
                <a16:creationId xmlns:a16="http://schemas.microsoft.com/office/drawing/2014/main" id="{551ADB85-A509-E663-36AB-0B56E0503B7D}"/>
              </a:ext>
            </a:extLst>
          </p:cNvPr>
          <p:cNvSpPr>
            <a:spLocks noGrp="1"/>
          </p:cNvSpPr>
          <p:nvPr>
            <p:ph type="ftr" sz="quarter" idx="50"/>
          </p:nvPr>
        </p:nvSpPr>
        <p:spPr/>
        <p:txBody>
          <a:bodyPr/>
          <a:lstStyle/>
          <a:p>
            <a:pPr>
              <a:defRPr/>
            </a:pPr>
            <a:r>
              <a:rPr lang="en-US"/>
              <a:t>Sajini Wijethunga | Field Emission Analysis in PIP-II SRF Cavities Using Geant4</a:t>
            </a:r>
            <a:endParaRPr lang="en-US" dirty="0"/>
          </a:p>
        </p:txBody>
      </p:sp>
      <p:sp>
        <p:nvSpPr>
          <p:cNvPr id="20" name="Slide Number Placeholder 19">
            <a:extLst>
              <a:ext uri="{FF2B5EF4-FFF2-40B4-BE49-F238E27FC236}">
                <a16:creationId xmlns:a16="http://schemas.microsoft.com/office/drawing/2014/main" id="{7D4987D2-BA74-5186-0602-DCCC94E6057E}"/>
              </a:ext>
            </a:extLst>
          </p:cNvPr>
          <p:cNvSpPr>
            <a:spLocks noGrp="1"/>
          </p:cNvSpPr>
          <p:nvPr>
            <p:ph type="sldNum" sz="quarter" idx="51"/>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D686ADEE-B780-A2C9-C7B2-C851A878C495}"/>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A001A9D8-8EED-7AC3-A21B-81C3017AF5ED}"/>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8" name="Picture 7" descr="Logo&#10;&#10;AI-generated content may be incorrect.">
            <a:extLst>
              <a:ext uri="{FF2B5EF4-FFF2-40B4-BE49-F238E27FC236}">
                <a16:creationId xmlns:a16="http://schemas.microsoft.com/office/drawing/2014/main" id="{86420094-4DDB-57A4-77B6-3281A2710BFE}"/>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841117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D4A9B0-CA0A-178A-D2C8-2B7FFD19D006}"/>
              </a:ext>
            </a:extLst>
          </p:cNvPr>
          <p:cNvSpPr>
            <a:spLocks noGrp="1"/>
          </p:cNvSpPr>
          <p:nvPr>
            <p:ph type="sldNum" sz="quarter" idx="10"/>
          </p:nvPr>
        </p:nvSpPr>
        <p:spPr/>
        <p:txBody>
          <a:bodyPr/>
          <a:lstStyle/>
          <a:p>
            <a:fld id="{F4BAA12D-5F28-3140-935A-44BF4B54B6B6}" type="slidenum">
              <a:rPr lang="en-US" smtClean="0"/>
              <a:pPr/>
              <a:t>‹#›</a:t>
            </a:fld>
            <a:endParaRPr lang="en-US" dirty="0"/>
          </a:p>
        </p:txBody>
      </p:sp>
      <p:sp>
        <p:nvSpPr>
          <p:cNvPr id="4" name="Date Placeholder 3">
            <a:extLst>
              <a:ext uri="{FF2B5EF4-FFF2-40B4-BE49-F238E27FC236}">
                <a16:creationId xmlns:a16="http://schemas.microsoft.com/office/drawing/2014/main" id="{CEF927B3-E4DA-F79C-E14A-354BC3DBEED5}"/>
              </a:ext>
            </a:extLst>
          </p:cNvPr>
          <p:cNvSpPr>
            <a:spLocks noGrp="1"/>
          </p:cNvSpPr>
          <p:nvPr>
            <p:ph type="dt" sz="half" idx="11"/>
          </p:nvPr>
        </p:nvSpPr>
        <p:spPr/>
        <p:txBody>
          <a:bodyPr/>
          <a:lstStyle/>
          <a:p>
            <a:pPr>
              <a:defRPr/>
            </a:pPr>
            <a:fld id="{106F1B56-6A64-41BD-A8FE-9747C03C7636}" type="datetime1">
              <a:rPr lang="en-US" smtClean="0"/>
              <a:t>6/5/2026</a:t>
            </a:fld>
            <a:endParaRPr lang="en-US" dirty="0"/>
          </a:p>
        </p:txBody>
      </p:sp>
      <p:sp>
        <p:nvSpPr>
          <p:cNvPr id="5" name="Footer Placeholder 4">
            <a:extLst>
              <a:ext uri="{FF2B5EF4-FFF2-40B4-BE49-F238E27FC236}">
                <a16:creationId xmlns:a16="http://schemas.microsoft.com/office/drawing/2014/main" id="{F47FC133-253A-FB5E-7EDC-FB21B6438AEB}"/>
              </a:ext>
            </a:extLst>
          </p:cNvPr>
          <p:cNvSpPr>
            <a:spLocks noGrp="1"/>
          </p:cNvSpPr>
          <p:nvPr>
            <p:ph type="ftr" sz="quarter" idx="12"/>
          </p:nvPr>
        </p:nvSpPr>
        <p:spPr/>
        <p:txBody>
          <a:bodyPr/>
          <a:lstStyle/>
          <a:p>
            <a:pPr>
              <a:defRPr/>
            </a:pPr>
            <a:r>
              <a:rPr lang="en-US"/>
              <a:t>Sajini Wijethunga | Field Emission Analysis in PIP-II SRF Cavities Using Geant4</a:t>
            </a:r>
            <a:endParaRPr lang="en-US" dirty="0"/>
          </a:p>
        </p:txBody>
      </p:sp>
      <p:pic>
        <p:nvPicPr>
          <p:cNvPr id="6" name="Picture 5" descr="A picture containing sky, outdoor, shore&#10;&#10;AI-generated content may be incorrect.">
            <a:extLst>
              <a:ext uri="{FF2B5EF4-FFF2-40B4-BE49-F238E27FC236}">
                <a16:creationId xmlns:a16="http://schemas.microsoft.com/office/drawing/2014/main" id="{AC84C0BD-C280-55ED-27E9-53DEEEC38979}"/>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8032" y="-28321"/>
            <a:ext cx="12308065" cy="6914643"/>
          </a:xfrm>
          <a:prstGeom prst="rect">
            <a:avLst/>
          </a:prstGeom>
        </p:spPr>
      </p:pic>
      <p:sp>
        <p:nvSpPr>
          <p:cNvPr id="7" name="Title 1">
            <a:extLst>
              <a:ext uri="{FF2B5EF4-FFF2-40B4-BE49-F238E27FC236}">
                <a16:creationId xmlns:a16="http://schemas.microsoft.com/office/drawing/2014/main" id="{CBD119BF-FAE5-FEFC-8CB3-EDA29B68D6F1}"/>
              </a:ext>
            </a:extLst>
          </p:cNvPr>
          <p:cNvSpPr txBox="1">
            <a:spLocks/>
          </p:cNvSpPr>
          <p:nvPr userDrawn="1"/>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a:solidFill>
                  <a:schemeClr val="bg1"/>
                </a:solidFill>
                <a:latin typeface="Telegraf UltraBold" pitchFamily="2" charset="77"/>
                <a:cs typeface="Helvetica" panose="020B0604020202020204" pitchFamily="34" charset="0"/>
              </a:rPr>
              <a:t>THE FUTURE OF FERMILAB</a:t>
            </a:r>
            <a:r>
              <a:rPr lang="en-US" sz="3200">
                <a:solidFill>
                  <a:schemeClr val="bg1"/>
                </a:solidFill>
                <a:latin typeface="Telegraf UltraBold" pitchFamily="2" charset="77"/>
                <a:cs typeface="Helvetica" panose="020B0604020202020204" pitchFamily="34" charset="0"/>
              </a:rPr>
              <a:t> </a:t>
            </a:r>
            <a:endParaRPr lang="en-US" sz="4000">
              <a:solidFill>
                <a:schemeClr val="bg1"/>
              </a:solidFill>
              <a:latin typeface="Telegraf UltraBold" pitchFamily="2" charset="77"/>
            </a:endParaRPr>
          </a:p>
        </p:txBody>
      </p:sp>
      <p:sp>
        <p:nvSpPr>
          <p:cNvPr id="8" name="TextBox 7">
            <a:extLst>
              <a:ext uri="{FF2B5EF4-FFF2-40B4-BE49-F238E27FC236}">
                <a16:creationId xmlns:a16="http://schemas.microsoft.com/office/drawing/2014/main" id="{9414056E-B659-FB75-EA40-38BD035E6F75}"/>
              </a:ext>
            </a:extLst>
          </p:cNvPr>
          <p:cNvSpPr txBox="1"/>
          <p:nvPr userDrawn="1"/>
        </p:nvSpPr>
        <p:spPr>
          <a:xfrm>
            <a:off x="147388" y="4789396"/>
            <a:ext cx="4281004" cy="1938992"/>
          </a:xfrm>
          <a:prstGeom prst="rect">
            <a:avLst/>
          </a:prstGeom>
          <a:noFill/>
        </p:spPr>
        <p:txBody>
          <a:bodyPr wrap="square" rtlCol="0">
            <a:spAutoFit/>
          </a:bodyPr>
          <a:lstStyle/>
          <a:p>
            <a:r>
              <a:rPr lang="en-US" sz="2000" b="1">
                <a:solidFill>
                  <a:schemeClr val="bg1"/>
                </a:solidFill>
                <a:latin typeface="Telegraf UltraBold" pitchFamily="2" charset="77"/>
              </a:rPr>
              <a:t>Follow us:</a:t>
            </a:r>
          </a:p>
          <a:p>
            <a:endParaRPr lang="en-US" sz="2000" b="1">
              <a:solidFill>
                <a:schemeClr val="bg1"/>
              </a:solidFill>
              <a:latin typeface="Telegraf UltraBold" pitchFamily="2" charset="77"/>
            </a:endParaRPr>
          </a:p>
          <a:p>
            <a:r>
              <a:rPr lang="en-US" sz="2000">
                <a:solidFill>
                  <a:schemeClr val="bg1"/>
                </a:solidFill>
              </a:rPr>
              <a:t>	</a:t>
            </a:r>
            <a:r>
              <a:rPr lang="en-US" sz="2000">
                <a:solidFill>
                  <a:schemeClr val="bg1"/>
                </a:solidFill>
                <a:latin typeface="Helvetica" pitchFamily="2" charset="0"/>
              </a:rPr>
              <a:t>http://pip2.fnal.gov/</a:t>
            </a:r>
          </a:p>
          <a:p>
            <a:r>
              <a:rPr lang="en-US" sz="1000">
                <a:solidFill>
                  <a:schemeClr val="bg1"/>
                </a:solidFill>
                <a:latin typeface="Helvetica" pitchFamily="2" charset="0"/>
              </a:rPr>
              <a:t>	</a:t>
            </a:r>
          </a:p>
          <a:p>
            <a:r>
              <a:rPr lang="en-US" sz="2000">
                <a:solidFill>
                  <a:schemeClr val="bg1"/>
                </a:solidFill>
                <a:latin typeface="Helvetica" pitchFamily="2" charset="0"/>
              </a:rPr>
              <a:t>	</a:t>
            </a:r>
            <a:r>
              <a:rPr lang="en-US" sz="2000" b="0" i="0">
                <a:solidFill>
                  <a:schemeClr val="bg1"/>
                </a:solidFill>
                <a:effectLst/>
                <a:latin typeface="Helvetica" pitchFamily="2" charset="0"/>
              </a:rPr>
              <a:t>@PIP2accelerator</a:t>
            </a:r>
          </a:p>
          <a:p>
            <a:endParaRPr lang="en-US" sz="1000">
              <a:solidFill>
                <a:schemeClr val="bg1"/>
              </a:solidFill>
              <a:latin typeface="Helvetica" pitchFamily="2" charset="0"/>
            </a:endParaRPr>
          </a:p>
          <a:p>
            <a:r>
              <a:rPr lang="en-US" sz="2000">
                <a:solidFill>
                  <a:schemeClr val="bg1"/>
                </a:solidFill>
                <a:latin typeface="Helvetica" pitchFamily="2" charset="0"/>
              </a:rPr>
              <a:t>	</a:t>
            </a:r>
            <a:r>
              <a:rPr lang="en-US" sz="2000" b="0" i="0">
                <a:solidFill>
                  <a:schemeClr val="bg1"/>
                </a:solidFill>
                <a:effectLst/>
                <a:latin typeface="Helvetica" pitchFamily="2" charset="0"/>
              </a:rPr>
              <a:t>/showcase/pip-ii/</a:t>
            </a:r>
            <a:endParaRPr lang="en-US" sz="2000">
              <a:solidFill>
                <a:schemeClr val="bg1"/>
              </a:solidFill>
              <a:latin typeface="Helvetica" pitchFamily="2" charset="0"/>
            </a:endParaRPr>
          </a:p>
        </p:txBody>
      </p:sp>
      <p:pic>
        <p:nvPicPr>
          <p:cNvPr id="9" name="Picture 8" descr="Logo&#10;&#10;Description automatically generated">
            <a:extLst>
              <a:ext uri="{FF2B5EF4-FFF2-40B4-BE49-F238E27FC236}">
                <a16:creationId xmlns:a16="http://schemas.microsoft.com/office/drawing/2014/main" id="{138B774E-14B1-53BC-8E45-D6B3E9D53D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6585" y="5907821"/>
            <a:ext cx="274320" cy="274320"/>
          </a:xfrm>
          <a:prstGeom prst="rect">
            <a:avLst/>
          </a:prstGeom>
        </p:spPr>
      </p:pic>
      <p:pic>
        <p:nvPicPr>
          <p:cNvPr id="10" name="Picture 9" descr="Logo, icon&#10;&#10;Description automatically generated">
            <a:extLst>
              <a:ext uri="{FF2B5EF4-FFF2-40B4-BE49-F238E27FC236}">
                <a16:creationId xmlns:a16="http://schemas.microsoft.com/office/drawing/2014/main" id="{A25E7C45-68FC-A5D8-E7EF-4D3CAC9404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6585" y="6368553"/>
            <a:ext cx="274320" cy="274320"/>
          </a:xfrm>
          <a:prstGeom prst="rect">
            <a:avLst/>
          </a:prstGeom>
        </p:spPr>
      </p:pic>
      <p:pic>
        <p:nvPicPr>
          <p:cNvPr id="11" name="Picture 10" descr="Icon&#10;&#10;Description automatically generated">
            <a:extLst>
              <a:ext uri="{FF2B5EF4-FFF2-40B4-BE49-F238E27FC236}">
                <a16:creationId xmlns:a16="http://schemas.microsoft.com/office/drawing/2014/main" id="{02E058DF-1A18-D77B-09FE-7AF950C606D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6585" y="5447088"/>
            <a:ext cx="274320" cy="274320"/>
          </a:xfrm>
          <a:prstGeom prst="rect">
            <a:avLst/>
          </a:prstGeom>
        </p:spPr>
      </p:pic>
    </p:spTree>
    <p:extLst>
      <p:ext uri="{BB962C8B-B14F-4D97-AF65-F5344CB8AC3E}">
        <p14:creationId xmlns:p14="http://schemas.microsoft.com/office/powerpoint/2010/main" val="4216983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6F39C75B-7F72-45EC-B204-BC8396E092C5}" type="datetime1">
              <a:rPr lang="en-US" smtClean="0"/>
              <a:t>6/5/2026</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3" name="Picture 2" descr="Logo, company name&#10;&#10;AI-generated content may be incorrect.">
            <a:extLst>
              <a:ext uri="{FF2B5EF4-FFF2-40B4-BE49-F238E27FC236}">
                <a16:creationId xmlns:a16="http://schemas.microsoft.com/office/drawing/2014/main" id="{8D585B8C-6782-F6B7-20CE-C60916614F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Tree>
    <p:extLst>
      <p:ext uri="{BB962C8B-B14F-4D97-AF65-F5344CB8AC3E}">
        <p14:creationId xmlns:p14="http://schemas.microsoft.com/office/powerpoint/2010/main" val="2474710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35B9297B-F737-44D6-9E14-AC4829C440C2}" type="datetime1">
              <a:rPr lang="en-US" smtClean="0"/>
              <a:t>6/5/2026</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13" name="Picture 12" descr="Logo&#10;&#10;AI-generated content may be incorrect.">
            <a:extLst>
              <a:ext uri="{FF2B5EF4-FFF2-40B4-BE49-F238E27FC236}">
                <a16:creationId xmlns:a16="http://schemas.microsoft.com/office/drawing/2014/main" id="{F69ED809-03E5-DFA4-9A05-DA9D46BD3BB3}"/>
              </a:ext>
            </a:extLst>
          </p:cNvPr>
          <p:cNvPicPr>
            <a:picLocks noChangeAspect="1"/>
          </p:cNvPicPr>
          <p:nvPr userDrawn="1"/>
        </p:nvPicPr>
        <p:blipFill>
          <a:blip r:embed="rId2">
            <a:duotone>
              <a:schemeClr val="bg2">
                <a:shade val="45000"/>
                <a:satMod val="135000"/>
              </a:schemeClr>
              <a:prstClr val="white"/>
            </a:duotone>
            <a:alphaModFix amt="20000"/>
          </a:blip>
          <a:stretch>
            <a:fillRect/>
          </a:stretch>
        </p:blipFill>
        <p:spPr>
          <a:xfrm>
            <a:off x="7241834" y="3761509"/>
            <a:ext cx="4701068" cy="3632644"/>
          </a:xfrm>
          <a:prstGeom prst="rect">
            <a:avLst/>
          </a:prstGeom>
        </p:spPr>
      </p:pic>
    </p:spTree>
    <p:extLst>
      <p:ext uri="{BB962C8B-B14F-4D97-AF65-F5344CB8AC3E}">
        <p14:creationId xmlns:p14="http://schemas.microsoft.com/office/powerpoint/2010/main" val="336355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3E171CBC-60C0-457D-88A1-DAB5F6D93B0E}" type="datetime1">
              <a:rPr lang="en-US" smtClean="0"/>
              <a:t>6/5/2026</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8" name="Picture 7" descr="Logo&#10;&#10;AI-generated content may be incorrect.">
            <a:extLst>
              <a:ext uri="{FF2B5EF4-FFF2-40B4-BE49-F238E27FC236}">
                <a16:creationId xmlns:a16="http://schemas.microsoft.com/office/drawing/2014/main" id="{516E98EE-0BBF-D3FC-B2C5-27CC3B73C046}"/>
              </a:ext>
            </a:extLst>
          </p:cNvPr>
          <p:cNvPicPr>
            <a:picLocks noChangeAspect="1"/>
          </p:cNvPicPr>
          <p:nvPr userDrawn="1"/>
        </p:nvPicPr>
        <p:blipFill>
          <a:blip r:embed="rId2">
            <a:duotone>
              <a:schemeClr val="bg2">
                <a:shade val="45000"/>
                <a:satMod val="135000"/>
              </a:schemeClr>
              <a:prstClr val="white"/>
            </a:duotone>
            <a:alphaModFix amt="20000"/>
          </a:blip>
          <a:stretch>
            <a:fillRect/>
          </a:stretch>
        </p:blipFill>
        <p:spPr>
          <a:xfrm>
            <a:off x="5955670" y="2915232"/>
            <a:ext cx="6024851" cy="4655567"/>
          </a:xfrm>
          <a:prstGeom prst="rect">
            <a:avLst/>
          </a:prstGeom>
        </p:spPr>
      </p:pic>
    </p:spTree>
    <p:extLst>
      <p:ext uri="{BB962C8B-B14F-4D97-AF65-F5344CB8AC3E}">
        <p14:creationId xmlns:p14="http://schemas.microsoft.com/office/powerpoint/2010/main" val="4280788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content">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6AD0045-D845-5F01-C7D1-73624895ED88}"/>
              </a:ext>
            </a:extLst>
          </p:cNvPr>
          <p:cNvSpPr>
            <a:spLocks noGrp="1"/>
          </p:cNvSpPr>
          <p:nvPr>
            <p:ph type="body" sz="quarter" idx="38"/>
          </p:nvPr>
        </p:nvSpPr>
        <p:spPr>
          <a:xfrm>
            <a:off x="1163212" y="1540253"/>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86F0B1F9-C5B9-05EE-C328-8433B1CD3C65}"/>
              </a:ext>
            </a:extLst>
          </p:cNvPr>
          <p:cNvSpPr>
            <a:spLocks noGrp="1"/>
          </p:cNvSpPr>
          <p:nvPr>
            <p:ph type="body" sz="quarter" idx="39"/>
          </p:nvPr>
        </p:nvSpPr>
        <p:spPr>
          <a:xfrm>
            <a:off x="6366148" y="1540253"/>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EC62B43F-73DD-AD6A-8550-717E576350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FDE50458-8D3F-2099-2356-3CA8793ECC7F}"/>
              </a:ext>
            </a:extLst>
          </p:cNvPr>
          <p:cNvSpPr>
            <a:spLocks noGrp="1"/>
          </p:cNvSpPr>
          <p:nvPr>
            <p:ph type="dt" sz="half" idx="40"/>
          </p:nvPr>
        </p:nvSpPr>
        <p:spPr/>
        <p:txBody>
          <a:bodyPr/>
          <a:lstStyle/>
          <a:p>
            <a:pPr>
              <a:defRPr/>
            </a:pPr>
            <a:fld id="{19EC9FBC-374F-4D23-826C-DF164448B718}" type="datetime1">
              <a:rPr lang="en-US" smtClean="0"/>
              <a:t>6/5/2026</a:t>
            </a:fld>
            <a:endParaRPr lang="en-US" dirty="0"/>
          </a:p>
        </p:txBody>
      </p:sp>
      <p:sp>
        <p:nvSpPr>
          <p:cNvPr id="7" name="Footer Placeholder 6">
            <a:extLst>
              <a:ext uri="{FF2B5EF4-FFF2-40B4-BE49-F238E27FC236}">
                <a16:creationId xmlns:a16="http://schemas.microsoft.com/office/drawing/2014/main" id="{41D48277-7A9B-6144-ED79-9AA496F6D464}"/>
              </a:ext>
            </a:extLst>
          </p:cNvPr>
          <p:cNvSpPr>
            <a:spLocks noGrp="1"/>
          </p:cNvSpPr>
          <p:nvPr>
            <p:ph type="ftr" sz="quarter" idx="41"/>
          </p:nvPr>
        </p:nvSpPr>
        <p:spPr/>
        <p:txBody>
          <a:bodyPr/>
          <a:lstStyle/>
          <a:p>
            <a:pPr>
              <a:defRPr/>
            </a:pPr>
            <a:r>
              <a:rPr lang="en-US"/>
              <a:t>Sajini Wijethunga | Field Emission Analysis in PIP-II SRF Cavities Using Geant4</a:t>
            </a:r>
            <a:endParaRPr lang="en-US" dirty="0"/>
          </a:p>
        </p:txBody>
      </p:sp>
      <p:sp>
        <p:nvSpPr>
          <p:cNvPr id="9" name="Slide Number Placeholder 8">
            <a:extLst>
              <a:ext uri="{FF2B5EF4-FFF2-40B4-BE49-F238E27FC236}">
                <a16:creationId xmlns:a16="http://schemas.microsoft.com/office/drawing/2014/main" id="{1CBAB409-4206-E91C-1666-096D894399D9}"/>
              </a:ext>
            </a:extLst>
          </p:cNvPr>
          <p:cNvSpPr>
            <a:spLocks noGrp="1"/>
          </p:cNvSpPr>
          <p:nvPr>
            <p:ph type="sldNum" sz="quarter" idx="42"/>
          </p:nvPr>
        </p:nvSpPr>
        <p:spPr/>
        <p:txBody>
          <a:bodyPr/>
          <a:lstStyle/>
          <a:p>
            <a:fld id="{F4BAA12D-5F28-3140-935A-44BF4B54B6B6}" type="slidenum">
              <a:rPr lang="en-US" smtClean="0"/>
              <a:pPr/>
              <a:t>‹#›</a:t>
            </a:fld>
            <a:endParaRPr lang="en-US" dirty="0"/>
          </a:p>
        </p:txBody>
      </p:sp>
      <p:sp>
        <p:nvSpPr>
          <p:cNvPr id="12" name="Title Placeholder 1">
            <a:extLst>
              <a:ext uri="{FF2B5EF4-FFF2-40B4-BE49-F238E27FC236}">
                <a16:creationId xmlns:a16="http://schemas.microsoft.com/office/drawing/2014/main" id="{6B6B2050-D468-579D-6FAF-0E6765015DE6}"/>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3" name="Text Placeholder 19">
            <a:extLst>
              <a:ext uri="{FF2B5EF4-FFF2-40B4-BE49-F238E27FC236}">
                <a16:creationId xmlns:a16="http://schemas.microsoft.com/office/drawing/2014/main" id="{2B26B005-B52E-6023-E499-033A4BAAC10C}"/>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10;&#10;AI-generated content may be incorrect.">
            <a:extLst>
              <a:ext uri="{FF2B5EF4-FFF2-40B4-BE49-F238E27FC236}">
                <a16:creationId xmlns:a16="http://schemas.microsoft.com/office/drawing/2014/main" id="{EC2D88E1-246F-8E19-859B-9BBE7BF6F43D}"/>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92354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1">
    <p:bg>
      <p:bgPr>
        <a:solidFill>
          <a:schemeClr val="bg1"/>
        </a:solidFill>
        <a:effectLst/>
      </p:bgPr>
    </p:bg>
    <p:spTree>
      <p:nvGrpSpPr>
        <p:cNvPr id="1" name=""/>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1AD0DE54-E5F2-7BE2-0BFC-4DD43FA0E7F5}"/>
              </a:ext>
            </a:extLst>
          </p:cNvPr>
          <p:cNvPicPr>
            <a:picLocks noChangeAspect="1"/>
          </p:cNvPicPr>
          <p:nvPr userDrawn="1"/>
        </p:nvPicPr>
        <p:blipFill>
          <a:blip r:embed="rId2">
            <a:duotone>
              <a:schemeClr val="bg2">
                <a:shade val="45000"/>
                <a:satMod val="135000"/>
              </a:schemeClr>
              <a:prstClr val="white"/>
            </a:duotone>
            <a:alphaModFix amt="20000"/>
          </a:blip>
          <a:srcRect t="16441" b="14771"/>
          <a:stretch/>
        </p:blipFill>
        <p:spPr>
          <a:xfrm>
            <a:off x="-355022" y="0"/>
            <a:ext cx="12902043" cy="6858000"/>
          </a:xfrm>
          <a:prstGeom prst="rect">
            <a:avLst/>
          </a:prstGeom>
        </p:spPr>
      </p:pic>
      <p:pic>
        <p:nvPicPr>
          <p:cNvPr id="12" name="Picture 11">
            <a:extLst>
              <a:ext uri="{FF2B5EF4-FFF2-40B4-BE49-F238E27FC236}">
                <a16:creationId xmlns:a16="http://schemas.microsoft.com/office/drawing/2014/main" id="{1FA8D461-DD73-1CF7-34F5-9277A6C8D7C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Text Placeholder 13">
            <a:extLst>
              <a:ext uri="{FF2B5EF4-FFF2-40B4-BE49-F238E27FC236}">
                <a16:creationId xmlns:a16="http://schemas.microsoft.com/office/drawing/2014/main" id="{E1356232-B7CE-B95F-FC29-52A074585832}"/>
              </a:ext>
            </a:extLst>
          </p:cNvPr>
          <p:cNvSpPr>
            <a:spLocks noGrp="1"/>
          </p:cNvSpPr>
          <p:nvPr>
            <p:ph type="body" sz="quarter" idx="30" hasCustomPrompt="1"/>
          </p:nvPr>
        </p:nvSpPr>
        <p:spPr>
          <a:xfrm>
            <a:off x="2923032" y="2780284"/>
            <a:ext cx="6345935" cy="1891793"/>
          </a:xfrm>
          <a:noFill/>
          <a:ln>
            <a:noFill/>
          </a:ln>
        </p:spPr>
        <p:txBody>
          <a:bodyPr lIns="0" tIns="0" rIns="0" bIns="0" anchor="t" anchorCtr="0">
            <a:noAutofit/>
          </a:bodyPr>
          <a:lstStyle>
            <a:lvl1pPr marL="0" indent="0" algn="l">
              <a:lnSpc>
                <a:spcPct val="100000"/>
              </a:lnSpc>
              <a:buNone/>
              <a:defRPr lang="en-US" sz="1600" kern="1200" spc="-20" baseline="0" dirty="0">
                <a:solidFill>
                  <a:schemeClr val="tx1"/>
                </a:solidFill>
                <a:latin typeface="Helvetica" pitchFamily="2" charset="0"/>
                <a:ea typeface="+mn-ea"/>
                <a:cs typeface="+mn-cs"/>
              </a:defRPr>
            </a:lvl1pPr>
          </a:lstStyle>
          <a:p>
            <a:r>
              <a:rPr lang="en-US" dirty="0"/>
              <a:t>This is placeholder paragraph text. Lorem ipsum dolor sit </a:t>
            </a:r>
            <a:r>
              <a:rPr lang="en-US" dirty="0" err="1"/>
              <a:t>amet</a:t>
            </a:r>
            <a:r>
              <a:rPr lang="en-US" dirty="0"/>
              <a:t>, </a:t>
            </a:r>
            <a:r>
              <a:rPr lang="en-US" dirty="0" err="1"/>
              <a:t>consectetur</a:t>
            </a:r>
            <a:r>
              <a:rPr lang="en-US" dirty="0"/>
              <a:t> sed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Nam </a:t>
            </a:r>
            <a:r>
              <a:rPr lang="en-US" dirty="0" err="1"/>
              <a:t>sapien</a:t>
            </a:r>
            <a:r>
              <a:rPr lang="en-US" dirty="0"/>
              <a:t> </a:t>
            </a:r>
            <a:r>
              <a:rPr lang="en-US" dirty="0" err="1"/>
              <a:t>ut</a:t>
            </a:r>
            <a:r>
              <a:rPr lang="en-US" dirty="0"/>
              <a:t> porta pulvinar. </a:t>
            </a:r>
            <a:r>
              <a:rPr lang="en-US" dirty="0" err="1"/>
              <a:t>Phasellus</a:t>
            </a:r>
            <a:r>
              <a:rPr lang="en-US" dirty="0"/>
              <a:t> </a:t>
            </a:r>
            <a:r>
              <a:rPr lang="en-US" dirty="0" err="1"/>
              <a:t>laoreet</a:t>
            </a:r>
            <a:r>
              <a:rPr lang="en-US" dirty="0"/>
              <a:t> </a:t>
            </a:r>
            <a:r>
              <a:rPr lang="en-US" dirty="0" err="1"/>
              <a:t>mollis</a:t>
            </a:r>
            <a:r>
              <a:rPr lang="en-US" dirty="0"/>
              <a:t> </a:t>
            </a:r>
            <a:r>
              <a:rPr lang="en-US" dirty="0" err="1"/>
              <a:t>neque</a:t>
            </a:r>
            <a:r>
              <a:rPr lang="en-US" dirty="0"/>
              <a:t> </a:t>
            </a:r>
            <a:r>
              <a:rPr lang="en-US" dirty="0" err="1"/>
              <a:t>vulputate</a:t>
            </a:r>
            <a:r>
              <a:rPr lang="en-US" dirty="0"/>
              <a:t> </a:t>
            </a:r>
            <a:r>
              <a:rPr lang="en-US" dirty="0" err="1"/>
              <a:t>efficitur</a:t>
            </a:r>
            <a:r>
              <a:rPr lang="en-US" dirty="0"/>
              <a:t>.</a:t>
            </a:r>
          </a:p>
        </p:txBody>
      </p:sp>
      <p:sp>
        <p:nvSpPr>
          <p:cNvPr id="9" name="Text Placeholder 11">
            <a:extLst>
              <a:ext uri="{FF2B5EF4-FFF2-40B4-BE49-F238E27FC236}">
                <a16:creationId xmlns:a16="http://schemas.microsoft.com/office/drawing/2014/main" id="{11D5F7C7-6AB1-79FE-EEB4-285A6CD6FAB0}"/>
              </a:ext>
            </a:extLst>
          </p:cNvPr>
          <p:cNvSpPr>
            <a:spLocks noGrp="1"/>
          </p:cNvSpPr>
          <p:nvPr>
            <p:ph type="body" sz="quarter" idx="31"/>
          </p:nvPr>
        </p:nvSpPr>
        <p:spPr>
          <a:xfrm>
            <a:off x="2923031" y="2076196"/>
            <a:ext cx="6345936" cy="625033"/>
          </a:xfrm>
        </p:spPr>
        <p:txBody>
          <a:bodyPr lIns="0" rIns="0" anchor="b">
            <a:noAutofit/>
          </a:bodyPr>
          <a:lstStyle>
            <a:lvl1pPr marL="0" indent="0">
              <a:buNone/>
              <a:defRPr sz="36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 name="Date Placeholder 6">
            <a:extLst>
              <a:ext uri="{FF2B5EF4-FFF2-40B4-BE49-F238E27FC236}">
                <a16:creationId xmlns:a16="http://schemas.microsoft.com/office/drawing/2014/main" id="{C33017B2-0EE7-AFCB-DDA3-603399951CA8}"/>
              </a:ext>
            </a:extLst>
          </p:cNvPr>
          <p:cNvSpPr>
            <a:spLocks noGrp="1"/>
          </p:cNvSpPr>
          <p:nvPr>
            <p:ph type="dt" sz="half" idx="32"/>
          </p:nvPr>
        </p:nvSpPr>
        <p:spPr/>
        <p:txBody>
          <a:bodyPr/>
          <a:lstStyle/>
          <a:p>
            <a:pPr>
              <a:defRPr/>
            </a:pPr>
            <a:fld id="{FD46DE0C-F72A-4BA5-9CF3-66EA4F9F5ADF}" type="datetime1">
              <a:rPr lang="en-US" smtClean="0"/>
              <a:t>6/5/2026</a:t>
            </a:fld>
            <a:endParaRPr lang="en-US" dirty="0"/>
          </a:p>
        </p:txBody>
      </p:sp>
      <p:sp>
        <p:nvSpPr>
          <p:cNvPr id="8" name="Footer Placeholder 7">
            <a:extLst>
              <a:ext uri="{FF2B5EF4-FFF2-40B4-BE49-F238E27FC236}">
                <a16:creationId xmlns:a16="http://schemas.microsoft.com/office/drawing/2014/main" id="{F9B0F08A-229C-A4A7-860F-0A6886870548}"/>
              </a:ext>
            </a:extLst>
          </p:cNvPr>
          <p:cNvSpPr>
            <a:spLocks noGrp="1"/>
          </p:cNvSpPr>
          <p:nvPr>
            <p:ph type="ftr" sz="quarter" idx="33"/>
          </p:nvPr>
        </p:nvSpPr>
        <p:spPr/>
        <p:txBody>
          <a:bodyPr/>
          <a:lstStyle/>
          <a:p>
            <a:pPr>
              <a:defRPr/>
            </a:pPr>
            <a:r>
              <a:rPr lang="en-US"/>
              <a:t>Sajini Wijethunga | Field Emission Analysis in PIP-II SRF Cavities Using Geant4</a:t>
            </a:r>
            <a:endParaRPr lang="en-US" dirty="0"/>
          </a:p>
        </p:txBody>
      </p:sp>
      <p:sp>
        <p:nvSpPr>
          <p:cNvPr id="10" name="Slide Number Placeholder 9">
            <a:extLst>
              <a:ext uri="{FF2B5EF4-FFF2-40B4-BE49-F238E27FC236}">
                <a16:creationId xmlns:a16="http://schemas.microsoft.com/office/drawing/2014/main" id="{34AD9F66-40DA-7542-0013-4B7B9B9BDCE9}"/>
              </a:ext>
            </a:extLst>
          </p:cNvPr>
          <p:cNvSpPr>
            <a:spLocks noGrp="1"/>
          </p:cNvSpPr>
          <p:nvPr>
            <p:ph type="sldNum" sz="quarter" idx="34"/>
          </p:nvPr>
        </p:nvSpPr>
        <p:spPr/>
        <p:txBody>
          <a:bodyPr/>
          <a:lstStyle/>
          <a:p>
            <a:fld id="{F4BAA12D-5F28-3140-935A-44BF4B54B6B6}" type="slidenum">
              <a:rPr lang="en-US" smtClean="0"/>
              <a:pPr/>
              <a:t>‹#›</a:t>
            </a:fld>
            <a:endParaRPr lang="en-US" dirty="0"/>
          </a:p>
        </p:txBody>
      </p:sp>
      <p:pic>
        <p:nvPicPr>
          <p:cNvPr id="15" name="Picture 14" descr="Logo&#10;&#10;AI-generated content may be incorrect.">
            <a:extLst>
              <a:ext uri="{FF2B5EF4-FFF2-40B4-BE49-F238E27FC236}">
                <a16:creationId xmlns:a16="http://schemas.microsoft.com/office/drawing/2014/main" id="{039C94DB-765A-E248-C632-C72FE4BCB849}"/>
              </a:ext>
            </a:extLst>
          </p:cNvPr>
          <p:cNvPicPr>
            <a:picLocks noChangeAspect="1"/>
          </p:cNvPicPr>
          <p:nvPr userDrawn="1"/>
        </p:nvPicPr>
        <p:blipFill>
          <a:blip r:embed="rId2"/>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10624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0786C5C5-BA40-ED91-0B8F-3E5B695BC2FA}"/>
              </a:ext>
            </a:extLst>
          </p:cNvPr>
          <p:cNvPicPr>
            <a:picLocks noChangeAspect="1"/>
          </p:cNvPicPr>
          <p:nvPr userDrawn="1"/>
        </p:nvPicPr>
        <p:blipFill>
          <a:blip r:embed="rId46"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Slide Number Placeholder 9">
            <a:extLst>
              <a:ext uri="{FF2B5EF4-FFF2-40B4-BE49-F238E27FC236}">
                <a16:creationId xmlns:a16="http://schemas.microsoft.com/office/drawing/2014/main" id="{4394AAFE-E3DF-B28D-63BF-3EFB9EF59B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2CE553BB-E886-DE6F-F16C-696C36EA8549}"/>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B72F89AF-49D3-4077-B491-A407FD3184D9}" type="datetime1">
              <a:rPr lang="en-US" smtClean="0"/>
              <a:t>6/5/2026</a:t>
            </a:fld>
            <a:endParaRPr lang="en-US" dirty="0"/>
          </a:p>
        </p:txBody>
      </p:sp>
      <p:sp>
        <p:nvSpPr>
          <p:cNvPr id="12" name="Footer Placeholder 8">
            <a:extLst>
              <a:ext uri="{FF2B5EF4-FFF2-40B4-BE49-F238E27FC236}">
                <a16:creationId xmlns:a16="http://schemas.microsoft.com/office/drawing/2014/main" id="{7D89A822-DC7D-79CA-3EF6-AF26B05C52B0}"/>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Sajini Wijethunga | Field Emission Analysis in PIP-II SRF Cavities Using Geant4</a:t>
            </a:r>
            <a:endParaRPr lang="en-US" dirty="0"/>
          </a:p>
        </p:txBody>
      </p:sp>
    </p:spTree>
    <p:extLst>
      <p:ext uri="{BB962C8B-B14F-4D97-AF65-F5344CB8AC3E}">
        <p14:creationId xmlns:p14="http://schemas.microsoft.com/office/powerpoint/2010/main" val="711206077"/>
      </p:ext>
    </p:extLst>
  </p:cSld>
  <p:clrMap bg1="lt1" tx1="dk1" bg2="lt2" tx2="dk2" accent1="accent1" accent2="accent2" accent3="accent3" accent4="accent4" accent5="accent5" accent6="accent6" hlink="hlink" folHlink="folHlink"/>
  <p:sldLayoutIdLst>
    <p:sldLayoutId id="2147483863" r:id="rId1"/>
    <p:sldLayoutId id="2147484007" r:id="rId2"/>
    <p:sldLayoutId id="2147484017"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19" r:id="rId35"/>
    <p:sldLayoutId id="2147484008" r:id="rId36"/>
    <p:sldLayoutId id="2147484009" r:id="rId37"/>
    <p:sldLayoutId id="2147484010" r:id="rId38"/>
    <p:sldLayoutId id="2147484011" r:id="rId39"/>
    <p:sldLayoutId id="2147484012" r:id="rId40"/>
    <p:sldLayoutId id="2147484013" r:id="rId41"/>
    <p:sldLayoutId id="2147484014" r:id="rId42"/>
    <p:sldLayoutId id="2147484015" r:id="rId43"/>
    <p:sldLayoutId id="2147484016" r:id="rId44"/>
  </p:sldLayoutIdLst>
  <p:hf hd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DDF5A06-F641-5EC3-D719-B34F1834A6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Slide Number Placeholder 9">
            <a:extLst>
              <a:ext uri="{FF2B5EF4-FFF2-40B4-BE49-F238E27FC236}">
                <a16:creationId xmlns:a16="http://schemas.microsoft.com/office/drawing/2014/main" id="{F04EE99E-B369-AEF4-31C2-D04F8CDD013C}"/>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8FD664DD-4B4F-B6F9-44D8-026688A69C91}"/>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E4C3DDDD-2126-4890-8083-7157A0B7924E}" type="datetime1">
              <a:rPr lang="en-US" smtClean="0"/>
              <a:t>6/5/2026</a:t>
            </a:fld>
            <a:endParaRPr lang="en-US" dirty="0"/>
          </a:p>
        </p:txBody>
      </p:sp>
      <p:sp>
        <p:nvSpPr>
          <p:cNvPr id="11" name="Footer Placeholder 8">
            <a:extLst>
              <a:ext uri="{FF2B5EF4-FFF2-40B4-BE49-F238E27FC236}">
                <a16:creationId xmlns:a16="http://schemas.microsoft.com/office/drawing/2014/main" id="{E736E786-2843-9B52-0847-6BFC3D1CBCAD}"/>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Sajini Wijethunga | Field Emission Analysis in PIP-II SRF Cavities Using Geant4</a:t>
            </a:r>
            <a:endParaRPr lang="en-US" dirty="0"/>
          </a:p>
        </p:txBody>
      </p:sp>
    </p:spTree>
    <p:extLst>
      <p:ext uri="{BB962C8B-B14F-4D97-AF65-F5344CB8AC3E}">
        <p14:creationId xmlns:p14="http://schemas.microsoft.com/office/powerpoint/2010/main" val="4133648019"/>
      </p:ext>
    </p:extLst>
  </p:cSld>
  <p:clrMap bg1="lt1" tx1="dk1" bg2="lt2" tx2="dk2" accent1="accent1" accent2="accent2" accent3="accent3" accent4="accent4" accent5="accent5" accent6="accent6" hlink="hlink" folHlink="folHlink"/>
  <p:hf hd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10.png"/><Relationship Id="rId5" Type="http://schemas.openxmlformats.org/officeDocument/2006/relationships/image" Target="../media/image70.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61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gif"/><Relationship Id="rId7" Type="http://schemas.openxmlformats.org/officeDocument/2006/relationships/image" Target="../media/image84.gif"/><Relationship Id="rId2" Type="http://schemas.openxmlformats.org/officeDocument/2006/relationships/image" Target="../media/image79.gif"/><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gif"/><Relationship Id="rId9"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61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61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hyperlink" Target="https://doi.org/10.1016/S0168-9002(02)01431-6"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8" Type="http://schemas.openxmlformats.org/officeDocument/2006/relationships/image" Target="../media/image115.gif"/><Relationship Id="rId3" Type="http://schemas.openxmlformats.org/officeDocument/2006/relationships/image" Target="../media/image110.gif"/><Relationship Id="rId7" Type="http://schemas.openxmlformats.org/officeDocument/2006/relationships/image" Target="../media/image114.png"/><Relationship Id="rId2" Type="http://schemas.openxmlformats.org/officeDocument/2006/relationships/image" Target="../media/image109.gif"/><Relationship Id="rId1" Type="http://schemas.openxmlformats.org/officeDocument/2006/relationships/slideLayout" Target="../slideLayouts/slideLayout6.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gif"/><Relationship Id="rId10" Type="http://schemas.openxmlformats.org/officeDocument/2006/relationships/image" Target="../media/image117.png"/><Relationship Id="rId4" Type="http://schemas.openxmlformats.org/officeDocument/2006/relationships/image" Target="../media/image111.gif"/><Relationship Id="rId9" Type="http://schemas.openxmlformats.org/officeDocument/2006/relationships/image" Target="../media/image116.gif"/></Relationships>
</file>

<file path=ppt/slides/_rels/slide3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3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gif"/><Relationship Id="rId7" Type="http://schemas.openxmlformats.org/officeDocument/2006/relationships/image" Target="../media/image58.gif"/><Relationship Id="rId12"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00.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gif"/><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8A5A-6320-5189-564A-467B01055E04}"/>
              </a:ext>
            </a:extLst>
          </p:cNvPr>
          <p:cNvSpPr>
            <a:spLocks noGrp="1"/>
          </p:cNvSpPr>
          <p:nvPr>
            <p:ph type="title"/>
          </p:nvPr>
        </p:nvSpPr>
        <p:spPr/>
        <p:txBody>
          <a:bodyPr>
            <a:normAutofit/>
          </a:bodyPr>
          <a:lstStyle/>
          <a:p>
            <a:r>
              <a:rPr lang="en-US" sz="4800" dirty="0"/>
              <a:t>Field Emission Analysis in PIP-II SRF Cavities Using Geant4</a:t>
            </a:r>
          </a:p>
        </p:txBody>
      </p:sp>
      <p:sp>
        <p:nvSpPr>
          <p:cNvPr id="3" name="Text Placeholder 2">
            <a:extLst>
              <a:ext uri="{FF2B5EF4-FFF2-40B4-BE49-F238E27FC236}">
                <a16:creationId xmlns:a16="http://schemas.microsoft.com/office/drawing/2014/main" id="{BA60D5AB-FDD1-BDE2-BACC-1CC94404FD33}"/>
              </a:ext>
            </a:extLst>
          </p:cNvPr>
          <p:cNvSpPr>
            <a:spLocks noGrp="1"/>
          </p:cNvSpPr>
          <p:nvPr>
            <p:ph type="body" sz="quarter" idx="13"/>
          </p:nvPr>
        </p:nvSpPr>
        <p:spPr>
          <a:xfrm>
            <a:off x="914399" y="5038954"/>
            <a:ext cx="10003536" cy="278477"/>
          </a:xfrm>
        </p:spPr>
        <p:txBody>
          <a:bodyPr/>
          <a:lstStyle/>
          <a:p>
            <a:r>
              <a:rPr lang="en-US" sz="2400" dirty="0">
                <a:solidFill>
                  <a:schemeClr val="tx2"/>
                </a:solidFill>
              </a:rPr>
              <a:t>Sajini Wijethunga</a:t>
            </a:r>
          </a:p>
        </p:txBody>
      </p:sp>
      <p:sp>
        <p:nvSpPr>
          <p:cNvPr id="4" name="Text Placeholder 3">
            <a:extLst>
              <a:ext uri="{FF2B5EF4-FFF2-40B4-BE49-F238E27FC236}">
                <a16:creationId xmlns:a16="http://schemas.microsoft.com/office/drawing/2014/main" id="{1DA6BF07-4058-8044-9562-B656F62FFA1A}"/>
              </a:ext>
            </a:extLst>
          </p:cNvPr>
          <p:cNvSpPr>
            <a:spLocks noGrp="1"/>
          </p:cNvSpPr>
          <p:nvPr>
            <p:ph type="body" sz="quarter" idx="11"/>
          </p:nvPr>
        </p:nvSpPr>
        <p:spPr>
          <a:xfrm>
            <a:off x="914399" y="5436939"/>
            <a:ext cx="10003537" cy="278476"/>
          </a:xfrm>
        </p:spPr>
        <p:txBody>
          <a:bodyPr/>
          <a:lstStyle/>
          <a:p>
            <a:r>
              <a:rPr lang="en-US" sz="1800" dirty="0"/>
              <a:t>Engineering Physicist II</a:t>
            </a:r>
          </a:p>
        </p:txBody>
      </p:sp>
      <p:sp>
        <p:nvSpPr>
          <p:cNvPr id="5" name="Text Placeholder 4">
            <a:extLst>
              <a:ext uri="{FF2B5EF4-FFF2-40B4-BE49-F238E27FC236}">
                <a16:creationId xmlns:a16="http://schemas.microsoft.com/office/drawing/2014/main" id="{1C8CBD36-D35F-530B-F7B9-E7C62FAE2170}"/>
              </a:ext>
            </a:extLst>
          </p:cNvPr>
          <p:cNvSpPr>
            <a:spLocks noGrp="1"/>
          </p:cNvSpPr>
          <p:nvPr>
            <p:ph type="body" sz="quarter" idx="14"/>
          </p:nvPr>
        </p:nvSpPr>
        <p:spPr/>
        <p:txBody>
          <a:bodyPr/>
          <a:lstStyle/>
          <a:p>
            <a:r>
              <a:rPr lang="en-US" dirty="0"/>
              <a:t>June 11, 2026</a:t>
            </a:r>
          </a:p>
        </p:txBody>
      </p:sp>
    </p:spTree>
    <p:extLst>
      <p:ext uri="{BB962C8B-B14F-4D97-AF65-F5344CB8AC3E}">
        <p14:creationId xmlns:p14="http://schemas.microsoft.com/office/powerpoint/2010/main" val="2285368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6DA8E6-7670-0445-8221-5956FA57A8C0}"/>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7ED06CB7-366D-FB3F-AF84-7EB598E044CD}"/>
              </a:ext>
            </a:extLst>
          </p:cNvPr>
          <p:cNvSpPr>
            <a:spLocks noGrp="1"/>
          </p:cNvSpPr>
          <p:nvPr>
            <p:ph type="sldNum" sz="quarter" idx="40"/>
          </p:nvPr>
        </p:nvSpPr>
        <p:spPr/>
        <p:txBody>
          <a:bodyPr/>
          <a:lstStyle/>
          <a:p>
            <a:fld id="{F4BAA12D-5F28-3140-935A-44BF4B54B6B6}" type="slidenum">
              <a:rPr lang="en-US" smtClean="0"/>
              <a:pPr/>
              <a:t>10</a:t>
            </a:fld>
            <a:endParaRPr lang="en-US" dirty="0"/>
          </a:p>
        </p:txBody>
      </p:sp>
      <p:sp>
        <p:nvSpPr>
          <p:cNvPr id="7" name="Text Placeholder 1">
            <a:extLst>
              <a:ext uri="{FF2B5EF4-FFF2-40B4-BE49-F238E27FC236}">
                <a16:creationId xmlns:a16="http://schemas.microsoft.com/office/drawing/2014/main" id="{1B8AA8D7-EF61-FC57-2B8A-211E4C438DF0}"/>
              </a:ext>
            </a:extLst>
          </p:cNvPr>
          <p:cNvSpPr>
            <a:spLocks noGrp="1"/>
          </p:cNvSpPr>
          <p:nvPr>
            <p:ph type="body" sz="quarter" idx="10"/>
          </p:nvPr>
        </p:nvSpPr>
        <p:spPr>
          <a:xfrm>
            <a:off x="914398" y="1016664"/>
            <a:ext cx="9994392" cy="1699982"/>
          </a:xfrm>
        </p:spPr>
        <p:txBody>
          <a:bodyPr/>
          <a:lstStyle/>
          <a:p>
            <a:pPr algn="just">
              <a:spcAft>
                <a:spcPts val="1200"/>
              </a:spcAft>
              <a:buClr>
                <a:srgbClr val="000000"/>
              </a:buClr>
            </a:pPr>
            <a:r>
              <a:rPr lang="en-US" sz="1600" dirty="0">
                <a:solidFill>
                  <a:schemeClr val="tx1">
                    <a:lumMod val="75000"/>
                  </a:schemeClr>
                </a:solidFill>
                <a:latin typeface="Helvetica" panose="020B0604020202020204" pitchFamily="34" charset="0"/>
                <a:cs typeface="Helvetica" panose="020B0604020202020204" pitchFamily="34" charset="0"/>
              </a:rPr>
              <a:t>Geant4 is an open-source, Monte-Carlo-based toolkit used to simulate the transport and interaction of particles through matter</a:t>
            </a:r>
          </a:p>
          <a:p>
            <a:pPr marL="457200" lvl="1" indent="0" algn="just">
              <a:spcAft>
                <a:spcPts val="1200"/>
              </a:spcAft>
              <a:buNone/>
            </a:pPr>
            <a:r>
              <a:rPr lang="en-US" sz="1400" b="1" dirty="0">
                <a:solidFill>
                  <a:schemeClr val="accent1"/>
                </a:solidFill>
                <a:latin typeface="Helvetica" panose="020B0604020202020204" pitchFamily="34" charset="0"/>
                <a:cs typeface="Helvetica" panose="020B0604020202020204" pitchFamily="34" charset="0"/>
              </a:rPr>
              <a:t>Physics Processes:</a:t>
            </a:r>
            <a:r>
              <a:rPr lang="en-US" sz="1400" b="1" dirty="0">
                <a:solidFill>
                  <a:schemeClr val="tx1">
                    <a:lumMod val="75000"/>
                  </a:schemeClr>
                </a:solidFill>
                <a:latin typeface="Helvetica" panose="020B0604020202020204" pitchFamily="34" charset="0"/>
                <a:cs typeface="Helvetica" panose="020B0604020202020204" pitchFamily="34" charset="0"/>
              </a:rPr>
              <a:t> </a:t>
            </a:r>
            <a:r>
              <a:rPr lang="en-US" sz="1400" dirty="0">
                <a:solidFill>
                  <a:schemeClr val="tx1">
                    <a:lumMod val="75000"/>
                  </a:schemeClr>
                </a:solidFill>
                <a:latin typeface="Helvetica" panose="020B0604020202020204" pitchFamily="34" charset="0"/>
                <a:cs typeface="Helvetica" panose="020B0604020202020204" pitchFamily="34" charset="0"/>
              </a:rPr>
              <a:t>key physics processes of interest are bremsstrahlung, Compton scattering, and ionization</a:t>
            </a:r>
          </a:p>
          <a:p>
            <a:pPr marL="457200" lvl="1" indent="0" algn="just">
              <a:spcAft>
                <a:spcPts val="1200"/>
              </a:spcAft>
              <a:buNone/>
            </a:pPr>
            <a:r>
              <a:rPr lang="en-US" sz="1400" b="1" dirty="0">
                <a:solidFill>
                  <a:schemeClr val="accent1"/>
                </a:solidFill>
                <a:latin typeface="Helvetica" panose="020B0604020202020204" pitchFamily="34" charset="0"/>
                <a:cs typeface="Helvetica" panose="020B0604020202020204" pitchFamily="34" charset="0"/>
              </a:rPr>
              <a:t>Physics List: </a:t>
            </a:r>
            <a:r>
              <a:rPr lang="en-US" sz="1400" dirty="0">
                <a:solidFill>
                  <a:schemeClr val="tx1">
                    <a:lumMod val="75000"/>
                  </a:schemeClr>
                </a:solidFill>
                <a:latin typeface="Helvetica" panose="020B0604020202020204" pitchFamily="34" charset="0"/>
                <a:cs typeface="Helvetica" panose="020B0604020202020204" pitchFamily="34" charset="0"/>
              </a:rPr>
              <a:t>G4EmStandardPhysics_option4 used for high-accuracy modeling of low-energy EM interactions, including multiple scattering</a:t>
            </a:r>
          </a:p>
          <a:p>
            <a:pPr marL="457200" lvl="1" indent="0" algn="just">
              <a:spcAft>
                <a:spcPts val="1200"/>
              </a:spcAft>
              <a:buNone/>
            </a:pPr>
            <a:r>
              <a:rPr lang="en-US" sz="1400" b="1" dirty="0">
                <a:solidFill>
                  <a:schemeClr val="accent1"/>
                </a:solidFill>
                <a:latin typeface="Helvetica" panose="020B0604020202020204" pitchFamily="34" charset="0"/>
                <a:cs typeface="Helvetica" panose="020B0604020202020204" pitchFamily="34" charset="0"/>
              </a:rPr>
              <a:t>Tracking: </a:t>
            </a:r>
            <a:r>
              <a:rPr lang="en-US" sz="1400" dirty="0">
                <a:solidFill>
                  <a:schemeClr val="tx1">
                    <a:lumMod val="75000"/>
                  </a:schemeClr>
                </a:solidFill>
                <a:latin typeface="Helvetica" panose="020B0604020202020204" pitchFamily="34" charset="0"/>
                <a:cs typeface="Helvetica" panose="020B0604020202020204" pitchFamily="34" charset="0"/>
              </a:rPr>
              <a:t>continuously tracks both primary and secondary particles step-by-step until they are absorbed or escape into the world volume, recording all relevant information such as particle position, momentum, and energy</a:t>
            </a:r>
          </a:p>
          <a:p>
            <a:pPr marL="0" indent="0" algn="just">
              <a:spcAft>
                <a:spcPts val="1200"/>
              </a:spcAft>
              <a:buNone/>
            </a:pPr>
            <a:endParaRPr lang="en-US" sz="1600" dirty="0">
              <a:latin typeface="Helvetica" panose="020B0604020202020204" pitchFamily="34" charset="0"/>
              <a:cs typeface="Helvetica" panose="020B0604020202020204" pitchFamily="34" charset="0"/>
            </a:endParaRPr>
          </a:p>
        </p:txBody>
      </p:sp>
      <p:sp>
        <p:nvSpPr>
          <p:cNvPr id="8" name="Title 2">
            <a:extLst>
              <a:ext uri="{FF2B5EF4-FFF2-40B4-BE49-F238E27FC236}">
                <a16:creationId xmlns:a16="http://schemas.microsoft.com/office/drawing/2014/main" id="{97A51994-E645-E800-0D80-00D936FA2F20}"/>
              </a:ext>
            </a:extLst>
          </p:cNvPr>
          <p:cNvSpPr>
            <a:spLocks noGrp="1"/>
          </p:cNvSpPr>
          <p:nvPr>
            <p:ph type="title"/>
          </p:nvPr>
        </p:nvSpPr>
        <p:spPr>
          <a:xfrm>
            <a:off x="1241068" y="322423"/>
            <a:ext cx="9994393" cy="433527"/>
          </a:xfrm>
        </p:spPr>
        <p:txBody>
          <a:bodyPr/>
          <a:lstStyle/>
          <a:p>
            <a:r>
              <a:rPr lang="en-US" dirty="0"/>
              <a:t>HB650 - Geant4 simulations</a:t>
            </a:r>
          </a:p>
        </p:txBody>
      </p:sp>
      <p:sp>
        <p:nvSpPr>
          <p:cNvPr id="9" name="TextBox 8">
            <a:extLst>
              <a:ext uri="{FF2B5EF4-FFF2-40B4-BE49-F238E27FC236}">
                <a16:creationId xmlns:a16="http://schemas.microsoft.com/office/drawing/2014/main" id="{BABB7FDC-AE9D-A3FC-58C3-0DA2DC10DA90}"/>
              </a:ext>
            </a:extLst>
          </p:cNvPr>
          <p:cNvSpPr txBox="1"/>
          <p:nvPr/>
        </p:nvSpPr>
        <p:spPr>
          <a:xfrm>
            <a:off x="2718855" y="6164457"/>
            <a:ext cx="6094562"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10: Particle shower generated by electrons impacting the cavity surface (from iris 2). </a:t>
            </a:r>
          </a:p>
        </p:txBody>
      </p:sp>
      <p:grpSp>
        <p:nvGrpSpPr>
          <p:cNvPr id="19" name="Group 18">
            <a:extLst>
              <a:ext uri="{FF2B5EF4-FFF2-40B4-BE49-F238E27FC236}">
                <a16:creationId xmlns:a16="http://schemas.microsoft.com/office/drawing/2014/main" id="{E355BB51-991F-9339-0707-E7B5AF70363E}"/>
              </a:ext>
            </a:extLst>
          </p:cNvPr>
          <p:cNvGrpSpPr/>
          <p:nvPr/>
        </p:nvGrpSpPr>
        <p:grpSpPr>
          <a:xfrm>
            <a:off x="8413153" y="3752759"/>
            <a:ext cx="2190318" cy="1025922"/>
            <a:chOff x="9228368" y="2810380"/>
            <a:chExt cx="2190318" cy="1025922"/>
          </a:xfrm>
        </p:grpSpPr>
        <p:sp>
          <p:nvSpPr>
            <p:cNvPr id="2" name="TextBox 1">
              <a:extLst>
                <a:ext uri="{FF2B5EF4-FFF2-40B4-BE49-F238E27FC236}">
                  <a16:creationId xmlns:a16="http://schemas.microsoft.com/office/drawing/2014/main" id="{DB3AC8D4-5E95-CC80-F6FA-1497C5599E54}"/>
                </a:ext>
              </a:extLst>
            </p:cNvPr>
            <p:cNvSpPr txBox="1"/>
            <p:nvPr/>
          </p:nvSpPr>
          <p:spPr>
            <a:xfrm>
              <a:off x="9323882" y="2810380"/>
              <a:ext cx="2094804" cy="1025922"/>
            </a:xfrm>
            <a:prstGeom prst="rect">
              <a:avLst/>
            </a:prstGeom>
            <a:noFill/>
          </p:spPr>
          <p:txBody>
            <a:bodyPr wrap="none" lIns="365760" tIns="274320" rIns="365760" bIns="274320" rtlCol="0">
              <a:spAutoFit/>
            </a:bodyPr>
            <a:lstStyle/>
            <a:p>
              <a:pPr>
                <a:spcAft>
                  <a:spcPts val="800"/>
                </a:spcAft>
              </a:pPr>
              <a:r>
                <a:rPr lang="en-US" sz="1200" dirty="0">
                  <a:solidFill>
                    <a:schemeClr val="bg2">
                      <a:lumMod val="25000"/>
                    </a:schemeClr>
                  </a:solidFill>
                  <a:latin typeface="Helvetica" pitchFamily="2" charset="0"/>
                </a:rPr>
                <a:t>Electron trajectories</a:t>
              </a:r>
            </a:p>
            <a:p>
              <a:pPr>
                <a:spcAft>
                  <a:spcPts val="800"/>
                </a:spcAft>
              </a:pPr>
              <a:r>
                <a:rPr lang="en-US" sz="1200" dirty="0">
                  <a:solidFill>
                    <a:schemeClr val="bg2">
                      <a:lumMod val="25000"/>
                    </a:schemeClr>
                  </a:solidFill>
                  <a:latin typeface="Helvetica" pitchFamily="2" charset="0"/>
                </a:rPr>
                <a:t>Gamma rays</a:t>
              </a:r>
            </a:p>
          </p:txBody>
        </p:sp>
        <p:cxnSp>
          <p:nvCxnSpPr>
            <p:cNvPr id="4" name="Straight Connector 3">
              <a:extLst>
                <a:ext uri="{FF2B5EF4-FFF2-40B4-BE49-F238E27FC236}">
                  <a16:creationId xmlns:a16="http://schemas.microsoft.com/office/drawing/2014/main" id="{C0D915E6-D0A7-76F8-CFDE-5B1312DD0615}"/>
                </a:ext>
              </a:extLst>
            </p:cNvPr>
            <p:cNvCxnSpPr/>
            <p:nvPr/>
          </p:nvCxnSpPr>
          <p:spPr>
            <a:xfrm>
              <a:off x="9228368" y="3191256"/>
              <a:ext cx="400264"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1B2A181-F3A3-7D7E-D268-10BE421C5CF6}"/>
                </a:ext>
              </a:extLst>
            </p:cNvPr>
            <p:cNvCxnSpPr/>
            <p:nvPr/>
          </p:nvCxnSpPr>
          <p:spPr>
            <a:xfrm>
              <a:off x="9243674" y="3517392"/>
              <a:ext cx="400264"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grpSp>
      <p:pic>
        <p:nvPicPr>
          <p:cNvPr id="3" name="Picture 2">
            <a:extLst>
              <a:ext uri="{FF2B5EF4-FFF2-40B4-BE49-F238E27FC236}">
                <a16:creationId xmlns:a16="http://schemas.microsoft.com/office/drawing/2014/main" id="{B6BB0015-BEAB-D21C-25A4-33E7CE50BB52}"/>
              </a:ext>
            </a:extLst>
          </p:cNvPr>
          <p:cNvPicPr>
            <a:picLocks noChangeAspect="1"/>
          </p:cNvPicPr>
          <p:nvPr/>
        </p:nvPicPr>
        <p:blipFill>
          <a:blip r:embed="rId3"/>
          <a:stretch>
            <a:fillRect/>
          </a:stretch>
        </p:blipFill>
        <p:spPr>
          <a:xfrm>
            <a:off x="3244946" y="3219363"/>
            <a:ext cx="5042380" cy="2931239"/>
          </a:xfrm>
          <a:prstGeom prst="rect">
            <a:avLst/>
          </a:prstGeom>
        </p:spPr>
      </p:pic>
    </p:spTree>
    <p:extLst>
      <p:ext uri="{BB962C8B-B14F-4D97-AF65-F5344CB8AC3E}">
        <p14:creationId xmlns:p14="http://schemas.microsoft.com/office/powerpoint/2010/main" val="311991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C44251F-2DE7-D34B-3860-C9AF123F3419}"/>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E7819E68-A50E-8B67-B50A-AACF487AA872}"/>
              </a:ext>
            </a:extLst>
          </p:cNvPr>
          <p:cNvSpPr>
            <a:spLocks noGrp="1"/>
          </p:cNvSpPr>
          <p:nvPr>
            <p:ph type="sldNum" sz="quarter" idx="40"/>
          </p:nvPr>
        </p:nvSpPr>
        <p:spPr/>
        <p:txBody>
          <a:bodyPr/>
          <a:lstStyle/>
          <a:p>
            <a:fld id="{F4BAA12D-5F28-3140-935A-44BF4B54B6B6}" type="slidenum">
              <a:rPr lang="en-US" smtClean="0"/>
              <a:pPr/>
              <a:t>11</a:t>
            </a:fld>
            <a:endParaRPr lang="en-US" dirty="0"/>
          </a:p>
        </p:txBody>
      </p:sp>
      <p:sp>
        <p:nvSpPr>
          <p:cNvPr id="26" name="Title 2">
            <a:extLst>
              <a:ext uri="{FF2B5EF4-FFF2-40B4-BE49-F238E27FC236}">
                <a16:creationId xmlns:a16="http://schemas.microsoft.com/office/drawing/2014/main" id="{7E8566D3-07DF-3402-3A35-849038FCCB6C}"/>
              </a:ext>
            </a:extLst>
          </p:cNvPr>
          <p:cNvSpPr>
            <a:spLocks noGrp="1"/>
          </p:cNvSpPr>
          <p:nvPr>
            <p:ph type="title"/>
          </p:nvPr>
        </p:nvSpPr>
        <p:spPr>
          <a:xfrm>
            <a:off x="1129803" y="297519"/>
            <a:ext cx="9994393" cy="433527"/>
          </a:xfrm>
        </p:spPr>
        <p:txBody>
          <a:bodyPr/>
          <a:lstStyle/>
          <a:p>
            <a:r>
              <a:rPr lang="en-US" dirty="0"/>
              <a:t>HB650 - Geant4 results analysis</a:t>
            </a:r>
          </a:p>
        </p:txBody>
      </p:sp>
      <p:sp>
        <p:nvSpPr>
          <p:cNvPr id="27" name="TextBox 26">
            <a:extLst>
              <a:ext uri="{FF2B5EF4-FFF2-40B4-BE49-F238E27FC236}">
                <a16:creationId xmlns:a16="http://schemas.microsoft.com/office/drawing/2014/main" id="{46C71DEF-064C-3742-EC85-FB904A2392C6}"/>
              </a:ext>
            </a:extLst>
          </p:cNvPr>
          <p:cNvSpPr txBox="1"/>
          <p:nvPr/>
        </p:nvSpPr>
        <p:spPr>
          <a:xfrm>
            <a:off x="254219" y="3359747"/>
            <a:ext cx="6360627"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11: Number of particles exiting the cavity wall visualization in the Y-Z plane. </a:t>
            </a:r>
          </a:p>
          <a:p>
            <a:pPr algn="ctr"/>
            <a:endParaRPr lang="en-US" sz="1100" dirty="0">
              <a:latin typeface="Helvetica" panose="020B0604020202020204"/>
              <a:cs typeface="Helvetica" panose="020B0604020202020204"/>
            </a:endParaRPr>
          </a:p>
        </p:txBody>
      </p:sp>
      <p:sp>
        <p:nvSpPr>
          <p:cNvPr id="28" name="Text Placeholder 1">
            <a:extLst>
              <a:ext uri="{FF2B5EF4-FFF2-40B4-BE49-F238E27FC236}">
                <a16:creationId xmlns:a16="http://schemas.microsoft.com/office/drawing/2014/main" id="{F5BD6667-8EE0-58EA-B4ED-955CAEF10B57}"/>
              </a:ext>
            </a:extLst>
          </p:cNvPr>
          <p:cNvSpPr>
            <a:spLocks noGrp="1"/>
          </p:cNvSpPr>
          <p:nvPr>
            <p:ph type="body" sz="quarter" idx="10"/>
          </p:nvPr>
        </p:nvSpPr>
        <p:spPr>
          <a:xfrm>
            <a:off x="736659" y="916370"/>
            <a:ext cx="9994392" cy="1699982"/>
          </a:xfrm>
        </p:spPr>
        <p:txBody>
          <a:bodyPr/>
          <a:lstStyle/>
          <a:p>
            <a:r>
              <a:rPr lang="en-US" sz="1600" dirty="0">
                <a:solidFill>
                  <a:srgbClr val="0070C0"/>
                </a:solidFill>
              </a:rPr>
              <a:t>Particles exiting the cavity wall</a:t>
            </a:r>
          </a:p>
        </p:txBody>
      </p:sp>
      <p:sp>
        <p:nvSpPr>
          <p:cNvPr id="29" name="TextBox 28">
            <a:extLst>
              <a:ext uri="{FF2B5EF4-FFF2-40B4-BE49-F238E27FC236}">
                <a16:creationId xmlns:a16="http://schemas.microsoft.com/office/drawing/2014/main" id="{0101220E-79E1-647B-AA30-1937F05EAABB}"/>
              </a:ext>
            </a:extLst>
          </p:cNvPr>
          <p:cNvSpPr txBox="1"/>
          <p:nvPr/>
        </p:nvSpPr>
        <p:spPr>
          <a:xfrm>
            <a:off x="357264" y="4020207"/>
            <a:ext cx="6360627" cy="2046714"/>
          </a:xfrm>
          <a:prstGeom prst="rect">
            <a:avLst/>
          </a:prstGeom>
          <a:noFill/>
          <a:ln>
            <a:noFill/>
          </a:ln>
        </p:spPr>
        <p:txBody>
          <a:bodyPr wrap="square">
            <a:spAutoFit/>
          </a:bodyPr>
          <a:lstStyle/>
          <a:p>
            <a:pPr marL="285750"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The magnetic shield and vacuum vessel absorb most exiting particles, revealing the cavity cell structure in the particle distribution</a:t>
            </a:r>
          </a:p>
          <a:p>
            <a:pPr marL="285750"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Except for irises 1 and 6, most particles exit near their emission location before reaching maximum energy</a:t>
            </a:r>
          </a:p>
          <a:p>
            <a:pPr marL="285750"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Only a small fraction of exiting particles exceed 10 MeV, with most originating from irises 1 and 6</a:t>
            </a:r>
          </a:p>
          <a:p>
            <a:pPr marL="742950" lvl="1"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Neutron production, if present, is therefore most likely associated with particle losses from irises 1 and 6</a:t>
            </a:r>
          </a:p>
        </p:txBody>
      </p:sp>
      <p:sp>
        <p:nvSpPr>
          <p:cNvPr id="38" name="TextBox 37">
            <a:extLst>
              <a:ext uri="{FF2B5EF4-FFF2-40B4-BE49-F238E27FC236}">
                <a16:creationId xmlns:a16="http://schemas.microsoft.com/office/drawing/2014/main" id="{7C327F9D-2A5C-A983-13A3-D37C991447D2}"/>
              </a:ext>
            </a:extLst>
          </p:cNvPr>
          <p:cNvSpPr txBox="1"/>
          <p:nvPr/>
        </p:nvSpPr>
        <p:spPr>
          <a:xfrm>
            <a:off x="7356904" y="3681786"/>
            <a:ext cx="4366421"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12: Energy distribution of the particles exiting the cavity wall. </a:t>
            </a:r>
          </a:p>
          <a:p>
            <a:pPr algn="ctr"/>
            <a:endParaRPr lang="en-US" sz="1100" dirty="0">
              <a:latin typeface="Helvetica" panose="020B0604020202020204"/>
              <a:cs typeface="Helvetica" panose="020B0604020202020204"/>
            </a:endParaRPr>
          </a:p>
        </p:txBody>
      </p:sp>
      <p:pic>
        <p:nvPicPr>
          <p:cNvPr id="47" name="Picture 46">
            <a:extLst>
              <a:ext uri="{FF2B5EF4-FFF2-40B4-BE49-F238E27FC236}">
                <a16:creationId xmlns:a16="http://schemas.microsoft.com/office/drawing/2014/main" id="{515749B0-016F-6678-0F76-EAA410649380}"/>
              </a:ext>
            </a:extLst>
          </p:cNvPr>
          <p:cNvPicPr>
            <a:picLocks noChangeAspect="1"/>
          </p:cNvPicPr>
          <p:nvPr/>
        </p:nvPicPr>
        <p:blipFill>
          <a:blip r:embed="rId3"/>
          <a:stretch>
            <a:fillRect/>
          </a:stretch>
        </p:blipFill>
        <p:spPr>
          <a:xfrm>
            <a:off x="7356904" y="1247266"/>
            <a:ext cx="4098437" cy="2459663"/>
          </a:xfrm>
          <a:prstGeom prst="rect">
            <a:avLst/>
          </a:prstGeom>
        </p:spPr>
      </p:pic>
      <p:pic>
        <p:nvPicPr>
          <p:cNvPr id="3" name="Picture 2">
            <a:extLst>
              <a:ext uri="{FF2B5EF4-FFF2-40B4-BE49-F238E27FC236}">
                <a16:creationId xmlns:a16="http://schemas.microsoft.com/office/drawing/2014/main" id="{C4713364-E5FD-A798-F453-ECA058881350}"/>
              </a:ext>
            </a:extLst>
          </p:cNvPr>
          <p:cNvPicPr>
            <a:picLocks noChangeAspect="1"/>
          </p:cNvPicPr>
          <p:nvPr/>
        </p:nvPicPr>
        <p:blipFill>
          <a:blip r:embed="rId4"/>
          <a:srcRect l="7084" t="6474" r="5913"/>
          <a:stretch>
            <a:fillRect/>
          </a:stretch>
        </p:blipFill>
        <p:spPr>
          <a:xfrm>
            <a:off x="196066" y="1254865"/>
            <a:ext cx="6892854" cy="2056218"/>
          </a:xfrm>
          <a:prstGeom prst="rect">
            <a:avLst/>
          </a:prstGeom>
        </p:spPr>
      </p:pic>
      <p:pic>
        <p:nvPicPr>
          <p:cNvPr id="8" name="Picture 7">
            <a:extLst>
              <a:ext uri="{FF2B5EF4-FFF2-40B4-BE49-F238E27FC236}">
                <a16:creationId xmlns:a16="http://schemas.microsoft.com/office/drawing/2014/main" id="{209DEBD6-DA7C-8B43-9E97-A448B667D802}"/>
              </a:ext>
            </a:extLst>
          </p:cNvPr>
          <p:cNvPicPr>
            <a:picLocks noChangeAspect="1"/>
          </p:cNvPicPr>
          <p:nvPr/>
        </p:nvPicPr>
        <p:blipFill>
          <a:blip r:embed="rId5"/>
          <a:srcRect t="5808"/>
          <a:stretch>
            <a:fillRect/>
          </a:stretch>
        </p:blipFill>
        <p:spPr>
          <a:xfrm>
            <a:off x="7088920" y="4112673"/>
            <a:ext cx="4571284" cy="2459664"/>
          </a:xfrm>
          <a:prstGeom prst="rect">
            <a:avLst/>
          </a:prstGeom>
        </p:spPr>
      </p:pic>
      <p:sp>
        <p:nvSpPr>
          <p:cNvPr id="9" name="TextBox 8">
            <a:extLst>
              <a:ext uri="{FF2B5EF4-FFF2-40B4-BE49-F238E27FC236}">
                <a16:creationId xmlns:a16="http://schemas.microsoft.com/office/drawing/2014/main" id="{663256D4-0F56-7E2F-1199-F5C9943C927C}"/>
              </a:ext>
            </a:extLst>
          </p:cNvPr>
          <p:cNvSpPr txBox="1"/>
          <p:nvPr/>
        </p:nvSpPr>
        <p:spPr>
          <a:xfrm>
            <a:off x="7222911" y="6506031"/>
            <a:ext cx="4366421"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13: Particle breakdown exiting the cavity volume.</a:t>
            </a:r>
          </a:p>
          <a:p>
            <a:pPr algn="ctr"/>
            <a:endParaRPr lang="en-US" sz="1100" dirty="0">
              <a:latin typeface="Helvetica" panose="020B0604020202020204"/>
              <a:cs typeface="Helvetica" panose="020B0604020202020204"/>
            </a:endParaRPr>
          </a:p>
        </p:txBody>
      </p:sp>
    </p:spTree>
    <p:extLst>
      <p:ext uri="{BB962C8B-B14F-4D97-AF65-F5344CB8AC3E}">
        <p14:creationId xmlns:p14="http://schemas.microsoft.com/office/powerpoint/2010/main" val="187949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70C598BB-C666-CD1E-DFF8-1473469C11DC}"/>
              </a:ext>
            </a:extLst>
          </p:cNvPr>
          <p:cNvPicPr>
            <a:picLocks noChangeAspect="1"/>
          </p:cNvPicPr>
          <p:nvPr/>
        </p:nvPicPr>
        <p:blipFill>
          <a:blip r:embed="rId3"/>
          <a:stretch>
            <a:fillRect/>
          </a:stretch>
        </p:blipFill>
        <p:spPr>
          <a:xfrm>
            <a:off x="6453951" y="3760096"/>
            <a:ext cx="4272155" cy="2563920"/>
          </a:xfrm>
          <a:prstGeom prst="rect">
            <a:avLst/>
          </a:prstGeom>
        </p:spPr>
      </p:pic>
      <p:pic>
        <p:nvPicPr>
          <p:cNvPr id="3" name="Picture 2">
            <a:extLst>
              <a:ext uri="{FF2B5EF4-FFF2-40B4-BE49-F238E27FC236}">
                <a16:creationId xmlns:a16="http://schemas.microsoft.com/office/drawing/2014/main" id="{EF6CA559-03A8-4C6C-FD92-584CB73A2850}"/>
              </a:ext>
            </a:extLst>
          </p:cNvPr>
          <p:cNvPicPr>
            <a:picLocks noChangeAspect="1"/>
          </p:cNvPicPr>
          <p:nvPr/>
        </p:nvPicPr>
        <p:blipFill>
          <a:blip r:embed="rId4"/>
          <a:stretch>
            <a:fillRect/>
          </a:stretch>
        </p:blipFill>
        <p:spPr>
          <a:xfrm>
            <a:off x="6288601" y="1218683"/>
            <a:ext cx="4132754" cy="2480260"/>
          </a:xfrm>
          <a:prstGeom prst="rect">
            <a:avLst/>
          </a:prstGeom>
        </p:spPr>
      </p:pic>
      <p:pic>
        <p:nvPicPr>
          <p:cNvPr id="52" name="Picture 51">
            <a:extLst>
              <a:ext uri="{FF2B5EF4-FFF2-40B4-BE49-F238E27FC236}">
                <a16:creationId xmlns:a16="http://schemas.microsoft.com/office/drawing/2014/main" id="{911FE57B-1277-458E-2F48-A605667762DA}"/>
              </a:ext>
            </a:extLst>
          </p:cNvPr>
          <p:cNvPicPr>
            <a:picLocks noChangeAspect="1"/>
          </p:cNvPicPr>
          <p:nvPr/>
        </p:nvPicPr>
        <p:blipFill>
          <a:blip r:embed="rId5"/>
          <a:stretch>
            <a:fillRect/>
          </a:stretch>
        </p:blipFill>
        <p:spPr>
          <a:xfrm>
            <a:off x="985902" y="1174704"/>
            <a:ext cx="4211734" cy="2527658"/>
          </a:xfrm>
          <a:prstGeom prst="rect">
            <a:avLst/>
          </a:prstGeom>
        </p:spPr>
      </p:pic>
      <p:sp>
        <p:nvSpPr>
          <p:cNvPr id="5" name="Footer Placeholder 4">
            <a:extLst>
              <a:ext uri="{FF2B5EF4-FFF2-40B4-BE49-F238E27FC236}">
                <a16:creationId xmlns:a16="http://schemas.microsoft.com/office/drawing/2014/main" id="{CC93A272-5A8F-0BA9-73A8-5DC8FAF74B7E}"/>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952DC9F5-611F-2705-E89C-0255B41082D3}"/>
              </a:ext>
            </a:extLst>
          </p:cNvPr>
          <p:cNvSpPr>
            <a:spLocks noGrp="1"/>
          </p:cNvSpPr>
          <p:nvPr>
            <p:ph type="sldNum" sz="quarter" idx="40"/>
          </p:nvPr>
        </p:nvSpPr>
        <p:spPr/>
        <p:txBody>
          <a:bodyPr/>
          <a:lstStyle/>
          <a:p>
            <a:fld id="{F4BAA12D-5F28-3140-935A-44BF4B54B6B6}" type="slidenum">
              <a:rPr lang="en-US" smtClean="0"/>
              <a:pPr/>
              <a:t>12</a:t>
            </a:fld>
            <a:endParaRPr lang="en-US" dirty="0"/>
          </a:p>
        </p:txBody>
      </p:sp>
      <p:sp>
        <p:nvSpPr>
          <p:cNvPr id="9" name="Title 2">
            <a:extLst>
              <a:ext uri="{FF2B5EF4-FFF2-40B4-BE49-F238E27FC236}">
                <a16:creationId xmlns:a16="http://schemas.microsoft.com/office/drawing/2014/main" id="{B278D061-D5DC-8FF3-5404-58ACEBC103FA}"/>
              </a:ext>
            </a:extLst>
          </p:cNvPr>
          <p:cNvSpPr>
            <a:spLocks noGrp="1"/>
          </p:cNvSpPr>
          <p:nvPr>
            <p:ph type="title"/>
          </p:nvPr>
        </p:nvSpPr>
        <p:spPr>
          <a:xfrm>
            <a:off x="1170443" y="312099"/>
            <a:ext cx="9994393" cy="433527"/>
          </a:xfrm>
        </p:spPr>
        <p:txBody>
          <a:bodyPr/>
          <a:lstStyle/>
          <a:p>
            <a:r>
              <a:rPr lang="en-US" dirty="0"/>
              <a:t>HB650 - Geant4 results analysis</a:t>
            </a:r>
          </a:p>
        </p:txBody>
      </p:sp>
      <p:sp>
        <p:nvSpPr>
          <p:cNvPr id="10" name="Text Placeholder 1">
            <a:extLst>
              <a:ext uri="{FF2B5EF4-FFF2-40B4-BE49-F238E27FC236}">
                <a16:creationId xmlns:a16="http://schemas.microsoft.com/office/drawing/2014/main" id="{8CE341FF-6F16-FC34-B4AD-0203928472B7}"/>
              </a:ext>
            </a:extLst>
          </p:cNvPr>
          <p:cNvSpPr>
            <a:spLocks noGrp="1"/>
          </p:cNvSpPr>
          <p:nvPr>
            <p:ph type="body" sz="quarter" idx="10"/>
          </p:nvPr>
        </p:nvSpPr>
        <p:spPr>
          <a:xfrm>
            <a:off x="576701" y="883126"/>
            <a:ext cx="9994392" cy="266932"/>
          </a:xfrm>
        </p:spPr>
        <p:txBody>
          <a:bodyPr/>
          <a:lstStyle/>
          <a:p>
            <a:r>
              <a:rPr lang="en-US" sz="1600" dirty="0">
                <a:solidFill>
                  <a:srgbClr val="0070C0"/>
                </a:solidFill>
              </a:rPr>
              <a:t>Particles exiting the vacuum vessel</a:t>
            </a:r>
          </a:p>
        </p:txBody>
      </p:sp>
      <p:sp>
        <p:nvSpPr>
          <p:cNvPr id="11" name="TextBox 10">
            <a:extLst>
              <a:ext uri="{FF2B5EF4-FFF2-40B4-BE49-F238E27FC236}">
                <a16:creationId xmlns:a16="http://schemas.microsoft.com/office/drawing/2014/main" id="{6E5F3CD1-3DFD-9E8B-D6D6-F748E53E0CCD}"/>
              </a:ext>
            </a:extLst>
          </p:cNvPr>
          <p:cNvSpPr txBox="1"/>
          <p:nvPr/>
        </p:nvSpPr>
        <p:spPr>
          <a:xfrm>
            <a:off x="907731" y="3647662"/>
            <a:ext cx="4338792"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14: Particle distribution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(within y = ±10 cm). </a:t>
            </a:r>
          </a:p>
        </p:txBody>
      </p:sp>
      <p:sp>
        <p:nvSpPr>
          <p:cNvPr id="12" name="TextBox 11">
            <a:extLst>
              <a:ext uri="{FF2B5EF4-FFF2-40B4-BE49-F238E27FC236}">
                <a16:creationId xmlns:a16="http://schemas.microsoft.com/office/drawing/2014/main" id="{A94CD7FF-81E5-7900-3A92-A0752BACB35A}"/>
              </a:ext>
            </a:extLst>
          </p:cNvPr>
          <p:cNvSpPr txBox="1"/>
          <p:nvPr/>
        </p:nvSpPr>
        <p:spPr>
          <a:xfrm>
            <a:off x="1300966" y="5477649"/>
            <a:ext cx="3627067"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16: Energy distribution of particles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a:t>
            </a:r>
          </a:p>
        </p:txBody>
      </p:sp>
      <p:grpSp>
        <p:nvGrpSpPr>
          <p:cNvPr id="13" name="Group 12">
            <a:extLst>
              <a:ext uri="{FF2B5EF4-FFF2-40B4-BE49-F238E27FC236}">
                <a16:creationId xmlns:a16="http://schemas.microsoft.com/office/drawing/2014/main" id="{80CF416D-22F8-37A6-10AC-6747D873F5D0}"/>
              </a:ext>
            </a:extLst>
          </p:cNvPr>
          <p:cNvGrpSpPr/>
          <p:nvPr/>
        </p:nvGrpSpPr>
        <p:grpSpPr>
          <a:xfrm>
            <a:off x="5077556" y="2736942"/>
            <a:ext cx="992681" cy="1012575"/>
            <a:chOff x="5322305" y="4559135"/>
            <a:chExt cx="992681" cy="1012575"/>
          </a:xfrm>
        </p:grpSpPr>
        <p:grpSp>
          <p:nvGrpSpPr>
            <p:cNvPr id="14" name="Group 13">
              <a:extLst>
                <a:ext uri="{FF2B5EF4-FFF2-40B4-BE49-F238E27FC236}">
                  <a16:creationId xmlns:a16="http://schemas.microsoft.com/office/drawing/2014/main" id="{CE16E00A-7488-A8CA-8868-6982BD9FB5F2}"/>
                </a:ext>
              </a:extLst>
            </p:cNvPr>
            <p:cNvGrpSpPr/>
            <p:nvPr/>
          </p:nvGrpSpPr>
          <p:grpSpPr>
            <a:xfrm>
              <a:off x="5459455" y="4559135"/>
              <a:ext cx="855531" cy="810426"/>
              <a:chOff x="7387373" y="3082363"/>
              <a:chExt cx="834666" cy="882959"/>
            </a:xfrm>
          </p:grpSpPr>
          <p:cxnSp>
            <p:nvCxnSpPr>
              <p:cNvPr id="20" name="Straight Arrow Connector 19">
                <a:extLst>
                  <a:ext uri="{FF2B5EF4-FFF2-40B4-BE49-F238E27FC236}">
                    <a16:creationId xmlns:a16="http://schemas.microsoft.com/office/drawing/2014/main" id="{A20261B9-7003-7748-F745-7428774F910F}"/>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28DFBB2-7DE6-F5F9-9680-6A561C8093E3}"/>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04589FC-728F-8AAC-18AA-F5A6FF3F9724}"/>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23" name="TextBox 22">
                <a:extLst>
                  <a:ext uri="{FF2B5EF4-FFF2-40B4-BE49-F238E27FC236}">
                    <a16:creationId xmlns:a16="http://schemas.microsoft.com/office/drawing/2014/main" id="{C1F7BC52-F982-790E-0478-2D6B325A937C}"/>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15" name="Straight Arrow Connector 14">
              <a:extLst>
                <a:ext uri="{FF2B5EF4-FFF2-40B4-BE49-F238E27FC236}">
                  <a16:creationId xmlns:a16="http://schemas.microsoft.com/office/drawing/2014/main" id="{3B03BAB4-F775-D40C-BD6D-09117C58C3E3}"/>
                </a:ext>
              </a:extLst>
            </p:cNvPr>
            <p:cNvCxnSpPr>
              <a:cxnSpLocks/>
            </p:cNvCxnSpPr>
            <p:nvPr/>
          </p:nvCxnSpPr>
          <p:spPr>
            <a:xfrm flipH="1">
              <a:off x="5506275" y="5206329"/>
              <a:ext cx="62295" cy="192725"/>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248CE57-D273-0A6F-94D6-40D1A293FEB9}"/>
                </a:ext>
              </a:extLst>
            </p:cNvPr>
            <p:cNvSpPr txBox="1"/>
            <p:nvPr/>
          </p:nvSpPr>
          <p:spPr>
            <a:xfrm>
              <a:off x="5322305" y="5294711"/>
              <a:ext cx="304892" cy="276999"/>
            </a:xfrm>
            <a:prstGeom prst="rect">
              <a:avLst/>
            </a:prstGeom>
            <a:noFill/>
          </p:spPr>
          <p:txBody>
            <a:bodyPr wrap="none" rtlCol="0">
              <a:spAutoFit/>
            </a:bodyPr>
            <a:lstStyle/>
            <a:p>
              <a:r>
                <a:rPr lang="en-US" sz="1200" dirty="0">
                  <a:solidFill>
                    <a:srgbClr val="FF0000"/>
                  </a:solidFill>
                </a:rPr>
                <a:t>-x</a:t>
              </a:r>
            </a:p>
          </p:txBody>
        </p:sp>
        <p:cxnSp>
          <p:nvCxnSpPr>
            <p:cNvPr id="17" name="Straight Connector 16">
              <a:extLst>
                <a:ext uri="{FF2B5EF4-FFF2-40B4-BE49-F238E27FC236}">
                  <a16:creationId xmlns:a16="http://schemas.microsoft.com/office/drawing/2014/main" id="{61C379BD-8C48-DE04-3126-B2003EB4CBC6}"/>
                </a:ext>
              </a:extLst>
            </p:cNvPr>
            <p:cNvCxnSpPr>
              <a:cxnSpLocks/>
            </p:cNvCxnSpPr>
            <p:nvPr/>
          </p:nvCxnSpPr>
          <p:spPr>
            <a:xfrm>
              <a:off x="5580868" y="5199976"/>
              <a:ext cx="222209" cy="178007"/>
            </a:xfrm>
            <a:prstGeom prst="line">
              <a:avLst/>
            </a:prstGeom>
            <a:ln w="9525"/>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C322AF2D-A02E-35CD-DBBD-C1E78D650FDF}"/>
                </a:ext>
              </a:extLst>
            </p:cNvPr>
            <p:cNvSpPr txBox="1"/>
            <p:nvPr/>
          </p:nvSpPr>
          <p:spPr>
            <a:xfrm>
              <a:off x="5486960" y="5256328"/>
              <a:ext cx="287258" cy="276999"/>
            </a:xfrm>
            <a:prstGeom prst="rect">
              <a:avLst/>
            </a:prstGeom>
            <a:noFill/>
          </p:spPr>
          <p:txBody>
            <a:bodyPr wrap="none" rtlCol="0">
              <a:spAutoFit/>
            </a:bodyPr>
            <a:lstStyle/>
            <a:p>
              <a:r>
                <a:rPr lang="el-GR" sz="1200" dirty="0">
                  <a:solidFill>
                    <a:schemeClr val="accent3">
                      <a:lumMod val="75000"/>
                    </a:schemeClr>
                  </a:solidFill>
                </a:rPr>
                <a:t>φ</a:t>
              </a:r>
              <a:endParaRPr lang="en-US" sz="1200" dirty="0">
                <a:solidFill>
                  <a:schemeClr val="accent3">
                    <a:lumMod val="75000"/>
                  </a:schemeClr>
                </a:solidFill>
              </a:endParaRPr>
            </a:p>
          </p:txBody>
        </p:sp>
        <p:sp>
          <p:nvSpPr>
            <p:cNvPr id="19" name="Arc 18">
              <a:extLst>
                <a:ext uri="{FF2B5EF4-FFF2-40B4-BE49-F238E27FC236}">
                  <a16:creationId xmlns:a16="http://schemas.microsoft.com/office/drawing/2014/main" id="{9A921B72-95EF-EFE1-3592-9F226C140582}"/>
                </a:ext>
              </a:extLst>
            </p:cNvPr>
            <p:cNvSpPr/>
            <p:nvPr/>
          </p:nvSpPr>
          <p:spPr>
            <a:xfrm rot="7682212">
              <a:off x="5521986" y="5129135"/>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sp>
        <p:nvSpPr>
          <p:cNvPr id="24" name="TextBox 23">
            <a:extLst>
              <a:ext uri="{FF2B5EF4-FFF2-40B4-BE49-F238E27FC236}">
                <a16:creationId xmlns:a16="http://schemas.microsoft.com/office/drawing/2014/main" id="{ED2AE580-BA21-3A90-CCAF-74A1BF86AA84}"/>
              </a:ext>
            </a:extLst>
          </p:cNvPr>
          <p:cNvSpPr txBox="1"/>
          <p:nvPr/>
        </p:nvSpPr>
        <p:spPr>
          <a:xfrm>
            <a:off x="576701" y="5835248"/>
            <a:ext cx="6296753" cy="600164"/>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1400" kern="800" dirty="0">
                <a:effectLst/>
                <a:latin typeface="Helvetica" panose="020B0604020202020204" pitchFamily="34" charset="0"/>
                <a:ea typeface="Times New Roman" panose="02020603050405020304" pitchFamily="18" charset="0"/>
                <a:cs typeface="Helvetica" panose="020B0604020202020204" pitchFamily="34" charset="0"/>
              </a:rPr>
              <a:t>All particles escaping the vacuum vessel are gamma particles</a:t>
            </a:r>
          </a:p>
          <a:p>
            <a:pPr marL="285750" indent="-285750" algn="just">
              <a:spcAft>
                <a:spcPts val="600"/>
              </a:spcAft>
              <a:buFont typeface="Arial" panose="020B0604020202020204" pitchFamily="34" charset="0"/>
              <a:buChar char="•"/>
            </a:pPr>
            <a:r>
              <a:rPr lang="en-US" sz="1400" kern="800" dirty="0">
                <a:latin typeface="Helvetica" panose="020B0604020202020204" pitchFamily="34" charset="0"/>
                <a:ea typeface="Times New Roman" panose="02020603050405020304" pitchFamily="18" charset="0"/>
                <a:cs typeface="Helvetica" panose="020B0604020202020204" pitchFamily="34" charset="0"/>
              </a:rPr>
              <a:t>Gamma particle trajectories exhibit a clear directional distribution</a:t>
            </a:r>
            <a:endParaRPr lang="en-US" sz="1400" kern="800" dirty="0">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5" name="TextBox 24">
            <a:extLst>
              <a:ext uri="{FF2B5EF4-FFF2-40B4-BE49-F238E27FC236}">
                <a16:creationId xmlns:a16="http://schemas.microsoft.com/office/drawing/2014/main" id="{969CC701-743A-0AF6-EC9E-F43FC2B86B4C}"/>
              </a:ext>
            </a:extLst>
          </p:cNvPr>
          <p:cNvSpPr txBox="1"/>
          <p:nvPr/>
        </p:nvSpPr>
        <p:spPr>
          <a:xfrm>
            <a:off x="2361944" y="2852320"/>
            <a:ext cx="1985765" cy="754053"/>
          </a:xfrm>
          <a:prstGeom prst="rect">
            <a:avLst/>
          </a:prstGeom>
          <a:noFill/>
        </p:spPr>
        <p:txBody>
          <a:bodyPr wrap="square">
            <a:spAutoFit/>
          </a:bodyPr>
          <a:lstStyle/>
          <a:p>
            <a:pPr>
              <a:spcAft>
                <a:spcPts val="600"/>
              </a:spcAft>
            </a:pPr>
            <a:r>
              <a:rPr lang="el-GR" sz="1100" dirty="0">
                <a:latin typeface="Helvetica" panose="020B0604020202020204"/>
                <a:cs typeface="Helvetica" panose="020B0604020202020204"/>
              </a:rPr>
              <a:t>Φ</a:t>
            </a:r>
            <a:r>
              <a:rPr lang="en-US" sz="1100" dirty="0">
                <a:latin typeface="Helvetica" panose="020B0604020202020204"/>
                <a:cs typeface="Helvetica" panose="020B0604020202020204"/>
              </a:rPr>
              <a:t> = 90 ̊   = z+ direction</a:t>
            </a:r>
          </a:p>
          <a:p>
            <a:pPr>
              <a:spcAft>
                <a:spcPts val="600"/>
              </a:spcAft>
            </a:pPr>
            <a:r>
              <a:rPr lang="el-GR" sz="1100" dirty="0">
                <a:latin typeface="Helvetica" panose="020B0604020202020204"/>
                <a:cs typeface="Helvetica" panose="020B0604020202020204"/>
              </a:rPr>
              <a:t>Φ</a:t>
            </a:r>
            <a:r>
              <a:rPr lang="en-US" sz="1100" dirty="0">
                <a:latin typeface="Helvetica" panose="020B0604020202020204"/>
                <a:cs typeface="Helvetica" panose="020B0604020202020204"/>
              </a:rPr>
              <a:t> = 270</a:t>
            </a:r>
            <a:r>
              <a:rPr lang="en-US" sz="1100" dirty="0">
                <a:latin typeface="Aptos" panose="020B0004020202020204" pitchFamily="34" charset="0"/>
                <a:cs typeface="Helvetica" panose="020B0604020202020204"/>
              </a:rPr>
              <a:t>̊</a:t>
            </a:r>
            <a:r>
              <a:rPr lang="en-US" sz="1100" dirty="0">
                <a:latin typeface="Helvetica" panose="020B0604020202020204"/>
                <a:cs typeface="Helvetica" panose="020B0604020202020204"/>
              </a:rPr>
              <a:t>  = z- direction</a:t>
            </a:r>
          </a:p>
          <a:p>
            <a:pPr>
              <a:spcAft>
                <a:spcPts val="600"/>
              </a:spcAft>
            </a:pPr>
            <a:endParaRPr lang="en-US" sz="1100" dirty="0">
              <a:latin typeface="Helvetica" panose="020B0604020202020204"/>
              <a:cs typeface="Helvetica" panose="020B0604020202020204"/>
            </a:endParaRPr>
          </a:p>
        </p:txBody>
      </p:sp>
      <p:sp>
        <p:nvSpPr>
          <p:cNvPr id="57" name="TextBox 56">
            <a:extLst>
              <a:ext uri="{FF2B5EF4-FFF2-40B4-BE49-F238E27FC236}">
                <a16:creationId xmlns:a16="http://schemas.microsoft.com/office/drawing/2014/main" id="{E99AA4E6-3D89-DC0F-A2E2-7D2744FDED5F}"/>
              </a:ext>
            </a:extLst>
          </p:cNvPr>
          <p:cNvSpPr txBox="1"/>
          <p:nvPr/>
        </p:nvSpPr>
        <p:spPr>
          <a:xfrm>
            <a:off x="6227562" y="6292719"/>
            <a:ext cx="4678689"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17: Energy distribution of the particles exiting the vacuum vessel. </a:t>
            </a:r>
          </a:p>
          <a:p>
            <a:pPr algn="ctr"/>
            <a:endParaRPr lang="en-US" sz="1100" dirty="0">
              <a:latin typeface="Helvetica" panose="020B0604020202020204"/>
              <a:cs typeface="Helvetica" panose="020B0604020202020204"/>
            </a:endParaRPr>
          </a:p>
        </p:txBody>
      </p:sp>
      <p:grpSp>
        <p:nvGrpSpPr>
          <p:cNvPr id="4" name="Group 3">
            <a:extLst>
              <a:ext uri="{FF2B5EF4-FFF2-40B4-BE49-F238E27FC236}">
                <a16:creationId xmlns:a16="http://schemas.microsoft.com/office/drawing/2014/main" id="{83959E3E-74C8-0227-A05E-3D72CBB890AD}"/>
              </a:ext>
            </a:extLst>
          </p:cNvPr>
          <p:cNvGrpSpPr/>
          <p:nvPr/>
        </p:nvGrpSpPr>
        <p:grpSpPr>
          <a:xfrm>
            <a:off x="10281014" y="2797889"/>
            <a:ext cx="1433731" cy="943488"/>
            <a:chOff x="5007887" y="5685837"/>
            <a:chExt cx="1433731" cy="943488"/>
          </a:xfrm>
        </p:grpSpPr>
        <p:grpSp>
          <p:nvGrpSpPr>
            <p:cNvPr id="7" name="Group 6">
              <a:extLst>
                <a:ext uri="{FF2B5EF4-FFF2-40B4-BE49-F238E27FC236}">
                  <a16:creationId xmlns:a16="http://schemas.microsoft.com/office/drawing/2014/main" id="{CB41BE19-0813-3EE3-19CB-EAF18E54314D}"/>
                </a:ext>
              </a:extLst>
            </p:cNvPr>
            <p:cNvGrpSpPr/>
            <p:nvPr/>
          </p:nvGrpSpPr>
          <p:grpSpPr>
            <a:xfrm>
              <a:off x="5293933" y="5685837"/>
              <a:ext cx="855531" cy="810426"/>
              <a:chOff x="7387373" y="3082363"/>
              <a:chExt cx="834666" cy="882959"/>
            </a:xfrm>
          </p:grpSpPr>
          <p:cxnSp>
            <p:nvCxnSpPr>
              <p:cNvPr id="39" name="Straight Arrow Connector 38">
                <a:extLst>
                  <a:ext uri="{FF2B5EF4-FFF2-40B4-BE49-F238E27FC236}">
                    <a16:creationId xmlns:a16="http://schemas.microsoft.com/office/drawing/2014/main" id="{5EECA625-AF66-67F0-7B52-820B04C20E4D}"/>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F106C40A-3058-CF67-D18B-2D385553A1BE}"/>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E1575364-BA0B-A872-9F57-77C983EDC6A5}"/>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42" name="TextBox 41">
                <a:extLst>
                  <a:ext uri="{FF2B5EF4-FFF2-40B4-BE49-F238E27FC236}">
                    <a16:creationId xmlns:a16="http://schemas.microsoft.com/office/drawing/2014/main" id="{39112056-A14C-8B79-48FD-B5C95080EED3}"/>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8" name="Straight Arrow Connector 7">
              <a:extLst>
                <a:ext uri="{FF2B5EF4-FFF2-40B4-BE49-F238E27FC236}">
                  <a16:creationId xmlns:a16="http://schemas.microsoft.com/office/drawing/2014/main" id="{76FDF1F6-075B-2A42-C4A3-5CC4D8F8F93F}"/>
                </a:ext>
              </a:extLst>
            </p:cNvPr>
            <p:cNvCxnSpPr>
              <a:cxnSpLocks/>
            </p:cNvCxnSpPr>
            <p:nvPr/>
          </p:nvCxnSpPr>
          <p:spPr>
            <a:xfrm flipH="1">
              <a:off x="5238497" y="6333031"/>
              <a:ext cx="164551" cy="165456"/>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700E2246-96FD-1F12-93E8-309148D95005}"/>
                </a:ext>
              </a:extLst>
            </p:cNvPr>
            <p:cNvSpPr txBox="1"/>
            <p:nvPr/>
          </p:nvSpPr>
          <p:spPr>
            <a:xfrm>
              <a:off x="5007887" y="6352326"/>
              <a:ext cx="304892" cy="276999"/>
            </a:xfrm>
            <a:prstGeom prst="rect">
              <a:avLst/>
            </a:prstGeom>
            <a:noFill/>
          </p:spPr>
          <p:txBody>
            <a:bodyPr wrap="none" rtlCol="0">
              <a:spAutoFit/>
            </a:bodyPr>
            <a:lstStyle/>
            <a:p>
              <a:r>
                <a:rPr lang="en-US" sz="1200" dirty="0">
                  <a:solidFill>
                    <a:srgbClr val="FF0000"/>
                  </a:solidFill>
                </a:rPr>
                <a:t>-x</a:t>
              </a:r>
            </a:p>
          </p:txBody>
        </p:sp>
        <p:cxnSp>
          <p:nvCxnSpPr>
            <p:cNvPr id="35" name="Straight Connector 34">
              <a:extLst>
                <a:ext uri="{FF2B5EF4-FFF2-40B4-BE49-F238E27FC236}">
                  <a16:creationId xmlns:a16="http://schemas.microsoft.com/office/drawing/2014/main" id="{0DD1A428-E09E-DA6A-2B23-A2A28AD8FCDB}"/>
                </a:ext>
              </a:extLst>
            </p:cNvPr>
            <p:cNvCxnSpPr>
              <a:cxnSpLocks/>
            </p:cNvCxnSpPr>
            <p:nvPr/>
          </p:nvCxnSpPr>
          <p:spPr>
            <a:xfrm flipV="1">
              <a:off x="5429858" y="6132672"/>
              <a:ext cx="179735" cy="173927"/>
            </a:xfrm>
            <a:prstGeom prst="line">
              <a:avLst/>
            </a:prstGeom>
            <a:ln w="9525"/>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3001D704-834A-10A1-1936-B43D0B0D43C9}"/>
                </a:ext>
              </a:extLst>
            </p:cNvPr>
            <p:cNvSpPr txBox="1"/>
            <p:nvPr/>
          </p:nvSpPr>
          <p:spPr>
            <a:xfrm>
              <a:off x="5512758" y="6101368"/>
              <a:ext cx="269626" cy="276999"/>
            </a:xfrm>
            <a:prstGeom prst="rect">
              <a:avLst/>
            </a:prstGeom>
            <a:noFill/>
          </p:spPr>
          <p:txBody>
            <a:bodyPr wrap="none" rtlCol="0">
              <a:spAutoFit/>
            </a:bodyPr>
            <a:lstStyle/>
            <a:p>
              <a:r>
                <a:rPr lang="el-GR" sz="1200" dirty="0">
                  <a:solidFill>
                    <a:schemeClr val="accent3">
                      <a:lumMod val="75000"/>
                    </a:schemeClr>
                  </a:solidFill>
                </a:rPr>
                <a:t>θ</a:t>
              </a:r>
              <a:endParaRPr lang="en-US" sz="1200" dirty="0">
                <a:solidFill>
                  <a:schemeClr val="accent3">
                    <a:lumMod val="75000"/>
                  </a:schemeClr>
                </a:solidFill>
              </a:endParaRPr>
            </a:p>
          </p:txBody>
        </p:sp>
        <p:sp>
          <p:nvSpPr>
            <p:cNvPr id="37" name="Arc 36">
              <a:extLst>
                <a:ext uri="{FF2B5EF4-FFF2-40B4-BE49-F238E27FC236}">
                  <a16:creationId xmlns:a16="http://schemas.microsoft.com/office/drawing/2014/main" id="{257EC245-4230-DF95-7A16-C4DF6DFDED3D}"/>
                </a:ext>
              </a:extLst>
            </p:cNvPr>
            <p:cNvSpPr/>
            <p:nvPr/>
          </p:nvSpPr>
          <p:spPr>
            <a:xfrm rot="594054">
              <a:off x="5419349" y="6214160"/>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471B3F8-DEA2-0A6D-E520-549701498056}"/>
                    </a:ext>
                  </a:extLst>
                </p:cNvPr>
                <p:cNvSpPr txBox="1"/>
                <p:nvPr/>
              </p:nvSpPr>
              <p:spPr>
                <a:xfrm>
                  <a:off x="5429994" y="5925366"/>
                  <a:ext cx="1011624" cy="241413"/>
                </a:xfrm>
                <a:prstGeom prst="rect">
                  <a:avLst/>
                </a:prstGeom>
                <a:noFill/>
              </p:spPr>
              <p:txBody>
                <a:bodyPr wrap="none" rtlCol="0">
                  <a:spAutoFit/>
                </a:bodyPr>
                <a:lstStyle/>
                <a:p>
                  <a:r>
                    <a:rPr lang="el-GR" sz="800" dirty="0">
                      <a:solidFill>
                        <a:schemeClr val="accent3">
                          <a:lumMod val="75000"/>
                        </a:schemeClr>
                      </a:solidFill>
                    </a:rPr>
                    <a:t>ρ</a:t>
                  </a:r>
                  <a:r>
                    <a:rPr lang="en-US" sz="800" dirty="0">
                      <a:solidFill>
                        <a:schemeClr val="accent3">
                          <a:lumMod val="75000"/>
                        </a:schemeClr>
                      </a:solidFill>
                    </a:rPr>
                    <a:t> </a:t>
                  </a:r>
                  <a14:m>
                    <m:oMath xmlns:m="http://schemas.openxmlformats.org/officeDocument/2006/math">
                      <m:r>
                        <a:rPr lang="en-US" sz="800" b="0" i="1" smtClean="0">
                          <a:solidFill>
                            <a:schemeClr val="accent3">
                              <a:lumMod val="75000"/>
                            </a:schemeClr>
                          </a:solidFill>
                          <a:latin typeface="Cambria Math" panose="02040503050406030204" pitchFamily="18" charset="0"/>
                        </a:rPr>
                        <m:t>=</m:t>
                      </m:r>
                      <m:rad>
                        <m:radPr>
                          <m:degHide m:val="on"/>
                          <m:ctrlPr>
                            <a:rPr lang="en-US" sz="800" b="0" i="1" smtClean="0">
                              <a:solidFill>
                                <a:schemeClr val="accent3">
                                  <a:lumMod val="75000"/>
                                </a:schemeClr>
                              </a:solidFill>
                              <a:latin typeface="Cambria Math" panose="02040503050406030204" pitchFamily="18" charset="0"/>
                            </a:rPr>
                          </m:ctrlPr>
                        </m:radPr>
                        <m:deg/>
                        <m:e>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𝑥</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𝑦</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𝑧</m:t>
                              </m:r>
                            </m:e>
                            <m:sup>
                              <m:r>
                                <a:rPr lang="en-US" sz="800" b="0" i="1" smtClean="0">
                                  <a:solidFill>
                                    <a:schemeClr val="accent3">
                                      <a:lumMod val="75000"/>
                                    </a:schemeClr>
                                  </a:solidFill>
                                  <a:latin typeface="Cambria Math" panose="02040503050406030204" pitchFamily="18" charset="0"/>
                                </a:rPr>
                                <m:t>2</m:t>
                              </m:r>
                            </m:sup>
                          </m:sSup>
                        </m:e>
                      </m:rad>
                    </m:oMath>
                  </a14:m>
                  <a:endParaRPr lang="en-US" sz="800" dirty="0">
                    <a:solidFill>
                      <a:schemeClr val="accent3">
                        <a:lumMod val="75000"/>
                      </a:schemeClr>
                    </a:solidFill>
                  </a:endParaRPr>
                </a:p>
              </p:txBody>
            </p:sp>
          </mc:Choice>
          <mc:Fallback xmlns="">
            <p:sp>
              <p:nvSpPr>
                <p:cNvPr id="49" name="TextBox 48">
                  <a:extLst>
                    <a:ext uri="{FF2B5EF4-FFF2-40B4-BE49-F238E27FC236}">
                      <a16:creationId xmlns:a16="http://schemas.microsoft.com/office/drawing/2014/main" id="{905C4136-E636-5DDC-7CE8-9FDAD9BAAFD7}"/>
                    </a:ext>
                  </a:extLst>
                </p:cNvPr>
                <p:cNvSpPr txBox="1">
                  <a:spLocks noRot="1" noChangeAspect="1" noMove="1" noResize="1" noEditPoints="1" noAdjustHandles="1" noChangeArrowheads="1" noChangeShapeType="1" noTextEdit="1"/>
                </p:cNvSpPr>
                <p:nvPr/>
              </p:nvSpPr>
              <p:spPr>
                <a:xfrm>
                  <a:off x="5429994" y="5925366"/>
                  <a:ext cx="1011624" cy="241413"/>
                </a:xfrm>
                <a:prstGeom prst="rect">
                  <a:avLst/>
                </a:prstGeom>
                <a:blipFill>
                  <a:blip r:embed="rId6"/>
                  <a:stretch>
                    <a:fillRect b="-10256"/>
                  </a:stretch>
                </a:blipFill>
              </p:spPr>
              <p:txBody>
                <a:bodyPr/>
                <a:lstStyle/>
                <a:p>
                  <a:r>
                    <a:rPr lang="en-US">
                      <a:noFill/>
                    </a:rPr>
                    <a:t> </a:t>
                  </a:r>
                </a:p>
              </p:txBody>
            </p:sp>
          </mc:Fallback>
        </mc:AlternateContent>
      </p:grpSp>
      <p:sp>
        <p:nvSpPr>
          <p:cNvPr id="43" name="TextBox 42">
            <a:extLst>
              <a:ext uri="{FF2B5EF4-FFF2-40B4-BE49-F238E27FC236}">
                <a16:creationId xmlns:a16="http://schemas.microsoft.com/office/drawing/2014/main" id="{609DBA75-87BA-4B26-EAE1-AD93E2B67423}"/>
              </a:ext>
            </a:extLst>
          </p:cNvPr>
          <p:cNvSpPr txBox="1"/>
          <p:nvPr/>
        </p:nvSpPr>
        <p:spPr>
          <a:xfrm>
            <a:off x="7803554" y="2753243"/>
            <a:ext cx="1985765" cy="830997"/>
          </a:xfrm>
          <a:prstGeom prst="rect">
            <a:avLst/>
          </a:prstGeom>
          <a:noFill/>
        </p:spPr>
        <p:txBody>
          <a:bodyPr wrap="square">
            <a:spAutoFit/>
          </a:bodyPr>
          <a:lstStyle/>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0 ̊   = z+ direction</a:t>
            </a:r>
          </a:p>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180</a:t>
            </a:r>
            <a:r>
              <a:rPr lang="en-US" sz="1200" dirty="0">
                <a:latin typeface="Aptos" panose="020B0004020202020204" pitchFamily="34" charset="0"/>
                <a:cs typeface="Helvetica" panose="020B0604020202020204"/>
              </a:rPr>
              <a:t>̊</a:t>
            </a:r>
            <a:r>
              <a:rPr lang="en-US" sz="1200" dirty="0">
                <a:latin typeface="Helvetica" panose="020B0604020202020204"/>
                <a:cs typeface="Helvetica" panose="020B0604020202020204"/>
              </a:rPr>
              <a:t>  = z- direction</a:t>
            </a:r>
          </a:p>
          <a:p>
            <a:pPr>
              <a:spcAft>
                <a:spcPts val="600"/>
              </a:spcAft>
            </a:pPr>
            <a:endParaRPr lang="en-US" sz="1400" dirty="0">
              <a:latin typeface="Helvetica" panose="020B0604020202020204"/>
              <a:cs typeface="Helvetica" panose="020B0604020202020204"/>
            </a:endParaRPr>
          </a:p>
        </p:txBody>
      </p:sp>
      <p:sp>
        <p:nvSpPr>
          <p:cNvPr id="44" name="TextBox 43">
            <a:extLst>
              <a:ext uri="{FF2B5EF4-FFF2-40B4-BE49-F238E27FC236}">
                <a16:creationId xmlns:a16="http://schemas.microsoft.com/office/drawing/2014/main" id="{05C9B173-E13B-4002-DDE9-A34434335B71}"/>
              </a:ext>
            </a:extLst>
          </p:cNvPr>
          <p:cNvSpPr txBox="1"/>
          <p:nvPr/>
        </p:nvSpPr>
        <p:spPr>
          <a:xfrm>
            <a:off x="6167639" y="3602295"/>
            <a:ext cx="4882736"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15: Particle distribution over </a:t>
            </a:r>
            <a:r>
              <a:rPr lang="en-US" sz="1100" i="1" dirty="0">
                <a:latin typeface="Helvetica" panose="020B0604020202020204"/>
                <a:cs typeface="Helvetica" panose="020B0604020202020204"/>
              </a:rPr>
              <a:t>theta</a:t>
            </a:r>
            <a:r>
              <a:rPr lang="en-US" sz="1100" dirty="0">
                <a:latin typeface="Helvetica" panose="020B0604020202020204"/>
                <a:cs typeface="Helvetica" panose="020B0604020202020204"/>
              </a:rPr>
              <a:t> angle. </a:t>
            </a:r>
          </a:p>
        </p:txBody>
      </p:sp>
      <p:pic>
        <p:nvPicPr>
          <p:cNvPr id="2" name="Picture 1">
            <a:extLst>
              <a:ext uri="{FF2B5EF4-FFF2-40B4-BE49-F238E27FC236}">
                <a16:creationId xmlns:a16="http://schemas.microsoft.com/office/drawing/2014/main" id="{11E05D32-C870-5261-CCD0-4222AA35DFFF}"/>
              </a:ext>
            </a:extLst>
          </p:cNvPr>
          <p:cNvPicPr>
            <a:picLocks noChangeAspect="1"/>
          </p:cNvPicPr>
          <p:nvPr/>
        </p:nvPicPr>
        <p:blipFill>
          <a:blip r:embed="rId7"/>
          <a:srcRect l="8115" t="6804" r="5163"/>
          <a:stretch>
            <a:fillRect/>
          </a:stretch>
        </p:blipFill>
        <p:spPr>
          <a:xfrm>
            <a:off x="1059035" y="4058915"/>
            <a:ext cx="4072354" cy="1337498"/>
          </a:xfrm>
          <a:prstGeom prst="rect">
            <a:avLst/>
          </a:prstGeom>
        </p:spPr>
      </p:pic>
    </p:spTree>
    <p:extLst>
      <p:ext uri="{BB962C8B-B14F-4D97-AF65-F5344CB8AC3E}">
        <p14:creationId xmlns:p14="http://schemas.microsoft.com/office/powerpoint/2010/main" val="1037317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AA0AD-52B0-6305-FC33-0BAB1865442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84B6DE7-9789-106D-E857-4B2C6E17CC51}"/>
              </a:ext>
            </a:extLst>
          </p:cNvPr>
          <p:cNvSpPr>
            <a:spLocks noGrp="1"/>
          </p:cNvSpPr>
          <p:nvPr>
            <p:ph type="body" sz="quarter" idx="10"/>
          </p:nvPr>
        </p:nvSpPr>
        <p:spPr>
          <a:xfrm>
            <a:off x="914400" y="3429001"/>
            <a:ext cx="5367528" cy="1114088"/>
          </a:xfrm>
        </p:spPr>
        <p:txBody>
          <a:bodyPr/>
          <a:lstStyle/>
          <a:p>
            <a:r>
              <a:rPr lang="en-US" sz="4400" dirty="0">
                <a:solidFill>
                  <a:schemeClr val="bg2">
                    <a:lumMod val="25000"/>
                  </a:schemeClr>
                </a:solidFill>
              </a:rPr>
              <a:t>LB650 cavity</a:t>
            </a:r>
          </a:p>
        </p:txBody>
      </p:sp>
      <p:sp>
        <p:nvSpPr>
          <p:cNvPr id="4" name="Slide Number Placeholder 3">
            <a:extLst>
              <a:ext uri="{FF2B5EF4-FFF2-40B4-BE49-F238E27FC236}">
                <a16:creationId xmlns:a16="http://schemas.microsoft.com/office/drawing/2014/main" id="{FA0553F1-283C-969E-31B0-E9AC31B78934}"/>
              </a:ext>
            </a:extLst>
          </p:cNvPr>
          <p:cNvSpPr>
            <a:spLocks noGrp="1"/>
          </p:cNvSpPr>
          <p:nvPr>
            <p:ph type="sldNum" sz="quarter" idx="4"/>
          </p:nvPr>
        </p:nvSpPr>
        <p:spPr/>
        <p:txBody>
          <a:bodyPr/>
          <a:lstStyle/>
          <a:p>
            <a:fld id="{F4BAA12D-5F28-3140-935A-44BF4B54B6B6}" type="slidenum">
              <a:rPr lang="en-US" smtClean="0"/>
              <a:pPr/>
              <a:t>13</a:t>
            </a:fld>
            <a:endParaRPr lang="en-US" dirty="0"/>
          </a:p>
        </p:txBody>
      </p:sp>
    </p:spTree>
    <p:extLst>
      <p:ext uri="{BB962C8B-B14F-4D97-AF65-F5344CB8AC3E}">
        <p14:creationId xmlns:p14="http://schemas.microsoft.com/office/powerpoint/2010/main" val="987179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BB363-9149-6C22-CAF0-98FFEDC9D8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8A834BD-838F-148B-8AB8-14DB9DE2FDA5}"/>
              </a:ext>
            </a:extLst>
          </p:cNvPr>
          <p:cNvPicPr>
            <a:picLocks noChangeAspect="1"/>
          </p:cNvPicPr>
          <p:nvPr/>
        </p:nvPicPr>
        <p:blipFill>
          <a:blip r:embed="rId3"/>
          <a:stretch>
            <a:fillRect/>
          </a:stretch>
        </p:blipFill>
        <p:spPr>
          <a:xfrm>
            <a:off x="6466439" y="1189679"/>
            <a:ext cx="4171411" cy="2503459"/>
          </a:xfrm>
          <a:prstGeom prst="rect">
            <a:avLst/>
          </a:prstGeom>
        </p:spPr>
      </p:pic>
      <p:pic>
        <p:nvPicPr>
          <p:cNvPr id="63" name="Picture 62">
            <a:extLst>
              <a:ext uri="{FF2B5EF4-FFF2-40B4-BE49-F238E27FC236}">
                <a16:creationId xmlns:a16="http://schemas.microsoft.com/office/drawing/2014/main" id="{966B6A1F-0F22-7C9D-5D9A-D8EABE5627A0}"/>
              </a:ext>
            </a:extLst>
          </p:cNvPr>
          <p:cNvPicPr>
            <a:picLocks noChangeAspect="1"/>
          </p:cNvPicPr>
          <p:nvPr/>
        </p:nvPicPr>
        <p:blipFill>
          <a:blip r:embed="rId4"/>
          <a:stretch>
            <a:fillRect/>
          </a:stretch>
        </p:blipFill>
        <p:spPr>
          <a:xfrm>
            <a:off x="6474896" y="3755063"/>
            <a:ext cx="4098358" cy="2459616"/>
          </a:xfrm>
          <a:prstGeom prst="rect">
            <a:avLst/>
          </a:prstGeom>
        </p:spPr>
      </p:pic>
      <p:pic>
        <p:nvPicPr>
          <p:cNvPr id="61" name="Picture 60">
            <a:extLst>
              <a:ext uri="{FF2B5EF4-FFF2-40B4-BE49-F238E27FC236}">
                <a16:creationId xmlns:a16="http://schemas.microsoft.com/office/drawing/2014/main" id="{240ACA66-7B22-2B8B-EBEE-4D5B483D7EBB}"/>
              </a:ext>
            </a:extLst>
          </p:cNvPr>
          <p:cNvPicPr>
            <a:picLocks noChangeAspect="1"/>
          </p:cNvPicPr>
          <p:nvPr/>
        </p:nvPicPr>
        <p:blipFill>
          <a:blip r:embed="rId5"/>
          <a:stretch>
            <a:fillRect/>
          </a:stretch>
        </p:blipFill>
        <p:spPr>
          <a:xfrm>
            <a:off x="1013222" y="1176815"/>
            <a:ext cx="4182262" cy="2509971"/>
          </a:xfrm>
          <a:prstGeom prst="rect">
            <a:avLst/>
          </a:prstGeom>
        </p:spPr>
      </p:pic>
      <p:sp>
        <p:nvSpPr>
          <p:cNvPr id="5" name="Footer Placeholder 4">
            <a:extLst>
              <a:ext uri="{FF2B5EF4-FFF2-40B4-BE49-F238E27FC236}">
                <a16:creationId xmlns:a16="http://schemas.microsoft.com/office/drawing/2014/main" id="{8036C5B2-FC88-5A32-9EFB-B6E419BFB3FA}"/>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3A1FF020-206C-73B6-01D3-A0C5880FB101}"/>
              </a:ext>
            </a:extLst>
          </p:cNvPr>
          <p:cNvSpPr>
            <a:spLocks noGrp="1"/>
          </p:cNvSpPr>
          <p:nvPr>
            <p:ph type="sldNum" sz="quarter" idx="40"/>
          </p:nvPr>
        </p:nvSpPr>
        <p:spPr/>
        <p:txBody>
          <a:bodyPr/>
          <a:lstStyle/>
          <a:p>
            <a:fld id="{F4BAA12D-5F28-3140-935A-44BF4B54B6B6}" type="slidenum">
              <a:rPr lang="en-US" smtClean="0"/>
              <a:pPr/>
              <a:t>14</a:t>
            </a:fld>
            <a:endParaRPr lang="en-US" dirty="0"/>
          </a:p>
        </p:txBody>
      </p:sp>
      <p:sp>
        <p:nvSpPr>
          <p:cNvPr id="9" name="Title 2">
            <a:extLst>
              <a:ext uri="{FF2B5EF4-FFF2-40B4-BE49-F238E27FC236}">
                <a16:creationId xmlns:a16="http://schemas.microsoft.com/office/drawing/2014/main" id="{7F89401E-FCF8-856C-91E4-4596FE7ABCE7}"/>
              </a:ext>
            </a:extLst>
          </p:cNvPr>
          <p:cNvSpPr>
            <a:spLocks noGrp="1"/>
          </p:cNvSpPr>
          <p:nvPr>
            <p:ph type="title"/>
          </p:nvPr>
        </p:nvSpPr>
        <p:spPr>
          <a:xfrm>
            <a:off x="1098803" y="362337"/>
            <a:ext cx="9994393" cy="433527"/>
          </a:xfrm>
        </p:spPr>
        <p:txBody>
          <a:bodyPr/>
          <a:lstStyle/>
          <a:p>
            <a:r>
              <a:rPr lang="en-US" dirty="0"/>
              <a:t>LB650 - Geant4 results analysis</a:t>
            </a:r>
          </a:p>
        </p:txBody>
      </p:sp>
      <p:sp>
        <p:nvSpPr>
          <p:cNvPr id="10" name="Text Placeholder 1">
            <a:extLst>
              <a:ext uri="{FF2B5EF4-FFF2-40B4-BE49-F238E27FC236}">
                <a16:creationId xmlns:a16="http://schemas.microsoft.com/office/drawing/2014/main" id="{9FF37A59-C352-3369-4E83-D530E395EEFF}"/>
              </a:ext>
            </a:extLst>
          </p:cNvPr>
          <p:cNvSpPr>
            <a:spLocks noGrp="1"/>
          </p:cNvSpPr>
          <p:nvPr>
            <p:ph type="body" sz="quarter" idx="10"/>
          </p:nvPr>
        </p:nvSpPr>
        <p:spPr>
          <a:xfrm>
            <a:off x="660810" y="854884"/>
            <a:ext cx="9994392" cy="266932"/>
          </a:xfrm>
        </p:spPr>
        <p:txBody>
          <a:bodyPr/>
          <a:lstStyle/>
          <a:p>
            <a:r>
              <a:rPr lang="en-US" sz="1600" dirty="0">
                <a:solidFill>
                  <a:srgbClr val="0070C0"/>
                </a:solidFill>
              </a:rPr>
              <a:t>Particles exiting the vacuum vessel</a:t>
            </a:r>
          </a:p>
        </p:txBody>
      </p:sp>
      <p:sp>
        <p:nvSpPr>
          <p:cNvPr id="12" name="TextBox 11">
            <a:extLst>
              <a:ext uri="{FF2B5EF4-FFF2-40B4-BE49-F238E27FC236}">
                <a16:creationId xmlns:a16="http://schemas.microsoft.com/office/drawing/2014/main" id="{AE904FFF-31FD-68C3-9056-58F956D28C9B}"/>
              </a:ext>
            </a:extLst>
          </p:cNvPr>
          <p:cNvSpPr txBox="1"/>
          <p:nvPr/>
        </p:nvSpPr>
        <p:spPr>
          <a:xfrm>
            <a:off x="1013472" y="3616878"/>
            <a:ext cx="4148192"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18: Particle distribution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(within y = ±10 cm). </a:t>
            </a:r>
          </a:p>
        </p:txBody>
      </p:sp>
      <p:sp>
        <p:nvSpPr>
          <p:cNvPr id="26" name="TextBox 25">
            <a:extLst>
              <a:ext uri="{FF2B5EF4-FFF2-40B4-BE49-F238E27FC236}">
                <a16:creationId xmlns:a16="http://schemas.microsoft.com/office/drawing/2014/main" id="{B2C49DA4-A155-D03C-6AA4-74F94CE841E9}"/>
              </a:ext>
            </a:extLst>
          </p:cNvPr>
          <p:cNvSpPr txBox="1"/>
          <p:nvPr/>
        </p:nvSpPr>
        <p:spPr>
          <a:xfrm>
            <a:off x="2421876" y="2804286"/>
            <a:ext cx="1985765" cy="830997"/>
          </a:xfrm>
          <a:prstGeom prst="rect">
            <a:avLst/>
          </a:prstGeom>
          <a:noFill/>
        </p:spPr>
        <p:txBody>
          <a:bodyPr wrap="square">
            <a:spAutoFit/>
          </a:bodyPr>
          <a:lstStyle/>
          <a:p>
            <a:pPr>
              <a:spcAft>
                <a:spcPts val="600"/>
              </a:spcAft>
            </a:pPr>
            <a:r>
              <a:rPr lang="el-GR" sz="1200" dirty="0">
                <a:latin typeface="Helvetica" panose="020B0604020202020204"/>
                <a:cs typeface="Helvetica" panose="020B0604020202020204"/>
              </a:rPr>
              <a:t>Φ</a:t>
            </a:r>
            <a:r>
              <a:rPr lang="en-US" sz="1200" dirty="0">
                <a:latin typeface="Helvetica" panose="020B0604020202020204"/>
                <a:cs typeface="Helvetica" panose="020B0604020202020204"/>
              </a:rPr>
              <a:t> = 90 ̊   = z+ direction</a:t>
            </a:r>
          </a:p>
          <a:p>
            <a:pPr>
              <a:spcAft>
                <a:spcPts val="600"/>
              </a:spcAft>
            </a:pPr>
            <a:r>
              <a:rPr lang="el-GR" sz="1200" dirty="0">
                <a:latin typeface="Helvetica" panose="020B0604020202020204"/>
                <a:cs typeface="Helvetica" panose="020B0604020202020204"/>
              </a:rPr>
              <a:t>Φ</a:t>
            </a:r>
            <a:r>
              <a:rPr lang="en-US" sz="1200" dirty="0">
                <a:latin typeface="Helvetica" panose="020B0604020202020204"/>
                <a:cs typeface="Helvetica" panose="020B0604020202020204"/>
              </a:rPr>
              <a:t> = 270</a:t>
            </a:r>
            <a:r>
              <a:rPr lang="en-US" sz="1200" dirty="0">
                <a:latin typeface="Aptos" panose="020B0004020202020204" pitchFamily="34" charset="0"/>
                <a:cs typeface="Helvetica" panose="020B0604020202020204"/>
              </a:rPr>
              <a:t>̊</a:t>
            </a:r>
            <a:r>
              <a:rPr lang="en-US" sz="1200" dirty="0">
                <a:latin typeface="Helvetica" panose="020B0604020202020204"/>
                <a:cs typeface="Helvetica" panose="020B0604020202020204"/>
              </a:rPr>
              <a:t>  = z- direction</a:t>
            </a:r>
          </a:p>
          <a:p>
            <a:pPr>
              <a:spcAft>
                <a:spcPts val="600"/>
              </a:spcAft>
            </a:pPr>
            <a:endParaRPr lang="en-US" sz="1400" dirty="0">
              <a:latin typeface="Helvetica" panose="020B0604020202020204"/>
              <a:cs typeface="Helvetica" panose="020B0604020202020204"/>
            </a:endParaRPr>
          </a:p>
        </p:txBody>
      </p:sp>
      <p:grpSp>
        <p:nvGrpSpPr>
          <p:cNvPr id="49" name="Group 48">
            <a:extLst>
              <a:ext uri="{FF2B5EF4-FFF2-40B4-BE49-F238E27FC236}">
                <a16:creationId xmlns:a16="http://schemas.microsoft.com/office/drawing/2014/main" id="{4DEF95B9-BB0E-E8B0-652A-6313DC51FE69}"/>
              </a:ext>
            </a:extLst>
          </p:cNvPr>
          <p:cNvGrpSpPr/>
          <p:nvPr/>
        </p:nvGrpSpPr>
        <p:grpSpPr>
          <a:xfrm>
            <a:off x="5161665" y="2220220"/>
            <a:ext cx="992681" cy="1012575"/>
            <a:chOff x="5322305" y="4559135"/>
            <a:chExt cx="992681" cy="1012575"/>
          </a:xfrm>
        </p:grpSpPr>
        <p:grpSp>
          <p:nvGrpSpPr>
            <p:cNvPr id="50" name="Group 49">
              <a:extLst>
                <a:ext uri="{FF2B5EF4-FFF2-40B4-BE49-F238E27FC236}">
                  <a16:creationId xmlns:a16="http://schemas.microsoft.com/office/drawing/2014/main" id="{1C960897-C7BB-C346-BA27-4BC4D8DEA111}"/>
                </a:ext>
              </a:extLst>
            </p:cNvPr>
            <p:cNvGrpSpPr/>
            <p:nvPr/>
          </p:nvGrpSpPr>
          <p:grpSpPr>
            <a:xfrm>
              <a:off x="5459455" y="4559135"/>
              <a:ext cx="855531" cy="810426"/>
              <a:chOff x="7387373" y="3082363"/>
              <a:chExt cx="834666" cy="882959"/>
            </a:xfrm>
          </p:grpSpPr>
          <p:cxnSp>
            <p:nvCxnSpPr>
              <p:cNvPr id="56" name="Straight Arrow Connector 55">
                <a:extLst>
                  <a:ext uri="{FF2B5EF4-FFF2-40B4-BE49-F238E27FC236}">
                    <a16:creationId xmlns:a16="http://schemas.microsoft.com/office/drawing/2014/main" id="{BBEB0447-5C96-C9B0-C83B-22A24E715321}"/>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F59D57A1-6C62-1ADB-AAF7-825FD25DEFB6}"/>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433C1404-4683-227A-8E90-6AFDA60B696F}"/>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59" name="TextBox 58">
                <a:extLst>
                  <a:ext uri="{FF2B5EF4-FFF2-40B4-BE49-F238E27FC236}">
                    <a16:creationId xmlns:a16="http://schemas.microsoft.com/office/drawing/2014/main" id="{77485654-D6AF-AB69-3C4A-06291AADD396}"/>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51" name="Straight Arrow Connector 50">
              <a:extLst>
                <a:ext uri="{FF2B5EF4-FFF2-40B4-BE49-F238E27FC236}">
                  <a16:creationId xmlns:a16="http://schemas.microsoft.com/office/drawing/2014/main" id="{E17FD0A1-45BF-61DB-CC5B-2541FE85D20E}"/>
                </a:ext>
              </a:extLst>
            </p:cNvPr>
            <p:cNvCxnSpPr>
              <a:cxnSpLocks/>
            </p:cNvCxnSpPr>
            <p:nvPr/>
          </p:nvCxnSpPr>
          <p:spPr>
            <a:xfrm flipH="1">
              <a:off x="5506275" y="5206329"/>
              <a:ext cx="62295" cy="192725"/>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7A58FDA1-EE4E-6A81-D80B-3C5837DF56CD}"/>
                </a:ext>
              </a:extLst>
            </p:cNvPr>
            <p:cNvSpPr txBox="1"/>
            <p:nvPr/>
          </p:nvSpPr>
          <p:spPr>
            <a:xfrm>
              <a:off x="5322305" y="5294711"/>
              <a:ext cx="304892" cy="276999"/>
            </a:xfrm>
            <a:prstGeom prst="rect">
              <a:avLst/>
            </a:prstGeom>
            <a:noFill/>
          </p:spPr>
          <p:txBody>
            <a:bodyPr wrap="none" rtlCol="0">
              <a:spAutoFit/>
            </a:bodyPr>
            <a:lstStyle/>
            <a:p>
              <a:r>
                <a:rPr lang="en-US" sz="1200" dirty="0">
                  <a:solidFill>
                    <a:srgbClr val="FF0000"/>
                  </a:solidFill>
                </a:rPr>
                <a:t>-x</a:t>
              </a:r>
            </a:p>
          </p:txBody>
        </p:sp>
        <p:cxnSp>
          <p:nvCxnSpPr>
            <p:cNvPr id="53" name="Straight Connector 52">
              <a:extLst>
                <a:ext uri="{FF2B5EF4-FFF2-40B4-BE49-F238E27FC236}">
                  <a16:creationId xmlns:a16="http://schemas.microsoft.com/office/drawing/2014/main" id="{C7B0FA0C-7089-1FEF-A421-F70C20D4D5A6}"/>
                </a:ext>
              </a:extLst>
            </p:cNvPr>
            <p:cNvCxnSpPr>
              <a:cxnSpLocks/>
            </p:cNvCxnSpPr>
            <p:nvPr/>
          </p:nvCxnSpPr>
          <p:spPr>
            <a:xfrm>
              <a:off x="5580868" y="5199976"/>
              <a:ext cx="222209" cy="178007"/>
            </a:xfrm>
            <a:prstGeom prst="line">
              <a:avLst/>
            </a:prstGeom>
            <a:ln w="9525"/>
          </p:spPr>
          <p:style>
            <a:lnRef idx="2">
              <a:schemeClr val="dk1"/>
            </a:lnRef>
            <a:fillRef idx="0">
              <a:schemeClr val="dk1"/>
            </a:fillRef>
            <a:effectRef idx="1">
              <a:schemeClr val="dk1"/>
            </a:effectRef>
            <a:fontRef idx="minor">
              <a:schemeClr val="tx1"/>
            </a:fontRef>
          </p:style>
        </p:cxnSp>
        <p:sp>
          <p:nvSpPr>
            <p:cNvPr id="54" name="TextBox 53">
              <a:extLst>
                <a:ext uri="{FF2B5EF4-FFF2-40B4-BE49-F238E27FC236}">
                  <a16:creationId xmlns:a16="http://schemas.microsoft.com/office/drawing/2014/main" id="{E771B979-2FBE-B71B-77DF-6D7384B8E368}"/>
                </a:ext>
              </a:extLst>
            </p:cNvPr>
            <p:cNvSpPr txBox="1"/>
            <p:nvPr/>
          </p:nvSpPr>
          <p:spPr>
            <a:xfrm>
              <a:off x="5486960" y="5256328"/>
              <a:ext cx="287258" cy="276999"/>
            </a:xfrm>
            <a:prstGeom prst="rect">
              <a:avLst/>
            </a:prstGeom>
            <a:noFill/>
          </p:spPr>
          <p:txBody>
            <a:bodyPr wrap="none" rtlCol="0">
              <a:spAutoFit/>
            </a:bodyPr>
            <a:lstStyle/>
            <a:p>
              <a:r>
                <a:rPr lang="el-GR" sz="1200" dirty="0">
                  <a:solidFill>
                    <a:schemeClr val="accent3">
                      <a:lumMod val="75000"/>
                    </a:schemeClr>
                  </a:solidFill>
                </a:rPr>
                <a:t>φ</a:t>
              </a:r>
              <a:endParaRPr lang="en-US" sz="1200" dirty="0">
                <a:solidFill>
                  <a:schemeClr val="accent3">
                    <a:lumMod val="75000"/>
                  </a:schemeClr>
                </a:solidFill>
              </a:endParaRPr>
            </a:p>
          </p:txBody>
        </p:sp>
        <p:sp>
          <p:nvSpPr>
            <p:cNvPr id="55" name="Arc 54">
              <a:extLst>
                <a:ext uri="{FF2B5EF4-FFF2-40B4-BE49-F238E27FC236}">
                  <a16:creationId xmlns:a16="http://schemas.microsoft.com/office/drawing/2014/main" id="{EA26ED92-A8D9-9745-18DB-6A9BF84E62BA}"/>
                </a:ext>
              </a:extLst>
            </p:cNvPr>
            <p:cNvSpPr/>
            <p:nvPr/>
          </p:nvSpPr>
          <p:spPr>
            <a:xfrm rot="7682212">
              <a:off x="5521986" y="5129135"/>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sp>
        <p:nvSpPr>
          <p:cNvPr id="64" name="TextBox 63">
            <a:extLst>
              <a:ext uri="{FF2B5EF4-FFF2-40B4-BE49-F238E27FC236}">
                <a16:creationId xmlns:a16="http://schemas.microsoft.com/office/drawing/2014/main" id="{21197D8B-8603-18D2-FC17-5A45ACB269CE}"/>
              </a:ext>
            </a:extLst>
          </p:cNvPr>
          <p:cNvSpPr txBox="1"/>
          <p:nvPr/>
        </p:nvSpPr>
        <p:spPr>
          <a:xfrm>
            <a:off x="6317607" y="6192345"/>
            <a:ext cx="4606605"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21: Energy distribution of the particles exiting the vacuum vessel. </a:t>
            </a:r>
          </a:p>
          <a:p>
            <a:pPr algn="ctr"/>
            <a:endParaRPr lang="en-US" sz="1100" dirty="0">
              <a:latin typeface="Helvetica" panose="020B0604020202020204"/>
              <a:cs typeface="Helvetica" panose="020B0604020202020204"/>
            </a:endParaRPr>
          </a:p>
        </p:txBody>
      </p:sp>
      <p:pic>
        <p:nvPicPr>
          <p:cNvPr id="3" name="Picture 2">
            <a:extLst>
              <a:ext uri="{FF2B5EF4-FFF2-40B4-BE49-F238E27FC236}">
                <a16:creationId xmlns:a16="http://schemas.microsoft.com/office/drawing/2014/main" id="{FE13747C-2BCA-2CC7-1048-4634CE95CC45}"/>
              </a:ext>
            </a:extLst>
          </p:cNvPr>
          <p:cNvPicPr>
            <a:picLocks noChangeAspect="1"/>
          </p:cNvPicPr>
          <p:nvPr/>
        </p:nvPicPr>
        <p:blipFill>
          <a:blip r:embed="rId6"/>
          <a:srcRect l="8872" t="6869" r="6913"/>
          <a:stretch>
            <a:fillRect/>
          </a:stretch>
        </p:blipFill>
        <p:spPr>
          <a:xfrm>
            <a:off x="868464" y="3985955"/>
            <a:ext cx="4539466" cy="1534222"/>
          </a:xfrm>
          <a:prstGeom prst="rect">
            <a:avLst/>
          </a:prstGeom>
        </p:spPr>
      </p:pic>
      <p:sp>
        <p:nvSpPr>
          <p:cNvPr id="4" name="TextBox 3">
            <a:extLst>
              <a:ext uri="{FF2B5EF4-FFF2-40B4-BE49-F238E27FC236}">
                <a16:creationId xmlns:a16="http://schemas.microsoft.com/office/drawing/2014/main" id="{9F643D46-808A-5845-1095-8438D5C8E873}"/>
              </a:ext>
            </a:extLst>
          </p:cNvPr>
          <p:cNvSpPr txBox="1"/>
          <p:nvPr/>
        </p:nvSpPr>
        <p:spPr>
          <a:xfrm>
            <a:off x="6082707" y="3622111"/>
            <a:ext cx="4882736"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19: Particle distribution over </a:t>
            </a:r>
            <a:r>
              <a:rPr lang="en-US" sz="1100" i="1" dirty="0">
                <a:latin typeface="Helvetica" panose="020B0604020202020204"/>
                <a:cs typeface="Helvetica" panose="020B0604020202020204"/>
              </a:rPr>
              <a:t>theta</a:t>
            </a:r>
            <a:r>
              <a:rPr lang="en-US" sz="1100" dirty="0">
                <a:latin typeface="Helvetica" panose="020B0604020202020204"/>
                <a:cs typeface="Helvetica" panose="020B0604020202020204"/>
              </a:rPr>
              <a:t> angle. </a:t>
            </a:r>
          </a:p>
        </p:txBody>
      </p:sp>
      <p:sp>
        <p:nvSpPr>
          <p:cNvPr id="7" name="TextBox 6">
            <a:extLst>
              <a:ext uri="{FF2B5EF4-FFF2-40B4-BE49-F238E27FC236}">
                <a16:creationId xmlns:a16="http://schemas.microsoft.com/office/drawing/2014/main" id="{71864290-6B96-728D-4DF4-98E2113EC5BE}"/>
              </a:ext>
            </a:extLst>
          </p:cNvPr>
          <p:cNvSpPr txBox="1"/>
          <p:nvPr/>
        </p:nvSpPr>
        <p:spPr>
          <a:xfrm>
            <a:off x="1431294" y="5560693"/>
            <a:ext cx="3627067"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20: Energy distribution of particles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a:t>
            </a:r>
          </a:p>
        </p:txBody>
      </p:sp>
      <p:sp>
        <p:nvSpPr>
          <p:cNvPr id="8" name="TextBox 7">
            <a:extLst>
              <a:ext uri="{FF2B5EF4-FFF2-40B4-BE49-F238E27FC236}">
                <a16:creationId xmlns:a16="http://schemas.microsoft.com/office/drawing/2014/main" id="{545F0073-30FC-7D02-D1E8-A4BCEE5071DA}"/>
              </a:ext>
            </a:extLst>
          </p:cNvPr>
          <p:cNvSpPr txBox="1"/>
          <p:nvPr/>
        </p:nvSpPr>
        <p:spPr>
          <a:xfrm>
            <a:off x="576701" y="5835248"/>
            <a:ext cx="6296753" cy="600164"/>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1400" kern="800" dirty="0">
                <a:effectLst/>
                <a:latin typeface="Helvetica" panose="020B0604020202020204" pitchFamily="34" charset="0"/>
                <a:ea typeface="Times New Roman" panose="02020603050405020304" pitchFamily="18" charset="0"/>
                <a:cs typeface="Helvetica" panose="020B0604020202020204" pitchFamily="34" charset="0"/>
              </a:rPr>
              <a:t>All particles escaping the vacuum vessel are gamma particles</a:t>
            </a:r>
          </a:p>
          <a:p>
            <a:pPr marL="285750" indent="-285750" algn="just">
              <a:spcAft>
                <a:spcPts val="600"/>
              </a:spcAft>
              <a:buFont typeface="Arial" panose="020B0604020202020204" pitchFamily="34" charset="0"/>
              <a:buChar char="•"/>
            </a:pPr>
            <a:r>
              <a:rPr lang="en-US" sz="1400" kern="800" dirty="0">
                <a:latin typeface="Helvetica" panose="020B0604020202020204" pitchFamily="34" charset="0"/>
                <a:ea typeface="Times New Roman" panose="02020603050405020304" pitchFamily="18" charset="0"/>
                <a:cs typeface="Helvetica" panose="020B0604020202020204" pitchFamily="34" charset="0"/>
              </a:rPr>
              <a:t>Gamma particle trajectories exhibit a clear directional distribution</a:t>
            </a:r>
            <a:endParaRPr lang="en-US" sz="1400" kern="800" dirty="0">
              <a:effectLst/>
              <a:latin typeface="Helvetica" panose="020B0604020202020204" pitchFamily="34" charset="0"/>
              <a:ea typeface="Times New Roman" panose="02020603050405020304" pitchFamily="18" charset="0"/>
              <a:cs typeface="Helvetica" panose="020B0604020202020204" pitchFamily="34" charset="0"/>
            </a:endParaRPr>
          </a:p>
        </p:txBody>
      </p:sp>
      <p:grpSp>
        <p:nvGrpSpPr>
          <p:cNvPr id="11" name="Group 10">
            <a:extLst>
              <a:ext uri="{FF2B5EF4-FFF2-40B4-BE49-F238E27FC236}">
                <a16:creationId xmlns:a16="http://schemas.microsoft.com/office/drawing/2014/main" id="{8CD528EA-12AD-FC7A-35B2-7CD57643220F}"/>
              </a:ext>
            </a:extLst>
          </p:cNvPr>
          <p:cNvGrpSpPr/>
          <p:nvPr/>
        </p:nvGrpSpPr>
        <p:grpSpPr>
          <a:xfrm>
            <a:off x="10412374" y="2786818"/>
            <a:ext cx="1433731" cy="943488"/>
            <a:chOff x="5007887" y="5685837"/>
            <a:chExt cx="1433731" cy="943488"/>
          </a:xfrm>
        </p:grpSpPr>
        <p:grpSp>
          <p:nvGrpSpPr>
            <p:cNvPr id="14" name="Group 13">
              <a:extLst>
                <a:ext uri="{FF2B5EF4-FFF2-40B4-BE49-F238E27FC236}">
                  <a16:creationId xmlns:a16="http://schemas.microsoft.com/office/drawing/2014/main" id="{21E486FF-BC03-96BE-7CFB-3B1C4CD32164}"/>
                </a:ext>
              </a:extLst>
            </p:cNvPr>
            <p:cNvGrpSpPr/>
            <p:nvPr/>
          </p:nvGrpSpPr>
          <p:grpSpPr>
            <a:xfrm>
              <a:off x="5293933" y="5685837"/>
              <a:ext cx="855531" cy="810426"/>
              <a:chOff x="7387373" y="3082363"/>
              <a:chExt cx="834666" cy="882959"/>
            </a:xfrm>
          </p:grpSpPr>
          <p:cxnSp>
            <p:nvCxnSpPr>
              <p:cNvPr id="21" name="Straight Arrow Connector 20">
                <a:extLst>
                  <a:ext uri="{FF2B5EF4-FFF2-40B4-BE49-F238E27FC236}">
                    <a16:creationId xmlns:a16="http://schemas.microsoft.com/office/drawing/2014/main" id="{AC482F62-A3D4-D95D-A9A6-88B01C988580}"/>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D244D8B-AAFF-9A00-5C96-CBC8BFAE849B}"/>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694B5870-407D-9C0F-A3AE-5E5158C51CE9}"/>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24" name="TextBox 23">
                <a:extLst>
                  <a:ext uri="{FF2B5EF4-FFF2-40B4-BE49-F238E27FC236}">
                    <a16:creationId xmlns:a16="http://schemas.microsoft.com/office/drawing/2014/main" id="{2029C58F-F876-E686-7E94-C96996121665}"/>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15" name="Straight Arrow Connector 14">
              <a:extLst>
                <a:ext uri="{FF2B5EF4-FFF2-40B4-BE49-F238E27FC236}">
                  <a16:creationId xmlns:a16="http://schemas.microsoft.com/office/drawing/2014/main" id="{8E435F1A-D017-5410-ECEE-0CDA91D14142}"/>
                </a:ext>
              </a:extLst>
            </p:cNvPr>
            <p:cNvCxnSpPr>
              <a:cxnSpLocks/>
            </p:cNvCxnSpPr>
            <p:nvPr/>
          </p:nvCxnSpPr>
          <p:spPr>
            <a:xfrm flipH="1">
              <a:off x="5238497" y="6333031"/>
              <a:ext cx="164551" cy="165456"/>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5A902DC4-6552-7743-2062-3FCF28E86883}"/>
                </a:ext>
              </a:extLst>
            </p:cNvPr>
            <p:cNvSpPr txBox="1"/>
            <p:nvPr/>
          </p:nvSpPr>
          <p:spPr>
            <a:xfrm>
              <a:off x="5007887" y="6352326"/>
              <a:ext cx="304892" cy="276999"/>
            </a:xfrm>
            <a:prstGeom prst="rect">
              <a:avLst/>
            </a:prstGeom>
            <a:noFill/>
          </p:spPr>
          <p:txBody>
            <a:bodyPr wrap="none" rtlCol="0">
              <a:spAutoFit/>
            </a:bodyPr>
            <a:lstStyle/>
            <a:p>
              <a:r>
                <a:rPr lang="en-US" sz="1200" dirty="0">
                  <a:solidFill>
                    <a:srgbClr val="FF0000"/>
                  </a:solidFill>
                </a:rPr>
                <a:t>-x</a:t>
              </a:r>
            </a:p>
          </p:txBody>
        </p:sp>
        <p:cxnSp>
          <p:nvCxnSpPr>
            <p:cNvPr id="17" name="Straight Connector 16">
              <a:extLst>
                <a:ext uri="{FF2B5EF4-FFF2-40B4-BE49-F238E27FC236}">
                  <a16:creationId xmlns:a16="http://schemas.microsoft.com/office/drawing/2014/main" id="{3099191D-C480-816F-5E43-61CB319348D4}"/>
                </a:ext>
              </a:extLst>
            </p:cNvPr>
            <p:cNvCxnSpPr>
              <a:cxnSpLocks/>
            </p:cNvCxnSpPr>
            <p:nvPr/>
          </p:nvCxnSpPr>
          <p:spPr>
            <a:xfrm flipV="1">
              <a:off x="5429858" y="6132672"/>
              <a:ext cx="179735" cy="173927"/>
            </a:xfrm>
            <a:prstGeom prst="line">
              <a:avLst/>
            </a:prstGeom>
            <a:ln w="9525"/>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EEC2255C-C348-4081-6BF6-47B2B2EBF40B}"/>
                </a:ext>
              </a:extLst>
            </p:cNvPr>
            <p:cNvSpPr txBox="1"/>
            <p:nvPr/>
          </p:nvSpPr>
          <p:spPr>
            <a:xfrm>
              <a:off x="5512758" y="6101368"/>
              <a:ext cx="269626" cy="276999"/>
            </a:xfrm>
            <a:prstGeom prst="rect">
              <a:avLst/>
            </a:prstGeom>
            <a:noFill/>
          </p:spPr>
          <p:txBody>
            <a:bodyPr wrap="none" rtlCol="0">
              <a:spAutoFit/>
            </a:bodyPr>
            <a:lstStyle/>
            <a:p>
              <a:r>
                <a:rPr lang="el-GR" sz="1200" dirty="0">
                  <a:solidFill>
                    <a:schemeClr val="accent3">
                      <a:lumMod val="75000"/>
                    </a:schemeClr>
                  </a:solidFill>
                </a:rPr>
                <a:t>θ</a:t>
              </a:r>
              <a:endParaRPr lang="en-US" sz="1200" dirty="0">
                <a:solidFill>
                  <a:schemeClr val="accent3">
                    <a:lumMod val="75000"/>
                  </a:schemeClr>
                </a:solidFill>
              </a:endParaRPr>
            </a:p>
          </p:txBody>
        </p:sp>
        <p:sp>
          <p:nvSpPr>
            <p:cNvPr id="19" name="Arc 18">
              <a:extLst>
                <a:ext uri="{FF2B5EF4-FFF2-40B4-BE49-F238E27FC236}">
                  <a16:creationId xmlns:a16="http://schemas.microsoft.com/office/drawing/2014/main" id="{208A5057-9577-8B46-B7FC-476CACD03FC7}"/>
                </a:ext>
              </a:extLst>
            </p:cNvPr>
            <p:cNvSpPr/>
            <p:nvPr/>
          </p:nvSpPr>
          <p:spPr>
            <a:xfrm rot="594054">
              <a:off x="5419349" y="6214160"/>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B760731-0746-0ED2-08BE-098DC50B7676}"/>
                    </a:ext>
                  </a:extLst>
                </p:cNvPr>
                <p:cNvSpPr txBox="1"/>
                <p:nvPr/>
              </p:nvSpPr>
              <p:spPr>
                <a:xfrm>
                  <a:off x="5429994" y="5925366"/>
                  <a:ext cx="1011624" cy="241413"/>
                </a:xfrm>
                <a:prstGeom prst="rect">
                  <a:avLst/>
                </a:prstGeom>
                <a:noFill/>
              </p:spPr>
              <p:txBody>
                <a:bodyPr wrap="none" rtlCol="0">
                  <a:spAutoFit/>
                </a:bodyPr>
                <a:lstStyle/>
                <a:p>
                  <a:r>
                    <a:rPr lang="el-GR" sz="800" dirty="0">
                      <a:solidFill>
                        <a:schemeClr val="accent3">
                          <a:lumMod val="75000"/>
                        </a:schemeClr>
                      </a:solidFill>
                    </a:rPr>
                    <a:t>ρ</a:t>
                  </a:r>
                  <a:r>
                    <a:rPr lang="en-US" sz="800" dirty="0">
                      <a:solidFill>
                        <a:schemeClr val="accent3">
                          <a:lumMod val="75000"/>
                        </a:schemeClr>
                      </a:solidFill>
                    </a:rPr>
                    <a:t> </a:t>
                  </a:r>
                  <a14:m>
                    <m:oMath xmlns:m="http://schemas.openxmlformats.org/officeDocument/2006/math">
                      <m:r>
                        <a:rPr lang="en-US" sz="800" b="0" i="1" smtClean="0">
                          <a:solidFill>
                            <a:schemeClr val="accent3">
                              <a:lumMod val="75000"/>
                            </a:schemeClr>
                          </a:solidFill>
                          <a:latin typeface="Cambria Math" panose="02040503050406030204" pitchFamily="18" charset="0"/>
                        </a:rPr>
                        <m:t>=</m:t>
                      </m:r>
                      <m:rad>
                        <m:radPr>
                          <m:degHide m:val="on"/>
                          <m:ctrlPr>
                            <a:rPr lang="en-US" sz="800" b="0" i="1" smtClean="0">
                              <a:solidFill>
                                <a:schemeClr val="accent3">
                                  <a:lumMod val="75000"/>
                                </a:schemeClr>
                              </a:solidFill>
                              <a:latin typeface="Cambria Math" panose="02040503050406030204" pitchFamily="18" charset="0"/>
                            </a:rPr>
                          </m:ctrlPr>
                        </m:radPr>
                        <m:deg/>
                        <m:e>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𝑥</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𝑦</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𝑧</m:t>
                              </m:r>
                            </m:e>
                            <m:sup>
                              <m:r>
                                <a:rPr lang="en-US" sz="800" b="0" i="1" smtClean="0">
                                  <a:solidFill>
                                    <a:schemeClr val="accent3">
                                      <a:lumMod val="75000"/>
                                    </a:schemeClr>
                                  </a:solidFill>
                                  <a:latin typeface="Cambria Math" panose="02040503050406030204" pitchFamily="18" charset="0"/>
                                </a:rPr>
                                <m:t>2</m:t>
                              </m:r>
                            </m:sup>
                          </m:sSup>
                        </m:e>
                      </m:rad>
                    </m:oMath>
                  </a14:m>
                  <a:endParaRPr lang="en-US" sz="800" dirty="0">
                    <a:solidFill>
                      <a:schemeClr val="accent3">
                        <a:lumMod val="75000"/>
                      </a:schemeClr>
                    </a:solidFill>
                  </a:endParaRPr>
                </a:p>
              </p:txBody>
            </p:sp>
          </mc:Choice>
          <mc:Fallback xmlns="">
            <p:sp>
              <p:nvSpPr>
                <p:cNvPr id="49" name="TextBox 48">
                  <a:extLst>
                    <a:ext uri="{FF2B5EF4-FFF2-40B4-BE49-F238E27FC236}">
                      <a16:creationId xmlns:a16="http://schemas.microsoft.com/office/drawing/2014/main" id="{905C4136-E636-5DDC-7CE8-9FDAD9BAAFD7}"/>
                    </a:ext>
                  </a:extLst>
                </p:cNvPr>
                <p:cNvSpPr txBox="1">
                  <a:spLocks noRot="1" noChangeAspect="1" noMove="1" noResize="1" noEditPoints="1" noAdjustHandles="1" noChangeArrowheads="1" noChangeShapeType="1" noTextEdit="1"/>
                </p:cNvSpPr>
                <p:nvPr/>
              </p:nvSpPr>
              <p:spPr>
                <a:xfrm>
                  <a:off x="5429994" y="5925366"/>
                  <a:ext cx="1011624" cy="241413"/>
                </a:xfrm>
                <a:prstGeom prst="rect">
                  <a:avLst/>
                </a:prstGeom>
                <a:blipFill>
                  <a:blip r:embed="rId7"/>
                  <a:stretch>
                    <a:fillRect b="-10256"/>
                  </a:stretch>
                </a:blipFill>
              </p:spPr>
              <p:txBody>
                <a:bodyPr/>
                <a:lstStyle/>
                <a:p>
                  <a:r>
                    <a:rPr lang="en-US">
                      <a:noFill/>
                    </a:rPr>
                    <a:t> </a:t>
                  </a:r>
                </a:p>
              </p:txBody>
            </p:sp>
          </mc:Fallback>
        </mc:AlternateContent>
      </p:grpSp>
      <p:sp>
        <p:nvSpPr>
          <p:cNvPr id="13" name="TextBox 12">
            <a:extLst>
              <a:ext uri="{FF2B5EF4-FFF2-40B4-BE49-F238E27FC236}">
                <a16:creationId xmlns:a16="http://schemas.microsoft.com/office/drawing/2014/main" id="{332B8E09-D58D-63A0-E994-046749F7B146}"/>
              </a:ext>
            </a:extLst>
          </p:cNvPr>
          <p:cNvSpPr txBox="1"/>
          <p:nvPr/>
        </p:nvSpPr>
        <p:spPr>
          <a:xfrm>
            <a:off x="7814248" y="2753947"/>
            <a:ext cx="1985765" cy="830997"/>
          </a:xfrm>
          <a:prstGeom prst="rect">
            <a:avLst/>
          </a:prstGeom>
          <a:noFill/>
        </p:spPr>
        <p:txBody>
          <a:bodyPr wrap="square">
            <a:spAutoFit/>
          </a:bodyPr>
          <a:lstStyle/>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0 ̊   = z+ direction</a:t>
            </a:r>
          </a:p>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180</a:t>
            </a:r>
            <a:r>
              <a:rPr lang="en-US" sz="1200" dirty="0">
                <a:latin typeface="Aptos" panose="020B0004020202020204" pitchFamily="34" charset="0"/>
                <a:cs typeface="Helvetica" panose="020B0604020202020204"/>
              </a:rPr>
              <a:t>̊</a:t>
            </a:r>
            <a:r>
              <a:rPr lang="en-US" sz="1200" dirty="0">
                <a:latin typeface="Helvetica" panose="020B0604020202020204"/>
                <a:cs typeface="Helvetica" panose="020B0604020202020204"/>
              </a:rPr>
              <a:t>  = z- direction</a:t>
            </a:r>
          </a:p>
          <a:p>
            <a:pPr>
              <a:spcAft>
                <a:spcPts val="600"/>
              </a:spcAft>
            </a:pPr>
            <a:endParaRPr lang="en-US" sz="1400" dirty="0">
              <a:latin typeface="Helvetica" panose="020B0604020202020204"/>
              <a:cs typeface="Helvetica" panose="020B0604020202020204"/>
            </a:endParaRPr>
          </a:p>
        </p:txBody>
      </p:sp>
    </p:spTree>
    <p:extLst>
      <p:ext uri="{BB962C8B-B14F-4D97-AF65-F5344CB8AC3E}">
        <p14:creationId xmlns:p14="http://schemas.microsoft.com/office/powerpoint/2010/main" val="3532434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362B3-E181-C26E-C647-83E4BEDF085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EB3F50A-8BDE-4110-9ADC-9A1C506ACF27}"/>
              </a:ext>
            </a:extLst>
          </p:cNvPr>
          <p:cNvSpPr>
            <a:spLocks noGrp="1"/>
          </p:cNvSpPr>
          <p:nvPr>
            <p:ph type="body" sz="quarter" idx="10"/>
          </p:nvPr>
        </p:nvSpPr>
        <p:spPr>
          <a:xfrm>
            <a:off x="914400" y="3429001"/>
            <a:ext cx="5367528" cy="1114088"/>
          </a:xfrm>
        </p:spPr>
        <p:txBody>
          <a:bodyPr/>
          <a:lstStyle/>
          <a:p>
            <a:r>
              <a:rPr lang="en-US" sz="4400" dirty="0">
                <a:solidFill>
                  <a:schemeClr val="bg2">
                    <a:lumMod val="25000"/>
                  </a:schemeClr>
                </a:solidFill>
              </a:rPr>
              <a:t>SSR2 cavity</a:t>
            </a:r>
          </a:p>
        </p:txBody>
      </p:sp>
      <p:sp>
        <p:nvSpPr>
          <p:cNvPr id="4" name="Slide Number Placeholder 3">
            <a:extLst>
              <a:ext uri="{FF2B5EF4-FFF2-40B4-BE49-F238E27FC236}">
                <a16:creationId xmlns:a16="http://schemas.microsoft.com/office/drawing/2014/main" id="{063037D4-8A6E-CA6B-5231-5C7F05AF2030}"/>
              </a:ext>
            </a:extLst>
          </p:cNvPr>
          <p:cNvSpPr>
            <a:spLocks noGrp="1"/>
          </p:cNvSpPr>
          <p:nvPr>
            <p:ph type="sldNum" sz="quarter" idx="4"/>
          </p:nvPr>
        </p:nvSpPr>
        <p:spPr/>
        <p:txBody>
          <a:bodyPr/>
          <a:lstStyle/>
          <a:p>
            <a:fld id="{F4BAA12D-5F28-3140-935A-44BF4B54B6B6}" type="slidenum">
              <a:rPr lang="en-US" smtClean="0"/>
              <a:pPr/>
              <a:t>15</a:t>
            </a:fld>
            <a:endParaRPr lang="en-US" dirty="0"/>
          </a:p>
        </p:txBody>
      </p:sp>
    </p:spTree>
    <p:extLst>
      <p:ext uri="{BB962C8B-B14F-4D97-AF65-F5344CB8AC3E}">
        <p14:creationId xmlns:p14="http://schemas.microsoft.com/office/powerpoint/2010/main" val="607796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0123C-177B-6F28-2894-845FB34F0370}"/>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E85DB802-2D3A-C015-DF71-2D17DA223CC5}"/>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D560CCF2-032B-62B2-7893-7B244986AA50}"/>
              </a:ext>
            </a:extLst>
          </p:cNvPr>
          <p:cNvSpPr>
            <a:spLocks noGrp="1"/>
          </p:cNvSpPr>
          <p:nvPr>
            <p:ph type="sldNum" sz="quarter" idx="40"/>
          </p:nvPr>
        </p:nvSpPr>
        <p:spPr/>
        <p:txBody>
          <a:bodyPr/>
          <a:lstStyle/>
          <a:p>
            <a:fld id="{F4BAA12D-5F28-3140-935A-44BF4B54B6B6}" type="slidenum">
              <a:rPr lang="en-US" smtClean="0"/>
              <a:pPr/>
              <a:t>16</a:t>
            </a:fld>
            <a:endParaRPr lang="en-US" dirty="0"/>
          </a:p>
        </p:txBody>
      </p:sp>
      <p:sp>
        <p:nvSpPr>
          <p:cNvPr id="7" name="Title 2">
            <a:extLst>
              <a:ext uri="{FF2B5EF4-FFF2-40B4-BE49-F238E27FC236}">
                <a16:creationId xmlns:a16="http://schemas.microsoft.com/office/drawing/2014/main" id="{D9E4016F-5AE9-DC10-1A30-71B288C00697}"/>
              </a:ext>
            </a:extLst>
          </p:cNvPr>
          <p:cNvSpPr>
            <a:spLocks noGrp="1"/>
          </p:cNvSpPr>
          <p:nvPr>
            <p:ph type="title"/>
          </p:nvPr>
        </p:nvSpPr>
        <p:spPr>
          <a:xfrm>
            <a:off x="1163212" y="357344"/>
            <a:ext cx="9994393" cy="433527"/>
          </a:xfrm>
        </p:spPr>
        <p:txBody>
          <a:bodyPr/>
          <a:lstStyle/>
          <a:p>
            <a:r>
              <a:rPr lang="en-US" dirty="0"/>
              <a:t>SSR2 in STC - Geometry construction</a:t>
            </a:r>
          </a:p>
        </p:txBody>
      </p:sp>
      <p:sp>
        <p:nvSpPr>
          <p:cNvPr id="8" name="TextBox 7">
            <a:extLst>
              <a:ext uri="{FF2B5EF4-FFF2-40B4-BE49-F238E27FC236}">
                <a16:creationId xmlns:a16="http://schemas.microsoft.com/office/drawing/2014/main" id="{89D8E7B2-7B86-2232-4E7F-BE0E0548610D}"/>
              </a:ext>
            </a:extLst>
          </p:cNvPr>
          <p:cNvSpPr txBox="1"/>
          <p:nvPr/>
        </p:nvSpPr>
        <p:spPr>
          <a:xfrm>
            <a:off x="469862" y="3422609"/>
            <a:ext cx="3271306"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22: STC SSR2 cavity assembly.</a:t>
            </a:r>
          </a:p>
        </p:txBody>
      </p:sp>
      <p:graphicFrame>
        <p:nvGraphicFramePr>
          <p:cNvPr id="9" name="Table 8">
            <a:extLst>
              <a:ext uri="{FF2B5EF4-FFF2-40B4-BE49-F238E27FC236}">
                <a16:creationId xmlns:a16="http://schemas.microsoft.com/office/drawing/2014/main" id="{60EDE5AD-2A5D-0F94-ECAA-D543B91E169A}"/>
              </a:ext>
            </a:extLst>
          </p:cNvPr>
          <p:cNvGraphicFramePr>
            <a:graphicFrameLocks noGrp="1"/>
          </p:cNvGraphicFramePr>
          <p:nvPr>
            <p:extLst>
              <p:ext uri="{D42A27DB-BD31-4B8C-83A1-F6EECF244321}">
                <p14:modId xmlns:p14="http://schemas.microsoft.com/office/powerpoint/2010/main" val="115197520"/>
              </p:ext>
            </p:extLst>
          </p:nvPr>
        </p:nvGraphicFramePr>
        <p:xfrm>
          <a:off x="7471088" y="4173184"/>
          <a:ext cx="3850105" cy="2016266"/>
        </p:xfrm>
        <a:graphic>
          <a:graphicData uri="http://schemas.openxmlformats.org/drawingml/2006/table">
            <a:tbl>
              <a:tblPr>
                <a:tableStyleId>{E8B1032C-EA38-4F05-BA0D-38AFFFC7BED3}</a:tableStyleId>
              </a:tblPr>
              <a:tblGrid>
                <a:gridCol w="1459462">
                  <a:extLst>
                    <a:ext uri="{9D8B030D-6E8A-4147-A177-3AD203B41FA5}">
                      <a16:colId xmlns:a16="http://schemas.microsoft.com/office/drawing/2014/main" val="3776730719"/>
                    </a:ext>
                  </a:extLst>
                </a:gridCol>
                <a:gridCol w="1080463">
                  <a:extLst>
                    <a:ext uri="{9D8B030D-6E8A-4147-A177-3AD203B41FA5}">
                      <a16:colId xmlns:a16="http://schemas.microsoft.com/office/drawing/2014/main" val="3577568662"/>
                    </a:ext>
                  </a:extLst>
                </a:gridCol>
                <a:gridCol w="1310180">
                  <a:extLst>
                    <a:ext uri="{9D8B030D-6E8A-4147-A177-3AD203B41FA5}">
                      <a16:colId xmlns:a16="http://schemas.microsoft.com/office/drawing/2014/main" val="4123578643"/>
                    </a:ext>
                  </a:extLst>
                </a:gridCol>
              </a:tblGrid>
              <a:tr h="556446">
                <a:tc>
                  <a:txBody>
                    <a:bodyPr/>
                    <a:lstStyle/>
                    <a:p>
                      <a:pPr algn="ctr" fontAlgn="b">
                        <a:lnSpc>
                          <a:spcPct val="100000"/>
                        </a:lnSpc>
                      </a:pPr>
                      <a:endParaRPr lang="en-US" sz="14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ctr">
                    <a:solidFill>
                      <a:schemeClr val="accent6">
                        <a:lumMod val="20000"/>
                        <a:lumOff val="80000"/>
                      </a:schemeClr>
                    </a:solidFill>
                  </a:tcPr>
                </a:tc>
                <a:tc>
                  <a:txBody>
                    <a:bodyPr/>
                    <a:lstStyle/>
                    <a:p>
                      <a:pPr algn="ctr" fontAlgn="b">
                        <a:lnSpc>
                          <a:spcPct val="100000"/>
                        </a:lnSpc>
                      </a:pPr>
                      <a:r>
                        <a:rPr lang="en-US" sz="1400" b="0" u="none" strike="noStrike" dirty="0">
                          <a:solidFill>
                            <a:schemeClr val="tx1"/>
                          </a:solidFill>
                          <a:effectLst/>
                        </a:rPr>
                        <a:t>Thickness </a:t>
                      </a:r>
                    </a:p>
                    <a:p>
                      <a:pPr algn="ctr" fontAlgn="b">
                        <a:lnSpc>
                          <a:spcPct val="100000"/>
                        </a:lnSpc>
                      </a:pPr>
                      <a:r>
                        <a:rPr lang="en-US" sz="1400" b="0" u="none" strike="noStrike" dirty="0">
                          <a:solidFill>
                            <a:schemeClr val="tx1"/>
                          </a:solidFill>
                          <a:effectLst/>
                        </a:rPr>
                        <a:t>[mm]</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solidFill>
                      <a:schemeClr val="accent6">
                        <a:lumMod val="20000"/>
                        <a:lumOff val="80000"/>
                      </a:schemeClr>
                    </a:solidFill>
                  </a:tcPr>
                </a:tc>
                <a:tc>
                  <a:txBody>
                    <a:bodyPr/>
                    <a:lstStyle/>
                    <a:p>
                      <a:pPr algn="ctr" fontAlgn="b">
                        <a:lnSpc>
                          <a:spcPct val="100000"/>
                        </a:lnSpc>
                      </a:pPr>
                      <a:r>
                        <a:rPr lang="en-US" sz="1400" b="0" u="none" strike="noStrike" dirty="0">
                          <a:solidFill>
                            <a:schemeClr val="tx1"/>
                          </a:solidFill>
                          <a:effectLst/>
                        </a:rPr>
                        <a:t>Material</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257794639"/>
                  </a:ext>
                </a:extLst>
              </a:tr>
              <a:tr h="291964">
                <a:tc>
                  <a:txBody>
                    <a:bodyPr/>
                    <a:lstStyle/>
                    <a:p>
                      <a:pPr algn="ctr" fontAlgn="b">
                        <a:lnSpc>
                          <a:spcPct val="100000"/>
                        </a:lnSpc>
                      </a:pPr>
                      <a:r>
                        <a:rPr lang="en-US" sz="1400" u="none" strike="noStrike" dirty="0">
                          <a:solidFill>
                            <a:schemeClr val="tx1"/>
                          </a:solidFill>
                          <a:effectLst/>
                        </a:rPr>
                        <a:t>Vacuum vessel</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u="none" strike="noStrike" dirty="0">
                          <a:solidFill>
                            <a:schemeClr val="tx1"/>
                          </a:solidFill>
                          <a:effectLst/>
                        </a:rPr>
                        <a:t>12.7</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400" b="0" u="none" strike="noStrike" dirty="0">
                          <a:solidFill>
                            <a:schemeClr val="tx1"/>
                          </a:solidFill>
                          <a:effectLst/>
                        </a:rPr>
                        <a:t>Stainless Steel</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154223688"/>
                  </a:ext>
                </a:extLst>
              </a:tr>
              <a:tr h="291964">
                <a:tc>
                  <a:txBody>
                    <a:bodyPr/>
                    <a:lstStyle/>
                    <a:p>
                      <a:pPr algn="ctr" fontAlgn="b">
                        <a:lnSpc>
                          <a:spcPct val="100000"/>
                        </a:lnSpc>
                      </a:pPr>
                      <a:r>
                        <a:rPr lang="en-US" sz="1400" u="none" strike="noStrike" dirty="0">
                          <a:solidFill>
                            <a:schemeClr val="tx1"/>
                          </a:solidFill>
                          <a:effectLst/>
                        </a:rPr>
                        <a:t>Magnetic shield</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u="none" strike="noStrike" dirty="0">
                          <a:solidFill>
                            <a:schemeClr val="tx1"/>
                          </a:solidFill>
                          <a:effectLst/>
                        </a:rPr>
                        <a:t>1.6</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b="0" u="none" strike="noStrike" dirty="0" err="1">
                          <a:solidFill>
                            <a:schemeClr val="tx1"/>
                          </a:solidFill>
                          <a:effectLst/>
                        </a:rPr>
                        <a:t>FeMnCrNi</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3105160465"/>
                  </a:ext>
                </a:extLst>
              </a:tr>
              <a:tr h="291964">
                <a:tc>
                  <a:txBody>
                    <a:bodyPr/>
                    <a:lstStyle/>
                    <a:p>
                      <a:pPr algn="ctr" fontAlgn="b">
                        <a:lnSpc>
                          <a:spcPct val="100000"/>
                        </a:lnSpc>
                      </a:pPr>
                      <a:r>
                        <a:rPr lang="en-US" sz="1400" u="none" strike="noStrike" dirty="0">
                          <a:solidFill>
                            <a:schemeClr val="tx1"/>
                          </a:solidFill>
                          <a:effectLst/>
                        </a:rPr>
                        <a:t>Thermal shield</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u="none" strike="noStrike" dirty="0">
                          <a:solidFill>
                            <a:schemeClr val="tx1"/>
                          </a:solidFill>
                          <a:effectLst/>
                        </a:rPr>
                        <a:t>4.8</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b="0" u="none" strike="noStrike" dirty="0">
                          <a:solidFill>
                            <a:schemeClr val="tx1"/>
                          </a:solidFill>
                          <a:effectLst/>
                        </a:rPr>
                        <a:t>Al</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917504789"/>
                  </a:ext>
                </a:extLst>
              </a:tr>
              <a:tr h="291964">
                <a:tc>
                  <a:txBody>
                    <a:bodyPr/>
                    <a:lstStyle/>
                    <a:p>
                      <a:pPr algn="ctr" fontAlgn="b">
                        <a:lnSpc>
                          <a:spcPct val="100000"/>
                        </a:lnSpc>
                      </a:pPr>
                      <a:r>
                        <a:rPr lang="en-US" sz="1400" u="none" strike="noStrike" dirty="0">
                          <a:solidFill>
                            <a:schemeClr val="tx1"/>
                          </a:solidFill>
                          <a:effectLst/>
                        </a:rPr>
                        <a:t>He jacket</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u="none" strike="noStrike" dirty="0">
                          <a:solidFill>
                            <a:schemeClr val="tx1"/>
                          </a:solidFill>
                          <a:effectLst/>
                        </a:rPr>
                        <a:t>4.0</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b="0" u="none" strike="noStrike" dirty="0">
                          <a:solidFill>
                            <a:schemeClr val="tx1"/>
                          </a:solidFill>
                          <a:effectLst/>
                        </a:rPr>
                        <a:t>Ti</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207384791"/>
                  </a:ext>
                </a:extLst>
              </a:tr>
              <a:tr h="291964">
                <a:tc>
                  <a:txBody>
                    <a:bodyPr/>
                    <a:lstStyle/>
                    <a:p>
                      <a:pPr algn="ctr" fontAlgn="b">
                        <a:lnSpc>
                          <a:spcPct val="100000"/>
                        </a:lnSpc>
                      </a:pPr>
                      <a:r>
                        <a:rPr lang="en-US" sz="1400" u="none" strike="noStrike" dirty="0">
                          <a:solidFill>
                            <a:schemeClr val="tx1"/>
                          </a:solidFill>
                          <a:effectLst/>
                        </a:rPr>
                        <a:t>Cavity</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u="none" strike="noStrike" dirty="0">
                          <a:solidFill>
                            <a:schemeClr val="tx1"/>
                          </a:solidFill>
                          <a:effectLst/>
                        </a:rPr>
                        <a:t>4.0</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400" b="0" u="none" strike="noStrike" dirty="0">
                          <a:solidFill>
                            <a:schemeClr val="tx1"/>
                          </a:solidFill>
                          <a:effectLst/>
                        </a:rPr>
                        <a:t>Nb</a:t>
                      </a:r>
                      <a:endParaRPr lang="en-US" sz="14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876148720"/>
                  </a:ext>
                </a:extLst>
              </a:tr>
            </a:tbl>
          </a:graphicData>
        </a:graphic>
      </p:graphicFrame>
      <p:sp>
        <p:nvSpPr>
          <p:cNvPr id="10" name="TextBox 9">
            <a:extLst>
              <a:ext uri="{FF2B5EF4-FFF2-40B4-BE49-F238E27FC236}">
                <a16:creationId xmlns:a16="http://schemas.microsoft.com/office/drawing/2014/main" id="{F454DEC6-42E6-4C1A-B783-138156C2F223}"/>
              </a:ext>
            </a:extLst>
          </p:cNvPr>
          <p:cNvSpPr txBox="1"/>
          <p:nvPr/>
        </p:nvSpPr>
        <p:spPr>
          <a:xfrm>
            <a:off x="556139" y="4173184"/>
            <a:ext cx="6370058" cy="1323439"/>
          </a:xfrm>
          <a:prstGeom prst="rect">
            <a:avLst/>
          </a:prstGeom>
          <a:noFill/>
          <a:ln>
            <a:noFill/>
          </a:ln>
        </p:spPr>
        <p:txBody>
          <a:bodyPr wrap="square">
            <a:spAutoFit/>
          </a:bodyPr>
          <a:lstStyle/>
          <a:p>
            <a:pPr marL="457200"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Generate mesh files in STL format from STEP geometry files using Python with the </a:t>
            </a:r>
            <a:r>
              <a:rPr lang="en-US" sz="1400" dirty="0" err="1">
                <a:latin typeface="Helvetica" panose="020B0604020202020204" pitchFamily="34" charset="0"/>
                <a:cs typeface="Helvetica" panose="020B0604020202020204" pitchFamily="34" charset="0"/>
              </a:rPr>
              <a:t>gmsh</a:t>
            </a:r>
            <a:r>
              <a:rPr lang="en-US" sz="1400" dirty="0">
                <a:latin typeface="Helvetica" panose="020B0604020202020204" pitchFamily="34" charset="0"/>
                <a:cs typeface="Helvetica" panose="020B0604020202020204" pitchFamily="34" charset="0"/>
              </a:rPr>
              <a:t> library</a:t>
            </a:r>
          </a:p>
          <a:p>
            <a:pPr marL="457200"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Construct the geometry in Geant4 using </a:t>
            </a:r>
            <a:r>
              <a:rPr lang="en-US" sz="1400" dirty="0" err="1">
                <a:latin typeface="Helvetica" panose="020B0604020202020204" pitchFamily="34" charset="0"/>
                <a:cs typeface="Helvetica" panose="020B0604020202020204" pitchFamily="34" charset="0"/>
              </a:rPr>
              <a:t>CADMesh</a:t>
            </a:r>
            <a:r>
              <a:rPr lang="en-US" sz="1400" dirty="0">
                <a:latin typeface="Helvetica" panose="020B0604020202020204" pitchFamily="34" charset="0"/>
                <a:cs typeface="Helvetica" panose="020B0604020202020204" pitchFamily="34" charset="0"/>
              </a:rPr>
              <a:t>, which reads the STL file and represents the structure as a tessellated solid</a:t>
            </a:r>
          </a:p>
          <a:p>
            <a:pPr algn="just">
              <a:spcAft>
                <a:spcPts val="600"/>
              </a:spcAft>
            </a:pPr>
            <a:endParaRPr lang="en-US" sz="1400" dirty="0">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FEB5D7C4-7591-769F-3A22-D2406C0D9C8A}"/>
              </a:ext>
            </a:extLst>
          </p:cNvPr>
          <p:cNvSpPr txBox="1"/>
          <p:nvPr/>
        </p:nvSpPr>
        <p:spPr>
          <a:xfrm>
            <a:off x="5346804" y="3513183"/>
            <a:ext cx="3271306" cy="430887"/>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23: CAD model of the STC SSR2 cavity assembly.</a:t>
            </a:r>
          </a:p>
        </p:txBody>
      </p:sp>
      <p:pic>
        <p:nvPicPr>
          <p:cNvPr id="12" name="Picture 11" descr="A picture containing engine, chain&#10;&#10;Description automatically generated">
            <a:extLst>
              <a:ext uri="{FF2B5EF4-FFF2-40B4-BE49-F238E27FC236}">
                <a16:creationId xmlns:a16="http://schemas.microsoft.com/office/drawing/2014/main" id="{9E8BCC5E-F3DC-327A-B085-B469DF13C7DE}"/>
              </a:ext>
            </a:extLst>
          </p:cNvPr>
          <p:cNvPicPr>
            <a:picLocks noChangeAspect="1"/>
          </p:cNvPicPr>
          <p:nvPr/>
        </p:nvPicPr>
        <p:blipFill>
          <a:blip r:embed="rId3" cstate="print">
            <a:extLst>
              <a:ext uri="{28A0092B-C50C-407E-A947-70E740481C1C}">
                <a14:useLocalDpi xmlns:a14="http://schemas.microsoft.com/office/drawing/2010/main" val="0"/>
              </a:ext>
            </a:extLst>
          </a:blip>
          <a:srcRect l="4571" r="14881"/>
          <a:stretch/>
        </p:blipFill>
        <p:spPr>
          <a:xfrm>
            <a:off x="442710" y="1148014"/>
            <a:ext cx="3194174" cy="2230902"/>
          </a:xfrm>
          <a:prstGeom prst="rect">
            <a:avLst/>
          </a:prstGeom>
          <a:effectLst/>
        </p:spPr>
      </p:pic>
      <p:grpSp>
        <p:nvGrpSpPr>
          <p:cNvPr id="13" name="Group 12">
            <a:extLst>
              <a:ext uri="{FF2B5EF4-FFF2-40B4-BE49-F238E27FC236}">
                <a16:creationId xmlns:a16="http://schemas.microsoft.com/office/drawing/2014/main" id="{84288559-6E6D-6DCA-346D-15E3CF83B911}"/>
              </a:ext>
            </a:extLst>
          </p:cNvPr>
          <p:cNvGrpSpPr/>
          <p:nvPr/>
        </p:nvGrpSpPr>
        <p:grpSpPr>
          <a:xfrm>
            <a:off x="3573890" y="1202360"/>
            <a:ext cx="5044220" cy="2206988"/>
            <a:chOff x="794448" y="1065671"/>
            <a:chExt cx="4956420" cy="2119892"/>
          </a:xfrm>
        </p:grpSpPr>
        <p:pic>
          <p:nvPicPr>
            <p:cNvPr id="14" name="Picture 13" descr="Diagram&#10;&#10;AI-generated content may be incorrect.">
              <a:extLst>
                <a:ext uri="{FF2B5EF4-FFF2-40B4-BE49-F238E27FC236}">
                  <a16:creationId xmlns:a16="http://schemas.microsoft.com/office/drawing/2014/main" id="{4C4600E7-73B4-393B-EF07-774D8833C2AC}"/>
                </a:ext>
              </a:extLst>
            </p:cNvPr>
            <p:cNvPicPr>
              <a:picLocks noChangeAspect="1"/>
            </p:cNvPicPr>
            <p:nvPr/>
          </p:nvPicPr>
          <p:blipFill>
            <a:blip r:embed="rId4"/>
            <a:stretch>
              <a:fillRect/>
            </a:stretch>
          </p:blipFill>
          <p:spPr>
            <a:xfrm>
              <a:off x="2678702" y="1065671"/>
              <a:ext cx="3072166" cy="2119892"/>
            </a:xfrm>
            <a:prstGeom prst="rect">
              <a:avLst/>
            </a:prstGeom>
            <a:ln>
              <a:solidFill>
                <a:srgbClr val="000000"/>
              </a:solidFill>
            </a:ln>
          </p:spPr>
        </p:pic>
        <p:cxnSp>
          <p:nvCxnSpPr>
            <p:cNvPr id="15" name="Straight Arrow Connector 14">
              <a:extLst>
                <a:ext uri="{FF2B5EF4-FFF2-40B4-BE49-F238E27FC236}">
                  <a16:creationId xmlns:a16="http://schemas.microsoft.com/office/drawing/2014/main" id="{4FCFBDB0-7381-F8EC-F4D9-6251449F5FBF}"/>
                </a:ext>
              </a:extLst>
            </p:cNvPr>
            <p:cNvCxnSpPr>
              <a:cxnSpLocks/>
            </p:cNvCxnSpPr>
            <p:nvPr/>
          </p:nvCxnSpPr>
          <p:spPr>
            <a:xfrm>
              <a:off x="2286462" y="1522836"/>
              <a:ext cx="973709" cy="0"/>
            </a:xfrm>
            <a:prstGeom prst="straightConnector1">
              <a:avLst/>
            </a:prstGeom>
            <a:ln>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6" name="Straight Arrow Connector 15">
              <a:extLst>
                <a:ext uri="{FF2B5EF4-FFF2-40B4-BE49-F238E27FC236}">
                  <a16:creationId xmlns:a16="http://schemas.microsoft.com/office/drawing/2014/main" id="{159CE2F5-073F-6CAD-A08C-27C6F6C34F95}"/>
                </a:ext>
              </a:extLst>
            </p:cNvPr>
            <p:cNvCxnSpPr>
              <a:cxnSpLocks/>
            </p:cNvCxnSpPr>
            <p:nvPr/>
          </p:nvCxnSpPr>
          <p:spPr>
            <a:xfrm>
              <a:off x="2286462" y="1781873"/>
              <a:ext cx="1197614" cy="0"/>
            </a:xfrm>
            <a:prstGeom prst="straightConnector1">
              <a:avLst/>
            </a:prstGeom>
            <a:ln>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7" name="Straight Arrow Connector 16">
              <a:extLst>
                <a:ext uri="{FF2B5EF4-FFF2-40B4-BE49-F238E27FC236}">
                  <a16:creationId xmlns:a16="http://schemas.microsoft.com/office/drawing/2014/main" id="{4DE2C8E3-B1C7-B0B4-9BA7-1C72342BA32D}"/>
                </a:ext>
              </a:extLst>
            </p:cNvPr>
            <p:cNvCxnSpPr>
              <a:cxnSpLocks/>
            </p:cNvCxnSpPr>
            <p:nvPr/>
          </p:nvCxnSpPr>
          <p:spPr>
            <a:xfrm>
              <a:off x="2286462" y="2456356"/>
              <a:ext cx="1286641" cy="0"/>
            </a:xfrm>
            <a:prstGeom prst="straightConnector1">
              <a:avLst/>
            </a:prstGeom>
            <a:ln>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8" name="Straight Arrow Connector 17">
              <a:extLst>
                <a:ext uri="{FF2B5EF4-FFF2-40B4-BE49-F238E27FC236}">
                  <a16:creationId xmlns:a16="http://schemas.microsoft.com/office/drawing/2014/main" id="{1195ED4C-A586-AC8B-1E4C-8CD0AE1F46AB}"/>
                </a:ext>
              </a:extLst>
            </p:cNvPr>
            <p:cNvCxnSpPr>
              <a:cxnSpLocks/>
            </p:cNvCxnSpPr>
            <p:nvPr/>
          </p:nvCxnSpPr>
          <p:spPr>
            <a:xfrm>
              <a:off x="2286462" y="2017850"/>
              <a:ext cx="1649616" cy="0"/>
            </a:xfrm>
            <a:prstGeom prst="straightConnector1">
              <a:avLst/>
            </a:prstGeom>
            <a:ln>
              <a:solidFill>
                <a:srgbClr val="FFFF00"/>
              </a:solidFill>
              <a:tailEnd type="triangle"/>
            </a:ln>
          </p:spPr>
          <p:style>
            <a:lnRef idx="2">
              <a:schemeClr val="accent5"/>
            </a:lnRef>
            <a:fillRef idx="0">
              <a:schemeClr val="accent5"/>
            </a:fillRef>
            <a:effectRef idx="1">
              <a:schemeClr val="accent5"/>
            </a:effectRef>
            <a:fontRef idx="minor">
              <a:schemeClr val="tx1"/>
            </a:fontRef>
          </p:style>
        </p:cxnSp>
        <p:cxnSp>
          <p:nvCxnSpPr>
            <p:cNvPr id="19" name="Straight Arrow Connector 18">
              <a:extLst>
                <a:ext uri="{FF2B5EF4-FFF2-40B4-BE49-F238E27FC236}">
                  <a16:creationId xmlns:a16="http://schemas.microsoft.com/office/drawing/2014/main" id="{35E9A082-4ADB-FD72-FF4D-08713D7291C5}"/>
                </a:ext>
              </a:extLst>
            </p:cNvPr>
            <p:cNvCxnSpPr>
              <a:cxnSpLocks/>
            </p:cNvCxnSpPr>
            <p:nvPr/>
          </p:nvCxnSpPr>
          <p:spPr>
            <a:xfrm flipV="1">
              <a:off x="2286462" y="2226353"/>
              <a:ext cx="1565438" cy="5878"/>
            </a:xfrm>
            <a:prstGeom prst="straightConnector1">
              <a:avLst/>
            </a:prstGeom>
            <a:ln>
              <a:solidFill>
                <a:srgbClr val="FFFF00"/>
              </a:solidFill>
              <a:tailEnd type="triangle"/>
            </a:ln>
          </p:spPr>
          <p:style>
            <a:lnRef idx="2">
              <a:schemeClr val="accent5"/>
            </a:lnRef>
            <a:fillRef idx="0">
              <a:schemeClr val="accent5"/>
            </a:fillRef>
            <a:effectRef idx="1">
              <a:schemeClr val="accent5"/>
            </a:effectRef>
            <a:fontRef idx="minor">
              <a:schemeClr val="tx1"/>
            </a:fontRef>
          </p:style>
        </p:cxnSp>
        <p:sp>
          <p:nvSpPr>
            <p:cNvPr id="20" name="TextBox 19">
              <a:extLst>
                <a:ext uri="{FF2B5EF4-FFF2-40B4-BE49-F238E27FC236}">
                  <a16:creationId xmlns:a16="http://schemas.microsoft.com/office/drawing/2014/main" id="{56DD57CD-5591-5256-969A-05CB5A78E6C0}"/>
                </a:ext>
              </a:extLst>
            </p:cNvPr>
            <p:cNvSpPr txBox="1"/>
            <p:nvPr/>
          </p:nvSpPr>
          <p:spPr>
            <a:xfrm>
              <a:off x="814025" y="1151657"/>
              <a:ext cx="1767599"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Vacuum vessel</a:t>
              </a:r>
            </a:p>
          </p:txBody>
        </p:sp>
        <p:sp>
          <p:nvSpPr>
            <p:cNvPr id="21" name="TextBox 20">
              <a:extLst>
                <a:ext uri="{FF2B5EF4-FFF2-40B4-BE49-F238E27FC236}">
                  <a16:creationId xmlns:a16="http://schemas.microsoft.com/office/drawing/2014/main" id="{4F126B2D-7F28-0B59-5963-01C223749CF3}"/>
                </a:ext>
              </a:extLst>
            </p:cNvPr>
            <p:cNvSpPr txBox="1"/>
            <p:nvPr/>
          </p:nvSpPr>
          <p:spPr>
            <a:xfrm>
              <a:off x="845744" y="1404113"/>
              <a:ext cx="1743747"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Thermal shield</a:t>
              </a:r>
            </a:p>
          </p:txBody>
        </p:sp>
        <p:sp>
          <p:nvSpPr>
            <p:cNvPr id="22" name="TextBox 21">
              <a:extLst>
                <a:ext uri="{FF2B5EF4-FFF2-40B4-BE49-F238E27FC236}">
                  <a16:creationId xmlns:a16="http://schemas.microsoft.com/office/drawing/2014/main" id="{E238A95A-FD0E-6402-9EC4-3985DB0301F4}"/>
                </a:ext>
              </a:extLst>
            </p:cNvPr>
            <p:cNvSpPr txBox="1"/>
            <p:nvPr/>
          </p:nvSpPr>
          <p:spPr>
            <a:xfrm>
              <a:off x="794448" y="2110166"/>
              <a:ext cx="1846338" cy="923330"/>
            </a:xfrm>
            <a:prstGeom prst="rect">
              <a:avLst/>
            </a:prstGeom>
            <a:noFill/>
          </p:spPr>
          <p:txBody>
            <a:bodyPr wrap="none" lIns="365760" tIns="274320" rIns="365760" bIns="274320" rtlCol="0">
              <a:spAutoFit/>
            </a:bodyPr>
            <a:lstStyle/>
            <a:p>
              <a:pPr algn="ctr"/>
              <a:r>
                <a:rPr lang="en-US" sz="1200" dirty="0">
                  <a:latin typeface="Helvetica" pitchFamily="2" charset="0"/>
                </a:rPr>
                <a:t>Magnetic shield </a:t>
              </a:r>
            </a:p>
            <a:p>
              <a:pPr algn="ctr"/>
              <a:r>
                <a:rPr lang="en-US" sz="1200" dirty="0">
                  <a:latin typeface="Helvetica" pitchFamily="2" charset="0"/>
                </a:rPr>
                <a:t>- warm</a:t>
              </a:r>
            </a:p>
          </p:txBody>
        </p:sp>
        <p:sp>
          <p:nvSpPr>
            <p:cNvPr id="23" name="TextBox 22">
              <a:extLst>
                <a:ext uri="{FF2B5EF4-FFF2-40B4-BE49-F238E27FC236}">
                  <a16:creationId xmlns:a16="http://schemas.microsoft.com/office/drawing/2014/main" id="{DC681A9A-5936-669C-F111-6F00E9DA795C}"/>
                </a:ext>
              </a:extLst>
            </p:cNvPr>
            <p:cNvSpPr txBox="1"/>
            <p:nvPr/>
          </p:nvSpPr>
          <p:spPr>
            <a:xfrm>
              <a:off x="1402298" y="1648518"/>
              <a:ext cx="1165064"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Cavity</a:t>
              </a:r>
            </a:p>
          </p:txBody>
        </p:sp>
        <p:sp>
          <p:nvSpPr>
            <p:cNvPr id="24" name="TextBox 23">
              <a:extLst>
                <a:ext uri="{FF2B5EF4-FFF2-40B4-BE49-F238E27FC236}">
                  <a16:creationId xmlns:a16="http://schemas.microsoft.com/office/drawing/2014/main" id="{39FF5172-A359-6AAF-A2BD-A8AD68E94651}"/>
                </a:ext>
              </a:extLst>
            </p:cNvPr>
            <p:cNvSpPr txBox="1"/>
            <p:nvPr/>
          </p:nvSpPr>
          <p:spPr>
            <a:xfrm>
              <a:off x="1211229" y="1853544"/>
              <a:ext cx="1378262" cy="738664"/>
            </a:xfrm>
            <a:prstGeom prst="rect">
              <a:avLst/>
            </a:prstGeom>
            <a:noFill/>
          </p:spPr>
          <p:txBody>
            <a:bodyPr wrap="none" lIns="365760" tIns="274320" rIns="365760" bIns="274320" rtlCol="0">
              <a:spAutoFit/>
            </a:bodyPr>
            <a:lstStyle/>
            <a:p>
              <a:pPr algn="ctr">
                <a:spcAft>
                  <a:spcPts val="800"/>
                </a:spcAft>
              </a:pPr>
              <a:r>
                <a:rPr lang="en-US" sz="1200" dirty="0">
                  <a:latin typeface="Helvetica" pitchFamily="2" charset="0"/>
                </a:rPr>
                <a:t>He jacket</a:t>
              </a:r>
            </a:p>
          </p:txBody>
        </p:sp>
      </p:grpSp>
      <p:pic>
        <p:nvPicPr>
          <p:cNvPr id="25" name="Picture 24" descr="A picture containing pink&#10;&#10;AI-generated content may be incorrect.">
            <a:extLst>
              <a:ext uri="{FF2B5EF4-FFF2-40B4-BE49-F238E27FC236}">
                <a16:creationId xmlns:a16="http://schemas.microsoft.com/office/drawing/2014/main" id="{E29AC839-B68E-E51C-AD60-7E7291559314}"/>
              </a:ext>
            </a:extLst>
          </p:cNvPr>
          <p:cNvPicPr>
            <a:picLocks noChangeAspect="1"/>
          </p:cNvPicPr>
          <p:nvPr/>
        </p:nvPicPr>
        <p:blipFill>
          <a:blip r:embed="rId5"/>
          <a:stretch>
            <a:fillRect/>
          </a:stretch>
        </p:blipFill>
        <p:spPr>
          <a:xfrm>
            <a:off x="9240440" y="1198098"/>
            <a:ext cx="2464616" cy="2230902"/>
          </a:xfrm>
          <a:prstGeom prst="rect">
            <a:avLst/>
          </a:prstGeom>
        </p:spPr>
      </p:pic>
      <p:sp>
        <p:nvSpPr>
          <p:cNvPr id="27" name="TextBox 26">
            <a:extLst>
              <a:ext uri="{FF2B5EF4-FFF2-40B4-BE49-F238E27FC236}">
                <a16:creationId xmlns:a16="http://schemas.microsoft.com/office/drawing/2014/main" id="{22FB96BE-A6F8-CB48-4CA6-387B0631F2F5}"/>
              </a:ext>
            </a:extLst>
          </p:cNvPr>
          <p:cNvSpPr txBox="1"/>
          <p:nvPr/>
        </p:nvSpPr>
        <p:spPr>
          <a:xfrm>
            <a:off x="9167261" y="3559349"/>
            <a:ext cx="2551497" cy="430887"/>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24: Geant4 model of STC SSR2 cavity assembly.</a:t>
            </a:r>
          </a:p>
        </p:txBody>
      </p:sp>
      <p:sp>
        <p:nvSpPr>
          <p:cNvPr id="2" name="Arrow: Right 1">
            <a:extLst>
              <a:ext uri="{FF2B5EF4-FFF2-40B4-BE49-F238E27FC236}">
                <a16:creationId xmlns:a16="http://schemas.microsoft.com/office/drawing/2014/main" id="{14D28E20-4AB7-D847-A9B6-C70337317AC0}"/>
              </a:ext>
            </a:extLst>
          </p:cNvPr>
          <p:cNvSpPr/>
          <p:nvPr/>
        </p:nvSpPr>
        <p:spPr>
          <a:xfrm>
            <a:off x="3803059" y="2273503"/>
            <a:ext cx="311821" cy="107527"/>
          </a:xfrm>
          <a:prstGeom prst="rightArrow">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A6C10FF5-7E03-3CBE-CC99-0EECCC8117B5}"/>
              </a:ext>
            </a:extLst>
          </p:cNvPr>
          <p:cNvSpPr/>
          <p:nvPr/>
        </p:nvSpPr>
        <p:spPr>
          <a:xfrm>
            <a:off x="8773364" y="2269955"/>
            <a:ext cx="311821" cy="107527"/>
          </a:xfrm>
          <a:prstGeom prst="rightArrow">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106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E3A30-CDD6-9875-03F9-A942A3A231B3}"/>
            </a:ext>
          </a:extLst>
        </p:cNvPr>
        <p:cNvGrpSpPr/>
        <p:nvPr/>
      </p:nvGrpSpPr>
      <p:grpSpPr>
        <a:xfrm>
          <a:off x="0" y="0"/>
          <a:ext cx="0" cy="0"/>
          <a:chOff x="0" y="0"/>
          <a:chExt cx="0" cy="0"/>
        </a:xfrm>
      </p:grpSpPr>
      <p:pic>
        <p:nvPicPr>
          <p:cNvPr id="25" name="Picture 24" descr="A screenshot of a computer&#10;&#10;AI-generated content may be incorrect.">
            <a:extLst>
              <a:ext uri="{FF2B5EF4-FFF2-40B4-BE49-F238E27FC236}">
                <a16:creationId xmlns:a16="http://schemas.microsoft.com/office/drawing/2014/main" id="{D694BF36-FF91-59AA-7987-3479E75C16E1}"/>
              </a:ext>
            </a:extLst>
          </p:cNvPr>
          <p:cNvPicPr>
            <a:picLocks noChangeAspect="1"/>
          </p:cNvPicPr>
          <p:nvPr/>
        </p:nvPicPr>
        <p:blipFill>
          <a:blip r:embed="rId2"/>
          <a:srcRect r="11417"/>
          <a:stretch>
            <a:fillRect/>
          </a:stretch>
        </p:blipFill>
        <p:spPr>
          <a:xfrm>
            <a:off x="7583775" y="3702923"/>
            <a:ext cx="3346325" cy="2172125"/>
          </a:xfrm>
          <a:prstGeom prst="rect">
            <a:avLst/>
          </a:prstGeom>
        </p:spPr>
      </p:pic>
      <p:sp>
        <p:nvSpPr>
          <p:cNvPr id="5" name="Footer Placeholder 4">
            <a:extLst>
              <a:ext uri="{FF2B5EF4-FFF2-40B4-BE49-F238E27FC236}">
                <a16:creationId xmlns:a16="http://schemas.microsoft.com/office/drawing/2014/main" id="{5EA32107-C50F-8FD1-AEB9-913CEEDB9A47}"/>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2DD6266E-7997-E3E6-D44E-37517C6A0115}"/>
              </a:ext>
            </a:extLst>
          </p:cNvPr>
          <p:cNvSpPr>
            <a:spLocks noGrp="1"/>
          </p:cNvSpPr>
          <p:nvPr>
            <p:ph type="sldNum" sz="quarter" idx="40"/>
          </p:nvPr>
        </p:nvSpPr>
        <p:spPr/>
        <p:txBody>
          <a:bodyPr/>
          <a:lstStyle/>
          <a:p>
            <a:fld id="{F4BAA12D-5F28-3140-935A-44BF4B54B6B6}" type="slidenum">
              <a:rPr lang="en-US" smtClean="0"/>
              <a:pPr/>
              <a:t>17</a:t>
            </a:fld>
            <a:endParaRPr lang="en-US" dirty="0"/>
          </a:p>
        </p:txBody>
      </p:sp>
      <p:sp>
        <p:nvSpPr>
          <p:cNvPr id="7" name="Title 2">
            <a:extLst>
              <a:ext uri="{FF2B5EF4-FFF2-40B4-BE49-F238E27FC236}">
                <a16:creationId xmlns:a16="http://schemas.microsoft.com/office/drawing/2014/main" id="{A79A9319-D5AF-C532-8033-10CE06E2406A}"/>
              </a:ext>
            </a:extLst>
          </p:cNvPr>
          <p:cNvSpPr>
            <a:spLocks noGrp="1"/>
          </p:cNvSpPr>
          <p:nvPr>
            <p:ph type="title"/>
          </p:nvPr>
        </p:nvSpPr>
        <p:spPr>
          <a:xfrm>
            <a:off x="1163212" y="266530"/>
            <a:ext cx="9994393" cy="433527"/>
          </a:xfrm>
        </p:spPr>
        <p:txBody>
          <a:bodyPr/>
          <a:lstStyle/>
          <a:p>
            <a:r>
              <a:rPr lang="en-US" dirty="0"/>
              <a:t>SSR2 - Primary particle generation</a:t>
            </a:r>
          </a:p>
        </p:txBody>
      </p:sp>
      <p:sp>
        <p:nvSpPr>
          <p:cNvPr id="8" name="Text Placeholder 1">
            <a:extLst>
              <a:ext uri="{FF2B5EF4-FFF2-40B4-BE49-F238E27FC236}">
                <a16:creationId xmlns:a16="http://schemas.microsoft.com/office/drawing/2014/main" id="{3E884C95-05F3-19AD-31ED-058DFA03C1D4}"/>
              </a:ext>
            </a:extLst>
          </p:cNvPr>
          <p:cNvSpPr txBox="1">
            <a:spLocks/>
          </p:cNvSpPr>
          <p:nvPr/>
        </p:nvSpPr>
        <p:spPr>
          <a:xfrm>
            <a:off x="605412" y="874290"/>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070C0"/>
                </a:solidFill>
              </a:rPr>
              <a:t>1. Used CST eigen mode solver to simulate the electric and magnetic fields of the cavity</a:t>
            </a:r>
          </a:p>
        </p:txBody>
      </p:sp>
      <p:pic>
        <p:nvPicPr>
          <p:cNvPr id="9" name="Picture 8" descr="Icon&#10;&#10;AI-generated content may be incorrect.">
            <a:extLst>
              <a:ext uri="{FF2B5EF4-FFF2-40B4-BE49-F238E27FC236}">
                <a16:creationId xmlns:a16="http://schemas.microsoft.com/office/drawing/2014/main" id="{C84866F0-B1CB-2178-1A1E-8720044449D5}"/>
              </a:ext>
            </a:extLst>
          </p:cNvPr>
          <p:cNvPicPr>
            <a:picLocks noChangeAspect="1"/>
          </p:cNvPicPr>
          <p:nvPr/>
        </p:nvPicPr>
        <p:blipFill>
          <a:blip r:embed="rId3"/>
          <a:stretch>
            <a:fillRect/>
          </a:stretch>
        </p:blipFill>
        <p:spPr>
          <a:xfrm>
            <a:off x="2239173" y="1264969"/>
            <a:ext cx="2240377" cy="1305720"/>
          </a:xfrm>
          <a:prstGeom prst="rect">
            <a:avLst/>
          </a:prstGeom>
        </p:spPr>
      </p:pic>
      <p:pic>
        <p:nvPicPr>
          <p:cNvPr id="10" name="Picture 9" descr="A picture containing company name&#10;&#10;AI-generated content may be incorrect.">
            <a:extLst>
              <a:ext uri="{FF2B5EF4-FFF2-40B4-BE49-F238E27FC236}">
                <a16:creationId xmlns:a16="http://schemas.microsoft.com/office/drawing/2014/main" id="{67BCB195-9159-11B7-7329-5406DCC70DA0}"/>
              </a:ext>
            </a:extLst>
          </p:cNvPr>
          <p:cNvPicPr>
            <a:picLocks noChangeAspect="1"/>
          </p:cNvPicPr>
          <p:nvPr/>
        </p:nvPicPr>
        <p:blipFill>
          <a:blip r:embed="rId4"/>
          <a:stretch>
            <a:fillRect/>
          </a:stretch>
        </p:blipFill>
        <p:spPr>
          <a:xfrm>
            <a:off x="5552391" y="1229269"/>
            <a:ext cx="2417981" cy="1409229"/>
          </a:xfrm>
          <a:prstGeom prst="rect">
            <a:avLst/>
          </a:prstGeom>
        </p:spPr>
      </p:pic>
      <p:pic>
        <p:nvPicPr>
          <p:cNvPr id="11" name="Picture 10" descr="Timeline&#10;&#10;AI-generated content may be incorrect.">
            <a:extLst>
              <a:ext uri="{FF2B5EF4-FFF2-40B4-BE49-F238E27FC236}">
                <a16:creationId xmlns:a16="http://schemas.microsoft.com/office/drawing/2014/main" id="{07D3BF4C-9D6E-0FC9-D8C8-43054DC42FA4}"/>
              </a:ext>
            </a:extLst>
          </p:cNvPr>
          <p:cNvPicPr>
            <a:picLocks noChangeAspect="1"/>
          </p:cNvPicPr>
          <p:nvPr/>
        </p:nvPicPr>
        <p:blipFill>
          <a:blip r:embed="rId5"/>
          <a:stretch>
            <a:fillRect/>
          </a:stretch>
        </p:blipFill>
        <p:spPr>
          <a:xfrm>
            <a:off x="4311032" y="1219266"/>
            <a:ext cx="549217" cy="1381492"/>
          </a:xfrm>
          <a:prstGeom prst="rect">
            <a:avLst/>
          </a:prstGeom>
        </p:spPr>
      </p:pic>
      <p:pic>
        <p:nvPicPr>
          <p:cNvPr id="12" name="Picture 11" descr="A picture containing table&#10;&#10;AI-generated content may be incorrect.">
            <a:extLst>
              <a:ext uri="{FF2B5EF4-FFF2-40B4-BE49-F238E27FC236}">
                <a16:creationId xmlns:a16="http://schemas.microsoft.com/office/drawing/2014/main" id="{B64B1177-9DCA-8121-BA81-DB85E4E9BF55}"/>
              </a:ext>
            </a:extLst>
          </p:cNvPr>
          <p:cNvPicPr>
            <a:picLocks noChangeAspect="1"/>
          </p:cNvPicPr>
          <p:nvPr/>
        </p:nvPicPr>
        <p:blipFill>
          <a:blip r:embed="rId6"/>
          <a:stretch>
            <a:fillRect/>
          </a:stretch>
        </p:blipFill>
        <p:spPr>
          <a:xfrm>
            <a:off x="7760010" y="1202368"/>
            <a:ext cx="549217" cy="1398390"/>
          </a:xfrm>
          <a:prstGeom prst="rect">
            <a:avLst/>
          </a:prstGeom>
        </p:spPr>
      </p:pic>
      <p:sp>
        <p:nvSpPr>
          <p:cNvPr id="13" name="TextBox 12">
            <a:extLst>
              <a:ext uri="{FF2B5EF4-FFF2-40B4-BE49-F238E27FC236}">
                <a16:creationId xmlns:a16="http://schemas.microsoft.com/office/drawing/2014/main" id="{FEF20CA3-8799-2A49-E2DB-A13671961917}"/>
              </a:ext>
            </a:extLst>
          </p:cNvPr>
          <p:cNvSpPr txBox="1"/>
          <p:nvPr/>
        </p:nvSpPr>
        <p:spPr>
          <a:xfrm>
            <a:off x="828568" y="2817693"/>
            <a:ext cx="10101532"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25: Simulated electric and magnetic fields.</a:t>
            </a:r>
          </a:p>
        </p:txBody>
      </p:sp>
      <p:sp>
        <p:nvSpPr>
          <p:cNvPr id="14" name="Text Placeholder 1">
            <a:extLst>
              <a:ext uri="{FF2B5EF4-FFF2-40B4-BE49-F238E27FC236}">
                <a16:creationId xmlns:a16="http://schemas.microsoft.com/office/drawing/2014/main" id="{88201D62-3F18-2EB1-90C5-ECB877B739F4}"/>
              </a:ext>
            </a:extLst>
          </p:cNvPr>
          <p:cNvSpPr txBox="1">
            <a:spLocks/>
          </p:cNvSpPr>
          <p:nvPr/>
        </p:nvSpPr>
        <p:spPr>
          <a:xfrm>
            <a:off x="605412" y="3139627"/>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70C0"/>
                </a:solidFill>
              </a:rPr>
              <a:t>2. Used the CST PIC solver to simulate the field-emitted electron trajectories</a:t>
            </a:r>
          </a:p>
          <a:p>
            <a:pPr marL="0" indent="0">
              <a:buNone/>
            </a:pPr>
            <a:endParaRPr lang="en-US" sz="1800" dirty="0"/>
          </a:p>
        </p:txBody>
      </p:sp>
      <p:sp>
        <p:nvSpPr>
          <p:cNvPr id="22" name="TextBox 21">
            <a:extLst>
              <a:ext uri="{FF2B5EF4-FFF2-40B4-BE49-F238E27FC236}">
                <a16:creationId xmlns:a16="http://schemas.microsoft.com/office/drawing/2014/main" id="{50DC4EAA-ED4E-C001-2261-05F6CB9B22F4}"/>
              </a:ext>
            </a:extLst>
          </p:cNvPr>
          <p:cNvSpPr txBox="1"/>
          <p:nvPr/>
        </p:nvSpPr>
        <p:spPr>
          <a:xfrm>
            <a:off x="455033" y="5972185"/>
            <a:ext cx="3328700"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26: Particle source area.</a:t>
            </a:r>
          </a:p>
        </p:txBody>
      </p:sp>
      <p:pic>
        <p:nvPicPr>
          <p:cNvPr id="23" name="Picture 22" descr="A picture containing text, indoor&#10;&#10;AI-generated content may be incorrect.">
            <a:extLst>
              <a:ext uri="{FF2B5EF4-FFF2-40B4-BE49-F238E27FC236}">
                <a16:creationId xmlns:a16="http://schemas.microsoft.com/office/drawing/2014/main" id="{EC9C79FC-073D-3D69-BF14-941DDF721B7D}"/>
              </a:ext>
            </a:extLst>
          </p:cNvPr>
          <p:cNvPicPr>
            <a:picLocks noChangeAspect="1"/>
          </p:cNvPicPr>
          <p:nvPr/>
        </p:nvPicPr>
        <p:blipFill>
          <a:blip r:embed="rId7"/>
          <a:srcRect r="12849"/>
          <a:stretch>
            <a:fillRect/>
          </a:stretch>
        </p:blipFill>
        <p:spPr>
          <a:xfrm>
            <a:off x="4571670" y="3735450"/>
            <a:ext cx="2895756" cy="2066313"/>
          </a:xfrm>
          <a:prstGeom prst="rect">
            <a:avLst/>
          </a:prstGeom>
        </p:spPr>
      </p:pic>
      <p:sp>
        <p:nvSpPr>
          <p:cNvPr id="24" name="TextBox 23">
            <a:extLst>
              <a:ext uri="{FF2B5EF4-FFF2-40B4-BE49-F238E27FC236}">
                <a16:creationId xmlns:a16="http://schemas.microsoft.com/office/drawing/2014/main" id="{2026374C-B1EC-1D9B-4B45-5325732A60CC}"/>
              </a:ext>
            </a:extLst>
          </p:cNvPr>
          <p:cNvSpPr txBox="1"/>
          <p:nvPr/>
        </p:nvSpPr>
        <p:spPr>
          <a:xfrm>
            <a:off x="5716712" y="5985606"/>
            <a:ext cx="4086595"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27: Electron trajectories from the source particles.</a:t>
            </a:r>
          </a:p>
        </p:txBody>
      </p:sp>
      <p:sp>
        <p:nvSpPr>
          <p:cNvPr id="32" name="TextBox 31">
            <a:extLst>
              <a:ext uri="{FF2B5EF4-FFF2-40B4-BE49-F238E27FC236}">
                <a16:creationId xmlns:a16="http://schemas.microsoft.com/office/drawing/2014/main" id="{42832FD2-3E82-47E6-0E05-817ADF9C88D6}"/>
              </a:ext>
            </a:extLst>
          </p:cNvPr>
          <p:cNvSpPr txBox="1"/>
          <p:nvPr/>
        </p:nvSpPr>
        <p:spPr>
          <a:xfrm>
            <a:off x="7800873" y="3727598"/>
            <a:ext cx="729713" cy="338554"/>
          </a:xfrm>
          <a:prstGeom prst="rect">
            <a:avLst/>
          </a:prstGeom>
          <a:noFill/>
        </p:spPr>
        <p:txBody>
          <a:bodyPr wrap="square" rtlCol="0">
            <a:spAutoFit/>
          </a:bodyPr>
          <a:lstStyle/>
          <a:p>
            <a:pPr algn="ctr"/>
            <a:r>
              <a:rPr lang="en-US" sz="1600" b="1" dirty="0">
                <a:latin typeface="Helvetica" panose="020B0604020202020204"/>
                <a:cs typeface="Helvetica" panose="020B0604020202020204"/>
              </a:rPr>
              <a:t>Iris 2</a:t>
            </a:r>
          </a:p>
        </p:txBody>
      </p:sp>
      <p:sp>
        <p:nvSpPr>
          <p:cNvPr id="33" name="TextBox 32">
            <a:extLst>
              <a:ext uri="{FF2B5EF4-FFF2-40B4-BE49-F238E27FC236}">
                <a16:creationId xmlns:a16="http://schemas.microsoft.com/office/drawing/2014/main" id="{C5BB36A3-ED4D-31F7-6843-BE793D24F21F}"/>
              </a:ext>
            </a:extLst>
          </p:cNvPr>
          <p:cNvSpPr txBox="1"/>
          <p:nvPr/>
        </p:nvSpPr>
        <p:spPr>
          <a:xfrm>
            <a:off x="4640225" y="3702923"/>
            <a:ext cx="817228" cy="338554"/>
          </a:xfrm>
          <a:prstGeom prst="rect">
            <a:avLst/>
          </a:prstGeom>
          <a:noFill/>
        </p:spPr>
        <p:txBody>
          <a:bodyPr wrap="square" rtlCol="0">
            <a:spAutoFit/>
          </a:bodyPr>
          <a:lstStyle/>
          <a:p>
            <a:pPr algn="ctr"/>
            <a:r>
              <a:rPr lang="en-US" sz="1600" b="1" dirty="0">
                <a:latin typeface="Helvetica" panose="020B0604020202020204"/>
                <a:cs typeface="Helvetica" panose="020B0604020202020204"/>
              </a:rPr>
              <a:t>Iris 1</a:t>
            </a:r>
          </a:p>
        </p:txBody>
      </p:sp>
      <p:grpSp>
        <p:nvGrpSpPr>
          <p:cNvPr id="2" name="Group 1">
            <a:extLst>
              <a:ext uri="{FF2B5EF4-FFF2-40B4-BE49-F238E27FC236}">
                <a16:creationId xmlns:a16="http://schemas.microsoft.com/office/drawing/2014/main" id="{485857ED-9177-D7DD-02F7-D0C9531EE4E9}"/>
              </a:ext>
            </a:extLst>
          </p:cNvPr>
          <p:cNvGrpSpPr/>
          <p:nvPr/>
        </p:nvGrpSpPr>
        <p:grpSpPr>
          <a:xfrm>
            <a:off x="828568" y="3572073"/>
            <a:ext cx="2786647" cy="2229690"/>
            <a:chOff x="2158440" y="4249628"/>
            <a:chExt cx="2470710" cy="2061092"/>
          </a:xfrm>
        </p:grpSpPr>
        <p:pic>
          <p:nvPicPr>
            <p:cNvPr id="37" name="Picture 36">
              <a:extLst>
                <a:ext uri="{FF2B5EF4-FFF2-40B4-BE49-F238E27FC236}">
                  <a16:creationId xmlns:a16="http://schemas.microsoft.com/office/drawing/2014/main" id="{CBB3BED8-0763-9121-B1C4-90A2667EC81A}"/>
                </a:ext>
              </a:extLst>
            </p:cNvPr>
            <p:cNvPicPr>
              <a:picLocks noChangeAspect="1"/>
            </p:cNvPicPr>
            <p:nvPr/>
          </p:nvPicPr>
          <p:blipFill>
            <a:blip r:embed="rId8"/>
            <a:stretch>
              <a:fillRect/>
            </a:stretch>
          </p:blipFill>
          <p:spPr>
            <a:xfrm>
              <a:off x="2158440" y="4249628"/>
              <a:ext cx="2470710" cy="2061092"/>
            </a:xfrm>
            <a:prstGeom prst="rect">
              <a:avLst/>
            </a:prstGeom>
          </p:spPr>
        </p:pic>
        <p:sp>
          <p:nvSpPr>
            <p:cNvPr id="38" name="TextBox 37">
              <a:extLst>
                <a:ext uri="{FF2B5EF4-FFF2-40B4-BE49-F238E27FC236}">
                  <a16:creationId xmlns:a16="http://schemas.microsoft.com/office/drawing/2014/main" id="{04CD5E3B-1735-3587-01DC-212D26ABCB91}"/>
                </a:ext>
              </a:extLst>
            </p:cNvPr>
            <p:cNvSpPr txBox="1"/>
            <p:nvPr/>
          </p:nvSpPr>
          <p:spPr>
            <a:xfrm>
              <a:off x="2766438" y="4753684"/>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600" b="1" dirty="0">
                  <a:solidFill>
                    <a:schemeClr val="bg1"/>
                  </a:solidFill>
                  <a:latin typeface="Helvetica" pitchFamily="2" charset="0"/>
                </a:rPr>
                <a:t>1</a:t>
              </a:r>
            </a:p>
          </p:txBody>
        </p:sp>
        <p:sp>
          <p:nvSpPr>
            <p:cNvPr id="39" name="TextBox 38">
              <a:extLst>
                <a:ext uri="{FF2B5EF4-FFF2-40B4-BE49-F238E27FC236}">
                  <a16:creationId xmlns:a16="http://schemas.microsoft.com/office/drawing/2014/main" id="{3AD12BEC-1081-22F3-FDB5-15F7ED6C2A33}"/>
                </a:ext>
              </a:extLst>
            </p:cNvPr>
            <p:cNvSpPr txBox="1"/>
            <p:nvPr/>
          </p:nvSpPr>
          <p:spPr>
            <a:xfrm>
              <a:off x="3166807" y="4741532"/>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600" b="1" dirty="0">
                  <a:solidFill>
                    <a:schemeClr val="bg1"/>
                  </a:solidFill>
                  <a:latin typeface="Helvetica" pitchFamily="2" charset="0"/>
                </a:rPr>
                <a:t>2</a:t>
              </a:r>
            </a:p>
          </p:txBody>
        </p:sp>
        <p:sp>
          <p:nvSpPr>
            <p:cNvPr id="40" name="TextBox 39">
              <a:extLst>
                <a:ext uri="{FF2B5EF4-FFF2-40B4-BE49-F238E27FC236}">
                  <a16:creationId xmlns:a16="http://schemas.microsoft.com/office/drawing/2014/main" id="{5A51F75D-0C4F-E152-F1EC-A5E7A5D4339B}"/>
                </a:ext>
              </a:extLst>
            </p:cNvPr>
            <p:cNvSpPr txBox="1"/>
            <p:nvPr/>
          </p:nvSpPr>
          <p:spPr>
            <a:xfrm>
              <a:off x="3453933" y="4747750"/>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400" b="1" dirty="0">
                  <a:solidFill>
                    <a:schemeClr val="bg1"/>
                  </a:solidFill>
                  <a:latin typeface="Helvetica" pitchFamily="2" charset="0"/>
                </a:rPr>
                <a:t>3</a:t>
              </a:r>
            </a:p>
          </p:txBody>
        </p:sp>
        <p:sp>
          <p:nvSpPr>
            <p:cNvPr id="41" name="TextBox 40">
              <a:extLst>
                <a:ext uri="{FF2B5EF4-FFF2-40B4-BE49-F238E27FC236}">
                  <a16:creationId xmlns:a16="http://schemas.microsoft.com/office/drawing/2014/main" id="{F646F1F0-4377-B5AD-C23A-2C3BD9EA1249}"/>
                </a:ext>
              </a:extLst>
            </p:cNvPr>
            <p:cNvSpPr txBox="1"/>
            <p:nvPr/>
          </p:nvSpPr>
          <p:spPr>
            <a:xfrm>
              <a:off x="3895722" y="4741532"/>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400" b="1" dirty="0">
                  <a:solidFill>
                    <a:schemeClr val="bg1"/>
                  </a:solidFill>
                  <a:latin typeface="Helvetica" pitchFamily="2" charset="0"/>
                </a:rPr>
                <a:t>4</a:t>
              </a:r>
            </a:p>
          </p:txBody>
        </p:sp>
      </p:grpSp>
      <p:pic>
        <p:nvPicPr>
          <p:cNvPr id="49" name="Picture 48">
            <a:extLst>
              <a:ext uri="{FF2B5EF4-FFF2-40B4-BE49-F238E27FC236}">
                <a16:creationId xmlns:a16="http://schemas.microsoft.com/office/drawing/2014/main" id="{5EBD2EA4-BFA5-81E2-91FF-5E9895A1EE73}"/>
              </a:ext>
            </a:extLst>
          </p:cNvPr>
          <p:cNvPicPr>
            <a:picLocks noChangeAspect="1"/>
          </p:cNvPicPr>
          <p:nvPr/>
        </p:nvPicPr>
        <p:blipFill>
          <a:blip r:embed="rId9"/>
          <a:stretch>
            <a:fillRect/>
          </a:stretch>
        </p:blipFill>
        <p:spPr>
          <a:xfrm>
            <a:off x="10867092" y="3735450"/>
            <a:ext cx="800616" cy="1953019"/>
          </a:xfrm>
          <a:prstGeom prst="rect">
            <a:avLst/>
          </a:prstGeom>
        </p:spPr>
      </p:pic>
    </p:spTree>
    <p:extLst>
      <p:ext uri="{BB962C8B-B14F-4D97-AF65-F5344CB8AC3E}">
        <p14:creationId xmlns:p14="http://schemas.microsoft.com/office/powerpoint/2010/main" val="2965339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BA5F-5A6D-6B86-4D4C-C4DC34EE5A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0337E2A-4994-7187-D8A6-FFC1FF3AE134}"/>
              </a:ext>
            </a:extLst>
          </p:cNvPr>
          <p:cNvPicPr>
            <a:picLocks noChangeAspect="1"/>
          </p:cNvPicPr>
          <p:nvPr/>
        </p:nvPicPr>
        <p:blipFill>
          <a:blip r:embed="rId2"/>
          <a:stretch>
            <a:fillRect/>
          </a:stretch>
        </p:blipFill>
        <p:spPr>
          <a:xfrm>
            <a:off x="5447119" y="867349"/>
            <a:ext cx="2987736" cy="4826344"/>
          </a:xfrm>
          <a:prstGeom prst="rect">
            <a:avLst/>
          </a:prstGeom>
        </p:spPr>
      </p:pic>
      <p:sp>
        <p:nvSpPr>
          <p:cNvPr id="5" name="Footer Placeholder 4">
            <a:extLst>
              <a:ext uri="{FF2B5EF4-FFF2-40B4-BE49-F238E27FC236}">
                <a16:creationId xmlns:a16="http://schemas.microsoft.com/office/drawing/2014/main" id="{3CD2B7BB-8AF4-BABE-69D9-ED993C830201}"/>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7977CC45-D3F9-B05D-B16A-65F71707676C}"/>
              </a:ext>
            </a:extLst>
          </p:cNvPr>
          <p:cNvSpPr>
            <a:spLocks noGrp="1"/>
          </p:cNvSpPr>
          <p:nvPr>
            <p:ph type="sldNum" sz="quarter" idx="40"/>
          </p:nvPr>
        </p:nvSpPr>
        <p:spPr/>
        <p:txBody>
          <a:bodyPr/>
          <a:lstStyle/>
          <a:p>
            <a:fld id="{F4BAA12D-5F28-3140-935A-44BF4B54B6B6}" type="slidenum">
              <a:rPr lang="en-US" smtClean="0"/>
              <a:pPr/>
              <a:t>18</a:t>
            </a:fld>
            <a:endParaRPr lang="en-US" dirty="0"/>
          </a:p>
        </p:txBody>
      </p:sp>
      <p:sp>
        <p:nvSpPr>
          <p:cNvPr id="7" name="Title 2">
            <a:extLst>
              <a:ext uri="{FF2B5EF4-FFF2-40B4-BE49-F238E27FC236}">
                <a16:creationId xmlns:a16="http://schemas.microsoft.com/office/drawing/2014/main" id="{D919DC93-B65D-20DA-1CC4-559B0908E65D}"/>
              </a:ext>
            </a:extLst>
          </p:cNvPr>
          <p:cNvSpPr>
            <a:spLocks noGrp="1"/>
          </p:cNvSpPr>
          <p:nvPr>
            <p:ph type="title"/>
          </p:nvPr>
        </p:nvSpPr>
        <p:spPr>
          <a:xfrm>
            <a:off x="1163212" y="304630"/>
            <a:ext cx="9994393" cy="433527"/>
          </a:xfrm>
        </p:spPr>
        <p:txBody>
          <a:bodyPr/>
          <a:lstStyle/>
          <a:p>
            <a:r>
              <a:rPr lang="en-US" dirty="0"/>
              <a:t>SSR2 - Primary particle generation</a:t>
            </a:r>
          </a:p>
        </p:txBody>
      </p:sp>
      <p:sp>
        <p:nvSpPr>
          <p:cNvPr id="8" name="Text Placeholder 1">
            <a:extLst>
              <a:ext uri="{FF2B5EF4-FFF2-40B4-BE49-F238E27FC236}">
                <a16:creationId xmlns:a16="http://schemas.microsoft.com/office/drawing/2014/main" id="{ACE84AEA-6595-01E8-1AA6-00D60080C131}"/>
              </a:ext>
            </a:extLst>
          </p:cNvPr>
          <p:cNvSpPr txBox="1">
            <a:spLocks/>
          </p:cNvSpPr>
          <p:nvPr/>
        </p:nvSpPr>
        <p:spPr>
          <a:xfrm>
            <a:off x="466840" y="900407"/>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3. Select particles impacting the cavity wall</a:t>
            </a:r>
          </a:p>
          <a:p>
            <a:pPr marL="0" indent="0">
              <a:buNone/>
            </a:pPr>
            <a:endParaRPr lang="en-US" dirty="0"/>
          </a:p>
        </p:txBody>
      </p:sp>
      <p:sp>
        <p:nvSpPr>
          <p:cNvPr id="9" name="Text Placeholder 1">
            <a:extLst>
              <a:ext uri="{FF2B5EF4-FFF2-40B4-BE49-F238E27FC236}">
                <a16:creationId xmlns:a16="http://schemas.microsoft.com/office/drawing/2014/main" id="{A6E53ECD-BDD1-4A63-1653-81FF3F9814C9}"/>
              </a:ext>
            </a:extLst>
          </p:cNvPr>
          <p:cNvSpPr>
            <a:spLocks noGrp="1"/>
          </p:cNvSpPr>
          <p:nvPr>
            <p:ph type="body" sz="quarter" idx="10"/>
          </p:nvPr>
        </p:nvSpPr>
        <p:spPr>
          <a:xfrm>
            <a:off x="466840" y="1654964"/>
            <a:ext cx="4648967" cy="2765292"/>
          </a:xfrm>
        </p:spPr>
        <p:txBody>
          <a:bodyPr/>
          <a:lstStyle/>
          <a:p>
            <a:pPr algn="just">
              <a:spcAft>
                <a:spcPts val="600"/>
              </a:spcAft>
            </a:pPr>
            <a:r>
              <a:rPr lang="en-US" sz="1400" dirty="0">
                <a:latin typeface="Helvetica" panose="020B0604020202020204"/>
                <a:cs typeface="Helvetica" panose="020B0604020202020204"/>
              </a:rPr>
              <a:t>SSR2 cavity exhibits symmetry across the x-y plane (z=0)</a:t>
            </a:r>
          </a:p>
          <a:p>
            <a:pPr algn="just">
              <a:spcAft>
                <a:spcPts val="600"/>
              </a:spcAft>
            </a:pPr>
            <a:r>
              <a:rPr lang="en-US" sz="1400" dirty="0">
                <a:latin typeface="Helvetica" panose="020B0604020202020204"/>
                <a:cs typeface="Helvetica" panose="020B0604020202020204"/>
              </a:rPr>
              <a:t>The peak energy particles reach is ~3.6 MeV</a:t>
            </a:r>
          </a:p>
          <a:p>
            <a:pPr algn="just">
              <a:spcAft>
                <a:spcPts val="600"/>
              </a:spcAft>
            </a:pPr>
            <a:r>
              <a:rPr lang="en-US" sz="1400" dirty="0">
                <a:latin typeface="Helvetica" panose="020B0604020202020204"/>
                <a:cs typeface="Helvetica" panose="020B0604020202020204"/>
              </a:rPr>
              <a:t>Field-emitted particles originating from irises 1 and 3 are predominantly accelerated to higher energies toward the +z direction</a:t>
            </a:r>
          </a:p>
          <a:p>
            <a:pPr algn="just">
              <a:spcAft>
                <a:spcPts val="600"/>
              </a:spcAft>
            </a:pPr>
            <a:r>
              <a:rPr lang="en-US" sz="1400" dirty="0">
                <a:latin typeface="Helvetica" panose="020B0604020202020204"/>
                <a:cs typeface="Helvetica" panose="020B0604020202020204"/>
              </a:rPr>
              <a:t>Conversely, particles emitted from Irises 2 and 4 exhibit an opposite trend, gaining maximum kinetic energy toward the -z direction</a:t>
            </a:r>
          </a:p>
          <a:p>
            <a:pPr>
              <a:spcAft>
                <a:spcPts val="600"/>
              </a:spcAft>
            </a:pPr>
            <a:endParaRPr lang="en-US" sz="1400" dirty="0">
              <a:solidFill>
                <a:srgbClr val="404040"/>
              </a:solidFill>
            </a:endParaRPr>
          </a:p>
          <a:p>
            <a:pPr algn="just"/>
            <a:endParaRPr lang="en-US" sz="1400" dirty="0">
              <a:solidFill>
                <a:srgbClr val="404040"/>
              </a:solidFill>
            </a:endParaRPr>
          </a:p>
          <a:p>
            <a:pPr algn="just"/>
            <a:endParaRPr lang="en-US" sz="1400" dirty="0">
              <a:latin typeface="Helvetica" panose="020B0604020202020204" pitchFamily="34" charset="0"/>
              <a:cs typeface="Helvetica" panose="020B0604020202020204" pitchFamily="34" charset="0"/>
            </a:endParaRPr>
          </a:p>
          <a:p>
            <a:pPr algn="just"/>
            <a:endParaRPr lang="en-US" sz="1400" dirty="0"/>
          </a:p>
        </p:txBody>
      </p:sp>
      <p:sp>
        <p:nvSpPr>
          <p:cNvPr id="34" name="TextBox 33">
            <a:extLst>
              <a:ext uri="{FF2B5EF4-FFF2-40B4-BE49-F238E27FC236}">
                <a16:creationId xmlns:a16="http://schemas.microsoft.com/office/drawing/2014/main" id="{1D453A94-14E5-2B6A-AFC0-79B281D2E7F0}"/>
              </a:ext>
            </a:extLst>
          </p:cNvPr>
          <p:cNvSpPr txBox="1"/>
          <p:nvPr/>
        </p:nvSpPr>
        <p:spPr>
          <a:xfrm>
            <a:off x="5122510" y="5894019"/>
            <a:ext cx="2849098" cy="600164"/>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28: The position and energy distribution (in MeV) of electrons impacting the cavity surface.</a:t>
            </a:r>
          </a:p>
        </p:txBody>
      </p:sp>
      <p:sp>
        <p:nvSpPr>
          <p:cNvPr id="36" name="Text Placeholder 1">
            <a:extLst>
              <a:ext uri="{FF2B5EF4-FFF2-40B4-BE49-F238E27FC236}">
                <a16:creationId xmlns:a16="http://schemas.microsoft.com/office/drawing/2014/main" id="{FE6082C6-BEB1-8919-5B48-3E2D7BCE3611}"/>
              </a:ext>
            </a:extLst>
          </p:cNvPr>
          <p:cNvSpPr txBox="1">
            <a:spLocks/>
          </p:cNvSpPr>
          <p:nvPr/>
        </p:nvSpPr>
        <p:spPr>
          <a:xfrm>
            <a:off x="6202338" y="4879272"/>
            <a:ext cx="5528025" cy="1314829"/>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pPr>
            <a:endParaRPr lang="en-US" sz="1400" dirty="0">
              <a:latin typeface="Helvetica" panose="020B0604020202020204"/>
              <a:cs typeface="Helvetica" panose="020B0604020202020204"/>
            </a:endParaRPr>
          </a:p>
        </p:txBody>
      </p:sp>
      <p:pic>
        <p:nvPicPr>
          <p:cNvPr id="10" name="Picture 9">
            <a:extLst>
              <a:ext uri="{FF2B5EF4-FFF2-40B4-BE49-F238E27FC236}">
                <a16:creationId xmlns:a16="http://schemas.microsoft.com/office/drawing/2014/main" id="{B32708AB-9F84-BEE2-5CFA-06950A37B140}"/>
              </a:ext>
            </a:extLst>
          </p:cNvPr>
          <p:cNvPicPr>
            <a:picLocks noChangeAspect="1"/>
          </p:cNvPicPr>
          <p:nvPr/>
        </p:nvPicPr>
        <p:blipFill>
          <a:blip r:embed="rId3"/>
          <a:stretch>
            <a:fillRect/>
          </a:stretch>
        </p:blipFill>
        <p:spPr>
          <a:xfrm>
            <a:off x="8507895" y="1268910"/>
            <a:ext cx="3280795" cy="4209910"/>
          </a:xfrm>
          <a:prstGeom prst="rect">
            <a:avLst/>
          </a:prstGeom>
        </p:spPr>
      </p:pic>
      <p:sp>
        <p:nvSpPr>
          <p:cNvPr id="11" name="TextBox 10">
            <a:extLst>
              <a:ext uri="{FF2B5EF4-FFF2-40B4-BE49-F238E27FC236}">
                <a16:creationId xmlns:a16="http://schemas.microsoft.com/office/drawing/2014/main" id="{BB14D70C-962B-F7DD-2B5D-2ADEEEF49827}"/>
              </a:ext>
            </a:extLst>
          </p:cNvPr>
          <p:cNvSpPr txBox="1"/>
          <p:nvPr/>
        </p:nvSpPr>
        <p:spPr>
          <a:xfrm>
            <a:off x="8027518" y="5562888"/>
            <a:ext cx="4196456"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29: Particle energy along the cavity length.</a:t>
            </a:r>
          </a:p>
        </p:txBody>
      </p:sp>
    </p:spTree>
    <p:extLst>
      <p:ext uri="{BB962C8B-B14F-4D97-AF65-F5344CB8AC3E}">
        <p14:creationId xmlns:p14="http://schemas.microsoft.com/office/powerpoint/2010/main" val="1833886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42B1A1D-233E-E9F4-C336-717FFDB3CAFB}"/>
              </a:ext>
            </a:extLst>
          </p:cNvPr>
          <p:cNvSpPr>
            <a:spLocks noGrp="1"/>
          </p:cNvSpPr>
          <p:nvPr>
            <p:ph type="ftr" sz="quarter" idx="39"/>
          </p:nvPr>
        </p:nvSpPr>
        <p:spPr>
          <a:xfrm>
            <a:off x="1163212" y="6348869"/>
            <a:ext cx="4542643" cy="365760"/>
          </a:xfrm>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53F09019-FBF1-E6CD-16B2-279B9C5C6936}"/>
              </a:ext>
            </a:extLst>
          </p:cNvPr>
          <p:cNvSpPr>
            <a:spLocks noGrp="1"/>
          </p:cNvSpPr>
          <p:nvPr>
            <p:ph type="sldNum" sz="quarter" idx="40"/>
          </p:nvPr>
        </p:nvSpPr>
        <p:spPr/>
        <p:txBody>
          <a:bodyPr/>
          <a:lstStyle/>
          <a:p>
            <a:fld id="{F4BAA12D-5F28-3140-935A-44BF4B54B6B6}" type="slidenum">
              <a:rPr lang="en-US" smtClean="0"/>
              <a:pPr/>
              <a:t>19</a:t>
            </a:fld>
            <a:endParaRPr lang="en-US" dirty="0"/>
          </a:p>
        </p:txBody>
      </p:sp>
      <p:sp>
        <p:nvSpPr>
          <p:cNvPr id="7" name="Title 2">
            <a:extLst>
              <a:ext uri="{FF2B5EF4-FFF2-40B4-BE49-F238E27FC236}">
                <a16:creationId xmlns:a16="http://schemas.microsoft.com/office/drawing/2014/main" id="{FEE5854F-DE45-C0F3-5E1A-710EA2825065}"/>
              </a:ext>
            </a:extLst>
          </p:cNvPr>
          <p:cNvSpPr>
            <a:spLocks noGrp="1"/>
          </p:cNvSpPr>
          <p:nvPr>
            <p:ph type="title"/>
          </p:nvPr>
        </p:nvSpPr>
        <p:spPr>
          <a:xfrm>
            <a:off x="1163212" y="326251"/>
            <a:ext cx="9994393" cy="433527"/>
          </a:xfrm>
        </p:spPr>
        <p:txBody>
          <a:bodyPr/>
          <a:lstStyle/>
          <a:p>
            <a:r>
              <a:rPr lang="en-US" dirty="0"/>
              <a:t>SSR2 - Geant4 results analysis</a:t>
            </a:r>
          </a:p>
        </p:txBody>
      </p:sp>
      <p:sp>
        <p:nvSpPr>
          <p:cNvPr id="8" name="Text Placeholder 1">
            <a:extLst>
              <a:ext uri="{FF2B5EF4-FFF2-40B4-BE49-F238E27FC236}">
                <a16:creationId xmlns:a16="http://schemas.microsoft.com/office/drawing/2014/main" id="{D3E6E50B-AC85-DD4D-559D-F997727F2BCB}"/>
              </a:ext>
            </a:extLst>
          </p:cNvPr>
          <p:cNvSpPr>
            <a:spLocks noGrp="1"/>
          </p:cNvSpPr>
          <p:nvPr>
            <p:ph type="body" sz="quarter" idx="10"/>
          </p:nvPr>
        </p:nvSpPr>
        <p:spPr>
          <a:xfrm>
            <a:off x="708659" y="920010"/>
            <a:ext cx="9994392" cy="1699982"/>
          </a:xfrm>
        </p:spPr>
        <p:txBody>
          <a:bodyPr/>
          <a:lstStyle/>
          <a:p>
            <a:r>
              <a:rPr lang="en-US" sz="1600" dirty="0">
                <a:solidFill>
                  <a:srgbClr val="0070C0"/>
                </a:solidFill>
              </a:rPr>
              <a:t>Particles exiting the cavity wall</a:t>
            </a:r>
          </a:p>
        </p:txBody>
      </p:sp>
      <p:pic>
        <p:nvPicPr>
          <p:cNvPr id="19" name="Picture 18">
            <a:extLst>
              <a:ext uri="{FF2B5EF4-FFF2-40B4-BE49-F238E27FC236}">
                <a16:creationId xmlns:a16="http://schemas.microsoft.com/office/drawing/2014/main" id="{D8A42F9D-3267-80B8-9754-92C9F8F9BA90}"/>
              </a:ext>
            </a:extLst>
          </p:cNvPr>
          <p:cNvPicPr>
            <a:picLocks noChangeAspect="1"/>
          </p:cNvPicPr>
          <p:nvPr/>
        </p:nvPicPr>
        <p:blipFill>
          <a:blip r:embed="rId3"/>
          <a:stretch>
            <a:fillRect/>
          </a:stretch>
        </p:blipFill>
        <p:spPr>
          <a:xfrm>
            <a:off x="1980974" y="1298388"/>
            <a:ext cx="3225420" cy="1782139"/>
          </a:xfrm>
          <a:prstGeom prst="rect">
            <a:avLst/>
          </a:prstGeom>
        </p:spPr>
      </p:pic>
      <p:sp>
        <p:nvSpPr>
          <p:cNvPr id="22" name="TextBox 21">
            <a:extLst>
              <a:ext uri="{FF2B5EF4-FFF2-40B4-BE49-F238E27FC236}">
                <a16:creationId xmlns:a16="http://schemas.microsoft.com/office/drawing/2014/main" id="{BE76A2C0-74FA-8E26-A4A2-A68FFCB9BD45}"/>
              </a:ext>
            </a:extLst>
          </p:cNvPr>
          <p:cNvSpPr txBox="1"/>
          <p:nvPr/>
        </p:nvSpPr>
        <p:spPr>
          <a:xfrm>
            <a:off x="897241" y="5292845"/>
            <a:ext cx="5467114"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32: Number of particles exiting the cavity wall visualization in the Y-Z plane. </a:t>
            </a:r>
          </a:p>
          <a:p>
            <a:pPr algn="ctr"/>
            <a:endParaRPr lang="en-US" sz="1100" dirty="0">
              <a:latin typeface="Helvetica" panose="020B0604020202020204"/>
              <a:cs typeface="Helvetica" panose="020B0604020202020204"/>
            </a:endParaRPr>
          </a:p>
        </p:txBody>
      </p:sp>
      <p:sp>
        <p:nvSpPr>
          <p:cNvPr id="23" name="TextBox 22">
            <a:extLst>
              <a:ext uri="{FF2B5EF4-FFF2-40B4-BE49-F238E27FC236}">
                <a16:creationId xmlns:a16="http://schemas.microsoft.com/office/drawing/2014/main" id="{1334070A-F1B5-5852-0F0A-1A4650048D9B}"/>
              </a:ext>
            </a:extLst>
          </p:cNvPr>
          <p:cNvSpPr txBox="1"/>
          <p:nvPr/>
        </p:nvSpPr>
        <p:spPr>
          <a:xfrm>
            <a:off x="192232" y="5626711"/>
            <a:ext cx="6877135" cy="969496"/>
          </a:xfrm>
          <a:prstGeom prst="rect">
            <a:avLst/>
          </a:prstGeom>
          <a:noFill/>
          <a:ln>
            <a:noFill/>
          </a:ln>
        </p:spPr>
        <p:txBody>
          <a:bodyPr wrap="square">
            <a:spAutoFit/>
          </a:bodyPr>
          <a:lstStyle/>
          <a:p>
            <a:pPr marL="285750" indent="-285750" algn="just">
              <a:spcAft>
                <a:spcPts val="600"/>
              </a:spcAft>
              <a:buFont typeface="Arial" panose="020B0604020202020204" pitchFamily="34" charset="0"/>
              <a:buChar char="•"/>
            </a:pPr>
            <a:r>
              <a:rPr lang="en-US" sz="1300" dirty="0">
                <a:latin typeface="Helvetica" panose="020B0604020202020204"/>
                <a:cs typeface="Helvetica" panose="020B0604020202020204"/>
              </a:rPr>
              <a:t>The He jacket and the surrounding vacuum vessel act as highly effective shields, absorbing most of the particles that escape the cavity</a:t>
            </a:r>
          </a:p>
          <a:p>
            <a:pPr marL="285750" indent="-285750" algn="just">
              <a:spcAft>
                <a:spcPts val="600"/>
              </a:spcAft>
              <a:buFont typeface="Arial" panose="020B0604020202020204" pitchFamily="34" charset="0"/>
              <a:buChar char="•"/>
            </a:pPr>
            <a:r>
              <a:rPr lang="en-US" sz="1300" dirty="0">
                <a:latin typeface="Helvetica" panose="020B0604020202020204"/>
                <a:cs typeface="Helvetica" panose="020B0604020202020204"/>
              </a:rPr>
              <a:t>The energy distribution profile of the exiting particles remains consistent across all four irises. </a:t>
            </a:r>
          </a:p>
        </p:txBody>
      </p:sp>
      <p:sp>
        <p:nvSpPr>
          <p:cNvPr id="40" name="TextBox 39">
            <a:extLst>
              <a:ext uri="{FF2B5EF4-FFF2-40B4-BE49-F238E27FC236}">
                <a16:creationId xmlns:a16="http://schemas.microsoft.com/office/drawing/2014/main" id="{21C4589A-7BED-A3CF-ACF3-2A3DFF9EE3C3}"/>
              </a:ext>
            </a:extLst>
          </p:cNvPr>
          <p:cNvSpPr txBox="1"/>
          <p:nvPr/>
        </p:nvSpPr>
        <p:spPr>
          <a:xfrm>
            <a:off x="7354787" y="3659416"/>
            <a:ext cx="4475263"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31: Energy distribution of the particles exiting the cavity wall. </a:t>
            </a:r>
          </a:p>
          <a:p>
            <a:pPr algn="ctr"/>
            <a:endParaRPr lang="en-US" sz="1100" dirty="0">
              <a:latin typeface="Helvetica" panose="020B0604020202020204"/>
              <a:cs typeface="Helvetica" panose="020B0604020202020204"/>
            </a:endParaRPr>
          </a:p>
        </p:txBody>
      </p:sp>
      <p:pic>
        <p:nvPicPr>
          <p:cNvPr id="44" name="Picture 43">
            <a:extLst>
              <a:ext uri="{FF2B5EF4-FFF2-40B4-BE49-F238E27FC236}">
                <a16:creationId xmlns:a16="http://schemas.microsoft.com/office/drawing/2014/main" id="{90DF079F-EAE3-23CA-AD0E-EEE4A23B33F1}"/>
              </a:ext>
            </a:extLst>
          </p:cNvPr>
          <p:cNvPicPr>
            <a:picLocks noChangeAspect="1"/>
          </p:cNvPicPr>
          <p:nvPr/>
        </p:nvPicPr>
        <p:blipFill>
          <a:blip r:embed="rId4"/>
          <a:stretch>
            <a:fillRect/>
          </a:stretch>
        </p:blipFill>
        <p:spPr>
          <a:xfrm>
            <a:off x="7522880" y="1371113"/>
            <a:ext cx="3812905" cy="2288303"/>
          </a:xfrm>
          <a:prstGeom prst="rect">
            <a:avLst/>
          </a:prstGeom>
        </p:spPr>
      </p:pic>
      <p:pic>
        <p:nvPicPr>
          <p:cNvPr id="3" name="Picture 2">
            <a:extLst>
              <a:ext uri="{FF2B5EF4-FFF2-40B4-BE49-F238E27FC236}">
                <a16:creationId xmlns:a16="http://schemas.microsoft.com/office/drawing/2014/main" id="{7F5F0EDF-B854-9239-38E8-1BA4DFB26E53}"/>
              </a:ext>
            </a:extLst>
          </p:cNvPr>
          <p:cNvPicPr>
            <a:picLocks noChangeAspect="1"/>
          </p:cNvPicPr>
          <p:nvPr/>
        </p:nvPicPr>
        <p:blipFill>
          <a:blip r:embed="rId5"/>
          <a:srcRect l="11514" r="4571"/>
          <a:stretch>
            <a:fillRect/>
          </a:stretch>
        </p:blipFill>
        <p:spPr>
          <a:xfrm>
            <a:off x="1304266" y="3324539"/>
            <a:ext cx="4653065" cy="1978058"/>
          </a:xfrm>
          <a:prstGeom prst="rect">
            <a:avLst/>
          </a:prstGeom>
        </p:spPr>
      </p:pic>
      <p:pic>
        <p:nvPicPr>
          <p:cNvPr id="9" name="Picture 8">
            <a:extLst>
              <a:ext uri="{FF2B5EF4-FFF2-40B4-BE49-F238E27FC236}">
                <a16:creationId xmlns:a16="http://schemas.microsoft.com/office/drawing/2014/main" id="{9B235861-C201-AE3B-C195-B4A4341072FB}"/>
              </a:ext>
            </a:extLst>
          </p:cNvPr>
          <p:cNvPicPr>
            <a:picLocks noChangeAspect="1"/>
          </p:cNvPicPr>
          <p:nvPr/>
        </p:nvPicPr>
        <p:blipFill>
          <a:blip r:embed="rId6"/>
          <a:srcRect t="5459"/>
          <a:stretch>
            <a:fillRect/>
          </a:stretch>
        </p:blipFill>
        <p:spPr>
          <a:xfrm>
            <a:off x="7476392" y="4194389"/>
            <a:ext cx="3989287" cy="2154480"/>
          </a:xfrm>
          <a:prstGeom prst="rect">
            <a:avLst/>
          </a:prstGeom>
        </p:spPr>
      </p:pic>
      <p:sp>
        <p:nvSpPr>
          <p:cNvPr id="10" name="TextBox 9">
            <a:extLst>
              <a:ext uri="{FF2B5EF4-FFF2-40B4-BE49-F238E27FC236}">
                <a16:creationId xmlns:a16="http://schemas.microsoft.com/office/drawing/2014/main" id="{FC644D2D-C916-CA68-A069-B9B036EACBC7}"/>
              </a:ext>
            </a:extLst>
          </p:cNvPr>
          <p:cNvSpPr txBox="1"/>
          <p:nvPr/>
        </p:nvSpPr>
        <p:spPr>
          <a:xfrm>
            <a:off x="583518" y="3091753"/>
            <a:ext cx="6094562"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30: Particle shower generated by electrons impacting the cavity surface (from iris 2). </a:t>
            </a:r>
          </a:p>
        </p:txBody>
      </p:sp>
      <p:grpSp>
        <p:nvGrpSpPr>
          <p:cNvPr id="18" name="Group 17">
            <a:extLst>
              <a:ext uri="{FF2B5EF4-FFF2-40B4-BE49-F238E27FC236}">
                <a16:creationId xmlns:a16="http://schemas.microsoft.com/office/drawing/2014/main" id="{0DAD0A76-CBF7-EE63-9579-21E22B20A6CE}"/>
              </a:ext>
            </a:extLst>
          </p:cNvPr>
          <p:cNvGrpSpPr/>
          <p:nvPr/>
        </p:nvGrpSpPr>
        <p:grpSpPr>
          <a:xfrm>
            <a:off x="5269478" y="1594070"/>
            <a:ext cx="2190318" cy="1025922"/>
            <a:chOff x="9228368" y="2810380"/>
            <a:chExt cx="2190318" cy="1025922"/>
          </a:xfrm>
        </p:grpSpPr>
        <p:sp>
          <p:nvSpPr>
            <p:cNvPr id="20" name="TextBox 19">
              <a:extLst>
                <a:ext uri="{FF2B5EF4-FFF2-40B4-BE49-F238E27FC236}">
                  <a16:creationId xmlns:a16="http://schemas.microsoft.com/office/drawing/2014/main" id="{BD63EAEC-2D57-FE29-C56A-C477555F411A}"/>
                </a:ext>
              </a:extLst>
            </p:cNvPr>
            <p:cNvSpPr txBox="1"/>
            <p:nvPr/>
          </p:nvSpPr>
          <p:spPr>
            <a:xfrm>
              <a:off x="9323882" y="2810380"/>
              <a:ext cx="2094804" cy="1025922"/>
            </a:xfrm>
            <a:prstGeom prst="rect">
              <a:avLst/>
            </a:prstGeom>
            <a:noFill/>
          </p:spPr>
          <p:txBody>
            <a:bodyPr wrap="none" lIns="365760" tIns="274320" rIns="365760" bIns="274320" rtlCol="0">
              <a:spAutoFit/>
            </a:bodyPr>
            <a:lstStyle/>
            <a:p>
              <a:pPr>
                <a:spcAft>
                  <a:spcPts val="800"/>
                </a:spcAft>
              </a:pPr>
              <a:r>
                <a:rPr lang="en-US" sz="1200" dirty="0">
                  <a:solidFill>
                    <a:schemeClr val="bg2">
                      <a:lumMod val="25000"/>
                    </a:schemeClr>
                  </a:solidFill>
                  <a:latin typeface="Helvetica" pitchFamily="2" charset="0"/>
                </a:rPr>
                <a:t>Electron trajectories</a:t>
              </a:r>
            </a:p>
            <a:p>
              <a:pPr>
                <a:spcAft>
                  <a:spcPts val="800"/>
                </a:spcAft>
              </a:pPr>
              <a:r>
                <a:rPr lang="en-US" sz="1200" dirty="0">
                  <a:solidFill>
                    <a:schemeClr val="bg2">
                      <a:lumMod val="25000"/>
                    </a:schemeClr>
                  </a:solidFill>
                  <a:latin typeface="Helvetica" pitchFamily="2" charset="0"/>
                </a:rPr>
                <a:t>Gamma rays</a:t>
              </a:r>
            </a:p>
          </p:txBody>
        </p:sp>
        <p:cxnSp>
          <p:nvCxnSpPr>
            <p:cNvPr id="21" name="Straight Connector 20">
              <a:extLst>
                <a:ext uri="{FF2B5EF4-FFF2-40B4-BE49-F238E27FC236}">
                  <a16:creationId xmlns:a16="http://schemas.microsoft.com/office/drawing/2014/main" id="{E6F50CF8-1228-F2D1-A7E1-33F2324C3B5D}"/>
                </a:ext>
              </a:extLst>
            </p:cNvPr>
            <p:cNvCxnSpPr/>
            <p:nvPr/>
          </p:nvCxnSpPr>
          <p:spPr>
            <a:xfrm>
              <a:off x="9228368" y="3191256"/>
              <a:ext cx="400264"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2751837F-8641-C77E-0F63-994052A42DE0}"/>
                </a:ext>
              </a:extLst>
            </p:cNvPr>
            <p:cNvCxnSpPr/>
            <p:nvPr/>
          </p:nvCxnSpPr>
          <p:spPr>
            <a:xfrm>
              <a:off x="9243674" y="3517392"/>
              <a:ext cx="400264" cy="0"/>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grpSp>
      <p:sp>
        <p:nvSpPr>
          <p:cNvPr id="26" name="TextBox 25">
            <a:extLst>
              <a:ext uri="{FF2B5EF4-FFF2-40B4-BE49-F238E27FC236}">
                <a16:creationId xmlns:a16="http://schemas.microsoft.com/office/drawing/2014/main" id="{4DE7BB0C-23AF-8D94-6104-B92FAE512026}"/>
              </a:ext>
            </a:extLst>
          </p:cNvPr>
          <p:cNvSpPr txBox="1"/>
          <p:nvPr/>
        </p:nvSpPr>
        <p:spPr>
          <a:xfrm>
            <a:off x="7246121" y="6348869"/>
            <a:ext cx="4366421"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33: Particle breakdown exiting the cavity volume.</a:t>
            </a:r>
          </a:p>
          <a:p>
            <a:pPr algn="ctr"/>
            <a:endParaRPr lang="en-US" sz="1100" dirty="0">
              <a:latin typeface="Helvetica" panose="020B0604020202020204"/>
              <a:cs typeface="Helvetica" panose="020B0604020202020204"/>
            </a:endParaRPr>
          </a:p>
        </p:txBody>
      </p:sp>
    </p:spTree>
    <p:extLst>
      <p:ext uri="{BB962C8B-B14F-4D97-AF65-F5344CB8AC3E}">
        <p14:creationId xmlns:p14="http://schemas.microsoft.com/office/powerpoint/2010/main" val="1781740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4070C4-57E4-9D02-A800-E20646D8D7DF}"/>
              </a:ext>
            </a:extLst>
          </p:cNvPr>
          <p:cNvSpPr>
            <a:spLocks noGrp="1"/>
          </p:cNvSpPr>
          <p:nvPr>
            <p:ph type="title"/>
          </p:nvPr>
        </p:nvSpPr>
        <p:spPr/>
        <p:txBody>
          <a:bodyPr/>
          <a:lstStyle/>
          <a:p>
            <a:r>
              <a:rPr lang="en-US" dirty="0"/>
              <a:t>Field Emission</a:t>
            </a:r>
          </a:p>
        </p:txBody>
      </p:sp>
      <p:sp>
        <p:nvSpPr>
          <p:cNvPr id="5" name="Footer Placeholder 4">
            <a:extLst>
              <a:ext uri="{FF2B5EF4-FFF2-40B4-BE49-F238E27FC236}">
                <a16:creationId xmlns:a16="http://schemas.microsoft.com/office/drawing/2014/main" id="{19E086B5-8AAC-D62C-2813-B2C74493CC4E}"/>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E54298E7-5436-7A23-C847-FA38B063A3F8}"/>
              </a:ext>
            </a:extLst>
          </p:cNvPr>
          <p:cNvSpPr>
            <a:spLocks noGrp="1"/>
          </p:cNvSpPr>
          <p:nvPr>
            <p:ph type="sldNum" sz="quarter" idx="40"/>
          </p:nvPr>
        </p:nvSpPr>
        <p:spPr/>
        <p:txBody>
          <a:bodyPr/>
          <a:lstStyle/>
          <a:p>
            <a:fld id="{F4BAA12D-5F28-3140-935A-44BF4B54B6B6}" type="slidenum">
              <a:rPr lang="en-US" smtClean="0"/>
              <a:pPr/>
              <a:t>2</a:t>
            </a:fld>
            <a:endParaRPr lang="en-US" dirty="0"/>
          </a:p>
        </p:txBody>
      </p:sp>
      <p:sp>
        <p:nvSpPr>
          <p:cNvPr id="16" name="TextBox 15">
            <a:extLst>
              <a:ext uri="{FF2B5EF4-FFF2-40B4-BE49-F238E27FC236}">
                <a16:creationId xmlns:a16="http://schemas.microsoft.com/office/drawing/2014/main" id="{2E0D1E02-0258-1936-DA84-35AF13944A86}"/>
              </a:ext>
            </a:extLst>
          </p:cNvPr>
          <p:cNvSpPr txBox="1"/>
          <p:nvPr/>
        </p:nvSpPr>
        <p:spPr>
          <a:xfrm>
            <a:off x="508380" y="1069265"/>
            <a:ext cx="10928444" cy="5186035"/>
          </a:xfrm>
          <a:prstGeom prst="rect">
            <a:avLst/>
          </a:prstGeom>
          <a:noFill/>
        </p:spPr>
        <p:txBody>
          <a:bodyPr wrap="square">
            <a:spAutoFit/>
          </a:bodyPr>
          <a:lstStyle/>
          <a:p>
            <a:pPr marL="228600" marR="0" lvl="0" indent="-228600" algn="just" defTabSz="914400" rtl="0" eaLnBrk="1" fontAlgn="auto" latinLnBrk="0" hangingPunct="1">
              <a:lnSpc>
                <a:spcPct val="100000"/>
              </a:lnSpc>
              <a:spcBef>
                <a:spcPts val="0"/>
              </a:spcBef>
              <a:spcAft>
                <a:spcPts val="1200"/>
              </a:spcAft>
              <a:buClr>
                <a:srgbClr val="004C97"/>
              </a:buClr>
              <a:buSzTx/>
              <a:buFont typeface="Arial" panose="020B0604020202020204" pitchFamily="34" charset="0"/>
              <a:buChar char="•"/>
              <a:tabLst/>
              <a:defRPr/>
            </a:pPr>
            <a:r>
              <a:rPr kumimoji="0" lang="en-US" sz="1600" b="0" i="0" u="none" strike="noStrike" kern="1200" cap="none" spc="-20" normalizeH="0" baseline="0" noProof="0" dirty="0">
                <a:ln>
                  <a:noFill/>
                </a:ln>
                <a:effectLst/>
                <a:uLnTx/>
                <a:uFillTx/>
                <a:latin typeface="Helvetica" panose="020B0604020202020204" pitchFamily="34" charset="0"/>
                <a:cs typeface="Helvetica" panose="020B0604020202020204" pitchFamily="34" charset="0"/>
              </a:rPr>
              <a:t>FE remains a significant hurdle for achieving high accelerating gradients and ensuring long-term reliability in modern SRF accelerators</a:t>
            </a:r>
          </a:p>
          <a:p>
            <a:pPr marL="228600" marR="0" lvl="0" indent="-228600" algn="just" defTabSz="914400" rtl="0" eaLnBrk="1" fontAlgn="auto" latinLnBrk="0" hangingPunct="1">
              <a:lnSpc>
                <a:spcPct val="100000"/>
              </a:lnSpc>
              <a:spcBef>
                <a:spcPts val="0"/>
              </a:spcBef>
              <a:spcAft>
                <a:spcPts val="1200"/>
              </a:spcAft>
              <a:buClr>
                <a:srgbClr val="004C97"/>
              </a:buClr>
              <a:buSzTx/>
              <a:buFont typeface="Arial" panose="020B0604020202020204" pitchFamily="34" charset="0"/>
              <a:buChar char="•"/>
              <a:tabLst/>
              <a:defRPr/>
            </a:pPr>
            <a:r>
              <a:rPr kumimoji="0" lang="en-US" sz="1600" b="0" i="0" u="none" strike="noStrike" kern="1200" cap="none" spc="-20" normalizeH="0" baseline="0" noProof="0" dirty="0">
                <a:ln>
                  <a:noFill/>
                </a:ln>
                <a:effectLst/>
                <a:uLnTx/>
                <a:uFillTx/>
                <a:latin typeface="Helvetica" panose="020B0604020202020204" pitchFamily="34" charset="0"/>
                <a:cs typeface="Helvetica" panose="020B0604020202020204" pitchFamily="34" charset="0"/>
              </a:rPr>
              <a:t>FE is a quantum tunneling process triggered by surface contaminants such as dust, metallic flakes, adsorbed gases, or other impurities</a:t>
            </a:r>
          </a:p>
          <a:p>
            <a:pPr marL="228600" marR="0" lvl="0" indent="-228600" algn="just" defTabSz="914400" rtl="0" eaLnBrk="1" fontAlgn="auto" latinLnBrk="0" hangingPunct="1">
              <a:lnSpc>
                <a:spcPct val="100000"/>
              </a:lnSpc>
              <a:spcBef>
                <a:spcPts val="0"/>
              </a:spcBef>
              <a:spcAft>
                <a:spcPts val="600"/>
              </a:spcAft>
              <a:buClr>
                <a:srgbClr val="004C97"/>
              </a:buClr>
              <a:buSzTx/>
              <a:buFont typeface="Arial" panose="020B0604020202020204" pitchFamily="34" charset="0"/>
              <a:buChar char="•"/>
              <a:tabLst/>
              <a:defRPr/>
            </a:pPr>
            <a:r>
              <a:rPr kumimoji="0" lang="en-US" sz="1600" b="0" i="0" u="none" strike="noStrike" kern="1200" cap="none" spc="-20" normalizeH="0" baseline="0" noProof="0" dirty="0">
                <a:ln>
                  <a:noFill/>
                </a:ln>
                <a:effectLst/>
                <a:uLnTx/>
                <a:uFillTx/>
                <a:latin typeface="Helvetica" panose="020B0604020202020204" pitchFamily="34" charset="0"/>
                <a:cs typeface="Helvetica" panose="020B0604020202020204" pitchFamily="34" charset="0"/>
              </a:rPr>
              <a:t>Key Impacts:</a:t>
            </a:r>
          </a:p>
          <a:p>
            <a:pPr marL="685800" lvl="1" indent="-228600" algn="just">
              <a:spcAft>
                <a:spcPts val="1200"/>
              </a:spcAft>
              <a:buClr>
                <a:srgbClr val="004C97"/>
              </a:buClr>
              <a:buFont typeface="Arial" panose="020B0604020202020204" pitchFamily="34" charset="0"/>
              <a:buChar char="•"/>
              <a:defRPr/>
            </a:pPr>
            <a:r>
              <a:rPr lang="en-US" sz="1600" b="1" dirty="0">
                <a:solidFill>
                  <a:schemeClr val="accent1"/>
                </a:solidFill>
                <a:latin typeface="Helvetica" panose="020B0604020202020204" pitchFamily="34" charset="0"/>
                <a:cs typeface="Helvetica" panose="020B0604020202020204" pitchFamily="34" charset="0"/>
              </a:rPr>
              <a:t>Radiation generation:</a:t>
            </a:r>
            <a:r>
              <a:rPr lang="en-US" sz="1600" dirty="0">
                <a:solidFill>
                  <a:schemeClr val="accent1"/>
                </a:solidFill>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rPr>
              <a:t>Electron impacts on cavity walls produce Bremsstrahlung radiation, creating radiation hazards and complicating diagnostics, testing, and cavity qualification</a:t>
            </a:r>
          </a:p>
          <a:p>
            <a:pPr marL="685800" lvl="1" indent="-228600" algn="just">
              <a:spcAft>
                <a:spcPts val="1200"/>
              </a:spcAft>
              <a:buClr>
                <a:srgbClr val="004C97"/>
              </a:buClr>
              <a:buFont typeface="Arial" panose="020B0604020202020204" pitchFamily="34" charset="0"/>
              <a:buChar char="•"/>
              <a:defRPr/>
            </a:pPr>
            <a:r>
              <a:rPr lang="en-US" sz="1600" b="1" dirty="0">
                <a:solidFill>
                  <a:schemeClr val="accent1"/>
                </a:solidFill>
                <a:latin typeface="Helvetica" panose="020B0604020202020204" pitchFamily="34" charset="0"/>
                <a:cs typeface="Helvetica" panose="020B0604020202020204" pitchFamily="34" charset="0"/>
              </a:rPr>
              <a:t>Performance degradation:</a:t>
            </a:r>
            <a:r>
              <a:rPr lang="en-US" sz="1600" dirty="0">
                <a:solidFill>
                  <a:schemeClr val="accent1"/>
                </a:solidFill>
                <a:latin typeface="Helvetica" panose="020B0604020202020204" pitchFamily="34" charset="0"/>
                <a:cs typeface="Helvetica" panose="020B0604020202020204" pitchFamily="34" charset="0"/>
              </a:rPr>
              <a:t> </a:t>
            </a:r>
            <a:r>
              <a:rPr lang="en-US" sz="1600" dirty="0">
                <a:latin typeface="Helvetica" panose="020B0604020202020204" pitchFamily="34" charset="0"/>
                <a:cs typeface="Helvetica" panose="020B0604020202020204" pitchFamily="34" charset="0"/>
              </a:rPr>
              <a:t>Field-emitted electrons drain stored RF energy, lowering the intrinsic quality factor (Q₀) and limiting the achievable accelerating gradient</a:t>
            </a:r>
          </a:p>
          <a:p>
            <a:pPr marL="685800" lvl="1" indent="-228600" algn="just">
              <a:spcAft>
                <a:spcPts val="1200"/>
              </a:spcAft>
              <a:buClr>
                <a:srgbClr val="004C97"/>
              </a:buClr>
              <a:buFont typeface="Arial" panose="020B0604020202020204" pitchFamily="34" charset="0"/>
              <a:buChar char="•"/>
              <a:defRPr/>
            </a:pPr>
            <a:r>
              <a:rPr lang="en-US" sz="1600" b="1" dirty="0">
                <a:solidFill>
                  <a:schemeClr val="accent1"/>
                </a:solidFill>
                <a:latin typeface="Helvetica" panose="020B0604020202020204" pitchFamily="34" charset="0"/>
                <a:cs typeface="Helvetica" panose="020B0604020202020204" pitchFamily="34" charset="0"/>
              </a:rPr>
              <a:t>Thermal and operational impact:</a:t>
            </a:r>
            <a:r>
              <a:rPr lang="en-US" sz="1600" dirty="0">
                <a:latin typeface="Helvetica" panose="020B0604020202020204" pitchFamily="34" charset="0"/>
                <a:cs typeface="Helvetica" panose="020B0604020202020204" pitchFamily="34" charset="0"/>
              </a:rPr>
              <a:t> Electron impacts cause localized heating and increase the cryogenic heat load, reducing overall system efficiency and operational stability</a:t>
            </a:r>
          </a:p>
          <a:p>
            <a:pPr marL="228600" indent="-228600" algn="just">
              <a:spcAft>
                <a:spcPts val="1200"/>
              </a:spcAft>
              <a:buClr>
                <a:srgbClr val="004C97"/>
              </a:buClr>
              <a:buFont typeface="Arial" panose="020B0604020202020204" pitchFamily="34" charset="0"/>
              <a:buChar char="•"/>
              <a:defRPr/>
            </a:pPr>
            <a:r>
              <a:rPr kumimoji="0" lang="en-US" sz="1600" b="0" i="0" u="none" strike="noStrike" kern="1200" cap="none" spc="-20" normalizeH="0" baseline="0" noProof="0" dirty="0">
                <a:ln>
                  <a:noFill/>
                </a:ln>
                <a:solidFill>
                  <a:srgbClr val="343A40"/>
                </a:solidFill>
                <a:effectLst/>
                <a:uLnTx/>
                <a:uFillTx/>
                <a:latin typeface="Helvetica" panose="020B0604020202020204" pitchFamily="34" charset="0"/>
                <a:cs typeface="Helvetica" panose="020B0604020202020204" pitchFamily="34" charset="0"/>
              </a:rPr>
              <a:t>Because RF fields continuously redirect electron motion, the impact location may be far from the original emission site, making it difficult to pinpoint the source</a:t>
            </a:r>
          </a:p>
          <a:p>
            <a:pPr marL="228600" marR="0" lvl="0" indent="-228600" algn="just" defTabSz="914400" rtl="0" eaLnBrk="1" fontAlgn="auto" latinLnBrk="0" hangingPunct="1">
              <a:lnSpc>
                <a:spcPct val="100000"/>
              </a:lnSpc>
              <a:spcBef>
                <a:spcPts val="0"/>
              </a:spcBef>
              <a:spcAft>
                <a:spcPts val="1200"/>
              </a:spcAft>
              <a:buClr>
                <a:srgbClr val="004C97"/>
              </a:buClr>
              <a:buSzTx/>
              <a:buFont typeface="Arial" panose="020B0604020202020204" pitchFamily="34" charset="0"/>
              <a:buChar char="•"/>
              <a:tabLst/>
              <a:defRPr/>
            </a:pPr>
            <a:r>
              <a:rPr kumimoji="0" lang="en-US" sz="1600" b="0" i="0" u="none" strike="noStrike" kern="1200" cap="none" spc="-20" normalizeH="0" baseline="0" noProof="0" dirty="0">
                <a:ln>
                  <a:noFill/>
                </a:ln>
                <a:solidFill>
                  <a:srgbClr val="343A40"/>
                </a:solidFill>
                <a:effectLst/>
                <a:uLnTx/>
                <a:uFillTx/>
                <a:latin typeface="Helvetica" panose="020B0604020202020204" pitchFamily="34" charset="0"/>
                <a:cs typeface="Helvetica" panose="020B0604020202020204" pitchFamily="34" charset="0"/>
              </a:rPr>
              <a:t>External radiation detection is the standard diagnostic tool, but it provides only indirect information about the internal electron dynamics and emission mechanisms</a:t>
            </a:r>
          </a:p>
          <a:p>
            <a:pPr marL="228600" marR="0" lvl="0" indent="-228600" algn="just" defTabSz="914400" rtl="0" eaLnBrk="1" fontAlgn="auto" latinLnBrk="0" hangingPunct="1">
              <a:lnSpc>
                <a:spcPct val="100000"/>
              </a:lnSpc>
              <a:spcBef>
                <a:spcPts val="0"/>
              </a:spcBef>
              <a:spcAft>
                <a:spcPts val="1200"/>
              </a:spcAft>
              <a:buClr>
                <a:srgbClr val="004C97"/>
              </a:buClr>
              <a:buSzTx/>
              <a:buFont typeface="Arial" panose="020B0604020202020204" pitchFamily="34" charset="0"/>
              <a:buChar char="•"/>
              <a:tabLst/>
              <a:defRPr/>
            </a:pPr>
            <a:endParaRPr kumimoji="0" lang="en-US" sz="1600" b="0" i="0" u="none" strike="noStrike" kern="1200" cap="none" spc="-20" normalizeH="0" baseline="0" noProof="0" dirty="0">
              <a:ln>
                <a:noFill/>
              </a:ln>
              <a:solidFill>
                <a:srgbClr val="343A40"/>
              </a:solidFill>
              <a:effectLst/>
              <a:uLnTx/>
              <a:uFillTx/>
              <a:latin typeface="Helvetica" pitchFamily="2" charset="0"/>
              <a:ea typeface="+mn-ea"/>
              <a:cs typeface="+mn-cs"/>
            </a:endParaRPr>
          </a:p>
        </p:txBody>
      </p:sp>
    </p:spTree>
    <p:extLst>
      <p:ext uri="{BB962C8B-B14F-4D97-AF65-F5344CB8AC3E}">
        <p14:creationId xmlns:p14="http://schemas.microsoft.com/office/powerpoint/2010/main" val="194985010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961973D-7C19-C448-D6F4-34A1F011F522}"/>
              </a:ext>
            </a:extLst>
          </p:cNvPr>
          <p:cNvPicPr>
            <a:picLocks noChangeAspect="1"/>
          </p:cNvPicPr>
          <p:nvPr/>
        </p:nvPicPr>
        <p:blipFill>
          <a:blip r:embed="rId3"/>
          <a:stretch>
            <a:fillRect/>
          </a:stretch>
        </p:blipFill>
        <p:spPr>
          <a:xfrm>
            <a:off x="1096380" y="1185966"/>
            <a:ext cx="3851036" cy="2311186"/>
          </a:xfrm>
          <a:prstGeom prst="rect">
            <a:avLst/>
          </a:prstGeom>
        </p:spPr>
      </p:pic>
      <p:pic>
        <p:nvPicPr>
          <p:cNvPr id="35" name="Picture 34">
            <a:extLst>
              <a:ext uri="{FF2B5EF4-FFF2-40B4-BE49-F238E27FC236}">
                <a16:creationId xmlns:a16="http://schemas.microsoft.com/office/drawing/2014/main" id="{B7F3EC23-BB47-A5FC-1DF2-90892FCAFD6A}"/>
              </a:ext>
            </a:extLst>
          </p:cNvPr>
          <p:cNvPicPr>
            <a:picLocks noChangeAspect="1"/>
          </p:cNvPicPr>
          <p:nvPr/>
        </p:nvPicPr>
        <p:blipFill>
          <a:blip r:embed="rId4"/>
          <a:stretch>
            <a:fillRect/>
          </a:stretch>
        </p:blipFill>
        <p:spPr>
          <a:xfrm>
            <a:off x="6163744" y="3546787"/>
            <a:ext cx="4366421" cy="2620493"/>
          </a:xfrm>
          <a:prstGeom prst="rect">
            <a:avLst/>
          </a:prstGeom>
        </p:spPr>
      </p:pic>
      <p:sp>
        <p:nvSpPr>
          <p:cNvPr id="5" name="Footer Placeholder 4">
            <a:extLst>
              <a:ext uri="{FF2B5EF4-FFF2-40B4-BE49-F238E27FC236}">
                <a16:creationId xmlns:a16="http://schemas.microsoft.com/office/drawing/2014/main" id="{31272BDC-E027-F445-F41D-6E3ACD87D0CA}"/>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C4E0F1AF-5398-1615-A03E-49CD7B5E5032}"/>
              </a:ext>
            </a:extLst>
          </p:cNvPr>
          <p:cNvSpPr>
            <a:spLocks noGrp="1"/>
          </p:cNvSpPr>
          <p:nvPr>
            <p:ph type="sldNum" sz="quarter" idx="40"/>
          </p:nvPr>
        </p:nvSpPr>
        <p:spPr/>
        <p:txBody>
          <a:bodyPr/>
          <a:lstStyle/>
          <a:p>
            <a:fld id="{F4BAA12D-5F28-3140-935A-44BF4B54B6B6}" type="slidenum">
              <a:rPr lang="en-US" smtClean="0"/>
              <a:pPr/>
              <a:t>20</a:t>
            </a:fld>
            <a:endParaRPr lang="en-US" dirty="0"/>
          </a:p>
        </p:txBody>
      </p:sp>
      <p:sp>
        <p:nvSpPr>
          <p:cNvPr id="10" name="Text Placeholder 1">
            <a:extLst>
              <a:ext uri="{FF2B5EF4-FFF2-40B4-BE49-F238E27FC236}">
                <a16:creationId xmlns:a16="http://schemas.microsoft.com/office/drawing/2014/main" id="{BE66E99B-04CF-6EC0-FEEB-99648D80168C}"/>
              </a:ext>
            </a:extLst>
          </p:cNvPr>
          <p:cNvSpPr>
            <a:spLocks noGrp="1"/>
          </p:cNvSpPr>
          <p:nvPr>
            <p:ph type="body" sz="quarter" idx="10"/>
          </p:nvPr>
        </p:nvSpPr>
        <p:spPr>
          <a:xfrm>
            <a:off x="660810" y="854884"/>
            <a:ext cx="9994392" cy="266932"/>
          </a:xfrm>
        </p:spPr>
        <p:txBody>
          <a:bodyPr/>
          <a:lstStyle/>
          <a:p>
            <a:r>
              <a:rPr lang="en-US" sz="1600" dirty="0">
                <a:solidFill>
                  <a:srgbClr val="0070C0"/>
                </a:solidFill>
              </a:rPr>
              <a:t>Particles exiting the vacuum vessel</a:t>
            </a:r>
          </a:p>
        </p:txBody>
      </p:sp>
      <p:sp>
        <p:nvSpPr>
          <p:cNvPr id="11" name="TextBox 10">
            <a:extLst>
              <a:ext uri="{FF2B5EF4-FFF2-40B4-BE49-F238E27FC236}">
                <a16:creationId xmlns:a16="http://schemas.microsoft.com/office/drawing/2014/main" id="{6A9F6DEE-FAA6-EA9F-9242-883481ACEB7A}"/>
              </a:ext>
            </a:extLst>
          </p:cNvPr>
          <p:cNvSpPr txBox="1"/>
          <p:nvPr/>
        </p:nvSpPr>
        <p:spPr>
          <a:xfrm>
            <a:off x="941772" y="3404078"/>
            <a:ext cx="4148192"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34: Particle distribution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(within y = ±10 cm). </a:t>
            </a:r>
          </a:p>
        </p:txBody>
      </p:sp>
      <p:sp>
        <p:nvSpPr>
          <p:cNvPr id="12" name="TextBox 11">
            <a:extLst>
              <a:ext uri="{FF2B5EF4-FFF2-40B4-BE49-F238E27FC236}">
                <a16:creationId xmlns:a16="http://schemas.microsoft.com/office/drawing/2014/main" id="{DC68ADE3-1892-EECE-257C-6809C66C26FE}"/>
              </a:ext>
            </a:extLst>
          </p:cNvPr>
          <p:cNvSpPr txBox="1"/>
          <p:nvPr/>
        </p:nvSpPr>
        <p:spPr>
          <a:xfrm>
            <a:off x="1096380" y="5560693"/>
            <a:ext cx="3627067"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36: Energy distribution of particles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a:t>
            </a:r>
          </a:p>
        </p:txBody>
      </p:sp>
      <p:sp>
        <p:nvSpPr>
          <p:cNvPr id="14" name="TextBox 13">
            <a:extLst>
              <a:ext uri="{FF2B5EF4-FFF2-40B4-BE49-F238E27FC236}">
                <a16:creationId xmlns:a16="http://schemas.microsoft.com/office/drawing/2014/main" id="{E83B97FE-DA19-17D9-60F8-F28499DDA5D4}"/>
              </a:ext>
            </a:extLst>
          </p:cNvPr>
          <p:cNvSpPr txBox="1"/>
          <p:nvPr/>
        </p:nvSpPr>
        <p:spPr>
          <a:xfrm>
            <a:off x="2242753" y="1290334"/>
            <a:ext cx="1985765" cy="830997"/>
          </a:xfrm>
          <a:prstGeom prst="rect">
            <a:avLst/>
          </a:prstGeom>
          <a:noFill/>
        </p:spPr>
        <p:txBody>
          <a:bodyPr wrap="square">
            <a:spAutoFit/>
          </a:bodyPr>
          <a:lstStyle/>
          <a:p>
            <a:pPr>
              <a:spcAft>
                <a:spcPts val="600"/>
              </a:spcAft>
            </a:pPr>
            <a:r>
              <a:rPr lang="el-GR" sz="1200" dirty="0">
                <a:latin typeface="Helvetica" panose="020B0604020202020204"/>
                <a:cs typeface="Helvetica" panose="020B0604020202020204"/>
              </a:rPr>
              <a:t>Φ</a:t>
            </a:r>
            <a:r>
              <a:rPr lang="en-US" sz="1200" dirty="0">
                <a:latin typeface="Helvetica" panose="020B0604020202020204"/>
                <a:cs typeface="Helvetica" panose="020B0604020202020204"/>
              </a:rPr>
              <a:t> = 90 ̊   = z+ direction</a:t>
            </a:r>
          </a:p>
          <a:p>
            <a:pPr>
              <a:spcAft>
                <a:spcPts val="600"/>
              </a:spcAft>
            </a:pPr>
            <a:r>
              <a:rPr lang="el-GR" sz="1200" dirty="0">
                <a:latin typeface="Helvetica" panose="020B0604020202020204"/>
                <a:cs typeface="Helvetica" panose="020B0604020202020204"/>
              </a:rPr>
              <a:t>Φ</a:t>
            </a:r>
            <a:r>
              <a:rPr lang="en-US" sz="1200" dirty="0">
                <a:latin typeface="Helvetica" panose="020B0604020202020204"/>
                <a:cs typeface="Helvetica" panose="020B0604020202020204"/>
              </a:rPr>
              <a:t> = 270</a:t>
            </a:r>
            <a:r>
              <a:rPr lang="en-US" sz="1200" dirty="0">
                <a:latin typeface="Aptos" panose="020B0004020202020204" pitchFamily="34" charset="0"/>
                <a:cs typeface="Helvetica" panose="020B0604020202020204"/>
              </a:rPr>
              <a:t>̊</a:t>
            </a:r>
            <a:r>
              <a:rPr lang="en-US" sz="1200" dirty="0">
                <a:latin typeface="Helvetica" panose="020B0604020202020204"/>
                <a:cs typeface="Helvetica" panose="020B0604020202020204"/>
              </a:rPr>
              <a:t>  = z- direction</a:t>
            </a:r>
          </a:p>
          <a:p>
            <a:pPr>
              <a:spcAft>
                <a:spcPts val="600"/>
              </a:spcAft>
            </a:pPr>
            <a:endParaRPr lang="en-US" sz="1400" dirty="0">
              <a:latin typeface="Helvetica" panose="020B0604020202020204"/>
              <a:cs typeface="Helvetica" panose="020B0604020202020204"/>
            </a:endParaRPr>
          </a:p>
        </p:txBody>
      </p:sp>
      <p:grpSp>
        <p:nvGrpSpPr>
          <p:cNvPr id="15" name="Group 14">
            <a:extLst>
              <a:ext uri="{FF2B5EF4-FFF2-40B4-BE49-F238E27FC236}">
                <a16:creationId xmlns:a16="http://schemas.microsoft.com/office/drawing/2014/main" id="{E42E2176-A412-0507-A3F4-69201D6AD18C}"/>
              </a:ext>
            </a:extLst>
          </p:cNvPr>
          <p:cNvGrpSpPr/>
          <p:nvPr/>
        </p:nvGrpSpPr>
        <p:grpSpPr>
          <a:xfrm>
            <a:off x="4889659" y="2238862"/>
            <a:ext cx="992681" cy="1012575"/>
            <a:chOff x="5322305" y="4559135"/>
            <a:chExt cx="992681" cy="1012575"/>
          </a:xfrm>
        </p:grpSpPr>
        <p:grpSp>
          <p:nvGrpSpPr>
            <p:cNvPr id="16" name="Group 15">
              <a:extLst>
                <a:ext uri="{FF2B5EF4-FFF2-40B4-BE49-F238E27FC236}">
                  <a16:creationId xmlns:a16="http://schemas.microsoft.com/office/drawing/2014/main" id="{A85CBA7F-282D-8A2C-16D1-CE1205867CFB}"/>
                </a:ext>
              </a:extLst>
            </p:cNvPr>
            <p:cNvGrpSpPr/>
            <p:nvPr/>
          </p:nvGrpSpPr>
          <p:grpSpPr>
            <a:xfrm>
              <a:off x="5459455" y="4559135"/>
              <a:ext cx="855531" cy="810426"/>
              <a:chOff x="7387373" y="3082363"/>
              <a:chExt cx="834666" cy="882959"/>
            </a:xfrm>
          </p:grpSpPr>
          <p:cxnSp>
            <p:nvCxnSpPr>
              <p:cNvPr id="22" name="Straight Arrow Connector 21">
                <a:extLst>
                  <a:ext uri="{FF2B5EF4-FFF2-40B4-BE49-F238E27FC236}">
                    <a16:creationId xmlns:a16="http://schemas.microsoft.com/office/drawing/2014/main" id="{58BEDC52-480D-BBB7-E23A-36ABEFFAFAC6}"/>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7F1287AD-1C39-4B44-F9FC-DD590C94B209}"/>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9094397-733E-BEED-5792-401ACC7E7CBB}"/>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25" name="TextBox 24">
                <a:extLst>
                  <a:ext uri="{FF2B5EF4-FFF2-40B4-BE49-F238E27FC236}">
                    <a16:creationId xmlns:a16="http://schemas.microsoft.com/office/drawing/2014/main" id="{A42A6644-C5AF-2C4B-D8E6-E178929F6C02}"/>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17" name="Straight Arrow Connector 16">
              <a:extLst>
                <a:ext uri="{FF2B5EF4-FFF2-40B4-BE49-F238E27FC236}">
                  <a16:creationId xmlns:a16="http://schemas.microsoft.com/office/drawing/2014/main" id="{4E8EDA81-F8E0-B23B-9526-089FC6262F22}"/>
                </a:ext>
              </a:extLst>
            </p:cNvPr>
            <p:cNvCxnSpPr>
              <a:cxnSpLocks/>
            </p:cNvCxnSpPr>
            <p:nvPr/>
          </p:nvCxnSpPr>
          <p:spPr>
            <a:xfrm flipH="1">
              <a:off x="5506275" y="5206329"/>
              <a:ext cx="62295" cy="192725"/>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1EACDBB9-ADA6-45AD-99FB-29712E98996E}"/>
                </a:ext>
              </a:extLst>
            </p:cNvPr>
            <p:cNvSpPr txBox="1"/>
            <p:nvPr/>
          </p:nvSpPr>
          <p:spPr>
            <a:xfrm>
              <a:off x="5322305" y="5294711"/>
              <a:ext cx="304892" cy="276999"/>
            </a:xfrm>
            <a:prstGeom prst="rect">
              <a:avLst/>
            </a:prstGeom>
            <a:noFill/>
          </p:spPr>
          <p:txBody>
            <a:bodyPr wrap="none" rtlCol="0">
              <a:spAutoFit/>
            </a:bodyPr>
            <a:lstStyle/>
            <a:p>
              <a:r>
                <a:rPr lang="en-US" sz="1200" dirty="0">
                  <a:solidFill>
                    <a:srgbClr val="FF0000"/>
                  </a:solidFill>
                </a:rPr>
                <a:t>-x</a:t>
              </a:r>
            </a:p>
          </p:txBody>
        </p:sp>
        <p:cxnSp>
          <p:nvCxnSpPr>
            <p:cNvPr id="19" name="Straight Connector 18">
              <a:extLst>
                <a:ext uri="{FF2B5EF4-FFF2-40B4-BE49-F238E27FC236}">
                  <a16:creationId xmlns:a16="http://schemas.microsoft.com/office/drawing/2014/main" id="{D04BFA45-A2CC-FF25-6D86-6CD65ED30D42}"/>
                </a:ext>
              </a:extLst>
            </p:cNvPr>
            <p:cNvCxnSpPr>
              <a:cxnSpLocks/>
            </p:cNvCxnSpPr>
            <p:nvPr/>
          </p:nvCxnSpPr>
          <p:spPr>
            <a:xfrm>
              <a:off x="5580868" y="5199976"/>
              <a:ext cx="222209" cy="178007"/>
            </a:xfrm>
            <a:prstGeom prst="line">
              <a:avLst/>
            </a:prstGeom>
            <a:ln w="9525"/>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E7C878BB-BF87-B324-23AD-C14AE8BDD7E8}"/>
                </a:ext>
              </a:extLst>
            </p:cNvPr>
            <p:cNvSpPr txBox="1"/>
            <p:nvPr/>
          </p:nvSpPr>
          <p:spPr>
            <a:xfrm>
              <a:off x="5486960" y="5256328"/>
              <a:ext cx="287258" cy="276999"/>
            </a:xfrm>
            <a:prstGeom prst="rect">
              <a:avLst/>
            </a:prstGeom>
            <a:noFill/>
          </p:spPr>
          <p:txBody>
            <a:bodyPr wrap="none" rtlCol="0">
              <a:spAutoFit/>
            </a:bodyPr>
            <a:lstStyle/>
            <a:p>
              <a:r>
                <a:rPr lang="el-GR" sz="1200" dirty="0">
                  <a:solidFill>
                    <a:schemeClr val="accent3">
                      <a:lumMod val="75000"/>
                    </a:schemeClr>
                  </a:solidFill>
                </a:rPr>
                <a:t>φ</a:t>
              </a:r>
              <a:endParaRPr lang="en-US" sz="1200" dirty="0">
                <a:solidFill>
                  <a:schemeClr val="accent3">
                    <a:lumMod val="75000"/>
                  </a:schemeClr>
                </a:solidFill>
              </a:endParaRPr>
            </a:p>
          </p:txBody>
        </p:sp>
        <p:sp>
          <p:nvSpPr>
            <p:cNvPr id="21" name="Arc 20">
              <a:extLst>
                <a:ext uri="{FF2B5EF4-FFF2-40B4-BE49-F238E27FC236}">
                  <a16:creationId xmlns:a16="http://schemas.microsoft.com/office/drawing/2014/main" id="{BD5FDCA2-46E6-7937-E29B-6184D9F5D744}"/>
                </a:ext>
              </a:extLst>
            </p:cNvPr>
            <p:cNvSpPr/>
            <p:nvPr/>
          </p:nvSpPr>
          <p:spPr>
            <a:xfrm rot="7682212">
              <a:off x="5521986" y="5129135"/>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sp>
        <p:nvSpPr>
          <p:cNvPr id="26" name="TextBox 25">
            <a:extLst>
              <a:ext uri="{FF2B5EF4-FFF2-40B4-BE49-F238E27FC236}">
                <a16:creationId xmlns:a16="http://schemas.microsoft.com/office/drawing/2014/main" id="{342BAD0B-E55A-2F9F-430F-D46909BEC892}"/>
              </a:ext>
            </a:extLst>
          </p:cNvPr>
          <p:cNvSpPr txBox="1"/>
          <p:nvPr/>
        </p:nvSpPr>
        <p:spPr>
          <a:xfrm>
            <a:off x="6160408" y="6170593"/>
            <a:ext cx="4728340"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37: Energy distribution of the particles exiting the vacuum vessel. </a:t>
            </a:r>
          </a:p>
          <a:p>
            <a:pPr algn="ctr"/>
            <a:endParaRPr lang="en-US" sz="1100" dirty="0">
              <a:latin typeface="Helvetica" panose="020B0604020202020204"/>
              <a:cs typeface="Helvetica" panose="020B0604020202020204"/>
            </a:endParaRPr>
          </a:p>
        </p:txBody>
      </p:sp>
      <p:sp>
        <p:nvSpPr>
          <p:cNvPr id="27" name="Title 2">
            <a:extLst>
              <a:ext uri="{FF2B5EF4-FFF2-40B4-BE49-F238E27FC236}">
                <a16:creationId xmlns:a16="http://schemas.microsoft.com/office/drawing/2014/main" id="{B6A5CBCD-DEA9-BB31-3CBB-FA5D525CC58B}"/>
              </a:ext>
            </a:extLst>
          </p:cNvPr>
          <p:cNvSpPr>
            <a:spLocks noGrp="1"/>
          </p:cNvSpPr>
          <p:nvPr>
            <p:ph type="title"/>
          </p:nvPr>
        </p:nvSpPr>
        <p:spPr>
          <a:xfrm>
            <a:off x="1163212" y="345995"/>
            <a:ext cx="9994393" cy="433527"/>
          </a:xfrm>
        </p:spPr>
        <p:txBody>
          <a:bodyPr/>
          <a:lstStyle/>
          <a:p>
            <a:r>
              <a:rPr lang="en-US" dirty="0"/>
              <a:t>SSR2 - Geant4 results analysis</a:t>
            </a:r>
          </a:p>
        </p:txBody>
      </p:sp>
      <p:pic>
        <p:nvPicPr>
          <p:cNvPr id="7" name="Picture 6">
            <a:extLst>
              <a:ext uri="{FF2B5EF4-FFF2-40B4-BE49-F238E27FC236}">
                <a16:creationId xmlns:a16="http://schemas.microsoft.com/office/drawing/2014/main" id="{EF2D4EB1-77D6-F3EF-7538-4232415D4B05}"/>
              </a:ext>
            </a:extLst>
          </p:cNvPr>
          <p:cNvPicPr>
            <a:picLocks noChangeAspect="1"/>
          </p:cNvPicPr>
          <p:nvPr/>
        </p:nvPicPr>
        <p:blipFill>
          <a:blip r:embed="rId5"/>
          <a:srcRect l="6320" r="5502"/>
          <a:stretch>
            <a:fillRect/>
          </a:stretch>
        </p:blipFill>
        <p:spPr>
          <a:xfrm>
            <a:off x="1034625" y="3758762"/>
            <a:ext cx="3750578" cy="1770538"/>
          </a:xfrm>
          <a:prstGeom prst="rect">
            <a:avLst/>
          </a:prstGeom>
        </p:spPr>
      </p:pic>
      <p:pic>
        <p:nvPicPr>
          <p:cNvPr id="8" name="Picture 7">
            <a:extLst>
              <a:ext uri="{FF2B5EF4-FFF2-40B4-BE49-F238E27FC236}">
                <a16:creationId xmlns:a16="http://schemas.microsoft.com/office/drawing/2014/main" id="{5CC5419D-49E4-CDA0-37CB-1B1E6E2D8023}"/>
              </a:ext>
            </a:extLst>
          </p:cNvPr>
          <p:cNvPicPr>
            <a:picLocks noChangeAspect="1"/>
          </p:cNvPicPr>
          <p:nvPr/>
        </p:nvPicPr>
        <p:blipFill>
          <a:blip r:embed="rId6"/>
          <a:stretch>
            <a:fillRect/>
          </a:stretch>
        </p:blipFill>
        <p:spPr>
          <a:xfrm>
            <a:off x="6438212" y="1160775"/>
            <a:ext cx="3851036" cy="2311186"/>
          </a:xfrm>
          <a:prstGeom prst="rect">
            <a:avLst/>
          </a:prstGeom>
        </p:spPr>
      </p:pic>
      <p:grpSp>
        <p:nvGrpSpPr>
          <p:cNvPr id="9" name="Group 8">
            <a:extLst>
              <a:ext uri="{FF2B5EF4-FFF2-40B4-BE49-F238E27FC236}">
                <a16:creationId xmlns:a16="http://schemas.microsoft.com/office/drawing/2014/main" id="{6DA375F8-FDEC-8C1C-28E2-4F21DAD42E23}"/>
              </a:ext>
            </a:extLst>
          </p:cNvPr>
          <p:cNvGrpSpPr/>
          <p:nvPr/>
        </p:nvGrpSpPr>
        <p:grpSpPr>
          <a:xfrm>
            <a:off x="10203765" y="2537897"/>
            <a:ext cx="1433731" cy="943488"/>
            <a:chOff x="5007887" y="5685837"/>
            <a:chExt cx="1433731" cy="943488"/>
          </a:xfrm>
        </p:grpSpPr>
        <p:grpSp>
          <p:nvGrpSpPr>
            <p:cNvPr id="28" name="Group 27">
              <a:extLst>
                <a:ext uri="{FF2B5EF4-FFF2-40B4-BE49-F238E27FC236}">
                  <a16:creationId xmlns:a16="http://schemas.microsoft.com/office/drawing/2014/main" id="{11EF49FF-2E84-A22A-F014-68F20E67BBAE}"/>
                </a:ext>
              </a:extLst>
            </p:cNvPr>
            <p:cNvGrpSpPr/>
            <p:nvPr/>
          </p:nvGrpSpPr>
          <p:grpSpPr>
            <a:xfrm>
              <a:off x="5293933" y="5685837"/>
              <a:ext cx="855531" cy="810426"/>
              <a:chOff x="7387373" y="3082363"/>
              <a:chExt cx="834666" cy="882959"/>
            </a:xfrm>
          </p:grpSpPr>
          <p:cxnSp>
            <p:nvCxnSpPr>
              <p:cNvPr id="38" name="Straight Arrow Connector 37">
                <a:extLst>
                  <a:ext uri="{FF2B5EF4-FFF2-40B4-BE49-F238E27FC236}">
                    <a16:creationId xmlns:a16="http://schemas.microsoft.com/office/drawing/2014/main" id="{73F60B33-E7A2-E71E-9AE2-EDBE6C619C77}"/>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3A7DE7C-EA25-956B-8B4C-798A9F1E2706}"/>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83A6646E-509A-0DCD-F389-90E33750C47C}"/>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41" name="TextBox 40">
                <a:extLst>
                  <a:ext uri="{FF2B5EF4-FFF2-40B4-BE49-F238E27FC236}">
                    <a16:creationId xmlns:a16="http://schemas.microsoft.com/office/drawing/2014/main" id="{06E9F00B-869B-60D3-4AF5-6B3A049AC96C}"/>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29" name="Straight Arrow Connector 28">
              <a:extLst>
                <a:ext uri="{FF2B5EF4-FFF2-40B4-BE49-F238E27FC236}">
                  <a16:creationId xmlns:a16="http://schemas.microsoft.com/office/drawing/2014/main" id="{008186F4-A4B0-012F-CB3C-F50F2175CC76}"/>
                </a:ext>
              </a:extLst>
            </p:cNvPr>
            <p:cNvCxnSpPr>
              <a:cxnSpLocks/>
            </p:cNvCxnSpPr>
            <p:nvPr/>
          </p:nvCxnSpPr>
          <p:spPr>
            <a:xfrm flipH="1">
              <a:off x="5238497" y="6333031"/>
              <a:ext cx="164551" cy="165456"/>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908DB84D-905F-16AD-64ED-69A7376DF90B}"/>
                </a:ext>
              </a:extLst>
            </p:cNvPr>
            <p:cNvSpPr txBox="1"/>
            <p:nvPr/>
          </p:nvSpPr>
          <p:spPr>
            <a:xfrm>
              <a:off x="5007887" y="6352326"/>
              <a:ext cx="304892" cy="276999"/>
            </a:xfrm>
            <a:prstGeom prst="rect">
              <a:avLst/>
            </a:prstGeom>
            <a:noFill/>
          </p:spPr>
          <p:txBody>
            <a:bodyPr wrap="none" rtlCol="0">
              <a:spAutoFit/>
            </a:bodyPr>
            <a:lstStyle/>
            <a:p>
              <a:r>
                <a:rPr lang="en-US" sz="1200" dirty="0">
                  <a:solidFill>
                    <a:srgbClr val="FF0000"/>
                  </a:solidFill>
                </a:rPr>
                <a:t>-x</a:t>
              </a:r>
            </a:p>
          </p:txBody>
        </p:sp>
        <p:cxnSp>
          <p:nvCxnSpPr>
            <p:cNvPr id="31" name="Straight Connector 30">
              <a:extLst>
                <a:ext uri="{FF2B5EF4-FFF2-40B4-BE49-F238E27FC236}">
                  <a16:creationId xmlns:a16="http://schemas.microsoft.com/office/drawing/2014/main" id="{3AB27505-36C0-FCA9-6FA7-13B0B6EB6DED}"/>
                </a:ext>
              </a:extLst>
            </p:cNvPr>
            <p:cNvCxnSpPr>
              <a:cxnSpLocks/>
            </p:cNvCxnSpPr>
            <p:nvPr/>
          </p:nvCxnSpPr>
          <p:spPr>
            <a:xfrm flipV="1">
              <a:off x="5429858" y="6132672"/>
              <a:ext cx="179735" cy="173927"/>
            </a:xfrm>
            <a:prstGeom prst="line">
              <a:avLst/>
            </a:prstGeom>
            <a:ln w="9525"/>
          </p:spPr>
          <p:style>
            <a:lnRef idx="2">
              <a:schemeClr val="dk1"/>
            </a:lnRef>
            <a:fillRef idx="0">
              <a:schemeClr val="dk1"/>
            </a:fillRef>
            <a:effectRef idx="1">
              <a:schemeClr val="dk1"/>
            </a:effectRef>
            <a:fontRef idx="minor">
              <a:schemeClr val="tx1"/>
            </a:fontRef>
          </p:style>
        </p:cxnSp>
        <p:sp>
          <p:nvSpPr>
            <p:cNvPr id="32" name="TextBox 31">
              <a:extLst>
                <a:ext uri="{FF2B5EF4-FFF2-40B4-BE49-F238E27FC236}">
                  <a16:creationId xmlns:a16="http://schemas.microsoft.com/office/drawing/2014/main" id="{A3FB7045-828D-8D5D-44B6-68A4ED2A4B00}"/>
                </a:ext>
              </a:extLst>
            </p:cNvPr>
            <p:cNvSpPr txBox="1"/>
            <p:nvPr/>
          </p:nvSpPr>
          <p:spPr>
            <a:xfrm>
              <a:off x="5512758" y="6101368"/>
              <a:ext cx="269626" cy="276999"/>
            </a:xfrm>
            <a:prstGeom prst="rect">
              <a:avLst/>
            </a:prstGeom>
            <a:noFill/>
          </p:spPr>
          <p:txBody>
            <a:bodyPr wrap="none" rtlCol="0">
              <a:spAutoFit/>
            </a:bodyPr>
            <a:lstStyle/>
            <a:p>
              <a:r>
                <a:rPr lang="el-GR" sz="1200" dirty="0">
                  <a:solidFill>
                    <a:schemeClr val="accent3">
                      <a:lumMod val="75000"/>
                    </a:schemeClr>
                  </a:solidFill>
                </a:rPr>
                <a:t>θ</a:t>
              </a:r>
              <a:endParaRPr lang="en-US" sz="1200" dirty="0">
                <a:solidFill>
                  <a:schemeClr val="accent3">
                    <a:lumMod val="75000"/>
                  </a:schemeClr>
                </a:solidFill>
              </a:endParaRPr>
            </a:p>
          </p:txBody>
        </p:sp>
        <p:sp>
          <p:nvSpPr>
            <p:cNvPr id="34" name="Arc 33">
              <a:extLst>
                <a:ext uri="{FF2B5EF4-FFF2-40B4-BE49-F238E27FC236}">
                  <a16:creationId xmlns:a16="http://schemas.microsoft.com/office/drawing/2014/main" id="{780CEE3B-BDD9-98F0-0038-FBADC0839EB7}"/>
                </a:ext>
              </a:extLst>
            </p:cNvPr>
            <p:cNvSpPr/>
            <p:nvPr/>
          </p:nvSpPr>
          <p:spPr>
            <a:xfrm rot="594054">
              <a:off x="5419349" y="6214160"/>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79BB90D2-107C-E33E-2D3D-90D83E0D6B7A}"/>
                    </a:ext>
                  </a:extLst>
                </p:cNvPr>
                <p:cNvSpPr txBox="1"/>
                <p:nvPr/>
              </p:nvSpPr>
              <p:spPr>
                <a:xfrm>
                  <a:off x="5429994" y="5925366"/>
                  <a:ext cx="1011624" cy="241413"/>
                </a:xfrm>
                <a:prstGeom prst="rect">
                  <a:avLst/>
                </a:prstGeom>
                <a:noFill/>
              </p:spPr>
              <p:txBody>
                <a:bodyPr wrap="none" rtlCol="0">
                  <a:spAutoFit/>
                </a:bodyPr>
                <a:lstStyle/>
                <a:p>
                  <a:r>
                    <a:rPr lang="el-GR" sz="800" dirty="0">
                      <a:solidFill>
                        <a:schemeClr val="accent3">
                          <a:lumMod val="75000"/>
                        </a:schemeClr>
                      </a:solidFill>
                    </a:rPr>
                    <a:t>ρ</a:t>
                  </a:r>
                  <a:r>
                    <a:rPr lang="en-US" sz="800" dirty="0">
                      <a:solidFill>
                        <a:schemeClr val="accent3">
                          <a:lumMod val="75000"/>
                        </a:schemeClr>
                      </a:solidFill>
                    </a:rPr>
                    <a:t> </a:t>
                  </a:r>
                  <a14:m>
                    <m:oMath xmlns:m="http://schemas.openxmlformats.org/officeDocument/2006/math">
                      <m:r>
                        <a:rPr lang="en-US" sz="800" b="0" i="1" smtClean="0">
                          <a:solidFill>
                            <a:schemeClr val="accent3">
                              <a:lumMod val="75000"/>
                            </a:schemeClr>
                          </a:solidFill>
                          <a:latin typeface="Cambria Math" panose="02040503050406030204" pitchFamily="18" charset="0"/>
                        </a:rPr>
                        <m:t>=</m:t>
                      </m:r>
                      <m:rad>
                        <m:radPr>
                          <m:degHide m:val="on"/>
                          <m:ctrlPr>
                            <a:rPr lang="en-US" sz="800" b="0" i="1" smtClean="0">
                              <a:solidFill>
                                <a:schemeClr val="accent3">
                                  <a:lumMod val="75000"/>
                                </a:schemeClr>
                              </a:solidFill>
                              <a:latin typeface="Cambria Math" panose="02040503050406030204" pitchFamily="18" charset="0"/>
                            </a:rPr>
                          </m:ctrlPr>
                        </m:radPr>
                        <m:deg/>
                        <m:e>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𝑥</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𝑦</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𝑧</m:t>
                              </m:r>
                            </m:e>
                            <m:sup>
                              <m:r>
                                <a:rPr lang="en-US" sz="800" b="0" i="1" smtClean="0">
                                  <a:solidFill>
                                    <a:schemeClr val="accent3">
                                      <a:lumMod val="75000"/>
                                    </a:schemeClr>
                                  </a:solidFill>
                                  <a:latin typeface="Cambria Math" panose="02040503050406030204" pitchFamily="18" charset="0"/>
                                </a:rPr>
                                <m:t>2</m:t>
                              </m:r>
                            </m:sup>
                          </m:sSup>
                        </m:e>
                      </m:rad>
                    </m:oMath>
                  </a14:m>
                  <a:endParaRPr lang="en-US" sz="800" dirty="0">
                    <a:solidFill>
                      <a:schemeClr val="accent3">
                        <a:lumMod val="75000"/>
                      </a:schemeClr>
                    </a:solidFill>
                  </a:endParaRPr>
                </a:p>
              </p:txBody>
            </p:sp>
          </mc:Choice>
          <mc:Fallback xmlns="">
            <p:sp>
              <p:nvSpPr>
                <p:cNvPr id="49" name="TextBox 48">
                  <a:extLst>
                    <a:ext uri="{FF2B5EF4-FFF2-40B4-BE49-F238E27FC236}">
                      <a16:creationId xmlns:a16="http://schemas.microsoft.com/office/drawing/2014/main" id="{905C4136-E636-5DDC-7CE8-9FDAD9BAAFD7}"/>
                    </a:ext>
                  </a:extLst>
                </p:cNvPr>
                <p:cNvSpPr txBox="1">
                  <a:spLocks noRot="1" noChangeAspect="1" noMove="1" noResize="1" noEditPoints="1" noAdjustHandles="1" noChangeArrowheads="1" noChangeShapeType="1" noTextEdit="1"/>
                </p:cNvSpPr>
                <p:nvPr/>
              </p:nvSpPr>
              <p:spPr>
                <a:xfrm>
                  <a:off x="5429994" y="5925366"/>
                  <a:ext cx="1011624" cy="241413"/>
                </a:xfrm>
                <a:prstGeom prst="rect">
                  <a:avLst/>
                </a:prstGeom>
                <a:blipFill>
                  <a:blip r:embed="rId7"/>
                  <a:stretch>
                    <a:fillRect b="-10256"/>
                  </a:stretch>
                </a:blipFill>
              </p:spPr>
              <p:txBody>
                <a:bodyPr/>
                <a:lstStyle/>
                <a:p>
                  <a:r>
                    <a:rPr lang="en-US">
                      <a:noFill/>
                    </a:rPr>
                    <a:t> </a:t>
                  </a:r>
                </a:p>
              </p:txBody>
            </p:sp>
          </mc:Fallback>
        </mc:AlternateContent>
      </p:grpSp>
      <p:sp>
        <p:nvSpPr>
          <p:cNvPr id="42" name="TextBox 41">
            <a:extLst>
              <a:ext uri="{FF2B5EF4-FFF2-40B4-BE49-F238E27FC236}">
                <a16:creationId xmlns:a16="http://schemas.microsoft.com/office/drawing/2014/main" id="{CF627028-9538-6AEA-0545-51221D1CDD00}"/>
              </a:ext>
            </a:extLst>
          </p:cNvPr>
          <p:cNvSpPr txBox="1"/>
          <p:nvPr/>
        </p:nvSpPr>
        <p:spPr>
          <a:xfrm>
            <a:off x="5753450" y="3415982"/>
            <a:ext cx="4882736"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35: Particle distribution over </a:t>
            </a:r>
            <a:r>
              <a:rPr lang="en-US" sz="1100" i="1" dirty="0">
                <a:latin typeface="Helvetica" panose="020B0604020202020204"/>
                <a:cs typeface="Helvetica" panose="020B0604020202020204"/>
              </a:rPr>
              <a:t>theta</a:t>
            </a:r>
            <a:r>
              <a:rPr lang="en-US" sz="1100" dirty="0">
                <a:latin typeface="Helvetica" panose="020B0604020202020204"/>
                <a:cs typeface="Helvetica" panose="020B0604020202020204"/>
              </a:rPr>
              <a:t> angle. </a:t>
            </a:r>
          </a:p>
        </p:txBody>
      </p:sp>
      <p:sp>
        <p:nvSpPr>
          <p:cNvPr id="43" name="TextBox 42">
            <a:extLst>
              <a:ext uri="{FF2B5EF4-FFF2-40B4-BE49-F238E27FC236}">
                <a16:creationId xmlns:a16="http://schemas.microsoft.com/office/drawing/2014/main" id="{95CC08A4-2FE1-E462-420B-2932FE058249}"/>
              </a:ext>
            </a:extLst>
          </p:cNvPr>
          <p:cNvSpPr txBox="1"/>
          <p:nvPr/>
        </p:nvSpPr>
        <p:spPr>
          <a:xfrm>
            <a:off x="465207" y="5914961"/>
            <a:ext cx="6296753" cy="600164"/>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1400" kern="800" dirty="0">
                <a:effectLst/>
                <a:latin typeface="Helvetica" panose="020B0604020202020204" pitchFamily="34" charset="0"/>
                <a:ea typeface="Times New Roman" panose="02020603050405020304" pitchFamily="18" charset="0"/>
                <a:cs typeface="Helvetica" panose="020B0604020202020204" pitchFamily="34" charset="0"/>
              </a:rPr>
              <a:t>All particles escaping the vacuum vessel are gamma particles</a:t>
            </a:r>
          </a:p>
          <a:p>
            <a:pPr marL="285750" indent="-285750" algn="just">
              <a:spcAft>
                <a:spcPts val="600"/>
              </a:spcAft>
              <a:buFont typeface="Arial" panose="020B0604020202020204" pitchFamily="34" charset="0"/>
              <a:buChar char="•"/>
            </a:pPr>
            <a:r>
              <a:rPr lang="en-US" sz="1400" kern="800" dirty="0">
                <a:latin typeface="Helvetica" panose="020B0604020202020204" pitchFamily="34" charset="0"/>
                <a:ea typeface="Times New Roman" panose="02020603050405020304" pitchFamily="18" charset="0"/>
                <a:cs typeface="Helvetica" panose="020B0604020202020204" pitchFamily="34" charset="0"/>
              </a:rPr>
              <a:t>Gamma particle trajectories exhibit a clear directional distribution</a:t>
            </a:r>
            <a:endParaRPr lang="en-US" sz="1400" kern="800" dirty="0">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2" name="TextBox 1">
            <a:extLst>
              <a:ext uri="{FF2B5EF4-FFF2-40B4-BE49-F238E27FC236}">
                <a16:creationId xmlns:a16="http://schemas.microsoft.com/office/drawing/2014/main" id="{70F8538E-3EA3-4643-CFF7-A61371FB6824}"/>
              </a:ext>
            </a:extLst>
          </p:cNvPr>
          <p:cNvSpPr txBox="1"/>
          <p:nvPr/>
        </p:nvSpPr>
        <p:spPr>
          <a:xfrm>
            <a:off x="7731450" y="1240995"/>
            <a:ext cx="1985765" cy="830997"/>
          </a:xfrm>
          <a:prstGeom prst="rect">
            <a:avLst/>
          </a:prstGeom>
          <a:noFill/>
        </p:spPr>
        <p:txBody>
          <a:bodyPr wrap="square">
            <a:spAutoFit/>
          </a:bodyPr>
          <a:lstStyle/>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0 ̊   = z+ direction</a:t>
            </a:r>
          </a:p>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180</a:t>
            </a:r>
            <a:r>
              <a:rPr lang="en-US" sz="1200" dirty="0">
                <a:latin typeface="Aptos" panose="020B0004020202020204" pitchFamily="34" charset="0"/>
                <a:cs typeface="Helvetica" panose="020B0604020202020204"/>
              </a:rPr>
              <a:t>̊</a:t>
            </a:r>
            <a:r>
              <a:rPr lang="en-US" sz="1200" dirty="0">
                <a:latin typeface="Helvetica" panose="020B0604020202020204"/>
                <a:cs typeface="Helvetica" panose="020B0604020202020204"/>
              </a:rPr>
              <a:t>  = z- direction</a:t>
            </a:r>
          </a:p>
          <a:p>
            <a:pPr>
              <a:spcAft>
                <a:spcPts val="600"/>
              </a:spcAft>
            </a:pPr>
            <a:endParaRPr lang="en-US" sz="1400" dirty="0">
              <a:latin typeface="Helvetica" panose="020B0604020202020204"/>
              <a:cs typeface="Helvetica" panose="020B0604020202020204"/>
            </a:endParaRPr>
          </a:p>
        </p:txBody>
      </p:sp>
    </p:spTree>
    <p:extLst>
      <p:ext uri="{BB962C8B-B14F-4D97-AF65-F5344CB8AC3E}">
        <p14:creationId xmlns:p14="http://schemas.microsoft.com/office/powerpoint/2010/main" val="2963829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66A7D-15F0-E9B3-DA49-6AAB5A8FC85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95A0A7C-6E72-748B-3F17-62AAC010BF5D}"/>
              </a:ext>
            </a:extLst>
          </p:cNvPr>
          <p:cNvSpPr>
            <a:spLocks noGrp="1"/>
          </p:cNvSpPr>
          <p:nvPr>
            <p:ph type="body" sz="quarter" idx="10"/>
          </p:nvPr>
        </p:nvSpPr>
        <p:spPr>
          <a:xfrm>
            <a:off x="914400" y="3429001"/>
            <a:ext cx="5367528" cy="1114088"/>
          </a:xfrm>
        </p:spPr>
        <p:txBody>
          <a:bodyPr/>
          <a:lstStyle/>
          <a:p>
            <a:r>
              <a:rPr lang="en-US" sz="4400" dirty="0">
                <a:solidFill>
                  <a:schemeClr val="bg2">
                    <a:lumMod val="25000"/>
                  </a:schemeClr>
                </a:solidFill>
              </a:rPr>
              <a:t>SSR1 cavity</a:t>
            </a:r>
          </a:p>
        </p:txBody>
      </p:sp>
      <p:sp>
        <p:nvSpPr>
          <p:cNvPr id="4" name="Slide Number Placeholder 3">
            <a:extLst>
              <a:ext uri="{FF2B5EF4-FFF2-40B4-BE49-F238E27FC236}">
                <a16:creationId xmlns:a16="http://schemas.microsoft.com/office/drawing/2014/main" id="{7EBCCB50-6D3C-2156-2526-0734C3AB1240}"/>
              </a:ext>
            </a:extLst>
          </p:cNvPr>
          <p:cNvSpPr>
            <a:spLocks noGrp="1"/>
          </p:cNvSpPr>
          <p:nvPr>
            <p:ph type="sldNum" sz="quarter" idx="4"/>
          </p:nvPr>
        </p:nvSpPr>
        <p:spPr/>
        <p:txBody>
          <a:bodyPr/>
          <a:lstStyle/>
          <a:p>
            <a:fld id="{F4BAA12D-5F28-3140-935A-44BF4B54B6B6}" type="slidenum">
              <a:rPr lang="en-US" smtClean="0"/>
              <a:pPr/>
              <a:t>21</a:t>
            </a:fld>
            <a:endParaRPr lang="en-US" dirty="0"/>
          </a:p>
        </p:txBody>
      </p:sp>
    </p:spTree>
    <p:extLst>
      <p:ext uri="{BB962C8B-B14F-4D97-AF65-F5344CB8AC3E}">
        <p14:creationId xmlns:p14="http://schemas.microsoft.com/office/powerpoint/2010/main" val="2869222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63F7-E904-D7D0-7C06-A0362C6A665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E65FD6B-3565-C9E9-0A45-E1138A1197F3}"/>
              </a:ext>
            </a:extLst>
          </p:cNvPr>
          <p:cNvPicPr>
            <a:picLocks noChangeAspect="1"/>
          </p:cNvPicPr>
          <p:nvPr/>
        </p:nvPicPr>
        <p:blipFill>
          <a:blip r:embed="rId3"/>
          <a:stretch>
            <a:fillRect/>
          </a:stretch>
        </p:blipFill>
        <p:spPr>
          <a:xfrm>
            <a:off x="6168737" y="3825637"/>
            <a:ext cx="4344191" cy="2607152"/>
          </a:xfrm>
          <a:prstGeom prst="rect">
            <a:avLst/>
          </a:prstGeom>
        </p:spPr>
      </p:pic>
      <p:pic>
        <p:nvPicPr>
          <p:cNvPr id="3" name="Picture 2">
            <a:extLst>
              <a:ext uri="{FF2B5EF4-FFF2-40B4-BE49-F238E27FC236}">
                <a16:creationId xmlns:a16="http://schemas.microsoft.com/office/drawing/2014/main" id="{35E57596-6066-F263-6B4F-787D65B0D58E}"/>
              </a:ext>
            </a:extLst>
          </p:cNvPr>
          <p:cNvPicPr>
            <a:picLocks noChangeAspect="1"/>
          </p:cNvPicPr>
          <p:nvPr/>
        </p:nvPicPr>
        <p:blipFill>
          <a:blip r:embed="rId4"/>
          <a:stretch>
            <a:fillRect/>
          </a:stretch>
        </p:blipFill>
        <p:spPr>
          <a:xfrm>
            <a:off x="938482" y="1212668"/>
            <a:ext cx="4087535" cy="2453122"/>
          </a:xfrm>
          <a:prstGeom prst="rect">
            <a:avLst/>
          </a:prstGeom>
        </p:spPr>
      </p:pic>
      <p:sp>
        <p:nvSpPr>
          <p:cNvPr id="5" name="Footer Placeholder 4">
            <a:extLst>
              <a:ext uri="{FF2B5EF4-FFF2-40B4-BE49-F238E27FC236}">
                <a16:creationId xmlns:a16="http://schemas.microsoft.com/office/drawing/2014/main" id="{66C6A980-6515-44D1-AEA3-4C9C04F8C901}"/>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E34D5E1F-40A5-187D-D9D1-BA1728C49CFB}"/>
              </a:ext>
            </a:extLst>
          </p:cNvPr>
          <p:cNvSpPr>
            <a:spLocks noGrp="1"/>
          </p:cNvSpPr>
          <p:nvPr>
            <p:ph type="sldNum" sz="quarter" idx="40"/>
          </p:nvPr>
        </p:nvSpPr>
        <p:spPr/>
        <p:txBody>
          <a:bodyPr/>
          <a:lstStyle/>
          <a:p>
            <a:fld id="{F4BAA12D-5F28-3140-935A-44BF4B54B6B6}" type="slidenum">
              <a:rPr lang="en-US" smtClean="0"/>
              <a:pPr/>
              <a:t>22</a:t>
            </a:fld>
            <a:endParaRPr lang="en-US" dirty="0"/>
          </a:p>
        </p:txBody>
      </p:sp>
      <p:sp>
        <p:nvSpPr>
          <p:cNvPr id="10" name="Text Placeholder 1">
            <a:extLst>
              <a:ext uri="{FF2B5EF4-FFF2-40B4-BE49-F238E27FC236}">
                <a16:creationId xmlns:a16="http://schemas.microsoft.com/office/drawing/2014/main" id="{65D6B216-26DF-EBCD-4D42-98BA6019EC3C}"/>
              </a:ext>
            </a:extLst>
          </p:cNvPr>
          <p:cNvSpPr>
            <a:spLocks noGrp="1"/>
          </p:cNvSpPr>
          <p:nvPr>
            <p:ph type="body" sz="quarter" idx="10"/>
          </p:nvPr>
        </p:nvSpPr>
        <p:spPr>
          <a:xfrm>
            <a:off x="660810" y="854884"/>
            <a:ext cx="9994392" cy="266932"/>
          </a:xfrm>
        </p:spPr>
        <p:txBody>
          <a:bodyPr/>
          <a:lstStyle/>
          <a:p>
            <a:r>
              <a:rPr lang="en-US" sz="1600" dirty="0">
                <a:solidFill>
                  <a:srgbClr val="0070C0"/>
                </a:solidFill>
              </a:rPr>
              <a:t>Particles exiting the vacuum vessel</a:t>
            </a:r>
          </a:p>
        </p:txBody>
      </p:sp>
      <p:sp>
        <p:nvSpPr>
          <p:cNvPr id="11" name="TextBox 10">
            <a:extLst>
              <a:ext uri="{FF2B5EF4-FFF2-40B4-BE49-F238E27FC236}">
                <a16:creationId xmlns:a16="http://schemas.microsoft.com/office/drawing/2014/main" id="{A680FEDF-1326-5FAE-DD2B-EE70D57E17FB}"/>
              </a:ext>
            </a:extLst>
          </p:cNvPr>
          <p:cNvSpPr txBox="1"/>
          <p:nvPr/>
        </p:nvSpPr>
        <p:spPr>
          <a:xfrm>
            <a:off x="939854" y="3597874"/>
            <a:ext cx="4148192"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38: Particle distribution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(within y = ±10 cm). </a:t>
            </a:r>
          </a:p>
        </p:txBody>
      </p:sp>
      <p:sp>
        <p:nvSpPr>
          <p:cNvPr id="12" name="TextBox 11">
            <a:extLst>
              <a:ext uri="{FF2B5EF4-FFF2-40B4-BE49-F238E27FC236}">
                <a16:creationId xmlns:a16="http://schemas.microsoft.com/office/drawing/2014/main" id="{D0FD82C2-A05B-3D66-DCAF-CBF18D39E63E}"/>
              </a:ext>
            </a:extLst>
          </p:cNvPr>
          <p:cNvSpPr txBox="1"/>
          <p:nvPr/>
        </p:nvSpPr>
        <p:spPr>
          <a:xfrm>
            <a:off x="1398950" y="5592469"/>
            <a:ext cx="3627067"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40: Energy distribution of particles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a:t>
            </a:r>
          </a:p>
        </p:txBody>
      </p:sp>
      <p:sp>
        <p:nvSpPr>
          <p:cNvPr id="14" name="TextBox 13">
            <a:extLst>
              <a:ext uri="{FF2B5EF4-FFF2-40B4-BE49-F238E27FC236}">
                <a16:creationId xmlns:a16="http://schemas.microsoft.com/office/drawing/2014/main" id="{2AE36D7D-4F43-8D94-0BD0-F64F5F104AE4}"/>
              </a:ext>
            </a:extLst>
          </p:cNvPr>
          <p:cNvSpPr txBox="1"/>
          <p:nvPr/>
        </p:nvSpPr>
        <p:spPr>
          <a:xfrm>
            <a:off x="2219600" y="1318425"/>
            <a:ext cx="1985765" cy="830997"/>
          </a:xfrm>
          <a:prstGeom prst="rect">
            <a:avLst/>
          </a:prstGeom>
          <a:noFill/>
        </p:spPr>
        <p:txBody>
          <a:bodyPr wrap="square">
            <a:spAutoFit/>
          </a:bodyPr>
          <a:lstStyle/>
          <a:p>
            <a:pPr>
              <a:spcAft>
                <a:spcPts val="600"/>
              </a:spcAft>
            </a:pPr>
            <a:r>
              <a:rPr lang="el-GR" sz="1200" dirty="0">
                <a:latin typeface="Helvetica" panose="020B0604020202020204"/>
                <a:cs typeface="Helvetica" panose="020B0604020202020204"/>
              </a:rPr>
              <a:t>Φ</a:t>
            </a:r>
            <a:r>
              <a:rPr lang="en-US" sz="1200" dirty="0">
                <a:latin typeface="Helvetica" panose="020B0604020202020204"/>
                <a:cs typeface="Helvetica" panose="020B0604020202020204"/>
              </a:rPr>
              <a:t> = 90 ̊   = z+ direction</a:t>
            </a:r>
          </a:p>
          <a:p>
            <a:pPr>
              <a:spcAft>
                <a:spcPts val="600"/>
              </a:spcAft>
            </a:pPr>
            <a:r>
              <a:rPr lang="el-GR" sz="1200" dirty="0">
                <a:latin typeface="Helvetica" panose="020B0604020202020204"/>
                <a:cs typeface="Helvetica" panose="020B0604020202020204"/>
              </a:rPr>
              <a:t>Φ</a:t>
            </a:r>
            <a:r>
              <a:rPr lang="en-US" sz="1200" dirty="0">
                <a:latin typeface="Helvetica" panose="020B0604020202020204"/>
                <a:cs typeface="Helvetica" panose="020B0604020202020204"/>
              </a:rPr>
              <a:t> = 270</a:t>
            </a:r>
            <a:r>
              <a:rPr lang="en-US" sz="1200" dirty="0">
                <a:latin typeface="Aptos" panose="020B0004020202020204" pitchFamily="34" charset="0"/>
                <a:cs typeface="Helvetica" panose="020B0604020202020204"/>
              </a:rPr>
              <a:t>̊</a:t>
            </a:r>
            <a:r>
              <a:rPr lang="en-US" sz="1200" dirty="0">
                <a:latin typeface="Helvetica" panose="020B0604020202020204"/>
                <a:cs typeface="Helvetica" panose="020B0604020202020204"/>
              </a:rPr>
              <a:t>  = z- direction</a:t>
            </a:r>
          </a:p>
          <a:p>
            <a:pPr>
              <a:spcAft>
                <a:spcPts val="600"/>
              </a:spcAft>
            </a:pPr>
            <a:endParaRPr lang="en-US" sz="1400" dirty="0">
              <a:latin typeface="Helvetica" panose="020B0604020202020204"/>
              <a:cs typeface="Helvetica" panose="020B0604020202020204"/>
            </a:endParaRPr>
          </a:p>
        </p:txBody>
      </p:sp>
      <p:grpSp>
        <p:nvGrpSpPr>
          <p:cNvPr id="15" name="Group 14">
            <a:extLst>
              <a:ext uri="{FF2B5EF4-FFF2-40B4-BE49-F238E27FC236}">
                <a16:creationId xmlns:a16="http://schemas.microsoft.com/office/drawing/2014/main" id="{1A93865E-83A3-23B6-4AB0-9A0A56B802B9}"/>
              </a:ext>
            </a:extLst>
          </p:cNvPr>
          <p:cNvGrpSpPr/>
          <p:nvPr/>
        </p:nvGrpSpPr>
        <p:grpSpPr>
          <a:xfrm>
            <a:off x="5026017" y="2539309"/>
            <a:ext cx="992681" cy="1012575"/>
            <a:chOff x="5322305" y="4559135"/>
            <a:chExt cx="992681" cy="1012575"/>
          </a:xfrm>
        </p:grpSpPr>
        <p:grpSp>
          <p:nvGrpSpPr>
            <p:cNvPr id="16" name="Group 15">
              <a:extLst>
                <a:ext uri="{FF2B5EF4-FFF2-40B4-BE49-F238E27FC236}">
                  <a16:creationId xmlns:a16="http://schemas.microsoft.com/office/drawing/2014/main" id="{AA49868C-1898-64A1-729B-BED5B55E47A4}"/>
                </a:ext>
              </a:extLst>
            </p:cNvPr>
            <p:cNvGrpSpPr/>
            <p:nvPr/>
          </p:nvGrpSpPr>
          <p:grpSpPr>
            <a:xfrm>
              <a:off x="5459455" y="4559135"/>
              <a:ext cx="855531" cy="810426"/>
              <a:chOff x="7387373" y="3082363"/>
              <a:chExt cx="834666" cy="882959"/>
            </a:xfrm>
          </p:grpSpPr>
          <p:cxnSp>
            <p:nvCxnSpPr>
              <p:cNvPr id="22" name="Straight Arrow Connector 21">
                <a:extLst>
                  <a:ext uri="{FF2B5EF4-FFF2-40B4-BE49-F238E27FC236}">
                    <a16:creationId xmlns:a16="http://schemas.microsoft.com/office/drawing/2014/main" id="{576BE28D-7616-A5D4-88C8-AF646A00ACAB}"/>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20CC3DB-385C-0D6A-AED2-DAD8483B7941}"/>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58BE61A-FBE7-315E-7D08-30C459EAEDB6}"/>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25" name="TextBox 24">
                <a:extLst>
                  <a:ext uri="{FF2B5EF4-FFF2-40B4-BE49-F238E27FC236}">
                    <a16:creationId xmlns:a16="http://schemas.microsoft.com/office/drawing/2014/main" id="{786B84D3-D754-4331-C122-2A930BED39E1}"/>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17" name="Straight Arrow Connector 16">
              <a:extLst>
                <a:ext uri="{FF2B5EF4-FFF2-40B4-BE49-F238E27FC236}">
                  <a16:creationId xmlns:a16="http://schemas.microsoft.com/office/drawing/2014/main" id="{94855C00-50D6-1114-133A-07466EBC01DB}"/>
                </a:ext>
              </a:extLst>
            </p:cNvPr>
            <p:cNvCxnSpPr>
              <a:cxnSpLocks/>
            </p:cNvCxnSpPr>
            <p:nvPr/>
          </p:nvCxnSpPr>
          <p:spPr>
            <a:xfrm flipH="1">
              <a:off x="5506275" y="5206329"/>
              <a:ext cx="62295" cy="192725"/>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D9D21E0-91EB-51B7-1AAC-2A66DDA1D73A}"/>
                </a:ext>
              </a:extLst>
            </p:cNvPr>
            <p:cNvSpPr txBox="1"/>
            <p:nvPr/>
          </p:nvSpPr>
          <p:spPr>
            <a:xfrm>
              <a:off x="5322305" y="5294711"/>
              <a:ext cx="304892" cy="276999"/>
            </a:xfrm>
            <a:prstGeom prst="rect">
              <a:avLst/>
            </a:prstGeom>
            <a:noFill/>
          </p:spPr>
          <p:txBody>
            <a:bodyPr wrap="none" rtlCol="0">
              <a:spAutoFit/>
            </a:bodyPr>
            <a:lstStyle/>
            <a:p>
              <a:r>
                <a:rPr lang="en-US" sz="1200" dirty="0">
                  <a:solidFill>
                    <a:srgbClr val="FF0000"/>
                  </a:solidFill>
                </a:rPr>
                <a:t>-x</a:t>
              </a:r>
            </a:p>
          </p:txBody>
        </p:sp>
        <p:cxnSp>
          <p:nvCxnSpPr>
            <p:cNvPr id="19" name="Straight Connector 18">
              <a:extLst>
                <a:ext uri="{FF2B5EF4-FFF2-40B4-BE49-F238E27FC236}">
                  <a16:creationId xmlns:a16="http://schemas.microsoft.com/office/drawing/2014/main" id="{44404A54-CCCC-C74D-A6C9-9E951D34D6E4}"/>
                </a:ext>
              </a:extLst>
            </p:cNvPr>
            <p:cNvCxnSpPr>
              <a:cxnSpLocks/>
            </p:cNvCxnSpPr>
            <p:nvPr/>
          </p:nvCxnSpPr>
          <p:spPr>
            <a:xfrm>
              <a:off x="5580868" y="5199976"/>
              <a:ext cx="222209" cy="178007"/>
            </a:xfrm>
            <a:prstGeom prst="line">
              <a:avLst/>
            </a:prstGeom>
            <a:ln w="9525"/>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3631E55D-AE76-1542-EC16-C434EBCD7429}"/>
                </a:ext>
              </a:extLst>
            </p:cNvPr>
            <p:cNvSpPr txBox="1"/>
            <p:nvPr/>
          </p:nvSpPr>
          <p:spPr>
            <a:xfrm>
              <a:off x="5486960" y="5256328"/>
              <a:ext cx="287258" cy="276999"/>
            </a:xfrm>
            <a:prstGeom prst="rect">
              <a:avLst/>
            </a:prstGeom>
            <a:noFill/>
          </p:spPr>
          <p:txBody>
            <a:bodyPr wrap="none" rtlCol="0">
              <a:spAutoFit/>
            </a:bodyPr>
            <a:lstStyle/>
            <a:p>
              <a:r>
                <a:rPr lang="el-GR" sz="1200" dirty="0">
                  <a:solidFill>
                    <a:schemeClr val="accent3">
                      <a:lumMod val="75000"/>
                    </a:schemeClr>
                  </a:solidFill>
                </a:rPr>
                <a:t>φ</a:t>
              </a:r>
              <a:endParaRPr lang="en-US" sz="1200" dirty="0">
                <a:solidFill>
                  <a:schemeClr val="accent3">
                    <a:lumMod val="75000"/>
                  </a:schemeClr>
                </a:solidFill>
              </a:endParaRPr>
            </a:p>
          </p:txBody>
        </p:sp>
        <p:sp>
          <p:nvSpPr>
            <p:cNvPr id="21" name="Arc 20">
              <a:extLst>
                <a:ext uri="{FF2B5EF4-FFF2-40B4-BE49-F238E27FC236}">
                  <a16:creationId xmlns:a16="http://schemas.microsoft.com/office/drawing/2014/main" id="{5DDF684C-9B58-0F72-B128-B17BBC43615B}"/>
                </a:ext>
              </a:extLst>
            </p:cNvPr>
            <p:cNvSpPr/>
            <p:nvPr/>
          </p:nvSpPr>
          <p:spPr>
            <a:xfrm rot="7682212">
              <a:off x="5521986" y="5129135"/>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sp>
        <p:nvSpPr>
          <p:cNvPr id="26" name="TextBox 25">
            <a:extLst>
              <a:ext uri="{FF2B5EF4-FFF2-40B4-BE49-F238E27FC236}">
                <a16:creationId xmlns:a16="http://schemas.microsoft.com/office/drawing/2014/main" id="{97F30FB7-324D-D97D-2426-86279A8EB614}"/>
              </a:ext>
            </a:extLst>
          </p:cNvPr>
          <p:cNvSpPr txBox="1"/>
          <p:nvPr/>
        </p:nvSpPr>
        <p:spPr>
          <a:xfrm>
            <a:off x="5769454" y="6347490"/>
            <a:ext cx="5024072"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41: Energy distribution of the particles exiting the vacuum vessel. </a:t>
            </a:r>
          </a:p>
          <a:p>
            <a:pPr algn="ctr"/>
            <a:endParaRPr lang="en-US" sz="1100" dirty="0">
              <a:latin typeface="Helvetica" panose="020B0604020202020204"/>
              <a:cs typeface="Helvetica" panose="020B0604020202020204"/>
            </a:endParaRPr>
          </a:p>
        </p:txBody>
      </p:sp>
      <p:sp>
        <p:nvSpPr>
          <p:cNvPr id="27" name="Title 2">
            <a:extLst>
              <a:ext uri="{FF2B5EF4-FFF2-40B4-BE49-F238E27FC236}">
                <a16:creationId xmlns:a16="http://schemas.microsoft.com/office/drawing/2014/main" id="{DFBB9DED-9512-1D10-92DA-2C81B968AD9A}"/>
              </a:ext>
            </a:extLst>
          </p:cNvPr>
          <p:cNvSpPr>
            <a:spLocks noGrp="1"/>
          </p:cNvSpPr>
          <p:nvPr>
            <p:ph type="title"/>
          </p:nvPr>
        </p:nvSpPr>
        <p:spPr>
          <a:xfrm>
            <a:off x="1163212" y="374910"/>
            <a:ext cx="9994393" cy="433527"/>
          </a:xfrm>
        </p:spPr>
        <p:txBody>
          <a:bodyPr/>
          <a:lstStyle/>
          <a:p>
            <a:r>
              <a:rPr lang="en-US" dirty="0"/>
              <a:t>SSR1 - Geant4 results analysis</a:t>
            </a:r>
          </a:p>
        </p:txBody>
      </p:sp>
      <p:pic>
        <p:nvPicPr>
          <p:cNvPr id="4" name="Picture 3">
            <a:extLst>
              <a:ext uri="{FF2B5EF4-FFF2-40B4-BE49-F238E27FC236}">
                <a16:creationId xmlns:a16="http://schemas.microsoft.com/office/drawing/2014/main" id="{61B60EE2-4FB4-56B2-D2CF-48AFAF453D60}"/>
              </a:ext>
            </a:extLst>
          </p:cNvPr>
          <p:cNvPicPr>
            <a:picLocks noChangeAspect="1"/>
          </p:cNvPicPr>
          <p:nvPr/>
        </p:nvPicPr>
        <p:blipFill>
          <a:blip r:embed="rId5"/>
          <a:stretch>
            <a:fillRect/>
          </a:stretch>
        </p:blipFill>
        <p:spPr>
          <a:xfrm>
            <a:off x="872583" y="3825637"/>
            <a:ext cx="4282733" cy="1782727"/>
          </a:xfrm>
          <a:prstGeom prst="rect">
            <a:avLst/>
          </a:prstGeom>
        </p:spPr>
      </p:pic>
      <p:sp>
        <p:nvSpPr>
          <p:cNvPr id="8" name="TextBox 7">
            <a:extLst>
              <a:ext uri="{FF2B5EF4-FFF2-40B4-BE49-F238E27FC236}">
                <a16:creationId xmlns:a16="http://schemas.microsoft.com/office/drawing/2014/main" id="{5DCD4A77-E27A-CCF1-1F95-865EAF3D7204}"/>
              </a:ext>
            </a:extLst>
          </p:cNvPr>
          <p:cNvSpPr txBox="1"/>
          <p:nvPr/>
        </p:nvSpPr>
        <p:spPr>
          <a:xfrm>
            <a:off x="488814" y="5878090"/>
            <a:ext cx="6296753" cy="600164"/>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1400" kern="800" dirty="0">
                <a:effectLst/>
                <a:latin typeface="Helvetica" panose="020B0604020202020204" pitchFamily="34" charset="0"/>
                <a:ea typeface="Times New Roman" panose="02020603050405020304" pitchFamily="18" charset="0"/>
                <a:cs typeface="Helvetica" panose="020B0604020202020204" pitchFamily="34" charset="0"/>
              </a:rPr>
              <a:t>All particles escaping the vacuum vessel are gamma particles</a:t>
            </a:r>
          </a:p>
          <a:p>
            <a:pPr marL="285750" indent="-285750" algn="just">
              <a:spcAft>
                <a:spcPts val="600"/>
              </a:spcAft>
              <a:buFont typeface="Arial" panose="020B0604020202020204" pitchFamily="34" charset="0"/>
              <a:buChar char="•"/>
            </a:pPr>
            <a:r>
              <a:rPr lang="en-US" sz="1400" kern="800" dirty="0">
                <a:latin typeface="Helvetica" panose="020B0604020202020204" pitchFamily="34" charset="0"/>
                <a:ea typeface="Times New Roman" panose="02020603050405020304" pitchFamily="18" charset="0"/>
                <a:cs typeface="Helvetica" panose="020B0604020202020204" pitchFamily="34" charset="0"/>
              </a:rPr>
              <a:t>Gamma particle trajectories exhibit a clear directional distribution</a:t>
            </a:r>
            <a:endParaRPr lang="en-US" sz="1400" kern="800" dirty="0">
              <a:effectLst/>
              <a:latin typeface="Helvetica" panose="020B0604020202020204" pitchFamily="34" charset="0"/>
              <a:ea typeface="Times New Roman" panose="02020603050405020304" pitchFamily="18" charset="0"/>
              <a:cs typeface="Helvetica" panose="020B0604020202020204" pitchFamily="34" charset="0"/>
            </a:endParaRPr>
          </a:p>
        </p:txBody>
      </p:sp>
      <p:pic>
        <p:nvPicPr>
          <p:cNvPr id="13" name="Picture 12">
            <a:extLst>
              <a:ext uri="{FF2B5EF4-FFF2-40B4-BE49-F238E27FC236}">
                <a16:creationId xmlns:a16="http://schemas.microsoft.com/office/drawing/2014/main" id="{B05AD82D-0840-3E42-D331-E28CFCB67D59}"/>
              </a:ext>
            </a:extLst>
          </p:cNvPr>
          <p:cNvPicPr>
            <a:picLocks noChangeAspect="1"/>
          </p:cNvPicPr>
          <p:nvPr/>
        </p:nvPicPr>
        <p:blipFill>
          <a:blip r:embed="rId6"/>
          <a:stretch>
            <a:fillRect/>
          </a:stretch>
        </p:blipFill>
        <p:spPr>
          <a:xfrm>
            <a:off x="6325896" y="1212668"/>
            <a:ext cx="4105286" cy="2463774"/>
          </a:xfrm>
          <a:prstGeom prst="rect">
            <a:avLst/>
          </a:prstGeom>
        </p:spPr>
      </p:pic>
      <p:sp>
        <p:nvSpPr>
          <p:cNvPr id="28" name="TextBox 27">
            <a:extLst>
              <a:ext uri="{FF2B5EF4-FFF2-40B4-BE49-F238E27FC236}">
                <a16:creationId xmlns:a16="http://schemas.microsoft.com/office/drawing/2014/main" id="{E92FBED1-1206-6F96-1857-07E663679017}"/>
              </a:ext>
            </a:extLst>
          </p:cNvPr>
          <p:cNvSpPr txBox="1"/>
          <p:nvPr/>
        </p:nvSpPr>
        <p:spPr>
          <a:xfrm>
            <a:off x="6146052" y="3574679"/>
            <a:ext cx="4882736"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39: Particle distribution over </a:t>
            </a:r>
            <a:r>
              <a:rPr lang="en-US" sz="1100" i="1" dirty="0">
                <a:latin typeface="Helvetica" panose="020B0604020202020204"/>
                <a:cs typeface="Helvetica" panose="020B0604020202020204"/>
              </a:rPr>
              <a:t>theta</a:t>
            </a:r>
            <a:r>
              <a:rPr lang="en-US" sz="1100" dirty="0">
                <a:latin typeface="Helvetica" panose="020B0604020202020204"/>
                <a:cs typeface="Helvetica" panose="020B0604020202020204"/>
              </a:rPr>
              <a:t> angle. </a:t>
            </a:r>
          </a:p>
        </p:txBody>
      </p:sp>
      <p:grpSp>
        <p:nvGrpSpPr>
          <p:cNvPr id="29" name="Group 28">
            <a:extLst>
              <a:ext uri="{FF2B5EF4-FFF2-40B4-BE49-F238E27FC236}">
                <a16:creationId xmlns:a16="http://schemas.microsoft.com/office/drawing/2014/main" id="{DD51C674-41B0-A48B-2291-3B5BCFF9C424}"/>
              </a:ext>
            </a:extLst>
          </p:cNvPr>
          <p:cNvGrpSpPr/>
          <p:nvPr/>
        </p:nvGrpSpPr>
        <p:grpSpPr>
          <a:xfrm>
            <a:off x="10281055" y="2789556"/>
            <a:ext cx="1433731" cy="943488"/>
            <a:chOff x="5007887" y="5685837"/>
            <a:chExt cx="1433731" cy="943488"/>
          </a:xfrm>
        </p:grpSpPr>
        <p:grpSp>
          <p:nvGrpSpPr>
            <p:cNvPr id="31" name="Group 30">
              <a:extLst>
                <a:ext uri="{FF2B5EF4-FFF2-40B4-BE49-F238E27FC236}">
                  <a16:creationId xmlns:a16="http://schemas.microsoft.com/office/drawing/2014/main" id="{EE6D4A30-CA7B-ED8E-3BD2-6F6E9C5BA5FE}"/>
                </a:ext>
              </a:extLst>
            </p:cNvPr>
            <p:cNvGrpSpPr/>
            <p:nvPr/>
          </p:nvGrpSpPr>
          <p:grpSpPr>
            <a:xfrm>
              <a:off x="5293933" y="5685837"/>
              <a:ext cx="855531" cy="810426"/>
              <a:chOff x="7387373" y="3082363"/>
              <a:chExt cx="834666" cy="882959"/>
            </a:xfrm>
          </p:grpSpPr>
          <p:cxnSp>
            <p:nvCxnSpPr>
              <p:cNvPr id="38" name="Straight Arrow Connector 37">
                <a:extLst>
                  <a:ext uri="{FF2B5EF4-FFF2-40B4-BE49-F238E27FC236}">
                    <a16:creationId xmlns:a16="http://schemas.microsoft.com/office/drawing/2014/main" id="{7544C3BF-78A9-28C8-8ECD-E3DEE12779EE}"/>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808FE164-73D0-2E23-FC93-CC9962408715}"/>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17344C8B-F6C0-674C-A23D-91E06D843B71}"/>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41" name="TextBox 40">
                <a:extLst>
                  <a:ext uri="{FF2B5EF4-FFF2-40B4-BE49-F238E27FC236}">
                    <a16:creationId xmlns:a16="http://schemas.microsoft.com/office/drawing/2014/main" id="{18768F12-EFBF-D13E-705E-C5685DC25BEE}"/>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32" name="Straight Arrow Connector 31">
              <a:extLst>
                <a:ext uri="{FF2B5EF4-FFF2-40B4-BE49-F238E27FC236}">
                  <a16:creationId xmlns:a16="http://schemas.microsoft.com/office/drawing/2014/main" id="{39982351-DBCC-C82D-88AB-F012DA56CE0E}"/>
                </a:ext>
              </a:extLst>
            </p:cNvPr>
            <p:cNvCxnSpPr>
              <a:cxnSpLocks/>
            </p:cNvCxnSpPr>
            <p:nvPr/>
          </p:nvCxnSpPr>
          <p:spPr>
            <a:xfrm flipH="1">
              <a:off x="5238497" y="6333031"/>
              <a:ext cx="164551" cy="165456"/>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00023269-37AE-7C18-E228-E66DCB9D8C85}"/>
                </a:ext>
              </a:extLst>
            </p:cNvPr>
            <p:cNvSpPr txBox="1"/>
            <p:nvPr/>
          </p:nvSpPr>
          <p:spPr>
            <a:xfrm>
              <a:off x="5007887" y="6352326"/>
              <a:ext cx="304892" cy="276999"/>
            </a:xfrm>
            <a:prstGeom prst="rect">
              <a:avLst/>
            </a:prstGeom>
            <a:noFill/>
          </p:spPr>
          <p:txBody>
            <a:bodyPr wrap="none" rtlCol="0">
              <a:spAutoFit/>
            </a:bodyPr>
            <a:lstStyle/>
            <a:p>
              <a:r>
                <a:rPr lang="en-US" sz="1200" dirty="0">
                  <a:solidFill>
                    <a:srgbClr val="FF0000"/>
                  </a:solidFill>
                </a:rPr>
                <a:t>-x</a:t>
              </a:r>
            </a:p>
          </p:txBody>
        </p:sp>
        <p:cxnSp>
          <p:nvCxnSpPr>
            <p:cNvPr id="34" name="Straight Connector 33">
              <a:extLst>
                <a:ext uri="{FF2B5EF4-FFF2-40B4-BE49-F238E27FC236}">
                  <a16:creationId xmlns:a16="http://schemas.microsoft.com/office/drawing/2014/main" id="{611C692C-43C6-8967-0DEA-D5520F6A9CCF}"/>
                </a:ext>
              </a:extLst>
            </p:cNvPr>
            <p:cNvCxnSpPr>
              <a:cxnSpLocks/>
            </p:cNvCxnSpPr>
            <p:nvPr/>
          </p:nvCxnSpPr>
          <p:spPr>
            <a:xfrm flipV="1">
              <a:off x="5429858" y="6132672"/>
              <a:ext cx="179735" cy="173927"/>
            </a:xfrm>
            <a:prstGeom prst="line">
              <a:avLst/>
            </a:prstGeom>
            <a:ln w="9525"/>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E2D68893-6AD3-FB04-2B02-5547FBC98AFA}"/>
                </a:ext>
              </a:extLst>
            </p:cNvPr>
            <p:cNvSpPr txBox="1"/>
            <p:nvPr/>
          </p:nvSpPr>
          <p:spPr>
            <a:xfrm>
              <a:off x="5512758" y="6101368"/>
              <a:ext cx="269626" cy="276999"/>
            </a:xfrm>
            <a:prstGeom prst="rect">
              <a:avLst/>
            </a:prstGeom>
            <a:noFill/>
          </p:spPr>
          <p:txBody>
            <a:bodyPr wrap="none" rtlCol="0">
              <a:spAutoFit/>
            </a:bodyPr>
            <a:lstStyle/>
            <a:p>
              <a:r>
                <a:rPr lang="el-GR" sz="1200" dirty="0">
                  <a:solidFill>
                    <a:schemeClr val="accent3">
                      <a:lumMod val="75000"/>
                    </a:schemeClr>
                  </a:solidFill>
                </a:rPr>
                <a:t>θ</a:t>
              </a:r>
              <a:endParaRPr lang="en-US" sz="1200" dirty="0">
                <a:solidFill>
                  <a:schemeClr val="accent3">
                    <a:lumMod val="75000"/>
                  </a:schemeClr>
                </a:solidFill>
              </a:endParaRPr>
            </a:p>
          </p:txBody>
        </p:sp>
        <p:sp>
          <p:nvSpPr>
            <p:cNvPr id="36" name="Arc 35">
              <a:extLst>
                <a:ext uri="{FF2B5EF4-FFF2-40B4-BE49-F238E27FC236}">
                  <a16:creationId xmlns:a16="http://schemas.microsoft.com/office/drawing/2014/main" id="{A042B4E7-1D6F-AC93-6376-B995FFE491E7}"/>
                </a:ext>
              </a:extLst>
            </p:cNvPr>
            <p:cNvSpPr/>
            <p:nvPr/>
          </p:nvSpPr>
          <p:spPr>
            <a:xfrm rot="594054">
              <a:off x="5419349" y="6214160"/>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208C8140-5593-E43A-6C25-CA0C45BD6002}"/>
                    </a:ext>
                  </a:extLst>
                </p:cNvPr>
                <p:cNvSpPr txBox="1"/>
                <p:nvPr/>
              </p:nvSpPr>
              <p:spPr>
                <a:xfrm>
                  <a:off x="5429994" y="5925366"/>
                  <a:ext cx="1011624" cy="241413"/>
                </a:xfrm>
                <a:prstGeom prst="rect">
                  <a:avLst/>
                </a:prstGeom>
                <a:noFill/>
              </p:spPr>
              <p:txBody>
                <a:bodyPr wrap="none" rtlCol="0">
                  <a:spAutoFit/>
                </a:bodyPr>
                <a:lstStyle/>
                <a:p>
                  <a:r>
                    <a:rPr lang="el-GR" sz="800" dirty="0">
                      <a:solidFill>
                        <a:schemeClr val="accent3">
                          <a:lumMod val="75000"/>
                        </a:schemeClr>
                      </a:solidFill>
                    </a:rPr>
                    <a:t>ρ</a:t>
                  </a:r>
                  <a:r>
                    <a:rPr lang="en-US" sz="800" dirty="0">
                      <a:solidFill>
                        <a:schemeClr val="accent3">
                          <a:lumMod val="75000"/>
                        </a:schemeClr>
                      </a:solidFill>
                    </a:rPr>
                    <a:t> </a:t>
                  </a:r>
                  <a14:m>
                    <m:oMath xmlns:m="http://schemas.openxmlformats.org/officeDocument/2006/math">
                      <m:r>
                        <a:rPr lang="en-US" sz="800" b="0" i="1" smtClean="0">
                          <a:solidFill>
                            <a:schemeClr val="accent3">
                              <a:lumMod val="75000"/>
                            </a:schemeClr>
                          </a:solidFill>
                          <a:latin typeface="Cambria Math" panose="02040503050406030204" pitchFamily="18" charset="0"/>
                        </a:rPr>
                        <m:t>=</m:t>
                      </m:r>
                      <m:rad>
                        <m:radPr>
                          <m:degHide m:val="on"/>
                          <m:ctrlPr>
                            <a:rPr lang="en-US" sz="800" b="0" i="1" smtClean="0">
                              <a:solidFill>
                                <a:schemeClr val="accent3">
                                  <a:lumMod val="75000"/>
                                </a:schemeClr>
                              </a:solidFill>
                              <a:latin typeface="Cambria Math" panose="02040503050406030204" pitchFamily="18" charset="0"/>
                            </a:rPr>
                          </m:ctrlPr>
                        </m:radPr>
                        <m:deg/>
                        <m:e>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𝑥</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𝑦</m:t>
                              </m:r>
                            </m:e>
                            <m:sup>
                              <m:r>
                                <a:rPr lang="en-US" sz="800" b="0" i="1" smtClean="0">
                                  <a:solidFill>
                                    <a:schemeClr val="accent3">
                                      <a:lumMod val="75000"/>
                                    </a:schemeClr>
                                  </a:solidFill>
                                  <a:latin typeface="Cambria Math" panose="02040503050406030204" pitchFamily="18" charset="0"/>
                                </a:rPr>
                                <m:t>2</m:t>
                              </m:r>
                            </m:sup>
                          </m:sSup>
                          <m:r>
                            <a:rPr lang="en-US" sz="800" b="0" i="1" smtClean="0">
                              <a:solidFill>
                                <a:schemeClr val="accent3">
                                  <a:lumMod val="75000"/>
                                </a:schemeClr>
                              </a:solidFill>
                              <a:latin typeface="Cambria Math" panose="02040503050406030204" pitchFamily="18" charset="0"/>
                            </a:rPr>
                            <m:t>+</m:t>
                          </m:r>
                          <m:sSup>
                            <m:sSupPr>
                              <m:ctrlPr>
                                <a:rPr lang="en-US" sz="800" b="0" i="1" smtClean="0">
                                  <a:solidFill>
                                    <a:schemeClr val="accent3">
                                      <a:lumMod val="75000"/>
                                    </a:schemeClr>
                                  </a:solidFill>
                                  <a:latin typeface="Cambria Math" panose="02040503050406030204" pitchFamily="18" charset="0"/>
                                </a:rPr>
                              </m:ctrlPr>
                            </m:sSupPr>
                            <m:e>
                              <m:r>
                                <a:rPr lang="en-US" sz="800" b="0" i="1" smtClean="0">
                                  <a:solidFill>
                                    <a:schemeClr val="accent3">
                                      <a:lumMod val="75000"/>
                                    </a:schemeClr>
                                  </a:solidFill>
                                  <a:latin typeface="Cambria Math" panose="02040503050406030204" pitchFamily="18" charset="0"/>
                                </a:rPr>
                                <m:t>𝑧</m:t>
                              </m:r>
                            </m:e>
                            <m:sup>
                              <m:r>
                                <a:rPr lang="en-US" sz="800" b="0" i="1" smtClean="0">
                                  <a:solidFill>
                                    <a:schemeClr val="accent3">
                                      <a:lumMod val="75000"/>
                                    </a:schemeClr>
                                  </a:solidFill>
                                  <a:latin typeface="Cambria Math" panose="02040503050406030204" pitchFamily="18" charset="0"/>
                                </a:rPr>
                                <m:t>2</m:t>
                              </m:r>
                            </m:sup>
                          </m:sSup>
                        </m:e>
                      </m:rad>
                    </m:oMath>
                  </a14:m>
                  <a:endParaRPr lang="en-US" sz="800" dirty="0">
                    <a:solidFill>
                      <a:schemeClr val="accent3">
                        <a:lumMod val="75000"/>
                      </a:schemeClr>
                    </a:solidFill>
                  </a:endParaRPr>
                </a:p>
              </p:txBody>
            </p:sp>
          </mc:Choice>
          <mc:Fallback xmlns="">
            <p:sp>
              <p:nvSpPr>
                <p:cNvPr id="49" name="TextBox 48">
                  <a:extLst>
                    <a:ext uri="{FF2B5EF4-FFF2-40B4-BE49-F238E27FC236}">
                      <a16:creationId xmlns:a16="http://schemas.microsoft.com/office/drawing/2014/main" id="{905C4136-E636-5DDC-7CE8-9FDAD9BAAFD7}"/>
                    </a:ext>
                  </a:extLst>
                </p:cNvPr>
                <p:cNvSpPr txBox="1">
                  <a:spLocks noRot="1" noChangeAspect="1" noMove="1" noResize="1" noEditPoints="1" noAdjustHandles="1" noChangeArrowheads="1" noChangeShapeType="1" noTextEdit="1"/>
                </p:cNvSpPr>
                <p:nvPr/>
              </p:nvSpPr>
              <p:spPr>
                <a:xfrm>
                  <a:off x="5429994" y="5925366"/>
                  <a:ext cx="1011624" cy="241413"/>
                </a:xfrm>
                <a:prstGeom prst="rect">
                  <a:avLst/>
                </a:prstGeom>
                <a:blipFill>
                  <a:blip r:embed="rId7"/>
                  <a:stretch>
                    <a:fillRect b="-10256"/>
                  </a:stretch>
                </a:blipFill>
              </p:spPr>
              <p:txBody>
                <a:bodyPr/>
                <a:lstStyle/>
                <a:p>
                  <a:r>
                    <a:rPr lang="en-US">
                      <a:noFill/>
                    </a:rPr>
                    <a:t> </a:t>
                  </a:r>
                </a:p>
              </p:txBody>
            </p:sp>
          </mc:Fallback>
        </mc:AlternateContent>
      </p:grpSp>
      <p:sp>
        <p:nvSpPr>
          <p:cNvPr id="42" name="TextBox 41">
            <a:extLst>
              <a:ext uri="{FF2B5EF4-FFF2-40B4-BE49-F238E27FC236}">
                <a16:creationId xmlns:a16="http://schemas.microsoft.com/office/drawing/2014/main" id="{00934412-683C-7A35-68B9-B3F150AB57D4}"/>
              </a:ext>
            </a:extLst>
          </p:cNvPr>
          <p:cNvSpPr txBox="1"/>
          <p:nvPr/>
        </p:nvSpPr>
        <p:spPr>
          <a:xfrm>
            <a:off x="7834112" y="1318425"/>
            <a:ext cx="1985765" cy="830997"/>
          </a:xfrm>
          <a:prstGeom prst="rect">
            <a:avLst/>
          </a:prstGeom>
          <a:noFill/>
        </p:spPr>
        <p:txBody>
          <a:bodyPr wrap="square">
            <a:spAutoFit/>
          </a:bodyPr>
          <a:lstStyle/>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0 ̊   = z+ direction</a:t>
            </a:r>
          </a:p>
          <a:p>
            <a:pPr>
              <a:spcAft>
                <a:spcPts val="600"/>
              </a:spcAft>
            </a:pPr>
            <a:r>
              <a:rPr lang="el-GR" sz="1200" dirty="0">
                <a:latin typeface="Helvetica" panose="020B0604020202020204"/>
                <a:cs typeface="Helvetica" panose="020B0604020202020204"/>
              </a:rPr>
              <a:t>θ</a:t>
            </a:r>
            <a:r>
              <a:rPr lang="en-US" sz="1200" dirty="0">
                <a:latin typeface="Helvetica" panose="020B0604020202020204"/>
                <a:cs typeface="Helvetica" panose="020B0604020202020204"/>
              </a:rPr>
              <a:t> = 180</a:t>
            </a:r>
            <a:r>
              <a:rPr lang="en-US" sz="1200" dirty="0">
                <a:latin typeface="Aptos" panose="020B0004020202020204" pitchFamily="34" charset="0"/>
                <a:cs typeface="Helvetica" panose="020B0604020202020204"/>
              </a:rPr>
              <a:t>̊</a:t>
            </a:r>
            <a:r>
              <a:rPr lang="en-US" sz="1200" dirty="0">
                <a:latin typeface="Helvetica" panose="020B0604020202020204"/>
                <a:cs typeface="Helvetica" panose="020B0604020202020204"/>
              </a:rPr>
              <a:t>  = z- direction</a:t>
            </a:r>
          </a:p>
          <a:p>
            <a:pPr>
              <a:spcAft>
                <a:spcPts val="600"/>
              </a:spcAft>
            </a:pPr>
            <a:endParaRPr lang="en-US" sz="1400" dirty="0">
              <a:latin typeface="Helvetica" panose="020B0604020202020204"/>
              <a:cs typeface="Helvetica" panose="020B0604020202020204"/>
            </a:endParaRPr>
          </a:p>
        </p:txBody>
      </p:sp>
    </p:spTree>
    <p:extLst>
      <p:ext uri="{BB962C8B-B14F-4D97-AF65-F5344CB8AC3E}">
        <p14:creationId xmlns:p14="http://schemas.microsoft.com/office/powerpoint/2010/main" val="261709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6A1DA-9524-C104-6C13-3A23C75FFDB0}"/>
              </a:ext>
            </a:extLst>
          </p:cNvPr>
          <p:cNvSpPr>
            <a:spLocks noGrp="1"/>
          </p:cNvSpPr>
          <p:nvPr>
            <p:ph type="body" sz="quarter" idx="10"/>
          </p:nvPr>
        </p:nvSpPr>
        <p:spPr>
          <a:xfrm>
            <a:off x="708658" y="1468864"/>
            <a:ext cx="10810551" cy="3360208"/>
          </a:xfrm>
        </p:spPr>
        <p:txBody>
          <a:bodyPr/>
          <a:lstStyle/>
          <a:p>
            <a:pPr algn="just">
              <a:buClr>
                <a:srgbClr val="000000"/>
              </a:buClr>
            </a:pPr>
            <a:r>
              <a:rPr lang="en-US" sz="1400" dirty="0"/>
              <a:t>Developed a full CST - Geant4 simulation framework and performed systematic field emission studies across multiple iris locations, enabling analysis of radiation directionality across four PIP-II cavity types at STC.</a:t>
            </a:r>
          </a:p>
          <a:p>
            <a:pPr algn="just">
              <a:buClr>
                <a:srgbClr val="000000"/>
              </a:buClr>
            </a:pPr>
            <a:r>
              <a:rPr lang="en-US" sz="1400" dirty="0"/>
              <a:t>Structural shielding absorbs most emitted particles, significantly limiting escape from the vacuum vessel. </a:t>
            </a:r>
          </a:p>
          <a:p>
            <a:pPr algn="just">
              <a:buClr>
                <a:srgbClr val="000000"/>
              </a:buClr>
            </a:pPr>
            <a:r>
              <a:rPr lang="en-US" sz="1400" dirty="0"/>
              <a:t>Internal particle energy distributions strongly determine the observed radiation patterns.</a:t>
            </a:r>
          </a:p>
          <a:p>
            <a:pPr lvl="1" algn="just"/>
            <a:r>
              <a:rPr lang="en-US" sz="1400" b="1" dirty="0"/>
              <a:t>HB650</a:t>
            </a:r>
            <a:r>
              <a:rPr lang="en-US" sz="1400" dirty="0"/>
              <a:t> shows the highest particle energies, peaking near ~18 MeV. A non-negligible fraction of escaping particles exceeds 10 MeV, primarily originating from irises 1 and 6, making these locations the most likely contributors to neutron production. High-energy particles also exhibit clear directionality: irises 1-3 predominantly emit in +z, while irises 4-6 emit in −z.</a:t>
            </a:r>
          </a:p>
          <a:p>
            <a:pPr lvl="1" algn="just"/>
            <a:r>
              <a:rPr lang="en-US" sz="1400" b="1" dirty="0"/>
              <a:t>LB650</a:t>
            </a:r>
            <a:r>
              <a:rPr lang="en-US" sz="1400" dirty="0"/>
              <a:t> particle energy peaks near ~6 MeV, with no particles exceeding 10 MeV, indicating neutron production is unlikely. Irises 1-2 emit medium-energy particles toward +z, while irises 5-6 produce lower-energy particles toward −z.</a:t>
            </a:r>
          </a:p>
          <a:p>
            <a:pPr lvl="1" algn="just"/>
            <a:r>
              <a:rPr lang="en-US" sz="1400" b="1" dirty="0"/>
              <a:t>SSR2 and SSR1 </a:t>
            </a:r>
            <a:r>
              <a:rPr lang="en-US" sz="1400" dirty="0"/>
              <a:t>particles</a:t>
            </a:r>
            <a:r>
              <a:rPr lang="en-US" sz="1400" b="1" dirty="0"/>
              <a:t> </a:t>
            </a:r>
            <a:r>
              <a:rPr lang="en-US" sz="1400" dirty="0"/>
              <a:t>reached energies up to ~3.5 MeV and ~1.5 MeV, respectively. In both cases, particles originating from irises 1 and 3 predominantly propagate in the +z direction, whereas those from irises 2 and 4 tend to accelerate toward the −z direction.</a:t>
            </a:r>
          </a:p>
        </p:txBody>
      </p:sp>
      <p:sp>
        <p:nvSpPr>
          <p:cNvPr id="3" name="Title 2">
            <a:extLst>
              <a:ext uri="{FF2B5EF4-FFF2-40B4-BE49-F238E27FC236}">
                <a16:creationId xmlns:a16="http://schemas.microsoft.com/office/drawing/2014/main" id="{C286CA1E-105A-20A5-65CF-15B9AC7B02DE}"/>
              </a:ext>
            </a:extLst>
          </p:cNvPr>
          <p:cNvSpPr>
            <a:spLocks noGrp="1"/>
          </p:cNvSpPr>
          <p:nvPr>
            <p:ph type="title"/>
          </p:nvPr>
        </p:nvSpPr>
        <p:spPr/>
        <p:txBody>
          <a:bodyPr/>
          <a:lstStyle/>
          <a:p>
            <a:r>
              <a:rPr lang="en-US" dirty="0"/>
              <a:t>Summary and Outlook</a:t>
            </a:r>
          </a:p>
        </p:txBody>
      </p:sp>
      <p:sp>
        <p:nvSpPr>
          <p:cNvPr id="4" name="Text Placeholder 3">
            <a:extLst>
              <a:ext uri="{FF2B5EF4-FFF2-40B4-BE49-F238E27FC236}">
                <a16:creationId xmlns:a16="http://schemas.microsoft.com/office/drawing/2014/main" id="{3B0D72AB-816F-102A-83DF-B18CA02B0B78}"/>
              </a:ext>
            </a:extLst>
          </p:cNvPr>
          <p:cNvSpPr>
            <a:spLocks noGrp="1"/>
          </p:cNvSpPr>
          <p:nvPr>
            <p:ph type="body" sz="quarter" idx="37"/>
          </p:nvPr>
        </p:nvSpPr>
        <p:spPr>
          <a:xfrm>
            <a:off x="708658" y="941715"/>
            <a:ext cx="9994393" cy="596900"/>
          </a:xfrm>
        </p:spPr>
        <p:txBody>
          <a:bodyPr/>
          <a:lstStyle/>
          <a:p>
            <a:r>
              <a:rPr lang="en-US" b="1" dirty="0">
                <a:solidFill>
                  <a:srgbClr val="0070C0"/>
                </a:solidFill>
              </a:rPr>
              <a:t>Summary</a:t>
            </a:r>
          </a:p>
        </p:txBody>
      </p:sp>
      <p:sp>
        <p:nvSpPr>
          <p:cNvPr id="5" name="Footer Placeholder 4">
            <a:extLst>
              <a:ext uri="{FF2B5EF4-FFF2-40B4-BE49-F238E27FC236}">
                <a16:creationId xmlns:a16="http://schemas.microsoft.com/office/drawing/2014/main" id="{52043AFF-8570-DB10-2CAB-A9BE2F066DB9}"/>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3506C1A8-F185-73A5-9397-0425C29BB370}"/>
              </a:ext>
            </a:extLst>
          </p:cNvPr>
          <p:cNvSpPr>
            <a:spLocks noGrp="1"/>
          </p:cNvSpPr>
          <p:nvPr>
            <p:ph type="sldNum" sz="quarter" idx="40"/>
          </p:nvPr>
        </p:nvSpPr>
        <p:spPr/>
        <p:txBody>
          <a:bodyPr/>
          <a:lstStyle/>
          <a:p>
            <a:fld id="{F4BAA12D-5F28-3140-935A-44BF4B54B6B6}" type="slidenum">
              <a:rPr lang="en-US" smtClean="0"/>
              <a:pPr/>
              <a:t>23</a:t>
            </a:fld>
            <a:endParaRPr lang="en-US" dirty="0"/>
          </a:p>
        </p:txBody>
      </p:sp>
      <p:sp>
        <p:nvSpPr>
          <p:cNvPr id="7" name="Text Placeholder 3">
            <a:extLst>
              <a:ext uri="{FF2B5EF4-FFF2-40B4-BE49-F238E27FC236}">
                <a16:creationId xmlns:a16="http://schemas.microsoft.com/office/drawing/2014/main" id="{B6C6937F-9E83-4F5A-CA49-F901CD416234}"/>
              </a:ext>
            </a:extLst>
          </p:cNvPr>
          <p:cNvSpPr txBox="1">
            <a:spLocks/>
          </p:cNvSpPr>
          <p:nvPr/>
        </p:nvSpPr>
        <p:spPr>
          <a:xfrm>
            <a:off x="708658" y="5052345"/>
            <a:ext cx="9994393" cy="596900"/>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800"/>
              </a:spcAft>
              <a:buClr>
                <a:schemeClr val="accent1"/>
              </a:buClr>
              <a:buFont typeface="Arial" panose="020B0604020202020204" pitchFamily="34" charset="0"/>
              <a:buNone/>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B050"/>
                </a:solidFill>
              </a:rPr>
              <a:t>Outlook</a:t>
            </a:r>
          </a:p>
        </p:txBody>
      </p:sp>
      <p:sp>
        <p:nvSpPr>
          <p:cNvPr id="8" name="TextBox 7">
            <a:extLst>
              <a:ext uri="{FF2B5EF4-FFF2-40B4-BE49-F238E27FC236}">
                <a16:creationId xmlns:a16="http://schemas.microsoft.com/office/drawing/2014/main" id="{90053491-D4B2-5759-B791-10E4C3C670F3}"/>
              </a:ext>
            </a:extLst>
          </p:cNvPr>
          <p:cNvSpPr txBox="1"/>
          <p:nvPr/>
        </p:nvSpPr>
        <p:spPr>
          <a:xfrm>
            <a:off x="468824" y="5264824"/>
            <a:ext cx="10810552" cy="984885"/>
          </a:xfrm>
          <a:prstGeom prst="rect">
            <a:avLst/>
          </a:prstGeom>
          <a:noFill/>
          <a:ln>
            <a:noFill/>
          </a:ln>
        </p:spPr>
        <p:txBody>
          <a:bodyPr wrap="square" lIns="365760" tIns="274320" rIns="365760" bIns="274320" rtlCol="0">
            <a:spAutoFit/>
          </a:bodyPr>
          <a:lstStyle/>
          <a:p>
            <a:pPr marL="285750" indent="-285750" algn="just">
              <a:spcAft>
                <a:spcPts val="800"/>
              </a:spcAft>
              <a:buFont typeface="Arial" panose="020B0604020202020204" pitchFamily="34" charset="0"/>
              <a:buChar char="•"/>
            </a:pPr>
            <a:r>
              <a:rPr lang="en-US" sz="1400" dirty="0">
                <a:latin typeface="Helvetica" pitchFamily="2" charset="0"/>
              </a:rPr>
              <a:t>Integrate radiation detectors into the Geant4 model and compare against STC measurements to improve diagnostics and optimize detector placement.</a:t>
            </a:r>
          </a:p>
        </p:txBody>
      </p:sp>
    </p:spTree>
    <p:extLst>
      <p:ext uri="{BB962C8B-B14F-4D97-AF65-F5344CB8AC3E}">
        <p14:creationId xmlns:p14="http://schemas.microsoft.com/office/powerpoint/2010/main" val="3292687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8E31F-A6F5-5C4D-C46B-37EBCA004034}"/>
              </a:ext>
            </a:extLst>
          </p:cNvPr>
          <p:cNvSpPr txBox="1"/>
          <p:nvPr/>
        </p:nvSpPr>
        <p:spPr>
          <a:xfrm>
            <a:off x="142870" y="5384038"/>
            <a:ext cx="2947602" cy="861774"/>
          </a:xfrm>
          <a:prstGeom prst="rect">
            <a:avLst/>
          </a:prstGeom>
          <a:noFill/>
          <a:ln>
            <a:noFill/>
          </a:ln>
        </p:spPr>
        <p:txBody>
          <a:bodyPr wrap="none" lIns="365760" tIns="274320" rIns="365760" bIns="274320" rtlCol="0">
            <a:spAutoFit/>
          </a:bodyPr>
          <a:lstStyle/>
          <a:p>
            <a:pPr algn="ctr">
              <a:spcAft>
                <a:spcPts val="800"/>
              </a:spcAft>
            </a:pPr>
            <a:r>
              <a:rPr lang="en-US" sz="2000" b="1" dirty="0">
                <a:solidFill>
                  <a:schemeClr val="tx1">
                    <a:lumMod val="75000"/>
                  </a:schemeClr>
                </a:solidFill>
                <a:latin typeface="Helvetica" pitchFamily="2" charset="0"/>
              </a:rPr>
              <a:t>Acknowledgment:</a:t>
            </a:r>
            <a:endParaRPr lang="en-US" sz="1900" b="1" dirty="0">
              <a:solidFill>
                <a:schemeClr val="bg1"/>
              </a:solidFill>
              <a:latin typeface="Helvetica" pitchFamily="2" charset="0"/>
            </a:endParaRPr>
          </a:p>
        </p:txBody>
      </p:sp>
      <p:sp>
        <p:nvSpPr>
          <p:cNvPr id="3" name="TextBox 2">
            <a:extLst>
              <a:ext uri="{FF2B5EF4-FFF2-40B4-BE49-F238E27FC236}">
                <a16:creationId xmlns:a16="http://schemas.microsoft.com/office/drawing/2014/main" id="{1357F599-7477-400B-FB96-0F6358A98271}"/>
              </a:ext>
            </a:extLst>
          </p:cNvPr>
          <p:cNvSpPr txBox="1"/>
          <p:nvPr/>
        </p:nvSpPr>
        <p:spPr>
          <a:xfrm>
            <a:off x="2070052" y="5423794"/>
            <a:ext cx="9136648" cy="1395254"/>
          </a:xfrm>
          <a:prstGeom prst="rect">
            <a:avLst/>
          </a:prstGeom>
          <a:noFill/>
          <a:ln>
            <a:noFill/>
          </a:ln>
        </p:spPr>
        <p:txBody>
          <a:bodyPr wrap="square" lIns="365760" tIns="274320" rIns="365760" bIns="274320" rtlCol="0">
            <a:spAutoFit/>
          </a:bodyPr>
          <a:lstStyle/>
          <a:p>
            <a:pPr lvl="1" algn="just">
              <a:spcAft>
                <a:spcPts val="800"/>
              </a:spcAft>
            </a:pPr>
            <a:r>
              <a:rPr lang="en-US" sz="1600" dirty="0">
                <a:solidFill>
                  <a:schemeClr val="tx1">
                    <a:lumMod val="75000"/>
                  </a:schemeClr>
                </a:solidFill>
                <a:latin typeface="Helvetica" pitchFamily="2" charset="0"/>
              </a:rPr>
              <a:t>Fermi Forward Discovery Group, LLC, under Contract No. 89243024CSC000002 with the U.S. Department of Energy, Office of Science, Office of High Energy Physics.</a:t>
            </a:r>
          </a:p>
          <a:p>
            <a:pPr algn="just">
              <a:spcAft>
                <a:spcPts val="800"/>
              </a:spcAft>
            </a:pPr>
            <a:endParaRPr lang="en-US" sz="1600" b="1" dirty="0">
              <a:solidFill>
                <a:schemeClr val="tx1">
                  <a:lumMod val="75000"/>
                </a:schemeClr>
              </a:solidFill>
              <a:latin typeface="Helvetica" pitchFamily="2" charset="0"/>
            </a:endParaRPr>
          </a:p>
        </p:txBody>
      </p:sp>
      <p:sp>
        <p:nvSpPr>
          <p:cNvPr id="4" name="TextBox 3">
            <a:extLst>
              <a:ext uri="{FF2B5EF4-FFF2-40B4-BE49-F238E27FC236}">
                <a16:creationId xmlns:a16="http://schemas.microsoft.com/office/drawing/2014/main" id="{5CCD821A-720C-9832-124D-98A20A2290D1}"/>
              </a:ext>
            </a:extLst>
          </p:cNvPr>
          <p:cNvSpPr txBox="1"/>
          <p:nvPr/>
        </p:nvSpPr>
        <p:spPr>
          <a:xfrm>
            <a:off x="4267343" y="1133059"/>
            <a:ext cx="3471784" cy="1169551"/>
          </a:xfrm>
          <a:prstGeom prst="rect">
            <a:avLst/>
          </a:prstGeom>
          <a:noFill/>
          <a:ln>
            <a:noFill/>
          </a:ln>
        </p:spPr>
        <p:txBody>
          <a:bodyPr wrap="none" lIns="365760" tIns="274320" rIns="365760" bIns="274320" rtlCol="0">
            <a:spAutoFit/>
          </a:bodyPr>
          <a:lstStyle/>
          <a:p>
            <a:pPr algn="ctr">
              <a:spcAft>
                <a:spcPts val="800"/>
              </a:spcAft>
            </a:pPr>
            <a:r>
              <a:rPr lang="en-US" sz="4000" b="1" dirty="0">
                <a:solidFill>
                  <a:schemeClr val="accent1"/>
                </a:solidFill>
                <a:latin typeface="Helvetica" pitchFamily="2" charset="0"/>
              </a:rPr>
              <a:t>Thank you!</a:t>
            </a:r>
          </a:p>
        </p:txBody>
      </p:sp>
    </p:spTree>
    <p:extLst>
      <p:ext uri="{BB962C8B-B14F-4D97-AF65-F5344CB8AC3E}">
        <p14:creationId xmlns:p14="http://schemas.microsoft.com/office/powerpoint/2010/main" val="2633016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B8DBE6-A7CC-41E6-B681-C6C1BC2601F4}"/>
              </a:ext>
            </a:extLst>
          </p:cNvPr>
          <p:cNvSpPr>
            <a:spLocks noGrp="1"/>
          </p:cNvSpPr>
          <p:nvPr>
            <p:ph type="body" sz="quarter" idx="10"/>
          </p:nvPr>
        </p:nvSpPr>
        <p:spPr>
          <a:xfrm>
            <a:off x="914399" y="3429001"/>
            <a:ext cx="4178595" cy="1114088"/>
          </a:xfrm>
        </p:spPr>
        <p:txBody>
          <a:bodyPr/>
          <a:lstStyle/>
          <a:p>
            <a:r>
              <a:rPr lang="en-US" dirty="0"/>
              <a:t>Backup</a:t>
            </a:r>
          </a:p>
        </p:txBody>
      </p:sp>
      <p:sp>
        <p:nvSpPr>
          <p:cNvPr id="4" name="Slide Number Placeholder 3">
            <a:extLst>
              <a:ext uri="{FF2B5EF4-FFF2-40B4-BE49-F238E27FC236}">
                <a16:creationId xmlns:a16="http://schemas.microsoft.com/office/drawing/2014/main" id="{4F82DC78-9C32-5077-0606-068777D1CE6B}"/>
              </a:ext>
            </a:extLst>
          </p:cNvPr>
          <p:cNvSpPr>
            <a:spLocks noGrp="1"/>
          </p:cNvSpPr>
          <p:nvPr>
            <p:ph type="sldNum" sz="quarter" idx="4"/>
          </p:nvPr>
        </p:nvSpPr>
        <p:spPr/>
        <p:txBody>
          <a:bodyPr/>
          <a:lstStyle/>
          <a:p>
            <a:fld id="{F4BAA12D-5F28-3140-935A-44BF4B54B6B6}" type="slidenum">
              <a:rPr lang="en-US" smtClean="0"/>
              <a:pPr/>
              <a:t>25</a:t>
            </a:fld>
            <a:endParaRPr lang="en-US" dirty="0"/>
          </a:p>
        </p:txBody>
      </p:sp>
    </p:spTree>
    <p:extLst>
      <p:ext uri="{BB962C8B-B14F-4D97-AF65-F5344CB8AC3E}">
        <p14:creationId xmlns:p14="http://schemas.microsoft.com/office/powerpoint/2010/main" val="3349855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line chart&#10;&#10;AI-generated content may be incorrect.">
            <a:extLst>
              <a:ext uri="{FF2B5EF4-FFF2-40B4-BE49-F238E27FC236}">
                <a16:creationId xmlns:a16="http://schemas.microsoft.com/office/drawing/2014/main" id="{429BBCE7-F53F-4F4D-1340-C97C1CB3F4B6}"/>
              </a:ext>
            </a:extLst>
          </p:cNvPr>
          <p:cNvPicPr>
            <a:picLocks noChangeAspect="1"/>
          </p:cNvPicPr>
          <p:nvPr/>
        </p:nvPicPr>
        <p:blipFill>
          <a:blip r:embed="rId2"/>
          <a:stretch>
            <a:fillRect/>
          </a:stretch>
        </p:blipFill>
        <p:spPr>
          <a:xfrm>
            <a:off x="7863841" y="3887112"/>
            <a:ext cx="3375768" cy="2594387"/>
          </a:xfrm>
          <a:prstGeom prst="rect">
            <a:avLst/>
          </a:prstGeom>
        </p:spPr>
      </p:pic>
      <p:sp>
        <p:nvSpPr>
          <p:cNvPr id="3" name="Title 2">
            <a:extLst>
              <a:ext uri="{FF2B5EF4-FFF2-40B4-BE49-F238E27FC236}">
                <a16:creationId xmlns:a16="http://schemas.microsoft.com/office/drawing/2014/main" id="{3DADFD4E-C37A-A9E1-DFE1-2F3700F519F3}"/>
              </a:ext>
            </a:extLst>
          </p:cNvPr>
          <p:cNvSpPr>
            <a:spLocks noGrp="1"/>
          </p:cNvSpPr>
          <p:nvPr>
            <p:ph type="title"/>
          </p:nvPr>
        </p:nvSpPr>
        <p:spPr/>
        <p:txBody>
          <a:bodyPr/>
          <a:lstStyle/>
          <a:p>
            <a:r>
              <a:rPr lang="en-US" dirty="0"/>
              <a:t>Radiation Monitors</a:t>
            </a:r>
          </a:p>
        </p:txBody>
      </p:sp>
      <p:sp>
        <p:nvSpPr>
          <p:cNvPr id="5" name="Slide Number Placeholder 4">
            <a:extLst>
              <a:ext uri="{FF2B5EF4-FFF2-40B4-BE49-F238E27FC236}">
                <a16:creationId xmlns:a16="http://schemas.microsoft.com/office/drawing/2014/main" id="{F8B1F32C-5F64-4E4F-B870-414E9E70FF57}"/>
              </a:ext>
            </a:extLst>
          </p:cNvPr>
          <p:cNvSpPr>
            <a:spLocks noGrp="1"/>
          </p:cNvSpPr>
          <p:nvPr>
            <p:ph type="sldNum" sz="quarter" idx="40"/>
          </p:nvPr>
        </p:nvSpPr>
        <p:spPr/>
        <p:txBody>
          <a:bodyPr/>
          <a:lstStyle/>
          <a:p>
            <a:fld id="{F4BAA12D-5F28-3140-935A-44BF4B54B6B6}" type="slidenum">
              <a:rPr lang="en-US" smtClean="0"/>
              <a:pPr/>
              <a:t>26</a:t>
            </a:fld>
            <a:endParaRPr lang="en-US" dirty="0"/>
          </a:p>
        </p:txBody>
      </p:sp>
      <p:sp>
        <p:nvSpPr>
          <p:cNvPr id="6" name="Footer Placeholder 5">
            <a:extLst>
              <a:ext uri="{FF2B5EF4-FFF2-40B4-BE49-F238E27FC236}">
                <a16:creationId xmlns:a16="http://schemas.microsoft.com/office/drawing/2014/main" id="{52B1BB54-9E9E-F87A-A522-F935E1215B01}"/>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11" name="TextBox 10">
            <a:extLst>
              <a:ext uri="{FF2B5EF4-FFF2-40B4-BE49-F238E27FC236}">
                <a16:creationId xmlns:a16="http://schemas.microsoft.com/office/drawing/2014/main" id="{71665800-5D8E-D9A7-F33C-D1FE0E9E7BE1}"/>
              </a:ext>
            </a:extLst>
          </p:cNvPr>
          <p:cNvSpPr txBox="1"/>
          <p:nvPr/>
        </p:nvSpPr>
        <p:spPr>
          <a:xfrm>
            <a:off x="7833126" y="6408107"/>
            <a:ext cx="3627067"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43: Photon energy vs response of chipmunk. </a:t>
            </a:r>
          </a:p>
        </p:txBody>
      </p:sp>
      <p:pic>
        <p:nvPicPr>
          <p:cNvPr id="13" name="Picture 12" descr="A picture containing old, dirty, miller&#10;&#10;AI-generated content may be incorrect.">
            <a:extLst>
              <a:ext uri="{FF2B5EF4-FFF2-40B4-BE49-F238E27FC236}">
                <a16:creationId xmlns:a16="http://schemas.microsoft.com/office/drawing/2014/main" id="{6E96B32F-80B6-2F5C-15C8-B530CCF66A8B}"/>
              </a:ext>
            </a:extLst>
          </p:cNvPr>
          <p:cNvPicPr>
            <a:picLocks noChangeAspect="1"/>
          </p:cNvPicPr>
          <p:nvPr/>
        </p:nvPicPr>
        <p:blipFill>
          <a:blip r:embed="rId3"/>
          <a:srcRect t="25615"/>
          <a:stretch/>
        </p:blipFill>
        <p:spPr>
          <a:xfrm>
            <a:off x="8390447" y="189582"/>
            <a:ext cx="2390503" cy="3161211"/>
          </a:xfrm>
          <a:prstGeom prst="rect">
            <a:avLst/>
          </a:prstGeom>
        </p:spPr>
      </p:pic>
      <p:sp>
        <p:nvSpPr>
          <p:cNvPr id="14" name="TextBox 13">
            <a:extLst>
              <a:ext uri="{FF2B5EF4-FFF2-40B4-BE49-F238E27FC236}">
                <a16:creationId xmlns:a16="http://schemas.microsoft.com/office/drawing/2014/main" id="{187FB30C-76A6-C884-E74A-F5A7E6A439E5}"/>
              </a:ext>
            </a:extLst>
          </p:cNvPr>
          <p:cNvSpPr txBox="1"/>
          <p:nvPr/>
        </p:nvSpPr>
        <p:spPr>
          <a:xfrm>
            <a:off x="7833126" y="3429000"/>
            <a:ext cx="3627067"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42: Chipmunk detector placed in front of the STC cave along the beam axis. </a:t>
            </a:r>
          </a:p>
        </p:txBody>
      </p:sp>
      <p:sp>
        <p:nvSpPr>
          <p:cNvPr id="16" name="TextBox 15">
            <a:extLst>
              <a:ext uri="{FF2B5EF4-FFF2-40B4-BE49-F238E27FC236}">
                <a16:creationId xmlns:a16="http://schemas.microsoft.com/office/drawing/2014/main" id="{C94B1195-9560-147E-B118-71CE2D8D8456}"/>
              </a:ext>
            </a:extLst>
          </p:cNvPr>
          <p:cNvSpPr txBox="1"/>
          <p:nvPr/>
        </p:nvSpPr>
        <p:spPr>
          <a:xfrm>
            <a:off x="489294" y="937540"/>
            <a:ext cx="6096000" cy="369332"/>
          </a:xfrm>
          <a:prstGeom prst="rect">
            <a:avLst/>
          </a:prstGeom>
          <a:noFill/>
          <a:ln>
            <a:noFill/>
          </a:ln>
        </p:spPr>
        <p:txBody>
          <a:bodyPr wrap="square">
            <a:spAutoFit/>
          </a:bodyPr>
          <a:lstStyle/>
          <a:p>
            <a:r>
              <a:rPr lang="en-US" b="1" dirty="0">
                <a:solidFill>
                  <a:srgbClr val="0070C0"/>
                </a:solidFill>
              </a:rPr>
              <a:t>Chipmunk detectors</a:t>
            </a:r>
          </a:p>
        </p:txBody>
      </p:sp>
      <p:sp>
        <p:nvSpPr>
          <p:cNvPr id="18" name="TextBox 17">
            <a:extLst>
              <a:ext uri="{FF2B5EF4-FFF2-40B4-BE49-F238E27FC236}">
                <a16:creationId xmlns:a16="http://schemas.microsoft.com/office/drawing/2014/main" id="{0183D51F-2604-94BC-F932-2709783DF425}"/>
              </a:ext>
            </a:extLst>
          </p:cNvPr>
          <p:cNvSpPr txBox="1"/>
          <p:nvPr/>
        </p:nvSpPr>
        <p:spPr>
          <a:xfrm>
            <a:off x="8412193" y="6668418"/>
            <a:ext cx="6096000" cy="338554"/>
          </a:xfrm>
          <a:prstGeom prst="rect">
            <a:avLst/>
          </a:prstGeom>
          <a:noFill/>
          <a:ln>
            <a:noFill/>
          </a:ln>
        </p:spPr>
        <p:txBody>
          <a:bodyPr wrap="square">
            <a:spAutoFit/>
          </a:bodyPr>
          <a:lstStyle/>
          <a:p>
            <a:r>
              <a:rPr lang="en-US" sz="800" dirty="0">
                <a:latin typeface="Helvetica" panose="020B0604020202020204" pitchFamily="34" charset="0"/>
                <a:cs typeface="Helvetica" panose="020B0604020202020204" pitchFamily="34" charset="0"/>
                <a:hlinkClick r:id="rId4"/>
              </a:rPr>
              <a:t>https://doi.org/10.1016/S0168-9002(02)01431-6</a:t>
            </a:r>
            <a:r>
              <a:rPr lang="en-US" sz="800" dirty="0">
                <a:latin typeface="Helvetica" panose="020B0604020202020204" pitchFamily="34" charset="0"/>
                <a:cs typeface="Helvetica" panose="020B0604020202020204" pitchFamily="34" charset="0"/>
              </a:rPr>
              <a:t>.</a:t>
            </a:r>
          </a:p>
          <a:p>
            <a:endParaRPr lang="en-US" sz="800" dirty="0">
              <a:latin typeface="Helvetica" panose="020B0604020202020204" pitchFamily="34" charset="0"/>
              <a:cs typeface="Helvetica" panose="020B0604020202020204" pitchFamily="34" charset="0"/>
            </a:endParaRPr>
          </a:p>
        </p:txBody>
      </p:sp>
      <p:sp>
        <p:nvSpPr>
          <p:cNvPr id="20" name="TextBox 19">
            <a:extLst>
              <a:ext uri="{FF2B5EF4-FFF2-40B4-BE49-F238E27FC236}">
                <a16:creationId xmlns:a16="http://schemas.microsoft.com/office/drawing/2014/main" id="{266A15E1-DFE0-2908-CA61-ECBFA0F490D4}"/>
              </a:ext>
            </a:extLst>
          </p:cNvPr>
          <p:cNvSpPr txBox="1"/>
          <p:nvPr/>
        </p:nvSpPr>
        <p:spPr>
          <a:xfrm>
            <a:off x="280289" y="1122206"/>
            <a:ext cx="7773312" cy="3775393"/>
          </a:xfrm>
          <a:prstGeom prst="rect">
            <a:avLst/>
          </a:prstGeom>
          <a:noFill/>
          <a:ln>
            <a:noFill/>
          </a:ln>
        </p:spPr>
        <p:txBody>
          <a:bodyPr wrap="square" lIns="365760" tIns="274320" rIns="365760" bIns="274320" rtlCol="0">
            <a:spAutoFit/>
          </a:bodyPr>
          <a:lstStyle/>
          <a:p>
            <a:pPr marL="285750" indent="-285750" algn="just">
              <a:spcAft>
                <a:spcPts val="800"/>
              </a:spcAft>
              <a:buFont typeface="Arial" panose="020B0604020202020204" pitchFamily="34" charset="0"/>
              <a:buChar char="•"/>
            </a:pPr>
            <a:r>
              <a:rPr lang="en-US" sz="1400" dirty="0">
                <a:latin typeface="Helvetica" pitchFamily="2" charset="0"/>
              </a:rPr>
              <a:t>Chipmunk radiation monitors at STC are used to measure radiation exiting the vacuum vessel</a:t>
            </a:r>
          </a:p>
          <a:p>
            <a:pPr marL="285750" indent="-285750" algn="just">
              <a:spcAft>
                <a:spcPts val="800"/>
              </a:spcAft>
              <a:buFont typeface="Arial" panose="020B0604020202020204" pitchFamily="34" charset="0"/>
              <a:buChar char="•"/>
            </a:pPr>
            <a:r>
              <a:rPr lang="en-US" sz="1400" dirty="0">
                <a:latin typeface="Helvetica" pitchFamily="2" charset="0"/>
              </a:rPr>
              <a:t>They are ion-chamber–based area monitors capable of detecting photons, charged particles, and non-thermal neutrons in both continuous and pulsed fields</a:t>
            </a:r>
          </a:p>
          <a:p>
            <a:pPr marL="285750" indent="-285750" algn="just">
              <a:spcAft>
                <a:spcPts val="800"/>
              </a:spcAft>
              <a:buFont typeface="Arial" panose="020B0604020202020204" pitchFamily="34" charset="0"/>
              <a:buChar char="•"/>
            </a:pPr>
            <a:r>
              <a:rPr lang="en-US" sz="1400" dirty="0">
                <a:latin typeface="Helvetica" pitchFamily="2" charset="0"/>
              </a:rPr>
              <a:t>Detection principle: </a:t>
            </a:r>
          </a:p>
          <a:p>
            <a:pPr marL="742950" lvl="1" indent="-285750" algn="just">
              <a:spcAft>
                <a:spcPts val="800"/>
              </a:spcAft>
              <a:buFont typeface="Arial" panose="020B0604020202020204" pitchFamily="34" charset="0"/>
              <a:buChar char="•"/>
            </a:pPr>
            <a:r>
              <a:rPr lang="en-US" sz="1200" dirty="0">
                <a:latin typeface="Helvetica" pitchFamily="2" charset="0"/>
              </a:rPr>
              <a:t>Ionizing radiation creates charge in the ion chamber proportional to the absorbed dose.</a:t>
            </a:r>
          </a:p>
          <a:p>
            <a:pPr marL="742950" lvl="1" indent="-285750" algn="just">
              <a:spcAft>
                <a:spcPts val="800"/>
              </a:spcAft>
              <a:buFont typeface="Arial" panose="020B0604020202020204" pitchFamily="34" charset="0"/>
              <a:buChar char="•"/>
            </a:pPr>
            <a:r>
              <a:rPr lang="en-US" sz="1200" dirty="0">
                <a:latin typeface="Helvetica" pitchFamily="2" charset="0"/>
              </a:rPr>
              <a:t>A zero-loss digitizing electrometer measures the charge and converts it to a signal.</a:t>
            </a:r>
          </a:p>
          <a:p>
            <a:pPr marL="285750" indent="-285750" algn="just">
              <a:spcAft>
                <a:spcPts val="800"/>
              </a:spcAft>
              <a:buFont typeface="Arial" panose="020B0604020202020204" pitchFamily="34" charset="0"/>
              <a:buChar char="•"/>
            </a:pPr>
            <a:r>
              <a:rPr lang="en-US" sz="1400" dirty="0">
                <a:latin typeface="Helvetica" pitchFamily="2" charset="0"/>
              </a:rPr>
              <a:t>Energy response:</a:t>
            </a:r>
          </a:p>
          <a:p>
            <a:pPr marL="742950" lvl="1" indent="-285750" algn="just">
              <a:spcAft>
                <a:spcPts val="800"/>
              </a:spcAft>
              <a:buFont typeface="Arial" panose="020B0604020202020204" pitchFamily="34" charset="0"/>
              <a:buChar char="•"/>
            </a:pPr>
            <a:r>
              <a:rPr lang="en-US" sz="1200" dirty="0">
                <a:latin typeface="Helvetica" pitchFamily="2" charset="0"/>
              </a:rPr>
              <a:t>Low energies (&lt;0.1 MeV): Reduced sensitivity; response is ~0.3 at 0.07 MeV.</a:t>
            </a:r>
          </a:p>
          <a:p>
            <a:pPr marL="742950" lvl="1" indent="-285750" algn="just">
              <a:spcAft>
                <a:spcPts val="800"/>
              </a:spcAft>
              <a:buFont typeface="Arial" panose="020B0604020202020204" pitchFamily="34" charset="0"/>
              <a:buChar char="•"/>
            </a:pPr>
            <a:r>
              <a:rPr lang="en-US" sz="1200" dirty="0">
                <a:latin typeface="Helvetica" pitchFamily="2" charset="0"/>
              </a:rPr>
              <a:t>Intermediate energies (0.1–1 MeV): Response peaks around 0.1–0.2 MeV and stays close to the Co-60 reference (~1.0).</a:t>
            </a:r>
          </a:p>
          <a:p>
            <a:pPr marL="742950" lvl="1" indent="-285750" algn="just">
              <a:spcAft>
                <a:spcPts val="800"/>
              </a:spcAft>
              <a:buFont typeface="Arial" panose="020B0604020202020204" pitchFamily="34" charset="0"/>
              <a:buChar char="•"/>
            </a:pPr>
            <a:r>
              <a:rPr lang="en-US" sz="1200" dirty="0">
                <a:latin typeface="Helvetica" pitchFamily="2" charset="0"/>
              </a:rPr>
              <a:t>High energies (&gt;1 MeV): Response remains flat and slightly above the Co-60 reference.</a:t>
            </a:r>
          </a:p>
        </p:txBody>
      </p:sp>
      <p:sp>
        <p:nvSpPr>
          <p:cNvPr id="22" name="TextBox 21">
            <a:extLst>
              <a:ext uri="{FF2B5EF4-FFF2-40B4-BE49-F238E27FC236}">
                <a16:creationId xmlns:a16="http://schemas.microsoft.com/office/drawing/2014/main" id="{BBCF042F-2639-146D-B2D5-41B181A5606C}"/>
              </a:ext>
            </a:extLst>
          </p:cNvPr>
          <p:cNvSpPr txBox="1"/>
          <p:nvPr/>
        </p:nvSpPr>
        <p:spPr>
          <a:xfrm>
            <a:off x="280289" y="5135629"/>
            <a:ext cx="7249756" cy="1200329"/>
          </a:xfrm>
          <a:prstGeom prst="rect">
            <a:avLst/>
          </a:prstGeom>
          <a:noFill/>
          <a:ln>
            <a:noFill/>
          </a:ln>
        </p:spPr>
        <p:txBody>
          <a:bodyPr wrap="square" lIns="365760" tIns="274320" rIns="365760" bIns="274320" rtlCol="0">
            <a:spAutoFit/>
          </a:bodyPr>
          <a:lstStyle/>
          <a:p>
            <a:pPr algn="just">
              <a:spcAft>
                <a:spcPts val="800"/>
              </a:spcAft>
            </a:pPr>
            <a:r>
              <a:rPr lang="en-US" sz="1400" dirty="0">
                <a:solidFill>
                  <a:srgbClr val="0070C0"/>
                </a:solidFill>
                <a:latin typeface="Helvetica" pitchFamily="2" charset="0"/>
              </a:rPr>
              <a:t>It would be more accurate to place radiation detectors inside the cryostat to better identify the source location, using scintillation detectors or cryogenic-compatible photodiodes.</a:t>
            </a:r>
          </a:p>
        </p:txBody>
      </p:sp>
    </p:spTree>
    <p:extLst>
      <p:ext uri="{BB962C8B-B14F-4D97-AF65-F5344CB8AC3E}">
        <p14:creationId xmlns:p14="http://schemas.microsoft.com/office/powerpoint/2010/main" val="200111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9E864F-DAB6-0108-9699-46CE16823455}"/>
              </a:ext>
            </a:extLst>
          </p:cNvPr>
          <p:cNvSpPr>
            <a:spLocks noGrp="1"/>
          </p:cNvSpPr>
          <p:nvPr>
            <p:ph type="title"/>
          </p:nvPr>
        </p:nvSpPr>
        <p:spPr/>
        <p:txBody>
          <a:bodyPr/>
          <a:lstStyle/>
          <a:p>
            <a:r>
              <a:rPr lang="en-US" dirty="0"/>
              <a:t>Geant4</a:t>
            </a:r>
          </a:p>
        </p:txBody>
      </p:sp>
      <p:sp>
        <p:nvSpPr>
          <p:cNvPr id="5" name="Footer Placeholder 4">
            <a:extLst>
              <a:ext uri="{FF2B5EF4-FFF2-40B4-BE49-F238E27FC236}">
                <a16:creationId xmlns:a16="http://schemas.microsoft.com/office/drawing/2014/main" id="{2563079B-1015-8655-1DCA-F86B98A43F9F}"/>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8B80F157-3847-722F-E001-777FC5D30296}"/>
              </a:ext>
            </a:extLst>
          </p:cNvPr>
          <p:cNvSpPr>
            <a:spLocks noGrp="1"/>
          </p:cNvSpPr>
          <p:nvPr>
            <p:ph type="sldNum" sz="quarter" idx="40"/>
          </p:nvPr>
        </p:nvSpPr>
        <p:spPr/>
        <p:txBody>
          <a:bodyPr/>
          <a:lstStyle/>
          <a:p>
            <a:fld id="{F4BAA12D-5F28-3140-935A-44BF4B54B6B6}" type="slidenum">
              <a:rPr lang="en-US" smtClean="0"/>
              <a:pPr/>
              <a:t>27</a:t>
            </a:fld>
            <a:endParaRPr lang="en-US" dirty="0"/>
          </a:p>
        </p:txBody>
      </p:sp>
      <p:sp>
        <p:nvSpPr>
          <p:cNvPr id="7" name="Content Placeholder 1">
            <a:extLst>
              <a:ext uri="{FF2B5EF4-FFF2-40B4-BE49-F238E27FC236}">
                <a16:creationId xmlns:a16="http://schemas.microsoft.com/office/drawing/2014/main" id="{F7CDE0D4-C5CA-1D7C-6ADD-9A99DC2FF714}"/>
              </a:ext>
            </a:extLst>
          </p:cNvPr>
          <p:cNvSpPr txBox="1">
            <a:spLocks/>
          </p:cNvSpPr>
          <p:nvPr/>
        </p:nvSpPr>
        <p:spPr>
          <a:xfrm>
            <a:off x="461410" y="982660"/>
            <a:ext cx="11007305" cy="555625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fontAlgn="auto">
              <a:spcBef>
                <a:spcPts val="0"/>
              </a:spcBef>
              <a:spcAft>
                <a:spcPts val="1200"/>
              </a:spcAft>
              <a:buNone/>
            </a:pPr>
            <a:r>
              <a:rPr lang="en-US" sz="1600" dirty="0">
                <a:latin typeface="Helvetica" panose="020B0604020202020204" pitchFamily="34" charset="0"/>
                <a:cs typeface="Helvetica" panose="020B0604020202020204" pitchFamily="34" charset="0"/>
              </a:rPr>
              <a:t>Geant4 is an open-source, Monte-Carlo–based toolkit used to simulate the transport and interaction of particles through matter</a:t>
            </a:r>
          </a:p>
          <a:p>
            <a:pPr marL="0" indent="0" algn="just" fontAlgn="auto">
              <a:spcBef>
                <a:spcPts val="0"/>
              </a:spcBef>
              <a:spcAft>
                <a:spcPts val="600"/>
              </a:spcAft>
              <a:buNone/>
            </a:pPr>
            <a:r>
              <a:rPr lang="en-US" sz="1600" b="1" dirty="0">
                <a:solidFill>
                  <a:srgbClr val="0070C0"/>
                </a:solidFill>
                <a:latin typeface="Helvetica" panose="020B0604020202020204" pitchFamily="34" charset="0"/>
                <a:cs typeface="Helvetica" panose="020B0604020202020204" pitchFamily="34" charset="0"/>
              </a:rPr>
              <a:t>Geometry Construction: </a:t>
            </a:r>
            <a:r>
              <a:rPr lang="en-US" sz="1600" dirty="0">
                <a:latin typeface="Helvetica" panose="020B0604020202020204" pitchFamily="34" charset="0"/>
                <a:cs typeface="Helvetica" panose="020B0604020202020204" pitchFamily="34" charset="0"/>
              </a:rPr>
              <a:t>is hierarchically described through three base classes: solids (shape and dimensions), logical (material), and physical volumes (placement, orientation, and mother–daughter relationships)</a:t>
            </a:r>
          </a:p>
          <a:p>
            <a:pPr marL="400050" lvl="1" indent="0" algn="just">
              <a:spcBef>
                <a:spcPts val="0"/>
              </a:spcBef>
              <a:spcAft>
                <a:spcPts val="600"/>
              </a:spcAft>
              <a:buNone/>
            </a:pPr>
            <a:r>
              <a:rPr lang="en-US" sz="1600" u="sng" dirty="0">
                <a:latin typeface="Helvetica" panose="020B0604020202020204" pitchFamily="34" charset="0"/>
                <a:cs typeface="Helvetica" panose="020B0604020202020204" pitchFamily="34" charset="0"/>
              </a:rPr>
              <a:t>Geometry import options:</a:t>
            </a:r>
          </a:p>
          <a:p>
            <a:pPr marL="1085850" lvl="2" indent="-285750" algn="just">
              <a:spcBef>
                <a:spcPts val="0"/>
              </a:spcBef>
              <a:spcAft>
                <a:spcPts val="600"/>
              </a:spcAft>
            </a:pPr>
            <a:r>
              <a:rPr lang="en-US" sz="1600" dirty="0">
                <a:latin typeface="Helvetica" panose="020B0604020202020204" pitchFamily="34" charset="0"/>
                <a:cs typeface="Helvetica" panose="020B0604020202020204" pitchFamily="34" charset="0"/>
              </a:rPr>
              <a:t>CAD → GDML for direct geometry import</a:t>
            </a:r>
          </a:p>
          <a:p>
            <a:pPr marL="1085850" lvl="2" indent="-285750" algn="just">
              <a:spcBef>
                <a:spcPts val="0"/>
              </a:spcBef>
            </a:pPr>
            <a:r>
              <a:rPr lang="en-US" sz="1600" dirty="0" err="1">
                <a:latin typeface="Helvetica" panose="020B0604020202020204" pitchFamily="34" charset="0"/>
                <a:cs typeface="Helvetica" panose="020B0604020202020204" pitchFamily="34" charset="0"/>
              </a:rPr>
              <a:t>CADMesh</a:t>
            </a:r>
            <a:r>
              <a:rPr lang="en-US" sz="1600" dirty="0">
                <a:latin typeface="Helvetica" panose="020B0604020202020204" pitchFamily="34" charset="0"/>
                <a:cs typeface="Helvetica" panose="020B0604020202020204" pitchFamily="34" charset="0"/>
              </a:rPr>
              <a:t> → loads triangular-mesh geometries (STL, PLY, OBJ) </a:t>
            </a:r>
          </a:p>
          <a:p>
            <a:pPr marL="800100" lvl="2" indent="0" algn="just">
              <a:spcBef>
                <a:spcPts val="0"/>
              </a:spcBef>
              <a:spcAft>
                <a:spcPts val="600"/>
              </a:spcAft>
              <a:buNone/>
            </a:pPr>
            <a:r>
              <a:rPr lang="en-US" sz="1600" dirty="0">
                <a:latin typeface="Helvetica" panose="020B0604020202020204" pitchFamily="34" charset="0"/>
                <a:cs typeface="Helvetica" panose="020B0604020202020204" pitchFamily="34" charset="0"/>
              </a:rPr>
              <a:t>     and converts them into G4TessellatedSolid objects</a:t>
            </a:r>
          </a:p>
          <a:p>
            <a:pPr marL="1085850" lvl="2" indent="-285750" algn="just">
              <a:spcBef>
                <a:spcPts val="0"/>
              </a:spcBef>
              <a:spcAft>
                <a:spcPts val="1200"/>
              </a:spcAft>
            </a:pPr>
            <a:r>
              <a:rPr lang="en-US" sz="1600" dirty="0">
                <a:latin typeface="Helvetica" panose="020B0604020202020204" pitchFamily="34" charset="0"/>
                <a:cs typeface="Helvetica" panose="020B0604020202020204" pitchFamily="34" charset="0"/>
              </a:rPr>
              <a:t>G4Polycone → use for cylindrically symmetric models</a:t>
            </a:r>
          </a:p>
          <a:p>
            <a:pPr marL="0" indent="0" algn="just">
              <a:spcBef>
                <a:spcPts val="0"/>
              </a:spcBef>
              <a:spcAft>
                <a:spcPts val="1200"/>
              </a:spcAft>
              <a:buNone/>
            </a:pPr>
            <a:r>
              <a:rPr lang="en-US" sz="1600" b="1" dirty="0">
                <a:solidFill>
                  <a:srgbClr val="0070C0"/>
                </a:solidFill>
                <a:latin typeface="Helvetica" panose="020B0604020202020204" pitchFamily="34" charset="0"/>
                <a:cs typeface="Helvetica" panose="020B0604020202020204" pitchFamily="34" charset="0"/>
              </a:rPr>
              <a:t>Primary Particle: </a:t>
            </a:r>
            <a:r>
              <a:rPr lang="en-GB" sz="1600" dirty="0">
                <a:latin typeface="Helvetica" panose="020B0604020202020204" pitchFamily="34" charset="0"/>
                <a:cs typeface="Helvetica" panose="020B0604020202020204" pitchFamily="34" charset="0"/>
              </a:rPr>
              <a:t>import position and energy distribution of field-emitted electrons impacting the cavity surface</a:t>
            </a:r>
            <a:endParaRPr lang="en-US" sz="1600" dirty="0">
              <a:latin typeface="Helvetica" panose="020B0604020202020204" pitchFamily="34" charset="0"/>
              <a:cs typeface="Helvetica" panose="020B0604020202020204" pitchFamily="34" charset="0"/>
            </a:endParaRPr>
          </a:p>
          <a:p>
            <a:pPr marL="0" indent="0" algn="just" fontAlgn="auto">
              <a:spcBef>
                <a:spcPts val="0"/>
              </a:spcBef>
              <a:spcAft>
                <a:spcPts val="1200"/>
              </a:spcAft>
              <a:buNone/>
            </a:pPr>
            <a:r>
              <a:rPr lang="en-US" sz="1600" b="1" dirty="0">
                <a:solidFill>
                  <a:srgbClr val="0070C0"/>
                </a:solidFill>
                <a:latin typeface="Helvetica" panose="020B0604020202020204" pitchFamily="34" charset="0"/>
                <a:cs typeface="Helvetica" panose="020B0604020202020204" pitchFamily="34" charset="0"/>
              </a:rPr>
              <a:t>Physics Processes: </a:t>
            </a:r>
            <a:r>
              <a:rPr lang="en-US" sz="1600" dirty="0">
                <a:latin typeface="Helvetica" panose="020B0604020202020204" pitchFamily="34" charset="0"/>
                <a:cs typeface="Helvetica" panose="020B0604020202020204" pitchFamily="34" charset="0"/>
              </a:rPr>
              <a:t>key physics processes of interest are bremsstrahlung, Compton scattering, and ionization</a:t>
            </a:r>
          </a:p>
          <a:p>
            <a:pPr marL="0" indent="0" algn="just" fontAlgn="auto">
              <a:spcBef>
                <a:spcPts val="0"/>
              </a:spcBef>
              <a:spcAft>
                <a:spcPts val="1200"/>
              </a:spcAft>
              <a:buNone/>
            </a:pPr>
            <a:r>
              <a:rPr lang="en-US" sz="1600" b="1" dirty="0">
                <a:solidFill>
                  <a:srgbClr val="0070C0"/>
                </a:solidFill>
                <a:latin typeface="Helvetica" panose="020B0604020202020204" pitchFamily="34" charset="0"/>
                <a:cs typeface="Helvetica" panose="020B0604020202020204" pitchFamily="34" charset="0"/>
              </a:rPr>
              <a:t>Physics List: </a:t>
            </a:r>
            <a:r>
              <a:rPr lang="en-US" sz="1600" dirty="0">
                <a:latin typeface="Helvetica" panose="020B0604020202020204" pitchFamily="34" charset="0"/>
                <a:cs typeface="Helvetica" panose="020B0604020202020204" pitchFamily="34" charset="0"/>
              </a:rPr>
              <a:t>G4EmStandardPhysics_option4 used for high-accuracy modeling of low-energy EM interactions, including multiple scattering</a:t>
            </a:r>
          </a:p>
          <a:p>
            <a:pPr marL="0" indent="0" algn="just" fontAlgn="auto">
              <a:spcBef>
                <a:spcPts val="0"/>
              </a:spcBef>
              <a:spcAft>
                <a:spcPts val="1200"/>
              </a:spcAft>
              <a:buNone/>
            </a:pPr>
            <a:r>
              <a:rPr lang="en-US" sz="1600" b="1" dirty="0">
                <a:solidFill>
                  <a:srgbClr val="0070C0"/>
                </a:solidFill>
                <a:latin typeface="Helvetica" panose="020B0604020202020204" pitchFamily="34" charset="0"/>
                <a:cs typeface="Helvetica" panose="020B0604020202020204" pitchFamily="34" charset="0"/>
              </a:rPr>
              <a:t>Tracking: </a:t>
            </a:r>
            <a:r>
              <a:rPr lang="en-US" sz="1600" dirty="0">
                <a:latin typeface="Helvetica" panose="020B0604020202020204" pitchFamily="34" charset="0"/>
                <a:cs typeface="Helvetica" panose="020B0604020202020204" pitchFamily="34" charset="0"/>
              </a:rPr>
              <a:t>continuously tracks both primary and secondary particles step-by-step until they are absorbed or escape into the world volume, recording all relevant information such as particle position, momentum, and energy</a:t>
            </a:r>
          </a:p>
        </p:txBody>
      </p:sp>
      <p:sp>
        <p:nvSpPr>
          <p:cNvPr id="2" name="TextBox 1">
            <a:extLst>
              <a:ext uri="{FF2B5EF4-FFF2-40B4-BE49-F238E27FC236}">
                <a16:creationId xmlns:a16="http://schemas.microsoft.com/office/drawing/2014/main" id="{5423682B-3F85-103C-B6F1-B97F64EF25EC}"/>
              </a:ext>
            </a:extLst>
          </p:cNvPr>
          <p:cNvSpPr txBox="1"/>
          <p:nvPr/>
        </p:nvSpPr>
        <p:spPr>
          <a:xfrm>
            <a:off x="7677777" y="2454226"/>
            <a:ext cx="4283314" cy="984885"/>
          </a:xfrm>
          <a:prstGeom prst="rect">
            <a:avLst/>
          </a:prstGeom>
          <a:noFill/>
          <a:ln>
            <a:noFill/>
          </a:ln>
        </p:spPr>
        <p:txBody>
          <a:bodyPr wrap="square" lIns="365760" tIns="274320" rIns="365760" bIns="274320" rtlCol="0">
            <a:spAutoFit/>
          </a:bodyPr>
          <a:lstStyle/>
          <a:p>
            <a:pPr>
              <a:spcAft>
                <a:spcPts val="800"/>
              </a:spcAft>
            </a:pPr>
            <a:r>
              <a:rPr lang="en-US" sz="1400" dirty="0">
                <a:solidFill>
                  <a:schemeClr val="accent6"/>
                </a:solidFill>
                <a:latin typeface="Helvetica" pitchFamily="2" charset="0"/>
              </a:rPr>
              <a:t>CAD models should be watertight, have correct facet orientation, no overlaps, etc.</a:t>
            </a:r>
          </a:p>
        </p:txBody>
      </p:sp>
      <p:sp>
        <p:nvSpPr>
          <p:cNvPr id="4" name="Right Brace 3">
            <a:extLst>
              <a:ext uri="{FF2B5EF4-FFF2-40B4-BE49-F238E27FC236}">
                <a16:creationId xmlns:a16="http://schemas.microsoft.com/office/drawing/2014/main" id="{954F72A2-B87F-AAF2-AEF1-8500C2077E99}"/>
              </a:ext>
            </a:extLst>
          </p:cNvPr>
          <p:cNvSpPr/>
          <p:nvPr/>
        </p:nvSpPr>
        <p:spPr>
          <a:xfrm>
            <a:off x="7462117" y="2570671"/>
            <a:ext cx="215660" cy="751996"/>
          </a:xfrm>
          <a:prstGeom prst="rightBrace">
            <a:avLst/>
          </a:prstGeom>
          <a:ln>
            <a:solidFill>
              <a:srgbClr val="FF0000"/>
            </a:solidFill>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58671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70C598BB-C666-CD1E-DFF8-1473469C11DC}"/>
              </a:ext>
            </a:extLst>
          </p:cNvPr>
          <p:cNvPicPr>
            <a:picLocks noChangeAspect="1"/>
          </p:cNvPicPr>
          <p:nvPr/>
        </p:nvPicPr>
        <p:blipFill>
          <a:blip r:embed="rId2"/>
          <a:stretch>
            <a:fillRect/>
          </a:stretch>
        </p:blipFill>
        <p:spPr>
          <a:xfrm>
            <a:off x="6655617" y="3606291"/>
            <a:ext cx="4880533" cy="2929036"/>
          </a:xfrm>
          <a:prstGeom prst="rect">
            <a:avLst/>
          </a:prstGeom>
        </p:spPr>
      </p:pic>
      <p:pic>
        <p:nvPicPr>
          <p:cNvPr id="52" name="Picture 51">
            <a:extLst>
              <a:ext uri="{FF2B5EF4-FFF2-40B4-BE49-F238E27FC236}">
                <a16:creationId xmlns:a16="http://schemas.microsoft.com/office/drawing/2014/main" id="{911FE57B-1277-458E-2F48-A605667762DA}"/>
              </a:ext>
            </a:extLst>
          </p:cNvPr>
          <p:cNvPicPr>
            <a:picLocks noChangeAspect="1"/>
          </p:cNvPicPr>
          <p:nvPr/>
        </p:nvPicPr>
        <p:blipFill>
          <a:blip r:embed="rId3"/>
          <a:stretch>
            <a:fillRect/>
          </a:stretch>
        </p:blipFill>
        <p:spPr>
          <a:xfrm>
            <a:off x="629436" y="1289273"/>
            <a:ext cx="4533499" cy="2720764"/>
          </a:xfrm>
          <a:prstGeom prst="rect">
            <a:avLst/>
          </a:prstGeom>
        </p:spPr>
      </p:pic>
      <p:sp>
        <p:nvSpPr>
          <p:cNvPr id="5" name="Footer Placeholder 4">
            <a:extLst>
              <a:ext uri="{FF2B5EF4-FFF2-40B4-BE49-F238E27FC236}">
                <a16:creationId xmlns:a16="http://schemas.microsoft.com/office/drawing/2014/main" id="{CC93A272-5A8F-0BA9-73A8-5DC8FAF74B7E}"/>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952DC9F5-611F-2705-E89C-0255B41082D3}"/>
              </a:ext>
            </a:extLst>
          </p:cNvPr>
          <p:cNvSpPr>
            <a:spLocks noGrp="1"/>
          </p:cNvSpPr>
          <p:nvPr>
            <p:ph type="sldNum" sz="quarter" idx="40"/>
          </p:nvPr>
        </p:nvSpPr>
        <p:spPr/>
        <p:txBody>
          <a:bodyPr/>
          <a:lstStyle/>
          <a:p>
            <a:fld id="{F4BAA12D-5F28-3140-935A-44BF4B54B6B6}" type="slidenum">
              <a:rPr lang="en-US" smtClean="0"/>
              <a:pPr/>
              <a:t>28</a:t>
            </a:fld>
            <a:endParaRPr lang="en-US" dirty="0"/>
          </a:p>
        </p:txBody>
      </p:sp>
      <p:sp>
        <p:nvSpPr>
          <p:cNvPr id="9" name="Title 2">
            <a:extLst>
              <a:ext uri="{FF2B5EF4-FFF2-40B4-BE49-F238E27FC236}">
                <a16:creationId xmlns:a16="http://schemas.microsoft.com/office/drawing/2014/main" id="{B278D061-D5DC-8FF3-5404-58ACEBC103FA}"/>
              </a:ext>
            </a:extLst>
          </p:cNvPr>
          <p:cNvSpPr>
            <a:spLocks noGrp="1"/>
          </p:cNvSpPr>
          <p:nvPr>
            <p:ph type="title"/>
          </p:nvPr>
        </p:nvSpPr>
        <p:spPr>
          <a:xfrm>
            <a:off x="1170443" y="312099"/>
            <a:ext cx="9994393" cy="433527"/>
          </a:xfrm>
        </p:spPr>
        <p:txBody>
          <a:bodyPr/>
          <a:lstStyle/>
          <a:p>
            <a:r>
              <a:rPr lang="en-US" dirty="0"/>
              <a:t>HB650 – Geant4 results analysis</a:t>
            </a:r>
          </a:p>
        </p:txBody>
      </p:sp>
      <p:sp>
        <p:nvSpPr>
          <p:cNvPr id="10" name="Text Placeholder 1">
            <a:extLst>
              <a:ext uri="{FF2B5EF4-FFF2-40B4-BE49-F238E27FC236}">
                <a16:creationId xmlns:a16="http://schemas.microsoft.com/office/drawing/2014/main" id="{8CE341FF-6F16-FC34-B4AD-0203928472B7}"/>
              </a:ext>
            </a:extLst>
          </p:cNvPr>
          <p:cNvSpPr>
            <a:spLocks noGrp="1"/>
          </p:cNvSpPr>
          <p:nvPr>
            <p:ph type="body" sz="quarter" idx="10"/>
          </p:nvPr>
        </p:nvSpPr>
        <p:spPr>
          <a:xfrm>
            <a:off x="576701" y="883126"/>
            <a:ext cx="9994392" cy="266932"/>
          </a:xfrm>
        </p:spPr>
        <p:txBody>
          <a:bodyPr/>
          <a:lstStyle/>
          <a:p>
            <a:r>
              <a:rPr lang="en-US" sz="1600" dirty="0">
                <a:solidFill>
                  <a:srgbClr val="0070C0"/>
                </a:solidFill>
              </a:rPr>
              <a:t>Particles exiting the vacuum vessel</a:t>
            </a:r>
          </a:p>
        </p:txBody>
      </p:sp>
      <p:sp>
        <p:nvSpPr>
          <p:cNvPr id="11" name="TextBox 10">
            <a:extLst>
              <a:ext uri="{FF2B5EF4-FFF2-40B4-BE49-F238E27FC236}">
                <a16:creationId xmlns:a16="http://schemas.microsoft.com/office/drawing/2014/main" id="{6E5F3CD1-3DFD-9E8B-D6D6-F748E53E0CCD}"/>
              </a:ext>
            </a:extLst>
          </p:cNvPr>
          <p:cNvSpPr txBox="1"/>
          <p:nvPr/>
        </p:nvSpPr>
        <p:spPr>
          <a:xfrm>
            <a:off x="569543" y="3936116"/>
            <a:ext cx="4653286"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13: Particle distribution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(within y = ±10 cm). </a:t>
            </a:r>
          </a:p>
        </p:txBody>
      </p:sp>
      <p:sp>
        <p:nvSpPr>
          <p:cNvPr id="12" name="TextBox 11">
            <a:extLst>
              <a:ext uri="{FF2B5EF4-FFF2-40B4-BE49-F238E27FC236}">
                <a16:creationId xmlns:a16="http://schemas.microsoft.com/office/drawing/2014/main" id="{A94CD7FF-81E5-7900-3A92-A0752BACB35A}"/>
              </a:ext>
            </a:extLst>
          </p:cNvPr>
          <p:cNvSpPr txBox="1"/>
          <p:nvPr/>
        </p:nvSpPr>
        <p:spPr>
          <a:xfrm>
            <a:off x="7029066" y="3334031"/>
            <a:ext cx="3627067" cy="261610"/>
          </a:xfrm>
          <a:prstGeom prst="rect">
            <a:avLst/>
          </a:prstGeom>
          <a:noFill/>
        </p:spPr>
        <p:txBody>
          <a:bodyPr wrap="square">
            <a:spAutoFit/>
          </a:bodyPr>
          <a:lstStyle/>
          <a:p>
            <a:pPr algn="ctr"/>
            <a:r>
              <a:rPr lang="en-US" sz="1100" dirty="0">
                <a:latin typeface="Helvetica" panose="020B0604020202020204"/>
                <a:cs typeface="Helvetica" panose="020B0604020202020204"/>
              </a:rPr>
              <a:t>Fig. 14: Energy distribution of particles over </a:t>
            </a:r>
            <a:r>
              <a:rPr lang="en-US" sz="1100" i="1" dirty="0">
                <a:latin typeface="Helvetica" panose="020B0604020202020204"/>
                <a:cs typeface="Helvetica" panose="020B0604020202020204"/>
              </a:rPr>
              <a:t>phi</a:t>
            </a:r>
            <a:r>
              <a:rPr lang="en-US" sz="1100" dirty="0">
                <a:latin typeface="Helvetica" panose="020B0604020202020204"/>
                <a:cs typeface="Helvetica" panose="020B0604020202020204"/>
              </a:rPr>
              <a:t> angle. </a:t>
            </a:r>
          </a:p>
        </p:txBody>
      </p:sp>
      <p:grpSp>
        <p:nvGrpSpPr>
          <p:cNvPr id="13" name="Group 12">
            <a:extLst>
              <a:ext uri="{FF2B5EF4-FFF2-40B4-BE49-F238E27FC236}">
                <a16:creationId xmlns:a16="http://schemas.microsoft.com/office/drawing/2014/main" id="{80CF416D-22F8-37A6-10AC-6747D873F5D0}"/>
              </a:ext>
            </a:extLst>
          </p:cNvPr>
          <p:cNvGrpSpPr/>
          <p:nvPr/>
        </p:nvGrpSpPr>
        <p:grpSpPr>
          <a:xfrm>
            <a:off x="5077556" y="2321456"/>
            <a:ext cx="992681" cy="1012575"/>
            <a:chOff x="5322305" y="4559135"/>
            <a:chExt cx="992681" cy="1012575"/>
          </a:xfrm>
        </p:grpSpPr>
        <p:grpSp>
          <p:nvGrpSpPr>
            <p:cNvPr id="14" name="Group 13">
              <a:extLst>
                <a:ext uri="{FF2B5EF4-FFF2-40B4-BE49-F238E27FC236}">
                  <a16:creationId xmlns:a16="http://schemas.microsoft.com/office/drawing/2014/main" id="{CE16E00A-7488-A8CA-8868-6982BD9FB5F2}"/>
                </a:ext>
              </a:extLst>
            </p:cNvPr>
            <p:cNvGrpSpPr/>
            <p:nvPr/>
          </p:nvGrpSpPr>
          <p:grpSpPr>
            <a:xfrm>
              <a:off x="5459455" y="4559135"/>
              <a:ext cx="855531" cy="810426"/>
              <a:chOff x="7387373" y="3082363"/>
              <a:chExt cx="834666" cy="882959"/>
            </a:xfrm>
          </p:grpSpPr>
          <p:cxnSp>
            <p:nvCxnSpPr>
              <p:cNvPr id="20" name="Straight Arrow Connector 19">
                <a:extLst>
                  <a:ext uri="{FF2B5EF4-FFF2-40B4-BE49-F238E27FC236}">
                    <a16:creationId xmlns:a16="http://schemas.microsoft.com/office/drawing/2014/main" id="{A20261B9-7003-7748-F745-7428774F910F}"/>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28DFBB2-7DE6-F5F9-9680-6A561C8093E3}"/>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304589FC-728F-8AAC-18AA-F5A6FF3F9724}"/>
                  </a:ext>
                </a:extLst>
              </p:cNvPr>
              <p:cNvSpPr txBox="1"/>
              <p:nvPr/>
            </p:nvSpPr>
            <p:spPr>
              <a:xfrm>
                <a:off x="7387373" y="3082363"/>
                <a:ext cx="437560" cy="411241"/>
              </a:xfrm>
              <a:prstGeom prst="rect">
                <a:avLst/>
              </a:prstGeom>
              <a:noFill/>
            </p:spPr>
            <p:txBody>
              <a:bodyPr wrap="none" rtlCol="0">
                <a:spAutoFit/>
              </a:bodyPr>
              <a:lstStyle/>
              <a:p>
                <a:r>
                  <a:rPr lang="en-US" sz="1200" dirty="0">
                    <a:solidFill>
                      <a:srgbClr val="FF0000"/>
                    </a:solidFill>
                  </a:rPr>
                  <a:t>y</a:t>
                </a:r>
              </a:p>
            </p:txBody>
          </p:sp>
          <p:sp>
            <p:nvSpPr>
              <p:cNvPr id="23" name="TextBox 22">
                <a:extLst>
                  <a:ext uri="{FF2B5EF4-FFF2-40B4-BE49-F238E27FC236}">
                    <a16:creationId xmlns:a16="http://schemas.microsoft.com/office/drawing/2014/main" id="{C1F7BC52-F982-790E-0478-2D6B325A937C}"/>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cxnSp>
          <p:nvCxnSpPr>
            <p:cNvPr id="15" name="Straight Arrow Connector 14">
              <a:extLst>
                <a:ext uri="{FF2B5EF4-FFF2-40B4-BE49-F238E27FC236}">
                  <a16:creationId xmlns:a16="http://schemas.microsoft.com/office/drawing/2014/main" id="{3B03BAB4-F775-D40C-BD6D-09117C58C3E3}"/>
                </a:ext>
              </a:extLst>
            </p:cNvPr>
            <p:cNvCxnSpPr>
              <a:cxnSpLocks/>
            </p:cNvCxnSpPr>
            <p:nvPr/>
          </p:nvCxnSpPr>
          <p:spPr>
            <a:xfrm flipH="1">
              <a:off x="5506275" y="5206329"/>
              <a:ext cx="62295" cy="192725"/>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248CE57-D273-0A6F-94D6-40D1A293FEB9}"/>
                </a:ext>
              </a:extLst>
            </p:cNvPr>
            <p:cNvSpPr txBox="1"/>
            <p:nvPr/>
          </p:nvSpPr>
          <p:spPr>
            <a:xfrm>
              <a:off x="5322305" y="5294711"/>
              <a:ext cx="304892" cy="276999"/>
            </a:xfrm>
            <a:prstGeom prst="rect">
              <a:avLst/>
            </a:prstGeom>
            <a:noFill/>
          </p:spPr>
          <p:txBody>
            <a:bodyPr wrap="none" rtlCol="0">
              <a:spAutoFit/>
            </a:bodyPr>
            <a:lstStyle/>
            <a:p>
              <a:r>
                <a:rPr lang="en-US" sz="1200" dirty="0">
                  <a:solidFill>
                    <a:srgbClr val="FF0000"/>
                  </a:solidFill>
                </a:rPr>
                <a:t>-x</a:t>
              </a:r>
            </a:p>
          </p:txBody>
        </p:sp>
        <p:cxnSp>
          <p:nvCxnSpPr>
            <p:cNvPr id="17" name="Straight Connector 16">
              <a:extLst>
                <a:ext uri="{FF2B5EF4-FFF2-40B4-BE49-F238E27FC236}">
                  <a16:creationId xmlns:a16="http://schemas.microsoft.com/office/drawing/2014/main" id="{61C379BD-8C48-DE04-3126-B2003EB4CBC6}"/>
                </a:ext>
              </a:extLst>
            </p:cNvPr>
            <p:cNvCxnSpPr>
              <a:cxnSpLocks/>
            </p:cNvCxnSpPr>
            <p:nvPr/>
          </p:nvCxnSpPr>
          <p:spPr>
            <a:xfrm>
              <a:off x="5580868" y="5199976"/>
              <a:ext cx="222209" cy="178007"/>
            </a:xfrm>
            <a:prstGeom prst="line">
              <a:avLst/>
            </a:prstGeom>
            <a:ln w="9525"/>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C322AF2D-A02E-35CD-DBBD-C1E78D650FDF}"/>
                </a:ext>
              </a:extLst>
            </p:cNvPr>
            <p:cNvSpPr txBox="1"/>
            <p:nvPr/>
          </p:nvSpPr>
          <p:spPr>
            <a:xfrm>
              <a:off x="5486960" y="5256328"/>
              <a:ext cx="287258" cy="276999"/>
            </a:xfrm>
            <a:prstGeom prst="rect">
              <a:avLst/>
            </a:prstGeom>
            <a:noFill/>
          </p:spPr>
          <p:txBody>
            <a:bodyPr wrap="none" rtlCol="0">
              <a:spAutoFit/>
            </a:bodyPr>
            <a:lstStyle/>
            <a:p>
              <a:r>
                <a:rPr lang="el-GR" sz="1200" dirty="0">
                  <a:solidFill>
                    <a:schemeClr val="accent3">
                      <a:lumMod val="75000"/>
                    </a:schemeClr>
                  </a:solidFill>
                </a:rPr>
                <a:t>φ</a:t>
              </a:r>
              <a:endParaRPr lang="en-US" sz="1200" dirty="0">
                <a:solidFill>
                  <a:schemeClr val="accent3">
                    <a:lumMod val="75000"/>
                  </a:schemeClr>
                </a:solidFill>
              </a:endParaRPr>
            </a:p>
          </p:txBody>
        </p:sp>
        <p:sp>
          <p:nvSpPr>
            <p:cNvPr id="19" name="Arc 18">
              <a:extLst>
                <a:ext uri="{FF2B5EF4-FFF2-40B4-BE49-F238E27FC236}">
                  <a16:creationId xmlns:a16="http://schemas.microsoft.com/office/drawing/2014/main" id="{9A921B72-95EF-EFE1-3592-9F226C140582}"/>
                </a:ext>
              </a:extLst>
            </p:cNvPr>
            <p:cNvSpPr/>
            <p:nvPr/>
          </p:nvSpPr>
          <p:spPr>
            <a:xfrm rot="7682212">
              <a:off x="5521986" y="5129135"/>
              <a:ext cx="170122" cy="188375"/>
            </a:xfrm>
            <a:prstGeom prst="arc">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a:p>
          </p:txBody>
        </p:sp>
      </p:grpSp>
      <p:sp>
        <p:nvSpPr>
          <p:cNvPr id="24" name="TextBox 23">
            <a:extLst>
              <a:ext uri="{FF2B5EF4-FFF2-40B4-BE49-F238E27FC236}">
                <a16:creationId xmlns:a16="http://schemas.microsoft.com/office/drawing/2014/main" id="{ED2AE580-BA21-3A90-CCAF-74A1BF86AA84}"/>
              </a:ext>
            </a:extLst>
          </p:cNvPr>
          <p:cNvSpPr txBox="1"/>
          <p:nvPr/>
        </p:nvSpPr>
        <p:spPr>
          <a:xfrm>
            <a:off x="323996" y="4399875"/>
            <a:ext cx="6221074" cy="1754326"/>
          </a:xfrm>
          <a:prstGeom prst="rect">
            <a:avLst/>
          </a:prstGeom>
          <a:noFill/>
        </p:spPr>
        <p:txBody>
          <a:bodyPr wrap="square">
            <a:spAutoFit/>
          </a:bodyPr>
          <a:lstStyle/>
          <a:p>
            <a:pPr marL="285750" indent="-285750" algn="just">
              <a:spcAft>
                <a:spcPts val="600"/>
              </a:spcAft>
              <a:buFont typeface="Arial" panose="020B0604020202020204" pitchFamily="34" charset="0"/>
              <a:buChar char="•"/>
            </a:pPr>
            <a:r>
              <a:rPr lang="en-US" sz="1400" kern="800" dirty="0">
                <a:effectLst/>
                <a:latin typeface="Helvetica" panose="020B0604020202020204" pitchFamily="34" charset="0"/>
                <a:ea typeface="Times New Roman" panose="02020603050405020304" pitchFamily="18" charset="0"/>
                <a:cs typeface="Helvetica" panose="020B0604020202020204" pitchFamily="34" charset="0"/>
              </a:rPr>
              <a:t>With the overall higher energies of the escaping particles, a clear directional pattern appears in the gamma particles passing through the vacuum vessel</a:t>
            </a:r>
          </a:p>
          <a:p>
            <a:pPr marL="285750" indent="-285750" algn="just">
              <a:spcAft>
                <a:spcPts val="600"/>
              </a:spcAft>
              <a:buFont typeface="Arial" panose="020B0604020202020204" pitchFamily="34" charset="0"/>
              <a:buChar char="•"/>
            </a:pPr>
            <a:r>
              <a:rPr lang="en-US" sz="1400" kern="800" dirty="0">
                <a:effectLst/>
                <a:latin typeface="Helvetica" panose="020B0604020202020204" pitchFamily="34" charset="0"/>
                <a:ea typeface="Times New Roman" panose="02020603050405020304" pitchFamily="18" charset="0"/>
                <a:cs typeface="Helvetica" panose="020B0604020202020204" pitchFamily="34" charset="0"/>
              </a:rPr>
              <a:t>Consistent with the earlier arguments, particles originating from irises 1–3 show a strong peak in the +z direction, while those starting from irises 4–6 produce more particles traveling in the –z direction</a:t>
            </a:r>
          </a:p>
          <a:p>
            <a:pPr marL="285750" indent="-28575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The overall energy distributions reinforce this behavior</a:t>
            </a:r>
          </a:p>
        </p:txBody>
      </p:sp>
      <p:sp>
        <p:nvSpPr>
          <p:cNvPr id="25" name="TextBox 24">
            <a:extLst>
              <a:ext uri="{FF2B5EF4-FFF2-40B4-BE49-F238E27FC236}">
                <a16:creationId xmlns:a16="http://schemas.microsoft.com/office/drawing/2014/main" id="{969CC701-743A-0AF6-EC9E-F43FC2B86B4C}"/>
              </a:ext>
            </a:extLst>
          </p:cNvPr>
          <p:cNvSpPr txBox="1"/>
          <p:nvPr/>
        </p:nvSpPr>
        <p:spPr>
          <a:xfrm>
            <a:off x="2286710" y="1375116"/>
            <a:ext cx="1985765" cy="754053"/>
          </a:xfrm>
          <a:prstGeom prst="rect">
            <a:avLst/>
          </a:prstGeom>
          <a:noFill/>
        </p:spPr>
        <p:txBody>
          <a:bodyPr wrap="square">
            <a:spAutoFit/>
          </a:bodyPr>
          <a:lstStyle/>
          <a:p>
            <a:pPr>
              <a:spcAft>
                <a:spcPts val="600"/>
              </a:spcAft>
            </a:pPr>
            <a:r>
              <a:rPr lang="el-GR" sz="1100" dirty="0">
                <a:latin typeface="Helvetica" panose="020B0604020202020204"/>
                <a:cs typeface="Helvetica" panose="020B0604020202020204"/>
              </a:rPr>
              <a:t>Φ</a:t>
            </a:r>
            <a:r>
              <a:rPr lang="en-US" sz="1100" dirty="0">
                <a:latin typeface="Helvetica" panose="020B0604020202020204"/>
                <a:cs typeface="Helvetica" panose="020B0604020202020204"/>
              </a:rPr>
              <a:t> = 90 ̊   = z+ direction</a:t>
            </a:r>
          </a:p>
          <a:p>
            <a:pPr>
              <a:spcAft>
                <a:spcPts val="600"/>
              </a:spcAft>
            </a:pPr>
            <a:r>
              <a:rPr lang="el-GR" sz="1100" dirty="0">
                <a:latin typeface="Helvetica" panose="020B0604020202020204"/>
                <a:cs typeface="Helvetica" panose="020B0604020202020204"/>
              </a:rPr>
              <a:t>Φ</a:t>
            </a:r>
            <a:r>
              <a:rPr lang="en-US" sz="1100" dirty="0">
                <a:latin typeface="Helvetica" panose="020B0604020202020204"/>
                <a:cs typeface="Helvetica" panose="020B0604020202020204"/>
              </a:rPr>
              <a:t> = 270</a:t>
            </a:r>
            <a:r>
              <a:rPr lang="en-US" sz="1100" dirty="0">
                <a:latin typeface="Aptos" panose="020B0004020202020204" pitchFamily="34" charset="0"/>
                <a:cs typeface="Helvetica" panose="020B0604020202020204"/>
              </a:rPr>
              <a:t>̊</a:t>
            </a:r>
            <a:r>
              <a:rPr lang="en-US" sz="1100" dirty="0">
                <a:latin typeface="Helvetica" panose="020B0604020202020204"/>
                <a:cs typeface="Helvetica" panose="020B0604020202020204"/>
              </a:rPr>
              <a:t>  = z- direction</a:t>
            </a:r>
          </a:p>
          <a:p>
            <a:pPr>
              <a:spcAft>
                <a:spcPts val="600"/>
              </a:spcAft>
            </a:pPr>
            <a:endParaRPr lang="en-US" sz="1100" dirty="0">
              <a:latin typeface="Helvetica" panose="020B0604020202020204"/>
              <a:cs typeface="Helvetica" panose="020B0604020202020204"/>
            </a:endParaRPr>
          </a:p>
        </p:txBody>
      </p:sp>
      <p:grpSp>
        <p:nvGrpSpPr>
          <p:cNvPr id="26" name="Group 25">
            <a:extLst>
              <a:ext uri="{FF2B5EF4-FFF2-40B4-BE49-F238E27FC236}">
                <a16:creationId xmlns:a16="http://schemas.microsoft.com/office/drawing/2014/main" id="{051AE93B-08E9-9FBE-E8FF-957FE1EA5EFD}"/>
              </a:ext>
            </a:extLst>
          </p:cNvPr>
          <p:cNvGrpSpPr/>
          <p:nvPr/>
        </p:nvGrpSpPr>
        <p:grpSpPr>
          <a:xfrm>
            <a:off x="10914270" y="317816"/>
            <a:ext cx="621880" cy="661452"/>
            <a:chOff x="7339016" y="2983308"/>
            <a:chExt cx="883023" cy="982014"/>
          </a:xfrm>
        </p:grpSpPr>
        <p:cxnSp>
          <p:nvCxnSpPr>
            <p:cNvPr id="27" name="Straight Arrow Connector 26">
              <a:extLst>
                <a:ext uri="{FF2B5EF4-FFF2-40B4-BE49-F238E27FC236}">
                  <a16:creationId xmlns:a16="http://schemas.microsoft.com/office/drawing/2014/main" id="{9A761123-3DBB-2B4B-7759-F9066E89CDC1}"/>
                </a:ext>
              </a:extLst>
            </p:cNvPr>
            <p:cNvCxnSpPr>
              <a:cxnSpLocks/>
            </p:cNvCxnSpPr>
            <p:nvPr/>
          </p:nvCxnSpPr>
          <p:spPr>
            <a:xfrm flipV="1">
              <a:off x="7505329" y="3333750"/>
              <a:ext cx="0" cy="46672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3F3C3D03-4629-41EC-5790-8F4BD25DB0AA}"/>
                </a:ext>
              </a:extLst>
            </p:cNvPr>
            <p:cNvCxnSpPr>
              <a:cxnSpLocks/>
            </p:cNvCxnSpPr>
            <p:nvPr/>
          </p:nvCxnSpPr>
          <p:spPr>
            <a:xfrm>
              <a:off x="7487270" y="3780372"/>
              <a:ext cx="3687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A9232AB7-53B5-FC65-9A7D-844EF801DFF0}"/>
                </a:ext>
              </a:extLst>
            </p:cNvPr>
            <p:cNvCxnSpPr>
              <a:cxnSpLocks/>
            </p:cNvCxnSpPr>
            <p:nvPr/>
          </p:nvCxnSpPr>
          <p:spPr>
            <a:xfrm flipV="1">
              <a:off x="7505328" y="3476629"/>
              <a:ext cx="292982" cy="3047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2A5268A-A668-8FB1-9C82-79EC1D468D59}"/>
                </a:ext>
              </a:extLst>
            </p:cNvPr>
            <p:cNvSpPr txBox="1"/>
            <p:nvPr/>
          </p:nvSpPr>
          <p:spPr>
            <a:xfrm>
              <a:off x="7339016" y="2983308"/>
              <a:ext cx="437560" cy="411242"/>
            </a:xfrm>
            <a:prstGeom prst="rect">
              <a:avLst/>
            </a:prstGeom>
            <a:noFill/>
          </p:spPr>
          <p:txBody>
            <a:bodyPr wrap="none" rtlCol="0">
              <a:spAutoFit/>
            </a:bodyPr>
            <a:lstStyle/>
            <a:p>
              <a:r>
                <a:rPr lang="en-US" sz="1200" dirty="0">
                  <a:solidFill>
                    <a:srgbClr val="FF0000"/>
                  </a:solidFill>
                </a:rPr>
                <a:t>y</a:t>
              </a:r>
            </a:p>
          </p:txBody>
        </p:sp>
        <p:sp>
          <p:nvSpPr>
            <p:cNvPr id="31" name="TextBox 30">
              <a:extLst>
                <a:ext uri="{FF2B5EF4-FFF2-40B4-BE49-F238E27FC236}">
                  <a16:creationId xmlns:a16="http://schemas.microsoft.com/office/drawing/2014/main" id="{D341CF57-3637-D757-9571-4D52ADDF248B}"/>
                </a:ext>
              </a:extLst>
            </p:cNvPr>
            <p:cNvSpPr txBox="1"/>
            <p:nvPr/>
          </p:nvSpPr>
          <p:spPr>
            <a:xfrm>
              <a:off x="7694802" y="3229969"/>
              <a:ext cx="434792" cy="411242"/>
            </a:xfrm>
            <a:prstGeom prst="rect">
              <a:avLst/>
            </a:prstGeom>
            <a:noFill/>
          </p:spPr>
          <p:txBody>
            <a:bodyPr wrap="none" rtlCol="0">
              <a:spAutoFit/>
            </a:bodyPr>
            <a:lstStyle/>
            <a:p>
              <a:r>
                <a:rPr lang="en-US" sz="1200" dirty="0">
                  <a:solidFill>
                    <a:srgbClr val="FF0000"/>
                  </a:solidFill>
                </a:rPr>
                <a:t>x</a:t>
              </a:r>
            </a:p>
          </p:txBody>
        </p:sp>
        <p:sp>
          <p:nvSpPr>
            <p:cNvPr id="32" name="TextBox 31">
              <a:extLst>
                <a:ext uri="{FF2B5EF4-FFF2-40B4-BE49-F238E27FC236}">
                  <a16:creationId xmlns:a16="http://schemas.microsoft.com/office/drawing/2014/main" id="{5984B117-3C24-64B0-0BB5-470599AC5BD7}"/>
                </a:ext>
              </a:extLst>
            </p:cNvPr>
            <p:cNvSpPr txBox="1"/>
            <p:nvPr/>
          </p:nvSpPr>
          <p:spPr>
            <a:xfrm>
              <a:off x="7798309" y="3554080"/>
              <a:ext cx="423730" cy="411242"/>
            </a:xfrm>
            <a:prstGeom prst="rect">
              <a:avLst/>
            </a:prstGeom>
            <a:noFill/>
          </p:spPr>
          <p:txBody>
            <a:bodyPr wrap="none" rtlCol="0">
              <a:spAutoFit/>
            </a:bodyPr>
            <a:lstStyle/>
            <a:p>
              <a:r>
                <a:rPr lang="en-US" sz="1200" dirty="0">
                  <a:solidFill>
                    <a:srgbClr val="FF0000"/>
                  </a:solidFill>
                </a:rPr>
                <a:t>z</a:t>
              </a:r>
            </a:p>
          </p:txBody>
        </p:sp>
      </p:grpSp>
      <p:pic>
        <p:nvPicPr>
          <p:cNvPr id="34" name="Picture 33" descr="Text&#10;&#10;AI-generated content may be incorrect.">
            <a:extLst>
              <a:ext uri="{FF2B5EF4-FFF2-40B4-BE49-F238E27FC236}">
                <a16:creationId xmlns:a16="http://schemas.microsoft.com/office/drawing/2014/main" id="{3D70187C-24D5-DC09-5DAF-F16AAEF52C91}"/>
              </a:ext>
            </a:extLst>
          </p:cNvPr>
          <p:cNvPicPr>
            <a:picLocks noChangeAspect="1"/>
          </p:cNvPicPr>
          <p:nvPr/>
        </p:nvPicPr>
        <p:blipFill>
          <a:blip r:embed="rId4"/>
          <a:stretch>
            <a:fillRect/>
          </a:stretch>
        </p:blipFill>
        <p:spPr>
          <a:xfrm>
            <a:off x="9161425" y="79772"/>
            <a:ext cx="1773165" cy="974751"/>
          </a:xfrm>
          <a:prstGeom prst="rect">
            <a:avLst/>
          </a:prstGeom>
        </p:spPr>
      </p:pic>
      <p:sp>
        <p:nvSpPr>
          <p:cNvPr id="57" name="TextBox 56">
            <a:extLst>
              <a:ext uri="{FF2B5EF4-FFF2-40B4-BE49-F238E27FC236}">
                <a16:creationId xmlns:a16="http://schemas.microsoft.com/office/drawing/2014/main" id="{E99AA4E6-3D89-DC0F-A2E2-7D2744FDED5F}"/>
              </a:ext>
            </a:extLst>
          </p:cNvPr>
          <p:cNvSpPr txBox="1"/>
          <p:nvPr/>
        </p:nvSpPr>
        <p:spPr>
          <a:xfrm>
            <a:off x="6550251" y="6535327"/>
            <a:ext cx="4858869"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15: Energy distribution of the particles exiting the vacuum vessel. </a:t>
            </a:r>
          </a:p>
          <a:p>
            <a:pPr algn="ctr"/>
            <a:endParaRPr lang="en-US" sz="1100" dirty="0">
              <a:latin typeface="Helvetica" panose="020B0604020202020204"/>
              <a:cs typeface="Helvetica" panose="020B0604020202020204"/>
            </a:endParaRPr>
          </a:p>
        </p:txBody>
      </p:sp>
      <p:pic>
        <p:nvPicPr>
          <p:cNvPr id="3" name="Picture 2">
            <a:extLst>
              <a:ext uri="{FF2B5EF4-FFF2-40B4-BE49-F238E27FC236}">
                <a16:creationId xmlns:a16="http://schemas.microsoft.com/office/drawing/2014/main" id="{F32C4C3E-9CA3-F929-74C5-AB652C4EA275}"/>
              </a:ext>
            </a:extLst>
          </p:cNvPr>
          <p:cNvPicPr>
            <a:picLocks noChangeAspect="1"/>
          </p:cNvPicPr>
          <p:nvPr/>
        </p:nvPicPr>
        <p:blipFill>
          <a:blip r:embed="rId5"/>
          <a:srcRect l="8115" t="6804" r="5163"/>
          <a:stretch>
            <a:fillRect/>
          </a:stretch>
        </p:blipFill>
        <p:spPr>
          <a:xfrm>
            <a:off x="5827216" y="1368355"/>
            <a:ext cx="5941706" cy="1951456"/>
          </a:xfrm>
          <a:prstGeom prst="rect">
            <a:avLst/>
          </a:prstGeom>
        </p:spPr>
      </p:pic>
    </p:spTree>
    <p:extLst>
      <p:ext uri="{BB962C8B-B14F-4D97-AF65-F5344CB8AC3E}">
        <p14:creationId xmlns:p14="http://schemas.microsoft.com/office/powerpoint/2010/main" val="665163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060189C-D853-AE47-16FF-691201804E86}"/>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2D061AB3-940A-4CC0-B368-5CC0F3AE54F7}"/>
              </a:ext>
            </a:extLst>
          </p:cNvPr>
          <p:cNvSpPr>
            <a:spLocks noGrp="1"/>
          </p:cNvSpPr>
          <p:nvPr>
            <p:ph type="sldNum" sz="quarter" idx="40"/>
          </p:nvPr>
        </p:nvSpPr>
        <p:spPr/>
        <p:txBody>
          <a:bodyPr/>
          <a:lstStyle/>
          <a:p>
            <a:fld id="{F4BAA12D-5F28-3140-935A-44BF4B54B6B6}" type="slidenum">
              <a:rPr lang="en-US" smtClean="0"/>
              <a:pPr/>
              <a:t>29</a:t>
            </a:fld>
            <a:endParaRPr lang="en-US" dirty="0"/>
          </a:p>
        </p:txBody>
      </p:sp>
      <p:sp>
        <p:nvSpPr>
          <p:cNvPr id="8" name="Title 2">
            <a:extLst>
              <a:ext uri="{FF2B5EF4-FFF2-40B4-BE49-F238E27FC236}">
                <a16:creationId xmlns:a16="http://schemas.microsoft.com/office/drawing/2014/main" id="{5287D015-9EF6-FA98-16C6-6B7397150A65}"/>
              </a:ext>
            </a:extLst>
          </p:cNvPr>
          <p:cNvSpPr>
            <a:spLocks noGrp="1"/>
          </p:cNvSpPr>
          <p:nvPr>
            <p:ph type="title"/>
          </p:nvPr>
        </p:nvSpPr>
        <p:spPr>
          <a:xfrm>
            <a:off x="1196702" y="309250"/>
            <a:ext cx="9994393" cy="433527"/>
          </a:xfrm>
        </p:spPr>
        <p:txBody>
          <a:bodyPr/>
          <a:lstStyle/>
          <a:p>
            <a:r>
              <a:rPr lang="en-US" dirty="0"/>
              <a:t>HB650 – Primary particle generation</a:t>
            </a:r>
          </a:p>
        </p:txBody>
      </p:sp>
      <p:sp>
        <p:nvSpPr>
          <p:cNvPr id="9" name="TextBox 8">
            <a:extLst>
              <a:ext uri="{FF2B5EF4-FFF2-40B4-BE49-F238E27FC236}">
                <a16:creationId xmlns:a16="http://schemas.microsoft.com/office/drawing/2014/main" id="{91B18AB3-1DD7-F13E-1837-3BFD89F56793}"/>
              </a:ext>
            </a:extLst>
          </p:cNvPr>
          <p:cNvSpPr txBox="1"/>
          <p:nvPr/>
        </p:nvSpPr>
        <p:spPr>
          <a:xfrm>
            <a:off x="825711" y="6087061"/>
            <a:ext cx="3962743" cy="430887"/>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8: The position and energy distribution (in MeV) of electrons impacting the cavity surface.</a:t>
            </a:r>
          </a:p>
        </p:txBody>
      </p:sp>
      <p:sp>
        <p:nvSpPr>
          <p:cNvPr id="10" name="Text Placeholder 1">
            <a:extLst>
              <a:ext uri="{FF2B5EF4-FFF2-40B4-BE49-F238E27FC236}">
                <a16:creationId xmlns:a16="http://schemas.microsoft.com/office/drawing/2014/main" id="{B2E2BE10-709D-19FA-1C03-920F1C1A92D7}"/>
              </a:ext>
            </a:extLst>
          </p:cNvPr>
          <p:cNvSpPr txBox="1">
            <a:spLocks/>
          </p:cNvSpPr>
          <p:nvPr/>
        </p:nvSpPr>
        <p:spPr>
          <a:xfrm>
            <a:off x="617239" y="926819"/>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3. Select particles impacting the cavity wall</a:t>
            </a:r>
          </a:p>
          <a:p>
            <a:pPr marL="0" indent="0">
              <a:buNone/>
            </a:pPr>
            <a:endParaRPr lang="en-US" dirty="0"/>
          </a:p>
        </p:txBody>
      </p:sp>
      <p:sp>
        <p:nvSpPr>
          <p:cNvPr id="11" name="TextBox 10">
            <a:extLst>
              <a:ext uri="{FF2B5EF4-FFF2-40B4-BE49-F238E27FC236}">
                <a16:creationId xmlns:a16="http://schemas.microsoft.com/office/drawing/2014/main" id="{9264637B-A972-A83F-B3A8-505E2559F871}"/>
              </a:ext>
            </a:extLst>
          </p:cNvPr>
          <p:cNvSpPr txBox="1"/>
          <p:nvPr/>
        </p:nvSpPr>
        <p:spPr>
          <a:xfrm>
            <a:off x="6659781" y="4474685"/>
            <a:ext cx="4196456"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9: Particle energy along the cavity length.</a:t>
            </a:r>
          </a:p>
        </p:txBody>
      </p:sp>
      <p:sp>
        <p:nvSpPr>
          <p:cNvPr id="18" name="Text Placeholder 1">
            <a:extLst>
              <a:ext uri="{FF2B5EF4-FFF2-40B4-BE49-F238E27FC236}">
                <a16:creationId xmlns:a16="http://schemas.microsoft.com/office/drawing/2014/main" id="{AF33CDE5-58C3-65DF-BD95-F61C9A0388DC}"/>
              </a:ext>
            </a:extLst>
          </p:cNvPr>
          <p:cNvSpPr txBox="1">
            <a:spLocks/>
          </p:cNvSpPr>
          <p:nvPr/>
        </p:nvSpPr>
        <p:spPr>
          <a:xfrm>
            <a:off x="5705855" y="4893446"/>
            <a:ext cx="5843886" cy="1314829"/>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pPr>
            <a:r>
              <a:rPr lang="en-US" sz="1400" dirty="0">
                <a:latin typeface="Helvetica" panose="020B0604020202020204" pitchFamily="34" charset="0"/>
                <a:cs typeface="Helvetica" panose="020B0604020202020204" pitchFamily="34" charset="0"/>
              </a:rPr>
              <a:t>Maximum energy reached by the impacted particles: ~ 19 MeV</a:t>
            </a:r>
          </a:p>
          <a:p>
            <a:pPr algn="just">
              <a:spcAft>
                <a:spcPts val="600"/>
              </a:spcAft>
            </a:pPr>
            <a:r>
              <a:rPr lang="en-US" sz="1400" dirty="0">
                <a:latin typeface="Helvetica" panose="020B0604020202020204"/>
                <a:cs typeface="Helvetica" panose="020B0604020202020204"/>
              </a:rPr>
              <a:t>Particles originating from irises 1–2 tend to reach their highest energy inside the cavity near irises 5–6</a:t>
            </a:r>
          </a:p>
          <a:p>
            <a:pPr algn="just">
              <a:spcAft>
                <a:spcPts val="600"/>
              </a:spcAft>
            </a:pPr>
            <a:r>
              <a:rPr lang="en-US" sz="1400" dirty="0">
                <a:latin typeface="Helvetica" panose="020B0604020202020204"/>
                <a:cs typeface="Helvetica" panose="020B0604020202020204"/>
              </a:rPr>
              <a:t>Likewise, particles from irises 5–6 reach their maximum energy in the opposite direction, peaking near the irises 1–2 region due to the same symmetry and phase behavior</a:t>
            </a:r>
          </a:p>
          <a:p>
            <a:pPr algn="just"/>
            <a:endParaRPr lang="en-US" sz="1400" dirty="0">
              <a:latin typeface="Helvetica" panose="020B0604020202020204"/>
              <a:cs typeface="Helvetica" panose="020B0604020202020204"/>
            </a:endParaRPr>
          </a:p>
        </p:txBody>
      </p:sp>
      <p:pic>
        <p:nvPicPr>
          <p:cNvPr id="67" name="Picture 66">
            <a:extLst>
              <a:ext uri="{FF2B5EF4-FFF2-40B4-BE49-F238E27FC236}">
                <a16:creationId xmlns:a16="http://schemas.microsoft.com/office/drawing/2014/main" id="{FEB7B17A-FDA6-CBB3-0A10-7D44AFB5D216}"/>
              </a:ext>
            </a:extLst>
          </p:cNvPr>
          <p:cNvPicPr>
            <a:picLocks noChangeAspect="1"/>
          </p:cNvPicPr>
          <p:nvPr/>
        </p:nvPicPr>
        <p:blipFill>
          <a:blip r:embed="rId3"/>
          <a:stretch>
            <a:fillRect/>
          </a:stretch>
        </p:blipFill>
        <p:spPr>
          <a:xfrm>
            <a:off x="5738258" y="1042309"/>
            <a:ext cx="5927167" cy="3432376"/>
          </a:xfrm>
          <a:prstGeom prst="rect">
            <a:avLst/>
          </a:prstGeom>
        </p:spPr>
      </p:pic>
      <p:pic>
        <p:nvPicPr>
          <p:cNvPr id="73" name="Picture 72">
            <a:extLst>
              <a:ext uri="{FF2B5EF4-FFF2-40B4-BE49-F238E27FC236}">
                <a16:creationId xmlns:a16="http://schemas.microsoft.com/office/drawing/2014/main" id="{3561C16C-B849-AA7C-1D27-B5761DA96748}"/>
              </a:ext>
            </a:extLst>
          </p:cNvPr>
          <p:cNvPicPr>
            <a:picLocks noChangeAspect="1"/>
          </p:cNvPicPr>
          <p:nvPr/>
        </p:nvPicPr>
        <p:blipFill>
          <a:blip r:embed="rId4"/>
          <a:stretch>
            <a:fillRect/>
          </a:stretch>
        </p:blipFill>
        <p:spPr>
          <a:xfrm>
            <a:off x="373701" y="1785042"/>
            <a:ext cx="5158519" cy="4097857"/>
          </a:xfrm>
          <a:prstGeom prst="rect">
            <a:avLst/>
          </a:prstGeom>
        </p:spPr>
      </p:pic>
    </p:spTree>
    <p:extLst>
      <p:ext uri="{BB962C8B-B14F-4D97-AF65-F5344CB8AC3E}">
        <p14:creationId xmlns:p14="http://schemas.microsoft.com/office/powerpoint/2010/main" val="2448301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7698B-E971-DD09-3676-F3F1CE1B98E3}"/>
              </a:ext>
            </a:extLst>
          </p:cNvPr>
          <p:cNvSpPr>
            <a:spLocks noGrp="1"/>
          </p:cNvSpPr>
          <p:nvPr>
            <p:ph type="title"/>
          </p:nvPr>
        </p:nvSpPr>
        <p:spPr/>
        <p:txBody>
          <a:bodyPr/>
          <a:lstStyle/>
          <a:p>
            <a:r>
              <a:rPr lang="en-US" dirty="0"/>
              <a:t>Goals</a:t>
            </a:r>
          </a:p>
        </p:txBody>
      </p:sp>
      <p:sp>
        <p:nvSpPr>
          <p:cNvPr id="5" name="Footer Placeholder 4">
            <a:extLst>
              <a:ext uri="{FF2B5EF4-FFF2-40B4-BE49-F238E27FC236}">
                <a16:creationId xmlns:a16="http://schemas.microsoft.com/office/drawing/2014/main" id="{8E6F8B39-BF3E-8B44-ACA7-DF4DD97041F5}"/>
              </a:ext>
            </a:extLst>
          </p:cNvPr>
          <p:cNvSpPr>
            <a:spLocks noGrp="1"/>
          </p:cNvSpPr>
          <p:nvPr>
            <p:ph type="ftr" sz="quarter" idx="39"/>
          </p:nvPr>
        </p:nvSpPr>
        <p:spPr/>
        <p:txBody>
          <a:bodyPr/>
          <a:lstStyle/>
          <a:p>
            <a:pPr>
              <a:defRPr/>
            </a:pPr>
            <a:r>
              <a:rPr lang="en-US" dirty="0"/>
              <a:t>Sajini Wijethunga | Field Emission Analysis in PIP-II SRF Cavities Using Geant4</a:t>
            </a:r>
          </a:p>
        </p:txBody>
      </p:sp>
      <p:sp>
        <p:nvSpPr>
          <p:cNvPr id="6" name="Slide Number Placeholder 5">
            <a:extLst>
              <a:ext uri="{FF2B5EF4-FFF2-40B4-BE49-F238E27FC236}">
                <a16:creationId xmlns:a16="http://schemas.microsoft.com/office/drawing/2014/main" id="{1D6DEC23-2A97-8D03-04C6-2825675349B4}"/>
              </a:ext>
            </a:extLst>
          </p:cNvPr>
          <p:cNvSpPr>
            <a:spLocks noGrp="1"/>
          </p:cNvSpPr>
          <p:nvPr>
            <p:ph type="sldNum" sz="quarter" idx="40"/>
          </p:nvPr>
        </p:nvSpPr>
        <p:spPr/>
        <p:txBody>
          <a:bodyPr/>
          <a:lstStyle/>
          <a:p>
            <a:fld id="{F4BAA12D-5F28-3140-935A-44BF4B54B6B6}" type="slidenum">
              <a:rPr lang="en-US" smtClean="0"/>
              <a:pPr/>
              <a:t>3</a:t>
            </a:fld>
            <a:endParaRPr lang="en-US" dirty="0"/>
          </a:p>
        </p:txBody>
      </p:sp>
      <p:sp>
        <p:nvSpPr>
          <p:cNvPr id="8" name="TextBox 7">
            <a:extLst>
              <a:ext uri="{FF2B5EF4-FFF2-40B4-BE49-F238E27FC236}">
                <a16:creationId xmlns:a16="http://schemas.microsoft.com/office/drawing/2014/main" id="{A2B82467-242B-318C-EF7A-C9AE9BF58F16}"/>
              </a:ext>
            </a:extLst>
          </p:cNvPr>
          <p:cNvSpPr txBox="1"/>
          <p:nvPr/>
        </p:nvSpPr>
        <p:spPr>
          <a:xfrm>
            <a:off x="429909" y="1119116"/>
            <a:ext cx="11129745" cy="3323987"/>
          </a:xfrm>
          <a:prstGeom prst="rect">
            <a:avLst/>
          </a:prstGeom>
          <a:noFill/>
          <a:ln>
            <a:noFill/>
          </a:ln>
        </p:spPr>
        <p:txBody>
          <a:bodyPr wrap="square" lIns="365760" tIns="274320" rIns="365760" bIns="274320" rtlCol="0">
            <a:spAutoFit/>
          </a:bodyPr>
          <a:lstStyle/>
          <a:p>
            <a:pPr marL="342900" indent="-342900" eaLnBrk="0" fontAlgn="base" hangingPunct="0">
              <a:spcBef>
                <a:spcPct val="0"/>
              </a:spcBef>
              <a:spcAft>
                <a:spcPts val="1200"/>
              </a:spcAft>
              <a:buFont typeface="Arial" panose="020B0604020202020204" pitchFamily="34" charset="0"/>
              <a:buChar char="•"/>
            </a:pPr>
            <a:r>
              <a:rPr lang="en-US" altLang="en-US" sz="2400" dirty="0">
                <a:latin typeface="Helvetica" panose="020B0604020202020204" pitchFamily="34" charset="0"/>
                <a:cs typeface="Helvetica" panose="020B0604020202020204" pitchFamily="34" charset="0"/>
              </a:rPr>
              <a:t>Understand the characteristics of field-emission-induced radiation</a:t>
            </a:r>
          </a:p>
          <a:p>
            <a:pPr marL="342900" indent="-342900" eaLnBrk="0" fontAlgn="base" hangingPunct="0">
              <a:spcBef>
                <a:spcPct val="0"/>
              </a:spcBef>
              <a:spcAft>
                <a:spcPts val="1200"/>
              </a:spcAft>
              <a:buFont typeface="Arial" panose="020B0604020202020204" pitchFamily="34" charset="0"/>
              <a:buChar char="•"/>
            </a:pPr>
            <a:r>
              <a:rPr lang="en-US" altLang="en-US" sz="2400" dirty="0">
                <a:latin typeface="Helvetica" panose="020B0604020202020204" pitchFamily="34" charset="0"/>
                <a:cs typeface="Helvetica" panose="020B0604020202020204" pitchFamily="34" charset="0"/>
              </a:rPr>
              <a:t>Compare simulation results with experimental data to validate simulation predictions and optimize detector placement</a:t>
            </a:r>
          </a:p>
          <a:p>
            <a:pPr marL="342900" indent="-342900" eaLnBrk="0" fontAlgn="base" hangingPunct="0">
              <a:spcBef>
                <a:spcPct val="0"/>
              </a:spcBef>
              <a:spcAft>
                <a:spcPts val="1200"/>
              </a:spcAft>
              <a:buFont typeface="Arial" panose="020B0604020202020204" pitchFamily="34" charset="0"/>
              <a:buChar char="•"/>
            </a:pPr>
            <a:r>
              <a:rPr lang="en-US" altLang="en-US" sz="2400" dirty="0">
                <a:latin typeface="Helvetica" panose="020B0604020202020204" pitchFamily="34" charset="0"/>
                <a:cs typeface="Helvetica" panose="020B0604020202020204" pitchFamily="34" charset="0"/>
              </a:rPr>
              <a:t>Develop a cryomodule testing model to improve diagnostic accuracy </a:t>
            </a:r>
          </a:p>
          <a:p>
            <a:pPr marL="342900" indent="-342900" eaLnBrk="0" fontAlgn="base" hangingPunct="0">
              <a:spcBef>
                <a:spcPct val="0"/>
              </a:spcBef>
              <a:spcAft>
                <a:spcPts val="1200"/>
              </a:spcAft>
              <a:buFont typeface="Arial" panose="020B0604020202020204" pitchFamily="34" charset="0"/>
              <a:buChar char="•"/>
            </a:pPr>
            <a:r>
              <a:rPr lang="en-US" altLang="en-US" sz="2400" dirty="0">
                <a:latin typeface="Helvetica" panose="020B0604020202020204" pitchFamily="34" charset="0"/>
                <a:cs typeface="Helvetica" panose="020B0604020202020204" pitchFamily="34" charset="0"/>
              </a:rPr>
              <a:t>Use AI to correlate radiation maps with cavity locations </a:t>
            </a:r>
          </a:p>
          <a:p>
            <a:pPr eaLnBrk="0" fontAlgn="base" hangingPunct="0">
              <a:spcBef>
                <a:spcPct val="0"/>
              </a:spcBef>
              <a:spcAft>
                <a:spcPct val="0"/>
              </a:spcAft>
            </a:pPr>
            <a:endParaRPr lang="en-US" altLang="en-US" sz="2000" dirty="0">
              <a:latin typeface="Helvetica" panose="020B0604020202020204" pitchFamily="34" charset="0"/>
              <a:cs typeface="Helvetica" panose="020B0604020202020204" pitchFamily="34" charset="0"/>
            </a:endParaRPr>
          </a:p>
        </p:txBody>
      </p:sp>
      <p:pic>
        <p:nvPicPr>
          <p:cNvPr id="9" name="Picture 2" descr="Tick symbol Images - Free Download on Freepik">
            <a:extLst>
              <a:ext uri="{FF2B5EF4-FFF2-40B4-BE49-F238E27FC236}">
                <a16:creationId xmlns:a16="http://schemas.microsoft.com/office/drawing/2014/main" id="{EC73AB8F-3B5E-3471-26FB-35DE277CA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46" y="1445401"/>
            <a:ext cx="322498" cy="322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65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8CCAC-94D2-CB51-07C8-0ADA0C44B4E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BFBC0651-C584-7009-CBD2-28A73C6ACD0B}"/>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B333A242-2D53-0B8D-83AD-F5CC730E4A40}"/>
              </a:ext>
            </a:extLst>
          </p:cNvPr>
          <p:cNvSpPr>
            <a:spLocks noGrp="1"/>
          </p:cNvSpPr>
          <p:nvPr>
            <p:ph type="sldNum" sz="quarter" idx="40"/>
          </p:nvPr>
        </p:nvSpPr>
        <p:spPr/>
        <p:txBody>
          <a:bodyPr/>
          <a:lstStyle/>
          <a:p>
            <a:fld id="{F4BAA12D-5F28-3140-935A-44BF4B54B6B6}" type="slidenum">
              <a:rPr lang="en-US" smtClean="0"/>
              <a:pPr/>
              <a:t>30</a:t>
            </a:fld>
            <a:endParaRPr lang="en-US" dirty="0"/>
          </a:p>
        </p:txBody>
      </p:sp>
      <p:sp>
        <p:nvSpPr>
          <p:cNvPr id="8" name="Text Placeholder 1">
            <a:extLst>
              <a:ext uri="{FF2B5EF4-FFF2-40B4-BE49-F238E27FC236}">
                <a16:creationId xmlns:a16="http://schemas.microsoft.com/office/drawing/2014/main" id="{72BF57AA-9A23-D90D-EBD0-A6D5AB36D227}"/>
              </a:ext>
            </a:extLst>
          </p:cNvPr>
          <p:cNvSpPr>
            <a:spLocks noGrp="1"/>
          </p:cNvSpPr>
          <p:nvPr>
            <p:ph type="body" sz="quarter" idx="10"/>
          </p:nvPr>
        </p:nvSpPr>
        <p:spPr>
          <a:xfrm>
            <a:off x="373852" y="1218679"/>
            <a:ext cx="7275068" cy="259758"/>
          </a:xfrm>
        </p:spPr>
        <p:txBody>
          <a:bodyPr/>
          <a:lstStyle/>
          <a:p>
            <a:pPr>
              <a:spcAft>
                <a:spcPts val="600"/>
              </a:spcAft>
            </a:pPr>
            <a:r>
              <a:rPr lang="en-US" sz="1200" dirty="0">
                <a:latin typeface="Helvetica" panose="020B0604020202020204" pitchFamily="34" charset="0"/>
                <a:cs typeface="Helvetica" panose="020B0604020202020204" pitchFamily="34" charset="0"/>
              </a:rPr>
              <a:t>Maximum energy reached by the impacted particles: ~ 6 MeV</a:t>
            </a:r>
            <a:endParaRPr lang="en-US" sz="1200" dirty="0">
              <a:solidFill>
                <a:srgbClr val="404040"/>
              </a:solidFill>
            </a:endParaRPr>
          </a:p>
          <a:p>
            <a:pPr algn="just"/>
            <a:endParaRPr lang="en-US" sz="1200" dirty="0">
              <a:solidFill>
                <a:srgbClr val="404040"/>
              </a:solidFill>
            </a:endParaRPr>
          </a:p>
          <a:p>
            <a:pPr algn="just"/>
            <a:endParaRPr lang="en-US" sz="1200" dirty="0">
              <a:latin typeface="Helvetica" panose="020B0604020202020204" pitchFamily="34" charset="0"/>
              <a:cs typeface="Helvetica" panose="020B0604020202020204" pitchFamily="34" charset="0"/>
            </a:endParaRPr>
          </a:p>
          <a:p>
            <a:pPr algn="just"/>
            <a:endParaRPr lang="en-US" sz="1200" dirty="0"/>
          </a:p>
        </p:txBody>
      </p:sp>
      <p:sp>
        <p:nvSpPr>
          <p:cNvPr id="9" name="Title 2">
            <a:extLst>
              <a:ext uri="{FF2B5EF4-FFF2-40B4-BE49-F238E27FC236}">
                <a16:creationId xmlns:a16="http://schemas.microsoft.com/office/drawing/2014/main" id="{60D6E7ED-47D6-D979-FB3A-C247AAB8C9B6}"/>
              </a:ext>
            </a:extLst>
          </p:cNvPr>
          <p:cNvSpPr>
            <a:spLocks noGrp="1"/>
          </p:cNvSpPr>
          <p:nvPr>
            <p:ph type="title"/>
          </p:nvPr>
        </p:nvSpPr>
        <p:spPr>
          <a:xfrm>
            <a:off x="1163212" y="307558"/>
            <a:ext cx="9994393" cy="433527"/>
          </a:xfrm>
        </p:spPr>
        <p:txBody>
          <a:bodyPr/>
          <a:lstStyle/>
          <a:p>
            <a:r>
              <a:rPr lang="en-US" dirty="0"/>
              <a:t>LB650 – Primary particle generation</a:t>
            </a:r>
          </a:p>
        </p:txBody>
      </p:sp>
      <p:sp>
        <p:nvSpPr>
          <p:cNvPr id="10" name="TextBox 9">
            <a:extLst>
              <a:ext uri="{FF2B5EF4-FFF2-40B4-BE49-F238E27FC236}">
                <a16:creationId xmlns:a16="http://schemas.microsoft.com/office/drawing/2014/main" id="{38133188-FE82-5AE5-C519-64E56D6D3FB9}"/>
              </a:ext>
            </a:extLst>
          </p:cNvPr>
          <p:cNvSpPr txBox="1"/>
          <p:nvPr/>
        </p:nvSpPr>
        <p:spPr>
          <a:xfrm>
            <a:off x="811041" y="5956978"/>
            <a:ext cx="3962743" cy="430887"/>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16: The position and energy distribution (in MeV) of electrons impacting the cavity surface.</a:t>
            </a:r>
          </a:p>
        </p:txBody>
      </p:sp>
      <p:sp>
        <p:nvSpPr>
          <p:cNvPr id="11" name="Text Placeholder 1">
            <a:extLst>
              <a:ext uri="{FF2B5EF4-FFF2-40B4-BE49-F238E27FC236}">
                <a16:creationId xmlns:a16="http://schemas.microsoft.com/office/drawing/2014/main" id="{FCA6D5E8-7108-FAAE-77C0-7580201A3FBD}"/>
              </a:ext>
            </a:extLst>
          </p:cNvPr>
          <p:cNvSpPr txBox="1">
            <a:spLocks/>
          </p:cNvSpPr>
          <p:nvPr/>
        </p:nvSpPr>
        <p:spPr>
          <a:xfrm>
            <a:off x="708659" y="833214"/>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3. Select particles impacting the cavity wall</a:t>
            </a:r>
          </a:p>
          <a:p>
            <a:pPr marL="0" indent="0">
              <a:buNone/>
            </a:pPr>
            <a:endParaRPr lang="en-US" dirty="0"/>
          </a:p>
        </p:txBody>
      </p:sp>
      <p:sp>
        <p:nvSpPr>
          <p:cNvPr id="12" name="TextBox 11">
            <a:extLst>
              <a:ext uri="{FF2B5EF4-FFF2-40B4-BE49-F238E27FC236}">
                <a16:creationId xmlns:a16="http://schemas.microsoft.com/office/drawing/2014/main" id="{8DC09F59-2876-F548-8B46-49B7CE2E8F8A}"/>
              </a:ext>
            </a:extLst>
          </p:cNvPr>
          <p:cNvSpPr txBox="1"/>
          <p:nvPr/>
        </p:nvSpPr>
        <p:spPr>
          <a:xfrm>
            <a:off x="6583001" y="4534990"/>
            <a:ext cx="4196456"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17: Particle energy along the cavity length.</a:t>
            </a:r>
          </a:p>
        </p:txBody>
      </p:sp>
      <p:sp>
        <p:nvSpPr>
          <p:cNvPr id="61" name="Text Placeholder 1">
            <a:extLst>
              <a:ext uri="{FF2B5EF4-FFF2-40B4-BE49-F238E27FC236}">
                <a16:creationId xmlns:a16="http://schemas.microsoft.com/office/drawing/2014/main" id="{7AC0CA3F-18CE-ADCB-493F-6A8774D1DCF4}"/>
              </a:ext>
            </a:extLst>
          </p:cNvPr>
          <p:cNvSpPr txBox="1">
            <a:spLocks/>
          </p:cNvSpPr>
          <p:nvPr/>
        </p:nvSpPr>
        <p:spPr>
          <a:xfrm>
            <a:off x="5863717" y="4952365"/>
            <a:ext cx="5501393" cy="1769110"/>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pPr>
            <a:r>
              <a:rPr lang="en-US" sz="1200" dirty="0">
                <a:latin typeface="Helvetica" panose="020B0604020202020204"/>
                <a:cs typeface="Helvetica" panose="020B0604020202020204"/>
              </a:rPr>
              <a:t>Because the cavity fields are symmetric, particles can accelerate in both the +z and –z directions depending on their emission phase</a:t>
            </a:r>
          </a:p>
          <a:p>
            <a:pPr algn="just">
              <a:spcAft>
                <a:spcPts val="600"/>
              </a:spcAft>
            </a:pPr>
            <a:r>
              <a:rPr lang="en-US" sz="1200" dirty="0">
                <a:latin typeface="Helvetica" panose="020B0604020202020204"/>
                <a:cs typeface="Helvetica" panose="020B0604020202020204"/>
              </a:rPr>
              <a:t>However, particles originating from irises 1–3 tend to reach their highest energy inside the cavity near irises 4–5</a:t>
            </a:r>
          </a:p>
          <a:p>
            <a:pPr algn="just">
              <a:spcAft>
                <a:spcPts val="600"/>
              </a:spcAft>
            </a:pPr>
            <a:r>
              <a:rPr lang="en-US" sz="1200" dirty="0">
                <a:latin typeface="Helvetica" panose="020B0604020202020204"/>
                <a:cs typeface="Helvetica" panose="020B0604020202020204"/>
              </a:rPr>
              <a:t>Likewise, particles from irises 5–6 reach their maximum energy in the opposite direction, peaking near the irises 2–3 region due to the same symmetry and phase behavior</a:t>
            </a:r>
          </a:p>
          <a:p>
            <a:pPr algn="just"/>
            <a:endParaRPr lang="en-US" sz="1200" dirty="0">
              <a:latin typeface="Helvetica" panose="020B0604020202020204"/>
              <a:cs typeface="Helvetica" panose="020B0604020202020204"/>
            </a:endParaRPr>
          </a:p>
        </p:txBody>
      </p:sp>
      <p:pic>
        <p:nvPicPr>
          <p:cNvPr id="63" name="Picture 62">
            <a:extLst>
              <a:ext uri="{FF2B5EF4-FFF2-40B4-BE49-F238E27FC236}">
                <a16:creationId xmlns:a16="http://schemas.microsoft.com/office/drawing/2014/main" id="{8F75E3B0-EF14-A6B0-6EE8-224009028EB4}"/>
              </a:ext>
            </a:extLst>
          </p:cNvPr>
          <p:cNvPicPr>
            <a:picLocks noChangeAspect="1"/>
          </p:cNvPicPr>
          <p:nvPr/>
        </p:nvPicPr>
        <p:blipFill>
          <a:blip r:embed="rId2"/>
          <a:stretch>
            <a:fillRect/>
          </a:stretch>
        </p:blipFill>
        <p:spPr>
          <a:xfrm>
            <a:off x="156629" y="1560867"/>
            <a:ext cx="5153893" cy="4001692"/>
          </a:xfrm>
          <a:prstGeom prst="rect">
            <a:avLst/>
          </a:prstGeom>
        </p:spPr>
      </p:pic>
      <p:pic>
        <p:nvPicPr>
          <p:cNvPr id="65" name="Picture 64">
            <a:extLst>
              <a:ext uri="{FF2B5EF4-FFF2-40B4-BE49-F238E27FC236}">
                <a16:creationId xmlns:a16="http://schemas.microsoft.com/office/drawing/2014/main" id="{CB8A94AF-5C9C-E81E-5C39-5E25AEF76DED}"/>
              </a:ext>
            </a:extLst>
          </p:cNvPr>
          <p:cNvPicPr>
            <a:picLocks noChangeAspect="1"/>
          </p:cNvPicPr>
          <p:nvPr/>
        </p:nvPicPr>
        <p:blipFill>
          <a:blip r:embed="rId3"/>
          <a:stretch>
            <a:fillRect/>
          </a:stretch>
        </p:blipFill>
        <p:spPr>
          <a:xfrm>
            <a:off x="5705855" y="1082482"/>
            <a:ext cx="5817119" cy="3421994"/>
          </a:xfrm>
          <a:prstGeom prst="rect">
            <a:avLst/>
          </a:prstGeom>
        </p:spPr>
      </p:pic>
    </p:spTree>
    <p:extLst>
      <p:ext uri="{BB962C8B-B14F-4D97-AF65-F5344CB8AC3E}">
        <p14:creationId xmlns:p14="http://schemas.microsoft.com/office/powerpoint/2010/main" val="3834217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A93E-F33F-B711-24BB-1D0FEFAC3CC5}"/>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1ADAF488-7908-F41F-7E04-56F19F09D297}"/>
              </a:ext>
            </a:extLst>
          </p:cNvPr>
          <p:cNvPicPr>
            <a:picLocks noChangeAspect="1"/>
          </p:cNvPicPr>
          <p:nvPr/>
        </p:nvPicPr>
        <p:blipFill>
          <a:blip r:embed="rId3"/>
          <a:stretch>
            <a:fillRect/>
          </a:stretch>
        </p:blipFill>
        <p:spPr>
          <a:xfrm>
            <a:off x="7315297" y="1175112"/>
            <a:ext cx="4251115" cy="2551293"/>
          </a:xfrm>
          <a:prstGeom prst="rect">
            <a:avLst/>
          </a:prstGeom>
        </p:spPr>
      </p:pic>
      <p:sp>
        <p:nvSpPr>
          <p:cNvPr id="5" name="Footer Placeholder 4">
            <a:extLst>
              <a:ext uri="{FF2B5EF4-FFF2-40B4-BE49-F238E27FC236}">
                <a16:creationId xmlns:a16="http://schemas.microsoft.com/office/drawing/2014/main" id="{FE3F00C5-24B8-B1C8-860D-581DF60EAD85}"/>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94C72578-65F7-1893-F19E-C7C2D9F51C15}"/>
              </a:ext>
            </a:extLst>
          </p:cNvPr>
          <p:cNvSpPr>
            <a:spLocks noGrp="1"/>
          </p:cNvSpPr>
          <p:nvPr>
            <p:ph type="sldNum" sz="quarter" idx="40"/>
          </p:nvPr>
        </p:nvSpPr>
        <p:spPr/>
        <p:txBody>
          <a:bodyPr/>
          <a:lstStyle/>
          <a:p>
            <a:fld id="{F4BAA12D-5F28-3140-935A-44BF4B54B6B6}" type="slidenum">
              <a:rPr lang="en-US" smtClean="0"/>
              <a:pPr/>
              <a:t>31</a:t>
            </a:fld>
            <a:endParaRPr lang="en-US" dirty="0"/>
          </a:p>
        </p:txBody>
      </p:sp>
      <p:sp>
        <p:nvSpPr>
          <p:cNvPr id="7" name="Title 2">
            <a:extLst>
              <a:ext uri="{FF2B5EF4-FFF2-40B4-BE49-F238E27FC236}">
                <a16:creationId xmlns:a16="http://schemas.microsoft.com/office/drawing/2014/main" id="{B68DEDA1-F6B6-561B-FA21-D10E65A5150D}"/>
              </a:ext>
            </a:extLst>
          </p:cNvPr>
          <p:cNvSpPr>
            <a:spLocks noGrp="1"/>
          </p:cNvSpPr>
          <p:nvPr>
            <p:ph type="title"/>
          </p:nvPr>
        </p:nvSpPr>
        <p:spPr>
          <a:xfrm>
            <a:off x="1119053" y="326342"/>
            <a:ext cx="9994393" cy="433527"/>
          </a:xfrm>
        </p:spPr>
        <p:txBody>
          <a:bodyPr/>
          <a:lstStyle/>
          <a:p>
            <a:r>
              <a:rPr lang="en-US" dirty="0"/>
              <a:t>LB650 – Geant4 results analysis</a:t>
            </a:r>
          </a:p>
        </p:txBody>
      </p:sp>
      <p:sp>
        <p:nvSpPr>
          <p:cNvPr id="8" name="TextBox 7">
            <a:extLst>
              <a:ext uri="{FF2B5EF4-FFF2-40B4-BE49-F238E27FC236}">
                <a16:creationId xmlns:a16="http://schemas.microsoft.com/office/drawing/2014/main" id="{3FDE29F2-73EA-45EC-BF1F-0BDABEFA0CF9}"/>
              </a:ext>
            </a:extLst>
          </p:cNvPr>
          <p:cNvSpPr txBox="1"/>
          <p:nvPr/>
        </p:nvSpPr>
        <p:spPr>
          <a:xfrm>
            <a:off x="548311" y="3387963"/>
            <a:ext cx="6360627"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18: Number of particles exiting the cavity wall visualization in the Y-Z plane. </a:t>
            </a:r>
          </a:p>
          <a:p>
            <a:pPr algn="ctr"/>
            <a:endParaRPr lang="en-US" sz="1100" dirty="0">
              <a:latin typeface="Helvetica" panose="020B0604020202020204"/>
              <a:cs typeface="Helvetica" panose="020B0604020202020204"/>
            </a:endParaRPr>
          </a:p>
        </p:txBody>
      </p:sp>
      <p:sp>
        <p:nvSpPr>
          <p:cNvPr id="9" name="Text Placeholder 1">
            <a:extLst>
              <a:ext uri="{FF2B5EF4-FFF2-40B4-BE49-F238E27FC236}">
                <a16:creationId xmlns:a16="http://schemas.microsoft.com/office/drawing/2014/main" id="{1F20C6AC-5415-440C-0F32-1D4735903AFA}"/>
              </a:ext>
            </a:extLst>
          </p:cNvPr>
          <p:cNvSpPr>
            <a:spLocks noGrp="1"/>
          </p:cNvSpPr>
          <p:nvPr>
            <p:ph type="body" sz="quarter" idx="10"/>
          </p:nvPr>
        </p:nvSpPr>
        <p:spPr>
          <a:xfrm>
            <a:off x="935835" y="879460"/>
            <a:ext cx="9994392" cy="1699982"/>
          </a:xfrm>
        </p:spPr>
        <p:txBody>
          <a:bodyPr/>
          <a:lstStyle/>
          <a:p>
            <a:r>
              <a:rPr lang="en-US" sz="1600" dirty="0">
                <a:solidFill>
                  <a:srgbClr val="0070C0"/>
                </a:solidFill>
              </a:rPr>
              <a:t>Particles exiting the cavity wall</a:t>
            </a:r>
          </a:p>
        </p:txBody>
      </p:sp>
      <p:sp>
        <p:nvSpPr>
          <p:cNvPr id="11" name="TextBox 10">
            <a:extLst>
              <a:ext uri="{FF2B5EF4-FFF2-40B4-BE49-F238E27FC236}">
                <a16:creationId xmlns:a16="http://schemas.microsoft.com/office/drawing/2014/main" id="{01FD05BA-B72C-9A7C-1A3D-5D77B8C967BB}"/>
              </a:ext>
            </a:extLst>
          </p:cNvPr>
          <p:cNvSpPr txBox="1"/>
          <p:nvPr/>
        </p:nvSpPr>
        <p:spPr>
          <a:xfrm>
            <a:off x="271834" y="3818850"/>
            <a:ext cx="6213187" cy="2262158"/>
          </a:xfrm>
          <a:prstGeom prst="rect">
            <a:avLst/>
          </a:prstGeom>
          <a:noFill/>
          <a:ln>
            <a:noFill/>
          </a:ln>
        </p:spPr>
        <p:txBody>
          <a:bodyPr wrap="square">
            <a:spAutoFit/>
          </a:bodyPr>
          <a:lstStyle/>
          <a:p>
            <a:pPr marL="285750"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The cold magnetic shield and vacuum vessel absorb most particles exiting the cavity, making the cavity cell structure clearly visible</a:t>
            </a:r>
          </a:p>
          <a:p>
            <a:pPr marL="285750"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Except for irises 1 and 6, most exiting particles escape near their source as many low-energy particles leave the cavity before reaching maximum energy</a:t>
            </a:r>
          </a:p>
          <a:p>
            <a:pPr marL="285750"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A large fraction of particles have energies around 0.1 MeV, while only ~0.02% retain energy more than 5 MeV</a:t>
            </a:r>
          </a:p>
          <a:p>
            <a:pPr marL="285750" indent="-285750" algn="just">
              <a:spcAft>
                <a:spcPts val="600"/>
              </a:spcAft>
              <a:buFont typeface="Arial" panose="020B0604020202020204" pitchFamily="34" charset="0"/>
              <a:buChar char="•"/>
            </a:pPr>
            <a:r>
              <a:rPr lang="en-US" sz="1400" dirty="0">
                <a:latin typeface="Helvetica" panose="020B0604020202020204"/>
                <a:cs typeface="Helvetica" panose="020B0604020202020204"/>
              </a:rPr>
              <a:t>Most exiting particles are primary electrons, followed by primary gammas and secondary electrons</a:t>
            </a:r>
          </a:p>
        </p:txBody>
      </p:sp>
      <p:sp>
        <p:nvSpPr>
          <p:cNvPr id="22" name="TextBox 21">
            <a:extLst>
              <a:ext uri="{FF2B5EF4-FFF2-40B4-BE49-F238E27FC236}">
                <a16:creationId xmlns:a16="http://schemas.microsoft.com/office/drawing/2014/main" id="{FA283A94-A37F-5369-F412-CBF957309307}"/>
              </a:ext>
            </a:extLst>
          </p:cNvPr>
          <p:cNvSpPr txBox="1"/>
          <p:nvPr/>
        </p:nvSpPr>
        <p:spPr>
          <a:xfrm>
            <a:off x="7431301" y="3726405"/>
            <a:ext cx="4360207"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19: Energy distribution of the particles exiting the cavity wall. </a:t>
            </a:r>
          </a:p>
          <a:p>
            <a:pPr algn="ctr"/>
            <a:endParaRPr lang="en-US" sz="1100" dirty="0">
              <a:latin typeface="Helvetica" panose="020B0604020202020204"/>
              <a:cs typeface="Helvetica" panose="020B0604020202020204"/>
            </a:endParaRPr>
          </a:p>
        </p:txBody>
      </p:sp>
      <p:pic>
        <p:nvPicPr>
          <p:cNvPr id="3" name="Picture 2">
            <a:extLst>
              <a:ext uri="{FF2B5EF4-FFF2-40B4-BE49-F238E27FC236}">
                <a16:creationId xmlns:a16="http://schemas.microsoft.com/office/drawing/2014/main" id="{783C4A48-D61A-A303-F4AC-98DE55E423FD}"/>
              </a:ext>
            </a:extLst>
          </p:cNvPr>
          <p:cNvPicPr>
            <a:picLocks noChangeAspect="1"/>
          </p:cNvPicPr>
          <p:nvPr/>
        </p:nvPicPr>
        <p:blipFill>
          <a:blip r:embed="rId4"/>
          <a:srcRect l="6747" t="6409" r="6193"/>
          <a:stretch>
            <a:fillRect/>
          </a:stretch>
        </p:blipFill>
        <p:spPr>
          <a:xfrm>
            <a:off x="396171" y="1255035"/>
            <a:ext cx="6803243" cy="2029586"/>
          </a:xfrm>
          <a:prstGeom prst="rect">
            <a:avLst/>
          </a:prstGeom>
        </p:spPr>
      </p:pic>
      <p:pic>
        <p:nvPicPr>
          <p:cNvPr id="4" name="Picture 3">
            <a:extLst>
              <a:ext uri="{FF2B5EF4-FFF2-40B4-BE49-F238E27FC236}">
                <a16:creationId xmlns:a16="http://schemas.microsoft.com/office/drawing/2014/main" id="{EB8C9647-3FCB-AD90-C160-96EBAE51BEE5}"/>
              </a:ext>
            </a:extLst>
          </p:cNvPr>
          <p:cNvPicPr>
            <a:picLocks noChangeAspect="1"/>
          </p:cNvPicPr>
          <p:nvPr/>
        </p:nvPicPr>
        <p:blipFill>
          <a:blip r:embed="rId5"/>
          <a:srcRect t="6997"/>
          <a:stretch>
            <a:fillRect/>
          </a:stretch>
        </p:blipFill>
        <p:spPr>
          <a:xfrm>
            <a:off x="7007384" y="4157292"/>
            <a:ext cx="4698063" cy="2495982"/>
          </a:xfrm>
          <a:prstGeom prst="rect">
            <a:avLst/>
          </a:prstGeom>
        </p:spPr>
      </p:pic>
      <p:sp>
        <p:nvSpPr>
          <p:cNvPr id="21" name="TextBox 20">
            <a:extLst>
              <a:ext uri="{FF2B5EF4-FFF2-40B4-BE49-F238E27FC236}">
                <a16:creationId xmlns:a16="http://schemas.microsoft.com/office/drawing/2014/main" id="{70C87835-3DEC-221B-FD0A-5286CDA07FE1}"/>
              </a:ext>
            </a:extLst>
          </p:cNvPr>
          <p:cNvSpPr txBox="1"/>
          <p:nvPr/>
        </p:nvSpPr>
        <p:spPr>
          <a:xfrm>
            <a:off x="7339026" y="6578668"/>
            <a:ext cx="4366421"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12: Particle breakdown exiting the cavity volume.</a:t>
            </a:r>
          </a:p>
          <a:p>
            <a:pPr algn="ctr"/>
            <a:endParaRPr lang="en-US" sz="1100" dirty="0">
              <a:latin typeface="Helvetica" panose="020B0604020202020204"/>
              <a:cs typeface="Helvetica" panose="020B0604020202020204"/>
            </a:endParaRPr>
          </a:p>
        </p:txBody>
      </p:sp>
    </p:spTree>
    <p:extLst>
      <p:ext uri="{BB962C8B-B14F-4D97-AF65-F5344CB8AC3E}">
        <p14:creationId xmlns:p14="http://schemas.microsoft.com/office/powerpoint/2010/main" val="1822236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74851-870E-3C09-2B0E-8DD3D5CB9A78}"/>
            </a:ext>
          </a:extLst>
        </p:cNvPr>
        <p:cNvGrpSpPr/>
        <p:nvPr/>
      </p:nvGrpSpPr>
      <p:grpSpPr>
        <a:xfrm>
          <a:off x="0" y="0"/>
          <a:ext cx="0" cy="0"/>
          <a:chOff x="0" y="0"/>
          <a:chExt cx="0" cy="0"/>
        </a:xfrm>
      </p:grpSpPr>
      <p:pic>
        <p:nvPicPr>
          <p:cNvPr id="60" name="Picture 59">
            <a:extLst>
              <a:ext uri="{FF2B5EF4-FFF2-40B4-BE49-F238E27FC236}">
                <a16:creationId xmlns:a16="http://schemas.microsoft.com/office/drawing/2014/main" id="{2FCD7478-5B66-82C8-E8F9-05164081EA69}"/>
              </a:ext>
            </a:extLst>
          </p:cNvPr>
          <p:cNvPicPr>
            <a:picLocks noChangeAspect="1"/>
          </p:cNvPicPr>
          <p:nvPr/>
        </p:nvPicPr>
        <p:blipFill>
          <a:blip r:embed="rId2"/>
          <a:srcRect r="58686"/>
          <a:stretch>
            <a:fillRect/>
          </a:stretch>
        </p:blipFill>
        <p:spPr>
          <a:xfrm>
            <a:off x="8600221" y="3052494"/>
            <a:ext cx="1747950" cy="1757354"/>
          </a:xfrm>
          <a:prstGeom prst="rect">
            <a:avLst/>
          </a:prstGeom>
        </p:spPr>
      </p:pic>
      <p:pic>
        <p:nvPicPr>
          <p:cNvPr id="58" name="Picture 57">
            <a:extLst>
              <a:ext uri="{FF2B5EF4-FFF2-40B4-BE49-F238E27FC236}">
                <a16:creationId xmlns:a16="http://schemas.microsoft.com/office/drawing/2014/main" id="{D8C40CD6-3E58-FAE2-89D6-CCDE1C62B252}"/>
              </a:ext>
            </a:extLst>
          </p:cNvPr>
          <p:cNvPicPr>
            <a:picLocks noChangeAspect="1"/>
          </p:cNvPicPr>
          <p:nvPr/>
        </p:nvPicPr>
        <p:blipFill>
          <a:blip r:embed="rId3"/>
          <a:srcRect r="58192"/>
          <a:stretch>
            <a:fillRect/>
          </a:stretch>
        </p:blipFill>
        <p:spPr>
          <a:xfrm>
            <a:off x="6227083" y="5022850"/>
            <a:ext cx="1629272" cy="1618670"/>
          </a:xfrm>
          <a:prstGeom prst="rect">
            <a:avLst/>
          </a:prstGeom>
        </p:spPr>
      </p:pic>
      <p:pic>
        <p:nvPicPr>
          <p:cNvPr id="56" name="Picture 55">
            <a:extLst>
              <a:ext uri="{FF2B5EF4-FFF2-40B4-BE49-F238E27FC236}">
                <a16:creationId xmlns:a16="http://schemas.microsoft.com/office/drawing/2014/main" id="{960BA10D-5283-F382-7020-68CAC92C5D21}"/>
              </a:ext>
            </a:extLst>
          </p:cNvPr>
          <p:cNvPicPr>
            <a:picLocks noChangeAspect="1"/>
          </p:cNvPicPr>
          <p:nvPr/>
        </p:nvPicPr>
        <p:blipFill>
          <a:blip r:embed="rId4"/>
          <a:srcRect r="57314"/>
          <a:stretch>
            <a:fillRect/>
          </a:stretch>
        </p:blipFill>
        <p:spPr>
          <a:xfrm>
            <a:off x="8600221" y="4793231"/>
            <a:ext cx="1792094" cy="1743825"/>
          </a:xfrm>
          <a:prstGeom prst="rect">
            <a:avLst/>
          </a:prstGeom>
        </p:spPr>
      </p:pic>
      <p:pic>
        <p:nvPicPr>
          <p:cNvPr id="42" name="Picture 41">
            <a:extLst>
              <a:ext uri="{FF2B5EF4-FFF2-40B4-BE49-F238E27FC236}">
                <a16:creationId xmlns:a16="http://schemas.microsoft.com/office/drawing/2014/main" id="{FC759CA8-F1CD-8FB9-7AA3-3C14D2AD870B}"/>
              </a:ext>
            </a:extLst>
          </p:cNvPr>
          <p:cNvPicPr>
            <a:picLocks noChangeAspect="1"/>
          </p:cNvPicPr>
          <p:nvPr/>
        </p:nvPicPr>
        <p:blipFill>
          <a:blip r:embed="rId5"/>
          <a:srcRect r="56925"/>
          <a:stretch>
            <a:fillRect/>
          </a:stretch>
        </p:blipFill>
        <p:spPr>
          <a:xfrm>
            <a:off x="6092545" y="3257459"/>
            <a:ext cx="1747949" cy="1685519"/>
          </a:xfrm>
          <a:prstGeom prst="rect">
            <a:avLst/>
          </a:prstGeom>
        </p:spPr>
      </p:pic>
      <p:sp>
        <p:nvSpPr>
          <p:cNvPr id="5" name="Footer Placeholder 4">
            <a:extLst>
              <a:ext uri="{FF2B5EF4-FFF2-40B4-BE49-F238E27FC236}">
                <a16:creationId xmlns:a16="http://schemas.microsoft.com/office/drawing/2014/main" id="{1288F351-7C73-16E9-5925-EF9ECE66F412}"/>
              </a:ext>
            </a:extLst>
          </p:cNvPr>
          <p:cNvSpPr>
            <a:spLocks noGrp="1"/>
          </p:cNvSpPr>
          <p:nvPr>
            <p:ph type="ftr" sz="quarter" idx="39"/>
          </p:nvPr>
        </p:nvSpPr>
        <p:spPr/>
        <p:txBody>
          <a:bodyPr/>
          <a:lstStyle/>
          <a:p>
            <a:pPr>
              <a:defRPr/>
            </a:pPr>
            <a:r>
              <a:rPr lang="en-US" dirty="0"/>
              <a:t>Sajini Wijethunga | Field Emission Analysis in PIP-II SRF Cavities Using Geant4</a:t>
            </a:r>
          </a:p>
        </p:txBody>
      </p:sp>
      <p:sp>
        <p:nvSpPr>
          <p:cNvPr id="6" name="Slide Number Placeholder 5">
            <a:extLst>
              <a:ext uri="{FF2B5EF4-FFF2-40B4-BE49-F238E27FC236}">
                <a16:creationId xmlns:a16="http://schemas.microsoft.com/office/drawing/2014/main" id="{68358B43-CC74-C44F-2246-040B36EC7CF2}"/>
              </a:ext>
            </a:extLst>
          </p:cNvPr>
          <p:cNvSpPr>
            <a:spLocks noGrp="1"/>
          </p:cNvSpPr>
          <p:nvPr>
            <p:ph type="sldNum" sz="quarter" idx="40"/>
          </p:nvPr>
        </p:nvSpPr>
        <p:spPr/>
        <p:txBody>
          <a:bodyPr/>
          <a:lstStyle/>
          <a:p>
            <a:fld id="{F4BAA12D-5F28-3140-935A-44BF4B54B6B6}" type="slidenum">
              <a:rPr lang="en-US" smtClean="0"/>
              <a:pPr/>
              <a:t>32</a:t>
            </a:fld>
            <a:endParaRPr lang="en-US" dirty="0"/>
          </a:p>
        </p:txBody>
      </p:sp>
      <p:sp>
        <p:nvSpPr>
          <p:cNvPr id="7" name="Title 2">
            <a:extLst>
              <a:ext uri="{FF2B5EF4-FFF2-40B4-BE49-F238E27FC236}">
                <a16:creationId xmlns:a16="http://schemas.microsoft.com/office/drawing/2014/main" id="{EAE1A459-C998-3C01-D608-8D4984D6164C}"/>
              </a:ext>
            </a:extLst>
          </p:cNvPr>
          <p:cNvSpPr>
            <a:spLocks noGrp="1"/>
          </p:cNvSpPr>
          <p:nvPr>
            <p:ph type="title"/>
          </p:nvPr>
        </p:nvSpPr>
        <p:spPr>
          <a:xfrm>
            <a:off x="1163212" y="266530"/>
            <a:ext cx="9994393" cy="433527"/>
          </a:xfrm>
        </p:spPr>
        <p:txBody>
          <a:bodyPr/>
          <a:lstStyle/>
          <a:p>
            <a:r>
              <a:rPr lang="en-US" dirty="0"/>
              <a:t>SSR1 – Primary particle generation</a:t>
            </a:r>
          </a:p>
        </p:txBody>
      </p:sp>
      <p:sp>
        <p:nvSpPr>
          <p:cNvPr id="8" name="Text Placeholder 1">
            <a:extLst>
              <a:ext uri="{FF2B5EF4-FFF2-40B4-BE49-F238E27FC236}">
                <a16:creationId xmlns:a16="http://schemas.microsoft.com/office/drawing/2014/main" id="{A3C5D0E4-CAE0-987A-0CD0-2714F5E2FC88}"/>
              </a:ext>
            </a:extLst>
          </p:cNvPr>
          <p:cNvSpPr txBox="1">
            <a:spLocks/>
          </p:cNvSpPr>
          <p:nvPr/>
        </p:nvSpPr>
        <p:spPr>
          <a:xfrm>
            <a:off x="882138" y="850695"/>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0070C0"/>
                </a:solidFill>
              </a:rPr>
              <a:t>1. Used CST eigen mode solver to simulate the electric and magnetic fields of the cavity</a:t>
            </a:r>
          </a:p>
        </p:txBody>
      </p:sp>
      <p:sp>
        <p:nvSpPr>
          <p:cNvPr id="13" name="TextBox 12">
            <a:extLst>
              <a:ext uri="{FF2B5EF4-FFF2-40B4-BE49-F238E27FC236}">
                <a16:creationId xmlns:a16="http://schemas.microsoft.com/office/drawing/2014/main" id="{F0DA9C6C-B192-7C48-FE59-2F5EDA1B4B7D}"/>
              </a:ext>
            </a:extLst>
          </p:cNvPr>
          <p:cNvSpPr txBox="1"/>
          <p:nvPr/>
        </p:nvSpPr>
        <p:spPr>
          <a:xfrm>
            <a:off x="828568" y="2565057"/>
            <a:ext cx="10101532"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36: Simulated electric and magnetic fields.</a:t>
            </a:r>
          </a:p>
        </p:txBody>
      </p:sp>
      <p:sp>
        <p:nvSpPr>
          <p:cNvPr id="14" name="Text Placeholder 1">
            <a:extLst>
              <a:ext uri="{FF2B5EF4-FFF2-40B4-BE49-F238E27FC236}">
                <a16:creationId xmlns:a16="http://schemas.microsoft.com/office/drawing/2014/main" id="{09CD280C-1AB0-32EE-4583-C87838AC574B}"/>
              </a:ext>
            </a:extLst>
          </p:cNvPr>
          <p:cNvSpPr txBox="1">
            <a:spLocks/>
          </p:cNvSpPr>
          <p:nvPr/>
        </p:nvSpPr>
        <p:spPr>
          <a:xfrm>
            <a:off x="935708" y="2837536"/>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70C0"/>
                </a:solidFill>
              </a:rPr>
              <a:t>2. Used the CST PIC solver to simulate the field-emitted electron trajectories</a:t>
            </a:r>
          </a:p>
          <a:p>
            <a:pPr marL="0" indent="0">
              <a:buNone/>
            </a:pPr>
            <a:endParaRPr lang="en-US" sz="1800" dirty="0"/>
          </a:p>
        </p:txBody>
      </p:sp>
      <p:sp>
        <p:nvSpPr>
          <p:cNvPr id="22" name="TextBox 21">
            <a:extLst>
              <a:ext uri="{FF2B5EF4-FFF2-40B4-BE49-F238E27FC236}">
                <a16:creationId xmlns:a16="http://schemas.microsoft.com/office/drawing/2014/main" id="{85614495-B950-023A-736D-491C57FCD9FE}"/>
              </a:ext>
            </a:extLst>
          </p:cNvPr>
          <p:cNvSpPr txBox="1"/>
          <p:nvPr/>
        </p:nvSpPr>
        <p:spPr>
          <a:xfrm>
            <a:off x="1675892" y="5924837"/>
            <a:ext cx="3328700"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37: Particle source area.</a:t>
            </a:r>
          </a:p>
        </p:txBody>
      </p:sp>
      <p:sp>
        <p:nvSpPr>
          <p:cNvPr id="24" name="TextBox 23">
            <a:extLst>
              <a:ext uri="{FF2B5EF4-FFF2-40B4-BE49-F238E27FC236}">
                <a16:creationId xmlns:a16="http://schemas.microsoft.com/office/drawing/2014/main" id="{EFD5DE39-3193-C80E-F1E5-2208B9AFFF1B}"/>
              </a:ext>
            </a:extLst>
          </p:cNvPr>
          <p:cNvSpPr txBox="1"/>
          <p:nvPr/>
        </p:nvSpPr>
        <p:spPr>
          <a:xfrm>
            <a:off x="7206456" y="6577585"/>
            <a:ext cx="4086595"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38: Electron trajectories from the source particles.</a:t>
            </a:r>
          </a:p>
        </p:txBody>
      </p:sp>
      <p:sp>
        <p:nvSpPr>
          <p:cNvPr id="32" name="TextBox 31">
            <a:extLst>
              <a:ext uri="{FF2B5EF4-FFF2-40B4-BE49-F238E27FC236}">
                <a16:creationId xmlns:a16="http://schemas.microsoft.com/office/drawing/2014/main" id="{43E1F8B2-B894-98BE-7FC9-AD2949874BE4}"/>
              </a:ext>
            </a:extLst>
          </p:cNvPr>
          <p:cNvSpPr txBox="1"/>
          <p:nvPr/>
        </p:nvSpPr>
        <p:spPr>
          <a:xfrm>
            <a:off x="8556077" y="3175244"/>
            <a:ext cx="635959" cy="307777"/>
          </a:xfrm>
          <a:prstGeom prst="rect">
            <a:avLst/>
          </a:prstGeom>
          <a:noFill/>
        </p:spPr>
        <p:txBody>
          <a:bodyPr wrap="square" rtlCol="0">
            <a:spAutoFit/>
          </a:bodyPr>
          <a:lstStyle/>
          <a:p>
            <a:pPr algn="ctr"/>
            <a:r>
              <a:rPr lang="en-US" sz="1400" b="1" dirty="0">
                <a:latin typeface="Helvetica" panose="020B0604020202020204"/>
                <a:cs typeface="Helvetica" panose="020B0604020202020204"/>
              </a:rPr>
              <a:t>Iris 2</a:t>
            </a:r>
          </a:p>
        </p:txBody>
      </p:sp>
      <p:sp>
        <p:nvSpPr>
          <p:cNvPr id="33" name="TextBox 32">
            <a:extLst>
              <a:ext uri="{FF2B5EF4-FFF2-40B4-BE49-F238E27FC236}">
                <a16:creationId xmlns:a16="http://schemas.microsoft.com/office/drawing/2014/main" id="{72895FFC-9BC0-E345-4E18-DBE9E2E81AB1}"/>
              </a:ext>
            </a:extLst>
          </p:cNvPr>
          <p:cNvSpPr txBox="1"/>
          <p:nvPr/>
        </p:nvSpPr>
        <p:spPr>
          <a:xfrm>
            <a:off x="6050957" y="3175244"/>
            <a:ext cx="829250" cy="338554"/>
          </a:xfrm>
          <a:prstGeom prst="rect">
            <a:avLst/>
          </a:prstGeom>
          <a:noFill/>
        </p:spPr>
        <p:txBody>
          <a:bodyPr wrap="square" rtlCol="0">
            <a:spAutoFit/>
          </a:bodyPr>
          <a:lstStyle/>
          <a:p>
            <a:pPr algn="ctr"/>
            <a:r>
              <a:rPr lang="en-US" sz="1600" b="1" dirty="0">
                <a:latin typeface="Helvetica" panose="020B0604020202020204"/>
                <a:cs typeface="Helvetica" panose="020B0604020202020204"/>
              </a:rPr>
              <a:t>Iris 1</a:t>
            </a:r>
          </a:p>
        </p:txBody>
      </p:sp>
      <p:sp>
        <p:nvSpPr>
          <p:cNvPr id="34" name="TextBox 33">
            <a:extLst>
              <a:ext uri="{FF2B5EF4-FFF2-40B4-BE49-F238E27FC236}">
                <a16:creationId xmlns:a16="http://schemas.microsoft.com/office/drawing/2014/main" id="{CA90A8C0-5087-E8FC-38E8-3C8B5A2928BD}"/>
              </a:ext>
            </a:extLst>
          </p:cNvPr>
          <p:cNvSpPr txBox="1"/>
          <p:nvPr/>
        </p:nvSpPr>
        <p:spPr>
          <a:xfrm>
            <a:off x="6050957" y="4990999"/>
            <a:ext cx="769398" cy="307777"/>
          </a:xfrm>
          <a:prstGeom prst="rect">
            <a:avLst/>
          </a:prstGeom>
          <a:noFill/>
        </p:spPr>
        <p:txBody>
          <a:bodyPr wrap="square" rtlCol="0">
            <a:spAutoFit/>
          </a:bodyPr>
          <a:lstStyle/>
          <a:p>
            <a:pPr algn="ctr"/>
            <a:r>
              <a:rPr lang="en-US" sz="1400" b="1" dirty="0">
                <a:latin typeface="Helvetica" panose="020B0604020202020204"/>
                <a:cs typeface="Helvetica" panose="020B0604020202020204"/>
              </a:rPr>
              <a:t>Iris 3</a:t>
            </a:r>
          </a:p>
        </p:txBody>
      </p:sp>
      <p:sp>
        <p:nvSpPr>
          <p:cNvPr id="35" name="TextBox 34">
            <a:extLst>
              <a:ext uri="{FF2B5EF4-FFF2-40B4-BE49-F238E27FC236}">
                <a16:creationId xmlns:a16="http://schemas.microsoft.com/office/drawing/2014/main" id="{743331F9-131D-CC32-2CC0-6C0002AC747F}"/>
              </a:ext>
            </a:extLst>
          </p:cNvPr>
          <p:cNvSpPr txBox="1"/>
          <p:nvPr/>
        </p:nvSpPr>
        <p:spPr>
          <a:xfrm>
            <a:off x="8392527" y="4948654"/>
            <a:ext cx="967117" cy="307777"/>
          </a:xfrm>
          <a:prstGeom prst="rect">
            <a:avLst/>
          </a:prstGeom>
          <a:noFill/>
        </p:spPr>
        <p:txBody>
          <a:bodyPr wrap="square" rtlCol="0">
            <a:spAutoFit/>
          </a:bodyPr>
          <a:lstStyle/>
          <a:p>
            <a:pPr algn="ctr"/>
            <a:r>
              <a:rPr lang="en-US" sz="1400" b="1" dirty="0">
                <a:latin typeface="Helvetica" panose="020B0604020202020204"/>
                <a:cs typeface="Helvetica" panose="020B0604020202020204"/>
              </a:rPr>
              <a:t>Iris 4</a:t>
            </a:r>
          </a:p>
        </p:txBody>
      </p:sp>
      <p:pic>
        <p:nvPicPr>
          <p:cNvPr id="72" name="Picture 71">
            <a:extLst>
              <a:ext uri="{FF2B5EF4-FFF2-40B4-BE49-F238E27FC236}">
                <a16:creationId xmlns:a16="http://schemas.microsoft.com/office/drawing/2014/main" id="{A8B0BC8D-1883-AE2C-C4B4-F94AFB3AC9C4}"/>
              </a:ext>
            </a:extLst>
          </p:cNvPr>
          <p:cNvPicPr>
            <a:picLocks noChangeAspect="1"/>
          </p:cNvPicPr>
          <p:nvPr/>
        </p:nvPicPr>
        <p:blipFill>
          <a:blip r:embed="rId6"/>
          <a:stretch>
            <a:fillRect/>
          </a:stretch>
        </p:blipFill>
        <p:spPr>
          <a:xfrm>
            <a:off x="4069907" y="1154957"/>
            <a:ext cx="576521" cy="1421499"/>
          </a:xfrm>
          <a:prstGeom prst="rect">
            <a:avLst/>
          </a:prstGeom>
        </p:spPr>
      </p:pic>
      <p:pic>
        <p:nvPicPr>
          <p:cNvPr id="74" name="Picture 73">
            <a:extLst>
              <a:ext uri="{FF2B5EF4-FFF2-40B4-BE49-F238E27FC236}">
                <a16:creationId xmlns:a16="http://schemas.microsoft.com/office/drawing/2014/main" id="{F13F09D2-72C0-B15D-E8CE-5E13ACF2CC80}"/>
              </a:ext>
            </a:extLst>
          </p:cNvPr>
          <p:cNvPicPr>
            <a:picLocks noChangeAspect="1"/>
          </p:cNvPicPr>
          <p:nvPr/>
        </p:nvPicPr>
        <p:blipFill>
          <a:blip r:embed="rId7"/>
          <a:stretch>
            <a:fillRect/>
          </a:stretch>
        </p:blipFill>
        <p:spPr>
          <a:xfrm>
            <a:off x="7383862" y="1144297"/>
            <a:ext cx="564093" cy="1432268"/>
          </a:xfrm>
          <a:prstGeom prst="rect">
            <a:avLst/>
          </a:prstGeom>
        </p:spPr>
      </p:pic>
      <p:pic>
        <p:nvPicPr>
          <p:cNvPr id="77" name="Picture 76">
            <a:extLst>
              <a:ext uri="{FF2B5EF4-FFF2-40B4-BE49-F238E27FC236}">
                <a16:creationId xmlns:a16="http://schemas.microsoft.com/office/drawing/2014/main" id="{5AE1F064-C86B-0A9C-147D-3E9B29E49C36}"/>
              </a:ext>
            </a:extLst>
          </p:cNvPr>
          <p:cNvPicPr>
            <a:picLocks noChangeAspect="1"/>
          </p:cNvPicPr>
          <p:nvPr/>
        </p:nvPicPr>
        <p:blipFill>
          <a:blip r:embed="rId8"/>
          <a:srcRect r="58576"/>
          <a:stretch>
            <a:fillRect/>
          </a:stretch>
        </p:blipFill>
        <p:spPr>
          <a:xfrm>
            <a:off x="2621609" y="1113693"/>
            <a:ext cx="1458818" cy="1462763"/>
          </a:xfrm>
          <a:prstGeom prst="rect">
            <a:avLst/>
          </a:prstGeom>
        </p:spPr>
      </p:pic>
      <p:pic>
        <p:nvPicPr>
          <p:cNvPr id="78" name="Picture 77">
            <a:extLst>
              <a:ext uri="{FF2B5EF4-FFF2-40B4-BE49-F238E27FC236}">
                <a16:creationId xmlns:a16="http://schemas.microsoft.com/office/drawing/2014/main" id="{13DD3C85-B13A-6452-464A-FDF8842409E0}"/>
              </a:ext>
            </a:extLst>
          </p:cNvPr>
          <p:cNvPicPr>
            <a:picLocks noChangeAspect="1"/>
          </p:cNvPicPr>
          <p:nvPr/>
        </p:nvPicPr>
        <p:blipFill>
          <a:blip r:embed="rId9"/>
          <a:srcRect r="59186"/>
          <a:stretch>
            <a:fillRect/>
          </a:stretch>
        </p:blipFill>
        <p:spPr>
          <a:xfrm>
            <a:off x="5932904" y="1113692"/>
            <a:ext cx="1414551" cy="1439591"/>
          </a:xfrm>
          <a:prstGeom prst="rect">
            <a:avLst/>
          </a:prstGeom>
        </p:spPr>
      </p:pic>
      <p:pic>
        <p:nvPicPr>
          <p:cNvPr id="80" name="Picture 79">
            <a:extLst>
              <a:ext uri="{FF2B5EF4-FFF2-40B4-BE49-F238E27FC236}">
                <a16:creationId xmlns:a16="http://schemas.microsoft.com/office/drawing/2014/main" id="{F7C29DA7-E4C3-5F7E-07E8-BDDBCE0F3A62}"/>
              </a:ext>
            </a:extLst>
          </p:cNvPr>
          <p:cNvPicPr>
            <a:picLocks noChangeAspect="1"/>
          </p:cNvPicPr>
          <p:nvPr/>
        </p:nvPicPr>
        <p:blipFill>
          <a:blip r:embed="rId10"/>
          <a:stretch>
            <a:fillRect/>
          </a:stretch>
        </p:blipFill>
        <p:spPr>
          <a:xfrm>
            <a:off x="10406999" y="3257459"/>
            <a:ext cx="1138391" cy="2798183"/>
          </a:xfrm>
          <a:prstGeom prst="rect">
            <a:avLst/>
          </a:prstGeom>
        </p:spPr>
      </p:pic>
      <p:grpSp>
        <p:nvGrpSpPr>
          <p:cNvPr id="4" name="Group 3">
            <a:extLst>
              <a:ext uri="{FF2B5EF4-FFF2-40B4-BE49-F238E27FC236}">
                <a16:creationId xmlns:a16="http://schemas.microsoft.com/office/drawing/2014/main" id="{72D822D7-62E9-67AB-8256-1C4EF79BA35D}"/>
              </a:ext>
            </a:extLst>
          </p:cNvPr>
          <p:cNvGrpSpPr/>
          <p:nvPr/>
        </p:nvGrpSpPr>
        <p:grpSpPr>
          <a:xfrm>
            <a:off x="2454504" y="3420280"/>
            <a:ext cx="1774927" cy="2481401"/>
            <a:chOff x="2666504" y="4279785"/>
            <a:chExt cx="1369028" cy="2077381"/>
          </a:xfrm>
        </p:grpSpPr>
        <p:pic>
          <p:nvPicPr>
            <p:cNvPr id="82" name="Picture 81">
              <a:extLst>
                <a:ext uri="{FF2B5EF4-FFF2-40B4-BE49-F238E27FC236}">
                  <a16:creationId xmlns:a16="http://schemas.microsoft.com/office/drawing/2014/main" id="{BCC59B45-4662-6F46-2EF4-6CD2D854BC59}"/>
                </a:ext>
              </a:extLst>
            </p:cNvPr>
            <p:cNvPicPr>
              <a:picLocks noChangeAspect="1"/>
            </p:cNvPicPr>
            <p:nvPr/>
          </p:nvPicPr>
          <p:blipFill>
            <a:blip r:embed="rId11"/>
            <a:stretch>
              <a:fillRect/>
            </a:stretch>
          </p:blipFill>
          <p:spPr>
            <a:xfrm>
              <a:off x="2666504" y="4279785"/>
              <a:ext cx="1369028" cy="2077381"/>
            </a:xfrm>
            <a:prstGeom prst="rect">
              <a:avLst/>
            </a:prstGeom>
          </p:spPr>
        </p:pic>
        <p:sp>
          <p:nvSpPr>
            <p:cNvPr id="83" name="TextBox 82">
              <a:extLst>
                <a:ext uri="{FF2B5EF4-FFF2-40B4-BE49-F238E27FC236}">
                  <a16:creationId xmlns:a16="http://schemas.microsoft.com/office/drawing/2014/main" id="{614CD85D-7DCC-EA7D-DF52-3F622DD95553}"/>
                </a:ext>
              </a:extLst>
            </p:cNvPr>
            <p:cNvSpPr txBox="1"/>
            <p:nvPr/>
          </p:nvSpPr>
          <p:spPr>
            <a:xfrm>
              <a:off x="2911527" y="4750143"/>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600" b="1" dirty="0">
                  <a:solidFill>
                    <a:schemeClr val="bg1"/>
                  </a:solidFill>
                  <a:latin typeface="Helvetica" pitchFamily="2" charset="0"/>
                </a:rPr>
                <a:t>1</a:t>
              </a:r>
            </a:p>
          </p:txBody>
        </p:sp>
        <p:sp>
          <p:nvSpPr>
            <p:cNvPr id="84" name="TextBox 83">
              <a:extLst>
                <a:ext uri="{FF2B5EF4-FFF2-40B4-BE49-F238E27FC236}">
                  <a16:creationId xmlns:a16="http://schemas.microsoft.com/office/drawing/2014/main" id="{BF73468B-C58C-3F8A-EE75-45FBA1AC91F6}"/>
                </a:ext>
              </a:extLst>
            </p:cNvPr>
            <p:cNvSpPr txBox="1"/>
            <p:nvPr/>
          </p:nvSpPr>
          <p:spPr>
            <a:xfrm>
              <a:off x="3166807" y="4741532"/>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600" b="1" dirty="0">
                  <a:solidFill>
                    <a:schemeClr val="bg1"/>
                  </a:solidFill>
                  <a:latin typeface="Helvetica" pitchFamily="2" charset="0"/>
                </a:rPr>
                <a:t>2</a:t>
              </a:r>
            </a:p>
          </p:txBody>
        </p:sp>
        <p:sp>
          <p:nvSpPr>
            <p:cNvPr id="85" name="TextBox 84">
              <a:extLst>
                <a:ext uri="{FF2B5EF4-FFF2-40B4-BE49-F238E27FC236}">
                  <a16:creationId xmlns:a16="http://schemas.microsoft.com/office/drawing/2014/main" id="{8679CF35-1701-7234-D01A-9575942CCAED}"/>
                </a:ext>
              </a:extLst>
            </p:cNvPr>
            <p:cNvSpPr txBox="1"/>
            <p:nvPr/>
          </p:nvSpPr>
          <p:spPr>
            <a:xfrm>
              <a:off x="3401990" y="4749240"/>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400" b="1" dirty="0">
                  <a:solidFill>
                    <a:schemeClr val="bg1"/>
                  </a:solidFill>
                  <a:latin typeface="Helvetica" pitchFamily="2" charset="0"/>
                </a:rPr>
                <a:t>3</a:t>
              </a:r>
            </a:p>
          </p:txBody>
        </p:sp>
        <p:sp>
          <p:nvSpPr>
            <p:cNvPr id="86" name="TextBox 85">
              <a:extLst>
                <a:ext uri="{FF2B5EF4-FFF2-40B4-BE49-F238E27FC236}">
                  <a16:creationId xmlns:a16="http://schemas.microsoft.com/office/drawing/2014/main" id="{62765E3E-F3A3-02CB-B7A1-2C951A8FB1BA}"/>
                </a:ext>
              </a:extLst>
            </p:cNvPr>
            <p:cNvSpPr txBox="1"/>
            <p:nvPr/>
          </p:nvSpPr>
          <p:spPr>
            <a:xfrm>
              <a:off x="3644937" y="4741532"/>
              <a:ext cx="182880" cy="365760"/>
            </a:xfrm>
            <a:prstGeom prst="rect">
              <a:avLst/>
            </a:prstGeom>
            <a:solidFill>
              <a:schemeClr val="accent6"/>
            </a:solidFill>
          </p:spPr>
          <p:txBody>
            <a:bodyPr wrap="square" lIns="365760" tIns="274320" rIns="365760" bIns="274320" rtlCol="0">
              <a:spAutoFit/>
            </a:bodyPr>
            <a:lstStyle/>
            <a:p>
              <a:pPr algn="ctr">
                <a:lnSpc>
                  <a:spcPts val="1300"/>
                </a:lnSpc>
              </a:pPr>
              <a:r>
                <a:rPr lang="en-US" sz="1400" b="1" dirty="0">
                  <a:solidFill>
                    <a:schemeClr val="bg1"/>
                  </a:solidFill>
                  <a:latin typeface="Helvetica" pitchFamily="2" charset="0"/>
                </a:rPr>
                <a:t>4</a:t>
              </a:r>
            </a:p>
          </p:txBody>
        </p:sp>
      </p:grpSp>
    </p:spTree>
    <p:extLst>
      <p:ext uri="{BB962C8B-B14F-4D97-AF65-F5344CB8AC3E}">
        <p14:creationId xmlns:p14="http://schemas.microsoft.com/office/powerpoint/2010/main" val="4021188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39641-0B6A-C5E3-362C-50DD55E5E77A}"/>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50A4F-BC31-A2E5-10B9-AA93C8B9B859}"/>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11168886-8229-CF7C-DB36-92181306A9C7}"/>
              </a:ext>
            </a:extLst>
          </p:cNvPr>
          <p:cNvSpPr>
            <a:spLocks noGrp="1"/>
          </p:cNvSpPr>
          <p:nvPr>
            <p:ph type="sldNum" sz="quarter" idx="40"/>
          </p:nvPr>
        </p:nvSpPr>
        <p:spPr/>
        <p:txBody>
          <a:bodyPr/>
          <a:lstStyle/>
          <a:p>
            <a:fld id="{F4BAA12D-5F28-3140-935A-44BF4B54B6B6}" type="slidenum">
              <a:rPr lang="en-US" smtClean="0"/>
              <a:pPr/>
              <a:t>33</a:t>
            </a:fld>
            <a:endParaRPr lang="en-US" dirty="0"/>
          </a:p>
        </p:txBody>
      </p:sp>
      <p:sp>
        <p:nvSpPr>
          <p:cNvPr id="7" name="Title 2">
            <a:extLst>
              <a:ext uri="{FF2B5EF4-FFF2-40B4-BE49-F238E27FC236}">
                <a16:creationId xmlns:a16="http://schemas.microsoft.com/office/drawing/2014/main" id="{1276142C-CA29-0C05-205D-CC6C7296EAD4}"/>
              </a:ext>
            </a:extLst>
          </p:cNvPr>
          <p:cNvSpPr>
            <a:spLocks noGrp="1"/>
          </p:cNvSpPr>
          <p:nvPr>
            <p:ph type="title"/>
          </p:nvPr>
        </p:nvSpPr>
        <p:spPr>
          <a:xfrm>
            <a:off x="1163212" y="304630"/>
            <a:ext cx="9994393" cy="433527"/>
          </a:xfrm>
        </p:spPr>
        <p:txBody>
          <a:bodyPr/>
          <a:lstStyle/>
          <a:p>
            <a:r>
              <a:rPr lang="en-US" dirty="0"/>
              <a:t>SSR1 – Primary particle generation</a:t>
            </a:r>
          </a:p>
        </p:txBody>
      </p:sp>
      <p:sp>
        <p:nvSpPr>
          <p:cNvPr id="8" name="Text Placeholder 1">
            <a:extLst>
              <a:ext uri="{FF2B5EF4-FFF2-40B4-BE49-F238E27FC236}">
                <a16:creationId xmlns:a16="http://schemas.microsoft.com/office/drawing/2014/main" id="{7E856119-91CD-7BA3-DE2E-A902ECF29B63}"/>
              </a:ext>
            </a:extLst>
          </p:cNvPr>
          <p:cNvSpPr txBox="1">
            <a:spLocks/>
          </p:cNvSpPr>
          <p:nvPr/>
        </p:nvSpPr>
        <p:spPr>
          <a:xfrm>
            <a:off x="960829" y="894078"/>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3. Select particles impacting the cavity wall</a:t>
            </a:r>
          </a:p>
          <a:p>
            <a:pPr marL="0" indent="0">
              <a:buNone/>
            </a:pPr>
            <a:endParaRPr lang="en-US" dirty="0"/>
          </a:p>
        </p:txBody>
      </p:sp>
      <p:sp>
        <p:nvSpPr>
          <p:cNvPr id="9" name="Text Placeholder 1">
            <a:extLst>
              <a:ext uri="{FF2B5EF4-FFF2-40B4-BE49-F238E27FC236}">
                <a16:creationId xmlns:a16="http://schemas.microsoft.com/office/drawing/2014/main" id="{41AAD76A-133E-702F-6AA5-348744B1F5A7}"/>
              </a:ext>
            </a:extLst>
          </p:cNvPr>
          <p:cNvSpPr>
            <a:spLocks noGrp="1"/>
          </p:cNvSpPr>
          <p:nvPr>
            <p:ph type="body" sz="quarter" idx="10"/>
          </p:nvPr>
        </p:nvSpPr>
        <p:spPr>
          <a:xfrm>
            <a:off x="470760" y="1444704"/>
            <a:ext cx="4111180" cy="2867097"/>
          </a:xfrm>
        </p:spPr>
        <p:txBody>
          <a:bodyPr/>
          <a:lstStyle/>
          <a:p>
            <a:pPr algn="just">
              <a:spcAft>
                <a:spcPts val="600"/>
              </a:spcAft>
            </a:pPr>
            <a:r>
              <a:rPr lang="en-US" sz="1400" dirty="0">
                <a:latin typeface="Helvetica" panose="020B0604020202020204"/>
                <a:cs typeface="Helvetica" panose="020B0604020202020204"/>
              </a:rPr>
              <a:t>SSR1 cavity also exhibits symmetry across the x-y plane (z=0)</a:t>
            </a:r>
          </a:p>
          <a:p>
            <a:pPr algn="just">
              <a:spcAft>
                <a:spcPts val="600"/>
              </a:spcAft>
            </a:pPr>
            <a:r>
              <a:rPr lang="en-US" sz="1400" dirty="0">
                <a:latin typeface="Helvetica" panose="020B0604020202020204"/>
                <a:cs typeface="Helvetica" panose="020B0604020202020204"/>
              </a:rPr>
              <a:t>The peak energy particles reach is ~1.5 MeV</a:t>
            </a:r>
          </a:p>
          <a:p>
            <a:pPr algn="just">
              <a:spcAft>
                <a:spcPts val="600"/>
              </a:spcAft>
            </a:pPr>
            <a:r>
              <a:rPr lang="en-US" sz="1400" dirty="0">
                <a:latin typeface="Helvetica" panose="020B0604020202020204"/>
                <a:cs typeface="Helvetica" panose="020B0604020202020204"/>
              </a:rPr>
              <a:t>Field-emitted particles originating from irises 1 and 3 are predominantly accelerated to higher energies toward the +z direction</a:t>
            </a:r>
          </a:p>
          <a:p>
            <a:pPr algn="just">
              <a:spcAft>
                <a:spcPts val="600"/>
              </a:spcAft>
            </a:pPr>
            <a:r>
              <a:rPr lang="en-US" sz="1400" dirty="0">
                <a:latin typeface="Helvetica" panose="020B0604020202020204"/>
                <a:cs typeface="Helvetica" panose="020B0604020202020204"/>
              </a:rPr>
              <a:t>Conversely, particles emitted from Irises 2 and 4 exhibit an opposite trend, gaining maximum kinetic energy toward the -z direction</a:t>
            </a:r>
          </a:p>
          <a:p>
            <a:pPr>
              <a:spcAft>
                <a:spcPts val="600"/>
              </a:spcAft>
            </a:pPr>
            <a:endParaRPr lang="en-US" sz="1400" dirty="0">
              <a:solidFill>
                <a:srgbClr val="404040"/>
              </a:solidFill>
            </a:endParaRPr>
          </a:p>
          <a:p>
            <a:pPr algn="just"/>
            <a:endParaRPr lang="en-US" sz="1400" dirty="0">
              <a:solidFill>
                <a:srgbClr val="404040"/>
              </a:solidFill>
            </a:endParaRPr>
          </a:p>
          <a:p>
            <a:pPr algn="just"/>
            <a:endParaRPr lang="en-US" sz="1400" dirty="0">
              <a:latin typeface="Helvetica" panose="020B0604020202020204" pitchFamily="34" charset="0"/>
              <a:cs typeface="Helvetica" panose="020B0604020202020204" pitchFamily="34" charset="0"/>
            </a:endParaRPr>
          </a:p>
          <a:p>
            <a:pPr algn="just"/>
            <a:endParaRPr lang="en-US" sz="1400" dirty="0"/>
          </a:p>
        </p:txBody>
      </p:sp>
      <p:sp>
        <p:nvSpPr>
          <p:cNvPr id="34" name="TextBox 33">
            <a:extLst>
              <a:ext uri="{FF2B5EF4-FFF2-40B4-BE49-F238E27FC236}">
                <a16:creationId xmlns:a16="http://schemas.microsoft.com/office/drawing/2014/main" id="{6B3A084E-C679-3EDB-D489-9A2F5BC96D09}"/>
              </a:ext>
            </a:extLst>
          </p:cNvPr>
          <p:cNvSpPr txBox="1"/>
          <p:nvPr/>
        </p:nvSpPr>
        <p:spPr>
          <a:xfrm>
            <a:off x="4691773" y="5748929"/>
            <a:ext cx="3686911" cy="430887"/>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39: The position and energy distribution (in MeV) of electrons impacting the cavity surface.</a:t>
            </a:r>
          </a:p>
        </p:txBody>
      </p:sp>
      <p:sp>
        <p:nvSpPr>
          <p:cNvPr id="35" name="TextBox 34">
            <a:extLst>
              <a:ext uri="{FF2B5EF4-FFF2-40B4-BE49-F238E27FC236}">
                <a16:creationId xmlns:a16="http://schemas.microsoft.com/office/drawing/2014/main" id="{969CBE85-DE36-8C42-8B62-F66BB323A811}"/>
              </a:ext>
            </a:extLst>
          </p:cNvPr>
          <p:cNvSpPr txBox="1"/>
          <p:nvPr/>
        </p:nvSpPr>
        <p:spPr>
          <a:xfrm>
            <a:off x="7992513" y="5640916"/>
            <a:ext cx="4196456"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40: Particle energy along the cavity length.</a:t>
            </a:r>
          </a:p>
        </p:txBody>
      </p:sp>
      <p:sp>
        <p:nvSpPr>
          <p:cNvPr id="36" name="Text Placeholder 1">
            <a:extLst>
              <a:ext uri="{FF2B5EF4-FFF2-40B4-BE49-F238E27FC236}">
                <a16:creationId xmlns:a16="http://schemas.microsoft.com/office/drawing/2014/main" id="{BF2D7D2F-23AF-5A51-2B61-D3C377EC3AF7}"/>
              </a:ext>
            </a:extLst>
          </p:cNvPr>
          <p:cNvSpPr txBox="1">
            <a:spLocks/>
          </p:cNvSpPr>
          <p:nvPr/>
        </p:nvSpPr>
        <p:spPr>
          <a:xfrm>
            <a:off x="6242181" y="4769958"/>
            <a:ext cx="5480700" cy="1314829"/>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600"/>
              </a:spcAft>
            </a:pPr>
            <a:endParaRPr lang="en-US" sz="1400" dirty="0">
              <a:latin typeface="Helvetica" panose="020B0604020202020204"/>
              <a:cs typeface="Helvetica" panose="020B0604020202020204"/>
            </a:endParaRPr>
          </a:p>
        </p:txBody>
      </p:sp>
      <p:pic>
        <p:nvPicPr>
          <p:cNvPr id="3" name="Picture 2">
            <a:extLst>
              <a:ext uri="{FF2B5EF4-FFF2-40B4-BE49-F238E27FC236}">
                <a16:creationId xmlns:a16="http://schemas.microsoft.com/office/drawing/2014/main" id="{5F6DC737-3742-B2E5-1DDA-B0677087E916}"/>
              </a:ext>
            </a:extLst>
          </p:cNvPr>
          <p:cNvPicPr>
            <a:picLocks noChangeAspect="1"/>
          </p:cNvPicPr>
          <p:nvPr/>
        </p:nvPicPr>
        <p:blipFill>
          <a:blip r:embed="rId3"/>
          <a:stretch>
            <a:fillRect/>
          </a:stretch>
        </p:blipFill>
        <p:spPr>
          <a:xfrm>
            <a:off x="5136644" y="1288783"/>
            <a:ext cx="2797171" cy="4352133"/>
          </a:xfrm>
          <a:prstGeom prst="rect">
            <a:avLst/>
          </a:prstGeom>
        </p:spPr>
      </p:pic>
      <p:pic>
        <p:nvPicPr>
          <p:cNvPr id="10" name="Picture 9">
            <a:extLst>
              <a:ext uri="{FF2B5EF4-FFF2-40B4-BE49-F238E27FC236}">
                <a16:creationId xmlns:a16="http://schemas.microsoft.com/office/drawing/2014/main" id="{C9E4EC2F-E8FA-C2DC-6016-35EA8374A1A5}"/>
              </a:ext>
            </a:extLst>
          </p:cNvPr>
          <p:cNvPicPr>
            <a:picLocks noChangeAspect="1"/>
          </p:cNvPicPr>
          <p:nvPr/>
        </p:nvPicPr>
        <p:blipFill>
          <a:blip r:embed="rId4"/>
          <a:stretch>
            <a:fillRect/>
          </a:stretch>
        </p:blipFill>
        <p:spPr>
          <a:xfrm>
            <a:off x="8217847" y="1465331"/>
            <a:ext cx="3372828" cy="4077905"/>
          </a:xfrm>
          <a:prstGeom prst="rect">
            <a:avLst/>
          </a:prstGeom>
        </p:spPr>
      </p:pic>
    </p:spTree>
    <p:extLst>
      <p:ext uri="{BB962C8B-B14F-4D97-AF65-F5344CB8AC3E}">
        <p14:creationId xmlns:p14="http://schemas.microsoft.com/office/powerpoint/2010/main" val="3783362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55A96-6020-C7A8-70EF-893904E4011B}"/>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0AA56C-BF71-5C11-E158-7437C5D82F0B}"/>
              </a:ext>
            </a:extLst>
          </p:cNvPr>
          <p:cNvSpPr>
            <a:spLocks noGrp="1"/>
          </p:cNvSpPr>
          <p:nvPr>
            <p:ph type="ftr" sz="quarter" idx="39"/>
          </p:nvPr>
        </p:nvSpPr>
        <p:spPr/>
        <p:txBody>
          <a:bodyPr/>
          <a:lstStyle/>
          <a:p>
            <a:pPr>
              <a:defRPr/>
            </a:pPr>
            <a:r>
              <a:rPr lang="en-US" dirty="0"/>
              <a:t>Sajini Wijethunga | Field Emission Analysis in PIP-II SRF Cavities Using Geant4</a:t>
            </a:r>
          </a:p>
        </p:txBody>
      </p:sp>
      <p:sp>
        <p:nvSpPr>
          <p:cNvPr id="6" name="Slide Number Placeholder 5">
            <a:extLst>
              <a:ext uri="{FF2B5EF4-FFF2-40B4-BE49-F238E27FC236}">
                <a16:creationId xmlns:a16="http://schemas.microsoft.com/office/drawing/2014/main" id="{FF5E82E9-F551-6BD9-C82C-EA8242BA476E}"/>
              </a:ext>
            </a:extLst>
          </p:cNvPr>
          <p:cNvSpPr>
            <a:spLocks noGrp="1"/>
          </p:cNvSpPr>
          <p:nvPr>
            <p:ph type="sldNum" sz="quarter" idx="40"/>
          </p:nvPr>
        </p:nvSpPr>
        <p:spPr/>
        <p:txBody>
          <a:bodyPr/>
          <a:lstStyle/>
          <a:p>
            <a:fld id="{F4BAA12D-5F28-3140-935A-44BF4B54B6B6}" type="slidenum">
              <a:rPr lang="en-US" smtClean="0"/>
              <a:pPr/>
              <a:t>34</a:t>
            </a:fld>
            <a:endParaRPr lang="en-US" dirty="0"/>
          </a:p>
        </p:txBody>
      </p:sp>
      <p:sp>
        <p:nvSpPr>
          <p:cNvPr id="7" name="Title 2">
            <a:extLst>
              <a:ext uri="{FF2B5EF4-FFF2-40B4-BE49-F238E27FC236}">
                <a16:creationId xmlns:a16="http://schemas.microsoft.com/office/drawing/2014/main" id="{1A901122-4B76-CA2F-4EC8-2FD136190739}"/>
              </a:ext>
            </a:extLst>
          </p:cNvPr>
          <p:cNvSpPr>
            <a:spLocks noGrp="1"/>
          </p:cNvSpPr>
          <p:nvPr>
            <p:ph type="title"/>
          </p:nvPr>
        </p:nvSpPr>
        <p:spPr>
          <a:xfrm>
            <a:off x="1163212" y="326251"/>
            <a:ext cx="9994393" cy="433527"/>
          </a:xfrm>
        </p:spPr>
        <p:txBody>
          <a:bodyPr/>
          <a:lstStyle/>
          <a:p>
            <a:r>
              <a:rPr lang="en-US" dirty="0"/>
              <a:t>SSR1 – Geant4 results analysis</a:t>
            </a:r>
          </a:p>
        </p:txBody>
      </p:sp>
      <p:sp>
        <p:nvSpPr>
          <p:cNvPr id="8" name="Text Placeholder 1">
            <a:extLst>
              <a:ext uri="{FF2B5EF4-FFF2-40B4-BE49-F238E27FC236}">
                <a16:creationId xmlns:a16="http://schemas.microsoft.com/office/drawing/2014/main" id="{DB00F795-0B86-64F3-EF3E-227CC5032187}"/>
              </a:ext>
            </a:extLst>
          </p:cNvPr>
          <p:cNvSpPr>
            <a:spLocks noGrp="1"/>
          </p:cNvSpPr>
          <p:nvPr>
            <p:ph type="body" sz="quarter" idx="10"/>
          </p:nvPr>
        </p:nvSpPr>
        <p:spPr>
          <a:xfrm>
            <a:off x="736659" y="841269"/>
            <a:ext cx="9994392" cy="1699982"/>
          </a:xfrm>
        </p:spPr>
        <p:txBody>
          <a:bodyPr/>
          <a:lstStyle/>
          <a:p>
            <a:r>
              <a:rPr lang="en-US" sz="1600" dirty="0">
                <a:solidFill>
                  <a:srgbClr val="0070C0"/>
                </a:solidFill>
              </a:rPr>
              <a:t>Particles exiting the cavity wall</a:t>
            </a:r>
          </a:p>
        </p:txBody>
      </p:sp>
      <p:sp>
        <p:nvSpPr>
          <p:cNvPr id="22" name="TextBox 21">
            <a:extLst>
              <a:ext uri="{FF2B5EF4-FFF2-40B4-BE49-F238E27FC236}">
                <a16:creationId xmlns:a16="http://schemas.microsoft.com/office/drawing/2014/main" id="{F731A32B-DEB0-0FBB-A97C-29C0A06DF259}"/>
              </a:ext>
            </a:extLst>
          </p:cNvPr>
          <p:cNvSpPr txBox="1"/>
          <p:nvPr/>
        </p:nvSpPr>
        <p:spPr>
          <a:xfrm>
            <a:off x="607936" y="3804389"/>
            <a:ext cx="6360627"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41: Number of particles exiting the cavity wall visualization in the Y-Z plane and X-Y plane. </a:t>
            </a:r>
          </a:p>
          <a:p>
            <a:pPr algn="ctr"/>
            <a:endParaRPr lang="en-US" sz="1100" dirty="0">
              <a:latin typeface="Helvetica" panose="020B0604020202020204"/>
              <a:cs typeface="Helvetica" panose="020B0604020202020204"/>
            </a:endParaRPr>
          </a:p>
        </p:txBody>
      </p:sp>
      <p:sp>
        <p:nvSpPr>
          <p:cNvPr id="23" name="TextBox 22">
            <a:extLst>
              <a:ext uri="{FF2B5EF4-FFF2-40B4-BE49-F238E27FC236}">
                <a16:creationId xmlns:a16="http://schemas.microsoft.com/office/drawing/2014/main" id="{2494FDAA-3C1E-389A-5526-1A2B1FAF4355}"/>
              </a:ext>
            </a:extLst>
          </p:cNvPr>
          <p:cNvSpPr txBox="1"/>
          <p:nvPr/>
        </p:nvSpPr>
        <p:spPr>
          <a:xfrm>
            <a:off x="303655" y="4326317"/>
            <a:ext cx="5792346" cy="1169551"/>
          </a:xfrm>
          <a:prstGeom prst="rect">
            <a:avLst/>
          </a:prstGeom>
          <a:noFill/>
          <a:ln>
            <a:noFill/>
          </a:ln>
        </p:spPr>
        <p:txBody>
          <a:bodyPr wrap="square">
            <a:spAutoFit/>
          </a:bodyPr>
          <a:lstStyle/>
          <a:p>
            <a:pPr marL="285750" indent="-285750" algn="just">
              <a:spcAft>
                <a:spcPts val="600"/>
              </a:spcAft>
              <a:buFont typeface="Arial" panose="020B0604020202020204" pitchFamily="34" charset="0"/>
              <a:buChar char="•"/>
            </a:pPr>
            <a:r>
              <a:rPr lang="en-US" sz="1300" dirty="0">
                <a:latin typeface="Helvetica" panose="020B0604020202020204"/>
                <a:cs typeface="Helvetica" panose="020B0604020202020204"/>
              </a:rPr>
              <a:t>The He jacket and the surrounding vacuum vessel act as highly effective shields, absorbing most of the particles that manage to escape the cavity</a:t>
            </a:r>
          </a:p>
          <a:p>
            <a:pPr marL="285750" indent="-285750" algn="just">
              <a:spcAft>
                <a:spcPts val="600"/>
              </a:spcAft>
              <a:buFont typeface="Arial" panose="020B0604020202020204" pitchFamily="34" charset="0"/>
              <a:buChar char="•"/>
            </a:pPr>
            <a:r>
              <a:rPr lang="en-US" sz="1300" dirty="0">
                <a:latin typeface="Helvetica" panose="020B0604020202020204"/>
                <a:cs typeface="Helvetica" panose="020B0604020202020204"/>
              </a:rPr>
              <a:t>The energy distribution profiles across all irises match closely, peaking sharply near 0.1 MeV and dropping off entirely past 1.2 MeV</a:t>
            </a:r>
          </a:p>
        </p:txBody>
      </p:sp>
      <p:sp>
        <p:nvSpPr>
          <p:cNvPr id="40" name="TextBox 39">
            <a:extLst>
              <a:ext uri="{FF2B5EF4-FFF2-40B4-BE49-F238E27FC236}">
                <a16:creationId xmlns:a16="http://schemas.microsoft.com/office/drawing/2014/main" id="{17C9901F-DA10-4D9B-652C-1344D87A1CA6}"/>
              </a:ext>
            </a:extLst>
          </p:cNvPr>
          <p:cNvSpPr txBox="1"/>
          <p:nvPr/>
        </p:nvSpPr>
        <p:spPr>
          <a:xfrm>
            <a:off x="7284444" y="3781000"/>
            <a:ext cx="4360207"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42: Energy distribution of the particles exiting the cavity wall. </a:t>
            </a:r>
          </a:p>
          <a:p>
            <a:pPr algn="ctr"/>
            <a:endParaRPr lang="en-US" sz="1100" dirty="0">
              <a:latin typeface="Helvetica" panose="020B0604020202020204"/>
              <a:cs typeface="Helvetica" panose="020B0604020202020204"/>
            </a:endParaRPr>
          </a:p>
        </p:txBody>
      </p:sp>
      <p:pic>
        <p:nvPicPr>
          <p:cNvPr id="18" name="Picture 17">
            <a:extLst>
              <a:ext uri="{FF2B5EF4-FFF2-40B4-BE49-F238E27FC236}">
                <a16:creationId xmlns:a16="http://schemas.microsoft.com/office/drawing/2014/main" id="{1705457C-111A-1E4E-9A17-55BFA7097B47}"/>
              </a:ext>
            </a:extLst>
          </p:cNvPr>
          <p:cNvPicPr>
            <a:picLocks noChangeAspect="1"/>
          </p:cNvPicPr>
          <p:nvPr/>
        </p:nvPicPr>
        <p:blipFill>
          <a:blip r:embed="rId2"/>
          <a:stretch>
            <a:fillRect/>
          </a:stretch>
        </p:blipFill>
        <p:spPr>
          <a:xfrm>
            <a:off x="7097286" y="1114725"/>
            <a:ext cx="4462504" cy="2678157"/>
          </a:xfrm>
          <a:prstGeom prst="rect">
            <a:avLst/>
          </a:prstGeom>
        </p:spPr>
      </p:pic>
      <p:pic>
        <p:nvPicPr>
          <p:cNvPr id="11" name="Picture 10">
            <a:extLst>
              <a:ext uri="{FF2B5EF4-FFF2-40B4-BE49-F238E27FC236}">
                <a16:creationId xmlns:a16="http://schemas.microsoft.com/office/drawing/2014/main" id="{9B6ED860-F81E-4E22-745A-663795C992DD}"/>
              </a:ext>
            </a:extLst>
          </p:cNvPr>
          <p:cNvPicPr>
            <a:picLocks noChangeAspect="1"/>
          </p:cNvPicPr>
          <p:nvPr/>
        </p:nvPicPr>
        <p:blipFill>
          <a:blip r:embed="rId3"/>
          <a:srcRect l="11983" r="4070"/>
          <a:stretch>
            <a:fillRect/>
          </a:stretch>
        </p:blipFill>
        <p:spPr>
          <a:xfrm>
            <a:off x="607936" y="1180607"/>
            <a:ext cx="5828981" cy="2476993"/>
          </a:xfrm>
          <a:prstGeom prst="rect">
            <a:avLst/>
          </a:prstGeom>
        </p:spPr>
      </p:pic>
      <p:pic>
        <p:nvPicPr>
          <p:cNvPr id="13" name="Picture 12">
            <a:extLst>
              <a:ext uri="{FF2B5EF4-FFF2-40B4-BE49-F238E27FC236}">
                <a16:creationId xmlns:a16="http://schemas.microsoft.com/office/drawing/2014/main" id="{F1ABD592-4ABA-686F-1EBB-8364A1F53DD2}"/>
              </a:ext>
            </a:extLst>
          </p:cNvPr>
          <p:cNvPicPr>
            <a:picLocks noChangeAspect="1"/>
          </p:cNvPicPr>
          <p:nvPr/>
        </p:nvPicPr>
        <p:blipFill>
          <a:blip r:embed="rId4"/>
          <a:srcRect t="6678"/>
          <a:stretch>
            <a:fillRect/>
          </a:stretch>
        </p:blipFill>
        <p:spPr>
          <a:xfrm>
            <a:off x="6895824" y="4141263"/>
            <a:ext cx="4688240" cy="2499324"/>
          </a:xfrm>
          <a:prstGeom prst="rect">
            <a:avLst/>
          </a:prstGeom>
        </p:spPr>
      </p:pic>
      <p:sp>
        <p:nvSpPr>
          <p:cNvPr id="14" name="TextBox 13">
            <a:extLst>
              <a:ext uri="{FF2B5EF4-FFF2-40B4-BE49-F238E27FC236}">
                <a16:creationId xmlns:a16="http://schemas.microsoft.com/office/drawing/2014/main" id="{60BD124D-67F9-131F-8063-2A3853920014}"/>
              </a:ext>
            </a:extLst>
          </p:cNvPr>
          <p:cNvSpPr txBox="1"/>
          <p:nvPr/>
        </p:nvSpPr>
        <p:spPr>
          <a:xfrm>
            <a:off x="7145327" y="6581150"/>
            <a:ext cx="4366421" cy="430887"/>
          </a:xfrm>
          <a:prstGeom prst="rect">
            <a:avLst/>
          </a:prstGeom>
          <a:noFill/>
        </p:spPr>
        <p:txBody>
          <a:bodyPr wrap="square">
            <a:spAutoFit/>
          </a:bodyPr>
          <a:lstStyle/>
          <a:p>
            <a:pPr algn="ctr"/>
            <a:r>
              <a:rPr lang="en-US" sz="1100" dirty="0">
                <a:latin typeface="Helvetica" panose="020B0604020202020204"/>
                <a:cs typeface="Helvetica" panose="020B0604020202020204"/>
              </a:rPr>
              <a:t>Fig. 12: Particle breakdown exiting the cavity volume.</a:t>
            </a:r>
          </a:p>
          <a:p>
            <a:pPr algn="ctr"/>
            <a:endParaRPr lang="en-US" sz="1100" dirty="0">
              <a:latin typeface="Helvetica" panose="020B0604020202020204"/>
              <a:cs typeface="Helvetica" panose="020B0604020202020204"/>
            </a:endParaRPr>
          </a:p>
        </p:txBody>
      </p:sp>
    </p:spTree>
    <p:extLst>
      <p:ext uri="{BB962C8B-B14F-4D97-AF65-F5344CB8AC3E}">
        <p14:creationId xmlns:p14="http://schemas.microsoft.com/office/powerpoint/2010/main" val="337168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2E9AE2-B78C-D275-A6B3-3076273DA8FD}"/>
              </a:ext>
            </a:extLst>
          </p:cNvPr>
          <p:cNvSpPr>
            <a:spLocks noGrp="1"/>
          </p:cNvSpPr>
          <p:nvPr>
            <p:ph type="title"/>
          </p:nvPr>
        </p:nvSpPr>
        <p:spPr/>
        <p:txBody>
          <a:bodyPr/>
          <a:lstStyle/>
          <a:p>
            <a:r>
              <a:rPr lang="en-US" dirty="0"/>
              <a:t>Neutron Production</a:t>
            </a:r>
          </a:p>
        </p:txBody>
      </p:sp>
      <p:sp>
        <p:nvSpPr>
          <p:cNvPr id="5" name="Footer Placeholder 4">
            <a:extLst>
              <a:ext uri="{FF2B5EF4-FFF2-40B4-BE49-F238E27FC236}">
                <a16:creationId xmlns:a16="http://schemas.microsoft.com/office/drawing/2014/main" id="{FA5E6AAF-DD77-2FA8-DF07-F0A529916C31}"/>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88A9EB11-7354-5541-114A-0EED7BC18EB6}"/>
              </a:ext>
            </a:extLst>
          </p:cNvPr>
          <p:cNvSpPr>
            <a:spLocks noGrp="1"/>
          </p:cNvSpPr>
          <p:nvPr>
            <p:ph type="sldNum" sz="quarter" idx="40"/>
          </p:nvPr>
        </p:nvSpPr>
        <p:spPr/>
        <p:txBody>
          <a:bodyPr/>
          <a:lstStyle/>
          <a:p>
            <a:fld id="{F4BAA12D-5F28-3140-935A-44BF4B54B6B6}" type="slidenum">
              <a:rPr lang="en-US" smtClean="0"/>
              <a:pPr/>
              <a:t>35</a:t>
            </a:fld>
            <a:endParaRPr lang="en-US" dirty="0"/>
          </a:p>
        </p:txBody>
      </p:sp>
      <p:pic>
        <p:nvPicPr>
          <p:cNvPr id="8" name="Picture 7">
            <a:extLst>
              <a:ext uri="{FF2B5EF4-FFF2-40B4-BE49-F238E27FC236}">
                <a16:creationId xmlns:a16="http://schemas.microsoft.com/office/drawing/2014/main" id="{684CFC76-F506-CDE1-C7F3-A7158B41504C}"/>
              </a:ext>
            </a:extLst>
          </p:cNvPr>
          <p:cNvPicPr>
            <a:picLocks noChangeAspect="1"/>
          </p:cNvPicPr>
          <p:nvPr/>
        </p:nvPicPr>
        <p:blipFill>
          <a:blip r:embed="rId2"/>
          <a:stretch>
            <a:fillRect/>
          </a:stretch>
        </p:blipFill>
        <p:spPr>
          <a:xfrm>
            <a:off x="129177" y="1291920"/>
            <a:ext cx="6708351" cy="2098031"/>
          </a:xfrm>
          <a:prstGeom prst="rect">
            <a:avLst/>
          </a:prstGeom>
        </p:spPr>
      </p:pic>
    </p:spTree>
    <p:extLst>
      <p:ext uri="{BB962C8B-B14F-4D97-AF65-F5344CB8AC3E}">
        <p14:creationId xmlns:p14="http://schemas.microsoft.com/office/powerpoint/2010/main" val="2923628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6F5E9-39B4-DDAA-94A7-BEA5964385B1}"/>
              </a:ext>
            </a:extLst>
          </p:cNvPr>
          <p:cNvSpPr>
            <a:spLocks noGrp="1"/>
          </p:cNvSpPr>
          <p:nvPr>
            <p:ph type="title"/>
          </p:nvPr>
        </p:nvSpPr>
        <p:spPr/>
        <p:txBody>
          <a:bodyPr/>
          <a:lstStyle/>
          <a:p>
            <a:r>
              <a:rPr lang="en-US" dirty="0"/>
              <a:t>Path to calculate radiation </a:t>
            </a:r>
          </a:p>
        </p:txBody>
      </p:sp>
      <p:sp>
        <p:nvSpPr>
          <p:cNvPr id="5" name="Footer Placeholder 4">
            <a:extLst>
              <a:ext uri="{FF2B5EF4-FFF2-40B4-BE49-F238E27FC236}">
                <a16:creationId xmlns:a16="http://schemas.microsoft.com/office/drawing/2014/main" id="{B9B6B4B1-304C-748B-21E3-C3C4E7EB867C}"/>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E209093B-B9A0-5761-BA8B-4FCC13F047CD}"/>
              </a:ext>
            </a:extLst>
          </p:cNvPr>
          <p:cNvSpPr>
            <a:spLocks noGrp="1"/>
          </p:cNvSpPr>
          <p:nvPr>
            <p:ph type="sldNum" sz="quarter" idx="40"/>
          </p:nvPr>
        </p:nvSpPr>
        <p:spPr/>
        <p:txBody>
          <a:bodyPr/>
          <a:lstStyle/>
          <a:p>
            <a:fld id="{F4BAA12D-5F28-3140-935A-44BF4B54B6B6}" type="slidenum">
              <a:rPr lang="en-US" smtClean="0"/>
              <a:pPr/>
              <a:t>36</a:t>
            </a:fld>
            <a:endParaRPr lang="en-US" dirty="0"/>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56385EF-D6FA-72A4-62E9-B0360CAAE5B8}"/>
                  </a:ext>
                </a:extLst>
              </p:cNvPr>
              <p:cNvSpPr txBox="1"/>
              <p:nvPr/>
            </p:nvSpPr>
            <p:spPr>
              <a:xfrm>
                <a:off x="1163212" y="1241947"/>
                <a:ext cx="3923766" cy="449610"/>
              </a:xfrm>
              <a:prstGeom prst="rect">
                <a:avLst/>
              </a:prstGeom>
              <a:solidFill>
                <a:schemeClr val="bg1"/>
              </a:solidFill>
              <a:ln>
                <a:solidFill>
                  <a:schemeClr val="bg1"/>
                </a:solidFill>
              </a:ln>
            </p:spPr>
            <p:txBody>
              <a:bodyPr wrap="square" lIns="0" tIns="0" rIns="0" bIns="0" rtlCol="0">
                <a:spAutoFit/>
              </a:bodyPr>
              <a:lstStyle/>
              <a:p>
                <a:pPr algn="ctr">
                  <a:spcAft>
                    <a:spcPts val="800"/>
                  </a:spcAft>
                </a:pPr>
                <a14:m>
                  <m:oMath xmlns:m="http://schemas.openxmlformats.org/officeDocument/2006/math">
                    <m:r>
                      <a:rPr lang="en-US" sz="2000" b="1" i="1" smtClean="0">
                        <a:solidFill>
                          <a:schemeClr val="tx1">
                            <a:lumMod val="75000"/>
                          </a:schemeClr>
                        </a:solidFill>
                        <a:latin typeface="Cambria Math" panose="02040503050406030204" pitchFamily="18" charset="0"/>
                      </a:rPr>
                      <m:t>𝑹𝒆𝒎</m:t>
                    </m:r>
                    <m:r>
                      <a:rPr lang="en-US" sz="2000" b="1" i="1" smtClean="0">
                        <a:solidFill>
                          <a:schemeClr val="tx1">
                            <a:lumMod val="75000"/>
                          </a:schemeClr>
                        </a:solidFill>
                        <a:latin typeface="Cambria Math" panose="02040503050406030204" pitchFamily="18" charset="0"/>
                      </a:rPr>
                      <m:t>= </m:t>
                    </m:r>
                    <m:f>
                      <m:fPr>
                        <m:ctrlPr>
                          <a:rPr lang="en-US" sz="2000" b="1" i="1" smtClean="0">
                            <a:solidFill>
                              <a:schemeClr val="tx1">
                                <a:lumMod val="75000"/>
                              </a:schemeClr>
                            </a:solidFill>
                            <a:latin typeface="Cambria Math" panose="02040503050406030204" pitchFamily="18" charset="0"/>
                          </a:rPr>
                        </m:ctrlPr>
                      </m:fPr>
                      <m:num>
                        <m:r>
                          <a:rPr lang="en-US" sz="2000" b="1" i="1" smtClean="0">
                            <a:solidFill>
                              <a:schemeClr val="tx1">
                                <a:lumMod val="75000"/>
                              </a:schemeClr>
                            </a:solidFill>
                            <a:latin typeface="Cambria Math" panose="02040503050406030204" pitchFamily="18" charset="0"/>
                          </a:rPr>
                          <m:t>𝑵</m:t>
                        </m:r>
                        <m:r>
                          <a:rPr lang="en-US" sz="2000" b="1" i="1" smtClean="0">
                            <a:solidFill>
                              <a:schemeClr val="tx1">
                                <a:lumMod val="75000"/>
                              </a:schemeClr>
                            </a:solidFill>
                            <a:latin typeface="Cambria Math" panose="02040503050406030204" pitchFamily="18" charset="0"/>
                          </a:rPr>
                          <m:t>.</m:t>
                        </m:r>
                        <m:r>
                          <a:rPr lang="en-US" sz="2000" b="1" i="1" smtClean="0">
                            <a:solidFill>
                              <a:schemeClr val="tx1">
                                <a:lumMod val="75000"/>
                              </a:schemeClr>
                            </a:solidFill>
                            <a:latin typeface="Cambria Math" panose="02040503050406030204" pitchFamily="18" charset="0"/>
                          </a:rPr>
                          <m:t>𝑬</m:t>
                        </m:r>
                        <m:r>
                          <a:rPr lang="en-US" sz="2000" b="1" i="1" smtClean="0">
                            <a:solidFill>
                              <a:schemeClr val="tx1">
                                <a:lumMod val="75000"/>
                              </a:schemeClr>
                            </a:solidFill>
                            <a:latin typeface="Cambria Math" panose="02040503050406030204" pitchFamily="18" charset="0"/>
                          </a:rPr>
                          <m:t>.</m:t>
                        </m:r>
                        <m:r>
                          <a:rPr lang="en-US" sz="2000" b="1" i="1" smtClean="0">
                            <a:solidFill>
                              <a:schemeClr val="tx1">
                                <a:lumMod val="75000"/>
                              </a:schemeClr>
                            </a:solidFill>
                            <a:latin typeface="Cambria Math" panose="02040503050406030204" pitchFamily="18" charset="0"/>
                          </a:rPr>
                          <m:t>𝒇</m:t>
                        </m:r>
                        <m:r>
                          <a:rPr lang="en-US" sz="2000" b="1" i="1" smtClean="0">
                            <a:solidFill>
                              <a:schemeClr val="tx1">
                                <a:lumMod val="75000"/>
                              </a:schemeClr>
                            </a:solidFill>
                            <a:latin typeface="Cambria Math" panose="02040503050406030204" pitchFamily="18" charset="0"/>
                          </a:rPr>
                          <m:t>.</m:t>
                        </m:r>
                        <m:r>
                          <a:rPr lang="en-US" sz="2000" b="1" i="1" smtClean="0">
                            <a:solidFill>
                              <a:schemeClr val="tx1">
                                <a:lumMod val="75000"/>
                              </a:schemeClr>
                            </a:solidFill>
                            <a:latin typeface="Cambria Math" panose="02040503050406030204" pitchFamily="18" charset="0"/>
                          </a:rPr>
                          <m:t>𝒌</m:t>
                        </m:r>
                      </m:num>
                      <m:den>
                        <m:r>
                          <a:rPr lang="en-US" sz="2000" b="1" i="1" smtClean="0">
                            <a:solidFill>
                              <a:schemeClr val="tx1">
                                <a:lumMod val="75000"/>
                              </a:schemeClr>
                            </a:solidFill>
                            <a:latin typeface="Cambria Math" panose="02040503050406030204" pitchFamily="18" charset="0"/>
                          </a:rPr>
                          <m:t>𝒎</m:t>
                        </m:r>
                      </m:den>
                    </m:f>
                  </m:oMath>
                </a14:m>
                <a:r>
                  <a:rPr lang="en-US" sz="2000" b="1" dirty="0">
                    <a:solidFill>
                      <a:schemeClr val="tx1">
                        <a:lumMod val="75000"/>
                      </a:schemeClr>
                    </a:solidFill>
                    <a:latin typeface="Helvetica" pitchFamily="2" charset="0"/>
                  </a:rPr>
                  <a:t> . Q</a:t>
                </a:r>
              </a:p>
            </p:txBody>
          </p:sp>
        </mc:Choice>
        <mc:Fallback>
          <p:sp>
            <p:nvSpPr>
              <p:cNvPr id="7" name="TextBox 6">
                <a:extLst>
                  <a:ext uri="{FF2B5EF4-FFF2-40B4-BE49-F238E27FC236}">
                    <a16:creationId xmlns:a16="http://schemas.microsoft.com/office/drawing/2014/main" id="{956385EF-D6FA-72A4-62E9-B0360CAAE5B8}"/>
                  </a:ext>
                </a:extLst>
              </p:cNvPr>
              <p:cNvSpPr txBox="1">
                <a:spLocks noRot="1" noChangeAspect="1" noMove="1" noResize="1" noEditPoints="1" noAdjustHandles="1" noChangeArrowheads="1" noChangeShapeType="1" noTextEdit="1"/>
              </p:cNvSpPr>
              <p:nvPr/>
            </p:nvSpPr>
            <p:spPr>
              <a:xfrm>
                <a:off x="1163212" y="1241947"/>
                <a:ext cx="3923766" cy="449610"/>
              </a:xfrm>
              <a:prstGeom prst="rect">
                <a:avLst/>
              </a:prstGeom>
              <a:blipFill>
                <a:blip r:embed="rId2"/>
                <a:stretch>
                  <a:fillRect b="-17333"/>
                </a:stretch>
              </a:blipFill>
              <a:ln>
                <a:solidFill>
                  <a:schemeClr val="bg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45CC43D6-458A-E5EC-9F69-5966B8791298}"/>
              </a:ext>
            </a:extLst>
          </p:cNvPr>
          <p:cNvSpPr txBox="1"/>
          <p:nvPr/>
        </p:nvSpPr>
        <p:spPr>
          <a:xfrm>
            <a:off x="681517" y="1549904"/>
            <a:ext cx="9063058" cy="4001095"/>
          </a:xfrm>
          <a:prstGeom prst="rect">
            <a:avLst/>
          </a:prstGeom>
          <a:noFill/>
          <a:ln>
            <a:noFill/>
          </a:ln>
        </p:spPr>
        <p:txBody>
          <a:bodyPr wrap="none" lIns="365760" tIns="274320" rIns="365760" bIns="274320" rtlCol="0">
            <a:spAutoFit/>
          </a:bodyPr>
          <a:lstStyle/>
          <a:p>
            <a:pPr>
              <a:lnSpc>
                <a:spcPct val="150000"/>
              </a:lnSpc>
            </a:pPr>
            <a:br>
              <a:rPr lang="en-US" sz="1400" b="1" dirty="0">
                <a:latin typeface="Helvetica" panose="020B0604020202020204" pitchFamily="34" charset="0"/>
                <a:cs typeface="Helvetica" panose="020B0604020202020204" pitchFamily="34" charset="0"/>
              </a:rPr>
            </a:br>
            <a:r>
              <a:rPr lang="en-US" sz="1400" b="1" dirty="0">
                <a:latin typeface="Helvetica" panose="020B0604020202020204" pitchFamily="34" charset="0"/>
                <a:cs typeface="Helvetica" panose="020B0604020202020204" pitchFamily="34" charset="0"/>
              </a:rPr>
              <a:t>Energy Total:</a:t>
            </a:r>
            <a:r>
              <a:rPr lang="en-US" sz="1400" dirty="0">
                <a:latin typeface="Helvetica" panose="020B0604020202020204" pitchFamily="34" charset="0"/>
                <a:cs typeface="Helvetica" panose="020B0604020202020204" pitchFamily="34" charset="0"/>
              </a:rPr>
              <a:t> Multiply photon count (N) by energy per photon (E) in MeV and conversion constant (k).</a:t>
            </a:r>
          </a:p>
          <a:p>
            <a:pPr>
              <a:lnSpc>
                <a:spcPct val="150000"/>
              </a:lnSpc>
            </a:pPr>
            <a:r>
              <a:rPr lang="en-US" sz="1400" b="1" dirty="0">
                <a:latin typeface="Helvetica" panose="020B0604020202020204" pitchFamily="34" charset="0"/>
                <a:cs typeface="Helvetica" panose="020B0604020202020204" pitchFamily="34" charset="0"/>
              </a:rPr>
              <a:t>Absorbed Dose:</a:t>
            </a:r>
            <a:r>
              <a:rPr lang="en-US" sz="1400" dirty="0">
                <a:latin typeface="Helvetica" panose="020B0604020202020204" pitchFamily="34" charset="0"/>
                <a:cs typeface="Helvetica" panose="020B0604020202020204" pitchFamily="34" charset="0"/>
              </a:rPr>
              <a:t> Divide total energy by tissue mass (m) in kg to find the energy deposited per unit mass.</a:t>
            </a:r>
          </a:p>
          <a:p>
            <a:pPr>
              <a:lnSpc>
                <a:spcPct val="150000"/>
              </a:lnSpc>
            </a:pPr>
            <a:r>
              <a:rPr lang="en-US" sz="1400" b="1" dirty="0">
                <a:latin typeface="Helvetica" panose="020B0604020202020204" pitchFamily="34" charset="0"/>
                <a:cs typeface="Helvetica" panose="020B0604020202020204" pitchFamily="34" charset="0"/>
              </a:rPr>
              <a:t>Biological Weighting:</a:t>
            </a:r>
            <a:r>
              <a:rPr lang="en-US" sz="1400" dirty="0">
                <a:latin typeface="Helvetica" panose="020B0604020202020204" pitchFamily="34" charset="0"/>
                <a:cs typeface="Helvetica" panose="020B0604020202020204" pitchFamily="34" charset="0"/>
              </a:rPr>
              <a:t> Multiply by Quality Factor (Q). For gamma rays, Q = 1, making 1 Rad = 1 Rem.</a:t>
            </a:r>
          </a:p>
          <a:p>
            <a:pPr lvl="1">
              <a:lnSpc>
                <a:spcPct val="150000"/>
              </a:lnSpc>
            </a:pPr>
            <a:r>
              <a:rPr lang="en-US" sz="1400" dirty="0">
                <a:latin typeface="Helvetica" panose="020B0604020202020204" pitchFamily="34" charset="0"/>
                <a:cs typeface="Helvetica" panose="020B0604020202020204" pitchFamily="34" charset="0"/>
              </a:rPr>
              <a:t>N: Number of photons</a:t>
            </a:r>
          </a:p>
          <a:p>
            <a:pPr lvl="1">
              <a:lnSpc>
                <a:spcPct val="150000"/>
              </a:lnSpc>
            </a:pPr>
            <a:r>
              <a:rPr lang="en-US" sz="1400" dirty="0">
                <a:latin typeface="Helvetica" panose="020B0604020202020204" pitchFamily="34" charset="0"/>
                <a:cs typeface="Helvetica" panose="020B0604020202020204" pitchFamily="34" charset="0"/>
              </a:rPr>
              <a:t>E: Energy (MeV)</a:t>
            </a:r>
          </a:p>
          <a:p>
            <a:pPr lvl="1">
              <a:lnSpc>
                <a:spcPct val="150000"/>
              </a:lnSpc>
            </a:pPr>
            <a:r>
              <a:rPr lang="en-US" sz="1400" dirty="0">
                <a:latin typeface="Helvetica" panose="020B0604020202020204" pitchFamily="34" charset="0"/>
                <a:cs typeface="Helvetica" panose="020B0604020202020204" pitchFamily="34" charset="0"/>
              </a:rPr>
              <a:t>f: Absorption %</a:t>
            </a:r>
          </a:p>
          <a:p>
            <a:pPr lvl="1">
              <a:lnSpc>
                <a:spcPct val="150000"/>
              </a:lnSpc>
            </a:pPr>
            <a:r>
              <a:rPr lang="en-US" sz="1400" dirty="0">
                <a:latin typeface="Helvetica" panose="020B0604020202020204" pitchFamily="34" charset="0"/>
                <a:cs typeface="Helvetica" panose="020B0604020202020204" pitchFamily="34" charset="0"/>
              </a:rPr>
              <a:t>m: Tissue Mass (kg)</a:t>
            </a:r>
          </a:p>
          <a:p>
            <a:pPr lvl="1">
              <a:lnSpc>
                <a:spcPct val="150000"/>
              </a:lnSpc>
            </a:pPr>
            <a:r>
              <a:rPr lang="en-US" sz="1400" dirty="0">
                <a:latin typeface="Helvetica" panose="020B0604020202020204" pitchFamily="34" charset="0"/>
                <a:cs typeface="Helvetica" panose="020B0604020202020204" pitchFamily="34" charset="0"/>
              </a:rPr>
              <a:t>k: 1.602e-13 J/MeV</a:t>
            </a:r>
          </a:p>
          <a:p>
            <a:pPr lvl="1">
              <a:lnSpc>
                <a:spcPct val="150000"/>
              </a:lnSpc>
            </a:pPr>
            <a:r>
              <a:rPr lang="en-US" sz="1400" dirty="0">
                <a:latin typeface="Helvetica" panose="020B0604020202020204" pitchFamily="34" charset="0"/>
                <a:cs typeface="Helvetica" panose="020B0604020202020204" pitchFamily="34" charset="0"/>
              </a:rPr>
              <a:t>Q: Quality Factor (1.0</a:t>
            </a:r>
          </a:p>
          <a:p>
            <a:pPr algn="ctr">
              <a:spcAft>
                <a:spcPts val="800"/>
              </a:spcAft>
            </a:pPr>
            <a:endParaRPr lang="en-US" sz="1400" b="1"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92529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25141-20A6-641C-9727-72CF478EA7A9}"/>
              </a:ext>
            </a:extLst>
          </p:cNvPr>
          <p:cNvSpPr>
            <a:spLocks noGrp="1"/>
          </p:cNvSpPr>
          <p:nvPr>
            <p:ph type="title"/>
          </p:nvPr>
        </p:nvSpPr>
        <p:spPr/>
        <p:txBody>
          <a:bodyPr/>
          <a:lstStyle/>
          <a:p>
            <a:r>
              <a:rPr lang="en-US" dirty="0"/>
              <a:t>Simulation Framework</a:t>
            </a:r>
          </a:p>
        </p:txBody>
      </p:sp>
      <p:sp>
        <p:nvSpPr>
          <p:cNvPr id="5" name="Footer Placeholder 4">
            <a:extLst>
              <a:ext uri="{FF2B5EF4-FFF2-40B4-BE49-F238E27FC236}">
                <a16:creationId xmlns:a16="http://schemas.microsoft.com/office/drawing/2014/main" id="{7FA49E32-A207-E99D-C726-161D46DD1DBC}"/>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4E67A303-21EC-EDF8-5776-13F764FD99EA}"/>
              </a:ext>
            </a:extLst>
          </p:cNvPr>
          <p:cNvSpPr>
            <a:spLocks noGrp="1"/>
          </p:cNvSpPr>
          <p:nvPr>
            <p:ph type="sldNum" sz="quarter" idx="40"/>
          </p:nvPr>
        </p:nvSpPr>
        <p:spPr/>
        <p:txBody>
          <a:bodyPr/>
          <a:lstStyle/>
          <a:p>
            <a:fld id="{F4BAA12D-5F28-3140-935A-44BF4B54B6B6}" type="slidenum">
              <a:rPr lang="en-US" smtClean="0"/>
              <a:pPr/>
              <a:t>4</a:t>
            </a:fld>
            <a:endParaRPr lang="en-US" dirty="0"/>
          </a:p>
        </p:txBody>
      </p:sp>
      <p:sp>
        <p:nvSpPr>
          <p:cNvPr id="39" name="TextBox 38">
            <a:extLst>
              <a:ext uri="{FF2B5EF4-FFF2-40B4-BE49-F238E27FC236}">
                <a16:creationId xmlns:a16="http://schemas.microsoft.com/office/drawing/2014/main" id="{2F0F7829-F752-F2CC-4977-A1DC6E3D82CD}"/>
              </a:ext>
            </a:extLst>
          </p:cNvPr>
          <p:cNvSpPr txBox="1"/>
          <p:nvPr/>
        </p:nvSpPr>
        <p:spPr>
          <a:xfrm>
            <a:off x="312165" y="1720646"/>
            <a:ext cx="2218236" cy="1138773"/>
          </a:xfrm>
          <a:prstGeom prst="rect">
            <a:avLst/>
          </a:prstGeom>
          <a:solidFill>
            <a:schemeClr val="accent2">
              <a:lumMod val="60000"/>
              <a:lumOff val="40000"/>
            </a:schemeClr>
          </a:solidFill>
          <a:ln>
            <a:solidFill>
              <a:schemeClr val="tx1"/>
            </a:solidFill>
          </a:ln>
          <a:effectLst/>
        </p:spPr>
        <p:txBody>
          <a:bodyPr wrap="none" lIns="365760" tIns="274320" rIns="365760" bIns="274320" rtlCol="0">
            <a:spAutoFit/>
          </a:bodyPr>
          <a:lstStyle/>
          <a:p>
            <a:pPr algn="ctr"/>
            <a:r>
              <a:rPr lang="en-US" sz="1900" b="1" dirty="0">
                <a:solidFill>
                  <a:schemeClr val="accent1">
                    <a:lumMod val="75000"/>
                  </a:schemeClr>
                </a:solidFill>
                <a:latin typeface="Helvetica" pitchFamily="2" charset="0"/>
              </a:rPr>
              <a:t>Geometry </a:t>
            </a:r>
          </a:p>
          <a:p>
            <a:pPr algn="ctr"/>
            <a:r>
              <a:rPr lang="en-US" sz="1900" b="1" dirty="0">
                <a:solidFill>
                  <a:schemeClr val="accent1">
                    <a:lumMod val="75000"/>
                  </a:schemeClr>
                </a:solidFill>
                <a:latin typeface="Helvetica" pitchFamily="2" charset="0"/>
              </a:rPr>
              <a:t>construction</a:t>
            </a:r>
          </a:p>
        </p:txBody>
      </p:sp>
      <p:sp>
        <p:nvSpPr>
          <p:cNvPr id="40" name="Arrow: Right 39">
            <a:extLst>
              <a:ext uri="{FF2B5EF4-FFF2-40B4-BE49-F238E27FC236}">
                <a16:creationId xmlns:a16="http://schemas.microsoft.com/office/drawing/2014/main" id="{0E74F8B0-D56B-E32B-659C-22A1890BD3CF}"/>
              </a:ext>
            </a:extLst>
          </p:cNvPr>
          <p:cNvSpPr/>
          <p:nvPr/>
        </p:nvSpPr>
        <p:spPr>
          <a:xfrm>
            <a:off x="2588710" y="2203767"/>
            <a:ext cx="421909" cy="241455"/>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D073732-790B-25DC-FA94-C63F35254591}"/>
              </a:ext>
            </a:extLst>
          </p:cNvPr>
          <p:cNvSpPr txBox="1"/>
          <p:nvPr/>
        </p:nvSpPr>
        <p:spPr>
          <a:xfrm>
            <a:off x="3091948" y="1720602"/>
            <a:ext cx="2582117" cy="1138773"/>
          </a:xfrm>
          <a:prstGeom prst="rect">
            <a:avLst/>
          </a:prstGeom>
          <a:solidFill>
            <a:schemeClr val="accent2">
              <a:lumMod val="60000"/>
              <a:lumOff val="40000"/>
            </a:schemeClr>
          </a:solidFill>
          <a:ln>
            <a:solidFill>
              <a:schemeClr val="tx1"/>
            </a:solidFill>
          </a:ln>
        </p:spPr>
        <p:txBody>
          <a:bodyPr wrap="none" lIns="365760" tIns="274320" rIns="365760" bIns="274320" rtlCol="0">
            <a:spAutoFit/>
          </a:bodyPr>
          <a:lstStyle/>
          <a:p>
            <a:pPr algn="ctr"/>
            <a:r>
              <a:rPr lang="en-US" sz="1900" b="1" dirty="0">
                <a:solidFill>
                  <a:schemeClr val="accent1">
                    <a:lumMod val="75000"/>
                  </a:schemeClr>
                </a:solidFill>
                <a:latin typeface="Helvetica" pitchFamily="2" charset="0"/>
              </a:rPr>
              <a:t>Primary particle</a:t>
            </a:r>
          </a:p>
          <a:p>
            <a:pPr algn="ctr"/>
            <a:r>
              <a:rPr lang="en-US" sz="1900" b="1" dirty="0">
                <a:solidFill>
                  <a:schemeClr val="accent1">
                    <a:lumMod val="75000"/>
                  </a:schemeClr>
                </a:solidFill>
                <a:latin typeface="Helvetica" pitchFamily="2" charset="0"/>
              </a:rPr>
              <a:t>generation</a:t>
            </a:r>
          </a:p>
        </p:txBody>
      </p:sp>
      <p:sp>
        <p:nvSpPr>
          <p:cNvPr id="42" name="TextBox 41">
            <a:extLst>
              <a:ext uri="{FF2B5EF4-FFF2-40B4-BE49-F238E27FC236}">
                <a16:creationId xmlns:a16="http://schemas.microsoft.com/office/drawing/2014/main" id="{68F29422-9110-5FC8-3A37-697495006CBC}"/>
              </a:ext>
            </a:extLst>
          </p:cNvPr>
          <p:cNvSpPr txBox="1"/>
          <p:nvPr/>
        </p:nvSpPr>
        <p:spPr>
          <a:xfrm>
            <a:off x="6196950" y="1720601"/>
            <a:ext cx="2381671" cy="1138773"/>
          </a:xfrm>
          <a:prstGeom prst="rect">
            <a:avLst/>
          </a:prstGeom>
          <a:solidFill>
            <a:schemeClr val="accent2">
              <a:lumMod val="60000"/>
              <a:lumOff val="40000"/>
            </a:schemeClr>
          </a:solidFill>
          <a:ln>
            <a:solidFill>
              <a:schemeClr val="tx1"/>
            </a:solidFill>
          </a:ln>
        </p:spPr>
        <p:txBody>
          <a:bodyPr wrap="square" lIns="365760" tIns="274320" rIns="365760" bIns="274320" rtlCol="0">
            <a:spAutoFit/>
          </a:bodyPr>
          <a:lstStyle/>
          <a:p>
            <a:pPr algn="ctr"/>
            <a:r>
              <a:rPr lang="en-US" sz="1900" b="1" dirty="0">
                <a:solidFill>
                  <a:schemeClr val="accent1">
                    <a:lumMod val="75000"/>
                  </a:schemeClr>
                </a:solidFill>
                <a:latin typeface="Helvetica" pitchFamily="2" charset="0"/>
              </a:rPr>
              <a:t>Geant4</a:t>
            </a:r>
          </a:p>
          <a:p>
            <a:pPr algn="ctr"/>
            <a:r>
              <a:rPr lang="en-US" sz="1900" b="1" dirty="0">
                <a:solidFill>
                  <a:schemeClr val="accent1">
                    <a:lumMod val="75000"/>
                  </a:schemeClr>
                </a:solidFill>
                <a:latin typeface="Helvetica" pitchFamily="2" charset="0"/>
              </a:rPr>
              <a:t>simulations</a:t>
            </a:r>
          </a:p>
        </p:txBody>
      </p:sp>
      <p:sp>
        <p:nvSpPr>
          <p:cNvPr id="43" name="TextBox 42">
            <a:extLst>
              <a:ext uri="{FF2B5EF4-FFF2-40B4-BE49-F238E27FC236}">
                <a16:creationId xmlns:a16="http://schemas.microsoft.com/office/drawing/2014/main" id="{B33B04F5-5436-3265-4004-9237FF4A8347}"/>
              </a:ext>
            </a:extLst>
          </p:cNvPr>
          <p:cNvSpPr txBox="1"/>
          <p:nvPr/>
        </p:nvSpPr>
        <p:spPr>
          <a:xfrm>
            <a:off x="9106283" y="1720600"/>
            <a:ext cx="2381671" cy="1138773"/>
          </a:xfrm>
          <a:prstGeom prst="rect">
            <a:avLst/>
          </a:prstGeom>
          <a:solidFill>
            <a:schemeClr val="accent2">
              <a:lumMod val="60000"/>
              <a:lumOff val="40000"/>
            </a:schemeClr>
          </a:solidFill>
          <a:ln>
            <a:solidFill>
              <a:schemeClr val="tx1"/>
            </a:solidFill>
          </a:ln>
        </p:spPr>
        <p:txBody>
          <a:bodyPr wrap="square" lIns="365760" tIns="274320" rIns="365760" bIns="274320" rtlCol="0">
            <a:spAutoFit/>
          </a:bodyPr>
          <a:lstStyle/>
          <a:p>
            <a:pPr algn="ctr"/>
            <a:r>
              <a:rPr lang="en-US" sz="1900" b="1" dirty="0">
                <a:solidFill>
                  <a:schemeClr val="accent1">
                    <a:lumMod val="75000"/>
                  </a:schemeClr>
                </a:solidFill>
                <a:latin typeface="Helvetica" pitchFamily="2" charset="0"/>
              </a:rPr>
              <a:t>Analyze results</a:t>
            </a:r>
          </a:p>
        </p:txBody>
      </p:sp>
      <p:sp>
        <p:nvSpPr>
          <p:cNvPr id="44" name="Arrow: Right 43">
            <a:extLst>
              <a:ext uri="{FF2B5EF4-FFF2-40B4-BE49-F238E27FC236}">
                <a16:creationId xmlns:a16="http://schemas.microsoft.com/office/drawing/2014/main" id="{D646B8BA-1B2C-56F1-9950-29D186C00869}"/>
              </a:ext>
            </a:extLst>
          </p:cNvPr>
          <p:cNvSpPr/>
          <p:nvPr/>
        </p:nvSpPr>
        <p:spPr>
          <a:xfrm>
            <a:off x="5724553" y="2203766"/>
            <a:ext cx="421909" cy="241455"/>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2EEE966E-0C8F-92C6-5D2D-271E94937AEA}"/>
              </a:ext>
            </a:extLst>
          </p:cNvPr>
          <p:cNvSpPr/>
          <p:nvPr/>
        </p:nvSpPr>
        <p:spPr>
          <a:xfrm>
            <a:off x="8629109" y="2203765"/>
            <a:ext cx="421909" cy="241455"/>
          </a:xfrm>
          <a:prstGeom prst="right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3C25E62E-80BC-E8C4-60AD-F74D1203B682}"/>
              </a:ext>
            </a:extLst>
          </p:cNvPr>
          <p:cNvSpPr txBox="1"/>
          <p:nvPr/>
        </p:nvSpPr>
        <p:spPr>
          <a:xfrm>
            <a:off x="634241" y="3026834"/>
            <a:ext cx="824265" cy="307777"/>
          </a:xfrm>
          <a:prstGeom prst="rect">
            <a:avLst/>
          </a:prstGeom>
          <a:noFill/>
        </p:spPr>
        <p:txBody>
          <a:bodyPr wrap="none" rtlCol="0">
            <a:spAutoFit/>
          </a:bodyPr>
          <a:lstStyle/>
          <a:p>
            <a:pPr>
              <a:spcAft>
                <a:spcPts val="200"/>
              </a:spcAft>
            </a:pPr>
            <a:r>
              <a:rPr lang="en-US" sz="1400" b="1" dirty="0">
                <a:solidFill>
                  <a:srgbClr val="002855"/>
                </a:solidFill>
                <a:latin typeface="Helvetica" panose="020B0604020202020204" pitchFamily="34" charset="0"/>
                <a:cs typeface="Helvetica" panose="020B0604020202020204" pitchFamily="34" charset="0"/>
              </a:rPr>
              <a:t>NXCAD</a:t>
            </a:r>
          </a:p>
        </p:txBody>
      </p:sp>
      <p:pic>
        <p:nvPicPr>
          <p:cNvPr id="47" name="Picture 46" descr="Logo&#10;&#10;AI-generated content may be incorrect.">
            <a:extLst>
              <a:ext uri="{FF2B5EF4-FFF2-40B4-BE49-F238E27FC236}">
                <a16:creationId xmlns:a16="http://schemas.microsoft.com/office/drawing/2014/main" id="{06DEDF7A-3059-B4CA-7C19-449BA0A124CC}"/>
              </a:ext>
            </a:extLst>
          </p:cNvPr>
          <p:cNvPicPr>
            <a:picLocks noChangeAspect="1"/>
          </p:cNvPicPr>
          <p:nvPr/>
        </p:nvPicPr>
        <p:blipFill>
          <a:blip r:embed="rId2"/>
          <a:stretch>
            <a:fillRect/>
          </a:stretch>
        </p:blipFill>
        <p:spPr>
          <a:xfrm>
            <a:off x="303993" y="3013430"/>
            <a:ext cx="375620" cy="375620"/>
          </a:xfrm>
          <a:prstGeom prst="rect">
            <a:avLst/>
          </a:prstGeom>
        </p:spPr>
      </p:pic>
      <p:pic>
        <p:nvPicPr>
          <p:cNvPr id="49" name="Picture 48">
            <a:extLst>
              <a:ext uri="{FF2B5EF4-FFF2-40B4-BE49-F238E27FC236}">
                <a16:creationId xmlns:a16="http://schemas.microsoft.com/office/drawing/2014/main" id="{D4664262-8F9D-1BE6-01AA-3A1971BEFD5E}"/>
              </a:ext>
            </a:extLst>
          </p:cNvPr>
          <p:cNvPicPr>
            <a:picLocks noChangeAspect="1"/>
          </p:cNvPicPr>
          <p:nvPr/>
        </p:nvPicPr>
        <p:blipFill>
          <a:blip r:embed="rId3"/>
          <a:srcRect l="20515" r="15511"/>
          <a:stretch/>
        </p:blipFill>
        <p:spPr>
          <a:xfrm>
            <a:off x="333949" y="3906690"/>
            <a:ext cx="308374" cy="269943"/>
          </a:xfrm>
          <a:prstGeom prst="rect">
            <a:avLst/>
          </a:prstGeom>
        </p:spPr>
      </p:pic>
      <p:sp>
        <p:nvSpPr>
          <p:cNvPr id="50" name="TextBox 49">
            <a:extLst>
              <a:ext uri="{FF2B5EF4-FFF2-40B4-BE49-F238E27FC236}">
                <a16:creationId xmlns:a16="http://schemas.microsoft.com/office/drawing/2014/main" id="{4960089C-829D-A36E-8618-7091D66392E0}"/>
              </a:ext>
            </a:extLst>
          </p:cNvPr>
          <p:cNvSpPr txBox="1"/>
          <p:nvPr/>
        </p:nvSpPr>
        <p:spPr>
          <a:xfrm>
            <a:off x="3440647" y="3045581"/>
            <a:ext cx="2248609" cy="307777"/>
          </a:xfrm>
          <a:prstGeom prst="rect">
            <a:avLst/>
          </a:prstGeom>
          <a:noFill/>
        </p:spPr>
        <p:txBody>
          <a:bodyPr wrap="square">
            <a:spAutoFit/>
          </a:bodyPr>
          <a:lstStyle/>
          <a:p>
            <a:r>
              <a:rPr lang="en-US" sz="1400" b="1" dirty="0">
                <a:solidFill>
                  <a:srgbClr val="002855"/>
                </a:solidFill>
                <a:latin typeface="Helvetica" panose="020B0604020202020204" pitchFamily="34" charset="0"/>
                <a:cs typeface="Helvetica" panose="020B0604020202020204" pitchFamily="34" charset="0"/>
              </a:rPr>
              <a:t>CST eigen mode solver</a:t>
            </a:r>
          </a:p>
        </p:txBody>
      </p:sp>
      <p:sp>
        <p:nvSpPr>
          <p:cNvPr id="51" name="TextBox 50">
            <a:extLst>
              <a:ext uri="{FF2B5EF4-FFF2-40B4-BE49-F238E27FC236}">
                <a16:creationId xmlns:a16="http://schemas.microsoft.com/office/drawing/2014/main" id="{D210660D-8A99-773A-E946-A64041E5EA4A}"/>
              </a:ext>
            </a:extLst>
          </p:cNvPr>
          <p:cNvSpPr txBox="1"/>
          <p:nvPr/>
        </p:nvSpPr>
        <p:spPr>
          <a:xfrm>
            <a:off x="3465064" y="3982941"/>
            <a:ext cx="2204450" cy="307777"/>
          </a:xfrm>
          <a:prstGeom prst="rect">
            <a:avLst/>
          </a:prstGeom>
          <a:noFill/>
        </p:spPr>
        <p:txBody>
          <a:bodyPr wrap="square">
            <a:spAutoFit/>
          </a:bodyPr>
          <a:lstStyle/>
          <a:p>
            <a:r>
              <a:rPr lang="en-US" sz="1400" b="1" dirty="0">
                <a:solidFill>
                  <a:srgbClr val="002855"/>
                </a:solidFill>
                <a:latin typeface="Helvetica" panose="020B0604020202020204" pitchFamily="34" charset="0"/>
                <a:cs typeface="Helvetica" panose="020B0604020202020204" pitchFamily="34" charset="0"/>
              </a:rPr>
              <a:t>CST PIC solver</a:t>
            </a:r>
          </a:p>
        </p:txBody>
      </p:sp>
      <p:pic>
        <p:nvPicPr>
          <p:cNvPr id="54" name="Picture 53" descr="Logo&#10;&#10;AI-generated content may be incorrect.">
            <a:extLst>
              <a:ext uri="{FF2B5EF4-FFF2-40B4-BE49-F238E27FC236}">
                <a16:creationId xmlns:a16="http://schemas.microsoft.com/office/drawing/2014/main" id="{1121E940-29F2-144A-FDBA-5761FEBDC33D}"/>
              </a:ext>
            </a:extLst>
          </p:cNvPr>
          <p:cNvPicPr>
            <a:picLocks noChangeAspect="1"/>
          </p:cNvPicPr>
          <p:nvPr/>
        </p:nvPicPr>
        <p:blipFill>
          <a:blip r:embed="rId4"/>
          <a:stretch>
            <a:fillRect/>
          </a:stretch>
        </p:blipFill>
        <p:spPr>
          <a:xfrm>
            <a:off x="6246134" y="2971436"/>
            <a:ext cx="1052512" cy="349034"/>
          </a:xfrm>
          <a:prstGeom prst="rect">
            <a:avLst/>
          </a:prstGeom>
        </p:spPr>
      </p:pic>
      <p:pic>
        <p:nvPicPr>
          <p:cNvPr id="55" name="Picture 54" descr="A picture containing text, clipart, businesscard, sign&#10;&#10;AI-generated content may be incorrect.">
            <a:extLst>
              <a:ext uri="{FF2B5EF4-FFF2-40B4-BE49-F238E27FC236}">
                <a16:creationId xmlns:a16="http://schemas.microsoft.com/office/drawing/2014/main" id="{2E656560-A194-15A8-0F85-0C723A9FA659}"/>
              </a:ext>
            </a:extLst>
          </p:cNvPr>
          <p:cNvPicPr>
            <a:picLocks noChangeAspect="1"/>
          </p:cNvPicPr>
          <p:nvPr/>
        </p:nvPicPr>
        <p:blipFill>
          <a:blip r:embed="rId5"/>
          <a:stretch>
            <a:fillRect/>
          </a:stretch>
        </p:blipFill>
        <p:spPr>
          <a:xfrm>
            <a:off x="6249524" y="4046351"/>
            <a:ext cx="607216" cy="231409"/>
          </a:xfrm>
          <a:prstGeom prst="rect">
            <a:avLst/>
          </a:prstGeom>
        </p:spPr>
      </p:pic>
      <p:sp>
        <p:nvSpPr>
          <p:cNvPr id="56" name="TextBox 55">
            <a:extLst>
              <a:ext uri="{FF2B5EF4-FFF2-40B4-BE49-F238E27FC236}">
                <a16:creationId xmlns:a16="http://schemas.microsoft.com/office/drawing/2014/main" id="{43E440E3-2E2E-7803-9741-F439E043CAA0}"/>
              </a:ext>
            </a:extLst>
          </p:cNvPr>
          <p:cNvSpPr txBox="1"/>
          <p:nvPr/>
        </p:nvSpPr>
        <p:spPr>
          <a:xfrm>
            <a:off x="6844188" y="3995536"/>
            <a:ext cx="1923649" cy="1169551"/>
          </a:xfrm>
          <a:prstGeom prst="rect">
            <a:avLst/>
          </a:prstGeom>
          <a:noFill/>
        </p:spPr>
        <p:txBody>
          <a:bodyPr wrap="square">
            <a:spAutoFit/>
          </a:bodyPr>
          <a:lstStyle/>
          <a:p>
            <a:pPr algn="just"/>
            <a:r>
              <a:rPr lang="en-US" sz="1400" b="1" dirty="0">
                <a:solidFill>
                  <a:srgbClr val="002855"/>
                </a:solidFill>
                <a:latin typeface="Helvetica" panose="020B0604020202020204" pitchFamily="34" charset="0"/>
                <a:cs typeface="Helvetica" panose="020B0604020202020204" pitchFamily="34" charset="0"/>
              </a:rPr>
              <a:t>The National Energy Research Scientific Computing Center –High-performance computing</a:t>
            </a:r>
            <a:endParaRPr lang="en-US" sz="1400" dirty="0">
              <a:solidFill>
                <a:srgbClr val="002855"/>
              </a:solidFill>
            </a:endParaRPr>
          </a:p>
        </p:txBody>
      </p:sp>
      <p:pic>
        <p:nvPicPr>
          <p:cNvPr id="57" name="Picture 56">
            <a:extLst>
              <a:ext uri="{FF2B5EF4-FFF2-40B4-BE49-F238E27FC236}">
                <a16:creationId xmlns:a16="http://schemas.microsoft.com/office/drawing/2014/main" id="{A5A6BC0F-9C10-E06D-56BF-7F24CDF42E1D}"/>
              </a:ext>
            </a:extLst>
          </p:cNvPr>
          <p:cNvPicPr>
            <a:picLocks noChangeAspect="1"/>
          </p:cNvPicPr>
          <p:nvPr/>
        </p:nvPicPr>
        <p:blipFill>
          <a:blip r:embed="rId3"/>
          <a:srcRect l="20515" r="15511"/>
          <a:stretch/>
        </p:blipFill>
        <p:spPr>
          <a:xfrm>
            <a:off x="9264756" y="3987315"/>
            <a:ext cx="308374" cy="269943"/>
          </a:xfrm>
          <a:prstGeom prst="rect">
            <a:avLst/>
          </a:prstGeom>
        </p:spPr>
      </p:pic>
      <p:sp>
        <p:nvSpPr>
          <p:cNvPr id="58" name="TextBox 57">
            <a:extLst>
              <a:ext uri="{FF2B5EF4-FFF2-40B4-BE49-F238E27FC236}">
                <a16:creationId xmlns:a16="http://schemas.microsoft.com/office/drawing/2014/main" id="{0E2CDACE-C5DC-D397-182E-F0CD100169EC}"/>
              </a:ext>
            </a:extLst>
          </p:cNvPr>
          <p:cNvSpPr txBox="1"/>
          <p:nvPr/>
        </p:nvSpPr>
        <p:spPr>
          <a:xfrm>
            <a:off x="9573130" y="3947770"/>
            <a:ext cx="1020337" cy="307777"/>
          </a:xfrm>
          <a:prstGeom prst="rect">
            <a:avLst/>
          </a:prstGeom>
          <a:noFill/>
        </p:spPr>
        <p:txBody>
          <a:bodyPr wrap="square">
            <a:spAutoFit/>
          </a:bodyPr>
          <a:lstStyle/>
          <a:p>
            <a:r>
              <a:rPr lang="en-US" sz="1400" b="1" dirty="0">
                <a:solidFill>
                  <a:srgbClr val="002060"/>
                </a:solidFill>
                <a:latin typeface="Helvetica" panose="020B0604020202020204" pitchFamily="34" charset="0"/>
                <a:cs typeface="Helvetica" panose="020B0604020202020204" pitchFamily="34" charset="0"/>
              </a:rPr>
              <a:t>Python</a:t>
            </a:r>
            <a:endParaRPr lang="en-US" sz="1400" dirty="0"/>
          </a:p>
        </p:txBody>
      </p:sp>
      <p:sp>
        <p:nvSpPr>
          <p:cNvPr id="59" name="TextBox 58">
            <a:extLst>
              <a:ext uri="{FF2B5EF4-FFF2-40B4-BE49-F238E27FC236}">
                <a16:creationId xmlns:a16="http://schemas.microsoft.com/office/drawing/2014/main" id="{C87DC7A1-9AC2-B72A-5E1A-2B0E2E7B62C2}"/>
              </a:ext>
            </a:extLst>
          </p:cNvPr>
          <p:cNvSpPr txBox="1"/>
          <p:nvPr/>
        </p:nvSpPr>
        <p:spPr>
          <a:xfrm>
            <a:off x="7262445" y="3003717"/>
            <a:ext cx="1931548" cy="307777"/>
          </a:xfrm>
          <a:prstGeom prst="rect">
            <a:avLst/>
          </a:prstGeom>
          <a:noFill/>
        </p:spPr>
        <p:txBody>
          <a:bodyPr wrap="square">
            <a:spAutoFit/>
          </a:bodyPr>
          <a:lstStyle/>
          <a:p>
            <a:r>
              <a:rPr lang="en-US" sz="1400" b="1" dirty="0">
                <a:solidFill>
                  <a:srgbClr val="002855"/>
                </a:solidFill>
                <a:latin typeface="Helvetica" panose="020B0604020202020204" pitchFamily="34" charset="0"/>
                <a:cs typeface="Helvetica" panose="020B0604020202020204" pitchFamily="34" charset="0"/>
              </a:rPr>
              <a:t>C++</a:t>
            </a:r>
          </a:p>
        </p:txBody>
      </p:sp>
      <p:pic>
        <p:nvPicPr>
          <p:cNvPr id="60" name="Picture 2" descr="ROOT: Analysing petabytes of data ...">
            <a:extLst>
              <a:ext uri="{FF2B5EF4-FFF2-40B4-BE49-F238E27FC236}">
                <a16:creationId xmlns:a16="http://schemas.microsoft.com/office/drawing/2014/main" id="{4ED6741D-2E1A-24EC-69FF-AF04227783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5970" y="3045581"/>
            <a:ext cx="692989" cy="236410"/>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6B78A44-813B-B8F6-5B8C-8F528C7BFC7F}"/>
              </a:ext>
            </a:extLst>
          </p:cNvPr>
          <p:cNvSpPr txBox="1"/>
          <p:nvPr/>
        </p:nvSpPr>
        <p:spPr>
          <a:xfrm>
            <a:off x="9928959" y="3001057"/>
            <a:ext cx="1901091" cy="307777"/>
          </a:xfrm>
          <a:prstGeom prst="rect">
            <a:avLst/>
          </a:prstGeom>
          <a:noFill/>
        </p:spPr>
        <p:txBody>
          <a:bodyPr wrap="square">
            <a:spAutoFit/>
          </a:bodyPr>
          <a:lstStyle/>
          <a:p>
            <a:r>
              <a:rPr lang="en-US" sz="1400" b="1" dirty="0">
                <a:solidFill>
                  <a:srgbClr val="002060"/>
                </a:solidFill>
                <a:latin typeface="Helvetica" panose="020B0604020202020204" pitchFamily="34" charset="0"/>
                <a:cs typeface="Helvetica" panose="020B0604020202020204" pitchFamily="34" charset="0"/>
              </a:rPr>
              <a:t>ROOT file format</a:t>
            </a:r>
            <a:endParaRPr lang="en-US" sz="1400" dirty="0"/>
          </a:p>
        </p:txBody>
      </p:sp>
      <p:pic>
        <p:nvPicPr>
          <p:cNvPr id="62" name="Picture 61">
            <a:extLst>
              <a:ext uri="{FF2B5EF4-FFF2-40B4-BE49-F238E27FC236}">
                <a16:creationId xmlns:a16="http://schemas.microsoft.com/office/drawing/2014/main" id="{72A50D20-FD50-749B-4844-A51816778DCC}"/>
              </a:ext>
            </a:extLst>
          </p:cNvPr>
          <p:cNvPicPr>
            <a:picLocks noChangeAspect="1"/>
          </p:cNvPicPr>
          <p:nvPr/>
        </p:nvPicPr>
        <p:blipFill>
          <a:blip r:embed="rId7"/>
          <a:stretch>
            <a:fillRect/>
          </a:stretch>
        </p:blipFill>
        <p:spPr>
          <a:xfrm>
            <a:off x="3065808" y="3947770"/>
            <a:ext cx="466790" cy="342948"/>
          </a:xfrm>
          <a:prstGeom prst="rect">
            <a:avLst/>
          </a:prstGeom>
        </p:spPr>
      </p:pic>
      <p:pic>
        <p:nvPicPr>
          <p:cNvPr id="63" name="Picture 62">
            <a:extLst>
              <a:ext uri="{FF2B5EF4-FFF2-40B4-BE49-F238E27FC236}">
                <a16:creationId xmlns:a16="http://schemas.microsoft.com/office/drawing/2014/main" id="{39F30CFF-AD92-CEBD-233D-BA396229533E}"/>
              </a:ext>
            </a:extLst>
          </p:cNvPr>
          <p:cNvPicPr>
            <a:picLocks noChangeAspect="1"/>
          </p:cNvPicPr>
          <p:nvPr/>
        </p:nvPicPr>
        <p:blipFill>
          <a:blip r:embed="rId8"/>
          <a:stretch>
            <a:fillRect/>
          </a:stretch>
        </p:blipFill>
        <p:spPr>
          <a:xfrm>
            <a:off x="3122116" y="3035181"/>
            <a:ext cx="342948" cy="295316"/>
          </a:xfrm>
          <a:prstGeom prst="rect">
            <a:avLst/>
          </a:prstGeom>
        </p:spPr>
      </p:pic>
      <p:sp>
        <p:nvSpPr>
          <p:cNvPr id="65" name="TextBox 64">
            <a:extLst>
              <a:ext uri="{FF2B5EF4-FFF2-40B4-BE49-F238E27FC236}">
                <a16:creationId xmlns:a16="http://schemas.microsoft.com/office/drawing/2014/main" id="{F3C78ACC-AF55-07E1-1477-9B8D648A707D}"/>
              </a:ext>
            </a:extLst>
          </p:cNvPr>
          <p:cNvSpPr txBox="1"/>
          <p:nvPr/>
        </p:nvSpPr>
        <p:spPr>
          <a:xfrm>
            <a:off x="634241" y="3852251"/>
            <a:ext cx="2404826" cy="548868"/>
          </a:xfrm>
          <a:prstGeom prst="rect">
            <a:avLst/>
          </a:prstGeom>
          <a:noFill/>
        </p:spPr>
        <p:txBody>
          <a:bodyPr wrap="none" rtlCol="0">
            <a:spAutoFit/>
          </a:bodyPr>
          <a:lstStyle/>
          <a:p>
            <a:pPr>
              <a:spcAft>
                <a:spcPts val="200"/>
              </a:spcAft>
            </a:pPr>
            <a:r>
              <a:rPr lang="en-US" sz="1400" b="1" dirty="0">
                <a:solidFill>
                  <a:srgbClr val="002855"/>
                </a:solidFill>
                <a:latin typeface="Helvetica" panose="020B0604020202020204" pitchFamily="34" charset="0"/>
                <a:cs typeface="Helvetica" panose="020B0604020202020204" pitchFamily="34" charset="0"/>
              </a:rPr>
              <a:t>Python </a:t>
            </a:r>
          </a:p>
          <a:p>
            <a:pPr>
              <a:spcAft>
                <a:spcPts val="200"/>
              </a:spcAft>
            </a:pPr>
            <a:r>
              <a:rPr lang="en-US" sz="1400" b="1" dirty="0">
                <a:solidFill>
                  <a:srgbClr val="002855"/>
                </a:solidFill>
                <a:latin typeface="Helvetica" panose="020B0604020202020204" pitchFamily="34" charset="0"/>
                <a:cs typeface="Helvetica" panose="020B0604020202020204" pitchFamily="34" charset="0"/>
              </a:rPr>
              <a:t>(</a:t>
            </a:r>
            <a:r>
              <a:rPr lang="en-US" sz="1400" b="1" dirty="0" err="1">
                <a:solidFill>
                  <a:srgbClr val="002855"/>
                </a:solidFill>
                <a:latin typeface="Helvetica" panose="020B0604020202020204" pitchFamily="34" charset="0"/>
                <a:cs typeface="Helvetica" panose="020B0604020202020204" pitchFamily="34" charset="0"/>
              </a:rPr>
              <a:t>trimesh</a:t>
            </a:r>
            <a:r>
              <a:rPr lang="en-US" sz="1400" b="1" dirty="0">
                <a:solidFill>
                  <a:srgbClr val="002855"/>
                </a:solidFill>
                <a:latin typeface="Helvetica" panose="020B0604020202020204" pitchFamily="34" charset="0"/>
                <a:cs typeface="Helvetica" panose="020B0604020202020204" pitchFamily="34" charset="0"/>
              </a:rPr>
              <a:t> &amp; </a:t>
            </a:r>
            <a:r>
              <a:rPr lang="en-US" sz="1400" b="1" dirty="0" err="1">
                <a:solidFill>
                  <a:srgbClr val="002855"/>
                </a:solidFill>
                <a:latin typeface="Helvetica" panose="020B0604020202020204" pitchFamily="34" charset="0"/>
                <a:cs typeface="Helvetica" panose="020B0604020202020204" pitchFamily="34" charset="0"/>
              </a:rPr>
              <a:t>gmsh</a:t>
            </a:r>
            <a:r>
              <a:rPr lang="en-US" sz="1400" b="1" dirty="0">
                <a:solidFill>
                  <a:srgbClr val="002855"/>
                </a:solidFill>
                <a:latin typeface="Helvetica" panose="020B0604020202020204" pitchFamily="34" charset="0"/>
                <a:cs typeface="Helvetica" panose="020B0604020202020204" pitchFamily="34" charset="0"/>
              </a:rPr>
              <a:t> libraries)</a:t>
            </a:r>
          </a:p>
        </p:txBody>
      </p:sp>
      <p:sp>
        <p:nvSpPr>
          <p:cNvPr id="66" name="Arrow: Down 65">
            <a:extLst>
              <a:ext uri="{FF2B5EF4-FFF2-40B4-BE49-F238E27FC236}">
                <a16:creationId xmlns:a16="http://schemas.microsoft.com/office/drawing/2014/main" id="{96714AD3-DA99-9CB2-7428-D5E2EE8042F1}"/>
              </a:ext>
            </a:extLst>
          </p:cNvPr>
          <p:cNvSpPr/>
          <p:nvPr/>
        </p:nvSpPr>
        <p:spPr>
          <a:xfrm>
            <a:off x="914398" y="3451222"/>
            <a:ext cx="229086" cy="307777"/>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90DFCA59-8AC2-757D-0733-27B85C104683}"/>
              </a:ext>
            </a:extLst>
          </p:cNvPr>
          <p:cNvSpPr/>
          <p:nvPr/>
        </p:nvSpPr>
        <p:spPr>
          <a:xfrm>
            <a:off x="3910908" y="3450423"/>
            <a:ext cx="229086" cy="307777"/>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29C27FCD-17F2-D76A-E38D-47870F787493}"/>
              </a:ext>
            </a:extLst>
          </p:cNvPr>
          <p:cNvSpPr/>
          <p:nvPr/>
        </p:nvSpPr>
        <p:spPr>
          <a:xfrm>
            <a:off x="3910908" y="4401119"/>
            <a:ext cx="229086" cy="307777"/>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2C4BAD46-BC1F-95B3-01D3-B2B7AB83080B}"/>
              </a:ext>
            </a:extLst>
          </p:cNvPr>
          <p:cNvSpPr/>
          <p:nvPr/>
        </p:nvSpPr>
        <p:spPr>
          <a:xfrm>
            <a:off x="7387785" y="3450423"/>
            <a:ext cx="229086" cy="307777"/>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Down 70">
            <a:extLst>
              <a:ext uri="{FF2B5EF4-FFF2-40B4-BE49-F238E27FC236}">
                <a16:creationId xmlns:a16="http://schemas.microsoft.com/office/drawing/2014/main" id="{CCD567B3-58FC-2163-596E-34EA56EB6DBC}"/>
              </a:ext>
            </a:extLst>
          </p:cNvPr>
          <p:cNvSpPr/>
          <p:nvPr/>
        </p:nvSpPr>
        <p:spPr>
          <a:xfrm>
            <a:off x="9814416" y="3450423"/>
            <a:ext cx="229086" cy="307777"/>
          </a:xfrm>
          <a:prstGeom prst="downArrow">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210C0D9-BBA3-69BD-B240-6826AA30F80F}"/>
              </a:ext>
            </a:extLst>
          </p:cNvPr>
          <p:cNvPicPr>
            <a:picLocks noChangeAspect="1"/>
          </p:cNvPicPr>
          <p:nvPr/>
        </p:nvPicPr>
        <p:blipFill>
          <a:blip r:embed="rId3"/>
          <a:srcRect l="20515" r="15511"/>
          <a:stretch/>
        </p:blipFill>
        <p:spPr>
          <a:xfrm>
            <a:off x="3139403" y="4885130"/>
            <a:ext cx="308374" cy="269943"/>
          </a:xfrm>
          <a:prstGeom prst="rect">
            <a:avLst/>
          </a:prstGeom>
        </p:spPr>
      </p:pic>
      <p:sp>
        <p:nvSpPr>
          <p:cNvPr id="4" name="TextBox 3">
            <a:extLst>
              <a:ext uri="{FF2B5EF4-FFF2-40B4-BE49-F238E27FC236}">
                <a16:creationId xmlns:a16="http://schemas.microsoft.com/office/drawing/2014/main" id="{596D4BB3-83DF-035B-6EE1-7575E92895BA}"/>
              </a:ext>
            </a:extLst>
          </p:cNvPr>
          <p:cNvSpPr txBox="1"/>
          <p:nvPr/>
        </p:nvSpPr>
        <p:spPr>
          <a:xfrm>
            <a:off x="3450097" y="4876871"/>
            <a:ext cx="840295" cy="307777"/>
          </a:xfrm>
          <a:prstGeom prst="rect">
            <a:avLst/>
          </a:prstGeom>
          <a:noFill/>
        </p:spPr>
        <p:txBody>
          <a:bodyPr wrap="none" rtlCol="0">
            <a:spAutoFit/>
          </a:bodyPr>
          <a:lstStyle/>
          <a:p>
            <a:pPr>
              <a:spcAft>
                <a:spcPts val="200"/>
              </a:spcAft>
            </a:pPr>
            <a:r>
              <a:rPr lang="en-US" sz="1400" b="1" dirty="0">
                <a:solidFill>
                  <a:srgbClr val="002855"/>
                </a:solidFill>
                <a:latin typeface="Helvetica" panose="020B0604020202020204" pitchFamily="34" charset="0"/>
                <a:cs typeface="Helvetica" panose="020B0604020202020204" pitchFamily="34" charset="0"/>
              </a:rPr>
              <a:t>Python </a:t>
            </a:r>
          </a:p>
        </p:txBody>
      </p:sp>
    </p:spTree>
    <p:extLst>
      <p:ext uri="{BB962C8B-B14F-4D97-AF65-F5344CB8AC3E}">
        <p14:creationId xmlns:p14="http://schemas.microsoft.com/office/powerpoint/2010/main" val="134238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A8B793-87DE-596B-D10B-312BFD1AE520}"/>
              </a:ext>
            </a:extLst>
          </p:cNvPr>
          <p:cNvSpPr>
            <a:spLocks noGrp="1"/>
          </p:cNvSpPr>
          <p:nvPr>
            <p:ph type="title"/>
          </p:nvPr>
        </p:nvSpPr>
        <p:spPr/>
        <p:txBody>
          <a:bodyPr/>
          <a:lstStyle/>
          <a:p>
            <a:r>
              <a:rPr lang="en-US" dirty="0"/>
              <a:t>PIP-II Cavity Types</a:t>
            </a:r>
          </a:p>
        </p:txBody>
      </p:sp>
      <p:sp>
        <p:nvSpPr>
          <p:cNvPr id="5" name="Footer Placeholder 4">
            <a:extLst>
              <a:ext uri="{FF2B5EF4-FFF2-40B4-BE49-F238E27FC236}">
                <a16:creationId xmlns:a16="http://schemas.microsoft.com/office/drawing/2014/main" id="{BE151B17-193B-8FEA-53D7-7CE563202EB1}"/>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5EEB1C0A-1348-42A3-B4F8-FE294BD67270}"/>
              </a:ext>
            </a:extLst>
          </p:cNvPr>
          <p:cNvSpPr>
            <a:spLocks noGrp="1"/>
          </p:cNvSpPr>
          <p:nvPr>
            <p:ph type="sldNum" sz="quarter" idx="40"/>
          </p:nvPr>
        </p:nvSpPr>
        <p:spPr/>
        <p:txBody>
          <a:bodyPr/>
          <a:lstStyle/>
          <a:p>
            <a:fld id="{F4BAA12D-5F28-3140-935A-44BF4B54B6B6}" type="slidenum">
              <a:rPr lang="en-US" smtClean="0"/>
              <a:pPr/>
              <a:t>5</a:t>
            </a:fld>
            <a:endParaRPr lang="en-US" dirty="0"/>
          </a:p>
        </p:txBody>
      </p:sp>
      <p:graphicFrame>
        <p:nvGraphicFramePr>
          <p:cNvPr id="7" name="Table 6">
            <a:extLst>
              <a:ext uri="{FF2B5EF4-FFF2-40B4-BE49-F238E27FC236}">
                <a16:creationId xmlns:a16="http://schemas.microsoft.com/office/drawing/2014/main" id="{E22B8570-EFAE-28B6-9DD0-9EDF92E68CA5}"/>
              </a:ext>
            </a:extLst>
          </p:cNvPr>
          <p:cNvGraphicFramePr>
            <a:graphicFrameLocks noGrp="1"/>
          </p:cNvGraphicFramePr>
          <p:nvPr>
            <p:extLst>
              <p:ext uri="{D42A27DB-BD31-4B8C-83A1-F6EECF244321}">
                <p14:modId xmlns:p14="http://schemas.microsoft.com/office/powerpoint/2010/main" val="3120178289"/>
              </p:ext>
            </p:extLst>
          </p:nvPr>
        </p:nvGraphicFramePr>
        <p:xfrm>
          <a:off x="530352" y="1158648"/>
          <a:ext cx="10819136" cy="2229354"/>
        </p:xfrm>
        <a:graphic>
          <a:graphicData uri="http://schemas.openxmlformats.org/drawingml/2006/table">
            <a:tbl>
              <a:tblPr firstRow="1" bandRow="1">
                <a:tableStyleId>{93296810-A885-4BE3-A3E7-6D5BEEA58F35}</a:tableStyleId>
              </a:tblPr>
              <a:tblGrid>
                <a:gridCol w="2340864">
                  <a:extLst>
                    <a:ext uri="{9D8B030D-6E8A-4147-A177-3AD203B41FA5}">
                      <a16:colId xmlns:a16="http://schemas.microsoft.com/office/drawing/2014/main" val="711135986"/>
                    </a:ext>
                  </a:extLst>
                </a:gridCol>
                <a:gridCol w="1591056">
                  <a:extLst>
                    <a:ext uri="{9D8B030D-6E8A-4147-A177-3AD203B41FA5}">
                      <a16:colId xmlns:a16="http://schemas.microsoft.com/office/drawing/2014/main" val="1295389174"/>
                    </a:ext>
                  </a:extLst>
                </a:gridCol>
                <a:gridCol w="1719072">
                  <a:extLst>
                    <a:ext uri="{9D8B030D-6E8A-4147-A177-3AD203B41FA5}">
                      <a16:colId xmlns:a16="http://schemas.microsoft.com/office/drawing/2014/main" val="1792023671"/>
                    </a:ext>
                  </a:extLst>
                </a:gridCol>
                <a:gridCol w="1746504">
                  <a:extLst>
                    <a:ext uri="{9D8B030D-6E8A-4147-A177-3AD203B41FA5}">
                      <a16:colId xmlns:a16="http://schemas.microsoft.com/office/drawing/2014/main" val="1031405802"/>
                    </a:ext>
                  </a:extLst>
                </a:gridCol>
                <a:gridCol w="1700784">
                  <a:extLst>
                    <a:ext uri="{9D8B030D-6E8A-4147-A177-3AD203B41FA5}">
                      <a16:colId xmlns:a16="http://schemas.microsoft.com/office/drawing/2014/main" val="757729383"/>
                    </a:ext>
                  </a:extLst>
                </a:gridCol>
                <a:gridCol w="1720856">
                  <a:extLst>
                    <a:ext uri="{9D8B030D-6E8A-4147-A177-3AD203B41FA5}">
                      <a16:colId xmlns:a16="http://schemas.microsoft.com/office/drawing/2014/main" val="2996246703"/>
                    </a:ext>
                  </a:extLst>
                </a:gridCol>
              </a:tblGrid>
              <a:tr h="371559">
                <a:tc>
                  <a:txBody>
                    <a:bodyPr/>
                    <a:lstStyle/>
                    <a:p>
                      <a:pPr algn="ctr"/>
                      <a:r>
                        <a:rPr lang="en-US" sz="1600" dirty="0"/>
                        <a:t>Parameter</a:t>
                      </a:r>
                    </a:p>
                  </a:txBody>
                  <a:tcPr/>
                </a:tc>
                <a:tc>
                  <a:txBody>
                    <a:bodyPr/>
                    <a:lstStyle/>
                    <a:p>
                      <a:pPr algn="ctr"/>
                      <a:r>
                        <a:rPr lang="en-US" sz="1600" dirty="0"/>
                        <a:t>HWR</a:t>
                      </a:r>
                    </a:p>
                  </a:txBody>
                  <a:tcPr/>
                </a:tc>
                <a:tc>
                  <a:txBody>
                    <a:bodyPr/>
                    <a:lstStyle/>
                    <a:p>
                      <a:pPr algn="ctr"/>
                      <a:r>
                        <a:rPr lang="en-US" sz="1600" dirty="0"/>
                        <a:t>SSR1</a:t>
                      </a:r>
                    </a:p>
                  </a:txBody>
                  <a:tcPr/>
                </a:tc>
                <a:tc>
                  <a:txBody>
                    <a:bodyPr/>
                    <a:lstStyle/>
                    <a:p>
                      <a:pPr algn="ctr"/>
                      <a:r>
                        <a:rPr lang="en-US" sz="1600" dirty="0"/>
                        <a:t>SSR2</a:t>
                      </a:r>
                    </a:p>
                  </a:txBody>
                  <a:tcPr/>
                </a:tc>
                <a:tc>
                  <a:txBody>
                    <a:bodyPr/>
                    <a:lstStyle/>
                    <a:p>
                      <a:pPr algn="ctr"/>
                      <a:r>
                        <a:rPr lang="en-US" sz="1600" dirty="0"/>
                        <a:t>LB650</a:t>
                      </a:r>
                    </a:p>
                  </a:txBody>
                  <a:tcPr/>
                </a:tc>
                <a:tc>
                  <a:txBody>
                    <a:bodyPr/>
                    <a:lstStyle/>
                    <a:p>
                      <a:pPr algn="ctr"/>
                      <a:r>
                        <a:rPr lang="en-US" sz="1600" dirty="0"/>
                        <a:t>HB650</a:t>
                      </a:r>
                    </a:p>
                  </a:txBody>
                  <a:tcPr/>
                </a:tc>
                <a:extLst>
                  <a:ext uri="{0D108BD9-81ED-4DB2-BD59-A6C34878D82A}">
                    <a16:rowId xmlns:a16="http://schemas.microsoft.com/office/drawing/2014/main" val="4201763570"/>
                  </a:ext>
                </a:extLst>
              </a:tr>
              <a:tr h="371559">
                <a:tc>
                  <a:txBody>
                    <a:bodyPr/>
                    <a:lstStyle/>
                    <a:p>
                      <a:r>
                        <a:rPr lang="en-US" sz="1400" dirty="0">
                          <a:latin typeface="Helvetica" panose="020B0604020202020204" pitchFamily="34" charset="0"/>
                          <a:cs typeface="Helvetica" panose="020B0604020202020204" pitchFamily="34" charset="0"/>
                        </a:rPr>
                        <a:t>Frequency [MHz]</a:t>
                      </a:r>
                    </a:p>
                  </a:txBody>
                  <a:tcPr/>
                </a:tc>
                <a:tc>
                  <a:txBody>
                    <a:bodyPr/>
                    <a:lstStyle/>
                    <a:p>
                      <a:pPr algn="ctr"/>
                      <a:r>
                        <a:rPr lang="en-US" sz="1400" dirty="0">
                          <a:latin typeface="Helvetica" panose="020B0604020202020204" pitchFamily="34" charset="0"/>
                          <a:cs typeface="Helvetica" panose="020B0604020202020204" pitchFamily="34" charset="0"/>
                        </a:rPr>
                        <a:t>162.5</a:t>
                      </a:r>
                    </a:p>
                  </a:txBody>
                  <a:tcPr/>
                </a:tc>
                <a:tc>
                  <a:txBody>
                    <a:bodyPr/>
                    <a:lstStyle/>
                    <a:p>
                      <a:pPr algn="ctr"/>
                      <a:r>
                        <a:rPr lang="en-US" sz="1400" dirty="0">
                          <a:latin typeface="Helvetica" panose="020B0604020202020204" pitchFamily="34" charset="0"/>
                          <a:cs typeface="Helvetica" panose="020B0604020202020204" pitchFamily="34" charset="0"/>
                        </a:rPr>
                        <a:t>325</a:t>
                      </a:r>
                    </a:p>
                  </a:txBody>
                  <a:tcPr/>
                </a:tc>
                <a:tc>
                  <a:txBody>
                    <a:bodyPr/>
                    <a:lstStyle/>
                    <a:p>
                      <a:pPr algn="ctr"/>
                      <a:r>
                        <a:rPr lang="en-US" sz="1400" dirty="0">
                          <a:latin typeface="Helvetica" panose="020B0604020202020204" pitchFamily="34" charset="0"/>
                          <a:cs typeface="Helvetica" panose="020B0604020202020204" pitchFamily="34" charset="0"/>
                        </a:rPr>
                        <a:t>325</a:t>
                      </a:r>
                    </a:p>
                  </a:txBody>
                  <a:tcPr/>
                </a:tc>
                <a:tc>
                  <a:txBody>
                    <a:bodyPr/>
                    <a:lstStyle/>
                    <a:p>
                      <a:pPr algn="ctr"/>
                      <a:r>
                        <a:rPr lang="en-US" sz="1400" dirty="0">
                          <a:latin typeface="Helvetica" panose="020B0604020202020204" pitchFamily="34" charset="0"/>
                          <a:cs typeface="Helvetica" panose="020B0604020202020204" pitchFamily="34" charset="0"/>
                        </a:rPr>
                        <a:t>650</a:t>
                      </a:r>
                    </a:p>
                  </a:txBody>
                  <a:tcPr/>
                </a:tc>
                <a:tc>
                  <a:txBody>
                    <a:bodyPr/>
                    <a:lstStyle/>
                    <a:p>
                      <a:pPr algn="ctr"/>
                      <a:r>
                        <a:rPr lang="en-US" sz="1400" dirty="0">
                          <a:latin typeface="Helvetica" panose="020B0604020202020204" pitchFamily="34" charset="0"/>
                          <a:cs typeface="Helvetica" panose="020B0604020202020204" pitchFamily="34" charset="0"/>
                        </a:rPr>
                        <a:t>650</a:t>
                      </a:r>
                    </a:p>
                  </a:txBody>
                  <a:tcPr/>
                </a:tc>
                <a:extLst>
                  <a:ext uri="{0D108BD9-81ED-4DB2-BD59-A6C34878D82A}">
                    <a16:rowId xmlns:a16="http://schemas.microsoft.com/office/drawing/2014/main" val="2851789514"/>
                  </a:ext>
                </a:extLst>
              </a:tr>
              <a:tr h="371559">
                <a:tc>
                  <a:txBody>
                    <a:bodyPr/>
                    <a:lstStyle/>
                    <a:p>
                      <a:r>
                        <a:rPr lang="en-US" sz="1400" dirty="0">
                          <a:latin typeface="Helvetica" panose="020B0604020202020204" pitchFamily="34" charset="0"/>
                          <a:cs typeface="Helvetica" panose="020B0604020202020204" pitchFamily="34" charset="0"/>
                        </a:rPr>
                        <a:t>Effective length, 𝐿</a:t>
                      </a:r>
                      <a:r>
                        <a:rPr lang="en-US" sz="1400" baseline="-25000" dirty="0">
                          <a:latin typeface="Helvetica" panose="020B0604020202020204" pitchFamily="34" charset="0"/>
                          <a:cs typeface="Helvetica" panose="020B0604020202020204" pitchFamily="34" charset="0"/>
                        </a:rPr>
                        <a:t>𝑒𝑓𝑓  </a:t>
                      </a:r>
                      <a:r>
                        <a:rPr lang="en-US" sz="1400" baseline="0" dirty="0">
                          <a:latin typeface="Helvetica" panose="020B0604020202020204" pitchFamily="34" charset="0"/>
                          <a:cs typeface="Helvetica" panose="020B0604020202020204" pitchFamily="34" charset="0"/>
                        </a:rPr>
                        <a:t>[m]</a:t>
                      </a:r>
                    </a:p>
                  </a:txBody>
                  <a:tcPr/>
                </a:tc>
                <a:tc>
                  <a:txBody>
                    <a:bodyPr/>
                    <a:lstStyle/>
                    <a:p>
                      <a:pPr algn="ctr"/>
                      <a:r>
                        <a:rPr lang="en-US" sz="1400" dirty="0">
                          <a:latin typeface="Helvetica" panose="020B0604020202020204" pitchFamily="34" charset="0"/>
                          <a:cs typeface="Helvetica" panose="020B0604020202020204" pitchFamily="34" charset="0"/>
                        </a:rPr>
                        <a:t>0.207</a:t>
                      </a:r>
                    </a:p>
                  </a:txBody>
                  <a:tcPr/>
                </a:tc>
                <a:tc>
                  <a:txBody>
                    <a:bodyPr/>
                    <a:lstStyle/>
                    <a:p>
                      <a:pPr algn="ctr"/>
                      <a:r>
                        <a:rPr lang="en-US" sz="1400" dirty="0">
                          <a:latin typeface="Helvetica" panose="020B0604020202020204" pitchFamily="34" charset="0"/>
                          <a:cs typeface="Helvetica" panose="020B0604020202020204" pitchFamily="34" charset="0"/>
                        </a:rPr>
                        <a:t>0.205</a:t>
                      </a:r>
                    </a:p>
                  </a:txBody>
                  <a:tcPr/>
                </a:tc>
                <a:tc>
                  <a:txBody>
                    <a:bodyPr/>
                    <a:lstStyle/>
                    <a:p>
                      <a:pPr algn="ctr"/>
                      <a:r>
                        <a:rPr lang="en-US" sz="1400" dirty="0">
                          <a:latin typeface="Helvetica" panose="020B0604020202020204" pitchFamily="34" charset="0"/>
                          <a:cs typeface="Helvetica" panose="020B0604020202020204" pitchFamily="34" charset="0"/>
                        </a:rPr>
                        <a:t>0.436</a:t>
                      </a:r>
                    </a:p>
                  </a:txBody>
                  <a:tcPr/>
                </a:tc>
                <a:tc>
                  <a:txBody>
                    <a:bodyPr/>
                    <a:lstStyle/>
                    <a:p>
                      <a:pPr algn="ctr"/>
                      <a:r>
                        <a:rPr lang="en-US" sz="1400" dirty="0">
                          <a:latin typeface="Helvetica" panose="020B0604020202020204" pitchFamily="34" charset="0"/>
                          <a:cs typeface="Helvetica" panose="020B0604020202020204" pitchFamily="34" charset="0"/>
                        </a:rPr>
                        <a:t>0.704</a:t>
                      </a:r>
                    </a:p>
                  </a:txBody>
                  <a:tcPr/>
                </a:tc>
                <a:tc>
                  <a:txBody>
                    <a:bodyPr/>
                    <a:lstStyle/>
                    <a:p>
                      <a:pPr algn="ctr"/>
                      <a:r>
                        <a:rPr lang="en-US" sz="1400" dirty="0">
                          <a:latin typeface="Helvetica" panose="020B0604020202020204" pitchFamily="34" charset="0"/>
                          <a:cs typeface="Helvetica" panose="020B0604020202020204" pitchFamily="34" charset="0"/>
                        </a:rPr>
                        <a:t>1.061</a:t>
                      </a:r>
                    </a:p>
                  </a:txBody>
                  <a:tcPr/>
                </a:tc>
                <a:extLst>
                  <a:ext uri="{0D108BD9-81ED-4DB2-BD59-A6C34878D82A}">
                    <a16:rowId xmlns:a16="http://schemas.microsoft.com/office/drawing/2014/main" val="282509750"/>
                  </a:ext>
                </a:extLst>
              </a:tr>
              <a:tr h="371559">
                <a:tc>
                  <a:txBody>
                    <a:bodyPr/>
                    <a:lstStyle/>
                    <a:p>
                      <a:r>
                        <a:rPr lang="el-GR" sz="1400" i="1" dirty="0">
                          <a:latin typeface="Helvetica" panose="020B0604020202020204" pitchFamily="34" charset="0"/>
                          <a:cs typeface="Helvetica" panose="020B0604020202020204" pitchFamily="34" charset="0"/>
                        </a:rPr>
                        <a:t>β</a:t>
                      </a:r>
                      <a:r>
                        <a:rPr lang="en-US" sz="1400" i="1" baseline="-25000" dirty="0">
                          <a:latin typeface="Helvetica" panose="020B0604020202020204" pitchFamily="34" charset="0"/>
                          <a:cs typeface="Helvetica" panose="020B0604020202020204" pitchFamily="34" charset="0"/>
                        </a:rPr>
                        <a:t>opt</a:t>
                      </a:r>
                    </a:p>
                  </a:txBody>
                  <a:tcPr/>
                </a:tc>
                <a:tc>
                  <a:txBody>
                    <a:bodyPr/>
                    <a:lstStyle/>
                    <a:p>
                      <a:pPr algn="ctr"/>
                      <a:r>
                        <a:rPr lang="en-US" sz="1400" dirty="0">
                          <a:latin typeface="Helvetica" panose="020B0604020202020204" pitchFamily="34" charset="0"/>
                          <a:cs typeface="Helvetica" panose="020B0604020202020204" pitchFamily="34" charset="0"/>
                        </a:rPr>
                        <a:t>0.11</a:t>
                      </a:r>
                    </a:p>
                  </a:txBody>
                  <a:tcPr/>
                </a:tc>
                <a:tc>
                  <a:txBody>
                    <a:bodyPr/>
                    <a:lstStyle/>
                    <a:p>
                      <a:pPr algn="ctr"/>
                      <a:r>
                        <a:rPr lang="en-US" sz="1400" dirty="0">
                          <a:latin typeface="Helvetica" panose="020B0604020202020204" pitchFamily="34" charset="0"/>
                          <a:cs typeface="Helvetica" panose="020B0604020202020204" pitchFamily="34" charset="0"/>
                        </a:rPr>
                        <a:t>0.22</a:t>
                      </a:r>
                    </a:p>
                  </a:txBody>
                  <a:tcPr/>
                </a:tc>
                <a:tc>
                  <a:txBody>
                    <a:bodyPr/>
                    <a:lstStyle/>
                    <a:p>
                      <a:pPr algn="ctr"/>
                      <a:r>
                        <a:rPr lang="en-US" sz="1400" dirty="0">
                          <a:latin typeface="Helvetica" panose="020B0604020202020204" pitchFamily="34" charset="0"/>
                          <a:cs typeface="Helvetica" panose="020B0604020202020204" pitchFamily="34" charset="0"/>
                        </a:rPr>
                        <a:t>0.47</a:t>
                      </a:r>
                    </a:p>
                  </a:txBody>
                  <a:tcPr/>
                </a:tc>
                <a:tc>
                  <a:txBody>
                    <a:bodyPr/>
                    <a:lstStyle/>
                    <a:p>
                      <a:pPr algn="ctr"/>
                      <a:r>
                        <a:rPr lang="en-US" sz="1400" dirty="0">
                          <a:latin typeface="Helvetica" panose="020B0604020202020204" pitchFamily="34" charset="0"/>
                          <a:cs typeface="Helvetica" panose="020B0604020202020204" pitchFamily="34" charset="0"/>
                        </a:rPr>
                        <a:t>0.65</a:t>
                      </a:r>
                    </a:p>
                  </a:txBody>
                  <a:tcPr/>
                </a:tc>
                <a:tc>
                  <a:txBody>
                    <a:bodyPr/>
                    <a:lstStyle/>
                    <a:p>
                      <a:pPr algn="ctr"/>
                      <a:r>
                        <a:rPr lang="en-US" sz="1400" dirty="0">
                          <a:latin typeface="Helvetica" panose="020B0604020202020204" pitchFamily="34" charset="0"/>
                          <a:cs typeface="Helvetica" panose="020B0604020202020204" pitchFamily="34" charset="0"/>
                        </a:rPr>
                        <a:t>0.97</a:t>
                      </a:r>
                    </a:p>
                  </a:txBody>
                  <a:tcPr/>
                </a:tc>
                <a:extLst>
                  <a:ext uri="{0D108BD9-81ED-4DB2-BD59-A6C34878D82A}">
                    <a16:rowId xmlns:a16="http://schemas.microsoft.com/office/drawing/2014/main" val="864087899"/>
                  </a:ext>
                </a:extLst>
              </a:tr>
              <a:tr h="371559">
                <a:tc>
                  <a:txBody>
                    <a:bodyPr/>
                    <a:lstStyle/>
                    <a:p>
                      <a:r>
                        <a:rPr lang="en-US" sz="1400" dirty="0">
                          <a:latin typeface="Helvetica" panose="020B0604020202020204" pitchFamily="34" charset="0"/>
                          <a:cs typeface="Helvetica" panose="020B0604020202020204" pitchFamily="34" charset="0"/>
                        </a:rPr>
                        <a:t>Q</a:t>
                      </a:r>
                      <a:r>
                        <a:rPr lang="en-US" sz="1400" baseline="-25000" dirty="0">
                          <a:latin typeface="Helvetica" panose="020B0604020202020204" pitchFamily="34" charset="0"/>
                          <a:cs typeface="Helvetica" panose="020B0604020202020204" pitchFamily="34" charset="0"/>
                        </a:rPr>
                        <a:t>0</a:t>
                      </a:r>
                    </a:p>
                  </a:txBody>
                  <a:tcPr/>
                </a:tc>
                <a:tc>
                  <a:txBody>
                    <a:bodyPr/>
                    <a:lstStyle/>
                    <a:p>
                      <a:pPr algn="ctr"/>
                      <a:r>
                        <a:rPr lang="en-US" sz="1400" dirty="0">
                          <a:latin typeface="Helvetica" panose="020B0604020202020204" pitchFamily="34" charset="0"/>
                          <a:cs typeface="Helvetica" panose="020B0604020202020204" pitchFamily="34" charset="0"/>
                        </a:rPr>
                        <a:t>8.5E9</a:t>
                      </a:r>
                    </a:p>
                  </a:txBody>
                  <a:tcPr/>
                </a:tc>
                <a:tc>
                  <a:txBody>
                    <a:bodyPr/>
                    <a:lstStyle/>
                    <a:p>
                      <a:pPr algn="ctr"/>
                      <a:r>
                        <a:rPr lang="en-US" sz="1400" dirty="0">
                          <a:latin typeface="Helvetica" panose="020B0604020202020204" pitchFamily="34" charset="0"/>
                          <a:cs typeface="Helvetica" panose="020B0604020202020204" pitchFamily="34" charset="0"/>
                        </a:rPr>
                        <a:t>8.2E9</a:t>
                      </a:r>
                    </a:p>
                  </a:txBody>
                  <a:tcPr/>
                </a:tc>
                <a:tc>
                  <a:txBody>
                    <a:bodyPr/>
                    <a:lstStyle/>
                    <a:p>
                      <a:pPr algn="ctr"/>
                      <a:r>
                        <a:rPr lang="en-US" sz="1400" dirty="0">
                          <a:latin typeface="Helvetica" panose="020B0604020202020204" pitchFamily="34" charset="0"/>
                          <a:cs typeface="Helvetica" panose="020B0604020202020204" pitchFamily="34" charset="0"/>
                        </a:rPr>
                        <a:t>8.2E9</a:t>
                      </a:r>
                    </a:p>
                  </a:txBody>
                  <a:tcPr/>
                </a:tc>
                <a:tc>
                  <a:txBody>
                    <a:bodyPr/>
                    <a:lstStyle/>
                    <a:p>
                      <a:pPr algn="ctr"/>
                      <a:r>
                        <a:rPr lang="en-US" sz="1400" dirty="0">
                          <a:latin typeface="Helvetica" panose="020B0604020202020204" pitchFamily="34" charset="0"/>
                          <a:cs typeface="Helvetica" panose="020B0604020202020204" pitchFamily="34" charset="0"/>
                        </a:rPr>
                        <a:t>2.4E10</a:t>
                      </a:r>
                    </a:p>
                  </a:txBody>
                  <a:tcPr/>
                </a:tc>
                <a:tc>
                  <a:txBody>
                    <a:bodyPr/>
                    <a:lstStyle/>
                    <a:p>
                      <a:pPr algn="ctr"/>
                      <a:r>
                        <a:rPr lang="en-US" sz="1400" dirty="0">
                          <a:latin typeface="Helvetica" panose="020B0604020202020204" pitchFamily="34" charset="0"/>
                          <a:cs typeface="Helvetica" panose="020B0604020202020204" pitchFamily="34" charset="0"/>
                        </a:rPr>
                        <a:t>3.3E10</a:t>
                      </a:r>
                    </a:p>
                  </a:txBody>
                  <a:tcPr/>
                </a:tc>
                <a:extLst>
                  <a:ext uri="{0D108BD9-81ED-4DB2-BD59-A6C34878D82A}">
                    <a16:rowId xmlns:a16="http://schemas.microsoft.com/office/drawing/2014/main" val="2669033679"/>
                  </a:ext>
                </a:extLst>
              </a:tr>
              <a:tr h="3715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Helvetica" panose="020B0604020202020204" pitchFamily="34" charset="0"/>
                          <a:cs typeface="Helvetica" panose="020B0604020202020204" pitchFamily="34" charset="0"/>
                        </a:rPr>
                        <a:t>E</a:t>
                      </a:r>
                      <a:r>
                        <a:rPr lang="en-US" sz="1400" baseline="-25000" dirty="0" err="1">
                          <a:latin typeface="Helvetica" panose="020B0604020202020204" pitchFamily="34" charset="0"/>
                          <a:cs typeface="Helvetica" panose="020B0604020202020204" pitchFamily="34" charset="0"/>
                        </a:rPr>
                        <a:t>acc</a:t>
                      </a:r>
                      <a:r>
                        <a:rPr lang="en-US" sz="1400" dirty="0">
                          <a:latin typeface="Helvetica" panose="020B0604020202020204" pitchFamily="34" charset="0"/>
                          <a:cs typeface="Helvetica" panose="020B0604020202020204" pitchFamily="34" charset="0"/>
                        </a:rPr>
                        <a:t> [MV/m]</a:t>
                      </a:r>
                    </a:p>
                  </a:txBody>
                  <a:tcPr/>
                </a:tc>
                <a:tc>
                  <a:txBody>
                    <a:bodyPr/>
                    <a:lstStyle/>
                    <a:p>
                      <a:pPr algn="ctr"/>
                      <a:r>
                        <a:rPr lang="en-US" sz="1400" dirty="0">
                          <a:latin typeface="Helvetica" panose="020B0604020202020204" pitchFamily="34" charset="0"/>
                          <a:cs typeface="Helvetica" panose="020B0604020202020204" pitchFamily="34" charset="0"/>
                        </a:rPr>
                        <a:t>9.7</a:t>
                      </a:r>
                    </a:p>
                  </a:txBody>
                  <a:tcPr/>
                </a:tc>
                <a:tc>
                  <a:txBody>
                    <a:bodyPr/>
                    <a:lstStyle/>
                    <a:p>
                      <a:pPr algn="ctr"/>
                      <a:r>
                        <a:rPr lang="en-US" sz="1400" dirty="0">
                          <a:latin typeface="Helvetica" panose="020B0604020202020204" pitchFamily="34" charset="0"/>
                          <a:cs typeface="Helvetica" panose="020B0604020202020204" pitchFamily="34" charset="0"/>
                        </a:rPr>
                        <a:t>10.0</a:t>
                      </a:r>
                    </a:p>
                  </a:txBody>
                  <a:tcPr/>
                </a:tc>
                <a:tc>
                  <a:txBody>
                    <a:bodyPr/>
                    <a:lstStyle/>
                    <a:p>
                      <a:pPr algn="ctr"/>
                      <a:r>
                        <a:rPr lang="en-US" sz="1400" dirty="0">
                          <a:latin typeface="Helvetica" panose="020B0604020202020204" pitchFamily="34" charset="0"/>
                          <a:cs typeface="Helvetica" panose="020B0604020202020204" pitchFamily="34" charset="0"/>
                        </a:rPr>
                        <a:t>11.5</a:t>
                      </a:r>
                    </a:p>
                  </a:txBody>
                  <a:tcPr/>
                </a:tc>
                <a:tc>
                  <a:txBody>
                    <a:bodyPr/>
                    <a:lstStyle/>
                    <a:p>
                      <a:pPr algn="ctr"/>
                      <a:r>
                        <a:rPr lang="en-US" sz="1400" dirty="0">
                          <a:latin typeface="Helvetica" panose="020B0604020202020204" pitchFamily="34" charset="0"/>
                          <a:cs typeface="Helvetica" panose="020B0604020202020204" pitchFamily="34" charset="0"/>
                        </a:rPr>
                        <a:t>16.9</a:t>
                      </a:r>
                    </a:p>
                  </a:txBody>
                  <a:tcPr/>
                </a:tc>
                <a:tc>
                  <a:txBody>
                    <a:bodyPr/>
                    <a:lstStyle/>
                    <a:p>
                      <a:pPr algn="ctr"/>
                      <a:r>
                        <a:rPr lang="en-US" sz="1400" dirty="0">
                          <a:latin typeface="Helvetica" panose="020B0604020202020204" pitchFamily="34" charset="0"/>
                          <a:cs typeface="Helvetica" panose="020B0604020202020204" pitchFamily="34" charset="0"/>
                        </a:rPr>
                        <a:t>18.8</a:t>
                      </a:r>
                    </a:p>
                  </a:txBody>
                  <a:tcPr/>
                </a:tc>
                <a:extLst>
                  <a:ext uri="{0D108BD9-81ED-4DB2-BD59-A6C34878D82A}">
                    <a16:rowId xmlns:a16="http://schemas.microsoft.com/office/drawing/2014/main" val="2512892269"/>
                  </a:ext>
                </a:extLst>
              </a:tr>
            </a:tbl>
          </a:graphicData>
        </a:graphic>
      </p:graphicFrame>
      <p:pic>
        <p:nvPicPr>
          <p:cNvPr id="8" name="Picture 7">
            <a:extLst>
              <a:ext uri="{FF2B5EF4-FFF2-40B4-BE49-F238E27FC236}">
                <a16:creationId xmlns:a16="http://schemas.microsoft.com/office/drawing/2014/main" id="{EF29055F-D36E-A785-E2A5-9A3173EB07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8039419" y="4062741"/>
            <a:ext cx="1547624" cy="555991"/>
          </a:xfrm>
          <a:prstGeom prst="rect">
            <a:avLst/>
          </a:prstGeom>
        </p:spPr>
      </p:pic>
      <p:pic>
        <p:nvPicPr>
          <p:cNvPr id="9" name="Picture 8">
            <a:extLst>
              <a:ext uri="{FF2B5EF4-FFF2-40B4-BE49-F238E27FC236}">
                <a16:creationId xmlns:a16="http://schemas.microsoft.com/office/drawing/2014/main" id="{1D79B6CF-AD53-68B6-C9D4-16A9E5E114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9702401" y="4086016"/>
            <a:ext cx="1753981" cy="535168"/>
          </a:xfrm>
          <a:prstGeom prst="rect">
            <a:avLst/>
          </a:prstGeom>
        </p:spPr>
      </p:pic>
      <p:pic>
        <p:nvPicPr>
          <p:cNvPr id="10" name="Picture 9">
            <a:extLst>
              <a:ext uri="{FF2B5EF4-FFF2-40B4-BE49-F238E27FC236}">
                <a16:creationId xmlns:a16="http://schemas.microsoft.com/office/drawing/2014/main" id="{04C16952-A9DB-3B04-20F7-742D04B97E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854909" y="3603223"/>
            <a:ext cx="850946" cy="1333984"/>
          </a:xfrm>
          <a:prstGeom prst="rect">
            <a:avLst/>
          </a:prstGeom>
        </p:spPr>
      </p:pic>
      <p:pic>
        <p:nvPicPr>
          <p:cNvPr id="11" name="Picture 10">
            <a:extLst>
              <a:ext uri="{FF2B5EF4-FFF2-40B4-BE49-F238E27FC236}">
                <a16:creationId xmlns:a16="http://schemas.microsoft.com/office/drawing/2014/main" id="{C53DD493-5578-A8DD-085E-4B92802E6E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08495" y="3566924"/>
            <a:ext cx="1272914" cy="1302908"/>
          </a:xfrm>
          <a:prstGeom prst="rect">
            <a:avLst/>
          </a:prstGeom>
        </p:spPr>
      </p:pic>
      <p:grpSp>
        <p:nvGrpSpPr>
          <p:cNvPr id="12" name="Group 11">
            <a:extLst>
              <a:ext uri="{FF2B5EF4-FFF2-40B4-BE49-F238E27FC236}">
                <a16:creationId xmlns:a16="http://schemas.microsoft.com/office/drawing/2014/main" id="{8692A5D3-7611-716F-BCD5-CA7290DCF2BE}"/>
              </a:ext>
            </a:extLst>
          </p:cNvPr>
          <p:cNvGrpSpPr/>
          <p:nvPr/>
        </p:nvGrpSpPr>
        <p:grpSpPr>
          <a:xfrm>
            <a:off x="8134919" y="5160970"/>
            <a:ext cx="1356624" cy="1195380"/>
            <a:chOff x="5603598" y="2503033"/>
            <a:chExt cx="1438546" cy="1305340"/>
          </a:xfrm>
        </p:grpSpPr>
        <p:sp>
          <p:nvSpPr>
            <p:cNvPr id="13" name="Rectangle 12">
              <a:extLst>
                <a:ext uri="{FF2B5EF4-FFF2-40B4-BE49-F238E27FC236}">
                  <a16:creationId xmlns:a16="http://schemas.microsoft.com/office/drawing/2014/main" id="{E641885C-BC1D-055B-4259-B38A03DA9829}"/>
                </a:ext>
              </a:extLst>
            </p:cNvPr>
            <p:cNvSpPr/>
            <p:nvPr/>
          </p:nvSpPr>
          <p:spPr>
            <a:xfrm>
              <a:off x="5610212" y="2503033"/>
              <a:ext cx="1431932" cy="130534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pic>
          <p:nvPicPr>
            <p:cNvPr id="14" name="Immagine 11" descr="Immagine che contiene interni, rosso, sedendo, cucina&#10;&#10;Descrizione generata automaticamente">
              <a:extLst>
                <a:ext uri="{FF2B5EF4-FFF2-40B4-BE49-F238E27FC236}">
                  <a16:creationId xmlns:a16="http://schemas.microsoft.com/office/drawing/2014/main" id="{196FF64E-56AE-4718-86D4-57432B2CD4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03598" y="2736859"/>
              <a:ext cx="1431933" cy="805463"/>
            </a:xfrm>
            <a:prstGeom prst="rect">
              <a:avLst/>
            </a:prstGeom>
            <a:ln>
              <a:noFill/>
            </a:ln>
          </p:spPr>
        </p:pic>
      </p:grpSp>
      <p:pic>
        <p:nvPicPr>
          <p:cNvPr id="15" name="Picture 14">
            <a:extLst>
              <a:ext uri="{FF2B5EF4-FFF2-40B4-BE49-F238E27FC236}">
                <a16:creationId xmlns:a16="http://schemas.microsoft.com/office/drawing/2014/main" id="{CB4C5814-537A-9507-FD46-77515410F4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53299" y="5304963"/>
            <a:ext cx="1506921" cy="1024534"/>
          </a:xfrm>
          <a:prstGeom prst="rect">
            <a:avLst/>
          </a:prstGeom>
          <a:ln>
            <a:noFill/>
          </a:ln>
        </p:spPr>
      </p:pic>
      <p:pic>
        <p:nvPicPr>
          <p:cNvPr id="16" name="Picture 15">
            <a:extLst>
              <a:ext uri="{FF2B5EF4-FFF2-40B4-BE49-F238E27FC236}">
                <a16:creationId xmlns:a16="http://schemas.microsoft.com/office/drawing/2014/main" id="{9131A3F4-BBFF-9223-6F15-A15A2E32C6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22321" y="5130862"/>
            <a:ext cx="1362889" cy="1176987"/>
          </a:xfrm>
          <a:prstGeom prst="rect">
            <a:avLst/>
          </a:prstGeom>
          <a:ln>
            <a:noFill/>
          </a:ln>
        </p:spPr>
      </p:pic>
      <p:pic>
        <p:nvPicPr>
          <p:cNvPr id="17" name="Picture 16" descr="A picture containing miller&#10;&#10;AI-generated content may be incorrect.">
            <a:extLst>
              <a:ext uri="{FF2B5EF4-FFF2-40B4-BE49-F238E27FC236}">
                <a16:creationId xmlns:a16="http://schemas.microsoft.com/office/drawing/2014/main" id="{274BEF36-C3B3-E38A-2104-D45FE851A69B}"/>
              </a:ext>
            </a:extLst>
          </p:cNvPr>
          <p:cNvPicPr>
            <a:picLocks noChangeAspect="1"/>
          </p:cNvPicPr>
          <p:nvPr/>
        </p:nvPicPr>
        <p:blipFill>
          <a:blip r:embed="rId9"/>
          <a:stretch>
            <a:fillRect/>
          </a:stretch>
        </p:blipFill>
        <p:spPr>
          <a:xfrm>
            <a:off x="6408495" y="5152429"/>
            <a:ext cx="1272913" cy="1133855"/>
          </a:xfrm>
          <a:prstGeom prst="rect">
            <a:avLst/>
          </a:prstGeom>
        </p:spPr>
      </p:pic>
      <p:sp>
        <p:nvSpPr>
          <p:cNvPr id="18" name="TextBox 17">
            <a:extLst>
              <a:ext uri="{FF2B5EF4-FFF2-40B4-BE49-F238E27FC236}">
                <a16:creationId xmlns:a16="http://schemas.microsoft.com/office/drawing/2014/main" id="{EFBEB1C5-8725-DE95-F55A-F16F8205AE66}"/>
              </a:ext>
            </a:extLst>
          </p:cNvPr>
          <p:cNvSpPr txBox="1"/>
          <p:nvPr/>
        </p:nvSpPr>
        <p:spPr>
          <a:xfrm>
            <a:off x="6037233" y="6459865"/>
            <a:ext cx="2775999"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1: PIP-II cavity types.</a:t>
            </a:r>
          </a:p>
        </p:txBody>
      </p:sp>
      <p:pic>
        <p:nvPicPr>
          <p:cNvPr id="31" name="Picture 30">
            <a:extLst>
              <a:ext uri="{FF2B5EF4-FFF2-40B4-BE49-F238E27FC236}">
                <a16:creationId xmlns:a16="http://schemas.microsoft.com/office/drawing/2014/main" id="{76439B33-2E3D-660F-AFC9-D3E2580BF08D}"/>
              </a:ext>
            </a:extLst>
          </p:cNvPr>
          <p:cNvPicPr>
            <a:picLocks noChangeAspect="1"/>
          </p:cNvPicPr>
          <p:nvPr/>
        </p:nvPicPr>
        <p:blipFill>
          <a:blip r:embed="rId10"/>
          <a:srcRect t="13370"/>
          <a:stretch>
            <a:fillRect/>
          </a:stretch>
        </p:blipFill>
        <p:spPr>
          <a:xfrm rot="5400000">
            <a:off x="2578803" y="4063635"/>
            <a:ext cx="1921814" cy="635830"/>
          </a:xfrm>
          <a:prstGeom prst="rect">
            <a:avLst/>
          </a:prstGeom>
        </p:spPr>
      </p:pic>
      <p:pic>
        <p:nvPicPr>
          <p:cNvPr id="4" name="Picture 3">
            <a:extLst>
              <a:ext uri="{FF2B5EF4-FFF2-40B4-BE49-F238E27FC236}">
                <a16:creationId xmlns:a16="http://schemas.microsoft.com/office/drawing/2014/main" id="{8D3B9A66-F94B-117E-54D8-37A3648A97B5}"/>
              </a:ext>
            </a:extLst>
          </p:cNvPr>
          <p:cNvPicPr>
            <a:picLocks noChangeAspect="1"/>
          </p:cNvPicPr>
          <p:nvPr/>
        </p:nvPicPr>
        <p:blipFill>
          <a:blip r:embed="rId11"/>
          <a:stretch>
            <a:fillRect/>
          </a:stretch>
        </p:blipFill>
        <p:spPr>
          <a:xfrm>
            <a:off x="2385599" y="5342457"/>
            <a:ext cx="2006848" cy="894773"/>
          </a:xfrm>
          <a:prstGeom prst="rect">
            <a:avLst/>
          </a:prstGeom>
        </p:spPr>
      </p:pic>
    </p:spTree>
    <p:extLst>
      <p:ext uri="{BB962C8B-B14F-4D97-AF65-F5344CB8AC3E}">
        <p14:creationId xmlns:p14="http://schemas.microsoft.com/office/powerpoint/2010/main" val="4079009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50C1A8D-99C5-4AE6-F446-CC41B47EBE62}"/>
              </a:ext>
            </a:extLst>
          </p:cNvPr>
          <p:cNvSpPr>
            <a:spLocks noGrp="1"/>
          </p:cNvSpPr>
          <p:nvPr>
            <p:ph type="body" sz="quarter" idx="10"/>
          </p:nvPr>
        </p:nvSpPr>
        <p:spPr>
          <a:xfrm>
            <a:off x="914400" y="3429001"/>
            <a:ext cx="5367528" cy="1114088"/>
          </a:xfrm>
        </p:spPr>
        <p:txBody>
          <a:bodyPr/>
          <a:lstStyle/>
          <a:p>
            <a:r>
              <a:rPr lang="en-US" sz="4400" dirty="0">
                <a:solidFill>
                  <a:schemeClr val="bg2">
                    <a:lumMod val="25000"/>
                  </a:schemeClr>
                </a:solidFill>
              </a:rPr>
              <a:t>HB650 cavity</a:t>
            </a:r>
          </a:p>
        </p:txBody>
      </p:sp>
      <p:sp>
        <p:nvSpPr>
          <p:cNvPr id="4" name="Slide Number Placeholder 3">
            <a:extLst>
              <a:ext uri="{FF2B5EF4-FFF2-40B4-BE49-F238E27FC236}">
                <a16:creationId xmlns:a16="http://schemas.microsoft.com/office/drawing/2014/main" id="{4EBB6924-4B35-14CC-D19F-50FE071F73DE}"/>
              </a:ext>
            </a:extLst>
          </p:cNvPr>
          <p:cNvSpPr>
            <a:spLocks noGrp="1"/>
          </p:cNvSpPr>
          <p:nvPr>
            <p:ph type="sldNum" sz="quarter" idx="4"/>
          </p:nvPr>
        </p:nvSpPr>
        <p:spPr/>
        <p:txBody>
          <a:bodyPr/>
          <a:lstStyle/>
          <a:p>
            <a:fld id="{F4BAA12D-5F28-3140-935A-44BF4B54B6B6}" type="slidenum">
              <a:rPr lang="en-US" smtClean="0"/>
              <a:pPr/>
              <a:t>6</a:t>
            </a:fld>
            <a:endParaRPr lang="en-US" dirty="0"/>
          </a:p>
        </p:txBody>
      </p:sp>
    </p:spTree>
    <p:extLst>
      <p:ext uri="{BB962C8B-B14F-4D97-AF65-F5344CB8AC3E}">
        <p14:creationId xmlns:p14="http://schemas.microsoft.com/office/powerpoint/2010/main" val="4235679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4B4F42-1BB0-AE97-F54D-D71A8A210D92}"/>
              </a:ext>
            </a:extLst>
          </p:cNvPr>
          <p:cNvSpPr>
            <a:spLocks noGrp="1"/>
          </p:cNvSpPr>
          <p:nvPr>
            <p:ph type="sldNum" sz="quarter" idx="40"/>
          </p:nvPr>
        </p:nvSpPr>
        <p:spPr/>
        <p:txBody>
          <a:bodyPr/>
          <a:lstStyle/>
          <a:p>
            <a:fld id="{F4BAA12D-5F28-3140-935A-44BF4B54B6B6}" type="slidenum">
              <a:rPr lang="en-US" smtClean="0"/>
              <a:pPr/>
              <a:t>7</a:t>
            </a:fld>
            <a:endParaRPr lang="en-US" dirty="0"/>
          </a:p>
        </p:txBody>
      </p:sp>
      <p:sp>
        <p:nvSpPr>
          <p:cNvPr id="7" name="Title 2">
            <a:extLst>
              <a:ext uri="{FF2B5EF4-FFF2-40B4-BE49-F238E27FC236}">
                <a16:creationId xmlns:a16="http://schemas.microsoft.com/office/drawing/2014/main" id="{49D74E96-1119-6A41-E6FE-426E8915519C}"/>
              </a:ext>
            </a:extLst>
          </p:cNvPr>
          <p:cNvSpPr>
            <a:spLocks noGrp="1"/>
          </p:cNvSpPr>
          <p:nvPr>
            <p:ph type="title"/>
          </p:nvPr>
        </p:nvSpPr>
        <p:spPr>
          <a:xfrm>
            <a:off x="1163212" y="322451"/>
            <a:ext cx="9994393" cy="433527"/>
          </a:xfrm>
        </p:spPr>
        <p:txBody>
          <a:bodyPr/>
          <a:lstStyle/>
          <a:p>
            <a:r>
              <a:rPr lang="en-US" dirty="0"/>
              <a:t>HB650 in STC - Geometry construction</a:t>
            </a:r>
          </a:p>
        </p:txBody>
      </p:sp>
      <p:sp>
        <p:nvSpPr>
          <p:cNvPr id="8" name="Slide Number Placeholder 4">
            <a:extLst>
              <a:ext uri="{FF2B5EF4-FFF2-40B4-BE49-F238E27FC236}">
                <a16:creationId xmlns:a16="http://schemas.microsoft.com/office/drawing/2014/main" id="{5480437A-860C-1AC0-119B-947A92DB4E21}"/>
              </a:ext>
            </a:extLst>
          </p:cNvPr>
          <p:cNvSpPr txBox="1">
            <a:spLocks/>
          </p:cNvSpPr>
          <p:nvPr/>
        </p:nvSpPr>
        <p:spPr>
          <a:xfrm>
            <a:off x="12078864" y="6313041"/>
            <a:ext cx="358919" cy="365125"/>
          </a:xfrm>
          <a:prstGeom prst="rect">
            <a:avLst/>
          </a:prstGeom>
        </p:spPr>
        <p:txBody>
          <a:bodyPr vert="horz" lIns="0" tIns="0" rIns="0" bIns="0" rtlCol="0" anchor="b"/>
          <a:lstStyle>
            <a:defPPr>
              <a:defRPr lang="en-US"/>
            </a:defPPr>
            <a:lvl1pPr marL="0" algn="ctr" defTabSz="914400" rtl="0" eaLnBrk="1" latinLnBrk="0" hangingPunct="1">
              <a:defRPr sz="900" b="1" i="0" kern="1200">
                <a:solidFill>
                  <a:schemeClr val="bg1"/>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4BAA12D-5F28-3140-935A-44BF4B54B6B6}" type="slidenum">
              <a:rPr lang="en-US" smtClean="0"/>
              <a:pPr/>
              <a:t>7</a:t>
            </a:fld>
            <a:endParaRPr lang="en-US" dirty="0"/>
          </a:p>
        </p:txBody>
      </p:sp>
      <p:sp>
        <p:nvSpPr>
          <p:cNvPr id="9" name="TextBox 8">
            <a:extLst>
              <a:ext uri="{FF2B5EF4-FFF2-40B4-BE49-F238E27FC236}">
                <a16:creationId xmlns:a16="http://schemas.microsoft.com/office/drawing/2014/main" id="{213EBD61-AC54-F3AC-E0C0-93F50D0C85C4}"/>
              </a:ext>
            </a:extLst>
          </p:cNvPr>
          <p:cNvSpPr txBox="1"/>
          <p:nvPr/>
        </p:nvSpPr>
        <p:spPr>
          <a:xfrm>
            <a:off x="368375" y="911245"/>
            <a:ext cx="9762194" cy="600164"/>
          </a:xfrm>
          <a:prstGeom prst="rect">
            <a:avLst/>
          </a:prstGeom>
          <a:noFill/>
          <a:ln>
            <a:noFill/>
          </a:ln>
        </p:spPr>
        <p:txBody>
          <a:bodyPr wrap="square">
            <a:spAutoFit/>
          </a:bodyPr>
          <a:lstStyle/>
          <a:p>
            <a:pPr marL="457200"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The Fermilab Spoke Test Cryostat (STC) is used for testing SRF cavities for the PIP-II </a:t>
            </a:r>
          </a:p>
          <a:p>
            <a:pPr marL="457200"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The cryostat consists of several shielding layers of different materials and thicknesses</a:t>
            </a:r>
          </a:p>
        </p:txBody>
      </p:sp>
      <p:sp>
        <p:nvSpPr>
          <p:cNvPr id="10" name="TextBox 9">
            <a:extLst>
              <a:ext uri="{FF2B5EF4-FFF2-40B4-BE49-F238E27FC236}">
                <a16:creationId xmlns:a16="http://schemas.microsoft.com/office/drawing/2014/main" id="{F74B3A14-1742-21C4-971D-E3D85B941023}"/>
              </a:ext>
            </a:extLst>
          </p:cNvPr>
          <p:cNvSpPr txBox="1"/>
          <p:nvPr/>
        </p:nvSpPr>
        <p:spPr>
          <a:xfrm>
            <a:off x="4254587" y="4134431"/>
            <a:ext cx="3271306" cy="430887"/>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03: CAD model of the STC HB650 cavity assembly.</a:t>
            </a:r>
          </a:p>
        </p:txBody>
      </p:sp>
      <p:graphicFrame>
        <p:nvGraphicFramePr>
          <p:cNvPr id="11" name="Table 10">
            <a:extLst>
              <a:ext uri="{FF2B5EF4-FFF2-40B4-BE49-F238E27FC236}">
                <a16:creationId xmlns:a16="http://schemas.microsoft.com/office/drawing/2014/main" id="{7551DE07-9BB5-A1DB-39FC-C1A15F907161}"/>
              </a:ext>
            </a:extLst>
          </p:cNvPr>
          <p:cNvGraphicFramePr>
            <a:graphicFrameLocks noGrp="1"/>
          </p:cNvGraphicFramePr>
          <p:nvPr>
            <p:extLst>
              <p:ext uri="{D42A27DB-BD31-4B8C-83A1-F6EECF244321}">
                <p14:modId xmlns:p14="http://schemas.microsoft.com/office/powerpoint/2010/main" val="2729230008"/>
              </p:ext>
            </p:extLst>
          </p:nvPr>
        </p:nvGraphicFramePr>
        <p:xfrm>
          <a:off x="8213162" y="4598598"/>
          <a:ext cx="3347175" cy="1897005"/>
        </p:xfrm>
        <a:graphic>
          <a:graphicData uri="http://schemas.openxmlformats.org/drawingml/2006/table">
            <a:tbl>
              <a:tblPr>
                <a:tableStyleId>{E8B1032C-EA38-4F05-BA0D-38AFFFC7BED3}</a:tableStyleId>
              </a:tblPr>
              <a:tblGrid>
                <a:gridCol w="1268816">
                  <a:extLst>
                    <a:ext uri="{9D8B030D-6E8A-4147-A177-3AD203B41FA5}">
                      <a16:colId xmlns:a16="http://schemas.microsoft.com/office/drawing/2014/main" val="3776730719"/>
                    </a:ext>
                  </a:extLst>
                </a:gridCol>
                <a:gridCol w="939325">
                  <a:extLst>
                    <a:ext uri="{9D8B030D-6E8A-4147-A177-3AD203B41FA5}">
                      <a16:colId xmlns:a16="http://schemas.microsoft.com/office/drawing/2014/main" val="3577568662"/>
                    </a:ext>
                  </a:extLst>
                </a:gridCol>
                <a:gridCol w="1139034">
                  <a:extLst>
                    <a:ext uri="{9D8B030D-6E8A-4147-A177-3AD203B41FA5}">
                      <a16:colId xmlns:a16="http://schemas.microsoft.com/office/drawing/2014/main" val="4123578643"/>
                    </a:ext>
                  </a:extLst>
                </a:gridCol>
              </a:tblGrid>
              <a:tr h="457311">
                <a:tc>
                  <a:txBody>
                    <a:bodyPr/>
                    <a:lstStyle/>
                    <a:p>
                      <a:pPr algn="ctr" fontAlgn="b">
                        <a:lnSpc>
                          <a:spcPct val="100000"/>
                        </a:lnSpc>
                      </a:pPr>
                      <a:endParaRPr lang="en-US" sz="1200" b="0" i="0" u="none" strike="noStrike" dirty="0">
                        <a:solidFill>
                          <a:srgbClr val="000000"/>
                        </a:solidFill>
                        <a:effectLst/>
                        <a:latin typeface="Helvetica" panose="020B0604020202020204" pitchFamily="34" charset="0"/>
                        <a:cs typeface="Helvetica" panose="020B0604020202020204" pitchFamily="34" charset="0"/>
                      </a:endParaRPr>
                    </a:p>
                  </a:txBody>
                  <a:tcPr marL="9525" marR="9525" marT="9525" marB="0" anchor="ctr">
                    <a:solidFill>
                      <a:schemeClr val="accent6">
                        <a:lumMod val="20000"/>
                        <a:lumOff val="80000"/>
                      </a:schemeClr>
                    </a:solidFill>
                  </a:tcPr>
                </a:tc>
                <a:tc>
                  <a:txBody>
                    <a:bodyPr/>
                    <a:lstStyle/>
                    <a:p>
                      <a:pPr algn="ctr" fontAlgn="b">
                        <a:lnSpc>
                          <a:spcPct val="100000"/>
                        </a:lnSpc>
                      </a:pPr>
                      <a:r>
                        <a:rPr lang="en-US" sz="1200" b="0" u="none" strike="noStrike" dirty="0">
                          <a:solidFill>
                            <a:schemeClr val="tx1"/>
                          </a:solidFill>
                          <a:effectLst/>
                        </a:rPr>
                        <a:t>Thickness </a:t>
                      </a:r>
                    </a:p>
                    <a:p>
                      <a:pPr algn="ctr" fontAlgn="b">
                        <a:lnSpc>
                          <a:spcPct val="100000"/>
                        </a:lnSpc>
                      </a:pPr>
                      <a:r>
                        <a:rPr lang="en-US" sz="1200" b="0" u="none" strike="noStrike" dirty="0">
                          <a:solidFill>
                            <a:schemeClr val="tx1"/>
                          </a:solidFill>
                          <a:effectLst/>
                        </a:rPr>
                        <a:t>[mm]</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solidFill>
                      <a:schemeClr val="accent6">
                        <a:lumMod val="20000"/>
                        <a:lumOff val="80000"/>
                      </a:schemeClr>
                    </a:solidFill>
                  </a:tcPr>
                </a:tc>
                <a:tc>
                  <a:txBody>
                    <a:bodyPr/>
                    <a:lstStyle/>
                    <a:p>
                      <a:pPr algn="ctr" fontAlgn="b">
                        <a:lnSpc>
                          <a:spcPct val="100000"/>
                        </a:lnSpc>
                      </a:pPr>
                      <a:r>
                        <a:rPr lang="en-US" sz="1200" b="0" u="none" strike="noStrike" dirty="0">
                          <a:solidFill>
                            <a:schemeClr val="tx1"/>
                          </a:solidFill>
                          <a:effectLst/>
                        </a:rPr>
                        <a:t>Material</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257794639"/>
                  </a:ext>
                </a:extLst>
              </a:tr>
              <a:tr h="239949">
                <a:tc>
                  <a:txBody>
                    <a:bodyPr/>
                    <a:lstStyle/>
                    <a:p>
                      <a:pPr algn="ctr" fontAlgn="b">
                        <a:lnSpc>
                          <a:spcPct val="100000"/>
                        </a:lnSpc>
                      </a:pPr>
                      <a:r>
                        <a:rPr lang="en-US" sz="1200" u="none" strike="noStrike" dirty="0">
                          <a:solidFill>
                            <a:schemeClr val="tx1"/>
                          </a:solidFill>
                          <a:effectLst/>
                        </a:rPr>
                        <a:t>Vacuum vessel</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u="none" strike="noStrike" dirty="0">
                          <a:solidFill>
                            <a:schemeClr val="tx1"/>
                          </a:solidFill>
                          <a:effectLst/>
                        </a:rPr>
                        <a:t>12.7</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en-US" sz="1200" b="0" u="none" strike="noStrike" dirty="0">
                          <a:solidFill>
                            <a:schemeClr val="tx1"/>
                          </a:solidFill>
                          <a:effectLst/>
                        </a:rPr>
                        <a:t>Stainless Steel</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154223688"/>
                  </a:ext>
                </a:extLst>
              </a:tr>
              <a:tr h="239949">
                <a:tc>
                  <a:txBody>
                    <a:bodyPr/>
                    <a:lstStyle/>
                    <a:p>
                      <a:pPr algn="ctr" fontAlgn="b">
                        <a:lnSpc>
                          <a:spcPct val="100000"/>
                        </a:lnSpc>
                      </a:pPr>
                      <a:r>
                        <a:rPr lang="en-US" sz="1200" u="none" strike="noStrike" dirty="0">
                          <a:solidFill>
                            <a:schemeClr val="tx1"/>
                          </a:solidFill>
                          <a:effectLst/>
                        </a:rPr>
                        <a:t>Magnetic shield</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u="none" strike="noStrike" dirty="0">
                          <a:solidFill>
                            <a:schemeClr val="tx1"/>
                          </a:solidFill>
                          <a:effectLst/>
                        </a:rPr>
                        <a:t>1.6</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b="0" u="none" strike="noStrike" dirty="0" err="1">
                          <a:solidFill>
                            <a:schemeClr val="tx1"/>
                          </a:solidFill>
                          <a:effectLst/>
                        </a:rPr>
                        <a:t>FeMnCrNi</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3105160465"/>
                  </a:ext>
                </a:extLst>
              </a:tr>
              <a:tr h="239949">
                <a:tc>
                  <a:txBody>
                    <a:bodyPr/>
                    <a:lstStyle/>
                    <a:p>
                      <a:pPr algn="ctr" fontAlgn="b">
                        <a:lnSpc>
                          <a:spcPct val="100000"/>
                        </a:lnSpc>
                      </a:pPr>
                      <a:r>
                        <a:rPr lang="en-US" sz="1200" u="none" strike="noStrike" dirty="0">
                          <a:solidFill>
                            <a:schemeClr val="tx1"/>
                          </a:solidFill>
                          <a:effectLst/>
                        </a:rPr>
                        <a:t>Thermal shield</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u="none" strike="noStrike" dirty="0">
                          <a:solidFill>
                            <a:schemeClr val="tx1"/>
                          </a:solidFill>
                          <a:effectLst/>
                        </a:rPr>
                        <a:t>4.8</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b="0" u="none" strike="noStrike" dirty="0">
                          <a:solidFill>
                            <a:schemeClr val="tx1"/>
                          </a:solidFill>
                          <a:effectLst/>
                        </a:rPr>
                        <a:t>Al</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917504789"/>
                  </a:ext>
                </a:extLst>
              </a:tr>
              <a:tr h="239949">
                <a:tc>
                  <a:txBody>
                    <a:bodyPr/>
                    <a:lstStyle/>
                    <a:p>
                      <a:pPr algn="ctr" fontAlgn="b">
                        <a:lnSpc>
                          <a:spcPct val="100000"/>
                        </a:lnSpc>
                      </a:pPr>
                      <a:r>
                        <a:rPr lang="en-US" sz="1200" u="none" strike="noStrike" dirty="0">
                          <a:solidFill>
                            <a:schemeClr val="tx1"/>
                          </a:solidFill>
                          <a:effectLst/>
                        </a:rPr>
                        <a:t>Magnetic shield</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u="none" strike="noStrike" dirty="0">
                          <a:solidFill>
                            <a:schemeClr val="tx1"/>
                          </a:solidFill>
                          <a:effectLst/>
                        </a:rPr>
                        <a:t>1.5</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b="0" u="none" strike="noStrike" dirty="0" err="1">
                          <a:solidFill>
                            <a:schemeClr val="tx1"/>
                          </a:solidFill>
                          <a:effectLst/>
                        </a:rPr>
                        <a:t>FeMnCrNi</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278145521"/>
                  </a:ext>
                </a:extLst>
              </a:tr>
              <a:tr h="239949">
                <a:tc>
                  <a:txBody>
                    <a:bodyPr/>
                    <a:lstStyle/>
                    <a:p>
                      <a:pPr algn="ctr" fontAlgn="b">
                        <a:lnSpc>
                          <a:spcPct val="100000"/>
                        </a:lnSpc>
                      </a:pPr>
                      <a:r>
                        <a:rPr lang="en-US" sz="1200" u="none" strike="noStrike" dirty="0">
                          <a:solidFill>
                            <a:schemeClr val="tx1"/>
                          </a:solidFill>
                          <a:effectLst/>
                        </a:rPr>
                        <a:t>He jacket</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u="none" strike="noStrike" dirty="0">
                          <a:solidFill>
                            <a:schemeClr val="tx1"/>
                          </a:solidFill>
                          <a:effectLst/>
                        </a:rPr>
                        <a:t>5.0</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b="0" u="none" strike="noStrike" dirty="0">
                          <a:solidFill>
                            <a:schemeClr val="tx1"/>
                          </a:solidFill>
                          <a:effectLst/>
                        </a:rPr>
                        <a:t>Ti</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207384791"/>
                  </a:ext>
                </a:extLst>
              </a:tr>
              <a:tr h="239949">
                <a:tc>
                  <a:txBody>
                    <a:bodyPr/>
                    <a:lstStyle/>
                    <a:p>
                      <a:pPr algn="ctr" fontAlgn="b">
                        <a:lnSpc>
                          <a:spcPct val="100000"/>
                        </a:lnSpc>
                      </a:pPr>
                      <a:r>
                        <a:rPr lang="en-US" sz="1200" u="none" strike="noStrike" dirty="0">
                          <a:solidFill>
                            <a:schemeClr val="tx1"/>
                          </a:solidFill>
                          <a:effectLst/>
                        </a:rPr>
                        <a:t>Cavity</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u="none" strike="noStrike" dirty="0">
                          <a:solidFill>
                            <a:schemeClr val="tx1"/>
                          </a:solidFill>
                          <a:effectLst/>
                        </a:rPr>
                        <a:t>4.0</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tc>
                  <a:txBody>
                    <a:bodyPr/>
                    <a:lstStyle/>
                    <a:p>
                      <a:pPr algn="ctr" fontAlgn="b">
                        <a:lnSpc>
                          <a:spcPct val="100000"/>
                        </a:lnSpc>
                      </a:pPr>
                      <a:r>
                        <a:rPr lang="en-US" sz="1200" b="0" u="none" strike="noStrike" dirty="0">
                          <a:solidFill>
                            <a:schemeClr val="tx1"/>
                          </a:solidFill>
                          <a:effectLst/>
                        </a:rPr>
                        <a:t>Nb</a:t>
                      </a:r>
                      <a:endParaRPr lang="en-US" sz="1200" b="0" i="0" u="none" strike="noStrike" dirty="0">
                        <a:solidFill>
                          <a:schemeClr val="tx1"/>
                        </a:solidFill>
                        <a:effectLst/>
                        <a:latin typeface="Helvetica" panose="020B0604020202020204" pitchFamily="34" charset="0"/>
                        <a:cs typeface="Helvetica" panose="020B0604020202020204" pitchFamily="34" charset="0"/>
                      </a:endParaRPr>
                    </a:p>
                  </a:txBody>
                  <a:tcPr marL="9525" marR="9525" marT="9525" marB="0" anchor="ctr"/>
                </a:tc>
                <a:extLst>
                  <a:ext uri="{0D108BD9-81ED-4DB2-BD59-A6C34878D82A}">
                    <a16:rowId xmlns:a16="http://schemas.microsoft.com/office/drawing/2014/main" val="1876148720"/>
                  </a:ext>
                </a:extLst>
              </a:tr>
            </a:tbl>
          </a:graphicData>
        </a:graphic>
      </p:graphicFrame>
      <p:sp>
        <p:nvSpPr>
          <p:cNvPr id="12" name="TextBox 11">
            <a:extLst>
              <a:ext uri="{FF2B5EF4-FFF2-40B4-BE49-F238E27FC236}">
                <a16:creationId xmlns:a16="http://schemas.microsoft.com/office/drawing/2014/main" id="{E898FFC5-43D7-3625-5A28-E945D345E8B8}"/>
              </a:ext>
            </a:extLst>
          </p:cNvPr>
          <p:cNvSpPr txBox="1"/>
          <p:nvPr/>
        </p:nvSpPr>
        <p:spPr>
          <a:xfrm>
            <a:off x="336913" y="4696052"/>
            <a:ext cx="7616985" cy="1692771"/>
          </a:xfrm>
          <a:prstGeom prst="rect">
            <a:avLst/>
          </a:prstGeom>
          <a:noFill/>
          <a:ln>
            <a:noFill/>
          </a:ln>
        </p:spPr>
        <p:txBody>
          <a:bodyPr wrap="square">
            <a:spAutoFit/>
          </a:bodyPr>
          <a:lstStyle/>
          <a:p>
            <a:pPr marL="457200"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Export geometry from Siemens NX, keeping shielding layers separate and fixing missing surfaces when possible.</a:t>
            </a:r>
          </a:p>
          <a:p>
            <a:pPr marL="457200"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Use Python + </a:t>
            </a:r>
            <a:r>
              <a:rPr lang="en-US" sz="1400" dirty="0" err="1">
                <a:latin typeface="Helvetica" panose="020B0604020202020204" pitchFamily="34" charset="0"/>
                <a:cs typeface="Helvetica" panose="020B0604020202020204" pitchFamily="34" charset="0"/>
              </a:rPr>
              <a:t>trimesh</a:t>
            </a:r>
            <a:r>
              <a:rPr lang="en-US" sz="1400" dirty="0">
                <a:latin typeface="Helvetica" panose="020B0604020202020204" pitchFamily="34" charset="0"/>
                <a:cs typeface="Helvetica" panose="020B0604020202020204" pitchFamily="34" charset="0"/>
              </a:rPr>
              <a:t> to slice the cleaned geometry and extract accurate z-r profiles.</a:t>
            </a:r>
          </a:p>
          <a:p>
            <a:pPr marL="457200"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Build the geometry in Geant4:</a:t>
            </a:r>
          </a:p>
          <a:p>
            <a:pPr marL="914400" lvl="1"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G4Polycone for complex cylindrical-symmetric regions.</a:t>
            </a:r>
          </a:p>
          <a:p>
            <a:pPr marL="914400" lvl="1" indent="-457200" algn="just">
              <a:spcAft>
                <a:spcPts val="600"/>
              </a:spcAft>
              <a:buFont typeface="Arial" panose="020B0604020202020204" pitchFamily="34" charset="0"/>
              <a:buChar char="•"/>
            </a:pPr>
            <a:r>
              <a:rPr lang="en-US" sz="1400" dirty="0">
                <a:latin typeface="Helvetica" panose="020B0604020202020204" pitchFamily="34" charset="0"/>
                <a:cs typeface="Helvetica" panose="020B0604020202020204" pitchFamily="34" charset="0"/>
              </a:rPr>
              <a:t>G4Tubs for simple cylindrical sections.</a:t>
            </a:r>
          </a:p>
        </p:txBody>
      </p:sp>
      <p:pic>
        <p:nvPicPr>
          <p:cNvPr id="13" name="Picture 12">
            <a:extLst>
              <a:ext uri="{FF2B5EF4-FFF2-40B4-BE49-F238E27FC236}">
                <a16:creationId xmlns:a16="http://schemas.microsoft.com/office/drawing/2014/main" id="{B8532952-683A-CBD0-5DDC-CDF42C37F068}"/>
              </a:ext>
            </a:extLst>
          </p:cNvPr>
          <p:cNvPicPr>
            <a:picLocks noChangeAspect="1"/>
          </p:cNvPicPr>
          <p:nvPr/>
        </p:nvPicPr>
        <p:blipFill>
          <a:blip r:embed="rId2"/>
          <a:srcRect l="7242" r="3725"/>
          <a:stretch>
            <a:fillRect/>
          </a:stretch>
        </p:blipFill>
        <p:spPr>
          <a:xfrm>
            <a:off x="3248496" y="1760375"/>
            <a:ext cx="4892040" cy="2315976"/>
          </a:xfrm>
          <a:prstGeom prst="rect">
            <a:avLst/>
          </a:prstGeom>
        </p:spPr>
      </p:pic>
      <p:pic>
        <p:nvPicPr>
          <p:cNvPr id="14" name="Picture 13" descr="A picture containing old, dirty&#10;&#10;Description automatically generated">
            <a:extLst>
              <a:ext uri="{FF2B5EF4-FFF2-40B4-BE49-F238E27FC236}">
                <a16:creationId xmlns:a16="http://schemas.microsoft.com/office/drawing/2014/main" id="{BB299E89-FD78-240E-F35E-10FAD92DB3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68" t="29254" b="25044"/>
          <a:stretch>
            <a:fillRect/>
          </a:stretch>
        </p:blipFill>
        <p:spPr bwMode="auto">
          <a:xfrm>
            <a:off x="463827" y="1735105"/>
            <a:ext cx="2361908" cy="2400379"/>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BD2FA1FE-040A-0A5D-5E63-8CE8B3A2BAAB}"/>
              </a:ext>
            </a:extLst>
          </p:cNvPr>
          <p:cNvSpPr txBox="1"/>
          <p:nvPr/>
        </p:nvSpPr>
        <p:spPr>
          <a:xfrm>
            <a:off x="9128" y="4183878"/>
            <a:ext cx="3271306"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02: STC test cave.</a:t>
            </a:r>
          </a:p>
        </p:txBody>
      </p:sp>
      <p:pic>
        <p:nvPicPr>
          <p:cNvPr id="18" name="Picture 17">
            <a:extLst>
              <a:ext uri="{FF2B5EF4-FFF2-40B4-BE49-F238E27FC236}">
                <a16:creationId xmlns:a16="http://schemas.microsoft.com/office/drawing/2014/main" id="{C6DF9E0B-3D04-ED34-2B6B-AA03C68A3A45}"/>
              </a:ext>
            </a:extLst>
          </p:cNvPr>
          <p:cNvPicPr>
            <a:picLocks noChangeAspect="1"/>
          </p:cNvPicPr>
          <p:nvPr/>
        </p:nvPicPr>
        <p:blipFill>
          <a:blip r:embed="rId4"/>
          <a:stretch>
            <a:fillRect/>
          </a:stretch>
        </p:blipFill>
        <p:spPr>
          <a:xfrm>
            <a:off x="8532964" y="1945205"/>
            <a:ext cx="3195209" cy="1756482"/>
          </a:xfrm>
          <a:prstGeom prst="rect">
            <a:avLst/>
          </a:prstGeom>
        </p:spPr>
      </p:pic>
      <p:sp>
        <p:nvSpPr>
          <p:cNvPr id="19" name="TextBox 18">
            <a:extLst>
              <a:ext uri="{FF2B5EF4-FFF2-40B4-BE49-F238E27FC236}">
                <a16:creationId xmlns:a16="http://schemas.microsoft.com/office/drawing/2014/main" id="{7D9A5BF0-900B-ED33-9CCB-0D8F1AC4D968}"/>
              </a:ext>
            </a:extLst>
          </p:cNvPr>
          <p:cNvSpPr txBox="1"/>
          <p:nvPr/>
        </p:nvSpPr>
        <p:spPr>
          <a:xfrm>
            <a:off x="8213162" y="3807429"/>
            <a:ext cx="3765597"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04: Geant4 model of STC HB650 cavity assembly.</a:t>
            </a:r>
          </a:p>
        </p:txBody>
      </p:sp>
      <p:sp>
        <p:nvSpPr>
          <p:cNvPr id="2" name="Arrow: Right 1">
            <a:extLst>
              <a:ext uri="{FF2B5EF4-FFF2-40B4-BE49-F238E27FC236}">
                <a16:creationId xmlns:a16="http://schemas.microsoft.com/office/drawing/2014/main" id="{AD3D98E5-4B9E-02EE-4E51-B686007D2563}"/>
              </a:ext>
            </a:extLst>
          </p:cNvPr>
          <p:cNvSpPr/>
          <p:nvPr/>
        </p:nvSpPr>
        <p:spPr>
          <a:xfrm>
            <a:off x="2936675" y="2918363"/>
            <a:ext cx="311821" cy="107527"/>
          </a:xfrm>
          <a:prstGeom prst="rightArrow">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BDCC0298-B2C8-215E-326B-AF6200A14718}"/>
              </a:ext>
            </a:extLst>
          </p:cNvPr>
          <p:cNvSpPr/>
          <p:nvPr/>
        </p:nvSpPr>
        <p:spPr>
          <a:xfrm>
            <a:off x="8140536" y="2918362"/>
            <a:ext cx="311821" cy="107527"/>
          </a:xfrm>
          <a:prstGeom prst="rightArrow">
            <a:avLst/>
          </a:prstGeom>
          <a:ln>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0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7D4CA32-4AB5-9268-2C28-2B485B3EC574}"/>
              </a:ext>
            </a:extLst>
          </p:cNvPr>
          <p:cNvSpPr>
            <a:spLocks noGrp="1"/>
          </p:cNvSpPr>
          <p:nvPr>
            <p:ph type="sldNum" sz="quarter" idx="40"/>
          </p:nvPr>
        </p:nvSpPr>
        <p:spPr/>
        <p:txBody>
          <a:bodyPr/>
          <a:lstStyle/>
          <a:p>
            <a:fld id="{F4BAA12D-5F28-3140-935A-44BF4B54B6B6}" type="slidenum">
              <a:rPr lang="en-US" smtClean="0"/>
              <a:pPr/>
              <a:t>8</a:t>
            </a:fld>
            <a:endParaRPr lang="en-US" dirty="0"/>
          </a:p>
        </p:txBody>
      </p:sp>
      <p:sp>
        <p:nvSpPr>
          <p:cNvPr id="7" name="Title 2">
            <a:extLst>
              <a:ext uri="{FF2B5EF4-FFF2-40B4-BE49-F238E27FC236}">
                <a16:creationId xmlns:a16="http://schemas.microsoft.com/office/drawing/2014/main" id="{EEB79958-6901-961E-7DA3-9D6340C73702}"/>
              </a:ext>
            </a:extLst>
          </p:cNvPr>
          <p:cNvSpPr>
            <a:spLocks noGrp="1"/>
          </p:cNvSpPr>
          <p:nvPr>
            <p:ph type="title"/>
          </p:nvPr>
        </p:nvSpPr>
        <p:spPr>
          <a:xfrm>
            <a:off x="1163212" y="353060"/>
            <a:ext cx="9994393" cy="433527"/>
          </a:xfrm>
        </p:spPr>
        <p:txBody>
          <a:bodyPr/>
          <a:lstStyle/>
          <a:p>
            <a:r>
              <a:rPr lang="en-US" dirty="0"/>
              <a:t>HB650 – Primary particle generation</a:t>
            </a:r>
          </a:p>
        </p:txBody>
      </p:sp>
      <p:sp>
        <p:nvSpPr>
          <p:cNvPr id="8" name="TextBox 7">
            <a:extLst>
              <a:ext uri="{FF2B5EF4-FFF2-40B4-BE49-F238E27FC236}">
                <a16:creationId xmlns:a16="http://schemas.microsoft.com/office/drawing/2014/main" id="{4A81124E-DCC4-D7EA-91B2-65D9ED37A3D2}"/>
              </a:ext>
            </a:extLst>
          </p:cNvPr>
          <p:cNvSpPr txBox="1"/>
          <p:nvPr/>
        </p:nvSpPr>
        <p:spPr>
          <a:xfrm>
            <a:off x="898082" y="2746759"/>
            <a:ext cx="10101532"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5: Simulated electric and magnetic fields.</a:t>
            </a:r>
          </a:p>
        </p:txBody>
      </p:sp>
      <p:pic>
        <p:nvPicPr>
          <p:cNvPr id="9" name="Picture 8" descr="A screenshot of a computer&#10;&#10;AI-generated content may be incorrect.">
            <a:extLst>
              <a:ext uri="{FF2B5EF4-FFF2-40B4-BE49-F238E27FC236}">
                <a16:creationId xmlns:a16="http://schemas.microsoft.com/office/drawing/2014/main" id="{3966D925-0D95-E236-98AE-75449E054F9A}"/>
              </a:ext>
            </a:extLst>
          </p:cNvPr>
          <p:cNvPicPr>
            <a:picLocks noChangeAspect="1"/>
          </p:cNvPicPr>
          <p:nvPr/>
        </p:nvPicPr>
        <p:blipFill>
          <a:blip r:embed="rId3"/>
          <a:stretch>
            <a:fillRect/>
          </a:stretch>
        </p:blipFill>
        <p:spPr>
          <a:xfrm>
            <a:off x="1137496" y="1487457"/>
            <a:ext cx="3460025" cy="1010976"/>
          </a:xfrm>
          <a:prstGeom prst="rect">
            <a:avLst/>
          </a:prstGeom>
        </p:spPr>
      </p:pic>
      <p:pic>
        <p:nvPicPr>
          <p:cNvPr id="10" name="Picture 9" descr="A picture containing blur&#10;&#10;AI-generated content may be incorrect.">
            <a:extLst>
              <a:ext uri="{FF2B5EF4-FFF2-40B4-BE49-F238E27FC236}">
                <a16:creationId xmlns:a16="http://schemas.microsoft.com/office/drawing/2014/main" id="{8B5B6853-1DC3-171B-3391-0D348448916E}"/>
              </a:ext>
            </a:extLst>
          </p:cNvPr>
          <p:cNvPicPr>
            <a:picLocks noChangeAspect="1"/>
          </p:cNvPicPr>
          <p:nvPr/>
        </p:nvPicPr>
        <p:blipFill>
          <a:blip r:embed="rId4"/>
          <a:stretch>
            <a:fillRect/>
          </a:stretch>
        </p:blipFill>
        <p:spPr>
          <a:xfrm>
            <a:off x="6096000" y="1484499"/>
            <a:ext cx="3764107" cy="1099825"/>
          </a:xfrm>
          <a:prstGeom prst="rect">
            <a:avLst/>
          </a:prstGeom>
        </p:spPr>
      </p:pic>
      <p:pic>
        <p:nvPicPr>
          <p:cNvPr id="11" name="Picture 10" descr="A picture containing graphical user interface&#10;&#10;AI-generated content may be incorrect.">
            <a:extLst>
              <a:ext uri="{FF2B5EF4-FFF2-40B4-BE49-F238E27FC236}">
                <a16:creationId xmlns:a16="http://schemas.microsoft.com/office/drawing/2014/main" id="{55276518-25CC-4159-E3AF-A971DA478AD1}"/>
              </a:ext>
            </a:extLst>
          </p:cNvPr>
          <p:cNvPicPr>
            <a:picLocks noChangeAspect="1"/>
          </p:cNvPicPr>
          <p:nvPr/>
        </p:nvPicPr>
        <p:blipFill>
          <a:blip r:embed="rId5"/>
          <a:stretch>
            <a:fillRect/>
          </a:stretch>
        </p:blipFill>
        <p:spPr>
          <a:xfrm>
            <a:off x="4186081" y="1422173"/>
            <a:ext cx="660240" cy="1224721"/>
          </a:xfrm>
          <a:prstGeom prst="rect">
            <a:avLst/>
          </a:prstGeom>
        </p:spPr>
      </p:pic>
      <p:pic>
        <p:nvPicPr>
          <p:cNvPr id="12" name="Picture 11">
            <a:extLst>
              <a:ext uri="{FF2B5EF4-FFF2-40B4-BE49-F238E27FC236}">
                <a16:creationId xmlns:a16="http://schemas.microsoft.com/office/drawing/2014/main" id="{9E595CAC-AF7F-197C-3BE7-B4AF3ADC0517}"/>
              </a:ext>
            </a:extLst>
          </p:cNvPr>
          <p:cNvPicPr>
            <a:picLocks noChangeAspect="1"/>
          </p:cNvPicPr>
          <p:nvPr/>
        </p:nvPicPr>
        <p:blipFill>
          <a:blip r:embed="rId6"/>
          <a:stretch>
            <a:fillRect/>
          </a:stretch>
        </p:blipFill>
        <p:spPr>
          <a:xfrm>
            <a:off x="9389484" y="1408247"/>
            <a:ext cx="684774" cy="1315629"/>
          </a:xfrm>
          <a:prstGeom prst="rect">
            <a:avLst/>
          </a:prstGeom>
        </p:spPr>
      </p:pic>
      <p:sp>
        <p:nvSpPr>
          <p:cNvPr id="13" name="Text Placeholder 1">
            <a:extLst>
              <a:ext uri="{FF2B5EF4-FFF2-40B4-BE49-F238E27FC236}">
                <a16:creationId xmlns:a16="http://schemas.microsoft.com/office/drawing/2014/main" id="{6E1811D9-D427-D85C-434F-81209066DCB0}"/>
              </a:ext>
            </a:extLst>
          </p:cNvPr>
          <p:cNvSpPr txBox="1">
            <a:spLocks/>
          </p:cNvSpPr>
          <p:nvPr/>
        </p:nvSpPr>
        <p:spPr>
          <a:xfrm>
            <a:off x="564471" y="977514"/>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0070C0"/>
                </a:solidFill>
              </a:rPr>
              <a:t>1. Used CST eigenmode solver to simulate the electric and magnetic fields of the cavity</a:t>
            </a:r>
          </a:p>
        </p:txBody>
      </p:sp>
      <p:sp>
        <p:nvSpPr>
          <p:cNvPr id="23" name="TextBox 22">
            <a:extLst>
              <a:ext uri="{FF2B5EF4-FFF2-40B4-BE49-F238E27FC236}">
                <a16:creationId xmlns:a16="http://schemas.microsoft.com/office/drawing/2014/main" id="{0939CC7E-88C3-7C24-F203-C86C59020900}"/>
              </a:ext>
            </a:extLst>
          </p:cNvPr>
          <p:cNvSpPr txBox="1"/>
          <p:nvPr/>
        </p:nvSpPr>
        <p:spPr>
          <a:xfrm>
            <a:off x="1400147" y="5058632"/>
            <a:ext cx="3328700"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6: Particle source area - selected iris 2.</a:t>
            </a:r>
          </a:p>
        </p:txBody>
      </p:sp>
      <p:sp>
        <p:nvSpPr>
          <p:cNvPr id="24" name="TextBox 23">
            <a:extLst>
              <a:ext uri="{FF2B5EF4-FFF2-40B4-BE49-F238E27FC236}">
                <a16:creationId xmlns:a16="http://schemas.microsoft.com/office/drawing/2014/main" id="{9493B165-B92A-E292-D409-5D7074F3E4B1}"/>
              </a:ext>
            </a:extLst>
          </p:cNvPr>
          <p:cNvSpPr txBox="1"/>
          <p:nvPr/>
        </p:nvSpPr>
        <p:spPr>
          <a:xfrm>
            <a:off x="5549310" y="5018409"/>
            <a:ext cx="4453674" cy="261610"/>
          </a:xfrm>
          <a:prstGeom prst="rect">
            <a:avLst/>
          </a:prstGeom>
          <a:noFill/>
        </p:spPr>
        <p:txBody>
          <a:bodyPr wrap="square" rtlCol="0">
            <a:spAutoFit/>
          </a:bodyPr>
          <a:lstStyle/>
          <a:p>
            <a:pPr algn="ctr"/>
            <a:r>
              <a:rPr lang="en-US" sz="1100" dirty="0">
                <a:latin typeface="Helvetica" panose="020B0604020202020204" pitchFamily="34" charset="0"/>
                <a:cs typeface="Helvetica" panose="020B0604020202020204" pitchFamily="34" charset="0"/>
              </a:rPr>
              <a:t>Fig. 7: Electron trajectories from the source particles in iris2.</a:t>
            </a:r>
          </a:p>
        </p:txBody>
      </p:sp>
      <p:pic>
        <p:nvPicPr>
          <p:cNvPr id="25" name="Picture 24">
            <a:extLst>
              <a:ext uri="{FF2B5EF4-FFF2-40B4-BE49-F238E27FC236}">
                <a16:creationId xmlns:a16="http://schemas.microsoft.com/office/drawing/2014/main" id="{EB767A29-F457-01B6-2773-FD1783B27BE9}"/>
              </a:ext>
            </a:extLst>
          </p:cNvPr>
          <p:cNvPicPr>
            <a:picLocks noChangeAspect="1"/>
          </p:cNvPicPr>
          <p:nvPr/>
        </p:nvPicPr>
        <p:blipFill>
          <a:blip r:embed="rId7"/>
          <a:stretch>
            <a:fillRect/>
          </a:stretch>
        </p:blipFill>
        <p:spPr>
          <a:xfrm>
            <a:off x="5887367" y="3495232"/>
            <a:ext cx="3777560" cy="1333951"/>
          </a:xfrm>
          <a:prstGeom prst="rect">
            <a:avLst/>
          </a:prstGeom>
        </p:spPr>
      </p:pic>
      <p:sp>
        <p:nvSpPr>
          <p:cNvPr id="26" name="Text Placeholder 1">
            <a:extLst>
              <a:ext uri="{FF2B5EF4-FFF2-40B4-BE49-F238E27FC236}">
                <a16:creationId xmlns:a16="http://schemas.microsoft.com/office/drawing/2014/main" id="{6DE80834-66C0-D8CB-04E9-32DF089B8F63}"/>
              </a:ext>
            </a:extLst>
          </p:cNvPr>
          <p:cNvSpPr txBox="1">
            <a:spLocks/>
          </p:cNvSpPr>
          <p:nvPr/>
        </p:nvSpPr>
        <p:spPr>
          <a:xfrm>
            <a:off x="564471" y="3066062"/>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2. Used the CST PIC solver to simulate the field-emitted electron trajectories</a:t>
            </a:r>
          </a:p>
          <a:p>
            <a:pPr marL="0" indent="0">
              <a:buNone/>
            </a:pPr>
            <a:endParaRPr lang="en-US" dirty="0"/>
          </a:p>
        </p:txBody>
      </p:sp>
      <p:pic>
        <p:nvPicPr>
          <p:cNvPr id="27" name="Picture 26" descr="A picture containing graphical user interface&#10;&#10;AI-generated content may be incorrect.">
            <a:extLst>
              <a:ext uri="{FF2B5EF4-FFF2-40B4-BE49-F238E27FC236}">
                <a16:creationId xmlns:a16="http://schemas.microsoft.com/office/drawing/2014/main" id="{5B667E8F-6AB7-51E4-A2EC-70CD45ABE299}"/>
              </a:ext>
            </a:extLst>
          </p:cNvPr>
          <p:cNvPicPr>
            <a:picLocks noChangeAspect="1"/>
          </p:cNvPicPr>
          <p:nvPr/>
        </p:nvPicPr>
        <p:blipFill>
          <a:blip r:embed="rId8"/>
          <a:stretch>
            <a:fillRect/>
          </a:stretch>
        </p:blipFill>
        <p:spPr>
          <a:xfrm>
            <a:off x="9389484" y="3527201"/>
            <a:ext cx="521817" cy="1359152"/>
          </a:xfrm>
          <a:prstGeom prst="rect">
            <a:avLst/>
          </a:prstGeom>
        </p:spPr>
      </p:pic>
      <p:grpSp>
        <p:nvGrpSpPr>
          <p:cNvPr id="34" name="Group 33">
            <a:extLst>
              <a:ext uri="{FF2B5EF4-FFF2-40B4-BE49-F238E27FC236}">
                <a16:creationId xmlns:a16="http://schemas.microsoft.com/office/drawing/2014/main" id="{4767067E-958D-65E7-4B6B-F0FC6DB84DCE}"/>
              </a:ext>
            </a:extLst>
          </p:cNvPr>
          <p:cNvGrpSpPr/>
          <p:nvPr/>
        </p:nvGrpSpPr>
        <p:grpSpPr>
          <a:xfrm>
            <a:off x="1163212" y="3380713"/>
            <a:ext cx="4012292" cy="1559188"/>
            <a:chOff x="870650" y="4460874"/>
            <a:chExt cx="4268141" cy="1749367"/>
          </a:xfrm>
        </p:grpSpPr>
        <p:grpSp>
          <p:nvGrpSpPr>
            <p:cNvPr id="15" name="Group 14">
              <a:extLst>
                <a:ext uri="{FF2B5EF4-FFF2-40B4-BE49-F238E27FC236}">
                  <a16:creationId xmlns:a16="http://schemas.microsoft.com/office/drawing/2014/main" id="{14F080BA-1760-0C9E-FB2F-B79C56A6E68B}"/>
                </a:ext>
              </a:extLst>
            </p:cNvPr>
            <p:cNvGrpSpPr/>
            <p:nvPr/>
          </p:nvGrpSpPr>
          <p:grpSpPr>
            <a:xfrm>
              <a:off x="870650" y="4460874"/>
              <a:ext cx="4268141" cy="1749367"/>
              <a:chOff x="7533780" y="616312"/>
              <a:chExt cx="3884234" cy="1610712"/>
            </a:xfrm>
          </p:grpSpPr>
          <p:pic>
            <p:nvPicPr>
              <p:cNvPr id="16" name="Picture 15" descr="Icon&#10;&#10;AI-generated content may be incorrect.">
                <a:extLst>
                  <a:ext uri="{FF2B5EF4-FFF2-40B4-BE49-F238E27FC236}">
                    <a16:creationId xmlns:a16="http://schemas.microsoft.com/office/drawing/2014/main" id="{B0AD86FC-3620-055F-7FD7-12BB59FF0E2C}"/>
                  </a:ext>
                </a:extLst>
              </p:cNvPr>
              <p:cNvPicPr>
                <a:picLocks noChangeAspect="1"/>
              </p:cNvPicPr>
              <p:nvPr/>
            </p:nvPicPr>
            <p:blipFill>
              <a:blip r:embed="rId9"/>
              <a:srcRect b="12526"/>
              <a:stretch>
                <a:fillRect/>
              </a:stretch>
            </p:blipFill>
            <p:spPr>
              <a:xfrm>
                <a:off x="7533780" y="821199"/>
                <a:ext cx="3884234" cy="1405825"/>
              </a:xfrm>
              <a:prstGeom prst="rect">
                <a:avLst/>
              </a:prstGeom>
            </p:spPr>
          </p:pic>
          <p:sp>
            <p:nvSpPr>
              <p:cNvPr id="17" name="TextBox 16">
                <a:extLst>
                  <a:ext uri="{FF2B5EF4-FFF2-40B4-BE49-F238E27FC236}">
                    <a16:creationId xmlns:a16="http://schemas.microsoft.com/office/drawing/2014/main" id="{6A470677-08E5-D1E2-B1D8-FA90E2CD3828}"/>
                  </a:ext>
                </a:extLst>
              </p:cNvPr>
              <p:cNvSpPr txBox="1"/>
              <p:nvPr/>
            </p:nvSpPr>
            <p:spPr>
              <a:xfrm>
                <a:off x="7941511" y="616312"/>
                <a:ext cx="301723" cy="765132"/>
              </a:xfrm>
              <a:prstGeom prst="rect">
                <a:avLst/>
              </a:prstGeom>
              <a:noFill/>
              <a:ln>
                <a:noFill/>
              </a:ln>
            </p:spPr>
            <p:txBody>
              <a:bodyPr wrap="square" lIns="365760" tIns="274320" rIns="365760" bIns="274320" rtlCol="0">
                <a:spAutoFit/>
              </a:bodyPr>
              <a:lstStyle/>
              <a:p>
                <a:pPr algn="ctr">
                  <a:spcAft>
                    <a:spcPts val="800"/>
                  </a:spcAft>
                </a:pPr>
                <a:r>
                  <a:rPr lang="en-US" b="1" dirty="0">
                    <a:solidFill>
                      <a:srgbClr val="C00000"/>
                    </a:solidFill>
                    <a:latin typeface="Helvetica" pitchFamily="2" charset="0"/>
                  </a:rPr>
                  <a:t>1</a:t>
                </a:r>
              </a:p>
            </p:txBody>
          </p:sp>
        </p:grpSp>
        <p:sp>
          <p:nvSpPr>
            <p:cNvPr id="29" name="TextBox 28">
              <a:extLst>
                <a:ext uri="{FF2B5EF4-FFF2-40B4-BE49-F238E27FC236}">
                  <a16:creationId xmlns:a16="http://schemas.microsoft.com/office/drawing/2014/main" id="{55D7CAD7-4B91-4078-6C62-316FEA11D997}"/>
                </a:ext>
              </a:extLst>
            </p:cNvPr>
            <p:cNvSpPr txBox="1"/>
            <p:nvPr/>
          </p:nvSpPr>
          <p:spPr>
            <a:xfrm>
              <a:off x="1929273" y="4460874"/>
              <a:ext cx="331544" cy="830997"/>
            </a:xfrm>
            <a:prstGeom prst="rect">
              <a:avLst/>
            </a:prstGeom>
            <a:noFill/>
            <a:ln>
              <a:noFill/>
            </a:ln>
          </p:spPr>
          <p:txBody>
            <a:bodyPr wrap="square" lIns="365760" tIns="274320" rIns="365760" bIns="274320" rtlCol="0">
              <a:spAutoFit/>
            </a:bodyPr>
            <a:lstStyle/>
            <a:p>
              <a:pPr algn="ctr">
                <a:spcAft>
                  <a:spcPts val="800"/>
                </a:spcAft>
              </a:pPr>
              <a:r>
                <a:rPr lang="en-US" b="1" dirty="0">
                  <a:solidFill>
                    <a:srgbClr val="C00000"/>
                  </a:solidFill>
                  <a:latin typeface="Helvetica" pitchFamily="2" charset="0"/>
                </a:rPr>
                <a:t>2</a:t>
              </a:r>
            </a:p>
          </p:txBody>
        </p:sp>
        <p:sp>
          <p:nvSpPr>
            <p:cNvPr id="30" name="TextBox 29">
              <a:extLst>
                <a:ext uri="{FF2B5EF4-FFF2-40B4-BE49-F238E27FC236}">
                  <a16:creationId xmlns:a16="http://schemas.microsoft.com/office/drawing/2014/main" id="{404C51CC-68D9-40D8-8623-A95049DFD882}"/>
                </a:ext>
              </a:extLst>
            </p:cNvPr>
            <p:cNvSpPr txBox="1"/>
            <p:nvPr/>
          </p:nvSpPr>
          <p:spPr>
            <a:xfrm>
              <a:off x="2565719" y="4467959"/>
              <a:ext cx="331544" cy="830997"/>
            </a:xfrm>
            <a:prstGeom prst="rect">
              <a:avLst/>
            </a:prstGeom>
            <a:noFill/>
            <a:ln>
              <a:noFill/>
            </a:ln>
          </p:spPr>
          <p:txBody>
            <a:bodyPr wrap="square" lIns="365760" tIns="274320" rIns="365760" bIns="274320" rtlCol="0">
              <a:spAutoFit/>
            </a:bodyPr>
            <a:lstStyle/>
            <a:p>
              <a:pPr algn="ctr">
                <a:spcAft>
                  <a:spcPts val="800"/>
                </a:spcAft>
              </a:pPr>
              <a:r>
                <a:rPr lang="en-US" b="1" dirty="0">
                  <a:solidFill>
                    <a:srgbClr val="C00000"/>
                  </a:solidFill>
                  <a:latin typeface="Helvetica" pitchFamily="2" charset="0"/>
                </a:rPr>
                <a:t>3</a:t>
              </a:r>
            </a:p>
          </p:txBody>
        </p:sp>
        <p:sp>
          <p:nvSpPr>
            <p:cNvPr id="31" name="TextBox 30">
              <a:extLst>
                <a:ext uri="{FF2B5EF4-FFF2-40B4-BE49-F238E27FC236}">
                  <a16:creationId xmlns:a16="http://schemas.microsoft.com/office/drawing/2014/main" id="{FEE9F996-7C7B-D035-E12D-DFBE0FFEFD74}"/>
                </a:ext>
              </a:extLst>
            </p:cNvPr>
            <p:cNvSpPr txBox="1"/>
            <p:nvPr/>
          </p:nvSpPr>
          <p:spPr>
            <a:xfrm>
              <a:off x="3183772" y="4482100"/>
              <a:ext cx="331544" cy="830997"/>
            </a:xfrm>
            <a:prstGeom prst="rect">
              <a:avLst/>
            </a:prstGeom>
            <a:noFill/>
            <a:ln>
              <a:noFill/>
            </a:ln>
          </p:spPr>
          <p:txBody>
            <a:bodyPr wrap="square" lIns="365760" tIns="274320" rIns="365760" bIns="274320" rtlCol="0">
              <a:spAutoFit/>
            </a:bodyPr>
            <a:lstStyle/>
            <a:p>
              <a:pPr algn="ctr">
                <a:spcAft>
                  <a:spcPts val="800"/>
                </a:spcAft>
              </a:pPr>
              <a:r>
                <a:rPr lang="en-US" b="1" dirty="0">
                  <a:solidFill>
                    <a:srgbClr val="C00000"/>
                  </a:solidFill>
                  <a:latin typeface="Helvetica" pitchFamily="2" charset="0"/>
                </a:rPr>
                <a:t>4</a:t>
              </a:r>
            </a:p>
          </p:txBody>
        </p:sp>
        <p:sp>
          <p:nvSpPr>
            <p:cNvPr id="32" name="TextBox 31">
              <a:extLst>
                <a:ext uri="{FF2B5EF4-FFF2-40B4-BE49-F238E27FC236}">
                  <a16:creationId xmlns:a16="http://schemas.microsoft.com/office/drawing/2014/main" id="{44C1F0A8-A6FD-66F8-B52B-12A020CD008B}"/>
                </a:ext>
              </a:extLst>
            </p:cNvPr>
            <p:cNvSpPr txBox="1"/>
            <p:nvPr/>
          </p:nvSpPr>
          <p:spPr>
            <a:xfrm>
              <a:off x="3811982" y="4482100"/>
              <a:ext cx="331544" cy="830997"/>
            </a:xfrm>
            <a:prstGeom prst="rect">
              <a:avLst/>
            </a:prstGeom>
            <a:noFill/>
            <a:ln>
              <a:noFill/>
            </a:ln>
          </p:spPr>
          <p:txBody>
            <a:bodyPr wrap="square" lIns="365760" tIns="274320" rIns="365760" bIns="274320" rtlCol="0">
              <a:spAutoFit/>
            </a:bodyPr>
            <a:lstStyle/>
            <a:p>
              <a:pPr algn="ctr">
                <a:spcAft>
                  <a:spcPts val="800"/>
                </a:spcAft>
              </a:pPr>
              <a:r>
                <a:rPr lang="en-US" b="1" dirty="0">
                  <a:solidFill>
                    <a:srgbClr val="C00000"/>
                  </a:solidFill>
                  <a:latin typeface="Helvetica" pitchFamily="2" charset="0"/>
                </a:rPr>
                <a:t>5</a:t>
              </a:r>
            </a:p>
          </p:txBody>
        </p:sp>
        <p:sp>
          <p:nvSpPr>
            <p:cNvPr id="33" name="TextBox 32">
              <a:extLst>
                <a:ext uri="{FF2B5EF4-FFF2-40B4-BE49-F238E27FC236}">
                  <a16:creationId xmlns:a16="http://schemas.microsoft.com/office/drawing/2014/main" id="{7C6117DC-1C2A-67C8-18FA-3EE3927E7939}"/>
                </a:ext>
              </a:extLst>
            </p:cNvPr>
            <p:cNvSpPr txBox="1"/>
            <p:nvPr/>
          </p:nvSpPr>
          <p:spPr>
            <a:xfrm>
              <a:off x="4448121" y="4525222"/>
              <a:ext cx="331544" cy="830997"/>
            </a:xfrm>
            <a:prstGeom prst="rect">
              <a:avLst/>
            </a:prstGeom>
            <a:noFill/>
            <a:ln>
              <a:noFill/>
            </a:ln>
          </p:spPr>
          <p:txBody>
            <a:bodyPr wrap="square" lIns="365760" tIns="274320" rIns="365760" bIns="274320" rtlCol="0">
              <a:spAutoFit/>
            </a:bodyPr>
            <a:lstStyle/>
            <a:p>
              <a:pPr algn="ctr">
                <a:spcAft>
                  <a:spcPts val="800"/>
                </a:spcAft>
              </a:pPr>
              <a:r>
                <a:rPr lang="en-US" b="1" dirty="0">
                  <a:solidFill>
                    <a:srgbClr val="C00000"/>
                  </a:solidFill>
                  <a:latin typeface="Helvetica" pitchFamily="2" charset="0"/>
                </a:rPr>
                <a:t>6</a:t>
              </a:r>
            </a:p>
          </p:txBody>
        </p:sp>
      </p:grpSp>
      <p:sp>
        <p:nvSpPr>
          <p:cNvPr id="35" name="Text Placeholder 1">
            <a:extLst>
              <a:ext uri="{FF2B5EF4-FFF2-40B4-BE49-F238E27FC236}">
                <a16:creationId xmlns:a16="http://schemas.microsoft.com/office/drawing/2014/main" id="{7F666208-FF51-23DD-CEF5-D013B285B114}"/>
              </a:ext>
            </a:extLst>
          </p:cNvPr>
          <p:cNvSpPr>
            <a:spLocks noGrp="1"/>
          </p:cNvSpPr>
          <p:nvPr>
            <p:ph type="body" sz="quarter" idx="10"/>
          </p:nvPr>
        </p:nvSpPr>
        <p:spPr>
          <a:xfrm>
            <a:off x="752767" y="5469245"/>
            <a:ext cx="10686465" cy="1386862"/>
          </a:xfrm>
        </p:spPr>
        <p:txBody>
          <a:bodyPr/>
          <a:lstStyle/>
          <a:p>
            <a:pPr algn="just">
              <a:buClr>
                <a:srgbClr val="000000"/>
              </a:buClr>
            </a:pPr>
            <a:r>
              <a:rPr lang="en-US" sz="1500" dirty="0">
                <a:solidFill>
                  <a:schemeClr val="bg2">
                    <a:lumMod val="25000"/>
                  </a:schemeClr>
                </a:solidFill>
                <a:latin typeface="Helvetica" panose="020B0604020202020204" pitchFamily="34" charset="0"/>
                <a:cs typeface="Helvetica" panose="020B0604020202020204" pitchFamily="34" charset="0"/>
              </a:rPr>
              <a:t>The emission model chosen was field-induced emission; the coefficients of the following equation were determined by comparing with the Fowler-Nordheim equation</a:t>
            </a:r>
          </a:p>
          <a:p>
            <a:pPr>
              <a:spcAft>
                <a:spcPts val="600"/>
              </a:spcAft>
            </a:pPr>
            <a:endParaRPr lang="en-US" sz="1400" dirty="0">
              <a:latin typeface="Helvetica" panose="020B0604020202020204" pitchFamily="34" charset="0"/>
              <a:cs typeface="Helvetica" panose="020B0604020202020204" pitchFamily="34" charset="0"/>
            </a:endParaRPr>
          </a:p>
          <a:p>
            <a:pPr algn="just"/>
            <a:endParaRPr lang="en-US" sz="1400" dirty="0">
              <a:solidFill>
                <a:srgbClr val="404040"/>
              </a:solidFill>
            </a:endParaRPr>
          </a:p>
          <a:p>
            <a:pPr algn="just"/>
            <a:endParaRPr lang="en-US" sz="1400" dirty="0">
              <a:solidFill>
                <a:srgbClr val="404040"/>
              </a:solidFill>
            </a:endParaRPr>
          </a:p>
          <a:p>
            <a:pPr algn="just"/>
            <a:endParaRPr lang="en-US" sz="1400" dirty="0">
              <a:latin typeface="Helvetica" panose="020B0604020202020204" pitchFamily="34" charset="0"/>
              <a:cs typeface="Helvetica" panose="020B0604020202020204" pitchFamily="34" charset="0"/>
            </a:endParaRPr>
          </a:p>
          <a:p>
            <a:pPr algn="just"/>
            <a:endParaRPr lang="en-US" sz="1400" dirty="0"/>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E87CBAD8-8601-88E0-1F22-249515B6B42E}"/>
                  </a:ext>
                </a:extLst>
              </p:cNvPr>
              <p:cNvSpPr txBox="1"/>
              <p:nvPr/>
            </p:nvSpPr>
            <p:spPr>
              <a:xfrm>
                <a:off x="3638714" y="6105087"/>
                <a:ext cx="2201746" cy="553228"/>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chemeClr val="tx1"/>
                          </a:solidFill>
                          <a:latin typeface="Cambria Math" panose="02040503050406030204" pitchFamily="18" charset="0"/>
                        </a:rPr>
                        <m:t>𝐽</m:t>
                      </m:r>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𝑎</m:t>
                      </m:r>
                      <m:sSup>
                        <m:sSupPr>
                          <m:ctrlPr>
                            <a:rPr lang="en-US" sz="1600" b="0" i="1" smtClean="0">
                              <a:solidFill>
                                <a:schemeClr val="tx1"/>
                              </a:solidFill>
                              <a:latin typeface="Cambria Math" panose="02040503050406030204" pitchFamily="18" charset="0"/>
                            </a:rPr>
                          </m:ctrlPr>
                        </m:sSupPr>
                        <m:e>
                          <m:r>
                            <a:rPr lang="en-US" sz="1600" b="0" i="1" smtClean="0">
                              <a:solidFill>
                                <a:schemeClr val="tx1"/>
                              </a:solidFill>
                              <a:latin typeface="Cambria Math" panose="02040503050406030204" pitchFamily="18" charset="0"/>
                            </a:rPr>
                            <m:t>𝐸</m:t>
                          </m:r>
                        </m:e>
                        <m:sup>
                          <m:r>
                            <a:rPr lang="en-US" sz="1600" b="0" i="1" smtClean="0">
                              <a:solidFill>
                                <a:schemeClr val="tx1"/>
                              </a:solidFill>
                              <a:latin typeface="Cambria Math" panose="02040503050406030204" pitchFamily="18" charset="0"/>
                            </a:rPr>
                            <m:t>2</m:t>
                          </m:r>
                        </m:sup>
                      </m:sSup>
                      <m:r>
                        <a:rPr lang="en-US" sz="1600" b="0" i="1" smtClean="0">
                          <a:solidFill>
                            <a:schemeClr val="tx1"/>
                          </a:solidFill>
                          <a:latin typeface="Cambria Math" panose="02040503050406030204" pitchFamily="18" charset="0"/>
                        </a:rPr>
                        <m:t>𝑒𝑥𝑝</m:t>
                      </m:r>
                      <m:d>
                        <m:dPr>
                          <m:ctrlPr>
                            <a:rPr lang="en-US" sz="1600" b="0" i="1" smtClean="0">
                              <a:solidFill>
                                <a:schemeClr val="tx1"/>
                              </a:solidFill>
                              <a:latin typeface="Cambria Math" panose="02040503050406030204" pitchFamily="18" charset="0"/>
                            </a:rPr>
                          </m:ctrlPr>
                        </m:dPr>
                        <m:e>
                          <m:f>
                            <m:fPr>
                              <m:ctrlPr>
                                <a:rPr lang="en-US" sz="1600" b="0" i="1" smtClean="0">
                                  <a:solidFill>
                                    <a:schemeClr val="tx1"/>
                                  </a:solidFill>
                                  <a:latin typeface="Cambria Math" panose="02040503050406030204" pitchFamily="18" charset="0"/>
                                </a:rPr>
                              </m:ctrlPr>
                            </m:fPr>
                            <m:num>
                              <m:r>
                                <a:rPr lang="en-US" sz="1600" b="0" i="1" smtClean="0">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𝑏</m:t>
                              </m:r>
                            </m:num>
                            <m:den>
                              <m:r>
                                <a:rPr lang="en-US" sz="1600" b="0" i="1" smtClean="0">
                                  <a:solidFill>
                                    <a:schemeClr val="tx1"/>
                                  </a:solidFill>
                                  <a:latin typeface="Cambria Math" panose="02040503050406030204" pitchFamily="18" charset="0"/>
                                </a:rPr>
                                <m:t>𝐸</m:t>
                              </m:r>
                            </m:den>
                          </m:f>
                        </m:e>
                      </m:d>
                    </m:oMath>
                  </m:oMathPara>
                </a14:m>
                <a:endParaRPr lang="en-US" sz="1600" dirty="0">
                  <a:solidFill>
                    <a:schemeClr val="tx1"/>
                  </a:solidFill>
                </a:endParaRPr>
              </a:p>
            </p:txBody>
          </p:sp>
        </mc:Choice>
        <mc:Fallback>
          <p:sp>
            <p:nvSpPr>
              <p:cNvPr id="36" name="TextBox 35">
                <a:extLst>
                  <a:ext uri="{FF2B5EF4-FFF2-40B4-BE49-F238E27FC236}">
                    <a16:creationId xmlns:a16="http://schemas.microsoft.com/office/drawing/2014/main" id="{E87CBAD8-8601-88E0-1F22-249515B6B42E}"/>
                  </a:ext>
                </a:extLst>
              </p:cNvPr>
              <p:cNvSpPr txBox="1">
                <a:spLocks noRot="1" noChangeAspect="1" noMove="1" noResize="1" noEditPoints="1" noAdjustHandles="1" noChangeArrowheads="1" noChangeShapeType="1" noTextEdit="1"/>
              </p:cNvSpPr>
              <p:nvPr/>
            </p:nvSpPr>
            <p:spPr>
              <a:xfrm>
                <a:off x="3638714" y="6105087"/>
                <a:ext cx="2201746" cy="553228"/>
              </a:xfrm>
              <a:prstGeom prst="rect">
                <a:avLst/>
              </a:prstGeom>
              <a:blipFill>
                <a:blip r:embed="rId10"/>
                <a:stretch>
                  <a:fillRect b="-1099"/>
                </a:stretch>
              </a:blipFill>
              <a:ln>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85FF40A5-D99C-FD4F-EB29-259A416E71DE}"/>
              </a:ext>
            </a:extLst>
          </p:cNvPr>
          <p:cNvSpPr txBox="1"/>
          <p:nvPr/>
        </p:nvSpPr>
        <p:spPr>
          <a:xfrm>
            <a:off x="6918831" y="5923536"/>
            <a:ext cx="3819449" cy="1000274"/>
          </a:xfrm>
          <a:prstGeom prst="rect">
            <a:avLst/>
          </a:prstGeom>
          <a:noFill/>
        </p:spPr>
        <p:txBody>
          <a:bodyPr wrap="square">
            <a:spAutoFit/>
          </a:bodyPr>
          <a:lstStyle/>
          <a:p>
            <a:pPr>
              <a:spcAft>
                <a:spcPts val="600"/>
              </a:spcAft>
            </a:pPr>
            <a:r>
              <a:rPr lang="en-US" sz="1200" i="1" dirty="0">
                <a:latin typeface="Helvetica" panose="020B0604020202020204" pitchFamily="34" charset="0"/>
                <a:cs typeface="Helvetica" panose="020B0604020202020204" pitchFamily="34" charset="0"/>
              </a:rPr>
              <a:t>β</a:t>
            </a:r>
            <a:r>
              <a:rPr lang="en-US" sz="1200" i="1" baseline="-25000" dirty="0">
                <a:latin typeface="Helvetica" panose="020B0604020202020204" pitchFamily="34" charset="0"/>
                <a:cs typeface="Helvetica" panose="020B0604020202020204" pitchFamily="34" charset="0"/>
              </a:rPr>
              <a:t>FN  </a:t>
            </a:r>
            <a:r>
              <a:rPr lang="en-US" sz="1200" dirty="0">
                <a:latin typeface="Helvetica" panose="020B0604020202020204" pitchFamily="34" charset="0"/>
                <a:cs typeface="Helvetica" panose="020B0604020202020204" pitchFamily="34" charset="0"/>
              </a:rPr>
              <a:t> (field enhancement factor) = 100</a:t>
            </a:r>
          </a:p>
          <a:p>
            <a:pPr>
              <a:spcAft>
                <a:spcPts val="600"/>
              </a:spcAft>
            </a:pPr>
            <a:r>
              <a:rPr lang="en-US" sz="1200" i="1" dirty="0">
                <a:latin typeface="Helvetica" panose="020B0604020202020204" pitchFamily="34" charset="0"/>
                <a:cs typeface="Helvetica" panose="020B0604020202020204" pitchFamily="34" charset="0"/>
              </a:rPr>
              <a:t>ϕ</a:t>
            </a:r>
            <a:r>
              <a:rPr lang="en-US" sz="1200" dirty="0">
                <a:latin typeface="Helvetica" panose="020B0604020202020204" pitchFamily="34" charset="0"/>
                <a:cs typeface="Helvetica" panose="020B0604020202020204" pitchFamily="34" charset="0"/>
              </a:rPr>
              <a:t> (metal work function) = 4.3 eV for Nb</a:t>
            </a:r>
          </a:p>
          <a:p>
            <a:pPr>
              <a:spcAft>
                <a:spcPts val="600"/>
              </a:spcAft>
            </a:pPr>
            <a:endParaRPr lang="en-US" sz="1200" dirty="0">
              <a:latin typeface="Helvetica" panose="020B0604020202020204" pitchFamily="34" charset="0"/>
              <a:cs typeface="Helvetica" panose="020B0604020202020204" pitchFamily="34" charset="0"/>
            </a:endParaRPr>
          </a:p>
          <a:p>
            <a:pPr>
              <a:spcAft>
                <a:spcPts val="600"/>
              </a:spcAft>
            </a:pPr>
            <a:endParaRPr lang="en-US" sz="1200" baseline="-25000" dirty="0">
              <a:latin typeface="Helvetica" panose="020B0604020202020204" pitchFamily="34" charset="0"/>
              <a:cs typeface="Helvetica" panose="020B0604020202020204" pitchFamily="34" charset="0"/>
            </a:endParaRPr>
          </a:p>
        </p:txBody>
      </p:sp>
      <p:grpSp>
        <p:nvGrpSpPr>
          <p:cNvPr id="38" name="Group 37">
            <a:extLst>
              <a:ext uri="{FF2B5EF4-FFF2-40B4-BE49-F238E27FC236}">
                <a16:creationId xmlns:a16="http://schemas.microsoft.com/office/drawing/2014/main" id="{14182B73-A3CB-7680-F8E6-B89DE62C4C26}"/>
              </a:ext>
            </a:extLst>
          </p:cNvPr>
          <p:cNvGrpSpPr/>
          <p:nvPr/>
        </p:nvGrpSpPr>
        <p:grpSpPr>
          <a:xfrm>
            <a:off x="6846362" y="6443995"/>
            <a:ext cx="2820709" cy="361463"/>
            <a:chOff x="3909534" y="3640389"/>
            <a:chExt cx="2820709" cy="361463"/>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33BCCBE-5281-1714-FD60-5909BD6B5BBF}"/>
                    </a:ext>
                  </a:extLst>
                </p:cNvPr>
                <p:cNvSpPr txBox="1"/>
                <p:nvPr/>
              </p:nvSpPr>
              <p:spPr>
                <a:xfrm>
                  <a:off x="5478682" y="3656116"/>
                  <a:ext cx="1251561" cy="3457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𝑏</m:t>
                        </m:r>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6</m:t>
                        </m:r>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09</m:t>
                        </m:r>
                        <m:r>
                          <a:rPr lang="en-US" sz="1200" b="0" i="1" smtClean="0">
                            <a:solidFill>
                              <a:schemeClr val="tx1"/>
                            </a:solidFill>
                            <a:latin typeface="Cambria Math" panose="02040503050406030204" pitchFamily="18" charset="0"/>
                          </a:rPr>
                          <m:t>×</m:t>
                        </m:r>
                        <m:sSup>
                          <m:sSupPr>
                            <m:ctrlPr>
                              <a:rPr lang="en-US" sz="1200" i="1">
                                <a:solidFill>
                                  <a:schemeClr val="tx1"/>
                                </a:solidFill>
                                <a:latin typeface="Cambria Math" panose="02040503050406030204" pitchFamily="18" charset="0"/>
                                <a:ea typeface="Cambria Math" panose="02040503050406030204" pitchFamily="18" charset="0"/>
                              </a:rPr>
                            </m:ctrlPr>
                          </m:sSupPr>
                          <m:e>
                            <m:r>
                              <a:rPr lang="en-US" sz="1200" i="1">
                                <a:solidFill>
                                  <a:schemeClr val="tx1"/>
                                </a:solidFill>
                                <a:latin typeface="Cambria Math" panose="02040503050406030204" pitchFamily="18" charset="0"/>
                                <a:ea typeface="Cambria Math" panose="02040503050406030204" pitchFamily="18" charset="0"/>
                              </a:rPr>
                              <m:t>10</m:t>
                            </m:r>
                          </m:e>
                          <m:sup>
                            <m:r>
                              <a:rPr lang="en-US" sz="1200" b="0" i="1" smtClean="0">
                                <a:solidFill>
                                  <a:schemeClr val="tx1"/>
                                </a:solidFill>
                                <a:latin typeface="Cambria Math" panose="02040503050406030204" pitchFamily="18" charset="0"/>
                                <a:ea typeface="Cambria Math" panose="02040503050406030204" pitchFamily="18" charset="0"/>
                              </a:rPr>
                              <m:t>8</m:t>
                            </m:r>
                          </m:sup>
                        </m:sSup>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𝑉</m:t>
                            </m:r>
                          </m:num>
                          <m:den>
                            <m:r>
                              <a:rPr lang="en-US" sz="1200" b="0" i="1" smtClean="0">
                                <a:solidFill>
                                  <a:schemeClr val="tx1"/>
                                </a:solidFill>
                                <a:latin typeface="Cambria Math" panose="02040503050406030204" pitchFamily="18" charset="0"/>
                              </a:rPr>
                              <m:t>𝑚</m:t>
                            </m:r>
                          </m:den>
                        </m:f>
                        <m:r>
                          <a:rPr lang="en-US" sz="1200" b="0" i="1" smtClean="0">
                            <a:solidFill>
                              <a:schemeClr val="tx1"/>
                            </a:solidFill>
                            <a:latin typeface="Cambria Math" panose="02040503050406030204" pitchFamily="18" charset="0"/>
                          </a:rPr>
                          <m:t> </m:t>
                        </m:r>
                      </m:oMath>
                    </m:oMathPara>
                  </a14:m>
                  <a:endParaRPr lang="en-US" sz="1200" dirty="0">
                    <a:solidFill>
                      <a:schemeClr val="tx1"/>
                    </a:solidFill>
                  </a:endParaRPr>
                </a:p>
              </p:txBody>
            </p:sp>
          </mc:Choice>
          <mc:Fallback xmlns="">
            <p:sp>
              <p:nvSpPr>
                <p:cNvPr id="39" name="TextBox 38">
                  <a:extLst>
                    <a:ext uri="{FF2B5EF4-FFF2-40B4-BE49-F238E27FC236}">
                      <a16:creationId xmlns:a16="http://schemas.microsoft.com/office/drawing/2014/main" id="{233BCCBE-5281-1714-FD60-5909BD6B5BBF}"/>
                    </a:ext>
                  </a:extLst>
                </p:cNvPr>
                <p:cNvSpPr txBox="1">
                  <a:spLocks noRot="1" noChangeAspect="1" noMove="1" noResize="1" noEditPoints="1" noAdjustHandles="1" noChangeArrowheads="1" noChangeShapeType="1" noTextEdit="1"/>
                </p:cNvSpPr>
                <p:nvPr/>
              </p:nvSpPr>
              <p:spPr>
                <a:xfrm>
                  <a:off x="5478682" y="3656116"/>
                  <a:ext cx="1251561" cy="345736"/>
                </a:xfrm>
                <a:prstGeom prst="rect">
                  <a:avLst/>
                </a:prstGeom>
                <a:blipFill>
                  <a:blip r:embed="rId11"/>
                  <a:stretch>
                    <a:fillRect l="-1463" t="-1754"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C3ABB52-F280-5341-CA94-C39650C5A850}"/>
                    </a:ext>
                  </a:extLst>
                </p:cNvPr>
                <p:cNvSpPr txBox="1"/>
                <p:nvPr/>
              </p:nvSpPr>
              <p:spPr>
                <a:xfrm>
                  <a:off x="3909534" y="3640389"/>
                  <a:ext cx="1347548" cy="3468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solidFill>
                              <a:schemeClr val="tx1"/>
                            </a:solidFill>
                            <a:latin typeface="Cambria Math" panose="02040503050406030204" pitchFamily="18" charset="0"/>
                          </a:rPr>
                          <m:t>𝑎</m:t>
                        </m:r>
                        <m:r>
                          <a:rPr lang="en-US" sz="1200" b="0" i="1" smtClean="0">
                            <a:solidFill>
                              <a:schemeClr val="tx1"/>
                            </a:solidFill>
                            <a:latin typeface="Cambria Math" panose="02040503050406030204" pitchFamily="18" charset="0"/>
                          </a:rPr>
                          <m:t>= </m:t>
                        </m:r>
                        <m:r>
                          <a:rPr lang="en-US" sz="1200" b="0" i="1" smtClean="0">
                            <a:solidFill>
                              <a:schemeClr val="tx1"/>
                            </a:solidFill>
                            <a:latin typeface="Cambria Math" panose="02040503050406030204" pitchFamily="18" charset="0"/>
                          </a:rPr>
                          <m:t>3</m:t>
                        </m:r>
                        <m:r>
                          <a:rPr lang="en-US" sz="1200" b="0" i="1" smtClean="0">
                            <a:solidFill>
                              <a:schemeClr val="tx1"/>
                            </a:solidFill>
                            <a:latin typeface="Cambria Math" panose="02040503050406030204" pitchFamily="18" charset="0"/>
                          </a:rPr>
                          <m:t>.</m:t>
                        </m:r>
                        <m:r>
                          <a:rPr lang="en-US" sz="1200" b="0" i="1" smtClean="0">
                            <a:solidFill>
                              <a:schemeClr val="tx1"/>
                            </a:solidFill>
                            <a:latin typeface="Cambria Math" panose="02040503050406030204" pitchFamily="18" charset="0"/>
                          </a:rPr>
                          <m:t>58</m:t>
                        </m:r>
                        <m:r>
                          <a:rPr lang="en-US" sz="1200" b="0" i="1" smtClean="0">
                            <a:solidFill>
                              <a:schemeClr val="tx1"/>
                            </a:solidFill>
                            <a:latin typeface="Cambria Math" panose="02040503050406030204" pitchFamily="18" charset="0"/>
                          </a:rPr>
                          <m:t>×</m:t>
                        </m:r>
                        <m:sSup>
                          <m:sSupPr>
                            <m:ctrlPr>
                              <a:rPr lang="en-US" sz="1200" i="1">
                                <a:solidFill>
                                  <a:schemeClr val="tx1"/>
                                </a:solidFill>
                                <a:latin typeface="Cambria Math" panose="02040503050406030204" pitchFamily="18" charset="0"/>
                                <a:ea typeface="Cambria Math" panose="02040503050406030204" pitchFamily="18" charset="0"/>
                              </a:rPr>
                            </m:ctrlPr>
                          </m:sSupPr>
                          <m:e>
                            <m:r>
                              <a:rPr lang="en-US" sz="1200" i="1">
                                <a:solidFill>
                                  <a:schemeClr val="tx1"/>
                                </a:solidFill>
                                <a:latin typeface="Cambria Math" panose="02040503050406030204" pitchFamily="18" charset="0"/>
                                <a:ea typeface="Cambria Math" panose="02040503050406030204" pitchFamily="18" charset="0"/>
                              </a:rPr>
                              <m:t>10</m:t>
                            </m:r>
                          </m:e>
                          <m:sup>
                            <m:r>
                              <a:rPr lang="en-US" sz="1200" i="1">
                                <a:solidFill>
                                  <a:schemeClr val="tx1"/>
                                </a:solidFill>
                                <a:latin typeface="Cambria Math" panose="02040503050406030204" pitchFamily="18" charset="0"/>
                                <a:ea typeface="Cambria Math" panose="02040503050406030204" pitchFamily="18" charset="0"/>
                              </a:rPr>
                              <m:t>−</m:t>
                            </m:r>
                            <m:r>
                              <a:rPr lang="en-US" sz="1200" b="0" i="1" smtClean="0">
                                <a:solidFill>
                                  <a:schemeClr val="tx1"/>
                                </a:solidFill>
                                <a:latin typeface="Cambria Math" panose="02040503050406030204" pitchFamily="18" charset="0"/>
                                <a:ea typeface="Cambria Math" panose="02040503050406030204" pitchFamily="18" charset="0"/>
                              </a:rPr>
                              <m:t>3</m:t>
                            </m:r>
                          </m:sup>
                        </m:sSup>
                        <m:f>
                          <m:fPr>
                            <m:ctrlPr>
                              <a:rPr lang="en-US" sz="1200" b="0" i="1" smtClean="0">
                                <a:solidFill>
                                  <a:schemeClr val="tx1"/>
                                </a:solidFill>
                                <a:latin typeface="Cambria Math" panose="02040503050406030204" pitchFamily="18" charset="0"/>
                              </a:rPr>
                            </m:ctrlPr>
                          </m:fPr>
                          <m:num>
                            <m:r>
                              <a:rPr lang="en-US" sz="1200" b="0" i="1" smtClean="0">
                                <a:solidFill>
                                  <a:schemeClr val="tx1"/>
                                </a:solidFill>
                                <a:latin typeface="Cambria Math" panose="02040503050406030204" pitchFamily="18" charset="0"/>
                              </a:rPr>
                              <m:t>𝐴</m:t>
                            </m:r>
                          </m:num>
                          <m:den>
                            <m:sSup>
                              <m:sSupPr>
                                <m:ctrlPr>
                                  <a:rPr lang="en-US" sz="1200" b="0" i="1" smtClean="0">
                                    <a:solidFill>
                                      <a:schemeClr val="tx1"/>
                                    </a:solidFill>
                                    <a:latin typeface="Cambria Math" panose="02040503050406030204" pitchFamily="18" charset="0"/>
                                  </a:rPr>
                                </m:ctrlPr>
                              </m:sSupPr>
                              <m:e>
                                <m:r>
                                  <a:rPr lang="en-US" sz="1200" b="0" i="1" smtClean="0">
                                    <a:solidFill>
                                      <a:schemeClr val="tx1"/>
                                    </a:solidFill>
                                    <a:latin typeface="Cambria Math" panose="02040503050406030204" pitchFamily="18" charset="0"/>
                                  </a:rPr>
                                  <m:t>𝑉</m:t>
                                </m:r>
                              </m:e>
                              <m:sup>
                                <m:r>
                                  <a:rPr lang="en-US" sz="1200" b="0" i="1" smtClean="0">
                                    <a:solidFill>
                                      <a:schemeClr val="tx1"/>
                                    </a:solidFill>
                                    <a:latin typeface="Cambria Math" panose="02040503050406030204" pitchFamily="18" charset="0"/>
                                  </a:rPr>
                                  <m:t>2</m:t>
                                </m:r>
                              </m:sup>
                            </m:sSup>
                          </m:den>
                        </m:f>
                      </m:oMath>
                    </m:oMathPara>
                  </a14:m>
                  <a:endParaRPr lang="en-US" sz="1200" dirty="0">
                    <a:solidFill>
                      <a:schemeClr val="tx1"/>
                    </a:solidFill>
                  </a:endParaRPr>
                </a:p>
              </p:txBody>
            </p:sp>
          </mc:Choice>
          <mc:Fallback xmlns="">
            <p:sp>
              <p:nvSpPr>
                <p:cNvPr id="26" name="TextBox 25">
                  <a:extLst>
                    <a:ext uri="{FF2B5EF4-FFF2-40B4-BE49-F238E27FC236}">
                      <a16:creationId xmlns:a16="http://schemas.microsoft.com/office/drawing/2014/main" id="{D8028858-3324-3EC7-B8B9-E29F1CBECF01}"/>
                    </a:ext>
                  </a:extLst>
                </p:cNvPr>
                <p:cNvSpPr txBox="1">
                  <a:spLocks noRot="1" noChangeAspect="1" noMove="1" noResize="1" noEditPoints="1" noAdjustHandles="1" noChangeArrowheads="1" noChangeShapeType="1" noTextEdit="1"/>
                </p:cNvSpPr>
                <p:nvPr/>
              </p:nvSpPr>
              <p:spPr>
                <a:xfrm>
                  <a:off x="3909534" y="3640389"/>
                  <a:ext cx="1347548" cy="346826"/>
                </a:xfrm>
                <a:prstGeom prst="rect">
                  <a:avLst/>
                </a:prstGeom>
                <a:blipFill>
                  <a:blip r:embed="rId12"/>
                  <a:stretch>
                    <a:fillRect l="-1357" t="-3509" r="-905" b="-14035"/>
                  </a:stretch>
                </a:blipFill>
              </p:spPr>
              <p:txBody>
                <a:bodyPr/>
                <a:lstStyle/>
                <a:p>
                  <a:r>
                    <a:rPr lang="en-US">
                      <a:noFill/>
                    </a:rPr>
                    <a:t> </a:t>
                  </a:r>
                </a:p>
              </p:txBody>
            </p:sp>
          </mc:Fallback>
        </mc:AlternateContent>
      </p:grpSp>
    </p:spTree>
    <p:extLst>
      <p:ext uri="{BB962C8B-B14F-4D97-AF65-F5344CB8AC3E}">
        <p14:creationId xmlns:p14="http://schemas.microsoft.com/office/powerpoint/2010/main" val="1703803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060189C-D853-AE47-16FF-691201804E86}"/>
              </a:ext>
            </a:extLst>
          </p:cNvPr>
          <p:cNvSpPr>
            <a:spLocks noGrp="1"/>
          </p:cNvSpPr>
          <p:nvPr>
            <p:ph type="ftr" sz="quarter" idx="39"/>
          </p:nvPr>
        </p:nvSpPr>
        <p:spPr/>
        <p:txBody>
          <a:bodyPr/>
          <a:lstStyle/>
          <a:p>
            <a:pPr>
              <a:defRPr/>
            </a:pPr>
            <a:r>
              <a:rPr lang="en-US"/>
              <a:t>Sajini Wijethunga | Field Emission Analysis in PIP-II SRF Cavities Using Geant4</a:t>
            </a:r>
            <a:endParaRPr lang="en-US" dirty="0"/>
          </a:p>
        </p:txBody>
      </p:sp>
      <p:sp>
        <p:nvSpPr>
          <p:cNvPr id="6" name="Slide Number Placeholder 5">
            <a:extLst>
              <a:ext uri="{FF2B5EF4-FFF2-40B4-BE49-F238E27FC236}">
                <a16:creationId xmlns:a16="http://schemas.microsoft.com/office/drawing/2014/main" id="{2D061AB3-940A-4CC0-B368-5CC0F3AE54F7}"/>
              </a:ext>
            </a:extLst>
          </p:cNvPr>
          <p:cNvSpPr>
            <a:spLocks noGrp="1"/>
          </p:cNvSpPr>
          <p:nvPr>
            <p:ph type="sldNum" sz="quarter" idx="40"/>
          </p:nvPr>
        </p:nvSpPr>
        <p:spPr/>
        <p:txBody>
          <a:bodyPr/>
          <a:lstStyle/>
          <a:p>
            <a:fld id="{F4BAA12D-5F28-3140-935A-44BF4B54B6B6}" type="slidenum">
              <a:rPr lang="en-US" smtClean="0"/>
              <a:pPr/>
              <a:t>9</a:t>
            </a:fld>
            <a:endParaRPr lang="en-US" dirty="0"/>
          </a:p>
        </p:txBody>
      </p:sp>
      <p:sp>
        <p:nvSpPr>
          <p:cNvPr id="7" name="Text Placeholder 1">
            <a:extLst>
              <a:ext uri="{FF2B5EF4-FFF2-40B4-BE49-F238E27FC236}">
                <a16:creationId xmlns:a16="http://schemas.microsoft.com/office/drawing/2014/main" id="{3AD85DEA-707C-F7CF-8F43-9C5D1A930FD7}"/>
              </a:ext>
            </a:extLst>
          </p:cNvPr>
          <p:cNvSpPr>
            <a:spLocks noGrp="1"/>
          </p:cNvSpPr>
          <p:nvPr>
            <p:ph type="body" sz="quarter" idx="10"/>
          </p:nvPr>
        </p:nvSpPr>
        <p:spPr>
          <a:xfrm>
            <a:off x="481323" y="1505566"/>
            <a:ext cx="4331309" cy="3183899"/>
          </a:xfrm>
        </p:spPr>
        <p:txBody>
          <a:bodyPr/>
          <a:lstStyle/>
          <a:p>
            <a:pPr>
              <a:spcAft>
                <a:spcPts val="600"/>
              </a:spcAft>
            </a:pPr>
            <a:r>
              <a:rPr lang="en-US" sz="1400" dirty="0">
                <a:latin typeface="Helvetica" panose="020B0604020202020204" pitchFamily="34" charset="0"/>
                <a:cs typeface="Helvetica" panose="020B0604020202020204" pitchFamily="34" charset="0"/>
              </a:rPr>
              <a:t>Maximum energy reached by the impacted particles: ~ 19 MeV</a:t>
            </a:r>
          </a:p>
          <a:p>
            <a:pPr>
              <a:spcAft>
                <a:spcPts val="600"/>
              </a:spcAft>
            </a:pPr>
            <a:r>
              <a:rPr lang="en-US" sz="1400" dirty="0">
                <a:solidFill>
                  <a:srgbClr val="404040"/>
                </a:solidFill>
              </a:rPr>
              <a:t>Particles originating from irises 1-2 tend to reach their highest energy inside the cavity near irises 5-6</a:t>
            </a:r>
          </a:p>
          <a:p>
            <a:pPr>
              <a:spcAft>
                <a:spcPts val="600"/>
              </a:spcAft>
            </a:pPr>
            <a:r>
              <a:rPr lang="en-US" sz="1400" dirty="0">
                <a:solidFill>
                  <a:srgbClr val="404040"/>
                </a:solidFill>
              </a:rPr>
              <a:t>Particles from irises 5-6 reach their maximum energy in the opposite direction, peaking near the irises 1-2 region</a:t>
            </a:r>
          </a:p>
          <a:p>
            <a:pPr marL="0" indent="0">
              <a:spcAft>
                <a:spcPts val="600"/>
              </a:spcAft>
              <a:buNone/>
            </a:pPr>
            <a:endParaRPr lang="en-US" sz="1400" dirty="0">
              <a:solidFill>
                <a:srgbClr val="404040"/>
              </a:solidFill>
            </a:endParaRPr>
          </a:p>
          <a:p>
            <a:pPr algn="just"/>
            <a:endParaRPr lang="en-US" sz="1200" dirty="0">
              <a:solidFill>
                <a:srgbClr val="404040"/>
              </a:solidFill>
            </a:endParaRPr>
          </a:p>
          <a:p>
            <a:pPr algn="just"/>
            <a:endParaRPr lang="en-US" sz="1200" dirty="0">
              <a:latin typeface="Helvetica" panose="020B0604020202020204" pitchFamily="34" charset="0"/>
              <a:cs typeface="Helvetica" panose="020B0604020202020204" pitchFamily="34" charset="0"/>
            </a:endParaRPr>
          </a:p>
          <a:p>
            <a:pPr algn="just"/>
            <a:endParaRPr lang="en-US" sz="1200" dirty="0"/>
          </a:p>
        </p:txBody>
      </p:sp>
      <p:sp>
        <p:nvSpPr>
          <p:cNvPr id="8" name="Title 2">
            <a:extLst>
              <a:ext uri="{FF2B5EF4-FFF2-40B4-BE49-F238E27FC236}">
                <a16:creationId xmlns:a16="http://schemas.microsoft.com/office/drawing/2014/main" id="{5287D015-9EF6-FA98-16C6-6B7397150A65}"/>
              </a:ext>
            </a:extLst>
          </p:cNvPr>
          <p:cNvSpPr>
            <a:spLocks noGrp="1"/>
          </p:cNvSpPr>
          <p:nvPr>
            <p:ph type="title"/>
          </p:nvPr>
        </p:nvSpPr>
        <p:spPr>
          <a:xfrm>
            <a:off x="1196702" y="309250"/>
            <a:ext cx="9994393" cy="433527"/>
          </a:xfrm>
        </p:spPr>
        <p:txBody>
          <a:bodyPr/>
          <a:lstStyle/>
          <a:p>
            <a:r>
              <a:rPr lang="en-US" dirty="0"/>
              <a:t>HB650 – Primary particle generation</a:t>
            </a:r>
          </a:p>
        </p:txBody>
      </p:sp>
      <p:sp>
        <p:nvSpPr>
          <p:cNvPr id="9" name="TextBox 8">
            <a:extLst>
              <a:ext uri="{FF2B5EF4-FFF2-40B4-BE49-F238E27FC236}">
                <a16:creationId xmlns:a16="http://schemas.microsoft.com/office/drawing/2014/main" id="{91B18AB3-1DD7-F13E-1837-3BFD89F56793}"/>
              </a:ext>
            </a:extLst>
          </p:cNvPr>
          <p:cNvSpPr txBox="1"/>
          <p:nvPr/>
        </p:nvSpPr>
        <p:spPr>
          <a:xfrm>
            <a:off x="5226421" y="6233341"/>
            <a:ext cx="3038645" cy="430887"/>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8: The position and energy distribution of electrons impacting the cavity surface.</a:t>
            </a:r>
          </a:p>
        </p:txBody>
      </p:sp>
      <p:sp>
        <p:nvSpPr>
          <p:cNvPr id="10" name="Text Placeholder 1">
            <a:extLst>
              <a:ext uri="{FF2B5EF4-FFF2-40B4-BE49-F238E27FC236}">
                <a16:creationId xmlns:a16="http://schemas.microsoft.com/office/drawing/2014/main" id="{B2E2BE10-709D-19FA-1C03-920F1C1A92D7}"/>
              </a:ext>
            </a:extLst>
          </p:cNvPr>
          <p:cNvSpPr txBox="1">
            <a:spLocks/>
          </p:cNvSpPr>
          <p:nvPr/>
        </p:nvSpPr>
        <p:spPr>
          <a:xfrm>
            <a:off x="617239" y="926819"/>
            <a:ext cx="9994392" cy="39470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70C0"/>
                </a:solidFill>
              </a:rPr>
              <a:t>3. Select particles impacting the cavity wall</a:t>
            </a:r>
          </a:p>
          <a:p>
            <a:pPr marL="0" indent="0">
              <a:buNone/>
            </a:pPr>
            <a:endParaRPr lang="en-US" dirty="0"/>
          </a:p>
        </p:txBody>
      </p:sp>
      <p:sp>
        <p:nvSpPr>
          <p:cNvPr id="11" name="TextBox 10">
            <a:extLst>
              <a:ext uri="{FF2B5EF4-FFF2-40B4-BE49-F238E27FC236}">
                <a16:creationId xmlns:a16="http://schemas.microsoft.com/office/drawing/2014/main" id="{9264637B-A972-A83F-B3A8-505E2559F871}"/>
              </a:ext>
            </a:extLst>
          </p:cNvPr>
          <p:cNvSpPr txBox="1"/>
          <p:nvPr/>
        </p:nvSpPr>
        <p:spPr>
          <a:xfrm>
            <a:off x="7995544" y="6271615"/>
            <a:ext cx="4196456" cy="261610"/>
          </a:xfrm>
          <a:prstGeom prst="rect">
            <a:avLst/>
          </a:prstGeom>
          <a:noFill/>
        </p:spPr>
        <p:txBody>
          <a:bodyPr wrap="square" rtlCol="0">
            <a:spAutoFit/>
          </a:bodyPr>
          <a:lstStyle/>
          <a:p>
            <a:pPr algn="ctr"/>
            <a:r>
              <a:rPr lang="en-US" sz="1100" dirty="0">
                <a:latin typeface="Helvetica" panose="020B0604020202020204"/>
                <a:cs typeface="Helvetica" panose="020B0604020202020204"/>
              </a:rPr>
              <a:t>Fig. 9: Particle energy along the cavity length.</a:t>
            </a:r>
          </a:p>
        </p:txBody>
      </p:sp>
      <p:sp>
        <p:nvSpPr>
          <p:cNvPr id="18" name="Text Placeholder 1">
            <a:extLst>
              <a:ext uri="{FF2B5EF4-FFF2-40B4-BE49-F238E27FC236}">
                <a16:creationId xmlns:a16="http://schemas.microsoft.com/office/drawing/2014/main" id="{AF33CDE5-58C3-65DF-BD95-F61C9A0388DC}"/>
              </a:ext>
            </a:extLst>
          </p:cNvPr>
          <p:cNvSpPr txBox="1">
            <a:spLocks/>
          </p:cNvSpPr>
          <p:nvPr/>
        </p:nvSpPr>
        <p:spPr>
          <a:xfrm>
            <a:off x="252114" y="2277531"/>
            <a:ext cx="5843886" cy="1314829"/>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sz="1400" dirty="0">
              <a:latin typeface="Helvetica" panose="020B0604020202020204"/>
              <a:cs typeface="Helvetica" panose="020B0604020202020204"/>
            </a:endParaRPr>
          </a:p>
        </p:txBody>
      </p:sp>
      <p:pic>
        <p:nvPicPr>
          <p:cNvPr id="16" name="Picture 15">
            <a:extLst>
              <a:ext uri="{FF2B5EF4-FFF2-40B4-BE49-F238E27FC236}">
                <a16:creationId xmlns:a16="http://schemas.microsoft.com/office/drawing/2014/main" id="{95B90EA9-438B-98CD-CAFA-98F5391A4DD7}"/>
              </a:ext>
            </a:extLst>
          </p:cNvPr>
          <p:cNvPicPr>
            <a:picLocks noChangeAspect="1"/>
          </p:cNvPicPr>
          <p:nvPr/>
        </p:nvPicPr>
        <p:blipFill>
          <a:blip r:embed="rId3"/>
          <a:stretch>
            <a:fillRect/>
          </a:stretch>
        </p:blipFill>
        <p:spPr>
          <a:xfrm>
            <a:off x="5524330" y="884718"/>
            <a:ext cx="2740736" cy="5290741"/>
          </a:xfrm>
          <a:prstGeom prst="rect">
            <a:avLst/>
          </a:prstGeom>
        </p:spPr>
      </p:pic>
      <p:pic>
        <p:nvPicPr>
          <p:cNvPr id="19" name="Picture 18">
            <a:extLst>
              <a:ext uri="{FF2B5EF4-FFF2-40B4-BE49-F238E27FC236}">
                <a16:creationId xmlns:a16="http://schemas.microsoft.com/office/drawing/2014/main" id="{A1DB7E39-735F-8962-0A33-ECC84189C253}"/>
              </a:ext>
            </a:extLst>
          </p:cNvPr>
          <p:cNvPicPr>
            <a:picLocks noChangeAspect="1"/>
          </p:cNvPicPr>
          <p:nvPr/>
        </p:nvPicPr>
        <p:blipFill>
          <a:blip r:embed="rId4"/>
          <a:stretch>
            <a:fillRect/>
          </a:stretch>
        </p:blipFill>
        <p:spPr>
          <a:xfrm>
            <a:off x="8567038" y="861825"/>
            <a:ext cx="3073273" cy="5325061"/>
          </a:xfrm>
          <a:prstGeom prst="rect">
            <a:avLst/>
          </a:prstGeom>
        </p:spPr>
      </p:pic>
    </p:spTree>
    <p:extLst>
      <p:ext uri="{BB962C8B-B14F-4D97-AF65-F5344CB8AC3E}">
        <p14:creationId xmlns:p14="http://schemas.microsoft.com/office/powerpoint/2010/main" val="2228538652"/>
      </p:ext>
    </p:extLst>
  </p:cSld>
  <p:clrMapOvr>
    <a:masterClrMapping/>
  </p:clrMapOvr>
</p:sld>
</file>

<file path=ppt/theme/theme1.xml><?xml version="1.0" encoding="utf-8"?>
<a:theme xmlns:a="http://schemas.openxmlformats.org/drawingml/2006/main" name="Content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Presentation3" id="{A9C17E20-A5D6-40AB-BC02-63AE7D390E65}" vid="{6FE5C20A-2BD5-4584-B579-878E51341894}"/>
    </a:ext>
  </a:extLst>
</a:theme>
</file>

<file path=ppt/theme/theme2.xml><?xml version="1.0" encoding="utf-8"?>
<a:theme xmlns:a="http://schemas.openxmlformats.org/drawingml/2006/main" name="Section Title and Agenda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Presentation3" id="{A9C17E20-A5D6-40AB-BC02-63AE7D390E65}" vid="{C19AD8BD-C9C6-4BA3-BD7B-5487413EF25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themeOverride>
</file>

<file path=docProps/app.xml><?xml version="1.0" encoding="utf-8"?>
<Properties xmlns="http://schemas.openxmlformats.org/officeDocument/2006/extended-properties" xmlns:vt="http://schemas.openxmlformats.org/officeDocument/2006/docPropsVTypes">
  <Template>PIP-II Base Template for Presentations 2026-4-8</Template>
  <TotalTime>13830</TotalTime>
  <Words>4113</Words>
  <Application>Microsoft Office PowerPoint</Application>
  <PresentationFormat>Widescreen</PresentationFormat>
  <Paragraphs>525</Paragraphs>
  <Slides>36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36</vt:i4>
      </vt:variant>
    </vt:vector>
  </HeadingPairs>
  <TitlesOfParts>
    <vt:vector size="44" baseType="lpstr">
      <vt:lpstr>Aptos</vt:lpstr>
      <vt:lpstr>Arial</vt:lpstr>
      <vt:lpstr>Cambria Math</vt:lpstr>
      <vt:lpstr>Helvetica</vt:lpstr>
      <vt:lpstr>Telegraf UltraBold</vt:lpstr>
      <vt:lpstr>Wingdings</vt:lpstr>
      <vt:lpstr>Content Slides</vt:lpstr>
      <vt:lpstr>Section Title and Agenda Slides</vt:lpstr>
      <vt:lpstr>Field Emission Analysis in PIP-II SRF Cavities Using Geant4</vt:lpstr>
      <vt:lpstr>Field Emission</vt:lpstr>
      <vt:lpstr>Goals</vt:lpstr>
      <vt:lpstr>Simulation Framework</vt:lpstr>
      <vt:lpstr>PIP-II Cavity Types</vt:lpstr>
      <vt:lpstr>PowerPoint Presentation</vt:lpstr>
      <vt:lpstr>HB650 in STC - Geometry construction</vt:lpstr>
      <vt:lpstr>HB650 – Primary particle generation</vt:lpstr>
      <vt:lpstr>HB650 – Primary particle generation</vt:lpstr>
      <vt:lpstr>HB650 - Geant4 simulations</vt:lpstr>
      <vt:lpstr>HB650 - Geant4 results analysis</vt:lpstr>
      <vt:lpstr>HB650 - Geant4 results analysis</vt:lpstr>
      <vt:lpstr>PowerPoint Presentation</vt:lpstr>
      <vt:lpstr>LB650 - Geant4 results analysis</vt:lpstr>
      <vt:lpstr>PowerPoint Presentation</vt:lpstr>
      <vt:lpstr>SSR2 in STC - Geometry construction</vt:lpstr>
      <vt:lpstr>SSR2 - Primary particle generation</vt:lpstr>
      <vt:lpstr>SSR2 - Primary particle generation</vt:lpstr>
      <vt:lpstr>SSR2 - Geant4 results analysis</vt:lpstr>
      <vt:lpstr>SSR2 - Geant4 results analysis</vt:lpstr>
      <vt:lpstr>PowerPoint Presentation</vt:lpstr>
      <vt:lpstr>SSR1 - Geant4 results analysis</vt:lpstr>
      <vt:lpstr>Summary and Outlook</vt:lpstr>
      <vt:lpstr>PowerPoint Presentation</vt:lpstr>
      <vt:lpstr>PowerPoint Presentation</vt:lpstr>
      <vt:lpstr>Radiation Monitors</vt:lpstr>
      <vt:lpstr>Geant4</vt:lpstr>
      <vt:lpstr>HB650 – Geant4 results analysis</vt:lpstr>
      <vt:lpstr>HB650 – Primary particle generation</vt:lpstr>
      <vt:lpstr>LB650 – Primary particle generation</vt:lpstr>
      <vt:lpstr>LB650 – Geant4 results analysis</vt:lpstr>
      <vt:lpstr>SSR1 – Primary particle generation</vt:lpstr>
      <vt:lpstr>SSR1 – Primary particle generation</vt:lpstr>
      <vt:lpstr>SSR1 – Geant4 results analysis</vt:lpstr>
      <vt:lpstr>Neutron Production</vt:lpstr>
      <vt:lpstr>Path to calculate radiation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Sajini Wijethunga</dc:creator>
  <cp:lastModifiedBy>Sajini Wijethunga</cp:lastModifiedBy>
  <cp:revision>138</cp:revision>
  <dcterms:created xsi:type="dcterms:W3CDTF">2026-05-27T04:23:33Z</dcterms:created>
  <dcterms:modified xsi:type="dcterms:W3CDTF">2026-06-07T16:29:53Z</dcterms:modified>
</cp:coreProperties>
</file>