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1035" r:id="rId2"/>
    <p:sldId id="2319" r:id="rId3"/>
    <p:sldId id="2320" r:id="rId4"/>
    <p:sldId id="2325" r:id="rId5"/>
    <p:sldId id="2298" r:id="rId6"/>
    <p:sldId id="2326" r:id="rId7"/>
    <p:sldId id="2299" r:id="rId8"/>
    <p:sldId id="2321" r:id="rId9"/>
    <p:sldId id="2323" r:id="rId10"/>
    <p:sldId id="2322" r:id="rId11"/>
    <p:sldId id="2324" r:id="rId12"/>
    <p:sldId id="2315" r:id="rId13"/>
    <p:sldId id="2317" r:id="rId14"/>
  </p:sldIdLst>
  <p:sldSz cx="12192000" cy="6858000"/>
  <p:notesSz cx="9144000" cy="6858000"/>
  <p:embeddedFontLst>
    <p:embeddedFont>
      <p:font typeface="Arial Narrow" panose="020B0606020202030204" pitchFamily="34" charset="0"/>
      <p:regular r:id="rId17"/>
      <p:bold r:id="rId18"/>
      <p:italic r:id="rId19"/>
      <p:boldItalic r:id="rId20"/>
    </p:embeddedFont>
    <p:embeddedFont>
      <p:font typeface="等线" panose="02010600030101010101" pitchFamily="2" charset="-122"/>
      <p:regular r:id="rId21"/>
      <p:bold r:id="rId22"/>
    </p:embeddedFont>
    <p:embeddedFont>
      <p:font typeface="黑体" panose="02010609060101010101" pitchFamily="49" charset="-122"/>
      <p:regular r:id="rId23"/>
    </p:embeddedFont>
    <p:embeddedFont>
      <p:font typeface="楷体" panose="02010609060101010101" pitchFamily="49" charset="-122"/>
      <p:regular r:id="rId24"/>
    </p:embeddedFont>
  </p:embeddedFontLst>
  <p:custDataLst>
    <p:tags r:id="rId25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200" kern="1200">
        <a:solidFill>
          <a:srgbClr val="A50021"/>
        </a:solidFill>
        <a:latin typeface="Arial" panose="020B0604020202090204" pitchFamily="34" charset="0"/>
        <a:ea typeface="黑体" panose="02010609060101010101" pitchFamily="49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rgbClr val="A50021"/>
        </a:solidFill>
        <a:latin typeface="Arial" panose="020B0604020202090204" pitchFamily="34" charset="0"/>
        <a:ea typeface="黑体" panose="02010609060101010101" pitchFamily="49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rgbClr val="A50021"/>
        </a:solidFill>
        <a:latin typeface="Arial" panose="020B0604020202090204" pitchFamily="34" charset="0"/>
        <a:ea typeface="黑体" panose="02010609060101010101" pitchFamily="49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rgbClr val="A50021"/>
        </a:solidFill>
        <a:latin typeface="Arial" panose="020B0604020202090204" pitchFamily="34" charset="0"/>
        <a:ea typeface="黑体" panose="02010609060101010101" pitchFamily="49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rgbClr val="A50021"/>
        </a:solidFill>
        <a:latin typeface="Arial" panose="020B0604020202090204" pitchFamily="34" charset="0"/>
        <a:ea typeface="黑体" panose="02010609060101010101" pitchFamily="49" charset="-122"/>
        <a:cs typeface="+mn-cs"/>
      </a:defRPr>
    </a:lvl5pPr>
    <a:lvl6pPr marL="2286000" algn="l" defTabSz="914400" rtl="0" eaLnBrk="1" latinLnBrk="0" hangingPunct="1">
      <a:defRPr sz="2200" kern="1200">
        <a:solidFill>
          <a:srgbClr val="A50021"/>
        </a:solidFill>
        <a:latin typeface="Arial" panose="020B0604020202090204" pitchFamily="34" charset="0"/>
        <a:ea typeface="黑体" panose="02010609060101010101" pitchFamily="49" charset="-122"/>
        <a:cs typeface="+mn-cs"/>
      </a:defRPr>
    </a:lvl6pPr>
    <a:lvl7pPr marL="2743200" algn="l" defTabSz="914400" rtl="0" eaLnBrk="1" latinLnBrk="0" hangingPunct="1">
      <a:defRPr sz="2200" kern="1200">
        <a:solidFill>
          <a:srgbClr val="A50021"/>
        </a:solidFill>
        <a:latin typeface="Arial" panose="020B0604020202090204" pitchFamily="34" charset="0"/>
        <a:ea typeface="黑体" panose="02010609060101010101" pitchFamily="49" charset="-122"/>
        <a:cs typeface="+mn-cs"/>
      </a:defRPr>
    </a:lvl7pPr>
    <a:lvl8pPr marL="3200400" algn="l" defTabSz="914400" rtl="0" eaLnBrk="1" latinLnBrk="0" hangingPunct="1">
      <a:defRPr sz="2200" kern="1200">
        <a:solidFill>
          <a:srgbClr val="A50021"/>
        </a:solidFill>
        <a:latin typeface="Arial" panose="020B0604020202090204" pitchFamily="34" charset="0"/>
        <a:ea typeface="黑体" panose="02010609060101010101" pitchFamily="49" charset="-122"/>
        <a:cs typeface="+mn-cs"/>
      </a:defRPr>
    </a:lvl8pPr>
    <a:lvl9pPr marL="3657600" algn="l" defTabSz="914400" rtl="0" eaLnBrk="1" latinLnBrk="0" hangingPunct="1">
      <a:defRPr sz="2200" kern="1200">
        <a:solidFill>
          <a:srgbClr val="A50021"/>
        </a:solidFill>
        <a:latin typeface="Arial" panose="020B0604020202090204" pitchFamily="34" charset="0"/>
        <a:ea typeface="黑体" panose="020106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46" userDrawn="1">
          <p15:clr>
            <a:srgbClr val="A4A3A4"/>
          </p15:clr>
        </p15:guide>
        <p15:guide id="2" pos="37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  <p:cmAuthor id="7" name="1206988966@qq.com" initials="1" lastIdx="1" clrIdx="2"/>
  <p:cmAuthor id="1" name="dp li" initials="dl" lastIdx="10" clrIdx="0"/>
  <p:cmAuthor id="8" name="姜伟光" initials="姜" lastIdx="1" clrIdx="0"/>
  <p:cmAuthor id="2" name="志军 王" initials="志军" lastIdx="1" clrIdx="1"/>
  <p:cmAuthor id="3" name="zhangyong" initials="z" lastIdx="1" clrIdx="2"/>
  <p:cmAuthor id="4" name="Administrator" initials="A" lastIdx="4" clrIdx="3"/>
  <p:cmAuthor id="5" name="宋洁然" initials="宋" lastIdx="2" clrIdx="1"/>
  <p:cmAuthor id="75" name="作者" initials="A" lastIdx="0" clrIdx="24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E0000"/>
    <a:srgbClr val="00B0F0"/>
    <a:srgbClr val="325FAF"/>
    <a:srgbClr val="0033CC"/>
    <a:srgbClr val="12499C"/>
    <a:srgbClr val="0023FF"/>
    <a:srgbClr val="0066CC"/>
    <a:srgbClr val="FF00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09" autoAdjust="0"/>
    <p:restoredTop sz="82666" autoAdjust="0"/>
  </p:normalViewPr>
  <p:slideViewPr>
    <p:cSldViewPr snapToGrid="0" showGuides="1">
      <p:cViewPr>
        <p:scale>
          <a:sx n="50" d="100"/>
          <a:sy n="50" d="100"/>
        </p:scale>
        <p:origin x="666" y="282"/>
      </p:cViewPr>
      <p:guideLst>
        <p:guide orient="horz" pos="3346"/>
        <p:guide pos="37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560"/>
    </p:cViewPr>
  </p:sorterViewPr>
  <p:notesViewPr>
    <p:cSldViewPr snapToGrid="0">
      <p:cViewPr varScale="1">
        <p:scale>
          <a:sx n="75" d="100"/>
          <a:sy n="75" d="100"/>
        </p:scale>
        <p:origin x="1413" y="3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fld id="{6AFA97BA-6FB5-470F-929E-2FCEC19DC697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4231676A-121F-4A5B-9727-E6A168D19F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ABA02-E9ED-428A-8787-AA8830EDFB20}" type="datetimeFigureOut">
              <a:rPr lang="zh-CN" altLang="en-US" smtClean="0"/>
              <a:t>2026/6/9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2FBB5-A632-4A83-9244-EDCD50DC2C4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072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afternoon everyone.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name is Hao Guo from the Institute of Modern Physics, Chinese Academy of Sciences.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a great pleasure to present our recent work on the automation of SRF cavity clean assembly, as well as our thoughts on future.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work is the result of collaborations among several institutes and universities in China, and I would like to thank all of our collaborators for their support.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we all know, SRF cavity assembly requires extremely high cleanliness standards. At the same time, many assembly procedures are repetitive, labor-intensive, and highly dependent on operator experience.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this reason, we have been developed the heavy-load clean automatic technique.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3072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 eaLnBrk="0" hangingPunct="0"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 eaLnBrk="0" hangingPunct="0"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 eaLnBrk="0" hangingPunct="0"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 eaLnBrk="0" hangingPunct="0"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3366CC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eaLnBrk="1" hangingPunct="1"/>
            <a:fld id="{6B4A49C8-A212-4564-86BE-AD43CE7319C8}" type="slidenum">
              <a:rPr lang="en-US" altLang="zh-CN">
                <a:solidFill>
                  <a:prstClr val="black"/>
                </a:solidFill>
                <a:latin typeface="Arial" panose="020B0604020202090204" pitchFamily="34" charset="0"/>
                <a:ea typeface="宋体" pitchFamily="2" charset="-122"/>
              </a:rPr>
              <a:t>1</a:t>
            </a:fld>
            <a:endParaRPr lang="en-US" altLang="zh-CN">
              <a:solidFill>
                <a:prstClr val="black"/>
              </a:solidFill>
              <a:latin typeface="Arial" panose="020B0604020202090204" pitchFamily="34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possibly application is risk prediction and monitoring.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during assembly: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operators may move too quickly,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particles may become resuspended,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contaminated hands may contact components,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contaminated components may approach the cavity.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events increase the probability of cavity contamination.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goal is to identify such risk conditions at an early stage, before contamination actually occurs.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other words, we want to monitor mistake behaviors rather than only detect contamination after the fact.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352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achieve this goal, we propose a vision-based monitoring framework.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Multiple cameras continuously observe the assembly process.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collected data are analyzed in real time using AI algorithms.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system evaluates operator actions, component handling, and environmental conditions.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abnormal behaviors or elevated risks are detected, alerts can be generated automatically.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same time, high-risk events can be logged for future analysis and process improvement.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Ultimately, this framework aims to transform clean assembly from passive inspection to proactive risk prevention.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00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summarize: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have successfully completed automated assembly tests for SRF cavity flanges, covering the entire process from cavity transfer to nut fastening.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our experience, we identified two major optimization directions: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the development of an automatic component blowing system.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 we use AI to predict the risk and try to prevented it. 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Looking ahead, we believe that artificial intelligence will become increasingly important in cleanroom assembly.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I would like to leave one question for discussion: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else can AI do in cleanroom assembly?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for your attention.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586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finishing, I would like to acknowledge all collaborators involved in </a:t>
            </a:r>
            <a:r>
              <a:rPr lang="en-US" altLang="zh-C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work again. </a:t>
            </a:r>
            <a:endParaRPr lang="zh-CN" altLang="zh-CN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430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me begin with some background.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interest in automated clean assembly started several years ago.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that time, our primary goal was not to automate the entire process immediately, but rather to understand the assembly workflow in detail.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decomposed the clean assembly procedure into a series of individual operations and evaluated which tasks could potentially be performed by robotic systems.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this work, we built an automated assembly test platform and carried out a number of single-process automation studies.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early investigations provided valuable experience and laid the foundation for the integrated system that I will show next.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249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we linked all the single-process into together, and one cavity flange can be assembly automatically in this video.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system performs cavity transfer, cavity grasping, component handling, positioning, and flange assembly in this video.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192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flange assembly, the process continues with automatic nut fastening. And this video show how nuts could be fastening automatically.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 fastening may appear straightforward, it actually requires precise positioning and consistent force control.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successful completion of this step demonstrates that automation can cover not only handling operations but also precision assembly tasks.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video has been sped up by more than ten times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present, the complete automated procedure takes slightly more than one hour to finish a flange assembly.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006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completing these demonstrations, we began asking ourselves two important questions.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question is: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process is best suited for automation replacement and delivers the greatest benefits?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question is: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AI technology evolves, what enhancements can it deliver to assembly operations within cleanrooms?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remainder of this presentation focuses on these two questions.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610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we try to answer the first question.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448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answer the first question, we evaluated the labor requirements of different assembly procedures.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found that the component blowing process consumes a significant amount of operator time.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each flange assembly, this process alone can require more than two labor hours.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Therefore, from both efficiency and manpower perspectives, component blowing became our first priority for further automation.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213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we separate the blowing system from our automatic test platform, and designed as an independent Automated System. 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system consists of: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blowing platform,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clean parts placement station,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dirty parts placement station,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a clean robotic arm.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overall objective is to achieve independent operation without continuous human intervention.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importantly, the system should be capable of adaptive gripping and adaptive blowing for components with different geometries and sizes.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project is currently one of our major development directions.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610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question concerns artificial intelligence.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Automation alone can replace manual operations, but AI has the potential to further improve assembly quality and reduce contamination risks.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331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77" y="1111582"/>
            <a:ext cx="11916681" cy="5114987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1225431" y="1908004"/>
            <a:ext cx="9631417" cy="1476032"/>
          </a:xfrm>
        </p:spPr>
        <p:txBody>
          <a:bodyPr vert="horz" anchor="ctr" anchorCtr="0">
            <a:normAutofit/>
          </a:bodyPr>
          <a:lstStyle>
            <a:lvl1pPr algn="r">
              <a:defRPr sz="4000">
                <a:solidFill>
                  <a:srgbClr val="002060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3627571" y="5175637"/>
            <a:ext cx="7113129" cy="752195"/>
          </a:xfrm>
          <a:prstGeom prst="rect">
            <a:avLst/>
          </a:prstGeom>
        </p:spPr>
        <p:txBody>
          <a:bodyPr vert="horz" anchor="ctr" anchorCtr="0"/>
          <a:lstStyle>
            <a:lvl1pPr marL="0" indent="0" algn="r">
              <a:buNone/>
              <a:defRPr sz="2400" b="1">
                <a:solidFill>
                  <a:srgbClr val="002060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defRPr>
            </a:lvl1pPr>
            <a:lvl2pPr marL="422275" indent="0" algn="ctr">
              <a:buNone/>
            </a:lvl2pPr>
            <a:lvl3pPr marL="843915" indent="0" algn="ctr">
              <a:buNone/>
            </a:lvl3pPr>
            <a:lvl4pPr marL="1266190" indent="0" algn="ctr">
              <a:buNone/>
            </a:lvl4pPr>
            <a:lvl5pPr marL="1688465" indent="0" algn="ctr">
              <a:buNone/>
            </a:lvl5pPr>
            <a:lvl6pPr marL="2110105" indent="0" algn="ctr">
              <a:buNone/>
            </a:lvl6pPr>
            <a:lvl7pPr marL="2532380" indent="0" algn="ctr">
              <a:buNone/>
            </a:lvl7pPr>
            <a:lvl8pPr marL="2954020" indent="0" algn="ctr">
              <a:buNone/>
            </a:lvl8pPr>
            <a:lvl9pPr marL="3376295" indent="0" algn="ctr">
              <a:buNone/>
            </a:lvl9pPr>
          </a:lstStyle>
          <a:p>
            <a:r>
              <a:rPr kumimoji="0" lang="zh-CN" altLang="en-US" dirty="0"/>
              <a:t>单击此处编辑母版副标题样式</a:t>
            </a:r>
            <a:endParaRPr kumimoji="0" lang="en-US" dirty="0"/>
          </a:p>
        </p:txBody>
      </p:sp>
      <p:sp>
        <p:nvSpPr>
          <p:cNvPr id="3" name="椭圆 2"/>
          <p:cNvSpPr/>
          <p:nvPr userDrawn="1"/>
        </p:nvSpPr>
        <p:spPr bwMode="auto">
          <a:xfrm>
            <a:off x="10504676" y="-1"/>
            <a:ext cx="1063503" cy="705748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6308" tIns="76431" rIns="116308" bIns="76431" numCol="1" rtlCol="0" anchor="t" anchorCtr="0" compatLnSpc="1">
            <a:spAutoFit/>
          </a:bodyPr>
          <a:lstStyle/>
          <a:p>
            <a:pPr>
              <a:lnSpc>
                <a:spcPct val="110000"/>
              </a:lnSpc>
              <a:spcAft>
                <a:spcPct val="35000"/>
              </a:spcAft>
            </a:pPr>
            <a:endParaRPr lang="zh-CN" altLang="en-US" sz="203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/>
            </a:endParaRPr>
          </a:p>
        </p:txBody>
      </p:sp>
      <p:sp>
        <p:nvSpPr>
          <p:cNvPr id="4" name="椭圆 3"/>
          <p:cNvSpPr/>
          <p:nvPr userDrawn="1"/>
        </p:nvSpPr>
        <p:spPr bwMode="auto">
          <a:xfrm>
            <a:off x="8481395" y="1376"/>
            <a:ext cx="856321" cy="70574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6308" tIns="76431" rIns="116308" bIns="76431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sz="203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椭圆 5"/>
          <p:cNvSpPr/>
          <p:nvPr userDrawn="1"/>
        </p:nvSpPr>
        <p:spPr bwMode="auto">
          <a:xfrm>
            <a:off x="10279773" y="1376"/>
            <a:ext cx="1053933" cy="70574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6308" tIns="76431" rIns="116308" bIns="76431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sz="203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椭圆 6"/>
          <p:cNvSpPr/>
          <p:nvPr userDrawn="1"/>
        </p:nvSpPr>
        <p:spPr bwMode="auto">
          <a:xfrm>
            <a:off x="620156" y="1376"/>
            <a:ext cx="1053933" cy="70574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6308" tIns="76431" rIns="116308" bIns="76431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sz="203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椭圆 10"/>
          <p:cNvSpPr/>
          <p:nvPr userDrawn="1"/>
        </p:nvSpPr>
        <p:spPr bwMode="auto">
          <a:xfrm>
            <a:off x="10504676" y="-1"/>
            <a:ext cx="1063503" cy="705748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6308" tIns="76431" rIns="116308" bIns="76431" numCol="1" rtlCol="0" anchor="t" anchorCtr="0" compatLnSpc="1">
            <a:spAutoFit/>
          </a:bodyPr>
          <a:lstStyle/>
          <a:p>
            <a:pPr>
              <a:lnSpc>
                <a:spcPct val="110000"/>
              </a:lnSpc>
              <a:spcAft>
                <a:spcPct val="35000"/>
              </a:spcAft>
            </a:pPr>
            <a:endParaRPr lang="zh-CN" altLang="en-US" sz="203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/>
            </a:endParaRPr>
          </a:p>
        </p:txBody>
      </p:sp>
      <p:sp>
        <p:nvSpPr>
          <p:cNvPr id="12" name="椭圆 11"/>
          <p:cNvSpPr/>
          <p:nvPr userDrawn="1"/>
        </p:nvSpPr>
        <p:spPr bwMode="auto">
          <a:xfrm>
            <a:off x="8481395" y="1376"/>
            <a:ext cx="856321" cy="70574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6308" tIns="76431" rIns="116308" bIns="76431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sz="203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95"/>
          <a:stretch>
            <a:fillRect/>
          </a:stretch>
        </p:blipFill>
        <p:spPr>
          <a:xfrm>
            <a:off x="11216005" y="-1"/>
            <a:ext cx="975995" cy="755650"/>
          </a:xfrm>
          <a:prstGeom prst="rect">
            <a:avLst/>
          </a:prstGeom>
        </p:spPr>
      </p:pic>
      <p:cxnSp>
        <p:nvCxnSpPr>
          <p:cNvPr id="20" name="直接连接符 19"/>
          <p:cNvCxnSpPr/>
          <p:nvPr userDrawn="1"/>
        </p:nvCxnSpPr>
        <p:spPr>
          <a:xfrm>
            <a:off x="0" y="773755"/>
            <a:ext cx="12192000" cy="0"/>
          </a:xfrm>
          <a:prstGeom prst="line">
            <a:avLst/>
          </a:prstGeom>
          <a:ln w="76200" cmpd="thinThick">
            <a:solidFill>
              <a:srgbClr val="325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569EB21A-E3A9-872E-06D2-73F6371576D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0"/>
            <a:ext cx="2198318" cy="704687"/>
          </a:xfrm>
          <a:prstGeom prst="rect">
            <a:avLst/>
          </a:prstGeom>
        </p:spPr>
      </p:pic>
    </p:spTree>
  </p:cSld>
  <p:clrMapOvr>
    <a:masterClrMapping/>
  </p:clrMapOvr>
  <p:transition advTm="114609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子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 userDrawn="1"/>
        </p:nvSpPr>
        <p:spPr>
          <a:xfrm>
            <a:off x="1576113" y="1829"/>
            <a:ext cx="9252884" cy="83983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90204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90204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90204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90204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90204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90204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90204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90204" pitchFamily="34" charset="0"/>
              </a:defRPr>
            </a:lvl9pPr>
          </a:lstStyle>
          <a:p>
            <a:endParaRPr kumimoji="1" lang="zh-CN" altLang="en-US" sz="2955" kern="0" dirty="0"/>
          </a:p>
        </p:txBody>
      </p:sp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1693667" y="18016"/>
            <a:ext cx="8516383" cy="710746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defRPr>
            </a:lvl1pPr>
          </a:lstStyle>
          <a:p>
            <a:endParaRPr lang="zh-CN" altLang="en-US" dirty="0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0" y="773755"/>
            <a:ext cx="12192000" cy="0"/>
          </a:xfrm>
          <a:prstGeom prst="line">
            <a:avLst/>
          </a:prstGeom>
          <a:ln w="76200" cmpd="thinThick">
            <a:solidFill>
              <a:srgbClr val="325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709083" y="918905"/>
            <a:ext cx="10762208" cy="5445858"/>
          </a:xfrm>
          <a:prstGeom prst="rect">
            <a:avLst/>
          </a:prstGeom>
          <a:ln w="3175" cmpd="sng">
            <a:solidFill>
              <a:srgbClr val="0066CC"/>
            </a:solidFill>
            <a:prstDash val="solid"/>
          </a:ln>
        </p:spPr>
        <p:txBody>
          <a:bodyPr/>
          <a:lstStyle>
            <a:lvl1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>
              <a:buClr>
                <a:srgbClr val="FF0000"/>
              </a:buClr>
              <a:buFont typeface="Wingdings" panose="05000000000000000000" pitchFamily="2" charset="2"/>
              <a:buChar char="p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0" y="6430376"/>
            <a:ext cx="12192000" cy="474994"/>
          </a:xfrm>
          <a:prstGeom prst="rect">
            <a:avLst/>
          </a:prstGeom>
          <a:solidFill>
            <a:srgbClr val="325FAF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indent="0" algn="ctr">
              <a:buFont typeface="Arial" panose="020B0604020202090204" pitchFamily="34" charset="0"/>
              <a:buNone/>
            </a:pPr>
            <a:r>
              <a:rPr lang="en-US" altLang="zh-CN" sz="2000" kern="1200" dirty="0">
                <a:solidFill>
                  <a:schemeClr val="bg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Now and </a:t>
            </a:r>
            <a:r>
              <a:rPr lang="en-US" altLang="zh-CN" sz="2000" kern="1200" dirty="0" err="1">
                <a:solidFill>
                  <a:schemeClr val="bg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Furture</a:t>
            </a:r>
            <a:r>
              <a:rPr lang="en-US" altLang="zh-CN" sz="2000" kern="1200" dirty="0">
                <a:solidFill>
                  <a:schemeClr val="bg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rPr>
              <a:t> Automatic clean assembly of SRF cavity</a:t>
            </a:r>
            <a:r>
              <a:rPr lang="zh-CN" altLang="en-US" sz="2000" kern="1200" dirty="0">
                <a:solidFill>
                  <a:schemeClr val="bg1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  <a:sym typeface="+mn-ea"/>
              </a:rPr>
              <a:t>，</a:t>
            </a:r>
            <a:r>
              <a:rPr lang="en-US" altLang="zh-CN" sz="2000" dirty="0">
                <a:solidFill>
                  <a:schemeClr val="bg1"/>
                </a:solidFill>
                <a:latin typeface="Times New Roman" panose="02020503050405090304" pitchFamily="18" charset="0"/>
                <a:cs typeface="Times New Roman" panose="02020503050405090304" pitchFamily="18" charset="0"/>
                <a:sym typeface="+mn-ea"/>
              </a:rPr>
              <a:t>Hao Guo</a:t>
            </a:r>
          </a:p>
        </p:txBody>
      </p:sp>
      <p:sp>
        <p:nvSpPr>
          <p:cNvPr id="17" name="椭圆 16"/>
          <p:cNvSpPr/>
          <p:nvPr userDrawn="1"/>
        </p:nvSpPr>
        <p:spPr bwMode="auto">
          <a:xfrm>
            <a:off x="10438636" y="-1"/>
            <a:ext cx="1063503" cy="705748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6308" tIns="76431" rIns="116308" bIns="76431" numCol="1" rtlCol="0" anchor="t" anchorCtr="0" compatLnSpc="1">
            <a:spAutoFit/>
          </a:bodyPr>
          <a:lstStyle/>
          <a:p>
            <a:pPr>
              <a:lnSpc>
                <a:spcPct val="110000"/>
              </a:lnSpc>
              <a:spcAft>
                <a:spcPct val="35000"/>
              </a:spcAft>
            </a:pPr>
            <a:endParaRPr lang="zh-CN" altLang="en-US" sz="203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/>
            </a:endParaRPr>
          </a:p>
        </p:txBody>
      </p:sp>
      <p:sp>
        <p:nvSpPr>
          <p:cNvPr id="7" name="椭圆 6"/>
          <p:cNvSpPr/>
          <p:nvPr userDrawn="1"/>
        </p:nvSpPr>
        <p:spPr bwMode="auto">
          <a:xfrm>
            <a:off x="8481395" y="1376"/>
            <a:ext cx="856321" cy="70574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6308" tIns="76431" rIns="116308" bIns="76431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sz="203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椭圆 9"/>
          <p:cNvSpPr/>
          <p:nvPr userDrawn="1"/>
        </p:nvSpPr>
        <p:spPr bwMode="auto">
          <a:xfrm>
            <a:off x="10201723" y="10384"/>
            <a:ext cx="1053933" cy="70574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16308" tIns="76431" rIns="116308" bIns="76431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9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sz="203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6"/>
          <p:cNvSpPr txBox="1"/>
          <p:nvPr userDrawn="1"/>
        </p:nvSpPr>
        <p:spPr bwMode="auto">
          <a:xfrm>
            <a:off x="11587225" y="6493531"/>
            <a:ext cx="268605" cy="3187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rtlCol="0">
            <a:spAutoFit/>
          </a:bodyPr>
          <a:lstStyle/>
          <a:p>
            <a:fld id="{6666605D-F742-46A5-9526-2ACEDBC5B4A2}" type="slidenum">
              <a:rPr lang="zh-CN" altLang="en-US" sz="1475" b="1" i="1" smtClean="0">
                <a:solidFill>
                  <a:schemeClr val="bg1"/>
                </a:solidFill>
                <a:latin typeface="Arial Narrow" panose="020B0606020202030204" pitchFamily="34" charset="0"/>
                <a:ea typeface="楷体_GB2312" pitchFamily="49" charset="-122"/>
                <a:cs typeface="Times New Roman" panose="02020503050405090304" pitchFamily="18" charset="0"/>
              </a:rPr>
              <a:t>‹#›</a:t>
            </a:fld>
            <a:endParaRPr lang="zh-CN" altLang="en-US" sz="1475" b="1" i="1" dirty="0">
              <a:solidFill>
                <a:schemeClr val="bg1"/>
              </a:solidFill>
              <a:latin typeface="Arial Narrow" panose="020B0606020202030204" pitchFamily="34" charset="0"/>
              <a:ea typeface="楷体_GB2312" pitchFamily="49" charset="-122"/>
              <a:cs typeface="Times New Roman" panose="0202050305040509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95"/>
          <a:stretch>
            <a:fillRect/>
          </a:stretch>
        </p:blipFill>
        <p:spPr>
          <a:xfrm>
            <a:off x="20161" y="9511"/>
            <a:ext cx="1141315" cy="755504"/>
          </a:xfrm>
          <a:prstGeom prst="rect">
            <a:avLst/>
          </a:prstGeom>
        </p:spPr>
      </p:pic>
      <p:cxnSp>
        <p:nvCxnSpPr>
          <p:cNvPr id="11" name="直接连接符 10"/>
          <p:cNvCxnSpPr/>
          <p:nvPr userDrawn="1"/>
        </p:nvCxnSpPr>
        <p:spPr>
          <a:xfrm>
            <a:off x="0" y="773755"/>
            <a:ext cx="12192000" cy="0"/>
          </a:xfrm>
          <a:prstGeom prst="line">
            <a:avLst/>
          </a:prstGeom>
          <a:ln w="76200" cmpd="thinThick">
            <a:solidFill>
              <a:srgbClr val="325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955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955" b="1">
          <a:solidFill>
            <a:schemeClr val="bg1"/>
          </a:solidFill>
          <a:latin typeface="Arial" panose="020B0604020202090204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955" b="1">
          <a:solidFill>
            <a:schemeClr val="bg1"/>
          </a:solidFill>
          <a:latin typeface="Arial" panose="020B0604020202090204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955" b="1">
          <a:solidFill>
            <a:schemeClr val="bg1"/>
          </a:solidFill>
          <a:latin typeface="Arial" panose="020B0604020202090204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955" b="1">
          <a:solidFill>
            <a:schemeClr val="bg1"/>
          </a:solidFill>
          <a:latin typeface="Arial" panose="020B0604020202090204" pitchFamily="34" charset="0"/>
        </a:defRPr>
      </a:lvl5pPr>
      <a:lvl6pPr marL="422275" algn="r" rtl="0" eaLnBrk="1" fontAlgn="base" hangingPunct="1">
        <a:spcBef>
          <a:spcPct val="0"/>
        </a:spcBef>
        <a:spcAft>
          <a:spcPct val="0"/>
        </a:spcAft>
        <a:defRPr sz="2955" b="1">
          <a:solidFill>
            <a:schemeClr val="bg1"/>
          </a:solidFill>
          <a:latin typeface="Arial" panose="020B0604020202090204" pitchFamily="34" charset="0"/>
        </a:defRPr>
      </a:lvl6pPr>
      <a:lvl7pPr marL="843915" algn="r" rtl="0" eaLnBrk="1" fontAlgn="base" hangingPunct="1">
        <a:spcBef>
          <a:spcPct val="0"/>
        </a:spcBef>
        <a:spcAft>
          <a:spcPct val="0"/>
        </a:spcAft>
        <a:defRPr sz="2955" b="1">
          <a:solidFill>
            <a:schemeClr val="bg1"/>
          </a:solidFill>
          <a:latin typeface="Arial" panose="020B0604020202090204" pitchFamily="34" charset="0"/>
        </a:defRPr>
      </a:lvl7pPr>
      <a:lvl8pPr marL="1266190" algn="r" rtl="0" eaLnBrk="1" fontAlgn="base" hangingPunct="1">
        <a:spcBef>
          <a:spcPct val="0"/>
        </a:spcBef>
        <a:spcAft>
          <a:spcPct val="0"/>
        </a:spcAft>
        <a:defRPr sz="2955" b="1">
          <a:solidFill>
            <a:schemeClr val="bg1"/>
          </a:solidFill>
          <a:latin typeface="Arial" panose="020B0604020202090204" pitchFamily="34" charset="0"/>
        </a:defRPr>
      </a:lvl8pPr>
      <a:lvl9pPr marL="1688465" algn="r" rtl="0" eaLnBrk="1" fontAlgn="base" hangingPunct="1">
        <a:spcBef>
          <a:spcPct val="0"/>
        </a:spcBef>
        <a:spcAft>
          <a:spcPct val="0"/>
        </a:spcAft>
        <a:defRPr sz="2955" b="1">
          <a:solidFill>
            <a:schemeClr val="bg1"/>
          </a:solidFill>
          <a:latin typeface="Arial" panose="020B0604020202090204" pitchFamily="34" charset="0"/>
        </a:defRPr>
      </a:lvl9pPr>
    </p:titleStyle>
    <p:bodyStyle>
      <a:lvl1pPr marL="316230" indent="-31623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2215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63525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Arial" panose="020B0604020202090204" pitchFamily="34" charset="0"/>
        <a:buChar char="–"/>
        <a:defRPr sz="1940">
          <a:solidFill>
            <a:srgbClr val="00338F"/>
          </a:solidFill>
          <a:latin typeface="+mn-lt"/>
        </a:defRPr>
      </a:lvl2pPr>
      <a:lvl3pPr marL="1055370" indent="-21082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Wingdings" panose="05000000000000000000" pitchFamily="2" charset="2"/>
        <a:buChar char="§"/>
        <a:defRPr sz="1755">
          <a:solidFill>
            <a:srgbClr val="00338F"/>
          </a:solidFill>
          <a:latin typeface="+mn-lt"/>
        </a:defRPr>
      </a:lvl3pPr>
      <a:lvl4pPr marL="1477010" indent="-21082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1845" i="1">
          <a:solidFill>
            <a:srgbClr val="00338F"/>
          </a:solidFill>
          <a:latin typeface="+mn-lt"/>
        </a:defRPr>
      </a:lvl4pPr>
      <a:lvl5pPr marL="1899285" indent="-21082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475">
          <a:solidFill>
            <a:srgbClr val="00338F"/>
          </a:solidFill>
          <a:latin typeface="+mn-lt"/>
        </a:defRPr>
      </a:lvl5pPr>
      <a:lvl6pPr marL="2320925" indent="-21082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475">
          <a:solidFill>
            <a:srgbClr val="00338F"/>
          </a:solidFill>
          <a:latin typeface="+mn-lt"/>
        </a:defRPr>
      </a:lvl6pPr>
      <a:lvl7pPr marL="2743200" indent="-21082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475">
          <a:solidFill>
            <a:srgbClr val="00338F"/>
          </a:solidFill>
          <a:latin typeface="+mn-lt"/>
        </a:defRPr>
      </a:lvl7pPr>
      <a:lvl8pPr marL="3165475" indent="-21082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475">
          <a:solidFill>
            <a:srgbClr val="00338F"/>
          </a:solidFill>
          <a:latin typeface="+mn-lt"/>
        </a:defRPr>
      </a:lvl8pPr>
      <a:lvl9pPr marL="3587115" indent="-21082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475">
          <a:solidFill>
            <a:srgbClr val="00338F"/>
          </a:solidFill>
          <a:latin typeface="+mn-lt"/>
        </a:defRPr>
      </a:lvl9pPr>
    </p:bodyStyle>
    <p:otherStyle>
      <a:defPPr>
        <a:defRPr lang="zh-CN"/>
      </a:defPPr>
      <a:lvl1pPr marL="0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1pPr>
      <a:lvl2pPr marL="422275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2pPr>
      <a:lvl3pPr marL="843915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3pPr>
      <a:lvl4pPr marL="1266190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4pPr>
      <a:lvl5pPr marL="1688465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5pPr>
      <a:lvl6pPr marL="2110105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6pPr>
      <a:lvl7pPr marL="2532380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7pPr>
      <a:lvl8pPr marL="2954020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8pPr>
      <a:lvl9pPr marL="3376295" algn="l" defTabSz="843915" rtl="0" eaLnBrk="1" latinLnBrk="0" hangingPunct="1">
        <a:defRPr sz="16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9970" y="1845310"/>
            <a:ext cx="10132060" cy="1475740"/>
          </a:xfrm>
        </p:spPr>
        <p:txBody>
          <a:bodyPr>
            <a:normAutofit/>
          </a:bodyPr>
          <a:lstStyle/>
          <a:p>
            <a:pPr algn="ctr"/>
            <a:r>
              <a:rPr lang="en-US" altLang="zh-CN" dirty="0"/>
              <a:t>Now and future automatic clean assembly of SRF cavity</a:t>
            </a:r>
            <a:endParaRPr lang="en-US" altLang="zh-CN" dirty="0">
              <a:ea typeface="黑体" panose="02010609060101010101" pitchFamily="49" charset="-122"/>
            </a:endParaRPr>
          </a:p>
        </p:txBody>
      </p:sp>
      <p:sp>
        <p:nvSpPr>
          <p:cNvPr id="16387" name="副标题 4"/>
          <p:cNvSpPr>
            <a:spLocks noGrp="1"/>
          </p:cNvSpPr>
          <p:nvPr>
            <p:ph type="subTitle" idx="1"/>
          </p:nvPr>
        </p:nvSpPr>
        <p:spPr>
          <a:xfrm>
            <a:off x="554892" y="4376274"/>
            <a:ext cx="10871200" cy="1561465"/>
          </a:xfrm>
        </p:spPr>
        <p:txBody>
          <a:bodyPr>
            <a:noAutofit/>
          </a:bodyPr>
          <a:lstStyle/>
          <a:p>
            <a:pPr algn="ctr" defTabSz="914133">
              <a:lnSpc>
                <a:spcPct val="150000"/>
              </a:lnSpc>
            </a:pPr>
            <a:r>
              <a:rPr lang="en-US" altLang="zh-CN" sz="20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Hao Guo, Teng Tan, Wentao Ji (Institute of Modern Physics, CAS)</a:t>
            </a:r>
          </a:p>
          <a:p>
            <a:pPr algn="ctr" defTabSz="914133">
              <a:lnSpc>
                <a:spcPct val="150000"/>
              </a:lnSpc>
            </a:pPr>
            <a:r>
              <a:rPr lang="en-US" altLang="zh-CN" sz="20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Shuai Wang (Dongguan University of Technology)</a:t>
            </a:r>
          </a:p>
          <a:p>
            <a:pPr algn="ctr" defTabSz="914133">
              <a:lnSpc>
                <a:spcPct val="150000"/>
              </a:lnSpc>
            </a:pPr>
            <a:r>
              <a:rPr lang="en-US" altLang="zh-CN" sz="2000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Chenzhang</a:t>
            </a:r>
            <a:r>
              <a:rPr lang="en-US" altLang="zh-CN" sz="20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Yuan, Binbin Yong (Lanzhou University)</a:t>
            </a:r>
          </a:p>
          <a:p>
            <a:pPr algn="ctr" defTabSz="914133">
              <a:lnSpc>
                <a:spcPct val="150000"/>
              </a:lnSpc>
            </a:pPr>
            <a:r>
              <a:rPr lang="en-US" altLang="zh-CN" sz="20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Xiaoyu Huang, </a:t>
            </a:r>
            <a:r>
              <a:rPr lang="en-US" altLang="zh-CN" sz="2000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Rihua</a:t>
            </a:r>
            <a:r>
              <a:rPr lang="en-US" altLang="zh-CN" sz="20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Zheng (Advanced Energy Science and Technology Guangdong Laboratory)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0" y="6428105"/>
            <a:ext cx="12192000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buFont typeface="Arial" panose="020B0604020202090204" pitchFamily="34" charset="0"/>
              <a:buNone/>
            </a:pPr>
            <a:r>
              <a:rPr lang="en-US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 9-12</a:t>
            </a:r>
            <a:r>
              <a:rPr lang="zh-CN" altLang="en-US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</a:t>
            </a:r>
            <a:r>
              <a:rPr lang="en-US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 France</a:t>
            </a:r>
            <a:endParaRPr lang="en-US" altLang="zh-CN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17"/>
    </mc:Choice>
    <mc:Fallback xmlns="">
      <p:transition spd="slow" advTm="2101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second questions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B659A8A-37A6-9704-32FD-DE1BDCBBFE57}"/>
              </a:ext>
            </a:extLst>
          </p:cNvPr>
          <p:cNvSpPr txBox="1"/>
          <p:nvPr/>
        </p:nvSpPr>
        <p:spPr>
          <a:xfrm>
            <a:off x="502920" y="1127760"/>
            <a:ext cx="114071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003399"/>
                </a:solidFill>
              </a:rPr>
              <a:t>AI enables risk prediction and monitoring for clean assembly in cleanrooms.</a:t>
            </a:r>
            <a:endParaRPr lang="zh-CN" altLang="en-US" dirty="0">
              <a:solidFill>
                <a:srgbClr val="003399"/>
              </a:solidFill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0BB06A14-6B44-58CE-C715-4DD1A28B9E99}"/>
              </a:ext>
            </a:extLst>
          </p:cNvPr>
          <p:cNvSpPr/>
          <p:nvPr/>
        </p:nvSpPr>
        <p:spPr>
          <a:xfrm>
            <a:off x="868680" y="2023527"/>
            <a:ext cx="1190747" cy="55203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en-US" altLang="zh-CN" dirty="0"/>
              <a:t>E.g.</a:t>
            </a:r>
            <a:endParaRPr lang="zh-CN" altLang="en-US" dirty="0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441090CA-6AF7-5BA0-B874-3372F6DDF759}"/>
              </a:ext>
            </a:extLst>
          </p:cNvPr>
          <p:cNvSpPr/>
          <p:nvPr/>
        </p:nvSpPr>
        <p:spPr>
          <a:xfrm>
            <a:off x="701040" y="2857520"/>
            <a:ext cx="2844811" cy="5714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altLang="zh-CN" dirty="0"/>
              <a:t>Moving quickly</a:t>
            </a:r>
            <a:endParaRPr lang="zh-CN" altLang="en-US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662E49C4-A6AE-30C2-2C15-4DF07C1FD9D8}"/>
              </a:ext>
            </a:extLst>
          </p:cNvPr>
          <p:cNvCxnSpPr/>
          <p:nvPr/>
        </p:nvCxnSpPr>
        <p:spPr bwMode="auto">
          <a:xfrm>
            <a:off x="3619500" y="3124200"/>
            <a:ext cx="632460" cy="0"/>
          </a:xfrm>
          <a:prstGeom prst="straightConnector1">
            <a:avLst/>
          </a:prstGeom>
          <a:solidFill>
            <a:schemeClr val="bg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64943F8-7675-29EA-034D-FAFE5F8F846A}"/>
              </a:ext>
            </a:extLst>
          </p:cNvPr>
          <p:cNvSpPr/>
          <p:nvPr/>
        </p:nvSpPr>
        <p:spPr>
          <a:xfrm>
            <a:off x="4356088" y="2857520"/>
            <a:ext cx="3233431" cy="5714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altLang="zh-CN" dirty="0"/>
              <a:t>Particles resuspended</a:t>
            </a:r>
            <a:endParaRPr lang="zh-CN" altLang="en-US" dirty="0"/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79866C60-5385-4018-5A09-6E5447C3814A}"/>
              </a:ext>
            </a:extLst>
          </p:cNvPr>
          <p:cNvCxnSpPr>
            <a:cxnSpLocks/>
          </p:cNvCxnSpPr>
          <p:nvPr/>
        </p:nvCxnSpPr>
        <p:spPr bwMode="auto">
          <a:xfrm>
            <a:off x="7665720" y="3154680"/>
            <a:ext cx="1036320" cy="381000"/>
          </a:xfrm>
          <a:prstGeom prst="straightConnector1">
            <a:avLst/>
          </a:prstGeom>
          <a:solidFill>
            <a:schemeClr val="bg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80DA13EF-4849-CD9D-8D8A-41D578470297}"/>
              </a:ext>
            </a:extLst>
          </p:cNvPr>
          <p:cNvSpPr/>
          <p:nvPr/>
        </p:nvSpPr>
        <p:spPr>
          <a:xfrm>
            <a:off x="8288008" y="3642380"/>
            <a:ext cx="3622052" cy="57148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altLang="zh-CN" dirty="0"/>
              <a:t>SRF cavities contaminated</a:t>
            </a:r>
            <a:endParaRPr lang="zh-CN" altLang="en-US" dirty="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C3B57B9C-7253-72C2-968A-AB0D24EB51FB}"/>
              </a:ext>
            </a:extLst>
          </p:cNvPr>
          <p:cNvSpPr/>
          <p:nvPr/>
        </p:nvSpPr>
        <p:spPr>
          <a:xfrm>
            <a:off x="701040" y="4320560"/>
            <a:ext cx="2844811" cy="5714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altLang="zh-CN" dirty="0"/>
              <a:t>Hands contaminated</a:t>
            </a:r>
            <a:endParaRPr lang="zh-CN" altLang="en-US" dirty="0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B7E47B29-08BF-5923-4D86-6EDEED11E7D3}"/>
              </a:ext>
            </a:extLst>
          </p:cNvPr>
          <p:cNvCxnSpPr/>
          <p:nvPr/>
        </p:nvCxnSpPr>
        <p:spPr bwMode="auto">
          <a:xfrm>
            <a:off x="3619500" y="4587240"/>
            <a:ext cx="632460" cy="0"/>
          </a:xfrm>
          <a:prstGeom prst="straightConnector1">
            <a:avLst/>
          </a:prstGeom>
          <a:solidFill>
            <a:schemeClr val="bg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1CD2F8CA-24FC-62FF-84AD-002DB32DAD27}"/>
              </a:ext>
            </a:extLst>
          </p:cNvPr>
          <p:cNvSpPr/>
          <p:nvPr/>
        </p:nvSpPr>
        <p:spPr>
          <a:xfrm>
            <a:off x="4325609" y="4320560"/>
            <a:ext cx="3263910" cy="5714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altLang="zh-CN" dirty="0"/>
              <a:t>Parts contaminated</a:t>
            </a:r>
            <a:endParaRPr lang="zh-CN" altLang="en-US" dirty="0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00E1324B-EE5F-A650-4D42-6BBBC840CB01}"/>
              </a:ext>
            </a:extLst>
          </p:cNvPr>
          <p:cNvCxnSpPr>
            <a:cxnSpLocks/>
          </p:cNvCxnSpPr>
          <p:nvPr/>
        </p:nvCxnSpPr>
        <p:spPr bwMode="auto">
          <a:xfrm flipV="1">
            <a:off x="7663168" y="4320560"/>
            <a:ext cx="1038872" cy="285740"/>
          </a:xfrm>
          <a:prstGeom prst="straightConnector1">
            <a:avLst/>
          </a:prstGeom>
          <a:solidFill>
            <a:schemeClr val="bg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7789874E-2EB9-1BE6-44FD-4A51F4862797}"/>
              </a:ext>
            </a:extLst>
          </p:cNvPr>
          <p:cNvSpPr/>
          <p:nvPr/>
        </p:nvSpPr>
        <p:spPr bwMode="auto">
          <a:xfrm>
            <a:off x="408929" y="2575560"/>
            <a:ext cx="3444240" cy="26746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81351FE-F3D9-FA9C-7FE2-ACB57754D4A0}"/>
              </a:ext>
            </a:extLst>
          </p:cNvPr>
          <p:cNvSpPr txBox="1"/>
          <p:nvPr/>
        </p:nvSpPr>
        <p:spPr>
          <a:xfrm>
            <a:off x="866145" y="5480516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rgbClr val="003399"/>
                </a:solidFill>
                <a:highlight>
                  <a:srgbClr val="FFFF00"/>
                </a:highlight>
              </a:rPr>
              <a:t>Monitor this stage</a:t>
            </a:r>
            <a:endParaRPr lang="zh-CN" altLang="en-US" dirty="0">
              <a:solidFill>
                <a:srgbClr val="003399"/>
              </a:solidFill>
              <a:highlight>
                <a:srgbClr val="FFFF00"/>
              </a:highlight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49833DEE-9B51-20DF-CFDD-8577166570CE}"/>
              </a:ext>
            </a:extLst>
          </p:cNvPr>
          <p:cNvSpPr/>
          <p:nvPr/>
        </p:nvSpPr>
        <p:spPr bwMode="auto">
          <a:xfrm>
            <a:off x="4050030" y="2575560"/>
            <a:ext cx="3869700" cy="26746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4391AB3B-6958-C558-905B-D695E89C6314}"/>
              </a:ext>
            </a:extLst>
          </p:cNvPr>
          <p:cNvSpPr txBox="1"/>
          <p:nvPr/>
        </p:nvSpPr>
        <p:spPr>
          <a:xfrm>
            <a:off x="4190362" y="5482252"/>
            <a:ext cx="35229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rgbClr val="003399"/>
                </a:solidFill>
                <a:highlight>
                  <a:srgbClr val="FFFF00"/>
                </a:highlight>
              </a:rPr>
              <a:t>Prevent this phenomenon</a:t>
            </a:r>
            <a:endParaRPr lang="zh-CN" altLang="en-US" dirty="0">
              <a:solidFill>
                <a:srgbClr val="003399"/>
              </a:solidFill>
              <a:highlight>
                <a:srgbClr val="FFFF00"/>
              </a:highlight>
            </a:endParaRP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DCAD2286-7371-5064-F6A3-ECF4617B818E}"/>
              </a:ext>
            </a:extLst>
          </p:cNvPr>
          <p:cNvCxnSpPr>
            <a:cxnSpLocks/>
          </p:cNvCxnSpPr>
          <p:nvPr/>
        </p:nvCxnSpPr>
        <p:spPr bwMode="auto">
          <a:xfrm>
            <a:off x="8131815" y="3204220"/>
            <a:ext cx="273045" cy="33146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5D8926AC-BB5D-4723-86D4-E74C74A6EAD0}"/>
              </a:ext>
            </a:extLst>
          </p:cNvPr>
          <p:cNvCxnSpPr>
            <a:cxnSpLocks/>
          </p:cNvCxnSpPr>
          <p:nvPr/>
        </p:nvCxnSpPr>
        <p:spPr bwMode="auto">
          <a:xfrm flipH="1">
            <a:off x="8039100" y="3215620"/>
            <a:ext cx="426720" cy="32006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B0D9B839-F469-1DDF-BFDC-2BA3F98AF623}"/>
              </a:ext>
            </a:extLst>
          </p:cNvPr>
          <p:cNvCxnSpPr>
            <a:cxnSpLocks/>
          </p:cNvCxnSpPr>
          <p:nvPr/>
        </p:nvCxnSpPr>
        <p:spPr bwMode="auto">
          <a:xfrm>
            <a:off x="8167363" y="4255780"/>
            <a:ext cx="273045" cy="33146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30551CBA-766A-23BC-E0E2-10E7681DA417}"/>
              </a:ext>
            </a:extLst>
          </p:cNvPr>
          <p:cNvCxnSpPr>
            <a:cxnSpLocks/>
          </p:cNvCxnSpPr>
          <p:nvPr/>
        </p:nvCxnSpPr>
        <p:spPr bwMode="auto">
          <a:xfrm flipH="1">
            <a:off x="8074648" y="4267180"/>
            <a:ext cx="426720" cy="32006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82715D40-4F34-2192-BF45-CC48D8E98E64}"/>
              </a:ext>
            </a:extLst>
          </p:cNvPr>
          <p:cNvSpPr/>
          <p:nvPr/>
        </p:nvSpPr>
        <p:spPr bwMode="auto">
          <a:xfrm>
            <a:off x="8621280" y="5042065"/>
            <a:ext cx="3177540" cy="12555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黑体" panose="02010609060101010101" pitchFamily="49" charset="-122"/>
              </a:rPr>
              <a:t>Reduce the incidence of risk events at the initial stage.</a:t>
            </a:r>
            <a:endParaRPr kumimoji="0" lang="zh-CN" altLang="en-US" sz="2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2422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second questions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ABD7580-331F-3689-BA35-8C1E231594E2}"/>
              </a:ext>
            </a:extLst>
          </p:cNvPr>
          <p:cNvSpPr txBox="1"/>
          <p:nvPr/>
        </p:nvSpPr>
        <p:spPr>
          <a:xfrm>
            <a:off x="868680" y="4783016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solidFill>
                  <a:srgbClr val="003399"/>
                </a:solidFill>
                <a:highlight>
                  <a:srgbClr val="FFFF00"/>
                </a:highlight>
              </a:rPr>
              <a:t>Monitor this stage via cameras</a:t>
            </a:r>
            <a:endParaRPr lang="zh-CN" altLang="en-US" dirty="0">
              <a:solidFill>
                <a:srgbClr val="003399"/>
              </a:solidFill>
              <a:highlight>
                <a:srgbClr val="FFFF00"/>
              </a:highlight>
            </a:endParaRPr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926BE42C-CEFA-B164-8D46-3910BEC01914}"/>
              </a:ext>
            </a:extLst>
          </p:cNvPr>
          <p:cNvSpPr/>
          <p:nvPr/>
        </p:nvSpPr>
        <p:spPr bwMode="auto">
          <a:xfrm>
            <a:off x="3984034" y="2710034"/>
            <a:ext cx="342900" cy="8382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7A6533A-AFAA-C43D-CC69-EF6532E25388}"/>
              </a:ext>
            </a:extLst>
          </p:cNvPr>
          <p:cNvSpPr txBox="1"/>
          <p:nvPr/>
        </p:nvSpPr>
        <p:spPr>
          <a:xfrm>
            <a:off x="4838700" y="4783016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>
                <a:solidFill>
                  <a:srgbClr val="003399"/>
                </a:solidFill>
                <a:highlight>
                  <a:srgbClr val="FFFF00"/>
                </a:highlight>
              </a:defRPr>
            </a:lvl1pPr>
          </a:lstStyle>
          <a:p>
            <a:r>
              <a:rPr lang="zh-CN" altLang="zh-CN" dirty="0"/>
              <a:t>Real-time data analysis</a:t>
            </a:r>
            <a:endParaRPr lang="zh-CN" altLang="en-US" dirty="0"/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1057D6AE-96AE-B07A-8BE7-B0F633817490}"/>
              </a:ext>
            </a:extLst>
          </p:cNvPr>
          <p:cNvSpPr/>
          <p:nvPr/>
        </p:nvSpPr>
        <p:spPr bwMode="auto">
          <a:xfrm>
            <a:off x="7750559" y="2710034"/>
            <a:ext cx="342900" cy="8382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2EE00550-64AD-8957-BE81-08E5CE5767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562"/>
          <a:stretch>
            <a:fillRect/>
          </a:stretch>
        </p:blipFill>
        <p:spPr>
          <a:xfrm>
            <a:off x="8238546" y="2186044"/>
            <a:ext cx="2861129" cy="1713889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96549B40-FBC0-EED2-3547-F014BFACE4BA}"/>
              </a:ext>
            </a:extLst>
          </p:cNvPr>
          <p:cNvSpPr txBox="1"/>
          <p:nvPr/>
        </p:nvSpPr>
        <p:spPr>
          <a:xfrm>
            <a:off x="9609991" y="2263405"/>
            <a:ext cx="9060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</a:rPr>
              <a:t>Alerts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7E72C12-531B-F141-790F-E14BCECE7FBE}"/>
              </a:ext>
            </a:extLst>
          </p:cNvPr>
          <p:cNvSpPr txBox="1"/>
          <p:nvPr/>
        </p:nvSpPr>
        <p:spPr>
          <a:xfrm>
            <a:off x="8220075" y="4783016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>
                <a:solidFill>
                  <a:srgbClr val="003399"/>
                </a:solidFill>
                <a:highlight>
                  <a:srgbClr val="FFFF00"/>
                </a:highlight>
              </a:defRPr>
            </a:lvl1pPr>
          </a:lstStyle>
          <a:p>
            <a:r>
              <a:rPr lang="zh-CN" altLang="zh-CN" dirty="0"/>
              <a:t>Alerts or high-risk data logging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2BE1A84-B6A3-FEC1-45FE-0E0E91197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15" y="1399009"/>
            <a:ext cx="3479755" cy="33840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4D88892-2124-DFDB-DA18-BB610DDB75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814" y="2163969"/>
            <a:ext cx="2907864" cy="2168882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7D661ECF-2BE5-89D9-E2D2-24909CF6011A}"/>
              </a:ext>
            </a:extLst>
          </p:cNvPr>
          <p:cNvSpPr/>
          <p:nvPr/>
        </p:nvSpPr>
        <p:spPr bwMode="auto">
          <a:xfrm>
            <a:off x="1779883" y="5768058"/>
            <a:ext cx="2907864" cy="565040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黑体" panose="02010609060101010101" pitchFamily="49" charset="-122"/>
              </a:rPr>
              <a:t>Passive inspection</a:t>
            </a:r>
            <a:endParaRPr kumimoji="0" lang="zh-CN" altLang="en-US" sz="2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EF188B00-BA60-7294-F213-30E9A15A132D}"/>
              </a:ext>
            </a:extLst>
          </p:cNvPr>
          <p:cNvCxnSpPr/>
          <p:nvPr/>
        </p:nvCxnSpPr>
        <p:spPr bwMode="auto">
          <a:xfrm>
            <a:off x="4687747" y="6050578"/>
            <a:ext cx="1600200" cy="0"/>
          </a:xfrm>
          <a:prstGeom prst="straightConnector1">
            <a:avLst/>
          </a:prstGeom>
          <a:solidFill>
            <a:schemeClr val="bg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D68933AD-891C-FEF9-500C-92AB67D5DDD0}"/>
              </a:ext>
            </a:extLst>
          </p:cNvPr>
          <p:cNvSpPr/>
          <p:nvPr/>
        </p:nvSpPr>
        <p:spPr bwMode="auto">
          <a:xfrm>
            <a:off x="6296626" y="5768058"/>
            <a:ext cx="3676049" cy="565040"/>
          </a:xfrm>
          <a:prstGeom prst="roundRect">
            <a:avLst/>
          </a:prstGeom>
          <a:solidFill>
            <a:srgbClr val="0070C0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r>
              <a:rPr kumimoji="0" lang="en-US" altLang="zh-CN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90204" pitchFamily="34" charset="0"/>
                <a:ea typeface="黑体" panose="02010609060101010101" pitchFamily="49" charset="-122"/>
              </a:rPr>
              <a:t>Proactive risk prevention</a:t>
            </a:r>
            <a:endParaRPr kumimoji="0" lang="zh-CN" altLang="en-US" sz="2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583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8DBE7B-4211-6028-CA90-9C40C7774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Conclusion</a:t>
            </a:r>
            <a:endParaRPr lang="zh-CN" altLang="en-US" dirty="0"/>
          </a:p>
        </p:txBody>
      </p:sp>
      <p:sp>
        <p:nvSpPr>
          <p:cNvPr id="4" name="内容占位符 4">
            <a:extLst>
              <a:ext uri="{FF2B5EF4-FFF2-40B4-BE49-F238E27FC236}">
                <a16:creationId xmlns:a16="http://schemas.microsoft.com/office/drawing/2014/main" id="{A38B26DE-E523-69A5-2228-7AF648C090D9}"/>
              </a:ext>
            </a:extLst>
          </p:cNvPr>
          <p:cNvSpPr txBox="1">
            <a:spLocks/>
          </p:cNvSpPr>
          <p:nvPr/>
        </p:nvSpPr>
        <p:spPr>
          <a:xfrm>
            <a:off x="742515" y="1051953"/>
            <a:ext cx="10387039" cy="4952607"/>
          </a:xfrm>
          <a:prstGeom prst="rect">
            <a:avLst/>
          </a:prstGeom>
        </p:spPr>
        <p:txBody>
          <a:bodyPr>
            <a:normAutofit/>
          </a:bodyPr>
          <a:lstStyle>
            <a:lvl1pPr marL="3162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•"/>
              <a:defRPr sz="221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635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Font typeface="Arial" panose="020B0604020202090204" pitchFamily="34" charset="0"/>
              <a:buChar char="–"/>
              <a:defRPr sz="1940">
                <a:solidFill>
                  <a:srgbClr val="00338F"/>
                </a:solidFill>
                <a:latin typeface="+mn-lt"/>
              </a:defRPr>
            </a:lvl2pPr>
            <a:lvl3pPr marL="1055370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Font typeface="Wingdings" panose="05000000000000000000" pitchFamily="2" charset="2"/>
              <a:buChar char="§"/>
              <a:defRPr sz="1755">
                <a:solidFill>
                  <a:srgbClr val="00338F"/>
                </a:solidFill>
                <a:latin typeface="+mn-lt"/>
              </a:defRPr>
            </a:lvl3pPr>
            <a:lvl4pPr marL="1477010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•"/>
              <a:defRPr sz="1845" i="1">
                <a:solidFill>
                  <a:srgbClr val="00338F"/>
                </a:solidFill>
                <a:latin typeface="+mn-lt"/>
              </a:defRPr>
            </a:lvl4pPr>
            <a:lvl5pPr marL="1899285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5pPr>
            <a:lvl6pPr marL="2320925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6pPr>
            <a:lvl7pPr marL="2743200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7pPr>
            <a:lvl8pPr marL="3165475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8pPr>
            <a:lvl9pPr marL="3587115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altLang="zh-CN" sz="2800" b="0" kern="0" dirty="0">
                <a:solidFill>
                  <a:srgbClr val="060607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Completed automated assembly test for SRF cavity flange, from cavity transferring to nuts fastening. </a:t>
            </a:r>
          </a:p>
          <a:p>
            <a:pPr>
              <a:buFont typeface="+mj-lt"/>
              <a:buAutoNum type="arabicPeriod"/>
            </a:pPr>
            <a:endParaRPr lang="en-US" altLang="zh-CN" sz="2800" b="0" kern="0" dirty="0">
              <a:solidFill>
                <a:srgbClr val="060607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altLang="zh-CN" sz="2800" b="0" kern="0" dirty="0">
                <a:solidFill>
                  <a:srgbClr val="060607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Two optimization focuses: automatic components blowing system and risk prediction and monitoring.</a:t>
            </a:r>
          </a:p>
          <a:p>
            <a:pPr>
              <a:buFont typeface="+mj-lt"/>
              <a:buAutoNum type="arabicPeriod"/>
            </a:pPr>
            <a:endParaRPr lang="en-US" altLang="zh-CN" sz="2800" b="0" kern="0" dirty="0">
              <a:solidFill>
                <a:srgbClr val="060607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800" b="0" kern="0" dirty="0">
                <a:solidFill>
                  <a:srgbClr val="060607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Question:</a:t>
            </a:r>
          </a:p>
          <a:p>
            <a:pPr marL="0" indent="0">
              <a:buNone/>
            </a:pPr>
            <a:r>
              <a:rPr lang="en-US" altLang="zh-CN" sz="2800" b="0" kern="0" dirty="0">
                <a:solidFill>
                  <a:srgbClr val="060607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CN" altLang="zh-CN" sz="2800" dirty="0"/>
              <a:t>What else can AI do in cleanroom assembly?</a:t>
            </a:r>
            <a:endParaRPr lang="en-US" altLang="zh-CN" sz="2800" b="0" kern="0" dirty="0">
              <a:solidFill>
                <a:srgbClr val="060607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821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4BD553-F3B3-9FCA-6DC6-687BA5EC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Special Thanks</a:t>
            </a:r>
            <a:endParaRPr lang="zh-CN" altLang="en-US" dirty="0"/>
          </a:p>
        </p:txBody>
      </p:sp>
      <p:sp>
        <p:nvSpPr>
          <p:cNvPr id="4" name="内容占位符 4">
            <a:extLst>
              <a:ext uri="{FF2B5EF4-FFF2-40B4-BE49-F238E27FC236}">
                <a16:creationId xmlns:a16="http://schemas.microsoft.com/office/drawing/2014/main" id="{069C1362-3153-14BD-F5B0-1A12DA8A3A6B}"/>
              </a:ext>
            </a:extLst>
          </p:cNvPr>
          <p:cNvSpPr txBox="1">
            <a:spLocks/>
          </p:cNvSpPr>
          <p:nvPr/>
        </p:nvSpPr>
        <p:spPr>
          <a:xfrm>
            <a:off x="651075" y="1548220"/>
            <a:ext cx="4946359" cy="5309780"/>
          </a:xfrm>
          <a:prstGeom prst="rect">
            <a:avLst/>
          </a:prstGeom>
        </p:spPr>
        <p:txBody>
          <a:bodyPr>
            <a:normAutofit/>
          </a:bodyPr>
          <a:lstStyle>
            <a:lvl1pPr marL="316230" indent="-3162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•"/>
              <a:defRPr sz="2215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635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Font typeface="Arial" panose="020B0604020202090204" pitchFamily="34" charset="0"/>
              <a:buChar char="–"/>
              <a:defRPr sz="1940">
                <a:solidFill>
                  <a:srgbClr val="00338F"/>
                </a:solidFill>
                <a:latin typeface="+mn-lt"/>
              </a:defRPr>
            </a:lvl2pPr>
            <a:lvl3pPr marL="1055370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Font typeface="Wingdings" panose="05000000000000000000" pitchFamily="2" charset="2"/>
              <a:buChar char="§"/>
              <a:defRPr sz="1755">
                <a:solidFill>
                  <a:srgbClr val="00338F"/>
                </a:solidFill>
                <a:latin typeface="+mn-lt"/>
              </a:defRPr>
            </a:lvl3pPr>
            <a:lvl4pPr marL="1477010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•"/>
              <a:defRPr sz="1845" i="1">
                <a:solidFill>
                  <a:srgbClr val="00338F"/>
                </a:solidFill>
                <a:latin typeface="+mn-lt"/>
              </a:defRPr>
            </a:lvl4pPr>
            <a:lvl5pPr marL="1899285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5pPr>
            <a:lvl6pPr marL="2320925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6pPr>
            <a:lvl7pPr marL="2743200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7pPr>
            <a:lvl8pPr marL="3165475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8pPr>
            <a:lvl9pPr marL="3587115" indent="-21082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1AF00"/>
              </a:buClr>
              <a:buChar char="o"/>
              <a:defRPr sz="1475">
                <a:solidFill>
                  <a:srgbClr val="00338F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altLang="zh-CN" kern="0" dirty="0"/>
              <a:t>Collaborators</a:t>
            </a:r>
          </a:p>
          <a:p>
            <a:r>
              <a:rPr lang="en-US" altLang="zh-CN" kern="0" dirty="0"/>
              <a:t>Shuai Wang</a:t>
            </a:r>
          </a:p>
          <a:p>
            <a:r>
              <a:rPr lang="en-US" altLang="zh-CN" kern="0" dirty="0" err="1"/>
              <a:t>Chenzhang</a:t>
            </a:r>
            <a:r>
              <a:rPr lang="en-US" altLang="zh-CN" kern="0" dirty="0"/>
              <a:t> Yuan &amp; Binbin Yong</a:t>
            </a:r>
          </a:p>
          <a:p>
            <a:r>
              <a:rPr lang="en-US" altLang="zh-CN" kern="0" dirty="0"/>
              <a:t>Xiaoyu Huang &amp; </a:t>
            </a:r>
            <a:r>
              <a:rPr lang="en-US" altLang="zh-CN" kern="0" dirty="0" err="1"/>
              <a:t>Rihua</a:t>
            </a:r>
            <a:r>
              <a:rPr lang="en-US" altLang="zh-CN" kern="0" dirty="0"/>
              <a:t> Zeng</a:t>
            </a:r>
          </a:p>
          <a:p>
            <a:pPr marL="0" indent="0">
              <a:buFontTx/>
              <a:buNone/>
            </a:pPr>
            <a:r>
              <a:rPr lang="en-US" altLang="zh-CN" kern="0" dirty="0"/>
              <a:t>Institutions</a:t>
            </a:r>
          </a:p>
          <a:p>
            <a:r>
              <a:rPr lang="en-US" altLang="zh-CN" kern="0" dirty="0"/>
              <a:t>Dongguan University of Technology </a:t>
            </a:r>
          </a:p>
          <a:p>
            <a:r>
              <a:rPr lang="en-US" altLang="zh-CN" kern="0" dirty="0"/>
              <a:t>Lanzhou University</a:t>
            </a:r>
          </a:p>
          <a:p>
            <a:r>
              <a:rPr lang="en-US" altLang="zh-CN" kern="0" dirty="0"/>
              <a:t>Advanced Energy Science and Technology Guangdong Laboratory</a:t>
            </a:r>
          </a:p>
          <a:p>
            <a:pPr marL="0" indent="0">
              <a:buNone/>
            </a:pPr>
            <a:endParaRPr lang="en-US" altLang="zh-CN" kern="0" dirty="0"/>
          </a:p>
        </p:txBody>
      </p:sp>
      <p:sp>
        <p:nvSpPr>
          <p:cNvPr id="3" name="文本框 10">
            <a:extLst>
              <a:ext uri="{FF2B5EF4-FFF2-40B4-BE49-F238E27FC236}">
                <a16:creationId xmlns:a16="http://schemas.microsoft.com/office/drawing/2014/main" id="{C70F3A28-EA2D-0B18-6E67-077245BCE096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530199" y="1789723"/>
            <a:ext cx="2599690" cy="69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TW" sz="302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东</a:t>
            </a:r>
            <a:r>
              <a:rPr lang="zh-TW" altLang="en-US" sz="302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莞理工</a:t>
            </a:r>
            <a:r>
              <a:rPr lang="zh-CN" altLang="zh-TW" sz="3025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学院</a:t>
            </a:r>
            <a:endParaRPr lang="en-US" altLang="zh-TW" sz="3025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880" b="1" dirty="0">
                <a:solidFill>
                  <a:srgbClr val="000000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DONGGUAN UNIVERSITY OF TECHNOLOGY</a:t>
            </a:r>
            <a:endParaRPr lang="zh-CN" altLang="en-US" sz="880" b="1" dirty="0">
              <a:solidFill>
                <a:srgbClr val="000000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6" name="图片 5" descr="校徽（镂空）">
            <a:extLst>
              <a:ext uri="{FF2B5EF4-FFF2-40B4-BE49-F238E27FC236}">
                <a16:creationId xmlns:a16="http://schemas.microsoft.com/office/drawing/2014/main" id="{3FEE97D2-B746-AF89-2DA2-2ADADDDAD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299" y="1789723"/>
            <a:ext cx="772795" cy="7797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B4A442-D351-9AA2-17EA-51C1562D78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53" t="17813" r="72583" b="68829"/>
          <a:stretch>
            <a:fillRect/>
          </a:stretch>
        </p:blipFill>
        <p:spPr>
          <a:xfrm>
            <a:off x="7679297" y="4487584"/>
            <a:ext cx="3396013" cy="10676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E2B8015-491C-CD70-FF05-BE2443A62D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29" t="17436" r="87654" b="76913"/>
          <a:stretch>
            <a:fillRect/>
          </a:stretch>
        </p:blipFill>
        <p:spPr>
          <a:xfrm>
            <a:off x="7679298" y="3078689"/>
            <a:ext cx="3396013" cy="110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09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7A7FA6-E4C8-4535-D5DF-C4EA9E84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Previous works on automatic in cleanroom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13D293-D746-2D62-F063-F2CF79D0AC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13" b="9086"/>
          <a:stretch>
            <a:fillRect/>
          </a:stretch>
        </p:blipFill>
        <p:spPr>
          <a:xfrm>
            <a:off x="649397" y="1249680"/>
            <a:ext cx="4036903" cy="178308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A9A1A45-3404-7C4C-1797-998FDBDB03BC}"/>
              </a:ext>
            </a:extLst>
          </p:cNvPr>
          <p:cNvSpPr txBox="1"/>
          <p:nvPr/>
        </p:nvSpPr>
        <p:spPr>
          <a:xfrm>
            <a:off x="1082040" y="3280317"/>
            <a:ext cx="3055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003399"/>
                </a:solidFill>
              </a:rPr>
              <a:t>Robot assisting clean assembly</a:t>
            </a:r>
            <a:endParaRPr lang="zh-CN" altLang="en-US" sz="1600" dirty="0">
              <a:solidFill>
                <a:srgbClr val="003399"/>
              </a:solidFill>
            </a:endParaRP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2A889884-4F8A-D509-F999-907A3E995531}"/>
              </a:ext>
            </a:extLst>
          </p:cNvPr>
          <p:cNvSpPr/>
          <p:nvPr/>
        </p:nvSpPr>
        <p:spPr bwMode="auto">
          <a:xfrm>
            <a:off x="5349240" y="1592895"/>
            <a:ext cx="685800" cy="102108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4453754-6C28-D733-4E23-FB2C8D7DFE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585" b="5942"/>
          <a:stretch>
            <a:fillRect/>
          </a:stretch>
        </p:blipFill>
        <p:spPr>
          <a:xfrm>
            <a:off x="6954606" y="1188720"/>
            <a:ext cx="4114136" cy="191262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4029267-BE4F-0148-F3F6-F2AC0455A7D6}"/>
              </a:ext>
            </a:extLst>
          </p:cNvPr>
          <p:cNvSpPr txBox="1"/>
          <p:nvPr/>
        </p:nvSpPr>
        <p:spPr>
          <a:xfrm>
            <a:off x="7483851" y="3295557"/>
            <a:ext cx="3796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003399"/>
                </a:solidFill>
              </a:rPr>
              <a:t>Clean assembly process decomposition</a:t>
            </a:r>
            <a:endParaRPr lang="zh-CN" altLang="en-US" sz="1600" dirty="0">
              <a:solidFill>
                <a:srgbClr val="003399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0DAA95D-5EED-6F26-3D9A-B85B658098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255" b="6889"/>
          <a:stretch>
            <a:fillRect/>
          </a:stretch>
        </p:blipFill>
        <p:spPr>
          <a:xfrm>
            <a:off x="649397" y="3939541"/>
            <a:ext cx="4036903" cy="184404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411C6A0-A382-2810-5156-180722E92880}"/>
              </a:ext>
            </a:extLst>
          </p:cNvPr>
          <p:cNvSpPr txBox="1"/>
          <p:nvPr/>
        </p:nvSpPr>
        <p:spPr>
          <a:xfrm>
            <a:off x="419100" y="5982032"/>
            <a:ext cx="4716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003399"/>
                </a:solidFill>
              </a:rPr>
              <a:t>Constructed an automated assembly test platform</a:t>
            </a:r>
            <a:endParaRPr lang="zh-CN" altLang="en-US" sz="1600" dirty="0">
              <a:solidFill>
                <a:srgbClr val="003399"/>
              </a:solidFill>
            </a:endParaRP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FC7FD269-BC78-5942-B442-DC6CA68CB500}"/>
              </a:ext>
            </a:extLst>
          </p:cNvPr>
          <p:cNvSpPr/>
          <p:nvPr/>
        </p:nvSpPr>
        <p:spPr bwMode="auto">
          <a:xfrm>
            <a:off x="5349240" y="4358955"/>
            <a:ext cx="685800" cy="102108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B434277-98AE-97FD-B048-FD19F9D6B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3532" y="3633442"/>
            <a:ext cx="1325665" cy="233225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737D781-CBD5-BE68-9CD7-FEA4D92EC3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9729" y="3633442"/>
            <a:ext cx="2679791" cy="2331681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A39AF5CB-1E7D-4819-C3C5-F389BBF49317}"/>
              </a:ext>
            </a:extLst>
          </p:cNvPr>
          <p:cNvSpPr txBox="1"/>
          <p:nvPr/>
        </p:nvSpPr>
        <p:spPr>
          <a:xfrm>
            <a:off x="8067599" y="5964454"/>
            <a:ext cx="3001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003399"/>
                </a:solidFill>
              </a:rPr>
              <a:t>Single-process automation test</a:t>
            </a:r>
            <a:endParaRPr lang="zh-CN" altLang="en-US" sz="16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52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7A7FA6-E4C8-4535-D5DF-C4EA9E84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NOW works on automatic in cleanroom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9BCFF96-597E-F23D-ABCB-A365974F717F}"/>
              </a:ext>
            </a:extLst>
          </p:cNvPr>
          <p:cNvSpPr txBox="1"/>
          <p:nvPr/>
        </p:nvSpPr>
        <p:spPr>
          <a:xfrm>
            <a:off x="449580" y="1051560"/>
            <a:ext cx="742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90204" pitchFamily="34" charset="0"/>
              <a:buChar char="•"/>
            </a:pPr>
            <a:r>
              <a:rPr lang="en-US" altLang="zh-CN" sz="2400" dirty="0">
                <a:solidFill>
                  <a:srgbClr val="003399"/>
                </a:solidFill>
              </a:rPr>
              <a:t>Complete the automation operation on one flange.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12C81BA3-C65C-C392-DFD7-E88E5ECCA57A}"/>
              </a:ext>
            </a:extLst>
          </p:cNvPr>
          <p:cNvSpPr/>
          <p:nvPr/>
        </p:nvSpPr>
        <p:spPr>
          <a:xfrm>
            <a:off x="8231233" y="1688247"/>
            <a:ext cx="3457212" cy="7114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en-US" altLang="zh-CN" dirty="0"/>
              <a:t>Cavity transfer</a:t>
            </a:r>
            <a:endParaRPr lang="zh-CN" altLang="en-US" dirty="0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7117A3BC-BE35-8CCC-52AC-8591C0A58F8C}"/>
              </a:ext>
            </a:extLst>
          </p:cNvPr>
          <p:cNvSpPr/>
          <p:nvPr/>
        </p:nvSpPr>
        <p:spPr>
          <a:xfrm>
            <a:off x="8231233" y="2647732"/>
            <a:ext cx="3457212" cy="7114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en-US" altLang="zh-CN" dirty="0"/>
              <a:t>Cavity grasping</a:t>
            </a:r>
            <a:endParaRPr lang="zh-CN" altLang="en-US" dirty="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8D3BA8E-3771-27EE-3B92-C50361B73A58}"/>
              </a:ext>
            </a:extLst>
          </p:cNvPr>
          <p:cNvSpPr/>
          <p:nvPr/>
        </p:nvSpPr>
        <p:spPr>
          <a:xfrm>
            <a:off x="8231233" y="3607217"/>
            <a:ext cx="3457212" cy="7114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en-US" altLang="zh-CN" dirty="0"/>
              <a:t>Components blowing &amp; positioning</a:t>
            </a:r>
            <a:endParaRPr lang="zh-CN" altLang="en-US" dirty="0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D9ADF0B6-799D-85DE-D097-7F19694DD2E8}"/>
              </a:ext>
            </a:extLst>
          </p:cNvPr>
          <p:cNvSpPr/>
          <p:nvPr/>
        </p:nvSpPr>
        <p:spPr>
          <a:xfrm>
            <a:off x="8231233" y="4566702"/>
            <a:ext cx="3457212" cy="7114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en-US" altLang="zh-CN" dirty="0"/>
              <a:t>Flange assembly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03C2A36-1A5D-E284-C34F-C9B860F4A3C9}"/>
              </a:ext>
            </a:extLst>
          </p:cNvPr>
          <p:cNvSpPr txBox="1"/>
          <p:nvPr/>
        </p:nvSpPr>
        <p:spPr>
          <a:xfrm>
            <a:off x="4069080" y="6008232"/>
            <a:ext cx="5631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003399"/>
                </a:solidFill>
              </a:rPr>
              <a:t>The full automated process runs for over one hour in total.</a:t>
            </a:r>
            <a:endParaRPr lang="zh-CN" altLang="en-US" sz="1600" dirty="0">
              <a:solidFill>
                <a:srgbClr val="003399"/>
              </a:solidFill>
            </a:endParaRPr>
          </a:p>
        </p:txBody>
      </p:sp>
      <p:pic>
        <p:nvPicPr>
          <p:cNvPr id="3" name="旋帽台功能试验20260607_225015">
            <a:hlinkClick r:id="" action="ppaction://media"/>
            <a:extLst>
              <a:ext uri="{FF2B5EF4-FFF2-40B4-BE49-F238E27FC236}">
                <a16:creationId xmlns:a16="http://schemas.microsoft.com/office/drawing/2014/main" id="{0563CB90-ECEB-9F1A-B170-DB86047B11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535" y="1625345"/>
            <a:ext cx="7284085" cy="410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0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7A7FA6-E4C8-4535-D5DF-C4EA9E846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NOW works on automatic in cleanroom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9BCFF96-597E-F23D-ABCB-A365974F717F}"/>
              </a:ext>
            </a:extLst>
          </p:cNvPr>
          <p:cNvSpPr txBox="1"/>
          <p:nvPr/>
        </p:nvSpPr>
        <p:spPr>
          <a:xfrm>
            <a:off x="449580" y="1051560"/>
            <a:ext cx="742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90204" pitchFamily="34" charset="0"/>
              <a:buChar char="•"/>
            </a:pPr>
            <a:r>
              <a:rPr lang="en-US" altLang="zh-CN" sz="2400" dirty="0">
                <a:solidFill>
                  <a:srgbClr val="003399"/>
                </a:solidFill>
              </a:rPr>
              <a:t>Complete the automation operation on one flange.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12C81BA3-C65C-C392-DFD7-E88E5ECCA57A}"/>
              </a:ext>
            </a:extLst>
          </p:cNvPr>
          <p:cNvSpPr/>
          <p:nvPr/>
        </p:nvSpPr>
        <p:spPr>
          <a:xfrm>
            <a:off x="8250283" y="2657067"/>
            <a:ext cx="3457212" cy="7114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en-US" altLang="zh-CN" dirty="0"/>
              <a:t>Nuts fastening by two tightening spindles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03C2A36-1A5D-E284-C34F-C9B860F4A3C9}"/>
              </a:ext>
            </a:extLst>
          </p:cNvPr>
          <p:cNvSpPr txBox="1"/>
          <p:nvPr/>
        </p:nvSpPr>
        <p:spPr>
          <a:xfrm>
            <a:off x="4069080" y="6008232"/>
            <a:ext cx="5631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003399"/>
                </a:solidFill>
              </a:rPr>
              <a:t>The full automated process runs for over one hour in total.</a:t>
            </a:r>
            <a:endParaRPr lang="zh-CN" altLang="en-US" sz="1600" dirty="0">
              <a:solidFill>
                <a:srgbClr val="003399"/>
              </a:solidFill>
            </a:endParaRPr>
          </a:p>
        </p:txBody>
      </p:sp>
      <p:pic>
        <p:nvPicPr>
          <p:cNvPr id="5" name="旋帽台功能试验20260607_225940">
            <a:hlinkClick r:id="" action="ppaction://media"/>
            <a:extLst>
              <a:ext uri="{FF2B5EF4-FFF2-40B4-BE49-F238E27FC236}">
                <a16:creationId xmlns:a16="http://schemas.microsoft.com/office/drawing/2014/main" id="{8C59F388-1918-7BFE-50DB-6705E1449C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2291" y="1836023"/>
            <a:ext cx="7642730" cy="353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0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Considerations for Automated Processes</a:t>
            </a:r>
            <a:r>
              <a:rPr lang="en-US" altLang="zh-CN" dirty="0"/>
              <a:t>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73B7ADB-894D-0635-62B2-3D46A1F7ADD1}"/>
              </a:ext>
            </a:extLst>
          </p:cNvPr>
          <p:cNvSpPr txBox="1"/>
          <p:nvPr/>
        </p:nvSpPr>
        <p:spPr>
          <a:xfrm>
            <a:off x="701040" y="2151489"/>
            <a:ext cx="107899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003399"/>
                </a:solidFill>
              </a:rPr>
              <a:t>1. Which process is best suited for automation replacement and delivers the greatest benefits?</a:t>
            </a:r>
          </a:p>
          <a:p>
            <a:pPr marL="342900" indent="-342900" algn="l">
              <a:buFont typeface="Arial" panose="020B0604020202090204" pitchFamily="34" charset="0"/>
              <a:buChar char="•"/>
            </a:pPr>
            <a:endParaRPr lang="en-US" altLang="zh-CN" dirty="0">
              <a:solidFill>
                <a:srgbClr val="003399"/>
              </a:solidFill>
            </a:endParaRPr>
          </a:p>
          <a:p>
            <a:pPr marL="342900" indent="-342900" algn="l">
              <a:buFont typeface="Arial" panose="020B0604020202090204" pitchFamily="34" charset="0"/>
              <a:buChar char="•"/>
            </a:pPr>
            <a:endParaRPr lang="en-US" altLang="zh-CN" dirty="0">
              <a:solidFill>
                <a:srgbClr val="003399"/>
              </a:solidFill>
            </a:endParaRPr>
          </a:p>
          <a:p>
            <a:pPr marL="342900" indent="-342900" algn="l">
              <a:buFont typeface="Arial" panose="020B0604020202090204" pitchFamily="34" charset="0"/>
              <a:buChar char="•"/>
            </a:pPr>
            <a:endParaRPr lang="en-US" altLang="zh-CN" dirty="0">
              <a:solidFill>
                <a:srgbClr val="003399"/>
              </a:solidFill>
            </a:endParaRPr>
          </a:p>
          <a:p>
            <a:pPr marL="342900" indent="-342900" algn="l">
              <a:buFont typeface="Arial" panose="020B0604020202090204" pitchFamily="34" charset="0"/>
              <a:buChar char="•"/>
            </a:pPr>
            <a:endParaRPr lang="en-US" altLang="zh-CN" dirty="0">
              <a:solidFill>
                <a:srgbClr val="003399"/>
              </a:solidFill>
            </a:endParaRPr>
          </a:p>
          <a:p>
            <a:pPr marL="342900" indent="-342900" algn="l"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003399"/>
                </a:solidFill>
              </a:rPr>
              <a:t>2. As AI technology evolves, what enhancements can it deliver to assembly operations within cleanrooms?</a:t>
            </a:r>
            <a:endParaRPr lang="zh-CN" altLang="en-US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47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Considerations for Automated Processes</a:t>
            </a:r>
            <a:r>
              <a:rPr lang="en-US" altLang="zh-CN" dirty="0"/>
              <a:t>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73B7ADB-894D-0635-62B2-3D46A1F7ADD1}"/>
              </a:ext>
            </a:extLst>
          </p:cNvPr>
          <p:cNvSpPr txBox="1"/>
          <p:nvPr/>
        </p:nvSpPr>
        <p:spPr>
          <a:xfrm>
            <a:off x="701040" y="2151489"/>
            <a:ext cx="107899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003399"/>
                </a:solidFill>
              </a:rPr>
              <a:t>1. Which process is best suited for automation replacement and delivers the greatest benefits?</a:t>
            </a:r>
          </a:p>
          <a:p>
            <a:pPr marL="342900" indent="-342900" algn="l">
              <a:buFont typeface="Arial" panose="020B0604020202090204" pitchFamily="34" charset="0"/>
              <a:buChar char="•"/>
            </a:pPr>
            <a:endParaRPr lang="en-US" altLang="zh-CN" dirty="0">
              <a:solidFill>
                <a:srgbClr val="003399"/>
              </a:solidFill>
            </a:endParaRPr>
          </a:p>
          <a:p>
            <a:pPr marL="342900" indent="-342900" algn="l">
              <a:buFont typeface="Arial" panose="020B0604020202090204" pitchFamily="34" charset="0"/>
              <a:buChar char="•"/>
            </a:pPr>
            <a:endParaRPr lang="en-US" altLang="zh-CN" dirty="0">
              <a:solidFill>
                <a:srgbClr val="003399"/>
              </a:solidFill>
            </a:endParaRPr>
          </a:p>
          <a:p>
            <a:pPr marL="342900" indent="-342900" algn="l">
              <a:buFont typeface="Arial" panose="020B0604020202090204" pitchFamily="34" charset="0"/>
              <a:buChar char="•"/>
            </a:pPr>
            <a:endParaRPr lang="en-US" altLang="zh-CN" dirty="0">
              <a:solidFill>
                <a:srgbClr val="003399"/>
              </a:solidFill>
            </a:endParaRPr>
          </a:p>
          <a:p>
            <a:pPr marL="342900" indent="-342900" algn="l">
              <a:buFont typeface="Arial" panose="020B0604020202090204" pitchFamily="34" charset="0"/>
              <a:buChar char="•"/>
            </a:pPr>
            <a:endParaRPr lang="en-US" altLang="zh-CN" dirty="0">
              <a:solidFill>
                <a:srgbClr val="003399"/>
              </a:solidFill>
            </a:endParaRPr>
          </a:p>
          <a:p>
            <a:pPr marL="342900" indent="-342900" algn="l"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2. As AI technology evolves, what enhancements can it deliver to assembly operations within cleanrooms?</a:t>
            </a:r>
            <a:endParaRPr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08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first questions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948468A-54B7-C9B7-0702-901BB1518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7" t="15746" r="15553" b="49447"/>
          <a:stretch>
            <a:fillRect/>
          </a:stretch>
        </p:blipFill>
        <p:spPr>
          <a:xfrm>
            <a:off x="2141220" y="2049780"/>
            <a:ext cx="2926080" cy="29732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B513D78-CE53-CE34-3835-E42A282C56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54"/>
          <a:stretch>
            <a:fillRect/>
          </a:stretch>
        </p:blipFill>
        <p:spPr>
          <a:xfrm>
            <a:off x="7739115" y="2049779"/>
            <a:ext cx="2982225" cy="2973275"/>
          </a:xfrm>
          <a:prstGeom prst="rect">
            <a:avLst/>
          </a:prstGeom>
        </p:spPr>
      </p:pic>
      <p:sp>
        <p:nvSpPr>
          <p:cNvPr id="10" name="箭头: 右 9">
            <a:extLst>
              <a:ext uri="{FF2B5EF4-FFF2-40B4-BE49-F238E27FC236}">
                <a16:creationId xmlns:a16="http://schemas.microsoft.com/office/drawing/2014/main" id="{8D1B0EB5-073B-D6A8-C067-641D996555F5}"/>
              </a:ext>
            </a:extLst>
          </p:cNvPr>
          <p:cNvSpPr/>
          <p:nvPr/>
        </p:nvSpPr>
        <p:spPr bwMode="auto">
          <a:xfrm>
            <a:off x="6060307" y="3025876"/>
            <a:ext cx="685800" cy="102108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99592807-E703-7B73-F97B-DF18BC158D1F}"/>
              </a:ext>
            </a:extLst>
          </p:cNvPr>
          <p:cNvSpPr/>
          <p:nvPr/>
        </p:nvSpPr>
        <p:spPr>
          <a:xfrm>
            <a:off x="4210562" y="1103530"/>
            <a:ext cx="4186678" cy="5714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altLang="zh-CN" dirty="0"/>
              <a:t>Components blowing process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6922636-A85B-660F-C178-8560D5247849}"/>
              </a:ext>
            </a:extLst>
          </p:cNvPr>
          <p:cNvSpPr txBox="1"/>
          <p:nvPr/>
        </p:nvSpPr>
        <p:spPr>
          <a:xfrm>
            <a:off x="4210562" y="5585193"/>
            <a:ext cx="4465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003399"/>
                </a:solidFill>
              </a:rPr>
              <a:t>Saves over 2 labor hours per flange assembly.</a:t>
            </a:r>
            <a:endParaRPr lang="zh-CN" altLang="en-US" sz="16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425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first questions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2EB4636-3F5E-834A-3574-BB3896427646}"/>
              </a:ext>
            </a:extLst>
          </p:cNvPr>
          <p:cNvSpPr txBox="1"/>
          <p:nvPr/>
        </p:nvSpPr>
        <p:spPr>
          <a:xfrm>
            <a:off x="480060" y="1082040"/>
            <a:ext cx="112699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003399"/>
                </a:solidFill>
              </a:rPr>
              <a:t>An automatic components blowing system designed</a:t>
            </a:r>
            <a:endParaRPr lang="zh-CN" altLang="en-US" dirty="0">
              <a:solidFill>
                <a:srgbClr val="003399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A4242A2-2A8D-1CCD-1011-20173DA53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287" y="1588471"/>
            <a:ext cx="4049163" cy="3681058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109EA3AF-1143-B3D3-AD20-294734436281}"/>
              </a:ext>
            </a:extLst>
          </p:cNvPr>
          <p:cNvSpPr/>
          <p:nvPr/>
        </p:nvSpPr>
        <p:spPr bwMode="auto">
          <a:xfrm>
            <a:off x="6286500" y="3287731"/>
            <a:ext cx="952500" cy="139446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90204" pitchFamily="34" charset="0"/>
              <a:ea typeface="黑体" panose="02010609060101010101" pitchFamily="49" charset="-122"/>
            </a:endParaRP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7FE502EE-6FA4-99EB-D062-3F882030C3B9}"/>
              </a:ext>
            </a:extLst>
          </p:cNvPr>
          <p:cNvCxnSpPr>
            <a:cxnSpLocks/>
            <a:stCxn id="12" idx="1"/>
          </p:cNvCxnSpPr>
          <p:nvPr/>
        </p:nvCxnSpPr>
        <p:spPr bwMode="auto">
          <a:xfrm flipH="1">
            <a:off x="7292340" y="3259037"/>
            <a:ext cx="568960" cy="653534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592EF735-245A-4CC8-B3E2-0D8D6EC4692A}"/>
              </a:ext>
            </a:extLst>
          </p:cNvPr>
          <p:cNvSpPr txBox="1"/>
          <p:nvPr/>
        </p:nvSpPr>
        <p:spPr>
          <a:xfrm>
            <a:off x="7861300" y="3074371"/>
            <a:ext cx="1921913" cy="369332"/>
          </a:xfrm>
          <a:prstGeom prst="rect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dirty="0">
                <a:solidFill>
                  <a:schemeClr val="tx1"/>
                </a:solidFill>
              </a:rPr>
              <a:t>Blowing Platform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9FB395E-2B51-CE5D-DD3E-A7B1CAB6147B}"/>
              </a:ext>
            </a:extLst>
          </p:cNvPr>
          <p:cNvSpPr txBox="1"/>
          <p:nvPr/>
        </p:nvSpPr>
        <p:spPr>
          <a:xfrm>
            <a:off x="182880" y="4118311"/>
            <a:ext cx="3322320" cy="369332"/>
          </a:xfrm>
          <a:prstGeom prst="rect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dirty="0">
                <a:solidFill>
                  <a:schemeClr val="tx1"/>
                </a:solidFill>
              </a:rPr>
              <a:t>Clean Parts Placement Station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32DB06B4-9387-07AF-7FA0-0CC3554619FA}"/>
              </a:ext>
            </a:extLst>
          </p:cNvPr>
          <p:cNvCxnSpPr>
            <a:cxnSpLocks/>
            <a:stCxn id="15" idx="3"/>
          </p:cNvCxnSpPr>
          <p:nvPr/>
        </p:nvCxnSpPr>
        <p:spPr bwMode="auto">
          <a:xfrm flipV="1">
            <a:off x="3505200" y="3984961"/>
            <a:ext cx="1158240" cy="318016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912662D4-D1A5-FADC-E08C-D3DA73D5FB52}"/>
              </a:ext>
            </a:extLst>
          </p:cNvPr>
          <p:cNvSpPr txBox="1"/>
          <p:nvPr/>
        </p:nvSpPr>
        <p:spPr>
          <a:xfrm>
            <a:off x="1615440" y="2295405"/>
            <a:ext cx="2008304" cy="369332"/>
          </a:xfrm>
          <a:prstGeom prst="rect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dirty="0">
                <a:solidFill>
                  <a:schemeClr val="tx1"/>
                </a:solidFill>
              </a:rPr>
              <a:t>Clean Robot Arm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C52477C-A4C4-348D-B619-6A5F0F23BD1F}"/>
              </a:ext>
            </a:extLst>
          </p:cNvPr>
          <p:cNvCxnSpPr>
            <a:cxnSpLocks/>
            <a:stCxn id="21" idx="3"/>
          </p:cNvCxnSpPr>
          <p:nvPr/>
        </p:nvCxnSpPr>
        <p:spPr bwMode="auto">
          <a:xfrm>
            <a:off x="3623744" y="2480071"/>
            <a:ext cx="1733116" cy="5943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6142BBEF-B93E-CB55-6872-772A12DAEFFE}"/>
              </a:ext>
            </a:extLst>
          </p:cNvPr>
          <p:cNvSpPr txBox="1"/>
          <p:nvPr/>
        </p:nvSpPr>
        <p:spPr>
          <a:xfrm>
            <a:off x="7909993" y="2107326"/>
            <a:ext cx="3322320" cy="369332"/>
          </a:xfrm>
          <a:prstGeom prst="rect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dirty="0">
                <a:solidFill>
                  <a:schemeClr val="tx1"/>
                </a:solidFill>
              </a:rPr>
              <a:t>Dirty Parts Placement Station</a:t>
            </a:r>
            <a:endParaRPr lang="zh-CN" altLang="en-US" sz="1800" dirty="0">
              <a:solidFill>
                <a:schemeClr val="tx1"/>
              </a:solidFill>
            </a:endParaRP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297339A4-E0E7-7EC6-7621-163A554E50FB}"/>
              </a:ext>
            </a:extLst>
          </p:cNvPr>
          <p:cNvCxnSpPr>
            <a:cxnSpLocks/>
            <a:stCxn id="27" idx="1"/>
          </p:cNvCxnSpPr>
          <p:nvPr/>
        </p:nvCxnSpPr>
        <p:spPr bwMode="auto">
          <a:xfrm flipH="1">
            <a:off x="6088380" y="2291992"/>
            <a:ext cx="1821613" cy="873819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1D8B696F-5D9C-281C-24A2-FE5393316B05}"/>
              </a:ext>
            </a:extLst>
          </p:cNvPr>
          <p:cNvSpPr txBox="1"/>
          <p:nvPr/>
        </p:nvSpPr>
        <p:spPr>
          <a:xfrm>
            <a:off x="2062696" y="5771195"/>
            <a:ext cx="7408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003399"/>
                </a:solidFill>
              </a:rPr>
              <a:t>Goals: Independent operation; Adaptive gripping and blowing of components. </a:t>
            </a:r>
            <a:endParaRPr lang="zh-CN" altLang="en-US" sz="16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86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dirty="0"/>
              <a:t>Considerations for Automated Processes</a:t>
            </a:r>
            <a:r>
              <a:rPr lang="en-US" altLang="zh-CN" dirty="0"/>
              <a:t>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73B7ADB-894D-0635-62B2-3D46A1F7ADD1}"/>
              </a:ext>
            </a:extLst>
          </p:cNvPr>
          <p:cNvSpPr txBox="1"/>
          <p:nvPr/>
        </p:nvSpPr>
        <p:spPr>
          <a:xfrm>
            <a:off x="701040" y="2151489"/>
            <a:ext cx="107899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1. Which process is best suited for automation replacement and delivers the greatest benefits?</a:t>
            </a:r>
          </a:p>
          <a:p>
            <a:pPr marL="342900" indent="-342900" algn="l">
              <a:buFont typeface="Arial" panose="020B0604020202090204" pitchFamily="34" charset="0"/>
              <a:buChar char="•"/>
            </a:pPr>
            <a:endParaRPr lang="en-US" altLang="zh-CN" dirty="0">
              <a:solidFill>
                <a:srgbClr val="003399"/>
              </a:solidFill>
            </a:endParaRPr>
          </a:p>
          <a:p>
            <a:pPr marL="342900" indent="-342900" algn="l">
              <a:buFont typeface="Arial" panose="020B0604020202090204" pitchFamily="34" charset="0"/>
              <a:buChar char="•"/>
            </a:pPr>
            <a:endParaRPr lang="en-US" altLang="zh-CN" dirty="0">
              <a:solidFill>
                <a:srgbClr val="003399"/>
              </a:solidFill>
            </a:endParaRPr>
          </a:p>
          <a:p>
            <a:pPr marL="342900" indent="-342900" algn="l">
              <a:buFont typeface="Arial" panose="020B0604020202090204" pitchFamily="34" charset="0"/>
              <a:buChar char="•"/>
            </a:pPr>
            <a:endParaRPr lang="en-US" altLang="zh-CN" dirty="0">
              <a:solidFill>
                <a:srgbClr val="003399"/>
              </a:solidFill>
            </a:endParaRPr>
          </a:p>
          <a:p>
            <a:pPr marL="342900" indent="-342900" algn="l">
              <a:buFont typeface="Arial" panose="020B0604020202090204" pitchFamily="34" charset="0"/>
              <a:buChar char="•"/>
            </a:pPr>
            <a:endParaRPr lang="en-US" altLang="zh-CN" dirty="0">
              <a:solidFill>
                <a:srgbClr val="003399"/>
              </a:solidFill>
            </a:endParaRPr>
          </a:p>
          <a:p>
            <a:pPr marL="342900" indent="-342900" algn="l"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003399"/>
                </a:solidFill>
              </a:rPr>
              <a:t>2. As AI technology evolves, what enhancements can it deliver to assembly operations within cleanrooms?</a:t>
            </a:r>
            <a:endParaRPr lang="zh-CN" altLang="en-US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322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zIwYWE1YjEzMzk5YzdhMjZmNzBkOWUyZTIzOTI1OWQ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E_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lang="en-GB" sz="2200" b="1" i="0" u="none" strike="noStrike" cap="none" normalizeH="0" baseline="0" smtClean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9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lang="en-GB" sz="2200" b="1" i="0" u="none" strike="noStrike" cap="none" normalizeH="0" baseline="0" smtClean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90204" pitchFamily="34" charset="0"/>
            <a:ea typeface="黑体" panose="02010609060101010101" pitchFamily="49" charset="-122"/>
          </a:defRPr>
        </a:defPPr>
      </a:lstStyle>
    </a:lnDef>
    <a:txDef>
      <a:spPr>
        <a:noFill/>
      </a:spPr>
      <a:bodyPr wrap="square" rtlCol="0">
        <a:spAutoFit/>
      </a:bodyPr>
      <a:lstStyle>
        <a:defPPr marL="342900" indent="-342900" algn="l">
          <a:buFont typeface="Arial" panose="020B0604020202090204" pitchFamily="34" charset="0"/>
          <a:buChar char="•"/>
          <a:defRPr dirty="0" smtClean="0">
            <a:solidFill>
              <a:srgbClr val="003399"/>
            </a:solidFill>
          </a:defRPr>
        </a:defPPr>
      </a:lstStyle>
    </a:txDef>
  </a:objectDefaults>
  <a:extraClrSchemeLst>
    <a:extraClrScheme>
      <a:clrScheme name="EGEE_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2482</TotalTime>
  <Words>1415</Words>
  <Application>Microsoft Office PowerPoint</Application>
  <PresentationFormat>宽屏</PresentationFormat>
  <Paragraphs>169</Paragraphs>
  <Slides>13</Slides>
  <Notes>13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楷体</vt:lpstr>
      <vt:lpstr>Arial</vt:lpstr>
      <vt:lpstr>Arial Narrow</vt:lpstr>
      <vt:lpstr>等线</vt:lpstr>
      <vt:lpstr>黑体</vt:lpstr>
      <vt:lpstr>Wingdings</vt:lpstr>
      <vt:lpstr>Times New Roman</vt:lpstr>
      <vt:lpstr>1_主题2</vt:lpstr>
      <vt:lpstr>Now and future automatic clean assembly of SRF cavity</vt:lpstr>
      <vt:lpstr>Previous works on automatic in cleanroom</vt:lpstr>
      <vt:lpstr>NOW works on automatic in cleanroom</vt:lpstr>
      <vt:lpstr>NOW works on automatic in cleanroom</vt:lpstr>
      <vt:lpstr>Considerations for Automated Processes </vt:lpstr>
      <vt:lpstr>Considerations for Automated Processes </vt:lpstr>
      <vt:lpstr>The first questions</vt:lpstr>
      <vt:lpstr>The first questions</vt:lpstr>
      <vt:lpstr>Considerations for Automated Processes </vt:lpstr>
      <vt:lpstr>The second questions</vt:lpstr>
      <vt:lpstr>The second questions</vt:lpstr>
      <vt:lpstr>Conclusion</vt:lpstr>
      <vt:lpstr>Special 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zhangsh</dc:creator>
  <cp:lastModifiedBy>浩 郭</cp:lastModifiedBy>
  <cp:revision>2501</cp:revision>
  <dcterms:created xsi:type="dcterms:W3CDTF">2024-08-26T05:32:52Z</dcterms:created>
  <dcterms:modified xsi:type="dcterms:W3CDTF">2026-06-10T02:12:03Z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1033-6.10.2.8876</vt:lpwstr>
  </property>
  <property fmtid="{D5CDD505-2E9C-101B-9397-08002B2CF9AE}" pid="3" name="ICV">
    <vt:lpwstr>81812D5C16DCCA3B8413CC6628BF70ED_43</vt:lpwstr>
  </property>
</Properties>
</file>