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11"/>
  </p:notesMasterIdLst>
  <p:handoutMasterIdLst>
    <p:handoutMasterId r:id="rId12"/>
  </p:handoutMasterIdLst>
  <p:sldIdLst>
    <p:sldId id="274" r:id="rId2"/>
    <p:sldId id="407" r:id="rId3"/>
    <p:sldId id="404" r:id="rId4"/>
    <p:sldId id="400" r:id="rId5"/>
    <p:sldId id="399" r:id="rId6"/>
    <p:sldId id="403" r:id="rId7"/>
    <p:sldId id="402" r:id="rId8"/>
    <p:sldId id="408" r:id="rId9"/>
    <p:sldId id="401" r:id="rId10"/>
  </p:sldIdLst>
  <p:sldSz cx="10772775" cy="6059488"/>
  <p:notesSz cx="6858000" cy="9144000"/>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909">
          <p15:clr>
            <a:srgbClr val="A4A3A4"/>
          </p15:clr>
        </p15:guide>
        <p15:guide id="2" pos="3394">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700"/>
    <a:srgbClr val="E05314"/>
    <a:srgbClr val="EA21FF"/>
    <a:srgbClr val="CC0066"/>
    <a:srgbClr val="FFFFFF"/>
    <a:srgbClr val="00294B"/>
    <a:srgbClr val="456487"/>
    <a:srgbClr val="6600CC"/>
    <a:srgbClr val="511F74"/>
    <a:srgbClr val="7A286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Style moyen 3 - Accentuation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845" autoAdjust="0"/>
    <p:restoredTop sz="98233" autoAdjust="0"/>
  </p:normalViewPr>
  <p:slideViewPr>
    <p:cSldViewPr>
      <p:cViewPr>
        <p:scale>
          <a:sx n="100" d="100"/>
          <a:sy n="100" d="100"/>
        </p:scale>
        <p:origin x="1506" y="558"/>
      </p:cViewPr>
      <p:guideLst>
        <p:guide orient="horz" pos="1909"/>
        <p:guide pos="339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88" d="100"/>
          <a:sy n="88" d="100"/>
        </p:scale>
        <p:origin x="3822"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8B9759A-9A64-4D30-A99A-8FFEF7BA1359}" type="doc">
      <dgm:prSet loTypeId="urn:microsoft.com/office/officeart/2005/8/layout/process1" loCatId="process" qsTypeId="urn:microsoft.com/office/officeart/2005/8/quickstyle/simple1" qsCatId="simple" csTypeId="urn:microsoft.com/office/officeart/2005/8/colors/accent1_2" csCatId="accent1" phldr="1"/>
      <dgm:spPr/>
    </dgm:pt>
    <dgm:pt modelId="{54042B88-DA55-447F-BE8C-0465385CA621}">
      <dgm:prSet phldrT="[Texte]"/>
      <dgm:spPr/>
      <dgm:t>
        <a:bodyPr/>
        <a:lstStyle/>
        <a:p>
          <a:r>
            <a:rPr lang="en-US" b="0" noProof="0" dirty="0" smtClean="0"/>
            <a:t>Horizontal HPR</a:t>
          </a:r>
          <a:endParaRPr lang="en-US" b="0" noProof="0" dirty="0"/>
        </a:p>
      </dgm:t>
    </dgm:pt>
    <dgm:pt modelId="{0B6A1794-3591-4595-958D-985C2F187779}" type="parTrans" cxnId="{4E2C5C16-F405-4FCF-9394-3C53D424A43F}">
      <dgm:prSet/>
      <dgm:spPr/>
      <dgm:t>
        <a:bodyPr/>
        <a:lstStyle/>
        <a:p>
          <a:endParaRPr lang="en-US" b="0" noProof="0" dirty="0"/>
        </a:p>
      </dgm:t>
    </dgm:pt>
    <dgm:pt modelId="{EBE5C908-47A4-4B1B-82D6-3E2C8483490F}" type="sibTrans" cxnId="{4E2C5C16-F405-4FCF-9394-3C53D424A43F}">
      <dgm:prSet/>
      <dgm:spPr/>
      <dgm:t>
        <a:bodyPr/>
        <a:lstStyle/>
        <a:p>
          <a:endParaRPr lang="en-US" b="0" noProof="0" dirty="0"/>
        </a:p>
      </dgm:t>
    </dgm:pt>
    <dgm:pt modelId="{C24C8447-2BAD-47F4-8C7E-9129B1FDA362}">
      <dgm:prSet phldrT="[Texte]"/>
      <dgm:spPr/>
      <dgm:t>
        <a:bodyPr/>
        <a:lstStyle/>
        <a:p>
          <a:r>
            <a:rPr lang="en-US" b="0" noProof="0" dirty="0" smtClean="0"/>
            <a:t>Vertical HPR</a:t>
          </a:r>
          <a:endParaRPr lang="en-US" b="0" noProof="0" dirty="0"/>
        </a:p>
      </dgm:t>
    </dgm:pt>
    <dgm:pt modelId="{51BB4B7C-F74D-4E64-B252-AE985F027A8E}" type="parTrans" cxnId="{28A09A2A-B342-4979-A75F-036228C337B5}">
      <dgm:prSet/>
      <dgm:spPr/>
      <dgm:t>
        <a:bodyPr/>
        <a:lstStyle/>
        <a:p>
          <a:endParaRPr lang="en-US" b="0" noProof="0" dirty="0"/>
        </a:p>
      </dgm:t>
    </dgm:pt>
    <dgm:pt modelId="{1AFB0D99-C1A9-4DC2-987F-9D40745177B5}" type="sibTrans" cxnId="{28A09A2A-B342-4979-A75F-036228C337B5}">
      <dgm:prSet/>
      <dgm:spPr/>
      <dgm:t>
        <a:bodyPr/>
        <a:lstStyle/>
        <a:p>
          <a:endParaRPr lang="en-US" b="0" noProof="0" dirty="0"/>
        </a:p>
      </dgm:t>
    </dgm:pt>
    <dgm:pt modelId="{0530CA44-A93C-44EF-A0D9-18572CFA6B2F}">
      <dgm:prSet phldrT="[Texte]"/>
      <dgm:spPr/>
      <dgm:t>
        <a:bodyPr/>
        <a:lstStyle/>
        <a:p>
          <a:r>
            <a:rPr lang="en-US" b="0" noProof="0" dirty="0" smtClean="0"/>
            <a:t>Tilted HPR</a:t>
          </a:r>
          <a:br>
            <a:rPr lang="en-US" b="0" noProof="0" dirty="0" smtClean="0"/>
          </a:br>
          <a:r>
            <a:rPr lang="en-US" b="0" noProof="0" dirty="0" smtClean="0"/>
            <a:t>(x4)</a:t>
          </a:r>
          <a:endParaRPr lang="en-US" b="0" noProof="0" dirty="0"/>
        </a:p>
      </dgm:t>
    </dgm:pt>
    <dgm:pt modelId="{DC6126E5-E8E0-4350-9E9F-F23C42C89AEA}" type="parTrans" cxnId="{2F5514A0-2D65-4E93-9D9E-8D52CCEEDCFA}">
      <dgm:prSet/>
      <dgm:spPr/>
      <dgm:t>
        <a:bodyPr/>
        <a:lstStyle/>
        <a:p>
          <a:endParaRPr lang="en-US" b="0" noProof="0" dirty="0"/>
        </a:p>
      </dgm:t>
    </dgm:pt>
    <dgm:pt modelId="{DB336519-8B7A-436B-B441-7A2C8BC113E4}" type="sibTrans" cxnId="{2F5514A0-2D65-4E93-9D9E-8D52CCEEDCFA}">
      <dgm:prSet/>
      <dgm:spPr/>
      <dgm:t>
        <a:bodyPr/>
        <a:lstStyle/>
        <a:p>
          <a:endParaRPr lang="en-US" b="0" noProof="0" dirty="0"/>
        </a:p>
      </dgm:t>
    </dgm:pt>
    <dgm:pt modelId="{BCB3E4E6-80D5-44B8-96BB-C3EF037439F9}">
      <dgm:prSet phldrT="[Texte]">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US" b="0" noProof="0" dirty="0" smtClean="0"/>
            <a:t>Cavity flip</a:t>
          </a:r>
          <a:endParaRPr lang="en-US" b="0" noProof="0" dirty="0"/>
        </a:p>
      </dgm:t>
    </dgm:pt>
    <dgm:pt modelId="{52E1221F-E57E-46FC-A5DE-CF70711BFE03}" type="parTrans" cxnId="{019AE61D-5525-4A31-B0DF-FD5C79A644A8}">
      <dgm:prSet/>
      <dgm:spPr/>
      <dgm:t>
        <a:bodyPr/>
        <a:lstStyle/>
        <a:p>
          <a:endParaRPr lang="en-US" b="0" noProof="0" dirty="0"/>
        </a:p>
      </dgm:t>
    </dgm:pt>
    <dgm:pt modelId="{779E6C49-FD80-41B7-A63F-6EC1D0BF02B9}" type="sibTrans" cxnId="{019AE61D-5525-4A31-B0DF-FD5C79A644A8}">
      <dgm:prSet/>
      <dgm:spPr/>
      <dgm:t>
        <a:bodyPr/>
        <a:lstStyle/>
        <a:p>
          <a:endParaRPr lang="en-US" b="0" noProof="0" dirty="0"/>
        </a:p>
      </dgm:t>
    </dgm:pt>
    <dgm:pt modelId="{8D94722B-125D-44C6-89A9-D1FBC617B11D}">
      <dgm:prSet phldrT="[Texte]"/>
      <dgm:spPr/>
      <dgm:t>
        <a:bodyPr/>
        <a:lstStyle/>
        <a:p>
          <a:r>
            <a:rPr lang="en-US" b="0" noProof="0" dirty="0" smtClean="0"/>
            <a:t>Horizontal HPR</a:t>
          </a:r>
          <a:endParaRPr lang="en-US" b="0" noProof="0" dirty="0"/>
        </a:p>
      </dgm:t>
    </dgm:pt>
    <dgm:pt modelId="{04A9F907-B18A-4739-8194-DCCEE1293894}" type="parTrans" cxnId="{3E48BE67-50F2-468A-B8EB-F7EAE5BFCEDA}">
      <dgm:prSet/>
      <dgm:spPr/>
      <dgm:t>
        <a:bodyPr/>
        <a:lstStyle/>
        <a:p>
          <a:endParaRPr lang="en-US" b="0" noProof="0" dirty="0"/>
        </a:p>
      </dgm:t>
    </dgm:pt>
    <dgm:pt modelId="{87C9B727-AAD5-4C56-AE6F-F03AE6C386B2}" type="sibTrans" cxnId="{3E48BE67-50F2-468A-B8EB-F7EAE5BFCEDA}">
      <dgm:prSet/>
      <dgm:spPr/>
      <dgm:t>
        <a:bodyPr/>
        <a:lstStyle/>
        <a:p>
          <a:endParaRPr lang="en-US" b="0" noProof="0" dirty="0"/>
        </a:p>
      </dgm:t>
    </dgm:pt>
    <dgm:pt modelId="{B5B8E68B-9F0D-4C0A-9F84-9CAB11C517EC}">
      <dgm:prSet phldrT="[Texte]"/>
      <dgm:spPr/>
      <dgm:t>
        <a:bodyPr/>
        <a:lstStyle/>
        <a:p>
          <a:r>
            <a:rPr lang="en-US" b="0" noProof="0" dirty="0" smtClean="0"/>
            <a:t>Vertical HPR</a:t>
          </a:r>
          <a:endParaRPr lang="en-US" b="0" noProof="0" dirty="0"/>
        </a:p>
      </dgm:t>
    </dgm:pt>
    <dgm:pt modelId="{42A3D837-5C2F-420C-B234-61165305A281}" type="parTrans" cxnId="{90F29010-843F-4DC7-9589-49241971A16C}">
      <dgm:prSet/>
      <dgm:spPr/>
      <dgm:t>
        <a:bodyPr/>
        <a:lstStyle/>
        <a:p>
          <a:endParaRPr lang="en-US" b="0" noProof="0" dirty="0"/>
        </a:p>
      </dgm:t>
    </dgm:pt>
    <dgm:pt modelId="{69DEF1F1-BD0E-4770-A771-5F140AC4A9C6}" type="sibTrans" cxnId="{90F29010-843F-4DC7-9589-49241971A16C}">
      <dgm:prSet/>
      <dgm:spPr/>
      <dgm:t>
        <a:bodyPr/>
        <a:lstStyle/>
        <a:p>
          <a:endParaRPr lang="en-US" b="0" noProof="0" dirty="0"/>
        </a:p>
      </dgm:t>
    </dgm:pt>
    <dgm:pt modelId="{F30E554A-DFE2-4961-8EDB-3346A205FA5D}">
      <dgm:prSet phldrT="[Texte]"/>
      <dgm:spPr/>
      <dgm:t>
        <a:bodyPr/>
        <a:lstStyle/>
        <a:p>
          <a:r>
            <a:rPr lang="en-US" b="0" noProof="0" dirty="0" smtClean="0"/>
            <a:t>Tilted HPR</a:t>
          </a:r>
          <a:br>
            <a:rPr lang="en-US" b="0" noProof="0" dirty="0" smtClean="0"/>
          </a:br>
          <a:r>
            <a:rPr lang="en-US" b="0" noProof="0" dirty="0" smtClean="0"/>
            <a:t>(x4)</a:t>
          </a:r>
          <a:endParaRPr lang="en-US" b="0" noProof="0" dirty="0"/>
        </a:p>
      </dgm:t>
    </dgm:pt>
    <dgm:pt modelId="{02AE2EDB-9A84-4E07-8D15-2257F03E5774}" type="parTrans" cxnId="{366418E6-E0D6-452D-A0D6-D94B3327FB0C}">
      <dgm:prSet/>
      <dgm:spPr/>
      <dgm:t>
        <a:bodyPr/>
        <a:lstStyle/>
        <a:p>
          <a:endParaRPr lang="en-US" b="0" noProof="0" dirty="0"/>
        </a:p>
      </dgm:t>
    </dgm:pt>
    <dgm:pt modelId="{FA2AF580-5C96-4B76-813D-D0EF3CB8EC6C}" type="sibTrans" cxnId="{366418E6-E0D6-452D-A0D6-D94B3327FB0C}">
      <dgm:prSet/>
      <dgm:spPr/>
      <dgm:t>
        <a:bodyPr/>
        <a:lstStyle/>
        <a:p>
          <a:endParaRPr lang="en-US" b="0" noProof="0" dirty="0"/>
        </a:p>
      </dgm:t>
    </dgm:pt>
    <dgm:pt modelId="{71E697A9-AA0B-4CE4-B7B6-17BD5D3F126A}">
      <dgm:prSet phldrT="[Texte]"/>
      <dgm:spPr/>
      <dgm:t>
        <a:bodyPr/>
        <a:lstStyle/>
        <a:p>
          <a:r>
            <a:rPr lang="en-US" b="0" noProof="0" dirty="0" smtClean="0"/>
            <a:t>Drying</a:t>
          </a:r>
          <a:endParaRPr lang="en-US" b="0" noProof="0" dirty="0"/>
        </a:p>
      </dgm:t>
    </dgm:pt>
    <dgm:pt modelId="{66A5D2D2-EB71-40C9-A42B-38A9E157D70B}" type="parTrans" cxnId="{139B1804-1DED-417E-B113-8CAD1BEF27D5}">
      <dgm:prSet/>
      <dgm:spPr/>
      <dgm:t>
        <a:bodyPr/>
        <a:lstStyle/>
        <a:p>
          <a:endParaRPr lang="en-US" b="0" noProof="0" dirty="0"/>
        </a:p>
      </dgm:t>
    </dgm:pt>
    <dgm:pt modelId="{E8E89301-54A0-4845-9B9A-6CDA25DC0CC7}" type="sibTrans" cxnId="{139B1804-1DED-417E-B113-8CAD1BEF27D5}">
      <dgm:prSet/>
      <dgm:spPr/>
      <dgm:t>
        <a:bodyPr/>
        <a:lstStyle/>
        <a:p>
          <a:endParaRPr lang="en-US" b="0" noProof="0" dirty="0"/>
        </a:p>
      </dgm:t>
    </dgm:pt>
    <dgm:pt modelId="{4F592403-D5EA-4B56-AAA5-941A23193EC9}">
      <dgm:prSet phldrT="[Texte]"/>
      <dgm:spPr>
        <a:solidFill>
          <a:schemeClr val="bg1">
            <a:lumMod val="50000"/>
          </a:schemeClr>
        </a:solidFill>
      </dgm:spPr>
      <dgm:t>
        <a:bodyPr/>
        <a:lstStyle/>
        <a:p>
          <a:r>
            <a:rPr lang="en-US" b="0" noProof="0" dirty="0" smtClean="0"/>
            <a:t>Assembling</a:t>
          </a:r>
          <a:endParaRPr lang="en-US" b="0" noProof="0" dirty="0"/>
        </a:p>
      </dgm:t>
    </dgm:pt>
    <dgm:pt modelId="{3637C516-A535-4B19-8D45-FB045F3DE314}" type="parTrans" cxnId="{9E820DF2-536F-402C-AE3B-471432562A2D}">
      <dgm:prSet/>
      <dgm:spPr/>
      <dgm:t>
        <a:bodyPr/>
        <a:lstStyle/>
        <a:p>
          <a:endParaRPr lang="en-US" b="0" noProof="0" dirty="0"/>
        </a:p>
      </dgm:t>
    </dgm:pt>
    <dgm:pt modelId="{E264AB2B-8EF2-46AE-A34D-3A7EB4A399DC}" type="sibTrans" cxnId="{9E820DF2-536F-402C-AE3B-471432562A2D}">
      <dgm:prSet/>
      <dgm:spPr/>
      <dgm:t>
        <a:bodyPr/>
        <a:lstStyle/>
        <a:p>
          <a:endParaRPr lang="en-US" b="0" noProof="0" dirty="0"/>
        </a:p>
      </dgm:t>
    </dgm:pt>
    <dgm:pt modelId="{264AA956-DF10-4199-91E1-A35A50EFF2DB}">
      <dgm:prSet phldrT="[Texte]"/>
      <dgm:spPr>
        <a:solidFill>
          <a:schemeClr val="bg1">
            <a:lumMod val="50000"/>
          </a:schemeClr>
        </a:solidFill>
      </dgm:spPr>
      <dgm:t>
        <a:bodyPr/>
        <a:lstStyle/>
        <a:p>
          <a:r>
            <a:rPr lang="en-US" b="0" noProof="0" dirty="0" smtClean="0"/>
            <a:t>Verification</a:t>
          </a:r>
          <a:endParaRPr lang="en-US" b="0" noProof="0" dirty="0"/>
        </a:p>
      </dgm:t>
    </dgm:pt>
    <dgm:pt modelId="{AE574814-FED0-47DE-9D95-410403A294E1}" type="parTrans" cxnId="{8D0962F6-77EE-4508-8A00-F536532C5A27}">
      <dgm:prSet/>
      <dgm:spPr/>
      <dgm:t>
        <a:bodyPr/>
        <a:lstStyle/>
        <a:p>
          <a:endParaRPr lang="en-US" b="0" noProof="0" dirty="0"/>
        </a:p>
      </dgm:t>
    </dgm:pt>
    <dgm:pt modelId="{E556893A-87A2-4063-A065-C42FFA4CFF50}" type="sibTrans" cxnId="{8D0962F6-77EE-4508-8A00-F536532C5A27}">
      <dgm:prSet/>
      <dgm:spPr/>
      <dgm:t>
        <a:bodyPr/>
        <a:lstStyle/>
        <a:p>
          <a:endParaRPr lang="en-US" b="0" noProof="0" dirty="0"/>
        </a:p>
      </dgm:t>
    </dgm:pt>
    <dgm:pt modelId="{8F2BC0EB-1729-4934-A84E-B8FA561D3B77}" type="pres">
      <dgm:prSet presAssocID="{C8B9759A-9A64-4D30-A99A-8FFEF7BA1359}" presName="Name0" presStyleCnt="0">
        <dgm:presLayoutVars>
          <dgm:dir/>
          <dgm:resizeHandles val="exact"/>
        </dgm:presLayoutVars>
      </dgm:prSet>
      <dgm:spPr/>
    </dgm:pt>
    <dgm:pt modelId="{0425138D-D42F-4789-BFB8-D53ADA009C61}" type="pres">
      <dgm:prSet presAssocID="{4F592403-D5EA-4B56-AAA5-941A23193EC9}" presName="node" presStyleLbl="node1" presStyleIdx="0" presStyleCnt="10">
        <dgm:presLayoutVars>
          <dgm:bulletEnabled val="1"/>
        </dgm:presLayoutVars>
      </dgm:prSet>
      <dgm:spPr/>
      <dgm:t>
        <a:bodyPr/>
        <a:lstStyle/>
        <a:p>
          <a:endParaRPr lang="fr-FR"/>
        </a:p>
      </dgm:t>
    </dgm:pt>
    <dgm:pt modelId="{4682F194-1C8E-483A-B13F-3A08561DD0D0}" type="pres">
      <dgm:prSet presAssocID="{E264AB2B-8EF2-46AE-A34D-3A7EB4A399DC}" presName="sibTrans" presStyleLbl="sibTrans2D1" presStyleIdx="0" presStyleCnt="9"/>
      <dgm:spPr/>
      <dgm:t>
        <a:bodyPr/>
        <a:lstStyle/>
        <a:p>
          <a:endParaRPr lang="fr-FR"/>
        </a:p>
      </dgm:t>
    </dgm:pt>
    <dgm:pt modelId="{7119A89D-7405-43EA-B2DB-1C9B5065CD3A}" type="pres">
      <dgm:prSet presAssocID="{E264AB2B-8EF2-46AE-A34D-3A7EB4A399DC}" presName="connectorText" presStyleLbl="sibTrans2D1" presStyleIdx="0" presStyleCnt="9"/>
      <dgm:spPr/>
      <dgm:t>
        <a:bodyPr/>
        <a:lstStyle/>
        <a:p>
          <a:endParaRPr lang="fr-FR"/>
        </a:p>
      </dgm:t>
    </dgm:pt>
    <dgm:pt modelId="{55FD55AB-6CDE-4B50-AAE9-C1A6ADF4C5BE}" type="pres">
      <dgm:prSet presAssocID="{264AA956-DF10-4199-91E1-A35A50EFF2DB}" presName="node" presStyleLbl="node1" presStyleIdx="1" presStyleCnt="10">
        <dgm:presLayoutVars>
          <dgm:bulletEnabled val="1"/>
        </dgm:presLayoutVars>
      </dgm:prSet>
      <dgm:spPr/>
      <dgm:t>
        <a:bodyPr/>
        <a:lstStyle/>
        <a:p>
          <a:endParaRPr lang="fr-FR"/>
        </a:p>
      </dgm:t>
    </dgm:pt>
    <dgm:pt modelId="{CDCA3224-0284-4D92-92AB-4866144A8383}" type="pres">
      <dgm:prSet presAssocID="{E556893A-87A2-4063-A065-C42FFA4CFF50}" presName="sibTrans" presStyleLbl="sibTrans2D1" presStyleIdx="1" presStyleCnt="9"/>
      <dgm:spPr/>
      <dgm:t>
        <a:bodyPr/>
        <a:lstStyle/>
        <a:p>
          <a:endParaRPr lang="fr-FR"/>
        </a:p>
      </dgm:t>
    </dgm:pt>
    <dgm:pt modelId="{93ECA1F3-439E-4D31-96F7-E5587AC2AFFD}" type="pres">
      <dgm:prSet presAssocID="{E556893A-87A2-4063-A065-C42FFA4CFF50}" presName="connectorText" presStyleLbl="sibTrans2D1" presStyleIdx="1" presStyleCnt="9"/>
      <dgm:spPr/>
      <dgm:t>
        <a:bodyPr/>
        <a:lstStyle/>
        <a:p>
          <a:endParaRPr lang="fr-FR"/>
        </a:p>
      </dgm:t>
    </dgm:pt>
    <dgm:pt modelId="{A55B270B-F910-4244-A8FF-26C9E02A8287}" type="pres">
      <dgm:prSet presAssocID="{54042B88-DA55-447F-BE8C-0465385CA621}" presName="node" presStyleLbl="node1" presStyleIdx="2" presStyleCnt="10">
        <dgm:presLayoutVars>
          <dgm:bulletEnabled val="1"/>
        </dgm:presLayoutVars>
      </dgm:prSet>
      <dgm:spPr/>
      <dgm:t>
        <a:bodyPr/>
        <a:lstStyle/>
        <a:p>
          <a:endParaRPr lang="fr-FR"/>
        </a:p>
      </dgm:t>
    </dgm:pt>
    <dgm:pt modelId="{CC84FE02-F64E-4E2A-AB57-BE299E8F1E38}" type="pres">
      <dgm:prSet presAssocID="{EBE5C908-47A4-4B1B-82D6-3E2C8483490F}" presName="sibTrans" presStyleLbl="sibTrans2D1" presStyleIdx="2" presStyleCnt="9"/>
      <dgm:spPr/>
      <dgm:t>
        <a:bodyPr/>
        <a:lstStyle/>
        <a:p>
          <a:endParaRPr lang="fr-FR"/>
        </a:p>
      </dgm:t>
    </dgm:pt>
    <dgm:pt modelId="{C162D672-23E8-477D-9E3F-7CCA1AD627B9}" type="pres">
      <dgm:prSet presAssocID="{EBE5C908-47A4-4B1B-82D6-3E2C8483490F}" presName="connectorText" presStyleLbl="sibTrans2D1" presStyleIdx="2" presStyleCnt="9"/>
      <dgm:spPr/>
      <dgm:t>
        <a:bodyPr/>
        <a:lstStyle/>
        <a:p>
          <a:endParaRPr lang="fr-FR"/>
        </a:p>
      </dgm:t>
    </dgm:pt>
    <dgm:pt modelId="{93A001B3-53ED-4C58-A32A-35A64D9EEEE5}" type="pres">
      <dgm:prSet presAssocID="{C24C8447-2BAD-47F4-8C7E-9129B1FDA362}" presName="node" presStyleLbl="node1" presStyleIdx="3" presStyleCnt="10">
        <dgm:presLayoutVars>
          <dgm:bulletEnabled val="1"/>
        </dgm:presLayoutVars>
      </dgm:prSet>
      <dgm:spPr/>
      <dgm:t>
        <a:bodyPr/>
        <a:lstStyle/>
        <a:p>
          <a:endParaRPr lang="fr-FR"/>
        </a:p>
      </dgm:t>
    </dgm:pt>
    <dgm:pt modelId="{752F63DA-A827-4197-96F4-34F612F1DB24}" type="pres">
      <dgm:prSet presAssocID="{1AFB0D99-C1A9-4DC2-987F-9D40745177B5}" presName="sibTrans" presStyleLbl="sibTrans2D1" presStyleIdx="3" presStyleCnt="9"/>
      <dgm:spPr/>
      <dgm:t>
        <a:bodyPr/>
        <a:lstStyle/>
        <a:p>
          <a:endParaRPr lang="fr-FR"/>
        </a:p>
      </dgm:t>
    </dgm:pt>
    <dgm:pt modelId="{8D10F764-A3AE-4B09-8667-69B0ACE3FC60}" type="pres">
      <dgm:prSet presAssocID="{1AFB0D99-C1A9-4DC2-987F-9D40745177B5}" presName="connectorText" presStyleLbl="sibTrans2D1" presStyleIdx="3" presStyleCnt="9"/>
      <dgm:spPr/>
      <dgm:t>
        <a:bodyPr/>
        <a:lstStyle/>
        <a:p>
          <a:endParaRPr lang="fr-FR"/>
        </a:p>
      </dgm:t>
    </dgm:pt>
    <dgm:pt modelId="{448E89D0-A689-47A6-BA55-1313562E5CD3}" type="pres">
      <dgm:prSet presAssocID="{0530CA44-A93C-44EF-A0D9-18572CFA6B2F}" presName="node" presStyleLbl="node1" presStyleIdx="4" presStyleCnt="10">
        <dgm:presLayoutVars>
          <dgm:bulletEnabled val="1"/>
        </dgm:presLayoutVars>
      </dgm:prSet>
      <dgm:spPr/>
      <dgm:t>
        <a:bodyPr/>
        <a:lstStyle/>
        <a:p>
          <a:endParaRPr lang="fr-FR"/>
        </a:p>
      </dgm:t>
    </dgm:pt>
    <dgm:pt modelId="{42602CC6-223C-49E6-B0F2-C04863BBFACC}" type="pres">
      <dgm:prSet presAssocID="{DB336519-8B7A-436B-B441-7A2C8BC113E4}" presName="sibTrans" presStyleLbl="sibTrans2D1" presStyleIdx="4" presStyleCnt="9"/>
      <dgm:spPr/>
      <dgm:t>
        <a:bodyPr/>
        <a:lstStyle/>
        <a:p>
          <a:endParaRPr lang="fr-FR"/>
        </a:p>
      </dgm:t>
    </dgm:pt>
    <dgm:pt modelId="{A4E14D14-1402-416D-AB2E-2139B2ECB58B}" type="pres">
      <dgm:prSet presAssocID="{DB336519-8B7A-436B-B441-7A2C8BC113E4}" presName="connectorText" presStyleLbl="sibTrans2D1" presStyleIdx="4" presStyleCnt="9"/>
      <dgm:spPr/>
      <dgm:t>
        <a:bodyPr/>
        <a:lstStyle/>
        <a:p>
          <a:endParaRPr lang="fr-FR"/>
        </a:p>
      </dgm:t>
    </dgm:pt>
    <dgm:pt modelId="{28C4108E-6A21-477E-9A3F-3D6FAF92749B}" type="pres">
      <dgm:prSet presAssocID="{BCB3E4E6-80D5-44B8-96BB-C3EF037439F9}" presName="node" presStyleLbl="node1" presStyleIdx="5" presStyleCnt="10">
        <dgm:presLayoutVars>
          <dgm:bulletEnabled val="1"/>
        </dgm:presLayoutVars>
      </dgm:prSet>
      <dgm:spPr/>
      <dgm:t>
        <a:bodyPr/>
        <a:lstStyle/>
        <a:p>
          <a:endParaRPr lang="fr-FR"/>
        </a:p>
      </dgm:t>
    </dgm:pt>
    <dgm:pt modelId="{7F3C822E-7EDE-4E71-86FC-D45659FA14A3}" type="pres">
      <dgm:prSet presAssocID="{779E6C49-FD80-41B7-A63F-6EC1D0BF02B9}" presName="sibTrans" presStyleLbl="sibTrans2D1" presStyleIdx="5" presStyleCnt="9"/>
      <dgm:spPr/>
      <dgm:t>
        <a:bodyPr/>
        <a:lstStyle/>
        <a:p>
          <a:endParaRPr lang="fr-FR"/>
        </a:p>
      </dgm:t>
    </dgm:pt>
    <dgm:pt modelId="{1502098B-BEDA-47F8-88E0-F4B895722A76}" type="pres">
      <dgm:prSet presAssocID="{779E6C49-FD80-41B7-A63F-6EC1D0BF02B9}" presName="connectorText" presStyleLbl="sibTrans2D1" presStyleIdx="5" presStyleCnt="9"/>
      <dgm:spPr/>
      <dgm:t>
        <a:bodyPr/>
        <a:lstStyle/>
        <a:p>
          <a:endParaRPr lang="fr-FR"/>
        </a:p>
      </dgm:t>
    </dgm:pt>
    <dgm:pt modelId="{EE6A20BF-5D68-4A03-AF48-439D61D2577B}" type="pres">
      <dgm:prSet presAssocID="{8D94722B-125D-44C6-89A9-D1FBC617B11D}" presName="node" presStyleLbl="node1" presStyleIdx="6" presStyleCnt="10">
        <dgm:presLayoutVars>
          <dgm:bulletEnabled val="1"/>
        </dgm:presLayoutVars>
      </dgm:prSet>
      <dgm:spPr/>
      <dgm:t>
        <a:bodyPr/>
        <a:lstStyle/>
        <a:p>
          <a:endParaRPr lang="fr-FR"/>
        </a:p>
      </dgm:t>
    </dgm:pt>
    <dgm:pt modelId="{AE52C981-49D2-4059-B36F-CA0BC93E91BC}" type="pres">
      <dgm:prSet presAssocID="{87C9B727-AAD5-4C56-AE6F-F03AE6C386B2}" presName="sibTrans" presStyleLbl="sibTrans2D1" presStyleIdx="6" presStyleCnt="9"/>
      <dgm:spPr/>
      <dgm:t>
        <a:bodyPr/>
        <a:lstStyle/>
        <a:p>
          <a:endParaRPr lang="fr-FR"/>
        </a:p>
      </dgm:t>
    </dgm:pt>
    <dgm:pt modelId="{1F73DE8F-D785-4407-8665-C335E742AE92}" type="pres">
      <dgm:prSet presAssocID="{87C9B727-AAD5-4C56-AE6F-F03AE6C386B2}" presName="connectorText" presStyleLbl="sibTrans2D1" presStyleIdx="6" presStyleCnt="9"/>
      <dgm:spPr/>
      <dgm:t>
        <a:bodyPr/>
        <a:lstStyle/>
        <a:p>
          <a:endParaRPr lang="fr-FR"/>
        </a:p>
      </dgm:t>
    </dgm:pt>
    <dgm:pt modelId="{8DBC3421-29F7-447C-8A8F-0B879AFD1176}" type="pres">
      <dgm:prSet presAssocID="{B5B8E68B-9F0D-4C0A-9F84-9CAB11C517EC}" presName="node" presStyleLbl="node1" presStyleIdx="7" presStyleCnt="10">
        <dgm:presLayoutVars>
          <dgm:bulletEnabled val="1"/>
        </dgm:presLayoutVars>
      </dgm:prSet>
      <dgm:spPr/>
      <dgm:t>
        <a:bodyPr/>
        <a:lstStyle/>
        <a:p>
          <a:endParaRPr lang="fr-FR"/>
        </a:p>
      </dgm:t>
    </dgm:pt>
    <dgm:pt modelId="{85C5AD41-0D72-4B0D-A700-66CCBC71A29C}" type="pres">
      <dgm:prSet presAssocID="{69DEF1F1-BD0E-4770-A771-5F140AC4A9C6}" presName="sibTrans" presStyleLbl="sibTrans2D1" presStyleIdx="7" presStyleCnt="9"/>
      <dgm:spPr/>
      <dgm:t>
        <a:bodyPr/>
        <a:lstStyle/>
        <a:p>
          <a:endParaRPr lang="fr-FR"/>
        </a:p>
      </dgm:t>
    </dgm:pt>
    <dgm:pt modelId="{6F33E47C-D638-41DD-A201-4A621FDDCEA3}" type="pres">
      <dgm:prSet presAssocID="{69DEF1F1-BD0E-4770-A771-5F140AC4A9C6}" presName="connectorText" presStyleLbl="sibTrans2D1" presStyleIdx="7" presStyleCnt="9"/>
      <dgm:spPr/>
      <dgm:t>
        <a:bodyPr/>
        <a:lstStyle/>
        <a:p>
          <a:endParaRPr lang="fr-FR"/>
        </a:p>
      </dgm:t>
    </dgm:pt>
    <dgm:pt modelId="{E331465B-0ADA-4222-BD98-5C4ACE3C4B8C}" type="pres">
      <dgm:prSet presAssocID="{F30E554A-DFE2-4961-8EDB-3346A205FA5D}" presName="node" presStyleLbl="node1" presStyleIdx="8" presStyleCnt="10">
        <dgm:presLayoutVars>
          <dgm:bulletEnabled val="1"/>
        </dgm:presLayoutVars>
      </dgm:prSet>
      <dgm:spPr/>
      <dgm:t>
        <a:bodyPr/>
        <a:lstStyle/>
        <a:p>
          <a:endParaRPr lang="fr-FR"/>
        </a:p>
      </dgm:t>
    </dgm:pt>
    <dgm:pt modelId="{47BE7485-DE40-417C-A362-1C46CED82018}" type="pres">
      <dgm:prSet presAssocID="{FA2AF580-5C96-4B76-813D-D0EF3CB8EC6C}" presName="sibTrans" presStyleLbl="sibTrans2D1" presStyleIdx="8" presStyleCnt="9"/>
      <dgm:spPr/>
      <dgm:t>
        <a:bodyPr/>
        <a:lstStyle/>
        <a:p>
          <a:endParaRPr lang="fr-FR"/>
        </a:p>
      </dgm:t>
    </dgm:pt>
    <dgm:pt modelId="{A958AA04-67F2-4BCE-B980-E97FBC748F40}" type="pres">
      <dgm:prSet presAssocID="{FA2AF580-5C96-4B76-813D-D0EF3CB8EC6C}" presName="connectorText" presStyleLbl="sibTrans2D1" presStyleIdx="8" presStyleCnt="9"/>
      <dgm:spPr/>
      <dgm:t>
        <a:bodyPr/>
        <a:lstStyle/>
        <a:p>
          <a:endParaRPr lang="fr-FR"/>
        </a:p>
      </dgm:t>
    </dgm:pt>
    <dgm:pt modelId="{0B603D51-BA9A-49B5-9F87-1C3A96652B23}" type="pres">
      <dgm:prSet presAssocID="{71E697A9-AA0B-4CE4-B7B6-17BD5D3F126A}" presName="node" presStyleLbl="node1" presStyleIdx="9" presStyleCnt="10">
        <dgm:presLayoutVars>
          <dgm:bulletEnabled val="1"/>
        </dgm:presLayoutVars>
      </dgm:prSet>
      <dgm:spPr/>
      <dgm:t>
        <a:bodyPr/>
        <a:lstStyle/>
        <a:p>
          <a:endParaRPr lang="fr-FR"/>
        </a:p>
      </dgm:t>
    </dgm:pt>
  </dgm:ptLst>
  <dgm:cxnLst>
    <dgm:cxn modelId="{019AE61D-5525-4A31-B0DF-FD5C79A644A8}" srcId="{C8B9759A-9A64-4D30-A99A-8FFEF7BA1359}" destId="{BCB3E4E6-80D5-44B8-96BB-C3EF037439F9}" srcOrd="5" destOrd="0" parTransId="{52E1221F-E57E-46FC-A5DE-CF70711BFE03}" sibTransId="{779E6C49-FD80-41B7-A63F-6EC1D0BF02B9}"/>
    <dgm:cxn modelId="{79AB71B4-F6E9-450E-9EE5-89DF3DB0ED34}" type="presOf" srcId="{DB336519-8B7A-436B-B441-7A2C8BC113E4}" destId="{A4E14D14-1402-416D-AB2E-2139B2ECB58B}" srcOrd="1" destOrd="0" presId="urn:microsoft.com/office/officeart/2005/8/layout/process1"/>
    <dgm:cxn modelId="{E3EE7A76-E54B-470D-9B04-07092FC0A8BD}" type="presOf" srcId="{C8B9759A-9A64-4D30-A99A-8FFEF7BA1359}" destId="{8F2BC0EB-1729-4934-A84E-B8FA561D3B77}" srcOrd="0" destOrd="0" presId="urn:microsoft.com/office/officeart/2005/8/layout/process1"/>
    <dgm:cxn modelId="{11D842DD-4659-4B48-BC59-D600A8AC1430}" type="presOf" srcId="{1AFB0D99-C1A9-4DC2-987F-9D40745177B5}" destId="{752F63DA-A827-4197-96F4-34F612F1DB24}" srcOrd="0" destOrd="0" presId="urn:microsoft.com/office/officeart/2005/8/layout/process1"/>
    <dgm:cxn modelId="{3A6CE1CD-2FB2-4D92-BE36-9A653D6A12C8}" type="presOf" srcId="{69DEF1F1-BD0E-4770-A771-5F140AC4A9C6}" destId="{85C5AD41-0D72-4B0D-A700-66CCBC71A29C}" srcOrd="0" destOrd="0" presId="urn:microsoft.com/office/officeart/2005/8/layout/process1"/>
    <dgm:cxn modelId="{366418E6-E0D6-452D-A0D6-D94B3327FB0C}" srcId="{C8B9759A-9A64-4D30-A99A-8FFEF7BA1359}" destId="{F30E554A-DFE2-4961-8EDB-3346A205FA5D}" srcOrd="8" destOrd="0" parTransId="{02AE2EDB-9A84-4E07-8D15-2257F03E5774}" sibTransId="{FA2AF580-5C96-4B76-813D-D0EF3CB8EC6C}"/>
    <dgm:cxn modelId="{75CD820B-78D9-4D2D-B40B-24B71E9B3AF4}" type="presOf" srcId="{FA2AF580-5C96-4B76-813D-D0EF3CB8EC6C}" destId="{A958AA04-67F2-4BCE-B980-E97FBC748F40}" srcOrd="1" destOrd="0" presId="urn:microsoft.com/office/officeart/2005/8/layout/process1"/>
    <dgm:cxn modelId="{1721124B-719D-4960-A219-3BE6FD829F61}" type="presOf" srcId="{EBE5C908-47A4-4B1B-82D6-3E2C8483490F}" destId="{CC84FE02-F64E-4E2A-AB57-BE299E8F1E38}" srcOrd="0" destOrd="0" presId="urn:microsoft.com/office/officeart/2005/8/layout/process1"/>
    <dgm:cxn modelId="{DA441331-B500-4422-953D-1CC66AA46B6B}" type="presOf" srcId="{87C9B727-AAD5-4C56-AE6F-F03AE6C386B2}" destId="{AE52C981-49D2-4059-B36F-CA0BC93E91BC}" srcOrd="0" destOrd="0" presId="urn:microsoft.com/office/officeart/2005/8/layout/process1"/>
    <dgm:cxn modelId="{C59129A4-A63A-46B1-BF87-ED425D826700}" type="presOf" srcId="{1AFB0D99-C1A9-4DC2-987F-9D40745177B5}" destId="{8D10F764-A3AE-4B09-8667-69B0ACE3FC60}" srcOrd="1" destOrd="0" presId="urn:microsoft.com/office/officeart/2005/8/layout/process1"/>
    <dgm:cxn modelId="{3E48BE67-50F2-468A-B8EB-F7EAE5BFCEDA}" srcId="{C8B9759A-9A64-4D30-A99A-8FFEF7BA1359}" destId="{8D94722B-125D-44C6-89A9-D1FBC617B11D}" srcOrd="6" destOrd="0" parTransId="{04A9F907-B18A-4739-8194-DCCEE1293894}" sibTransId="{87C9B727-AAD5-4C56-AE6F-F03AE6C386B2}"/>
    <dgm:cxn modelId="{43C9CEA2-D8DE-4FE7-8A6D-AC20774CFF52}" type="presOf" srcId="{EBE5C908-47A4-4B1B-82D6-3E2C8483490F}" destId="{C162D672-23E8-477D-9E3F-7CCA1AD627B9}" srcOrd="1" destOrd="0" presId="urn:microsoft.com/office/officeart/2005/8/layout/process1"/>
    <dgm:cxn modelId="{FB70A837-E056-48E4-BD9B-86D2D76CD11F}" type="presOf" srcId="{C24C8447-2BAD-47F4-8C7E-9129B1FDA362}" destId="{93A001B3-53ED-4C58-A32A-35A64D9EEEE5}" srcOrd="0" destOrd="0" presId="urn:microsoft.com/office/officeart/2005/8/layout/process1"/>
    <dgm:cxn modelId="{DA1C1F59-C789-4716-B581-7078B709433F}" type="presOf" srcId="{E556893A-87A2-4063-A065-C42FFA4CFF50}" destId="{93ECA1F3-439E-4D31-96F7-E5587AC2AFFD}" srcOrd="1" destOrd="0" presId="urn:microsoft.com/office/officeart/2005/8/layout/process1"/>
    <dgm:cxn modelId="{90F29010-843F-4DC7-9589-49241971A16C}" srcId="{C8B9759A-9A64-4D30-A99A-8FFEF7BA1359}" destId="{B5B8E68B-9F0D-4C0A-9F84-9CAB11C517EC}" srcOrd="7" destOrd="0" parTransId="{42A3D837-5C2F-420C-B234-61165305A281}" sibTransId="{69DEF1F1-BD0E-4770-A771-5F140AC4A9C6}"/>
    <dgm:cxn modelId="{7EFB8BFE-1B4D-4B89-810D-61D8A8D37A5C}" type="presOf" srcId="{71E697A9-AA0B-4CE4-B7B6-17BD5D3F126A}" destId="{0B603D51-BA9A-49B5-9F87-1C3A96652B23}" srcOrd="0" destOrd="0" presId="urn:microsoft.com/office/officeart/2005/8/layout/process1"/>
    <dgm:cxn modelId="{28A09A2A-B342-4979-A75F-036228C337B5}" srcId="{C8B9759A-9A64-4D30-A99A-8FFEF7BA1359}" destId="{C24C8447-2BAD-47F4-8C7E-9129B1FDA362}" srcOrd="3" destOrd="0" parTransId="{51BB4B7C-F74D-4E64-B252-AE985F027A8E}" sibTransId="{1AFB0D99-C1A9-4DC2-987F-9D40745177B5}"/>
    <dgm:cxn modelId="{2F5514A0-2D65-4E93-9D9E-8D52CCEEDCFA}" srcId="{C8B9759A-9A64-4D30-A99A-8FFEF7BA1359}" destId="{0530CA44-A93C-44EF-A0D9-18572CFA6B2F}" srcOrd="4" destOrd="0" parTransId="{DC6126E5-E8E0-4350-9E9F-F23C42C89AEA}" sibTransId="{DB336519-8B7A-436B-B441-7A2C8BC113E4}"/>
    <dgm:cxn modelId="{8D0962F6-77EE-4508-8A00-F536532C5A27}" srcId="{C8B9759A-9A64-4D30-A99A-8FFEF7BA1359}" destId="{264AA956-DF10-4199-91E1-A35A50EFF2DB}" srcOrd="1" destOrd="0" parTransId="{AE574814-FED0-47DE-9D95-410403A294E1}" sibTransId="{E556893A-87A2-4063-A065-C42FFA4CFF50}"/>
    <dgm:cxn modelId="{39D309FB-4270-4604-B816-6010BAE69D1D}" type="presOf" srcId="{E264AB2B-8EF2-46AE-A34D-3A7EB4A399DC}" destId="{4682F194-1C8E-483A-B13F-3A08561DD0D0}" srcOrd="0" destOrd="0" presId="urn:microsoft.com/office/officeart/2005/8/layout/process1"/>
    <dgm:cxn modelId="{94C25396-401D-4A7E-91CD-68F0AC3E6C48}" type="presOf" srcId="{779E6C49-FD80-41B7-A63F-6EC1D0BF02B9}" destId="{7F3C822E-7EDE-4E71-86FC-D45659FA14A3}" srcOrd="0" destOrd="0" presId="urn:microsoft.com/office/officeart/2005/8/layout/process1"/>
    <dgm:cxn modelId="{82076AC6-FDF3-48AB-8BF0-79BBA9096780}" type="presOf" srcId="{F30E554A-DFE2-4961-8EDB-3346A205FA5D}" destId="{E331465B-0ADA-4222-BD98-5C4ACE3C4B8C}" srcOrd="0" destOrd="0" presId="urn:microsoft.com/office/officeart/2005/8/layout/process1"/>
    <dgm:cxn modelId="{74AB858D-D410-461E-B33D-5D7BD7B3B929}" type="presOf" srcId="{0530CA44-A93C-44EF-A0D9-18572CFA6B2F}" destId="{448E89D0-A689-47A6-BA55-1313562E5CD3}" srcOrd="0" destOrd="0" presId="urn:microsoft.com/office/officeart/2005/8/layout/process1"/>
    <dgm:cxn modelId="{C03E9776-718C-4A72-84CE-7BA797146AE9}" type="presOf" srcId="{E264AB2B-8EF2-46AE-A34D-3A7EB4A399DC}" destId="{7119A89D-7405-43EA-B2DB-1C9B5065CD3A}" srcOrd="1" destOrd="0" presId="urn:microsoft.com/office/officeart/2005/8/layout/process1"/>
    <dgm:cxn modelId="{34CC5971-6BEA-415A-8C8E-23AD8A6A486B}" type="presOf" srcId="{8D94722B-125D-44C6-89A9-D1FBC617B11D}" destId="{EE6A20BF-5D68-4A03-AF48-439D61D2577B}" srcOrd="0" destOrd="0" presId="urn:microsoft.com/office/officeart/2005/8/layout/process1"/>
    <dgm:cxn modelId="{4E2C5C16-F405-4FCF-9394-3C53D424A43F}" srcId="{C8B9759A-9A64-4D30-A99A-8FFEF7BA1359}" destId="{54042B88-DA55-447F-BE8C-0465385CA621}" srcOrd="2" destOrd="0" parTransId="{0B6A1794-3591-4595-958D-985C2F187779}" sibTransId="{EBE5C908-47A4-4B1B-82D6-3E2C8483490F}"/>
    <dgm:cxn modelId="{D541A77B-6EBC-4CD1-9C8F-7EDCC4CC36BA}" type="presOf" srcId="{54042B88-DA55-447F-BE8C-0465385CA621}" destId="{A55B270B-F910-4244-A8FF-26C9E02A8287}" srcOrd="0" destOrd="0" presId="urn:microsoft.com/office/officeart/2005/8/layout/process1"/>
    <dgm:cxn modelId="{D25AD207-5D23-4CAA-A5AD-A7D01C4F657B}" type="presOf" srcId="{264AA956-DF10-4199-91E1-A35A50EFF2DB}" destId="{55FD55AB-6CDE-4B50-AAE9-C1A6ADF4C5BE}" srcOrd="0" destOrd="0" presId="urn:microsoft.com/office/officeart/2005/8/layout/process1"/>
    <dgm:cxn modelId="{F2DA095B-C2D1-485B-A182-D032188E8F20}" type="presOf" srcId="{E556893A-87A2-4063-A065-C42FFA4CFF50}" destId="{CDCA3224-0284-4D92-92AB-4866144A8383}" srcOrd="0" destOrd="0" presId="urn:microsoft.com/office/officeart/2005/8/layout/process1"/>
    <dgm:cxn modelId="{139B1804-1DED-417E-B113-8CAD1BEF27D5}" srcId="{C8B9759A-9A64-4D30-A99A-8FFEF7BA1359}" destId="{71E697A9-AA0B-4CE4-B7B6-17BD5D3F126A}" srcOrd="9" destOrd="0" parTransId="{66A5D2D2-EB71-40C9-A42B-38A9E157D70B}" sibTransId="{E8E89301-54A0-4845-9B9A-6CDA25DC0CC7}"/>
    <dgm:cxn modelId="{C8242D25-73B6-4D18-BCF1-2C945E575BA9}" type="presOf" srcId="{87C9B727-AAD5-4C56-AE6F-F03AE6C386B2}" destId="{1F73DE8F-D785-4407-8665-C335E742AE92}" srcOrd="1" destOrd="0" presId="urn:microsoft.com/office/officeart/2005/8/layout/process1"/>
    <dgm:cxn modelId="{7A75A31C-55E1-4068-BD4F-88EB84F36C4B}" type="presOf" srcId="{B5B8E68B-9F0D-4C0A-9F84-9CAB11C517EC}" destId="{8DBC3421-29F7-447C-8A8F-0B879AFD1176}" srcOrd="0" destOrd="0" presId="urn:microsoft.com/office/officeart/2005/8/layout/process1"/>
    <dgm:cxn modelId="{503C022E-B9E0-4BEC-957C-B05568505371}" type="presOf" srcId="{BCB3E4E6-80D5-44B8-96BB-C3EF037439F9}" destId="{28C4108E-6A21-477E-9A3F-3D6FAF92749B}" srcOrd="0" destOrd="0" presId="urn:microsoft.com/office/officeart/2005/8/layout/process1"/>
    <dgm:cxn modelId="{C9A546E3-8164-4379-984D-4BEC36EFE9BA}" type="presOf" srcId="{69DEF1F1-BD0E-4770-A771-5F140AC4A9C6}" destId="{6F33E47C-D638-41DD-A201-4A621FDDCEA3}" srcOrd="1" destOrd="0" presId="urn:microsoft.com/office/officeart/2005/8/layout/process1"/>
    <dgm:cxn modelId="{C2132D14-E374-4330-8059-467C8CA6C61A}" type="presOf" srcId="{FA2AF580-5C96-4B76-813D-D0EF3CB8EC6C}" destId="{47BE7485-DE40-417C-A362-1C46CED82018}" srcOrd="0" destOrd="0" presId="urn:microsoft.com/office/officeart/2005/8/layout/process1"/>
    <dgm:cxn modelId="{453239C8-08A5-427B-9436-FD1A4547C57E}" type="presOf" srcId="{DB336519-8B7A-436B-B441-7A2C8BC113E4}" destId="{42602CC6-223C-49E6-B0F2-C04863BBFACC}" srcOrd="0" destOrd="0" presId="urn:microsoft.com/office/officeart/2005/8/layout/process1"/>
    <dgm:cxn modelId="{9E820DF2-536F-402C-AE3B-471432562A2D}" srcId="{C8B9759A-9A64-4D30-A99A-8FFEF7BA1359}" destId="{4F592403-D5EA-4B56-AAA5-941A23193EC9}" srcOrd="0" destOrd="0" parTransId="{3637C516-A535-4B19-8D45-FB045F3DE314}" sibTransId="{E264AB2B-8EF2-46AE-A34D-3A7EB4A399DC}"/>
    <dgm:cxn modelId="{6BD07467-C9D8-4258-B18C-7826DF8FA663}" type="presOf" srcId="{4F592403-D5EA-4B56-AAA5-941A23193EC9}" destId="{0425138D-D42F-4789-BFB8-D53ADA009C61}" srcOrd="0" destOrd="0" presId="urn:microsoft.com/office/officeart/2005/8/layout/process1"/>
    <dgm:cxn modelId="{A02A332C-074B-4F2C-BA5C-FCA0E0CC6E9B}" type="presOf" srcId="{779E6C49-FD80-41B7-A63F-6EC1D0BF02B9}" destId="{1502098B-BEDA-47F8-88E0-F4B895722A76}" srcOrd="1" destOrd="0" presId="urn:microsoft.com/office/officeart/2005/8/layout/process1"/>
    <dgm:cxn modelId="{D0C10440-B0A8-40FB-A644-D8ECD437B8C9}" type="presParOf" srcId="{8F2BC0EB-1729-4934-A84E-B8FA561D3B77}" destId="{0425138D-D42F-4789-BFB8-D53ADA009C61}" srcOrd="0" destOrd="0" presId="urn:microsoft.com/office/officeart/2005/8/layout/process1"/>
    <dgm:cxn modelId="{EC83E4B5-C7CB-4BB9-9C65-0B204A19C87E}" type="presParOf" srcId="{8F2BC0EB-1729-4934-A84E-B8FA561D3B77}" destId="{4682F194-1C8E-483A-B13F-3A08561DD0D0}" srcOrd="1" destOrd="0" presId="urn:microsoft.com/office/officeart/2005/8/layout/process1"/>
    <dgm:cxn modelId="{90E01DE3-636F-4D44-8647-87A4B9F0AE1B}" type="presParOf" srcId="{4682F194-1C8E-483A-B13F-3A08561DD0D0}" destId="{7119A89D-7405-43EA-B2DB-1C9B5065CD3A}" srcOrd="0" destOrd="0" presId="urn:microsoft.com/office/officeart/2005/8/layout/process1"/>
    <dgm:cxn modelId="{9308D175-E9A6-40DE-9625-4F542C6A5D2D}" type="presParOf" srcId="{8F2BC0EB-1729-4934-A84E-B8FA561D3B77}" destId="{55FD55AB-6CDE-4B50-AAE9-C1A6ADF4C5BE}" srcOrd="2" destOrd="0" presId="urn:microsoft.com/office/officeart/2005/8/layout/process1"/>
    <dgm:cxn modelId="{7D55A51D-65AA-4A58-B849-44D49AEE29B1}" type="presParOf" srcId="{8F2BC0EB-1729-4934-A84E-B8FA561D3B77}" destId="{CDCA3224-0284-4D92-92AB-4866144A8383}" srcOrd="3" destOrd="0" presId="urn:microsoft.com/office/officeart/2005/8/layout/process1"/>
    <dgm:cxn modelId="{26650388-C11E-48E8-9ED8-CC19DF23AE39}" type="presParOf" srcId="{CDCA3224-0284-4D92-92AB-4866144A8383}" destId="{93ECA1F3-439E-4D31-96F7-E5587AC2AFFD}" srcOrd="0" destOrd="0" presId="urn:microsoft.com/office/officeart/2005/8/layout/process1"/>
    <dgm:cxn modelId="{E101A5AA-4E51-4072-8FDE-967249B6231A}" type="presParOf" srcId="{8F2BC0EB-1729-4934-A84E-B8FA561D3B77}" destId="{A55B270B-F910-4244-A8FF-26C9E02A8287}" srcOrd="4" destOrd="0" presId="urn:microsoft.com/office/officeart/2005/8/layout/process1"/>
    <dgm:cxn modelId="{057EAD2F-3732-46B4-AB75-9712C70051AB}" type="presParOf" srcId="{8F2BC0EB-1729-4934-A84E-B8FA561D3B77}" destId="{CC84FE02-F64E-4E2A-AB57-BE299E8F1E38}" srcOrd="5" destOrd="0" presId="urn:microsoft.com/office/officeart/2005/8/layout/process1"/>
    <dgm:cxn modelId="{1FD6FCBA-2E64-4DD2-94DF-C26C0E2A28A9}" type="presParOf" srcId="{CC84FE02-F64E-4E2A-AB57-BE299E8F1E38}" destId="{C162D672-23E8-477D-9E3F-7CCA1AD627B9}" srcOrd="0" destOrd="0" presId="urn:microsoft.com/office/officeart/2005/8/layout/process1"/>
    <dgm:cxn modelId="{874828D9-4D4A-40B6-A087-3B816E3AC977}" type="presParOf" srcId="{8F2BC0EB-1729-4934-A84E-B8FA561D3B77}" destId="{93A001B3-53ED-4C58-A32A-35A64D9EEEE5}" srcOrd="6" destOrd="0" presId="urn:microsoft.com/office/officeart/2005/8/layout/process1"/>
    <dgm:cxn modelId="{93E96E12-E599-45A3-932E-22985EF70859}" type="presParOf" srcId="{8F2BC0EB-1729-4934-A84E-B8FA561D3B77}" destId="{752F63DA-A827-4197-96F4-34F612F1DB24}" srcOrd="7" destOrd="0" presId="urn:microsoft.com/office/officeart/2005/8/layout/process1"/>
    <dgm:cxn modelId="{22036A54-42CC-4279-A6B0-6F787B7E71A7}" type="presParOf" srcId="{752F63DA-A827-4197-96F4-34F612F1DB24}" destId="{8D10F764-A3AE-4B09-8667-69B0ACE3FC60}" srcOrd="0" destOrd="0" presId="urn:microsoft.com/office/officeart/2005/8/layout/process1"/>
    <dgm:cxn modelId="{0C56E1C8-71EB-4A01-8F24-0E5A6DD738DE}" type="presParOf" srcId="{8F2BC0EB-1729-4934-A84E-B8FA561D3B77}" destId="{448E89D0-A689-47A6-BA55-1313562E5CD3}" srcOrd="8" destOrd="0" presId="urn:microsoft.com/office/officeart/2005/8/layout/process1"/>
    <dgm:cxn modelId="{B1DF7613-C0D1-439B-B92D-FE4EB8EDEEE6}" type="presParOf" srcId="{8F2BC0EB-1729-4934-A84E-B8FA561D3B77}" destId="{42602CC6-223C-49E6-B0F2-C04863BBFACC}" srcOrd="9" destOrd="0" presId="urn:microsoft.com/office/officeart/2005/8/layout/process1"/>
    <dgm:cxn modelId="{32D745BF-52A9-4D88-89D8-73C127A2B44B}" type="presParOf" srcId="{42602CC6-223C-49E6-B0F2-C04863BBFACC}" destId="{A4E14D14-1402-416D-AB2E-2139B2ECB58B}" srcOrd="0" destOrd="0" presId="urn:microsoft.com/office/officeart/2005/8/layout/process1"/>
    <dgm:cxn modelId="{47A74C7A-A604-4217-A26C-B0A2836F9FA1}" type="presParOf" srcId="{8F2BC0EB-1729-4934-A84E-B8FA561D3B77}" destId="{28C4108E-6A21-477E-9A3F-3D6FAF92749B}" srcOrd="10" destOrd="0" presId="urn:microsoft.com/office/officeart/2005/8/layout/process1"/>
    <dgm:cxn modelId="{640418CA-4195-4575-A1F8-3365F46BD8C4}" type="presParOf" srcId="{8F2BC0EB-1729-4934-A84E-B8FA561D3B77}" destId="{7F3C822E-7EDE-4E71-86FC-D45659FA14A3}" srcOrd="11" destOrd="0" presId="urn:microsoft.com/office/officeart/2005/8/layout/process1"/>
    <dgm:cxn modelId="{4432B933-EDFB-4145-9ABF-CF04375C6450}" type="presParOf" srcId="{7F3C822E-7EDE-4E71-86FC-D45659FA14A3}" destId="{1502098B-BEDA-47F8-88E0-F4B895722A76}" srcOrd="0" destOrd="0" presId="urn:microsoft.com/office/officeart/2005/8/layout/process1"/>
    <dgm:cxn modelId="{F4275F23-436C-4985-AA3F-EA216A2D0E0B}" type="presParOf" srcId="{8F2BC0EB-1729-4934-A84E-B8FA561D3B77}" destId="{EE6A20BF-5D68-4A03-AF48-439D61D2577B}" srcOrd="12" destOrd="0" presId="urn:microsoft.com/office/officeart/2005/8/layout/process1"/>
    <dgm:cxn modelId="{B0BD2E41-D625-4486-AAB8-C90474942722}" type="presParOf" srcId="{8F2BC0EB-1729-4934-A84E-B8FA561D3B77}" destId="{AE52C981-49D2-4059-B36F-CA0BC93E91BC}" srcOrd="13" destOrd="0" presId="urn:microsoft.com/office/officeart/2005/8/layout/process1"/>
    <dgm:cxn modelId="{D2C6A1B5-8B42-4186-AAD5-B766F57022CF}" type="presParOf" srcId="{AE52C981-49D2-4059-B36F-CA0BC93E91BC}" destId="{1F73DE8F-D785-4407-8665-C335E742AE92}" srcOrd="0" destOrd="0" presId="urn:microsoft.com/office/officeart/2005/8/layout/process1"/>
    <dgm:cxn modelId="{23B3D451-E6A9-4931-ADFA-F43F53F9EA9E}" type="presParOf" srcId="{8F2BC0EB-1729-4934-A84E-B8FA561D3B77}" destId="{8DBC3421-29F7-447C-8A8F-0B879AFD1176}" srcOrd="14" destOrd="0" presId="urn:microsoft.com/office/officeart/2005/8/layout/process1"/>
    <dgm:cxn modelId="{29674DC4-75E2-4EE3-B113-C3913C6C7A5E}" type="presParOf" srcId="{8F2BC0EB-1729-4934-A84E-B8FA561D3B77}" destId="{85C5AD41-0D72-4B0D-A700-66CCBC71A29C}" srcOrd="15" destOrd="0" presId="urn:microsoft.com/office/officeart/2005/8/layout/process1"/>
    <dgm:cxn modelId="{912603BF-9EC8-4A71-B37C-06D954C5C917}" type="presParOf" srcId="{85C5AD41-0D72-4B0D-A700-66CCBC71A29C}" destId="{6F33E47C-D638-41DD-A201-4A621FDDCEA3}" srcOrd="0" destOrd="0" presId="urn:microsoft.com/office/officeart/2005/8/layout/process1"/>
    <dgm:cxn modelId="{778F8463-ABFB-4D4C-A93E-3FBF95DABAFF}" type="presParOf" srcId="{8F2BC0EB-1729-4934-A84E-B8FA561D3B77}" destId="{E331465B-0ADA-4222-BD98-5C4ACE3C4B8C}" srcOrd="16" destOrd="0" presId="urn:microsoft.com/office/officeart/2005/8/layout/process1"/>
    <dgm:cxn modelId="{C3978758-A051-46C7-A513-69BC0D3CAAF0}" type="presParOf" srcId="{8F2BC0EB-1729-4934-A84E-B8FA561D3B77}" destId="{47BE7485-DE40-417C-A362-1C46CED82018}" srcOrd="17" destOrd="0" presId="urn:microsoft.com/office/officeart/2005/8/layout/process1"/>
    <dgm:cxn modelId="{FF7A96C6-1E7F-4919-96F4-85A398431F29}" type="presParOf" srcId="{47BE7485-DE40-417C-A362-1C46CED82018}" destId="{A958AA04-67F2-4BCE-B980-E97FBC748F40}" srcOrd="0" destOrd="0" presId="urn:microsoft.com/office/officeart/2005/8/layout/process1"/>
    <dgm:cxn modelId="{B99E7A8D-F608-4667-ABCF-46D6288BB9EC}" type="presParOf" srcId="{8F2BC0EB-1729-4934-A84E-B8FA561D3B77}" destId="{0B603D51-BA9A-49B5-9F87-1C3A96652B23}" srcOrd="18"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5138D-D42F-4789-BFB8-D53ADA009C61}">
      <dsp:nvSpPr>
        <dsp:cNvPr id="0" name=""/>
        <dsp:cNvSpPr/>
      </dsp:nvSpPr>
      <dsp:spPr>
        <a:xfrm>
          <a:off x="2490" y="241573"/>
          <a:ext cx="624816" cy="37489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noProof="0" dirty="0" smtClean="0"/>
            <a:t>Assembling</a:t>
          </a:r>
          <a:endParaRPr lang="en-US" sz="800" b="0" kern="1200" noProof="0" dirty="0"/>
        </a:p>
      </dsp:txBody>
      <dsp:txXfrm>
        <a:off x="13470" y="252553"/>
        <a:ext cx="602856" cy="352930"/>
      </dsp:txXfrm>
    </dsp:sp>
    <dsp:sp modelId="{4682F194-1C8E-483A-B13F-3A08561DD0D0}">
      <dsp:nvSpPr>
        <dsp:cNvPr id="0" name=""/>
        <dsp:cNvSpPr/>
      </dsp:nvSpPr>
      <dsp:spPr>
        <a:xfrm>
          <a:off x="689789" y="351541"/>
          <a:ext cx="132461" cy="1549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b="0" kern="1200" noProof="0" dirty="0"/>
        </a:p>
      </dsp:txBody>
      <dsp:txXfrm>
        <a:off x="689789" y="382532"/>
        <a:ext cx="92723" cy="92972"/>
      </dsp:txXfrm>
    </dsp:sp>
    <dsp:sp modelId="{55FD55AB-6CDE-4B50-AAE9-C1A6ADF4C5BE}">
      <dsp:nvSpPr>
        <dsp:cNvPr id="0" name=""/>
        <dsp:cNvSpPr/>
      </dsp:nvSpPr>
      <dsp:spPr>
        <a:xfrm>
          <a:off x="877234" y="241573"/>
          <a:ext cx="624816" cy="374890"/>
        </a:xfrm>
        <a:prstGeom prst="roundRect">
          <a:avLst>
            <a:gd name="adj" fmla="val 10000"/>
          </a:avLst>
        </a:prstGeom>
        <a:solidFill>
          <a:schemeClr val="bg1">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noProof="0" dirty="0" smtClean="0"/>
            <a:t>Verification</a:t>
          </a:r>
          <a:endParaRPr lang="en-US" sz="800" b="0" kern="1200" noProof="0" dirty="0"/>
        </a:p>
      </dsp:txBody>
      <dsp:txXfrm>
        <a:off x="888214" y="252553"/>
        <a:ext cx="602856" cy="352930"/>
      </dsp:txXfrm>
    </dsp:sp>
    <dsp:sp modelId="{CDCA3224-0284-4D92-92AB-4866144A8383}">
      <dsp:nvSpPr>
        <dsp:cNvPr id="0" name=""/>
        <dsp:cNvSpPr/>
      </dsp:nvSpPr>
      <dsp:spPr>
        <a:xfrm>
          <a:off x="1564532" y="351541"/>
          <a:ext cx="132461" cy="1549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b="0" kern="1200" noProof="0" dirty="0"/>
        </a:p>
      </dsp:txBody>
      <dsp:txXfrm>
        <a:off x="1564532" y="382532"/>
        <a:ext cx="92723" cy="92972"/>
      </dsp:txXfrm>
    </dsp:sp>
    <dsp:sp modelId="{A55B270B-F910-4244-A8FF-26C9E02A8287}">
      <dsp:nvSpPr>
        <dsp:cNvPr id="0" name=""/>
        <dsp:cNvSpPr/>
      </dsp:nvSpPr>
      <dsp:spPr>
        <a:xfrm>
          <a:off x="1751977" y="241573"/>
          <a:ext cx="624816" cy="3748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noProof="0" dirty="0" smtClean="0"/>
            <a:t>Horizontal HPR</a:t>
          </a:r>
          <a:endParaRPr lang="en-US" sz="800" b="0" kern="1200" noProof="0" dirty="0"/>
        </a:p>
      </dsp:txBody>
      <dsp:txXfrm>
        <a:off x="1762957" y="252553"/>
        <a:ext cx="602856" cy="352930"/>
      </dsp:txXfrm>
    </dsp:sp>
    <dsp:sp modelId="{CC84FE02-F64E-4E2A-AB57-BE299E8F1E38}">
      <dsp:nvSpPr>
        <dsp:cNvPr id="0" name=""/>
        <dsp:cNvSpPr/>
      </dsp:nvSpPr>
      <dsp:spPr>
        <a:xfrm>
          <a:off x="2439276" y="351541"/>
          <a:ext cx="132461" cy="1549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b="0" kern="1200" noProof="0" dirty="0"/>
        </a:p>
      </dsp:txBody>
      <dsp:txXfrm>
        <a:off x="2439276" y="382532"/>
        <a:ext cx="92723" cy="92972"/>
      </dsp:txXfrm>
    </dsp:sp>
    <dsp:sp modelId="{93A001B3-53ED-4C58-A32A-35A64D9EEEE5}">
      <dsp:nvSpPr>
        <dsp:cNvPr id="0" name=""/>
        <dsp:cNvSpPr/>
      </dsp:nvSpPr>
      <dsp:spPr>
        <a:xfrm>
          <a:off x="2626721" y="241573"/>
          <a:ext cx="624816" cy="3748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noProof="0" dirty="0" smtClean="0"/>
            <a:t>Vertical HPR</a:t>
          </a:r>
          <a:endParaRPr lang="en-US" sz="800" b="0" kern="1200" noProof="0" dirty="0"/>
        </a:p>
      </dsp:txBody>
      <dsp:txXfrm>
        <a:off x="2637701" y="252553"/>
        <a:ext cx="602856" cy="352930"/>
      </dsp:txXfrm>
    </dsp:sp>
    <dsp:sp modelId="{752F63DA-A827-4197-96F4-34F612F1DB24}">
      <dsp:nvSpPr>
        <dsp:cNvPr id="0" name=""/>
        <dsp:cNvSpPr/>
      </dsp:nvSpPr>
      <dsp:spPr>
        <a:xfrm>
          <a:off x="3314019" y="351541"/>
          <a:ext cx="132461" cy="1549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b="0" kern="1200" noProof="0" dirty="0"/>
        </a:p>
      </dsp:txBody>
      <dsp:txXfrm>
        <a:off x="3314019" y="382532"/>
        <a:ext cx="92723" cy="92972"/>
      </dsp:txXfrm>
    </dsp:sp>
    <dsp:sp modelId="{448E89D0-A689-47A6-BA55-1313562E5CD3}">
      <dsp:nvSpPr>
        <dsp:cNvPr id="0" name=""/>
        <dsp:cNvSpPr/>
      </dsp:nvSpPr>
      <dsp:spPr>
        <a:xfrm>
          <a:off x="3501464" y="241573"/>
          <a:ext cx="624816" cy="3748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noProof="0" dirty="0" smtClean="0"/>
            <a:t>Tilted HPR</a:t>
          </a:r>
          <a:br>
            <a:rPr lang="en-US" sz="800" b="0" kern="1200" noProof="0" dirty="0" smtClean="0"/>
          </a:br>
          <a:r>
            <a:rPr lang="en-US" sz="800" b="0" kern="1200" noProof="0" dirty="0" smtClean="0"/>
            <a:t>(x4)</a:t>
          </a:r>
          <a:endParaRPr lang="en-US" sz="800" b="0" kern="1200" noProof="0" dirty="0"/>
        </a:p>
      </dsp:txBody>
      <dsp:txXfrm>
        <a:off x="3512444" y="252553"/>
        <a:ext cx="602856" cy="352930"/>
      </dsp:txXfrm>
    </dsp:sp>
    <dsp:sp modelId="{42602CC6-223C-49E6-B0F2-C04863BBFACC}">
      <dsp:nvSpPr>
        <dsp:cNvPr id="0" name=""/>
        <dsp:cNvSpPr/>
      </dsp:nvSpPr>
      <dsp:spPr>
        <a:xfrm>
          <a:off x="4188763" y="351541"/>
          <a:ext cx="132461" cy="1549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b="0" kern="1200" noProof="0" dirty="0"/>
        </a:p>
      </dsp:txBody>
      <dsp:txXfrm>
        <a:off x="4188763" y="382532"/>
        <a:ext cx="92723" cy="92972"/>
      </dsp:txXfrm>
    </dsp:sp>
    <dsp:sp modelId="{28C4108E-6A21-477E-9A3F-3D6FAF92749B}">
      <dsp:nvSpPr>
        <dsp:cNvPr id="0" name=""/>
        <dsp:cNvSpPr/>
      </dsp:nvSpPr>
      <dsp:spPr>
        <a:xfrm>
          <a:off x="4376208" y="241573"/>
          <a:ext cx="624816" cy="374890"/>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noProof="0" dirty="0" smtClean="0"/>
            <a:t>Cavity flip</a:t>
          </a:r>
          <a:endParaRPr lang="en-US" sz="800" b="0" kern="1200" noProof="0" dirty="0"/>
        </a:p>
      </dsp:txBody>
      <dsp:txXfrm>
        <a:off x="4387188" y="252553"/>
        <a:ext cx="602856" cy="352930"/>
      </dsp:txXfrm>
    </dsp:sp>
    <dsp:sp modelId="{7F3C822E-7EDE-4E71-86FC-D45659FA14A3}">
      <dsp:nvSpPr>
        <dsp:cNvPr id="0" name=""/>
        <dsp:cNvSpPr/>
      </dsp:nvSpPr>
      <dsp:spPr>
        <a:xfrm>
          <a:off x="5063506" y="351541"/>
          <a:ext cx="132461" cy="1549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b="0" kern="1200" noProof="0" dirty="0"/>
        </a:p>
      </dsp:txBody>
      <dsp:txXfrm>
        <a:off x="5063506" y="382532"/>
        <a:ext cx="92723" cy="92972"/>
      </dsp:txXfrm>
    </dsp:sp>
    <dsp:sp modelId="{EE6A20BF-5D68-4A03-AF48-439D61D2577B}">
      <dsp:nvSpPr>
        <dsp:cNvPr id="0" name=""/>
        <dsp:cNvSpPr/>
      </dsp:nvSpPr>
      <dsp:spPr>
        <a:xfrm>
          <a:off x="5250951" y="241573"/>
          <a:ext cx="624816" cy="3748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noProof="0" dirty="0" smtClean="0"/>
            <a:t>Horizontal HPR</a:t>
          </a:r>
          <a:endParaRPr lang="en-US" sz="800" b="0" kern="1200" noProof="0" dirty="0"/>
        </a:p>
      </dsp:txBody>
      <dsp:txXfrm>
        <a:off x="5261931" y="252553"/>
        <a:ext cx="602856" cy="352930"/>
      </dsp:txXfrm>
    </dsp:sp>
    <dsp:sp modelId="{AE52C981-49D2-4059-B36F-CA0BC93E91BC}">
      <dsp:nvSpPr>
        <dsp:cNvPr id="0" name=""/>
        <dsp:cNvSpPr/>
      </dsp:nvSpPr>
      <dsp:spPr>
        <a:xfrm>
          <a:off x="5938250" y="351541"/>
          <a:ext cx="132461" cy="1549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b="0" kern="1200" noProof="0" dirty="0"/>
        </a:p>
      </dsp:txBody>
      <dsp:txXfrm>
        <a:off x="5938250" y="382532"/>
        <a:ext cx="92723" cy="92972"/>
      </dsp:txXfrm>
    </dsp:sp>
    <dsp:sp modelId="{8DBC3421-29F7-447C-8A8F-0B879AFD1176}">
      <dsp:nvSpPr>
        <dsp:cNvPr id="0" name=""/>
        <dsp:cNvSpPr/>
      </dsp:nvSpPr>
      <dsp:spPr>
        <a:xfrm>
          <a:off x="6125695" y="241573"/>
          <a:ext cx="624816" cy="3748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noProof="0" dirty="0" smtClean="0"/>
            <a:t>Vertical HPR</a:t>
          </a:r>
          <a:endParaRPr lang="en-US" sz="800" b="0" kern="1200" noProof="0" dirty="0"/>
        </a:p>
      </dsp:txBody>
      <dsp:txXfrm>
        <a:off x="6136675" y="252553"/>
        <a:ext cx="602856" cy="352930"/>
      </dsp:txXfrm>
    </dsp:sp>
    <dsp:sp modelId="{85C5AD41-0D72-4B0D-A700-66CCBC71A29C}">
      <dsp:nvSpPr>
        <dsp:cNvPr id="0" name=""/>
        <dsp:cNvSpPr/>
      </dsp:nvSpPr>
      <dsp:spPr>
        <a:xfrm>
          <a:off x="6812993" y="351541"/>
          <a:ext cx="132461" cy="1549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b="0" kern="1200" noProof="0" dirty="0"/>
        </a:p>
      </dsp:txBody>
      <dsp:txXfrm>
        <a:off x="6812993" y="382532"/>
        <a:ext cx="92723" cy="92972"/>
      </dsp:txXfrm>
    </dsp:sp>
    <dsp:sp modelId="{E331465B-0ADA-4222-BD98-5C4ACE3C4B8C}">
      <dsp:nvSpPr>
        <dsp:cNvPr id="0" name=""/>
        <dsp:cNvSpPr/>
      </dsp:nvSpPr>
      <dsp:spPr>
        <a:xfrm>
          <a:off x="7000438" y="241573"/>
          <a:ext cx="624816" cy="3748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noProof="0" dirty="0" smtClean="0"/>
            <a:t>Tilted HPR</a:t>
          </a:r>
          <a:br>
            <a:rPr lang="en-US" sz="800" b="0" kern="1200" noProof="0" dirty="0" smtClean="0"/>
          </a:br>
          <a:r>
            <a:rPr lang="en-US" sz="800" b="0" kern="1200" noProof="0" dirty="0" smtClean="0"/>
            <a:t>(x4)</a:t>
          </a:r>
          <a:endParaRPr lang="en-US" sz="800" b="0" kern="1200" noProof="0" dirty="0"/>
        </a:p>
      </dsp:txBody>
      <dsp:txXfrm>
        <a:off x="7011418" y="252553"/>
        <a:ext cx="602856" cy="352930"/>
      </dsp:txXfrm>
    </dsp:sp>
    <dsp:sp modelId="{47BE7485-DE40-417C-A362-1C46CED82018}">
      <dsp:nvSpPr>
        <dsp:cNvPr id="0" name=""/>
        <dsp:cNvSpPr/>
      </dsp:nvSpPr>
      <dsp:spPr>
        <a:xfrm>
          <a:off x="7687737" y="351541"/>
          <a:ext cx="132461" cy="154954"/>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266700">
            <a:lnSpc>
              <a:spcPct val="90000"/>
            </a:lnSpc>
            <a:spcBef>
              <a:spcPct val="0"/>
            </a:spcBef>
            <a:spcAft>
              <a:spcPct val="35000"/>
            </a:spcAft>
          </a:pPr>
          <a:endParaRPr lang="en-US" sz="600" b="0" kern="1200" noProof="0" dirty="0"/>
        </a:p>
      </dsp:txBody>
      <dsp:txXfrm>
        <a:off x="7687737" y="382532"/>
        <a:ext cx="92723" cy="92972"/>
      </dsp:txXfrm>
    </dsp:sp>
    <dsp:sp modelId="{0B603D51-BA9A-49B5-9F87-1C3A96652B23}">
      <dsp:nvSpPr>
        <dsp:cNvPr id="0" name=""/>
        <dsp:cNvSpPr/>
      </dsp:nvSpPr>
      <dsp:spPr>
        <a:xfrm>
          <a:off x="7875182" y="241573"/>
          <a:ext cx="624816" cy="37489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b="0" kern="1200" noProof="0" dirty="0" smtClean="0"/>
            <a:t>Drying</a:t>
          </a:r>
          <a:endParaRPr lang="en-US" sz="800" b="0" kern="1200" noProof="0" dirty="0"/>
        </a:p>
      </dsp:txBody>
      <dsp:txXfrm>
        <a:off x="7886162" y="252553"/>
        <a:ext cx="602856" cy="35293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B2C2255-CC6A-49A6-ADBA-D9ECD65E7F35}" type="datetimeFigureOut">
              <a:rPr lang="fr-FR" smtClean="0"/>
              <a:t>09/06/2026</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87FF2E-BE6D-4C69-BAC7-3E6087C24AC9}" type="slidenum">
              <a:rPr lang="fr-FR" smtClean="0"/>
              <a:t>‹N°›</a:t>
            </a:fld>
            <a:endParaRPr lang="fr-FR"/>
          </a:p>
        </p:txBody>
      </p:sp>
    </p:spTree>
    <p:extLst>
      <p:ext uri="{BB962C8B-B14F-4D97-AF65-F5344CB8AC3E}">
        <p14:creationId xmlns:p14="http://schemas.microsoft.com/office/powerpoint/2010/main" val="249537507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endParaRPr lang="fr-FR"/>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fld id="{DA0983F0-3B2B-4346-9D34-6FF74AEF7015}" type="datetimeFigureOut">
              <a:rPr lang="fr-FR"/>
              <a:pPr>
                <a:defRPr/>
              </a:pPr>
              <a:t>09/06/2026</a:t>
            </a:fld>
            <a:endParaRPr lang="fr-FR"/>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noProof="0"/>
              <a:t>Cliquez pour modifier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ide introduction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chemeClr val="tx2">
                    <a:lumMod val="50000"/>
                  </a:schemeClr>
                </a:solidFill>
              </a:defRPr>
            </a:lvl1pPr>
            <a:lvl2pPr>
              <a:defRPr sz="1800">
                <a:solidFill>
                  <a:schemeClr val="accent1">
                    <a:lumMod val="50000"/>
                  </a:schemeClr>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29266485-1F8C-49AD-A5D5-E767E4406627}" type="datetime1">
              <a:rPr lang="fr-FR" smtClean="0"/>
              <a:t>09/06/2026</a:t>
            </a:fld>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Tree>
    <p:extLst>
      <p:ext uri="{BB962C8B-B14F-4D97-AF65-F5344CB8AC3E}">
        <p14:creationId xmlns:p14="http://schemas.microsoft.com/office/powerpoint/2010/main" val="263728410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smtClean="0"/>
              <a:t>Modifiez le style du titre</a:t>
            </a:r>
            <a:endParaRPr lang="fr-FR"/>
          </a:p>
        </p:txBody>
      </p:sp>
      <p:sp>
        <p:nvSpPr>
          <p:cNvPr id="3" name="Espace réservé du contenu 2"/>
          <p:cNvSpPr>
            <a:spLocks noGrp="1"/>
          </p:cNvSpPr>
          <p:nvPr>
            <p:ph idx="1"/>
          </p:nvPr>
        </p:nvSpPr>
        <p:spPr>
          <a:xfrm>
            <a:off x="4579938" y="873125"/>
            <a:ext cx="5453062" cy="43053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CBA8EDB-206D-43FF-BB87-BB3B3E2835B1}" type="datetime1">
              <a:rPr lang="fr-FR" smtClean="0"/>
              <a:t>09/06/2026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6601226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741363" y="403225"/>
            <a:ext cx="3475037" cy="1414463"/>
          </a:xfrm>
        </p:spPr>
        <p:txBody>
          <a:bodyPr anchor="b"/>
          <a:lstStyle>
            <a:lvl1pPr>
              <a:defRPr sz="3200"/>
            </a:lvl1pPr>
          </a:lstStyle>
          <a:p>
            <a:r>
              <a:rPr lang="fr-FR" smtClean="0"/>
              <a:t>Modifiez le style du titre</a:t>
            </a:r>
            <a:endParaRPr lang="fr-FR"/>
          </a:p>
        </p:txBody>
      </p:sp>
      <p:sp>
        <p:nvSpPr>
          <p:cNvPr id="3" name="Espace réservé pour une image  2"/>
          <p:cNvSpPr>
            <a:spLocks noGrp="1"/>
          </p:cNvSpPr>
          <p:nvPr>
            <p:ph type="pic" idx="1"/>
          </p:nvPr>
        </p:nvSpPr>
        <p:spPr>
          <a:xfrm>
            <a:off x="4579938" y="873125"/>
            <a:ext cx="5453062" cy="43053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741363" y="1817688"/>
            <a:ext cx="3475037" cy="336867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82B4944E-FC58-498F-BAC5-6847BA2850FC}" type="datetime1">
              <a:rPr lang="fr-FR" smtClean="0"/>
              <a:t>09/06/2026</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4339381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F296436A-2E1A-474F-B7AA-A7B381B36743}" type="datetime1">
              <a:rPr lang="fr-FR" smtClean="0"/>
              <a:t>09/06/2026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618684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708900" y="322263"/>
            <a:ext cx="2322513" cy="5135562"/>
          </a:xfrm>
        </p:spPr>
        <p:txBody>
          <a:bodyPr vert="eaVert"/>
          <a:lstStyle/>
          <a:p>
            <a:r>
              <a:rPr lang="fr-FR" smtClean="0"/>
              <a:t>Modifiez le style du titre</a:t>
            </a:r>
            <a:endParaRPr lang="fr-FR"/>
          </a:p>
        </p:txBody>
      </p:sp>
      <p:sp>
        <p:nvSpPr>
          <p:cNvPr id="3" name="Espace réservé du texte vertical 2"/>
          <p:cNvSpPr>
            <a:spLocks noGrp="1"/>
          </p:cNvSpPr>
          <p:nvPr>
            <p:ph type="body" orient="vert" idx="1"/>
          </p:nvPr>
        </p:nvSpPr>
        <p:spPr>
          <a:xfrm>
            <a:off x="741363" y="322263"/>
            <a:ext cx="6815137" cy="5135562"/>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p>
            <a:fld id="{1C9529D9-9730-489B-9200-A9E9CA224BAF}" type="datetime1">
              <a:rPr lang="fr-FR" smtClean="0"/>
              <a:t>09/06/2026</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15543996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uppléments : Chiffres clés">
    <p:spTree>
      <p:nvGrpSpPr>
        <p:cNvPr id="1" name=""/>
        <p:cNvGrpSpPr/>
        <p:nvPr/>
      </p:nvGrpSpPr>
      <p:grpSpPr>
        <a:xfrm>
          <a:off x="0" y="0"/>
          <a:ext cx="0" cy="0"/>
          <a:chOff x="0" y="0"/>
          <a:chExt cx="0" cy="0"/>
        </a:xfrm>
      </p:grpSpPr>
      <p:sp>
        <p:nvSpPr>
          <p:cNvPr id="3"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9643E441-9CE9-467E-A45E-81261F83965F}" type="datetime1">
              <a:rPr lang="fr-FR" smtClean="0"/>
              <a:t>09/06/2026</a:t>
            </a:fld>
            <a:endParaRPr lang="fr-FR" dirty="0"/>
          </a:p>
        </p:txBody>
      </p:sp>
      <p:sp>
        <p:nvSpPr>
          <p:cNvPr id="4"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5"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6" name="Titre 1"/>
          <p:cNvSpPr>
            <a:spLocks noGrp="1"/>
          </p:cNvSpPr>
          <p:nvPr>
            <p:ph type="title"/>
          </p:nvPr>
        </p:nvSpPr>
        <p:spPr>
          <a:xfrm>
            <a:off x="777877" y="149425"/>
            <a:ext cx="8712966" cy="432048"/>
          </a:xfrm>
        </p:spPr>
        <p:txBody>
          <a:bodyPr>
            <a:normAutofit/>
          </a:bodyPr>
          <a:lstStyle>
            <a:lvl1pPr algn="ctr">
              <a:defRPr lang="fr-FR" sz="2200" b="1" kern="1200" dirty="0" smtClean="0">
                <a:solidFill>
                  <a:schemeClr val="bg1"/>
                </a:solidFill>
                <a:latin typeface="+mj-lt"/>
                <a:ea typeface="+mj-ea"/>
                <a:cs typeface="+mj-cs"/>
              </a:defRPr>
            </a:lvl1pPr>
          </a:lstStyle>
          <a:p>
            <a:r>
              <a:rPr lang="fr-FR" dirty="0" smtClean="0"/>
              <a:t>Modifiez le style du titre</a:t>
            </a:r>
            <a:endParaRPr lang="fr-FR" dirty="0"/>
          </a:p>
        </p:txBody>
      </p:sp>
    </p:spTree>
    <p:extLst>
      <p:ext uri="{BB962C8B-B14F-4D97-AF65-F5344CB8AC3E}">
        <p14:creationId xmlns:p14="http://schemas.microsoft.com/office/powerpoint/2010/main" val="198480473"/>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ide introduction V2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chemeClr val="tx2">
                    <a:lumMod val="50000"/>
                  </a:schemeClr>
                </a:solidFill>
              </a:defRPr>
            </a:lvl1pPr>
            <a:lvl2pPr>
              <a:defRPr sz="1800">
                <a:solidFill>
                  <a:schemeClr val="accent1">
                    <a:lumMod val="50000"/>
                  </a:schemeClr>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29266485-1F8C-49AD-A5D5-E767E4406627}" type="datetime1">
              <a:rPr lang="fr-FR" smtClean="0"/>
              <a:t>09/06/2026</a:t>
            </a:fld>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Tree>
    <p:extLst>
      <p:ext uri="{BB962C8B-B14F-4D97-AF65-F5344CB8AC3E}">
        <p14:creationId xmlns:p14="http://schemas.microsoft.com/office/powerpoint/2010/main" val="281605435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simple : titre+contenu+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smtClean="0"/>
              <a:t>Modifiez le style du titre</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559EED68-CB98-4B02-A34D-AB6A0D8F9355}" type="datetime1">
              <a:rPr lang="fr-FR" smtClean="0"/>
              <a:t>09/06/2026</a:t>
            </a:fld>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fr-FR" i="1" dirty="0" smtClean="0"/>
              <a:t>TTC 2026 Meeting - 9-12 </a:t>
            </a:r>
            <a:r>
              <a:rPr lang="fr-FR" i="1" dirty="0" err="1" smtClean="0"/>
              <a:t>June</a:t>
            </a:r>
            <a:r>
              <a:rPr lang="fr-FR" i="1" dirty="0" smtClean="0"/>
              <a:t> 2026 - Gif-sur-Yvette, France</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chemeClr val="tx2">
                    <a:lumMod val="50000"/>
                  </a:schemeClr>
                </a:solidFill>
              </a:defRPr>
            </a:lvl1pPr>
            <a:lvl2pPr>
              <a:defRPr sz="1800">
                <a:solidFill>
                  <a:schemeClr val="accent1">
                    <a:lumMod val="50000"/>
                  </a:schemeClr>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428782541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lide simple : titre+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 y="0"/>
            <a:ext cx="10772415" cy="6059484"/>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smtClean="0"/>
              <a:t>Modifiez le style du titre</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82A7F0F3-D582-402A-B5FC-0362F90F69E0}" type="datetime1">
              <a:rPr lang="fr-FR" smtClean="0"/>
              <a:t>09/06/2026</a:t>
            </a:fld>
            <a:endParaRPr lang="fr-FR" dirty="0"/>
          </a:p>
        </p:txBody>
      </p:sp>
      <p:sp>
        <p:nvSpPr>
          <p:cNvPr id="10"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chemeClr val="tx2">
                    <a:lumMod val="50000"/>
                  </a:schemeClr>
                </a:solidFill>
              </a:defRPr>
            </a:lvl1pPr>
            <a:lvl2pPr>
              <a:defRPr sz="1800">
                <a:solidFill>
                  <a:schemeClr val="accent1">
                    <a:lumMod val="50000"/>
                  </a:schemeClr>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85526544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lide introduction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
        <p:nvSpPr>
          <p:cNvPr id="19" name="Espace réservé du contenu 3"/>
          <p:cNvSpPr>
            <a:spLocks noGrp="1"/>
          </p:cNvSpPr>
          <p:nvPr>
            <p:ph sz="half" idx="2" hasCustomPrompt="1"/>
          </p:nvPr>
        </p:nvSpPr>
        <p:spPr>
          <a:xfrm>
            <a:off x="273820" y="1445569"/>
            <a:ext cx="5040559" cy="4023370"/>
          </a:xfrm>
          <a:prstGeom prst="rect">
            <a:avLst/>
          </a:prstGeom>
        </p:spPr>
        <p:txBody>
          <a:bodyPr/>
          <a:lstStyle>
            <a:lvl1pPr>
              <a:defRPr sz="2000">
                <a:solidFill>
                  <a:schemeClr val="tx2">
                    <a:lumMod val="50000"/>
                  </a:schemeClr>
                </a:solidFill>
              </a:defRPr>
            </a:lvl1pPr>
            <a:lvl2pPr>
              <a:defRPr sz="1800">
                <a:solidFill>
                  <a:schemeClr val="accent1">
                    <a:lumMod val="50000"/>
                  </a:schemeClr>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20" name="Espace réservé du contenu 3"/>
          <p:cNvSpPr>
            <a:spLocks noGrp="1"/>
          </p:cNvSpPr>
          <p:nvPr>
            <p:ph sz="half" idx="13" hasCustomPrompt="1"/>
          </p:nvPr>
        </p:nvSpPr>
        <p:spPr>
          <a:xfrm>
            <a:off x="5535752" y="1445569"/>
            <a:ext cx="5040559" cy="4023370"/>
          </a:xfrm>
          <a:prstGeom prst="rect">
            <a:avLst/>
          </a:prstGeom>
        </p:spPr>
        <p:txBody>
          <a:bodyPr/>
          <a:lstStyle>
            <a:lvl1pPr>
              <a:defRPr sz="2000">
                <a:solidFill>
                  <a:schemeClr val="tx2">
                    <a:lumMod val="50000"/>
                  </a:schemeClr>
                </a:solidFill>
              </a:defRPr>
            </a:lvl1pPr>
            <a:lvl2pPr>
              <a:defRPr sz="1800">
                <a:solidFill>
                  <a:schemeClr val="accent1">
                    <a:lumMod val="50000"/>
                  </a:schemeClr>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2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BD7ACAEE-26E2-4090-BA40-F9D135FCBEFC}" type="datetime1">
              <a:rPr lang="fr-FR" smtClean="0"/>
              <a:t>09/06/2026</a:t>
            </a:fld>
            <a:endParaRPr lang="fr-FR" dirty="0"/>
          </a:p>
        </p:txBody>
      </p:sp>
      <p:sp>
        <p:nvSpPr>
          <p:cNvPr id="2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2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Tree>
    <p:extLst>
      <p:ext uri="{BB962C8B-B14F-4D97-AF65-F5344CB8AC3E}">
        <p14:creationId xmlns:p14="http://schemas.microsoft.com/office/powerpoint/2010/main" val="369111470"/>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lide simple  : titre+2 contenus+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BD7ACAEE-26E2-4090-BA40-F9D135FCBEFC}" type="datetime1">
              <a:rPr lang="fr-FR" smtClean="0"/>
              <a:t>09/06/2026</a:t>
            </a:fld>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
        <p:nvSpPr>
          <p:cNvPr id="19"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chemeClr val="tx2">
                    <a:lumMod val="50000"/>
                  </a:schemeClr>
                </a:solidFill>
              </a:defRPr>
            </a:lvl1pPr>
            <a:lvl2pPr>
              <a:defRPr sz="1800">
                <a:solidFill>
                  <a:schemeClr val="accent1">
                    <a:lumMod val="50000"/>
                  </a:schemeClr>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20"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chemeClr val="tx2">
                    <a:lumMod val="50000"/>
                  </a:schemeClr>
                </a:solidFill>
              </a:defRPr>
            </a:lvl1pPr>
            <a:lvl2pPr>
              <a:defRPr sz="1800">
                <a:solidFill>
                  <a:schemeClr val="accent1">
                    <a:lumMod val="50000"/>
                  </a:schemeClr>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403706245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ide simple  : titre+2 contenus">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8"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fld id="{A68D7631-66E5-4ADC-A6F5-EF6D5686EE47}" type="datetime1">
              <a:rPr lang="fr-FR" smtClean="0"/>
              <a:t>09/06/2026</a:t>
            </a:fld>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smtClean="0"/>
              <a:t>Modifiez le style du titre</a:t>
            </a:r>
            <a:endParaRPr lang="fr-FR" dirty="0"/>
          </a:p>
        </p:txBody>
      </p:sp>
      <p:sp>
        <p:nvSpPr>
          <p:cNvPr id="10"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chemeClr val="tx2">
                    <a:lumMod val="50000"/>
                  </a:schemeClr>
                </a:solidFill>
              </a:defRPr>
            </a:lvl1pPr>
            <a:lvl2pPr>
              <a:defRPr sz="1800">
                <a:solidFill>
                  <a:schemeClr val="accent1">
                    <a:lumMod val="50000"/>
                  </a:schemeClr>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
        <p:nvSpPr>
          <p:cNvPr id="11"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chemeClr val="tx2">
                    <a:lumMod val="50000"/>
                  </a:schemeClr>
                </a:solidFill>
              </a:defRPr>
            </a:lvl1pPr>
            <a:lvl2pPr>
              <a:defRPr sz="1800">
                <a:solidFill>
                  <a:schemeClr val="accent1">
                    <a:lumMod val="50000"/>
                  </a:schemeClr>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smtClean="0"/>
              <a:t>Modifier les styles du texte du masque</a:t>
            </a:r>
          </a:p>
          <a:p>
            <a:pPr lvl="1"/>
            <a:r>
              <a:rPr lang="fr-FR" dirty="0" smtClean="0"/>
              <a:t>Deuxième niveau</a:t>
            </a:r>
          </a:p>
          <a:p>
            <a:pPr lvl="2"/>
            <a:r>
              <a:rPr lang="fr-FR" dirty="0" smtClean="0"/>
              <a:t>Troisième niveau</a:t>
            </a:r>
          </a:p>
          <a:p>
            <a:pPr lvl="3"/>
            <a:r>
              <a:rPr lang="fr-FR" dirty="0" smtClean="0"/>
              <a:t>Quatrième niveau</a:t>
            </a:r>
          </a:p>
          <a:p>
            <a:pPr lvl="4"/>
            <a:r>
              <a:rPr lang="fr-FR" dirty="0" smtClean="0"/>
              <a:t>Cinquième niveau</a:t>
            </a:r>
            <a:endParaRPr lang="fr-FR" dirty="0"/>
          </a:p>
        </p:txBody>
      </p:sp>
    </p:spTree>
    <p:extLst>
      <p:ext uri="{BB962C8B-B14F-4D97-AF65-F5344CB8AC3E}">
        <p14:creationId xmlns:p14="http://schemas.microsoft.com/office/powerpoint/2010/main" val="900920573"/>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FR"/>
          </a:p>
        </p:txBody>
      </p:sp>
      <p:sp>
        <p:nvSpPr>
          <p:cNvPr id="3" name="Espace réservé de la date 2"/>
          <p:cNvSpPr>
            <a:spLocks noGrp="1"/>
          </p:cNvSpPr>
          <p:nvPr>
            <p:ph type="dt" sz="half" idx="10"/>
          </p:nvPr>
        </p:nvSpPr>
        <p:spPr/>
        <p:txBody>
          <a:bodyPr/>
          <a:lstStyle/>
          <a:p>
            <a:fld id="{69FA823E-D765-4F82-BAA8-6C8171F61452}" type="datetime1">
              <a:rPr lang="fr-FR" smtClean="0"/>
              <a:t>09/06/2026</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2863345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4D2146C1-5746-40B0-AC98-6DB7A4BA007B}" type="datetime1">
              <a:rPr lang="fr-FR" smtClean="0"/>
              <a:t>09/06/2026</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900445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smtClean="0"/>
              <a:t>Modifiez le style du titre</a:t>
            </a:r>
            <a:endParaRPr lang="fr-F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fld id="{C3EE2CFD-AD86-4399-9059-1B4099EED564}" type="datetime1">
              <a:rPr lang="fr-FR" smtClean="0"/>
              <a:t>09/06/2026</a:t>
            </a:fld>
            <a:endParaRPr lang="fr-FR"/>
          </a:p>
        </p:txBody>
      </p:sp>
      <p:sp>
        <p:nvSpPr>
          <p:cNvPr id="5" name="Espace réservé du pied de page 4"/>
          <p:cNvSpPr>
            <a:spLocks noGrp="1"/>
          </p:cNvSpPr>
          <p:nvPr>
            <p:ph type="ftr" sz="quarter" idx="3"/>
          </p:nvPr>
        </p:nvSpPr>
        <p:spPr>
          <a:xfrm>
            <a:off x="3568700" y="5616575"/>
            <a:ext cx="3635375" cy="322263"/>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2126CF9F-CC6A-4010-A70A-E16F699FA027}" type="slidenum">
              <a:rPr lang="fr-FR" smtClean="0"/>
              <a:t>‹N°›</a:t>
            </a:fld>
            <a:endParaRPr lang="fr-FR"/>
          </a:p>
        </p:txBody>
      </p:sp>
    </p:spTree>
    <p:extLst>
      <p:ext uri="{BB962C8B-B14F-4D97-AF65-F5344CB8AC3E}">
        <p14:creationId xmlns:p14="http://schemas.microsoft.com/office/powerpoint/2010/main" val="2635613668"/>
      </p:ext>
    </p:extLst>
  </p:cSld>
  <p:clrMap bg1="lt1" tx1="dk1" bg2="lt2" tx2="dk2" accent1="accent1" accent2="accent2" accent3="accent3" accent4="accent4" accent5="accent5" accent6="accent6" hlink="hlink" folHlink="folHlink"/>
  <p:sldLayoutIdLst>
    <p:sldLayoutId id="2147483726" r:id="rId1"/>
    <p:sldLayoutId id="2147483756" r:id="rId2"/>
    <p:sldLayoutId id="2147483727" r:id="rId3"/>
    <p:sldLayoutId id="2147483738" r:id="rId4"/>
    <p:sldLayoutId id="2147483753" r:id="rId5"/>
    <p:sldLayoutId id="2147483754" r:id="rId6"/>
    <p:sldLayoutId id="2147483755" r:id="rId7"/>
    <p:sldLayoutId id="2147483731" r:id="rId8"/>
    <p:sldLayoutId id="2147483732" r:id="rId9"/>
    <p:sldLayoutId id="2147483733" r:id="rId10"/>
    <p:sldLayoutId id="2147483734" r:id="rId11"/>
    <p:sldLayoutId id="2147483735" r:id="rId12"/>
    <p:sldLayoutId id="2147483736" r:id="rId13"/>
    <p:sldLayoutId id="2147483758" r:id="rId14"/>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4" Type="http://schemas.openxmlformats.org/officeDocument/2006/relationships/image" Target="../media/image8.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pied de page 3"/>
          <p:cNvSpPr>
            <a:spLocks noGrp="1"/>
          </p:cNvSpPr>
          <p:nvPr>
            <p:ph type="ftr" sz="quarter" idx="11"/>
          </p:nvPr>
        </p:nvSpPr>
        <p:spPr>
          <a:xfrm>
            <a:off x="417835" y="5714820"/>
            <a:ext cx="9937106" cy="322263"/>
          </a:xfrm>
        </p:spPr>
        <p:txBody>
          <a:bodyPr/>
          <a:lstStyle/>
          <a:p>
            <a:r>
              <a:rPr lang="fr-FR" i="1" dirty="0"/>
              <a:t>TTC 2026 </a:t>
            </a:r>
            <a:r>
              <a:rPr lang="fr-FR" i="1" dirty="0" smtClean="0"/>
              <a:t>Meeting - </a:t>
            </a:r>
            <a:r>
              <a:rPr lang="fr-FR" i="1" dirty="0"/>
              <a:t>9-12 </a:t>
            </a:r>
            <a:r>
              <a:rPr lang="fr-FR" i="1" dirty="0" err="1"/>
              <a:t>June</a:t>
            </a:r>
            <a:r>
              <a:rPr lang="fr-FR" i="1" dirty="0"/>
              <a:t> </a:t>
            </a:r>
            <a:r>
              <a:rPr lang="fr-FR" i="1" dirty="0" smtClean="0"/>
              <a:t>2026</a:t>
            </a:r>
            <a:r>
              <a:rPr lang="fr-FR" i="1" dirty="0"/>
              <a:t> </a:t>
            </a:r>
            <a:r>
              <a:rPr lang="fr-FR" i="1" dirty="0" smtClean="0"/>
              <a:t>- </a:t>
            </a:r>
            <a:r>
              <a:rPr lang="fr-FR" i="1" dirty="0"/>
              <a:t>Gif-sur-Yvette, </a:t>
            </a:r>
            <a:r>
              <a:rPr lang="fr-FR" i="1" dirty="0" smtClean="0"/>
              <a:t>France</a:t>
            </a:r>
            <a:endParaRPr lang="en-US" i="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1</a:t>
            </a:fld>
            <a:endParaRPr lang="fr-FR" dirty="0"/>
          </a:p>
        </p:txBody>
      </p:sp>
      <p:sp>
        <p:nvSpPr>
          <p:cNvPr id="7" name="ZoneTexte 6"/>
          <p:cNvSpPr txBox="1"/>
          <p:nvPr/>
        </p:nvSpPr>
        <p:spPr>
          <a:xfrm>
            <a:off x="190844" y="1877616"/>
            <a:ext cx="10391088" cy="1200329"/>
          </a:xfrm>
          <a:prstGeom prst="rect">
            <a:avLst/>
          </a:prstGeom>
          <a:noFill/>
        </p:spPr>
        <p:txBody>
          <a:bodyPr wrap="square" rtlCol="0">
            <a:spAutoFit/>
          </a:bodyPr>
          <a:lstStyle/>
          <a:p>
            <a:pPr algn="ctr"/>
            <a:r>
              <a:rPr lang="en-US" sz="3600" dirty="0">
                <a:latin typeface="+mj-lt"/>
              </a:rPr>
              <a:t>Development of a </a:t>
            </a:r>
            <a:r>
              <a:rPr lang="en-US" sz="3600" dirty="0" err="1">
                <a:latin typeface="+mj-lt"/>
              </a:rPr>
              <a:t>cobot</a:t>
            </a:r>
            <a:r>
              <a:rPr lang="en-US" sz="3600" dirty="0">
                <a:latin typeface="+mj-lt"/>
              </a:rPr>
              <a:t>-assisted HPR system for complex geometries</a:t>
            </a:r>
            <a:endParaRPr lang="en-US" sz="3600" dirty="0" smtClean="0">
              <a:latin typeface="+mj-lt"/>
            </a:endParaRPr>
          </a:p>
        </p:txBody>
      </p:sp>
      <p:sp>
        <p:nvSpPr>
          <p:cNvPr id="9" name="ZoneTexte 8"/>
          <p:cNvSpPr txBox="1"/>
          <p:nvPr/>
        </p:nvSpPr>
        <p:spPr>
          <a:xfrm>
            <a:off x="1785987" y="3533800"/>
            <a:ext cx="7200802" cy="1077218"/>
          </a:xfrm>
          <a:prstGeom prst="rect">
            <a:avLst/>
          </a:prstGeom>
          <a:noFill/>
        </p:spPr>
        <p:txBody>
          <a:bodyPr wrap="square" rtlCol="0">
            <a:spAutoFit/>
          </a:bodyPr>
          <a:lstStyle/>
          <a:p>
            <a:pPr algn="ctr"/>
            <a:r>
              <a:rPr lang="en-US" sz="1600" i="1" dirty="0" smtClean="0">
                <a:latin typeface="+mj-lt"/>
              </a:rPr>
              <a:t>N. Gandolfo et al.</a:t>
            </a:r>
          </a:p>
          <a:p>
            <a:pPr algn="ctr"/>
            <a:endParaRPr lang="en-US" sz="1600" i="1" dirty="0" smtClean="0">
              <a:latin typeface="+mj-lt"/>
            </a:endParaRPr>
          </a:p>
          <a:p>
            <a:pPr algn="ctr"/>
            <a:r>
              <a:rPr lang="fr-FR" sz="1600" i="1" dirty="0" smtClean="0">
                <a:latin typeface="+mj-lt"/>
              </a:rPr>
              <a:t>TTC 2026 Meeting </a:t>
            </a:r>
            <a:r>
              <a:rPr lang="fr-FR" sz="1600" i="1" dirty="0">
                <a:latin typeface="+mj-lt"/>
              </a:rPr>
              <a:t>- 9-12 </a:t>
            </a:r>
            <a:r>
              <a:rPr lang="fr-FR" sz="1600" i="1" dirty="0" err="1">
                <a:latin typeface="+mj-lt"/>
              </a:rPr>
              <a:t>June</a:t>
            </a:r>
            <a:r>
              <a:rPr lang="fr-FR" sz="1600" i="1" dirty="0">
                <a:latin typeface="+mj-lt"/>
              </a:rPr>
              <a:t> 2026 - Gif-sur-Yvette, France</a:t>
            </a:r>
          </a:p>
          <a:p>
            <a:pPr algn="ctr"/>
            <a:endParaRPr lang="fr-FR" sz="1600" i="1" dirty="0" smtClean="0">
              <a:latin typeface="+mj-lt"/>
            </a:endParaRPr>
          </a:p>
        </p:txBody>
      </p:sp>
      <p:sp>
        <p:nvSpPr>
          <p:cNvPr id="11" name="Espace réservé du pied de page 3"/>
          <p:cNvSpPr txBox="1">
            <a:spLocks/>
          </p:cNvSpPr>
          <p:nvPr/>
        </p:nvSpPr>
        <p:spPr>
          <a:xfrm>
            <a:off x="201812" y="5714820"/>
            <a:ext cx="1728192" cy="322263"/>
          </a:xfrm>
          <a:prstGeom prst="rect">
            <a:avLst/>
          </a:prstGeom>
        </p:spPr>
        <p:txBody>
          <a:bodyPr vert="horz" lIns="91440" tIns="45720" rIns="91440" bIns="45720" rtlCol="0" anchor="ctr"/>
          <a:lstStyle>
            <a:defPPr>
              <a:defRPr lang="fr-FR"/>
            </a:defPPr>
            <a:lvl1pPr algn="ctr" defTabSz="1004888" rtl="0" fontAlgn="base">
              <a:spcBef>
                <a:spcPct val="0"/>
              </a:spcBef>
              <a:spcAft>
                <a:spcPct val="0"/>
              </a:spcAft>
              <a:defRPr sz="1200" kern="1200">
                <a:solidFill>
                  <a:schemeClr val="bg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lgn="l"/>
            <a:r>
              <a:rPr lang="en-US" i="1" dirty="0" smtClean="0"/>
              <a:t>10</a:t>
            </a:r>
            <a:r>
              <a:rPr lang="en-US" i="1" baseline="30000" dirty="0" smtClean="0"/>
              <a:t>th</a:t>
            </a:r>
            <a:r>
              <a:rPr lang="en-US" i="1" dirty="0" smtClean="0"/>
              <a:t> June 2026</a:t>
            </a:r>
            <a:endParaRPr lang="en-US" dirty="0"/>
          </a:p>
        </p:txBody>
      </p:sp>
    </p:spTree>
    <p:extLst>
      <p:ext uri="{BB962C8B-B14F-4D97-AF65-F5344CB8AC3E}">
        <p14:creationId xmlns:p14="http://schemas.microsoft.com/office/powerpoint/2010/main" val="13720838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Legacy</a:t>
            </a:r>
            <a:r>
              <a:rPr lang="fr-FR" dirty="0"/>
              <a:t> HPR </a:t>
            </a:r>
            <a:r>
              <a:rPr lang="fr-FR" dirty="0" smtClean="0"/>
              <a:t>system in </a:t>
            </a:r>
            <a:r>
              <a:rPr lang="fr-FR" dirty="0" err="1" smtClean="0"/>
              <a:t>SUPRATech</a:t>
            </a:r>
            <a:r>
              <a:rPr lang="fr-FR" dirty="0" smtClean="0"/>
              <a:t> </a:t>
            </a:r>
            <a:r>
              <a:rPr lang="fr-FR" dirty="0" err="1" smtClean="0"/>
              <a:t>facility</a:t>
            </a:r>
            <a:r>
              <a:rPr lang="fr-FR" dirty="0" smtClean="0"/>
              <a:t> at </a:t>
            </a:r>
            <a:r>
              <a:rPr lang="fr-FR" dirty="0" err="1" smtClean="0"/>
              <a:t>IJCLab</a:t>
            </a:r>
            <a:endParaRPr lang="fr-FR" dirty="0"/>
          </a:p>
        </p:txBody>
      </p:sp>
      <p:sp>
        <p:nvSpPr>
          <p:cNvPr id="3" name="Espace réservé de la date 2"/>
          <p:cNvSpPr>
            <a:spLocks noGrp="1"/>
          </p:cNvSpPr>
          <p:nvPr>
            <p:ph type="dt" sz="half" idx="10"/>
          </p:nvPr>
        </p:nvSpPr>
        <p:spPr/>
        <p:txBody>
          <a:bodyPr/>
          <a:lstStyle/>
          <a:p>
            <a:r>
              <a:rPr lang="en-US" i="1" dirty="0"/>
              <a:t>10</a:t>
            </a:r>
            <a:r>
              <a:rPr lang="en-US" i="1" baseline="30000" dirty="0"/>
              <a:t>th</a:t>
            </a:r>
            <a:r>
              <a:rPr lang="en-US" i="1" dirty="0"/>
              <a:t> June 2026</a:t>
            </a:r>
            <a:endParaRPr lang="en-US" dirty="0"/>
          </a:p>
        </p:txBody>
      </p:sp>
      <p:sp>
        <p:nvSpPr>
          <p:cNvPr id="4" name="Espace réservé du pied de page 3"/>
          <p:cNvSpPr>
            <a:spLocks noGrp="1"/>
          </p:cNvSpPr>
          <p:nvPr>
            <p:ph type="ftr" sz="quarter" idx="11"/>
          </p:nvPr>
        </p:nvSpPr>
        <p:spPr/>
        <p:txBody>
          <a:bodyPr/>
          <a:lstStyle/>
          <a:p>
            <a:r>
              <a:rPr lang="fr-FR" i="1" dirty="0"/>
              <a:t>TTC 2026 Meeting - 9-12 </a:t>
            </a:r>
            <a:r>
              <a:rPr lang="fr-FR" i="1" dirty="0" err="1"/>
              <a:t>June</a:t>
            </a:r>
            <a:r>
              <a:rPr lang="fr-FR" i="1" dirty="0"/>
              <a:t> 2026 - Gif-sur-Yvette, </a:t>
            </a:r>
            <a:r>
              <a:rPr lang="fr-FR" i="1" dirty="0" smtClean="0"/>
              <a:t>France</a:t>
            </a:r>
            <a:endParaRPr lang="en-US" i="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2</a:t>
            </a:fld>
            <a:endParaRPr lang="fr-FR" dirty="0"/>
          </a:p>
        </p:txBody>
      </p:sp>
      <p:pic>
        <p:nvPicPr>
          <p:cNvPr id="33" name="Image 32"/>
          <p:cNvPicPr>
            <a:picLocks noChangeAspect="1"/>
          </p:cNvPicPr>
          <p:nvPr/>
        </p:nvPicPr>
        <p:blipFill rotWithShape="1">
          <a:blip r:embed="rId2" cstate="hqprint">
            <a:extLst>
              <a:ext uri="{28A0092B-C50C-407E-A947-70E740481C1C}">
                <a14:useLocalDpi xmlns:a14="http://schemas.microsoft.com/office/drawing/2010/main" val="0"/>
              </a:ext>
            </a:extLst>
          </a:blip>
          <a:srcRect r="20732"/>
          <a:stretch/>
        </p:blipFill>
        <p:spPr>
          <a:xfrm>
            <a:off x="324957" y="3068376"/>
            <a:ext cx="2027081" cy="1626953"/>
          </a:xfrm>
          <a:prstGeom prst="rect">
            <a:avLst/>
          </a:prstGeom>
          <a:ln>
            <a:solidFill>
              <a:schemeClr val="bg1">
                <a:lumMod val="65000"/>
              </a:schemeClr>
            </a:solidFill>
          </a:ln>
        </p:spPr>
      </p:pic>
      <p:sp>
        <p:nvSpPr>
          <p:cNvPr id="37" name="Rectangle 36"/>
          <p:cNvSpPr/>
          <p:nvPr/>
        </p:nvSpPr>
        <p:spPr>
          <a:xfrm>
            <a:off x="318224" y="4695329"/>
            <a:ext cx="2033814" cy="230832"/>
          </a:xfrm>
          <a:prstGeom prst="rect">
            <a:avLst/>
          </a:prstGeom>
        </p:spPr>
        <p:txBody>
          <a:bodyPr wrap="square">
            <a:spAutoFit/>
          </a:bodyPr>
          <a:lstStyle/>
          <a:p>
            <a:pPr algn="ctr"/>
            <a:r>
              <a:rPr lang="en-US" sz="900" i="1" dirty="0" smtClean="0"/>
              <a:t>Spiral2 QWR β=0.12 during HPR</a:t>
            </a:r>
          </a:p>
        </p:txBody>
      </p:sp>
      <p:pic>
        <p:nvPicPr>
          <p:cNvPr id="7" name="Image 6"/>
          <p:cNvPicPr>
            <a:picLocks noChangeAspect="1"/>
          </p:cNvPicPr>
          <p:nvPr/>
        </p:nvPicPr>
        <p:blipFill>
          <a:blip r:embed="rId3"/>
          <a:stretch>
            <a:fillRect/>
          </a:stretch>
        </p:blipFill>
        <p:spPr>
          <a:xfrm>
            <a:off x="8349562" y="2711546"/>
            <a:ext cx="2115914" cy="2866492"/>
          </a:xfrm>
          <a:prstGeom prst="rect">
            <a:avLst/>
          </a:prstGeom>
        </p:spPr>
      </p:pic>
      <p:sp>
        <p:nvSpPr>
          <p:cNvPr id="12" name="Espace réservé du contenu 5"/>
          <p:cNvSpPr>
            <a:spLocks noGrp="1"/>
          </p:cNvSpPr>
          <p:nvPr>
            <p:ph sz="half" idx="2"/>
          </p:nvPr>
        </p:nvSpPr>
        <p:spPr>
          <a:xfrm>
            <a:off x="273820" y="797496"/>
            <a:ext cx="10308112" cy="1872208"/>
          </a:xfrm>
        </p:spPr>
        <p:txBody>
          <a:bodyPr>
            <a:noAutofit/>
          </a:bodyPr>
          <a:lstStyle/>
          <a:p>
            <a:r>
              <a:rPr lang="en-US" sz="1600" dirty="0"/>
              <a:t>HPR installation of </a:t>
            </a:r>
            <a:r>
              <a:rPr lang="en-US" sz="1600" dirty="0" err="1"/>
              <a:t>SUPRATech</a:t>
            </a:r>
            <a:r>
              <a:rPr lang="en-US" sz="1600" dirty="0"/>
              <a:t> facility at </a:t>
            </a:r>
            <a:r>
              <a:rPr lang="en-US" sz="1600" dirty="0" err="1"/>
              <a:t>IJCLab</a:t>
            </a:r>
            <a:r>
              <a:rPr lang="en-US" sz="1600" dirty="0"/>
              <a:t> consist of </a:t>
            </a:r>
            <a:r>
              <a:rPr lang="en-US" sz="1600" dirty="0" smtClean="0"/>
              <a:t>:</a:t>
            </a:r>
          </a:p>
          <a:p>
            <a:pPr marL="800100" lvl="1" indent="-342900">
              <a:buFont typeface="+mj-lt"/>
              <a:buAutoNum type="alphaUcPeriod"/>
            </a:pPr>
            <a:r>
              <a:rPr lang="en-US" sz="1400" dirty="0" smtClean="0"/>
              <a:t>A </a:t>
            </a:r>
            <a:r>
              <a:rPr lang="en-US" sz="1400" dirty="0"/>
              <a:t>mechanical system fixed on the ground gives mobility to the wand on the vertical axis and continuous rotation around it. (inside the ISO-4 cleanroom</a:t>
            </a:r>
            <a:r>
              <a:rPr lang="en-US" sz="1400" dirty="0" smtClean="0"/>
              <a:t>).</a:t>
            </a:r>
          </a:p>
          <a:p>
            <a:pPr marL="800100" lvl="1" indent="-342900">
              <a:buFont typeface="+mj-lt"/>
              <a:buAutoNum type="alphaUcPeriod"/>
            </a:pPr>
            <a:r>
              <a:rPr lang="en-US" sz="1400" dirty="0" smtClean="0"/>
              <a:t>Dedicated forklifts or trolley able to </a:t>
            </a:r>
            <a:r>
              <a:rPr lang="en-US" sz="1400" dirty="0"/>
              <a:t>carry </a:t>
            </a:r>
            <a:r>
              <a:rPr lang="en-US" sz="1400" dirty="0" smtClean="0"/>
              <a:t>a cavity, </a:t>
            </a:r>
            <a:r>
              <a:rPr lang="en-US" sz="1400" dirty="0"/>
              <a:t>and possibility to flip it around an horizontal axis (inside the ISO-4 </a:t>
            </a:r>
            <a:r>
              <a:rPr lang="en-US" sz="1400" dirty="0" smtClean="0"/>
              <a:t>cleanroom)</a:t>
            </a:r>
          </a:p>
          <a:p>
            <a:pPr marL="800100" lvl="1" indent="-342900">
              <a:buFont typeface="+mj-lt"/>
              <a:buAutoNum type="alphaUcPeriod"/>
            </a:pPr>
            <a:r>
              <a:rPr lang="en-US" sz="1400" dirty="0" smtClean="0"/>
              <a:t>A </a:t>
            </a:r>
            <a:r>
              <a:rPr lang="en-US" sz="1400" dirty="0"/>
              <a:t>ultrapure water station coupled to a high pressure pump, outside of the cleanroom</a:t>
            </a:r>
            <a:r>
              <a:rPr lang="en-US" sz="1400" dirty="0" smtClean="0"/>
              <a:t>.</a:t>
            </a:r>
          </a:p>
          <a:p>
            <a:pPr marL="0" indent="0">
              <a:buNone/>
            </a:pPr>
            <a:r>
              <a:rPr lang="en-US" sz="1600" dirty="0"/>
              <a:t>The system was reliable and successful for several projects (Spiral2, ESS, MYRRHA), but limitations appear were complex trajectories are required (PIP-II</a:t>
            </a:r>
            <a:r>
              <a:rPr lang="en-US" sz="1600" dirty="0" smtClean="0"/>
              <a:t>).</a:t>
            </a:r>
            <a:endParaRPr lang="en-US" sz="1400" dirty="0"/>
          </a:p>
        </p:txBody>
      </p:sp>
      <p:grpSp>
        <p:nvGrpSpPr>
          <p:cNvPr id="10" name="Groupe 9"/>
          <p:cNvGrpSpPr/>
          <p:nvPr/>
        </p:nvGrpSpPr>
        <p:grpSpPr>
          <a:xfrm>
            <a:off x="2938116" y="2711546"/>
            <a:ext cx="5034682" cy="2866492"/>
            <a:chOff x="6466506" y="842533"/>
            <a:chExt cx="4098385" cy="2305343"/>
          </a:xfrm>
        </p:grpSpPr>
        <p:pic>
          <p:nvPicPr>
            <p:cNvPr id="9" name="Imag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6506" y="842533"/>
              <a:ext cx="4098385" cy="2305343"/>
            </a:xfrm>
            <a:prstGeom prst="rect">
              <a:avLst/>
            </a:prstGeom>
          </p:spPr>
        </p:pic>
        <p:sp>
          <p:nvSpPr>
            <p:cNvPr id="6" name="Rectangle 5"/>
            <p:cNvSpPr/>
            <p:nvPr/>
          </p:nvSpPr>
          <p:spPr>
            <a:xfrm>
              <a:off x="10066907" y="1229544"/>
              <a:ext cx="360040" cy="36004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smtClean="0"/>
                <a:t>B</a:t>
              </a:r>
              <a:endParaRPr lang="fr-FR" dirty="0"/>
            </a:p>
          </p:txBody>
        </p:sp>
        <p:sp>
          <p:nvSpPr>
            <p:cNvPr id="14" name="Rectangle 13"/>
            <p:cNvSpPr/>
            <p:nvPr/>
          </p:nvSpPr>
          <p:spPr>
            <a:xfrm>
              <a:off x="6970563" y="1266553"/>
              <a:ext cx="360040" cy="360040"/>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smtClean="0"/>
                <a:t>A</a:t>
              </a:r>
              <a:endParaRPr lang="fr-FR" dirty="0"/>
            </a:p>
          </p:txBody>
        </p:sp>
        <p:sp>
          <p:nvSpPr>
            <p:cNvPr id="15" name="Rectangle 14"/>
            <p:cNvSpPr/>
            <p:nvPr/>
          </p:nvSpPr>
          <p:spPr>
            <a:xfrm>
              <a:off x="6507183" y="1737156"/>
              <a:ext cx="360040" cy="360040"/>
            </a:xfrm>
            <a:prstGeom prst="rect">
              <a:avLst/>
            </a:prstGeom>
            <a:solidFill>
              <a:schemeClr val="accent1">
                <a:lumMod val="40000"/>
                <a:lumOff val="60000"/>
              </a:schemeClr>
            </a:solidFill>
          </p:spPr>
          <p:style>
            <a:lnRef idx="3">
              <a:schemeClr val="lt1"/>
            </a:lnRef>
            <a:fillRef idx="1">
              <a:schemeClr val="accent1"/>
            </a:fillRef>
            <a:effectRef idx="1">
              <a:schemeClr val="accent1"/>
            </a:effectRef>
            <a:fontRef idx="minor">
              <a:schemeClr val="lt1"/>
            </a:fontRef>
          </p:style>
          <p:txBody>
            <a:bodyPr rtlCol="0" anchor="ctr"/>
            <a:lstStyle/>
            <a:p>
              <a:pPr algn="ctr"/>
              <a:r>
                <a:rPr lang="fr-FR" dirty="0" smtClean="0"/>
                <a:t>C</a:t>
              </a:r>
              <a:endParaRPr lang="fr-FR" dirty="0"/>
            </a:p>
          </p:txBody>
        </p:sp>
      </p:grpSp>
    </p:spTree>
    <p:extLst>
      <p:ext uri="{BB962C8B-B14F-4D97-AF65-F5344CB8AC3E}">
        <p14:creationId xmlns:p14="http://schemas.microsoft.com/office/powerpoint/2010/main" val="283074164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Espace réservé du contenu 5"/>
          <p:cNvSpPr txBox="1">
            <a:spLocks/>
          </p:cNvSpPr>
          <p:nvPr/>
        </p:nvSpPr>
        <p:spPr>
          <a:xfrm>
            <a:off x="273820" y="797496"/>
            <a:ext cx="10308112" cy="70363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accent1">
                    <a:lumMod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456487"/>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456487"/>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pPr>
            <a:r>
              <a:rPr lang="en-US" sz="1600" dirty="0"/>
              <a:t>One cavity qualified (P2) @</a:t>
            </a:r>
            <a:r>
              <a:rPr lang="en-US" sz="1600" dirty="0" err="1"/>
              <a:t>IJCLab</a:t>
            </a:r>
            <a:r>
              <a:rPr lang="en-US" sz="1600" dirty="0"/>
              <a:t> by applying a tilt to the wand to go beyond spoke bar (FE onset @ 9 MV/m). </a:t>
            </a:r>
          </a:p>
          <a:p>
            <a:pPr fontAlgn="auto">
              <a:spcAft>
                <a:spcPts val="0"/>
              </a:spcAft>
            </a:pPr>
            <a:r>
              <a:rPr lang="en-US" sz="1600" dirty="0"/>
              <a:t>Three cavities qualified (P3,P4,P6) @</a:t>
            </a:r>
            <a:r>
              <a:rPr lang="en-US" sz="1600" dirty="0" err="1"/>
              <a:t>IJCLab</a:t>
            </a:r>
            <a:r>
              <a:rPr lang="en-US" sz="1600" dirty="0"/>
              <a:t> by standard HPR with optimized nozzle angles (FE onset @ max 7 MV/m</a:t>
            </a:r>
            <a:r>
              <a:rPr lang="en-US" sz="1600" dirty="0" smtClean="0"/>
              <a:t>).</a:t>
            </a:r>
            <a:endParaRPr lang="en-US" sz="1600" dirty="0"/>
          </a:p>
        </p:txBody>
      </p:sp>
      <p:sp>
        <p:nvSpPr>
          <p:cNvPr id="2" name="Titre 1"/>
          <p:cNvSpPr>
            <a:spLocks noGrp="1"/>
          </p:cNvSpPr>
          <p:nvPr>
            <p:ph type="title"/>
          </p:nvPr>
        </p:nvSpPr>
        <p:spPr/>
        <p:txBody>
          <a:bodyPr/>
          <a:lstStyle/>
          <a:p>
            <a:r>
              <a:rPr lang="fr-FR" dirty="0" smtClean="0"/>
              <a:t>Limitations</a:t>
            </a:r>
            <a:endParaRPr lang="fr-FR" dirty="0"/>
          </a:p>
        </p:txBody>
      </p:sp>
      <p:sp>
        <p:nvSpPr>
          <p:cNvPr id="3" name="Espace réservé de la date 2"/>
          <p:cNvSpPr>
            <a:spLocks noGrp="1"/>
          </p:cNvSpPr>
          <p:nvPr>
            <p:ph type="dt" sz="half" idx="10"/>
          </p:nvPr>
        </p:nvSpPr>
        <p:spPr/>
        <p:txBody>
          <a:bodyPr/>
          <a:lstStyle/>
          <a:p>
            <a:r>
              <a:rPr lang="en-US" i="1" dirty="0"/>
              <a:t>10</a:t>
            </a:r>
            <a:r>
              <a:rPr lang="en-US" i="1" baseline="30000" dirty="0"/>
              <a:t>th</a:t>
            </a:r>
            <a:r>
              <a:rPr lang="en-US" i="1" dirty="0"/>
              <a:t> June 2026</a:t>
            </a:r>
            <a:endParaRPr lang="en-US" dirty="0"/>
          </a:p>
        </p:txBody>
      </p:sp>
      <p:sp>
        <p:nvSpPr>
          <p:cNvPr id="4" name="Espace réservé du pied de page 3"/>
          <p:cNvSpPr>
            <a:spLocks noGrp="1"/>
          </p:cNvSpPr>
          <p:nvPr>
            <p:ph type="ftr" sz="quarter" idx="11"/>
          </p:nvPr>
        </p:nvSpPr>
        <p:spPr/>
        <p:txBody>
          <a:bodyPr/>
          <a:lstStyle/>
          <a:p>
            <a:r>
              <a:rPr lang="fr-FR" i="1" dirty="0"/>
              <a:t>TTC 2026 Meeting - 9-12 </a:t>
            </a:r>
            <a:r>
              <a:rPr lang="fr-FR" i="1" dirty="0" err="1"/>
              <a:t>June</a:t>
            </a:r>
            <a:r>
              <a:rPr lang="fr-FR" i="1" dirty="0"/>
              <a:t> 2026 - Gif-sur-Yvette, </a:t>
            </a:r>
            <a:r>
              <a:rPr lang="fr-FR" i="1" dirty="0" smtClean="0"/>
              <a:t>France</a:t>
            </a:r>
            <a:endParaRPr lang="en-US" i="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3</a:t>
            </a:fld>
            <a:endParaRPr lang="fr-FR" dirty="0"/>
          </a:p>
        </p:txBody>
      </p:sp>
      <p:sp>
        <p:nvSpPr>
          <p:cNvPr id="40" name="Rectangle 39"/>
          <p:cNvSpPr/>
          <p:nvPr/>
        </p:nvSpPr>
        <p:spPr>
          <a:xfrm>
            <a:off x="5584844" y="3443619"/>
            <a:ext cx="4655958" cy="246221"/>
          </a:xfrm>
          <a:prstGeom prst="rect">
            <a:avLst/>
          </a:prstGeom>
        </p:spPr>
        <p:txBody>
          <a:bodyPr wrap="square">
            <a:spAutoFit/>
          </a:bodyPr>
          <a:lstStyle/>
          <a:p>
            <a:pPr algn="ctr"/>
            <a:r>
              <a:rPr lang="en-US" sz="1000" i="1" dirty="0"/>
              <a:t>PIP-II SSR2 cavity prepared for tilted </a:t>
            </a:r>
            <a:r>
              <a:rPr lang="en-US" sz="1000" i="1" dirty="0" smtClean="0"/>
              <a:t>HPR</a:t>
            </a:r>
            <a:endParaRPr lang="en-US" sz="1000" i="1" dirty="0"/>
          </a:p>
        </p:txBody>
      </p:sp>
      <p:pic>
        <p:nvPicPr>
          <p:cNvPr id="12" name="Image 11">
            <a:extLst>
              <a:ext uri="{FF2B5EF4-FFF2-40B4-BE49-F238E27FC236}">
                <a16:creationId xmlns:a16="http://schemas.microsoft.com/office/drawing/2014/main" id="{0115E636-6635-4090-8C34-C40521E57746}"/>
              </a:ext>
            </a:extLst>
          </p:cNvPr>
          <p:cNvPicPr>
            <a:picLocks noChangeAspect="1"/>
          </p:cNvPicPr>
          <p:nvPr/>
        </p:nvPicPr>
        <p:blipFill>
          <a:blip r:embed="rId2"/>
          <a:stretch>
            <a:fillRect/>
          </a:stretch>
        </p:blipFill>
        <p:spPr>
          <a:xfrm>
            <a:off x="114008" y="1548950"/>
            <a:ext cx="4552299" cy="2975241"/>
          </a:xfrm>
          <a:prstGeom prst="rect">
            <a:avLst/>
          </a:prstGeom>
          <a:ln>
            <a:solidFill>
              <a:schemeClr val="tx1"/>
            </a:solidFill>
          </a:ln>
        </p:spPr>
      </p:pic>
      <p:grpSp>
        <p:nvGrpSpPr>
          <p:cNvPr id="19" name="Groupe 18"/>
          <p:cNvGrpSpPr/>
          <p:nvPr/>
        </p:nvGrpSpPr>
        <p:grpSpPr>
          <a:xfrm>
            <a:off x="4799780" y="1517576"/>
            <a:ext cx="5712436" cy="1911567"/>
            <a:chOff x="5584844" y="1550225"/>
            <a:chExt cx="4655958" cy="1558035"/>
          </a:xfrm>
        </p:grpSpPr>
        <p:pic>
          <p:nvPicPr>
            <p:cNvPr id="38" name="Image 37"/>
            <p:cNvPicPr>
              <a:picLocks noChangeAspect="1"/>
            </p:cNvPicPr>
            <p:nvPr/>
          </p:nvPicPr>
          <p:blipFill rotWithShape="1">
            <a:blip r:embed="rId3"/>
            <a:srcRect l="48523"/>
            <a:stretch/>
          </p:blipFill>
          <p:spPr>
            <a:xfrm>
              <a:off x="8998573" y="1550225"/>
              <a:ext cx="1242229" cy="1545689"/>
            </a:xfrm>
            <a:prstGeom prst="rect">
              <a:avLst/>
            </a:prstGeom>
          </p:spPr>
        </p:pic>
        <p:pic>
          <p:nvPicPr>
            <p:cNvPr id="14" name="Image 13">
              <a:extLst>
                <a:ext uri="{FF2B5EF4-FFF2-40B4-BE49-F238E27FC236}">
                  <a16:creationId xmlns:a16="http://schemas.microsoft.com/office/drawing/2014/main" id="{EE78ADA0-F42A-46AC-AB23-F46C6BF227A9}"/>
                </a:ext>
              </a:extLst>
            </p:cNvPr>
            <p:cNvPicPr>
              <a:picLocks noChangeAspect="1"/>
            </p:cNvPicPr>
            <p:nvPr/>
          </p:nvPicPr>
          <p:blipFill>
            <a:blip r:embed="rId4"/>
            <a:stretch>
              <a:fillRect/>
            </a:stretch>
          </p:blipFill>
          <p:spPr>
            <a:xfrm>
              <a:off x="5584844" y="1567706"/>
              <a:ext cx="1925693" cy="1540554"/>
            </a:xfrm>
            <a:prstGeom prst="rect">
              <a:avLst/>
            </a:prstGeom>
          </p:spPr>
        </p:pic>
        <p:pic>
          <p:nvPicPr>
            <p:cNvPr id="16" name="Image 15">
              <a:extLst>
                <a:ext uri="{FF2B5EF4-FFF2-40B4-BE49-F238E27FC236}">
                  <a16:creationId xmlns:a16="http://schemas.microsoft.com/office/drawing/2014/main" id="{4AC204D8-F91B-4BC3-9E3F-E812247E50DD}"/>
                </a:ext>
              </a:extLst>
            </p:cNvPr>
            <p:cNvPicPr>
              <a:picLocks noChangeAspect="1"/>
            </p:cNvPicPr>
            <p:nvPr/>
          </p:nvPicPr>
          <p:blipFill>
            <a:blip r:embed="rId5"/>
            <a:stretch>
              <a:fillRect/>
            </a:stretch>
          </p:blipFill>
          <p:spPr>
            <a:xfrm>
              <a:off x="7647816" y="1573975"/>
              <a:ext cx="1213478" cy="1521940"/>
            </a:xfrm>
            <a:prstGeom prst="rect">
              <a:avLst/>
            </a:prstGeom>
          </p:spPr>
        </p:pic>
      </p:grpSp>
      <p:sp>
        <p:nvSpPr>
          <p:cNvPr id="17" name="Espace réservé du contenu 5"/>
          <p:cNvSpPr>
            <a:spLocks noGrp="1"/>
          </p:cNvSpPr>
          <p:nvPr>
            <p:ph sz="half" idx="2"/>
          </p:nvPr>
        </p:nvSpPr>
        <p:spPr>
          <a:xfrm>
            <a:off x="4799780" y="3817387"/>
            <a:ext cx="5782152" cy="1809680"/>
          </a:xfrm>
        </p:spPr>
        <p:txBody>
          <a:bodyPr>
            <a:noAutofit/>
          </a:bodyPr>
          <a:lstStyle/>
          <a:p>
            <a:pPr marL="0" indent="0">
              <a:buNone/>
            </a:pPr>
            <a:r>
              <a:rPr lang="en-US" sz="1400" dirty="0" smtClean="0"/>
              <a:t>Moreover</a:t>
            </a:r>
            <a:r>
              <a:rPr lang="en-US" sz="1400" dirty="0" smtClean="0"/>
              <a:t>, in general :</a:t>
            </a:r>
          </a:p>
          <a:p>
            <a:pPr lvl="1"/>
            <a:r>
              <a:rPr lang="en-US" sz="1200" dirty="0" smtClean="0"/>
              <a:t>Low-beta </a:t>
            </a:r>
            <a:r>
              <a:rPr lang="en-US" sz="1200" dirty="0"/>
              <a:t>cavities have geometries that make them particularly challenging to rinse effectively</a:t>
            </a:r>
            <a:r>
              <a:rPr lang="en-US" sz="1200" dirty="0" smtClean="0"/>
              <a:t>.</a:t>
            </a:r>
            <a:endParaRPr lang="en-US" sz="1200" dirty="0"/>
          </a:p>
          <a:p>
            <a:pPr marL="628650" lvl="1" indent="-171450"/>
            <a:r>
              <a:rPr lang="en-US" sz="1200" dirty="0" smtClean="0"/>
              <a:t>In </a:t>
            </a:r>
            <a:r>
              <a:rPr lang="en-US" sz="1200" dirty="0"/>
              <a:t>some projects, it is necessary to install dedicated HPR ports to ensure full coverage of the cavity surface, while in </a:t>
            </a:r>
            <a:r>
              <a:rPr lang="en-US" sz="1200" dirty="0" smtClean="0"/>
              <a:t>others</a:t>
            </a:r>
            <a:r>
              <a:rPr lang="en-US" sz="1200" dirty="0"/>
              <a:t>, tilted wand trajectories are required. </a:t>
            </a:r>
          </a:p>
          <a:p>
            <a:pPr marL="628650" lvl="1" indent="-171450"/>
            <a:r>
              <a:rPr lang="en-US" sz="1200" dirty="0"/>
              <a:t>A major motivation for improving the control of the wand trajectory </a:t>
            </a:r>
            <a:r>
              <a:rPr lang="en-US" sz="1200" dirty="0" smtClean="0"/>
              <a:t>is </a:t>
            </a:r>
            <a:r>
              <a:rPr lang="en-US" sz="1200" dirty="0"/>
              <a:t>to remove design constraints imposed by the need to make the RF geometry compatible with rinsing requirements</a:t>
            </a:r>
            <a:r>
              <a:rPr lang="en-US" sz="1200" dirty="0" smtClean="0"/>
              <a:t>.</a:t>
            </a:r>
            <a:endParaRPr lang="fr-FR" sz="1400" dirty="0"/>
          </a:p>
        </p:txBody>
      </p:sp>
      <p:sp>
        <p:nvSpPr>
          <p:cNvPr id="10" name="Rectangle 1"/>
          <p:cNvSpPr>
            <a:spLocks noChangeArrowheads="1"/>
          </p:cNvSpPr>
          <p:nvPr/>
        </p:nvSpPr>
        <p:spPr bwMode="auto">
          <a:xfrm>
            <a:off x="57796" y="4988699"/>
            <a:ext cx="4608511"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fr-FR" sz="1000" b="0" i="0" u="none" strike="noStrike" cap="none" normalizeH="0" baseline="0" dirty="0" smtClean="0">
                <a:ln>
                  <a:noFill/>
                </a:ln>
                <a:solidFill>
                  <a:schemeClr val="tx1"/>
                </a:solidFill>
                <a:effectLst/>
                <a:latin typeface="Arial Unicode MS"/>
              </a:rPr>
              <a:t>D. Longuevergne </a:t>
            </a:r>
            <a:r>
              <a:rPr kumimoji="0" lang="fr-FR" altLang="fr-FR" sz="1000" b="0" i="1" u="none" strike="noStrike" cap="none" normalizeH="0" baseline="0" dirty="0" smtClean="0">
                <a:ln>
                  <a:noFill/>
                </a:ln>
                <a:solidFill>
                  <a:schemeClr val="tx1"/>
                </a:solidFill>
                <a:effectLst/>
                <a:latin typeface="Arial Unicode MS"/>
              </a:rPr>
              <a:t>et al.</a:t>
            </a:r>
            <a:r>
              <a:rPr kumimoji="0" lang="fr-FR" altLang="fr-FR" sz="1000" b="0" i="0" u="none" strike="noStrike" cap="none" normalizeH="0" baseline="0" dirty="0" smtClean="0">
                <a:ln>
                  <a:noFill/>
                </a:ln>
                <a:solidFill>
                  <a:schemeClr val="tx1"/>
                </a:solidFill>
                <a:effectLst/>
                <a:latin typeface="Arial Unicode MS"/>
              </a:rPr>
              <a:t>, “CNRS contribution to PIP-II </a:t>
            </a:r>
            <a:r>
              <a:rPr kumimoji="0" lang="fr-FR" altLang="fr-FR" sz="1000" b="0" i="0" u="none" strike="noStrike" cap="none" normalizeH="0" baseline="0" dirty="0" err="1" smtClean="0">
                <a:ln>
                  <a:noFill/>
                </a:ln>
                <a:solidFill>
                  <a:schemeClr val="tx1"/>
                </a:solidFill>
                <a:effectLst/>
                <a:latin typeface="Arial Unicode MS"/>
              </a:rPr>
              <a:t>project</a:t>
            </a:r>
            <a:r>
              <a:rPr kumimoji="0" lang="fr-FR" altLang="fr-FR" sz="1000" b="0" i="0" u="none" strike="noStrike" cap="none" normalizeH="0" baseline="0" dirty="0" smtClean="0">
                <a:ln>
                  <a:noFill/>
                </a:ln>
                <a:solidFill>
                  <a:schemeClr val="tx1"/>
                </a:solidFill>
                <a:effectLst/>
                <a:latin typeface="Arial Unicode MS"/>
              </a:rPr>
              <a:t>: </a:t>
            </a:r>
            <a:r>
              <a:rPr kumimoji="0" lang="fr-FR" altLang="fr-FR" sz="1000" b="0" i="0" u="none" strike="noStrike" cap="none" normalizeH="0" baseline="0" dirty="0" err="1" smtClean="0">
                <a:ln>
                  <a:noFill/>
                </a:ln>
                <a:solidFill>
                  <a:schemeClr val="tx1"/>
                </a:solidFill>
                <a:effectLst/>
                <a:latin typeface="Arial Unicode MS"/>
              </a:rPr>
              <a:t>overview</a:t>
            </a:r>
            <a:r>
              <a:rPr kumimoji="0" lang="fr-FR" altLang="fr-FR" sz="1000" b="0" i="0" u="none" strike="noStrike" cap="none" normalizeH="0" baseline="0" dirty="0" smtClean="0">
                <a:ln>
                  <a:noFill/>
                </a:ln>
                <a:solidFill>
                  <a:schemeClr val="tx1"/>
                </a:solidFill>
                <a:effectLst/>
                <a:latin typeface="Arial Unicode MS"/>
              </a:rPr>
              <a:t> and </a:t>
            </a:r>
            <a:r>
              <a:rPr kumimoji="0" lang="fr-FR" altLang="fr-FR" sz="1000" b="0" i="0" u="none" strike="noStrike" cap="none" normalizeH="0" baseline="0" dirty="0" err="1" smtClean="0">
                <a:ln>
                  <a:noFill/>
                </a:ln>
                <a:solidFill>
                  <a:schemeClr val="tx1"/>
                </a:solidFill>
                <a:effectLst/>
                <a:latin typeface="Arial Unicode MS"/>
              </a:rPr>
              <a:t>lessons</a:t>
            </a:r>
            <a:r>
              <a:rPr kumimoji="0" lang="fr-FR" altLang="fr-FR" sz="1000" b="0" i="0" u="none" strike="noStrike" cap="none" normalizeH="0" baseline="0" dirty="0" smtClean="0">
                <a:ln>
                  <a:noFill/>
                </a:ln>
                <a:solidFill>
                  <a:schemeClr val="tx1"/>
                </a:solidFill>
                <a:effectLst/>
                <a:latin typeface="Arial Unicode MS"/>
              </a:rPr>
              <a:t> </a:t>
            </a:r>
            <a:r>
              <a:rPr kumimoji="0" lang="fr-FR" altLang="fr-FR" sz="1000" b="0" i="0" u="none" strike="noStrike" cap="none" normalizeH="0" baseline="0" dirty="0" err="1" smtClean="0">
                <a:ln>
                  <a:noFill/>
                </a:ln>
                <a:solidFill>
                  <a:schemeClr val="tx1"/>
                </a:solidFill>
                <a:effectLst/>
                <a:latin typeface="Arial Unicode MS"/>
              </a:rPr>
              <a:t>learned</a:t>
            </a:r>
            <a:r>
              <a:rPr kumimoji="0" lang="fr-FR" altLang="fr-FR" sz="1000" b="0" i="0" u="none" strike="noStrike" cap="none" normalizeH="0" baseline="0" dirty="0" smtClean="0">
                <a:ln>
                  <a:noFill/>
                </a:ln>
                <a:solidFill>
                  <a:schemeClr val="tx1"/>
                </a:solidFill>
                <a:effectLst/>
                <a:latin typeface="Arial Unicode MS"/>
              </a:rPr>
              <a:t> </a:t>
            </a:r>
            <a:r>
              <a:rPr kumimoji="0" lang="fr-FR" altLang="fr-FR" sz="1000" b="0" i="0" u="none" strike="noStrike" cap="none" normalizeH="0" baseline="0" dirty="0" err="1" smtClean="0">
                <a:ln>
                  <a:noFill/>
                </a:ln>
                <a:solidFill>
                  <a:schemeClr val="tx1"/>
                </a:solidFill>
                <a:effectLst/>
                <a:latin typeface="Arial Unicode MS"/>
              </a:rPr>
              <a:t>from</a:t>
            </a:r>
            <a:r>
              <a:rPr kumimoji="0" lang="fr-FR" altLang="fr-FR" sz="1000" b="0" i="0" u="none" strike="noStrike" cap="none" normalizeH="0" baseline="0" dirty="0" smtClean="0">
                <a:ln>
                  <a:noFill/>
                </a:ln>
                <a:solidFill>
                  <a:schemeClr val="tx1"/>
                </a:solidFill>
                <a:effectLst/>
                <a:latin typeface="Arial Unicode MS"/>
              </a:rPr>
              <a:t> SSR2 </a:t>
            </a:r>
            <a:r>
              <a:rPr kumimoji="0" lang="fr-FR" altLang="fr-FR" sz="1000" b="0" i="0" u="none" strike="noStrike" cap="none" normalizeH="0" baseline="0" dirty="0" err="1" smtClean="0">
                <a:ln>
                  <a:noFill/>
                </a:ln>
                <a:solidFill>
                  <a:schemeClr val="tx1"/>
                </a:solidFill>
                <a:effectLst/>
                <a:latin typeface="Arial Unicode MS"/>
              </a:rPr>
              <a:t>cavities</a:t>
            </a:r>
            <a:r>
              <a:rPr kumimoji="0" lang="fr-FR" altLang="fr-FR" sz="1000" b="0" i="0" u="none" strike="noStrike" cap="none" normalizeH="0" baseline="0" dirty="0" smtClean="0">
                <a:ln>
                  <a:noFill/>
                </a:ln>
                <a:solidFill>
                  <a:schemeClr val="tx1"/>
                </a:solidFill>
                <a:effectLst/>
                <a:latin typeface="Arial Unicode MS"/>
              </a:rPr>
              <a:t> </a:t>
            </a:r>
            <a:r>
              <a:rPr kumimoji="0" lang="fr-FR" altLang="fr-FR" sz="1000" b="0" i="0" u="none" strike="noStrike" cap="none" normalizeH="0" baseline="0" dirty="0" err="1" smtClean="0">
                <a:ln>
                  <a:noFill/>
                </a:ln>
                <a:solidFill>
                  <a:schemeClr val="tx1"/>
                </a:solidFill>
                <a:effectLst/>
                <a:latin typeface="Arial Unicode MS"/>
              </a:rPr>
              <a:t>prototyping</a:t>
            </a:r>
            <a:r>
              <a:rPr kumimoji="0" lang="fr-FR" altLang="fr-FR" sz="1000" b="0" i="0" u="none" strike="noStrike" cap="none" normalizeH="0" baseline="0" dirty="0" smtClean="0">
                <a:ln>
                  <a:noFill/>
                </a:ln>
                <a:solidFill>
                  <a:schemeClr val="tx1"/>
                </a:solidFill>
                <a:effectLst/>
                <a:latin typeface="Arial Unicode MS"/>
              </a:rPr>
              <a:t>”, </a:t>
            </a:r>
            <a:r>
              <a:rPr kumimoji="0" lang="fr-FR" altLang="fr-FR" sz="1000" b="0" i="0" u="none" strike="noStrike" cap="none" normalizeH="0" baseline="0" dirty="0" err="1" smtClean="0">
                <a:ln>
                  <a:noFill/>
                </a:ln>
                <a:solidFill>
                  <a:schemeClr val="tx1"/>
                </a:solidFill>
                <a:effectLst/>
                <a:latin typeface="Arial Unicode MS"/>
              </a:rPr>
              <a:t>presented</a:t>
            </a:r>
            <a:r>
              <a:rPr kumimoji="0" lang="fr-FR" altLang="fr-FR" sz="1000" b="0" i="0" u="none" strike="noStrike" cap="none" normalizeH="0" baseline="0" dirty="0" smtClean="0">
                <a:ln>
                  <a:noFill/>
                </a:ln>
                <a:solidFill>
                  <a:schemeClr val="tx1"/>
                </a:solidFill>
                <a:effectLst/>
                <a:latin typeface="Arial Unicode MS"/>
              </a:rPr>
              <a:t> at the SRF'25, Tokyo, </a:t>
            </a:r>
            <a:r>
              <a:rPr kumimoji="0" lang="fr-FR" altLang="fr-FR" sz="1000" b="0" i="0" u="none" strike="noStrike" cap="none" normalizeH="0" baseline="0" dirty="0" err="1" smtClean="0">
                <a:ln>
                  <a:noFill/>
                </a:ln>
                <a:solidFill>
                  <a:schemeClr val="tx1"/>
                </a:solidFill>
                <a:effectLst/>
                <a:latin typeface="Arial Unicode MS"/>
              </a:rPr>
              <a:t>Japan</a:t>
            </a:r>
            <a:r>
              <a:rPr kumimoji="0" lang="fr-FR" altLang="fr-FR" sz="1000" b="0" i="0" u="none" strike="noStrike" cap="none" normalizeH="0" baseline="0" dirty="0" smtClean="0">
                <a:ln>
                  <a:noFill/>
                </a:ln>
                <a:solidFill>
                  <a:schemeClr val="tx1"/>
                </a:solidFill>
                <a:effectLst/>
                <a:latin typeface="Arial Unicode MS"/>
              </a:rPr>
              <a:t>, Sep. 2025, </a:t>
            </a:r>
            <a:r>
              <a:rPr kumimoji="0" lang="fr-FR" altLang="fr-FR" sz="1000" b="0" i="0" u="none" strike="noStrike" cap="none" normalizeH="0" baseline="0" dirty="0" err="1" smtClean="0">
                <a:ln>
                  <a:noFill/>
                </a:ln>
                <a:solidFill>
                  <a:schemeClr val="tx1"/>
                </a:solidFill>
                <a:effectLst/>
                <a:latin typeface="Arial Unicode MS"/>
              </a:rPr>
              <a:t>paper</a:t>
            </a:r>
            <a:r>
              <a:rPr kumimoji="0" lang="fr-FR" altLang="fr-FR" sz="1000" b="0" i="0" u="none" strike="noStrike" cap="none" normalizeH="0" baseline="0" dirty="0" smtClean="0">
                <a:ln>
                  <a:noFill/>
                </a:ln>
                <a:solidFill>
                  <a:schemeClr val="tx1"/>
                </a:solidFill>
                <a:effectLst/>
                <a:latin typeface="Arial Unicode MS"/>
              </a:rPr>
              <a:t> MOP44 </a:t>
            </a:r>
            <a:endParaRPr kumimoji="0" lang="fr-FR" altLang="fr-FR" sz="1800" b="0" i="0" u="none" strike="noStrike" cap="none" normalizeH="0" baseline="0" dirty="0" smtClean="0">
              <a:ln>
                <a:noFill/>
              </a:ln>
              <a:solidFill>
                <a:schemeClr val="tx1"/>
              </a:solidFill>
              <a:effectLst/>
              <a:latin typeface="Arial" panose="020B0604020202020204" pitchFamily="34" charset="0"/>
            </a:endParaRPr>
          </a:p>
        </p:txBody>
      </p:sp>
      <p:sp>
        <p:nvSpPr>
          <p:cNvPr id="13" name="ZoneTexte 12"/>
          <p:cNvSpPr txBox="1"/>
          <p:nvPr/>
        </p:nvSpPr>
        <p:spPr>
          <a:xfrm>
            <a:off x="495932" y="4554988"/>
            <a:ext cx="3467616" cy="246221"/>
          </a:xfrm>
          <a:prstGeom prst="rect">
            <a:avLst/>
          </a:prstGeom>
          <a:noFill/>
        </p:spPr>
        <p:txBody>
          <a:bodyPr wrap="none" rtlCol="0">
            <a:spAutoFit/>
          </a:bodyPr>
          <a:lstStyle/>
          <a:p>
            <a:r>
              <a:rPr lang="en-US" sz="1000" i="1" dirty="0" smtClean="0"/>
              <a:t>Summary </a:t>
            </a:r>
            <a:r>
              <a:rPr lang="en-US" sz="1000" i="1" dirty="0"/>
              <a:t>plot of last cryogenic tests performed at </a:t>
            </a:r>
            <a:r>
              <a:rPr lang="en-US" sz="1000" i="1" dirty="0" err="1"/>
              <a:t>IJCLab</a:t>
            </a:r>
            <a:r>
              <a:rPr lang="en-US" sz="1000" i="1" dirty="0" smtClean="0"/>
              <a:t>.</a:t>
            </a:r>
            <a:endParaRPr lang="fr-FR" sz="1000" i="1" dirty="0"/>
          </a:p>
        </p:txBody>
      </p:sp>
      <p:cxnSp>
        <p:nvCxnSpPr>
          <p:cNvPr id="21" name="Connecteur en angle 20"/>
          <p:cNvCxnSpPr/>
          <p:nvPr/>
        </p:nvCxnSpPr>
        <p:spPr>
          <a:xfrm>
            <a:off x="9706867" y="941512"/>
            <a:ext cx="619362" cy="576064"/>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0925477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Image 32"/>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5530403" y="941511"/>
            <a:ext cx="4088553" cy="4559255"/>
          </a:xfrm>
          <a:prstGeom prst="rect">
            <a:avLst/>
          </a:prstGeom>
        </p:spPr>
      </p:pic>
      <p:sp>
        <p:nvSpPr>
          <p:cNvPr id="2" name="Titre 1"/>
          <p:cNvSpPr>
            <a:spLocks noGrp="1"/>
          </p:cNvSpPr>
          <p:nvPr>
            <p:ph type="title"/>
          </p:nvPr>
        </p:nvSpPr>
        <p:spPr/>
        <p:txBody>
          <a:bodyPr/>
          <a:lstStyle/>
          <a:p>
            <a:r>
              <a:rPr lang="fr-FR" dirty="0" err="1" smtClean="0"/>
              <a:t>Cobot</a:t>
            </a:r>
            <a:r>
              <a:rPr lang="fr-FR" dirty="0" smtClean="0"/>
              <a:t> </a:t>
            </a:r>
            <a:r>
              <a:rPr lang="fr-FR" dirty="0" err="1" smtClean="0"/>
              <a:t>assisted</a:t>
            </a:r>
            <a:r>
              <a:rPr lang="fr-FR" dirty="0" smtClean="0"/>
              <a:t> </a:t>
            </a:r>
            <a:r>
              <a:rPr lang="fr-FR" dirty="0" err="1" smtClean="0"/>
              <a:t>tilted</a:t>
            </a:r>
            <a:r>
              <a:rPr lang="fr-FR" dirty="0" smtClean="0"/>
              <a:t> HPR </a:t>
            </a:r>
            <a:r>
              <a:rPr lang="fr-FR" dirty="0" err="1" smtClean="0"/>
              <a:t>operation</a:t>
            </a:r>
            <a:endParaRPr lang="en-US" dirty="0"/>
          </a:p>
        </p:txBody>
      </p:sp>
      <p:sp>
        <p:nvSpPr>
          <p:cNvPr id="3" name="Espace réservé de la date 2"/>
          <p:cNvSpPr>
            <a:spLocks noGrp="1"/>
          </p:cNvSpPr>
          <p:nvPr>
            <p:ph type="dt" sz="half" idx="10"/>
          </p:nvPr>
        </p:nvSpPr>
        <p:spPr/>
        <p:txBody>
          <a:bodyPr/>
          <a:lstStyle/>
          <a:p>
            <a:r>
              <a:rPr lang="en-US" i="1" dirty="0"/>
              <a:t>10</a:t>
            </a:r>
            <a:r>
              <a:rPr lang="en-US" i="1" baseline="30000" dirty="0"/>
              <a:t>th</a:t>
            </a:r>
            <a:r>
              <a:rPr lang="en-US" i="1" dirty="0"/>
              <a:t> June 2026</a:t>
            </a:r>
            <a:endParaRPr lang="en-US" dirty="0"/>
          </a:p>
        </p:txBody>
      </p:sp>
      <p:sp>
        <p:nvSpPr>
          <p:cNvPr id="4" name="Espace réservé du pied de page 3"/>
          <p:cNvSpPr>
            <a:spLocks noGrp="1"/>
          </p:cNvSpPr>
          <p:nvPr>
            <p:ph type="ftr" sz="quarter" idx="11"/>
          </p:nvPr>
        </p:nvSpPr>
        <p:spPr/>
        <p:txBody>
          <a:bodyPr/>
          <a:lstStyle/>
          <a:p>
            <a:r>
              <a:rPr lang="fr-FR" i="1" dirty="0"/>
              <a:t>TTC 2026 Meeting - 9-12 </a:t>
            </a:r>
            <a:r>
              <a:rPr lang="fr-FR" i="1" dirty="0" err="1"/>
              <a:t>June</a:t>
            </a:r>
            <a:r>
              <a:rPr lang="fr-FR" i="1" dirty="0"/>
              <a:t> 2026 - Gif-sur-Yvette, </a:t>
            </a:r>
            <a:r>
              <a:rPr lang="fr-FR" i="1" dirty="0" smtClean="0"/>
              <a:t>France</a:t>
            </a:r>
            <a:endParaRPr lang="en-US" i="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4</a:t>
            </a:fld>
            <a:endParaRPr lang="fr-FR" dirty="0"/>
          </a:p>
        </p:txBody>
      </p:sp>
      <p:sp>
        <p:nvSpPr>
          <p:cNvPr id="21" name="Rectangle 20"/>
          <p:cNvSpPr/>
          <p:nvPr/>
        </p:nvSpPr>
        <p:spPr>
          <a:xfrm>
            <a:off x="4386701" y="3965848"/>
            <a:ext cx="769385" cy="318624"/>
          </a:xfrm>
          <a:prstGeom prst="rect">
            <a:avLst/>
          </a:prstGeom>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dirty="0" smtClean="0"/>
              <a:t>Robot cart</a:t>
            </a:r>
            <a:endParaRPr lang="en-US" sz="1000" dirty="0"/>
          </a:p>
        </p:txBody>
      </p:sp>
      <p:cxnSp>
        <p:nvCxnSpPr>
          <p:cNvPr id="22" name="Connecteur droit avec flèche 21"/>
          <p:cNvCxnSpPr>
            <a:stCxn id="21" idx="3"/>
          </p:cNvCxnSpPr>
          <p:nvPr/>
        </p:nvCxnSpPr>
        <p:spPr>
          <a:xfrm>
            <a:off x="5156086" y="4125160"/>
            <a:ext cx="563474" cy="159312"/>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9414980" y="4501294"/>
            <a:ext cx="1035519" cy="318624"/>
          </a:xfrm>
          <a:prstGeom prst="rect">
            <a:avLst/>
          </a:prstGeom>
          <a:ln w="3810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dirty="0" smtClean="0"/>
              <a:t>Water collector</a:t>
            </a:r>
            <a:endParaRPr lang="en-US" sz="1000" dirty="0"/>
          </a:p>
        </p:txBody>
      </p:sp>
      <p:cxnSp>
        <p:nvCxnSpPr>
          <p:cNvPr id="24" name="Connecteur droit avec flèche 23"/>
          <p:cNvCxnSpPr>
            <a:stCxn id="23" idx="1"/>
          </p:cNvCxnSpPr>
          <p:nvPr/>
        </p:nvCxnSpPr>
        <p:spPr>
          <a:xfrm flipH="1" flipV="1">
            <a:off x="8959920" y="4405447"/>
            <a:ext cx="455060" cy="25515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p:nvPr/>
        </p:nvCxnSpPr>
        <p:spPr>
          <a:xfrm>
            <a:off x="6367632" y="1883501"/>
            <a:ext cx="432048" cy="1063949"/>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9414980" y="2272387"/>
            <a:ext cx="800755" cy="318624"/>
          </a:xfrm>
          <a:prstGeom prst="rect">
            <a:avLst/>
          </a:prstGeom>
          <a:ln w="38100">
            <a:solidFill>
              <a:schemeClr val="accent1"/>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dirty="0" smtClean="0"/>
              <a:t>SSR2 cavity</a:t>
            </a:r>
            <a:endParaRPr lang="en-US" sz="1000" dirty="0"/>
          </a:p>
        </p:txBody>
      </p:sp>
      <p:cxnSp>
        <p:nvCxnSpPr>
          <p:cNvPr id="28" name="Connecteur droit avec flèche 27"/>
          <p:cNvCxnSpPr>
            <a:stCxn id="27" idx="1"/>
          </p:cNvCxnSpPr>
          <p:nvPr/>
        </p:nvCxnSpPr>
        <p:spPr>
          <a:xfrm flipH="1" flipV="1">
            <a:off x="9175944" y="2309664"/>
            <a:ext cx="239036" cy="122035"/>
          </a:xfrm>
          <a:prstGeom prst="straightConnector1">
            <a:avLst/>
          </a:prstGeom>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6131644" y="1156724"/>
            <a:ext cx="599380" cy="253988"/>
          </a:xfrm>
          <a:prstGeom prst="rect">
            <a:avLst/>
          </a:prstGeom>
          <a:ln w="3810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dirty="0" smtClean="0"/>
              <a:t>Forklift</a:t>
            </a:r>
            <a:endParaRPr lang="en-US" sz="1000" dirty="0"/>
          </a:p>
        </p:txBody>
      </p:sp>
      <p:cxnSp>
        <p:nvCxnSpPr>
          <p:cNvPr id="30" name="Connecteur droit avec flèche 29"/>
          <p:cNvCxnSpPr>
            <a:stCxn id="29" idx="3"/>
          </p:cNvCxnSpPr>
          <p:nvPr/>
        </p:nvCxnSpPr>
        <p:spPr>
          <a:xfrm>
            <a:off x="6731024" y="1283718"/>
            <a:ext cx="601241" cy="170850"/>
          </a:xfrm>
          <a:prstGeom prst="straightConnector1">
            <a:avLst/>
          </a:prstGeom>
          <a:ln w="3810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6511827" y="810783"/>
            <a:ext cx="845012" cy="253988"/>
          </a:xfrm>
          <a:prstGeom prst="rect">
            <a:avLst/>
          </a:prstGeom>
          <a:ln w="38100">
            <a:solidFill>
              <a:srgbClr val="FF67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dirty="0" smtClean="0"/>
              <a:t>Lifter stage</a:t>
            </a:r>
            <a:endParaRPr lang="en-US" sz="1000" dirty="0"/>
          </a:p>
        </p:txBody>
      </p:sp>
      <p:cxnSp>
        <p:nvCxnSpPr>
          <p:cNvPr id="32" name="Connecteur droit avec flèche 31"/>
          <p:cNvCxnSpPr>
            <a:stCxn id="31" idx="3"/>
          </p:cNvCxnSpPr>
          <p:nvPr/>
        </p:nvCxnSpPr>
        <p:spPr>
          <a:xfrm>
            <a:off x="7356839" y="937777"/>
            <a:ext cx="374237" cy="310716"/>
          </a:xfrm>
          <a:prstGeom prst="straightConnector1">
            <a:avLst/>
          </a:prstGeom>
          <a:ln w="38100">
            <a:solidFill>
              <a:srgbClr val="FF6700"/>
            </a:solidFill>
            <a:tailEnd type="triangle"/>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5530403" y="1645833"/>
            <a:ext cx="1016597" cy="318624"/>
          </a:xfrm>
          <a:prstGeom prst="rect">
            <a:avLst/>
          </a:prstGeom>
          <a:ln w="38100">
            <a:solidFill>
              <a:schemeClr val="tx1">
                <a:lumMod val="50000"/>
                <a:lumOff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1000" dirty="0" smtClean="0"/>
              <a:t>FANUC CRX-25 Cobot</a:t>
            </a:r>
            <a:endParaRPr lang="en-US" sz="1000" dirty="0"/>
          </a:p>
        </p:txBody>
      </p:sp>
      <p:sp>
        <p:nvSpPr>
          <p:cNvPr id="44" name="Espace réservé du contenu 5"/>
          <p:cNvSpPr>
            <a:spLocks noGrp="1"/>
          </p:cNvSpPr>
          <p:nvPr>
            <p:ph sz="half" idx="2"/>
          </p:nvPr>
        </p:nvSpPr>
        <p:spPr>
          <a:xfrm>
            <a:off x="273820" y="797496"/>
            <a:ext cx="4569324" cy="4752528"/>
          </a:xfrm>
        </p:spPr>
        <p:txBody>
          <a:bodyPr>
            <a:noAutofit/>
          </a:bodyPr>
          <a:lstStyle/>
          <a:p>
            <a:r>
              <a:rPr lang="en-US" sz="1600" dirty="0" smtClean="0"/>
              <a:t>Robot specification</a:t>
            </a:r>
          </a:p>
          <a:p>
            <a:pPr lvl="1"/>
            <a:r>
              <a:rPr lang="en-US" sz="1400" dirty="0" smtClean="0"/>
              <a:t>FANUC CRX-25 Robot</a:t>
            </a:r>
          </a:p>
          <a:p>
            <a:pPr lvl="1"/>
            <a:r>
              <a:rPr lang="en-US" sz="1400" dirty="0" smtClean="0"/>
              <a:t>Collaborative robot (</a:t>
            </a:r>
            <a:r>
              <a:rPr lang="en-US" sz="1400" dirty="0" err="1" smtClean="0"/>
              <a:t>Cobot</a:t>
            </a:r>
            <a:r>
              <a:rPr lang="en-US" sz="1400" dirty="0" smtClean="0"/>
              <a:t>)</a:t>
            </a:r>
          </a:p>
          <a:p>
            <a:pPr lvl="2">
              <a:buFont typeface="Wingdings" panose="05000000000000000000" pitchFamily="2" charset="2"/>
              <a:buChar char="à"/>
            </a:pPr>
            <a:r>
              <a:rPr lang="en-US" sz="1200" b="1" u="sng" dirty="0" smtClean="0"/>
              <a:t>CAN</a:t>
            </a:r>
            <a:r>
              <a:rPr lang="en-US" sz="1200" dirty="0" smtClean="0"/>
              <a:t> be safe to work close to someone</a:t>
            </a:r>
          </a:p>
          <a:p>
            <a:pPr lvl="2">
              <a:buFont typeface="Wingdings" panose="05000000000000000000" pitchFamily="2" charset="2"/>
              <a:buChar char="à"/>
            </a:pPr>
            <a:r>
              <a:rPr lang="en-US" sz="1200" dirty="0"/>
              <a:t>Simple to program and to </a:t>
            </a:r>
            <a:r>
              <a:rPr lang="en-US" sz="1200" dirty="0" smtClean="0"/>
              <a:t>handle</a:t>
            </a:r>
            <a:endParaRPr lang="en-US" sz="1200" b="1" u="sng" dirty="0" smtClean="0"/>
          </a:p>
          <a:p>
            <a:pPr lvl="1"/>
            <a:r>
              <a:rPr lang="en-US" sz="1400" dirty="0" smtClean="0"/>
              <a:t>Weight </a:t>
            </a:r>
            <a:r>
              <a:rPr lang="en-US" sz="1400" dirty="0"/>
              <a:t>: 127 </a:t>
            </a:r>
            <a:r>
              <a:rPr lang="en-US" sz="1400" dirty="0" smtClean="0"/>
              <a:t>kg</a:t>
            </a:r>
          </a:p>
          <a:p>
            <a:pPr lvl="1"/>
            <a:r>
              <a:rPr lang="en-US" sz="1400" dirty="0" smtClean="0"/>
              <a:t>Max. </a:t>
            </a:r>
            <a:r>
              <a:rPr lang="en-US" sz="1400" dirty="0"/>
              <a:t>reach : 1889 mm</a:t>
            </a:r>
          </a:p>
          <a:p>
            <a:pPr lvl="1"/>
            <a:r>
              <a:rPr lang="en-US" sz="1400" dirty="0" smtClean="0"/>
              <a:t>Max. load capacity </a:t>
            </a:r>
            <a:r>
              <a:rPr lang="en-US" sz="1400" dirty="0"/>
              <a:t>: 25 kg </a:t>
            </a:r>
          </a:p>
          <a:p>
            <a:pPr lvl="1"/>
            <a:r>
              <a:rPr lang="en-US" sz="1400" dirty="0" smtClean="0"/>
              <a:t>Repeatability : </a:t>
            </a:r>
            <a:r>
              <a:rPr lang="en-US" sz="1400" dirty="0"/>
              <a:t>± 0.05 mm</a:t>
            </a:r>
            <a:endParaRPr lang="en-US" sz="1400" dirty="0" smtClean="0"/>
          </a:p>
          <a:p>
            <a:r>
              <a:rPr lang="en-US" sz="1600" dirty="0" smtClean="0"/>
              <a:t>Robot </a:t>
            </a:r>
            <a:r>
              <a:rPr lang="en-US" sz="1600" dirty="0" smtClean="0"/>
              <a:t>cart specification</a:t>
            </a:r>
            <a:endParaRPr lang="en-US" sz="1600" dirty="0" smtClean="0"/>
          </a:p>
          <a:p>
            <a:pPr lvl="1"/>
            <a:r>
              <a:rPr lang="en-US" sz="1400" dirty="0" smtClean="0"/>
              <a:t>Total weight (with </a:t>
            </a:r>
            <a:r>
              <a:rPr lang="en-US" sz="1400" dirty="0" err="1" smtClean="0"/>
              <a:t>cobot</a:t>
            </a:r>
            <a:r>
              <a:rPr lang="en-US" sz="1400" dirty="0" smtClean="0"/>
              <a:t> and dead weight) </a:t>
            </a:r>
            <a:r>
              <a:rPr lang="en-US" sz="1400" dirty="0" smtClean="0"/>
              <a:t>: </a:t>
            </a:r>
            <a:r>
              <a:rPr lang="en-US" sz="1400" dirty="0" smtClean="0"/>
              <a:t>324 kg</a:t>
            </a:r>
          </a:p>
          <a:p>
            <a:pPr lvl="1"/>
            <a:r>
              <a:rPr lang="en-US" sz="1400" dirty="0" smtClean="0"/>
              <a:t>Footprint dimensions : 1100 x 1600 mm</a:t>
            </a:r>
            <a:endParaRPr lang="en-US" sz="1400" dirty="0" smtClean="0"/>
          </a:p>
          <a:p>
            <a:pPr lvl="1"/>
            <a:r>
              <a:rPr lang="en-US" sz="1400" dirty="0" smtClean="0"/>
              <a:t>Ensure stable operation in any load case</a:t>
            </a:r>
          </a:p>
          <a:p>
            <a:pPr lvl="1"/>
            <a:r>
              <a:rPr lang="en-US" sz="1400" dirty="0" smtClean="0"/>
              <a:t>Can be rigidly attached to forklift</a:t>
            </a:r>
          </a:p>
          <a:p>
            <a:r>
              <a:rPr lang="en-US" sz="1600" dirty="0" smtClean="0"/>
              <a:t>Forklift</a:t>
            </a:r>
          </a:p>
          <a:p>
            <a:pPr lvl="1"/>
            <a:r>
              <a:rPr lang="en-US" sz="1400" dirty="0" smtClean="0"/>
              <a:t>Refurbished in order to minimize cost</a:t>
            </a:r>
          </a:p>
        </p:txBody>
      </p:sp>
    </p:spTree>
    <p:extLst>
      <p:ext uri="{BB962C8B-B14F-4D97-AF65-F5344CB8AC3E}">
        <p14:creationId xmlns:p14="http://schemas.microsoft.com/office/powerpoint/2010/main" val="246322636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e la date 2"/>
          <p:cNvSpPr>
            <a:spLocks noGrp="1"/>
          </p:cNvSpPr>
          <p:nvPr>
            <p:ph type="dt" sz="half" idx="10"/>
          </p:nvPr>
        </p:nvSpPr>
        <p:spPr/>
        <p:txBody>
          <a:bodyPr/>
          <a:lstStyle/>
          <a:p>
            <a:r>
              <a:rPr lang="en-US" i="1" dirty="0"/>
              <a:t>10</a:t>
            </a:r>
            <a:r>
              <a:rPr lang="en-US" i="1" baseline="30000" dirty="0"/>
              <a:t>th</a:t>
            </a:r>
            <a:r>
              <a:rPr lang="en-US" i="1" dirty="0"/>
              <a:t> June </a:t>
            </a:r>
            <a:r>
              <a:rPr lang="en-US" i="1" dirty="0" smtClean="0"/>
              <a:t>2026</a:t>
            </a:r>
            <a:endParaRPr lang="en-US" dirty="0"/>
          </a:p>
        </p:txBody>
      </p:sp>
      <p:sp>
        <p:nvSpPr>
          <p:cNvPr id="4" name="Espace réservé du pied de page 3"/>
          <p:cNvSpPr>
            <a:spLocks noGrp="1"/>
          </p:cNvSpPr>
          <p:nvPr>
            <p:ph type="ftr" sz="quarter" idx="11"/>
          </p:nvPr>
        </p:nvSpPr>
        <p:spPr/>
        <p:txBody>
          <a:bodyPr/>
          <a:lstStyle/>
          <a:p>
            <a:r>
              <a:rPr lang="fr-FR" i="1" dirty="0"/>
              <a:t>TTC 2026 Meeting - 9-12 </a:t>
            </a:r>
            <a:r>
              <a:rPr lang="fr-FR" i="1" dirty="0" err="1"/>
              <a:t>June</a:t>
            </a:r>
            <a:r>
              <a:rPr lang="fr-FR" i="1" dirty="0"/>
              <a:t> 2026 - Gif-sur-Yvette, </a:t>
            </a:r>
            <a:r>
              <a:rPr lang="fr-FR" i="1" dirty="0" smtClean="0"/>
              <a:t>France</a:t>
            </a:r>
            <a:endParaRPr lang="en-US" i="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5</a:t>
            </a:fld>
            <a:endParaRPr lang="fr-FR" dirty="0"/>
          </a:p>
        </p:txBody>
      </p:sp>
      <p:pic>
        <p:nvPicPr>
          <p:cNvPr id="20" name="Image 1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479795" y="2011344"/>
            <a:ext cx="2797344" cy="3119393"/>
          </a:xfrm>
          <a:prstGeom prst="rect">
            <a:avLst/>
          </a:prstGeom>
        </p:spPr>
      </p:pic>
      <p:pic>
        <p:nvPicPr>
          <p:cNvPr id="21" name="Image 20"/>
          <p:cNvPicPr>
            <a:picLocks noChangeAspect="1"/>
          </p:cNvPicPr>
          <p:nvPr/>
        </p:nvPicPr>
        <p:blipFill rotWithShape="1">
          <a:blip r:embed="rId3" cstate="hqprint">
            <a:extLst>
              <a:ext uri="{28A0092B-C50C-407E-A947-70E740481C1C}">
                <a14:useLocalDpi xmlns:a14="http://schemas.microsoft.com/office/drawing/2010/main" val="0"/>
              </a:ext>
            </a:extLst>
          </a:blip>
          <a:srcRect l="24124"/>
          <a:stretch/>
        </p:blipFill>
        <p:spPr>
          <a:xfrm>
            <a:off x="3718198" y="2027840"/>
            <a:ext cx="3286966" cy="3110997"/>
          </a:xfrm>
          <a:prstGeom prst="rect">
            <a:avLst/>
          </a:prstGeom>
        </p:spPr>
      </p:pic>
      <p:sp>
        <p:nvSpPr>
          <p:cNvPr id="24" name="Rectangle 23"/>
          <p:cNvSpPr/>
          <p:nvPr/>
        </p:nvSpPr>
        <p:spPr>
          <a:xfrm>
            <a:off x="3695892" y="5173335"/>
            <a:ext cx="3301515" cy="261610"/>
          </a:xfrm>
          <a:prstGeom prst="rect">
            <a:avLst/>
          </a:prstGeom>
        </p:spPr>
        <p:txBody>
          <a:bodyPr wrap="square">
            <a:spAutoFit/>
          </a:bodyPr>
          <a:lstStyle/>
          <a:p>
            <a:pPr algn="ctr"/>
            <a:r>
              <a:rPr lang="en-US" sz="1050" i="1" dirty="0" smtClean="0"/>
              <a:t>Horizontal </a:t>
            </a:r>
            <a:r>
              <a:rPr lang="en-US" sz="1050" i="1" dirty="0"/>
              <a:t>HPR through </a:t>
            </a:r>
            <a:r>
              <a:rPr lang="en-US" sz="1050" i="1" dirty="0" smtClean="0"/>
              <a:t>beam </a:t>
            </a:r>
            <a:r>
              <a:rPr lang="en-US" sz="1050" i="1" dirty="0"/>
              <a:t>port</a:t>
            </a:r>
          </a:p>
        </p:txBody>
      </p:sp>
      <p:sp>
        <p:nvSpPr>
          <p:cNvPr id="25" name="Rectangle 24"/>
          <p:cNvSpPr/>
          <p:nvPr/>
        </p:nvSpPr>
        <p:spPr>
          <a:xfrm>
            <a:off x="479795" y="5173335"/>
            <a:ext cx="2797344" cy="261610"/>
          </a:xfrm>
          <a:prstGeom prst="rect">
            <a:avLst/>
          </a:prstGeom>
        </p:spPr>
        <p:txBody>
          <a:bodyPr wrap="square">
            <a:spAutoFit/>
          </a:bodyPr>
          <a:lstStyle/>
          <a:p>
            <a:pPr algn="ctr"/>
            <a:r>
              <a:rPr lang="en-US" sz="1050" i="1" dirty="0" smtClean="0"/>
              <a:t>Vertical HPR through coupler port</a:t>
            </a:r>
          </a:p>
        </p:txBody>
      </p:sp>
      <p:pic>
        <p:nvPicPr>
          <p:cNvPr id="14" name="Image 13"/>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222371" y="1916759"/>
            <a:ext cx="3398524" cy="3222078"/>
          </a:xfrm>
          <a:prstGeom prst="rect">
            <a:avLst/>
          </a:prstGeom>
        </p:spPr>
      </p:pic>
      <p:sp>
        <p:nvSpPr>
          <p:cNvPr id="15" name="Rectangle 14"/>
          <p:cNvSpPr/>
          <p:nvPr/>
        </p:nvSpPr>
        <p:spPr>
          <a:xfrm>
            <a:off x="7246803" y="5173335"/>
            <a:ext cx="3301515" cy="261610"/>
          </a:xfrm>
          <a:prstGeom prst="rect">
            <a:avLst/>
          </a:prstGeom>
        </p:spPr>
        <p:txBody>
          <a:bodyPr wrap="square">
            <a:spAutoFit/>
          </a:bodyPr>
          <a:lstStyle/>
          <a:p>
            <a:pPr algn="ctr"/>
            <a:r>
              <a:rPr lang="en-US" sz="1050" i="1" dirty="0" smtClean="0"/>
              <a:t>Diagonal </a:t>
            </a:r>
            <a:r>
              <a:rPr lang="en-US" sz="1050" i="1" dirty="0"/>
              <a:t>HPR through </a:t>
            </a:r>
            <a:r>
              <a:rPr lang="en-US" sz="1050" i="1" dirty="0" smtClean="0"/>
              <a:t>coupler </a:t>
            </a:r>
            <a:r>
              <a:rPr lang="en-US" sz="1050" i="1" dirty="0"/>
              <a:t>port</a:t>
            </a:r>
          </a:p>
        </p:txBody>
      </p:sp>
      <p:sp>
        <p:nvSpPr>
          <p:cNvPr id="16" name="Titre 1"/>
          <p:cNvSpPr txBox="1">
            <a:spLocks/>
          </p:cNvSpPr>
          <p:nvPr/>
        </p:nvSpPr>
        <p:spPr>
          <a:xfrm>
            <a:off x="2290044" y="149425"/>
            <a:ext cx="5688632" cy="432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1" kern="1200">
                <a:solidFill>
                  <a:srgbClr val="00294B"/>
                </a:solidFill>
                <a:latin typeface="+mj-lt"/>
                <a:ea typeface="+mj-ea"/>
                <a:cs typeface="+mj-cs"/>
              </a:defRPr>
            </a:lvl1pPr>
          </a:lstStyle>
          <a:p>
            <a:pPr fontAlgn="auto">
              <a:spcAft>
                <a:spcPts val="0"/>
              </a:spcAft>
            </a:pPr>
            <a:r>
              <a:rPr lang="fr-FR" dirty="0"/>
              <a:t>3 styles HPR</a:t>
            </a:r>
            <a:endParaRPr lang="en-US" dirty="0"/>
          </a:p>
        </p:txBody>
      </p:sp>
      <p:sp>
        <p:nvSpPr>
          <p:cNvPr id="13" name="Espace réservé du contenu 5"/>
          <p:cNvSpPr>
            <a:spLocks noGrp="1"/>
          </p:cNvSpPr>
          <p:nvPr>
            <p:ph sz="half" idx="2"/>
          </p:nvPr>
        </p:nvSpPr>
        <p:spPr>
          <a:xfrm>
            <a:off x="273819" y="797496"/>
            <a:ext cx="10153127" cy="2149954"/>
          </a:xfrm>
        </p:spPr>
        <p:txBody>
          <a:bodyPr>
            <a:noAutofit/>
          </a:bodyPr>
          <a:lstStyle/>
          <a:p>
            <a:r>
              <a:rPr lang="en-US" sz="1600" dirty="0"/>
              <a:t>While the main challenge was to achieve tilted trajectories, vertical and horizontal trajectories were also studied to cover all possible configurations in order to minimize the need to move the cavity thereby reducing effort and the risk of contamination.</a:t>
            </a:r>
          </a:p>
          <a:p>
            <a:endParaRPr lang="en-US" sz="1600" dirty="0" smtClean="0"/>
          </a:p>
        </p:txBody>
      </p:sp>
    </p:spTree>
    <p:extLst>
      <p:ext uri="{BB962C8B-B14F-4D97-AF65-F5344CB8AC3E}">
        <p14:creationId xmlns:p14="http://schemas.microsoft.com/office/powerpoint/2010/main" val="5826877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a:t>End </a:t>
            </a:r>
            <a:r>
              <a:rPr lang="fr-FR" dirty="0" err="1"/>
              <a:t>effector</a:t>
            </a:r>
            <a:endParaRPr lang="fr-FR" dirty="0"/>
          </a:p>
        </p:txBody>
      </p:sp>
      <p:sp>
        <p:nvSpPr>
          <p:cNvPr id="3" name="Espace réservé de la date 2"/>
          <p:cNvSpPr>
            <a:spLocks noGrp="1"/>
          </p:cNvSpPr>
          <p:nvPr>
            <p:ph type="dt" sz="half" idx="10"/>
          </p:nvPr>
        </p:nvSpPr>
        <p:spPr/>
        <p:txBody>
          <a:bodyPr/>
          <a:lstStyle/>
          <a:p>
            <a:r>
              <a:rPr lang="en-US" i="1" dirty="0"/>
              <a:t>10</a:t>
            </a:r>
            <a:r>
              <a:rPr lang="en-US" i="1" baseline="30000" dirty="0"/>
              <a:t>th</a:t>
            </a:r>
            <a:r>
              <a:rPr lang="en-US" i="1" dirty="0"/>
              <a:t> June </a:t>
            </a:r>
            <a:r>
              <a:rPr lang="en-US" i="1" dirty="0" smtClean="0"/>
              <a:t>2026</a:t>
            </a:r>
            <a:endParaRPr lang="en-US" dirty="0"/>
          </a:p>
        </p:txBody>
      </p:sp>
      <p:sp>
        <p:nvSpPr>
          <p:cNvPr id="4" name="Espace réservé du pied de page 3"/>
          <p:cNvSpPr>
            <a:spLocks noGrp="1"/>
          </p:cNvSpPr>
          <p:nvPr>
            <p:ph type="ftr" sz="quarter" idx="11"/>
          </p:nvPr>
        </p:nvSpPr>
        <p:spPr/>
        <p:txBody>
          <a:bodyPr/>
          <a:lstStyle/>
          <a:p>
            <a:r>
              <a:rPr lang="fr-FR" i="1" dirty="0"/>
              <a:t>TTC 2026 Meeting - 9-12 </a:t>
            </a:r>
            <a:r>
              <a:rPr lang="fr-FR" i="1" dirty="0" err="1"/>
              <a:t>June</a:t>
            </a:r>
            <a:r>
              <a:rPr lang="fr-FR" i="1" dirty="0"/>
              <a:t> 2026 - Gif-sur-Yvette, </a:t>
            </a:r>
            <a:r>
              <a:rPr lang="fr-FR" i="1" dirty="0" smtClean="0"/>
              <a:t>France</a:t>
            </a:r>
            <a:endParaRPr lang="en-US" i="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6</a:t>
            </a:fld>
            <a:endParaRPr lang="fr-FR" dirty="0"/>
          </a:p>
        </p:txBody>
      </p:sp>
      <p:pic>
        <p:nvPicPr>
          <p:cNvPr id="40" name="Image 39"/>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6466507" y="941512"/>
            <a:ext cx="2063211" cy="4586531"/>
          </a:xfrm>
          <a:prstGeom prst="rect">
            <a:avLst/>
          </a:prstGeom>
        </p:spPr>
      </p:pic>
      <p:sp>
        <p:nvSpPr>
          <p:cNvPr id="41" name="Rectangle 40"/>
          <p:cNvSpPr/>
          <p:nvPr/>
        </p:nvSpPr>
        <p:spPr>
          <a:xfrm>
            <a:off x="9509900" y="1766507"/>
            <a:ext cx="1110520" cy="405275"/>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t>Motor</a:t>
            </a:r>
            <a:endParaRPr lang="en-US" sz="1400" dirty="0"/>
          </a:p>
        </p:txBody>
      </p:sp>
      <p:cxnSp>
        <p:nvCxnSpPr>
          <p:cNvPr id="42" name="Connecteur droit avec flèche 41"/>
          <p:cNvCxnSpPr>
            <a:stCxn id="41" idx="1"/>
          </p:cNvCxnSpPr>
          <p:nvPr/>
        </p:nvCxnSpPr>
        <p:spPr>
          <a:xfrm flipH="1">
            <a:off x="8067136" y="1969145"/>
            <a:ext cx="1442764" cy="262113"/>
          </a:xfrm>
          <a:prstGeom prst="straightConnector1">
            <a:avLst/>
          </a:prstGeom>
          <a:ln>
            <a:tailEnd type="triangle"/>
          </a:ln>
        </p:spPr>
        <p:style>
          <a:lnRef idx="2">
            <a:schemeClr val="accent2"/>
          </a:lnRef>
          <a:fillRef idx="1">
            <a:schemeClr val="lt1"/>
          </a:fillRef>
          <a:effectRef idx="0">
            <a:schemeClr val="accent2"/>
          </a:effectRef>
          <a:fontRef idx="minor">
            <a:schemeClr val="dk1"/>
          </a:fontRef>
        </p:style>
      </p:cxnSp>
      <p:sp>
        <p:nvSpPr>
          <p:cNvPr id="43" name="Rectangle 42"/>
          <p:cNvSpPr/>
          <p:nvPr/>
        </p:nvSpPr>
        <p:spPr>
          <a:xfrm>
            <a:off x="8685484" y="2543038"/>
            <a:ext cx="1934936" cy="433356"/>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t>Rotary bearing stage</a:t>
            </a:r>
            <a:endParaRPr lang="en-US" sz="1400" dirty="0"/>
          </a:p>
        </p:txBody>
      </p:sp>
      <p:cxnSp>
        <p:nvCxnSpPr>
          <p:cNvPr id="44" name="Connecteur droit avec flèche 43"/>
          <p:cNvCxnSpPr>
            <a:stCxn id="43" idx="1"/>
          </p:cNvCxnSpPr>
          <p:nvPr/>
        </p:nvCxnSpPr>
        <p:spPr>
          <a:xfrm flipH="1">
            <a:off x="7643370" y="2759716"/>
            <a:ext cx="1042114" cy="51226"/>
          </a:xfrm>
          <a:prstGeom prst="straightConnector1">
            <a:avLst/>
          </a:prstGeom>
          <a:ln>
            <a:tailEnd type="triangle"/>
          </a:ln>
        </p:spPr>
        <p:style>
          <a:lnRef idx="2">
            <a:schemeClr val="accent2"/>
          </a:lnRef>
          <a:fillRef idx="1">
            <a:schemeClr val="lt1"/>
          </a:fillRef>
          <a:effectRef idx="0">
            <a:schemeClr val="accent2"/>
          </a:effectRef>
          <a:fontRef idx="minor">
            <a:schemeClr val="dk1"/>
          </a:fontRef>
        </p:style>
      </p:cxnSp>
      <p:sp>
        <p:nvSpPr>
          <p:cNvPr id="45" name="Rectangle 44"/>
          <p:cNvSpPr/>
          <p:nvPr/>
        </p:nvSpPr>
        <p:spPr>
          <a:xfrm>
            <a:off x="9057727" y="3831124"/>
            <a:ext cx="1562693" cy="47643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t>Inline filter</a:t>
            </a:r>
            <a:endParaRPr lang="en-US" sz="1400" dirty="0"/>
          </a:p>
        </p:txBody>
      </p:sp>
      <p:cxnSp>
        <p:nvCxnSpPr>
          <p:cNvPr id="46" name="Connecteur droit avec flèche 45"/>
          <p:cNvCxnSpPr>
            <a:stCxn id="45" idx="1"/>
          </p:cNvCxnSpPr>
          <p:nvPr/>
        </p:nvCxnSpPr>
        <p:spPr>
          <a:xfrm flipH="1" flipV="1">
            <a:off x="7643369" y="3684064"/>
            <a:ext cx="1414358" cy="385280"/>
          </a:xfrm>
          <a:prstGeom prst="straightConnector1">
            <a:avLst/>
          </a:prstGeom>
          <a:ln>
            <a:tailEnd type="triangle"/>
          </a:ln>
        </p:spPr>
        <p:style>
          <a:lnRef idx="2">
            <a:schemeClr val="accent2"/>
          </a:lnRef>
          <a:fillRef idx="1">
            <a:schemeClr val="lt1"/>
          </a:fillRef>
          <a:effectRef idx="0">
            <a:schemeClr val="accent2"/>
          </a:effectRef>
          <a:fontRef idx="minor">
            <a:schemeClr val="dk1"/>
          </a:fontRef>
        </p:style>
      </p:cxnSp>
      <p:sp>
        <p:nvSpPr>
          <p:cNvPr id="47" name="Rectangle 46"/>
          <p:cNvSpPr/>
          <p:nvPr/>
        </p:nvSpPr>
        <p:spPr>
          <a:xfrm>
            <a:off x="9057727" y="4582153"/>
            <a:ext cx="1562693" cy="47643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t>Rotary joint</a:t>
            </a:r>
            <a:endParaRPr lang="en-US" sz="1400" dirty="0"/>
          </a:p>
        </p:txBody>
      </p:sp>
      <p:cxnSp>
        <p:nvCxnSpPr>
          <p:cNvPr id="48" name="Connecteur droit avec flèche 47"/>
          <p:cNvCxnSpPr>
            <a:stCxn id="47" idx="1"/>
          </p:cNvCxnSpPr>
          <p:nvPr/>
        </p:nvCxnSpPr>
        <p:spPr>
          <a:xfrm flipH="1" flipV="1">
            <a:off x="7643369" y="4452615"/>
            <a:ext cx="1414358" cy="367757"/>
          </a:xfrm>
          <a:prstGeom prst="straightConnector1">
            <a:avLst/>
          </a:prstGeom>
          <a:ln>
            <a:tailEnd type="triangle"/>
          </a:ln>
        </p:spPr>
        <p:style>
          <a:lnRef idx="2">
            <a:schemeClr val="accent2"/>
          </a:lnRef>
          <a:fillRef idx="1">
            <a:schemeClr val="lt1"/>
          </a:fillRef>
          <a:effectRef idx="0">
            <a:schemeClr val="accent2"/>
          </a:effectRef>
          <a:fontRef idx="minor">
            <a:schemeClr val="dk1"/>
          </a:fontRef>
        </p:style>
      </p:cxnSp>
      <p:sp>
        <p:nvSpPr>
          <p:cNvPr id="49" name="Rectangle 48"/>
          <p:cNvSpPr/>
          <p:nvPr/>
        </p:nvSpPr>
        <p:spPr>
          <a:xfrm>
            <a:off x="8587885" y="3296960"/>
            <a:ext cx="1913225" cy="476439"/>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1400" dirty="0" smtClean="0"/>
              <a:t>High pressure hose</a:t>
            </a:r>
            <a:endParaRPr lang="en-US" sz="1400" dirty="0"/>
          </a:p>
        </p:txBody>
      </p:sp>
      <p:cxnSp>
        <p:nvCxnSpPr>
          <p:cNvPr id="50" name="Connecteur droit avec flèche 49"/>
          <p:cNvCxnSpPr>
            <a:stCxn id="49" idx="1"/>
          </p:cNvCxnSpPr>
          <p:nvPr/>
        </p:nvCxnSpPr>
        <p:spPr>
          <a:xfrm flipH="1" flipV="1">
            <a:off x="6944728" y="3296960"/>
            <a:ext cx="1643157" cy="238220"/>
          </a:xfrm>
          <a:prstGeom prst="straightConnector1">
            <a:avLst/>
          </a:prstGeom>
          <a:ln>
            <a:tailEnd type="triangle"/>
          </a:ln>
        </p:spPr>
        <p:style>
          <a:lnRef idx="2">
            <a:schemeClr val="accent2"/>
          </a:lnRef>
          <a:fillRef idx="1">
            <a:schemeClr val="lt1"/>
          </a:fillRef>
          <a:effectRef idx="0">
            <a:schemeClr val="accent2"/>
          </a:effectRef>
          <a:fontRef idx="minor">
            <a:schemeClr val="dk1"/>
          </a:fontRef>
        </p:style>
      </p:cxnSp>
      <p:sp>
        <p:nvSpPr>
          <p:cNvPr id="19" name="Espace réservé du contenu 5"/>
          <p:cNvSpPr>
            <a:spLocks noGrp="1"/>
          </p:cNvSpPr>
          <p:nvPr>
            <p:ph sz="half" idx="2"/>
          </p:nvPr>
        </p:nvSpPr>
        <p:spPr>
          <a:xfrm>
            <a:off x="273820" y="797496"/>
            <a:ext cx="6048672" cy="2499464"/>
          </a:xfrm>
        </p:spPr>
        <p:txBody>
          <a:bodyPr>
            <a:noAutofit/>
          </a:bodyPr>
          <a:lstStyle/>
          <a:p>
            <a:pPr algn="just"/>
            <a:r>
              <a:rPr lang="en-US" sz="1600" dirty="0"/>
              <a:t>The end effector supports the wand, enabling controlled continuous rotation thanks to a motorized drive and rotary </a:t>
            </a:r>
            <a:r>
              <a:rPr lang="en-US" sz="1600" dirty="0" smtClean="0"/>
              <a:t>joint. </a:t>
            </a:r>
          </a:p>
          <a:p>
            <a:pPr lvl="1" algn="just"/>
            <a:r>
              <a:rPr lang="en-US" sz="1400" dirty="0" smtClean="0"/>
              <a:t>Conservative rotation speed of the wand : 20 rev/min</a:t>
            </a:r>
            <a:endParaRPr lang="en-US" sz="1400" dirty="0" smtClean="0"/>
          </a:p>
          <a:p>
            <a:pPr algn="just"/>
            <a:r>
              <a:rPr lang="en-US" sz="1600" dirty="0" smtClean="0"/>
              <a:t>It </a:t>
            </a:r>
            <a:r>
              <a:rPr lang="en-US" sz="1600" dirty="0"/>
              <a:t>has to comply with the </a:t>
            </a:r>
            <a:r>
              <a:rPr lang="en-US" sz="1600" dirty="0" smtClean="0"/>
              <a:t>high pressure </a:t>
            </a:r>
            <a:r>
              <a:rPr lang="en-US" sz="1600" dirty="0"/>
              <a:t>water system (18.2 MΩ.cm, 100 bar, 10 </a:t>
            </a:r>
            <a:r>
              <a:rPr lang="en-US" sz="1600" dirty="0" smtClean="0"/>
              <a:t>L/min) and </a:t>
            </a:r>
            <a:r>
              <a:rPr lang="en-US" sz="1600" dirty="0"/>
              <a:t>ensure correct positioning of the wand with millimeter precision. </a:t>
            </a:r>
            <a:endParaRPr lang="en-US" sz="1600" dirty="0" smtClean="0"/>
          </a:p>
          <a:p>
            <a:pPr algn="just"/>
            <a:r>
              <a:rPr lang="en-US" sz="1600" dirty="0" smtClean="0"/>
              <a:t>The </a:t>
            </a:r>
            <a:r>
              <a:rPr lang="en-US" sz="1600" dirty="0"/>
              <a:t>integration of an inline filter after the rotary joint provides </a:t>
            </a:r>
            <a:r>
              <a:rPr lang="en-US" sz="1600" dirty="0" smtClean="0"/>
              <a:t>machine protection </a:t>
            </a:r>
            <a:r>
              <a:rPr lang="en-US" sz="1600" dirty="0"/>
              <a:t>against contaminant in case of failure of the high pressure </a:t>
            </a:r>
            <a:r>
              <a:rPr lang="en-US" sz="1600" dirty="0" smtClean="0"/>
              <a:t>system. </a:t>
            </a:r>
            <a:endParaRPr lang="en-US" sz="1600" dirty="0"/>
          </a:p>
        </p:txBody>
      </p:sp>
      <p:pic>
        <p:nvPicPr>
          <p:cNvPr id="21" name="Image 20"/>
          <p:cNvPicPr>
            <a:picLocks noChangeAspect="1"/>
          </p:cNvPicPr>
          <p:nvPr/>
        </p:nvPicPr>
        <p:blipFill>
          <a:blip r:embed="rId3"/>
          <a:stretch>
            <a:fillRect/>
          </a:stretch>
        </p:blipFill>
        <p:spPr>
          <a:xfrm>
            <a:off x="3335841" y="4279325"/>
            <a:ext cx="2948041" cy="854290"/>
          </a:xfrm>
          <a:prstGeom prst="rect">
            <a:avLst/>
          </a:prstGeom>
        </p:spPr>
      </p:pic>
      <p:sp>
        <p:nvSpPr>
          <p:cNvPr id="8" name="Rectangle 7"/>
          <p:cNvSpPr/>
          <p:nvPr/>
        </p:nvSpPr>
        <p:spPr>
          <a:xfrm>
            <a:off x="4159339" y="5133615"/>
            <a:ext cx="1409360" cy="253916"/>
          </a:xfrm>
          <a:prstGeom prst="rect">
            <a:avLst/>
          </a:prstGeom>
        </p:spPr>
        <p:txBody>
          <a:bodyPr wrap="none">
            <a:spAutoFit/>
          </a:bodyPr>
          <a:lstStyle/>
          <a:p>
            <a:pPr algn="ctr"/>
            <a:r>
              <a:rPr lang="en-US" sz="1050" i="1" dirty="0"/>
              <a:t>Inline filter 7µm </a:t>
            </a:r>
            <a:r>
              <a:rPr lang="en-US" sz="1050" i="1" dirty="0" smtClean="0"/>
              <a:t>pore</a:t>
            </a:r>
            <a:endParaRPr lang="en-US" sz="1050" i="1" dirty="0"/>
          </a:p>
        </p:txBody>
      </p:sp>
      <p:pic>
        <p:nvPicPr>
          <p:cNvPr id="23" name="Image 22"/>
          <p:cNvPicPr>
            <a:picLocks noChangeAspect="1"/>
          </p:cNvPicPr>
          <p:nvPr/>
        </p:nvPicPr>
        <p:blipFill>
          <a:blip r:embed="rId4"/>
          <a:stretch>
            <a:fillRect/>
          </a:stretch>
        </p:blipFill>
        <p:spPr>
          <a:xfrm>
            <a:off x="329461" y="3596215"/>
            <a:ext cx="2186309" cy="1539118"/>
          </a:xfrm>
          <a:prstGeom prst="rect">
            <a:avLst/>
          </a:prstGeom>
        </p:spPr>
      </p:pic>
      <p:pic>
        <p:nvPicPr>
          <p:cNvPr id="24" name="Image 23"/>
          <p:cNvPicPr>
            <a:picLocks noChangeAspect="1"/>
          </p:cNvPicPr>
          <p:nvPr/>
        </p:nvPicPr>
        <p:blipFill>
          <a:blip r:embed="rId5"/>
          <a:stretch>
            <a:fillRect/>
          </a:stretch>
        </p:blipFill>
        <p:spPr>
          <a:xfrm>
            <a:off x="1806986" y="3382343"/>
            <a:ext cx="1706497" cy="828397"/>
          </a:xfrm>
          <a:prstGeom prst="rect">
            <a:avLst/>
          </a:prstGeom>
        </p:spPr>
      </p:pic>
      <p:sp>
        <p:nvSpPr>
          <p:cNvPr id="25" name="Rectangle 24"/>
          <p:cNvSpPr/>
          <p:nvPr/>
        </p:nvSpPr>
        <p:spPr>
          <a:xfrm>
            <a:off x="1000137" y="5133615"/>
            <a:ext cx="867545" cy="253916"/>
          </a:xfrm>
          <a:prstGeom prst="rect">
            <a:avLst/>
          </a:prstGeom>
        </p:spPr>
        <p:txBody>
          <a:bodyPr wrap="none">
            <a:spAutoFit/>
          </a:bodyPr>
          <a:lstStyle/>
          <a:p>
            <a:pPr algn="ctr"/>
            <a:r>
              <a:rPr lang="en-US" sz="1050" i="1" dirty="0" smtClean="0"/>
              <a:t>Rotary joint</a:t>
            </a:r>
            <a:endParaRPr lang="en-US" sz="1050" i="1" dirty="0"/>
          </a:p>
        </p:txBody>
      </p:sp>
    </p:spTree>
    <p:extLst>
      <p:ext uri="{BB962C8B-B14F-4D97-AF65-F5344CB8AC3E}">
        <p14:creationId xmlns:p14="http://schemas.microsoft.com/office/powerpoint/2010/main" val="320579557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a:t>Toward</a:t>
            </a:r>
            <a:r>
              <a:rPr lang="fr-FR" dirty="0"/>
              <a:t> </a:t>
            </a:r>
            <a:r>
              <a:rPr lang="fr-FR" dirty="0" err="1"/>
              <a:t>fully</a:t>
            </a:r>
            <a:r>
              <a:rPr lang="fr-FR" dirty="0"/>
              <a:t> </a:t>
            </a:r>
            <a:r>
              <a:rPr lang="fr-FR" dirty="0" err="1"/>
              <a:t>automated</a:t>
            </a:r>
            <a:r>
              <a:rPr lang="fr-FR" dirty="0"/>
              <a:t> routine</a:t>
            </a:r>
          </a:p>
        </p:txBody>
      </p:sp>
      <p:sp>
        <p:nvSpPr>
          <p:cNvPr id="3" name="Espace réservé de la date 2"/>
          <p:cNvSpPr>
            <a:spLocks noGrp="1"/>
          </p:cNvSpPr>
          <p:nvPr>
            <p:ph type="dt" sz="half" idx="10"/>
          </p:nvPr>
        </p:nvSpPr>
        <p:spPr/>
        <p:txBody>
          <a:bodyPr/>
          <a:lstStyle/>
          <a:p>
            <a:r>
              <a:rPr lang="en-US" i="1" dirty="0"/>
              <a:t>10</a:t>
            </a:r>
            <a:r>
              <a:rPr lang="en-US" i="1" baseline="30000" dirty="0"/>
              <a:t>th</a:t>
            </a:r>
            <a:r>
              <a:rPr lang="en-US" i="1" dirty="0"/>
              <a:t> June </a:t>
            </a:r>
            <a:r>
              <a:rPr lang="en-US" i="1" dirty="0" smtClean="0"/>
              <a:t>2026</a:t>
            </a:r>
            <a:endParaRPr lang="en-US" dirty="0"/>
          </a:p>
        </p:txBody>
      </p:sp>
      <p:sp>
        <p:nvSpPr>
          <p:cNvPr id="4" name="Espace réservé du pied de page 3"/>
          <p:cNvSpPr>
            <a:spLocks noGrp="1"/>
          </p:cNvSpPr>
          <p:nvPr>
            <p:ph type="ftr" sz="quarter" idx="11"/>
          </p:nvPr>
        </p:nvSpPr>
        <p:spPr/>
        <p:txBody>
          <a:bodyPr/>
          <a:lstStyle/>
          <a:p>
            <a:r>
              <a:rPr lang="fr-FR" i="1" dirty="0"/>
              <a:t>TTC 2026 Meeting - 9-12 </a:t>
            </a:r>
            <a:r>
              <a:rPr lang="fr-FR" i="1" dirty="0" err="1"/>
              <a:t>June</a:t>
            </a:r>
            <a:r>
              <a:rPr lang="fr-FR" i="1" dirty="0"/>
              <a:t> 2026 - Gif-sur-Yvette, </a:t>
            </a:r>
            <a:r>
              <a:rPr lang="fr-FR" i="1" dirty="0" smtClean="0"/>
              <a:t>France</a:t>
            </a:r>
            <a:endParaRPr lang="en-US" i="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7</a:t>
            </a:fld>
            <a:endParaRPr lang="fr-FR" dirty="0"/>
          </a:p>
        </p:txBody>
      </p:sp>
      <p:grpSp>
        <p:nvGrpSpPr>
          <p:cNvPr id="6" name="Groupe 5"/>
          <p:cNvGrpSpPr/>
          <p:nvPr/>
        </p:nvGrpSpPr>
        <p:grpSpPr>
          <a:xfrm>
            <a:off x="884912" y="3673130"/>
            <a:ext cx="8587869" cy="1316009"/>
            <a:chOff x="2794099" y="3029744"/>
            <a:chExt cx="6678682" cy="2150244"/>
          </a:xfrm>
        </p:grpSpPr>
        <p:graphicFrame>
          <p:nvGraphicFramePr>
            <p:cNvPr id="53" name="Diagramme 52"/>
            <p:cNvGraphicFramePr/>
            <p:nvPr>
              <p:extLst>
                <p:ext uri="{D42A27DB-BD31-4B8C-83A1-F6EECF244321}">
                  <p14:modId xmlns:p14="http://schemas.microsoft.com/office/powerpoint/2010/main" val="3993404063"/>
                </p:ext>
              </p:extLst>
            </p:nvPr>
          </p:nvGraphicFramePr>
          <p:xfrm>
            <a:off x="2794099" y="3029744"/>
            <a:ext cx="6612284" cy="14019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4" name="Accolade ouvrante 53"/>
            <p:cNvSpPr/>
            <p:nvPr/>
          </p:nvSpPr>
          <p:spPr>
            <a:xfrm rot="16200000">
              <a:off x="6436616" y="1614600"/>
              <a:ext cx="707193" cy="5365137"/>
            </a:xfrm>
            <a:prstGeom prst="leftBrace">
              <a:avLst>
                <a:gd name="adj1" fmla="val 33333"/>
                <a:gd name="adj2" fmla="val 50000"/>
              </a:avLst>
            </a:prstGeom>
            <a:ln w="2857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1050" dirty="0"/>
            </a:p>
          </p:txBody>
        </p:sp>
        <p:sp>
          <p:nvSpPr>
            <p:cNvPr id="55" name="ZoneTexte 54"/>
            <p:cNvSpPr txBox="1"/>
            <p:nvPr/>
          </p:nvSpPr>
          <p:spPr>
            <a:xfrm>
              <a:off x="5734844" y="4765111"/>
              <a:ext cx="2237961" cy="414877"/>
            </a:xfrm>
            <a:prstGeom prst="rect">
              <a:avLst/>
            </a:prstGeom>
            <a:noFill/>
          </p:spPr>
          <p:txBody>
            <a:bodyPr wrap="none" rtlCol="0">
              <a:spAutoFit/>
            </a:bodyPr>
            <a:lstStyle/>
            <a:p>
              <a:r>
                <a:rPr lang="en-US" sz="1050" dirty="0" smtClean="0"/>
                <a:t>Automatic sequence : No </a:t>
              </a:r>
              <a:r>
                <a:rPr lang="en-US" sz="1050" dirty="0" smtClean="0"/>
                <a:t>human intervention</a:t>
              </a:r>
              <a:endParaRPr lang="en-US" sz="1050" dirty="0"/>
            </a:p>
          </p:txBody>
        </p:sp>
      </p:grpSp>
      <p:sp>
        <p:nvSpPr>
          <p:cNvPr id="11" name="Espace réservé du contenu 5"/>
          <p:cNvSpPr>
            <a:spLocks noGrp="1"/>
          </p:cNvSpPr>
          <p:nvPr>
            <p:ph sz="half" idx="2"/>
          </p:nvPr>
        </p:nvSpPr>
        <p:spPr>
          <a:xfrm>
            <a:off x="273819" y="797496"/>
            <a:ext cx="10153127" cy="2149954"/>
          </a:xfrm>
        </p:spPr>
        <p:txBody>
          <a:bodyPr>
            <a:noAutofit/>
          </a:bodyPr>
          <a:lstStyle/>
          <a:p>
            <a:pPr algn="just"/>
            <a:r>
              <a:rPr lang="en-US" sz="1600" dirty="0"/>
              <a:t>The cavity is first assembled and checked for proper </a:t>
            </a:r>
            <a:r>
              <a:rPr lang="en-US" sz="1600" dirty="0" smtClean="0"/>
              <a:t>alignment</a:t>
            </a:r>
          </a:p>
          <a:p>
            <a:pPr lvl="1" algn="just"/>
            <a:r>
              <a:rPr lang="en-US" sz="1400" dirty="0" smtClean="0"/>
              <a:t>Second camera effector is being attached temporarily for precise relocation using Fanuc integrated vision routines</a:t>
            </a:r>
          </a:p>
          <a:p>
            <a:pPr algn="just"/>
            <a:r>
              <a:rPr lang="en-US" sz="1600" dirty="0" smtClean="0"/>
              <a:t>HPR </a:t>
            </a:r>
            <a:r>
              <a:rPr lang="en-US" sz="1600" dirty="0"/>
              <a:t>cycles are then performed in horizontal, vertical, and tilted orientations to cover all </a:t>
            </a:r>
            <a:r>
              <a:rPr lang="en-US" sz="1600" dirty="0" smtClean="0"/>
              <a:t>surfaces</a:t>
            </a:r>
          </a:p>
          <a:p>
            <a:pPr algn="just"/>
            <a:r>
              <a:rPr lang="en-US" sz="1600" dirty="0" smtClean="0"/>
              <a:t>The </a:t>
            </a:r>
            <a:r>
              <a:rPr lang="en-US" sz="1600" dirty="0"/>
              <a:t>cavity is then flipped in order to let the </a:t>
            </a:r>
            <a:r>
              <a:rPr lang="en-US" sz="1600" dirty="0" err="1"/>
              <a:t>cobot</a:t>
            </a:r>
            <a:r>
              <a:rPr lang="en-US" sz="1600" dirty="0"/>
              <a:t> reach the rest of the ports to be </a:t>
            </a:r>
            <a:r>
              <a:rPr lang="en-US" sz="1600" dirty="0" smtClean="0"/>
              <a:t>processed</a:t>
            </a:r>
          </a:p>
          <a:p>
            <a:pPr lvl="1" algn="just"/>
            <a:r>
              <a:rPr lang="en-US" sz="1400" dirty="0" smtClean="0"/>
              <a:t>This will require an additional rotary actuator connected to the system with high repeatability</a:t>
            </a:r>
            <a:endParaRPr lang="en-US" sz="1400" dirty="0" smtClean="0"/>
          </a:p>
          <a:p>
            <a:pPr lvl="1" algn="just"/>
            <a:r>
              <a:rPr lang="en-US" sz="1400" dirty="0" smtClean="0"/>
              <a:t>At the moment, this flip is planned to be performed manually but automation is expected later on</a:t>
            </a:r>
          </a:p>
          <a:p>
            <a:pPr algn="just"/>
            <a:r>
              <a:rPr lang="en-US" sz="1600" dirty="0" smtClean="0"/>
              <a:t>Afterward</a:t>
            </a:r>
            <a:r>
              <a:rPr lang="en-US" sz="1600" dirty="0"/>
              <a:t>, </a:t>
            </a:r>
            <a:r>
              <a:rPr lang="en-US" sz="1600" dirty="0" smtClean="0"/>
              <a:t>another sequence of HPR cycles </a:t>
            </a:r>
            <a:r>
              <a:rPr lang="en-US" sz="1600" dirty="0"/>
              <a:t>and </a:t>
            </a:r>
            <a:r>
              <a:rPr lang="en-US" sz="1600" dirty="0" smtClean="0"/>
              <a:t>wait for drying</a:t>
            </a:r>
            <a:endParaRPr lang="en-US" sz="1600" dirty="0"/>
          </a:p>
        </p:txBody>
      </p:sp>
    </p:spTree>
    <p:extLst>
      <p:ext uri="{BB962C8B-B14F-4D97-AF65-F5344CB8AC3E}">
        <p14:creationId xmlns:p14="http://schemas.microsoft.com/office/powerpoint/2010/main" val="23841253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en-US" dirty="0" smtClean="0"/>
              <a:t>Highlights</a:t>
            </a:r>
            <a:endParaRPr lang="en-US" dirty="0"/>
          </a:p>
        </p:txBody>
      </p:sp>
      <p:sp>
        <p:nvSpPr>
          <p:cNvPr id="3" name="Espace réservé de la date 2"/>
          <p:cNvSpPr>
            <a:spLocks noGrp="1"/>
          </p:cNvSpPr>
          <p:nvPr>
            <p:ph type="dt" sz="half" idx="10"/>
          </p:nvPr>
        </p:nvSpPr>
        <p:spPr/>
        <p:txBody>
          <a:bodyPr/>
          <a:lstStyle/>
          <a:p>
            <a:r>
              <a:rPr lang="en-US" i="1" dirty="0"/>
              <a:t>10</a:t>
            </a:r>
            <a:r>
              <a:rPr lang="en-US" i="1" baseline="30000" dirty="0"/>
              <a:t>th</a:t>
            </a:r>
            <a:r>
              <a:rPr lang="en-US" i="1" dirty="0"/>
              <a:t> June </a:t>
            </a:r>
            <a:r>
              <a:rPr lang="en-US" i="1" dirty="0" smtClean="0"/>
              <a:t>2026</a:t>
            </a:r>
            <a:endParaRPr lang="en-US" dirty="0"/>
          </a:p>
        </p:txBody>
      </p:sp>
      <p:sp>
        <p:nvSpPr>
          <p:cNvPr id="4" name="Espace réservé du pied de page 3"/>
          <p:cNvSpPr>
            <a:spLocks noGrp="1"/>
          </p:cNvSpPr>
          <p:nvPr>
            <p:ph type="ftr" sz="quarter" idx="11"/>
          </p:nvPr>
        </p:nvSpPr>
        <p:spPr/>
        <p:txBody>
          <a:bodyPr/>
          <a:lstStyle/>
          <a:p>
            <a:r>
              <a:rPr lang="fr-FR" i="1" dirty="0"/>
              <a:t>TTC 2026 Meeting - 9-12 </a:t>
            </a:r>
            <a:r>
              <a:rPr lang="fr-FR" i="1" dirty="0" err="1"/>
              <a:t>June</a:t>
            </a:r>
            <a:r>
              <a:rPr lang="fr-FR" i="1" dirty="0"/>
              <a:t> 2026 - Gif-sur-Yvette, </a:t>
            </a:r>
            <a:r>
              <a:rPr lang="fr-FR" i="1" dirty="0" smtClean="0"/>
              <a:t>France</a:t>
            </a:r>
            <a:endParaRPr lang="en-US" i="1"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8</a:t>
            </a:fld>
            <a:endParaRPr lang="fr-FR" dirty="0"/>
          </a:p>
        </p:txBody>
      </p:sp>
      <p:sp>
        <p:nvSpPr>
          <p:cNvPr id="6" name="Espace réservé du contenu 5"/>
          <p:cNvSpPr>
            <a:spLocks noGrp="1"/>
          </p:cNvSpPr>
          <p:nvPr>
            <p:ph sz="half" idx="2"/>
          </p:nvPr>
        </p:nvSpPr>
        <p:spPr>
          <a:xfrm>
            <a:off x="273820" y="797496"/>
            <a:ext cx="9577064" cy="3528392"/>
          </a:xfrm>
        </p:spPr>
        <p:txBody>
          <a:bodyPr>
            <a:noAutofit/>
          </a:bodyPr>
          <a:lstStyle/>
          <a:p>
            <a:pPr algn="just"/>
            <a:r>
              <a:rPr lang="en-US" sz="1600" dirty="0" smtClean="0"/>
              <a:t>Development is progressing but several issues still need to be addressed :</a:t>
            </a:r>
          </a:p>
          <a:p>
            <a:pPr lvl="1" algn="just"/>
            <a:r>
              <a:rPr lang="en-US" sz="1400" dirty="0" smtClean="0"/>
              <a:t>High-pressure hose management (tension)</a:t>
            </a:r>
          </a:p>
          <a:p>
            <a:pPr lvl="2" algn="just"/>
            <a:r>
              <a:rPr lang="en-US" sz="1200" dirty="0" smtClean="0"/>
              <a:t>In worst case the cable will trigger force alarm, pausing the operation and require operator intervention</a:t>
            </a:r>
          </a:p>
          <a:p>
            <a:pPr lvl="2" algn="just"/>
            <a:r>
              <a:rPr lang="en-US" sz="1200" dirty="0" smtClean="0"/>
              <a:t>Maybe a dedicated tension system will prevent this to happen</a:t>
            </a:r>
          </a:p>
          <a:p>
            <a:pPr lvl="1" algn="just"/>
            <a:r>
              <a:rPr lang="en-US" sz="1400" dirty="0" smtClean="0"/>
              <a:t>Camera locating</a:t>
            </a:r>
          </a:p>
          <a:p>
            <a:pPr lvl="2" algn="just"/>
            <a:r>
              <a:rPr lang="en-US" sz="1200" dirty="0" smtClean="0"/>
              <a:t>Environment light, reproducibility, glitch, many aspects can conduct to misalignment</a:t>
            </a:r>
          </a:p>
          <a:p>
            <a:pPr lvl="2" algn="just"/>
            <a:r>
              <a:rPr lang="en-US" sz="1200" dirty="0" smtClean="0"/>
              <a:t>To be mitigated by experiencing, also to be systematically checked with dummy wand</a:t>
            </a:r>
            <a:endParaRPr lang="en-US" sz="1200" dirty="0" smtClean="0"/>
          </a:p>
          <a:p>
            <a:pPr lvl="1" algn="just"/>
            <a:r>
              <a:rPr lang="en-US" sz="1400" dirty="0" smtClean="0"/>
              <a:t>Water rotary joint</a:t>
            </a:r>
          </a:p>
          <a:p>
            <a:pPr lvl="2" algn="just"/>
            <a:r>
              <a:rPr lang="en-US" sz="1200" dirty="0" smtClean="0"/>
              <a:t>Check the residual contamination that could be generated </a:t>
            </a:r>
            <a:r>
              <a:rPr lang="en-US" sz="1200" dirty="0" smtClean="0"/>
              <a:t>during rotation</a:t>
            </a:r>
          </a:p>
          <a:p>
            <a:pPr lvl="1" algn="just"/>
            <a:r>
              <a:rPr lang="en-US" sz="1400" dirty="0" smtClean="0"/>
              <a:t>Water flooding on wrist</a:t>
            </a:r>
          </a:p>
          <a:p>
            <a:pPr lvl="2" algn="just"/>
            <a:r>
              <a:rPr lang="en-US" sz="1200" dirty="0" smtClean="0"/>
              <a:t>While the robot is specified IP67, special attention will be paid to avoid direct contact with ultra pure water</a:t>
            </a:r>
          </a:p>
          <a:p>
            <a:pPr lvl="2" algn="just"/>
            <a:r>
              <a:rPr lang="en-US" sz="1200" dirty="0" smtClean="0"/>
              <a:t>A custom tailored sleeve will be designed to ensure protection</a:t>
            </a:r>
          </a:p>
          <a:p>
            <a:pPr lvl="1" algn="just"/>
            <a:r>
              <a:rPr lang="en-US" sz="1400" dirty="0" smtClean="0"/>
              <a:t>Water flooding elsewhere</a:t>
            </a:r>
          </a:p>
          <a:p>
            <a:pPr lvl="2" algn="just"/>
            <a:r>
              <a:rPr lang="en-US" sz="1200" dirty="0" smtClean="0"/>
              <a:t>Let’s try to not be “</a:t>
            </a:r>
            <a:r>
              <a:rPr lang="en-US" sz="1200" dirty="0" err="1" smtClean="0"/>
              <a:t>l’arroseur</a:t>
            </a:r>
            <a:r>
              <a:rPr lang="en-US" sz="1200" dirty="0" smtClean="0"/>
              <a:t> </a:t>
            </a:r>
            <a:r>
              <a:rPr lang="en-US" sz="1200" dirty="0" err="1" smtClean="0"/>
              <a:t>arrosé</a:t>
            </a:r>
            <a:r>
              <a:rPr lang="en-US" sz="1200" dirty="0" smtClean="0"/>
              <a:t>”</a:t>
            </a:r>
          </a:p>
        </p:txBody>
      </p:sp>
      <p:sp>
        <p:nvSpPr>
          <p:cNvPr id="8" name="ZoneTexte 7"/>
          <p:cNvSpPr txBox="1"/>
          <p:nvPr/>
        </p:nvSpPr>
        <p:spPr>
          <a:xfrm>
            <a:off x="4954339" y="4851932"/>
            <a:ext cx="3479264" cy="738664"/>
          </a:xfrm>
          <a:prstGeom prst="rect">
            <a:avLst/>
          </a:prstGeom>
          <a:noFill/>
        </p:spPr>
        <p:txBody>
          <a:bodyPr wrap="square" rtlCol="0">
            <a:spAutoFit/>
          </a:bodyPr>
          <a:lstStyle/>
          <a:p>
            <a:pPr algn="r"/>
            <a:r>
              <a:rPr lang="en-US" sz="1400" b="1" dirty="0" err="1"/>
              <a:t>L'Arroseur</a:t>
            </a:r>
            <a:r>
              <a:rPr lang="en-US" sz="1400" b="1" dirty="0"/>
              <a:t> </a:t>
            </a:r>
            <a:r>
              <a:rPr lang="en-US" sz="1400" b="1" dirty="0" err="1" smtClean="0"/>
              <a:t>arrosé</a:t>
            </a:r>
            <a:r>
              <a:rPr lang="en-US" sz="1400" b="1" dirty="0" smtClean="0"/>
              <a:t/>
            </a:r>
            <a:br>
              <a:rPr lang="en-US" sz="1400" b="1" dirty="0" smtClean="0"/>
            </a:br>
            <a:r>
              <a:rPr lang="en-US" sz="1400" i="1" dirty="0" smtClean="0"/>
              <a:t>literally</a:t>
            </a:r>
            <a:r>
              <a:rPr lang="en-US" sz="1400" i="1" dirty="0"/>
              <a:t>: "The Waterer </a:t>
            </a:r>
            <a:r>
              <a:rPr lang="en-US" sz="1400" i="1" dirty="0" smtClean="0"/>
              <a:t>Watered“</a:t>
            </a:r>
          </a:p>
          <a:p>
            <a:pPr algn="r"/>
            <a:r>
              <a:rPr lang="en-US" sz="1400" dirty="0" smtClean="0"/>
              <a:t>First movie in 1895 by Louis Lumière</a:t>
            </a:r>
            <a:endParaRPr lang="fr-FR" sz="1400" dirty="0"/>
          </a:p>
        </p:txBody>
      </p:sp>
      <p:pic>
        <p:nvPicPr>
          <p:cNvPr id="9" name="Image 8"/>
          <p:cNvPicPr>
            <a:picLocks noChangeAspect="1"/>
          </p:cNvPicPr>
          <p:nvPr/>
        </p:nvPicPr>
        <p:blipFill>
          <a:blip r:embed="rId2"/>
          <a:stretch>
            <a:fillRect/>
          </a:stretch>
        </p:blipFill>
        <p:spPr>
          <a:xfrm>
            <a:off x="8428339" y="3947537"/>
            <a:ext cx="2172643" cy="1612574"/>
          </a:xfrm>
          <a:prstGeom prst="rect">
            <a:avLst/>
          </a:prstGeom>
        </p:spPr>
      </p:pic>
    </p:spTree>
    <p:extLst>
      <p:ext uri="{BB962C8B-B14F-4D97-AF65-F5344CB8AC3E}">
        <p14:creationId xmlns:p14="http://schemas.microsoft.com/office/powerpoint/2010/main" val="12956629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err="1" smtClean="0"/>
              <a:t>Thanks</a:t>
            </a:r>
            <a:endParaRPr lang="fr-FR" dirty="0"/>
          </a:p>
        </p:txBody>
      </p:sp>
      <p:sp>
        <p:nvSpPr>
          <p:cNvPr id="3" name="Espace réservé de la date 2"/>
          <p:cNvSpPr>
            <a:spLocks noGrp="1"/>
          </p:cNvSpPr>
          <p:nvPr>
            <p:ph type="dt" sz="half" idx="10"/>
          </p:nvPr>
        </p:nvSpPr>
        <p:spPr/>
        <p:txBody>
          <a:bodyPr/>
          <a:lstStyle/>
          <a:p>
            <a:r>
              <a:rPr lang="en-US" i="1" dirty="0"/>
              <a:t>10</a:t>
            </a:r>
            <a:r>
              <a:rPr lang="en-US" i="1" baseline="30000" dirty="0"/>
              <a:t>th</a:t>
            </a:r>
            <a:r>
              <a:rPr lang="en-US" i="1" dirty="0"/>
              <a:t> June 2026</a:t>
            </a:r>
            <a:endParaRPr lang="en-US" dirty="0"/>
          </a:p>
        </p:txBody>
      </p:sp>
      <p:sp>
        <p:nvSpPr>
          <p:cNvPr id="4" name="Espace réservé du pied de page 3"/>
          <p:cNvSpPr>
            <a:spLocks noGrp="1"/>
          </p:cNvSpPr>
          <p:nvPr>
            <p:ph type="ftr" sz="quarter" idx="11"/>
          </p:nvPr>
        </p:nvSpPr>
        <p:spPr/>
        <p:txBody>
          <a:bodyPr/>
          <a:lstStyle/>
          <a:p>
            <a:r>
              <a:rPr lang="fr-FR" i="1" dirty="0"/>
              <a:t>TTC 2026 Meeting - 9-12 </a:t>
            </a:r>
            <a:r>
              <a:rPr lang="fr-FR" i="1" dirty="0" err="1"/>
              <a:t>June</a:t>
            </a:r>
            <a:r>
              <a:rPr lang="fr-FR" i="1" dirty="0"/>
              <a:t> 2026 - Gif-sur-Yvette, France</a:t>
            </a:r>
            <a:endParaRPr lang="fr-FR" dirty="0"/>
          </a:p>
        </p:txBody>
      </p:sp>
      <p:sp>
        <p:nvSpPr>
          <p:cNvPr id="5" name="Espace réservé du numéro de diapositive 4"/>
          <p:cNvSpPr>
            <a:spLocks noGrp="1"/>
          </p:cNvSpPr>
          <p:nvPr>
            <p:ph type="sldNum" sz="quarter" idx="12"/>
          </p:nvPr>
        </p:nvSpPr>
        <p:spPr/>
        <p:txBody>
          <a:bodyPr/>
          <a:lstStyle/>
          <a:p>
            <a:fld id="{77E71596-5F9D-49C5-9701-16B3CA54319D}" type="slidenum">
              <a:rPr lang="fr-FR" smtClean="0"/>
              <a:pPr/>
              <a:t>9</a:t>
            </a:fld>
            <a:endParaRPr lang="fr-FR" dirty="0"/>
          </a:p>
        </p:txBody>
      </p:sp>
      <p:sp>
        <p:nvSpPr>
          <p:cNvPr id="6" name="Espace réservé du contenu 5"/>
          <p:cNvSpPr>
            <a:spLocks noGrp="1"/>
          </p:cNvSpPr>
          <p:nvPr>
            <p:ph sz="half" idx="2"/>
          </p:nvPr>
        </p:nvSpPr>
        <p:spPr>
          <a:xfrm>
            <a:off x="273820" y="869504"/>
            <a:ext cx="4176463" cy="4599435"/>
          </a:xfrm>
        </p:spPr>
        <p:txBody>
          <a:bodyPr/>
          <a:lstStyle/>
          <a:p>
            <a:r>
              <a:rPr lang="en-US" dirty="0" smtClean="0"/>
              <a:t>Many thanks to </a:t>
            </a:r>
            <a:r>
              <a:rPr lang="en-US" dirty="0" err="1" smtClean="0"/>
              <a:t>IJCLab</a:t>
            </a:r>
            <a:r>
              <a:rPr lang="en-US" dirty="0" smtClean="0"/>
              <a:t> team: Sebastien </a:t>
            </a:r>
            <a:r>
              <a:rPr lang="en-US" dirty="0" err="1" smtClean="0"/>
              <a:t>Blivet</a:t>
            </a:r>
            <a:r>
              <a:rPr lang="en-US" dirty="0" smtClean="0"/>
              <a:t>, </a:t>
            </a:r>
            <a:r>
              <a:rPr lang="en-US" dirty="0" err="1" smtClean="0"/>
              <a:t>Bastien</a:t>
            </a:r>
            <a:r>
              <a:rPr lang="en-US" dirty="0" smtClean="0"/>
              <a:t> </a:t>
            </a:r>
            <a:r>
              <a:rPr lang="en-US" dirty="0" err="1" smtClean="0"/>
              <a:t>Delhaye</a:t>
            </a:r>
            <a:r>
              <a:rPr lang="en-US" dirty="0" smtClean="0"/>
              <a:t>, Patricia Duchesne, David Longuevergne, </a:t>
            </a:r>
            <a:r>
              <a:rPr lang="en-US" dirty="0" err="1" smtClean="0"/>
              <a:t>Mael</a:t>
            </a:r>
            <a:r>
              <a:rPr lang="en-US" dirty="0" smtClean="0"/>
              <a:t> </a:t>
            </a:r>
            <a:r>
              <a:rPr lang="en-US" dirty="0" err="1" smtClean="0"/>
              <a:t>Vannson</a:t>
            </a:r>
            <a:r>
              <a:rPr lang="en-US" dirty="0" smtClean="0"/>
              <a:t>, </a:t>
            </a:r>
            <a:r>
              <a:rPr lang="en-US" dirty="0" err="1" smtClean="0"/>
              <a:t>Lê</a:t>
            </a:r>
            <a:r>
              <a:rPr lang="en-US" dirty="0" smtClean="0"/>
              <a:t> My Vogt, </a:t>
            </a:r>
            <a:r>
              <a:rPr lang="en-US" dirty="0" err="1" smtClean="0"/>
              <a:t>Sandry</a:t>
            </a:r>
            <a:r>
              <a:rPr lang="en-US" dirty="0" smtClean="0"/>
              <a:t> </a:t>
            </a:r>
            <a:r>
              <a:rPr lang="en-US" dirty="0" err="1" smtClean="0"/>
              <a:t>Wallon</a:t>
            </a:r>
            <a:endParaRPr lang="en-US" dirty="0" smtClean="0"/>
          </a:p>
          <a:p>
            <a:r>
              <a:rPr lang="en-US" dirty="0" smtClean="0"/>
              <a:t>Also </a:t>
            </a:r>
            <a:r>
              <a:rPr lang="en-US" dirty="0" err="1" smtClean="0"/>
              <a:t>warmful</a:t>
            </a:r>
            <a:r>
              <a:rPr lang="en-US" dirty="0" smtClean="0"/>
              <a:t> thanks to : </a:t>
            </a:r>
            <a:r>
              <a:rPr lang="en-US" dirty="0" smtClean="0"/>
              <a:t>FNAL, </a:t>
            </a:r>
            <a:r>
              <a:rPr lang="en-US" dirty="0" smtClean="0"/>
              <a:t>CEA and</a:t>
            </a:r>
            <a:r>
              <a:rPr lang="en-US" dirty="0" smtClean="0"/>
              <a:t> FRIB experts for discussions that helped us to make significant progress</a:t>
            </a:r>
          </a:p>
        </p:txBody>
      </p:sp>
      <p:pic>
        <p:nvPicPr>
          <p:cNvPr id="8" name="Image 7"/>
          <p:cNvPicPr>
            <a:picLocks noChangeAspect="1"/>
          </p:cNvPicPr>
          <p:nvPr/>
        </p:nvPicPr>
        <p:blipFill>
          <a:blip r:embed="rId2"/>
          <a:stretch>
            <a:fillRect/>
          </a:stretch>
        </p:blipFill>
        <p:spPr>
          <a:xfrm>
            <a:off x="5312720" y="1229544"/>
            <a:ext cx="5043879" cy="3775657"/>
          </a:xfrm>
          <a:prstGeom prst="rect">
            <a:avLst/>
          </a:prstGeom>
        </p:spPr>
      </p:pic>
    </p:spTree>
    <p:extLst>
      <p:ext uri="{BB962C8B-B14F-4D97-AF65-F5344CB8AC3E}">
        <p14:creationId xmlns:p14="http://schemas.microsoft.com/office/powerpoint/2010/main" val="1888295768"/>
      </p:ext>
    </p:extLst>
  </p:cSld>
  <p:clrMapOvr>
    <a:masterClrMapping/>
  </p:clrMapOvr>
  <p:timing>
    <p:tnLst>
      <p:par>
        <p:cTn id="1" dur="indefinite" restart="never" nodeType="tmRoot"/>
      </p:par>
    </p:tnLst>
  </p:timing>
</p:sld>
</file>

<file path=ppt/theme/theme1.xml><?xml version="1.0" encoding="utf-8"?>
<a:theme xmlns:a="http://schemas.openxmlformats.org/drawingml/2006/main" name="Masque IJCLab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20254</TotalTime>
  <Words>1074</Words>
  <Application>Microsoft Office PowerPoint</Application>
  <PresentationFormat>Personnalisé</PresentationFormat>
  <Paragraphs>130</Paragraphs>
  <Slides>9</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9</vt:i4>
      </vt:variant>
    </vt:vector>
  </HeadingPairs>
  <TitlesOfParts>
    <vt:vector size="15" baseType="lpstr">
      <vt:lpstr>Arial</vt:lpstr>
      <vt:lpstr>Arial Unicode MS</vt:lpstr>
      <vt:lpstr>Calibri</vt:lpstr>
      <vt:lpstr>Calibri Light</vt:lpstr>
      <vt:lpstr>Wingdings</vt:lpstr>
      <vt:lpstr>Masque IJCLab standard</vt:lpstr>
      <vt:lpstr>Présentation PowerPoint</vt:lpstr>
      <vt:lpstr>Legacy HPR system in SUPRATech facility at IJCLab</vt:lpstr>
      <vt:lpstr>Limitations</vt:lpstr>
      <vt:lpstr>Cobot assisted tilted HPR operation</vt:lpstr>
      <vt:lpstr>Présentation PowerPoint</vt:lpstr>
      <vt:lpstr>End effector</vt:lpstr>
      <vt:lpstr>Toward fully automated routine</vt:lpstr>
      <vt:lpstr>Highlights</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Nicolas gandolfo</dc:creator>
  <cp:lastModifiedBy>Nicolas gandolfo</cp:lastModifiedBy>
  <cp:revision>2540</cp:revision>
  <dcterms:created xsi:type="dcterms:W3CDTF">2011-03-09T16:37:49Z</dcterms:created>
  <dcterms:modified xsi:type="dcterms:W3CDTF">2026-06-09T23:03:44Z</dcterms:modified>
</cp:coreProperties>
</file>