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7"/>
  </p:notesMasterIdLst>
  <p:sldIdLst>
    <p:sldId id="309" r:id="rId5"/>
    <p:sldId id="498" r:id="rId6"/>
    <p:sldId id="482" r:id="rId7"/>
    <p:sldId id="483" r:id="rId8"/>
    <p:sldId id="507" r:id="rId9"/>
    <p:sldId id="489" r:id="rId10"/>
    <p:sldId id="493" r:id="rId11"/>
    <p:sldId id="488" r:id="rId12"/>
    <p:sldId id="509" r:id="rId13"/>
    <p:sldId id="504" r:id="rId14"/>
    <p:sldId id="505" r:id="rId15"/>
    <p:sldId id="495" r:id="rId16"/>
  </p:sldIdLst>
  <p:sldSz cx="12192000" cy="6858000"/>
  <p:notesSz cx="9309100" cy="7023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E5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23" autoAdjust="0"/>
    <p:restoredTop sz="96408" autoAdjust="0"/>
  </p:normalViewPr>
  <p:slideViewPr>
    <p:cSldViewPr snapToGrid="0" snapToObjects="1">
      <p:cViewPr varScale="1">
        <p:scale>
          <a:sx n="110" d="100"/>
          <a:sy n="110" d="100"/>
        </p:scale>
        <p:origin x="264" y="96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003" y="0"/>
            <a:ext cx="4033943" cy="35237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09-Jun-26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7938" y="877888"/>
            <a:ext cx="4213225" cy="2370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79866"/>
            <a:ext cx="7447280" cy="2765346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003" y="6670726"/>
            <a:ext cx="4033943" cy="35237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2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4D8CC85D-C39D-48B2-9CE0-7049E3CC8D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87975" y="0"/>
            <a:ext cx="6804025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BC8B3-9900-42E7-A837-419E5DCA16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8" cy="686001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734F480-9A57-44CD-9495-359E1E5AF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86F44869-25A0-4FCC-8B54-8F4DE92A6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63" y="4775200"/>
            <a:ext cx="5999162" cy="501650"/>
          </a:xfrm>
        </p:spPr>
        <p:txBody>
          <a:bodyPr/>
          <a:lstStyle>
            <a:lvl1pPr marL="0" indent="0" algn="r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sz="2400" dirty="0"/>
              <a:t>Speaker Goes Here</a:t>
            </a:r>
          </a:p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D0E0E55-7558-4306-A591-97413585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15" y="1717303"/>
            <a:ext cx="815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7B503AA6-16AF-40EA-B3E6-16B20BCE26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6963" y="4273550"/>
            <a:ext cx="5999162" cy="501650"/>
          </a:xfrm>
        </p:spPr>
        <p:txBody>
          <a:bodyPr/>
          <a:lstStyle>
            <a:lvl1pPr marL="0" indent="0" algn="r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sz="2400" dirty="0"/>
              <a:t>Date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627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025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E6780F-3376-4CDE-BB0E-C5D3E249A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8420" y="0"/>
            <a:ext cx="10283580" cy="68600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9A896B-FA72-48A2-AAE5-A7D4315DC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663937" cy="6860009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4734F480-9A57-44CD-9495-359E1E5AF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dirty="0"/>
              <a:t>Subtitle Goes Here</a:t>
            </a:r>
          </a:p>
        </p:txBody>
      </p:sp>
      <p:sp>
        <p:nvSpPr>
          <p:cNvPr id="9" name="Text Placeholder 30">
            <a:extLst>
              <a:ext uri="{FF2B5EF4-FFF2-40B4-BE49-F238E27FC236}">
                <a16:creationId xmlns:a16="http://schemas.microsoft.com/office/drawing/2014/main" id="{86F44869-25A0-4FCC-8B54-8F4DE92A6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6963" y="4775200"/>
            <a:ext cx="5999162" cy="501650"/>
          </a:xfrm>
        </p:spPr>
        <p:txBody>
          <a:bodyPr/>
          <a:lstStyle>
            <a:lvl1pPr marL="0" indent="0" algn="r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sz="2400" dirty="0"/>
              <a:t>Speaker Goes Here</a:t>
            </a:r>
          </a:p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D0E0E55-7558-4306-A591-97413585B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15" y="1717303"/>
            <a:ext cx="81557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7B503AA6-16AF-40EA-B3E6-16B20BCE268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96963" y="4273550"/>
            <a:ext cx="5999162" cy="501650"/>
          </a:xfrm>
        </p:spPr>
        <p:txBody>
          <a:bodyPr/>
          <a:lstStyle>
            <a:lvl1pPr marL="0" indent="0" algn="r">
              <a:buNone/>
              <a:defRPr>
                <a:solidFill>
                  <a:srgbClr val="5E5E5E"/>
                </a:solidFill>
              </a:defRPr>
            </a:lvl1pPr>
          </a:lstStyle>
          <a:p>
            <a:r>
              <a:rPr lang="en-US" sz="2400" dirty="0"/>
              <a:t>Date Goes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2C8E-94E8-41F7-8528-034A0292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1519322"/>
            <a:ext cx="998220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C0C30E-4E9F-48B5-A72E-5D7A8211F1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599" y="3015692"/>
            <a:ext cx="6284069" cy="3157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FCD627-0D9A-4D3F-9985-A77411113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214469"/>
            <a:ext cx="2257428" cy="70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0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A2C8E-94E8-41F7-8528-034A02927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1519322"/>
            <a:ext cx="998220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FCD627-0D9A-4D3F-9985-A774111130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599" y="214469"/>
            <a:ext cx="2257428" cy="705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ED3B97-0EBA-46BF-80CA-65A13EF725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457" y="3015692"/>
            <a:ext cx="4728543" cy="31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22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rgbClr val="5E5E5E"/>
                </a:solidFill>
                <a:latin typeface="Arial" charset="0"/>
              </a:defRPr>
            </a:lvl1pPr>
          </a:lstStyle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12889"/>
          </a:xfrm>
        </p:spPr>
        <p:txBody>
          <a:bodyPr/>
          <a:lstStyle>
            <a:lvl1pPr algn="ctr">
              <a:defRPr sz="1000" baseline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588BBE2-5632-44BB-8484-D9D4AA3DA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50620" y="6467335"/>
            <a:ext cx="2743200" cy="31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June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565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Arial" charset="0"/>
              </a:defRPr>
            </a:lvl1pPr>
            <a:lvl2pPr marL="457200" indent="-228600">
              <a:buFont typeface="PingFangSC-Regular" charset="-122"/>
              <a:buChar char="－"/>
              <a:defRPr sz="1800" baseline="0">
                <a:solidFill>
                  <a:schemeClr val="tx1"/>
                </a:solidFill>
                <a:latin typeface="Arial" charset="0"/>
              </a:defRPr>
            </a:lvl2pPr>
            <a:lvl3pPr marL="6858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914400" indent="-22860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11430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rgbClr val="5E5E5E"/>
                </a:solidFill>
                <a:latin typeface="Arial" charset="0"/>
              </a:defRPr>
            </a:lvl1pPr>
          </a:lstStyle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5D11F9F-F79D-43E0-A84A-66C8A10A62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50620" y="6467335"/>
            <a:ext cx="2743200" cy="31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June 2026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Arial" charset="0"/>
              </a:defRPr>
            </a:lvl1pPr>
            <a:lvl2pPr marL="457200" indent="-228600">
              <a:buFont typeface="PingFangSC-Regular" charset="-122"/>
              <a:buChar char="－"/>
              <a:defRPr sz="1800" baseline="0">
                <a:solidFill>
                  <a:schemeClr val="tx1"/>
                </a:solidFill>
                <a:latin typeface="Arial" charset="0"/>
              </a:defRPr>
            </a:lvl2pPr>
            <a:lvl3pPr marL="6858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914400" indent="-22860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11430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rgbClr val="5E5E5E"/>
                </a:solidFill>
                <a:latin typeface="Arial" charset="0"/>
              </a:defRPr>
            </a:lvl1pPr>
          </a:lstStyle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000" baseline="0">
                <a:solidFill>
                  <a:schemeClr val="tx1"/>
                </a:solidFill>
                <a:latin typeface="Arial" charset="0"/>
              </a:defRPr>
            </a:lvl1pPr>
            <a:lvl2pPr marL="457200" indent="-228600">
              <a:buFont typeface="PingFangSC-Regular" charset="-122"/>
              <a:buChar char="－"/>
              <a:defRPr sz="1800" baseline="0">
                <a:solidFill>
                  <a:schemeClr val="tx1"/>
                </a:solidFill>
                <a:latin typeface="Arial" charset="0"/>
              </a:defRPr>
            </a:lvl2pPr>
            <a:lvl3pPr marL="6858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914400" indent="-22860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1084263" indent="-169863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893849-5285-472B-A0D3-B1D1DE718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50620" y="6467335"/>
            <a:ext cx="2743200" cy="3113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5E5E5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June 2026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10 June 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C22E87-3D75-4627-AFCF-F63D0E20F854}"/>
              </a:ext>
            </a:extLst>
          </p:cNvPr>
          <p:cNvSpPr/>
          <p:nvPr userDrawn="1"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8" r:id="rId2"/>
    <p:sldLayoutId id="2147483677" r:id="rId3"/>
    <p:sldLayoutId id="2147483679" r:id="rId4"/>
    <p:sldLayoutId id="2147483675" r:id="rId5"/>
    <p:sldLayoutId id="2147483662" r:id="rId6"/>
    <p:sldLayoutId id="2147483667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2A4AEDE-3B1F-4EBE-B98D-CEBAA810F8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2506B2-352F-4C5C-9391-529DB55E36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453" y="4775199"/>
            <a:ext cx="6621672" cy="1099389"/>
          </a:xfrm>
        </p:spPr>
        <p:txBody>
          <a:bodyPr>
            <a:normAutofit/>
          </a:bodyPr>
          <a:lstStyle/>
          <a:p>
            <a:r>
              <a:rPr lang="en-GB" dirty="0"/>
              <a:t>Roger Ruber, </a:t>
            </a:r>
            <a:r>
              <a:rPr lang="en-US" dirty="0"/>
              <a:t>Ian Conner, </a:t>
            </a:r>
          </a:p>
          <a:p>
            <a:r>
              <a:rPr lang="en-US" dirty="0"/>
              <a:t> Adam Duzik, Tali Harden 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A3C5D-2B7C-4B56-A844-6078EEFC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415" y="1311215"/>
            <a:ext cx="8155761" cy="1731651"/>
          </a:xfrm>
        </p:spPr>
        <p:txBody>
          <a:bodyPr>
            <a:normAutofit fontScale="90000"/>
          </a:bodyPr>
          <a:lstStyle/>
          <a:p>
            <a:r>
              <a:rPr lang="en-GB" dirty="0"/>
              <a:t>Robotic assembly for</a:t>
            </a:r>
            <a:br>
              <a:rPr lang="en-GB" dirty="0"/>
            </a:br>
            <a:r>
              <a:rPr lang="en-GB" dirty="0"/>
              <a:t>field emission free systems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91CE877-A76C-42E9-9A06-30753D7A4F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6963" y="3577127"/>
            <a:ext cx="5999162" cy="1198073"/>
          </a:xfrm>
        </p:spPr>
        <p:txBody>
          <a:bodyPr>
            <a:normAutofit/>
          </a:bodyPr>
          <a:lstStyle/>
          <a:p>
            <a:r>
              <a:rPr lang="en-GB" dirty="0"/>
              <a:t>TTC 2026 Meeting, </a:t>
            </a:r>
            <a:br>
              <a:rPr lang="en-GB" dirty="0"/>
            </a:br>
            <a:r>
              <a:rPr lang="en-GB" dirty="0"/>
              <a:t>CEA-CNRS-Université Paris, Saclay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BE86A73-2CBF-475A-9EEB-E718D168C75B}"/>
              </a:ext>
            </a:extLst>
          </p:cNvPr>
          <p:cNvGrpSpPr/>
          <p:nvPr/>
        </p:nvGrpSpPr>
        <p:grpSpPr>
          <a:xfrm>
            <a:off x="5924796" y="240539"/>
            <a:ext cx="5882571" cy="2950237"/>
            <a:chOff x="5924796" y="240539"/>
            <a:chExt cx="5882571" cy="29502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3CC2848-9AB2-CE10-02EE-0792DBDF9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4796" y="240539"/>
              <a:ext cx="5882571" cy="295023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D707B4-CC7D-41F6-BC4A-ED234D37BE8E}"/>
                </a:ext>
              </a:extLst>
            </p:cNvPr>
            <p:cNvSpPr txBox="1"/>
            <p:nvPr/>
          </p:nvSpPr>
          <p:spPr>
            <a:xfrm>
              <a:off x="8021269" y="373860"/>
              <a:ext cx="2318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err="1">
                  <a:solidFill>
                    <a:srgbClr val="0070C0"/>
                  </a:solidFill>
                </a:rPr>
                <a:t>FlexBE</a:t>
              </a:r>
              <a:r>
                <a:rPr lang="en-GB" b="1" dirty="0">
                  <a:solidFill>
                    <a:srgbClr val="0070C0"/>
                  </a:solidFill>
                </a:rPr>
                <a:t> behaviour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D92718B-6406-3002-06AD-CFEB61876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Autonomy – </a:t>
            </a:r>
            <a:r>
              <a:rPr lang="en-US" dirty="0" err="1"/>
              <a:t>FlexBE</a:t>
            </a:r>
            <a:r>
              <a:rPr lang="en-US" dirty="0"/>
              <a:t>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E41BB-A3F6-05E3-239E-2261FB9DB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Hierarchical finite state machines </a:t>
            </a:r>
            <a:r>
              <a:rPr lang="en-US" dirty="0"/>
              <a:t>(HFSM)</a:t>
            </a:r>
          </a:p>
          <a:p>
            <a:pPr lvl="1"/>
            <a:r>
              <a:rPr lang="en-US" dirty="0"/>
              <a:t>states, transitions, outcomes; modularity</a:t>
            </a:r>
          </a:p>
          <a:p>
            <a:r>
              <a:rPr lang="en-US" b="1" dirty="0"/>
              <a:t>Flexible behavior engine </a:t>
            </a:r>
            <a:r>
              <a:rPr lang="en-US" dirty="0"/>
              <a:t>(</a:t>
            </a:r>
            <a:r>
              <a:rPr lang="en-US" dirty="0" err="1"/>
              <a:t>FlexBE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develop, execute, supervise HFSMs</a:t>
            </a:r>
          </a:p>
          <a:p>
            <a:pPr lvl="1"/>
            <a:r>
              <a:rPr lang="en-US" dirty="0"/>
              <a:t>developed during DARPA Robotics Challenge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collaborative autonomy </a:t>
            </a:r>
            <a:r>
              <a:rPr lang="en-US" dirty="0"/>
              <a:t>– </a:t>
            </a:r>
            <a:r>
              <a:rPr lang="en-US" b="1" dirty="0">
                <a:solidFill>
                  <a:schemeClr val="accent1"/>
                </a:solidFill>
              </a:rPr>
              <a:t>Human-robot Teaming</a:t>
            </a:r>
          </a:p>
          <a:p>
            <a:r>
              <a:rPr lang="en-US" b="1" dirty="0"/>
              <a:t>Features</a:t>
            </a:r>
          </a:p>
          <a:p>
            <a:pPr lvl="1"/>
            <a:r>
              <a:rPr lang="en-US" dirty="0"/>
              <a:t>real-time operator decision and control</a:t>
            </a:r>
          </a:p>
          <a:p>
            <a:pPr lvl="1"/>
            <a:r>
              <a:rPr lang="en-US" dirty="0"/>
              <a:t>operator supervision and awareness</a:t>
            </a:r>
          </a:p>
          <a:p>
            <a:pPr lvl="1"/>
            <a:r>
              <a:rPr lang="en-US" dirty="0"/>
              <a:t>high-level instructions</a:t>
            </a:r>
          </a:p>
          <a:p>
            <a:pPr lvl="1"/>
            <a:r>
              <a:rPr lang="en-US" dirty="0"/>
              <a:t>execution of concurrent and sequential tasks</a:t>
            </a:r>
          </a:p>
          <a:p>
            <a:pPr lvl="1"/>
            <a:r>
              <a:rPr lang="en-US" dirty="0"/>
              <a:t>perception (</a:t>
            </a:r>
            <a:r>
              <a:rPr lang="en-US" dirty="0" err="1"/>
              <a:t>Gocator</a:t>
            </a:r>
            <a:r>
              <a:rPr lang="en-US" dirty="0"/>
              <a:t>/ROS)</a:t>
            </a:r>
          </a:p>
          <a:p>
            <a:pPr lvl="1"/>
            <a:r>
              <a:rPr lang="en-US" dirty="0"/>
              <a:t>workspace modelling (RViz + </a:t>
            </a:r>
            <a:r>
              <a:rPr lang="en-US" dirty="0" err="1"/>
              <a:t>MoveIt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safety features for human interaction (UR)</a:t>
            </a:r>
          </a:p>
          <a:p>
            <a:pPr lvl="1"/>
            <a:r>
              <a:rPr lang="en-US" dirty="0"/>
              <a:t>low-level system control (UR + ROS2)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BB7FD8-E6AC-C8E5-1D9E-D1C8AF39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F7EF24-1E19-7C01-CF8D-C2BC2F1F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FE512-F4BA-D732-8538-A58C4CFABD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4DADB3-E4EC-4729-84F9-DE55CA40FEE1}"/>
              </a:ext>
            </a:extLst>
          </p:cNvPr>
          <p:cNvGrpSpPr/>
          <p:nvPr/>
        </p:nvGrpSpPr>
        <p:grpSpPr>
          <a:xfrm>
            <a:off x="6291728" y="3156775"/>
            <a:ext cx="5470927" cy="3310561"/>
            <a:chOff x="6291728" y="3156775"/>
            <a:chExt cx="5470927" cy="33105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E5E3D43-2779-4EBC-9D2B-C6281CEBD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91728" y="3156775"/>
              <a:ext cx="5470927" cy="331056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8566944-49A2-4540-8A17-574629661665}"/>
                </a:ext>
              </a:extLst>
            </p:cNvPr>
            <p:cNvSpPr txBox="1"/>
            <p:nvPr/>
          </p:nvSpPr>
          <p:spPr>
            <a:xfrm>
              <a:off x="9093820" y="5795691"/>
              <a:ext cx="23189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Run-time control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633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09159-F716-C541-D640-579CCEE58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Demonstration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45B9A-6D09-4A5F-2886-5589B669B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9D9A8-9270-0E64-C271-153CD5F8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E391F8-204C-38FC-5C93-2C073D6864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9" name="CompressedFlexibleSRF">
            <a:hlinkClick r:id="" action="ppaction://media"/>
            <a:extLst>
              <a:ext uri="{FF2B5EF4-FFF2-40B4-BE49-F238E27FC236}">
                <a16:creationId xmlns:a16="http://schemas.microsoft.com/office/drawing/2014/main" id="{9FD3EE81-885D-40F1-A717-1B9A0432A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1042" y="728029"/>
            <a:ext cx="9799156" cy="551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79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19CF1-256F-6CF1-AFC2-889474FE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0B20C-DE08-3D8A-364C-D8C3622E7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Developed assistive robotic system for cavity assembly</a:t>
            </a:r>
          </a:p>
          <a:p>
            <a:r>
              <a:rPr lang="en-US" dirty="0"/>
              <a:t>Established solid foundation for future work on </a:t>
            </a:r>
            <a:br>
              <a:rPr lang="en-US" dirty="0"/>
            </a:br>
            <a:r>
              <a:rPr lang="en-US" dirty="0"/>
              <a:t>sensor-based control for closing the final millimeters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Acknowledgements</a:t>
            </a:r>
          </a:p>
          <a:p>
            <a:r>
              <a:rPr lang="en-US" b="1" dirty="0">
                <a:solidFill>
                  <a:srgbClr val="C00000"/>
                </a:solidFill>
              </a:rPr>
              <a:t>Jefferson Lab </a:t>
            </a:r>
            <a:r>
              <a:rPr lang="en-US" dirty="0"/>
              <a:t>– SRF Operations Department and Engineering Division</a:t>
            </a:r>
          </a:p>
          <a:p>
            <a:pPr lvl="1"/>
            <a:r>
              <a:rPr lang="en-US" dirty="0"/>
              <a:t>Greg Marble, Joshua Thomason, Tony Sessoms, Kirk David, Danny Forehand, </a:t>
            </a:r>
            <a:br>
              <a:rPr lang="en-US" dirty="0"/>
            </a:br>
            <a:r>
              <a:rPr lang="en-US" dirty="0"/>
              <a:t>Anthony Malave-Colon, Phil Denny, </a:t>
            </a:r>
            <a:r>
              <a:rPr lang="en-US" dirty="0">
                <a:latin typeface="Arial"/>
                <a:cs typeface="Arial"/>
              </a:rPr>
              <a:t>Chris Gould</a:t>
            </a:r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Christopher Newport University </a:t>
            </a:r>
            <a:r>
              <a:rPr lang="en-US" dirty="0"/>
              <a:t>– Capable Humanitarian Robotics and Intelligent Systems Lab (</a:t>
            </a:r>
            <a:r>
              <a:rPr lang="en-US" dirty="0" err="1"/>
              <a:t>CHRISLab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David Conner</a:t>
            </a:r>
          </a:p>
          <a:p>
            <a:r>
              <a:rPr lang="en-US" b="1" dirty="0">
                <a:solidFill>
                  <a:srgbClr val="C00000"/>
                </a:solidFill>
              </a:rPr>
              <a:t>CIMTEC Automation</a:t>
            </a:r>
          </a:p>
          <a:p>
            <a:pPr lvl="1"/>
            <a:r>
              <a:rPr lang="en-US" dirty="0">
                <a:latin typeface="Arial"/>
                <a:cs typeface="Arial"/>
              </a:rPr>
              <a:t>Jonathan Cole, Brendan Suminski, John Lajoie</a:t>
            </a:r>
          </a:p>
          <a:p>
            <a:r>
              <a:rPr lang="en-US" dirty="0"/>
              <a:t>Supported by US Department of Energy, Office of Science, Nuclear Physics</a:t>
            </a:r>
            <a:br>
              <a:rPr lang="en-US" dirty="0"/>
            </a:br>
            <a:r>
              <a:rPr lang="en-US" dirty="0"/>
              <a:t>under contract DE-AC05-06OR23177</a:t>
            </a:r>
            <a:endParaRPr lang="en-US" sz="2400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CFFC96-FB51-9DE7-8901-DEFAB666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0E65A-B1EB-101A-35DD-6D81115F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63F7E3-8972-2644-51ED-836437BEA2F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5347D-816B-77F9-2311-F8568AB5AAB7}"/>
              </a:ext>
            </a:extLst>
          </p:cNvPr>
          <p:cNvSpPr/>
          <p:nvPr/>
        </p:nvSpPr>
        <p:spPr>
          <a:xfrm>
            <a:off x="411892" y="846468"/>
            <a:ext cx="6827108" cy="1304065"/>
          </a:xfrm>
          <a:prstGeom prst="rect">
            <a:avLst/>
          </a:prstGeom>
          <a:solidFill>
            <a:srgbClr val="FFFF00">
              <a:alpha val="2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7ADD66-5B77-4103-A80E-E28C667011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815" y="372235"/>
            <a:ext cx="2784293" cy="371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46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5E964-2B54-AF59-2DB3-9B3B49A1A0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CE9F9F1-F37C-7D47-7CFD-ED035027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Construction start 1987; First beam 1 July 1994</a:t>
            </a:r>
          </a:p>
          <a:p>
            <a:r>
              <a:rPr lang="en-US" dirty="0"/>
              <a:t>Cryomodules connected by warm beamline sectors</a:t>
            </a:r>
          </a:p>
          <a:p>
            <a:r>
              <a:rPr lang="en-US" dirty="0">
                <a:solidFill>
                  <a:srgbClr val="C00000"/>
                </a:solidFill>
              </a:rPr>
              <a:t>Legacy cryomodules </a:t>
            </a:r>
            <a:r>
              <a:rPr lang="en-US" dirty="0"/>
              <a:t>= 4 cryo-units with cavity pair</a:t>
            </a:r>
          </a:p>
          <a:p>
            <a:pPr lvl="1"/>
            <a:r>
              <a:rPr lang="en-US" dirty="0"/>
              <a:t>1497 MHz 5-cell with waveguide couplers</a:t>
            </a:r>
          </a:p>
          <a:p>
            <a:pPr lvl="1"/>
            <a:r>
              <a:rPr lang="en-US" dirty="0"/>
              <a:t>Liquid helium vessel incl. HOM load and tuner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Flat flanges with indium seal</a:t>
            </a:r>
          </a:p>
          <a:p>
            <a:r>
              <a:rPr lang="en-US" dirty="0"/>
              <a:t>12 GeV upgrade C100 cryomodules</a:t>
            </a:r>
          </a:p>
          <a:p>
            <a:pPr lvl="1"/>
            <a:r>
              <a:rPr lang="en-US" dirty="0"/>
              <a:t>Single 8 cavity string, 7-cell</a:t>
            </a:r>
          </a:p>
          <a:p>
            <a:pPr lvl="1"/>
            <a:r>
              <a:rPr lang="en-US" dirty="0" err="1"/>
              <a:t>Aluminium</a:t>
            </a:r>
            <a:r>
              <a:rPr lang="en-US" dirty="0"/>
              <a:t> seals with radial-wedge clamp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0CE8DCD-161A-B799-804A-862D85575EBE}"/>
              </a:ext>
            </a:extLst>
          </p:cNvPr>
          <p:cNvSpPr txBox="1">
            <a:spLocks/>
          </p:cNvSpPr>
          <p:nvPr/>
        </p:nvSpPr>
        <p:spPr>
          <a:xfrm>
            <a:off x="7289358" y="672534"/>
            <a:ext cx="4192748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00B99-0F28-DFAF-B765-AFD53B764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CEBAF – Continuous Electron Beam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81AE45-45BA-1670-19CD-C00AE419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| Roger Ruber |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D0603-FF91-F35D-B6D3-90812C519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22A28D0-6FE4-E8E5-A7C8-BC9BAD6191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algn="r"/>
            <a:r>
              <a:rPr lang="en-US"/>
              <a:t>10 June 2026</a:t>
            </a:r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1583146-D5C0-6628-4719-1DB436A39EEE}"/>
              </a:ext>
            </a:extLst>
          </p:cNvPr>
          <p:cNvGrpSpPr/>
          <p:nvPr/>
        </p:nvGrpSpPr>
        <p:grpSpPr>
          <a:xfrm>
            <a:off x="6629071" y="435650"/>
            <a:ext cx="5187196" cy="4179636"/>
            <a:chOff x="536221" y="795623"/>
            <a:chExt cx="6837622" cy="5509483"/>
          </a:xfrm>
        </p:grpSpPr>
        <p:grpSp>
          <p:nvGrpSpPr>
            <p:cNvPr id="638" name="Group 637">
              <a:extLst>
                <a:ext uri="{FF2B5EF4-FFF2-40B4-BE49-F238E27FC236}">
                  <a16:creationId xmlns:a16="http://schemas.microsoft.com/office/drawing/2014/main" id="{065305F3-6FC2-6646-4AFC-CC1AFB4DD1C3}"/>
                </a:ext>
              </a:extLst>
            </p:cNvPr>
            <p:cNvGrpSpPr/>
            <p:nvPr/>
          </p:nvGrpSpPr>
          <p:grpSpPr>
            <a:xfrm>
              <a:off x="536221" y="795623"/>
              <a:ext cx="6837622" cy="5509483"/>
              <a:chOff x="536221" y="795623"/>
              <a:chExt cx="6837622" cy="5509483"/>
            </a:xfrm>
          </p:grpSpPr>
          <p:grpSp>
            <p:nvGrpSpPr>
              <p:cNvPr id="324" name="Group 408">
                <a:extLst>
                  <a:ext uri="{FF2B5EF4-FFF2-40B4-BE49-F238E27FC236}">
                    <a16:creationId xmlns:a16="http://schemas.microsoft.com/office/drawing/2014/main" id="{CF4D9E42-F43A-B2C9-EBB4-C4CA381D9E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5901" y="795623"/>
                <a:ext cx="2727942" cy="1804240"/>
                <a:chOff x="2400" y="960"/>
                <a:chExt cx="1228" cy="951"/>
              </a:xfrm>
            </p:grpSpPr>
            <p:grpSp>
              <p:nvGrpSpPr>
                <p:cNvPr id="617" name="Group 407">
                  <a:extLst>
                    <a:ext uri="{FF2B5EF4-FFF2-40B4-BE49-F238E27FC236}">
                      <a16:creationId xmlns:a16="http://schemas.microsoft.com/office/drawing/2014/main" id="{C3F9B360-E012-B772-AC29-B0EBFFA5F71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151" cy="912"/>
                  <a:chOff x="2477" y="960"/>
                  <a:chExt cx="1151" cy="912"/>
                </a:xfrm>
              </p:grpSpPr>
              <p:sp>
                <p:nvSpPr>
                  <p:cNvPr id="619" name="Line 70">
                    <a:extLst>
                      <a:ext uri="{FF2B5EF4-FFF2-40B4-BE49-F238E27FC236}">
                        <a16:creationId xmlns:a16="http://schemas.microsoft.com/office/drawing/2014/main" id="{62E2DC39-1BB6-B25A-F704-BAEBA3BBAF2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0" name="Freeform 318">
                    <a:extLst>
                      <a:ext uri="{FF2B5EF4-FFF2-40B4-BE49-F238E27FC236}">
                        <a16:creationId xmlns:a16="http://schemas.microsoft.com/office/drawing/2014/main" id="{CD160BFF-82FD-2974-4FC0-F1E799471D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1" name="Freeform 319">
                    <a:extLst>
                      <a:ext uri="{FF2B5EF4-FFF2-40B4-BE49-F238E27FC236}">
                        <a16:creationId xmlns:a16="http://schemas.microsoft.com/office/drawing/2014/main" id="{1F35DD4F-6E11-89B4-01AE-204F2558C2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2" name="Freeform 320">
                    <a:extLst>
                      <a:ext uri="{FF2B5EF4-FFF2-40B4-BE49-F238E27FC236}">
                        <a16:creationId xmlns:a16="http://schemas.microsoft.com/office/drawing/2014/main" id="{F4239851-C708-3AAE-5EEC-DC6E9EF8D81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3" name="Freeform 321">
                    <a:extLst>
                      <a:ext uri="{FF2B5EF4-FFF2-40B4-BE49-F238E27FC236}">
                        <a16:creationId xmlns:a16="http://schemas.microsoft.com/office/drawing/2014/main" id="{A1992A9E-FC6D-6F8D-0E4C-D75E2CD285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4" name="Freeform 322">
                    <a:extLst>
                      <a:ext uri="{FF2B5EF4-FFF2-40B4-BE49-F238E27FC236}">
                        <a16:creationId xmlns:a16="http://schemas.microsoft.com/office/drawing/2014/main" id="{4B791EB1-D378-FF6A-F5D9-C40F81D8F0C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5" name="Freeform 323">
                    <a:extLst>
                      <a:ext uri="{FF2B5EF4-FFF2-40B4-BE49-F238E27FC236}">
                        <a16:creationId xmlns:a16="http://schemas.microsoft.com/office/drawing/2014/main" id="{7F6E1DDE-21D4-9057-5CFD-E337CF472C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6" name="Freeform 324">
                    <a:extLst>
                      <a:ext uri="{FF2B5EF4-FFF2-40B4-BE49-F238E27FC236}">
                        <a16:creationId xmlns:a16="http://schemas.microsoft.com/office/drawing/2014/main" id="{79F3ED0A-46BB-39F4-D999-FDA19E124AE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7" name="Freeform 325">
                    <a:extLst>
                      <a:ext uri="{FF2B5EF4-FFF2-40B4-BE49-F238E27FC236}">
                        <a16:creationId xmlns:a16="http://schemas.microsoft.com/office/drawing/2014/main" id="{B4F2A992-AB15-8A8B-E822-4263B48CF1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8" name="Freeform 326">
                    <a:extLst>
                      <a:ext uri="{FF2B5EF4-FFF2-40B4-BE49-F238E27FC236}">
                        <a16:creationId xmlns:a16="http://schemas.microsoft.com/office/drawing/2014/main" id="{A4DF3058-8E81-5DB3-CA4F-F7C42DC8FA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29" name="Freeform 327">
                    <a:extLst>
                      <a:ext uri="{FF2B5EF4-FFF2-40B4-BE49-F238E27FC236}">
                        <a16:creationId xmlns:a16="http://schemas.microsoft.com/office/drawing/2014/main" id="{9EA78BF5-0D24-2042-DEE4-20583082DE7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0" name="Freeform 328">
                    <a:extLst>
                      <a:ext uri="{FF2B5EF4-FFF2-40B4-BE49-F238E27FC236}">
                        <a16:creationId xmlns:a16="http://schemas.microsoft.com/office/drawing/2014/main" id="{FE219763-AA9F-9DAB-8935-A1507DB538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1" name="Freeform 329">
                    <a:extLst>
                      <a:ext uri="{FF2B5EF4-FFF2-40B4-BE49-F238E27FC236}">
                        <a16:creationId xmlns:a16="http://schemas.microsoft.com/office/drawing/2014/main" id="{42B865FC-25E0-1270-229E-83DEF9A115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2" name="Freeform 330">
                    <a:extLst>
                      <a:ext uri="{FF2B5EF4-FFF2-40B4-BE49-F238E27FC236}">
                        <a16:creationId xmlns:a16="http://schemas.microsoft.com/office/drawing/2014/main" id="{93109BE4-857E-016F-75C5-1EBC09AF4F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3" name="Freeform 332">
                    <a:extLst>
                      <a:ext uri="{FF2B5EF4-FFF2-40B4-BE49-F238E27FC236}">
                        <a16:creationId xmlns:a16="http://schemas.microsoft.com/office/drawing/2014/main" id="{6B0D9494-F884-E751-0211-7EDE7126C5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634" name="Line 333">
                    <a:extLst>
                      <a:ext uri="{FF2B5EF4-FFF2-40B4-BE49-F238E27FC236}">
                        <a16:creationId xmlns:a16="http://schemas.microsoft.com/office/drawing/2014/main" id="{D5082F54-9A1F-1820-22DE-8168403393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618" name="Freeform 331">
                  <a:extLst>
                    <a:ext uri="{FF2B5EF4-FFF2-40B4-BE49-F238E27FC236}">
                      <a16:creationId xmlns:a16="http://schemas.microsoft.com/office/drawing/2014/main" id="{1131F47D-ADEA-DBB0-C149-2B9D1F3EC1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25" name="Group 429">
                <a:extLst>
                  <a:ext uri="{FF2B5EF4-FFF2-40B4-BE49-F238E27FC236}">
                    <a16:creationId xmlns:a16="http://schemas.microsoft.com/office/drawing/2014/main" id="{66629527-B784-EC66-D691-4EB6D1D5DE5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3863" y="1706282"/>
                <a:ext cx="6260051" cy="3126591"/>
                <a:chOff x="672" y="1440"/>
                <a:chExt cx="2818" cy="1648"/>
              </a:xfrm>
            </p:grpSpPr>
            <p:sp>
              <p:nvSpPr>
                <p:cNvPr id="429" name="Freeform 135">
                  <a:extLst>
                    <a:ext uri="{FF2B5EF4-FFF2-40B4-BE49-F238E27FC236}">
                      <a16:creationId xmlns:a16="http://schemas.microsoft.com/office/drawing/2014/main" id="{CB99C03B-D40A-97B3-C724-044361D162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30" name="Group 425">
                  <a:extLst>
                    <a:ext uri="{FF2B5EF4-FFF2-40B4-BE49-F238E27FC236}">
                      <a16:creationId xmlns:a16="http://schemas.microsoft.com/office/drawing/2014/main" id="{3CFE32CB-8FDD-7A35-3A98-6A270309DC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08" y="1440"/>
                  <a:ext cx="2382" cy="1485"/>
                  <a:chOff x="1108" y="1440"/>
                  <a:chExt cx="2382" cy="1485"/>
                </a:xfrm>
              </p:grpSpPr>
              <p:sp>
                <p:nvSpPr>
                  <p:cNvPr id="431" name="Freeform 118">
                    <a:extLst>
                      <a:ext uri="{FF2B5EF4-FFF2-40B4-BE49-F238E27FC236}">
                        <a16:creationId xmlns:a16="http://schemas.microsoft.com/office/drawing/2014/main" id="{97B306F1-65E5-5ED2-4D64-808370CA0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03" y="1964"/>
                    <a:ext cx="665" cy="401"/>
                  </a:xfrm>
                  <a:custGeom>
                    <a:avLst/>
                    <a:gdLst>
                      <a:gd name="T0" fmla="*/ 647 w 665"/>
                      <a:gd name="T1" fmla="*/ 0 h 401"/>
                      <a:gd name="T2" fmla="*/ 647 w 665"/>
                      <a:gd name="T3" fmla="*/ 2 h 401"/>
                      <a:gd name="T4" fmla="*/ 651 w 665"/>
                      <a:gd name="T5" fmla="*/ 4 h 401"/>
                      <a:gd name="T6" fmla="*/ 654 w 665"/>
                      <a:gd name="T7" fmla="*/ 6 h 401"/>
                      <a:gd name="T8" fmla="*/ 658 w 665"/>
                      <a:gd name="T9" fmla="*/ 10 h 401"/>
                      <a:gd name="T10" fmla="*/ 662 w 665"/>
                      <a:gd name="T11" fmla="*/ 13 h 401"/>
                      <a:gd name="T12" fmla="*/ 664 w 665"/>
                      <a:gd name="T13" fmla="*/ 19 h 401"/>
                      <a:gd name="T14" fmla="*/ 665 w 665"/>
                      <a:gd name="T15" fmla="*/ 23 h 401"/>
                      <a:gd name="T16" fmla="*/ 15 w 665"/>
                      <a:gd name="T17" fmla="*/ 401 h 401"/>
                      <a:gd name="T18" fmla="*/ 0 w 665"/>
                      <a:gd name="T19" fmla="*/ 379 h 401"/>
                      <a:gd name="T20" fmla="*/ 647 w 665"/>
                      <a:gd name="T21" fmla="*/ 0 h 40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5"/>
                      <a:gd name="T34" fmla="*/ 0 h 401"/>
                      <a:gd name="T35" fmla="*/ 665 w 665"/>
                      <a:gd name="T36" fmla="*/ 401 h 40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5" h="401">
                        <a:moveTo>
                          <a:pt x="647" y="0"/>
                        </a:moveTo>
                        <a:lnTo>
                          <a:pt x="647" y="2"/>
                        </a:lnTo>
                        <a:lnTo>
                          <a:pt x="651" y="4"/>
                        </a:lnTo>
                        <a:lnTo>
                          <a:pt x="654" y="6"/>
                        </a:lnTo>
                        <a:lnTo>
                          <a:pt x="658" y="10"/>
                        </a:lnTo>
                        <a:lnTo>
                          <a:pt x="662" y="13"/>
                        </a:lnTo>
                        <a:lnTo>
                          <a:pt x="664" y="19"/>
                        </a:lnTo>
                        <a:lnTo>
                          <a:pt x="665" y="23"/>
                        </a:lnTo>
                        <a:lnTo>
                          <a:pt x="15" y="401"/>
                        </a:lnTo>
                        <a:lnTo>
                          <a:pt x="0" y="379"/>
                        </a:lnTo>
                        <a:lnTo>
                          <a:pt x="647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2" name="Line 153">
                    <a:extLst>
                      <a:ext uri="{FF2B5EF4-FFF2-40B4-BE49-F238E27FC236}">
                        <a16:creationId xmlns:a16="http://schemas.microsoft.com/office/drawing/2014/main" id="{C14ECCFC-3FB3-0204-70EF-BDFCB77B047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649"/>
                    <a:ext cx="95" cy="276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3" name="Line 154">
                    <a:extLst>
                      <a:ext uri="{FF2B5EF4-FFF2-40B4-BE49-F238E27FC236}">
                        <a16:creationId xmlns:a16="http://schemas.microsoft.com/office/drawing/2014/main" id="{67C1C22D-130F-5636-7132-89D4A165FD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06"/>
                    <a:ext cx="95" cy="219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4" name="Line 155">
                    <a:extLst>
                      <a:ext uri="{FF2B5EF4-FFF2-40B4-BE49-F238E27FC236}">
                        <a16:creationId xmlns:a16="http://schemas.microsoft.com/office/drawing/2014/main" id="{2AE6EA94-9B64-0392-0E02-A8D8ECD3F0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754"/>
                    <a:ext cx="95" cy="171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5" name="Line 156">
                    <a:extLst>
                      <a:ext uri="{FF2B5EF4-FFF2-40B4-BE49-F238E27FC236}">
                        <a16:creationId xmlns:a16="http://schemas.microsoft.com/office/drawing/2014/main" id="{EC2221ED-2A3E-20D4-26B4-F8C7A897E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925" y="2808"/>
                    <a:ext cx="95" cy="117"/>
                  </a:xfrm>
                  <a:prstGeom prst="line">
                    <a:avLst/>
                  </a:prstGeom>
                  <a:noFill/>
                  <a:ln w="63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6" name="Freeform 171">
                    <a:extLst>
                      <a:ext uri="{FF2B5EF4-FFF2-40B4-BE49-F238E27FC236}">
                        <a16:creationId xmlns:a16="http://schemas.microsoft.com/office/drawing/2014/main" id="{C11AAAFA-BB44-1795-AA7F-20D752D542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7" name="Freeform 172">
                    <a:extLst>
                      <a:ext uri="{FF2B5EF4-FFF2-40B4-BE49-F238E27FC236}">
                        <a16:creationId xmlns:a16="http://schemas.microsoft.com/office/drawing/2014/main" id="{A099A538-4799-6F68-251C-6843787CB6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2" y="2808"/>
                    <a:ext cx="68" cy="89"/>
                  </a:xfrm>
                  <a:custGeom>
                    <a:avLst/>
                    <a:gdLst>
                      <a:gd name="T0" fmla="*/ 68 w 68"/>
                      <a:gd name="T1" fmla="*/ 0 h 89"/>
                      <a:gd name="T2" fmla="*/ 0 w 68"/>
                      <a:gd name="T3" fmla="*/ 39 h 89"/>
                      <a:gd name="T4" fmla="*/ 0 w 68"/>
                      <a:gd name="T5" fmla="*/ 89 h 89"/>
                      <a:gd name="T6" fmla="*/ 68 w 68"/>
                      <a:gd name="T7" fmla="*/ 52 h 89"/>
                      <a:gd name="T8" fmla="*/ 68 w 68"/>
                      <a:gd name="T9" fmla="*/ 0 h 8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8"/>
                      <a:gd name="T16" fmla="*/ 0 h 89"/>
                      <a:gd name="T17" fmla="*/ 68 w 68"/>
                      <a:gd name="T18" fmla="*/ 89 h 8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8" h="89">
                        <a:moveTo>
                          <a:pt x="68" y="0"/>
                        </a:moveTo>
                        <a:lnTo>
                          <a:pt x="0" y="39"/>
                        </a:lnTo>
                        <a:lnTo>
                          <a:pt x="0" y="89"/>
                        </a:lnTo>
                        <a:lnTo>
                          <a:pt x="68" y="52"/>
                        </a:lnTo>
                        <a:lnTo>
                          <a:pt x="68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8" name="Freeform 173">
                    <a:extLst>
                      <a:ext uri="{FF2B5EF4-FFF2-40B4-BE49-F238E27FC236}">
                        <a16:creationId xmlns:a16="http://schemas.microsoft.com/office/drawing/2014/main" id="{9C2F01AE-A24B-CB2F-A08D-EA350EBA9FE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39" name="Freeform 174">
                    <a:extLst>
                      <a:ext uri="{FF2B5EF4-FFF2-40B4-BE49-F238E27FC236}">
                        <a16:creationId xmlns:a16="http://schemas.microsoft.com/office/drawing/2014/main" id="{35747889-BF9F-E95E-8F1E-83C6437E11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027" y="2797"/>
                    <a:ext cx="69" cy="91"/>
                  </a:xfrm>
                  <a:custGeom>
                    <a:avLst/>
                    <a:gdLst>
                      <a:gd name="T0" fmla="*/ 69 w 69"/>
                      <a:gd name="T1" fmla="*/ 0 h 91"/>
                      <a:gd name="T2" fmla="*/ 0 w 69"/>
                      <a:gd name="T3" fmla="*/ 39 h 91"/>
                      <a:gd name="T4" fmla="*/ 0 w 69"/>
                      <a:gd name="T5" fmla="*/ 91 h 91"/>
                      <a:gd name="T6" fmla="*/ 69 w 69"/>
                      <a:gd name="T7" fmla="*/ 52 h 91"/>
                      <a:gd name="T8" fmla="*/ 69 w 69"/>
                      <a:gd name="T9" fmla="*/ 0 h 9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9"/>
                      <a:gd name="T16" fmla="*/ 0 h 91"/>
                      <a:gd name="T17" fmla="*/ 69 w 69"/>
                      <a:gd name="T18" fmla="*/ 91 h 9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9" h="91">
                        <a:moveTo>
                          <a:pt x="69" y="0"/>
                        </a:moveTo>
                        <a:lnTo>
                          <a:pt x="0" y="39"/>
                        </a:lnTo>
                        <a:lnTo>
                          <a:pt x="0" y="91"/>
                        </a:lnTo>
                        <a:lnTo>
                          <a:pt x="69" y="52"/>
                        </a:lnTo>
                        <a:lnTo>
                          <a:pt x="69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0" name="Freeform 334">
                    <a:extLst>
                      <a:ext uri="{FF2B5EF4-FFF2-40B4-BE49-F238E27FC236}">
                        <a16:creationId xmlns:a16="http://schemas.microsoft.com/office/drawing/2014/main" id="{57437BCC-E208-5BF8-4752-391A2A6943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9" y="2389"/>
                    <a:ext cx="1075" cy="510"/>
                  </a:xfrm>
                  <a:custGeom>
                    <a:avLst/>
                    <a:gdLst>
                      <a:gd name="T0" fmla="*/ 323 w 1075"/>
                      <a:gd name="T1" fmla="*/ 0 h 510"/>
                      <a:gd name="T2" fmla="*/ 184 w 1075"/>
                      <a:gd name="T3" fmla="*/ 39 h 510"/>
                      <a:gd name="T4" fmla="*/ 145 w 1075"/>
                      <a:gd name="T5" fmla="*/ 61 h 510"/>
                      <a:gd name="T6" fmla="*/ 117 w 1075"/>
                      <a:gd name="T7" fmla="*/ 82 h 510"/>
                      <a:gd name="T8" fmla="*/ 95 w 1075"/>
                      <a:gd name="T9" fmla="*/ 98 h 510"/>
                      <a:gd name="T10" fmla="*/ 80 w 1075"/>
                      <a:gd name="T11" fmla="*/ 111 h 510"/>
                      <a:gd name="T12" fmla="*/ 70 w 1075"/>
                      <a:gd name="T13" fmla="*/ 120 h 510"/>
                      <a:gd name="T14" fmla="*/ 69 w 1075"/>
                      <a:gd name="T15" fmla="*/ 122 h 510"/>
                      <a:gd name="T16" fmla="*/ 37 w 1075"/>
                      <a:gd name="T17" fmla="*/ 158 h 510"/>
                      <a:gd name="T18" fmla="*/ 17 w 1075"/>
                      <a:gd name="T19" fmla="*/ 191 h 510"/>
                      <a:gd name="T20" fmla="*/ 6 w 1075"/>
                      <a:gd name="T21" fmla="*/ 224 h 510"/>
                      <a:gd name="T22" fmla="*/ 0 w 1075"/>
                      <a:gd name="T23" fmla="*/ 254 h 510"/>
                      <a:gd name="T24" fmla="*/ 2 w 1075"/>
                      <a:gd name="T25" fmla="*/ 282 h 510"/>
                      <a:gd name="T26" fmla="*/ 7 w 1075"/>
                      <a:gd name="T27" fmla="*/ 308 h 510"/>
                      <a:gd name="T28" fmla="*/ 15 w 1075"/>
                      <a:gd name="T29" fmla="*/ 328 h 510"/>
                      <a:gd name="T30" fmla="*/ 24 w 1075"/>
                      <a:gd name="T31" fmla="*/ 347 h 510"/>
                      <a:gd name="T32" fmla="*/ 31 w 1075"/>
                      <a:gd name="T33" fmla="*/ 360 h 510"/>
                      <a:gd name="T34" fmla="*/ 37 w 1075"/>
                      <a:gd name="T35" fmla="*/ 369 h 510"/>
                      <a:gd name="T36" fmla="*/ 41 w 1075"/>
                      <a:gd name="T37" fmla="*/ 371 h 510"/>
                      <a:gd name="T38" fmla="*/ 67 w 1075"/>
                      <a:gd name="T39" fmla="*/ 402 h 510"/>
                      <a:gd name="T40" fmla="*/ 98 w 1075"/>
                      <a:gd name="T41" fmla="*/ 428 h 510"/>
                      <a:gd name="T42" fmla="*/ 133 w 1075"/>
                      <a:gd name="T43" fmla="*/ 449 h 510"/>
                      <a:gd name="T44" fmla="*/ 172 w 1075"/>
                      <a:gd name="T45" fmla="*/ 467 h 510"/>
                      <a:gd name="T46" fmla="*/ 213 w 1075"/>
                      <a:gd name="T47" fmla="*/ 480 h 510"/>
                      <a:gd name="T48" fmla="*/ 250 w 1075"/>
                      <a:gd name="T49" fmla="*/ 489 h 510"/>
                      <a:gd name="T50" fmla="*/ 286 w 1075"/>
                      <a:gd name="T51" fmla="*/ 497 h 510"/>
                      <a:gd name="T52" fmla="*/ 317 w 1075"/>
                      <a:gd name="T53" fmla="*/ 502 h 510"/>
                      <a:gd name="T54" fmla="*/ 341 w 1075"/>
                      <a:gd name="T55" fmla="*/ 504 h 510"/>
                      <a:gd name="T56" fmla="*/ 356 w 1075"/>
                      <a:gd name="T57" fmla="*/ 506 h 510"/>
                      <a:gd name="T58" fmla="*/ 362 w 1075"/>
                      <a:gd name="T59" fmla="*/ 506 h 510"/>
                      <a:gd name="T60" fmla="*/ 395 w 1075"/>
                      <a:gd name="T61" fmla="*/ 510 h 510"/>
                      <a:gd name="T62" fmla="*/ 432 w 1075"/>
                      <a:gd name="T63" fmla="*/ 510 h 510"/>
                      <a:gd name="T64" fmla="*/ 473 w 1075"/>
                      <a:gd name="T65" fmla="*/ 508 h 510"/>
                      <a:gd name="T66" fmla="*/ 514 w 1075"/>
                      <a:gd name="T67" fmla="*/ 504 h 510"/>
                      <a:gd name="T68" fmla="*/ 553 w 1075"/>
                      <a:gd name="T69" fmla="*/ 501 h 510"/>
                      <a:gd name="T70" fmla="*/ 588 w 1075"/>
                      <a:gd name="T71" fmla="*/ 497 h 510"/>
                      <a:gd name="T72" fmla="*/ 619 w 1075"/>
                      <a:gd name="T73" fmla="*/ 493 h 510"/>
                      <a:gd name="T74" fmla="*/ 643 w 1075"/>
                      <a:gd name="T75" fmla="*/ 491 h 510"/>
                      <a:gd name="T76" fmla="*/ 660 w 1075"/>
                      <a:gd name="T77" fmla="*/ 488 h 510"/>
                      <a:gd name="T78" fmla="*/ 666 w 1075"/>
                      <a:gd name="T79" fmla="*/ 488 h 510"/>
                      <a:gd name="T80" fmla="*/ 708 w 1075"/>
                      <a:gd name="T81" fmla="*/ 475 h 510"/>
                      <a:gd name="T82" fmla="*/ 751 w 1075"/>
                      <a:gd name="T83" fmla="*/ 458 h 510"/>
                      <a:gd name="T84" fmla="*/ 792 w 1075"/>
                      <a:gd name="T85" fmla="*/ 441 h 510"/>
                      <a:gd name="T86" fmla="*/ 831 w 1075"/>
                      <a:gd name="T87" fmla="*/ 423 h 510"/>
                      <a:gd name="T88" fmla="*/ 866 w 1075"/>
                      <a:gd name="T89" fmla="*/ 404 h 510"/>
                      <a:gd name="T90" fmla="*/ 897 w 1075"/>
                      <a:gd name="T91" fmla="*/ 386 h 510"/>
                      <a:gd name="T92" fmla="*/ 927 w 1075"/>
                      <a:gd name="T93" fmla="*/ 369 h 510"/>
                      <a:gd name="T94" fmla="*/ 949 w 1075"/>
                      <a:gd name="T95" fmla="*/ 354 h 510"/>
                      <a:gd name="T96" fmla="*/ 966 w 1075"/>
                      <a:gd name="T97" fmla="*/ 343 h 510"/>
                      <a:gd name="T98" fmla="*/ 977 w 1075"/>
                      <a:gd name="T99" fmla="*/ 336 h 510"/>
                      <a:gd name="T100" fmla="*/ 981 w 1075"/>
                      <a:gd name="T101" fmla="*/ 332 h 510"/>
                      <a:gd name="T102" fmla="*/ 1075 w 1075"/>
                      <a:gd name="T103" fmla="*/ 317 h 510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w 1075"/>
                      <a:gd name="T157" fmla="*/ 0 h 510"/>
                      <a:gd name="T158" fmla="*/ 1075 w 1075"/>
                      <a:gd name="T159" fmla="*/ 510 h 510"/>
                    </a:gdLst>
                    <a:ahLst/>
                    <a:cxnLst>
                      <a:cxn ang="T104">
                        <a:pos x="T0" y="T1"/>
                      </a:cxn>
                      <a:cxn ang="T105">
                        <a:pos x="T2" y="T3"/>
                      </a:cxn>
                      <a:cxn ang="T106">
                        <a:pos x="T4" y="T5"/>
                      </a:cxn>
                      <a:cxn ang="T107">
                        <a:pos x="T6" y="T7"/>
                      </a:cxn>
                      <a:cxn ang="T108">
                        <a:pos x="T8" y="T9"/>
                      </a:cxn>
                      <a:cxn ang="T109">
                        <a:pos x="T10" y="T11"/>
                      </a:cxn>
                      <a:cxn ang="T110">
                        <a:pos x="T12" y="T13"/>
                      </a:cxn>
                      <a:cxn ang="T111">
                        <a:pos x="T14" y="T15"/>
                      </a:cxn>
                      <a:cxn ang="T112">
                        <a:pos x="T16" y="T17"/>
                      </a:cxn>
                      <a:cxn ang="T113">
                        <a:pos x="T18" y="T19"/>
                      </a:cxn>
                      <a:cxn ang="T114">
                        <a:pos x="T20" y="T21"/>
                      </a:cxn>
                      <a:cxn ang="T115">
                        <a:pos x="T22" y="T23"/>
                      </a:cxn>
                      <a:cxn ang="T116">
                        <a:pos x="T24" y="T25"/>
                      </a:cxn>
                      <a:cxn ang="T117">
                        <a:pos x="T26" y="T27"/>
                      </a:cxn>
                      <a:cxn ang="T118">
                        <a:pos x="T28" y="T29"/>
                      </a:cxn>
                      <a:cxn ang="T119">
                        <a:pos x="T30" y="T31"/>
                      </a:cxn>
                      <a:cxn ang="T120">
                        <a:pos x="T32" y="T33"/>
                      </a:cxn>
                      <a:cxn ang="T121">
                        <a:pos x="T34" y="T35"/>
                      </a:cxn>
                      <a:cxn ang="T122">
                        <a:pos x="T36" y="T37"/>
                      </a:cxn>
                      <a:cxn ang="T123">
                        <a:pos x="T38" y="T39"/>
                      </a:cxn>
                      <a:cxn ang="T124">
                        <a:pos x="T40" y="T41"/>
                      </a:cxn>
                      <a:cxn ang="T125">
                        <a:pos x="T42" y="T43"/>
                      </a:cxn>
                      <a:cxn ang="T126">
                        <a:pos x="T44" y="T45"/>
                      </a:cxn>
                      <a:cxn ang="T127">
                        <a:pos x="T46" y="T47"/>
                      </a:cxn>
                      <a:cxn ang="T128">
                        <a:pos x="T48" y="T49"/>
                      </a:cxn>
                      <a:cxn ang="T129">
                        <a:pos x="T50" y="T51"/>
                      </a:cxn>
                      <a:cxn ang="T130">
                        <a:pos x="T52" y="T53"/>
                      </a:cxn>
                      <a:cxn ang="T131">
                        <a:pos x="T54" y="T55"/>
                      </a:cxn>
                      <a:cxn ang="T132">
                        <a:pos x="T56" y="T57"/>
                      </a:cxn>
                      <a:cxn ang="T133">
                        <a:pos x="T58" y="T59"/>
                      </a:cxn>
                      <a:cxn ang="T134">
                        <a:pos x="T60" y="T61"/>
                      </a:cxn>
                      <a:cxn ang="T135">
                        <a:pos x="T62" y="T63"/>
                      </a:cxn>
                      <a:cxn ang="T136">
                        <a:pos x="T64" y="T65"/>
                      </a:cxn>
                      <a:cxn ang="T137">
                        <a:pos x="T66" y="T67"/>
                      </a:cxn>
                      <a:cxn ang="T138">
                        <a:pos x="T68" y="T69"/>
                      </a:cxn>
                      <a:cxn ang="T139">
                        <a:pos x="T70" y="T71"/>
                      </a:cxn>
                      <a:cxn ang="T140">
                        <a:pos x="T72" y="T73"/>
                      </a:cxn>
                      <a:cxn ang="T141">
                        <a:pos x="T74" y="T75"/>
                      </a:cxn>
                      <a:cxn ang="T142">
                        <a:pos x="T76" y="T77"/>
                      </a:cxn>
                      <a:cxn ang="T143">
                        <a:pos x="T78" y="T79"/>
                      </a:cxn>
                      <a:cxn ang="T144">
                        <a:pos x="T80" y="T81"/>
                      </a:cxn>
                      <a:cxn ang="T145">
                        <a:pos x="T82" y="T83"/>
                      </a:cxn>
                      <a:cxn ang="T146">
                        <a:pos x="T84" y="T85"/>
                      </a:cxn>
                      <a:cxn ang="T147">
                        <a:pos x="T86" y="T87"/>
                      </a:cxn>
                      <a:cxn ang="T148">
                        <a:pos x="T88" y="T89"/>
                      </a:cxn>
                      <a:cxn ang="T149">
                        <a:pos x="T90" y="T91"/>
                      </a:cxn>
                      <a:cxn ang="T150">
                        <a:pos x="T92" y="T93"/>
                      </a:cxn>
                      <a:cxn ang="T151">
                        <a:pos x="T94" y="T95"/>
                      </a:cxn>
                      <a:cxn ang="T152">
                        <a:pos x="T96" y="T97"/>
                      </a:cxn>
                      <a:cxn ang="T153">
                        <a:pos x="T98" y="T99"/>
                      </a:cxn>
                      <a:cxn ang="T154">
                        <a:pos x="T100" y="T101"/>
                      </a:cxn>
                      <a:cxn ang="T155">
                        <a:pos x="T102" y="T103"/>
                      </a:cxn>
                    </a:cxnLst>
                    <a:rect l="T156" t="T157" r="T158" b="T159"/>
                    <a:pathLst>
                      <a:path w="1075" h="510">
                        <a:moveTo>
                          <a:pt x="323" y="0"/>
                        </a:moveTo>
                        <a:lnTo>
                          <a:pt x="184" y="39"/>
                        </a:lnTo>
                        <a:lnTo>
                          <a:pt x="145" y="61"/>
                        </a:lnTo>
                        <a:lnTo>
                          <a:pt x="117" y="82"/>
                        </a:lnTo>
                        <a:lnTo>
                          <a:pt x="95" y="98"/>
                        </a:lnTo>
                        <a:lnTo>
                          <a:pt x="80" y="111"/>
                        </a:lnTo>
                        <a:lnTo>
                          <a:pt x="70" y="120"/>
                        </a:lnTo>
                        <a:lnTo>
                          <a:pt x="69" y="122"/>
                        </a:lnTo>
                        <a:lnTo>
                          <a:pt x="37" y="158"/>
                        </a:lnTo>
                        <a:lnTo>
                          <a:pt x="17" y="191"/>
                        </a:lnTo>
                        <a:lnTo>
                          <a:pt x="6" y="224"/>
                        </a:lnTo>
                        <a:lnTo>
                          <a:pt x="0" y="254"/>
                        </a:lnTo>
                        <a:lnTo>
                          <a:pt x="2" y="282"/>
                        </a:lnTo>
                        <a:lnTo>
                          <a:pt x="7" y="308"/>
                        </a:lnTo>
                        <a:lnTo>
                          <a:pt x="15" y="328"/>
                        </a:lnTo>
                        <a:lnTo>
                          <a:pt x="24" y="347"/>
                        </a:lnTo>
                        <a:lnTo>
                          <a:pt x="31" y="360"/>
                        </a:lnTo>
                        <a:lnTo>
                          <a:pt x="37" y="369"/>
                        </a:lnTo>
                        <a:lnTo>
                          <a:pt x="41" y="371"/>
                        </a:lnTo>
                        <a:lnTo>
                          <a:pt x="67" y="402"/>
                        </a:lnTo>
                        <a:lnTo>
                          <a:pt x="98" y="428"/>
                        </a:lnTo>
                        <a:lnTo>
                          <a:pt x="133" y="449"/>
                        </a:lnTo>
                        <a:lnTo>
                          <a:pt x="172" y="467"/>
                        </a:lnTo>
                        <a:lnTo>
                          <a:pt x="213" y="480"/>
                        </a:lnTo>
                        <a:lnTo>
                          <a:pt x="250" y="489"/>
                        </a:lnTo>
                        <a:lnTo>
                          <a:pt x="286" y="497"/>
                        </a:lnTo>
                        <a:lnTo>
                          <a:pt x="317" y="502"/>
                        </a:lnTo>
                        <a:lnTo>
                          <a:pt x="341" y="504"/>
                        </a:lnTo>
                        <a:lnTo>
                          <a:pt x="356" y="506"/>
                        </a:lnTo>
                        <a:lnTo>
                          <a:pt x="362" y="506"/>
                        </a:lnTo>
                        <a:lnTo>
                          <a:pt x="395" y="510"/>
                        </a:lnTo>
                        <a:lnTo>
                          <a:pt x="432" y="510"/>
                        </a:lnTo>
                        <a:lnTo>
                          <a:pt x="473" y="508"/>
                        </a:lnTo>
                        <a:lnTo>
                          <a:pt x="514" y="504"/>
                        </a:lnTo>
                        <a:lnTo>
                          <a:pt x="553" y="501"/>
                        </a:lnTo>
                        <a:lnTo>
                          <a:pt x="588" y="497"/>
                        </a:lnTo>
                        <a:lnTo>
                          <a:pt x="619" y="493"/>
                        </a:lnTo>
                        <a:lnTo>
                          <a:pt x="643" y="491"/>
                        </a:lnTo>
                        <a:lnTo>
                          <a:pt x="660" y="488"/>
                        </a:lnTo>
                        <a:lnTo>
                          <a:pt x="666" y="488"/>
                        </a:lnTo>
                        <a:lnTo>
                          <a:pt x="708" y="475"/>
                        </a:lnTo>
                        <a:lnTo>
                          <a:pt x="751" y="458"/>
                        </a:lnTo>
                        <a:lnTo>
                          <a:pt x="792" y="441"/>
                        </a:lnTo>
                        <a:lnTo>
                          <a:pt x="831" y="423"/>
                        </a:lnTo>
                        <a:lnTo>
                          <a:pt x="866" y="404"/>
                        </a:lnTo>
                        <a:lnTo>
                          <a:pt x="897" y="386"/>
                        </a:lnTo>
                        <a:lnTo>
                          <a:pt x="927" y="369"/>
                        </a:lnTo>
                        <a:lnTo>
                          <a:pt x="949" y="354"/>
                        </a:lnTo>
                        <a:lnTo>
                          <a:pt x="966" y="343"/>
                        </a:lnTo>
                        <a:lnTo>
                          <a:pt x="977" y="336"/>
                        </a:lnTo>
                        <a:lnTo>
                          <a:pt x="981" y="332"/>
                        </a:lnTo>
                        <a:lnTo>
                          <a:pt x="1075" y="317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1" name="Freeform 13">
                    <a:extLst>
                      <a:ext uri="{FF2B5EF4-FFF2-40B4-BE49-F238E27FC236}">
                        <a16:creationId xmlns:a16="http://schemas.microsoft.com/office/drawing/2014/main" id="{F765A44C-827C-76A8-F836-D3E303CA45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2" name="Freeform 14">
                    <a:extLst>
                      <a:ext uri="{FF2B5EF4-FFF2-40B4-BE49-F238E27FC236}">
                        <a16:creationId xmlns:a16="http://schemas.microsoft.com/office/drawing/2014/main" id="{D9F5C49C-2B60-8CC9-4B8E-7B50A52182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6" y="2469"/>
                    <a:ext cx="126" cy="103"/>
                  </a:xfrm>
                  <a:custGeom>
                    <a:avLst/>
                    <a:gdLst>
                      <a:gd name="T0" fmla="*/ 0 w 126"/>
                      <a:gd name="T1" fmla="*/ 50 h 103"/>
                      <a:gd name="T2" fmla="*/ 86 w 126"/>
                      <a:gd name="T3" fmla="*/ 0 h 103"/>
                      <a:gd name="T4" fmla="*/ 88 w 126"/>
                      <a:gd name="T5" fmla="*/ 0 h 103"/>
                      <a:gd name="T6" fmla="*/ 93 w 126"/>
                      <a:gd name="T7" fmla="*/ 0 h 103"/>
                      <a:gd name="T8" fmla="*/ 100 w 126"/>
                      <a:gd name="T9" fmla="*/ 0 h 103"/>
                      <a:gd name="T10" fmla="*/ 108 w 126"/>
                      <a:gd name="T11" fmla="*/ 3 h 103"/>
                      <a:gd name="T12" fmla="*/ 115 w 126"/>
                      <a:gd name="T13" fmla="*/ 9 h 103"/>
                      <a:gd name="T14" fmla="*/ 123 w 126"/>
                      <a:gd name="T15" fmla="*/ 18 h 103"/>
                      <a:gd name="T16" fmla="*/ 126 w 126"/>
                      <a:gd name="T17" fmla="*/ 33 h 103"/>
                      <a:gd name="T18" fmla="*/ 126 w 126"/>
                      <a:gd name="T19" fmla="*/ 53 h 103"/>
                      <a:gd name="T20" fmla="*/ 41 w 126"/>
                      <a:gd name="T21" fmla="*/ 103 h 103"/>
                      <a:gd name="T22" fmla="*/ 0 w 126"/>
                      <a:gd name="T23" fmla="*/ 50 h 103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26"/>
                      <a:gd name="T37" fmla="*/ 0 h 103"/>
                      <a:gd name="T38" fmla="*/ 126 w 126"/>
                      <a:gd name="T39" fmla="*/ 103 h 103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26" h="103">
                        <a:moveTo>
                          <a:pt x="0" y="50"/>
                        </a:moveTo>
                        <a:lnTo>
                          <a:pt x="86" y="0"/>
                        </a:lnTo>
                        <a:lnTo>
                          <a:pt x="88" y="0"/>
                        </a:lnTo>
                        <a:lnTo>
                          <a:pt x="93" y="0"/>
                        </a:lnTo>
                        <a:lnTo>
                          <a:pt x="100" y="0"/>
                        </a:lnTo>
                        <a:lnTo>
                          <a:pt x="108" y="3"/>
                        </a:lnTo>
                        <a:lnTo>
                          <a:pt x="115" y="9"/>
                        </a:lnTo>
                        <a:lnTo>
                          <a:pt x="123" y="18"/>
                        </a:lnTo>
                        <a:lnTo>
                          <a:pt x="126" y="33"/>
                        </a:lnTo>
                        <a:lnTo>
                          <a:pt x="126" y="53"/>
                        </a:lnTo>
                        <a:lnTo>
                          <a:pt x="41" y="103"/>
                        </a:lnTo>
                        <a:lnTo>
                          <a:pt x="0" y="5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3" name="Freeform 15">
                    <a:extLst>
                      <a:ext uri="{FF2B5EF4-FFF2-40B4-BE49-F238E27FC236}">
                        <a16:creationId xmlns:a16="http://schemas.microsoft.com/office/drawing/2014/main" id="{93B1F249-D237-739B-3A90-2ACCEFF00E6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2" y="2471"/>
                    <a:ext cx="120" cy="94"/>
                  </a:xfrm>
                  <a:custGeom>
                    <a:avLst/>
                    <a:gdLst>
                      <a:gd name="T0" fmla="*/ 35 w 120"/>
                      <a:gd name="T1" fmla="*/ 94 h 94"/>
                      <a:gd name="T2" fmla="*/ 0 w 120"/>
                      <a:gd name="T3" fmla="*/ 48 h 94"/>
                      <a:gd name="T4" fmla="*/ 83 w 120"/>
                      <a:gd name="T5" fmla="*/ 0 h 94"/>
                      <a:gd name="T6" fmla="*/ 85 w 120"/>
                      <a:gd name="T7" fmla="*/ 0 h 94"/>
                      <a:gd name="T8" fmla="*/ 91 w 120"/>
                      <a:gd name="T9" fmla="*/ 0 h 94"/>
                      <a:gd name="T10" fmla="*/ 98 w 120"/>
                      <a:gd name="T11" fmla="*/ 1 h 94"/>
                      <a:gd name="T12" fmla="*/ 107 w 120"/>
                      <a:gd name="T13" fmla="*/ 5 h 94"/>
                      <a:gd name="T14" fmla="*/ 115 w 120"/>
                      <a:gd name="T15" fmla="*/ 14 h 94"/>
                      <a:gd name="T16" fmla="*/ 119 w 120"/>
                      <a:gd name="T17" fmla="*/ 27 h 94"/>
                      <a:gd name="T18" fmla="*/ 120 w 120"/>
                      <a:gd name="T19" fmla="*/ 46 h 94"/>
                      <a:gd name="T20" fmla="*/ 35 w 120"/>
                      <a:gd name="T21" fmla="*/ 94 h 94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20"/>
                      <a:gd name="T34" fmla="*/ 0 h 94"/>
                      <a:gd name="T35" fmla="*/ 120 w 120"/>
                      <a:gd name="T36" fmla="*/ 94 h 94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20" h="94">
                        <a:moveTo>
                          <a:pt x="35" y="94"/>
                        </a:moveTo>
                        <a:lnTo>
                          <a:pt x="0" y="48"/>
                        </a:lnTo>
                        <a:lnTo>
                          <a:pt x="83" y="0"/>
                        </a:lnTo>
                        <a:lnTo>
                          <a:pt x="85" y="0"/>
                        </a:lnTo>
                        <a:lnTo>
                          <a:pt x="91" y="0"/>
                        </a:lnTo>
                        <a:lnTo>
                          <a:pt x="98" y="1"/>
                        </a:lnTo>
                        <a:lnTo>
                          <a:pt x="107" y="5"/>
                        </a:lnTo>
                        <a:lnTo>
                          <a:pt x="115" y="14"/>
                        </a:lnTo>
                        <a:lnTo>
                          <a:pt x="119" y="27"/>
                        </a:lnTo>
                        <a:lnTo>
                          <a:pt x="120" y="46"/>
                        </a:lnTo>
                        <a:lnTo>
                          <a:pt x="35" y="94"/>
                        </a:lnTo>
                        <a:close/>
                      </a:path>
                    </a:pathLst>
                  </a:custGeom>
                  <a:solidFill>
                    <a:srgbClr val="2B2BFF"/>
                  </a:solidFill>
                  <a:ln w="0">
                    <a:solidFill>
                      <a:srgbClr val="2B2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4" name="Freeform 16">
                    <a:extLst>
                      <a:ext uri="{FF2B5EF4-FFF2-40B4-BE49-F238E27FC236}">
                        <a16:creationId xmlns:a16="http://schemas.microsoft.com/office/drawing/2014/main" id="{2D4267C5-7EDE-82B4-D75C-1E8F5029A0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87" y="2471"/>
                    <a:ext cx="114" cy="89"/>
                  </a:xfrm>
                  <a:custGeom>
                    <a:avLst/>
                    <a:gdLst>
                      <a:gd name="T0" fmla="*/ 30 w 114"/>
                      <a:gd name="T1" fmla="*/ 89 h 89"/>
                      <a:gd name="T2" fmla="*/ 0 w 114"/>
                      <a:gd name="T3" fmla="*/ 48 h 89"/>
                      <a:gd name="T4" fmla="*/ 82 w 114"/>
                      <a:gd name="T5" fmla="*/ 0 h 89"/>
                      <a:gd name="T6" fmla="*/ 84 w 114"/>
                      <a:gd name="T7" fmla="*/ 1 h 89"/>
                      <a:gd name="T8" fmla="*/ 91 w 114"/>
                      <a:gd name="T9" fmla="*/ 1 h 89"/>
                      <a:gd name="T10" fmla="*/ 99 w 114"/>
                      <a:gd name="T11" fmla="*/ 5 h 89"/>
                      <a:gd name="T12" fmla="*/ 108 w 114"/>
                      <a:gd name="T13" fmla="*/ 12 h 89"/>
                      <a:gd name="T14" fmla="*/ 114 w 114"/>
                      <a:gd name="T15" fmla="*/ 24 h 89"/>
                      <a:gd name="T16" fmla="*/ 114 w 114"/>
                      <a:gd name="T17" fmla="*/ 40 h 89"/>
                      <a:gd name="T18" fmla="*/ 30 w 114"/>
                      <a:gd name="T19" fmla="*/ 89 h 89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14"/>
                      <a:gd name="T31" fmla="*/ 0 h 89"/>
                      <a:gd name="T32" fmla="*/ 114 w 114"/>
                      <a:gd name="T33" fmla="*/ 89 h 89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14" h="89">
                        <a:moveTo>
                          <a:pt x="30" y="89"/>
                        </a:moveTo>
                        <a:lnTo>
                          <a:pt x="0" y="48"/>
                        </a:lnTo>
                        <a:lnTo>
                          <a:pt x="82" y="0"/>
                        </a:lnTo>
                        <a:lnTo>
                          <a:pt x="84" y="1"/>
                        </a:lnTo>
                        <a:lnTo>
                          <a:pt x="91" y="1"/>
                        </a:lnTo>
                        <a:lnTo>
                          <a:pt x="99" y="5"/>
                        </a:lnTo>
                        <a:lnTo>
                          <a:pt x="108" y="12"/>
                        </a:lnTo>
                        <a:lnTo>
                          <a:pt x="114" y="24"/>
                        </a:lnTo>
                        <a:lnTo>
                          <a:pt x="114" y="40"/>
                        </a:lnTo>
                        <a:lnTo>
                          <a:pt x="30" y="89"/>
                        </a:lnTo>
                        <a:close/>
                      </a:path>
                    </a:pathLst>
                  </a:custGeom>
                  <a:solidFill>
                    <a:srgbClr val="5555FF"/>
                  </a:solidFill>
                  <a:ln w="0">
                    <a:solidFill>
                      <a:srgbClr val="555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5" name="Freeform 17">
                    <a:extLst>
                      <a:ext uri="{FF2B5EF4-FFF2-40B4-BE49-F238E27FC236}">
                        <a16:creationId xmlns:a16="http://schemas.microsoft.com/office/drawing/2014/main" id="{FCF58611-BD3D-23D5-6DE6-C19F2CBBC2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93" y="2472"/>
                    <a:ext cx="108" cy="82"/>
                  </a:xfrm>
                  <a:custGeom>
                    <a:avLst/>
                    <a:gdLst>
                      <a:gd name="T0" fmla="*/ 24 w 108"/>
                      <a:gd name="T1" fmla="*/ 82 h 82"/>
                      <a:gd name="T2" fmla="*/ 0 w 108"/>
                      <a:gd name="T3" fmla="*/ 49 h 82"/>
                      <a:gd name="T4" fmla="*/ 80 w 108"/>
                      <a:gd name="T5" fmla="*/ 0 h 82"/>
                      <a:gd name="T6" fmla="*/ 82 w 108"/>
                      <a:gd name="T7" fmla="*/ 0 h 82"/>
                      <a:gd name="T8" fmla="*/ 87 w 108"/>
                      <a:gd name="T9" fmla="*/ 2 h 82"/>
                      <a:gd name="T10" fmla="*/ 95 w 108"/>
                      <a:gd name="T11" fmla="*/ 6 h 82"/>
                      <a:gd name="T12" fmla="*/ 102 w 108"/>
                      <a:gd name="T13" fmla="*/ 11 h 82"/>
                      <a:gd name="T14" fmla="*/ 106 w 108"/>
                      <a:gd name="T15" fmla="*/ 21 h 82"/>
                      <a:gd name="T16" fmla="*/ 108 w 108"/>
                      <a:gd name="T17" fmla="*/ 36 h 82"/>
                      <a:gd name="T18" fmla="*/ 24 w 108"/>
                      <a:gd name="T19" fmla="*/ 82 h 82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108"/>
                      <a:gd name="T31" fmla="*/ 0 h 82"/>
                      <a:gd name="T32" fmla="*/ 108 w 108"/>
                      <a:gd name="T33" fmla="*/ 82 h 82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108" h="82">
                        <a:moveTo>
                          <a:pt x="24" y="82"/>
                        </a:moveTo>
                        <a:lnTo>
                          <a:pt x="0" y="49"/>
                        </a:lnTo>
                        <a:lnTo>
                          <a:pt x="80" y="0"/>
                        </a:lnTo>
                        <a:lnTo>
                          <a:pt x="82" y="0"/>
                        </a:lnTo>
                        <a:lnTo>
                          <a:pt x="87" y="2"/>
                        </a:lnTo>
                        <a:lnTo>
                          <a:pt x="95" y="6"/>
                        </a:lnTo>
                        <a:lnTo>
                          <a:pt x="102" y="11"/>
                        </a:lnTo>
                        <a:lnTo>
                          <a:pt x="106" y="21"/>
                        </a:lnTo>
                        <a:lnTo>
                          <a:pt x="108" y="36"/>
                        </a:lnTo>
                        <a:lnTo>
                          <a:pt x="24" y="82"/>
                        </a:lnTo>
                        <a:close/>
                      </a:path>
                    </a:pathLst>
                  </a:custGeom>
                  <a:solidFill>
                    <a:srgbClr val="8080FF"/>
                  </a:solidFill>
                  <a:ln w="0">
                    <a:solidFill>
                      <a:srgbClr val="808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6" name="Freeform 18">
                    <a:extLst>
                      <a:ext uri="{FF2B5EF4-FFF2-40B4-BE49-F238E27FC236}">
                        <a16:creationId xmlns:a16="http://schemas.microsoft.com/office/drawing/2014/main" id="{F95F76EF-8107-6733-35C1-9B90F90CCD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99" y="2474"/>
                    <a:ext cx="100" cy="74"/>
                  </a:xfrm>
                  <a:custGeom>
                    <a:avLst/>
                    <a:gdLst>
                      <a:gd name="T0" fmla="*/ 18 w 100"/>
                      <a:gd name="T1" fmla="*/ 74 h 74"/>
                      <a:gd name="T2" fmla="*/ 0 w 100"/>
                      <a:gd name="T3" fmla="*/ 47 h 74"/>
                      <a:gd name="T4" fmla="*/ 77 w 100"/>
                      <a:gd name="T5" fmla="*/ 0 h 74"/>
                      <a:gd name="T6" fmla="*/ 79 w 100"/>
                      <a:gd name="T7" fmla="*/ 0 h 74"/>
                      <a:gd name="T8" fmla="*/ 81 w 100"/>
                      <a:gd name="T9" fmla="*/ 0 h 74"/>
                      <a:gd name="T10" fmla="*/ 85 w 100"/>
                      <a:gd name="T11" fmla="*/ 2 h 74"/>
                      <a:gd name="T12" fmla="*/ 89 w 100"/>
                      <a:gd name="T13" fmla="*/ 4 h 74"/>
                      <a:gd name="T14" fmla="*/ 92 w 100"/>
                      <a:gd name="T15" fmla="*/ 8 h 74"/>
                      <a:gd name="T16" fmla="*/ 96 w 100"/>
                      <a:gd name="T17" fmla="*/ 11 h 74"/>
                      <a:gd name="T18" fmla="*/ 98 w 100"/>
                      <a:gd name="T19" fmla="*/ 15 h 74"/>
                      <a:gd name="T20" fmla="*/ 100 w 100"/>
                      <a:gd name="T21" fmla="*/ 21 h 74"/>
                      <a:gd name="T22" fmla="*/ 100 w 100"/>
                      <a:gd name="T23" fmla="*/ 28 h 74"/>
                      <a:gd name="T24" fmla="*/ 18 w 100"/>
                      <a:gd name="T25" fmla="*/ 74 h 7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100"/>
                      <a:gd name="T40" fmla="*/ 0 h 74"/>
                      <a:gd name="T41" fmla="*/ 100 w 100"/>
                      <a:gd name="T42" fmla="*/ 74 h 7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100" h="74">
                        <a:moveTo>
                          <a:pt x="18" y="74"/>
                        </a:moveTo>
                        <a:lnTo>
                          <a:pt x="0" y="47"/>
                        </a:lnTo>
                        <a:lnTo>
                          <a:pt x="77" y="0"/>
                        </a:lnTo>
                        <a:lnTo>
                          <a:pt x="79" y="0"/>
                        </a:lnTo>
                        <a:lnTo>
                          <a:pt x="81" y="0"/>
                        </a:lnTo>
                        <a:lnTo>
                          <a:pt x="85" y="2"/>
                        </a:lnTo>
                        <a:lnTo>
                          <a:pt x="89" y="4"/>
                        </a:lnTo>
                        <a:lnTo>
                          <a:pt x="92" y="8"/>
                        </a:lnTo>
                        <a:lnTo>
                          <a:pt x="96" y="11"/>
                        </a:lnTo>
                        <a:lnTo>
                          <a:pt x="98" y="15"/>
                        </a:lnTo>
                        <a:lnTo>
                          <a:pt x="100" y="21"/>
                        </a:lnTo>
                        <a:lnTo>
                          <a:pt x="100" y="28"/>
                        </a:lnTo>
                        <a:lnTo>
                          <a:pt x="18" y="74"/>
                        </a:lnTo>
                        <a:close/>
                      </a:path>
                    </a:pathLst>
                  </a:custGeom>
                  <a:solidFill>
                    <a:srgbClr val="AAAAFF"/>
                  </a:solidFill>
                  <a:ln w="0">
                    <a:solidFill>
                      <a:srgbClr val="AAAA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7" name="Freeform 19">
                    <a:extLst>
                      <a:ext uri="{FF2B5EF4-FFF2-40B4-BE49-F238E27FC236}">
                        <a16:creationId xmlns:a16="http://schemas.microsoft.com/office/drawing/2014/main" id="{7B245D53-1D80-181D-DD6F-C581812243D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04" y="2474"/>
                    <a:ext cx="95" cy="67"/>
                  </a:xfrm>
                  <a:custGeom>
                    <a:avLst/>
                    <a:gdLst>
                      <a:gd name="T0" fmla="*/ 13 w 95"/>
                      <a:gd name="T1" fmla="*/ 67 h 67"/>
                      <a:gd name="T2" fmla="*/ 0 w 95"/>
                      <a:gd name="T3" fmla="*/ 47 h 67"/>
                      <a:gd name="T4" fmla="*/ 76 w 95"/>
                      <a:gd name="T5" fmla="*/ 0 h 67"/>
                      <a:gd name="T6" fmla="*/ 78 w 95"/>
                      <a:gd name="T7" fmla="*/ 2 h 67"/>
                      <a:gd name="T8" fmla="*/ 80 w 95"/>
                      <a:gd name="T9" fmla="*/ 4 h 67"/>
                      <a:gd name="T10" fmla="*/ 84 w 95"/>
                      <a:gd name="T11" fmla="*/ 6 h 67"/>
                      <a:gd name="T12" fmla="*/ 87 w 95"/>
                      <a:gd name="T13" fmla="*/ 9 h 67"/>
                      <a:gd name="T14" fmla="*/ 91 w 95"/>
                      <a:gd name="T15" fmla="*/ 13 h 67"/>
                      <a:gd name="T16" fmla="*/ 95 w 95"/>
                      <a:gd name="T17" fmla="*/ 19 h 67"/>
                      <a:gd name="T18" fmla="*/ 95 w 95"/>
                      <a:gd name="T19" fmla="*/ 22 h 67"/>
                      <a:gd name="T20" fmla="*/ 13 w 95"/>
                      <a:gd name="T21" fmla="*/ 67 h 67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95"/>
                      <a:gd name="T34" fmla="*/ 0 h 67"/>
                      <a:gd name="T35" fmla="*/ 95 w 95"/>
                      <a:gd name="T36" fmla="*/ 67 h 67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95" h="67">
                        <a:moveTo>
                          <a:pt x="13" y="67"/>
                        </a:moveTo>
                        <a:lnTo>
                          <a:pt x="0" y="47"/>
                        </a:lnTo>
                        <a:lnTo>
                          <a:pt x="76" y="0"/>
                        </a:lnTo>
                        <a:lnTo>
                          <a:pt x="78" y="2"/>
                        </a:lnTo>
                        <a:lnTo>
                          <a:pt x="80" y="4"/>
                        </a:lnTo>
                        <a:lnTo>
                          <a:pt x="84" y="6"/>
                        </a:lnTo>
                        <a:lnTo>
                          <a:pt x="87" y="9"/>
                        </a:lnTo>
                        <a:lnTo>
                          <a:pt x="91" y="13"/>
                        </a:lnTo>
                        <a:lnTo>
                          <a:pt x="95" y="19"/>
                        </a:lnTo>
                        <a:lnTo>
                          <a:pt x="95" y="22"/>
                        </a:lnTo>
                        <a:lnTo>
                          <a:pt x="13" y="67"/>
                        </a:lnTo>
                        <a:close/>
                      </a:path>
                    </a:pathLst>
                  </a:custGeom>
                  <a:solidFill>
                    <a:srgbClr val="D5D5FF"/>
                  </a:solidFill>
                  <a:ln w="0">
                    <a:solidFill>
                      <a:srgbClr val="D5D5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8" name="Freeform 20">
                    <a:extLst>
                      <a:ext uri="{FF2B5EF4-FFF2-40B4-BE49-F238E27FC236}">
                        <a16:creationId xmlns:a16="http://schemas.microsoft.com/office/drawing/2014/main" id="{FBAF9146-2FFE-636B-9A6A-EFB128E0F2E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10" y="2476"/>
                    <a:ext cx="89" cy="59"/>
                  </a:xfrm>
                  <a:custGeom>
                    <a:avLst/>
                    <a:gdLst>
                      <a:gd name="T0" fmla="*/ 89 w 89"/>
                      <a:gd name="T1" fmla="*/ 15 h 59"/>
                      <a:gd name="T2" fmla="*/ 7 w 89"/>
                      <a:gd name="T3" fmla="*/ 59 h 59"/>
                      <a:gd name="T4" fmla="*/ 0 w 89"/>
                      <a:gd name="T5" fmla="*/ 45 h 59"/>
                      <a:gd name="T6" fmla="*/ 74 w 89"/>
                      <a:gd name="T7" fmla="*/ 0 h 59"/>
                      <a:gd name="T8" fmla="*/ 89 w 89"/>
                      <a:gd name="T9" fmla="*/ 15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59"/>
                      <a:gd name="T17" fmla="*/ 89 w 89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59">
                        <a:moveTo>
                          <a:pt x="89" y="15"/>
                        </a:moveTo>
                        <a:lnTo>
                          <a:pt x="7" y="59"/>
                        </a:lnTo>
                        <a:lnTo>
                          <a:pt x="0" y="45"/>
                        </a:lnTo>
                        <a:lnTo>
                          <a:pt x="74" y="0"/>
                        </a:lnTo>
                        <a:lnTo>
                          <a:pt x="89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9" name="Freeform 21">
                    <a:extLst>
                      <a:ext uri="{FF2B5EF4-FFF2-40B4-BE49-F238E27FC236}">
                        <a16:creationId xmlns:a16="http://schemas.microsoft.com/office/drawing/2014/main" id="{7B19FEDB-3776-A8BE-848D-6D1D86330A1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0" name="Freeform 22">
                    <a:extLst>
                      <a:ext uri="{FF2B5EF4-FFF2-40B4-BE49-F238E27FC236}">
                        <a16:creationId xmlns:a16="http://schemas.microsoft.com/office/drawing/2014/main" id="{E82D90A4-C3C0-9B72-3402-09E910762E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2" y="2517"/>
                    <a:ext cx="63" cy="68"/>
                  </a:xfrm>
                  <a:custGeom>
                    <a:avLst/>
                    <a:gdLst>
                      <a:gd name="T0" fmla="*/ 46 w 63"/>
                      <a:gd name="T1" fmla="*/ 67 h 68"/>
                      <a:gd name="T2" fmla="*/ 57 w 63"/>
                      <a:gd name="T3" fmla="*/ 55 h 68"/>
                      <a:gd name="T4" fmla="*/ 63 w 63"/>
                      <a:gd name="T5" fmla="*/ 39 h 68"/>
                      <a:gd name="T6" fmla="*/ 59 w 63"/>
                      <a:gd name="T7" fmla="*/ 22 h 68"/>
                      <a:gd name="T8" fmla="*/ 48 w 63"/>
                      <a:gd name="T9" fmla="*/ 7 h 68"/>
                      <a:gd name="T10" fmla="*/ 33 w 63"/>
                      <a:gd name="T11" fmla="*/ 0 h 68"/>
                      <a:gd name="T12" fmla="*/ 16 w 63"/>
                      <a:gd name="T13" fmla="*/ 4 h 68"/>
                      <a:gd name="T14" fmla="*/ 3 w 63"/>
                      <a:gd name="T15" fmla="*/ 15 h 68"/>
                      <a:gd name="T16" fmla="*/ 0 w 63"/>
                      <a:gd name="T17" fmla="*/ 30 h 68"/>
                      <a:gd name="T18" fmla="*/ 1 w 63"/>
                      <a:gd name="T19" fmla="*/ 48 h 68"/>
                      <a:gd name="T20" fmla="*/ 13 w 63"/>
                      <a:gd name="T21" fmla="*/ 61 h 68"/>
                      <a:gd name="T22" fmla="*/ 29 w 63"/>
                      <a:gd name="T23" fmla="*/ 68 h 68"/>
                      <a:gd name="T24" fmla="*/ 46 w 63"/>
                      <a:gd name="T25" fmla="*/ 67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6" y="67"/>
                        </a:moveTo>
                        <a:lnTo>
                          <a:pt x="57" y="55"/>
                        </a:lnTo>
                        <a:lnTo>
                          <a:pt x="63" y="39"/>
                        </a:lnTo>
                        <a:lnTo>
                          <a:pt x="59" y="22"/>
                        </a:lnTo>
                        <a:lnTo>
                          <a:pt x="48" y="7"/>
                        </a:lnTo>
                        <a:lnTo>
                          <a:pt x="33" y="0"/>
                        </a:lnTo>
                        <a:lnTo>
                          <a:pt x="16" y="4"/>
                        </a:lnTo>
                        <a:lnTo>
                          <a:pt x="3" y="15"/>
                        </a:lnTo>
                        <a:lnTo>
                          <a:pt x="0" y="30"/>
                        </a:lnTo>
                        <a:lnTo>
                          <a:pt x="1" y="48"/>
                        </a:lnTo>
                        <a:lnTo>
                          <a:pt x="13" y="61"/>
                        </a:lnTo>
                        <a:lnTo>
                          <a:pt x="29" y="68"/>
                        </a:lnTo>
                        <a:lnTo>
                          <a:pt x="46" y="67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1" name="Freeform 24">
                    <a:extLst>
                      <a:ext uri="{FF2B5EF4-FFF2-40B4-BE49-F238E27FC236}">
                        <a16:creationId xmlns:a16="http://schemas.microsoft.com/office/drawing/2014/main" id="{E256372B-C8B8-6DCB-E0D6-9659E1C9B86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2" name="Freeform 25">
                    <a:extLst>
                      <a:ext uri="{FF2B5EF4-FFF2-40B4-BE49-F238E27FC236}">
                        <a16:creationId xmlns:a16="http://schemas.microsoft.com/office/drawing/2014/main" id="{4732DDEA-9A1C-311E-C2EC-11A2125CD3C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4" y="1961"/>
                    <a:ext cx="686" cy="430"/>
                  </a:xfrm>
                  <a:custGeom>
                    <a:avLst/>
                    <a:gdLst>
                      <a:gd name="T0" fmla="*/ 0 w 686"/>
                      <a:gd name="T1" fmla="*/ 376 h 430"/>
                      <a:gd name="T2" fmla="*/ 645 w 686"/>
                      <a:gd name="T3" fmla="*/ 0 h 430"/>
                      <a:gd name="T4" fmla="*/ 647 w 686"/>
                      <a:gd name="T5" fmla="*/ 0 h 430"/>
                      <a:gd name="T6" fmla="*/ 653 w 686"/>
                      <a:gd name="T7" fmla="*/ 0 h 430"/>
                      <a:gd name="T8" fmla="*/ 660 w 686"/>
                      <a:gd name="T9" fmla="*/ 0 h 430"/>
                      <a:gd name="T10" fmla="*/ 670 w 686"/>
                      <a:gd name="T11" fmla="*/ 3 h 430"/>
                      <a:gd name="T12" fmla="*/ 677 w 686"/>
                      <a:gd name="T13" fmla="*/ 9 h 430"/>
                      <a:gd name="T14" fmla="*/ 683 w 686"/>
                      <a:gd name="T15" fmla="*/ 18 h 430"/>
                      <a:gd name="T16" fmla="*/ 686 w 686"/>
                      <a:gd name="T17" fmla="*/ 33 h 430"/>
                      <a:gd name="T18" fmla="*/ 686 w 686"/>
                      <a:gd name="T19" fmla="*/ 53 h 430"/>
                      <a:gd name="T20" fmla="*/ 41 w 686"/>
                      <a:gd name="T21" fmla="*/ 430 h 430"/>
                      <a:gd name="T22" fmla="*/ 0 w 686"/>
                      <a:gd name="T23" fmla="*/ 376 h 430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86"/>
                      <a:gd name="T37" fmla="*/ 0 h 430"/>
                      <a:gd name="T38" fmla="*/ 686 w 686"/>
                      <a:gd name="T39" fmla="*/ 430 h 430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86" h="430">
                        <a:moveTo>
                          <a:pt x="0" y="376"/>
                        </a:moveTo>
                        <a:lnTo>
                          <a:pt x="645" y="0"/>
                        </a:lnTo>
                        <a:lnTo>
                          <a:pt x="647" y="0"/>
                        </a:lnTo>
                        <a:lnTo>
                          <a:pt x="653" y="0"/>
                        </a:lnTo>
                        <a:lnTo>
                          <a:pt x="660" y="0"/>
                        </a:lnTo>
                        <a:lnTo>
                          <a:pt x="670" y="3"/>
                        </a:lnTo>
                        <a:lnTo>
                          <a:pt x="677" y="9"/>
                        </a:lnTo>
                        <a:lnTo>
                          <a:pt x="683" y="18"/>
                        </a:lnTo>
                        <a:lnTo>
                          <a:pt x="686" y="33"/>
                        </a:lnTo>
                        <a:lnTo>
                          <a:pt x="686" y="53"/>
                        </a:lnTo>
                        <a:lnTo>
                          <a:pt x="41" y="430"/>
                        </a:lnTo>
                        <a:lnTo>
                          <a:pt x="0" y="376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3" name="Line 26">
                    <a:extLst>
                      <a:ext uri="{FF2B5EF4-FFF2-40B4-BE49-F238E27FC236}">
                        <a16:creationId xmlns:a16="http://schemas.microsoft.com/office/drawing/2014/main" id="{0522DAAE-17BA-D1E2-93E8-2A25E5B173F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92" y="2407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4" name="Line 27">
                    <a:extLst>
                      <a:ext uri="{FF2B5EF4-FFF2-40B4-BE49-F238E27FC236}">
                        <a16:creationId xmlns:a16="http://schemas.microsoft.com/office/drawing/2014/main" id="{E9EC5445-8BA2-BEE3-F7E4-6D214AECBFA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567" y="2422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5" name="Freeform 28">
                    <a:extLst>
                      <a:ext uri="{FF2B5EF4-FFF2-40B4-BE49-F238E27FC236}">
                        <a16:creationId xmlns:a16="http://schemas.microsoft.com/office/drawing/2014/main" id="{CF75FD16-20AA-EBA4-0ACC-8AC38DB188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51" y="2437"/>
                    <a:ext cx="5" cy="9"/>
                  </a:xfrm>
                  <a:custGeom>
                    <a:avLst/>
                    <a:gdLst>
                      <a:gd name="T0" fmla="*/ 5 w 5"/>
                      <a:gd name="T1" fmla="*/ 0 h 9"/>
                      <a:gd name="T2" fmla="*/ 0 w 5"/>
                      <a:gd name="T3" fmla="*/ 6 h 9"/>
                      <a:gd name="T4" fmla="*/ 4 w 5"/>
                      <a:gd name="T5" fmla="*/ 9 h 9"/>
                      <a:gd name="T6" fmla="*/ 0 60000 65536"/>
                      <a:gd name="T7" fmla="*/ 0 60000 65536"/>
                      <a:gd name="T8" fmla="*/ 0 60000 65536"/>
                      <a:gd name="T9" fmla="*/ 0 w 5"/>
                      <a:gd name="T10" fmla="*/ 0 h 9"/>
                      <a:gd name="T11" fmla="*/ 5 w 5"/>
                      <a:gd name="T12" fmla="*/ 9 h 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5" h="9">
                        <a:moveTo>
                          <a:pt x="5" y="0"/>
                        </a:moveTo>
                        <a:lnTo>
                          <a:pt x="0" y="6"/>
                        </a:lnTo>
                        <a:lnTo>
                          <a:pt x="4" y="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6" name="Line 29">
                    <a:extLst>
                      <a:ext uri="{FF2B5EF4-FFF2-40B4-BE49-F238E27FC236}">
                        <a16:creationId xmlns:a16="http://schemas.microsoft.com/office/drawing/2014/main" id="{3F7107C3-EB55-DD65-26D4-7CAAF6D02D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566" y="2456"/>
                    <a:ext cx="11" cy="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7" name="Line 30">
                    <a:extLst>
                      <a:ext uri="{FF2B5EF4-FFF2-40B4-BE49-F238E27FC236}">
                        <a16:creationId xmlns:a16="http://schemas.microsoft.com/office/drawing/2014/main" id="{FF3DCD40-A394-5668-19A4-AB119F083A4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588" y="2456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8" name="Line 31">
                    <a:extLst>
                      <a:ext uri="{FF2B5EF4-FFF2-40B4-BE49-F238E27FC236}">
                        <a16:creationId xmlns:a16="http://schemas.microsoft.com/office/drawing/2014/main" id="{3CD55CB4-C557-49B7-30D0-429E100F7B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12" y="2443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9" name="Line 32">
                    <a:extLst>
                      <a:ext uri="{FF2B5EF4-FFF2-40B4-BE49-F238E27FC236}">
                        <a16:creationId xmlns:a16="http://schemas.microsoft.com/office/drawing/2014/main" id="{A3715BEB-1468-7ADC-303F-188590A0031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36" y="24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0" name="Line 33">
                    <a:extLst>
                      <a:ext uri="{FF2B5EF4-FFF2-40B4-BE49-F238E27FC236}">
                        <a16:creationId xmlns:a16="http://schemas.microsoft.com/office/drawing/2014/main" id="{B4081A32-A78B-21A3-B3C1-903DF4233D3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62" y="24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1" name="Line 34">
                    <a:extLst>
                      <a:ext uri="{FF2B5EF4-FFF2-40B4-BE49-F238E27FC236}">
                        <a16:creationId xmlns:a16="http://schemas.microsoft.com/office/drawing/2014/main" id="{9C1D4F58-EFB4-E4B1-B19E-A1904AD822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6" y="2398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2" name="Line 35">
                    <a:extLst>
                      <a:ext uri="{FF2B5EF4-FFF2-40B4-BE49-F238E27FC236}">
                        <a16:creationId xmlns:a16="http://schemas.microsoft.com/office/drawing/2014/main" id="{217BC50F-3D1C-5029-EC0F-2BC63D7D69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10" y="238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3" name="Line 36">
                    <a:extLst>
                      <a:ext uri="{FF2B5EF4-FFF2-40B4-BE49-F238E27FC236}">
                        <a16:creationId xmlns:a16="http://schemas.microsoft.com/office/drawing/2014/main" id="{7019E20B-169A-E42C-2AD9-EAE922E4C52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36" y="2370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4" name="Line 37">
                    <a:extLst>
                      <a:ext uri="{FF2B5EF4-FFF2-40B4-BE49-F238E27FC236}">
                        <a16:creationId xmlns:a16="http://schemas.microsoft.com/office/drawing/2014/main" id="{D6F7001C-249F-55E5-C766-1B441EDFE3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60" y="2356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5" name="Line 38">
                    <a:extLst>
                      <a:ext uri="{FF2B5EF4-FFF2-40B4-BE49-F238E27FC236}">
                        <a16:creationId xmlns:a16="http://schemas.microsoft.com/office/drawing/2014/main" id="{D58DF4A9-1EB7-522E-1FC4-050D97F2AE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784" y="2343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6" name="Line 39">
                    <a:extLst>
                      <a:ext uri="{FF2B5EF4-FFF2-40B4-BE49-F238E27FC236}">
                        <a16:creationId xmlns:a16="http://schemas.microsoft.com/office/drawing/2014/main" id="{08D13F84-692F-726F-D87E-6888618FD9F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09" y="23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7" name="Line 40">
                    <a:extLst>
                      <a:ext uri="{FF2B5EF4-FFF2-40B4-BE49-F238E27FC236}">
                        <a16:creationId xmlns:a16="http://schemas.microsoft.com/office/drawing/2014/main" id="{A3CD9B10-E231-DCBA-A933-4F70FE0EAF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35" y="23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8" name="Line 41">
                    <a:extLst>
                      <a:ext uri="{FF2B5EF4-FFF2-40B4-BE49-F238E27FC236}">
                        <a16:creationId xmlns:a16="http://schemas.microsoft.com/office/drawing/2014/main" id="{6DB42324-855E-5852-0C72-82A4FB1966A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59" y="229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9" name="Line 42">
                    <a:extLst>
                      <a:ext uri="{FF2B5EF4-FFF2-40B4-BE49-F238E27FC236}">
                        <a16:creationId xmlns:a16="http://schemas.microsoft.com/office/drawing/2014/main" id="{E463BA62-A208-54F0-4AA6-BD7C53CC85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883" y="2285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0" name="Line 43">
                    <a:extLst>
                      <a:ext uri="{FF2B5EF4-FFF2-40B4-BE49-F238E27FC236}">
                        <a16:creationId xmlns:a16="http://schemas.microsoft.com/office/drawing/2014/main" id="{EB6B85DD-CDA8-7DC7-EE84-DF9ADEF34A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7" y="2270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1" name="Line 44">
                    <a:extLst>
                      <a:ext uri="{FF2B5EF4-FFF2-40B4-BE49-F238E27FC236}">
                        <a16:creationId xmlns:a16="http://schemas.microsoft.com/office/drawing/2014/main" id="{4F3C126C-61C2-D6B7-D69B-1DD1D5A202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33" y="2255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2" name="Line 45">
                    <a:extLst>
                      <a:ext uri="{FF2B5EF4-FFF2-40B4-BE49-F238E27FC236}">
                        <a16:creationId xmlns:a16="http://schemas.microsoft.com/office/drawing/2014/main" id="{A18A1EF7-2950-E3B5-B4B9-734EB428A9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57" y="2241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3" name="Line 46">
                    <a:extLst>
                      <a:ext uri="{FF2B5EF4-FFF2-40B4-BE49-F238E27FC236}">
                        <a16:creationId xmlns:a16="http://schemas.microsoft.com/office/drawing/2014/main" id="{C866269D-1F39-1FB2-EB0F-4FC61082B6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81" y="222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4" name="Line 47">
                    <a:extLst>
                      <a:ext uri="{FF2B5EF4-FFF2-40B4-BE49-F238E27FC236}">
                        <a16:creationId xmlns:a16="http://schemas.microsoft.com/office/drawing/2014/main" id="{3657D7B2-408C-9BF9-FBA4-265A56CCCE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07" y="221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5" name="Line 48">
                    <a:extLst>
                      <a:ext uri="{FF2B5EF4-FFF2-40B4-BE49-F238E27FC236}">
                        <a16:creationId xmlns:a16="http://schemas.microsoft.com/office/drawing/2014/main" id="{8F4E820F-847B-CF24-C7BC-B277CB7712D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31" y="2198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6" name="Line 49">
                    <a:extLst>
                      <a:ext uri="{FF2B5EF4-FFF2-40B4-BE49-F238E27FC236}">
                        <a16:creationId xmlns:a16="http://schemas.microsoft.com/office/drawing/2014/main" id="{BF5F6330-238C-C7EC-8FD0-327BB99979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55" y="2191"/>
                    <a:ext cx="1" cy="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7" name="Line 97">
                    <a:extLst>
                      <a:ext uri="{FF2B5EF4-FFF2-40B4-BE49-F238E27FC236}">
                        <a16:creationId xmlns:a16="http://schemas.microsoft.com/office/drawing/2014/main" id="{45B20E4E-1F2D-10DB-A07C-A548F769DB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63" y="2483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8" name="Line 98">
                    <a:extLst>
                      <a:ext uri="{FF2B5EF4-FFF2-40B4-BE49-F238E27FC236}">
                        <a16:creationId xmlns:a16="http://schemas.microsoft.com/office/drawing/2014/main" id="{2DE7B3A7-F618-80F1-0780-6963CC0EA9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9" y="2498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9" name="Line 99">
                    <a:extLst>
                      <a:ext uri="{FF2B5EF4-FFF2-40B4-BE49-F238E27FC236}">
                        <a16:creationId xmlns:a16="http://schemas.microsoft.com/office/drawing/2014/main" id="{B4943945-18FB-42BE-2419-DE1B355C0F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13" y="25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0" name="Line 100">
                    <a:extLst>
                      <a:ext uri="{FF2B5EF4-FFF2-40B4-BE49-F238E27FC236}">
                        <a16:creationId xmlns:a16="http://schemas.microsoft.com/office/drawing/2014/main" id="{3A4E9D18-4C54-CD3D-E498-C30E2A33B3B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89" y="25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1" name="Line 101">
                    <a:extLst>
                      <a:ext uri="{FF2B5EF4-FFF2-40B4-BE49-F238E27FC236}">
                        <a16:creationId xmlns:a16="http://schemas.microsoft.com/office/drawing/2014/main" id="{6D87AA32-F8F2-9041-45FF-7731BF9FDCB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65" y="2541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2" name="Line 102">
                    <a:extLst>
                      <a:ext uri="{FF2B5EF4-FFF2-40B4-BE49-F238E27FC236}">
                        <a16:creationId xmlns:a16="http://schemas.microsoft.com/office/drawing/2014/main" id="{85F9EA06-CE6A-0E96-3AB3-8CCA0C4725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39" y="25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3" name="Line 103">
                    <a:extLst>
                      <a:ext uri="{FF2B5EF4-FFF2-40B4-BE49-F238E27FC236}">
                        <a16:creationId xmlns:a16="http://schemas.microsoft.com/office/drawing/2014/main" id="{E3C0C4D9-7FA3-C04E-C03F-4F50CA7498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415" y="2569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4" name="Line 104">
                    <a:extLst>
                      <a:ext uri="{FF2B5EF4-FFF2-40B4-BE49-F238E27FC236}">
                        <a16:creationId xmlns:a16="http://schemas.microsoft.com/office/drawing/2014/main" id="{997D0AB8-9807-03C5-BC22-0FF9BAE417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91" y="2584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5" name="Line 105">
                    <a:extLst>
                      <a:ext uri="{FF2B5EF4-FFF2-40B4-BE49-F238E27FC236}">
                        <a16:creationId xmlns:a16="http://schemas.microsoft.com/office/drawing/2014/main" id="{B2C9A121-842F-E73B-64F4-CAB509251B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65" y="2598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6" name="Line 106">
                    <a:extLst>
                      <a:ext uri="{FF2B5EF4-FFF2-40B4-BE49-F238E27FC236}">
                        <a16:creationId xmlns:a16="http://schemas.microsoft.com/office/drawing/2014/main" id="{3976320D-8C5A-6605-7C1B-8F3E466F48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41" y="2611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7" name="Line 107">
                    <a:extLst>
                      <a:ext uri="{FF2B5EF4-FFF2-40B4-BE49-F238E27FC236}">
                        <a16:creationId xmlns:a16="http://schemas.microsoft.com/office/drawing/2014/main" id="{E6A5D001-AAD8-425E-DC68-D779E92C6BF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317" y="2626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8" name="Line 108">
                    <a:extLst>
                      <a:ext uri="{FF2B5EF4-FFF2-40B4-BE49-F238E27FC236}">
                        <a16:creationId xmlns:a16="http://schemas.microsoft.com/office/drawing/2014/main" id="{EA0A466F-5F8E-D50B-0B53-AABF1FCE01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93" y="2641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89" name="Line 109">
                    <a:extLst>
                      <a:ext uri="{FF2B5EF4-FFF2-40B4-BE49-F238E27FC236}">
                        <a16:creationId xmlns:a16="http://schemas.microsoft.com/office/drawing/2014/main" id="{90C85938-A5CB-19A3-0495-41237B2C6B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267" y="2654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0" name="Freeform 110">
                    <a:extLst>
                      <a:ext uri="{FF2B5EF4-FFF2-40B4-BE49-F238E27FC236}">
                        <a16:creationId xmlns:a16="http://schemas.microsoft.com/office/drawing/2014/main" id="{3A6F8CB3-FBFF-8642-E2BC-45C93A7B42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2" y="2669"/>
                    <a:ext cx="13" cy="7"/>
                  </a:xfrm>
                  <a:custGeom>
                    <a:avLst/>
                    <a:gdLst>
                      <a:gd name="T0" fmla="*/ 13 w 13"/>
                      <a:gd name="T1" fmla="*/ 0 h 7"/>
                      <a:gd name="T2" fmla="*/ 0 w 13"/>
                      <a:gd name="T3" fmla="*/ 7 h 7"/>
                      <a:gd name="T4" fmla="*/ 0 w 13"/>
                      <a:gd name="T5" fmla="*/ 7 h 7"/>
                      <a:gd name="T6" fmla="*/ 0 60000 65536"/>
                      <a:gd name="T7" fmla="*/ 0 60000 65536"/>
                      <a:gd name="T8" fmla="*/ 0 60000 65536"/>
                      <a:gd name="T9" fmla="*/ 0 w 13"/>
                      <a:gd name="T10" fmla="*/ 0 h 7"/>
                      <a:gd name="T11" fmla="*/ 13 w 13"/>
                      <a:gd name="T12" fmla="*/ 7 h 7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13" h="7">
                        <a:moveTo>
                          <a:pt x="13" y="0"/>
                        </a:moveTo>
                        <a:lnTo>
                          <a:pt x="0" y="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1" name="Line 111">
                    <a:extLst>
                      <a:ext uri="{FF2B5EF4-FFF2-40B4-BE49-F238E27FC236}">
                        <a16:creationId xmlns:a16="http://schemas.microsoft.com/office/drawing/2014/main" id="{97175FFB-E664-A4D3-A495-31583E1163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254" y="2686"/>
                    <a:ext cx="11" cy="9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2" name="Line 112">
                    <a:extLst>
                      <a:ext uri="{FF2B5EF4-FFF2-40B4-BE49-F238E27FC236}">
                        <a16:creationId xmlns:a16="http://schemas.microsoft.com/office/drawing/2014/main" id="{1B19C32E-B05C-8490-0624-58ADEF44C9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76" y="268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3" name="Line 113">
                    <a:extLst>
                      <a:ext uri="{FF2B5EF4-FFF2-40B4-BE49-F238E27FC236}">
                        <a16:creationId xmlns:a16="http://schemas.microsoft.com/office/drawing/2014/main" id="{1E175671-1F03-ED3A-308F-4B92189DFF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0" y="2665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4" name="Freeform 114">
                    <a:extLst>
                      <a:ext uri="{FF2B5EF4-FFF2-40B4-BE49-F238E27FC236}">
                        <a16:creationId xmlns:a16="http://schemas.microsoft.com/office/drawing/2014/main" id="{D994D043-7814-3DF2-F1ED-942FEDEE40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79" y="1962"/>
                    <a:ext cx="691" cy="429"/>
                  </a:xfrm>
                  <a:custGeom>
                    <a:avLst/>
                    <a:gdLst>
                      <a:gd name="T0" fmla="*/ 654 w 691"/>
                      <a:gd name="T1" fmla="*/ 0 h 429"/>
                      <a:gd name="T2" fmla="*/ 658 w 691"/>
                      <a:gd name="T3" fmla="*/ 0 h 429"/>
                      <a:gd name="T4" fmla="*/ 663 w 691"/>
                      <a:gd name="T5" fmla="*/ 0 h 429"/>
                      <a:gd name="T6" fmla="*/ 671 w 691"/>
                      <a:gd name="T7" fmla="*/ 2 h 429"/>
                      <a:gd name="T8" fmla="*/ 678 w 691"/>
                      <a:gd name="T9" fmla="*/ 6 h 429"/>
                      <a:gd name="T10" fmla="*/ 686 w 691"/>
                      <a:gd name="T11" fmla="*/ 13 h 429"/>
                      <a:gd name="T12" fmla="*/ 691 w 691"/>
                      <a:gd name="T13" fmla="*/ 28 h 429"/>
                      <a:gd name="T14" fmla="*/ 691 w 691"/>
                      <a:gd name="T15" fmla="*/ 47 h 429"/>
                      <a:gd name="T16" fmla="*/ 35 w 691"/>
                      <a:gd name="T17" fmla="*/ 429 h 429"/>
                      <a:gd name="T18" fmla="*/ 0 w 691"/>
                      <a:gd name="T19" fmla="*/ 381 h 429"/>
                      <a:gd name="T20" fmla="*/ 654 w 691"/>
                      <a:gd name="T21" fmla="*/ 0 h 429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91"/>
                      <a:gd name="T34" fmla="*/ 0 h 429"/>
                      <a:gd name="T35" fmla="*/ 691 w 691"/>
                      <a:gd name="T36" fmla="*/ 429 h 429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91" h="429">
                        <a:moveTo>
                          <a:pt x="654" y="0"/>
                        </a:moveTo>
                        <a:lnTo>
                          <a:pt x="658" y="0"/>
                        </a:lnTo>
                        <a:lnTo>
                          <a:pt x="663" y="0"/>
                        </a:lnTo>
                        <a:lnTo>
                          <a:pt x="671" y="2"/>
                        </a:lnTo>
                        <a:lnTo>
                          <a:pt x="678" y="6"/>
                        </a:lnTo>
                        <a:lnTo>
                          <a:pt x="686" y="13"/>
                        </a:lnTo>
                        <a:lnTo>
                          <a:pt x="691" y="28"/>
                        </a:lnTo>
                        <a:lnTo>
                          <a:pt x="691" y="47"/>
                        </a:lnTo>
                        <a:lnTo>
                          <a:pt x="35" y="429"/>
                        </a:lnTo>
                        <a:lnTo>
                          <a:pt x="0" y="381"/>
                        </a:lnTo>
                        <a:lnTo>
                          <a:pt x="654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5" name="Freeform 115">
                    <a:extLst>
                      <a:ext uri="{FF2B5EF4-FFF2-40B4-BE49-F238E27FC236}">
                        <a16:creationId xmlns:a16="http://schemas.microsoft.com/office/drawing/2014/main" id="{572D53F5-43AC-3A3D-D3F3-B475176C4B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84" y="1962"/>
                    <a:ext cx="686" cy="421"/>
                  </a:xfrm>
                  <a:custGeom>
                    <a:avLst/>
                    <a:gdLst>
                      <a:gd name="T0" fmla="*/ 653 w 686"/>
                      <a:gd name="T1" fmla="*/ 0 h 421"/>
                      <a:gd name="T2" fmla="*/ 657 w 686"/>
                      <a:gd name="T3" fmla="*/ 0 h 421"/>
                      <a:gd name="T4" fmla="*/ 662 w 686"/>
                      <a:gd name="T5" fmla="*/ 2 h 421"/>
                      <a:gd name="T6" fmla="*/ 671 w 686"/>
                      <a:gd name="T7" fmla="*/ 4 h 421"/>
                      <a:gd name="T8" fmla="*/ 679 w 686"/>
                      <a:gd name="T9" fmla="*/ 12 h 421"/>
                      <a:gd name="T10" fmla="*/ 684 w 686"/>
                      <a:gd name="T11" fmla="*/ 23 h 421"/>
                      <a:gd name="T12" fmla="*/ 686 w 686"/>
                      <a:gd name="T13" fmla="*/ 41 h 421"/>
                      <a:gd name="T14" fmla="*/ 32 w 686"/>
                      <a:gd name="T15" fmla="*/ 421 h 421"/>
                      <a:gd name="T16" fmla="*/ 0 w 686"/>
                      <a:gd name="T17" fmla="*/ 381 h 421"/>
                      <a:gd name="T18" fmla="*/ 653 w 686"/>
                      <a:gd name="T19" fmla="*/ 0 h 42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86"/>
                      <a:gd name="T31" fmla="*/ 0 h 421"/>
                      <a:gd name="T32" fmla="*/ 686 w 686"/>
                      <a:gd name="T33" fmla="*/ 421 h 42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86" h="421">
                        <a:moveTo>
                          <a:pt x="653" y="0"/>
                        </a:moveTo>
                        <a:lnTo>
                          <a:pt x="657" y="0"/>
                        </a:lnTo>
                        <a:lnTo>
                          <a:pt x="662" y="2"/>
                        </a:lnTo>
                        <a:lnTo>
                          <a:pt x="671" y="4"/>
                        </a:lnTo>
                        <a:lnTo>
                          <a:pt x="679" y="12"/>
                        </a:lnTo>
                        <a:lnTo>
                          <a:pt x="684" y="23"/>
                        </a:lnTo>
                        <a:lnTo>
                          <a:pt x="686" y="41"/>
                        </a:lnTo>
                        <a:lnTo>
                          <a:pt x="32" y="421"/>
                        </a:lnTo>
                        <a:lnTo>
                          <a:pt x="0" y="381"/>
                        </a:lnTo>
                        <a:lnTo>
                          <a:pt x="653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6" name="Freeform 116">
                    <a:extLst>
                      <a:ext uri="{FF2B5EF4-FFF2-40B4-BE49-F238E27FC236}">
                        <a16:creationId xmlns:a16="http://schemas.microsoft.com/office/drawing/2014/main" id="{C91C05E6-9E8B-FEAD-2F95-BBD7655A2D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2" y="1964"/>
                    <a:ext cx="676" cy="414"/>
                  </a:xfrm>
                  <a:custGeom>
                    <a:avLst/>
                    <a:gdLst>
                      <a:gd name="T0" fmla="*/ 650 w 676"/>
                      <a:gd name="T1" fmla="*/ 0 h 414"/>
                      <a:gd name="T2" fmla="*/ 652 w 676"/>
                      <a:gd name="T3" fmla="*/ 0 h 414"/>
                      <a:gd name="T4" fmla="*/ 658 w 676"/>
                      <a:gd name="T5" fmla="*/ 2 h 414"/>
                      <a:gd name="T6" fmla="*/ 665 w 676"/>
                      <a:gd name="T7" fmla="*/ 4 h 414"/>
                      <a:gd name="T8" fmla="*/ 671 w 676"/>
                      <a:gd name="T9" fmla="*/ 11 h 414"/>
                      <a:gd name="T10" fmla="*/ 676 w 676"/>
                      <a:gd name="T11" fmla="*/ 21 h 414"/>
                      <a:gd name="T12" fmla="*/ 676 w 676"/>
                      <a:gd name="T13" fmla="*/ 34 h 414"/>
                      <a:gd name="T14" fmla="*/ 24 w 676"/>
                      <a:gd name="T15" fmla="*/ 414 h 414"/>
                      <a:gd name="T16" fmla="*/ 0 w 676"/>
                      <a:gd name="T17" fmla="*/ 379 h 414"/>
                      <a:gd name="T18" fmla="*/ 650 w 676"/>
                      <a:gd name="T19" fmla="*/ 0 h 414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76"/>
                      <a:gd name="T31" fmla="*/ 0 h 414"/>
                      <a:gd name="T32" fmla="*/ 676 w 676"/>
                      <a:gd name="T33" fmla="*/ 414 h 414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76" h="414">
                        <a:moveTo>
                          <a:pt x="650" y="0"/>
                        </a:moveTo>
                        <a:lnTo>
                          <a:pt x="652" y="0"/>
                        </a:lnTo>
                        <a:lnTo>
                          <a:pt x="658" y="2"/>
                        </a:lnTo>
                        <a:lnTo>
                          <a:pt x="665" y="4"/>
                        </a:lnTo>
                        <a:lnTo>
                          <a:pt x="671" y="11"/>
                        </a:lnTo>
                        <a:lnTo>
                          <a:pt x="676" y="21"/>
                        </a:lnTo>
                        <a:lnTo>
                          <a:pt x="676" y="34"/>
                        </a:lnTo>
                        <a:lnTo>
                          <a:pt x="24" y="414"/>
                        </a:lnTo>
                        <a:lnTo>
                          <a:pt x="0" y="379"/>
                        </a:lnTo>
                        <a:lnTo>
                          <a:pt x="650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7" name="Freeform 117">
                    <a:extLst>
                      <a:ext uri="{FF2B5EF4-FFF2-40B4-BE49-F238E27FC236}">
                        <a16:creationId xmlns:a16="http://schemas.microsoft.com/office/drawing/2014/main" id="{F7B4D9E2-B278-A8AB-0930-BA413A816A6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97" y="1964"/>
                    <a:ext cx="671" cy="406"/>
                  </a:xfrm>
                  <a:custGeom>
                    <a:avLst/>
                    <a:gdLst>
                      <a:gd name="T0" fmla="*/ 649 w 671"/>
                      <a:gd name="T1" fmla="*/ 0 h 406"/>
                      <a:gd name="T2" fmla="*/ 649 w 671"/>
                      <a:gd name="T3" fmla="*/ 0 h 406"/>
                      <a:gd name="T4" fmla="*/ 651 w 671"/>
                      <a:gd name="T5" fmla="*/ 2 h 406"/>
                      <a:gd name="T6" fmla="*/ 655 w 671"/>
                      <a:gd name="T7" fmla="*/ 2 h 406"/>
                      <a:gd name="T8" fmla="*/ 658 w 671"/>
                      <a:gd name="T9" fmla="*/ 6 h 406"/>
                      <a:gd name="T10" fmla="*/ 662 w 671"/>
                      <a:gd name="T11" fmla="*/ 8 h 406"/>
                      <a:gd name="T12" fmla="*/ 666 w 671"/>
                      <a:gd name="T13" fmla="*/ 11 h 406"/>
                      <a:gd name="T14" fmla="*/ 670 w 671"/>
                      <a:gd name="T15" fmla="*/ 17 h 406"/>
                      <a:gd name="T16" fmla="*/ 671 w 671"/>
                      <a:gd name="T17" fmla="*/ 23 h 406"/>
                      <a:gd name="T18" fmla="*/ 671 w 671"/>
                      <a:gd name="T19" fmla="*/ 28 h 406"/>
                      <a:gd name="T20" fmla="*/ 19 w 671"/>
                      <a:gd name="T21" fmla="*/ 406 h 406"/>
                      <a:gd name="T22" fmla="*/ 0 w 671"/>
                      <a:gd name="T23" fmla="*/ 379 h 406"/>
                      <a:gd name="T24" fmla="*/ 649 w 671"/>
                      <a:gd name="T25" fmla="*/ 0 h 40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71"/>
                      <a:gd name="T40" fmla="*/ 0 h 406"/>
                      <a:gd name="T41" fmla="*/ 671 w 671"/>
                      <a:gd name="T42" fmla="*/ 406 h 40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71" h="406">
                        <a:moveTo>
                          <a:pt x="649" y="0"/>
                        </a:moveTo>
                        <a:lnTo>
                          <a:pt x="649" y="0"/>
                        </a:lnTo>
                        <a:lnTo>
                          <a:pt x="651" y="2"/>
                        </a:lnTo>
                        <a:lnTo>
                          <a:pt x="655" y="2"/>
                        </a:lnTo>
                        <a:lnTo>
                          <a:pt x="658" y="6"/>
                        </a:lnTo>
                        <a:lnTo>
                          <a:pt x="662" y="8"/>
                        </a:lnTo>
                        <a:lnTo>
                          <a:pt x="666" y="11"/>
                        </a:lnTo>
                        <a:lnTo>
                          <a:pt x="670" y="17"/>
                        </a:lnTo>
                        <a:lnTo>
                          <a:pt x="671" y="23"/>
                        </a:lnTo>
                        <a:lnTo>
                          <a:pt x="671" y="28"/>
                        </a:lnTo>
                        <a:lnTo>
                          <a:pt x="19" y="406"/>
                        </a:lnTo>
                        <a:lnTo>
                          <a:pt x="0" y="379"/>
                        </a:lnTo>
                        <a:lnTo>
                          <a:pt x="649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8" name="Freeform 119">
                    <a:extLst>
                      <a:ext uri="{FF2B5EF4-FFF2-40B4-BE49-F238E27FC236}">
                        <a16:creationId xmlns:a16="http://schemas.microsoft.com/office/drawing/2014/main" id="{C3453242-C1BC-2698-DFAA-389028256A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1" y="1966"/>
                    <a:ext cx="646" cy="386"/>
                  </a:xfrm>
                  <a:custGeom>
                    <a:avLst/>
                    <a:gdLst>
                      <a:gd name="T0" fmla="*/ 646 w 646"/>
                      <a:gd name="T1" fmla="*/ 15 h 386"/>
                      <a:gd name="T2" fmla="*/ 8 w 646"/>
                      <a:gd name="T3" fmla="*/ 386 h 386"/>
                      <a:gd name="T4" fmla="*/ 0 w 646"/>
                      <a:gd name="T5" fmla="*/ 371 h 386"/>
                      <a:gd name="T6" fmla="*/ 633 w 646"/>
                      <a:gd name="T7" fmla="*/ 0 h 386"/>
                      <a:gd name="T8" fmla="*/ 646 w 646"/>
                      <a:gd name="T9" fmla="*/ 15 h 38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46"/>
                      <a:gd name="T16" fmla="*/ 0 h 386"/>
                      <a:gd name="T17" fmla="*/ 646 w 646"/>
                      <a:gd name="T18" fmla="*/ 386 h 38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46" h="386">
                        <a:moveTo>
                          <a:pt x="646" y="15"/>
                        </a:moveTo>
                        <a:lnTo>
                          <a:pt x="8" y="386"/>
                        </a:lnTo>
                        <a:lnTo>
                          <a:pt x="0" y="371"/>
                        </a:lnTo>
                        <a:lnTo>
                          <a:pt x="633" y="0"/>
                        </a:lnTo>
                        <a:lnTo>
                          <a:pt x="646" y="1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99" name="Freeform 120">
                    <a:extLst>
                      <a:ext uri="{FF2B5EF4-FFF2-40B4-BE49-F238E27FC236}">
                        <a16:creationId xmlns:a16="http://schemas.microsoft.com/office/drawing/2014/main" id="{53390CD3-CBA0-C0B4-3175-E6EF4772AD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0" name="Freeform 121">
                    <a:extLst>
                      <a:ext uri="{FF2B5EF4-FFF2-40B4-BE49-F238E27FC236}">
                        <a16:creationId xmlns:a16="http://schemas.microsoft.com/office/drawing/2014/main" id="{05691893-FF83-7FEB-1D6E-AB9FE366D1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573" y="2331"/>
                    <a:ext cx="65" cy="69"/>
                  </a:xfrm>
                  <a:custGeom>
                    <a:avLst/>
                    <a:gdLst>
                      <a:gd name="T0" fmla="*/ 46 w 65"/>
                      <a:gd name="T1" fmla="*/ 65 h 69"/>
                      <a:gd name="T2" fmla="*/ 59 w 65"/>
                      <a:gd name="T3" fmla="*/ 54 h 69"/>
                      <a:gd name="T4" fmla="*/ 65 w 65"/>
                      <a:gd name="T5" fmla="*/ 39 h 69"/>
                      <a:gd name="T6" fmla="*/ 61 w 65"/>
                      <a:gd name="T7" fmla="*/ 21 h 69"/>
                      <a:gd name="T8" fmla="*/ 50 w 65"/>
                      <a:gd name="T9" fmla="*/ 8 h 69"/>
                      <a:gd name="T10" fmla="*/ 35 w 65"/>
                      <a:gd name="T11" fmla="*/ 0 h 69"/>
                      <a:gd name="T12" fmla="*/ 19 w 65"/>
                      <a:gd name="T13" fmla="*/ 2 h 69"/>
                      <a:gd name="T14" fmla="*/ 6 w 65"/>
                      <a:gd name="T15" fmla="*/ 13 h 69"/>
                      <a:gd name="T16" fmla="*/ 0 w 65"/>
                      <a:gd name="T17" fmla="*/ 30 h 69"/>
                      <a:gd name="T18" fmla="*/ 4 w 65"/>
                      <a:gd name="T19" fmla="*/ 47 h 69"/>
                      <a:gd name="T20" fmla="*/ 15 w 65"/>
                      <a:gd name="T21" fmla="*/ 62 h 69"/>
                      <a:gd name="T22" fmla="*/ 30 w 65"/>
                      <a:gd name="T23" fmla="*/ 69 h 69"/>
                      <a:gd name="T24" fmla="*/ 46 w 65"/>
                      <a:gd name="T25" fmla="*/ 65 h 69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9"/>
                      <a:gd name="T41" fmla="*/ 65 w 65"/>
                      <a:gd name="T42" fmla="*/ 69 h 69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9">
                        <a:moveTo>
                          <a:pt x="46" y="65"/>
                        </a:moveTo>
                        <a:lnTo>
                          <a:pt x="59" y="54"/>
                        </a:lnTo>
                        <a:lnTo>
                          <a:pt x="65" y="39"/>
                        </a:lnTo>
                        <a:lnTo>
                          <a:pt x="61" y="21"/>
                        </a:lnTo>
                        <a:lnTo>
                          <a:pt x="50" y="8"/>
                        </a:lnTo>
                        <a:lnTo>
                          <a:pt x="35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30"/>
                        </a:lnTo>
                        <a:lnTo>
                          <a:pt x="4" y="47"/>
                        </a:lnTo>
                        <a:lnTo>
                          <a:pt x="15" y="62"/>
                        </a:lnTo>
                        <a:lnTo>
                          <a:pt x="30" y="69"/>
                        </a:lnTo>
                        <a:lnTo>
                          <a:pt x="46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1" name="Line 122">
                    <a:extLst>
                      <a:ext uri="{FF2B5EF4-FFF2-40B4-BE49-F238E27FC236}">
                        <a16:creationId xmlns:a16="http://schemas.microsoft.com/office/drawing/2014/main" id="{F194156F-4F9B-01EE-99C5-7F8412EF928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061" y="2192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2" name="Freeform 130">
                    <a:extLst>
                      <a:ext uri="{FF2B5EF4-FFF2-40B4-BE49-F238E27FC236}">
                        <a16:creationId xmlns:a16="http://schemas.microsoft.com/office/drawing/2014/main" id="{9696F6DC-FF35-9AFD-C54D-068CFAE43F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8" y="2576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4 h 117"/>
                      <a:gd name="T4" fmla="*/ 0 w 72"/>
                      <a:gd name="T5" fmla="*/ 0 h 117"/>
                      <a:gd name="T6" fmla="*/ 0 w 72"/>
                      <a:gd name="T7" fmla="*/ 84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4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B200"/>
                  </a:solidFill>
                  <a:ln w="0">
                    <a:solidFill>
                      <a:srgbClr val="00B2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3" name="Freeform 131">
                    <a:extLst>
                      <a:ext uri="{FF2B5EF4-FFF2-40B4-BE49-F238E27FC236}">
                        <a16:creationId xmlns:a16="http://schemas.microsoft.com/office/drawing/2014/main" id="{B1CA31A0-E6E4-300E-3DFB-A94A5D0CBB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80" y="2576"/>
                    <a:ext cx="70" cy="117"/>
                  </a:xfrm>
                  <a:custGeom>
                    <a:avLst/>
                    <a:gdLst>
                      <a:gd name="T0" fmla="*/ 0 w 70"/>
                      <a:gd name="T1" fmla="*/ 117 h 117"/>
                      <a:gd name="T2" fmla="*/ 0 w 70"/>
                      <a:gd name="T3" fmla="*/ 34 h 117"/>
                      <a:gd name="T4" fmla="*/ 70 w 70"/>
                      <a:gd name="T5" fmla="*/ 0 h 117"/>
                      <a:gd name="T6" fmla="*/ 70 w 70"/>
                      <a:gd name="T7" fmla="*/ 84 h 117"/>
                      <a:gd name="T8" fmla="*/ 0 w 70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0"/>
                      <a:gd name="T16" fmla="*/ 0 h 117"/>
                      <a:gd name="T17" fmla="*/ 70 w 70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0" h="117">
                        <a:moveTo>
                          <a:pt x="0" y="117"/>
                        </a:moveTo>
                        <a:lnTo>
                          <a:pt x="0" y="34"/>
                        </a:lnTo>
                        <a:lnTo>
                          <a:pt x="70" y="0"/>
                        </a:lnTo>
                        <a:lnTo>
                          <a:pt x="70" y="84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4" name="Line 132">
                    <a:extLst>
                      <a:ext uri="{FF2B5EF4-FFF2-40B4-BE49-F238E27FC236}">
                        <a16:creationId xmlns:a16="http://schemas.microsoft.com/office/drawing/2014/main" id="{97ADB7B0-626F-8B3D-0B91-E74AAE39A9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50" y="2552"/>
                    <a:ext cx="43" cy="24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5" name="Freeform 133">
                    <a:extLst>
                      <a:ext uri="{FF2B5EF4-FFF2-40B4-BE49-F238E27FC236}">
                        <a16:creationId xmlns:a16="http://schemas.microsoft.com/office/drawing/2014/main" id="{2B226ED9-9C12-10DF-263D-FC281F4AF6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1" y="2285"/>
                    <a:ext cx="1075" cy="471"/>
                  </a:xfrm>
                  <a:custGeom>
                    <a:avLst/>
                    <a:gdLst>
                      <a:gd name="T0" fmla="*/ 1075 w 1075"/>
                      <a:gd name="T1" fmla="*/ 402 h 471"/>
                      <a:gd name="T2" fmla="*/ 981 w 1075"/>
                      <a:gd name="T3" fmla="*/ 295 h 471"/>
                      <a:gd name="T4" fmla="*/ 977 w 1075"/>
                      <a:gd name="T5" fmla="*/ 297 h 471"/>
                      <a:gd name="T6" fmla="*/ 966 w 1075"/>
                      <a:gd name="T7" fmla="*/ 304 h 471"/>
                      <a:gd name="T8" fmla="*/ 949 w 1075"/>
                      <a:gd name="T9" fmla="*/ 315 h 471"/>
                      <a:gd name="T10" fmla="*/ 925 w 1075"/>
                      <a:gd name="T11" fmla="*/ 330 h 471"/>
                      <a:gd name="T12" fmla="*/ 897 w 1075"/>
                      <a:gd name="T13" fmla="*/ 347 h 471"/>
                      <a:gd name="T14" fmla="*/ 866 w 1075"/>
                      <a:gd name="T15" fmla="*/ 365 h 471"/>
                      <a:gd name="T16" fmla="*/ 829 w 1075"/>
                      <a:gd name="T17" fmla="*/ 384 h 471"/>
                      <a:gd name="T18" fmla="*/ 790 w 1075"/>
                      <a:gd name="T19" fmla="*/ 402 h 471"/>
                      <a:gd name="T20" fmla="*/ 749 w 1075"/>
                      <a:gd name="T21" fmla="*/ 419 h 471"/>
                      <a:gd name="T22" fmla="*/ 708 w 1075"/>
                      <a:gd name="T23" fmla="*/ 436 h 471"/>
                      <a:gd name="T24" fmla="*/ 665 w 1075"/>
                      <a:gd name="T25" fmla="*/ 449 h 471"/>
                      <a:gd name="T26" fmla="*/ 662 w 1075"/>
                      <a:gd name="T27" fmla="*/ 451 h 471"/>
                      <a:gd name="T28" fmla="*/ 653 w 1075"/>
                      <a:gd name="T29" fmla="*/ 453 h 471"/>
                      <a:gd name="T30" fmla="*/ 638 w 1075"/>
                      <a:gd name="T31" fmla="*/ 456 h 471"/>
                      <a:gd name="T32" fmla="*/ 615 w 1075"/>
                      <a:gd name="T33" fmla="*/ 462 h 471"/>
                      <a:gd name="T34" fmla="*/ 586 w 1075"/>
                      <a:gd name="T35" fmla="*/ 466 h 471"/>
                      <a:gd name="T36" fmla="*/ 549 w 1075"/>
                      <a:gd name="T37" fmla="*/ 469 h 471"/>
                      <a:gd name="T38" fmla="*/ 502 w 1075"/>
                      <a:gd name="T39" fmla="*/ 471 h 471"/>
                      <a:gd name="T40" fmla="*/ 447 w 1075"/>
                      <a:gd name="T41" fmla="*/ 471 h 471"/>
                      <a:gd name="T42" fmla="*/ 380 w 1075"/>
                      <a:gd name="T43" fmla="*/ 469 h 471"/>
                      <a:gd name="T44" fmla="*/ 304 w 1075"/>
                      <a:gd name="T45" fmla="*/ 464 h 471"/>
                      <a:gd name="T46" fmla="*/ 298 w 1075"/>
                      <a:gd name="T47" fmla="*/ 462 h 471"/>
                      <a:gd name="T48" fmla="*/ 280 w 1075"/>
                      <a:gd name="T49" fmla="*/ 460 h 471"/>
                      <a:gd name="T50" fmla="*/ 254 w 1075"/>
                      <a:gd name="T51" fmla="*/ 454 h 471"/>
                      <a:gd name="T52" fmla="*/ 222 w 1075"/>
                      <a:gd name="T53" fmla="*/ 445 h 471"/>
                      <a:gd name="T54" fmla="*/ 185 w 1075"/>
                      <a:gd name="T55" fmla="*/ 434 h 471"/>
                      <a:gd name="T56" fmla="*/ 146 w 1075"/>
                      <a:gd name="T57" fmla="*/ 417 h 471"/>
                      <a:gd name="T58" fmla="*/ 107 w 1075"/>
                      <a:gd name="T59" fmla="*/ 395 h 471"/>
                      <a:gd name="T60" fmla="*/ 70 w 1075"/>
                      <a:gd name="T61" fmla="*/ 367 h 471"/>
                      <a:gd name="T62" fmla="*/ 39 w 1075"/>
                      <a:gd name="T63" fmla="*/ 332 h 471"/>
                      <a:gd name="T64" fmla="*/ 37 w 1075"/>
                      <a:gd name="T65" fmla="*/ 330 h 471"/>
                      <a:gd name="T66" fmla="*/ 31 w 1075"/>
                      <a:gd name="T67" fmla="*/ 321 h 471"/>
                      <a:gd name="T68" fmla="*/ 22 w 1075"/>
                      <a:gd name="T69" fmla="*/ 308 h 471"/>
                      <a:gd name="T70" fmla="*/ 15 w 1075"/>
                      <a:gd name="T71" fmla="*/ 291 h 471"/>
                      <a:gd name="T72" fmla="*/ 5 w 1075"/>
                      <a:gd name="T73" fmla="*/ 269 h 471"/>
                      <a:gd name="T74" fmla="*/ 2 w 1075"/>
                      <a:gd name="T75" fmla="*/ 243 h 471"/>
                      <a:gd name="T76" fmla="*/ 0 w 1075"/>
                      <a:gd name="T77" fmla="*/ 215 h 471"/>
                      <a:gd name="T78" fmla="*/ 4 w 1075"/>
                      <a:gd name="T79" fmla="*/ 186 h 471"/>
                      <a:gd name="T80" fmla="*/ 16 w 1075"/>
                      <a:gd name="T81" fmla="*/ 152 h 471"/>
                      <a:gd name="T82" fmla="*/ 37 w 1075"/>
                      <a:gd name="T83" fmla="*/ 119 h 471"/>
                      <a:gd name="T84" fmla="*/ 68 w 1075"/>
                      <a:gd name="T85" fmla="*/ 84 h 471"/>
                      <a:gd name="T86" fmla="*/ 70 w 1075"/>
                      <a:gd name="T87" fmla="*/ 82 h 471"/>
                      <a:gd name="T88" fmla="*/ 80 w 1075"/>
                      <a:gd name="T89" fmla="*/ 72 h 471"/>
                      <a:gd name="T90" fmla="*/ 93 w 1075"/>
                      <a:gd name="T91" fmla="*/ 59 h 471"/>
                      <a:gd name="T92" fmla="*/ 115 w 1075"/>
                      <a:gd name="T93" fmla="*/ 43 h 471"/>
                      <a:gd name="T94" fmla="*/ 144 w 1075"/>
                      <a:gd name="T95" fmla="*/ 22 h 471"/>
                      <a:gd name="T96" fmla="*/ 182 w 1075"/>
                      <a:gd name="T97" fmla="*/ 0 h 471"/>
                      <a:gd name="T98" fmla="*/ 322 w 1075"/>
                      <a:gd name="T99" fmla="*/ 85 h 471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71"/>
                      <a:gd name="T152" fmla="*/ 1075 w 1075"/>
                      <a:gd name="T153" fmla="*/ 471 h 471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71">
                        <a:moveTo>
                          <a:pt x="1075" y="402"/>
                        </a:moveTo>
                        <a:lnTo>
                          <a:pt x="981" y="295"/>
                        </a:lnTo>
                        <a:lnTo>
                          <a:pt x="977" y="297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7"/>
                        </a:lnTo>
                        <a:lnTo>
                          <a:pt x="866" y="365"/>
                        </a:lnTo>
                        <a:lnTo>
                          <a:pt x="829" y="384"/>
                        </a:lnTo>
                        <a:lnTo>
                          <a:pt x="790" y="402"/>
                        </a:lnTo>
                        <a:lnTo>
                          <a:pt x="749" y="419"/>
                        </a:lnTo>
                        <a:lnTo>
                          <a:pt x="708" y="436"/>
                        </a:lnTo>
                        <a:lnTo>
                          <a:pt x="665" y="449"/>
                        </a:lnTo>
                        <a:lnTo>
                          <a:pt x="662" y="451"/>
                        </a:lnTo>
                        <a:lnTo>
                          <a:pt x="653" y="453"/>
                        </a:lnTo>
                        <a:lnTo>
                          <a:pt x="638" y="456"/>
                        </a:lnTo>
                        <a:lnTo>
                          <a:pt x="615" y="462"/>
                        </a:lnTo>
                        <a:lnTo>
                          <a:pt x="586" y="466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4"/>
                        </a:lnTo>
                        <a:lnTo>
                          <a:pt x="298" y="462"/>
                        </a:lnTo>
                        <a:lnTo>
                          <a:pt x="280" y="460"/>
                        </a:lnTo>
                        <a:lnTo>
                          <a:pt x="254" y="454"/>
                        </a:lnTo>
                        <a:lnTo>
                          <a:pt x="222" y="445"/>
                        </a:lnTo>
                        <a:lnTo>
                          <a:pt x="185" y="434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2"/>
                        </a:lnTo>
                        <a:lnTo>
                          <a:pt x="37" y="330"/>
                        </a:lnTo>
                        <a:lnTo>
                          <a:pt x="31" y="321"/>
                        </a:lnTo>
                        <a:lnTo>
                          <a:pt x="22" y="308"/>
                        </a:lnTo>
                        <a:lnTo>
                          <a:pt x="15" y="291"/>
                        </a:lnTo>
                        <a:lnTo>
                          <a:pt x="5" y="269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6"/>
                        </a:lnTo>
                        <a:lnTo>
                          <a:pt x="16" y="152"/>
                        </a:lnTo>
                        <a:lnTo>
                          <a:pt x="37" y="119"/>
                        </a:lnTo>
                        <a:lnTo>
                          <a:pt x="68" y="84"/>
                        </a:lnTo>
                        <a:lnTo>
                          <a:pt x="70" y="82"/>
                        </a:lnTo>
                        <a:lnTo>
                          <a:pt x="80" y="72"/>
                        </a:lnTo>
                        <a:lnTo>
                          <a:pt x="93" y="59"/>
                        </a:lnTo>
                        <a:lnTo>
                          <a:pt x="115" y="43"/>
                        </a:lnTo>
                        <a:lnTo>
                          <a:pt x="144" y="22"/>
                        </a:lnTo>
                        <a:lnTo>
                          <a:pt x="182" y="0"/>
                        </a:lnTo>
                        <a:lnTo>
                          <a:pt x="322" y="85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6" name="Freeform 134">
                    <a:extLst>
                      <a:ext uri="{FF2B5EF4-FFF2-40B4-BE49-F238E27FC236}">
                        <a16:creationId xmlns:a16="http://schemas.microsoft.com/office/drawing/2014/main" id="{E068DDCD-F7BF-9430-D8BC-CB2481FC90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60" y="2354"/>
                    <a:ext cx="1075" cy="469"/>
                  </a:xfrm>
                  <a:custGeom>
                    <a:avLst/>
                    <a:gdLst>
                      <a:gd name="T0" fmla="*/ 1075 w 1075"/>
                      <a:gd name="T1" fmla="*/ 354 h 469"/>
                      <a:gd name="T2" fmla="*/ 981 w 1075"/>
                      <a:gd name="T3" fmla="*/ 293 h 469"/>
                      <a:gd name="T4" fmla="*/ 977 w 1075"/>
                      <a:gd name="T5" fmla="*/ 295 h 469"/>
                      <a:gd name="T6" fmla="*/ 966 w 1075"/>
                      <a:gd name="T7" fmla="*/ 303 h 469"/>
                      <a:gd name="T8" fmla="*/ 949 w 1075"/>
                      <a:gd name="T9" fmla="*/ 314 h 469"/>
                      <a:gd name="T10" fmla="*/ 925 w 1075"/>
                      <a:gd name="T11" fmla="*/ 328 h 469"/>
                      <a:gd name="T12" fmla="*/ 897 w 1075"/>
                      <a:gd name="T13" fmla="*/ 345 h 469"/>
                      <a:gd name="T14" fmla="*/ 866 w 1075"/>
                      <a:gd name="T15" fmla="*/ 364 h 469"/>
                      <a:gd name="T16" fmla="*/ 829 w 1075"/>
                      <a:gd name="T17" fmla="*/ 382 h 469"/>
                      <a:gd name="T18" fmla="*/ 790 w 1075"/>
                      <a:gd name="T19" fmla="*/ 401 h 469"/>
                      <a:gd name="T20" fmla="*/ 749 w 1075"/>
                      <a:gd name="T21" fmla="*/ 419 h 469"/>
                      <a:gd name="T22" fmla="*/ 708 w 1075"/>
                      <a:gd name="T23" fmla="*/ 434 h 469"/>
                      <a:gd name="T24" fmla="*/ 665 w 1075"/>
                      <a:gd name="T25" fmla="*/ 447 h 469"/>
                      <a:gd name="T26" fmla="*/ 662 w 1075"/>
                      <a:gd name="T27" fmla="*/ 449 h 469"/>
                      <a:gd name="T28" fmla="*/ 653 w 1075"/>
                      <a:gd name="T29" fmla="*/ 451 h 469"/>
                      <a:gd name="T30" fmla="*/ 638 w 1075"/>
                      <a:gd name="T31" fmla="*/ 456 h 469"/>
                      <a:gd name="T32" fmla="*/ 615 w 1075"/>
                      <a:gd name="T33" fmla="*/ 460 h 469"/>
                      <a:gd name="T34" fmla="*/ 586 w 1075"/>
                      <a:gd name="T35" fmla="*/ 464 h 469"/>
                      <a:gd name="T36" fmla="*/ 549 w 1075"/>
                      <a:gd name="T37" fmla="*/ 468 h 469"/>
                      <a:gd name="T38" fmla="*/ 502 w 1075"/>
                      <a:gd name="T39" fmla="*/ 469 h 469"/>
                      <a:gd name="T40" fmla="*/ 447 w 1075"/>
                      <a:gd name="T41" fmla="*/ 469 h 469"/>
                      <a:gd name="T42" fmla="*/ 380 w 1075"/>
                      <a:gd name="T43" fmla="*/ 468 h 469"/>
                      <a:gd name="T44" fmla="*/ 304 w 1075"/>
                      <a:gd name="T45" fmla="*/ 462 h 469"/>
                      <a:gd name="T46" fmla="*/ 298 w 1075"/>
                      <a:gd name="T47" fmla="*/ 462 h 469"/>
                      <a:gd name="T48" fmla="*/ 280 w 1075"/>
                      <a:gd name="T49" fmla="*/ 458 h 469"/>
                      <a:gd name="T50" fmla="*/ 254 w 1075"/>
                      <a:gd name="T51" fmla="*/ 453 h 469"/>
                      <a:gd name="T52" fmla="*/ 222 w 1075"/>
                      <a:gd name="T53" fmla="*/ 445 h 469"/>
                      <a:gd name="T54" fmla="*/ 185 w 1075"/>
                      <a:gd name="T55" fmla="*/ 432 h 469"/>
                      <a:gd name="T56" fmla="*/ 146 w 1075"/>
                      <a:gd name="T57" fmla="*/ 416 h 469"/>
                      <a:gd name="T58" fmla="*/ 107 w 1075"/>
                      <a:gd name="T59" fmla="*/ 393 h 469"/>
                      <a:gd name="T60" fmla="*/ 70 w 1075"/>
                      <a:gd name="T61" fmla="*/ 366 h 469"/>
                      <a:gd name="T62" fmla="*/ 39 w 1075"/>
                      <a:gd name="T63" fmla="*/ 332 h 469"/>
                      <a:gd name="T64" fmla="*/ 37 w 1075"/>
                      <a:gd name="T65" fmla="*/ 328 h 469"/>
                      <a:gd name="T66" fmla="*/ 31 w 1075"/>
                      <a:gd name="T67" fmla="*/ 321 h 469"/>
                      <a:gd name="T68" fmla="*/ 22 w 1075"/>
                      <a:gd name="T69" fmla="*/ 306 h 469"/>
                      <a:gd name="T70" fmla="*/ 15 w 1075"/>
                      <a:gd name="T71" fmla="*/ 290 h 469"/>
                      <a:gd name="T72" fmla="*/ 5 w 1075"/>
                      <a:gd name="T73" fmla="*/ 267 h 469"/>
                      <a:gd name="T74" fmla="*/ 2 w 1075"/>
                      <a:gd name="T75" fmla="*/ 243 h 469"/>
                      <a:gd name="T76" fmla="*/ 0 w 1075"/>
                      <a:gd name="T77" fmla="*/ 215 h 469"/>
                      <a:gd name="T78" fmla="*/ 4 w 1075"/>
                      <a:gd name="T79" fmla="*/ 184 h 469"/>
                      <a:gd name="T80" fmla="*/ 16 w 1075"/>
                      <a:gd name="T81" fmla="*/ 152 h 469"/>
                      <a:gd name="T82" fmla="*/ 37 w 1075"/>
                      <a:gd name="T83" fmla="*/ 117 h 469"/>
                      <a:gd name="T84" fmla="*/ 68 w 1075"/>
                      <a:gd name="T85" fmla="*/ 84 h 469"/>
                      <a:gd name="T86" fmla="*/ 70 w 1075"/>
                      <a:gd name="T87" fmla="*/ 80 h 469"/>
                      <a:gd name="T88" fmla="*/ 80 w 1075"/>
                      <a:gd name="T89" fmla="*/ 73 h 469"/>
                      <a:gd name="T90" fmla="*/ 93 w 1075"/>
                      <a:gd name="T91" fmla="*/ 60 h 469"/>
                      <a:gd name="T92" fmla="*/ 115 w 1075"/>
                      <a:gd name="T93" fmla="*/ 41 h 469"/>
                      <a:gd name="T94" fmla="*/ 144 w 1075"/>
                      <a:gd name="T95" fmla="*/ 23 h 469"/>
                      <a:gd name="T96" fmla="*/ 182 w 1075"/>
                      <a:gd name="T97" fmla="*/ 0 h 469"/>
                      <a:gd name="T98" fmla="*/ 315 w 1075"/>
                      <a:gd name="T99" fmla="*/ 37 h 469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1075"/>
                      <a:gd name="T151" fmla="*/ 0 h 469"/>
                      <a:gd name="T152" fmla="*/ 1075 w 1075"/>
                      <a:gd name="T153" fmla="*/ 469 h 469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1075" h="469">
                        <a:moveTo>
                          <a:pt x="1075" y="354"/>
                        </a:moveTo>
                        <a:lnTo>
                          <a:pt x="981" y="293"/>
                        </a:lnTo>
                        <a:lnTo>
                          <a:pt x="977" y="295"/>
                        </a:lnTo>
                        <a:lnTo>
                          <a:pt x="966" y="303"/>
                        </a:lnTo>
                        <a:lnTo>
                          <a:pt x="949" y="314"/>
                        </a:lnTo>
                        <a:lnTo>
                          <a:pt x="925" y="328"/>
                        </a:lnTo>
                        <a:lnTo>
                          <a:pt x="897" y="345"/>
                        </a:lnTo>
                        <a:lnTo>
                          <a:pt x="866" y="364"/>
                        </a:lnTo>
                        <a:lnTo>
                          <a:pt x="829" y="382"/>
                        </a:lnTo>
                        <a:lnTo>
                          <a:pt x="790" y="401"/>
                        </a:lnTo>
                        <a:lnTo>
                          <a:pt x="749" y="419"/>
                        </a:lnTo>
                        <a:lnTo>
                          <a:pt x="708" y="434"/>
                        </a:lnTo>
                        <a:lnTo>
                          <a:pt x="665" y="447"/>
                        </a:lnTo>
                        <a:lnTo>
                          <a:pt x="662" y="449"/>
                        </a:lnTo>
                        <a:lnTo>
                          <a:pt x="653" y="451"/>
                        </a:lnTo>
                        <a:lnTo>
                          <a:pt x="638" y="456"/>
                        </a:lnTo>
                        <a:lnTo>
                          <a:pt x="615" y="460"/>
                        </a:lnTo>
                        <a:lnTo>
                          <a:pt x="586" y="464"/>
                        </a:lnTo>
                        <a:lnTo>
                          <a:pt x="549" y="468"/>
                        </a:lnTo>
                        <a:lnTo>
                          <a:pt x="502" y="469"/>
                        </a:lnTo>
                        <a:lnTo>
                          <a:pt x="447" y="469"/>
                        </a:lnTo>
                        <a:lnTo>
                          <a:pt x="380" y="468"/>
                        </a:lnTo>
                        <a:lnTo>
                          <a:pt x="304" y="462"/>
                        </a:lnTo>
                        <a:lnTo>
                          <a:pt x="298" y="462"/>
                        </a:lnTo>
                        <a:lnTo>
                          <a:pt x="280" y="458"/>
                        </a:lnTo>
                        <a:lnTo>
                          <a:pt x="254" y="453"/>
                        </a:lnTo>
                        <a:lnTo>
                          <a:pt x="222" y="445"/>
                        </a:lnTo>
                        <a:lnTo>
                          <a:pt x="185" y="432"/>
                        </a:lnTo>
                        <a:lnTo>
                          <a:pt x="146" y="416"/>
                        </a:lnTo>
                        <a:lnTo>
                          <a:pt x="107" y="393"/>
                        </a:lnTo>
                        <a:lnTo>
                          <a:pt x="70" y="366"/>
                        </a:lnTo>
                        <a:lnTo>
                          <a:pt x="39" y="332"/>
                        </a:lnTo>
                        <a:lnTo>
                          <a:pt x="37" y="328"/>
                        </a:lnTo>
                        <a:lnTo>
                          <a:pt x="31" y="321"/>
                        </a:lnTo>
                        <a:lnTo>
                          <a:pt x="22" y="306"/>
                        </a:lnTo>
                        <a:lnTo>
                          <a:pt x="15" y="290"/>
                        </a:lnTo>
                        <a:lnTo>
                          <a:pt x="5" y="267"/>
                        </a:lnTo>
                        <a:lnTo>
                          <a:pt x="2" y="243"/>
                        </a:lnTo>
                        <a:lnTo>
                          <a:pt x="0" y="215"/>
                        </a:lnTo>
                        <a:lnTo>
                          <a:pt x="4" y="184"/>
                        </a:lnTo>
                        <a:lnTo>
                          <a:pt x="16" y="152"/>
                        </a:lnTo>
                        <a:lnTo>
                          <a:pt x="37" y="117"/>
                        </a:lnTo>
                        <a:lnTo>
                          <a:pt x="68" y="84"/>
                        </a:lnTo>
                        <a:lnTo>
                          <a:pt x="70" y="80"/>
                        </a:lnTo>
                        <a:lnTo>
                          <a:pt x="80" y="73"/>
                        </a:lnTo>
                        <a:lnTo>
                          <a:pt x="93" y="60"/>
                        </a:lnTo>
                        <a:lnTo>
                          <a:pt x="115" y="41"/>
                        </a:lnTo>
                        <a:lnTo>
                          <a:pt x="144" y="23"/>
                        </a:lnTo>
                        <a:lnTo>
                          <a:pt x="182" y="0"/>
                        </a:lnTo>
                        <a:lnTo>
                          <a:pt x="315" y="3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7" name="Freeform 136">
                    <a:extLst>
                      <a:ext uri="{FF2B5EF4-FFF2-40B4-BE49-F238E27FC236}">
                        <a16:creationId xmlns:a16="http://schemas.microsoft.com/office/drawing/2014/main" id="{F9278A10-F7A4-E011-B5BA-2BBF2EADBA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8" name="Freeform 137">
                    <a:extLst>
                      <a:ext uri="{FF2B5EF4-FFF2-40B4-BE49-F238E27FC236}">
                        <a16:creationId xmlns:a16="http://schemas.microsoft.com/office/drawing/2014/main" id="{7B2ED7C4-5978-E155-3AE4-0D1D403ABC1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572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5 h 58"/>
                      <a:gd name="T4" fmla="*/ 0 w 44"/>
                      <a:gd name="T5" fmla="*/ 58 h 58"/>
                      <a:gd name="T6" fmla="*/ 44 w 44"/>
                      <a:gd name="T7" fmla="*/ 34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5"/>
                        </a:lnTo>
                        <a:lnTo>
                          <a:pt x="0" y="58"/>
                        </a:lnTo>
                        <a:lnTo>
                          <a:pt x="44" y="34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09" name="Freeform 138">
                    <a:extLst>
                      <a:ext uri="{FF2B5EF4-FFF2-40B4-BE49-F238E27FC236}">
                        <a16:creationId xmlns:a16="http://schemas.microsoft.com/office/drawing/2014/main" id="{0D8CEF15-D7AE-0C9D-05DB-FE7EFE17DF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0" name="Freeform 139">
                    <a:extLst>
                      <a:ext uri="{FF2B5EF4-FFF2-40B4-BE49-F238E27FC236}">
                        <a16:creationId xmlns:a16="http://schemas.microsoft.com/office/drawing/2014/main" id="{68BBF0BD-198C-AF4D-DB12-C4C13CDF285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632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1" name="Freeform 140">
                    <a:extLst>
                      <a:ext uri="{FF2B5EF4-FFF2-40B4-BE49-F238E27FC236}">
                        <a16:creationId xmlns:a16="http://schemas.microsoft.com/office/drawing/2014/main" id="{97E2522E-0517-6576-2154-5787AC74A41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2" name="Freeform 141">
                    <a:extLst>
                      <a:ext uri="{FF2B5EF4-FFF2-40B4-BE49-F238E27FC236}">
                        <a16:creationId xmlns:a16="http://schemas.microsoft.com/office/drawing/2014/main" id="{854B2C39-08AD-2621-3F8F-92564973678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680"/>
                    <a:ext cx="44" cy="58"/>
                  </a:xfrm>
                  <a:custGeom>
                    <a:avLst/>
                    <a:gdLst>
                      <a:gd name="T0" fmla="*/ 44 w 44"/>
                      <a:gd name="T1" fmla="*/ 0 h 58"/>
                      <a:gd name="T2" fmla="*/ 0 w 44"/>
                      <a:gd name="T3" fmla="*/ 24 h 58"/>
                      <a:gd name="T4" fmla="*/ 0 w 44"/>
                      <a:gd name="T5" fmla="*/ 58 h 58"/>
                      <a:gd name="T6" fmla="*/ 44 w 44"/>
                      <a:gd name="T7" fmla="*/ 33 h 58"/>
                      <a:gd name="T8" fmla="*/ 44 w 44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8"/>
                      <a:gd name="T17" fmla="*/ 44 w 44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8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4" y="33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3" name="Freeform 142">
                    <a:extLst>
                      <a:ext uri="{FF2B5EF4-FFF2-40B4-BE49-F238E27FC236}">
                        <a16:creationId xmlns:a16="http://schemas.microsoft.com/office/drawing/2014/main" id="{19114EEF-65B5-98B5-3CD6-F88ED5BE6F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4" name="Freeform 143">
                    <a:extLst>
                      <a:ext uri="{FF2B5EF4-FFF2-40B4-BE49-F238E27FC236}">
                        <a16:creationId xmlns:a16="http://schemas.microsoft.com/office/drawing/2014/main" id="{F54124DE-50FD-1927-7336-2BAEF66D89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0" y="2734"/>
                    <a:ext cx="44" cy="57"/>
                  </a:xfrm>
                  <a:custGeom>
                    <a:avLst/>
                    <a:gdLst>
                      <a:gd name="T0" fmla="*/ 44 w 44"/>
                      <a:gd name="T1" fmla="*/ 0 h 57"/>
                      <a:gd name="T2" fmla="*/ 0 w 44"/>
                      <a:gd name="T3" fmla="*/ 24 h 57"/>
                      <a:gd name="T4" fmla="*/ 0 w 44"/>
                      <a:gd name="T5" fmla="*/ 57 h 57"/>
                      <a:gd name="T6" fmla="*/ 44 w 44"/>
                      <a:gd name="T7" fmla="*/ 31 h 57"/>
                      <a:gd name="T8" fmla="*/ 44 w 44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"/>
                      <a:gd name="T16" fmla="*/ 0 h 57"/>
                      <a:gd name="T17" fmla="*/ 44 w 44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" h="57">
                        <a:moveTo>
                          <a:pt x="44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4" y="31"/>
                        </a:lnTo>
                        <a:lnTo>
                          <a:pt x="44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5" name="Freeform 144">
                    <a:extLst>
                      <a:ext uri="{FF2B5EF4-FFF2-40B4-BE49-F238E27FC236}">
                        <a16:creationId xmlns:a16="http://schemas.microsoft.com/office/drawing/2014/main" id="{E0226563-12FD-7C6A-6E9D-5A9A525AFC4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6" name="Freeform 145">
                    <a:extLst>
                      <a:ext uri="{FF2B5EF4-FFF2-40B4-BE49-F238E27FC236}">
                        <a16:creationId xmlns:a16="http://schemas.microsoft.com/office/drawing/2014/main" id="{ECCFE321-9028-FFA3-8359-0C1E84DC5C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623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7" name="Freeform 146">
                    <a:extLst>
                      <a:ext uri="{FF2B5EF4-FFF2-40B4-BE49-F238E27FC236}">
                        <a16:creationId xmlns:a16="http://schemas.microsoft.com/office/drawing/2014/main" id="{A58E94C4-FEBD-4430-97E7-635CE2E9C09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8" name="Freeform 147">
                    <a:extLst>
                      <a:ext uri="{FF2B5EF4-FFF2-40B4-BE49-F238E27FC236}">
                        <a16:creationId xmlns:a16="http://schemas.microsoft.com/office/drawing/2014/main" id="{C426C8DA-F9D4-44DA-7404-A457CFBE2E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671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3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3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19" name="Freeform 148">
                    <a:extLst>
                      <a:ext uri="{FF2B5EF4-FFF2-40B4-BE49-F238E27FC236}">
                        <a16:creationId xmlns:a16="http://schemas.microsoft.com/office/drawing/2014/main" id="{E5E9333A-A77B-9F7B-7981-9427A429B72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0" name="Freeform 149">
                    <a:extLst>
                      <a:ext uri="{FF2B5EF4-FFF2-40B4-BE49-F238E27FC236}">
                        <a16:creationId xmlns:a16="http://schemas.microsoft.com/office/drawing/2014/main" id="{C7C992CE-4CB9-2D29-BFA1-618E8F2270D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725"/>
                    <a:ext cx="45" cy="57"/>
                  </a:xfrm>
                  <a:custGeom>
                    <a:avLst/>
                    <a:gdLst>
                      <a:gd name="T0" fmla="*/ 45 w 45"/>
                      <a:gd name="T1" fmla="*/ 0 h 57"/>
                      <a:gd name="T2" fmla="*/ 0 w 45"/>
                      <a:gd name="T3" fmla="*/ 24 h 57"/>
                      <a:gd name="T4" fmla="*/ 0 w 45"/>
                      <a:gd name="T5" fmla="*/ 57 h 57"/>
                      <a:gd name="T6" fmla="*/ 45 w 45"/>
                      <a:gd name="T7" fmla="*/ 31 h 57"/>
                      <a:gd name="T8" fmla="*/ 45 w 45"/>
                      <a:gd name="T9" fmla="*/ 0 h 5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7"/>
                      <a:gd name="T17" fmla="*/ 45 w 45"/>
                      <a:gd name="T18" fmla="*/ 57 h 5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7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7"/>
                        </a:lnTo>
                        <a:lnTo>
                          <a:pt x="45" y="31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1" name="Freeform 159">
                    <a:extLst>
                      <a:ext uri="{FF2B5EF4-FFF2-40B4-BE49-F238E27FC236}">
                        <a16:creationId xmlns:a16="http://schemas.microsoft.com/office/drawing/2014/main" id="{B8DEB869-B4C5-9565-CECF-C0AE982D8A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0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2" name="Freeform 160">
                    <a:extLst>
                      <a:ext uri="{FF2B5EF4-FFF2-40B4-BE49-F238E27FC236}">
                        <a16:creationId xmlns:a16="http://schemas.microsoft.com/office/drawing/2014/main" id="{1F13C1F2-6B95-3E2E-7A84-CC3E8CB14C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7" y="2166"/>
                    <a:ext cx="673" cy="414"/>
                  </a:xfrm>
                  <a:custGeom>
                    <a:avLst/>
                    <a:gdLst>
                      <a:gd name="T0" fmla="*/ 0 w 673"/>
                      <a:gd name="T1" fmla="*/ 362 h 414"/>
                      <a:gd name="T2" fmla="*/ 633 w 673"/>
                      <a:gd name="T3" fmla="*/ 2 h 414"/>
                      <a:gd name="T4" fmla="*/ 634 w 673"/>
                      <a:gd name="T5" fmla="*/ 0 h 414"/>
                      <a:gd name="T6" fmla="*/ 640 w 673"/>
                      <a:gd name="T7" fmla="*/ 0 h 414"/>
                      <a:gd name="T8" fmla="*/ 647 w 673"/>
                      <a:gd name="T9" fmla="*/ 2 h 414"/>
                      <a:gd name="T10" fmla="*/ 655 w 673"/>
                      <a:gd name="T11" fmla="*/ 4 h 414"/>
                      <a:gd name="T12" fmla="*/ 662 w 673"/>
                      <a:gd name="T13" fmla="*/ 10 h 414"/>
                      <a:gd name="T14" fmla="*/ 670 w 673"/>
                      <a:gd name="T15" fmla="*/ 19 h 414"/>
                      <a:gd name="T16" fmla="*/ 673 w 673"/>
                      <a:gd name="T17" fmla="*/ 34 h 414"/>
                      <a:gd name="T18" fmla="*/ 673 w 673"/>
                      <a:gd name="T19" fmla="*/ 54 h 414"/>
                      <a:gd name="T20" fmla="*/ 41 w 673"/>
                      <a:gd name="T21" fmla="*/ 414 h 414"/>
                      <a:gd name="T22" fmla="*/ 0 w 673"/>
                      <a:gd name="T23" fmla="*/ 362 h 41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673"/>
                      <a:gd name="T37" fmla="*/ 0 h 414"/>
                      <a:gd name="T38" fmla="*/ 673 w 673"/>
                      <a:gd name="T39" fmla="*/ 414 h 41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673" h="414">
                        <a:moveTo>
                          <a:pt x="0" y="362"/>
                        </a:moveTo>
                        <a:lnTo>
                          <a:pt x="633" y="2"/>
                        </a:lnTo>
                        <a:lnTo>
                          <a:pt x="634" y="0"/>
                        </a:lnTo>
                        <a:lnTo>
                          <a:pt x="640" y="0"/>
                        </a:lnTo>
                        <a:lnTo>
                          <a:pt x="647" y="2"/>
                        </a:lnTo>
                        <a:lnTo>
                          <a:pt x="655" y="4"/>
                        </a:lnTo>
                        <a:lnTo>
                          <a:pt x="662" y="10"/>
                        </a:lnTo>
                        <a:lnTo>
                          <a:pt x="670" y="19"/>
                        </a:lnTo>
                        <a:lnTo>
                          <a:pt x="673" y="34"/>
                        </a:lnTo>
                        <a:lnTo>
                          <a:pt x="673" y="54"/>
                        </a:lnTo>
                        <a:lnTo>
                          <a:pt x="41" y="414"/>
                        </a:lnTo>
                        <a:lnTo>
                          <a:pt x="0" y="36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3" name="Freeform 161">
                    <a:extLst>
                      <a:ext uri="{FF2B5EF4-FFF2-40B4-BE49-F238E27FC236}">
                        <a16:creationId xmlns:a16="http://schemas.microsoft.com/office/drawing/2014/main" id="{1A34B162-64B6-722A-7BD5-449D455532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3" y="2168"/>
                    <a:ext cx="667" cy="406"/>
                  </a:xfrm>
                  <a:custGeom>
                    <a:avLst/>
                    <a:gdLst>
                      <a:gd name="T0" fmla="*/ 630 w 667"/>
                      <a:gd name="T1" fmla="*/ 0 h 406"/>
                      <a:gd name="T2" fmla="*/ 632 w 667"/>
                      <a:gd name="T3" fmla="*/ 0 h 406"/>
                      <a:gd name="T4" fmla="*/ 638 w 667"/>
                      <a:gd name="T5" fmla="*/ 0 h 406"/>
                      <a:gd name="T6" fmla="*/ 645 w 667"/>
                      <a:gd name="T7" fmla="*/ 2 h 406"/>
                      <a:gd name="T8" fmla="*/ 654 w 667"/>
                      <a:gd name="T9" fmla="*/ 6 h 406"/>
                      <a:gd name="T10" fmla="*/ 662 w 667"/>
                      <a:gd name="T11" fmla="*/ 15 h 406"/>
                      <a:gd name="T12" fmla="*/ 666 w 667"/>
                      <a:gd name="T13" fmla="*/ 28 h 406"/>
                      <a:gd name="T14" fmla="*/ 667 w 667"/>
                      <a:gd name="T15" fmla="*/ 47 h 406"/>
                      <a:gd name="T16" fmla="*/ 35 w 667"/>
                      <a:gd name="T17" fmla="*/ 406 h 406"/>
                      <a:gd name="T18" fmla="*/ 0 w 667"/>
                      <a:gd name="T19" fmla="*/ 360 h 406"/>
                      <a:gd name="T20" fmla="*/ 630 w 667"/>
                      <a:gd name="T21" fmla="*/ 0 h 40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67"/>
                      <a:gd name="T34" fmla="*/ 0 h 406"/>
                      <a:gd name="T35" fmla="*/ 667 w 667"/>
                      <a:gd name="T36" fmla="*/ 406 h 40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67" h="406">
                        <a:moveTo>
                          <a:pt x="630" y="0"/>
                        </a:moveTo>
                        <a:lnTo>
                          <a:pt x="632" y="0"/>
                        </a:lnTo>
                        <a:lnTo>
                          <a:pt x="638" y="0"/>
                        </a:lnTo>
                        <a:lnTo>
                          <a:pt x="645" y="2"/>
                        </a:lnTo>
                        <a:lnTo>
                          <a:pt x="654" y="6"/>
                        </a:lnTo>
                        <a:lnTo>
                          <a:pt x="662" y="15"/>
                        </a:lnTo>
                        <a:lnTo>
                          <a:pt x="666" y="28"/>
                        </a:lnTo>
                        <a:lnTo>
                          <a:pt x="667" y="47"/>
                        </a:lnTo>
                        <a:lnTo>
                          <a:pt x="35" y="406"/>
                        </a:lnTo>
                        <a:lnTo>
                          <a:pt x="0" y="360"/>
                        </a:lnTo>
                        <a:lnTo>
                          <a:pt x="630" y="0"/>
                        </a:lnTo>
                        <a:close/>
                      </a:path>
                    </a:pathLst>
                  </a:custGeom>
                  <a:solidFill>
                    <a:srgbClr val="FF2B2B"/>
                  </a:solidFill>
                  <a:ln w="0">
                    <a:solidFill>
                      <a:srgbClr val="FF2B2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4" name="Freeform 162">
                    <a:extLst>
                      <a:ext uri="{FF2B5EF4-FFF2-40B4-BE49-F238E27FC236}">
                        <a16:creationId xmlns:a16="http://schemas.microsoft.com/office/drawing/2014/main" id="{326D229D-696E-F798-E248-808D6124A50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48" y="2170"/>
                    <a:ext cx="661" cy="397"/>
                  </a:xfrm>
                  <a:custGeom>
                    <a:avLst/>
                    <a:gdLst>
                      <a:gd name="T0" fmla="*/ 629 w 661"/>
                      <a:gd name="T1" fmla="*/ 0 h 397"/>
                      <a:gd name="T2" fmla="*/ 631 w 661"/>
                      <a:gd name="T3" fmla="*/ 0 h 397"/>
                      <a:gd name="T4" fmla="*/ 638 w 661"/>
                      <a:gd name="T5" fmla="*/ 0 h 397"/>
                      <a:gd name="T6" fmla="*/ 646 w 661"/>
                      <a:gd name="T7" fmla="*/ 4 h 397"/>
                      <a:gd name="T8" fmla="*/ 655 w 661"/>
                      <a:gd name="T9" fmla="*/ 11 h 397"/>
                      <a:gd name="T10" fmla="*/ 661 w 661"/>
                      <a:gd name="T11" fmla="*/ 22 h 397"/>
                      <a:gd name="T12" fmla="*/ 661 w 661"/>
                      <a:gd name="T13" fmla="*/ 39 h 397"/>
                      <a:gd name="T14" fmla="*/ 32 w 661"/>
                      <a:gd name="T15" fmla="*/ 397 h 397"/>
                      <a:gd name="T16" fmla="*/ 0 w 661"/>
                      <a:gd name="T17" fmla="*/ 358 h 397"/>
                      <a:gd name="T18" fmla="*/ 629 w 661"/>
                      <a:gd name="T19" fmla="*/ 0 h 397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61"/>
                      <a:gd name="T31" fmla="*/ 0 h 397"/>
                      <a:gd name="T32" fmla="*/ 661 w 661"/>
                      <a:gd name="T33" fmla="*/ 397 h 397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61" h="397">
                        <a:moveTo>
                          <a:pt x="629" y="0"/>
                        </a:moveTo>
                        <a:lnTo>
                          <a:pt x="631" y="0"/>
                        </a:lnTo>
                        <a:lnTo>
                          <a:pt x="638" y="0"/>
                        </a:lnTo>
                        <a:lnTo>
                          <a:pt x="646" y="4"/>
                        </a:lnTo>
                        <a:lnTo>
                          <a:pt x="655" y="11"/>
                        </a:lnTo>
                        <a:lnTo>
                          <a:pt x="661" y="22"/>
                        </a:lnTo>
                        <a:lnTo>
                          <a:pt x="661" y="39"/>
                        </a:lnTo>
                        <a:lnTo>
                          <a:pt x="32" y="397"/>
                        </a:lnTo>
                        <a:lnTo>
                          <a:pt x="0" y="358"/>
                        </a:lnTo>
                        <a:lnTo>
                          <a:pt x="629" y="0"/>
                        </a:lnTo>
                        <a:close/>
                      </a:path>
                    </a:pathLst>
                  </a:custGeom>
                  <a:solidFill>
                    <a:srgbClr val="FF5555"/>
                  </a:solidFill>
                  <a:ln w="0">
                    <a:solidFill>
                      <a:srgbClr val="FF555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5" name="Freeform 163">
                    <a:extLst>
                      <a:ext uri="{FF2B5EF4-FFF2-40B4-BE49-F238E27FC236}">
                        <a16:creationId xmlns:a16="http://schemas.microsoft.com/office/drawing/2014/main" id="{4B9513B9-EEC8-1DFF-124D-B8BB39B2B9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56" y="2170"/>
                    <a:ext cx="653" cy="391"/>
                  </a:xfrm>
                  <a:custGeom>
                    <a:avLst/>
                    <a:gdLst>
                      <a:gd name="T0" fmla="*/ 625 w 653"/>
                      <a:gd name="T1" fmla="*/ 0 h 391"/>
                      <a:gd name="T2" fmla="*/ 627 w 653"/>
                      <a:gd name="T3" fmla="*/ 0 h 391"/>
                      <a:gd name="T4" fmla="*/ 632 w 653"/>
                      <a:gd name="T5" fmla="*/ 2 h 391"/>
                      <a:gd name="T6" fmla="*/ 640 w 653"/>
                      <a:gd name="T7" fmla="*/ 6 h 391"/>
                      <a:gd name="T8" fmla="*/ 647 w 653"/>
                      <a:gd name="T9" fmla="*/ 11 h 391"/>
                      <a:gd name="T10" fmla="*/ 651 w 653"/>
                      <a:gd name="T11" fmla="*/ 21 h 391"/>
                      <a:gd name="T12" fmla="*/ 653 w 653"/>
                      <a:gd name="T13" fmla="*/ 33 h 391"/>
                      <a:gd name="T14" fmla="*/ 24 w 653"/>
                      <a:gd name="T15" fmla="*/ 391 h 391"/>
                      <a:gd name="T16" fmla="*/ 0 w 653"/>
                      <a:gd name="T17" fmla="*/ 358 h 391"/>
                      <a:gd name="T18" fmla="*/ 625 w 653"/>
                      <a:gd name="T19" fmla="*/ 0 h 391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653"/>
                      <a:gd name="T31" fmla="*/ 0 h 391"/>
                      <a:gd name="T32" fmla="*/ 653 w 653"/>
                      <a:gd name="T33" fmla="*/ 391 h 391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653" h="391">
                        <a:moveTo>
                          <a:pt x="625" y="0"/>
                        </a:moveTo>
                        <a:lnTo>
                          <a:pt x="627" y="0"/>
                        </a:lnTo>
                        <a:lnTo>
                          <a:pt x="632" y="2"/>
                        </a:lnTo>
                        <a:lnTo>
                          <a:pt x="640" y="6"/>
                        </a:lnTo>
                        <a:lnTo>
                          <a:pt x="647" y="11"/>
                        </a:lnTo>
                        <a:lnTo>
                          <a:pt x="651" y="21"/>
                        </a:lnTo>
                        <a:lnTo>
                          <a:pt x="653" y="33"/>
                        </a:lnTo>
                        <a:lnTo>
                          <a:pt x="24" y="391"/>
                        </a:lnTo>
                        <a:lnTo>
                          <a:pt x="0" y="358"/>
                        </a:lnTo>
                        <a:lnTo>
                          <a:pt x="625" y="0"/>
                        </a:lnTo>
                        <a:close/>
                      </a:path>
                    </a:pathLst>
                  </a:custGeom>
                  <a:solidFill>
                    <a:srgbClr val="FF8080"/>
                  </a:solidFill>
                  <a:ln w="0">
                    <a:solidFill>
                      <a:srgbClr val="FF8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6" name="Freeform 164">
                    <a:extLst>
                      <a:ext uri="{FF2B5EF4-FFF2-40B4-BE49-F238E27FC236}">
                        <a16:creationId xmlns:a16="http://schemas.microsoft.com/office/drawing/2014/main" id="{8E67E6DE-36A6-3B9E-6343-E5084B856B9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1" y="2170"/>
                    <a:ext cx="646" cy="384"/>
                  </a:xfrm>
                  <a:custGeom>
                    <a:avLst/>
                    <a:gdLst>
                      <a:gd name="T0" fmla="*/ 623 w 646"/>
                      <a:gd name="T1" fmla="*/ 0 h 384"/>
                      <a:gd name="T2" fmla="*/ 625 w 646"/>
                      <a:gd name="T3" fmla="*/ 2 h 384"/>
                      <a:gd name="T4" fmla="*/ 627 w 646"/>
                      <a:gd name="T5" fmla="*/ 2 h 384"/>
                      <a:gd name="T6" fmla="*/ 631 w 646"/>
                      <a:gd name="T7" fmla="*/ 4 h 384"/>
                      <a:gd name="T8" fmla="*/ 635 w 646"/>
                      <a:gd name="T9" fmla="*/ 6 h 384"/>
                      <a:gd name="T10" fmla="*/ 638 w 646"/>
                      <a:gd name="T11" fmla="*/ 9 h 384"/>
                      <a:gd name="T12" fmla="*/ 642 w 646"/>
                      <a:gd name="T13" fmla="*/ 13 h 384"/>
                      <a:gd name="T14" fmla="*/ 644 w 646"/>
                      <a:gd name="T15" fmla="*/ 17 h 384"/>
                      <a:gd name="T16" fmla="*/ 646 w 646"/>
                      <a:gd name="T17" fmla="*/ 22 h 384"/>
                      <a:gd name="T18" fmla="*/ 646 w 646"/>
                      <a:gd name="T19" fmla="*/ 30 h 384"/>
                      <a:gd name="T20" fmla="*/ 19 w 646"/>
                      <a:gd name="T21" fmla="*/ 384 h 384"/>
                      <a:gd name="T22" fmla="*/ 0 w 646"/>
                      <a:gd name="T23" fmla="*/ 358 h 384"/>
                      <a:gd name="T24" fmla="*/ 623 w 646"/>
                      <a:gd name="T25" fmla="*/ 0 h 38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46"/>
                      <a:gd name="T40" fmla="*/ 0 h 384"/>
                      <a:gd name="T41" fmla="*/ 646 w 646"/>
                      <a:gd name="T42" fmla="*/ 384 h 38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46" h="384">
                        <a:moveTo>
                          <a:pt x="623" y="0"/>
                        </a:moveTo>
                        <a:lnTo>
                          <a:pt x="625" y="2"/>
                        </a:lnTo>
                        <a:lnTo>
                          <a:pt x="627" y="2"/>
                        </a:lnTo>
                        <a:lnTo>
                          <a:pt x="631" y="4"/>
                        </a:lnTo>
                        <a:lnTo>
                          <a:pt x="635" y="6"/>
                        </a:lnTo>
                        <a:lnTo>
                          <a:pt x="638" y="9"/>
                        </a:lnTo>
                        <a:lnTo>
                          <a:pt x="642" y="13"/>
                        </a:lnTo>
                        <a:lnTo>
                          <a:pt x="644" y="17"/>
                        </a:lnTo>
                        <a:lnTo>
                          <a:pt x="646" y="22"/>
                        </a:lnTo>
                        <a:lnTo>
                          <a:pt x="646" y="30"/>
                        </a:lnTo>
                        <a:lnTo>
                          <a:pt x="19" y="384"/>
                        </a:lnTo>
                        <a:lnTo>
                          <a:pt x="0" y="358"/>
                        </a:lnTo>
                        <a:lnTo>
                          <a:pt x="623" y="0"/>
                        </a:lnTo>
                        <a:close/>
                      </a:path>
                    </a:pathLst>
                  </a:custGeom>
                  <a:solidFill>
                    <a:srgbClr val="FFAAAA"/>
                  </a:solidFill>
                  <a:ln w="0">
                    <a:solidFill>
                      <a:srgbClr val="FFAAAA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7" name="Freeform 165">
                    <a:extLst>
                      <a:ext uri="{FF2B5EF4-FFF2-40B4-BE49-F238E27FC236}">
                        <a16:creationId xmlns:a16="http://schemas.microsoft.com/office/drawing/2014/main" id="{9776ADB7-994D-E301-96DB-4DDADF4DED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69" y="2172"/>
                    <a:ext cx="638" cy="376"/>
                  </a:xfrm>
                  <a:custGeom>
                    <a:avLst/>
                    <a:gdLst>
                      <a:gd name="T0" fmla="*/ 619 w 638"/>
                      <a:gd name="T1" fmla="*/ 0 h 376"/>
                      <a:gd name="T2" fmla="*/ 621 w 638"/>
                      <a:gd name="T3" fmla="*/ 0 h 376"/>
                      <a:gd name="T4" fmla="*/ 623 w 638"/>
                      <a:gd name="T5" fmla="*/ 2 h 376"/>
                      <a:gd name="T6" fmla="*/ 627 w 638"/>
                      <a:gd name="T7" fmla="*/ 6 h 376"/>
                      <a:gd name="T8" fmla="*/ 632 w 638"/>
                      <a:gd name="T9" fmla="*/ 9 h 376"/>
                      <a:gd name="T10" fmla="*/ 634 w 638"/>
                      <a:gd name="T11" fmla="*/ 13 h 376"/>
                      <a:gd name="T12" fmla="*/ 638 w 638"/>
                      <a:gd name="T13" fmla="*/ 17 h 376"/>
                      <a:gd name="T14" fmla="*/ 638 w 638"/>
                      <a:gd name="T15" fmla="*/ 22 h 376"/>
                      <a:gd name="T16" fmla="*/ 13 w 638"/>
                      <a:gd name="T17" fmla="*/ 376 h 376"/>
                      <a:gd name="T18" fmla="*/ 0 w 638"/>
                      <a:gd name="T19" fmla="*/ 356 h 376"/>
                      <a:gd name="T20" fmla="*/ 619 w 638"/>
                      <a:gd name="T21" fmla="*/ 0 h 37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38"/>
                      <a:gd name="T34" fmla="*/ 0 h 376"/>
                      <a:gd name="T35" fmla="*/ 638 w 638"/>
                      <a:gd name="T36" fmla="*/ 376 h 376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38" h="376">
                        <a:moveTo>
                          <a:pt x="619" y="0"/>
                        </a:moveTo>
                        <a:lnTo>
                          <a:pt x="621" y="0"/>
                        </a:lnTo>
                        <a:lnTo>
                          <a:pt x="623" y="2"/>
                        </a:lnTo>
                        <a:lnTo>
                          <a:pt x="627" y="6"/>
                        </a:lnTo>
                        <a:lnTo>
                          <a:pt x="632" y="9"/>
                        </a:lnTo>
                        <a:lnTo>
                          <a:pt x="634" y="13"/>
                        </a:lnTo>
                        <a:lnTo>
                          <a:pt x="638" y="17"/>
                        </a:lnTo>
                        <a:lnTo>
                          <a:pt x="638" y="22"/>
                        </a:lnTo>
                        <a:lnTo>
                          <a:pt x="13" y="376"/>
                        </a:lnTo>
                        <a:lnTo>
                          <a:pt x="0" y="356"/>
                        </a:lnTo>
                        <a:lnTo>
                          <a:pt x="619" y="0"/>
                        </a:lnTo>
                        <a:close/>
                      </a:path>
                    </a:pathLst>
                  </a:custGeom>
                  <a:solidFill>
                    <a:srgbClr val="FFD5D5"/>
                  </a:solidFill>
                  <a:ln w="0">
                    <a:solidFill>
                      <a:srgbClr val="FFD5D5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8" name="Freeform 166">
                    <a:extLst>
                      <a:ext uri="{FF2B5EF4-FFF2-40B4-BE49-F238E27FC236}">
                        <a16:creationId xmlns:a16="http://schemas.microsoft.com/office/drawing/2014/main" id="{78AC448C-833E-45F7-86E3-40AB031B36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74" y="2172"/>
                    <a:ext cx="633" cy="371"/>
                  </a:xfrm>
                  <a:custGeom>
                    <a:avLst/>
                    <a:gdLst>
                      <a:gd name="T0" fmla="*/ 633 w 633"/>
                      <a:gd name="T1" fmla="*/ 17 h 371"/>
                      <a:gd name="T2" fmla="*/ 8 w 633"/>
                      <a:gd name="T3" fmla="*/ 371 h 371"/>
                      <a:gd name="T4" fmla="*/ 0 w 633"/>
                      <a:gd name="T5" fmla="*/ 356 h 371"/>
                      <a:gd name="T6" fmla="*/ 620 w 633"/>
                      <a:gd name="T7" fmla="*/ 0 h 371"/>
                      <a:gd name="T8" fmla="*/ 633 w 633"/>
                      <a:gd name="T9" fmla="*/ 17 h 3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633"/>
                      <a:gd name="T16" fmla="*/ 0 h 371"/>
                      <a:gd name="T17" fmla="*/ 633 w 633"/>
                      <a:gd name="T18" fmla="*/ 371 h 3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633" h="371">
                        <a:moveTo>
                          <a:pt x="633" y="17"/>
                        </a:moveTo>
                        <a:lnTo>
                          <a:pt x="8" y="371"/>
                        </a:lnTo>
                        <a:lnTo>
                          <a:pt x="0" y="356"/>
                        </a:lnTo>
                        <a:lnTo>
                          <a:pt x="620" y="0"/>
                        </a:lnTo>
                        <a:lnTo>
                          <a:pt x="633" y="1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29" name="Freeform 167">
                    <a:extLst>
                      <a:ext uri="{FF2B5EF4-FFF2-40B4-BE49-F238E27FC236}">
                        <a16:creationId xmlns:a16="http://schemas.microsoft.com/office/drawing/2014/main" id="{AD58FF89-16A2-C004-3A51-B1B4C9EF69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  <a:close/>
                      </a:path>
                    </a:pathLst>
                  </a:custGeom>
                  <a:solidFill>
                    <a:srgbClr val="CC0000"/>
                  </a:solidFill>
                  <a:ln w="0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0" name="Freeform 168">
                    <a:extLst>
                      <a:ext uri="{FF2B5EF4-FFF2-40B4-BE49-F238E27FC236}">
                        <a16:creationId xmlns:a16="http://schemas.microsoft.com/office/drawing/2014/main" id="{A201A17B-1480-5421-5900-2A03DB3A64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2" y="2522"/>
                    <a:ext cx="65" cy="67"/>
                  </a:xfrm>
                  <a:custGeom>
                    <a:avLst/>
                    <a:gdLst>
                      <a:gd name="T0" fmla="*/ 47 w 65"/>
                      <a:gd name="T1" fmla="*/ 65 h 67"/>
                      <a:gd name="T2" fmla="*/ 60 w 65"/>
                      <a:gd name="T3" fmla="*/ 54 h 67"/>
                      <a:gd name="T4" fmla="*/ 65 w 65"/>
                      <a:gd name="T5" fmla="*/ 38 h 67"/>
                      <a:gd name="T6" fmla="*/ 62 w 65"/>
                      <a:gd name="T7" fmla="*/ 21 h 67"/>
                      <a:gd name="T8" fmla="*/ 51 w 65"/>
                      <a:gd name="T9" fmla="*/ 6 h 67"/>
                      <a:gd name="T10" fmla="*/ 36 w 65"/>
                      <a:gd name="T11" fmla="*/ 0 h 67"/>
                      <a:gd name="T12" fmla="*/ 19 w 65"/>
                      <a:gd name="T13" fmla="*/ 2 h 67"/>
                      <a:gd name="T14" fmla="*/ 6 w 65"/>
                      <a:gd name="T15" fmla="*/ 13 h 67"/>
                      <a:gd name="T16" fmla="*/ 0 w 65"/>
                      <a:gd name="T17" fmla="*/ 28 h 67"/>
                      <a:gd name="T18" fmla="*/ 4 w 65"/>
                      <a:gd name="T19" fmla="*/ 47 h 67"/>
                      <a:gd name="T20" fmla="*/ 15 w 65"/>
                      <a:gd name="T21" fmla="*/ 60 h 67"/>
                      <a:gd name="T22" fmla="*/ 30 w 65"/>
                      <a:gd name="T23" fmla="*/ 67 h 67"/>
                      <a:gd name="T24" fmla="*/ 47 w 65"/>
                      <a:gd name="T25" fmla="*/ 65 h 67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5"/>
                      <a:gd name="T40" fmla="*/ 0 h 67"/>
                      <a:gd name="T41" fmla="*/ 65 w 65"/>
                      <a:gd name="T42" fmla="*/ 67 h 67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5" h="67">
                        <a:moveTo>
                          <a:pt x="47" y="65"/>
                        </a:moveTo>
                        <a:lnTo>
                          <a:pt x="60" y="54"/>
                        </a:lnTo>
                        <a:lnTo>
                          <a:pt x="65" y="38"/>
                        </a:lnTo>
                        <a:lnTo>
                          <a:pt x="62" y="21"/>
                        </a:lnTo>
                        <a:lnTo>
                          <a:pt x="51" y="6"/>
                        </a:lnTo>
                        <a:lnTo>
                          <a:pt x="36" y="0"/>
                        </a:lnTo>
                        <a:lnTo>
                          <a:pt x="19" y="2"/>
                        </a:lnTo>
                        <a:lnTo>
                          <a:pt x="6" y="13"/>
                        </a:lnTo>
                        <a:lnTo>
                          <a:pt x="0" y="28"/>
                        </a:lnTo>
                        <a:lnTo>
                          <a:pt x="4" y="47"/>
                        </a:lnTo>
                        <a:lnTo>
                          <a:pt x="15" y="60"/>
                        </a:lnTo>
                        <a:lnTo>
                          <a:pt x="30" y="67"/>
                        </a:lnTo>
                        <a:lnTo>
                          <a:pt x="47" y="65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1" name="Freeform 169">
                    <a:extLst>
                      <a:ext uri="{FF2B5EF4-FFF2-40B4-BE49-F238E27FC236}">
                        <a16:creationId xmlns:a16="http://schemas.microsoft.com/office/drawing/2014/main" id="{F1E15CA0-455B-1F6D-69DB-BE296629C1F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09" y="2545"/>
                    <a:ext cx="141" cy="63"/>
                  </a:xfrm>
                  <a:custGeom>
                    <a:avLst/>
                    <a:gdLst>
                      <a:gd name="T0" fmla="*/ 0 w 141"/>
                      <a:gd name="T1" fmla="*/ 31 h 63"/>
                      <a:gd name="T2" fmla="*/ 75 w 141"/>
                      <a:gd name="T3" fmla="*/ 0 h 63"/>
                      <a:gd name="T4" fmla="*/ 141 w 141"/>
                      <a:gd name="T5" fmla="*/ 29 h 63"/>
                      <a:gd name="T6" fmla="*/ 71 w 141"/>
                      <a:gd name="T7" fmla="*/ 63 h 63"/>
                      <a:gd name="T8" fmla="*/ 0 w 141"/>
                      <a:gd name="T9" fmla="*/ 31 h 6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41"/>
                      <a:gd name="T16" fmla="*/ 0 h 63"/>
                      <a:gd name="T17" fmla="*/ 141 w 141"/>
                      <a:gd name="T18" fmla="*/ 63 h 6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41" h="63">
                        <a:moveTo>
                          <a:pt x="0" y="31"/>
                        </a:moveTo>
                        <a:lnTo>
                          <a:pt x="75" y="0"/>
                        </a:lnTo>
                        <a:lnTo>
                          <a:pt x="141" y="29"/>
                        </a:lnTo>
                        <a:lnTo>
                          <a:pt x="71" y="63"/>
                        </a:lnTo>
                        <a:lnTo>
                          <a:pt x="0" y="31"/>
                        </a:lnTo>
                        <a:close/>
                      </a:path>
                    </a:pathLst>
                  </a:custGeom>
                  <a:solidFill>
                    <a:srgbClr val="80FF80"/>
                  </a:solidFill>
                  <a:ln w="0">
                    <a:solidFill>
                      <a:srgbClr val="80FF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2" name="Freeform 175">
                    <a:extLst>
                      <a:ext uri="{FF2B5EF4-FFF2-40B4-BE49-F238E27FC236}">
                        <a16:creationId xmlns:a16="http://schemas.microsoft.com/office/drawing/2014/main" id="{83851B3B-57A2-8336-2BBD-F9FF35A780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271" y="2228"/>
                    <a:ext cx="1073" cy="471"/>
                  </a:xfrm>
                  <a:custGeom>
                    <a:avLst/>
                    <a:gdLst>
                      <a:gd name="T0" fmla="*/ 1073 w 1073"/>
                      <a:gd name="T1" fmla="*/ 456 h 471"/>
                      <a:gd name="T2" fmla="*/ 981 w 1073"/>
                      <a:gd name="T3" fmla="*/ 294 h 471"/>
                      <a:gd name="T4" fmla="*/ 977 w 1073"/>
                      <a:gd name="T5" fmla="*/ 296 h 471"/>
                      <a:gd name="T6" fmla="*/ 966 w 1073"/>
                      <a:gd name="T7" fmla="*/ 304 h 471"/>
                      <a:gd name="T8" fmla="*/ 949 w 1073"/>
                      <a:gd name="T9" fmla="*/ 315 h 471"/>
                      <a:gd name="T10" fmla="*/ 925 w 1073"/>
                      <a:gd name="T11" fmla="*/ 330 h 471"/>
                      <a:gd name="T12" fmla="*/ 897 w 1073"/>
                      <a:gd name="T13" fmla="*/ 346 h 471"/>
                      <a:gd name="T14" fmla="*/ 866 w 1073"/>
                      <a:gd name="T15" fmla="*/ 365 h 471"/>
                      <a:gd name="T16" fmla="*/ 829 w 1073"/>
                      <a:gd name="T17" fmla="*/ 383 h 471"/>
                      <a:gd name="T18" fmla="*/ 790 w 1073"/>
                      <a:gd name="T19" fmla="*/ 402 h 471"/>
                      <a:gd name="T20" fmla="*/ 749 w 1073"/>
                      <a:gd name="T21" fmla="*/ 421 h 471"/>
                      <a:gd name="T22" fmla="*/ 708 w 1073"/>
                      <a:gd name="T23" fmla="*/ 435 h 471"/>
                      <a:gd name="T24" fmla="*/ 665 w 1073"/>
                      <a:gd name="T25" fmla="*/ 448 h 471"/>
                      <a:gd name="T26" fmla="*/ 662 w 1073"/>
                      <a:gd name="T27" fmla="*/ 450 h 471"/>
                      <a:gd name="T28" fmla="*/ 653 w 1073"/>
                      <a:gd name="T29" fmla="*/ 452 h 471"/>
                      <a:gd name="T30" fmla="*/ 638 w 1073"/>
                      <a:gd name="T31" fmla="*/ 456 h 471"/>
                      <a:gd name="T32" fmla="*/ 615 w 1073"/>
                      <a:gd name="T33" fmla="*/ 461 h 471"/>
                      <a:gd name="T34" fmla="*/ 586 w 1073"/>
                      <a:gd name="T35" fmla="*/ 465 h 471"/>
                      <a:gd name="T36" fmla="*/ 549 w 1073"/>
                      <a:gd name="T37" fmla="*/ 469 h 471"/>
                      <a:gd name="T38" fmla="*/ 502 w 1073"/>
                      <a:gd name="T39" fmla="*/ 471 h 471"/>
                      <a:gd name="T40" fmla="*/ 447 w 1073"/>
                      <a:gd name="T41" fmla="*/ 471 h 471"/>
                      <a:gd name="T42" fmla="*/ 380 w 1073"/>
                      <a:gd name="T43" fmla="*/ 469 h 471"/>
                      <a:gd name="T44" fmla="*/ 304 w 1073"/>
                      <a:gd name="T45" fmla="*/ 463 h 471"/>
                      <a:gd name="T46" fmla="*/ 298 w 1073"/>
                      <a:gd name="T47" fmla="*/ 463 h 471"/>
                      <a:gd name="T48" fmla="*/ 280 w 1073"/>
                      <a:gd name="T49" fmla="*/ 459 h 471"/>
                      <a:gd name="T50" fmla="*/ 254 w 1073"/>
                      <a:gd name="T51" fmla="*/ 454 h 471"/>
                      <a:gd name="T52" fmla="*/ 222 w 1073"/>
                      <a:gd name="T53" fmla="*/ 446 h 471"/>
                      <a:gd name="T54" fmla="*/ 185 w 1073"/>
                      <a:gd name="T55" fmla="*/ 433 h 471"/>
                      <a:gd name="T56" fmla="*/ 146 w 1073"/>
                      <a:gd name="T57" fmla="*/ 417 h 471"/>
                      <a:gd name="T58" fmla="*/ 107 w 1073"/>
                      <a:gd name="T59" fmla="*/ 395 h 471"/>
                      <a:gd name="T60" fmla="*/ 70 w 1073"/>
                      <a:gd name="T61" fmla="*/ 367 h 471"/>
                      <a:gd name="T62" fmla="*/ 39 w 1073"/>
                      <a:gd name="T63" fmla="*/ 333 h 471"/>
                      <a:gd name="T64" fmla="*/ 37 w 1073"/>
                      <a:gd name="T65" fmla="*/ 330 h 471"/>
                      <a:gd name="T66" fmla="*/ 31 w 1073"/>
                      <a:gd name="T67" fmla="*/ 322 h 471"/>
                      <a:gd name="T68" fmla="*/ 22 w 1073"/>
                      <a:gd name="T69" fmla="*/ 307 h 471"/>
                      <a:gd name="T70" fmla="*/ 15 w 1073"/>
                      <a:gd name="T71" fmla="*/ 291 h 471"/>
                      <a:gd name="T72" fmla="*/ 5 w 1073"/>
                      <a:gd name="T73" fmla="*/ 268 h 471"/>
                      <a:gd name="T74" fmla="*/ 2 w 1073"/>
                      <a:gd name="T75" fmla="*/ 244 h 471"/>
                      <a:gd name="T76" fmla="*/ 0 w 1073"/>
                      <a:gd name="T77" fmla="*/ 215 h 471"/>
                      <a:gd name="T78" fmla="*/ 4 w 1073"/>
                      <a:gd name="T79" fmla="*/ 185 h 471"/>
                      <a:gd name="T80" fmla="*/ 16 w 1073"/>
                      <a:gd name="T81" fmla="*/ 154 h 471"/>
                      <a:gd name="T82" fmla="*/ 37 w 1073"/>
                      <a:gd name="T83" fmla="*/ 118 h 471"/>
                      <a:gd name="T84" fmla="*/ 68 w 1073"/>
                      <a:gd name="T85" fmla="*/ 85 h 471"/>
                      <a:gd name="T86" fmla="*/ 70 w 1073"/>
                      <a:gd name="T87" fmla="*/ 81 h 471"/>
                      <a:gd name="T88" fmla="*/ 80 w 1073"/>
                      <a:gd name="T89" fmla="*/ 72 h 471"/>
                      <a:gd name="T90" fmla="*/ 93 w 1073"/>
                      <a:gd name="T91" fmla="*/ 61 h 471"/>
                      <a:gd name="T92" fmla="*/ 115 w 1073"/>
                      <a:gd name="T93" fmla="*/ 42 h 471"/>
                      <a:gd name="T94" fmla="*/ 144 w 1073"/>
                      <a:gd name="T95" fmla="*/ 24 h 471"/>
                      <a:gd name="T96" fmla="*/ 182 w 1073"/>
                      <a:gd name="T97" fmla="*/ 0 h 471"/>
                      <a:gd name="T98" fmla="*/ 328 w 1073"/>
                      <a:gd name="T99" fmla="*/ 141 h 471"/>
                      <a:gd name="T100" fmla="*/ 137 w 1073"/>
                      <a:gd name="T101" fmla="*/ 259 h 471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073"/>
                      <a:gd name="T154" fmla="*/ 0 h 471"/>
                      <a:gd name="T155" fmla="*/ 1073 w 1073"/>
                      <a:gd name="T156" fmla="*/ 471 h 471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073" h="471">
                        <a:moveTo>
                          <a:pt x="1073" y="456"/>
                        </a:moveTo>
                        <a:lnTo>
                          <a:pt x="981" y="294"/>
                        </a:lnTo>
                        <a:lnTo>
                          <a:pt x="977" y="296"/>
                        </a:lnTo>
                        <a:lnTo>
                          <a:pt x="966" y="304"/>
                        </a:lnTo>
                        <a:lnTo>
                          <a:pt x="949" y="315"/>
                        </a:lnTo>
                        <a:lnTo>
                          <a:pt x="925" y="330"/>
                        </a:lnTo>
                        <a:lnTo>
                          <a:pt x="897" y="346"/>
                        </a:lnTo>
                        <a:lnTo>
                          <a:pt x="866" y="365"/>
                        </a:lnTo>
                        <a:lnTo>
                          <a:pt x="829" y="383"/>
                        </a:lnTo>
                        <a:lnTo>
                          <a:pt x="790" y="402"/>
                        </a:lnTo>
                        <a:lnTo>
                          <a:pt x="749" y="421"/>
                        </a:lnTo>
                        <a:lnTo>
                          <a:pt x="708" y="435"/>
                        </a:lnTo>
                        <a:lnTo>
                          <a:pt x="665" y="448"/>
                        </a:lnTo>
                        <a:lnTo>
                          <a:pt x="662" y="450"/>
                        </a:lnTo>
                        <a:lnTo>
                          <a:pt x="653" y="452"/>
                        </a:lnTo>
                        <a:lnTo>
                          <a:pt x="638" y="456"/>
                        </a:lnTo>
                        <a:lnTo>
                          <a:pt x="615" y="461"/>
                        </a:lnTo>
                        <a:lnTo>
                          <a:pt x="586" y="465"/>
                        </a:lnTo>
                        <a:lnTo>
                          <a:pt x="549" y="469"/>
                        </a:lnTo>
                        <a:lnTo>
                          <a:pt x="502" y="471"/>
                        </a:lnTo>
                        <a:lnTo>
                          <a:pt x="447" y="471"/>
                        </a:lnTo>
                        <a:lnTo>
                          <a:pt x="380" y="469"/>
                        </a:lnTo>
                        <a:lnTo>
                          <a:pt x="304" y="463"/>
                        </a:lnTo>
                        <a:lnTo>
                          <a:pt x="298" y="463"/>
                        </a:lnTo>
                        <a:lnTo>
                          <a:pt x="280" y="459"/>
                        </a:lnTo>
                        <a:lnTo>
                          <a:pt x="254" y="454"/>
                        </a:lnTo>
                        <a:lnTo>
                          <a:pt x="222" y="446"/>
                        </a:lnTo>
                        <a:lnTo>
                          <a:pt x="185" y="433"/>
                        </a:lnTo>
                        <a:lnTo>
                          <a:pt x="146" y="417"/>
                        </a:lnTo>
                        <a:lnTo>
                          <a:pt x="107" y="395"/>
                        </a:lnTo>
                        <a:lnTo>
                          <a:pt x="70" y="367"/>
                        </a:lnTo>
                        <a:lnTo>
                          <a:pt x="39" y="333"/>
                        </a:lnTo>
                        <a:lnTo>
                          <a:pt x="37" y="330"/>
                        </a:lnTo>
                        <a:lnTo>
                          <a:pt x="31" y="322"/>
                        </a:lnTo>
                        <a:lnTo>
                          <a:pt x="22" y="307"/>
                        </a:lnTo>
                        <a:lnTo>
                          <a:pt x="15" y="291"/>
                        </a:lnTo>
                        <a:lnTo>
                          <a:pt x="5" y="268"/>
                        </a:lnTo>
                        <a:lnTo>
                          <a:pt x="2" y="244"/>
                        </a:lnTo>
                        <a:lnTo>
                          <a:pt x="0" y="215"/>
                        </a:lnTo>
                        <a:lnTo>
                          <a:pt x="4" y="185"/>
                        </a:lnTo>
                        <a:lnTo>
                          <a:pt x="16" y="154"/>
                        </a:lnTo>
                        <a:lnTo>
                          <a:pt x="37" y="118"/>
                        </a:lnTo>
                        <a:lnTo>
                          <a:pt x="68" y="85"/>
                        </a:lnTo>
                        <a:lnTo>
                          <a:pt x="70" y="81"/>
                        </a:lnTo>
                        <a:lnTo>
                          <a:pt x="80" y="72"/>
                        </a:lnTo>
                        <a:lnTo>
                          <a:pt x="93" y="61"/>
                        </a:lnTo>
                        <a:lnTo>
                          <a:pt x="115" y="42"/>
                        </a:lnTo>
                        <a:lnTo>
                          <a:pt x="144" y="24"/>
                        </a:lnTo>
                        <a:lnTo>
                          <a:pt x="182" y="0"/>
                        </a:lnTo>
                        <a:lnTo>
                          <a:pt x="328" y="141"/>
                        </a:lnTo>
                        <a:lnTo>
                          <a:pt x="137" y="259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3" name="Freeform 176">
                    <a:extLst>
                      <a:ext uri="{FF2B5EF4-FFF2-40B4-BE49-F238E27FC236}">
                        <a16:creationId xmlns:a16="http://schemas.microsoft.com/office/drawing/2014/main" id="{089C7F9A-A60B-F084-05BA-0E9F8F0D8B2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 w="0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4" name="Freeform 177">
                    <a:extLst>
                      <a:ext uri="{FF2B5EF4-FFF2-40B4-BE49-F238E27FC236}">
                        <a16:creationId xmlns:a16="http://schemas.microsoft.com/office/drawing/2014/main" id="{E7F48278-8FDF-83EB-7151-8CF35C87BAF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05" y="2563"/>
                    <a:ext cx="45" cy="58"/>
                  </a:xfrm>
                  <a:custGeom>
                    <a:avLst/>
                    <a:gdLst>
                      <a:gd name="T0" fmla="*/ 45 w 45"/>
                      <a:gd name="T1" fmla="*/ 0 h 58"/>
                      <a:gd name="T2" fmla="*/ 0 w 45"/>
                      <a:gd name="T3" fmla="*/ 24 h 58"/>
                      <a:gd name="T4" fmla="*/ 0 w 45"/>
                      <a:gd name="T5" fmla="*/ 58 h 58"/>
                      <a:gd name="T6" fmla="*/ 45 w 45"/>
                      <a:gd name="T7" fmla="*/ 34 h 58"/>
                      <a:gd name="T8" fmla="*/ 45 w 45"/>
                      <a:gd name="T9" fmla="*/ 0 h 5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5"/>
                      <a:gd name="T16" fmla="*/ 0 h 58"/>
                      <a:gd name="T17" fmla="*/ 45 w 45"/>
                      <a:gd name="T18" fmla="*/ 58 h 5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5" h="58">
                        <a:moveTo>
                          <a:pt x="45" y="0"/>
                        </a:moveTo>
                        <a:lnTo>
                          <a:pt x="0" y="24"/>
                        </a:lnTo>
                        <a:lnTo>
                          <a:pt x="0" y="58"/>
                        </a:lnTo>
                        <a:lnTo>
                          <a:pt x="45" y="34"/>
                        </a:lnTo>
                        <a:lnTo>
                          <a:pt x="45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5" name="Freeform 178">
                    <a:extLst>
                      <a:ext uri="{FF2B5EF4-FFF2-40B4-BE49-F238E27FC236}">
                        <a16:creationId xmlns:a16="http://schemas.microsoft.com/office/drawing/2014/main" id="{922537E8-9856-E9DC-6F3D-CCD38F8E456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0" y="1440"/>
                    <a:ext cx="1040" cy="732"/>
                  </a:xfrm>
                  <a:custGeom>
                    <a:avLst/>
                    <a:gdLst>
                      <a:gd name="T0" fmla="*/ 0 w 1040"/>
                      <a:gd name="T1" fmla="*/ 420 h 732"/>
                      <a:gd name="T2" fmla="*/ 72 w 1040"/>
                      <a:gd name="T3" fmla="*/ 166 h 732"/>
                      <a:gd name="T4" fmla="*/ 78 w 1040"/>
                      <a:gd name="T5" fmla="*/ 165 h 732"/>
                      <a:gd name="T6" fmla="*/ 89 w 1040"/>
                      <a:gd name="T7" fmla="*/ 155 h 732"/>
                      <a:gd name="T8" fmla="*/ 110 w 1040"/>
                      <a:gd name="T9" fmla="*/ 144 h 732"/>
                      <a:gd name="T10" fmla="*/ 136 w 1040"/>
                      <a:gd name="T11" fmla="*/ 129 h 732"/>
                      <a:gd name="T12" fmla="*/ 167 w 1040"/>
                      <a:gd name="T13" fmla="*/ 113 h 732"/>
                      <a:gd name="T14" fmla="*/ 206 w 1040"/>
                      <a:gd name="T15" fmla="*/ 92 h 732"/>
                      <a:gd name="T16" fmla="*/ 247 w 1040"/>
                      <a:gd name="T17" fmla="*/ 74 h 732"/>
                      <a:gd name="T18" fmla="*/ 295 w 1040"/>
                      <a:gd name="T19" fmla="*/ 55 h 732"/>
                      <a:gd name="T20" fmla="*/ 345 w 1040"/>
                      <a:gd name="T21" fmla="*/ 37 h 732"/>
                      <a:gd name="T22" fmla="*/ 397 w 1040"/>
                      <a:gd name="T23" fmla="*/ 22 h 732"/>
                      <a:gd name="T24" fmla="*/ 453 w 1040"/>
                      <a:gd name="T25" fmla="*/ 11 h 732"/>
                      <a:gd name="T26" fmla="*/ 510 w 1040"/>
                      <a:gd name="T27" fmla="*/ 3 h 732"/>
                      <a:gd name="T28" fmla="*/ 568 w 1040"/>
                      <a:gd name="T29" fmla="*/ 0 h 732"/>
                      <a:gd name="T30" fmla="*/ 575 w 1040"/>
                      <a:gd name="T31" fmla="*/ 0 h 732"/>
                      <a:gd name="T32" fmla="*/ 592 w 1040"/>
                      <a:gd name="T33" fmla="*/ 0 h 732"/>
                      <a:gd name="T34" fmla="*/ 619 w 1040"/>
                      <a:gd name="T35" fmla="*/ 1 h 732"/>
                      <a:gd name="T36" fmla="*/ 655 w 1040"/>
                      <a:gd name="T37" fmla="*/ 3 h 732"/>
                      <a:gd name="T38" fmla="*/ 696 w 1040"/>
                      <a:gd name="T39" fmla="*/ 7 h 732"/>
                      <a:gd name="T40" fmla="*/ 740 w 1040"/>
                      <a:gd name="T41" fmla="*/ 14 h 732"/>
                      <a:gd name="T42" fmla="*/ 788 w 1040"/>
                      <a:gd name="T43" fmla="*/ 22 h 732"/>
                      <a:gd name="T44" fmla="*/ 836 w 1040"/>
                      <a:gd name="T45" fmla="*/ 35 h 732"/>
                      <a:gd name="T46" fmla="*/ 883 w 1040"/>
                      <a:gd name="T47" fmla="*/ 51 h 732"/>
                      <a:gd name="T48" fmla="*/ 927 w 1040"/>
                      <a:gd name="T49" fmla="*/ 72 h 732"/>
                      <a:gd name="T50" fmla="*/ 966 w 1040"/>
                      <a:gd name="T51" fmla="*/ 98 h 732"/>
                      <a:gd name="T52" fmla="*/ 998 w 1040"/>
                      <a:gd name="T53" fmla="*/ 127 h 732"/>
                      <a:gd name="T54" fmla="*/ 1001 w 1040"/>
                      <a:gd name="T55" fmla="*/ 131 h 732"/>
                      <a:gd name="T56" fmla="*/ 1009 w 1040"/>
                      <a:gd name="T57" fmla="*/ 142 h 732"/>
                      <a:gd name="T58" fmla="*/ 1018 w 1040"/>
                      <a:gd name="T59" fmla="*/ 159 h 732"/>
                      <a:gd name="T60" fmla="*/ 1027 w 1040"/>
                      <a:gd name="T61" fmla="*/ 179 h 732"/>
                      <a:gd name="T62" fmla="*/ 1037 w 1040"/>
                      <a:gd name="T63" fmla="*/ 207 h 732"/>
                      <a:gd name="T64" fmla="*/ 1040 w 1040"/>
                      <a:gd name="T65" fmla="*/ 239 h 732"/>
                      <a:gd name="T66" fmla="*/ 1040 w 1040"/>
                      <a:gd name="T67" fmla="*/ 274 h 732"/>
                      <a:gd name="T68" fmla="*/ 1031 w 1040"/>
                      <a:gd name="T69" fmla="*/ 311 h 732"/>
                      <a:gd name="T70" fmla="*/ 1013 w 1040"/>
                      <a:gd name="T71" fmla="*/ 352 h 732"/>
                      <a:gd name="T72" fmla="*/ 1011 w 1040"/>
                      <a:gd name="T73" fmla="*/ 356 h 732"/>
                      <a:gd name="T74" fmla="*/ 1003 w 1040"/>
                      <a:gd name="T75" fmla="*/ 365 h 732"/>
                      <a:gd name="T76" fmla="*/ 990 w 1040"/>
                      <a:gd name="T77" fmla="*/ 378 h 732"/>
                      <a:gd name="T78" fmla="*/ 976 w 1040"/>
                      <a:gd name="T79" fmla="*/ 394 h 732"/>
                      <a:gd name="T80" fmla="*/ 955 w 1040"/>
                      <a:gd name="T81" fmla="*/ 413 h 732"/>
                      <a:gd name="T82" fmla="*/ 933 w 1040"/>
                      <a:gd name="T83" fmla="*/ 430 h 732"/>
                      <a:gd name="T84" fmla="*/ 907 w 1040"/>
                      <a:gd name="T85" fmla="*/ 448 h 732"/>
                      <a:gd name="T86" fmla="*/ 877 w 1040"/>
                      <a:gd name="T87" fmla="*/ 463 h 732"/>
                      <a:gd name="T88" fmla="*/ 759 w 1040"/>
                      <a:gd name="T89" fmla="*/ 732 h 7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0"/>
                      <a:gd name="T136" fmla="*/ 0 h 732"/>
                      <a:gd name="T137" fmla="*/ 1040 w 1040"/>
                      <a:gd name="T138" fmla="*/ 732 h 7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0" h="732">
                        <a:moveTo>
                          <a:pt x="0" y="420"/>
                        </a:moveTo>
                        <a:lnTo>
                          <a:pt x="72" y="166"/>
                        </a:lnTo>
                        <a:lnTo>
                          <a:pt x="78" y="165"/>
                        </a:lnTo>
                        <a:lnTo>
                          <a:pt x="89" y="155"/>
                        </a:lnTo>
                        <a:lnTo>
                          <a:pt x="110" y="144"/>
                        </a:lnTo>
                        <a:lnTo>
                          <a:pt x="136" y="129"/>
                        </a:lnTo>
                        <a:lnTo>
                          <a:pt x="167" y="113"/>
                        </a:lnTo>
                        <a:lnTo>
                          <a:pt x="206" y="92"/>
                        </a:lnTo>
                        <a:lnTo>
                          <a:pt x="247" y="74"/>
                        </a:lnTo>
                        <a:lnTo>
                          <a:pt x="295" y="55"/>
                        </a:lnTo>
                        <a:lnTo>
                          <a:pt x="345" y="37"/>
                        </a:lnTo>
                        <a:lnTo>
                          <a:pt x="397" y="22"/>
                        </a:lnTo>
                        <a:lnTo>
                          <a:pt x="453" y="11"/>
                        </a:lnTo>
                        <a:lnTo>
                          <a:pt x="510" y="3"/>
                        </a:lnTo>
                        <a:lnTo>
                          <a:pt x="568" y="0"/>
                        </a:lnTo>
                        <a:lnTo>
                          <a:pt x="575" y="0"/>
                        </a:lnTo>
                        <a:lnTo>
                          <a:pt x="592" y="0"/>
                        </a:lnTo>
                        <a:lnTo>
                          <a:pt x="619" y="1"/>
                        </a:lnTo>
                        <a:lnTo>
                          <a:pt x="655" y="3"/>
                        </a:lnTo>
                        <a:lnTo>
                          <a:pt x="696" y="7"/>
                        </a:lnTo>
                        <a:lnTo>
                          <a:pt x="740" y="14"/>
                        </a:lnTo>
                        <a:lnTo>
                          <a:pt x="788" y="22"/>
                        </a:lnTo>
                        <a:lnTo>
                          <a:pt x="836" y="35"/>
                        </a:lnTo>
                        <a:lnTo>
                          <a:pt x="883" y="51"/>
                        </a:lnTo>
                        <a:lnTo>
                          <a:pt x="927" y="72"/>
                        </a:lnTo>
                        <a:lnTo>
                          <a:pt x="966" y="98"/>
                        </a:lnTo>
                        <a:lnTo>
                          <a:pt x="998" y="127"/>
                        </a:lnTo>
                        <a:lnTo>
                          <a:pt x="1001" y="131"/>
                        </a:lnTo>
                        <a:lnTo>
                          <a:pt x="1009" y="142"/>
                        </a:lnTo>
                        <a:lnTo>
                          <a:pt x="1018" y="159"/>
                        </a:lnTo>
                        <a:lnTo>
                          <a:pt x="1027" y="179"/>
                        </a:lnTo>
                        <a:lnTo>
                          <a:pt x="1037" y="207"/>
                        </a:lnTo>
                        <a:lnTo>
                          <a:pt x="1040" y="239"/>
                        </a:lnTo>
                        <a:lnTo>
                          <a:pt x="1040" y="274"/>
                        </a:lnTo>
                        <a:lnTo>
                          <a:pt x="1031" y="311"/>
                        </a:lnTo>
                        <a:lnTo>
                          <a:pt x="1013" y="352"/>
                        </a:lnTo>
                        <a:lnTo>
                          <a:pt x="1011" y="356"/>
                        </a:lnTo>
                        <a:lnTo>
                          <a:pt x="1003" y="365"/>
                        </a:lnTo>
                        <a:lnTo>
                          <a:pt x="990" y="378"/>
                        </a:lnTo>
                        <a:lnTo>
                          <a:pt x="976" y="394"/>
                        </a:lnTo>
                        <a:lnTo>
                          <a:pt x="955" y="413"/>
                        </a:lnTo>
                        <a:lnTo>
                          <a:pt x="933" y="430"/>
                        </a:lnTo>
                        <a:lnTo>
                          <a:pt x="907" y="448"/>
                        </a:lnTo>
                        <a:lnTo>
                          <a:pt x="877" y="463"/>
                        </a:lnTo>
                        <a:lnTo>
                          <a:pt x="759" y="7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6" name="Freeform 179">
                    <a:extLst>
                      <a:ext uri="{FF2B5EF4-FFF2-40B4-BE49-F238E27FC236}">
                        <a16:creationId xmlns:a16="http://schemas.microsoft.com/office/drawing/2014/main" id="{3F9E03B9-52A0-9106-3E59-64A937B6214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8" y="1497"/>
                    <a:ext cx="1042" cy="677"/>
                  </a:xfrm>
                  <a:custGeom>
                    <a:avLst/>
                    <a:gdLst>
                      <a:gd name="T0" fmla="*/ 0 w 1042"/>
                      <a:gd name="T1" fmla="*/ 369 h 677"/>
                      <a:gd name="T2" fmla="*/ 74 w 1042"/>
                      <a:gd name="T3" fmla="*/ 167 h 677"/>
                      <a:gd name="T4" fmla="*/ 80 w 1042"/>
                      <a:gd name="T5" fmla="*/ 165 h 677"/>
                      <a:gd name="T6" fmla="*/ 91 w 1042"/>
                      <a:gd name="T7" fmla="*/ 156 h 677"/>
                      <a:gd name="T8" fmla="*/ 112 w 1042"/>
                      <a:gd name="T9" fmla="*/ 145 h 677"/>
                      <a:gd name="T10" fmla="*/ 138 w 1042"/>
                      <a:gd name="T11" fmla="*/ 130 h 677"/>
                      <a:gd name="T12" fmla="*/ 169 w 1042"/>
                      <a:gd name="T13" fmla="*/ 111 h 677"/>
                      <a:gd name="T14" fmla="*/ 208 w 1042"/>
                      <a:gd name="T15" fmla="*/ 93 h 677"/>
                      <a:gd name="T16" fmla="*/ 249 w 1042"/>
                      <a:gd name="T17" fmla="*/ 74 h 677"/>
                      <a:gd name="T18" fmla="*/ 297 w 1042"/>
                      <a:gd name="T19" fmla="*/ 56 h 677"/>
                      <a:gd name="T20" fmla="*/ 347 w 1042"/>
                      <a:gd name="T21" fmla="*/ 37 h 677"/>
                      <a:gd name="T22" fmla="*/ 399 w 1042"/>
                      <a:gd name="T23" fmla="*/ 22 h 677"/>
                      <a:gd name="T24" fmla="*/ 455 w 1042"/>
                      <a:gd name="T25" fmla="*/ 11 h 677"/>
                      <a:gd name="T26" fmla="*/ 512 w 1042"/>
                      <a:gd name="T27" fmla="*/ 2 h 677"/>
                      <a:gd name="T28" fmla="*/ 570 w 1042"/>
                      <a:gd name="T29" fmla="*/ 0 h 677"/>
                      <a:gd name="T30" fmla="*/ 577 w 1042"/>
                      <a:gd name="T31" fmla="*/ 0 h 677"/>
                      <a:gd name="T32" fmla="*/ 594 w 1042"/>
                      <a:gd name="T33" fmla="*/ 0 h 677"/>
                      <a:gd name="T34" fmla="*/ 621 w 1042"/>
                      <a:gd name="T35" fmla="*/ 2 h 677"/>
                      <a:gd name="T36" fmla="*/ 657 w 1042"/>
                      <a:gd name="T37" fmla="*/ 4 h 677"/>
                      <a:gd name="T38" fmla="*/ 698 w 1042"/>
                      <a:gd name="T39" fmla="*/ 7 h 677"/>
                      <a:gd name="T40" fmla="*/ 742 w 1042"/>
                      <a:gd name="T41" fmla="*/ 13 h 677"/>
                      <a:gd name="T42" fmla="*/ 790 w 1042"/>
                      <a:gd name="T43" fmla="*/ 22 h 677"/>
                      <a:gd name="T44" fmla="*/ 838 w 1042"/>
                      <a:gd name="T45" fmla="*/ 35 h 677"/>
                      <a:gd name="T46" fmla="*/ 885 w 1042"/>
                      <a:gd name="T47" fmla="*/ 52 h 677"/>
                      <a:gd name="T48" fmla="*/ 929 w 1042"/>
                      <a:gd name="T49" fmla="*/ 72 h 677"/>
                      <a:gd name="T50" fmla="*/ 968 w 1042"/>
                      <a:gd name="T51" fmla="*/ 98 h 677"/>
                      <a:gd name="T52" fmla="*/ 1000 w 1042"/>
                      <a:gd name="T53" fmla="*/ 128 h 677"/>
                      <a:gd name="T54" fmla="*/ 1003 w 1042"/>
                      <a:gd name="T55" fmla="*/ 132 h 677"/>
                      <a:gd name="T56" fmla="*/ 1011 w 1042"/>
                      <a:gd name="T57" fmla="*/ 143 h 677"/>
                      <a:gd name="T58" fmla="*/ 1020 w 1042"/>
                      <a:gd name="T59" fmla="*/ 158 h 677"/>
                      <a:gd name="T60" fmla="*/ 1029 w 1042"/>
                      <a:gd name="T61" fmla="*/ 180 h 677"/>
                      <a:gd name="T62" fmla="*/ 1039 w 1042"/>
                      <a:gd name="T63" fmla="*/ 208 h 677"/>
                      <a:gd name="T64" fmla="*/ 1042 w 1042"/>
                      <a:gd name="T65" fmla="*/ 237 h 677"/>
                      <a:gd name="T66" fmla="*/ 1042 w 1042"/>
                      <a:gd name="T67" fmla="*/ 273 h 677"/>
                      <a:gd name="T68" fmla="*/ 1033 w 1042"/>
                      <a:gd name="T69" fmla="*/ 312 h 677"/>
                      <a:gd name="T70" fmla="*/ 1015 w 1042"/>
                      <a:gd name="T71" fmla="*/ 352 h 677"/>
                      <a:gd name="T72" fmla="*/ 1013 w 1042"/>
                      <a:gd name="T73" fmla="*/ 356 h 677"/>
                      <a:gd name="T74" fmla="*/ 1005 w 1042"/>
                      <a:gd name="T75" fmla="*/ 365 h 677"/>
                      <a:gd name="T76" fmla="*/ 992 w 1042"/>
                      <a:gd name="T77" fmla="*/ 378 h 677"/>
                      <a:gd name="T78" fmla="*/ 978 w 1042"/>
                      <a:gd name="T79" fmla="*/ 395 h 677"/>
                      <a:gd name="T80" fmla="*/ 957 w 1042"/>
                      <a:gd name="T81" fmla="*/ 412 h 677"/>
                      <a:gd name="T82" fmla="*/ 935 w 1042"/>
                      <a:gd name="T83" fmla="*/ 430 h 677"/>
                      <a:gd name="T84" fmla="*/ 909 w 1042"/>
                      <a:gd name="T85" fmla="*/ 447 h 677"/>
                      <a:gd name="T86" fmla="*/ 879 w 1042"/>
                      <a:gd name="T87" fmla="*/ 462 h 677"/>
                      <a:gd name="T88" fmla="*/ 766 w 1042"/>
                      <a:gd name="T89" fmla="*/ 677 h 677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42"/>
                      <a:gd name="T136" fmla="*/ 0 h 677"/>
                      <a:gd name="T137" fmla="*/ 1042 w 1042"/>
                      <a:gd name="T138" fmla="*/ 677 h 677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42" h="677">
                        <a:moveTo>
                          <a:pt x="0" y="369"/>
                        </a:moveTo>
                        <a:lnTo>
                          <a:pt x="74" y="167"/>
                        </a:lnTo>
                        <a:lnTo>
                          <a:pt x="80" y="165"/>
                        </a:lnTo>
                        <a:lnTo>
                          <a:pt x="91" y="156"/>
                        </a:lnTo>
                        <a:lnTo>
                          <a:pt x="112" y="145"/>
                        </a:lnTo>
                        <a:lnTo>
                          <a:pt x="138" y="130"/>
                        </a:lnTo>
                        <a:lnTo>
                          <a:pt x="169" y="111"/>
                        </a:lnTo>
                        <a:lnTo>
                          <a:pt x="208" y="93"/>
                        </a:lnTo>
                        <a:lnTo>
                          <a:pt x="249" y="74"/>
                        </a:lnTo>
                        <a:lnTo>
                          <a:pt x="297" y="56"/>
                        </a:lnTo>
                        <a:lnTo>
                          <a:pt x="347" y="37"/>
                        </a:lnTo>
                        <a:lnTo>
                          <a:pt x="399" y="22"/>
                        </a:lnTo>
                        <a:lnTo>
                          <a:pt x="455" y="11"/>
                        </a:lnTo>
                        <a:lnTo>
                          <a:pt x="512" y="2"/>
                        </a:lnTo>
                        <a:lnTo>
                          <a:pt x="570" y="0"/>
                        </a:lnTo>
                        <a:lnTo>
                          <a:pt x="577" y="0"/>
                        </a:lnTo>
                        <a:lnTo>
                          <a:pt x="594" y="0"/>
                        </a:lnTo>
                        <a:lnTo>
                          <a:pt x="621" y="2"/>
                        </a:lnTo>
                        <a:lnTo>
                          <a:pt x="657" y="4"/>
                        </a:lnTo>
                        <a:lnTo>
                          <a:pt x="698" y="7"/>
                        </a:lnTo>
                        <a:lnTo>
                          <a:pt x="742" y="13"/>
                        </a:lnTo>
                        <a:lnTo>
                          <a:pt x="790" y="22"/>
                        </a:lnTo>
                        <a:lnTo>
                          <a:pt x="838" y="35"/>
                        </a:lnTo>
                        <a:lnTo>
                          <a:pt x="885" y="52"/>
                        </a:lnTo>
                        <a:lnTo>
                          <a:pt x="929" y="72"/>
                        </a:lnTo>
                        <a:lnTo>
                          <a:pt x="968" y="98"/>
                        </a:lnTo>
                        <a:lnTo>
                          <a:pt x="1000" y="128"/>
                        </a:lnTo>
                        <a:lnTo>
                          <a:pt x="1003" y="132"/>
                        </a:lnTo>
                        <a:lnTo>
                          <a:pt x="1011" y="143"/>
                        </a:lnTo>
                        <a:lnTo>
                          <a:pt x="1020" y="158"/>
                        </a:lnTo>
                        <a:lnTo>
                          <a:pt x="1029" y="180"/>
                        </a:lnTo>
                        <a:lnTo>
                          <a:pt x="1039" y="208"/>
                        </a:lnTo>
                        <a:lnTo>
                          <a:pt x="1042" y="237"/>
                        </a:lnTo>
                        <a:lnTo>
                          <a:pt x="1042" y="273"/>
                        </a:lnTo>
                        <a:lnTo>
                          <a:pt x="1033" y="312"/>
                        </a:lnTo>
                        <a:lnTo>
                          <a:pt x="1015" y="352"/>
                        </a:lnTo>
                        <a:lnTo>
                          <a:pt x="1013" y="356"/>
                        </a:lnTo>
                        <a:lnTo>
                          <a:pt x="1005" y="365"/>
                        </a:lnTo>
                        <a:lnTo>
                          <a:pt x="992" y="378"/>
                        </a:lnTo>
                        <a:lnTo>
                          <a:pt x="978" y="395"/>
                        </a:lnTo>
                        <a:lnTo>
                          <a:pt x="957" y="412"/>
                        </a:lnTo>
                        <a:lnTo>
                          <a:pt x="935" y="430"/>
                        </a:lnTo>
                        <a:lnTo>
                          <a:pt x="909" y="447"/>
                        </a:lnTo>
                        <a:lnTo>
                          <a:pt x="879" y="462"/>
                        </a:lnTo>
                        <a:lnTo>
                          <a:pt x="766" y="677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7" name="Freeform 180">
                    <a:extLst>
                      <a:ext uri="{FF2B5EF4-FFF2-40B4-BE49-F238E27FC236}">
                        <a16:creationId xmlns:a16="http://schemas.microsoft.com/office/drawing/2014/main" id="{2F3E396A-F767-75AE-5042-C48E1F6B79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42" y="1574"/>
                    <a:ext cx="1034" cy="632"/>
                  </a:xfrm>
                  <a:custGeom>
                    <a:avLst/>
                    <a:gdLst>
                      <a:gd name="T0" fmla="*/ 0 w 1034"/>
                      <a:gd name="T1" fmla="*/ 311 h 632"/>
                      <a:gd name="T2" fmla="*/ 66 w 1034"/>
                      <a:gd name="T3" fmla="*/ 167 h 632"/>
                      <a:gd name="T4" fmla="*/ 72 w 1034"/>
                      <a:gd name="T5" fmla="*/ 163 h 632"/>
                      <a:gd name="T6" fmla="*/ 83 w 1034"/>
                      <a:gd name="T7" fmla="*/ 155 h 632"/>
                      <a:gd name="T8" fmla="*/ 104 w 1034"/>
                      <a:gd name="T9" fmla="*/ 144 h 632"/>
                      <a:gd name="T10" fmla="*/ 130 w 1034"/>
                      <a:gd name="T11" fmla="*/ 128 h 632"/>
                      <a:gd name="T12" fmla="*/ 161 w 1034"/>
                      <a:gd name="T13" fmla="*/ 111 h 632"/>
                      <a:gd name="T14" fmla="*/ 200 w 1034"/>
                      <a:gd name="T15" fmla="*/ 92 h 632"/>
                      <a:gd name="T16" fmla="*/ 241 w 1034"/>
                      <a:gd name="T17" fmla="*/ 72 h 632"/>
                      <a:gd name="T18" fmla="*/ 289 w 1034"/>
                      <a:gd name="T19" fmla="*/ 53 h 632"/>
                      <a:gd name="T20" fmla="*/ 339 w 1034"/>
                      <a:gd name="T21" fmla="*/ 37 h 632"/>
                      <a:gd name="T22" fmla="*/ 391 w 1034"/>
                      <a:gd name="T23" fmla="*/ 22 h 632"/>
                      <a:gd name="T24" fmla="*/ 447 w 1034"/>
                      <a:gd name="T25" fmla="*/ 9 h 632"/>
                      <a:gd name="T26" fmla="*/ 504 w 1034"/>
                      <a:gd name="T27" fmla="*/ 1 h 632"/>
                      <a:gd name="T28" fmla="*/ 562 w 1034"/>
                      <a:gd name="T29" fmla="*/ 0 h 632"/>
                      <a:gd name="T30" fmla="*/ 569 w 1034"/>
                      <a:gd name="T31" fmla="*/ 0 h 632"/>
                      <a:gd name="T32" fmla="*/ 586 w 1034"/>
                      <a:gd name="T33" fmla="*/ 0 h 632"/>
                      <a:gd name="T34" fmla="*/ 613 w 1034"/>
                      <a:gd name="T35" fmla="*/ 0 h 632"/>
                      <a:gd name="T36" fmla="*/ 649 w 1034"/>
                      <a:gd name="T37" fmla="*/ 1 h 632"/>
                      <a:gd name="T38" fmla="*/ 690 w 1034"/>
                      <a:gd name="T39" fmla="*/ 7 h 632"/>
                      <a:gd name="T40" fmla="*/ 734 w 1034"/>
                      <a:gd name="T41" fmla="*/ 13 h 632"/>
                      <a:gd name="T42" fmla="*/ 782 w 1034"/>
                      <a:gd name="T43" fmla="*/ 22 h 632"/>
                      <a:gd name="T44" fmla="*/ 830 w 1034"/>
                      <a:gd name="T45" fmla="*/ 35 h 632"/>
                      <a:gd name="T46" fmla="*/ 877 w 1034"/>
                      <a:gd name="T47" fmla="*/ 50 h 632"/>
                      <a:gd name="T48" fmla="*/ 921 w 1034"/>
                      <a:gd name="T49" fmla="*/ 70 h 632"/>
                      <a:gd name="T50" fmla="*/ 960 w 1034"/>
                      <a:gd name="T51" fmla="*/ 96 h 632"/>
                      <a:gd name="T52" fmla="*/ 992 w 1034"/>
                      <a:gd name="T53" fmla="*/ 128 h 632"/>
                      <a:gd name="T54" fmla="*/ 995 w 1034"/>
                      <a:gd name="T55" fmla="*/ 131 h 632"/>
                      <a:gd name="T56" fmla="*/ 1003 w 1034"/>
                      <a:gd name="T57" fmla="*/ 141 h 632"/>
                      <a:gd name="T58" fmla="*/ 1012 w 1034"/>
                      <a:gd name="T59" fmla="*/ 157 h 632"/>
                      <a:gd name="T60" fmla="*/ 1021 w 1034"/>
                      <a:gd name="T61" fmla="*/ 180 h 632"/>
                      <a:gd name="T62" fmla="*/ 1031 w 1034"/>
                      <a:gd name="T63" fmla="*/ 205 h 632"/>
                      <a:gd name="T64" fmla="*/ 1034 w 1034"/>
                      <a:gd name="T65" fmla="*/ 237 h 632"/>
                      <a:gd name="T66" fmla="*/ 1034 w 1034"/>
                      <a:gd name="T67" fmla="*/ 272 h 632"/>
                      <a:gd name="T68" fmla="*/ 1025 w 1034"/>
                      <a:gd name="T69" fmla="*/ 311 h 632"/>
                      <a:gd name="T70" fmla="*/ 1007 w 1034"/>
                      <a:gd name="T71" fmla="*/ 352 h 632"/>
                      <a:gd name="T72" fmla="*/ 1005 w 1034"/>
                      <a:gd name="T73" fmla="*/ 356 h 632"/>
                      <a:gd name="T74" fmla="*/ 997 w 1034"/>
                      <a:gd name="T75" fmla="*/ 363 h 632"/>
                      <a:gd name="T76" fmla="*/ 984 w 1034"/>
                      <a:gd name="T77" fmla="*/ 378 h 632"/>
                      <a:gd name="T78" fmla="*/ 970 w 1034"/>
                      <a:gd name="T79" fmla="*/ 393 h 632"/>
                      <a:gd name="T80" fmla="*/ 949 w 1034"/>
                      <a:gd name="T81" fmla="*/ 411 h 632"/>
                      <a:gd name="T82" fmla="*/ 927 w 1034"/>
                      <a:gd name="T83" fmla="*/ 430 h 632"/>
                      <a:gd name="T84" fmla="*/ 901 w 1034"/>
                      <a:gd name="T85" fmla="*/ 447 h 632"/>
                      <a:gd name="T86" fmla="*/ 871 w 1034"/>
                      <a:gd name="T87" fmla="*/ 461 h 632"/>
                      <a:gd name="T88" fmla="*/ 758 w 1034"/>
                      <a:gd name="T89" fmla="*/ 632 h 632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632"/>
                      <a:gd name="T137" fmla="*/ 1034 w 1034"/>
                      <a:gd name="T138" fmla="*/ 632 h 632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632">
                        <a:moveTo>
                          <a:pt x="0" y="311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5"/>
                        </a:lnTo>
                        <a:lnTo>
                          <a:pt x="104" y="144"/>
                        </a:lnTo>
                        <a:lnTo>
                          <a:pt x="130" y="128"/>
                        </a:lnTo>
                        <a:lnTo>
                          <a:pt x="161" y="111"/>
                        </a:lnTo>
                        <a:lnTo>
                          <a:pt x="200" y="92"/>
                        </a:lnTo>
                        <a:lnTo>
                          <a:pt x="241" y="72"/>
                        </a:lnTo>
                        <a:lnTo>
                          <a:pt x="289" y="53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9"/>
                        </a:lnTo>
                        <a:lnTo>
                          <a:pt x="504" y="1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1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0"/>
                        </a:lnTo>
                        <a:lnTo>
                          <a:pt x="921" y="70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1"/>
                        </a:lnTo>
                        <a:lnTo>
                          <a:pt x="1003" y="141"/>
                        </a:lnTo>
                        <a:lnTo>
                          <a:pt x="1012" y="157"/>
                        </a:lnTo>
                        <a:lnTo>
                          <a:pt x="1021" y="180"/>
                        </a:lnTo>
                        <a:lnTo>
                          <a:pt x="1031" y="205"/>
                        </a:lnTo>
                        <a:lnTo>
                          <a:pt x="1034" y="237"/>
                        </a:lnTo>
                        <a:lnTo>
                          <a:pt x="1034" y="272"/>
                        </a:lnTo>
                        <a:lnTo>
                          <a:pt x="1025" y="311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3"/>
                        </a:lnTo>
                        <a:lnTo>
                          <a:pt x="984" y="378"/>
                        </a:lnTo>
                        <a:lnTo>
                          <a:pt x="970" y="393"/>
                        </a:lnTo>
                        <a:lnTo>
                          <a:pt x="949" y="411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1"/>
                        </a:lnTo>
                        <a:lnTo>
                          <a:pt x="758" y="632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8" name="Freeform 181">
                    <a:extLst>
                      <a:ext uri="{FF2B5EF4-FFF2-40B4-BE49-F238E27FC236}">
                        <a16:creationId xmlns:a16="http://schemas.microsoft.com/office/drawing/2014/main" id="{3EB02D50-8EEA-2A93-C045-7D04684C3DF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56" y="1599"/>
                    <a:ext cx="1034" cy="586"/>
                  </a:xfrm>
                  <a:custGeom>
                    <a:avLst/>
                    <a:gdLst>
                      <a:gd name="T0" fmla="*/ 0 w 1034"/>
                      <a:gd name="T1" fmla="*/ 276 h 586"/>
                      <a:gd name="T2" fmla="*/ 66 w 1034"/>
                      <a:gd name="T3" fmla="*/ 167 h 586"/>
                      <a:gd name="T4" fmla="*/ 72 w 1034"/>
                      <a:gd name="T5" fmla="*/ 163 h 586"/>
                      <a:gd name="T6" fmla="*/ 83 w 1034"/>
                      <a:gd name="T7" fmla="*/ 156 h 586"/>
                      <a:gd name="T8" fmla="*/ 104 w 1034"/>
                      <a:gd name="T9" fmla="*/ 145 h 586"/>
                      <a:gd name="T10" fmla="*/ 130 w 1034"/>
                      <a:gd name="T11" fmla="*/ 130 h 586"/>
                      <a:gd name="T12" fmla="*/ 161 w 1034"/>
                      <a:gd name="T13" fmla="*/ 111 h 586"/>
                      <a:gd name="T14" fmla="*/ 200 w 1034"/>
                      <a:gd name="T15" fmla="*/ 93 h 586"/>
                      <a:gd name="T16" fmla="*/ 241 w 1034"/>
                      <a:gd name="T17" fmla="*/ 74 h 586"/>
                      <a:gd name="T18" fmla="*/ 289 w 1034"/>
                      <a:gd name="T19" fmla="*/ 56 h 586"/>
                      <a:gd name="T20" fmla="*/ 339 w 1034"/>
                      <a:gd name="T21" fmla="*/ 37 h 586"/>
                      <a:gd name="T22" fmla="*/ 391 w 1034"/>
                      <a:gd name="T23" fmla="*/ 22 h 586"/>
                      <a:gd name="T24" fmla="*/ 447 w 1034"/>
                      <a:gd name="T25" fmla="*/ 11 h 586"/>
                      <a:gd name="T26" fmla="*/ 504 w 1034"/>
                      <a:gd name="T27" fmla="*/ 2 h 586"/>
                      <a:gd name="T28" fmla="*/ 562 w 1034"/>
                      <a:gd name="T29" fmla="*/ 0 h 586"/>
                      <a:gd name="T30" fmla="*/ 569 w 1034"/>
                      <a:gd name="T31" fmla="*/ 0 h 586"/>
                      <a:gd name="T32" fmla="*/ 586 w 1034"/>
                      <a:gd name="T33" fmla="*/ 0 h 586"/>
                      <a:gd name="T34" fmla="*/ 613 w 1034"/>
                      <a:gd name="T35" fmla="*/ 0 h 586"/>
                      <a:gd name="T36" fmla="*/ 649 w 1034"/>
                      <a:gd name="T37" fmla="*/ 4 h 586"/>
                      <a:gd name="T38" fmla="*/ 690 w 1034"/>
                      <a:gd name="T39" fmla="*/ 7 h 586"/>
                      <a:gd name="T40" fmla="*/ 734 w 1034"/>
                      <a:gd name="T41" fmla="*/ 13 h 586"/>
                      <a:gd name="T42" fmla="*/ 782 w 1034"/>
                      <a:gd name="T43" fmla="*/ 22 h 586"/>
                      <a:gd name="T44" fmla="*/ 830 w 1034"/>
                      <a:gd name="T45" fmla="*/ 35 h 586"/>
                      <a:gd name="T46" fmla="*/ 877 w 1034"/>
                      <a:gd name="T47" fmla="*/ 52 h 586"/>
                      <a:gd name="T48" fmla="*/ 921 w 1034"/>
                      <a:gd name="T49" fmla="*/ 72 h 586"/>
                      <a:gd name="T50" fmla="*/ 960 w 1034"/>
                      <a:gd name="T51" fmla="*/ 96 h 586"/>
                      <a:gd name="T52" fmla="*/ 992 w 1034"/>
                      <a:gd name="T53" fmla="*/ 128 h 586"/>
                      <a:gd name="T54" fmla="*/ 995 w 1034"/>
                      <a:gd name="T55" fmla="*/ 132 h 586"/>
                      <a:gd name="T56" fmla="*/ 1003 w 1034"/>
                      <a:gd name="T57" fmla="*/ 143 h 586"/>
                      <a:gd name="T58" fmla="*/ 1012 w 1034"/>
                      <a:gd name="T59" fmla="*/ 158 h 586"/>
                      <a:gd name="T60" fmla="*/ 1021 w 1034"/>
                      <a:gd name="T61" fmla="*/ 180 h 586"/>
                      <a:gd name="T62" fmla="*/ 1031 w 1034"/>
                      <a:gd name="T63" fmla="*/ 208 h 586"/>
                      <a:gd name="T64" fmla="*/ 1034 w 1034"/>
                      <a:gd name="T65" fmla="*/ 237 h 586"/>
                      <a:gd name="T66" fmla="*/ 1034 w 1034"/>
                      <a:gd name="T67" fmla="*/ 273 h 586"/>
                      <a:gd name="T68" fmla="*/ 1025 w 1034"/>
                      <a:gd name="T69" fmla="*/ 312 h 586"/>
                      <a:gd name="T70" fmla="*/ 1007 w 1034"/>
                      <a:gd name="T71" fmla="*/ 352 h 586"/>
                      <a:gd name="T72" fmla="*/ 1005 w 1034"/>
                      <a:gd name="T73" fmla="*/ 356 h 586"/>
                      <a:gd name="T74" fmla="*/ 997 w 1034"/>
                      <a:gd name="T75" fmla="*/ 365 h 586"/>
                      <a:gd name="T76" fmla="*/ 984 w 1034"/>
                      <a:gd name="T77" fmla="*/ 378 h 586"/>
                      <a:gd name="T78" fmla="*/ 970 w 1034"/>
                      <a:gd name="T79" fmla="*/ 395 h 586"/>
                      <a:gd name="T80" fmla="*/ 949 w 1034"/>
                      <a:gd name="T81" fmla="*/ 412 h 586"/>
                      <a:gd name="T82" fmla="*/ 927 w 1034"/>
                      <a:gd name="T83" fmla="*/ 430 h 586"/>
                      <a:gd name="T84" fmla="*/ 901 w 1034"/>
                      <a:gd name="T85" fmla="*/ 447 h 586"/>
                      <a:gd name="T86" fmla="*/ 871 w 1034"/>
                      <a:gd name="T87" fmla="*/ 462 h 586"/>
                      <a:gd name="T88" fmla="*/ 758 w 1034"/>
                      <a:gd name="T89" fmla="*/ 586 h 58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34"/>
                      <a:gd name="T136" fmla="*/ 0 h 586"/>
                      <a:gd name="T137" fmla="*/ 1034 w 1034"/>
                      <a:gd name="T138" fmla="*/ 586 h 586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34" h="586">
                        <a:moveTo>
                          <a:pt x="0" y="276"/>
                        </a:moveTo>
                        <a:lnTo>
                          <a:pt x="66" y="167"/>
                        </a:lnTo>
                        <a:lnTo>
                          <a:pt x="72" y="163"/>
                        </a:lnTo>
                        <a:lnTo>
                          <a:pt x="83" y="156"/>
                        </a:lnTo>
                        <a:lnTo>
                          <a:pt x="104" y="145"/>
                        </a:lnTo>
                        <a:lnTo>
                          <a:pt x="130" y="130"/>
                        </a:lnTo>
                        <a:lnTo>
                          <a:pt x="161" y="111"/>
                        </a:lnTo>
                        <a:lnTo>
                          <a:pt x="200" y="93"/>
                        </a:lnTo>
                        <a:lnTo>
                          <a:pt x="241" y="74"/>
                        </a:lnTo>
                        <a:lnTo>
                          <a:pt x="289" y="56"/>
                        </a:lnTo>
                        <a:lnTo>
                          <a:pt x="339" y="37"/>
                        </a:lnTo>
                        <a:lnTo>
                          <a:pt x="391" y="22"/>
                        </a:lnTo>
                        <a:lnTo>
                          <a:pt x="447" y="11"/>
                        </a:lnTo>
                        <a:lnTo>
                          <a:pt x="504" y="2"/>
                        </a:lnTo>
                        <a:lnTo>
                          <a:pt x="562" y="0"/>
                        </a:lnTo>
                        <a:lnTo>
                          <a:pt x="569" y="0"/>
                        </a:lnTo>
                        <a:lnTo>
                          <a:pt x="586" y="0"/>
                        </a:lnTo>
                        <a:lnTo>
                          <a:pt x="613" y="0"/>
                        </a:lnTo>
                        <a:lnTo>
                          <a:pt x="649" y="4"/>
                        </a:lnTo>
                        <a:lnTo>
                          <a:pt x="690" y="7"/>
                        </a:lnTo>
                        <a:lnTo>
                          <a:pt x="734" y="13"/>
                        </a:lnTo>
                        <a:lnTo>
                          <a:pt x="782" y="22"/>
                        </a:lnTo>
                        <a:lnTo>
                          <a:pt x="830" y="35"/>
                        </a:lnTo>
                        <a:lnTo>
                          <a:pt x="877" y="52"/>
                        </a:lnTo>
                        <a:lnTo>
                          <a:pt x="921" y="72"/>
                        </a:lnTo>
                        <a:lnTo>
                          <a:pt x="960" y="96"/>
                        </a:lnTo>
                        <a:lnTo>
                          <a:pt x="992" y="128"/>
                        </a:lnTo>
                        <a:lnTo>
                          <a:pt x="995" y="132"/>
                        </a:lnTo>
                        <a:lnTo>
                          <a:pt x="1003" y="143"/>
                        </a:lnTo>
                        <a:lnTo>
                          <a:pt x="1012" y="158"/>
                        </a:lnTo>
                        <a:lnTo>
                          <a:pt x="1021" y="180"/>
                        </a:lnTo>
                        <a:lnTo>
                          <a:pt x="1031" y="208"/>
                        </a:lnTo>
                        <a:lnTo>
                          <a:pt x="1034" y="237"/>
                        </a:lnTo>
                        <a:lnTo>
                          <a:pt x="1034" y="273"/>
                        </a:lnTo>
                        <a:lnTo>
                          <a:pt x="1025" y="312"/>
                        </a:lnTo>
                        <a:lnTo>
                          <a:pt x="1007" y="352"/>
                        </a:lnTo>
                        <a:lnTo>
                          <a:pt x="1005" y="356"/>
                        </a:lnTo>
                        <a:lnTo>
                          <a:pt x="997" y="365"/>
                        </a:lnTo>
                        <a:lnTo>
                          <a:pt x="984" y="378"/>
                        </a:lnTo>
                        <a:lnTo>
                          <a:pt x="970" y="395"/>
                        </a:lnTo>
                        <a:lnTo>
                          <a:pt x="949" y="412"/>
                        </a:lnTo>
                        <a:lnTo>
                          <a:pt x="927" y="430"/>
                        </a:lnTo>
                        <a:lnTo>
                          <a:pt x="901" y="447"/>
                        </a:lnTo>
                        <a:lnTo>
                          <a:pt x="871" y="462"/>
                        </a:lnTo>
                        <a:lnTo>
                          <a:pt x="758" y="586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39" name="Freeform 182">
                    <a:extLst>
                      <a:ext uri="{FF2B5EF4-FFF2-40B4-BE49-F238E27FC236}">
                        <a16:creationId xmlns:a16="http://schemas.microsoft.com/office/drawing/2014/main" id="{8B605997-479F-2718-380F-F25592071A5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63" y="1651"/>
                    <a:ext cx="1027" cy="534"/>
                  </a:xfrm>
                  <a:custGeom>
                    <a:avLst/>
                    <a:gdLst>
                      <a:gd name="T0" fmla="*/ 0 w 1027"/>
                      <a:gd name="T1" fmla="*/ 221 h 534"/>
                      <a:gd name="T2" fmla="*/ 59 w 1027"/>
                      <a:gd name="T3" fmla="*/ 169 h 534"/>
                      <a:gd name="T4" fmla="*/ 65 w 1027"/>
                      <a:gd name="T5" fmla="*/ 165 h 534"/>
                      <a:gd name="T6" fmla="*/ 76 w 1027"/>
                      <a:gd name="T7" fmla="*/ 158 h 534"/>
                      <a:gd name="T8" fmla="*/ 97 w 1027"/>
                      <a:gd name="T9" fmla="*/ 145 h 534"/>
                      <a:gd name="T10" fmla="*/ 123 w 1027"/>
                      <a:gd name="T11" fmla="*/ 130 h 534"/>
                      <a:gd name="T12" fmla="*/ 154 w 1027"/>
                      <a:gd name="T13" fmla="*/ 113 h 534"/>
                      <a:gd name="T14" fmla="*/ 193 w 1027"/>
                      <a:gd name="T15" fmla="*/ 94 h 534"/>
                      <a:gd name="T16" fmla="*/ 234 w 1027"/>
                      <a:gd name="T17" fmla="*/ 74 h 534"/>
                      <a:gd name="T18" fmla="*/ 282 w 1027"/>
                      <a:gd name="T19" fmla="*/ 56 h 534"/>
                      <a:gd name="T20" fmla="*/ 332 w 1027"/>
                      <a:gd name="T21" fmla="*/ 39 h 534"/>
                      <a:gd name="T22" fmla="*/ 384 w 1027"/>
                      <a:gd name="T23" fmla="*/ 24 h 534"/>
                      <a:gd name="T24" fmla="*/ 440 w 1027"/>
                      <a:gd name="T25" fmla="*/ 11 h 534"/>
                      <a:gd name="T26" fmla="*/ 497 w 1027"/>
                      <a:gd name="T27" fmla="*/ 4 h 534"/>
                      <a:gd name="T28" fmla="*/ 555 w 1027"/>
                      <a:gd name="T29" fmla="*/ 0 h 534"/>
                      <a:gd name="T30" fmla="*/ 562 w 1027"/>
                      <a:gd name="T31" fmla="*/ 0 h 534"/>
                      <a:gd name="T32" fmla="*/ 579 w 1027"/>
                      <a:gd name="T33" fmla="*/ 2 h 534"/>
                      <a:gd name="T34" fmla="*/ 606 w 1027"/>
                      <a:gd name="T35" fmla="*/ 2 h 534"/>
                      <a:gd name="T36" fmla="*/ 642 w 1027"/>
                      <a:gd name="T37" fmla="*/ 4 h 534"/>
                      <a:gd name="T38" fmla="*/ 683 w 1027"/>
                      <a:gd name="T39" fmla="*/ 7 h 534"/>
                      <a:gd name="T40" fmla="*/ 727 w 1027"/>
                      <a:gd name="T41" fmla="*/ 15 h 534"/>
                      <a:gd name="T42" fmla="*/ 775 w 1027"/>
                      <a:gd name="T43" fmla="*/ 24 h 534"/>
                      <a:gd name="T44" fmla="*/ 823 w 1027"/>
                      <a:gd name="T45" fmla="*/ 35 h 534"/>
                      <a:gd name="T46" fmla="*/ 870 w 1027"/>
                      <a:gd name="T47" fmla="*/ 52 h 534"/>
                      <a:gd name="T48" fmla="*/ 914 w 1027"/>
                      <a:gd name="T49" fmla="*/ 72 h 534"/>
                      <a:gd name="T50" fmla="*/ 953 w 1027"/>
                      <a:gd name="T51" fmla="*/ 98 h 534"/>
                      <a:gd name="T52" fmla="*/ 985 w 1027"/>
                      <a:gd name="T53" fmla="*/ 130 h 534"/>
                      <a:gd name="T54" fmla="*/ 988 w 1027"/>
                      <a:gd name="T55" fmla="*/ 133 h 534"/>
                      <a:gd name="T56" fmla="*/ 996 w 1027"/>
                      <a:gd name="T57" fmla="*/ 143 h 534"/>
                      <a:gd name="T58" fmla="*/ 1005 w 1027"/>
                      <a:gd name="T59" fmla="*/ 159 h 534"/>
                      <a:gd name="T60" fmla="*/ 1014 w 1027"/>
                      <a:gd name="T61" fmla="*/ 182 h 534"/>
                      <a:gd name="T62" fmla="*/ 1024 w 1027"/>
                      <a:gd name="T63" fmla="*/ 208 h 534"/>
                      <a:gd name="T64" fmla="*/ 1027 w 1027"/>
                      <a:gd name="T65" fmla="*/ 239 h 534"/>
                      <a:gd name="T66" fmla="*/ 1027 w 1027"/>
                      <a:gd name="T67" fmla="*/ 274 h 534"/>
                      <a:gd name="T68" fmla="*/ 1018 w 1027"/>
                      <a:gd name="T69" fmla="*/ 311 h 534"/>
                      <a:gd name="T70" fmla="*/ 1000 w 1027"/>
                      <a:gd name="T71" fmla="*/ 354 h 534"/>
                      <a:gd name="T72" fmla="*/ 998 w 1027"/>
                      <a:gd name="T73" fmla="*/ 356 h 534"/>
                      <a:gd name="T74" fmla="*/ 990 w 1027"/>
                      <a:gd name="T75" fmla="*/ 365 h 534"/>
                      <a:gd name="T76" fmla="*/ 977 w 1027"/>
                      <a:gd name="T77" fmla="*/ 378 h 534"/>
                      <a:gd name="T78" fmla="*/ 963 w 1027"/>
                      <a:gd name="T79" fmla="*/ 395 h 534"/>
                      <a:gd name="T80" fmla="*/ 942 w 1027"/>
                      <a:gd name="T81" fmla="*/ 413 h 534"/>
                      <a:gd name="T82" fmla="*/ 920 w 1027"/>
                      <a:gd name="T83" fmla="*/ 432 h 534"/>
                      <a:gd name="T84" fmla="*/ 894 w 1027"/>
                      <a:gd name="T85" fmla="*/ 449 h 534"/>
                      <a:gd name="T86" fmla="*/ 864 w 1027"/>
                      <a:gd name="T87" fmla="*/ 463 h 534"/>
                      <a:gd name="T88" fmla="*/ 751 w 1027"/>
                      <a:gd name="T89" fmla="*/ 534 h 534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w 1027"/>
                      <a:gd name="T136" fmla="*/ 0 h 534"/>
                      <a:gd name="T137" fmla="*/ 1027 w 1027"/>
                      <a:gd name="T138" fmla="*/ 534 h 534"/>
                    </a:gdLst>
                    <a:ahLst/>
                    <a:cxnLst>
                      <a:cxn ang="T90">
                        <a:pos x="T0" y="T1"/>
                      </a:cxn>
                      <a:cxn ang="T91">
                        <a:pos x="T2" y="T3"/>
                      </a:cxn>
                      <a:cxn ang="T92">
                        <a:pos x="T4" y="T5"/>
                      </a:cxn>
                      <a:cxn ang="T93">
                        <a:pos x="T6" y="T7"/>
                      </a:cxn>
                      <a:cxn ang="T94">
                        <a:pos x="T8" y="T9"/>
                      </a:cxn>
                      <a:cxn ang="T95">
                        <a:pos x="T10" y="T11"/>
                      </a:cxn>
                      <a:cxn ang="T96">
                        <a:pos x="T12" y="T13"/>
                      </a:cxn>
                      <a:cxn ang="T97">
                        <a:pos x="T14" y="T15"/>
                      </a:cxn>
                      <a:cxn ang="T98">
                        <a:pos x="T16" y="T17"/>
                      </a:cxn>
                      <a:cxn ang="T99">
                        <a:pos x="T18" y="T19"/>
                      </a:cxn>
                      <a:cxn ang="T100">
                        <a:pos x="T20" y="T21"/>
                      </a:cxn>
                      <a:cxn ang="T101">
                        <a:pos x="T22" y="T23"/>
                      </a:cxn>
                      <a:cxn ang="T102">
                        <a:pos x="T24" y="T25"/>
                      </a:cxn>
                      <a:cxn ang="T103">
                        <a:pos x="T26" y="T27"/>
                      </a:cxn>
                      <a:cxn ang="T104">
                        <a:pos x="T28" y="T29"/>
                      </a:cxn>
                      <a:cxn ang="T105">
                        <a:pos x="T30" y="T31"/>
                      </a:cxn>
                      <a:cxn ang="T106">
                        <a:pos x="T32" y="T33"/>
                      </a:cxn>
                      <a:cxn ang="T107">
                        <a:pos x="T34" y="T35"/>
                      </a:cxn>
                      <a:cxn ang="T108">
                        <a:pos x="T36" y="T37"/>
                      </a:cxn>
                      <a:cxn ang="T109">
                        <a:pos x="T38" y="T39"/>
                      </a:cxn>
                      <a:cxn ang="T110">
                        <a:pos x="T40" y="T41"/>
                      </a:cxn>
                      <a:cxn ang="T111">
                        <a:pos x="T42" y="T43"/>
                      </a:cxn>
                      <a:cxn ang="T112">
                        <a:pos x="T44" y="T45"/>
                      </a:cxn>
                      <a:cxn ang="T113">
                        <a:pos x="T46" y="T47"/>
                      </a:cxn>
                      <a:cxn ang="T114">
                        <a:pos x="T48" y="T49"/>
                      </a:cxn>
                      <a:cxn ang="T115">
                        <a:pos x="T50" y="T51"/>
                      </a:cxn>
                      <a:cxn ang="T116">
                        <a:pos x="T52" y="T53"/>
                      </a:cxn>
                      <a:cxn ang="T117">
                        <a:pos x="T54" y="T55"/>
                      </a:cxn>
                      <a:cxn ang="T118">
                        <a:pos x="T56" y="T57"/>
                      </a:cxn>
                      <a:cxn ang="T119">
                        <a:pos x="T58" y="T59"/>
                      </a:cxn>
                      <a:cxn ang="T120">
                        <a:pos x="T60" y="T61"/>
                      </a:cxn>
                      <a:cxn ang="T121">
                        <a:pos x="T62" y="T63"/>
                      </a:cxn>
                      <a:cxn ang="T122">
                        <a:pos x="T64" y="T65"/>
                      </a:cxn>
                      <a:cxn ang="T123">
                        <a:pos x="T66" y="T67"/>
                      </a:cxn>
                      <a:cxn ang="T124">
                        <a:pos x="T68" y="T69"/>
                      </a:cxn>
                      <a:cxn ang="T125">
                        <a:pos x="T70" y="T71"/>
                      </a:cxn>
                      <a:cxn ang="T126">
                        <a:pos x="T72" y="T73"/>
                      </a:cxn>
                      <a:cxn ang="T127">
                        <a:pos x="T74" y="T75"/>
                      </a:cxn>
                      <a:cxn ang="T128">
                        <a:pos x="T76" y="T77"/>
                      </a:cxn>
                      <a:cxn ang="T129">
                        <a:pos x="T78" y="T79"/>
                      </a:cxn>
                      <a:cxn ang="T130">
                        <a:pos x="T80" y="T81"/>
                      </a:cxn>
                      <a:cxn ang="T131">
                        <a:pos x="T82" y="T83"/>
                      </a:cxn>
                      <a:cxn ang="T132">
                        <a:pos x="T84" y="T85"/>
                      </a:cxn>
                      <a:cxn ang="T133">
                        <a:pos x="T86" y="T87"/>
                      </a:cxn>
                      <a:cxn ang="T134">
                        <a:pos x="T88" y="T89"/>
                      </a:cxn>
                    </a:cxnLst>
                    <a:rect l="T135" t="T136" r="T137" b="T138"/>
                    <a:pathLst>
                      <a:path w="1027" h="534">
                        <a:moveTo>
                          <a:pt x="0" y="221"/>
                        </a:moveTo>
                        <a:lnTo>
                          <a:pt x="59" y="169"/>
                        </a:lnTo>
                        <a:lnTo>
                          <a:pt x="65" y="165"/>
                        </a:lnTo>
                        <a:lnTo>
                          <a:pt x="76" y="158"/>
                        </a:lnTo>
                        <a:lnTo>
                          <a:pt x="97" y="145"/>
                        </a:lnTo>
                        <a:lnTo>
                          <a:pt x="123" y="130"/>
                        </a:lnTo>
                        <a:lnTo>
                          <a:pt x="154" y="113"/>
                        </a:lnTo>
                        <a:lnTo>
                          <a:pt x="193" y="94"/>
                        </a:lnTo>
                        <a:lnTo>
                          <a:pt x="234" y="74"/>
                        </a:lnTo>
                        <a:lnTo>
                          <a:pt x="282" y="56"/>
                        </a:lnTo>
                        <a:lnTo>
                          <a:pt x="332" y="39"/>
                        </a:lnTo>
                        <a:lnTo>
                          <a:pt x="384" y="24"/>
                        </a:lnTo>
                        <a:lnTo>
                          <a:pt x="440" y="11"/>
                        </a:lnTo>
                        <a:lnTo>
                          <a:pt x="497" y="4"/>
                        </a:lnTo>
                        <a:lnTo>
                          <a:pt x="555" y="0"/>
                        </a:lnTo>
                        <a:lnTo>
                          <a:pt x="562" y="0"/>
                        </a:lnTo>
                        <a:lnTo>
                          <a:pt x="579" y="2"/>
                        </a:lnTo>
                        <a:lnTo>
                          <a:pt x="606" y="2"/>
                        </a:lnTo>
                        <a:lnTo>
                          <a:pt x="642" y="4"/>
                        </a:lnTo>
                        <a:lnTo>
                          <a:pt x="683" y="7"/>
                        </a:lnTo>
                        <a:lnTo>
                          <a:pt x="727" y="15"/>
                        </a:lnTo>
                        <a:lnTo>
                          <a:pt x="775" y="24"/>
                        </a:lnTo>
                        <a:lnTo>
                          <a:pt x="823" y="35"/>
                        </a:lnTo>
                        <a:lnTo>
                          <a:pt x="870" y="52"/>
                        </a:lnTo>
                        <a:lnTo>
                          <a:pt x="914" y="72"/>
                        </a:lnTo>
                        <a:lnTo>
                          <a:pt x="953" y="98"/>
                        </a:lnTo>
                        <a:lnTo>
                          <a:pt x="985" y="130"/>
                        </a:lnTo>
                        <a:lnTo>
                          <a:pt x="988" y="133"/>
                        </a:lnTo>
                        <a:lnTo>
                          <a:pt x="996" y="143"/>
                        </a:lnTo>
                        <a:lnTo>
                          <a:pt x="1005" y="159"/>
                        </a:lnTo>
                        <a:lnTo>
                          <a:pt x="1014" y="182"/>
                        </a:lnTo>
                        <a:lnTo>
                          <a:pt x="1024" y="208"/>
                        </a:lnTo>
                        <a:lnTo>
                          <a:pt x="1027" y="239"/>
                        </a:lnTo>
                        <a:lnTo>
                          <a:pt x="1027" y="274"/>
                        </a:lnTo>
                        <a:lnTo>
                          <a:pt x="1018" y="311"/>
                        </a:lnTo>
                        <a:lnTo>
                          <a:pt x="1000" y="354"/>
                        </a:lnTo>
                        <a:lnTo>
                          <a:pt x="998" y="356"/>
                        </a:lnTo>
                        <a:lnTo>
                          <a:pt x="990" y="365"/>
                        </a:lnTo>
                        <a:lnTo>
                          <a:pt x="977" y="378"/>
                        </a:lnTo>
                        <a:lnTo>
                          <a:pt x="963" y="395"/>
                        </a:lnTo>
                        <a:lnTo>
                          <a:pt x="942" y="413"/>
                        </a:lnTo>
                        <a:lnTo>
                          <a:pt x="920" y="432"/>
                        </a:lnTo>
                        <a:lnTo>
                          <a:pt x="894" y="449"/>
                        </a:lnTo>
                        <a:lnTo>
                          <a:pt x="864" y="463"/>
                        </a:lnTo>
                        <a:lnTo>
                          <a:pt x="751" y="534"/>
                        </a:lnTo>
                      </a:path>
                    </a:pathLst>
                  </a:cu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0" name="Freeform 251">
                    <a:extLst>
                      <a:ext uri="{FF2B5EF4-FFF2-40B4-BE49-F238E27FC236}">
                        <a16:creationId xmlns:a16="http://schemas.microsoft.com/office/drawing/2014/main" id="{F117452D-2E9F-F527-2D8F-A4B0BA5E82B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  <a:close/>
                      </a:path>
                    </a:pathLst>
                  </a:custGeom>
                  <a:solidFill>
                    <a:srgbClr val="D90000"/>
                  </a:solidFill>
                  <a:ln w="0">
                    <a:solidFill>
                      <a:srgbClr val="D9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1" name="Freeform 252">
                    <a:extLst>
                      <a:ext uri="{FF2B5EF4-FFF2-40B4-BE49-F238E27FC236}">
                        <a16:creationId xmlns:a16="http://schemas.microsoft.com/office/drawing/2014/main" id="{4772F517-9CD8-E6BD-E475-C2084B8458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24" y="2521"/>
                    <a:ext cx="63" cy="64"/>
                  </a:xfrm>
                  <a:custGeom>
                    <a:avLst/>
                    <a:gdLst>
                      <a:gd name="T0" fmla="*/ 45 w 63"/>
                      <a:gd name="T1" fmla="*/ 63 h 64"/>
                      <a:gd name="T2" fmla="*/ 58 w 63"/>
                      <a:gd name="T3" fmla="*/ 51 h 64"/>
                      <a:gd name="T4" fmla="*/ 63 w 63"/>
                      <a:gd name="T5" fmla="*/ 37 h 64"/>
                      <a:gd name="T6" fmla="*/ 60 w 63"/>
                      <a:gd name="T7" fmla="*/ 18 h 64"/>
                      <a:gd name="T8" fmla="*/ 49 w 63"/>
                      <a:gd name="T9" fmla="*/ 5 h 64"/>
                      <a:gd name="T10" fmla="*/ 34 w 63"/>
                      <a:gd name="T11" fmla="*/ 0 h 64"/>
                      <a:gd name="T12" fmla="*/ 17 w 63"/>
                      <a:gd name="T13" fmla="*/ 1 h 64"/>
                      <a:gd name="T14" fmla="*/ 6 w 63"/>
                      <a:gd name="T15" fmla="*/ 13 h 64"/>
                      <a:gd name="T16" fmla="*/ 0 w 63"/>
                      <a:gd name="T17" fmla="*/ 27 h 64"/>
                      <a:gd name="T18" fmla="*/ 4 w 63"/>
                      <a:gd name="T19" fmla="*/ 44 h 64"/>
                      <a:gd name="T20" fmla="*/ 13 w 63"/>
                      <a:gd name="T21" fmla="*/ 59 h 64"/>
                      <a:gd name="T22" fmla="*/ 30 w 63"/>
                      <a:gd name="T23" fmla="*/ 64 h 64"/>
                      <a:gd name="T24" fmla="*/ 45 w 63"/>
                      <a:gd name="T25" fmla="*/ 63 h 64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4"/>
                      <a:gd name="T41" fmla="*/ 63 w 63"/>
                      <a:gd name="T42" fmla="*/ 64 h 64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4">
                        <a:moveTo>
                          <a:pt x="45" y="63"/>
                        </a:moveTo>
                        <a:lnTo>
                          <a:pt x="58" y="51"/>
                        </a:lnTo>
                        <a:lnTo>
                          <a:pt x="63" y="37"/>
                        </a:lnTo>
                        <a:lnTo>
                          <a:pt x="60" y="18"/>
                        </a:lnTo>
                        <a:lnTo>
                          <a:pt x="49" y="5"/>
                        </a:lnTo>
                        <a:lnTo>
                          <a:pt x="34" y="0"/>
                        </a:lnTo>
                        <a:lnTo>
                          <a:pt x="17" y="1"/>
                        </a:lnTo>
                        <a:lnTo>
                          <a:pt x="6" y="13"/>
                        </a:lnTo>
                        <a:lnTo>
                          <a:pt x="0" y="27"/>
                        </a:lnTo>
                        <a:lnTo>
                          <a:pt x="4" y="44"/>
                        </a:lnTo>
                        <a:lnTo>
                          <a:pt x="13" y="59"/>
                        </a:lnTo>
                        <a:lnTo>
                          <a:pt x="30" y="64"/>
                        </a:lnTo>
                        <a:lnTo>
                          <a:pt x="45" y="63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2" name="Line 254">
                    <a:extLst>
                      <a:ext uri="{FF2B5EF4-FFF2-40B4-BE49-F238E27FC236}">
                        <a16:creationId xmlns:a16="http://schemas.microsoft.com/office/drawing/2014/main" id="{C8222669-226B-4797-DC97-D916305E938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0" y="2569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3" name="Freeform 296">
                    <a:extLst>
                      <a:ext uri="{FF2B5EF4-FFF2-40B4-BE49-F238E27FC236}">
                        <a16:creationId xmlns:a16="http://schemas.microsoft.com/office/drawing/2014/main" id="{2B23FC86-B904-26EC-62FA-B8FCBBA9D5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4" name="Freeform 297">
                    <a:extLst>
                      <a:ext uri="{FF2B5EF4-FFF2-40B4-BE49-F238E27FC236}">
                        <a16:creationId xmlns:a16="http://schemas.microsoft.com/office/drawing/2014/main" id="{6FD1C9DD-0C59-9A29-3BA4-E69B01AAA05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3" y="2530"/>
                    <a:ext cx="235" cy="172"/>
                  </a:xfrm>
                  <a:custGeom>
                    <a:avLst/>
                    <a:gdLst>
                      <a:gd name="T0" fmla="*/ 40 w 235"/>
                      <a:gd name="T1" fmla="*/ 172 h 172"/>
                      <a:gd name="T2" fmla="*/ 235 w 235"/>
                      <a:gd name="T3" fmla="*/ 54 h 172"/>
                      <a:gd name="T4" fmla="*/ 235 w 235"/>
                      <a:gd name="T5" fmla="*/ 33 h 172"/>
                      <a:gd name="T6" fmla="*/ 231 w 235"/>
                      <a:gd name="T7" fmla="*/ 18 h 172"/>
                      <a:gd name="T8" fmla="*/ 224 w 235"/>
                      <a:gd name="T9" fmla="*/ 9 h 172"/>
                      <a:gd name="T10" fmla="*/ 217 w 235"/>
                      <a:gd name="T11" fmla="*/ 4 h 172"/>
                      <a:gd name="T12" fmla="*/ 209 w 235"/>
                      <a:gd name="T13" fmla="*/ 2 h 172"/>
                      <a:gd name="T14" fmla="*/ 202 w 235"/>
                      <a:gd name="T15" fmla="*/ 0 h 172"/>
                      <a:gd name="T16" fmla="*/ 196 w 235"/>
                      <a:gd name="T17" fmla="*/ 0 h 172"/>
                      <a:gd name="T18" fmla="*/ 194 w 235"/>
                      <a:gd name="T19" fmla="*/ 2 h 172"/>
                      <a:gd name="T20" fmla="*/ 0 w 235"/>
                      <a:gd name="T21" fmla="*/ 119 h 172"/>
                      <a:gd name="T22" fmla="*/ 1 w 235"/>
                      <a:gd name="T23" fmla="*/ 117 h 172"/>
                      <a:gd name="T24" fmla="*/ 7 w 235"/>
                      <a:gd name="T25" fmla="*/ 115 h 172"/>
                      <a:gd name="T26" fmla="*/ 14 w 235"/>
                      <a:gd name="T27" fmla="*/ 113 h 172"/>
                      <a:gd name="T28" fmla="*/ 22 w 235"/>
                      <a:gd name="T29" fmla="*/ 111 h 172"/>
                      <a:gd name="T30" fmla="*/ 29 w 235"/>
                      <a:gd name="T31" fmla="*/ 113 h 172"/>
                      <a:gd name="T32" fmla="*/ 37 w 235"/>
                      <a:gd name="T33" fmla="*/ 119 h 172"/>
                      <a:gd name="T34" fmla="*/ 42 w 235"/>
                      <a:gd name="T35" fmla="*/ 130 h 172"/>
                      <a:gd name="T36" fmla="*/ 42 w 235"/>
                      <a:gd name="T37" fmla="*/ 146 h 172"/>
                      <a:gd name="T38" fmla="*/ 40 w 235"/>
                      <a:gd name="T39" fmla="*/ 172 h 172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5"/>
                      <a:gd name="T61" fmla="*/ 0 h 172"/>
                      <a:gd name="T62" fmla="*/ 235 w 235"/>
                      <a:gd name="T63" fmla="*/ 172 h 172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5" h="172">
                        <a:moveTo>
                          <a:pt x="40" y="172"/>
                        </a:moveTo>
                        <a:lnTo>
                          <a:pt x="235" y="54"/>
                        </a:lnTo>
                        <a:lnTo>
                          <a:pt x="235" y="33"/>
                        </a:lnTo>
                        <a:lnTo>
                          <a:pt x="231" y="18"/>
                        </a:lnTo>
                        <a:lnTo>
                          <a:pt x="224" y="9"/>
                        </a:lnTo>
                        <a:lnTo>
                          <a:pt x="217" y="4"/>
                        </a:lnTo>
                        <a:lnTo>
                          <a:pt x="209" y="2"/>
                        </a:lnTo>
                        <a:lnTo>
                          <a:pt x="202" y="0"/>
                        </a:lnTo>
                        <a:lnTo>
                          <a:pt x="196" y="0"/>
                        </a:lnTo>
                        <a:lnTo>
                          <a:pt x="194" y="2"/>
                        </a:lnTo>
                        <a:lnTo>
                          <a:pt x="0" y="119"/>
                        </a:lnTo>
                        <a:lnTo>
                          <a:pt x="1" y="117"/>
                        </a:lnTo>
                        <a:lnTo>
                          <a:pt x="7" y="115"/>
                        </a:lnTo>
                        <a:lnTo>
                          <a:pt x="14" y="113"/>
                        </a:lnTo>
                        <a:lnTo>
                          <a:pt x="22" y="111"/>
                        </a:lnTo>
                        <a:lnTo>
                          <a:pt x="29" y="113"/>
                        </a:lnTo>
                        <a:lnTo>
                          <a:pt x="37" y="119"/>
                        </a:lnTo>
                        <a:lnTo>
                          <a:pt x="42" y="130"/>
                        </a:lnTo>
                        <a:lnTo>
                          <a:pt x="42" y="146"/>
                        </a:lnTo>
                        <a:lnTo>
                          <a:pt x="40" y="172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5" name="Freeform 298">
                    <a:extLst>
                      <a:ext uri="{FF2B5EF4-FFF2-40B4-BE49-F238E27FC236}">
                        <a16:creationId xmlns:a16="http://schemas.microsoft.com/office/drawing/2014/main" id="{9F116421-23CC-B916-F96C-0DE0A18267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48" y="2532"/>
                    <a:ext cx="228" cy="165"/>
                  </a:xfrm>
                  <a:custGeom>
                    <a:avLst/>
                    <a:gdLst>
                      <a:gd name="T0" fmla="*/ 191 w 228"/>
                      <a:gd name="T1" fmla="*/ 0 h 165"/>
                      <a:gd name="T2" fmla="*/ 193 w 228"/>
                      <a:gd name="T3" fmla="*/ 0 h 165"/>
                      <a:gd name="T4" fmla="*/ 200 w 228"/>
                      <a:gd name="T5" fmla="*/ 0 h 165"/>
                      <a:gd name="T6" fmla="*/ 208 w 228"/>
                      <a:gd name="T7" fmla="*/ 2 h 165"/>
                      <a:gd name="T8" fmla="*/ 215 w 228"/>
                      <a:gd name="T9" fmla="*/ 5 h 165"/>
                      <a:gd name="T10" fmla="*/ 223 w 228"/>
                      <a:gd name="T11" fmla="*/ 15 h 165"/>
                      <a:gd name="T12" fmla="*/ 228 w 228"/>
                      <a:gd name="T13" fmla="*/ 28 h 165"/>
                      <a:gd name="T14" fmla="*/ 228 w 228"/>
                      <a:gd name="T15" fmla="*/ 48 h 165"/>
                      <a:gd name="T16" fmla="*/ 35 w 228"/>
                      <a:gd name="T17" fmla="*/ 165 h 165"/>
                      <a:gd name="T18" fmla="*/ 39 w 228"/>
                      <a:gd name="T19" fmla="*/ 142 h 165"/>
                      <a:gd name="T20" fmla="*/ 37 w 228"/>
                      <a:gd name="T21" fmla="*/ 128 h 165"/>
                      <a:gd name="T22" fmla="*/ 34 w 228"/>
                      <a:gd name="T23" fmla="*/ 118 h 165"/>
                      <a:gd name="T24" fmla="*/ 28 w 228"/>
                      <a:gd name="T25" fmla="*/ 113 h 165"/>
                      <a:gd name="T26" fmla="*/ 21 w 228"/>
                      <a:gd name="T27" fmla="*/ 111 h 165"/>
                      <a:gd name="T28" fmla="*/ 13 w 228"/>
                      <a:gd name="T29" fmla="*/ 111 h 165"/>
                      <a:gd name="T30" fmla="*/ 6 w 228"/>
                      <a:gd name="T31" fmla="*/ 113 h 165"/>
                      <a:gd name="T32" fmla="*/ 2 w 228"/>
                      <a:gd name="T33" fmla="*/ 115 h 165"/>
                      <a:gd name="T34" fmla="*/ 0 w 228"/>
                      <a:gd name="T35" fmla="*/ 115 h 165"/>
                      <a:gd name="T36" fmla="*/ 191 w 228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28"/>
                      <a:gd name="T58" fmla="*/ 0 h 165"/>
                      <a:gd name="T59" fmla="*/ 228 w 228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28" h="165">
                        <a:moveTo>
                          <a:pt x="191" y="0"/>
                        </a:moveTo>
                        <a:lnTo>
                          <a:pt x="193" y="0"/>
                        </a:lnTo>
                        <a:lnTo>
                          <a:pt x="200" y="0"/>
                        </a:lnTo>
                        <a:lnTo>
                          <a:pt x="208" y="2"/>
                        </a:lnTo>
                        <a:lnTo>
                          <a:pt x="215" y="5"/>
                        </a:lnTo>
                        <a:lnTo>
                          <a:pt x="223" y="15"/>
                        </a:lnTo>
                        <a:lnTo>
                          <a:pt x="228" y="28"/>
                        </a:lnTo>
                        <a:lnTo>
                          <a:pt x="228" y="48"/>
                        </a:lnTo>
                        <a:lnTo>
                          <a:pt x="35" y="165"/>
                        </a:lnTo>
                        <a:lnTo>
                          <a:pt x="39" y="142"/>
                        </a:lnTo>
                        <a:lnTo>
                          <a:pt x="37" y="128"/>
                        </a:lnTo>
                        <a:lnTo>
                          <a:pt x="34" y="118"/>
                        </a:lnTo>
                        <a:lnTo>
                          <a:pt x="28" y="113"/>
                        </a:lnTo>
                        <a:lnTo>
                          <a:pt x="21" y="111"/>
                        </a:lnTo>
                        <a:lnTo>
                          <a:pt x="13" y="111"/>
                        </a:lnTo>
                        <a:lnTo>
                          <a:pt x="6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6" name="Freeform 299">
                    <a:extLst>
                      <a:ext uri="{FF2B5EF4-FFF2-40B4-BE49-F238E27FC236}">
                        <a16:creationId xmlns:a16="http://schemas.microsoft.com/office/drawing/2014/main" id="{9E05919C-7ACC-9CAB-E04A-0012C22B18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4" y="2532"/>
                    <a:ext cx="220" cy="159"/>
                  </a:xfrm>
                  <a:custGeom>
                    <a:avLst/>
                    <a:gdLst>
                      <a:gd name="T0" fmla="*/ 187 w 220"/>
                      <a:gd name="T1" fmla="*/ 0 h 159"/>
                      <a:gd name="T2" fmla="*/ 189 w 220"/>
                      <a:gd name="T3" fmla="*/ 0 h 159"/>
                      <a:gd name="T4" fmla="*/ 194 w 220"/>
                      <a:gd name="T5" fmla="*/ 0 h 159"/>
                      <a:gd name="T6" fmla="*/ 202 w 220"/>
                      <a:gd name="T7" fmla="*/ 2 h 159"/>
                      <a:gd name="T8" fmla="*/ 209 w 220"/>
                      <a:gd name="T9" fmla="*/ 7 h 159"/>
                      <a:gd name="T10" fmla="*/ 217 w 220"/>
                      <a:gd name="T11" fmla="*/ 15 h 159"/>
                      <a:gd name="T12" fmla="*/ 220 w 220"/>
                      <a:gd name="T13" fmla="*/ 26 h 159"/>
                      <a:gd name="T14" fmla="*/ 220 w 220"/>
                      <a:gd name="T15" fmla="*/ 44 h 159"/>
                      <a:gd name="T16" fmla="*/ 31 w 220"/>
                      <a:gd name="T17" fmla="*/ 159 h 159"/>
                      <a:gd name="T18" fmla="*/ 33 w 220"/>
                      <a:gd name="T19" fmla="*/ 139 h 159"/>
                      <a:gd name="T20" fmla="*/ 31 w 220"/>
                      <a:gd name="T21" fmla="*/ 126 h 159"/>
                      <a:gd name="T22" fmla="*/ 28 w 220"/>
                      <a:gd name="T23" fmla="*/ 117 h 159"/>
                      <a:gd name="T24" fmla="*/ 20 w 220"/>
                      <a:gd name="T25" fmla="*/ 113 h 159"/>
                      <a:gd name="T26" fmla="*/ 13 w 220"/>
                      <a:gd name="T27" fmla="*/ 111 h 159"/>
                      <a:gd name="T28" fmla="*/ 5 w 220"/>
                      <a:gd name="T29" fmla="*/ 113 h 159"/>
                      <a:gd name="T30" fmla="*/ 2 w 220"/>
                      <a:gd name="T31" fmla="*/ 115 h 159"/>
                      <a:gd name="T32" fmla="*/ 0 w 220"/>
                      <a:gd name="T33" fmla="*/ 115 h 159"/>
                      <a:gd name="T34" fmla="*/ 187 w 220"/>
                      <a:gd name="T35" fmla="*/ 0 h 15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0"/>
                      <a:gd name="T55" fmla="*/ 0 h 159"/>
                      <a:gd name="T56" fmla="*/ 220 w 220"/>
                      <a:gd name="T57" fmla="*/ 159 h 159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0" h="159">
                        <a:moveTo>
                          <a:pt x="187" y="0"/>
                        </a:moveTo>
                        <a:lnTo>
                          <a:pt x="189" y="0"/>
                        </a:lnTo>
                        <a:lnTo>
                          <a:pt x="194" y="0"/>
                        </a:lnTo>
                        <a:lnTo>
                          <a:pt x="202" y="2"/>
                        </a:lnTo>
                        <a:lnTo>
                          <a:pt x="209" y="7"/>
                        </a:lnTo>
                        <a:lnTo>
                          <a:pt x="217" y="15"/>
                        </a:lnTo>
                        <a:lnTo>
                          <a:pt x="220" y="26"/>
                        </a:lnTo>
                        <a:lnTo>
                          <a:pt x="220" y="44"/>
                        </a:lnTo>
                        <a:lnTo>
                          <a:pt x="31" y="159"/>
                        </a:lnTo>
                        <a:lnTo>
                          <a:pt x="33" y="139"/>
                        </a:lnTo>
                        <a:lnTo>
                          <a:pt x="31" y="126"/>
                        </a:lnTo>
                        <a:lnTo>
                          <a:pt x="28" y="117"/>
                        </a:lnTo>
                        <a:lnTo>
                          <a:pt x="20" y="113"/>
                        </a:lnTo>
                        <a:lnTo>
                          <a:pt x="13" y="111"/>
                        </a:lnTo>
                        <a:lnTo>
                          <a:pt x="5" y="113"/>
                        </a:lnTo>
                        <a:lnTo>
                          <a:pt x="2" y="115"/>
                        </a:lnTo>
                        <a:lnTo>
                          <a:pt x="0" y="115"/>
                        </a:lnTo>
                        <a:lnTo>
                          <a:pt x="187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7" name="Freeform 300">
                    <a:extLst>
                      <a:ext uri="{FF2B5EF4-FFF2-40B4-BE49-F238E27FC236}">
                        <a16:creationId xmlns:a16="http://schemas.microsoft.com/office/drawing/2014/main" id="{9C5C0E55-DFDE-5E52-0117-88AE3AC9ADC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9" y="2532"/>
                    <a:ext cx="215" cy="154"/>
                  </a:xfrm>
                  <a:custGeom>
                    <a:avLst/>
                    <a:gdLst>
                      <a:gd name="T0" fmla="*/ 184 w 215"/>
                      <a:gd name="T1" fmla="*/ 0 h 154"/>
                      <a:gd name="T2" fmla="*/ 188 w 215"/>
                      <a:gd name="T3" fmla="*/ 0 h 154"/>
                      <a:gd name="T4" fmla="*/ 193 w 215"/>
                      <a:gd name="T5" fmla="*/ 2 h 154"/>
                      <a:gd name="T6" fmla="*/ 201 w 215"/>
                      <a:gd name="T7" fmla="*/ 5 h 154"/>
                      <a:gd name="T8" fmla="*/ 210 w 215"/>
                      <a:gd name="T9" fmla="*/ 11 h 154"/>
                      <a:gd name="T10" fmla="*/ 214 w 215"/>
                      <a:gd name="T11" fmla="*/ 24 h 154"/>
                      <a:gd name="T12" fmla="*/ 215 w 215"/>
                      <a:gd name="T13" fmla="*/ 40 h 154"/>
                      <a:gd name="T14" fmla="*/ 28 w 215"/>
                      <a:gd name="T15" fmla="*/ 154 h 154"/>
                      <a:gd name="T16" fmla="*/ 30 w 215"/>
                      <a:gd name="T17" fmla="*/ 135 h 154"/>
                      <a:gd name="T18" fmla="*/ 26 w 215"/>
                      <a:gd name="T19" fmla="*/ 124 h 154"/>
                      <a:gd name="T20" fmla="*/ 21 w 215"/>
                      <a:gd name="T21" fmla="*/ 117 h 154"/>
                      <a:gd name="T22" fmla="*/ 13 w 215"/>
                      <a:gd name="T23" fmla="*/ 113 h 154"/>
                      <a:gd name="T24" fmla="*/ 8 w 215"/>
                      <a:gd name="T25" fmla="*/ 113 h 154"/>
                      <a:gd name="T26" fmla="*/ 2 w 215"/>
                      <a:gd name="T27" fmla="*/ 113 h 154"/>
                      <a:gd name="T28" fmla="*/ 0 w 215"/>
                      <a:gd name="T29" fmla="*/ 113 h 154"/>
                      <a:gd name="T30" fmla="*/ 184 w 215"/>
                      <a:gd name="T31" fmla="*/ 0 h 154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5"/>
                      <a:gd name="T49" fmla="*/ 0 h 154"/>
                      <a:gd name="T50" fmla="*/ 215 w 215"/>
                      <a:gd name="T51" fmla="*/ 154 h 154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5" h="154">
                        <a:moveTo>
                          <a:pt x="184" y="0"/>
                        </a:moveTo>
                        <a:lnTo>
                          <a:pt x="188" y="0"/>
                        </a:lnTo>
                        <a:lnTo>
                          <a:pt x="193" y="2"/>
                        </a:lnTo>
                        <a:lnTo>
                          <a:pt x="201" y="5"/>
                        </a:lnTo>
                        <a:lnTo>
                          <a:pt x="210" y="11"/>
                        </a:lnTo>
                        <a:lnTo>
                          <a:pt x="214" y="24"/>
                        </a:lnTo>
                        <a:lnTo>
                          <a:pt x="215" y="40"/>
                        </a:lnTo>
                        <a:lnTo>
                          <a:pt x="28" y="154"/>
                        </a:lnTo>
                        <a:lnTo>
                          <a:pt x="30" y="135"/>
                        </a:lnTo>
                        <a:lnTo>
                          <a:pt x="26" y="124"/>
                        </a:lnTo>
                        <a:lnTo>
                          <a:pt x="21" y="117"/>
                        </a:lnTo>
                        <a:lnTo>
                          <a:pt x="13" y="113"/>
                        </a:lnTo>
                        <a:lnTo>
                          <a:pt x="8" y="113"/>
                        </a:lnTo>
                        <a:lnTo>
                          <a:pt x="2" y="113"/>
                        </a:lnTo>
                        <a:lnTo>
                          <a:pt x="0" y="113"/>
                        </a:lnTo>
                        <a:lnTo>
                          <a:pt x="184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8" name="Freeform 301">
                    <a:extLst>
                      <a:ext uri="{FF2B5EF4-FFF2-40B4-BE49-F238E27FC236}">
                        <a16:creationId xmlns:a16="http://schemas.microsoft.com/office/drawing/2014/main" id="{D74401E6-F0EB-7905-E572-4D535623D3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65" y="2534"/>
                    <a:ext cx="208" cy="146"/>
                  </a:xfrm>
                  <a:custGeom>
                    <a:avLst/>
                    <a:gdLst>
                      <a:gd name="T0" fmla="*/ 182 w 208"/>
                      <a:gd name="T1" fmla="*/ 0 h 146"/>
                      <a:gd name="T2" fmla="*/ 183 w 208"/>
                      <a:gd name="T3" fmla="*/ 0 h 146"/>
                      <a:gd name="T4" fmla="*/ 189 w 208"/>
                      <a:gd name="T5" fmla="*/ 1 h 146"/>
                      <a:gd name="T6" fmla="*/ 196 w 208"/>
                      <a:gd name="T7" fmla="*/ 3 h 146"/>
                      <a:gd name="T8" fmla="*/ 202 w 208"/>
                      <a:gd name="T9" fmla="*/ 11 h 146"/>
                      <a:gd name="T10" fmla="*/ 208 w 208"/>
                      <a:gd name="T11" fmla="*/ 20 h 146"/>
                      <a:gd name="T12" fmla="*/ 208 w 208"/>
                      <a:gd name="T13" fmla="*/ 35 h 146"/>
                      <a:gd name="T14" fmla="*/ 24 w 208"/>
                      <a:gd name="T15" fmla="*/ 146 h 146"/>
                      <a:gd name="T16" fmla="*/ 24 w 208"/>
                      <a:gd name="T17" fmla="*/ 129 h 146"/>
                      <a:gd name="T18" fmla="*/ 20 w 208"/>
                      <a:gd name="T19" fmla="*/ 120 h 146"/>
                      <a:gd name="T20" fmla="*/ 15 w 208"/>
                      <a:gd name="T21" fmla="*/ 115 h 146"/>
                      <a:gd name="T22" fmla="*/ 7 w 208"/>
                      <a:gd name="T23" fmla="*/ 111 h 146"/>
                      <a:gd name="T24" fmla="*/ 2 w 208"/>
                      <a:gd name="T25" fmla="*/ 111 h 146"/>
                      <a:gd name="T26" fmla="*/ 0 w 208"/>
                      <a:gd name="T27" fmla="*/ 111 h 146"/>
                      <a:gd name="T28" fmla="*/ 182 w 208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08"/>
                      <a:gd name="T46" fmla="*/ 0 h 146"/>
                      <a:gd name="T47" fmla="*/ 208 w 208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08" h="146">
                        <a:moveTo>
                          <a:pt x="182" y="0"/>
                        </a:moveTo>
                        <a:lnTo>
                          <a:pt x="183" y="0"/>
                        </a:lnTo>
                        <a:lnTo>
                          <a:pt x="189" y="1"/>
                        </a:lnTo>
                        <a:lnTo>
                          <a:pt x="196" y="3"/>
                        </a:lnTo>
                        <a:lnTo>
                          <a:pt x="202" y="11"/>
                        </a:lnTo>
                        <a:lnTo>
                          <a:pt x="208" y="20"/>
                        </a:lnTo>
                        <a:lnTo>
                          <a:pt x="208" y="35"/>
                        </a:lnTo>
                        <a:lnTo>
                          <a:pt x="24" y="146"/>
                        </a:lnTo>
                        <a:lnTo>
                          <a:pt x="24" y="129"/>
                        </a:lnTo>
                        <a:lnTo>
                          <a:pt x="20" y="120"/>
                        </a:lnTo>
                        <a:lnTo>
                          <a:pt x="15" y="115"/>
                        </a:lnTo>
                        <a:lnTo>
                          <a:pt x="7" y="111"/>
                        </a:lnTo>
                        <a:lnTo>
                          <a:pt x="2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49" name="Freeform 302">
                    <a:extLst>
                      <a:ext uri="{FF2B5EF4-FFF2-40B4-BE49-F238E27FC236}">
                        <a16:creationId xmlns:a16="http://schemas.microsoft.com/office/drawing/2014/main" id="{ECBD8324-AE8E-CAD8-F54A-7AB0A569DCB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0" y="2534"/>
                    <a:ext cx="203" cy="140"/>
                  </a:xfrm>
                  <a:custGeom>
                    <a:avLst/>
                    <a:gdLst>
                      <a:gd name="T0" fmla="*/ 178 w 203"/>
                      <a:gd name="T1" fmla="*/ 0 h 140"/>
                      <a:gd name="T2" fmla="*/ 180 w 203"/>
                      <a:gd name="T3" fmla="*/ 0 h 140"/>
                      <a:gd name="T4" fmla="*/ 188 w 203"/>
                      <a:gd name="T5" fmla="*/ 3 h 140"/>
                      <a:gd name="T6" fmla="*/ 195 w 203"/>
                      <a:gd name="T7" fmla="*/ 9 h 140"/>
                      <a:gd name="T8" fmla="*/ 201 w 203"/>
                      <a:gd name="T9" fmla="*/ 18 h 140"/>
                      <a:gd name="T10" fmla="*/ 203 w 203"/>
                      <a:gd name="T11" fmla="*/ 31 h 140"/>
                      <a:gd name="T12" fmla="*/ 21 w 203"/>
                      <a:gd name="T13" fmla="*/ 140 h 140"/>
                      <a:gd name="T14" fmla="*/ 21 w 203"/>
                      <a:gd name="T15" fmla="*/ 127 h 140"/>
                      <a:gd name="T16" fmla="*/ 15 w 203"/>
                      <a:gd name="T17" fmla="*/ 118 h 140"/>
                      <a:gd name="T18" fmla="*/ 8 w 203"/>
                      <a:gd name="T19" fmla="*/ 113 h 140"/>
                      <a:gd name="T20" fmla="*/ 2 w 203"/>
                      <a:gd name="T21" fmla="*/ 111 h 140"/>
                      <a:gd name="T22" fmla="*/ 0 w 203"/>
                      <a:gd name="T23" fmla="*/ 109 h 140"/>
                      <a:gd name="T24" fmla="*/ 178 w 203"/>
                      <a:gd name="T25" fmla="*/ 0 h 14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3"/>
                      <a:gd name="T40" fmla="*/ 0 h 140"/>
                      <a:gd name="T41" fmla="*/ 203 w 203"/>
                      <a:gd name="T42" fmla="*/ 140 h 14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3" h="140">
                        <a:moveTo>
                          <a:pt x="178" y="0"/>
                        </a:moveTo>
                        <a:lnTo>
                          <a:pt x="180" y="0"/>
                        </a:lnTo>
                        <a:lnTo>
                          <a:pt x="188" y="3"/>
                        </a:lnTo>
                        <a:lnTo>
                          <a:pt x="195" y="9"/>
                        </a:lnTo>
                        <a:lnTo>
                          <a:pt x="201" y="18"/>
                        </a:lnTo>
                        <a:lnTo>
                          <a:pt x="203" y="31"/>
                        </a:lnTo>
                        <a:lnTo>
                          <a:pt x="21" y="140"/>
                        </a:lnTo>
                        <a:lnTo>
                          <a:pt x="21" y="127"/>
                        </a:lnTo>
                        <a:lnTo>
                          <a:pt x="15" y="118"/>
                        </a:lnTo>
                        <a:lnTo>
                          <a:pt x="8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0" name="Freeform 303">
                    <a:extLst>
                      <a:ext uri="{FF2B5EF4-FFF2-40B4-BE49-F238E27FC236}">
                        <a16:creationId xmlns:a16="http://schemas.microsoft.com/office/drawing/2014/main" id="{F0CB604C-1985-A3B3-7B99-07BCA434AE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76" y="2534"/>
                    <a:ext cx="195" cy="135"/>
                  </a:xfrm>
                  <a:custGeom>
                    <a:avLst/>
                    <a:gdLst>
                      <a:gd name="T0" fmla="*/ 174 w 195"/>
                      <a:gd name="T1" fmla="*/ 0 h 135"/>
                      <a:gd name="T2" fmla="*/ 174 w 195"/>
                      <a:gd name="T3" fmla="*/ 0 h 135"/>
                      <a:gd name="T4" fmla="*/ 178 w 195"/>
                      <a:gd name="T5" fmla="*/ 1 h 135"/>
                      <a:gd name="T6" fmla="*/ 182 w 195"/>
                      <a:gd name="T7" fmla="*/ 3 h 135"/>
                      <a:gd name="T8" fmla="*/ 185 w 195"/>
                      <a:gd name="T9" fmla="*/ 7 h 135"/>
                      <a:gd name="T10" fmla="*/ 189 w 195"/>
                      <a:gd name="T11" fmla="*/ 11 h 135"/>
                      <a:gd name="T12" fmla="*/ 193 w 195"/>
                      <a:gd name="T13" fmla="*/ 14 h 135"/>
                      <a:gd name="T14" fmla="*/ 195 w 195"/>
                      <a:gd name="T15" fmla="*/ 20 h 135"/>
                      <a:gd name="T16" fmla="*/ 195 w 195"/>
                      <a:gd name="T17" fmla="*/ 26 h 135"/>
                      <a:gd name="T18" fmla="*/ 17 w 195"/>
                      <a:gd name="T19" fmla="*/ 135 h 135"/>
                      <a:gd name="T20" fmla="*/ 17 w 195"/>
                      <a:gd name="T21" fmla="*/ 129 h 135"/>
                      <a:gd name="T22" fmla="*/ 15 w 195"/>
                      <a:gd name="T23" fmla="*/ 126 h 135"/>
                      <a:gd name="T24" fmla="*/ 11 w 195"/>
                      <a:gd name="T25" fmla="*/ 120 h 135"/>
                      <a:gd name="T26" fmla="*/ 9 w 195"/>
                      <a:gd name="T27" fmla="*/ 116 h 135"/>
                      <a:gd name="T28" fmla="*/ 6 w 195"/>
                      <a:gd name="T29" fmla="*/ 113 h 135"/>
                      <a:gd name="T30" fmla="*/ 2 w 195"/>
                      <a:gd name="T31" fmla="*/ 111 h 135"/>
                      <a:gd name="T32" fmla="*/ 0 w 195"/>
                      <a:gd name="T33" fmla="*/ 109 h 135"/>
                      <a:gd name="T34" fmla="*/ 0 w 195"/>
                      <a:gd name="T35" fmla="*/ 109 h 135"/>
                      <a:gd name="T36" fmla="*/ 174 w 195"/>
                      <a:gd name="T37" fmla="*/ 0 h 13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5"/>
                      <a:gd name="T58" fmla="*/ 0 h 135"/>
                      <a:gd name="T59" fmla="*/ 195 w 195"/>
                      <a:gd name="T60" fmla="*/ 135 h 13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5" h="135">
                        <a:moveTo>
                          <a:pt x="174" y="0"/>
                        </a:moveTo>
                        <a:lnTo>
                          <a:pt x="174" y="0"/>
                        </a:lnTo>
                        <a:lnTo>
                          <a:pt x="178" y="1"/>
                        </a:lnTo>
                        <a:lnTo>
                          <a:pt x="182" y="3"/>
                        </a:lnTo>
                        <a:lnTo>
                          <a:pt x="185" y="7"/>
                        </a:lnTo>
                        <a:lnTo>
                          <a:pt x="189" y="11"/>
                        </a:lnTo>
                        <a:lnTo>
                          <a:pt x="193" y="14"/>
                        </a:lnTo>
                        <a:lnTo>
                          <a:pt x="195" y="20"/>
                        </a:lnTo>
                        <a:lnTo>
                          <a:pt x="195" y="26"/>
                        </a:lnTo>
                        <a:lnTo>
                          <a:pt x="17" y="135"/>
                        </a:lnTo>
                        <a:lnTo>
                          <a:pt x="17" y="129"/>
                        </a:lnTo>
                        <a:lnTo>
                          <a:pt x="15" y="126"/>
                        </a:lnTo>
                        <a:lnTo>
                          <a:pt x="11" y="120"/>
                        </a:lnTo>
                        <a:lnTo>
                          <a:pt x="9" y="116"/>
                        </a:lnTo>
                        <a:lnTo>
                          <a:pt x="6" y="113"/>
                        </a:lnTo>
                        <a:lnTo>
                          <a:pt x="2" y="111"/>
                        </a:lnTo>
                        <a:lnTo>
                          <a:pt x="0" y="109"/>
                        </a:lnTo>
                        <a:lnTo>
                          <a:pt x="174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1" name="Freeform 304">
                    <a:extLst>
                      <a:ext uri="{FF2B5EF4-FFF2-40B4-BE49-F238E27FC236}">
                        <a16:creationId xmlns:a16="http://schemas.microsoft.com/office/drawing/2014/main" id="{3B840D0A-7565-1C07-3D90-84F7731CE8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82" y="2535"/>
                    <a:ext cx="189" cy="128"/>
                  </a:xfrm>
                  <a:custGeom>
                    <a:avLst/>
                    <a:gdLst>
                      <a:gd name="T0" fmla="*/ 170 w 189"/>
                      <a:gd name="T1" fmla="*/ 0 h 128"/>
                      <a:gd name="T2" fmla="*/ 172 w 189"/>
                      <a:gd name="T3" fmla="*/ 0 h 128"/>
                      <a:gd name="T4" fmla="*/ 174 w 189"/>
                      <a:gd name="T5" fmla="*/ 2 h 128"/>
                      <a:gd name="T6" fmla="*/ 178 w 189"/>
                      <a:gd name="T7" fmla="*/ 4 h 128"/>
                      <a:gd name="T8" fmla="*/ 181 w 189"/>
                      <a:gd name="T9" fmla="*/ 8 h 128"/>
                      <a:gd name="T10" fmla="*/ 185 w 189"/>
                      <a:gd name="T11" fmla="*/ 12 h 128"/>
                      <a:gd name="T12" fmla="*/ 187 w 189"/>
                      <a:gd name="T13" fmla="*/ 17 h 128"/>
                      <a:gd name="T14" fmla="*/ 189 w 189"/>
                      <a:gd name="T15" fmla="*/ 21 h 128"/>
                      <a:gd name="T16" fmla="*/ 13 w 189"/>
                      <a:gd name="T17" fmla="*/ 128 h 128"/>
                      <a:gd name="T18" fmla="*/ 0 w 189"/>
                      <a:gd name="T19" fmla="*/ 106 h 128"/>
                      <a:gd name="T20" fmla="*/ 170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0" y="0"/>
                        </a:moveTo>
                        <a:lnTo>
                          <a:pt x="172" y="0"/>
                        </a:lnTo>
                        <a:lnTo>
                          <a:pt x="174" y="2"/>
                        </a:lnTo>
                        <a:lnTo>
                          <a:pt x="178" y="4"/>
                        </a:lnTo>
                        <a:lnTo>
                          <a:pt x="181" y="8"/>
                        </a:lnTo>
                        <a:lnTo>
                          <a:pt x="185" y="12"/>
                        </a:lnTo>
                        <a:lnTo>
                          <a:pt x="187" y="17"/>
                        </a:lnTo>
                        <a:lnTo>
                          <a:pt x="189" y="21"/>
                        </a:lnTo>
                        <a:lnTo>
                          <a:pt x="13" y="128"/>
                        </a:lnTo>
                        <a:lnTo>
                          <a:pt x="0" y="106"/>
                        </a:lnTo>
                        <a:lnTo>
                          <a:pt x="17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2" name="Freeform 314">
                    <a:extLst>
                      <a:ext uri="{FF2B5EF4-FFF2-40B4-BE49-F238E27FC236}">
                        <a16:creationId xmlns:a16="http://schemas.microsoft.com/office/drawing/2014/main" id="{ED362512-964B-A9FA-02D2-C36E9FED77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3" name="Freeform 315">
                    <a:extLst>
                      <a:ext uri="{FF2B5EF4-FFF2-40B4-BE49-F238E27FC236}">
                        <a16:creationId xmlns:a16="http://schemas.microsoft.com/office/drawing/2014/main" id="{538FB6FD-6F4F-7086-2994-020DF6A4970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22" y="2647"/>
                    <a:ext cx="63" cy="68"/>
                  </a:xfrm>
                  <a:custGeom>
                    <a:avLst/>
                    <a:gdLst>
                      <a:gd name="T0" fmla="*/ 45 w 63"/>
                      <a:gd name="T1" fmla="*/ 65 h 68"/>
                      <a:gd name="T2" fmla="*/ 58 w 63"/>
                      <a:gd name="T3" fmla="*/ 53 h 68"/>
                      <a:gd name="T4" fmla="*/ 63 w 63"/>
                      <a:gd name="T5" fmla="*/ 39 h 68"/>
                      <a:gd name="T6" fmla="*/ 60 w 63"/>
                      <a:gd name="T7" fmla="*/ 20 h 68"/>
                      <a:gd name="T8" fmla="*/ 48 w 63"/>
                      <a:gd name="T9" fmla="*/ 5 h 68"/>
                      <a:gd name="T10" fmla="*/ 34 w 63"/>
                      <a:gd name="T11" fmla="*/ 0 h 68"/>
                      <a:gd name="T12" fmla="*/ 17 w 63"/>
                      <a:gd name="T13" fmla="*/ 2 h 68"/>
                      <a:gd name="T14" fmla="*/ 6 w 63"/>
                      <a:gd name="T15" fmla="*/ 13 h 68"/>
                      <a:gd name="T16" fmla="*/ 0 w 63"/>
                      <a:gd name="T17" fmla="*/ 29 h 68"/>
                      <a:gd name="T18" fmla="*/ 4 w 63"/>
                      <a:gd name="T19" fmla="*/ 46 h 68"/>
                      <a:gd name="T20" fmla="*/ 13 w 63"/>
                      <a:gd name="T21" fmla="*/ 61 h 68"/>
                      <a:gd name="T22" fmla="*/ 30 w 63"/>
                      <a:gd name="T23" fmla="*/ 68 h 68"/>
                      <a:gd name="T24" fmla="*/ 45 w 63"/>
                      <a:gd name="T25" fmla="*/ 65 h 68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63"/>
                      <a:gd name="T40" fmla="*/ 0 h 68"/>
                      <a:gd name="T41" fmla="*/ 63 w 63"/>
                      <a:gd name="T42" fmla="*/ 68 h 68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63" h="68">
                        <a:moveTo>
                          <a:pt x="45" y="65"/>
                        </a:moveTo>
                        <a:lnTo>
                          <a:pt x="58" y="53"/>
                        </a:lnTo>
                        <a:lnTo>
                          <a:pt x="63" y="39"/>
                        </a:lnTo>
                        <a:lnTo>
                          <a:pt x="60" y="20"/>
                        </a:lnTo>
                        <a:lnTo>
                          <a:pt x="48" y="5"/>
                        </a:lnTo>
                        <a:lnTo>
                          <a:pt x="34" y="0"/>
                        </a:lnTo>
                        <a:lnTo>
                          <a:pt x="17" y="2"/>
                        </a:lnTo>
                        <a:lnTo>
                          <a:pt x="6" y="13"/>
                        </a:lnTo>
                        <a:lnTo>
                          <a:pt x="0" y="29"/>
                        </a:lnTo>
                        <a:lnTo>
                          <a:pt x="4" y="46"/>
                        </a:lnTo>
                        <a:lnTo>
                          <a:pt x="13" y="61"/>
                        </a:lnTo>
                        <a:lnTo>
                          <a:pt x="30" y="68"/>
                        </a:lnTo>
                        <a:lnTo>
                          <a:pt x="45" y="65"/>
                        </a:lnTo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4" name="Freeform 317">
                    <a:extLst>
                      <a:ext uri="{FF2B5EF4-FFF2-40B4-BE49-F238E27FC236}">
                        <a16:creationId xmlns:a16="http://schemas.microsoft.com/office/drawing/2014/main" id="{9E7B0952-0CC1-CD18-1C7E-81CD6EBAA54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535" y="2530"/>
                    <a:ext cx="43" cy="54"/>
                  </a:xfrm>
                  <a:custGeom>
                    <a:avLst/>
                    <a:gdLst>
                      <a:gd name="T0" fmla="*/ 0 w 43"/>
                      <a:gd name="T1" fmla="*/ 4 h 54"/>
                      <a:gd name="T2" fmla="*/ 2 w 43"/>
                      <a:gd name="T3" fmla="*/ 4 h 54"/>
                      <a:gd name="T4" fmla="*/ 8 w 43"/>
                      <a:gd name="T5" fmla="*/ 2 h 54"/>
                      <a:gd name="T6" fmla="*/ 13 w 43"/>
                      <a:gd name="T7" fmla="*/ 0 h 54"/>
                      <a:gd name="T8" fmla="*/ 21 w 43"/>
                      <a:gd name="T9" fmla="*/ 0 h 54"/>
                      <a:gd name="T10" fmla="*/ 28 w 43"/>
                      <a:gd name="T11" fmla="*/ 4 h 54"/>
                      <a:gd name="T12" fmla="*/ 36 w 43"/>
                      <a:gd name="T13" fmla="*/ 15 h 54"/>
                      <a:gd name="T14" fmla="*/ 39 w 43"/>
                      <a:gd name="T15" fmla="*/ 30 h 54"/>
                      <a:gd name="T16" fmla="*/ 43 w 43"/>
                      <a:gd name="T17" fmla="*/ 54 h 5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43"/>
                      <a:gd name="T28" fmla="*/ 0 h 54"/>
                      <a:gd name="T29" fmla="*/ 43 w 43"/>
                      <a:gd name="T30" fmla="*/ 54 h 5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43" h="54">
                        <a:moveTo>
                          <a:pt x="0" y="4"/>
                        </a:moveTo>
                        <a:lnTo>
                          <a:pt x="2" y="4"/>
                        </a:lnTo>
                        <a:lnTo>
                          <a:pt x="8" y="2"/>
                        </a:lnTo>
                        <a:lnTo>
                          <a:pt x="13" y="0"/>
                        </a:lnTo>
                        <a:lnTo>
                          <a:pt x="21" y="0"/>
                        </a:lnTo>
                        <a:lnTo>
                          <a:pt x="28" y="4"/>
                        </a:lnTo>
                        <a:lnTo>
                          <a:pt x="36" y="15"/>
                        </a:lnTo>
                        <a:lnTo>
                          <a:pt x="39" y="30"/>
                        </a:lnTo>
                        <a:lnTo>
                          <a:pt x="43" y="54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5" name="Line 50">
                    <a:extLst>
                      <a:ext uri="{FF2B5EF4-FFF2-40B4-BE49-F238E27FC236}">
                        <a16:creationId xmlns:a16="http://schemas.microsoft.com/office/drawing/2014/main" id="{659FD439-897B-74EB-E67A-0EA3D3A9FE9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13" y="2152"/>
                    <a:ext cx="13" cy="5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6" name="Line 52">
                    <a:extLst>
                      <a:ext uri="{FF2B5EF4-FFF2-40B4-BE49-F238E27FC236}">
                        <a16:creationId xmlns:a16="http://schemas.microsoft.com/office/drawing/2014/main" id="{F3DDB50E-B1DB-C4FE-75FE-9064FC31E62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63" y="21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7" name="Line 53">
                    <a:extLst>
                      <a:ext uri="{FF2B5EF4-FFF2-40B4-BE49-F238E27FC236}">
                        <a16:creationId xmlns:a16="http://schemas.microsoft.com/office/drawing/2014/main" id="{1B5ADAA5-F396-1846-8FF2-2FB5C5B69B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87" y="21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8" name="Line 54">
                    <a:extLst>
                      <a:ext uri="{FF2B5EF4-FFF2-40B4-BE49-F238E27FC236}">
                        <a16:creationId xmlns:a16="http://schemas.microsoft.com/office/drawing/2014/main" id="{0E3572EB-46F6-299D-E013-A1C44302E8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11" y="20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59" name="Line 55">
                    <a:extLst>
                      <a:ext uri="{FF2B5EF4-FFF2-40B4-BE49-F238E27FC236}">
                        <a16:creationId xmlns:a16="http://schemas.microsoft.com/office/drawing/2014/main" id="{24E9A2C5-316B-D78A-2D68-E6A8C92BA4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37" y="2079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0" name="Line 56">
                    <a:extLst>
                      <a:ext uri="{FF2B5EF4-FFF2-40B4-BE49-F238E27FC236}">
                        <a16:creationId xmlns:a16="http://schemas.microsoft.com/office/drawing/2014/main" id="{33E1FCE5-DA9C-228D-8D97-BDFBFA1066D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1" y="2064"/>
                    <a:ext cx="11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1" name="Line 57">
                    <a:extLst>
                      <a:ext uri="{FF2B5EF4-FFF2-40B4-BE49-F238E27FC236}">
                        <a16:creationId xmlns:a16="http://schemas.microsoft.com/office/drawing/2014/main" id="{6D3FF4F2-DCDC-FFB4-4ED8-85984248A9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85" y="2050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2" name="Line 58">
                    <a:extLst>
                      <a:ext uri="{FF2B5EF4-FFF2-40B4-BE49-F238E27FC236}">
                        <a16:creationId xmlns:a16="http://schemas.microsoft.com/office/drawing/2014/main" id="{30776636-2E7F-70F0-3437-E7AA7081D5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09" y="203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3" name="Line 59">
                    <a:extLst>
                      <a:ext uri="{FF2B5EF4-FFF2-40B4-BE49-F238E27FC236}">
                        <a16:creationId xmlns:a16="http://schemas.microsoft.com/office/drawing/2014/main" id="{6C8F6E04-1219-CC45-DD30-07F535D11F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35" y="20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4" name="Line 60">
                    <a:extLst>
                      <a:ext uri="{FF2B5EF4-FFF2-40B4-BE49-F238E27FC236}">
                        <a16:creationId xmlns:a16="http://schemas.microsoft.com/office/drawing/2014/main" id="{C7DB065D-9CD4-AF6F-25EE-14B1050C27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59" y="200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5" name="Line 61">
                    <a:extLst>
                      <a:ext uri="{FF2B5EF4-FFF2-40B4-BE49-F238E27FC236}">
                        <a16:creationId xmlns:a16="http://schemas.microsoft.com/office/drawing/2014/main" id="{4FB67F56-1F3E-2010-72A3-B6AB127CA18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383" y="1994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6" name="Line 62">
                    <a:extLst>
                      <a:ext uri="{FF2B5EF4-FFF2-40B4-BE49-F238E27FC236}">
                        <a16:creationId xmlns:a16="http://schemas.microsoft.com/office/drawing/2014/main" id="{61B6CEC7-1106-B0E5-DE61-72C0559149E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07" y="197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7" name="Line 63">
                    <a:extLst>
                      <a:ext uri="{FF2B5EF4-FFF2-40B4-BE49-F238E27FC236}">
                        <a16:creationId xmlns:a16="http://schemas.microsoft.com/office/drawing/2014/main" id="{6DEE40AC-E6D0-9231-FF54-9A15C3B2156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33" y="1964"/>
                    <a:ext cx="12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8" name="Line 64">
                    <a:extLst>
                      <a:ext uri="{FF2B5EF4-FFF2-40B4-BE49-F238E27FC236}">
                        <a16:creationId xmlns:a16="http://schemas.microsoft.com/office/drawing/2014/main" id="{7476400A-3D81-4992-41A8-B1531DE9D0E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58" y="1949"/>
                    <a:ext cx="13" cy="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69" name="Line 65">
                    <a:extLst>
                      <a:ext uri="{FF2B5EF4-FFF2-40B4-BE49-F238E27FC236}">
                        <a16:creationId xmlns:a16="http://schemas.microsoft.com/office/drawing/2014/main" id="{C78A46D3-AA90-9523-9F0E-DCF5C92DC61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482" y="1936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0" name="Line 66">
                    <a:extLst>
                      <a:ext uri="{FF2B5EF4-FFF2-40B4-BE49-F238E27FC236}">
                        <a16:creationId xmlns:a16="http://schemas.microsoft.com/office/drawing/2014/main" id="{FD5B2C85-7AA7-2A96-F2B8-A939E07347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08" y="1922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1" name="Line 67">
                    <a:extLst>
                      <a:ext uri="{FF2B5EF4-FFF2-40B4-BE49-F238E27FC236}">
                        <a16:creationId xmlns:a16="http://schemas.microsoft.com/office/drawing/2014/main" id="{E99E2B65-A681-754C-577E-342105D57C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532" y="1907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2" name="Line 71">
                    <a:extLst>
                      <a:ext uri="{FF2B5EF4-FFF2-40B4-BE49-F238E27FC236}">
                        <a16:creationId xmlns:a16="http://schemas.microsoft.com/office/drawing/2014/main" id="{B58AF5F9-2E90-8C25-AC2D-0207393763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25" y="1862"/>
                    <a:ext cx="124" cy="48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grpSp>
                <p:nvGrpSpPr>
                  <p:cNvPr id="573" name="Group 396">
                    <a:extLst>
                      <a:ext uri="{FF2B5EF4-FFF2-40B4-BE49-F238E27FC236}">
                        <a16:creationId xmlns:a16="http://schemas.microsoft.com/office/drawing/2014/main" id="{2F78C414-55BD-4500-7512-C719C5F70A6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87" y="2137"/>
                    <a:ext cx="616" cy="339"/>
                    <a:chOff x="2582" y="2147"/>
                    <a:chExt cx="616" cy="339"/>
                  </a:xfrm>
                </p:grpSpPr>
                <p:sp>
                  <p:nvSpPr>
                    <p:cNvPr id="588" name="Line 93">
                      <a:extLst>
                        <a:ext uri="{FF2B5EF4-FFF2-40B4-BE49-F238E27FC236}">
                          <a16:creationId xmlns:a16="http://schemas.microsoft.com/office/drawing/2014/main" id="{AE88EFE1-6FC9-6B20-27EE-05917CF5836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86" y="241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89" name="Line 94">
                      <a:extLst>
                        <a:ext uri="{FF2B5EF4-FFF2-40B4-BE49-F238E27FC236}">
                          <a16:creationId xmlns:a16="http://schemas.microsoft.com/office/drawing/2014/main" id="{9BB920C4-EA5F-D67D-9FC4-CA7D74443B5F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73" y="2432"/>
                      <a:ext cx="2" cy="2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0" name="Line 95">
                      <a:extLst>
                        <a:ext uri="{FF2B5EF4-FFF2-40B4-BE49-F238E27FC236}">
                          <a16:creationId xmlns:a16="http://schemas.microsoft.com/office/drawing/2014/main" id="{42540E49-5D0C-AF88-EBC6-9BC3A3F0A16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606" y="2466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1" name="Line 96">
                      <a:extLst>
                        <a:ext uri="{FF2B5EF4-FFF2-40B4-BE49-F238E27FC236}">
                          <a16:creationId xmlns:a16="http://schemas.microsoft.com/office/drawing/2014/main" id="{C34CA97B-3C3D-1054-3528-D98CFD4B67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82" y="247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2" name="Line 126">
                      <a:extLst>
                        <a:ext uri="{FF2B5EF4-FFF2-40B4-BE49-F238E27FC236}">
                          <a16:creationId xmlns:a16="http://schemas.microsoft.com/office/drawing/2014/main" id="{8FF2F0CE-4B20-2D2A-7CD6-FCDEBB96CD5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605" y="245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3" name="Line 127">
                      <a:extLst>
                        <a:ext uri="{FF2B5EF4-FFF2-40B4-BE49-F238E27FC236}">
                          <a16:creationId xmlns:a16="http://schemas.microsoft.com/office/drawing/2014/main" id="{711C6A13-0823-C828-E089-F6E54BBA247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12" y="244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4" name="Line 128">
                      <a:extLst>
                        <a:ext uri="{FF2B5EF4-FFF2-40B4-BE49-F238E27FC236}">
                          <a16:creationId xmlns:a16="http://schemas.microsoft.com/office/drawing/2014/main" id="{6A7508EC-8AAB-6E94-3935-2E4A2600D4B6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638" y="2425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5" name="Line 129">
                      <a:extLst>
                        <a:ext uri="{FF2B5EF4-FFF2-40B4-BE49-F238E27FC236}">
                          <a16:creationId xmlns:a16="http://schemas.microsoft.com/office/drawing/2014/main" id="{90DF7DEB-F1F8-7C77-3036-84EA8B7EC690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662" y="2429"/>
                      <a:ext cx="8" cy="3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6" name="Line 72">
                      <a:extLst>
                        <a:ext uri="{FF2B5EF4-FFF2-40B4-BE49-F238E27FC236}">
                          <a16:creationId xmlns:a16="http://schemas.microsoft.com/office/drawing/2014/main" id="{13232897-9810-2230-33CC-6BC962AF947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3187" y="2169"/>
                      <a:ext cx="11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7" name="Line 73">
                      <a:extLst>
                        <a:ext uri="{FF2B5EF4-FFF2-40B4-BE49-F238E27FC236}">
                          <a16:creationId xmlns:a16="http://schemas.microsoft.com/office/drawing/2014/main" id="{B77C50FE-1BCA-377D-F272-F0FDB7EE597E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3179" y="2152"/>
                      <a:ext cx="12" cy="1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8" name="Line 74">
                      <a:extLst>
                        <a:ext uri="{FF2B5EF4-FFF2-40B4-BE49-F238E27FC236}">
                          <a16:creationId xmlns:a16="http://schemas.microsoft.com/office/drawing/2014/main" id="{ADB61811-FC8A-28C2-8BAE-E22C231D137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53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599" name="Line 75">
                      <a:extLst>
                        <a:ext uri="{FF2B5EF4-FFF2-40B4-BE49-F238E27FC236}">
                          <a16:creationId xmlns:a16="http://schemas.microsoft.com/office/drawing/2014/main" id="{17C318E1-01FF-F8B5-BC08-1BC4C940F64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29" y="216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0" name="Line 76">
                      <a:extLst>
                        <a:ext uri="{FF2B5EF4-FFF2-40B4-BE49-F238E27FC236}">
                          <a16:creationId xmlns:a16="http://schemas.microsoft.com/office/drawing/2014/main" id="{2A87564B-3AEA-2C33-3FA4-6163EF622FF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105" y="21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1" name="Line 77">
                      <a:extLst>
                        <a:ext uri="{FF2B5EF4-FFF2-40B4-BE49-F238E27FC236}">
                          <a16:creationId xmlns:a16="http://schemas.microsoft.com/office/drawing/2014/main" id="{69CCB823-D31D-8B07-0E4E-4A37E173A859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81" y="218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2" name="Line 78">
                      <a:extLst>
                        <a:ext uri="{FF2B5EF4-FFF2-40B4-BE49-F238E27FC236}">
                          <a16:creationId xmlns:a16="http://schemas.microsoft.com/office/drawing/2014/main" id="{2B312D25-1FE1-56D3-0DC0-4776696FB90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55" y="22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3" name="Line 79">
                      <a:extLst>
                        <a:ext uri="{FF2B5EF4-FFF2-40B4-BE49-F238E27FC236}">
                          <a16:creationId xmlns:a16="http://schemas.microsoft.com/office/drawing/2014/main" id="{052707C4-0F3D-D587-AED1-1F22A18D526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31" y="221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4" name="Line 80">
                      <a:extLst>
                        <a:ext uri="{FF2B5EF4-FFF2-40B4-BE49-F238E27FC236}">
                          <a16:creationId xmlns:a16="http://schemas.microsoft.com/office/drawing/2014/main" id="{36EB4440-013C-5DDD-0A09-8FB4799A13E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3007" y="223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5" name="Line 81">
                      <a:extLst>
                        <a:ext uri="{FF2B5EF4-FFF2-40B4-BE49-F238E27FC236}">
                          <a16:creationId xmlns:a16="http://schemas.microsoft.com/office/drawing/2014/main" id="{878EBAA1-E45E-5FFF-8176-A804E96219FA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83" y="224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6" name="Line 82">
                      <a:extLst>
                        <a:ext uri="{FF2B5EF4-FFF2-40B4-BE49-F238E27FC236}">
                          <a16:creationId xmlns:a16="http://schemas.microsoft.com/office/drawing/2014/main" id="{C373D130-EE87-708D-336F-58D9407FA5D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57" y="226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7" name="Line 83">
                      <a:extLst>
                        <a:ext uri="{FF2B5EF4-FFF2-40B4-BE49-F238E27FC236}">
                          <a16:creationId xmlns:a16="http://schemas.microsoft.com/office/drawing/2014/main" id="{04B80563-4A36-BE80-5310-8B4A519D103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33" y="22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8" name="Line 84">
                      <a:extLst>
                        <a:ext uri="{FF2B5EF4-FFF2-40B4-BE49-F238E27FC236}">
                          <a16:creationId xmlns:a16="http://schemas.microsoft.com/office/drawing/2014/main" id="{0949710B-4F2C-BBAC-83CD-B7A66F001DE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909" y="22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09" name="Line 85">
                      <a:extLst>
                        <a:ext uri="{FF2B5EF4-FFF2-40B4-BE49-F238E27FC236}">
                          <a16:creationId xmlns:a16="http://schemas.microsoft.com/office/drawing/2014/main" id="{2991AB54-FDF3-090C-A2B6-58067BB536D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83" y="2304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0" name="Line 86">
                      <a:extLst>
                        <a:ext uri="{FF2B5EF4-FFF2-40B4-BE49-F238E27FC236}">
                          <a16:creationId xmlns:a16="http://schemas.microsoft.com/office/drawing/2014/main" id="{F127A4B8-1EC0-4181-F160-8B711B604B2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59" y="2319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1" name="Line 87">
                      <a:extLst>
                        <a:ext uri="{FF2B5EF4-FFF2-40B4-BE49-F238E27FC236}">
                          <a16:creationId xmlns:a16="http://schemas.microsoft.com/office/drawing/2014/main" id="{F3C96274-52D8-1675-8329-1211B4A9AC2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35" y="233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2" name="Line 88">
                      <a:extLst>
                        <a:ext uri="{FF2B5EF4-FFF2-40B4-BE49-F238E27FC236}">
                          <a16:creationId xmlns:a16="http://schemas.microsoft.com/office/drawing/2014/main" id="{5E57165E-3B73-7AF7-A110-9162262FEAA4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10" y="2347"/>
                      <a:ext cx="12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3" name="Line 89">
                      <a:extLst>
                        <a:ext uri="{FF2B5EF4-FFF2-40B4-BE49-F238E27FC236}">
                          <a16:creationId xmlns:a16="http://schemas.microsoft.com/office/drawing/2014/main" id="{1F4B0356-4DC7-23B5-42BE-072F12667B3B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84" y="2362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4" name="Line 90">
                      <a:extLst>
                        <a:ext uri="{FF2B5EF4-FFF2-40B4-BE49-F238E27FC236}">
                          <a16:creationId xmlns:a16="http://schemas.microsoft.com/office/drawing/2014/main" id="{81985E23-8DC0-C6AF-E557-5DD6A4B6AA73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60" y="237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5" name="Line 91">
                      <a:extLst>
                        <a:ext uri="{FF2B5EF4-FFF2-40B4-BE49-F238E27FC236}">
                          <a16:creationId xmlns:a16="http://schemas.microsoft.com/office/drawing/2014/main" id="{1AA93C43-75E0-3C99-AEFA-E2799FAA31AC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36" y="2390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616" name="Line 92">
                      <a:extLst>
                        <a:ext uri="{FF2B5EF4-FFF2-40B4-BE49-F238E27FC236}">
                          <a16:creationId xmlns:a16="http://schemas.microsoft.com/office/drawing/2014/main" id="{20F1E61A-9EA8-C2CE-E1C0-2D62CF8EA168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712" y="240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574" name="Line 123">
                    <a:extLst>
                      <a:ext uri="{FF2B5EF4-FFF2-40B4-BE49-F238E27FC236}">
                        <a16:creationId xmlns:a16="http://schemas.microsoft.com/office/drawing/2014/main" id="{EA9583A5-22FD-BC5A-63E3-326B55A0211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083" y="2192"/>
                    <a:ext cx="13" cy="6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5" name="Line 124">
                    <a:extLst>
                      <a:ext uri="{FF2B5EF4-FFF2-40B4-BE49-F238E27FC236}">
                        <a16:creationId xmlns:a16="http://schemas.microsoft.com/office/drawing/2014/main" id="{283F78D0-80C7-4BE7-868B-FC746628C9F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09" y="2178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6" name="Line 125">
                    <a:extLst>
                      <a:ext uri="{FF2B5EF4-FFF2-40B4-BE49-F238E27FC236}">
                        <a16:creationId xmlns:a16="http://schemas.microsoft.com/office/drawing/2014/main" id="{26F56923-5A69-C461-13B8-2C0DA7425F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120" y="2163"/>
                    <a:ext cx="11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7" name="Line 253">
                    <a:extLst>
                      <a:ext uri="{FF2B5EF4-FFF2-40B4-BE49-F238E27FC236}">
                        <a16:creationId xmlns:a16="http://schemas.microsoft.com/office/drawing/2014/main" id="{9757531E-2274-261C-DEC0-08477B9F23B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67" y="1870"/>
                    <a:ext cx="185" cy="111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8" name="Freeform 305">
                    <a:extLst>
                      <a:ext uri="{FF2B5EF4-FFF2-40B4-BE49-F238E27FC236}">
                        <a16:creationId xmlns:a16="http://schemas.microsoft.com/office/drawing/2014/main" id="{642C50BC-F2B8-5E00-357F-E69B6726036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79" name="Freeform 306">
                    <a:extLst>
                      <a:ext uri="{FF2B5EF4-FFF2-40B4-BE49-F238E27FC236}">
                        <a16:creationId xmlns:a16="http://schemas.microsoft.com/office/drawing/2014/main" id="{C1A5DF8E-E924-1C11-7147-9122E44D48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5" y="1844"/>
                    <a:ext cx="234" cy="170"/>
                  </a:xfrm>
                  <a:custGeom>
                    <a:avLst/>
                    <a:gdLst>
                      <a:gd name="T0" fmla="*/ 39 w 234"/>
                      <a:gd name="T1" fmla="*/ 170 h 170"/>
                      <a:gd name="T2" fmla="*/ 234 w 234"/>
                      <a:gd name="T3" fmla="*/ 54 h 170"/>
                      <a:gd name="T4" fmla="*/ 234 w 234"/>
                      <a:gd name="T5" fmla="*/ 33 h 170"/>
                      <a:gd name="T6" fmla="*/ 230 w 234"/>
                      <a:gd name="T7" fmla="*/ 18 h 170"/>
                      <a:gd name="T8" fmla="*/ 224 w 234"/>
                      <a:gd name="T9" fmla="*/ 9 h 170"/>
                      <a:gd name="T10" fmla="*/ 217 w 234"/>
                      <a:gd name="T11" fmla="*/ 3 h 170"/>
                      <a:gd name="T12" fmla="*/ 208 w 234"/>
                      <a:gd name="T13" fmla="*/ 0 h 170"/>
                      <a:gd name="T14" fmla="*/ 200 w 234"/>
                      <a:gd name="T15" fmla="*/ 0 h 170"/>
                      <a:gd name="T16" fmla="*/ 197 w 234"/>
                      <a:gd name="T17" fmla="*/ 0 h 170"/>
                      <a:gd name="T18" fmla="*/ 195 w 234"/>
                      <a:gd name="T19" fmla="*/ 0 h 170"/>
                      <a:gd name="T20" fmla="*/ 0 w 234"/>
                      <a:gd name="T21" fmla="*/ 117 h 170"/>
                      <a:gd name="T22" fmla="*/ 2 w 234"/>
                      <a:gd name="T23" fmla="*/ 117 h 170"/>
                      <a:gd name="T24" fmla="*/ 6 w 234"/>
                      <a:gd name="T25" fmla="*/ 115 h 170"/>
                      <a:gd name="T26" fmla="*/ 13 w 234"/>
                      <a:gd name="T27" fmla="*/ 111 h 170"/>
                      <a:gd name="T28" fmla="*/ 22 w 234"/>
                      <a:gd name="T29" fmla="*/ 111 h 170"/>
                      <a:gd name="T30" fmla="*/ 30 w 234"/>
                      <a:gd name="T31" fmla="*/ 113 h 170"/>
                      <a:gd name="T32" fmla="*/ 37 w 234"/>
                      <a:gd name="T33" fmla="*/ 118 h 170"/>
                      <a:gd name="T34" fmla="*/ 41 w 234"/>
                      <a:gd name="T35" fmla="*/ 128 h 170"/>
                      <a:gd name="T36" fmla="*/ 43 w 234"/>
                      <a:gd name="T37" fmla="*/ 146 h 170"/>
                      <a:gd name="T38" fmla="*/ 39 w 234"/>
                      <a:gd name="T39" fmla="*/ 170 h 170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w 234"/>
                      <a:gd name="T61" fmla="*/ 0 h 170"/>
                      <a:gd name="T62" fmla="*/ 234 w 234"/>
                      <a:gd name="T63" fmla="*/ 170 h 170"/>
                    </a:gdLst>
                    <a:ahLst/>
                    <a:cxnLst>
                      <a:cxn ang="T40">
                        <a:pos x="T0" y="T1"/>
                      </a:cxn>
                      <a:cxn ang="T41">
                        <a:pos x="T2" y="T3"/>
                      </a:cxn>
                      <a:cxn ang="T42">
                        <a:pos x="T4" y="T5"/>
                      </a:cxn>
                      <a:cxn ang="T43">
                        <a:pos x="T6" y="T7"/>
                      </a:cxn>
                      <a:cxn ang="T44">
                        <a:pos x="T8" y="T9"/>
                      </a:cxn>
                      <a:cxn ang="T45">
                        <a:pos x="T10" y="T11"/>
                      </a:cxn>
                      <a:cxn ang="T46">
                        <a:pos x="T12" y="T13"/>
                      </a:cxn>
                      <a:cxn ang="T47">
                        <a:pos x="T14" y="T15"/>
                      </a:cxn>
                      <a:cxn ang="T48">
                        <a:pos x="T16" y="T17"/>
                      </a:cxn>
                      <a:cxn ang="T49">
                        <a:pos x="T18" y="T19"/>
                      </a:cxn>
                      <a:cxn ang="T50">
                        <a:pos x="T20" y="T21"/>
                      </a:cxn>
                      <a:cxn ang="T51">
                        <a:pos x="T22" y="T23"/>
                      </a:cxn>
                      <a:cxn ang="T52">
                        <a:pos x="T24" y="T25"/>
                      </a:cxn>
                      <a:cxn ang="T53">
                        <a:pos x="T26" y="T27"/>
                      </a:cxn>
                      <a:cxn ang="T54">
                        <a:pos x="T28" y="T29"/>
                      </a:cxn>
                      <a:cxn ang="T55">
                        <a:pos x="T30" y="T31"/>
                      </a:cxn>
                      <a:cxn ang="T56">
                        <a:pos x="T32" y="T33"/>
                      </a:cxn>
                      <a:cxn ang="T57">
                        <a:pos x="T34" y="T35"/>
                      </a:cxn>
                      <a:cxn ang="T58">
                        <a:pos x="T36" y="T37"/>
                      </a:cxn>
                      <a:cxn ang="T59">
                        <a:pos x="T38" y="T39"/>
                      </a:cxn>
                    </a:cxnLst>
                    <a:rect l="T60" t="T61" r="T62" b="T63"/>
                    <a:pathLst>
                      <a:path w="234" h="170">
                        <a:moveTo>
                          <a:pt x="39" y="170"/>
                        </a:moveTo>
                        <a:lnTo>
                          <a:pt x="234" y="54"/>
                        </a:lnTo>
                        <a:lnTo>
                          <a:pt x="234" y="33"/>
                        </a:lnTo>
                        <a:lnTo>
                          <a:pt x="230" y="18"/>
                        </a:lnTo>
                        <a:lnTo>
                          <a:pt x="224" y="9"/>
                        </a:lnTo>
                        <a:lnTo>
                          <a:pt x="217" y="3"/>
                        </a:lnTo>
                        <a:lnTo>
                          <a:pt x="208" y="0"/>
                        </a:lnTo>
                        <a:lnTo>
                          <a:pt x="200" y="0"/>
                        </a:lnTo>
                        <a:lnTo>
                          <a:pt x="197" y="0"/>
                        </a:lnTo>
                        <a:lnTo>
                          <a:pt x="195" y="0"/>
                        </a:lnTo>
                        <a:lnTo>
                          <a:pt x="0" y="117"/>
                        </a:lnTo>
                        <a:lnTo>
                          <a:pt x="2" y="117"/>
                        </a:lnTo>
                        <a:lnTo>
                          <a:pt x="6" y="115"/>
                        </a:lnTo>
                        <a:lnTo>
                          <a:pt x="13" y="111"/>
                        </a:lnTo>
                        <a:lnTo>
                          <a:pt x="22" y="111"/>
                        </a:lnTo>
                        <a:lnTo>
                          <a:pt x="30" y="113"/>
                        </a:lnTo>
                        <a:lnTo>
                          <a:pt x="37" y="118"/>
                        </a:lnTo>
                        <a:lnTo>
                          <a:pt x="41" y="128"/>
                        </a:lnTo>
                        <a:lnTo>
                          <a:pt x="43" y="146"/>
                        </a:lnTo>
                        <a:lnTo>
                          <a:pt x="39" y="170"/>
                        </a:lnTo>
                      </a:path>
                    </a:pathLst>
                  </a:custGeom>
                  <a:noFill/>
                  <a:ln w="11113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0" name="Freeform 307">
                    <a:extLst>
                      <a:ext uri="{FF2B5EF4-FFF2-40B4-BE49-F238E27FC236}">
                        <a16:creationId xmlns:a16="http://schemas.microsoft.com/office/drawing/2014/main" id="{05396A2A-2EBD-0CF8-9A27-917FFB8C109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9" y="1844"/>
                    <a:ext cx="230" cy="165"/>
                  </a:xfrm>
                  <a:custGeom>
                    <a:avLst/>
                    <a:gdLst>
                      <a:gd name="T0" fmla="*/ 193 w 230"/>
                      <a:gd name="T1" fmla="*/ 0 h 165"/>
                      <a:gd name="T2" fmla="*/ 194 w 230"/>
                      <a:gd name="T3" fmla="*/ 0 h 165"/>
                      <a:gd name="T4" fmla="*/ 200 w 230"/>
                      <a:gd name="T5" fmla="*/ 0 h 165"/>
                      <a:gd name="T6" fmla="*/ 209 w 230"/>
                      <a:gd name="T7" fmla="*/ 2 h 165"/>
                      <a:gd name="T8" fmla="*/ 217 w 230"/>
                      <a:gd name="T9" fmla="*/ 7 h 165"/>
                      <a:gd name="T10" fmla="*/ 224 w 230"/>
                      <a:gd name="T11" fmla="*/ 15 h 165"/>
                      <a:gd name="T12" fmla="*/ 230 w 230"/>
                      <a:gd name="T13" fmla="*/ 29 h 165"/>
                      <a:gd name="T14" fmla="*/ 230 w 230"/>
                      <a:gd name="T15" fmla="*/ 50 h 165"/>
                      <a:gd name="T16" fmla="*/ 37 w 230"/>
                      <a:gd name="T17" fmla="*/ 165 h 165"/>
                      <a:gd name="T18" fmla="*/ 41 w 230"/>
                      <a:gd name="T19" fmla="*/ 144 h 165"/>
                      <a:gd name="T20" fmla="*/ 39 w 230"/>
                      <a:gd name="T21" fmla="*/ 128 h 165"/>
                      <a:gd name="T22" fmla="*/ 35 w 230"/>
                      <a:gd name="T23" fmla="*/ 118 h 165"/>
                      <a:gd name="T24" fmla="*/ 28 w 230"/>
                      <a:gd name="T25" fmla="*/ 113 h 165"/>
                      <a:gd name="T26" fmla="*/ 20 w 230"/>
                      <a:gd name="T27" fmla="*/ 111 h 165"/>
                      <a:gd name="T28" fmla="*/ 13 w 230"/>
                      <a:gd name="T29" fmla="*/ 113 h 165"/>
                      <a:gd name="T30" fmla="*/ 7 w 230"/>
                      <a:gd name="T31" fmla="*/ 115 h 165"/>
                      <a:gd name="T32" fmla="*/ 2 w 230"/>
                      <a:gd name="T33" fmla="*/ 115 h 165"/>
                      <a:gd name="T34" fmla="*/ 0 w 230"/>
                      <a:gd name="T35" fmla="*/ 117 h 165"/>
                      <a:gd name="T36" fmla="*/ 193 w 230"/>
                      <a:gd name="T37" fmla="*/ 0 h 165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230"/>
                      <a:gd name="T58" fmla="*/ 0 h 165"/>
                      <a:gd name="T59" fmla="*/ 230 w 230"/>
                      <a:gd name="T60" fmla="*/ 165 h 165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230" h="165">
                        <a:moveTo>
                          <a:pt x="193" y="0"/>
                        </a:moveTo>
                        <a:lnTo>
                          <a:pt x="194" y="0"/>
                        </a:lnTo>
                        <a:lnTo>
                          <a:pt x="200" y="0"/>
                        </a:lnTo>
                        <a:lnTo>
                          <a:pt x="209" y="2"/>
                        </a:lnTo>
                        <a:lnTo>
                          <a:pt x="217" y="7"/>
                        </a:lnTo>
                        <a:lnTo>
                          <a:pt x="224" y="15"/>
                        </a:lnTo>
                        <a:lnTo>
                          <a:pt x="230" y="29"/>
                        </a:lnTo>
                        <a:lnTo>
                          <a:pt x="230" y="50"/>
                        </a:lnTo>
                        <a:lnTo>
                          <a:pt x="37" y="165"/>
                        </a:lnTo>
                        <a:lnTo>
                          <a:pt x="41" y="144"/>
                        </a:lnTo>
                        <a:lnTo>
                          <a:pt x="39" y="128"/>
                        </a:lnTo>
                        <a:lnTo>
                          <a:pt x="35" y="118"/>
                        </a:lnTo>
                        <a:lnTo>
                          <a:pt x="28" y="113"/>
                        </a:lnTo>
                        <a:lnTo>
                          <a:pt x="20" y="111"/>
                        </a:lnTo>
                        <a:lnTo>
                          <a:pt x="13" y="113"/>
                        </a:lnTo>
                        <a:lnTo>
                          <a:pt x="7" y="115"/>
                        </a:lnTo>
                        <a:lnTo>
                          <a:pt x="2" y="115"/>
                        </a:lnTo>
                        <a:lnTo>
                          <a:pt x="0" y="117"/>
                        </a:lnTo>
                        <a:lnTo>
                          <a:pt x="193" y="0"/>
                        </a:lnTo>
                        <a:close/>
                      </a:path>
                    </a:pathLst>
                  </a:custGeom>
                  <a:solidFill>
                    <a:srgbClr val="2424FF"/>
                  </a:solidFill>
                  <a:ln w="0">
                    <a:solidFill>
                      <a:srgbClr val="2424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1" name="Freeform 308">
                    <a:extLst>
                      <a:ext uri="{FF2B5EF4-FFF2-40B4-BE49-F238E27FC236}">
                        <a16:creationId xmlns:a16="http://schemas.microsoft.com/office/drawing/2014/main" id="{0B148CCE-D46D-9A25-70FD-86A528131E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44" y="1846"/>
                    <a:ext cx="223" cy="157"/>
                  </a:xfrm>
                  <a:custGeom>
                    <a:avLst/>
                    <a:gdLst>
                      <a:gd name="T0" fmla="*/ 189 w 223"/>
                      <a:gd name="T1" fmla="*/ 0 h 157"/>
                      <a:gd name="T2" fmla="*/ 191 w 223"/>
                      <a:gd name="T3" fmla="*/ 0 h 157"/>
                      <a:gd name="T4" fmla="*/ 197 w 223"/>
                      <a:gd name="T5" fmla="*/ 0 h 157"/>
                      <a:gd name="T6" fmla="*/ 204 w 223"/>
                      <a:gd name="T7" fmla="*/ 1 h 157"/>
                      <a:gd name="T8" fmla="*/ 212 w 223"/>
                      <a:gd name="T9" fmla="*/ 5 h 157"/>
                      <a:gd name="T10" fmla="*/ 219 w 223"/>
                      <a:gd name="T11" fmla="*/ 13 h 157"/>
                      <a:gd name="T12" fmla="*/ 223 w 223"/>
                      <a:gd name="T13" fmla="*/ 26 h 157"/>
                      <a:gd name="T14" fmla="*/ 223 w 223"/>
                      <a:gd name="T15" fmla="*/ 44 h 157"/>
                      <a:gd name="T16" fmla="*/ 34 w 223"/>
                      <a:gd name="T17" fmla="*/ 157 h 157"/>
                      <a:gd name="T18" fmla="*/ 36 w 223"/>
                      <a:gd name="T19" fmla="*/ 137 h 157"/>
                      <a:gd name="T20" fmla="*/ 34 w 223"/>
                      <a:gd name="T21" fmla="*/ 124 h 157"/>
                      <a:gd name="T22" fmla="*/ 28 w 223"/>
                      <a:gd name="T23" fmla="*/ 116 h 157"/>
                      <a:gd name="T24" fmla="*/ 23 w 223"/>
                      <a:gd name="T25" fmla="*/ 113 h 157"/>
                      <a:gd name="T26" fmla="*/ 15 w 223"/>
                      <a:gd name="T27" fmla="*/ 111 h 157"/>
                      <a:gd name="T28" fmla="*/ 8 w 223"/>
                      <a:gd name="T29" fmla="*/ 111 h 157"/>
                      <a:gd name="T30" fmla="*/ 4 w 223"/>
                      <a:gd name="T31" fmla="*/ 113 h 157"/>
                      <a:gd name="T32" fmla="*/ 0 w 223"/>
                      <a:gd name="T33" fmla="*/ 113 h 157"/>
                      <a:gd name="T34" fmla="*/ 189 w 223"/>
                      <a:gd name="T35" fmla="*/ 0 h 157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223"/>
                      <a:gd name="T55" fmla="*/ 0 h 157"/>
                      <a:gd name="T56" fmla="*/ 223 w 223"/>
                      <a:gd name="T57" fmla="*/ 157 h 157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223" h="157">
                        <a:moveTo>
                          <a:pt x="189" y="0"/>
                        </a:moveTo>
                        <a:lnTo>
                          <a:pt x="191" y="0"/>
                        </a:lnTo>
                        <a:lnTo>
                          <a:pt x="197" y="0"/>
                        </a:lnTo>
                        <a:lnTo>
                          <a:pt x="204" y="1"/>
                        </a:lnTo>
                        <a:lnTo>
                          <a:pt x="212" y="5"/>
                        </a:lnTo>
                        <a:lnTo>
                          <a:pt x="219" y="13"/>
                        </a:lnTo>
                        <a:lnTo>
                          <a:pt x="223" y="26"/>
                        </a:lnTo>
                        <a:lnTo>
                          <a:pt x="223" y="44"/>
                        </a:lnTo>
                        <a:lnTo>
                          <a:pt x="34" y="157"/>
                        </a:lnTo>
                        <a:lnTo>
                          <a:pt x="36" y="137"/>
                        </a:lnTo>
                        <a:lnTo>
                          <a:pt x="34" y="124"/>
                        </a:lnTo>
                        <a:lnTo>
                          <a:pt x="28" y="116"/>
                        </a:lnTo>
                        <a:lnTo>
                          <a:pt x="23" y="113"/>
                        </a:lnTo>
                        <a:lnTo>
                          <a:pt x="15" y="111"/>
                        </a:lnTo>
                        <a:lnTo>
                          <a:pt x="8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9" y="0"/>
                        </a:lnTo>
                        <a:close/>
                      </a:path>
                    </a:pathLst>
                  </a:custGeom>
                  <a:solidFill>
                    <a:srgbClr val="4949FF"/>
                  </a:solidFill>
                  <a:ln w="0">
                    <a:solidFill>
                      <a:srgbClr val="4949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2" name="Freeform 309">
                    <a:extLst>
                      <a:ext uri="{FF2B5EF4-FFF2-40B4-BE49-F238E27FC236}">
                        <a16:creationId xmlns:a16="http://schemas.microsoft.com/office/drawing/2014/main" id="{A152D67E-5F9C-8F2C-FB87-80A6D7078D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0" y="1846"/>
                    <a:ext cx="217" cy="152"/>
                  </a:xfrm>
                  <a:custGeom>
                    <a:avLst/>
                    <a:gdLst>
                      <a:gd name="T0" fmla="*/ 185 w 217"/>
                      <a:gd name="T1" fmla="*/ 0 h 152"/>
                      <a:gd name="T2" fmla="*/ 187 w 217"/>
                      <a:gd name="T3" fmla="*/ 0 h 152"/>
                      <a:gd name="T4" fmla="*/ 195 w 217"/>
                      <a:gd name="T5" fmla="*/ 1 h 152"/>
                      <a:gd name="T6" fmla="*/ 202 w 217"/>
                      <a:gd name="T7" fmla="*/ 3 h 152"/>
                      <a:gd name="T8" fmla="*/ 209 w 217"/>
                      <a:gd name="T9" fmla="*/ 11 h 152"/>
                      <a:gd name="T10" fmla="*/ 215 w 217"/>
                      <a:gd name="T11" fmla="*/ 22 h 152"/>
                      <a:gd name="T12" fmla="*/ 217 w 217"/>
                      <a:gd name="T13" fmla="*/ 39 h 152"/>
                      <a:gd name="T14" fmla="*/ 30 w 217"/>
                      <a:gd name="T15" fmla="*/ 152 h 152"/>
                      <a:gd name="T16" fmla="*/ 31 w 217"/>
                      <a:gd name="T17" fmla="*/ 133 h 152"/>
                      <a:gd name="T18" fmla="*/ 28 w 217"/>
                      <a:gd name="T19" fmla="*/ 122 h 152"/>
                      <a:gd name="T20" fmla="*/ 22 w 217"/>
                      <a:gd name="T21" fmla="*/ 115 h 152"/>
                      <a:gd name="T22" fmla="*/ 15 w 217"/>
                      <a:gd name="T23" fmla="*/ 113 h 152"/>
                      <a:gd name="T24" fmla="*/ 7 w 217"/>
                      <a:gd name="T25" fmla="*/ 111 h 152"/>
                      <a:gd name="T26" fmla="*/ 4 w 217"/>
                      <a:gd name="T27" fmla="*/ 113 h 152"/>
                      <a:gd name="T28" fmla="*/ 0 w 217"/>
                      <a:gd name="T29" fmla="*/ 113 h 152"/>
                      <a:gd name="T30" fmla="*/ 185 w 217"/>
                      <a:gd name="T31" fmla="*/ 0 h 152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w 217"/>
                      <a:gd name="T49" fmla="*/ 0 h 152"/>
                      <a:gd name="T50" fmla="*/ 217 w 217"/>
                      <a:gd name="T51" fmla="*/ 152 h 152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T48" t="T49" r="T50" b="T51"/>
                    <a:pathLst>
                      <a:path w="217" h="152">
                        <a:moveTo>
                          <a:pt x="185" y="0"/>
                        </a:moveTo>
                        <a:lnTo>
                          <a:pt x="187" y="0"/>
                        </a:lnTo>
                        <a:lnTo>
                          <a:pt x="195" y="1"/>
                        </a:lnTo>
                        <a:lnTo>
                          <a:pt x="202" y="3"/>
                        </a:lnTo>
                        <a:lnTo>
                          <a:pt x="209" y="11"/>
                        </a:lnTo>
                        <a:lnTo>
                          <a:pt x="215" y="22"/>
                        </a:lnTo>
                        <a:lnTo>
                          <a:pt x="217" y="39"/>
                        </a:lnTo>
                        <a:lnTo>
                          <a:pt x="30" y="152"/>
                        </a:lnTo>
                        <a:lnTo>
                          <a:pt x="31" y="133"/>
                        </a:lnTo>
                        <a:lnTo>
                          <a:pt x="28" y="122"/>
                        </a:lnTo>
                        <a:lnTo>
                          <a:pt x="22" y="115"/>
                        </a:lnTo>
                        <a:lnTo>
                          <a:pt x="15" y="113"/>
                        </a:lnTo>
                        <a:lnTo>
                          <a:pt x="7" y="111"/>
                        </a:lnTo>
                        <a:lnTo>
                          <a:pt x="4" y="113"/>
                        </a:lnTo>
                        <a:lnTo>
                          <a:pt x="0" y="113"/>
                        </a:lnTo>
                        <a:lnTo>
                          <a:pt x="185" y="0"/>
                        </a:lnTo>
                        <a:close/>
                      </a:path>
                    </a:pathLst>
                  </a:custGeom>
                  <a:solidFill>
                    <a:srgbClr val="6D6DFF"/>
                  </a:solidFill>
                  <a:ln w="0">
                    <a:solidFill>
                      <a:srgbClr val="6D6D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3" name="Freeform 310">
                    <a:extLst>
                      <a:ext uri="{FF2B5EF4-FFF2-40B4-BE49-F238E27FC236}">
                        <a16:creationId xmlns:a16="http://schemas.microsoft.com/office/drawing/2014/main" id="{96C05708-2329-179A-921C-7AD5E3C0176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55" y="1846"/>
                    <a:ext cx="210" cy="146"/>
                  </a:xfrm>
                  <a:custGeom>
                    <a:avLst/>
                    <a:gdLst>
                      <a:gd name="T0" fmla="*/ 182 w 210"/>
                      <a:gd name="T1" fmla="*/ 0 h 146"/>
                      <a:gd name="T2" fmla="*/ 186 w 210"/>
                      <a:gd name="T3" fmla="*/ 0 h 146"/>
                      <a:gd name="T4" fmla="*/ 190 w 210"/>
                      <a:gd name="T5" fmla="*/ 1 h 146"/>
                      <a:gd name="T6" fmla="*/ 197 w 210"/>
                      <a:gd name="T7" fmla="*/ 5 h 146"/>
                      <a:gd name="T8" fmla="*/ 204 w 210"/>
                      <a:gd name="T9" fmla="*/ 11 h 146"/>
                      <a:gd name="T10" fmla="*/ 210 w 210"/>
                      <a:gd name="T11" fmla="*/ 22 h 146"/>
                      <a:gd name="T12" fmla="*/ 210 w 210"/>
                      <a:gd name="T13" fmla="*/ 35 h 146"/>
                      <a:gd name="T14" fmla="*/ 26 w 210"/>
                      <a:gd name="T15" fmla="*/ 146 h 146"/>
                      <a:gd name="T16" fmla="*/ 26 w 210"/>
                      <a:gd name="T17" fmla="*/ 131 h 146"/>
                      <a:gd name="T18" fmla="*/ 23 w 210"/>
                      <a:gd name="T19" fmla="*/ 120 h 146"/>
                      <a:gd name="T20" fmla="*/ 17 w 210"/>
                      <a:gd name="T21" fmla="*/ 115 h 146"/>
                      <a:gd name="T22" fmla="*/ 10 w 210"/>
                      <a:gd name="T23" fmla="*/ 113 h 146"/>
                      <a:gd name="T24" fmla="*/ 4 w 210"/>
                      <a:gd name="T25" fmla="*/ 111 h 146"/>
                      <a:gd name="T26" fmla="*/ 0 w 210"/>
                      <a:gd name="T27" fmla="*/ 111 h 146"/>
                      <a:gd name="T28" fmla="*/ 182 w 210"/>
                      <a:gd name="T29" fmla="*/ 0 h 14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w 210"/>
                      <a:gd name="T46" fmla="*/ 0 h 146"/>
                      <a:gd name="T47" fmla="*/ 210 w 210"/>
                      <a:gd name="T48" fmla="*/ 146 h 146"/>
                    </a:gdLst>
                    <a:ahLst/>
                    <a:cxnLst>
                      <a:cxn ang="T30">
                        <a:pos x="T0" y="T1"/>
                      </a:cxn>
                      <a:cxn ang="T31">
                        <a:pos x="T2" y="T3"/>
                      </a:cxn>
                      <a:cxn ang="T32">
                        <a:pos x="T4" y="T5"/>
                      </a:cxn>
                      <a:cxn ang="T33">
                        <a:pos x="T6" y="T7"/>
                      </a:cxn>
                      <a:cxn ang="T34">
                        <a:pos x="T8" y="T9"/>
                      </a:cxn>
                      <a:cxn ang="T35">
                        <a:pos x="T10" y="T11"/>
                      </a:cxn>
                      <a:cxn ang="T36">
                        <a:pos x="T12" y="T13"/>
                      </a:cxn>
                      <a:cxn ang="T37">
                        <a:pos x="T14" y="T15"/>
                      </a:cxn>
                      <a:cxn ang="T38">
                        <a:pos x="T16" y="T17"/>
                      </a:cxn>
                      <a:cxn ang="T39">
                        <a:pos x="T18" y="T19"/>
                      </a:cxn>
                      <a:cxn ang="T40">
                        <a:pos x="T20" y="T21"/>
                      </a:cxn>
                      <a:cxn ang="T41">
                        <a:pos x="T22" y="T23"/>
                      </a:cxn>
                      <a:cxn ang="T42">
                        <a:pos x="T24" y="T25"/>
                      </a:cxn>
                      <a:cxn ang="T43">
                        <a:pos x="T26" y="T27"/>
                      </a:cxn>
                      <a:cxn ang="T44">
                        <a:pos x="T28" y="T29"/>
                      </a:cxn>
                    </a:cxnLst>
                    <a:rect l="T45" t="T46" r="T47" b="T48"/>
                    <a:pathLst>
                      <a:path w="210" h="146">
                        <a:moveTo>
                          <a:pt x="182" y="0"/>
                        </a:moveTo>
                        <a:lnTo>
                          <a:pt x="186" y="0"/>
                        </a:lnTo>
                        <a:lnTo>
                          <a:pt x="190" y="1"/>
                        </a:lnTo>
                        <a:lnTo>
                          <a:pt x="197" y="5"/>
                        </a:lnTo>
                        <a:lnTo>
                          <a:pt x="204" y="11"/>
                        </a:lnTo>
                        <a:lnTo>
                          <a:pt x="210" y="22"/>
                        </a:lnTo>
                        <a:lnTo>
                          <a:pt x="210" y="35"/>
                        </a:lnTo>
                        <a:lnTo>
                          <a:pt x="26" y="146"/>
                        </a:lnTo>
                        <a:lnTo>
                          <a:pt x="26" y="131"/>
                        </a:lnTo>
                        <a:lnTo>
                          <a:pt x="23" y="120"/>
                        </a:lnTo>
                        <a:lnTo>
                          <a:pt x="17" y="115"/>
                        </a:lnTo>
                        <a:lnTo>
                          <a:pt x="10" y="113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82" y="0"/>
                        </a:lnTo>
                        <a:close/>
                      </a:path>
                    </a:pathLst>
                  </a:custGeom>
                  <a:solidFill>
                    <a:srgbClr val="9292FF"/>
                  </a:solidFill>
                  <a:ln w="0">
                    <a:solidFill>
                      <a:srgbClr val="9292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4" name="Freeform 311">
                    <a:extLst>
                      <a:ext uri="{FF2B5EF4-FFF2-40B4-BE49-F238E27FC236}">
                        <a16:creationId xmlns:a16="http://schemas.microsoft.com/office/drawing/2014/main" id="{2C8BB58D-E114-0E88-D08A-2BAA9DAA77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61" y="1846"/>
                    <a:ext cx="202" cy="141"/>
                  </a:xfrm>
                  <a:custGeom>
                    <a:avLst/>
                    <a:gdLst>
                      <a:gd name="T0" fmla="*/ 178 w 202"/>
                      <a:gd name="T1" fmla="*/ 0 h 141"/>
                      <a:gd name="T2" fmla="*/ 182 w 202"/>
                      <a:gd name="T3" fmla="*/ 1 h 141"/>
                      <a:gd name="T4" fmla="*/ 187 w 202"/>
                      <a:gd name="T5" fmla="*/ 3 h 141"/>
                      <a:gd name="T6" fmla="*/ 195 w 202"/>
                      <a:gd name="T7" fmla="*/ 9 h 141"/>
                      <a:gd name="T8" fmla="*/ 202 w 202"/>
                      <a:gd name="T9" fmla="*/ 18 h 141"/>
                      <a:gd name="T10" fmla="*/ 202 w 202"/>
                      <a:gd name="T11" fmla="*/ 31 h 141"/>
                      <a:gd name="T12" fmla="*/ 22 w 202"/>
                      <a:gd name="T13" fmla="*/ 141 h 141"/>
                      <a:gd name="T14" fmla="*/ 20 w 202"/>
                      <a:gd name="T15" fmla="*/ 128 h 141"/>
                      <a:gd name="T16" fmla="*/ 17 w 202"/>
                      <a:gd name="T17" fmla="*/ 120 h 141"/>
                      <a:gd name="T18" fmla="*/ 9 w 202"/>
                      <a:gd name="T19" fmla="*/ 115 h 141"/>
                      <a:gd name="T20" fmla="*/ 4 w 202"/>
                      <a:gd name="T21" fmla="*/ 111 h 141"/>
                      <a:gd name="T22" fmla="*/ 0 w 202"/>
                      <a:gd name="T23" fmla="*/ 111 h 141"/>
                      <a:gd name="T24" fmla="*/ 178 w 202"/>
                      <a:gd name="T25" fmla="*/ 0 h 141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202"/>
                      <a:gd name="T40" fmla="*/ 0 h 141"/>
                      <a:gd name="T41" fmla="*/ 202 w 202"/>
                      <a:gd name="T42" fmla="*/ 141 h 141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202" h="141">
                        <a:moveTo>
                          <a:pt x="178" y="0"/>
                        </a:moveTo>
                        <a:lnTo>
                          <a:pt x="182" y="1"/>
                        </a:lnTo>
                        <a:lnTo>
                          <a:pt x="187" y="3"/>
                        </a:lnTo>
                        <a:lnTo>
                          <a:pt x="195" y="9"/>
                        </a:lnTo>
                        <a:lnTo>
                          <a:pt x="202" y="18"/>
                        </a:lnTo>
                        <a:lnTo>
                          <a:pt x="202" y="31"/>
                        </a:lnTo>
                        <a:lnTo>
                          <a:pt x="22" y="141"/>
                        </a:lnTo>
                        <a:lnTo>
                          <a:pt x="20" y="128"/>
                        </a:lnTo>
                        <a:lnTo>
                          <a:pt x="17" y="120"/>
                        </a:lnTo>
                        <a:lnTo>
                          <a:pt x="9" y="115"/>
                        </a:lnTo>
                        <a:lnTo>
                          <a:pt x="4" y="111"/>
                        </a:lnTo>
                        <a:lnTo>
                          <a:pt x="0" y="111"/>
                        </a:lnTo>
                        <a:lnTo>
                          <a:pt x="178" y="0"/>
                        </a:lnTo>
                        <a:close/>
                      </a:path>
                    </a:pathLst>
                  </a:custGeom>
                  <a:solidFill>
                    <a:srgbClr val="B6B6FF"/>
                  </a:solidFill>
                  <a:ln w="0">
                    <a:solidFill>
                      <a:srgbClr val="B6B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5" name="Freeform 312">
                    <a:extLst>
                      <a:ext uri="{FF2B5EF4-FFF2-40B4-BE49-F238E27FC236}">
                        <a16:creationId xmlns:a16="http://schemas.microsoft.com/office/drawing/2014/main" id="{9055F6CD-152D-1C6A-5617-E9E64B40D27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67" y="1847"/>
                    <a:ext cx="196" cy="134"/>
                  </a:xfrm>
                  <a:custGeom>
                    <a:avLst/>
                    <a:gdLst>
                      <a:gd name="T0" fmla="*/ 176 w 196"/>
                      <a:gd name="T1" fmla="*/ 0 h 134"/>
                      <a:gd name="T2" fmla="*/ 176 w 196"/>
                      <a:gd name="T3" fmla="*/ 0 h 134"/>
                      <a:gd name="T4" fmla="*/ 179 w 196"/>
                      <a:gd name="T5" fmla="*/ 2 h 134"/>
                      <a:gd name="T6" fmla="*/ 181 w 196"/>
                      <a:gd name="T7" fmla="*/ 4 h 134"/>
                      <a:gd name="T8" fmla="*/ 187 w 196"/>
                      <a:gd name="T9" fmla="*/ 6 h 134"/>
                      <a:gd name="T10" fmla="*/ 191 w 196"/>
                      <a:gd name="T11" fmla="*/ 10 h 134"/>
                      <a:gd name="T12" fmla="*/ 192 w 196"/>
                      <a:gd name="T13" fmla="*/ 15 h 134"/>
                      <a:gd name="T14" fmla="*/ 196 w 196"/>
                      <a:gd name="T15" fmla="*/ 21 h 134"/>
                      <a:gd name="T16" fmla="*/ 196 w 196"/>
                      <a:gd name="T17" fmla="*/ 26 h 134"/>
                      <a:gd name="T18" fmla="*/ 16 w 196"/>
                      <a:gd name="T19" fmla="*/ 134 h 134"/>
                      <a:gd name="T20" fmla="*/ 16 w 196"/>
                      <a:gd name="T21" fmla="*/ 130 h 134"/>
                      <a:gd name="T22" fmla="*/ 16 w 196"/>
                      <a:gd name="T23" fmla="*/ 125 h 134"/>
                      <a:gd name="T24" fmla="*/ 13 w 196"/>
                      <a:gd name="T25" fmla="*/ 121 h 134"/>
                      <a:gd name="T26" fmla="*/ 9 w 196"/>
                      <a:gd name="T27" fmla="*/ 117 h 134"/>
                      <a:gd name="T28" fmla="*/ 7 w 196"/>
                      <a:gd name="T29" fmla="*/ 114 h 134"/>
                      <a:gd name="T30" fmla="*/ 3 w 196"/>
                      <a:gd name="T31" fmla="*/ 112 h 134"/>
                      <a:gd name="T32" fmla="*/ 1 w 196"/>
                      <a:gd name="T33" fmla="*/ 110 h 134"/>
                      <a:gd name="T34" fmla="*/ 0 w 196"/>
                      <a:gd name="T35" fmla="*/ 108 h 134"/>
                      <a:gd name="T36" fmla="*/ 176 w 196"/>
                      <a:gd name="T37" fmla="*/ 0 h 134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6"/>
                      <a:gd name="T58" fmla="*/ 0 h 134"/>
                      <a:gd name="T59" fmla="*/ 196 w 196"/>
                      <a:gd name="T60" fmla="*/ 134 h 134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6" h="134">
                        <a:moveTo>
                          <a:pt x="176" y="0"/>
                        </a:moveTo>
                        <a:lnTo>
                          <a:pt x="176" y="0"/>
                        </a:lnTo>
                        <a:lnTo>
                          <a:pt x="179" y="2"/>
                        </a:lnTo>
                        <a:lnTo>
                          <a:pt x="181" y="4"/>
                        </a:lnTo>
                        <a:lnTo>
                          <a:pt x="187" y="6"/>
                        </a:lnTo>
                        <a:lnTo>
                          <a:pt x="191" y="10"/>
                        </a:lnTo>
                        <a:lnTo>
                          <a:pt x="192" y="15"/>
                        </a:lnTo>
                        <a:lnTo>
                          <a:pt x="196" y="21"/>
                        </a:lnTo>
                        <a:lnTo>
                          <a:pt x="196" y="26"/>
                        </a:lnTo>
                        <a:lnTo>
                          <a:pt x="16" y="134"/>
                        </a:lnTo>
                        <a:lnTo>
                          <a:pt x="16" y="130"/>
                        </a:lnTo>
                        <a:lnTo>
                          <a:pt x="16" y="125"/>
                        </a:lnTo>
                        <a:lnTo>
                          <a:pt x="13" y="121"/>
                        </a:lnTo>
                        <a:lnTo>
                          <a:pt x="9" y="117"/>
                        </a:lnTo>
                        <a:lnTo>
                          <a:pt x="7" y="114"/>
                        </a:lnTo>
                        <a:lnTo>
                          <a:pt x="3" y="112"/>
                        </a:lnTo>
                        <a:lnTo>
                          <a:pt x="1" y="110"/>
                        </a:lnTo>
                        <a:lnTo>
                          <a:pt x="0" y="108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solidFill>
                    <a:srgbClr val="DBDBFF"/>
                  </a:solidFill>
                  <a:ln w="0">
                    <a:solidFill>
                      <a:srgbClr val="DBDB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6" name="Freeform 313">
                    <a:extLst>
                      <a:ext uri="{FF2B5EF4-FFF2-40B4-BE49-F238E27FC236}">
                        <a16:creationId xmlns:a16="http://schemas.microsoft.com/office/drawing/2014/main" id="{42BD3DEC-FAC7-1643-BA63-7CFD3FFDB3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72" y="1847"/>
                    <a:ext cx="189" cy="128"/>
                  </a:xfrm>
                  <a:custGeom>
                    <a:avLst/>
                    <a:gdLst>
                      <a:gd name="T0" fmla="*/ 173 w 189"/>
                      <a:gd name="T1" fmla="*/ 0 h 128"/>
                      <a:gd name="T2" fmla="*/ 173 w 189"/>
                      <a:gd name="T3" fmla="*/ 0 h 128"/>
                      <a:gd name="T4" fmla="*/ 176 w 189"/>
                      <a:gd name="T5" fmla="*/ 2 h 128"/>
                      <a:gd name="T6" fmla="*/ 180 w 189"/>
                      <a:gd name="T7" fmla="*/ 6 h 128"/>
                      <a:gd name="T8" fmla="*/ 184 w 189"/>
                      <a:gd name="T9" fmla="*/ 10 h 128"/>
                      <a:gd name="T10" fmla="*/ 187 w 189"/>
                      <a:gd name="T11" fmla="*/ 13 h 128"/>
                      <a:gd name="T12" fmla="*/ 189 w 189"/>
                      <a:gd name="T13" fmla="*/ 17 h 128"/>
                      <a:gd name="T14" fmla="*/ 189 w 189"/>
                      <a:gd name="T15" fmla="*/ 23 h 128"/>
                      <a:gd name="T16" fmla="*/ 13 w 189"/>
                      <a:gd name="T17" fmla="*/ 128 h 128"/>
                      <a:gd name="T18" fmla="*/ 0 w 189"/>
                      <a:gd name="T19" fmla="*/ 108 h 128"/>
                      <a:gd name="T20" fmla="*/ 173 w 189"/>
                      <a:gd name="T21" fmla="*/ 0 h 128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189"/>
                      <a:gd name="T34" fmla="*/ 0 h 128"/>
                      <a:gd name="T35" fmla="*/ 189 w 189"/>
                      <a:gd name="T36" fmla="*/ 128 h 128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189" h="128">
                        <a:moveTo>
                          <a:pt x="173" y="0"/>
                        </a:moveTo>
                        <a:lnTo>
                          <a:pt x="173" y="0"/>
                        </a:lnTo>
                        <a:lnTo>
                          <a:pt x="176" y="2"/>
                        </a:lnTo>
                        <a:lnTo>
                          <a:pt x="180" y="6"/>
                        </a:lnTo>
                        <a:lnTo>
                          <a:pt x="184" y="10"/>
                        </a:lnTo>
                        <a:lnTo>
                          <a:pt x="187" y="13"/>
                        </a:lnTo>
                        <a:lnTo>
                          <a:pt x="189" y="17"/>
                        </a:lnTo>
                        <a:lnTo>
                          <a:pt x="189" y="23"/>
                        </a:lnTo>
                        <a:lnTo>
                          <a:pt x="13" y="128"/>
                        </a:lnTo>
                        <a:lnTo>
                          <a:pt x="0" y="108"/>
                        </a:lnTo>
                        <a:lnTo>
                          <a:pt x="173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587" name="Freeform 316">
                    <a:extLst>
                      <a:ext uri="{FF2B5EF4-FFF2-40B4-BE49-F238E27FC236}">
                        <a16:creationId xmlns:a16="http://schemas.microsoft.com/office/drawing/2014/main" id="{E804D7A3-71FB-06AD-8DEF-4FD6875B9C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31" y="1953"/>
                    <a:ext cx="45" cy="61"/>
                  </a:xfrm>
                  <a:custGeom>
                    <a:avLst/>
                    <a:gdLst>
                      <a:gd name="T0" fmla="*/ 0 w 45"/>
                      <a:gd name="T1" fmla="*/ 8 h 61"/>
                      <a:gd name="T2" fmla="*/ 2 w 45"/>
                      <a:gd name="T3" fmla="*/ 8 h 61"/>
                      <a:gd name="T4" fmla="*/ 6 w 45"/>
                      <a:gd name="T5" fmla="*/ 4 h 61"/>
                      <a:gd name="T6" fmla="*/ 13 w 45"/>
                      <a:gd name="T7" fmla="*/ 2 h 61"/>
                      <a:gd name="T8" fmla="*/ 19 w 45"/>
                      <a:gd name="T9" fmla="*/ 0 h 61"/>
                      <a:gd name="T10" fmla="*/ 28 w 45"/>
                      <a:gd name="T11" fmla="*/ 0 h 61"/>
                      <a:gd name="T12" fmla="*/ 34 w 45"/>
                      <a:gd name="T13" fmla="*/ 2 h 61"/>
                      <a:gd name="T14" fmla="*/ 41 w 45"/>
                      <a:gd name="T15" fmla="*/ 9 h 61"/>
                      <a:gd name="T16" fmla="*/ 45 w 45"/>
                      <a:gd name="T17" fmla="*/ 21 h 61"/>
                      <a:gd name="T18" fmla="*/ 45 w 45"/>
                      <a:gd name="T19" fmla="*/ 37 h 61"/>
                      <a:gd name="T20" fmla="*/ 43 w 45"/>
                      <a:gd name="T21" fmla="*/ 61 h 61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45"/>
                      <a:gd name="T34" fmla="*/ 0 h 61"/>
                      <a:gd name="T35" fmla="*/ 45 w 45"/>
                      <a:gd name="T36" fmla="*/ 61 h 61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45" h="61">
                        <a:moveTo>
                          <a:pt x="0" y="8"/>
                        </a:moveTo>
                        <a:lnTo>
                          <a:pt x="2" y="8"/>
                        </a:lnTo>
                        <a:lnTo>
                          <a:pt x="6" y="4"/>
                        </a:lnTo>
                        <a:lnTo>
                          <a:pt x="13" y="2"/>
                        </a:lnTo>
                        <a:lnTo>
                          <a:pt x="19" y="0"/>
                        </a:lnTo>
                        <a:lnTo>
                          <a:pt x="28" y="0"/>
                        </a:lnTo>
                        <a:lnTo>
                          <a:pt x="34" y="2"/>
                        </a:lnTo>
                        <a:lnTo>
                          <a:pt x="41" y="9"/>
                        </a:lnTo>
                        <a:lnTo>
                          <a:pt x="45" y="21"/>
                        </a:lnTo>
                        <a:lnTo>
                          <a:pt x="45" y="37"/>
                        </a:lnTo>
                        <a:lnTo>
                          <a:pt x="43" y="61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327" name="Group 413">
                <a:extLst>
                  <a:ext uri="{FF2B5EF4-FFF2-40B4-BE49-F238E27FC236}">
                    <a16:creationId xmlns:a16="http://schemas.microsoft.com/office/drawing/2014/main" id="{51B56DD2-4581-2B72-7786-0912052401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77423" y="3138671"/>
                <a:ext cx="1586116" cy="552087"/>
                <a:chOff x="1913" y="2147"/>
                <a:chExt cx="714" cy="291"/>
              </a:xfrm>
            </p:grpSpPr>
            <p:sp>
              <p:nvSpPr>
                <p:cNvPr id="412" name="Freeform 281">
                  <a:extLst>
                    <a:ext uri="{FF2B5EF4-FFF2-40B4-BE49-F238E27FC236}">
                      <a16:creationId xmlns:a16="http://schemas.microsoft.com/office/drawing/2014/main" id="{C837A277-8531-7B00-8405-F3422BD6E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13" y="2269"/>
                  <a:ext cx="432" cy="124"/>
                </a:xfrm>
                <a:custGeom>
                  <a:avLst/>
                  <a:gdLst>
                    <a:gd name="T0" fmla="*/ 0 w 432"/>
                    <a:gd name="T1" fmla="*/ 124 h 124"/>
                    <a:gd name="T2" fmla="*/ 432 w 432"/>
                    <a:gd name="T3" fmla="*/ 80 h 124"/>
                    <a:gd name="T4" fmla="*/ 352 w 432"/>
                    <a:gd name="T5" fmla="*/ 0 h 124"/>
                    <a:gd name="T6" fmla="*/ 0 w 432"/>
                    <a:gd name="T7" fmla="*/ 124 h 12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32"/>
                    <a:gd name="T13" fmla="*/ 0 h 124"/>
                    <a:gd name="T14" fmla="*/ 432 w 432"/>
                    <a:gd name="T15" fmla="*/ 124 h 12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32" h="124">
                      <a:moveTo>
                        <a:pt x="0" y="124"/>
                      </a:moveTo>
                      <a:lnTo>
                        <a:pt x="432" y="80"/>
                      </a:lnTo>
                      <a:lnTo>
                        <a:pt x="352" y="0"/>
                      </a:lnTo>
                      <a:lnTo>
                        <a:pt x="0" y="12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3" name="Line 23">
                  <a:extLst>
                    <a:ext uri="{FF2B5EF4-FFF2-40B4-BE49-F238E27FC236}">
                      <a16:creationId xmlns:a16="http://schemas.microsoft.com/office/drawing/2014/main" id="{FD548663-6938-827C-7BE2-252AAE706F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087" y="2180"/>
                  <a:ext cx="199" cy="97"/>
                </a:xfrm>
                <a:prstGeom prst="line">
                  <a:avLst/>
                </a:prstGeom>
                <a:noFill/>
                <a:ln w="238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14" name="Group 397">
                  <a:extLst>
                    <a:ext uri="{FF2B5EF4-FFF2-40B4-BE49-F238E27FC236}">
                      <a16:creationId xmlns:a16="http://schemas.microsoft.com/office/drawing/2014/main" id="{E3A3D2C0-EC81-80F0-CFE7-580906B5770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132" y="2147"/>
                  <a:ext cx="495" cy="291"/>
                  <a:chOff x="2132" y="2147"/>
                  <a:chExt cx="495" cy="291"/>
                </a:xfrm>
              </p:grpSpPr>
              <p:sp>
                <p:nvSpPr>
                  <p:cNvPr id="415" name="Line 170">
                    <a:extLst>
                      <a:ext uri="{FF2B5EF4-FFF2-40B4-BE49-F238E27FC236}">
                        <a16:creationId xmlns:a16="http://schemas.microsoft.com/office/drawing/2014/main" id="{E1DF1F9B-D6FF-AD46-4123-74871C516B6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378" y="2319"/>
                    <a:ext cx="249" cy="119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6" name="Line 51">
                    <a:extLst>
                      <a:ext uri="{FF2B5EF4-FFF2-40B4-BE49-F238E27FC236}">
                        <a16:creationId xmlns:a16="http://schemas.microsoft.com/office/drawing/2014/main" id="{74A7062F-06C1-F00B-34D2-DD411CA16B4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132" y="2147"/>
                    <a:ext cx="13" cy="7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7" name="Freeform 157">
                    <a:extLst>
                      <a:ext uri="{FF2B5EF4-FFF2-40B4-BE49-F238E27FC236}">
                        <a16:creationId xmlns:a16="http://schemas.microsoft.com/office/drawing/2014/main" id="{0C7C17A3-F7EB-82C3-8416-57E0234B25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8" y="2199"/>
                    <a:ext cx="263" cy="74"/>
                  </a:xfrm>
                  <a:custGeom>
                    <a:avLst/>
                    <a:gdLst>
                      <a:gd name="T0" fmla="*/ 72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1 h 74"/>
                      <a:gd name="T16" fmla="*/ 72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1"/>
                        </a:lnTo>
                        <a:lnTo>
                          <a:pt x="72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8" name="Freeform 158">
                    <a:extLst>
                      <a:ext uri="{FF2B5EF4-FFF2-40B4-BE49-F238E27FC236}">
                        <a16:creationId xmlns:a16="http://schemas.microsoft.com/office/drawing/2014/main" id="{6608E343-96B1-8618-DE79-11310AA1E3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8" y="2199"/>
                    <a:ext cx="263" cy="74"/>
                  </a:xfrm>
                  <a:custGeom>
                    <a:avLst/>
                    <a:gdLst>
                      <a:gd name="T0" fmla="*/ 74 w 263"/>
                      <a:gd name="T1" fmla="*/ 5 h 74"/>
                      <a:gd name="T2" fmla="*/ 0 w 263"/>
                      <a:gd name="T3" fmla="*/ 39 h 74"/>
                      <a:gd name="T4" fmla="*/ 68 w 263"/>
                      <a:gd name="T5" fmla="*/ 70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1 h 74"/>
                      <a:gd name="T16" fmla="*/ 74 w 263"/>
                      <a:gd name="T17" fmla="*/ 5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5"/>
                        </a:moveTo>
                        <a:lnTo>
                          <a:pt x="0" y="39"/>
                        </a:lnTo>
                        <a:lnTo>
                          <a:pt x="68" y="70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1"/>
                        </a:lnTo>
                        <a:lnTo>
                          <a:pt x="74" y="5"/>
                        </a:lnTo>
                        <a:close/>
                      </a:path>
                    </a:pathLst>
                  </a:custGeom>
                  <a:solidFill>
                    <a:srgbClr val="80FFFF"/>
                  </a:solidFill>
                  <a:ln w="0">
                    <a:solidFill>
                      <a:srgbClr val="80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19" name="Freeform 282">
                    <a:extLst>
                      <a:ext uri="{FF2B5EF4-FFF2-40B4-BE49-F238E27FC236}">
                        <a16:creationId xmlns:a16="http://schemas.microsoft.com/office/drawing/2014/main" id="{98F5AD25-196F-0CAD-910D-3ACA09D877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356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0" name="Freeform 283">
                    <a:extLst>
                      <a:ext uri="{FF2B5EF4-FFF2-40B4-BE49-F238E27FC236}">
                        <a16:creationId xmlns:a16="http://schemas.microsoft.com/office/drawing/2014/main" id="{0964F4AF-0471-8330-59BC-CD9FF3B801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28" y="2236"/>
                    <a:ext cx="51" cy="113"/>
                  </a:xfrm>
                  <a:custGeom>
                    <a:avLst/>
                    <a:gdLst>
                      <a:gd name="T0" fmla="*/ 51 w 51"/>
                      <a:gd name="T1" fmla="*/ 113 h 113"/>
                      <a:gd name="T2" fmla="*/ 51 w 51"/>
                      <a:gd name="T3" fmla="*/ 31 h 113"/>
                      <a:gd name="T4" fmla="*/ 0 w 51"/>
                      <a:gd name="T5" fmla="*/ 0 h 113"/>
                      <a:gd name="T6" fmla="*/ 0 w 51"/>
                      <a:gd name="T7" fmla="*/ 81 h 113"/>
                      <a:gd name="T8" fmla="*/ 51 w 51"/>
                      <a:gd name="T9" fmla="*/ 113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51"/>
                      <a:gd name="T16" fmla="*/ 0 h 113"/>
                      <a:gd name="T17" fmla="*/ 51 w 51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51" h="113">
                        <a:moveTo>
                          <a:pt x="51" y="113"/>
                        </a:moveTo>
                        <a:lnTo>
                          <a:pt x="51" y="31"/>
                        </a:lnTo>
                        <a:lnTo>
                          <a:pt x="0" y="0"/>
                        </a:lnTo>
                        <a:lnTo>
                          <a:pt x="0" y="81"/>
                        </a:lnTo>
                        <a:lnTo>
                          <a:pt x="51" y="11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1" name="Freeform 284">
                    <a:extLst>
                      <a:ext uri="{FF2B5EF4-FFF2-40B4-BE49-F238E27FC236}">
                        <a16:creationId xmlns:a16="http://schemas.microsoft.com/office/drawing/2014/main" id="{B0995700-262F-64FA-66EE-6D35274CE8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479" y="2234"/>
                    <a:ext cx="72" cy="117"/>
                  </a:xfrm>
                  <a:custGeom>
                    <a:avLst/>
                    <a:gdLst>
                      <a:gd name="T0" fmla="*/ 0 w 72"/>
                      <a:gd name="T1" fmla="*/ 117 h 117"/>
                      <a:gd name="T2" fmla="*/ 0 w 72"/>
                      <a:gd name="T3" fmla="*/ 33 h 117"/>
                      <a:gd name="T4" fmla="*/ 72 w 72"/>
                      <a:gd name="T5" fmla="*/ 0 h 117"/>
                      <a:gd name="T6" fmla="*/ 72 w 72"/>
                      <a:gd name="T7" fmla="*/ 83 h 117"/>
                      <a:gd name="T8" fmla="*/ 0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2" y="0"/>
                        </a:lnTo>
                        <a:lnTo>
                          <a:pt x="72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2" name="Freeform 285">
                    <a:extLst>
                      <a:ext uri="{FF2B5EF4-FFF2-40B4-BE49-F238E27FC236}">
                        <a16:creationId xmlns:a16="http://schemas.microsoft.com/office/drawing/2014/main" id="{802180E7-F909-7FB5-3045-43A579F7148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3" name="Freeform 286">
                    <a:extLst>
                      <a:ext uri="{FF2B5EF4-FFF2-40B4-BE49-F238E27FC236}">
                        <a16:creationId xmlns:a16="http://schemas.microsoft.com/office/drawing/2014/main" id="{71A23967-DC3E-F5B1-92E6-C30AB1D09C5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88" y="2193"/>
                    <a:ext cx="263" cy="74"/>
                  </a:xfrm>
                  <a:custGeom>
                    <a:avLst/>
                    <a:gdLst>
                      <a:gd name="T0" fmla="*/ 72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1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6 w 263"/>
                      <a:gd name="T15" fmla="*/ 32 h 74"/>
                      <a:gd name="T16" fmla="*/ 72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2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1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6" y="32"/>
                        </a:lnTo>
                        <a:lnTo>
                          <a:pt x="72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4" name="Freeform 287">
                    <a:extLst>
                      <a:ext uri="{FF2B5EF4-FFF2-40B4-BE49-F238E27FC236}">
                        <a16:creationId xmlns:a16="http://schemas.microsoft.com/office/drawing/2014/main" id="{1E478037-E9B8-4C86-59A2-0A16F1264EE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6" y="2234"/>
                    <a:ext cx="72" cy="117"/>
                  </a:xfrm>
                  <a:custGeom>
                    <a:avLst/>
                    <a:gdLst>
                      <a:gd name="T0" fmla="*/ 72 w 72"/>
                      <a:gd name="T1" fmla="*/ 117 h 117"/>
                      <a:gd name="T2" fmla="*/ 72 w 72"/>
                      <a:gd name="T3" fmla="*/ 33 h 117"/>
                      <a:gd name="T4" fmla="*/ 0 w 72"/>
                      <a:gd name="T5" fmla="*/ 0 h 117"/>
                      <a:gd name="T6" fmla="*/ 0 w 72"/>
                      <a:gd name="T7" fmla="*/ 83 h 117"/>
                      <a:gd name="T8" fmla="*/ 72 w 72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"/>
                      <a:gd name="T16" fmla="*/ 0 h 117"/>
                      <a:gd name="T17" fmla="*/ 72 w 72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" h="117">
                        <a:moveTo>
                          <a:pt x="72" y="117"/>
                        </a:moveTo>
                        <a:lnTo>
                          <a:pt x="72" y="33"/>
                        </a:lnTo>
                        <a:lnTo>
                          <a:pt x="0" y="0"/>
                        </a:lnTo>
                        <a:lnTo>
                          <a:pt x="0" y="83"/>
                        </a:lnTo>
                        <a:lnTo>
                          <a:pt x="72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5" name="Freeform 288">
                    <a:extLst>
                      <a:ext uri="{FF2B5EF4-FFF2-40B4-BE49-F238E27FC236}">
                        <a16:creationId xmlns:a16="http://schemas.microsoft.com/office/drawing/2014/main" id="{E6919D9B-E02C-B4DD-B5FA-DCA00395C1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28" y="2234"/>
                    <a:ext cx="71" cy="117"/>
                  </a:xfrm>
                  <a:custGeom>
                    <a:avLst/>
                    <a:gdLst>
                      <a:gd name="T0" fmla="*/ 0 w 71"/>
                      <a:gd name="T1" fmla="*/ 117 h 117"/>
                      <a:gd name="T2" fmla="*/ 0 w 71"/>
                      <a:gd name="T3" fmla="*/ 33 h 117"/>
                      <a:gd name="T4" fmla="*/ 71 w 71"/>
                      <a:gd name="T5" fmla="*/ 0 h 117"/>
                      <a:gd name="T6" fmla="*/ 71 w 71"/>
                      <a:gd name="T7" fmla="*/ 83 h 117"/>
                      <a:gd name="T8" fmla="*/ 0 w 71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1"/>
                      <a:gd name="T16" fmla="*/ 0 h 117"/>
                      <a:gd name="T17" fmla="*/ 71 w 71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1" h="117">
                        <a:moveTo>
                          <a:pt x="0" y="117"/>
                        </a:moveTo>
                        <a:lnTo>
                          <a:pt x="0" y="33"/>
                        </a:lnTo>
                        <a:lnTo>
                          <a:pt x="71" y="0"/>
                        </a:lnTo>
                        <a:lnTo>
                          <a:pt x="71" y="83"/>
                        </a:lnTo>
                        <a:lnTo>
                          <a:pt x="0" y="117"/>
                        </a:lnTo>
                        <a:close/>
                      </a:path>
                    </a:pathLst>
                  </a:custGeom>
                  <a:solidFill>
                    <a:srgbClr val="707070"/>
                  </a:solidFill>
                  <a:ln w="0">
                    <a:solidFill>
                      <a:srgbClr val="70707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6" name="Freeform 289">
                    <a:extLst>
                      <a:ext uri="{FF2B5EF4-FFF2-40B4-BE49-F238E27FC236}">
                        <a16:creationId xmlns:a16="http://schemas.microsoft.com/office/drawing/2014/main" id="{FF0F3089-0134-F7D0-9011-4079B2490D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  <a:close/>
                      </a:path>
                    </a:pathLst>
                  </a:custGeom>
                  <a:solidFill>
                    <a:srgbClr val="ABABAB"/>
                  </a:solidFill>
                  <a:ln w="0">
                    <a:solidFill>
                      <a:srgbClr val="ABABAB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7" name="Freeform 290">
                    <a:extLst>
                      <a:ext uri="{FF2B5EF4-FFF2-40B4-BE49-F238E27FC236}">
                        <a16:creationId xmlns:a16="http://schemas.microsoft.com/office/drawing/2014/main" id="{891818C8-9159-5A22-F80E-726797B09D0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158" y="2193"/>
                    <a:ext cx="263" cy="74"/>
                  </a:xfrm>
                  <a:custGeom>
                    <a:avLst/>
                    <a:gdLst>
                      <a:gd name="T0" fmla="*/ 74 w 263"/>
                      <a:gd name="T1" fmla="*/ 6 h 74"/>
                      <a:gd name="T2" fmla="*/ 0 w 263"/>
                      <a:gd name="T3" fmla="*/ 39 h 74"/>
                      <a:gd name="T4" fmla="*/ 68 w 263"/>
                      <a:gd name="T5" fmla="*/ 72 h 74"/>
                      <a:gd name="T6" fmla="*/ 139 w 263"/>
                      <a:gd name="T7" fmla="*/ 39 h 74"/>
                      <a:gd name="T8" fmla="*/ 193 w 263"/>
                      <a:gd name="T9" fmla="*/ 74 h 74"/>
                      <a:gd name="T10" fmla="*/ 263 w 263"/>
                      <a:gd name="T11" fmla="*/ 39 h 74"/>
                      <a:gd name="T12" fmla="*/ 194 w 263"/>
                      <a:gd name="T13" fmla="*/ 0 h 74"/>
                      <a:gd name="T14" fmla="*/ 128 w 263"/>
                      <a:gd name="T15" fmla="*/ 32 h 74"/>
                      <a:gd name="T16" fmla="*/ 74 w 263"/>
                      <a:gd name="T17" fmla="*/ 6 h 7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263"/>
                      <a:gd name="T28" fmla="*/ 0 h 74"/>
                      <a:gd name="T29" fmla="*/ 263 w 263"/>
                      <a:gd name="T30" fmla="*/ 74 h 7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263" h="74">
                        <a:moveTo>
                          <a:pt x="74" y="6"/>
                        </a:moveTo>
                        <a:lnTo>
                          <a:pt x="0" y="39"/>
                        </a:lnTo>
                        <a:lnTo>
                          <a:pt x="68" y="72"/>
                        </a:lnTo>
                        <a:lnTo>
                          <a:pt x="139" y="39"/>
                        </a:lnTo>
                        <a:lnTo>
                          <a:pt x="193" y="74"/>
                        </a:lnTo>
                        <a:lnTo>
                          <a:pt x="263" y="39"/>
                        </a:lnTo>
                        <a:lnTo>
                          <a:pt x="194" y="0"/>
                        </a:lnTo>
                        <a:lnTo>
                          <a:pt x="128" y="32"/>
                        </a:lnTo>
                        <a:lnTo>
                          <a:pt x="74" y="6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28" name="Freeform 291">
                    <a:extLst>
                      <a:ext uri="{FF2B5EF4-FFF2-40B4-BE49-F238E27FC236}">
                        <a16:creationId xmlns:a16="http://schemas.microsoft.com/office/drawing/2014/main" id="{41E4E6D1-23B3-E3EB-63F3-162669398F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2291" y="2239"/>
                    <a:ext cx="73" cy="117"/>
                  </a:xfrm>
                  <a:custGeom>
                    <a:avLst/>
                    <a:gdLst>
                      <a:gd name="T0" fmla="*/ 73 w 73"/>
                      <a:gd name="T1" fmla="*/ 117 h 117"/>
                      <a:gd name="T2" fmla="*/ 73 w 73"/>
                      <a:gd name="T3" fmla="*/ 36 h 117"/>
                      <a:gd name="T4" fmla="*/ 0 w 73"/>
                      <a:gd name="T5" fmla="*/ 0 h 117"/>
                      <a:gd name="T6" fmla="*/ 0 w 73"/>
                      <a:gd name="T7" fmla="*/ 84 h 117"/>
                      <a:gd name="T8" fmla="*/ 73 w 73"/>
                      <a:gd name="T9" fmla="*/ 117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3"/>
                      <a:gd name="T16" fmla="*/ 0 h 117"/>
                      <a:gd name="T17" fmla="*/ 73 w 7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3" h="117">
                        <a:moveTo>
                          <a:pt x="73" y="117"/>
                        </a:moveTo>
                        <a:lnTo>
                          <a:pt x="73" y="36"/>
                        </a:ln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73" y="117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grpSp>
            <p:nvGrpSpPr>
              <p:cNvPr id="329" name="Group 430">
                <a:extLst>
                  <a:ext uri="{FF2B5EF4-FFF2-40B4-BE49-F238E27FC236}">
                    <a16:creationId xmlns:a16="http://schemas.microsoft.com/office/drawing/2014/main" id="{EFF3B252-E5F5-CD18-7D37-84379B9B75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6221" y="4176442"/>
                <a:ext cx="2579105" cy="2128664"/>
                <a:chOff x="550" y="2742"/>
                <a:chExt cx="1161" cy="1122"/>
              </a:xfrm>
            </p:grpSpPr>
            <p:sp>
              <p:nvSpPr>
                <p:cNvPr id="340" name="Line 11">
                  <a:extLst>
                    <a:ext uri="{FF2B5EF4-FFF2-40B4-BE49-F238E27FC236}">
                      <a16:creationId xmlns:a16="http://schemas.microsoft.com/office/drawing/2014/main" id="{A139C516-0EF8-7EC3-D14E-9A6735F201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32" y="3081"/>
                  <a:ext cx="870" cy="380"/>
                </a:xfrm>
                <a:prstGeom prst="line">
                  <a:avLst/>
                </a:pr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1" name="Freeform 12">
                  <a:extLst>
                    <a:ext uri="{FF2B5EF4-FFF2-40B4-BE49-F238E27FC236}">
                      <a16:creationId xmlns:a16="http://schemas.microsoft.com/office/drawing/2014/main" id="{667BFA7C-03B7-84B0-DB1A-600FDD87B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5" y="3079"/>
                  <a:ext cx="416" cy="725"/>
                </a:xfrm>
                <a:custGeom>
                  <a:avLst/>
                  <a:gdLst>
                    <a:gd name="T0" fmla="*/ 0 w 416"/>
                    <a:gd name="T1" fmla="*/ 725 h 725"/>
                    <a:gd name="T2" fmla="*/ 356 w 416"/>
                    <a:gd name="T3" fmla="*/ 48 h 725"/>
                    <a:gd name="T4" fmla="*/ 358 w 416"/>
                    <a:gd name="T5" fmla="*/ 47 h 725"/>
                    <a:gd name="T6" fmla="*/ 362 w 416"/>
                    <a:gd name="T7" fmla="*/ 39 h 725"/>
                    <a:gd name="T8" fmla="*/ 373 w 416"/>
                    <a:gd name="T9" fmla="*/ 28 h 725"/>
                    <a:gd name="T10" fmla="*/ 390 w 416"/>
                    <a:gd name="T11" fmla="*/ 13 h 725"/>
                    <a:gd name="T12" fmla="*/ 416 w 416"/>
                    <a:gd name="T13" fmla="*/ 0 h 72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6"/>
                    <a:gd name="T22" fmla="*/ 0 h 725"/>
                    <a:gd name="T23" fmla="*/ 416 w 416"/>
                    <a:gd name="T24" fmla="*/ 725 h 72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6" h="725">
                      <a:moveTo>
                        <a:pt x="0" y="725"/>
                      </a:moveTo>
                      <a:lnTo>
                        <a:pt x="356" y="48"/>
                      </a:lnTo>
                      <a:lnTo>
                        <a:pt x="358" y="47"/>
                      </a:lnTo>
                      <a:lnTo>
                        <a:pt x="362" y="39"/>
                      </a:lnTo>
                      <a:lnTo>
                        <a:pt x="373" y="28"/>
                      </a:lnTo>
                      <a:lnTo>
                        <a:pt x="390" y="13"/>
                      </a:lnTo>
                      <a:lnTo>
                        <a:pt x="416" y="0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2" name="Freeform 150">
                  <a:extLst>
                    <a:ext uri="{FF2B5EF4-FFF2-40B4-BE49-F238E27FC236}">
                      <a16:creationId xmlns:a16="http://schemas.microsoft.com/office/drawing/2014/main" id="{77E726ED-109D-CBD1-A73A-809D330522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0" y="3066"/>
                  <a:ext cx="210" cy="54"/>
                </a:xfrm>
                <a:custGeom>
                  <a:avLst/>
                  <a:gdLst>
                    <a:gd name="T0" fmla="*/ 210 w 210"/>
                    <a:gd name="T1" fmla="*/ 0 h 54"/>
                    <a:gd name="T2" fmla="*/ 56 w 210"/>
                    <a:gd name="T3" fmla="*/ 0 h 54"/>
                    <a:gd name="T4" fmla="*/ 0 w 210"/>
                    <a:gd name="T5" fmla="*/ 54 h 54"/>
                    <a:gd name="T6" fmla="*/ 172 w 210"/>
                    <a:gd name="T7" fmla="*/ 54 h 5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0"/>
                    <a:gd name="T13" fmla="*/ 0 h 54"/>
                    <a:gd name="T14" fmla="*/ 210 w 210"/>
                    <a:gd name="T15" fmla="*/ 54 h 5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0" h="54">
                      <a:moveTo>
                        <a:pt x="210" y="0"/>
                      </a:moveTo>
                      <a:lnTo>
                        <a:pt x="56" y="0"/>
                      </a:lnTo>
                      <a:lnTo>
                        <a:pt x="0" y="54"/>
                      </a:lnTo>
                      <a:lnTo>
                        <a:pt x="172" y="54"/>
                      </a:lnTo>
                    </a:path>
                  </a:pathLst>
                </a:cu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3" name="Freeform 151">
                  <a:extLst>
                    <a:ext uri="{FF2B5EF4-FFF2-40B4-BE49-F238E27FC236}">
                      <a16:creationId xmlns:a16="http://schemas.microsoft.com/office/drawing/2014/main" id="{B325BDB2-C791-0859-2863-B54E10E147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2" y="3391"/>
                  <a:ext cx="196" cy="104"/>
                </a:xfrm>
                <a:custGeom>
                  <a:avLst/>
                  <a:gdLst>
                    <a:gd name="T0" fmla="*/ 144 w 196"/>
                    <a:gd name="T1" fmla="*/ 0 h 104"/>
                    <a:gd name="T2" fmla="*/ 0 w 196"/>
                    <a:gd name="T3" fmla="*/ 61 h 104"/>
                    <a:gd name="T4" fmla="*/ 46 w 196"/>
                    <a:gd name="T5" fmla="*/ 104 h 104"/>
                    <a:gd name="T6" fmla="*/ 196 w 196"/>
                    <a:gd name="T7" fmla="*/ 39 h 10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96"/>
                    <a:gd name="T13" fmla="*/ 0 h 104"/>
                    <a:gd name="T14" fmla="*/ 196 w 196"/>
                    <a:gd name="T15" fmla="*/ 104 h 10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96" h="104">
                      <a:moveTo>
                        <a:pt x="144" y="0"/>
                      </a:moveTo>
                      <a:lnTo>
                        <a:pt x="0" y="61"/>
                      </a:lnTo>
                      <a:lnTo>
                        <a:pt x="46" y="104"/>
                      </a:lnTo>
                      <a:lnTo>
                        <a:pt x="196" y="39"/>
                      </a:lnTo>
                    </a:path>
                  </a:pathLst>
                </a:cu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4" name="Freeform 152">
                  <a:extLst>
                    <a:ext uri="{FF2B5EF4-FFF2-40B4-BE49-F238E27FC236}">
                      <a16:creationId xmlns:a16="http://schemas.microsoft.com/office/drawing/2014/main" id="{909E0861-700E-AF02-72DB-471241946E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4" y="3695"/>
                  <a:ext cx="171" cy="169"/>
                </a:xfrm>
                <a:custGeom>
                  <a:avLst/>
                  <a:gdLst>
                    <a:gd name="T0" fmla="*/ 78 w 171"/>
                    <a:gd name="T1" fmla="*/ 0 h 169"/>
                    <a:gd name="T2" fmla="*/ 0 w 171"/>
                    <a:gd name="T3" fmla="*/ 141 h 169"/>
                    <a:gd name="T4" fmla="*/ 97 w 171"/>
                    <a:gd name="T5" fmla="*/ 169 h 169"/>
                    <a:gd name="T6" fmla="*/ 171 w 171"/>
                    <a:gd name="T7" fmla="*/ 20 h 169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71"/>
                    <a:gd name="T13" fmla="*/ 0 h 169"/>
                    <a:gd name="T14" fmla="*/ 171 w 171"/>
                    <a:gd name="T15" fmla="*/ 169 h 169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71" h="169">
                      <a:moveTo>
                        <a:pt x="78" y="0"/>
                      </a:moveTo>
                      <a:lnTo>
                        <a:pt x="0" y="141"/>
                      </a:lnTo>
                      <a:lnTo>
                        <a:pt x="97" y="169"/>
                      </a:lnTo>
                      <a:lnTo>
                        <a:pt x="171" y="20"/>
                      </a:lnTo>
                    </a:path>
                  </a:pathLst>
                </a:custGeom>
                <a:noFill/>
                <a:ln w="17463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5" name="Freeform 183">
                  <a:extLst>
                    <a:ext uri="{FF2B5EF4-FFF2-40B4-BE49-F238E27FC236}">
                      <a16:creationId xmlns:a16="http://schemas.microsoft.com/office/drawing/2014/main" id="{D870DB9E-C1DC-0810-0844-CF3C3C501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07" y="3233"/>
                  <a:ext cx="41" cy="302"/>
                </a:xfrm>
                <a:custGeom>
                  <a:avLst/>
                  <a:gdLst>
                    <a:gd name="T0" fmla="*/ 41 w 41"/>
                    <a:gd name="T1" fmla="*/ 0 h 302"/>
                    <a:gd name="T2" fmla="*/ 41 w 41"/>
                    <a:gd name="T3" fmla="*/ 299 h 302"/>
                    <a:gd name="T4" fmla="*/ 18 w 41"/>
                    <a:gd name="T5" fmla="*/ 302 h 302"/>
                    <a:gd name="T6" fmla="*/ 4 w 41"/>
                    <a:gd name="T7" fmla="*/ 302 h 302"/>
                    <a:gd name="T8" fmla="*/ 0 w 41"/>
                    <a:gd name="T9" fmla="*/ 302 h 302"/>
                    <a:gd name="T10" fmla="*/ 0 w 41"/>
                    <a:gd name="T11" fmla="*/ 2 h 302"/>
                    <a:gd name="T12" fmla="*/ 41 w 41"/>
                    <a:gd name="T13" fmla="*/ 0 h 30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1"/>
                    <a:gd name="T22" fmla="*/ 0 h 302"/>
                    <a:gd name="T23" fmla="*/ 41 w 41"/>
                    <a:gd name="T24" fmla="*/ 302 h 30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1" h="302">
                      <a:moveTo>
                        <a:pt x="41" y="0"/>
                      </a:moveTo>
                      <a:lnTo>
                        <a:pt x="41" y="299"/>
                      </a:lnTo>
                      <a:lnTo>
                        <a:pt x="18" y="302"/>
                      </a:lnTo>
                      <a:lnTo>
                        <a:pt x="4" y="302"/>
                      </a:lnTo>
                      <a:lnTo>
                        <a:pt x="0" y="302"/>
                      </a:lnTo>
                      <a:lnTo>
                        <a:pt x="0" y="2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6" name="Freeform 184">
                  <a:extLst>
                    <a:ext uri="{FF2B5EF4-FFF2-40B4-BE49-F238E27FC236}">
                      <a16:creationId xmlns:a16="http://schemas.microsoft.com/office/drawing/2014/main" id="{9AD39ADA-39FF-EE86-80A4-898197F2A5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" y="2864"/>
                  <a:ext cx="384" cy="354"/>
                </a:xfrm>
                <a:custGeom>
                  <a:avLst/>
                  <a:gdLst>
                    <a:gd name="T0" fmla="*/ 169 w 384"/>
                    <a:gd name="T1" fmla="*/ 354 h 354"/>
                    <a:gd name="T2" fmla="*/ 128 w 384"/>
                    <a:gd name="T3" fmla="*/ 349 h 354"/>
                    <a:gd name="T4" fmla="*/ 93 w 384"/>
                    <a:gd name="T5" fmla="*/ 339 h 354"/>
                    <a:gd name="T6" fmla="*/ 67 w 384"/>
                    <a:gd name="T7" fmla="*/ 326 h 354"/>
                    <a:gd name="T8" fmla="*/ 45 w 384"/>
                    <a:gd name="T9" fmla="*/ 310 h 354"/>
                    <a:gd name="T10" fmla="*/ 28 w 384"/>
                    <a:gd name="T11" fmla="*/ 295 h 354"/>
                    <a:gd name="T12" fmla="*/ 15 w 384"/>
                    <a:gd name="T13" fmla="*/ 278 h 354"/>
                    <a:gd name="T14" fmla="*/ 8 w 384"/>
                    <a:gd name="T15" fmla="*/ 263 h 354"/>
                    <a:gd name="T16" fmla="*/ 2 w 384"/>
                    <a:gd name="T17" fmla="*/ 252 h 354"/>
                    <a:gd name="T18" fmla="*/ 0 w 384"/>
                    <a:gd name="T19" fmla="*/ 243 h 354"/>
                    <a:gd name="T20" fmla="*/ 0 w 384"/>
                    <a:gd name="T21" fmla="*/ 241 h 354"/>
                    <a:gd name="T22" fmla="*/ 0 w 384"/>
                    <a:gd name="T23" fmla="*/ 0 h 354"/>
                    <a:gd name="T24" fmla="*/ 384 w 384"/>
                    <a:gd name="T25" fmla="*/ 2 h 354"/>
                    <a:gd name="T26" fmla="*/ 384 w 384"/>
                    <a:gd name="T27" fmla="*/ 236 h 354"/>
                    <a:gd name="T28" fmla="*/ 377 w 384"/>
                    <a:gd name="T29" fmla="*/ 254 h 354"/>
                    <a:gd name="T30" fmla="*/ 367 w 384"/>
                    <a:gd name="T31" fmla="*/ 273 h 354"/>
                    <a:gd name="T32" fmla="*/ 360 w 384"/>
                    <a:gd name="T33" fmla="*/ 286 h 354"/>
                    <a:gd name="T34" fmla="*/ 352 w 384"/>
                    <a:gd name="T35" fmla="*/ 297 h 354"/>
                    <a:gd name="T36" fmla="*/ 351 w 384"/>
                    <a:gd name="T37" fmla="*/ 299 h 354"/>
                    <a:gd name="T38" fmla="*/ 330 w 384"/>
                    <a:gd name="T39" fmla="*/ 317 h 354"/>
                    <a:gd name="T40" fmla="*/ 304 w 384"/>
                    <a:gd name="T41" fmla="*/ 330 h 354"/>
                    <a:gd name="T42" fmla="*/ 275 w 384"/>
                    <a:gd name="T43" fmla="*/ 339 h 354"/>
                    <a:gd name="T44" fmla="*/ 243 w 384"/>
                    <a:gd name="T45" fmla="*/ 347 h 354"/>
                    <a:gd name="T46" fmla="*/ 215 w 384"/>
                    <a:gd name="T47" fmla="*/ 351 h 354"/>
                    <a:gd name="T48" fmla="*/ 191 w 384"/>
                    <a:gd name="T49" fmla="*/ 352 h 354"/>
                    <a:gd name="T50" fmla="*/ 174 w 384"/>
                    <a:gd name="T51" fmla="*/ 354 h 354"/>
                    <a:gd name="T52" fmla="*/ 169 w 384"/>
                    <a:gd name="T53" fmla="*/ 354 h 35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84"/>
                    <a:gd name="T82" fmla="*/ 0 h 354"/>
                    <a:gd name="T83" fmla="*/ 384 w 384"/>
                    <a:gd name="T84" fmla="*/ 354 h 35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84" h="354">
                      <a:moveTo>
                        <a:pt x="169" y="354"/>
                      </a:moveTo>
                      <a:lnTo>
                        <a:pt x="128" y="349"/>
                      </a:lnTo>
                      <a:lnTo>
                        <a:pt x="93" y="339"/>
                      </a:lnTo>
                      <a:lnTo>
                        <a:pt x="67" y="326"/>
                      </a:lnTo>
                      <a:lnTo>
                        <a:pt x="45" y="310"/>
                      </a:lnTo>
                      <a:lnTo>
                        <a:pt x="28" y="295"/>
                      </a:lnTo>
                      <a:lnTo>
                        <a:pt x="15" y="278"/>
                      </a:lnTo>
                      <a:lnTo>
                        <a:pt x="8" y="263"/>
                      </a:lnTo>
                      <a:lnTo>
                        <a:pt x="2" y="252"/>
                      </a:lnTo>
                      <a:lnTo>
                        <a:pt x="0" y="243"/>
                      </a:lnTo>
                      <a:lnTo>
                        <a:pt x="0" y="241"/>
                      </a:lnTo>
                      <a:lnTo>
                        <a:pt x="0" y="0"/>
                      </a:lnTo>
                      <a:lnTo>
                        <a:pt x="384" y="2"/>
                      </a:lnTo>
                      <a:lnTo>
                        <a:pt x="384" y="236"/>
                      </a:lnTo>
                      <a:lnTo>
                        <a:pt x="377" y="254"/>
                      </a:lnTo>
                      <a:lnTo>
                        <a:pt x="367" y="273"/>
                      </a:lnTo>
                      <a:lnTo>
                        <a:pt x="360" y="286"/>
                      </a:lnTo>
                      <a:lnTo>
                        <a:pt x="352" y="297"/>
                      </a:lnTo>
                      <a:lnTo>
                        <a:pt x="351" y="299"/>
                      </a:lnTo>
                      <a:lnTo>
                        <a:pt x="330" y="317"/>
                      </a:lnTo>
                      <a:lnTo>
                        <a:pt x="304" y="330"/>
                      </a:lnTo>
                      <a:lnTo>
                        <a:pt x="275" y="339"/>
                      </a:lnTo>
                      <a:lnTo>
                        <a:pt x="243" y="347"/>
                      </a:lnTo>
                      <a:lnTo>
                        <a:pt x="215" y="351"/>
                      </a:lnTo>
                      <a:lnTo>
                        <a:pt x="191" y="352"/>
                      </a:lnTo>
                      <a:lnTo>
                        <a:pt x="174" y="354"/>
                      </a:lnTo>
                      <a:lnTo>
                        <a:pt x="169" y="35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7" name="Freeform 185">
                  <a:extLst>
                    <a:ext uri="{FF2B5EF4-FFF2-40B4-BE49-F238E27FC236}">
                      <a16:creationId xmlns:a16="http://schemas.microsoft.com/office/drawing/2014/main" id="{05A68DEF-A9E9-B21B-519E-552FE3A2C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5" y="2864"/>
                  <a:ext cx="384" cy="354"/>
                </a:xfrm>
                <a:custGeom>
                  <a:avLst/>
                  <a:gdLst>
                    <a:gd name="T0" fmla="*/ 169 w 384"/>
                    <a:gd name="T1" fmla="*/ 354 h 354"/>
                    <a:gd name="T2" fmla="*/ 128 w 384"/>
                    <a:gd name="T3" fmla="*/ 349 h 354"/>
                    <a:gd name="T4" fmla="*/ 93 w 384"/>
                    <a:gd name="T5" fmla="*/ 339 h 354"/>
                    <a:gd name="T6" fmla="*/ 67 w 384"/>
                    <a:gd name="T7" fmla="*/ 326 h 354"/>
                    <a:gd name="T8" fmla="*/ 45 w 384"/>
                    <a:gd name="T9" fmla="*/ 310 h 354"/>
                    <a:gd name="T10" fmla="*/ 28 w 384"/>
                    <a:gd name="T11" fmla="*/ 295 h 354"/>
                    <a:gd name="T12" fmla="*/ 15 w 384"/>
                    <a:gd name="T13" fmla="*/ 278 h 354"/>
                    <a:gd name="T14" fmla="*/ 8 w 384"/>
                    <a:gd name="T15" fmla="*/ 263 h 354"/>
                    <a:gd name="T16" fmla="*/ 2 w 384"/>
                    <a:gd name="T17" fmla="*/ 252 h 354"/>
                    <a:gd name="T18" fmla="*/ 0 w 384"/>
                    <a:gd name="T19" fmla="*/ 243 h 354"/>
                    <a:gd name="T20" fmla="*/ 0 w 384"/>
                    <a:gd name="T21" fmla="*/ 241 h 354"/>
                    <a:gd name="T22" fmla="*/ 0 w 384"/>
                    <a:gd name="T23" fmla="*/ 0 h 354"/>
                    <a:gd name="T24" fmla="*/ 384 w 384"/>
                    <a:gd name="T25" fmla="*/ 2 h 354"/>
                    <a:gd name="T26" fmla="*/ 384 w 384"/>
                    <a:gd name="T27" fmla="*/ 236 h 354"/>
                    <a:gd name="T28" fmla="*/ 377 w 384"/>
                    <a:gd name="T29" fmla="*/ 254 h 354"/>
                    <a:gd name="T30" fmla="*/ 367 w 384"/>
                    <a:gd name="T31" fmla="*/ 273 h 354"/>
                    <a:gd name="T32" fmla="*/ 360 w 384"/>
                    <a:gd name="T33" fmla="*/ 286 h 354"/>
                    <a:gd name="T34" fmla="*/ 352 w 384"/>
                    <a:gd name="T35" fmla="*/ 297 h 354"/>
                    <a:gd name="T36" fmla="*/ 351 w 384"/>
                    <a:gd name="T37" fmla="*/ 299 h 354"/>
                    <a:gd name="T38" fmla="*/ 330 w 384"/>
                    <a:gd name="T39" fmla="*/ 317 h 354"/>
                    <a:gd name="T40" fmla="*/ 304 w 384"/>
                    <a:gd name="T41" fmla="*/ 330 h 354"/>
                    <a:gd name="T42" fmla="*/ 275 w 384"/>
                    <a:gd name="T43" fmla="*/ 339 h 354"/>
                    <a:gd name="T44" fmla="*/ 243 w 384"/>
                    <a:gd name="T45" fmla="*/ 347 h 354"/>
                    <a:gd name="T46" fmla="*/ 215 w 384"/>
                    <a:gd name="T47" fmla="*/ 351 h 354"/>
                    <a:gd name="T48" fmla="*/ 191 w 384"/>
                    <a:gd name="T49" fmla="*/ 352 h 354"/>
                    <a:gd name="T50" fmla="*/ 174 w 384"/>
                    <a:gd name="T51" fmla="*/ 354 h 354"/>
                    <a:gd name="T52" fmla="*/ 169 w 384"/>
                    <a:gd name="T53" fmla="*/ 354 h 354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84"/>
                    <a:gd name="T82" fmla="*/ 0 h 354"/>
                    <a:gd name="T83" fmla="*/ 384 w 384"/>
                    <a:gd name="T84" fmla="*/ 354 h 354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84" h="354">
                      <a:moveTo>
                        <a:pt x="169" y="354"/>
                      </a:moveTo>
                      <a:lnTo>
                        <a:pt x="128" y="349"/>
                      </a:lnTo>
                      <a:lnTo>
                        <a:pt x="93" y="339"/>
                      </a:lnTo>
                      <a:lnTo>
                        <a:pt x="67" y="326"/>
                      </a:lnTo>
                      <a:lnTo>
                        <a:pt x="45" y="310"/>
                      </a:lnTo>
                      <a:lnTo>
                        <a:pt x="28" y="295"/>
                      </a:lnTo>
                      <a:lnTo>
                        <a:pt x="15" y="278"/>
                      </a:lnTo>
                      <a:lnTo>
                        <a:pt x="8" y="263"/>
                      </a:lnTo>
                      <a:lnTo>
                        <a:pt x="2" y="252"/>
                      </a:lnTo>
                      <a:lnTo>
                        <a:pt x="0" y="243"/>
                      </a:lnTo>
                      <a:lnTo>
                        <a:pt x="0" y="241"/>
                      </a:lnTo>
                      <a:lnTo>
                        <a:pt x="0" y="0"/>
                      </a:lnTo>
                      <a:lnTo>
                        <a:pt x="384" y="2"/>
                      </a:lnTo>
                      <a:lnTo>
                        <a:pt x="384" y="236"/>
                      </a:lnTo>
                      <a:lnTo>
                        <a:pt x="377" y="254"/>
                      </a:lnTo>
                      <a:lnTo>
                        <a:pt x="367" y="273"/>
                      </a:lnTo>
                      <a:lnTo>
                        <a:pt x="360" y="286"/>
                      </a:lnTo>
                      <a:lnTo>
                        <a:pt x="352" y="297"/>
                      </a:lnTo>
                      <a:lnTo>
                        <a:pt x="351" y="299"/>
                      </a:lnTo>
                      <a:lnTo>
                        <a:pt x="330" y="317"/>
                      </a:lnTo>
                      <a:lnTo>
                        <a:pt x="304" y="330"/>
                      </a:lnTo>
                      <a:lnTo>
                        <a:pt x="275" y="339"/>
                      </a:lnTo>
                      <a:lnTo>
                        <a:pt x="243" y="347"/>
                      </a:lnTo>
                      <a:lnTo>
                        <a:pt x="215" y="351"/>
                      </a:lnTo>
                      <a:lnTo>
                        <a:pt x="191" y="352"/>
                      </a:lnTo>
                      <a:lnTo>
                        <a:pt x="174" y="354"/>
                      </a:lnTo>
                      <a:lnTo>
                        <a:pt x="169" y="35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8" name="Freeform 186">
                  <a:extLst>
                    <a:ext uri="{FF2B5EF4-FFF2-40B4-BE49-F238E27FC236}">
                      <a16:creationId xmlns:a16="http://schemas.microsoft.com/office/drawing/2014/main" id="{825949BC-B393-821F-40CA-EC6F67B4A1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36" y="2864"/>
                  <a:ext cx="343" cy="352"/>
                </a:xfrm>
                <a:custGeom>
                  <a:avLst/>
                  <a:gdLst>
                    <a:gd name="T0" fmla="*/ 153 w 343"/>
                    <a:gd name="T1" fmla="*/ 352 h 352"/>
                    <a:gd name="T2" fmla="*/ 116 w 343"/>
                    <a:gd name="T3" fmla="*/ 349 h 352"/>
                    <a:gd name="T4" fmla="*/ 87 w 343"/>
                    <a:gd name="T5" fmla="*/ 339 h 352"/>
                    <a:gd name="T6" fmla="*/ 61 w 343"/>
                    <a:gd name="T7" fmla="*/ 328 h 352"/>
                    <a:gd name="T8" fmla="*/ 42 w 343"/>
                    <a:gd name="T9" fmla="*/ 315 h 352"/>
                    <a:gd name="T10" fmla="*/ 27 w 343"/>
                    <a:gd name="T11" fmla="*/ 301 h 352"/>
                    <a:gd name="T12" fmla="*/ 16 w 343"/>
                    <a:gd name="T13" fmla="*/ 288 h 352"/>
                    <a:gd name="T14" fmla="*/ 9 w 343"/>
                    <a:gd name="T15" fmla="*/ 275 h 352"/>
                    <a:gd name="T16" fmla="*/ 3 w 343"/>
                    <a:gd name="T17" fmla="*/ 263 h 352"/>
                    <a:gd name="T18" fmla="*/ 1 w 343"/>
                    <a:gd name="T19" fmla="*/ 256 h 352"/>
                    <a:gd name="T20" fmla="*/ 0 w 343"/>
                    <a:gd name="T21" fmla="*/ 254 h 352"/>
                    <a:gd name="T22" fmla="*/ 0 w 343"/>
                    <a:gd name="T23" fmla="*/ 0 h 352"/>
                    <a:gd name="T24" fmla="*/ 343 w 343"/>
                    <a:gd name="T25" fmla="*/ 2 h 352"/>
                    <a:gd name="T26" fmla="*/ 343 w 343"/>
                    <a:gd name="T27" fmla="*/ 226 h 352"/>
                    <a:gd name="T28" fmla="*/ 335 w 343"/>
                    <a:gd name="T29" fmla="*/ 243 h 352"/>
                    <a:gd name="T30" fmla="*/ 328 w 343"/>
                    <a:gd name="T31" fmla="*/ 260 h 352"/>
                    <a:gd name="T32" fmla="*/ 320 w 343"/>
                    <a:gd name="T33" fmla="*/ 273 h 352"/>
                    <a:gd name="T34" fmla="*/ 315 w 343"/>
                    <a:gd name="T35" fmla="*/ 282 h 352"/>
                    <a:gd name="T36" fmla="*/ 313 w 343"/>
                    <a:gd name="T37" fmla="*/ 286 h 352"/>
                    <a:gd name="T38" fmla="*/ 296 w 343"/>
                    <a:gd name="T39" fmla="*/ 302 h 352"/>
                    <a:gd name="T40" fmla="*/ 272 w 343"/>
                    <a:gd name="T41" fmla="*/ 315 h 352"/>
                    <a:gd name="T42" fmla="*/ 246 w 343"/>
                    <a:gd name="T43" fmla="*/ 326 h 352"/>
                    <a:gd name="T44" fmla="*/ 220 w 343"/>
                    <a:gd name="T45" fmla="*/ 336 h 352"/>
                    <a:gd name="T46" fmla="*/ 194 w 343"/>
                    <a:gd name="T47" fmla="*/ 343 h 352"/>
                    <a:gd name="T48" fmla="*/ 174 w 343"/>
                    <a:gd name="T49" fmla="*/ 349 h 352"/>
                    <a:gd name="T50" fmla="*/ 159 w 343"/>
                    <a:gd name="T51" fmla="*/ 351 h 352"/>
                    <a:gd name="T52" fmla="*/ 153 w 343"/>
                    <a:gd name="T53" fmla="*/ 352 h 35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343"/>
                    <a:gd name="T82" fmla="*/ 0 h 352"/>
                    <a:gd name="T83" fmla="*/ 343 w 343"/>
                    <a:gd name="T84" fmla="*/ 352 h 35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343" h="352">
                      <a:moveTo>
                        <a:pt x="153" y="352"/>
                      </a:moveTo>
                      <a:lnTo>
                        <a:pt x="116" y="349"/>
                      </a:lnTo>
                      <a:lnTo>
                        <a:pt x="87" y="339"/>
                      </a:lnTo>
                      <a:lnTo>
                        <a:pt x="61" y="328"/>
                      </a:lnTo>
                      <a:lnTo>
                        <a:pt x="42" y="315"/>
                      </a:lnTo>
                      <a:lnTo>
                        <a:pt x="27" y="301"/>
                      </a:lnTo>
                      <a:lnTo>
                        <a:pt x="16" y="288"/>
                      </a:lnTo>
                      <a:lnTo>
                        <a:pt x="9" y="275"/>
                      </a:lnTo>
                      <a:lnTo>
                        <a:pt x="3" y="263"/>
                      </a:lnTo>
                      <a:lnTo>
                        <a:pt x="1" y="256"/>
                      </a:lnTo>
                      <a:lnTo>
                        <a:pt x="0" y="254"/>
                      </a:lnTo>
                      <a:lnTo>
                        <a:pt x="0" y="0"/>
                      </a:lnTo>
                      <a:lnTo>
                        <a:pt x="343" y="2"/>
                      </a:lnTo>
                      <a:lnTo>
                        <a:pt x="343" y="226"/>
                      </a:lnTo>
                      <a:lnTo>
                        <a:pt x="335" y="243"/>
                      </a:lnTo>
                      <a:lnTo>
                        <a:pt x="328" y="260"/>
                      </a:lnTo>
                      <a:lnTo>
                        <a:pt x="320" y="273"/>
                      </a:lnTo>
                      <a:lnTo>
                        <a:pt x="315" y="282"/>
                      </a:lnTo>
                      <a:lnTo>
                        <a:pt x="313" y="286"/>
                      </a:lnTo>
                      <a:lnTo>
                        <a:pt x="296" y="302"/>
                      </a:lnTo>
                      <a:lnTo>
                        <a:pt x="272" y="315"/>
                      </a:lnTo>
                      <a:lnTo>
                        <a:pt x="246" y="326"/>
                      </a:lnTo>
                      <a:lnTo>
                        <a:pt x="220" y="336"/>
                      </a:lnTo>
                      <a:lnTo>
                        <a:pt x="194" y="343"/>
                      </a:lnTo>
                      <a:lnTo>
                        <a:pt x="174" y="349"/>
                      </a:lnTo>
                      <a:lnTo>
                        <a:pt x="159" y="351"/>
                      </a:lnTo>
                      <a:lnTo>
                        <a:pt x="153" y="352"/>
                      </a:lnTo>
                      <a:close/>
                    </a:path>
                  </a:pathLst>
                </a:custGeom>
                <a:solidFill>
                  <a:srgbClr val="202020"/>
                </a:solidFill>
                <a:ln w="0">
                  <a:solidFill>
                    <a:srgbClr val="20202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9" name="Freeform 187">
                  <a:extLst>
                    <a:ext uri="{FF2B5EF4-FFF2-40B4-BE49-F238E27FC236}">
                      <a16:creationId xmlns:a16="http://schemas.microsoft.com/office/drawing/2014/main" id="{1C221A91-500D-8023-3C58-F75D2E98D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8" y="2866"/>
                  <a:ext cx="300" cy="349"/>
                </a:xfrm>
                <a:custGeom>
                  <a:avLst/>
                  <a:gdLst>
                    <a:gd name="T0" fmla="*/ 139 w 300"/>
                    <a:gd name="T1" fmla="*/ 349 h 349"/>
                    <a:gd name="T2" fmla="*/ 102 w 300"/>
                    <a:gd name="T3" fmla="*/ 345 h 349"/>
                    <a:gd name="T4" fmla="*/ 74 w 300"/>
                    <a:gd name="T5" fmla="*/ 337 h 349"/>
                    <a:gd name="T6" fmla="*/ 50 w 300"/>
                    <a:gd name="T7" fmla="*/ 326 h 349"/>
                    <a:gd name="T8" fmla="*/ 31 w 300"/>
                    <a:gd name="T9" fmla="*/ 313 h 349"/>
                    <a:gd name="T10" fmla="*/ 18 w 300"/>
                    <a:gd name="T11" fmla="*/ 299 h 349"/>
                    <a:gd name="T12" fmla="*/ 9 w 300"/>
                    <a:gd name="T13" fmla="*/ 286 h 349"/>
                    <a:gd name="T14" fmla="*/ 4 w 300"/>
                    <a:gd name="T15" fmla="*/ 276 h 349"/>
                    <a:gd name="T16" fmla="*/ 0 w 300"/>
                    <a:gd name="T17" fmla="*/ 269 h 349"/>
                    <a:gd name="T18" fmla="*/ 0 w 300"/>
                    <a:gd name="T19" fmla="*/ 265 h 349"/>
                    <a:gd name="T20" fmla="*/ 0 w 300"/>
                    <a:gd name="T21" fmla="*/ 0 h 349"/>
                    <a:gd name="T22" fmla="*/ 300 w 300"/>
                    <a:gd name="T23" fmla="*/ 0 h 349"/>
                    <a:gd name="T24" fmla="*/ 300 w 300"/>
                    <a:gd name="T25" fmla="*/ 213 h 349"/>
                    <a:gd name="T26" fmla="*/ 295 w 300"/>
                    <a:gd name="T27" fmla="*/ 228 h 349"/>
                    <a:gd name="T28" fmla="*/ 287 w 300"/>
                    <a:gd name="T29" fmla="*/ 245 h 349"/>
                    <a:gd name="T30" fmla="*/ 282 w 300"/>
                    <a:gd name="T31" fmla="*/ 258 h 349"/>
                    <a:gd name="T32" fmla="*/ 276 w 300"/>
                    <a:gd name="T33" fmla="*/ 267 h 349"/>
                    <a:gd name="T34" fmla="*/ 274 w 300"/>
                    <a:gd name="T35" fmla="*/ 271 h 349"/>
                    <a:gd name="T36" fmla="*/ 259 w 300"/>
                    <a:gd name="T37" fmla="*/ 286 h 349"/>
                    <a:gd name="T38" fmla="*/ 241 w 300"/>
                    <a:gd name="T39" fmla="*/ 299 h 349"/>
                    <a:gd name="T40" fmla="*/ 219 w 300"/>
                    <a:gd name="T41" fmla="*/ 312 h 349"/>
                    <a:gd name="T42" fmla="*/ 194 w 300"/>
                    <a:gd name="T43" fmla="*/ 324 h 349"/>
                    <a:gd name="T44" fmla="*/ 174 w 300"/>
                    <a:gd name="T45" fmla="*/ 334 h 349"/>
                    <a:gd name="T46" fmla="*/ 156 w 300"/>
                    <a:gd name="T47" fmla="*/ 341 h 349"/>
                    <a:gd name="T48" fmla="*/ 143 w 300"/>
                    <a:gd name="T49" fmla="*/ 347 h 349"/>
                    <a:gd name="T50" fmla="*/ 139 w 300"/>
                    <a:gd name="T51" fmla="*/ 349 h 349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00"/>
                    <a:gd name="T79" fmla="*/ 0 h 349"/>
                    <a:gd name="T80" fmla="*/ 300 w 300"/>
                    <a:gd name="T81" fmla="*/ 349 h 349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00" h="349">
                      <a:moveTo>
                        <a:pt x="139" y="349"/>
                      </a:moveTo>
                      <a:lnTo>
                        <a:pt x="102" y="345"/>
                      </a:lnTo>
                      <a:lnTo>
                        <a:pt x="74" y="337"/>
                      </a:lnTo>
                      <a:lnTo>
                        <a:pt x="50" y="326"/>
                      </a:lnTo>
                      <a:lnTo>
                        <a:pt x="31" y="313"/>
                      </a:lnTo>
                      <a:lnTo>
                        <a:pt x="18" y="299"/>
                      </a:lnTo>
                      <a:lnTo>
                        <a:pt x="9" y="286"/>
                      </a:lnTo>
                      <a:lnTo>
                        <a:pt x="4" y="276"/>
                      </a:lnTo>
                      <a:lnTo>
                        <a:pt x="0" y="269"/>
                      </a:lnTo>
                      <a:lnTo>
                        <a:pt x="0" y="265"/>
                      </a:lnTo>
                      <a:lnTo>
                        <a:pt x="0" y="0"/>
                      </a:lnTo>
                      <a:lnTo>
                        <a:pt x="300" y="0"/>
                      </a:lnTo>
                      <a:lnTo>
                        <a:pt x="300" y="213"/>
                      </a:lnTo>
                      <a:lnTo>
                        <a:pt x="295" y="228"/>
                      </a:lnTo>
                      <a:lnTo>
                        <a:pt x="287" y="245"/>
                      </a:lnTo>
                      <a:lnTo>
                        <a:pt x="282" y="258"/>
                      </a:lnTo>
                      <a:lnTo>
                        <a:pt x="276" y="267"/>
                      </a:lnTo>
                      <a:lnTo>
                        <a:pt x="274" y="271"/>
                      </a:lnTo>
                      <a:lnTo>
                        <a:pt x="259" y="286"/>
                      </a:lnTo>
                      <a:lnTo>
                        <a:pt x="241" y="299"/>
                      </a:lnTo>
                      <a:lnTo>
                        <a:pt x="219" y="312"/>
                      </a:lnTo>
                      <a:lnTo>
                        <a:pt x="194" y="324"/>
                      </a:lnTo>
                      <a:lnTo>
                        <a:pt x="174" y="334"/>
                      </a:lnTo>
                      <a:lnTo>
                        <a:pt x="156" y="341"/>
                      </a:lnTo>
                      <a:lnTo>
                        <a:pt x="143" y="347"/>
                      </a:lnTo>
                      <a:lnTo>
                        <a:pt x="139" y="349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0" name="Freeform 188">
                  <a:extLst>
                    <a:ext uri="{FF2B5EF4-FFF2-40B4-BE49-F238E27FC236}">
                      <a16:creationId xmlns:a16="http://schemas.microsoft.com/office/drawing/2014/main" id="{0A2065F9-5548-E736-CFBD-83AE658E24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" y="2866"/>
                  <a:ext cx="258" cy="347"/>
                </a:xfrm>
                <a:custGeom>
                  <a:avLst/>
                  <a:gdLst>
                    <a:gd name="T0" fmla="*/ 122 w 258"/>
                    <a:gd name="T1" fmla="*/ 347 h 347"/>
                    <a:gd name="T2" fmla="*/ 87 w 258"/>
                    <a:gd name="T3" fmla="*/ 343 h 347"/>
                    <a:gd name="T4" fmla="*/ 59 w 258"/>
                    <a:gd name="T5" fmla="*/ 336 h 347"/>
                    <a:gd name="T6" fmla="*/ 39 w 258"/>
                    <a:gd name="T7" fmla="*/ 324 h 347"/>
                    <a:gd name="T8" fmla="*/ 22 w 258"/>
                    <a:gd name="T9" fmla="*/ 313 h 347"/>
                    <a:gd name="T10" fmla="*/ 11 w 258"/>
                    <a:gd name="T11" fmla="*/ 300 h 347"/>
                    <a:gd name="T12" fmla="*/ 4 w 258"/>
                    <a:gd name="T13" fmla="*/ 289 h 347"/>
                    <a:gd name="T14" fmla="*/ 0 w 258"/>
                    <a:gd name="T15" fmla="*/ 282 h 347"/>
                    <a:gd name="T16" fmla="*/ 0 w 258"/>
                    <a:gd name="T17" fmla="*/ 280 h 347"/>
                    <a:gd name="T18" fmla="*/ 0 w 258"/>
                    <a:gd name="T19" fmla="*/ 0 h 347"/>
                    <a:gd name="T20" fmla="*/ 258 w 258"/>
                    <a:gd name="T21" fmla="*/ 0 h 347"/>
                    <a:gd name="T22" fmla="*/ 258 w 258"/>
                    <a:gd name="T23" fmla="*/ 204 h 347"/>
                    <a:gd name="T24" fmla="*/ 252 w 258"/>
                    <a:gd name="T25" fmla="*/ 217 h 347"/>
                    <a:gd name="T26" fmla="*/ 247 w 258"/>
                    <a:gd name="T27" fmla="*/ 232 h 347"/>
                    <a:gd name="T28" fmla="*/ 241 w 258"/>
                    <a:gd name="T29" fmla="*/ 243 h 347"/>
                    <a:gd name="T30" fmla="*/ 237 w 258"/>
                    <a:gd name="T31" fmla="*/ 252 h 347"/>
                    <a:gd name="T32" fmla="*/ 237 w 258"/>
                    <a:gd name="T33" fmla="*/ 256 h 347"/>
                    <a:gd name="T34" fmla="*/ 224 w 258"/>
                    <a:gd name="T35" fmla="*/ 271 h 347"/>
                    <a:gd name="T36" fmla="*/ 208 w 258"/>
                    <a:gd name="T37" fmla="*/ 284 h 347"/>
                    <a:gd name="T38" fmla="*/ 189 w 258"/>
                    <a:gd name="T39" fmla="*/ 300 h 347"/>
                    <a:gd name="T40" fmla="*/ 171 w 258"/>
                    <a:gd name="T41" fmla="*/ 315 h 347"/>
                    <a:gd name="T42" fmla="*/ 152 w 258"/>
                    <a:gd name="T43" fmla="*/ 328 h 347"/>
                    <a:gd name="T44" fmla="*/ 137 w 258"/>
                    <a:gd name="T45" fmla="*/ 337 h 347"/>
                    <a:gd name="T46" fmla="*/ 126 w 258"/>
                    <a:gd name="T47" fmla="*/ 345 h 347"/>
                    <a:gd name="T48" fmla="*/ 122 w 258"/>
                    <a:gd name="T49" fmla="*/ 347 h 34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8"/>
                    <a:gd name="T76" fmla="*/ 0 h 347"/>
                    <a:gd name="T77" fmla="*/ 258 w 258"/>
                    <a:gd name="T78" fmla="*/ 347 h 347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8" h="347">
                      <a:moveTo>
                        <a:pt x="122" y="347"/>
                      </a:moveTo>
                      <a:lnTo>
                        <a:pt x="87" y="343"/>
                      </a:lnTo>
                      <a:lnTo>
                        <a:pt x="59" y="336"/>
                      </a:lnTo>
                      <a:lnTo>
                        <a:pt x="39" y="324"/>
                      </a:lnTo>
                      <a:lnTo>
                        <a:pt x="22" y="313"/>
                      </a:lnTo>
                      <a:lnTo>
                        <a:pt x="11" y="300"/>
                      </a:lnTo>
                      <a:lnTo>
                        <a:pt x="4" y="289"/>
                      </a:lnTo>
                      <a:lnTo>
                        <a:pt x="0" y="282"/>
                      </a:lnTo>
                      <a:lnTo>
                        <a:pt x="0" y="280"/>
                      </a:lnTo>
                      <a:lnTo>
                        <a:pt x="0" y="0"/>
                      </a:lnTo>
                      <a:lnTo>
                        <a:pt x="258" y="0"/>
                      </a:lnTo>
                      <a:lnTo>
                        <a:pt x="258" y="204"/>
                      </a:lnTo>
                      <a:lnTo>
                        <a:pt x="252" y="217"/>
                      </a:lnTo>
                      <a:lnTo>
                        <a:pt x="247" y="232"/>
                      </a:lnTo>
                      <a:lnTo>
                        <a:pt x="241" y="243"/>
                      </a:lnTo>
                      <a:lnTo>
                        <a:pt x="237" y="252"/>
                      </a:lnTo>
                      <a:lnTo>
                        <a:pt x="237" y="256"/>
                      </a:lnTo>
                      <a:lnTo>
                        <a:pt x="224" y="271"/>
                      </a:lnTo>
                      <a:lnTo>
                        <a:pt x="208" y="284"/>
                      </a:lnTo>
                      <a:lnTo>
                        <a:pt x="189" y="300"/>
                      </a:lnTo>
                      <a:lnTo>
                        <a:pt x="171" y="315"/>
                      </a:lnTo>
                      <a:lnTo>
                        <a:pt x="152" y="328"/>
                      </a:lnTo>
                      <a:lnTo>
                        <a:pt x="137" y="337"/>
                      </a:lnTo>
                      <a:lnTo>
                        <a:pt x="126" y="345"/>
                      </a:lnTo>
                      <a:lnTo>
                        <a:pt x="122" y="347"/>
                      </a:lnTo>
                      <a:close/>
                    </a:path>
                  </a:pathLst>
                </a:custGeom>
                <a:solidFill>
                  <a:srgbClr val="606060"/>
                </a:solidFill>
                <a:ln w="0">
                  <a:solidFill>
                    <a:srgbClr val="60606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1" name="Freeform 189">
                  <a:extLst>
                    <a:ext uri="{FF2B5EF4-FFF2-40B4-BE49-F238E27FC236}">
                      <a16:creationId xmlns:a16="http://schemas.microsoft.com/office/drawing/2014/main" id="{ADDE71AC-C5DB-6D04-17AA-CC2B8EE28C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02" y="2866"/>
                  <a:ext cx="215" cy="347"/>
                </a:xfrm>
                <a:custGeom>
                  <a:avLst/>
                  <a:gdLst>
                    <a:gd name="T0" fmla="*/ 108 w 215"/>
                    <a:gd name="T1" fmla="*/ 347 h 347"/>
                    <a:gd name="T2" fmla="*/ 78 w 215"/>
                    <a:gd name="T3" fmla="*/ 343 h 347"/>
                    <a:gd name="T4" fmla="*/ 54 w 215"/>
                    <a:gd name="T5" fmla="*/ 337 h 347"/>
                    <a:gd name="T6" fmla="*/ 34 w 215"/>
                    <a:gd name="T7" fmla="*/ 328 h 347"/>
                    <a:gd name="T8" fmla="*/ 21 w 215"/>
                    <a:gd name="T9" fmla="*/ 319 h 347"/>
                    <a:gd name="T10" fmla="*/ 10 w 215"/>
                    <a:gd name="T11" fmla="*/ 310 h 347"/>
                    <a:gd name="T12" fmla="*/ 4 w 215"/>
                    <a:gd name="T13" fmla="*/ 300 h 347"/>
                    <a:gd name="T14" fmla="*/ 0 w 215"/>
                    <a:gd name="T15" fmla="*/ 295 h 347"/>
                    <a:gd name="T16" fmla="*/ 0 w 215"/>
                    <a:gd name="T17" fmla="*/ 293 h 347"/>
                    <a:gd name="T18" fmla="*/ 0 w 215"/>
                    <a:gd name="T19" fmla="*/ 0 h 347"/>
                    <a:gd name="T20" fmla="*/ 215 w 215"/>
                    <a:gd name="T21" fmla="*/ 0 h 347"/>
                    <a:gd name="T22" fmla="*/ 215 w 215"/>
                    <a:gd name="T23" fmla="*/ 193 h 347"/>
                    <a:gd name="T24" fmla="*/ 212 w 215"/>
                    <a:gd name="T25" fmla="*/ 206 h 347"/>
                    <a:gd name="T26" fmla="*/ 206 w 215"/>
                    <a:gd name="T27" fmla="*/ 217 h 347"/>
                    <a:gd name="T28" fmla="*/ 202 w 215"/>
                    <a:gd name="T29" fmla="*/ 230 h 347"/>
                    <a:gd name="T30" fmla="*/ 199 w 215"/>
                    <a:gd name="T31" fmla="*/ 239 h 347"/>
                    <a:gd name="T32" fmla="*/ 199 w 215"/>
                    <a:gd name="T33" fmla="*/ 243 h 347"/>
                    <a:gd name="T34" fmla="*/ 188 w 215"/>
                    <a:gd name="T35" fmla="*/ 254 h 347"/>
                    <a:gd name="T36" fmla="*/ 175 w 215"/>
                    <a:gd name="T37" fmla="*/ 271 h 347"/>
                    <a:gd name="T38" fmla="*/ 160 w 215"/>
                    <a:gd name="T39" fmla="*/ 287 h 347"/>
                    <a:gd name="T40" fmla="*/ 145 w 215"/>
                    <a:gd name="T41" fmla="*/ 304 h 347"/>
                    <a:gd name="T42" fmla="*/ 130 w 215"/>
                    <a:gd name="T43" fmla="*/ 321 h 347"/>
                    <a:gd name="T44" fmla="*/ 119 w 215"/>
                    <a:gd name="T45" fmla="*/ 334 h 347"/>
                    <a:gd name="T46" fmla="*/ 110 w 215"/>
                    <a:gd name="T47" fmla="*/ 343 h 347"/>
                    <a:gd name="T48" fmla="*/ 108 w 215"/>
                    <a:gd name="T49" fmla="*/ 347 h 347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5"/>
                    <a:gd name="T76" fmla="*/ 0 h 347"/>
                    <a:gd name="T77" fmla="*/ 215 w 215"/>
                    <a:gd name="T78" fmla="*/ 347 h 347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5" h="347">
                      <a:moveTo>
                        <a:pt x="108" y="347"/>
                      </a:moveTo>
                      <a:lnTo>
                        <a:pt x="78" y="343"/>
                      </a:lnTo>
                      <a:lnTo>
                        <a:pt x="54" y="337"/>
                      </a:lnTo>
                      <a:lnTo>
                        <a:pt x="34" y="328"/>
                      </a:lnTo>
                      <a:lnTo>
                        <a:pt x="21" y="319"/>
                      </a:lnTo>
                      <a:lnTo>
                        <a:pt x="10" y="310"/>
                      </a:lnTo>
                      <a:lnTo>
                        <a:pt x="4" y="300"/>
                      </a:lnTo>
                      <a:lnTo>
                        <a:pt x="0" y="295"/>
                      </a:lnTo>
                      <a:lnTo>
                        <a:pt x="0" y="293"/>
                      </a:lnTo>
                      <a:lnTo>
                        <a:pt x="0" y="0"/>
                      </a:lnTo>
                      <a:lnTo>
                        <a:pt x="215" y="0"/>
                      </a:lnTo>
                      <a:lnTo>
                        <a:pt x="215" y="193"/>
                      </a:lnTo>
                      <a:lnTo>
                        <a:pt x="212" y="206"/>
                      </a:lnTo>
                      <a:lnTo>
                        <a:pt x="206" y="217"/>
                      </a:lnTo>
                      <a:lnTo>
                        <a:pt x="202" y="230"/>
                      </a:lnTo>
                      <a:lnTo>
                        <a:pt x="199" y="239"/>
                      </a:lnTo>
                      <a:lnTo>
                        <a:pt x="199" y="243"/>
                      </a:lnTo>
                      <a:lnTo>
                        <a:pt x="188" y="254"/>
                      </a:lnTo>
                      <a:lnTo>
                        <a:pt x="175" y="271"/>
                      </a:lnTo>
                      <a:lnTo>
                        <a:pt x="160" y="287"/>
                      </a:lnTo>
                      <a:lnTo>
                        <a:pt x="145" y="304"/>
                      </a:lnTo>
                      <a:lnTo>
                        <a:pt x="130" y="321"/>
                      </a:lnTo>
                      <a:lnTo>
                        <a:pt x="119" y="334"/>
                      </a:lnTo>
                      <a:lnTo>
                        <a:pt x="110" y="343"/>
                      </a:lnTo>
                      <a:lnTo>
                        <a:pt x="108" y="34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2" name="Freeform 190">
                  <a:extLst>
                    <a:ext uri="{FF2B5EF4-FFF2-40B4-BE49-F238E27FC236}">
                      <a16:creationId xmlns:a16="http://schemas.microsoft.com/office/drawing/2014/main" id="{3B556859-9EAA-7166-4933-5A87ACFD37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3" y="2866"/>
                  <a:ext cx="174" cy="345"/>
                </a:xfrm>
                <a:custGeom>
                  <a:avLst/>
                  <a:gdLst>
                    <a:gd name="T0" fmla="*/ 92 w 174"/>
                    <a:gd name="T1" fmla="*/ 345 h 345"/>
                    <a:gd name="T2" fmla="*/ 65 w 174"/>
                    <a:gd name="T3" fmla="*/ 343 h 345"/>
                    <a:gd name="T4" fmla="*/ 42 w 174"/>
                    <a:gd name="T5" fmla="*/ 337 h 345"/>
                    <a:gd name="T6" fmla="*/ 26 w 174"/>
                    <a:gd name="T7" fmla="*/ 330 h 345"/>
                    <a:gd name="T8" fmla="*/ 15 w 174"/>
                    <a:gd name="T9" fmla="*/ 323 h 345"/>
                    <a:gd name="T10" fmla="*/ 5 w 174"/>
                    <a:gd name="T11" fmla="*/ 313 h 345"/>
                    <a:gd name="T12" fmla="*/ 2 w 174"/>
                    <a:gd name="T13" fmla="*/ 308 h 345"/>
                    <a:gd name="T14" fmla="*/ 0 w 174"/>
                    <a:gd name="T15" fmla="*/ 306 h 345"/>
                    <a:gd name="T16" fmla="*/ 0 w 174"/>
                    <a:gd name="T17" fmla="*/ 2 h 345"/>
                    <a:gd name="T18" fmla="*/ 174 w 174"/>
                    <a:gd name="T19" fmla="*/ 0 h 345"/>
                    <a:gd name="T20" fmla="*/ 174 w 174"/>
                    <a:gd name="T21" fmla="*/ 184 h 345"/>
                    <a:gd name="T22" fmla="*/ 170 w 174"/>
                    <a:gd name="T23" fmla="*/ 193 h 345"/>
                    <a:gd name="T24" fmla="*/ 167 w 174"/>
                    <a:gd name="T25" fmla="*/ 204 h 345"/>
                    <a:gd name="T26" fmla="*/ 165 w 174"/>
                    <a:gd name="T27" fmla="*/ 217 h 345"/>
                    <a:gd name="T28" fmla="*/ 163 w 174"/>
                    <a:gd name="T29" fmla="*/ 226 h 345"/>
                    <a:gd name="T30" fmla="*/ 161 w 174"/>
                    <a:gd name="T31" fmla="*/ 228 h 345"/>
                    <a:gd name="T32" fmla="*/ 154 w 174"/>
                    <a:gd name="T33" fmla="*/ 239 h 345"/>
                    <a:gd name="T34" fmla="*/ 144 w 174"/>
                    <a:gd name="T35" fmla="*/ 256 h 345"/>
                    <a:gd name="T36" fmla="*/ 133 w 174"/>
                    <a:gd name="T37" fmla="*/ 274 h 345"/>
                    <a:gd name="T38" fmla="*/ 120 w 174"/>
                    <a:gd name="T39" fmla="*/ 295 h 345"/>
                    <a:gd name="T40" fmla="*/ 111 w 174"/>
                    <a:gd name="T41" fmla="*/ 313 h 345"/>
                    <a:gd name="T42" fmla="*/ 102 w 174"/>
                    <a:gd name="T43" fmla="*/ 330 h 345"/>
                    <a:gd name="T44" fmla="*/ 96 w 174"/>
                    <a:gd name="T45" fmla="*/ 341 h 345"/>
                    <a:gd name="T46" fmla="*/ 92 w 174"/>
                    <a:gd name="T47" fmla="*/ 345 h 345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74"/>
                    <a:gd name="T73" fmla="*/ 0 h 345"/>
                    <a:gd name="T74" fmla="*/ 174 w 174"/>
                    <a:gd name="T75" fmla="*/ 345 h 345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74" h="345">
                      <a:moveTo>
                        <a:pt x="92" y="345"/>
                      </a:moveTo>
                      <a:lnTo>
                        <a:pt x="65" y="343"/>
                      </a:lnTo>
                      <a:lnTo>
                        <a:pt x="42" y="337"/>
                      </a:lnTo>
                      <a:lnTo>
                        <a:pt x="26" y="330"/>
                      </a:lnTo>
                      <a:lnTo>
                        <a:pt x="15" y="323"/>
                      </a:lnTo>
                      <a:lnTo>
                        <a:pt x="5" y="313"/>
                      </a:lnTo>
                      <a:lnTo>
                        <a:pt x="2" y="308"/>
                      </a:lnTo>
                      <a:lnTo>
                        <a:pt x="0" y="306"/>
                      </a:lnTo>
                      <a:lnTo>
                        <a:pt x="0" y="2"/>
                      </a:lnTo>
                      <a:lnTo>
                        <a:pt x="174" y="0"/>
                      </a:lnTo>
                      <a:lnTo>
                        <a:pt x="174" y="184"/>
                      </a:lnTo>
                      <a:lnTo>
                        <a:pt x="170" y="193"/>
                      </a:lnTo>
                      <a:lnTo>
                        <a:pt x="167" y="204"/>
                      </a:lnTo>
                      <a:lnTo>
                        <a:pt x="165" y="217"/>
                      </a:lnTo>
                      <a:lnTo>
                        <a:pt x="163" y="226"/>
                      </a:lnTo>
                      <a:lnTo>
                        <a:pt x="161" y="228"/>
                      </a:lnTo>
                      <a:lnTo>
                        <a:pt x="154" y="239"/>
                      </a:lnTo>
                      <a:lnTo>
                        <a:pt x="144" y="256"/>
                      </a:lnTo>
                      <a:lnTo>
                        <a:pt x="133" y="274"/>
                      </a:lnTo>
                      <a:lnTo>
                        <a:pt x="120" y="295"/>
                      </a:lnTo>
                      <a:lnTo>
                        <a:pt x="111" y="313"/>
                      </a:lnTo>
                      <a:lnTo>
                        <a:pt x="102" y="330"/>
                      </a:lnTo>
                      <a:lnTo>
                        <a:pt x="96" y="341"/>
                      </a:lnTo>
                      <a:lnTo>
                        <a:pt x="92" y="345"/>
                      </a:lnTo>
                      <a:close/>
                    </a:path>
                  </a:pathLst>
                </a:custGeom>
                <a:solidFill>
                  <a:srgbClr val="9F9F9F"/>
                </a:solidFill>
                <a:ln w="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3" name="Freeform 191">
                  <a:extLst>
                    <a:ext uri="{FF2B5EF4-FFF2-40B4-BE49-F238E27FC236}">
                      <a16:creationId xmlns:a16="http://schemas.microsoft.com/office/drawing/2014/main" id="{3208ACCC-0857-9C23-239D-15985B4ACD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5" y="2866"/>
                  <a:ext cx="132" cy="343"/>
                </a:xfrm>
                <a:custGeom>
                  <a:avLst/>
                  <a:gdLst>
                    <a:gd name="T0" fmla="*/ 78 w 132"/>
                    <a:gd name="T1" fmla="*/ 343 h 343"/>
                    <a:gd name="T2" fmla="*/ 52 w 132"/>
                    <a:gd name="T3" fmla="*/ 343 h 343"/>
                    <a:gd name="T4" fmla="*/ 31 w 132"/>
                    <a:gd name="T5" fmla="*/ 339 h 343"/>
                    <a:gd name="T6" fmla="*/ 17 w 132"/>
                    <a:gd name="T7" fmla="*/ 332 h 343"/>
                    <a:gd name="T8" fmla="*/ 7 w 132"/>
                    <a:gd name="T9" fmla="*/ 326 h 343"/>
                    <a:gd name="T10" fmla="*/ 2 w 132"/>
                    <a:gd name="T11" fmla="*/ 321 h 343"/>
                    <a:gd name="T12" fmla="*/ 0 w 132"/>
                    <a:gd name="T13" fmla="*/ 319 h 343"/>
                    <a:gd name="T14" fmla="*/ 0 w 132"/>
                    <a:gd name="T15" fmla="*/ 2 h 343"/>
                    <a:gd name="T16" fmla="*/ 132 w 132"/>
                    <a:gd name="T17" fmla="*/ 0 h 343"/>
                    <a:gd name="T18" fmla="*/ 132 w 132"/>
                    <a:gd name="T19" fmla="*/ 174 h 343"/>
                    <a:gd name="T20" fmla="*/ 128 w 132"/>
                    <a:gd name="T21" fmla="*/ 184 h 343"/>
                    <a:gd name="T22" fmla="*/ 126 w 132"/>
                    <a:gd name="T23" fmla="*/ 198 h 343"/>
                    <a:gd name="T24" fmla="*/ 124 w 132"/>
                    <a:gd name="T25" fmla="*/ 210 h 343"/>
                    <a:gd name="T26" fmla="*/ 122 w 132"/>
                    <a:gd name="T27" fmla="*/ 215 h 343"/>
                    <a:gd name="T28" fmla="*/ 119 w 132"/>
                    <a:gd name="T29" fmla="*/ 224 h 343"/>
                    <a:gd name="T30" fmla="*/ 111 w 132"/>
                    <a:gd name="T31" fmla="*/ 241 h 343"/>
                    <a:gd name="T32" fmla="*/ 104 w 132"/>
                    <a:gd name="T33" fmla="*/ 261 h 343"/>
                    <a:gd name="T34" fmla="*/ 96 w 132"/>
                    <a:gd name="T35" fmla="*/ 284 h 343"/>
                    <a:gd name="T36" fmla="*/ 89 w 132"/>
                    <a:gd name="T37" fmla="*/ 306 h 343"/>
                    <a:gd name="T38" fmla="*/ 83 w 132"/>
                    <a:gd name="T39" fmla="*/ 324 h 343"/>
                    <a:gd name="T40" fmla="*/ 80 w 132"/>
                    <a:gd name="T41" fmla="*/ 337 h 343"/>
                    <a:gd name="T42" fmla="*/ 78 w 132"/>
                    <a:gd name="T43" fmla="*/ 343 h 34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32"/>
                    <a:gd name="T67" fmla="*/ 0 h 343"/>
                    <a:gd name="T68" fmla="*/ 132 w 132"/>
                    <a:gd name="T69" fmla="*/ 343 h 34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32" h="343">
                      <a:moveTo>
                        <a:pt x="78" y="343"/>
                      </a:moveTo>
                      <a:lnTo>
                        <a:pt x="52" y="343"/>
                      </a:lnTo>
                      <a:lnTo>
                        <a:pt x="31" y="339"/>
                      </a:lnTo>
                      <a:lnTo>
                        <a:pt x="17" y="332"/>
                      </a:lnTo>
                      <a:lnTo>
                        <a:pt x="7" y="326"/>
                      </a:lnTo>
                      <a:lnTo>
                        <a:pt x="2" y="321"/>
                      </a:lnTo>
                      <a:lnTo>
                        <a:pt x="0" y="319"/>
                      </a:lnTo>
                      <a:lnTo>
                        <a:pt x="0" y="2"/>
                      </a:lnTo>
                      <a:lnTo>
                        <a:pt x="132" y="0"/>
                      </a:lnTo>
                      <a:lnTo>
                        <a:pt x="132" y="174"/>
                      </a:lnTo>
                      <a:lnTo>
                        <a:pt x="128" y="184"/>
                      </a:lnTo>
                      <a:lnTo>
                        <a:pt x="126" y="198"/>
                      </a:lnTo>
                      <a:lnTo>
                        <a:pt x="124" y="210"/>
                      </a:lnTo>
                      <a:lnTo>
                        <a:pt x="122" y="215"/>
                      </a:lnTo>
                      <a:lnTo>
                        <a:pt x="119" y="224"/>
                      </a:lnTo>
                      <a:lnTo>
                        <a:pt x="111" y="241"/>
                      </a:lnTo>
                      <a:lnTo>
                        <a:pt x="104" y="261"/>
                      </a:lnTo>
                      <a:lnTo>
                        <a:pt x="96" y="284"/>
                      </a:lnTo>
                      <a:lnTo>
                        <a:pt x="89" y="306"/>
                      </a:lnTo>
                      <a:lnTo>
                        <a:pt x="83" y="324"/>
                      </a:lnTo>
                      <a:lnTo>
                        <a:pt x="80" y="337"/>
                      </a:lnTo>
                      <a:lnTo>
                        <a:pt x="78" y="343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4" name="Freeform 192">
                  <a:extLst>
                    <a:ext uri="{FF2B5EF4-FFF2-40B4-BE49-F238E27FC236}">
                      <a16:creationId xmlns:a16="http://schemas.microsoft.com/office/drawing/2014/main" id="{489A9E8B-BB77-E993-651B-43AAD58E9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67" y="2866"/>
                  <a:ext cx="89" cy="343"/>
                </a:xfrm>
                <a:custGeom>
                  <a:avLst/>
                  <a:gdLst>
                    <a:gd name="T0" fmla="*/ 61 w 89"/>
                    <a:gd name="T1" fmla="*/ 341 h 343"/>
                    <a:gd name="T2" fmla="*/ 39 w 89"/>
                    <a:gd name="T3" fmla="*/ 343 h 343"/>
                    <a:gd name="T4" fmla="*/ 22 w 89"/>
                    <a:gd name="T5" fmla="*/ 341 h 343"/>
                    <a:gd name="T6" fmla="*/ 9 w 89"/>
                    <a:gd name="T7" fmla="*/ 337 h 343"/>
                    <a:gd name="T8" fmla="*/ 2 w 89"/>
                    <a:gd name="T9" fmla="*/ 334 h 343"/>
                    <a:gd name="T10" fmla="*/ 0 w 89"/>
                    <a:gd name="T11" fmla="*/ 334 h 343"/>
                    <a:gd name="T12" fmla="*/ 0 w 89"/>
                    <a:gd name="T13" fmla="*/ 2 h 343"/>
                    <a:gd name="T14" fmla="*/ 89 w 89"/>
                    <a:gd name="T15" fmla="*/ 0 h 343"/>
                    <a:gd name="T16" fmla="*/ 89 w 89"/>
                    <a:gd name="T17" fmla="*/ 163 h 343"/>
                    <a:gd name="T18" fmla="*/ 87 w 89"/>
                    <a:gd name="T19" fmla="*/ 171 h 343"/>
                    <a:gd name="T20" fmla="*/ 85 w 89"/>
                    <a:gd name="T21" fmla="*/ 184 h 343"/>
                    <a:gd name="T22" fmla="*/ 85 w 89"/>
                    <a:gd name="T23" fmla="*/ 197 h 343"/>
                    <a:gd name="T24" fmla="*/ 84 w 89"/>
                    <a:gd name="T25" fmla="*/ 202 h 343"/>
                    <a:gd name="T26" fmla="*/ 82 w 89"/>
                    <a:gd name="T27" fmla="*/ 210 h 343"/>
                    <a:gd name="T28" fmla="*/ 78 w 89"/>
                    <a:gd name="T29" fmla="*/ 226 h 343"/>
                    <a:gd name="T30" fmla="*/ 74 w 89"/>
                    <a:gd name="T31" fmla="*/ 248 h 343"/>
                    <a:gd name="T32" fmla="*/ 71 w 89"/>
                    <a:gd name="T33" fmla="*/ 274 h 343"/>
                    <a:gd name="T34" fmla="*/ 67 w 89"/>
                    <a:gd name="T35" fmla="*/ 299 h 343"/>
                    <a:gd name="T36" fmla="*/ 65 w 89"/>
                    <a:gd name="T37" fmla="*/ 321 h 343"/>
                    <a:gd name="T38" fmla="*/ 63 w 89"/>
                    <a:gd name="T39" fmla="*/ 336 h 343"/>
                    <a:gd name="T40" fmla="*/ 61 w 89"/>
                    <a:gd name="T41" fmla="*/ 341 h 34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89"/>
                    <a:gd name="T64" fmla="*/ 0 h 343"/>
                    <a:gd name="T65" fmla="*/ 89 w 89"/>
                    <a:gd name="T66" fmla="*/ 343 h 34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89" h="343">
                      <a:moveTo>
                        <a:pt x="61" y="341"/>
                      </a:moveTo>
                      <a:lnTo>
                        <a:pt x="39" y="343"/>
                      </a:lnTo>
                      <a:lnTo>
                        <a:pt x="22" y="341"/>
                      </a:lnTo>
                      <a:lnTo>
                        <a:pt x="9" y="337"/>
                      </a:lnTo>
                      <a:lnTo>
                        <a:pt x="2" y="334"/>
                      </a:lnTo>
                      <a:lnTo>
                        <a:pt x="0" y="334"/>
                      </a:lnTo>
                      <a:lnTo>
                        <a:pt x="0" y="2"/>
                      </a:lnTo>
                      <a:lnTo>
                        <a:pt x="89" y="0"/>
                      </a:lnTo>
                      <a:lnTo>
                        <a:pt x="89" y="163"/>
                      </a:lnTo>
                      <a:lnTo>
                        <a:pt x="87" y="171"/>
                      </a:lnTo>
                      <a:lnTo>
                        <a:pt x="85" y="184"/>
                      </a:lnTo>
                      <a:lnTo>
                        <a:pt x="85" y="197"/>
                      </a:lnTo>
                      <a:lnTo>
                        <a:pt x="84" y="202"/>
                      </a:lnTo>
                      <a:lnTo>
                        <a:pt x="82" y="210"/>
                      </a:lnTo>
                      <a:lnTo>
                        <a:pt x="78" y="226"/>
                      </a:lnTo>
                      <a:lnTo>
                        <a:pt x="74" y="248"/>
                      </a:lnTo>
                      <a:lnTo>
                        <a:pt x="71" y="274"/>
                      </a:lnTo>
                      <a:lnTo>
                        <a:pt x="67" y="299"/>
                      </a:lnTo>
                      <a:lnTo>
                        <a:pt x="65" y="321"/>
                      </a:lnTo>
                      <a:lnTo>
                        <a:pt x="63" y="336"/>
                      </a:lnTo>
                      <a:lnTo>
                        <a:pt x="61" y="341"/>
                      </a:lnTo>
                      <a:close/>
                    </a:path>
                  </a:pathLst>
                </a:custGeom>
                <a:solidFill>
                  <a:srgbClr val="DFDFDF"/>
                </a:solidFill>
                <a:ln w="0">
                  <a:solidFill>
                    <a:srgbClr val="DFDFD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5" name="Freeform 193">
                  <a:extLst>
                    <a:ext uri="{FF2B5EF4-FFF2-40B4-BE49-F238E27FC236}">
                      <a16:creationId xmlns:a16="http://schemas.microsoft.com/office/drawing/2014/main" id="{72EF5816-DE64-E4D1-0C93-C5DD202CD6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89" y="2866"/>
                  <a:ext cx="47" cy="347"/>
                </a:xfrm>
                <a:custGeom>
                  <a:avLst/>
                  <a:gdLst>
                    <a:gd name="T0" fmla="*/ 47 w 47"/>
                    <a:gd name="T1" fmla="*/ 0 h 347"/>
                    <a:gd name="T2" fmla="*/ 47 w 47"/>
                    <a:gd name="T3" fmla="*/ 341 h 347"/>
                    <a:gd name="T4" fmla="*/ 23 w 47"/>
                    <a:gd name="T5" fmla="*/ 345 h 347"/>
                    <a:gd name="T6" fmla="*/ 6 w 47"/>
                    <a:gd name="T7" fmla="*/ 347 h 347"/>
                    <a:gd name="T8" fmla="*/ 0 w 47"/>
                    <a:gd name="T9" fmla="*/ 347 h 347"/>
                    <a:gd name="T10" fmla="*/ 0 w 47"/>
                    <a:gd name="T11" fmla="*/ 4 h 347"/>
                    <a:gd name="T12" fmla="*/ 47 w 47"/>
                    <a:gd name="T13" fmla="*/ 0 h 34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"/>
                    <a:gd name="T22" fmla="*/ 0 h 347"/>
                    <a:gd name="T23" fmla="*/ 47 w 47"/>
                    <a:gd name="T24" fmla="*/ 347 h 34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" h="347">
                      <a:moveTo>
                        <a:pt x="47" y="0"/>
                      </a:moveTo>
                      <a:lnTo>
                        <a:pt x="47" y="341"/>
                      </a:lnTo>
                      <a:lnTo>
                        <a:pt x="23" y="345"/>
                      </a:lnTo>
                      <a:lnTo>
                        <a:pt x="6" y="347"/>
                      </a:lnTo>
                      <a:lnTo>
                        <a:pt x="0" y="347"/>
                      </a:lnTo>
                      <a:lnTo>
                        <a:pt x="0" y="4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6" name="Freeform 194">
                  <a:extLst>
                    <a:ext uri="{FF2B5EF4-FFF2-40B4-BE49-F238E27FC236}">
                      <a16:creationId xmlns:a16="http://schemas.microsoft.com/office/drawing/2014/main" id="{9AC13B71-C371-5EDA-145D-5300B87AFF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46" y="3013"/>
                  <a:ext cx="102" cy="107"/>
                </a:xfrm>
                <a:custGeom>
                  <a:avLst/>
                  <a:gdLst>
                    <a:gd name="T0" fmla="*/ 52 w 102"/>
                    <a:gd name="T1" fmla="*/ 24 h 107"/>
                    <a:gd name="T2" fmla="*/ 65 w 102"/>
                    <a:gd name="T3" fmla="*/ 66 h 107"/>
                    <a:gd name="T4" fmla="*/ 37 w 102"/>
                    <a:gd name="T5" fmla="*/ 66 h 107"/>
                    <a:gd name="T6" fmla="*/ 52 w 102"/>
                    <a:gd name="T7" fmla="*/ 24 h 107"/>
                    <a:gd name="T8" fmla="*/ 0 w 102"/>
                    <a:gd name="T9" fmla="*/ 107 h 107"/>
                    <a:gd name="T10" fmla="*/ 24 w 102"/>
                    <a:gd name="T11" fmla="*/ 107 h 107"/>
                    <a:gd name="T12" fmla="*/ 32 w 102"/>
                    <a:gd name="T13" fmla="*/ 85 h 107"/>
                    <a:gd name="T14" fmla="*/ 71 w 102"/>
                    <a:gd name="T15" fmla="*/ 85 h 107"/>
                    <a:gd name="T16" fmla="*/ 78 w 102"/>
                    <a:gd name="T17" fmla="*/ 107 h 107"/>
                    <a:gd name="T18" fmla="*/ 102 w 102"/>
                    <a:gd name="T19" fmla="*/ 107 h 107"/>
                    <a:gd name="T20" fmla="*/ 65 w 102"/>
                    <a:gd name="T21" fmla="*/ 0 h 107"/>
                    <a:gd name="T22" fmla="*/ 39 w 102"/>
                    <a:gd name="T23" fmla="*/ 0 h 107"/>
                    <a:gd name="T24" fmla="*/ 0 w 102"/>
                    <a:gd name="T25" fmla="*/ 107 h 10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02"/>
                    <a:gd name="T40" fmla="*/ 0 h 107"/>
                    <a:gd name="T41" fmla="*/ 102 w 102"/>
                    <a:gd name="T42" fmla="*/ 107 h 10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02" h="107">
                      <a:moveTo>
                        <a:pt x="52" y="24"/>
                      </a:moveTo>
                      <a:lnTo>
                        <a:pt x="65" y="66"/>
                      </a:lnTo>
                      <a:lnTo>
                        <a:pt x="37" y="66"/>
                      </a:lnTo>
                      <a:lnTo>
                        <a:pt x="52" y="24"/>
                      </a:lnTo>
                      <a:close/>
                      <a:moveTo>
                        <a:pt x="0" y="107"/>
                      </a:moveTo>
                      <a:lnTo>
                        <a:pt x="24" y="107"/>
                      </a:lnTo>
                      <a:lnTo>
                        <a:pt x="32" y="85"/>
                      </a:lnTo>
                      <a:lnTo>
                        <a:pt x="71" y="85"/>
                      </a:lnTo>
                      <a:lnTo>
                        <a:pt x="78" y="107"/>
                      </a:lnTo>
                      <a:lnTo>
                        <a:pt x="102" y="107"/>
                      </a:lnTo>
                      <a:lnTo>
                        <a:pt x="65" y="0"/>
                      </a:lnTo>
                      <a:lnTo>
                        <a:pt x="39" y="0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7" name="Freeform 195">
                  <a:extLst>
                    <a:ext uri="{FF2B5EF4-FFF2-40B4-BE49-F238E27FC236}">
                      <a16:creationId xmlns:a16="http://schemas.microsoft.com/office/drawing/2014/main" id="{42D6428F-4BAB-0AB0-7BF3-32E530C42E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" y="2762"/>
                  <a:ext cx="386" cy="200"/>
                </a:xfrm>
                <a:custGeom>
                  <a:avLst/>
                  <a:gdLst>
                    <a:gd name="T0" fmla="*/ 193 w 386"/>
                    <a:gd name="T1" fmla="*/ 200 h 200"/>
                    <a:gd name="T2" fmla="*/ 238 w 386"/>
                    <a:gd name="T3" fmla="*/ 199 h 200"/>
                    <a:gd name="T4" fmla="*/ 278 w 386"/>
                    <a:gd name="T5" fmla="*/ 191 h 200"/>
                    <a:gd name="T6" fmla="*/ 314 w 386"/>
                    <a:gd name="T7" fmla="*/ 178 h 200"/>
                    <a:gd name="T8" fmla="*/ 343 w 386"/>
                    <a:gd name="T9" fmla="*/ 163 h 200"/>
                    <a:gd name="T10" fmla="*/ 366 w 386"/>
                    <a:gd name="T11" fmla="*/ 145 h 200"/>
                    <a:gd name="T12" fmla="*/ 380 w 386"/>
                    <a:gd name="T13" fmla="*/ 124 h 200"/>
                    <a:gd name="T14" fmla="*/ 386 w 386"/>
                    <a:gd name="T15" fmla="*/ 100 h 200"/>
                    <a:gd name="T16" fmla="*/ 380 w 386"/>
                    <a:gd name="T17" fmla="*/ 78 h 200"/>
                    <a:gd name="T18" fmla="*/ 366 w 386"/>
                    <a:gd name="T19" fmla="*/ 56 h 200"/>
                    <a:gd name="T20" fmla="*/ 343 w 386"/>
                    <a:gd name="T21" fmla="*/ 37 h 200"/>
                    <a:gd name="T22" fmla="*/ 314 w 386"/>
                    <a:gd name="T23" fmla="*/ 22 h 200"/>
                    <a:gd name="T24" fmla="*/ 278 w 386"/>
                    <a:gd name="T25" fmla="*/ 11 h 200"/>
                    <a:gd name="T26" fmla="*/ 238 w 386"/>
                    <a:gd name="T27" fmla="*/ 2 h 200"/>
                    <a:gd name="T28" fmla="*/ 193 w 386"/>
                    <a:gd name="T29" fmla="*/ 0 h 200"/>
                    <a:gd name="T30" fmla="*/ 149 w 386"/>
                    <a:gd name="T31" fmla="*/ 2 h 200"/>
                    <a:gd name="T32" fmla="*/ 110 w 386"/>
                    <a:gd name="T33" fmla="*/ 11 h 200"/>
                    <a:gd name="T34" fmla="*/ 73 w 386"/>
                    <a:gd name="T35" fmla="*/ 22 h 200"/>
                    <a:gd name="T36" fmla="*/ 43 w 386"/>
                    <a:gd name="T37" fmla="*/ 37 h 200"/>
                    <a:gd name="T38" fmla="*/ 21 w 386"/>
                    <a:gd name="T39" fmla="*/ 56 h 200"/>
                    <a:gd name="T40" fmla="*/ 6 w 386"/>
                    <a:gd name="T41" fmla="*/ 78 h 200"/>
                    <a:gd name="T42" fmla="*/ 0 w 386"/>
                    <a:gd name="T43" fmla="*/ 100 h 200"/>
                    <a:gd name="T44" fmla="*/ 6 w 386"/>
                    <a:gd name="T45" fmla="*/ 124 h 200"/>
                    <a:gd name="T46" fmla="*/ 21 w 386"/>
                    <a:gd name="T47" fmla="*/ 145 h 200"/>
                    <a:gd name="T48" fmla="*/ 43 w 386"/>
                    <a:gd name="T49" fmla="*/ 163 h 200"/>
                    <a:gd name="T50" fmla="*/ 73 w 386"/>
                    <a:gd name="T51" fmla="*/ 178 h 200"/>
                    <a:gd name="T52" fmla="*/ 110 w 386"/>
                    <a:gd name="T53" fmla="*/ 191 h 200"/>
                    <a:gd name="T54" fmla="*/ 149 w 386"/>
                    <a:gd name="T55" fmla="*/ 199 h 200"/>
                    <a:gd name="T56" fmla="*/ 193 w 386"/>
                    <a:gd name="T57" fmla="*/ 200 h 2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86"/>
                    <a:gd name="T88" fmla="*/ 0 h 200"/>
                    <a:gd name="T89" fmla="*/ 386 w 386"/>
                    <a:gd name="T90" fmla="*/ 200 h 20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86" h="200">
                      <a:moveTo>
                        <a:pt x="193" y="200"/>
                      </a:moveTo>
                      <a:lnTo>
                        <a:pt x="238" y="199"/>
                      </a:lnTo>
                      <a:lnTo>
                        <a:pt x="278" y="191"/>
                      </a:lnTo>
                      <a:lnTo>
                        <a:pt x="314" y="178"/>
                      </a:lnTo>
                      <a:lnTo>
                        <a:pt x="343" y="163"/>
                      </a:lnTo>
                      <a:lnTo>
                        <a:pt x="366" y="145"/>
                      </a:lnTo>
                      <a:lnTo>
                        <a:pt x="380" y="124"/>
                      </a:lnTo>
                      <a:lnTo>
                        <a:pt x="386" y="100"/>
                      </a:lnTo>
                      <a:lnTo>
                        <a:pt x="380" y="78"/>
                      </a:lnTo>
                      <a:lnTo>
                        <a:pt x="366" y="56"/>
                      </a:lnTo>
                      <a:lnTo>
                        <a:pt x="343" y="37"/>
                      </a:lnTo>
                      <a:lnTo>
                        <a:pt x="314" y="22"/>
                      </a:lnTo>
                      <a:lnTo>
                        <a:pt x="278" y="11"/>
                      </a:lnTo>
                      <a:lnTo>
                        <a:pt x="238" y="2"/>
                      </a:lnTo>
                      <a:lnTo>
                        <a:pt x="193" y="0"/>
                      </a:lnTo>
                      <a:lnTo>
                        <a:pt x="149" y="2"/>
                      </a:lnTo>
                      <a:lnTo>
                        <a:pt x="110" y="11"/>
                      </a:lnTo>
                      <a:lnTo>
                        <a:pt x="73" y="22"/>
                      </a:lnTo>
                      <a:lnTo>
                        <a:pt x="43" y="37"/>
                      </a:lnTo>
                      <a:lnTo>
                        <a:pt x="21" y="56"/>
                      </a:lnTo>
                      <a:lnTo>
                        <a:pt x="6" y="78"/>
                      </a:lnTo>
                      <a:lnTo>
                        <a:pt x="0" y="100"/>
                      </a:lnTo>
                      <a:lnTo>
                        <a:pt x="6" y="124"/>
                      </a:lnTo>
                      <a:lnTo>
                        <a:pt x="21" y="145"/>
                      </a:lnTo>
                      <a:lnTo>
                        <a:pt x="43" y="163"/>
                      </a:lnTo>
                      <a:lnTo>
                        <a:pt x="73" y="178"/>
                      </a:lnTo>
                      <a:lnTo>
                        <a:pt x="110" y="191"/>
                      </a:lnTo>
                      <a:lnTo>
                        <a:pt x="149" y="199"/>
                      </a:lnTo>
                      <a:lnTo>
                        <a:pt x="193" y="20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8" name="Freeform 196">
                  <a:extLst>
                    <a:ext uri="{FF2B5EF4-FFF2-40B4-BE49-F238E27FC236}">
                      <a16:creationId xmlns:a16="http://schemas.microsoft.com/office/drawing/2014/main" id="{417296A8-1116-D142-0CF7-1FB0C18FBA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13" y="2762"/>
                  <a:ext cx="386" cy="200"/>
                </a:xfrm>
                <a:custGeom>
                  <a:avLst/>
                  <a:gdLst>
                    <a:gd name="T0" fmla="*/ 193 w 386"/>
                    <a:gd name="T1" fmla="*/ 200 h 200"/>
                    <a:gd name="T2" fmla="*/ 238 w 386"/>
                    <a:gd name="T3" fmla="*/ 199 h 200"/>
                    <a:gd name="T4" fmla="*/ 278 w 386"/>
                    <a:gd name="T5" fmla="*/ 191 h 200"/>
                    <a:gd name="T6" fmla="*/ 314 w 386"/>
                    <a:gd name="T7" fmla="*/ 178 h 200"/>
                    <a:gd name="T8" fmla="*/ 343 w 386"/>
                    <a:gd name="T9" fmla="*/ 163 h 200"/>
                    <a:gd name="T10" fmla="*/ 366 w 386"/>
                    <a:gd name="T11" fmla="*/ 145 h 200"/>
                    <a:gd name="T12" fmla="*/ 380 w 386"/>
                    <a:gd name="T13" fmla="*/ 124 h 200"/>
                    <a:gd name="T14" fmla="*/ 386 w 386"/>
                    <a:gd name="T15" fmla="*/ 100 h 200"/>
                    <a:gd name="T16" fmla="*/ 380 w 386"/>
                    <a:gd name="T17" fmla="*/ 78 h 200"/>
                    <a:gd name="T18" fmla="*/ 366 w 386"/>
                    <a:gd name="T19" fmla="*/ 56 h 200"/>
                    <a:gd name="T20" fmla="*/ 343 w 386"/>
                    <a:gd name="T21" fmla="*/ 37 h 200"/>
                    <a:gd name="T22" fmla="*/ 314 w 386"/>
                    <a:gd name="T23" fmla="*/ 22 h 200"/>
                    <a:gd name="T24" fmla="*/ 278 w 386"/>
                    <a:gd name="T25" fmla="*/ 11 h 200"/>
                    <a:gd name="T26" fmla="*/ 238 w 386"/>
                    <a:gd name="T27" fmla="*/ 2 h 200"/>
                    <a:gd name="T28" fmla="*/ 193 w 386"/>
                    <a:gd name="T29" fmla="*/ 0 h 200"/>
                    <a:gd name="T30" fmla="*/ 149 w 386"/>
                    <a:gd name="T31" fmla="*/ 2 h 200"/>
                    <a:gd name="T32" fmla="*/ 110 w 386"/>
                    <a:gd name="T33" fmla="*/ 11 h 200"/>
                    <a:gd name="T34" fmla="*/ 73 w 386"/>
                    <a:gd name="T35" fmla="*/ 22 h 200"/>
                    <a:gd name="T36" fmla="*/ 43 w 386"/>
                    <a:gd name="T37" fmla="*/ 37 h 200"/>
                    <a:gd name="T38" fmla="*/ 21 w 386"/>
                    <a:gd name="T39" fmla="*/ 56 h 200"/>
                    <a:gd name="T40" fmla="*/ 6 w 386"/>
                    <a:gd name="T41" fmla="*/ 78 h 200"/>
                    <a:gd name="T42" fmla="*/ 0 w 386"/>
                    <a:gd name="T43" fmla="*/ 100 h 200"/>
                    <a:gd name="T44" fmla="*/ 6 w 386"/>
                    <a:gd name="T45" fmla="*/ 124 h 200"/>
                    <a:gd name="T46" fmla="*/ 21 w 386"/>
                    <a:gd name="T47" fmla="*/ 145 h 200"/>
                    <a:gd name="T48" fmla="*/ 43 w 386"/>
                    <a:gd name="T49" fmla="*/ 163 h 200"/>
                    <a:gd name="T50" fmla="*/ 73 w 386"/>
                    <a:gd name="T51" fmla="*/ 178 h 200"/>
                    <a:gd name="T52" fmla="*/ 110 w 386"/>
                    <a:gd name="T53" fmla="*/ 191 h 200"/>
                    <a:gd name="T54" fmla="*/ 149 w 386"/>
                    <a:gd name="T55" fmla="*/ 199 h 200"/>
                    <a:gd name="T56" fmla="*/ 193 w 386"/>
                    <a:gd name="T57" fmla="*/ 200 h 200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w 386"/>
                    <a:gd name="T88" fmla="*/ 0 h 200"/>
                    <a:gd name="T89" fmla="*/ 386 w 386"/>
                    <a:gd name="T90" fmla="*/ 200 h 200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T87" t="T88" r="T89" b="T90"/>
                  <a:pathLst>
                    <a:path w="386" h="200">
                      <a:moveTo>
                        <a:pt x="193" y="200"/>
                      </a:moveTo>
                      <a:lnTo>
                        <a:pt x="238" y="199"/>
                      </a:lnTo>
                      <a:lnTo>
                        <a:pt x="278" y="191"/>
                      </a:lnTo>
                      <a:lnTo>
                        <a:pt x="314" y="178"/>
                      </a:lnTo>
                      <a:lnTo>
                        <a:pt x="343" y="163"/>
                      </a:lnTo>
                      <a:lnTo>
                        <a:pt x="366" y="145"/>
                      </a:lnTo>
                      <a:lnTo>
                        <a:pt x="380" y="124"/>
                      </a:lnTo>
                      <a:lnTo>
                        <a:pt x="386" y="100"/>
                      </a:lnTo>
                      <a:lnTo>
                        <a:pt x="380" y="78"/>
                      </a:lnTo>
                      <a:lnTo>
                        <a:pt x="366" y="56"/>
                      </a:lnTo>
                      <a:lnTo>
                        <a:pt x="343" y="37"/>
                      </a:lnTo>
                      <a:lnTo>
                        <a:pt x="314" y="22"/>
                      </a:lnTo>
                      <a:lnTo>
                        <a:pt x="278" y="11"/>
                      </a:lnTo>
                      <a:lnTo>
                        <a:pt x="238" y="2"/>
                      </a:lnTo>
                      <a:lnTo>
                        <a:pt x="193" y="0"/>
                      </a:lnTo>
                      <a:lnTo>
                        <a:pt x="149" y="2"/>
                      </a:lnTo>
                      <a:lnTo>
                        <a:pt x="110" y="11"/>
                      </a:lnTo>
                      <a:lnTo>
                        <a:pt x="73" y="22"/>
                      </a:lnTo>
                      <a:lnTo>
                        <a:pt x="43" y="37"/>
                      </a:lnTo>
                      <a:lnTo>
                        <a:pt x="21" y="56"/>
                      </a:lnTo>
                      <a:lnTo>
                        <a:pt x="6" y="78"/>
                      </a:lnTo>
                      <a:lnTo>
                        <a:pt x="0" y="100"/>
                      </a:lnTo>
                      <a:lnTo>
                        <a:pt x="6" y="124"/>
                      </a:lnTo>
                      <a:lnTo>
                        <a:pt x="21" y="145"/>
                      </a:lnTo>
                      <a:lnTo>
                        <a:pt x="43" y="163"/>
                      </a:lnTo>
                      <a:lnTo>
                        <a:pt x="73" y="178"/>
                      </a:lnTo>
                      <a:lnTo>
                        <a:pt x="110" y="191"/>
                      </a:lnTo>
                      <a:lnTo>
                        <a:pt x="149" y="199"/>
                      </a:lnTo>
                      <a:lnTo>
                        <a:pt x="193" y="20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9" name="Freeform 197">
                  <a:extLst>
                    <a:ext uri="{FF2B5EF4-FFF2-40B4-BE49-F238E27FC236}">
                      <a16:creationId xmlns:a16="http://schemas.microsoft.com/office/drawing/2014/main" id="{C281AECA-59A3-EA25-231F-E127D7ACFB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9" y="2742"/>
                  <a:ext cx="313" cy="191"/>
                </a:xfrm>
                <a:custGeom>
                  <a:avLst/>
                  <a:gdLst>
                    <a:gd name="T0" fmla="*/ 157 w 313"/>
                    <a:gd name="T1" fmla="*/ 191 h 191"/>
                    <a:gd name="T2" fmla="*/ 198 w 313"/>
                    <a:gd name="T3" fmla="*/ 187 h 191"/>
                    <a:gd name="T4" fmla="*/ 235 w 313"/>
                    <a:gd name="T5" fmla="*/ 180 h 191"/>
                    <a:gd name="T6" fmla="*/ 268 w 313"/>
                    <a:gd name="T7" fmla="*/ 167 h 191"/>
                    <a:gd name="T8" fmla="*/ 293 w 313"/>
                    <a:gd name="T9" fmla="*/ 150 h 191"/>
                    <a:gd name="T10" fmla="*/ 307 w 313"/>
                    <a:gd name="T11" fmla="*/ 130 h 191"/>
                    <a:gd name="T12" fmla="*/ 313 w 313"/>
                    <a:gd name="T13" fmla="*/ 107 h 191"/>
                    <a:gd name="T14" fmla="*/ 307 w 313"/>
                    <a:gd name="T15" fmla="*/ 85 h 191"/>
                    <a:gd name="T16" fmla="*/ 293 w 313"/>
                    <a:gd name="T17" fmla="*/ 59 h 191"/>
                    <a:gd name="T18" fmla="*/ 268 w 313"/>
                    <a:gd name="T19" fmla="*/ 37 h 191"/>
                    <a:gd name="T20" fmla="*/ 235 w 313"/>
                    <a:gd name="T21" fmla="*/ 18 h 191"/>
                    <a:gd name="T22" fmla="*/ 198 w 313"/>
                    <a:gd name="T23" fmla="*/ 5 h 191"/>
                    <a:gd name="T24" fmla="*/ 157 w 313"/>
                    <a:gd name="T25" fmla="*/ 0 h 191"/>
                    <a:gd name="T26" fmla="*/ 114 w 313"/>
                    <a:gd name="T27" fmla="*/ 5 h 191"/>
                    <a:gd name="T28" fmla="*/ 77 w 313"/>
                    <a:gd name="T29" fmla="*/ 18 h 191"/>
                    <a:gd name="T30" fmla="*/ 46 w 313"/>
                    <a:gd name="T31" fmla="*/ 37 h 191"/>
                    <a:gd name="T32" fmla="*/ 22 w 313"/>
                    <a:gd name="T33" fmla="*/ 59 h 191"/>
                    <a:gd name="T34" fmla="*/ 5 w 313"/>
                    <a:gd name="T35" fmla="*/ 85 h 191"/>
                    <a:gd name="T36" fmla="*/ 0 w 313"/>
                    <a:gd name="T37" fmla="*/ 107 h 191"/>
                    <a:gd name="T38" fmla="*/ 5 w 313"/>
                    <a:gd name="T39" fmla="*/ 130 h 191"/>
                    <a:gd name="T40" fmla="*/ 22 w 313"/>
                    <a:gd name="T41" fmla="*/ 150 h 191"/>
                    <a:gd name="T42" fmla="*/ 46 w 313"/>
                    <a:gd name="T43" fmla="*/ 167 h 191"/>
                    <a:gd name="T44" fmla="*/ 77 w 313"/>
                    <a:gd name="T45" fmla="*/ 180 h 191"/>
                    <a:gd name="T46" fmla="*/ 114 w 313"/>
                    <a:gd name="T47" fmla="*/ 187 h 191"/>
                    <a:gd name="T48" fmla="*/ 157 w 313"/>
                    <a:gd name="T49" fmla="*/ 191 h 19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13"/>
                    <a:gd name="T76" fmla="*/ 0 h 191"/>
                    <a:gd name="T77" fmla="*/ 313 w 313"/>
                    <a:gd name="T78" fmla="*/ 191 h 19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13" h="191">
                      <a:moveTo>
                        <a:pt x="157" y="191"/>
                      </a:moveTo>
                      <a:lnTo>
                        <a:pt x="198" y="187"/>
                      </a:lnTo>
                      <a:lnTo>
                        <a:pt x="235" y="180"/>
                      </a:lnTo>
                      <a:lnTo>
                        <a:pt x="268" y="167"/>
                      </a:lnTo>
                      <a:lnTo>
                        <a:pt x="293" y="150"/>
                      </a:lnTo>
                      <a:lnTo>
                        <a:pt x="307" y="130"/>
                      </a:lnTo>
                      <a:lnTo>
                        <a:pt x="313" y="107"/>
                      </a:lnTo>
                      <a:lnTo>
                        <a:pt x="307" y="85"/>
                      </a:lnTo>
                      <a:lnTo>
                        <a:pt x="293" y="59"/>
                      </a:lnTo>
                      <a:lnTo>
                        <a:pt x="268" y="37"/>
                      </a:lnTo>
                      <a:lnTo>
                        <a:pt x="235" y="18"/>
                      </a:lnTo>
                      <a:lnTo>
                        <a:pt x="198" y="5"/>
                      </a:lnTo>
                      <a:lnTo>
                        <a:pt x="157" y="0"/>
                      </a:lnTo>
                      <a:lnTo>
                        <a:pt x="114" y="5"/>
                      </a:lnTo>
                      <a:lnTo>
                        <a:pt x="77" y="18"/>
                      </a:lnTo>
                      <a:lnTo>
                        <a:pt x="46" y="37"/>
                      </a:lnTo>
                      <a:lnTo>
                        <a:pt x="22" y="59"/>
                      </a:lnTo>
                      <a:lnTo>
                        <a:pt x="5" y="85"/>
                      </a:lnTo>
                      <a:lnTo>
                        <a:pt x="0" y="107"/>
                      </a:lnTo>
                      <a:lnTo>
                        <a:pt x="5" y="130"/>
                      </a:lnTo>
                      <a:lnTo>
                        <a:pt x="22" y="150"/>
                      </a:lnTo>
                      <a:lnTo>
                        <a:pt x="46" y="167"/>
                      </a:lnTo>
                      <a:lnTo>
                        <a:pt x="77" y="180"/>
                      </a:lnTo>
                      <a:lnTo>
                        <a:pt x="114" y="187"/>
                      </a:lnTo>
                      <a:lnTo>
                        <a:pt x="157" y="191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0" name="Freeform 198">
                  <a:extLst>
                    <a:ext uri="{FF2B5EF4-FFF2-40B4-BE49-F238E27FC236}">
                      <a16:creationId xmlns:a16="http://schemas.microsoft.com/office/drawing/2014/main" id="{631C7C86-D703-D74C-1F35-FCA0268F82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63" y="2744"/>
                  <a:ext cx="284" cy="170"/>
                </a:xfrm>
                <a:custGeom>
                  <a:avLst/>
                  <a:gdLst>
                    <a:gd name="T0" fmla="*/ 143 w 284"/>
                    <a:gd name="T1" fmla="*/ 170 h 170"/>
                    <a:gd name="T2" fmla="*/ 180 w 284"/>
                    <a:gd name="T3" fmla="*/ 168 h 170"/>
                    <a:gd name="T4" fmla="*/ 214 w 284"/>
                    <a:gd name="T5" fmla="*/ 161 h 170"/>
                    <a:gd name="T6" fmla="*/ 243 w 284"/>
                    <a:gd name="T7" fmla="*/ 150 h 170"/>
                    <a:gd name="T8" fmla="*/ 266 w 284"/>
                    <a:gd name="T9" fmla="*/ 135 h 170"/>
                    <a:gd name="T10" fmla="*/ 280 w 284"/>
                    <a:gd name="T11" fmla="*/ 116 h 170"/>
                    <a:gd name="T12" fmla="*/ 284 w 284"/>
                    <a:gd name="T13" fmla="*/ 96 h 170"/>
                    <a:gd name="T14" fmla="*/ 280 w 284"/>
                    <a:gd name="T15" fmla="*/ 76 h 170"/>
                    <a:gd name="T16" fmla="*/ 266 w 284"/>
                    <a:gd name="T17" fmla="*/ 53 h 170"/>
                    <a:gd name="T18" fmla="*/ 243 w 284"/>
                    <a:gd name="T19" fmla="*/ 33 h 170"/>
                    <a:gd name="T20" fmla="*/ 214 w 284"/>
                    <a:gd name="T21" fmla="*/ 16 h 170"/>
                    <a:gd name="T22" fmla="*/ 180 w 284"/>
                    <a:gd name="T23" fmla="*/ 3 h 170"/>
                    <a:gd name="T24" fmla="*/ 143 w 284"/>
                    <a:gd name="T25" fmla="*/ 0 h 170"/>
                    <a:gd name="T26" fmla="*/ 106 w 284"/>
                    <a:gd name="T27" fmla="*/ 3 h 170"/>
                    <a:gd name="T28" fmla="*/ 71 w 284"/>
                    <a:gd name="T29" fmla="*/ 16 h 170"/>
                    <a:gd name="T30" fmla="*/ 43 w 284"/>
                    <a:gd name="T31" fmla="*/ 33 h 170"/>
                    <a:gd name="T32" fmla="*/ 21 w 284"/>
                    <a:gd name="T33" fmla="*/ 53 h 170"/>
                    <a:gd name="T34" fmla="*/ 6 w 284"/>
                    <a:gd name="T35" fmla="*/ 76 h 170"/>
                    <a:gd name="T36" fmla="*/ 0 w 284"/>
                    <a:gd name="T37" fmla="*/ 96 h 170"/>
                    <a:gd name="T38" fmla="*/ 6 w 284"/>
                    <a:gd name="T39" fmla="*/ 116 h 170"/>
                    <a:gd name="T40" fmla="*/ 21 w 284"/>
                    <a:gd name="T41" fmla="*/ 135 h 170"/>
                    <a:gd name="T42" fmla="*/ 43 w 284"/>
                    <a:gd name="T43" fmla="*/ 150 h 170"/>
                    <a:gd name="T44" fmla="*/ 71 w 284"/>
                    <a:gd name="T45" fmla="*/ 161 h 170"/>
                    <a:gd name="T46" fmla="*/ 106 w 284"/>
                    <a:gd name="T47" fmla="*/ 168 h 170"/>
                    <a:gd name="T48" fmla="*/ 143 w 284"/>
                    <a:gd name="T49" fmla="*/ 170 h 170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84"/>
                    <a:gd name="T76" fmla="*/ 0 h 170"/>
                    <a:gd name="T77" fmla="*/ 284 w 284"/>
                    <a:gd name="T78" fmla="*/ 170 h 170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84" h="170">
                      <a:moveTo>
                        <a:pt x="143" y="170"/>
                      </a:moveTo>
                      <a:lnTo>
                        <a:pt x="180" y="168"/>
                      </a:lnTo>
                      <a:lnTo>
                        <a:pt x="214" y="161"/>
                      </a:lnTo>
                      <a:lnTo>
                        <a:pt x="243" y="150"/>
                      </a:lnTo>
                      <a:lnTo>
                        <a:pt x="266" y="135"/>
                      </a:lnTo>
                      <a:lnTo>
                        <a:pt x="280" y="116"/>
                      </a:lnTo>
                      <a:lnTo>
                        <a:pt x="284" y="96"/>
                      </a:lnTo>
                      <a:lnTo>
                        <a:pt x="280" y="76"/>
                      </a:lnTo>
                      <a:lnTo>
                        <a:pt x="266" y="53"/>
                      </a:lnTo>
                      <a:lnTo>
                        <a:pt x="243" y="33"/>
                      </a:lnTo>
                      <a:lnTo>
                        <a:pt x="214" y="16"/>
                      </a:lnTo>
                      <a:lnTo>
                        <a:pt x="180" y="3"/>
                      </a:lnTo>
                      <a:lnTo>
                        <a:pt x="143" y="0"/>
                      </a:lnTo>
                      <a:lnTo>
                        <a:pt x="106" y="3"/>
                      </a:lnTo>
                      <a:lnTo>
                        <a:pt x="71" y="16"/>
                      </a:lnTo>
                      <a:lnTo>
                        <a:pt x="43" y="33"/>
                      </a:lnTo>
                      <a:lnTo>
                        <a:pt x="21" y="53"/>
                      </a:lnTo>
                      <a:lnTo>
                        <a:pt x="6" y="76"/>
                      </a:lnTo>
                      <a:lnTo>
                        <a:pt x="0" y="96"/>
                      </a:lnTo>
                      <a:lnTo>
                        <a:pt x="6" y="116"/>
                      </a:lnTo>
                      <a:lnTo>
                        <a:pt x="21" y="135"/>
                      </a:lnTo>
                      <a:lnTo>
                        <a:pt x="43" y="150"/>
                      </a:lnTo>
                      <a:lnTo>
                        <a:pt x="71" y="161"/>
                      </a:lnTo>
                      <a:lnTo>
                        <a:pt x="106" y="168"/>
                      </a:lnTo>
                      <a:lnTo>
                        <a:pt x="143" y="170"/>
                      </a:lnTo>
                      <a:close/>
                    </a:path>
                  </a:pathLst>
                </a:custGeom>
                <a:solidFill>
                  <a:srgbClr val="585858"/>
                </a:solidFill>
                <a:ln w="0">
                  <a:solidFill>
                    <a:srgbClr val="585858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1" name="Freeform 199">
                  <a:extLst>
                    <a:ext uri="{FF2B5EF4-FFF2-40B4-BE49-F238E27FC236}">
                      <a16:creationId xmlns:a16="http://schemas.microsoft.com/office/drawing/2014/main" id="{F163990B-0280-603C-4833-3951984F72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0" y="2745"/>
                  <a:ext cx="252" cy="153"/>
                </a:xfrm>
                <a:custGeom>
                  <a:avLst/>
                  <a:gdLst>
                    <a:gd name="T0" fmla="*/ 126 w 252"/>
                    <a:gd name="T1" fmla="*/ 153 h 153"/>
                    <a:gd name="T2" fmla="*/ 160 w 252"/>
                    <a:gd name="T3" fmla="*/ 151 h 153"/>
                    <a:gd name="T4" fmla="*/ 189 w 252"/>
                    <a:gd name="T5" fmla="*/ 143 h 153"/>
                    <a:gd name="T6" fmla="*/ 215 w 252"/>
                    <a:gd name="T7" fmla="*/ 134 h 153"/>
                    <a:gd name="T8" fmla="*/ 236 w 252"/>
                    <a:gd name="T9" fmla="*/ 119 h 153"/>
                    <a:gd name="T10" fmla="*/ 249 w 252"/>
                    <a:gd name="T11" fmla="*/ 104 h 153"/>
                    <a:gd name="T12" fmla="*/ 252 w 252"/>
                    <a:gd name="T13" fmla="*/ 86 h 153"/>
                    <a:gd name="T14" fmla="*/ 249 w 252"/>
                    <a:gd name="T15" fmla="*/ 67 h 153"/>
                    <a:gd name="T16" fmla="*/ 236 w 252"/>
                    <a:gd name="T17" fmla="*/ 49 h 153"/>
                    <a:gd name="T18" fmla="*/ 215 w 252"/>
                    <a:gd name="T19" fmla="*/ 30 h 153"/>
                    <a:gd name="T20" fmla="*/ 189 w 252"/>
                    <a:gd name="T21" fmla="*/ 13 h 153"/>
                    <a:gd name="T22" fmla="*/ 160 w 252"/>
                    <a:gd name="T23" fmla="*/ 4 h 153"/>
                    <a:gd name="T24" fmla="*/ 126 w 252"/>
                    <a:gd name="T25" fmla="*/ 0 h 153"/>
                    <a:gd name="T26" fmla="*/ 93 w 252"/>
                    <a:gd name="T27" fmla="*/ 4 h 153"/>
                    <a:gd name="T28" fmla="*/ 63 w 252"/>
                    <a:gd name="T29" fmla="*/ 13 h 153"/>
                    <a:gd name="T30" fmla="*/ 37 w 252"/>
                    <a:gd name="T31" fmla="*/ 30 h 153"/>
                    <a:gd name="T32" fmla="*/ 17 w 252"/>
                    <a:gd name="T33" fmla="*/ 49 h 153"/>
                    <a:gd name="T34" fmla="*/ 4 w 252"/>
                    <a:gd name="T35" fmla="*/ 67 h 153"/>
                    <a:gd name="T36" fmla="*/ 0 w 252"/>
                    <a:gd name="T37" fmla="*/ 86 h 153"/>
                    <a:gd name="T38" fmla="*/ 4 w 252"/>
                    <a:gd name="T39" fmla="*/ 104 h 153"/>
                    <a:gd name="T40" fmla="*/ 17 w 252"/>
                    <a:gd name="T41" fmla="*/ 119 h 153"/>
                    <a:gd name="T42" fmla="*/ 37 w 252"/>
                    <a:gd name="T43" fmla="*/ 134 h 153"/>
                    <a:gd name="T44" fmla="*/ 63 w 252"/>
                    <a:gd name="T45" fmla="*/ 143 h 153"/>
                    <a:gd name="T46" fmla="*/ 93 w 252"/>
                    <a:gd name="T47" fmla="*/ 151 h 153"/>
                    <a:gd name="T48" fmla="*/ 126 w 252"/>
                    <a:gd name="T49" fmla="*/ 153 h 15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52"/>
                    <a:gd name="T76" fmla="*/ 0 h 153"/>
                    <a:gd name="T77" fmla="*/ 252 w 252"/>
                    <a:gd name="T78" fmla="*/ 153 h 15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52" h="153">
                      <a:moveTo>
                        <a:pt x="126" y="153"/>
                      </a:moveTo>
                      <a:lnTo>
                        <a:pt x="160" y="151"/>
                      </a:lnTo>
                      <a:lnTo>
                        <a:pt x="189" y="143"/>
                      </a:lnTo>
                      <a:lnTo>
                        <a:pt x="215" y="134"/>
                      </a:lnTo>
                      <a:lnTo>
                        <a:pt x="236" y="119"/>
                      </a:lnTo>
                      <a:lnTo>
                        <a:pt x="249" y="104"/>
                      </a:lnTo>
                      <a:lnTo>
                        <a:pt x="252" y="86"/>
                      </a:lnTo>
                      <a:lnTo>
                        <a:pt x="249" y="67"/>
                      </a:lnTo>
                      <a:lnTo>
                        <a:pt x="236" y="49"/>
                      </a:lnTo>
                      <a:lnTo>
                        <a:pt x="215" y="30"/>
                      </a:lnTo>
                      <a:lnTo>
                        <a:pt x="189" y="13"/>
                      </a:lnTo>
                      <a:lnTo>
                        <a:pt x="160" y="4"/>
                      </a:lnTo>
                      <a:lnTo>
                        <a:pt x="126" y="0"/>
                      </a:lnTo>
                      <a:lnTo>
                        <a:pt x="93" y="4"/>
                      </a:lnTo>
                      <a:lnTo>
                        <a:pt x="63" y="13"/>
                      </a:lnTo>
                      <a:lnTo>
                        <a:pt x="37" y="30"/>
                      </a:lnTo>
                      <a:lnTo>
                        <a:pt x="17" y="49"/>
                      </a:lnTo>
                      <a:lnTo>
                        <a:pt x="4" y="67"/>
                      </a:lnTo>
                      <a:lnTo>
                        <a:pt x="0" y="86"/>
                      </a:lnTo>
                      <a:lnTo>
                        <a:pt x="4" y="104"/>
                      </a:lnTo>
                      <a:lnTo>
                        <a:pt x="17" y="119"/>
                      </a:lnTo>
                      <a:lnTo>
                        <a:pt x="37" y="134"/>
                      </a:lnTo>
                      <a:lnTo>
                        <a:pt x="63" y="143"/>
                      </a:lnTo>
                      <a:lnTo>
                        <a:pt x="93" y="151"/>
                      </a:lnTo>
                      <a:lnTo>
                        <a:pt x="126" y="153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2" name="Freeform 200">
                  <a:extLst>
                    <a:ext uri="{FF2B5EF4-FFF2-40B4-BE49-F238E27FC236}">
                      <a16:creationId xmlns:a16="http://schemas.microsoft.com/office/drawing/2014/main" id="{1F9AA37F-7063-296D-4311-41CFB5584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5" y="2745"/>
                  <a:ext cx="222" cy="136"/>
                </a:xfrm>
                <a:custGeom>
                  <a:avLst/>
                  <a:gdLst>
                    <a:gd name="T0" fmla="*/ 111 w 222"/>
                    <a:gd name="T1" fmla="*/ 136 h 136"/>
                    <a:gd name="T2" fmla="*/ 146 w 222"/>
                    <a:gd name="T3" fmla="*/ 132 h 136"/>
                    <a:gd name="T4" fmla="*/ 176 w 222"/>
                    <a:gd name="T5" fmla="*/ 125 h 136"/>
                    <a:gd name="T6" fmla="*/ 200 w 222"/>
                    <a:gd name="T7" fmla="*/ 112 h 136"/>
                    <a:gd name="T8" fmla="*/ 217 w 222"/>
                    <a:gd name="T9" fmla="*/ 95 h 136"/>
                    <a:gd name="T10" fmla="*/ 222 w 222"/>
                    <a:gd name="T11" fmla="*/ 78 h 136"/>
                    <a:gd name="T12" fmla="*/ 219 w 222"/>
                    <a:gd name="T13" fmla="*/ 62 h 136"/>
                    <a:gd name="T14" fmla="*/ 208 w 222"/>
                    <a:gd name="T15" fmla="*/ 43 h 136"/>
                    <a:gd name="T16" fmla="*/ 189 w 222"/>
                    <a:gd name="T17" fmla="*/ 26 h 136"/>
                    <a:gd name="T18" fmla="*/ 167 w 222"/>
                    <a:gd name="T19" fmla="*/ 13 h 136"/>
                    <a:gd name="T20" fmla="*/ 141 w 222"/>
                    <a:gd name="T21" fmla="*/ 4 h 136"/>
                    <a:gd name="T22" fmla="*/ 111 w 222"/>
                    <a:gd name="T23" fmla="*/ 0 h 136"/>
                    <a:gd name="T24" fmla="*/ 81 w 222"/>
                    <a:gd name="T25" fmla="*/ 4 h 136"/>
                    <a:gd name="T26" fmla="*/ 56 w 222"/>
                    <a:gd name="T27" fmla="*/ 13 h 136"/>
                    <a:gd name="T28" fmla="*/ 33 w 222"/>
                    <a:gd name="T29" fmla="*/ 26 h 136"/>
                    <a:gd name="T30" fmla="*/ 15 w 222"/>
                    <a:gd name="T31" fmla="*/ 43 h 136"/>
                    <a:gd name="T32" fmla="*/ 4 w 222"/>
                    <a:gd name="T33" fmla="*/ 62 h 136"/>
                    <a:gd name="T34" fmla="*/ 0 w 222"/>
                    <a:gd name="T35" fmla="*/ 78 h 136"/>
                    <a:gd name="T36" fmla="*/ 5 w 222"/>
                    <a:gd name="T37" fmla="*/ 95 h 136"/>
                    <a:gd name="T38" fmla="*/ 22 w 222"/>
                    <a:gd name="T39" fmla="*/ 112 h 136"/>
                    <a:gd name="T40" fmla="*/ 46 w 222"/>
                    <a:gd name="T41" fmla="*/ 125 h 136"/>
                    <a:gd name="T42" fmla="*/ 76 w 222"/>
                    <a:gd name="T43" fmla="*/ 132 h 136"/>
                    <a:gd name="T44" fmla="*/ 111 w 222"/>
                    <a:gd name="T45" fmla="*/ 136 h 1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22"/>
                    <a:gd name="T70" fmla="*/ 0 h 136"/>
                    <a:gd name="T71" fmla="*/ 222 w 222"/>
                    <a:gd name="T72" fmla="*/ 136 h 1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22" h="136">
                      <a:moveTo>
                        <a:pt x="111" y="136"/>
                      </a:moveTo>
                      <a:lnTo>
                        <a:pt x="146" y="132"/>
                      </a:lnTo>
                      <a:lnTo>
                        <a:pt x="176" y="125"/>
                      </a:lnTo>
                      <a:lnTo>
                        <a:pt x="200" y="112"/>
                      </a:lnTo>
                      <a:lnTo>
                        <a:pt x="217" y="95"/>
                      </a:lnTo>
                      <a:lnTo>
                        <a:pt x="222" y="78"/>
                      </a:lnTo>
                      <a:lnTo>
                        <a:pt x="219" y="62"/>
                      </a:lnTo>
                      <a:lnTo>
                        <a:pt x="208" y="43"/>
                      </a:lnTo>
                      <a:lnTo>
                        <a:pt x="189" y="26"/>
                      </a:lnTo>
                      <a:lnTo>
                        <a:pt x="167" y="13"/>
                      </a:lnTo>
                      <a:lnTo>
                        <a:pt x="141" y="4"/>
                      </a:lnTo>
                      <a:lnTo>
                        <a:pt x="111" y="0"/>
                      </a:lnTo>
                      <a:lnTo>
                        <a:pt x="81" y="4"/>
                      </a:lnTo>
                      <a:lnTo>
                        <a:pt x="56" y="13"/>
                      </a:lnTo>
                      <a:lnTo>
                        <a:pt x="33" y="26"/>
                      </a:lnTo>
                      <a:lnTo>
                        <a:pt x="15" y="43"/>
                      </a:lnTo>
                      <a:lnTo>
                        <a:pt x="4" y="62"/>
                      </a:lnTo>
                      <a:lnTo>
                        <a:pt x="0" y="78"/>
                      </a:lnTo>
                      <a:lnTo>
                        <a:pt x="5" y="95"/>
                      </a:lnTo>
                      <a:lnTo>
                        <a:pt x="22" y="112"/>
                      </a:lnTo>
                      <a:lnTo>
                        <a:pt x="46" y="125"/>
                      </a:lnTo>
                      <a:lnTo>
                        <a:pt x="76" y="132"/>
                      </a:lnTo>
                      <a:lnTo>
                        <a:pt x="111" y="136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0">
                  <a:solidFill>
                    <a:srgbClr val="87878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3" name="Freeform 201">
                  <a:extLst>
                    <a:ext uri="{FF2B5EF4-FFF2-40B4-BE49-F238E27FC236}">
                      <a16:creationId xmlns:a16="http://schemas.microsoft.com/office/drawing/2014/main" id="{4191E82B-B937-62BC-1985-B4E9868F37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10" y="2747"/>
                  <a:ext cx="193" cy="117"/>
                </a:xfrm>
                <a:custGeom>
                  <a:avLst/>
                  <a:gdLst>
                    <a:gd name="T0" fmla="*/ 96 w 193"/>
                    <a:gd name="T1" fmla="*/ 117 h 117"/>
                    <a:gd name="T2" fmla="*/ 126 w 193"/>
                    <a:gd name="T3" fmla="*/ 113 h 117"/>
                    <a:gd name="T4" fmla="*/ 154 w 193"/>
                    <a:gd name="T5" fmla="*/ 106 h 117"/>
                    <a:gd name="T6" fmla="*/ 174 w 193"/>
                    <a:gd name="T7" fmla="*/ 97 h 117"/>
                    <a:gd name="T8" fmla="*/ 187 w 193"/>
                    <a:gd name="T9" fmla="*/ 82 h 117"/>
                    <a:gd name="T10" fmla="*/ 193 w 193"/>
                    <a:gd name="T11" fmla="*/ 67 h 117"/>
                    <a:gd name="T12" fmla="*/ 187 w 193"/>
                    <a:gd name="T13" fmla="*/ 49 h 117"/>
                    <a:gd name="T14" fmla="*/ 174 w 193"/>
                    <a:gd name="T15" fmla="*/ 32 h 117"/>
                    <a:gd name="T16" fmla="*/ 154 w 193"/>
                    <a:gd name="T17" fmla="*/ 15 h 117"/>
                    <a:gd name="T18" fmla="*/ 126 w 193"/>
                    <a:gd name="T19" fmla="*/ 4 h 117"/>
                    <a:gd name="T20" fmla="*/ 96 w 193"/>
                    <a:gd name="T21" fmla="*/ 0 h 117"/>
                    <a:gd name="T22" fmla="*/ 66 w 193"/>
                    <a:gd name="T23" fmla="*/ 4 h 117"/>
                    <a:gd name="T24" fmla="*/ 41 w 193"/>
                    <a:gd name="T25" fmla="*/ 15 h 117"/>
                    <a:gd name="T26" fmla="*/ 18 w 193"/>
                    <a:gd name="T27" fmla="*/ 32 h 117"/>
                    <a:gd name="T28" fmla="*/ 5 w 193"/>
                    <a:gd name="T29" fmla="*/ 49 h 117"/>
                    <a:gd name="T30" fmla="*/ 0 w 193"/>
                    <a:gd name="T31" fmla="*/ 67 h 117"/>
                    <a:gd name="T32" fmla="*/ 5 w 193"/>
                    <a:gd name="T33" fmla="*/ 82 h 117"/>
                    <a:gd name="T34" fmla="*/ 18 w 193"/>
                    <a:gd name="T35" fmla="*/ 97 h 117"/>
                    <a:gd name="T36" fmla="*/ 41 w 193"/>
                    <a:gd name="T37" fmla="*/ 106 h 117"/>
                    <a:gd name="T38" fmla="*/ 66 w 193"/>
                    <a:gd name="T39" fmla="*/ 113 h 117"/>
                    <a:gd name="T40" fmla="*/ 96 w 193"/>
                    <a:gd name="T41" fmla="*/ 117 h 11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3"/>
                    <a:gd name="T64" fmla="*/ 0 h 117"/>
                    <a:gd name="T65" fmla="*/ 193 w 193"/>
                    <a:gd name="T66" fmla="*/ 117 h 11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3" h="117">
                      <a:moveTo>
                        <a:pt x="96" y="117"/>
                      </a:moveTo>
                      <a:lnTo>
                        <a:pt x="126" y="113"/>
                      </a:lnTo>
                      <a:lnTo>
                        <a:pt x="154" y="106"/>
                      </a:lnTo>
                      <a:lnTo>
                        <a:pt x="174" y="97"/>
                      </a:lnTo>
                      <a:lnTo>
                        <a:pt x="187" y="82"/>
                      </a:lnTo>
                      <a:lnTo>
                        <a:pt x="193" y="67"/>
                      </a:lnTo>
                      <a:lnTo>
                        <a:pt x="187" y="49"/>
                      </a:lnTo>
                      <a:lnTo>
                        <a:pt x="174" y="32"/>
                      </a:lnTo>
                      <a:lnTo>
                        <a:pt x="154" y="15"/>
                      </a:lnTo>
                      <a:lnTo>
                        <a:pt x="126" y="4"/>
                      </a:lnTo>
                      <a:lnTo>
                        <a:pt x="96" y="0"/>
                      </a:lnTo>
                      <a:lnTo>
                        <a:pt x="66" y="4"/>
                      </a:lnTo>
                      <a:lnTo>
                        <a:pt x="41" y="15"/>
                      </a:lnTo>
                      <a:lnTo>
                        <a:pt x="18" y="32"/>
                      </a:lnTo>
                      <a:lnTo>
                        <a:pt x="5" y="49"/>
                      </a:lnTo>
                      <a:lnTo>
                        <a:pt x="0" y="67"/>
                      </a:lnTo>
                      <a:lnTo>
                        <a:pt x="5" y="82"/>
                      </a:lnTo>
                      <a:lnTo>
                        <a:pt x="18" y="97"/>
                      </a:lnTo>
                      <a:lnTo>
                        <a:pt x="41" y="106"/>
                      </a:lnTo>
                      <a:lnTo>
                        <a:pt x="66" y="113"/>
                      </a:lnTo>
                      <a:lnTo>
                        <a:pt x="96" y="117"/>
                      </a:lnTo>
                      <a:close/>
                    </a:path>
                  </a:pathLst>
                </a:custGeom>
                <a:solidFill>
                  <a:srgbClr val="9F9F9F"/>
                </a:solidFill>
                <a:ln w="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4" name="Freeform 202">
                  <a:extLst>
                    <a:ext uri="{FF2B5EF4-FFF2-40B4-BE49-F238E27FC236}">
                      <a16:creationId xmlns:a16="http://schemas.microsoft.com/office/drawing/2014/main" id="{05D96234-8E6A-FF64-0C51-BEB202E936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26" y="2749"/>
                  <a:ext cx="162" cy="97"/>
                </a:xfrm>
                <a:custGeom>
                  <a:avLst/>
                  <a:gdLst>
                    <a:gd name="T0" fmla="*/ 80 w 162"/>
                    <a:gd name="T1" fmla="*/ 97 h 97"/>
                    <a:gd name="T2" fmla="*/ 106 w 162"/>
                    <a:gd name="T3" fmla="*/ 95 h 97"/>
                    <a:gd name="T4" fmla="*/ 128 w 162"/>
                    <a:gd name="T5" fmla="*/ 89 h 97"/>
                    <a:gd name="T6" fmla="*/ 145 w 162"/>
                    <a:gd name="T7" fmla="*/ 80 h 97"/>
                    <a:gd name="T8" fmla="*/ 158 w 162"/>
                    <a:gd name="T9" fmla="*/ 69 h 97"/>
                    <a:gd name="T10" fmla="*/ 162 w 162"/>
                    <a:gd name="T11" fmla="*/ 56 h 97"/>
                    <a:gd name="T12" fmla="*/ 158 w 162"/>
                    <a:gd name="T13" fmla="*/ 41 h 97"/>
                    <a:gd name="T14" fmla="*/ 145 w 162"/>
                    <a:gd name="T15" fmla="*/ 26 h 97"/>
                    <a:gd name="T16" fmla="*/ 128 w 162"/>
                    <a:gd name="T17" fmla="*/ 13 h 97"/>
                    <a:gd name="T18" fmla="*/ 106 w 162"/>
                    <a:gd name="T19" fmla="*/ 4 h 97"/>
                    <a:gd name="T20" fmla="*/ 80 w 162"/>
                    <a:gd name="T21" fmla="*/ 0 h 97"/>
                    <a:gd name="T22" fmla="*/ 54 w 162"/>
                    <a:gd name="T23" fmla="*/ 4 h 97"/>
                    <a:gd name="T24" fmla="*/ 34 w 162"/>
                    <a:gd name="T25" fmla="*/ 13 h 97"/>
                    <a:gd name="T26" fmla="*/ 15 w 162"/>
                    <a:gd name="T27" fmla="*/ 26 h 97"/>
                    <a:gd name="T28" fmla="*/ 4 w 162"/>
                    <a:gd name="T29" fmla="*/ 41 h 97"/>
                    <a:gd name="T30" fmla="*/ 0 w 162"/>
                    <a:gd name="T31" fmla="*/ 56 h 97"/>
                    <a:gd name="T32" fmla="*/ 4 w 162"/>
                    <a:gd name="T33" fmla="*/ 69 h 97"/>
                    <a:gd name="T34" fmla="*/ 15 w 162"/>
                    <a:gd name="T35" fmla="*/ 80 h 97"/>
                    <a:gd name="T36" fmla="*/ 34 w 162"/>
                    <a:gd name="T37" fmla="*/ 89 h 97"/>
                    <a:gd name="T38" fmla="*/ 54 w 162"/>
                    <a:gd name="T39" fmla="*/ 95 h 97"/>
                    <a:gd name="T40" fmla="*/ 80 w 162"/>
                    <a:gd name="T41" fmla="*/ 97 h 9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62"/>
                    <a:gd name="T64" fmla="*/ 0 h 97"/>
                    <a:gd name="T65" fmla="*/ 162 w 162"/>
                    <a:gd name="T66" fmla="*/ 97 h 9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62" h="97">
                      <a:moveTo>
                        <a:pt x="80" y="97"/>
                      </a:moveTo>
                      <a:lnTo>
                        <a:pt x="106" y="95"/>
                      </a:lnTo>
                      <a:lnTo>
                        <a:pt x="128" y="89"/>
                      </a:lnTo>
                      <a:lnTo>
                        <a:pt x="145" y="80"/>
                      </a:lnTo>
                      <a:lnTo>
                        <a:pt x="158" y="69"/>
                      </a:lnTo>
                      <a:lnTo>
                        <a:pt x="162" y="56"/>
                      </a:lnTo>
                      <a:lnTo>
                        <a:pt x="158" y="41"/>
                      </a:lnTo>
                      <a:lnTo>
                        <a:pt x="145" y="26"/>
                      </a:lnTo>
                      <a:lnTo>
                        <a:pt x="128" y="13"/>
                      </a:lnTo>
                      <a:lnTo>
                        <a:pt x="106" y="4"/>
                      </a:lnTo>
                      <a:lnTo>
                        <a:pt x="80" y="0"/>
                      </a:lnTo>
                      <a:lnTo>
                        <a:pt x="54" y="4"/>
                      </a:lnTo>
                      <a:lnTo>
                        <a:pt x="34" y="13"/>
                      </a:lnTo>
                      <a:lnTo>
                        <a:pt x="15" y="26"/>
                      </a:lnTo>
                      <a:lnTo>
                        <a:pt x="4" y="41"/>
                      </a:lnTo>
                      <a:lnTo>
                        <a:pt x="0" y="56"/>
                      </a:lnTo>
                      <a:lnTo>
                        <a:pt x="4" y="69"/>
                      </a:lnTo>
                      <a:lnTo>
                        <a:pt x="15" y="80"/>
                      </a:lnTo>
                      <a:lnTo>
                        <a:pt x="34" y="89"/>
                      </a:lnTo>
                      <a:lnTo>
                        <a:pt x="54" y="95"/>
                      </a:lnTo>
                      <a:lnTo>
                        <a:pt x="80" y="97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 w="0">
                  <a:solidFill>
                    <a:srgbClr val="B7B7B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5" name="Freeform 203">
                  <a:extLst>
                    <a:ext uri="{FF2B5EF4-FFF2-40B4-BE49-F238E27FC236}">
                      <a16:creationId xmlns:a16="http://schemas.microsoft.com/office/drawing/2014/main" id="{89697F15-5DD7-6047-7522-FA9A90317D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41" y="2751"/>
                  <a:ext cx="132" cy="78"/>
                </a:xfrm>
                <a:custGeom>
                  <a:avLst/>
                  <a:gdLst>
                    <a:gd name="T0" fmla="*/ 65 w 132"/>
                    <a:gd name="T1" fmla="*/ 78 h 78"/>
                    <a:gd name="T2" fmla="*/ 91 w 132"/>
                    <a:gd name="T3" fmla="*/ 76 h 78"/>
                    <a:gd name="T4" fmla="*/ 111 w 132"/>
                    <a:gd name="T5" fmla="*/ 69 h 78"/>
                    <a:gd name="T6" fmla="*/ 126 w 132"/>
                    <a:gd name="T7" fmla="*/ 58 h 78"/>
                    <a:gd name="T8" fmla="*/ 132 w 132"/>
                    <a:gd name="T9" fmla="*/ 45 h 78"/>
                    <a:gd name="T10" fmla="*/ 126 w 132"/>
                    <a:gd name="T11" fmla="*/ 30 h 78"/>
                    <a:gd name="T12" fmla="*/ 111 w 132"/>
                    <a:gd name="T13" fmla="*/ 15 h 78"/>
                    <a:gd name="T14" fmla="*/ 91 w 132"/>
                    <a:gd name="T15" fmla="*/ 4 h 78"/>
                    <a:gd name="T16" fmla="*/ 65 w 132"/>
                    <a:gd name="T17" fmla="*/ 0 h 78"/>
                    <a:gd name="T18" fmla="*/ 41 w 132"/>
                    <a:gd name="T19" fmla="*/ 4 h 78"/>
                    <a:gd name="T20" fmla="*/ 19 w 132"/>
                    <a:gd name="T21" fmla="*/ 15 h 78"/>
                    <a:gd name="T22" fmla="*/ 6 w 132"/>
                    <a:gd name="T23" fmla="*/ 30 h 78"/>
                    <a:gd name="T24" fmla="*/ 0 w 132"/>
                    <a:gd name="T25" fmla="*/ 45 h 78"/>
                    <a:gd name="T26" fmla="*/ 6 w 132"/>
                    <a:gd name="T27" fmla="*/ 58 h 78"/>
                    <a:gd name="T28" fmla="*/ 19 w 132"/>
                    <a:gd name="T29" fmla="*/ 69 h 78"/>
                    <a:gd name="T30" fmla="*/ 41 w 132"/>
                    <a:gd name="T31" fmla="*/ 76 h 78"/>
                    <a:gd name="T32" fmla="*/ 65 w 132"/>
                    <a:gd name="T33" fmla="*/ 78 h 7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2"/>
                    <a:gd name="T52" fmla="*/ 0 h 78"/>
                    <a:gd name="T53" fmla="*/ 132 w 132"/>
                    <a:gd name="T54" fmla="*/ 78 h 7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2" h="78">
                      <a:moveTo>
                        <a:pt x="65" y="78"/>
                      </a:moveTo>
                      <a:lnTo>
                        <a:pt x="91" y="76"/>
                      </a:lnTo>
                      <a:lnTo>
                        <a:pt x="111" y="69"/>
                      </a:lnTo>
                      <a:lnTo>
                        <a:pt x="126" y="58"/>
                      </a:lnTo>
                      <a:lnTo>
                        <a:pt x="132" y="45"/>
                      </a:lnTo>
                      <a:lnTo>
                        <a:pt x="126" y="30"/>
                      </a:lnTo>
                      <a:lnTo>
                        <a:pt x="111" y="15"/>
                      </a:lnTo>
                      <a:lnTo>
                        <a:pt x="91" y="4"/>
                      </a:lnTo>
                      <a:lnTo>
                        <a:pt x="65" y="0"/>
                      </a:lnTo>
                      <a:lnTo>
                        <a:pt x="41" y="4"/>
                      </a:lnTo>
                      <a:lnTo>
                        <a:pt x="19" y="15"/>
                      </a:lnTo>
                      <a:lnTo>
                        <a:pt x="6" y="30"/>
                      </a:lnTo>
                      <a:lnTo>
                        <a:pt x="0" y="45"/>
                      </a:lnTo>
                      <a:lnTo>
                        <a:pt x="6" y="58"/>
                      </a:lnTo>
                      <a:lnTo>
                        <a:pt x="19" y="69"/>
                      </a:lnTo>
                      <a:lnTo>
                        <a:pt x="41" y="76"/>
                      </a:lnTo>
                      <a:lnTo>
                        <a:pt x="65" y="78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 w="0">
                  <a:solidFill>
                    <a:srgbClr val="CFCFC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6" name="Freeform 204">
                  <a:extLst>
                    <a:ext uri="{FF2B5EF4-FFF2-40B4-BE49-F238E27FC236}">
                      <a16:creationId xmlns:a16="http://schemas.microsoft.com/office/drawing/2014/main" id="{614FB0C1-B2B3-D440-78B3-EF87BD690F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956" y="2751"/>
                  <a:ext cx="100" cy="61"/>
                </a:xfrm>
                <a:custGeom>
                  <a:avLst/>
                  <a:gdLst>
                    <a:gd name="T0" fmla="*/ 50 w 100"/>
                    <a:gd name="T1" fmla="*/ 61 h 61"/>
                    <a:gd name="T2" fmla="*/ 71 w 100"/>
                    <a:gd name="T3" fmla="*/ 59 h 61"/>
                    <a:gd name="T4" fmla="*/ 87 w 100"/>
                    <a:gd name="T5" fmla="*/ 54 h 61"/>
                    <a:gd name="T6" fmla="*/ 96 w 100"/>
                    <a:gd name="T7" fmla="*/ 45 h 61"/>
                    <a:gd name="T8" fmla="*/ 100 w 100"/>
                    <a:gd name="T9" fmla="*/ 35 h 61"/>
                    <a:gd name="T10" fmla="*/ 96 w 100"/>
                    <a:gd name="T11" fmla="*/ 24 h 61"/>
                    <a:gd name="T12" fmla="*/ 87 w 100"/>
                    <a:gd name="T13" fmla="*/ 13 h 61"/>
                    <a:gd name="T14" fmla="*/ 71 w 100"/>
                    <a:gd name="T15" fmla="*/ 4 h 61"/>
                    <a:gd name="T16" fmla="*/ 50 w 100"/>
                    <a:gd name="T17" fmla="*/ 0 h 61"/>
                    <a:gd name="T18" fmla="*/ 32 w 100"/>
                    <a:gd name="T19" fmla="*/ 4 h 61"/>
                    <a:gd name="T20" fmla="*/ 15 w 100"/>
                    <a:gd name="T21" fmla="*/ 13 h 61"/>
                    <a:gd name="T22" fmla="*/ 6 w 100"/>
                    <a:gd name="T23" fmla="*/ 24 h 61"/>
                    <a:gd name="T24" fmla="*/ 0 w 100"/>
                    <a:gd name="T25" fmla="*/ 35 h 61"/>
                    <a:gd name="T26" fmla="*/ 6 w 100"/>
                    <a:gd name="T27" fmla="*/ 45 h 61"/>
                    <a:gd name="T28" fmla="*/ 15 w 100"/>
                    <a:gd name="T29" fmla="*/ 54 h 61"/>
                    <a:gd name="T30" fmla="*/ 32 w 100"/>
                    <a:gd name="T31" fmla="*/ 59 h 61"/>
                    <a:gd name="T32" fmla="*/ 50 w 100"/>
                    <a:gd name="T33" fmla="*/ 61 h 61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00"/>
                    <a:gd name="T52" fmla="*/ 0 h 61"/>
                    <a:gd name="T53" fmla="*/ 100 w 100"/>
                    <a:gd name="T54" fmla="*/ 61 h 61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00" h="61">
                      <a:moveTo>
                        <a:pt x="50" y="61"/>
                      </a:moveTo>
                      <a:lnTo>
                        <a:pt x="71" y="59"/>
                      </a:lnTo>
                      <a:lnTo>
                        <a:pt x="87" y="54"/>
                      </a:lnTo>
                      <a:lnTo>
                        <a:pt x="96" y="45"/>
                      </a:lnTo>
                      <a:lnTo>
                        <a:pt x="100" y="35"/>
                      </a:lnTo>
                      <a:lnTo>
                        <a:pt x="96" y="24"/>
                      </a:lnTo>
                      <a:lnTo>
                        <a:pt x="87" y="13"/>
                      </a:lnTo>
                      <a:lnTo>
                        <a:pt x="71" y="4"/>
                      </a:lnTo>
                      <a:lnTo>
                        <a:pt x="50" y="0"/>
                      </a:lnTo>
                      <a:lnTo>
                        <a:pt x="32" y="4"/>
                      </a:lnTo>
                      <a:lnTo>
                        <a:pt x="15" y="13"/>
                      </a:lnTo>
                      <a:lnTo>
                        <a:pt x="6" y="24"/>
                      </a:lnTo>
                      <a:lnTo>
                        <a:pt x="0" y="35"/>
                      </a:lnTo>
                      <a:lnTo>
                        <a:pt x="6" y="45"/>
                      </a:lnTo>
                      <a:lnTo>
                        <a:pt x="15" y="54"/>
                      </a:lnTo>
                      <a:lnTo>
                        <a:pt x="32" y="59"/>
                      </a:lnTo>
                      <a:lnTo>
                        <a:pt x="50" y="61"/>
                      </a:lnTo>
                      <a:close/>
                    </a:path>
                  </a:pathLst>
                </a:custGeom>
                <a:solidFill>
                  <a:srgbClr val="E7E7E7"/>
                </a:solidFill>
                <a:ln w="0">
                  <a:solidFill>
                    <a:srgbClr val="E7E7E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7" name="Freeform 205">
                  <a:extLst>
                    <a:ext uri="{FF2B5EF4-FFF2-40B4-BE49-F238E27FC236}">
                      <a16:creationId xmlns:a16="http://schemas.microsoft.com/office/drawing/2014/main" id="{1CC6D0B4-3D00-2E34-B8D5-567FCC5ADD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" y="3025"/>
                  <a:ext cx="219" cy="134"/>
                </a:xfrm>
                <a:custGeom>
                  <a:avLst/>
                  <a:gdLst>
                    <a:gd name="T0" fmla="*/ 110 w 219"/>
                    <a:gd name="T1" fmla="*/ 134 h 134"/>
                    <a:gd name="T2" fmla="*/ 145 w 219"/>
                    <a:gd name="T3" fmla="*/ 130 h 134"/>
                    <a:gd name="T4" fmla="*/ 175 w 219"/>
                    <a:gd name="T5" fmla="*/ 123 h 134"/>
                    <a:gd name="T6" fmla="*/ 199 w 219"/>
                    <a:gd name="T7" fmla="*/ 110 h 134"/>
                    <a:gd name="T8" fmla="*/ 214 w 219"/>
                    <a:gd name="T9" fmla="*/ 95 h 134"/>
                    <a:gd name="T10" fmla="*/ 219 w 219"/>
                    <a:gd name="T11" fmla="*/ 76 h 134"/>
                    <a:gd name="T12" fmla="*/ 214 w 219"/>
                    <a:gd name="T13" fmla="*/ 56 h 134"/>
                    <a:gd name="T14" fmla="*/ 199 w 219"/>
                    <a:gd name="T15" fmla="*/ 36 h 134"/>
                    <a:gd name="T16" fmla="*/ 175 w 219"/>
                    <a:gd name="T17" fmla="*/ 19 h 134"/>
                    <a:gd name="T18" fmla="*/ 145 w 219"/>
                    <a:gd name="T19" fmla="*/ 6 h 134"/>
                    <a:gd name="T20" fmla="*/ 110 w 219"/>
                    <a:gd name="T21" fmla="*/ 0 h 134"/>
                    <a:gd name="T22" fmla="*/ 75 w 219"/>
                    <a:gd name="T23" fmla="*/ 6 h 134"/>
                    <a:gd name="T24" fmla="*/ 45 w 219"/>
                    <a:gd name="T25" fmla="*/ 19 h 134"/>
                    <a:gd name="T26" fmla="*/ 21 w 219"/>
                    <a:gd name="T27" fmla="*/ 36 h 134"/>
                    <a:gd name="T28" fmla="*/ 6 w 219"/>
                    <a:gd name="T29" fmla="*/ 56 h 134"/>
                    <a:gd name="T30" fmla="*/ 0 w 219"/>
                    <a:gd name="T31" fmla="*/ 76 h 134"/>
                    <a:gd name="T32" fmla="*/ 6 w 219"/>
                    <a:gd name="T33" fmla="*/ 95 h 134"/>
                    <a:gd name="T34" fmla="*/ 21 w 219"/>
                    <a:gd name="T35" fmla="*/ 110 h 134"/>
                    <a:gd name="T36" fmla="*/ 45 w 219"/>
                    <a:gd name="T37" fmla="*/ 123 h 134"/>
                    <a:gd name="T38" fmla="*/ 75 w 219"/>
                    <a:gd name="T39" fmla="*/ 130 h 134"/>
                    <a:gd name="T40" fmla="*/ 110 w 219"/>
                    <a:gd name="T41" fmla="*/ 134 h 13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19"/>
                    <a:gd name="T64" fmla="*/ 0 h 134"/>
                    <a:gd name="T65" fmla="*/ 219 w 219"/>
                    <a:gd name="T66" fmla="*/ 134 h 13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19" h="134">
                      <a:moveTo>
                        <a:pt x="110" y="134"/>
                      </a:moveTo>
                      <a:lnTo>
                        <a:pt x="145" y="130"/>
                      </a:lnTo>
                      <a:lnTo>
                        <a:pt x="175" y="123"/>
                      </a:lnTo>
                      <a:lnTo>
                        <a:pt x="199" y="110"/>
                      </a:lnTo>
                      <a:lnTo>
                        <a:pt x="214" y="95"/>
                      </a:lnTo>
                      <a:lnTo>
                        <a:pt x="219" y="76"/>
                      </a:lnTo>
                      <a:lnTo>
                        <a:pt x="214" y="56"/>
                      </a:lnTo>
                      <a:lnTo>
                        <a:pt x="199" y="36"/>
                      </a:lnTo>
                      <a:lnTo>
                        <a:pt x="175" y="19"/>
                      </a:lnTo>
                      <a:lnTo>
                        <a:pt x="145" y="6"/>
                      </a:lnTo>
                      <a:lnTo>
                        <a:pt x="110" y="0"/>
                      </a:lnTo>
                      <a:lnTo>
                        <a:pt x="75" y="6"/>
                      </a:lnTo>
                      <a:lnTo>
                        <a:pt x="45" y="19"/>
                      </a:lnTo>
                      <a:lnTo>
                        <a:pt x="21" y="36"/>
                      </a:lnTo>
                      <a:lnTo>
                        <a:pt x="6" y="56"/>
                      </a:lnTo>
                      <a:lnTo>
                        <a:pt x="0" y="76"/>
                      </a:lnTo>
                      <a:lnTo>
                        <a:pt x="6" y="95"/>
                      </a:lnTo>
                      <a:lnTo>
                        <a:pt x="21" y="110"/>
                      </a:lnTo>
                      <a:lnTo>
                        <a:pt x="45" y="123"/>
                      </a:lnTo>
                      <a:lnTo>
                        <a:pt x="75" y="130"/>
                      </a:lnTo>
                      <a:lnTo>
                        <a:pt x="110" y="134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8" name="Freeform 206">
                  <a:extLst>
                    <a:ext uri="{FF2B5EF4-FFF2-40B4-BE49-F238E27FC236}">
                      <a16:creationId xmlns:a16="http://schemas.microsoft.com/office/drawing/2014/main" id="{74752512-9A13-8DC2-BC02-4E0DA1CCCF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" y="3114"/>
                  <a:ext cx="269" cy="247"/>
                </a:xfrm>
                <a:custGeom>
                  <a:avLst/>
                  <a:gdLst>
                    <a:gd name="T0" fmla="*/ 119 w 269"/>
                    <a:gd name="T1" fmla="*/ 247 h 247"/>
                    <a:gd name="T2" fmla="*/ 88 w 269"/>
                    <a:gd name="T3" fmla="*/ 243 h 247"/>
                    <a:gd name="T4" fmla="*/ 62 w 269"/>
                    <a:gd name="T5" fmla="*/ 236 h 247"/>
                    <a:gd name="T6" fmla="*/ 41 w 269"/>
                    <a:gd name="T7" fmla="*/ 225 h 247"/>
                    <a:gd name="T8" fmla="*/ 26 w 269"/>
                    <a:gd name="T9" fmla="*/ 212 h 247"/>
                    <a:gd name="T10" fmla="*/ 15 w 269"/>
                    <a:gd name="T11" fmla="*/ 199 h 247"/>
                    <a:gd name="T12" fmla="*/ 8 w 269"/>
                    <a:gd name="T13" fmla="*/ 188 h 247"/>
                    <a:gd name="T14" fmla="*/ 2 w 269"/>
                    <a:gd name="T15" fmla="*/ 178 h 247"/>
                    <a:gd name="T16" fmla="*/ 0 w 269"/>
                    <a:gd name="T17" fmla="*/ 171 h 247"/>
                    <a:gd name="T18" fmla="*/ 0 w 269"/>
                    <a:gd name="T19" fmla="*/ 167 h 247"/>
                    <a:gd name="T20" fmla="*/ 0 w 269"/>
                    <a:gd name="T21" fmla="*/ 0 h 247"/>
                    <a:gd name="T22" fmla="*/ 269 w 269"/>
                    <a:gd name="T23" fmla="*/ 2 h 247"/>
                    <a:gd name="T24" fmla="*/ 269 w 269"/>
                    <a:gd name="T25" fmla="*/ 165 h 247"/>
                    <a:gd name="T26" fmla="*/ 262 w 269"/>
                    <a:gd name="T27" fmla="*/ 180 h 247"/>
                    <a:gd name="T28" fmla="*/ 254 w 269"/>
                    <a:gd name="T29" fmla="*/ 195 h 247"/>
                    <a:gd name="T30" fmla="*/ 249 w 269"/>
                    <a:gd name="T31" fmla="*/ 206 h 247"/>
                    <a:gd name="T32" fmla="*/ 245 w 269"/>
                    <a:gd name="T33" fmla="*/ 210 h 247"/>
                    <a:gd name="T34" fmla="*/ 230 w 269"/>
                    <a:gd name="T35" fmla="*/ 223 h 247"/>
                    <a:gd name="T36" fmla="*/ 208 w 269"/>
                    <a:gd name="T37" fmla="*/ 232 h 247"/>
                    <a:gd name="T38" fmla="*/ 184 w 269"/>
                    <a:gd name="T39" fmla="*/ 240 h 247"/>
                    <a:gd name="T40" fmla="*/ 160 w 269"/>
                    <a:gd name="T41" fmla="*/ 243 h 247"/>
                    <a:gd name="T42" fmla="*/ 139 w 269"/>
                    <a:gd name="T43" fmla="*/ 247 h 247"/>
                    <a:gd name="T44" fmla="*/ 125 w 269"/>
                    <a:gd name="T45" fmla="*/ 247 h 247"/>
                    <a:gd name="T46" fmla="*/ 119 w 269"/>
                    <a:gd name="T47" fmla="*/ 247 h 24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69"/>
                    <a:gd name="T73" fmla="*/ 0 h 247"/>
                    <a:gd name="T74" fmla="*/ 269 w 269"/>
                    <a:gd name="T75" fmla="*/ 247 h 24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69" h="247">
                      <a:moveTo>
                        <a:pt x="119" y="247"/>
                      </a:moveTo>
                      <a:lnTo>
                        <a:pt x="88" y="243"/>
                      </a:lnTo>
                      <a:lnTo>
                        <a:pt x="62" y="236"/>
                      </a:lnTo>
                      <a:lnTo>
                        <a:pt x="41" y="225"/>
                      </a:lnTo>
                      <a:lnTo>
                        <a:pt x="26" y="212"/>
                      </a:lnTo>
                      <a:lnTo>
                        <a:pt x="15" y="199"/>
                      </a:lnTo>
                      <a:lnTo>
                        <a:pt x="8" y="188"/>
                      </a:lnTo>
                      <a:lnTo>
                        <a:pt x="2" y="178"/>
                      </a:lnTo>
                      <a:lnTo>
                        <a:pt x="0" y="171"/>
                      </a:lnTo>
                      <a:lnTo>
                        <a:pt x="0" y="167"/>
                      </a:lnTo>
                      <a:lnTo>
                        <a:pt x="0" y="0"/>
                      </a:lnTo>
                      <a:lnTo>
                        <a:pt x="269" y="2"/>
                      </a:lnTo>
                      <a:lnTo>
                        <a:pt x="269" y="165"/>
                      </a:lnTo>
                      <a:lnTo>
                        <a:pt x="262" y="180"/>
                      </a:lnTo>
                      <a:lnTo>
                        <a:pt x="254" y="195"/>
                      </a:lnTo>
                      <a:lnTo>
                        <a:pt x="249" y="206"/>
                      </a:lnTo>
                      <a:lnTo>
                        <a:pt x="245" y="210"/>
                      </a:lnTo>
                      <a:lnTo>
                        <a:pt x="230" y="223"/>
                      </a:lnTo>
                      <a:lnTo>
                        <a:pt x="208" y="232"/>
                      </a:lnTo>
                      <a:lnTo>
                        <a:pt x="184" y="240"/>
                      </a:lnTo>
                      <a:lnTo>
                        <a:pt x="160" y="243"/>
                      </a:lnTo>
                      <a:lnTo>
                        <a:pt x="139" y="247"/>
                      </a:lnTo>
                      <a:lnTo>
                        <a:pt x="125" y="247"/>
                      </a:lnTo>
                      <a:lnTo>
                        <a:pt x="119" y="247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69" name="Freeform 207">
                  <a:extLst>
                    <a:ext uri="{FF2B5EF4-FFF2-40B4-BE49-F238E27FC236}">
                      <a16:creationId xmlns:a16="http://schemas.microsoft.com/office/drawing/2014/main" id="{1A0A1EA6-55FF-2B75-6A65-882C06A087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7" y="3114"/>
                  <a:ext cx="269" cy="247"/>
                </a:xfrm>
                <a:custGeom>
                  <a:avLst/>
                  <a:gdLst>
                    <a:gd name="T0" fmla="*/ 119 w 269"/>
                    <a:gd name="T1" fmla="*/ 247 h 247"/>
                    <a:gd name="T2" fmla="*/ 88 w 269"/>
                    <a:gd name="T3" fmla="*/ 243 h 247"/>
                    <a:gd name="T4" fmla="*/ 62 w 269"/>
                    <a:gd name="T5" fmla="*/ 236 h 247"/>
                    <a:gd name="T6" fmla="*/ 41 w 269"/>
                    <a:gd name="T7" fmla="*/ 225 h 247"/>
                    <a:gd name="T8" fmla="*/ 26 w 269"/>
                    <a:gd name="T9" fmla="*/ 212 h 247"/>
                    <a:gd name="T10" fmla="*/ 15 w 269"/>
                    <a:gd name="T11" fmla="*/ 199 h 247"/>
                    <a:gd name="T12" fmla="*/ 8 w 269"/>
                    <a:gd name="T13" fmla="*/ 188 h 247"/>
                    <a:gd name="T14" fmla="*/ 2 w 269"/>
                    <a:gd name="T15" fmla="*/ 178 h 247"/>
                    <a:gd name="T16" fmla="*/ 0 w 269"/>
                    <a:gd name="T17" fmla="*/ 171 h 247"/>
                    <a:gd name="T18" fmla="*/ 0 w 269"/>
                    <a:gd name="T19" fmla="*/ 167 h 247"/>
                    <a:gd name="T20" fmla="*/ 0 w 269"/>
                    <a:gd name="T21" fmla="*/ 0 h 247"/>
                    <a:gd name="T22" fmla="*/ 269 w 269"/>
                    <a:gd name="T23" fmla="*/ 2 h 247"/>
                    <a:gd name="T24" fmla="*/ 269 w 269"/>
                    <a:gd name="T25" fmla="*/ 165 h 247"/>
                    <a:gd name="T26" fmla="*/ 262 w 269"/>
                    <a:gd name="T27" fmla="*/ 180 h 247"/>
                    <a:gd name="T28" fmla="*/ 254 w 269"/>
                    <a:gd name="T29" fmla="*/ 195 h 247"/>
                    <a:gd name="T30" fmla="*/ 249 w 269"/>
                    <a:gd name="T31" fmla="*/ 206 h 247"/>
                    <a:gd name="T32" fmla="*/ 245 w 269"/>
                    <a:gd name="T33" fmla="*/ 210 h 247"/>
                    <a:gd name="T34" fmla="*/ 230 w 269"/>
                    <a:gd name="T35" fmla="*/ 223 h 247"/>
                    <a:gd name="T36" fmla="*/ 208 w 269"/>
                    <a:gd name="T37" fmla="*/ 232 h 247"/>
                    <a:gd name="T38" fmla="*/ 184 w 269"/>
                    <a:gd name="T39" fmla="*/ 240 h 247"/>
                    <a:gd name="T40" fmla="*/ 160 w 269"/>
                    <a:gd name="T41" fmla="*/ 243 h 247"/>
                    <a:gd name="T42" fmla="*/ 139 w 269"/>
                    <a:gd name="T43" fmla="*/ 247 h 247"/>
                    <a:gd name="T44" fmla="*/ 125 w 269"/>
                    <a:gd name="T45" fmla="*/ 247 h 247"/>
                    <a:gd name="T46" fmla="*/ 119 w 269"/>
                    <a:gd name="T47" fmla="*/ 247 h 247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269"/>
                    <a:gd name="T73" fmla="*/ 0 h 247"/>
                    <a:gd name="T74" fmla="*/ 269 w 269"/>
                    <a:gd name="T75" fmla="*/ 247 h 247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269" h="247">
                      <a:moveTo>
                        <a:pt x="119" y="247"/>
                      </a:moveTo>
                      <a:lnTo>
                        <a:pt x="88" y="243"/>
                      </a:lnTo>
                      <a:lnTo>
                        <a:pt x="62" y="236"/>
                      </a:lnTo>
                      <a:lnTo>
                        <a:pt x="41" y="225"/>
                      </a:lnTo>
                      <a:lnTo>
                        <a:pt x="26" y="212"/>
                      </a:lnTo>
                      <a:lnTo>
                        <a:pt x="15" y="199"/>
                      </a:lnTo>
                      <a:lnTo>
                        <a:pt x="8" y="188"/>
                      </a:lnTo>
                      <a:lnTo>
                        <a:pt x="2" y="178"/>
                      </a:lnTo>
                      <a:lnTo>
                        <a:pt x="0" y="171"/>
                      </a:lnTo>
                      <a:lnTo>
                        <a:pt x="0" y="167"/>
                      </a:lnTo>
                      <a:lnTo>
                        <a:pt x="0" y="0"/>
                      </a:lnTo>
                      <a:lnTo>
                        <a:pt x="269" y="2"/>
                      </a:lnTo>
                      <a:lnTo>
                        <a:pt x="269" y="165"/>
                      </a:lnTo>
                      <a:lnTo>
                        <a:pt x="262" y="180"/>
                      </a:lnTo>
                      <a:lnTo>
                        <a:pt x="254" y="195"/>
                      </a:lnTo>
                      <a:lnTo>
                        <a:pt x="249" y="206"/>
                      </a:lnTo>
                      <a:lnTo>
                        <a:pt x="245" y="210"/>
                      </a:lnTo>
                      <a:lnTo>
                        <a:pt x="230" y="223"/>
                      </a:lnTo>
                      <a:lnTo>
                        <a:pt x="208" y="232"/>
                      </a:lnTo>
                      <a:lnTo>
                        <a:pt x="184" y="240"/>
                      </a:lnTo>
                      <a:lnTo>
                        <a:pt x="160" y="243"/>
                      </a:lnTo>
                      <a:lnTo>
                        <a:pt x="139" y="247"/>
                      </a:lnTo>
                      <a:lnTo>
                        <a:pt x="125" y="247"/>
                      </a:lnTo>
                      <a:lnTo>
                        <a:pt x="119" y="247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0" name="Freeform 208">
                  <a:extLst>
                    <a:ext uri="{FF2B5EF4-FFF2-40B4-BE49-F238E27FC236}">
                      <a16:creationId xmlns:a16="http://schemas.microsoft.com/office/drawing/2014/main" id="{05306794-640F-10E0-BDDE-B5CE2A6EA7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2" y="3114"/>
                  <a:ext cx="243" cy="247"/>
                </a:xfrm>
                <a:custGeom>
                  <a:avLst/>
                  <a:gdLst>
                    <a:gd name="T0" fmla="*/ 110 w 243"/>
                    <a:gd name="T1" fmla="*/ 247 h 247"/>
                    <a:gd name="T2" fmla="*/ 78 w 243"/>
                    <a:gd name="T3" fmla="*/ 242 h 247"/>
                    <a:gd name="T4" fmla="*/ 52 w 243"/>
                    <a:gd name="T5" fmla="*/ 234 h 247"/>
                    <a:gd name="T6" fmla="*/ 34 w 243"/>
                    <a:gd name="T7" fmla="*/ 223 h 247"/>
                    <a:gd name="T8" fmla="*/ 19 w 243"/>
                    <a:gd name="T9" fmla="*/ 210 h 247"/>
                    <a:gd name="T10" fmla="*/ 10 w 243"/>
                    <a:gd name="T11" fmla="*/ 197 h 247"/>
                    <a:gd name="T12" fmla="*/ 4 w 243"/>
                    <a:gd name="T13" fmla="*/ 188 h 247"/>
                    <a:gd name="T14" fmla="*/ 2 w 243"/>
                    <a:gd name="T15" fmla="*/ 180 h 247"/>
                    <a:gd name="T16" fmla="*/ 0 w 243"/>
                    <a:gd name="T17" fmla="*/ 177 h 247"/>
                    <a:gd name="T18" fmla="*/ 0 w 243"/>
                    <a:gd name="T19" fmla="*/ 0 h 247"/>
                    <a:gd name="T20" fmla="*/ 243 w 243"/>
                    <a:gd name="T21" fmla="*/ 2 h 247"/>
                    <a:gd name="T22" fmla="*/ 243 w 243"/>
                    <a:gd name="T23" fmla="*/ 158 h 247"/>
                    <a:gd name="T24" fmla="*/ 238 w 243"/>
                    <a:gd name="T25" fmla="*/ 173 h 247"/>
                    <a:gd name="T26" fmla="*/ 230 w 243"/>
                    <a:gd name="T27" fmla="*/ 188 h 247"/>
                    <a:gd name="T28" fmla="*/ 225 w 243"/>
                    <a:gd name="T29" fmla="*/ 197 h 247"/>
                    <a:gd name="T30" fmla="*/ 223 w 243"/>
                    <a:gd name="T31" fmla="*/ 201 h 247"/>
                    <a:gd name="T32" fmla="*/ 208 w 243"/>
                    <a:gd name="T33" fmla="*/ 214 h 247"/>
                    <a:gd name="T34" fmla="*/ 189 w 243"/>
                    <a:gd name="T35" fmla="*/ 225 h 247"/>
                    <a:gd name="T36" fmla="*/ 167 w 243"/>
                    <a:gd name="T37" fmla="*/ 232 h 247"/>
                    <a:gd name="T38" fmla="*/ 147 w 243"/>
                    <a:gd name="T39" fmla="*/ 240 h 247"/>
                    <a:gd name="T40" fmla="*/ 128 w 243"/>
                    <a:gd name="T41" fmla="*/ 243 h 247"/>
                    <a:gd name="T42" fmla="*/ 115 w 243"/>
                    <a:gd name="T43" fmla="*/ 245 h 247"/>
                    <a:gd name="T44" fmla="*/ 110 w 243"/>
                    <a:gd name="T45" fmla="*/ 247 h 24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43"/>
                    <a:gd name="T70" fmla="*/ 0 h 247"/>
                    <a:gd name="T71" fmla="*/ 243 w 243"/>
                    <a:gd name="T72" fmla="*/ 247 h 247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43" h="247">
                      <a:moveTo>
                        <a:pt x="110" y="247"/>
                      </a:moveTo>
                      <a:lnTo>
                        <a:pt x="78" y="242"/>
                      </a:lnTo>
                      <a:lnTo>
                        <a:pt x="52" y="234"/>
                      </a:lnTo>
                      <a:lnTo>
                        <a:pt x="34" y="223"/>
                      </a:lnTo>
                      <a:lnTo>
                        <a:pt x="19" y="210"/>
                      </a:lnTo>
                      <a:lnTo>
                        <a:pt x="10" y="197"/>
                      </a:lnTo>
                      <a:lnTo>
                        <a:pt x="4" y="188"/>
                      </a:lnTo>
                      <a:lnTo>
                        <a:pt x="2" y="180"/>
                      </a:lnTo>
                      <a:lnTo>
                        <a:pt x="0" y="177"/>
                      </a:lnTo>
                      <a:lnTo>
                        <a:pt x="0" y="0"/>
                      </a:lnTo>
                      <a:lnTo>
                        <a:pt x="243" y="2"/>
                      </a:lnTo>
                      <a:lnTo>
                        <a:pt x="243" y="158"/>
                      </a:lnTo>
                      <a:lnTo>
                        <a:pt x="238" y="173"/>
                      </a:lnTo>
                      <a:lnTo>
                        <a:pt x="230" y="188"/>
                      </a:lnTo>
                      <a:lnTo>
                        <a:pt x="225" y="197"/>
                      </a:lnTo>
                      <a:lnTo>
                        <a:pt x="223" y="201"/>
                      </a:lnTo>
                      <a:lnTo>
                        <a:pt x="208" y="214"/>
                      </a:lnTo>
                      <a:lnTo>
                        <a:pt x="189" y="225"/>
                      </a:lnTo>
                      <a:lnTo>
                        <a:pt x="167" y="232"/>
                      </a:lnTo>
                      <a:lnTo>
                        <a:pt x="147" y="240"/>
                      </a:lnTo>
                      <a:lnTo>
                        <a:pt x="128" y="243"/>
                      </a:lnTo>
                      <a:lnTo>
                        <a:pt x="115" y="245"/>
                      </a:lnTo>
                      <a:lnTo>
                        <a:pt x="110" y="247"/>
                      </a:lnTo>
                      <a:close/>
                    </a:path>
                  </a:pathLst>
                </a:custGeom>
                <a:solidFill>
                  <a:srgbClr val="1C1C1C"/>
                </a:solidFill>
                <a:ln w="0">
                  <a:solidFill>
                    <a:srgbClr val="1C1C1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1" name="Freeform 209">
                  <a:extLst>
                    <a:ext uri="{FF2B5EF4-FFF2-40B4-BE49-F238E27FC236}">
                      <a16:creationId xmlns:a16="http://schemas.microsoft.com/office/drawing/2014/main" id="{A94E4ACE-CF4C-BB9F-49E0-E0F2F86EAE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7" y="3114"/>
                  <a:ext cx="219" cy="245"/>
                </a:xfrm>
                <a:custGeom>
                  <a:avLst/>
                  <a:gdLst>
                    <a:gd name="T0" fmla="*/ 100 w 219"/>
                    <a:gd name="T1" fmla="*/ 245 h 245"/>
                    <a:gd name="T2" fmla="*/ 72 w 219"/>
                    <a:gd name="T3" fmla="*/ 242 h 245"/>
                    <a:gd name="T4" fmla="*/ 48 w 219"/>
                    <a:gd name="T5" fmla="*/ 234 h 245"/>
                    <a:gd name="T6" fmla="*/ 32 w 219"/>
                    <a:gd name="T7" fmla="*/ 225 h 245"/>
                    <a:gd name="T8" fmla="*/ 19 w 219"/>
                    <a:gd name="T9" fmla="*/ 214 h 245"/>
                    <a:gd name="T10" fmla="*/ 9 w 219"/>
                    <a:gd name="T11" fmla="*/ 203 h 245"/>
                    <a:gd name="T12" fmla="*/ 4 w 219"/>
                    <a:gd name="T13" fmla="*/ 193 h 245"/>
                    <a:gd name="T14" fmla="*/ 2 w 219"/>
                    <a:gd name="T15" fmla="*/ 188 h 245"/>
                    <a:gd name="T16" fmla="*/ 0 w 219"/>
                    <a:gd name="T17" fmla="*/ 186 h 245"/>
                    <a:gd name="T18" fmla="*/ 0 w 219"/>
                    <a:gd name="T19" fmla="*/ 0 h 245"/>
                    <a:gd name="T20" fmla="*/ 219 w 219"/>
                    <a:gd name="T21" fmla="*/ 2 h 245"/>
                    <a:gd name="T22" fmla="*/ 219 w 219"/>
                    <a:gd name="T23" fmla="*/ 153 h 245"/>
                    <a:gd name="T24" fmla="*/ 211 w 219"/>
                    <a:gd name="T25" fmla="*/ 165 h 245"/>
                    <a:gd name="T26" fmla="*/ 206 w 219"/>
                    <a:gd name="T27" fmla="*/ 178 h 245"/>
                    <a:gd name="T28" fmla="*/ 202 w 219"/>
                    <a:gd name="T29" fmla="*/ 188 h 245"/>
                    <a:gd name="T30" fmla="*/ 198 w 219"/>
                    <a:gd name="T31" fmla="*/ 193 h 245"/>
                    <a:gd name="T32" fmla="*/ 187 w 219"/>
                    <a:gd name="T33" fmla="*/ 204 h 245"/>
                    <a:gd name="T34" fmla="*/ 171 w 219"/>
                    <a:gd name="T35" fmla="*/ 216 h 245"/>
                    <a:gd name="T36" fmla="*/ 150 w 219"/>
                    <a:gd name="T37" fmla="*/ 225 h 245"/>
                    <a:gd name="T38" fmla="*/ 132 w 219"/>
                    <a:gd name="T39" fmla="*/ 234 h 245"/>
                    <a:gd name="T40" fmla="*/ 117 w 219"/>
                    <a:gd name="T41" fmla="*/ 240 h 245"/>
                    <a:gd name="T42" fmla="*/ 104 w 219"/>
                    <a:gd name="T43" fmla="*/ 243 h 245"/>
                    <a:gd name="T44" fmla="*/ 100 w 219"/>
                    <a:gd name="T45" fmla="*/ 245 h 245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19"/>
                    <a:gd name="T70" fmla="*/ 0 h 245"/>
                    <a:gd name="T71" fmla="*/ 219 w 219"/>
                    <a:gd name="T72" fmla="*/ 245 h 245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19" h="245">
                      <a:moveTo>
                        <a:pt x="100" y="245"/>
                      </a:moveTo>
                      <a:lnTo>
                        <a:pt x="72" y="242"/>
                      </a:lnTo>
                      <a:lnTo>
                        <a:pt x="48" y="234"/>
                      </a:lnTo>
                      <a:lnTo>
                        <a:pt x="32" y="225"/>
                      </a:lnTo>
                      <a:lnTo>
                        <a:pt x="19" y="214"/>
                      </a:lnTo>
                      <a:lnTo>
                        <a:pt x="9" y="203"/>
                      </a:lnTo>
                      <a:lnTo>
                        <a:pt x="4" y="193"/>
                      </a:lnTo>
                      <a:lnTo>
                        <a:pt x="2" y="188"/>
                      </a:lnTo>
                      <a:lnTo>
                        <a:pt x="0" y="186"/>
                      </a:lnTo>
                      <a:lnTo>
                        <a:pt x="0" y="0"/>
                      </a:lnTo>
                      <a:lnTo>
                        <a:pt x="219" y="2"/>
                      </a:lnTo>
                      <a:lnTo>
                        <a:pt x="219" y="153"/>
                      </a:lnTo>
                      <a:lnTo>
                        <a:pt x="211" y="165"/>
                      </a:lnTo>
                      <a:lnTo>
                        <a:pt x="206" y="178"/>
                      </a:lnTo>
                      <a:lnTo>
                        <a:pt x="202" y="188"/>
                      </a:lnTo>
                      <a:lnTo>
                        <a:pt x="198" y="193"/>
                      </a:lnTo>
                      <a:lnTo>
                        <a:pt x="187" y="204"/>
                      </a:lnTo>
                      <a:lnTo>
                        <a:pt x="171" y="216"/>
                      </a:lnTo>
                      <a:lnTo>
                        <a:pt x="150" y="225"/>
                      </a:lnTo>
                      <a:lnTo>
                        <a:pt x="132" y="234"/>
                      </a:lnTo>
                      <a:lnTo>
                        <a:pt x="117" y="240"/>
                      </a:lnTo>
                      <a:lnTo>
                        <a:pt x="104" y="243"/>
                      </a:lnTo>
                      <a:lnTo>
                        <a:pt x="100" y="245"/>
                      </a:lnTo>
                      <a:close/>
                    </a:path>
                  </a:pathLst>
                </a:custGeom>
                <a:solidFill>
                  <a:srgbClr val="393939"/>
                </a:solidFill>
                <a:ln w="0">
                  <a:solidFill>
                    <a:srgbClr val="39393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2" name="Freeform 211">
                  <a:extLst>
                    <a:ext uri="{FF2B5EF4-FFF2-40B4-BE49-F238E27FC236}">
                      <a16:creationId xmlns:a16="http://schemas.microsoft.com/office/drawing/2014/main" id="{95D779E6-0D90-F7E2-B13B-A289666DEB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4" y="3114"/>
                  <a:ext cx="191" cy="245"/>
                </a:xfrm>
                <a:custGeom>
                  <a:avLst/>
                  <a:gdLst>
                    <a:gd name="T0" fmla="*/ 89 w 191"/>
                    <a:gd name="T1" fmla="*/ 245 h 245"/>
                    <a:gd name="T2" fmla="*/ 61 w 191"/>
                    <a:gd name="T3" fmla="*/ 242 h 245"/>
                    <a:gd name="T4" fmla="*/ 39 w 191"/>
                    <a:gd name="T5" fmla="*/ 234 h 245"/>
                    <a:gd name="T6" fmla="*/ 22 w 191"/>
                    <a:gd name="T7" fmla="*/ 223 h 245"/>
                    <a:gd name="T8" fmla="*/ 11 w 191"/>
                    <a:gd name="T9" fmla="*/ 214 h 245"/>
                    <a:gd name="T10" fmla="*/ 3 w 191"/>
                    <a:gd name="T11" fmla="*/ 203 h 245"/>
                    <a:gd name="T12" fmla="*/ 0 w 191"/>
                    <a:gd name="T13" fmla="*/ 197 h 245"/>
                    <a:gd name="T14" fmla="*/ 0 w 191"/>
                    <a:gd name="T15" fmla="*/ 193 h 245"/>
                    <a:gd name="T16" fmla="*/ 0 w 191"/>
                    <a:gd name="T17" fmla="*/ 0 h 245"/>
                    <a:gd name="T18" fmla="*/ 191 w 191"/>
                    <a:gd name="T19" fmla="*/ 2 h 245"/>
                    <a:gd name="T20" fmla="*/ 191 w 191"/>
                    <a:gd name="T21" fmla="*/ 147 h 245"/>
                    <a:gd name="T22" fmla="*/ 185 w 191"/>
                    <a:gd name="T23" fmla="*/ 158 h 245"/>
                    <a:gd name="T24" fmla="*/ 180 w 191"/>
                    <a:gd name="T25" fmla="*/ 171 h 245"/>
                    <a:gd name="T26" fmla="*/ 176 w 191"/>
                    <a:gd name="T27" fmla="*/ 180 h 245"/>
                    <a:gd name="T28" fmla="*/ 174 w 191"/>
                    <a:gd name="T29" fmla="*/ 184 h 245"/>
                    <a:gd name="T30" fmla="*/ 163 w 191"/>
                    <a:gd name="T31" fmla="*/ 195 h 245"/>
                    <a:gd name="T32" fmla="*/ 148 w 191"/>
                    <a:gd name="T33" fmla="*/ 206 h 245"/>
                    <a:gd name="T34" fmla="*/ 133 w 191"/>
                    <a:gd name="T35" fmla="*/ 217 h 245"/>
                    <a:gd name="T36" fmla="*/ 117 w 191"/>
                    <a:gd name="T37" fmla="*/ 229 h 245"/>
                    <a:gd name="T38" fmla="*/ 104 w 191"/>
                    <a:gd name="T39" fmla="*/ 238 h 245"/>
                    <a:gd name="T40" fmla="*/ 92 w 191"/>
                    <a:gd name="T41" fmla="*/ 243 h 245"/>
                    <a:gd name="T42" fmla="*/ 89 w 191"/>
                    <a:gd name="T43" fmla="*/ 245 h 245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91"/>
                    <a:gd name="T67" fmla="*/ 0 h 245"/>
                    <a:gd name="T68" fmla="*/ 191 w 191"/>
                    <a:gd name="T69" fmla="*/ 245 h 245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91" h="245">
                      <a:moveTo>
                        <a:pt x="89" y="245"/>
                      </a:moveTo>
                      <a:lnTo>
                        <a:pt x="61" y="242"/>
                      </a:lnTo>
                      <a:lnTo>
                        <a:pt x="39" y="234"/>
                      </a:lnTo>
                      <a:lnTo>
                        <a:pt x="22" y="223"/>
                      </a:lnTo>
                      <a:lnTo>
                        <a:pt x="11" y="214"/>
                      </a:lnTo>
                      <a:lnTo>
                        <a:pt x="3" y="203"/>
                      </a:lnTo>
                      <a:lnTo>
                        <a:pt x="0" y="197"/>
                      </a:lnTo>
                      <a:lnTo>
                        <a:pt x="0" y="193"/>
                      </a:lnTo>
                      <a:lnTo>
                        <a:pt x="0" y="0"/>
                      </a:lnTo>
                      <a:lnTo>
                        <a:pt x="191" y="2"/>
                      </a:lnTo>
                      <a:lnTo>
                        <a:pt x="191" y="147"/>
                      </a:lnTo>
                      <a:lnTo>
                        <a:pt x="185" y="158"/>
                      </a:lnTo>
                      <a:lnTo>
                        <a:pt x="180" y="171"/>
                      </a:lnTo>
                      <a:lnTo>
                        <a:pt x="176" y="180"/>
                      </a:lnTo>
                      <a:lnTo>
                        <a:pt x="174" y="184"/>
                      </a:lnTo>
                      <a:lnTo>
                        <a:pt x="163" y="195"/>
                      </a:lnTo>
                      <a:lnTo>
                        <a:pt x="148" y="206"/>
                      </a:lnTo>
                      <a:lnTo>
                        <a:pt x="133" y="217"/>
                      </a:lnTo>
                      <a:lnTo>
                        <a:pt x="117" y="229"/>
                      </a:lnTo>
                      <a:lnTo>
                        <a:pt x="104" y="238"/>
                      </a:lnTo>
                      <a:lnTo>
                        <a:pt x="92" y="243"/>
                      </a:lnTo>
                      <a:lnTo>
                        <a:pt x="89" y="245"/>
                      </a:lnTo>
                      <a:close/>
                    </a:path>
                  </a:pathLst>
                </a:custGeom>
                <a:solidFill>
                  <a:srgbClr val="555555"/>
                </a:solidFill>
                <a:ln w="0">
                  <a:solidFill>
                    <a:srgbClr val="55555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3" name="Freeform 212">
                  <a:extLst>
                    <a:ext uri="{FF2B5EF4-FFF2-40B4-BE49-F238E27FC236}">
                      <a16:creationId xmlns:a16="http://schemas.microsoft.com/office/drawing/2014/main" id="{221AFF72-6997-E5ED-12AD-098CD3E95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" y="3114"/>
                  <a:ext cx="165" cy="243"/>
                </a:xfrm>
                <a:custGeom>
                  <a:avLst/>
                  <a:gdLst>
                    <a:gd name="T0" fmla="*/ 79 w 165"/>
                    <a:gd name="T1" fmla="*/ 243 h 243"/>
                    <a:gd name="T2" fmla="*/ 55 w 165"/>
                    <a:gd name="T3" fmla="*/ 242 h 243"/>
                    <a:gd name="T4" fmla="*/ 35 w 165"/>
                    <a:gd name="T5" fmla="*/ 236 h 243"/>
                    <a:gd name="T6" fmla="*/ 20 w 165"/>
                    <a:gd name="T7" fmla="*/ 227 h 243"/>
                    <a:gd name="T8" fmla="*/ 11 w 165"/>
                    <a:gd name="T9" fmla="*/ 217 h 243"/>
                    <a:gd name="T10" fmla="*/ 3 w 165"/>
                    <a:gd name="T11" fmla="*/ 210 h 243"/>
                    <a:gd name="T12" fmla="*/ 1 w 165"/>
                    <a:gd name="T13" fmla="*/ 204 h 243"/>
                    <a:gd name="T14" fmla="*/ 0 w 165"/>
                    <a:gd name="T15" fmla="*/ 203 h 243"/>
                    <a:gd name="T16" fmla="*/ 0 w 165"/>
                    <a:gd name="T17" fmla="*/ 0 h 243"/>
                    <a:gd name="T18" fmla="*/ 165 w 165"/>
                    <a:gd name="T19" fmla="*/ 2 h 243"/>
                    <a:gd name="T20" fmla="*/ 165 w 165"/>
                    <a:gd name="T21" fmla="*/ 140 h 243"/>
                    <a:gd name="T22" fmla="*/ 161 w 165"/>
                    <a:gd name="T23" fmla="*/ 151 h 243"/>
                    <a:gd name="T24" fmla="*/ 155 w 165"/>
                    <a:gd name="T25" fmla="*/ 162 h 243"/>
                    <a:gd name="T26" fmla="*/ 152 w 165"/>
                    <a:gd name="T27" fmla="*/ 171 h 243"/>
                    <a:gd name="T28" fmla="*/ 152 w 165"/>
                    <a:gd name="T29" fmla="*/ 175 h 243"/>
                    <a:gd name="T30" fmla="*/ 142 w 165"/>
                    <a:gd name="T31" fmla="*/ 186 h 243"/>
                    <a:gd name="T32" fmla="*/ 129 w 165"/>
                    <a:gd name="T33" fmla="*/ 197 h 243"/>
                    <a:gd name="T34" fmla="*/ 116 w 165"/>
                    <a:gd name="T35" fmla="*/ 210 h 243"/>
                    <a:gd name="T36" fmla="*/ 103 w 165"/>
                    <a:gd name="T37" fmla="*/ 223 h 243"/>
                    <a:gd name="T38" fmla="*/ 92 w 165"/>
                    <a:gd name="T39" fmla="*/ 234 h 243"/>
                    <a:gd name="T40" fmla="*/ 83 w 165"/>
                    <a:gd name="T41" fmla="*/ 242 h 243"/>
                    <a:gd name="T42" fmla="*/ 79 w 165"/>
                    <a:gd name="T43" fmla="*/ 243 h 24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65"/>
                    <a:gd name="T67" fmla="*/ 0 h 243"/>
                    <a:gd name="T68" fmla="*/ 165 w 165"/>
                    <a:gd name="T69" fmla="*/ 243 h 24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65" h="243">
                      <a:moveTo>
                        <a:pt x="79" y="243"/>
                      </a:moveTo>
                      <a:lnTo>
                        <a:pt x="55" y="242"/>
                      </a:lnTo>
                      <a:lnTo>
                        <a:pt x="35" y="236"/>
                      </a:lnTo>
                      <a:lnTo>
                        <a:pt x="20" y="227"/>
                      </a:lnTo>
                      <a:lnTo>
                        <a:pt x="11" y="217"/>
                      </a:lnTo>
                      <a:lnTo>
                        <a:pt x="3" y="210"/>
                      </a:lnTo>
                      <a:lnTo>
                        <a:pt x="1" y="204"/>
                      </a:lnTo>
                      <a:lnTo>
                        <a:pt x="0" y="203"/>
                      </a:lnTo>
                      <a:lnTo>
                        <a:pt x="0" y="0"/>
                      </a:lnTo>
                      <a:lnTo>
                        <a:pt x="165" y="2"/>
                      </a:lnTo>
                      <a:lnTo>
                        <a:pt x="165" y="140"/>
                      </a:lnTo>
                      <a:lnTo>
                        <a:pt x="161" y="151"/>
                      </a:lnTo>
                      <a:lnTo>
                        <a:pt x="155" y="162"/>
                      </a:lnTo>
                      <a:lnTo>
                        <a:pt x="152" y="171"/>
                      </a:lnTo>
                      <a:lnTo>
                        <a:pt x="152" y="175"/>
                      </a:lnTo>
                      <a:lnTo>
                        <a:pt x="142" y="186"/>
                      </a:lnTo>
                      <a:lnTo>
                        <a:pt x="129" y="197"/>
                      </a:lnTo>
                      <a:lnTo>
                        <a:pt x="116" y="210"/>
                      </a:lnTo>
                      <a:lnTo>
                        <a:pt x="103" y="223"/>
                      </a:lnTo>
                      <a:lnTo>
                        <a:pt x="92" y="234"/>
                      </a:lnTo>
                      <a:lnTo>
                        <a:pt x="83" y="242"/>
                      </a:lnTo>
                      <a:lnTo>
                        <a:pt x="79" y="243"/>
                      </a:lnTo>
                      <a:close/>
                    </a:path>
                  </a:pathLst>
                </a:custGeom>
                <a:solidFill>
                  <a:srgbClr val="717171"/>
                </a:solidFill>
                <a:ln w="0">
                  <a:solidFill>
                    <a:srgbClr val="71717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4" name="Freeform 213">
                  <a:extLst>
                    <a:ext uri="{FF2B5EF4-FFF2-40B4-BE49-F238E27FC236}">
                      <a16:creationId xmlns:a16="http://schemas.microsoft.com/office/drawing/2014/main" id="{35BAAD13-F336-91FD-1DEA-7487B45CEA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3" y="3116"/>
                  <a:ext cx="139" cy="241"/>
                </a:xfrm>
                <a:custGeom>
                  <a:avLst/>
                  <a:gdLst>
                    <a:gd name="T0" fmla="*/ 73 w 139"/>
                    <a:gd name="T1" fmla="*/ 241 h 241"/>
                    <a:gd name="T2" fmla="*/ 47 w 139"/>
                    <a:gd name="T3" fmla="*/ 240 h 241"/>
                    <a:gd name="T4" fmla="*/ 28 w 139"/>
                    <a:gd name="T5" fmla="*/ 232 h 241"/>
                    <a:gd name="T6" fmla="*/ 15 w 139"/>
                    <a:gd name="T7" fmla="*/ 225 h 241"/>
                    <a:gd name="T8" fmla="*/ 8 w 139"/>
                    <a:gd name="T9" fmla="*/ 217 h 241"/>
                    <a:gd name="T10" fmla="*/ 2 w 139"/>
                    <a:gd name="T11" fmla="*/ 210 h 241"/>
                    <a:gd name="T12" fmla="*/ 0 w 139"/>
                    <a:gd name="T13" fmla="*/ 208 h 241"/>
                    <a:gd name="T14" fmla="*/ 0 w 139"/>
                    <a:gd name="T15" fmla="*/ 0 h 241"/>
                    <a:gd name="T16" fmla="*/ 139 w 139"/>
                    <a:gd name="T17" fmla="*/ 0 h 241"/>
                    <a:gd name="T18" fmla="*/ 139 w 139"/>
                    <a:gd name="T19" fmla="*/ 132 h 241"/>
                    <a:gd name="T20" fmla="*/ 136 w 139"/>
                    <a:gd name="T21" fmla="*/ 141 h 241"/>
                    <a:gd name="T22" fmla="*/ 132 w 139"/>
                    <a:gd name="T23" fmla="*/ 152 h 241"/>
                    <a:gd name="T24" fmla="*/ 130 w 139"/>
                    <a:gd name="T25" fmla="*/ 162 h 241"/>
                    <a:gd name="T26" fmla="*/ 128 w 139"/>
                    <a:gd name="T27" fmla="*/ 165 h 241"/>
                    <a:gd name="T28" fmla="*/ 121 w 139"/>
                    <a:gd name="T29" fmla="*/ 175 h 241"/>
                    <a:gd name="T30" fmla="*/ 112 w 139"/>
                    <a:gd name="T31" fmla="*/ 188 h 241"/>
                    <a:gd name="T32" fmla="*/ 101 w 139"/>
                    <a:gd name="T33" fmla="*/ 202 h 241"/>
                    <a:gd name="T34" fmla="*/ 89 w 139"/>
                    <a:gd name="T35" fmla="*/ 215 h 241"/>
                    <a:gd name="T36" fmla="*/ 82 w 139"/>
                    <a:gd name="T37" fmla="*/ 228 h 241"/>
                    <a:gd name="T38" fmla="*/ 75 w 139"/>
                    <a:gd name="T39" fmla="*/ 238 h 241"/>
                    <a:gd name="T40" fmla="*/ 73 w 139"/>
                    <a:gd name="T41" fmla="*/ 241 h 241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39"/>
                    <a:gd name="T64" fmla="*/ 0 h 241"/>
                    <a:gd name="T65" fmla="*/ 139 w 139"/>
                    <a:gd name="T66" fmla="*/ 241 h 241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39" h="241">
                      <a:moveTo>
                        <a:pt x="73" y="241"/>
                      </a:moveTo>
                      <a:lnTo>
                        <a:pt x="47" y="240"/>
                      </a:lnTo>
                      <a:lnTo>
                        <a:pt x="28" y="232"/>
                      </a:lnTo>
                      <a:lnTo>
                        <a:pt x="15" y="225"/>
                      </a:lnTo>
                      <a:lnTo>
                        <a:pt x="8" y="217"/>
                      </a:lnTo>
                      <a:lnTo>
                        <a:pt x="2" y="210"/>
                      </a:lnTo>
                      <a:lnTo>
                        <a:pt x="0" y="208"/>
                      </a:lnTo>
                      <a:lnTo>
                        <a:pt x="0" y="0"/>
                      </a:lnTo>
                      <a:lnTo>
                        <a:pt x="139" y="0"/>
                      </a:lnTo>
                      <a:lnTo>
                        <a:pt x="139" y="132"/>
                      </a:lnTo>
                      <a:lnTo>
                        <a:pt x="136" y="141"/>
                      </a:lnTo>
                      <a:lnTo>
                        <a:pt x="132" y="152"/>
                      </a:lnTo>
                      <a:lnTo>
                        <a:pt x="130" y="162"/>
                      </a:lnTo>
                      <a:lnTo>
                        <a:pt x="128" y="165"/>
                      </a:lnTo>
                      <a:lnTo>
                        <a:pt x="121" y="175"/>
                      </a:lnTo>
                      <a:lnTo>
                        <a:pt x="112" y="188"/>
                      </a:lnTo>
                      <a:lnTo>
                        <a:pt x="101" y="202"/>
                      </a:lnTo>
                      <a:lnTo>
                        <a:pt x="89" y="215"/>
                      </a:lnTo>
                      <a:lnTo>
                        <a:pt x="82" y="228"/>
                      </a:lnTo>
                      <a:lnTo>
                        <a:pt x="75" y="238"/>
                      </a:lnTo>
                      <a:lnTo>
                        <a:pt x="73" y="241"/>
                      </a:lnTo>
                      <a:close/>
                    </a:path>
                  </a:pathLst>
                </a:custGeom>
                <a:solidFill>
                  <a:srgbClr val="8E8E8E"/>
                </a:solidFill>
                <a:ln w="0">
                  <a:solidFill>
                    <a:srgbClr val="8E8E8E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5" name="Freeform 214">
                  <a:extLst>
                    <a:ext uri="{FF2B5EF4-FFF2-40B4-BE49-F238E27FC236}">
                      <a16:creationId xmlns:a16="http://schemas.microsoft.com/office/drawing/2014/main" id="{AB7AA696-9E88-8703-C184-6AA1A7C047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0" y="3116"/>
                  <a:ext cx="111" cy="240"/>
                </a:xfrm>
                <a:custGeom>
                  <a:avLst/>
                  <a:gdLst>
                    <a:gd name="T0" fmla="*/ 61 w 111"/>
                    <a:gd name="T1" fmla="*/ 240 h 240"/>
                    <a:gd name="T2" fmla="*/ 37 w 111"/>
                    <a:gd name="T3" fmla="*/ 238 h 240"/>
                    <a:gd name="T4" fmla="*/ 19 w 111"/>
                    <a:gd name="T5" fmla="*/ 232 h 240"/>
                    <a:gd name="T6" fmla="*/ 8 w 111"/>
                    <a:gd name="T7" fmla="*/ 225 h 240"/>
                    <a:gd name="T8" fmla="*/ 2 w 111"/>
                    <a:gd name="T9" fmla="*/ 219 h 240"/>
                    <a:gd name="T10" fmla="*/ 0 w 111"/>
                    <a:gd name="T11" fmla="*/ 217 h 240"/>
                    <a:gd name="T12" fmla="*/ 0 w 111"/>
                    <a:gd name="T13" fmla="*/ 0 h 240"/>
                    <a:gd name="T14" fmla="*/ 111 w 111"/>
                    <a:gd name="T15" fmla="*/ 0 h 240"/>
                    <a:gd name="T16" fmla="*/ 111 w 111"/>
                    <a:gd name="T17" fmla="*/ 125 h 240"/>
                    <a:gd name="T18" fmla="*/ 110 w 111"/>
                    <a:gd name="T19" fmla="*/ 134 h 240"/>
                    <a:gd name="T20" fmla="*/ 106 w 111"/>
                    <a:gd name="T21" fmla="*/ 143 h 240"/>
                    <a:gd name="T22" fmla="*/ 104 w 111"/>
                    <a:gd name="T23" fmla="*/ 152 h 240"/>
                    <a:gd name="T24" fmla="*/ 104 w 111"/>
                    <a:gd name="T25" fmla="*/ 156 h 240"/>
                    <a:gd name="T26" fmla="*/ 98 w 111"/>
                    <a:gd name="T27" fmla="*/ 165 h 240"/>
                    <a:gd name="T28" fmla="*/ 91 w 111"/>
                    <a:gd name="T29" fmla="*/ 178 h 240"/>
                    <a:gd name="T30" fmla="*/ 84 w 111"/>
                    <a:gd name="T31" fmla="*/ 195 h 240"/>
                    <a:gd name="T32" fmla="*/ 74 w 111"/>
                    <a:gd name="T33" fmla="*/ 212 h 240"/>
                    <a:gd name="T34" fmla="*/ 67 w 111"/>
                    <a:gd name="T35" fmla="*/ 227 h 240"/>
                    <a:gd name="T36" fmla="*/ 63 w 111"/>
                    <a:gd name="T37" fmla="*/ 236 h 240"/>
                    <a:gd name="T38" fmla="*/ 61 w 111"/>
                    <a:gd name="T39" fmla="*/ 240 h 240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111"/>
                    <a:gd name="T61" fmla="*/ 0 h 240"/>
                    <a:gd name="T62" fmla="*/ 111 w 111"/>
                    <a:gd name="T63" fmla="*/ 240 h 240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111" h="240">
                      <a:moveTo>
                        <a:pt x="61" y="240"/>
                      </a:moveTo>
                      <a:lnTo>
                        <a:pt x="37" y="238"/>
                      </a:lnTo>
                      <a:lnTo>
                        <a:pt x="19" y="232"/>
                      </a:lnTo>
                      <a:lnTo>
                        <a:pt x="8" y="225"/>
                      </a:lnTo>
                      <a:lnTo>
                        <a:pt x="2" y="219"/>
                      </a:ln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111" y="0"/>
                      </a:lnTo>
                      <a:lnTo>
                        <a:pt x="111" y="125"/>
                      </a:lnTo>
                      <a:lnTo>
                        <a:pt x="110" y="134"/>
                      </a:lnTo>
                      <a:lnTo>
                        <a:pt x="106" y="143"/>
                      </a:lnTo>
                      <a:lnTo>
                        <a:pt x="104" y="152"/>
                      </a:lnTo>
                      <a:lnTo>
                        <a:pt x="104" y="156"/>
                      </a:lnTo>
                      <a:lnTo>
                        <a:pt x="98" y="165"/>
                      </a:lnTo>
                      <a:lnTo>
                        <a:pt x="91" y="178"/>
                      </a:lnTo>
                      <a:lnTo>
                        <a:pt x="84" y="195"/>
                      </a:lnTo>
                      <a:lnTo>
                        <a:pt x="74" y="212"/>
                      </a:lnTo>
                      <a:lnTo>
                        <a:pt x="67" y="227"/>
                      </a:lnTo>
                      <a:lnTo>
                        <a:pt x="63" y="236"/>
                      </a:lnTo>
                      <a:lnTo>
                        <a:pt x="61" y="240"/>
                      </a:lnTo>
                      <a:close/>
                    </a:path>
                  </a:pathLst>
                </a:custGeom>
                <a:solidFill>
                  <a:srgbClr val="AAAAAA"/>
                </a:solidFill>
                <a:ln w="0">
                  <a:solidFill>
                    <a:srgbClr val="AAAAA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6" name="Freeform 215">
                  <a:extLst>
                    <a:ext uri="{FF2B5EF4-FFF2-40B4-BE49-F238E27FC236}">
                      <a16:creationId xmlns:a16="http://schemas.microsoft.com/office/drawing/2014/main" id="{02CFD714-E7B9-2ADE-DE54-826BFA2B6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25" y="3116"/>
                  <a:ext cx="85" cy="240"/>
                </a:xfrm>
                <a:custGeom>
                  <a:avLst/>
                  <a:gdLst>
                    <a:gd name="T0" fmla="*/ 52 w 85"/>
                    <a:gd name="T1" fmla="*/ 240 h 240"/>
                    <a:gd name="T2" fmla="*/ 31 w 85"/>
                    <a:gd name="T3" fmla="*/ 240 h 240"/>
                    <a:gd name="T4" fmla="*/ 17 w 85"/>
                    <a:gd name="T5" fmla="*/ 236 h 240"/>
                    <a:gd name="T6" fmla="*/ 7 w 85"/>
                    <a:gd name="T7" fmla="*/ 230 h 240"/>
                    <a:gd name="T8" fmla="*/ 2 w 85"/>
                    <a:gd name="T9" fmla="*/ 227 h 240"/>
                    <a:gd name="T10" fmla="*/ 0 w 85"/>
                    <a:gd name="T11" fmla="*/ 225 h 240"/>
                    <a:gd name="T12" fmla="*/ 0 w 85"/>
                    <a:gd name="T13" fmla="*/ 0 h 240"/>
                    <a:gd name="T14" fmla="*/ 85 w 85"/>
                    <a:gd name="T15" fmla="*/ 0 h 240"/>
                    <a:gd name="T16" fmla="*/ 85 w 85"/>
                    <a:gd name="T17" fmla="*/ 119 h 240"/>
                    <a:gd name="T18" fmla="*/ 85 w 85"/>
                    <a:gd name="T19" fmla="*/ 123 h 240"/>
                    <a:gd name="T20" fmla="*/ 83 w 85"/>
                    <a:gd name="T21" fmla="*/ 126 h 240"/>
                    <a:gd name="T22" fmla="*/ 83 w 85"/>
                    <a:gd name="T23" fmla="*/ 132 h 240"/>
                    <a:gd name="T24" fmla="*/ 82 w 85"/>
                    <a:gd name="T25" fmla="*/ 138 h 240"/>
                    <a:gd name="T26" fmla="*/ 82 w 85"/>
                    <a:gd name="T27" fmla="*/ 143 h 240"/>
                    <a:gd name="T28" fmla="*/ 80 w 85"/>
                    <a:gd name="T29" fmla="*/ 147 h 240"/>
                    <a:gd name="T30" fmla="*/ 80 w 85"/>
                    <a:gd name="T31" fmla="*/ 147 h 240"/>
                    <a:gd name="T32" fmla="*/ 76 w 85"/>
                    <a:gd name="T33" fmla="*/ 156 h 240"/>
                    <a:gd name="T34" fmla="*/ 72 w 85"/>
                    <a:gd name="T35" fmla="*/ 169 h 240"/>
                    <a:gd name="T36" fmla="*/ 67 w 85"/>
                    <a:gd name="T37" fmla="*/ 188 h 240"/>
                    <a:gd name="T38" fmla="*/ 61 w 85"/>
                    <a:gd name="T39" fmla="*/ 206 h 240"/>
                    <a:gd name="T40" fmla="*/ 56 w 85"/>
                    <a:gd name="T41" fmla="*/ 223 h 240"/>
                    <a:gd name="T42" fmla="*/ 54 w 85"/>
                    <a:gd name="T43" fmla="*/ 234 h 240"/>
                    <a:gd name="T44" fmla="*/ 52 w 85"/>
                    <a:gd name="T45" fmla="*/ 240 h 24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85"/>
                    <a:gd name="T70" fmla="*/ 0 h 240"/>
                    <a:gd name="T71" fmla="*/ 85 w 85"/>
                    <a:gd name="T72" fmla="*/ 240 h 240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85" h="240">
                      <a:moveTo>
                        <a:pt x="52" y="240"/>
                      </a:moveTo>
                      <a:lnTo>
                        <a:pt x="31" y="240"/>
                      </a:lnTo>
                      <a:lnTo>
                        <a:pt x="17" y="236"/>
                      </a:lnTo>
                      <a:lnTo>
                        <a:pt x="7" y="230"/>
                      </a:lnTo>
                      <a:lnTo>
                        <a:pt x="2" y="227"/>
                      </a:lnTo>
                      <a:lnTo>
                        <a:pt x="0" y="225"/>
                      </a:lnTo>
                      <a:lnTo>
                        <a:pt x="0" y="0"/>
                      </a:lnTo>
                      <a:lnTo>
                        <a:pt x="85" y="0"/>
                      </a:lnTo>
                      <a:lnTo>
                        <a:pt x="85" y="119"/>
                      </a:lnTo>
                      <a:lnTo>
                        <a:pt x="85" y="123"/>
                      </a:lnTo>
                      <a:lnTo>
                        <a:pt x="83" y="126"/>
                      </a:lnTo>
                      <a:lnTo>
                        <a:pt x="83" y="132"/>
                      </a:lnTo>
                      <a:lnTo>
                        <a:pt x="82" y="138"/>
                      </a:lnTo>
                      <a:lnTo>
                        <a:pt x="82" y="143"/>
                      </a:lnTo>
                      <a:lnTo>
                        <a:pt x="80" y="147"/>
                      </a:lnTo>
                      <a:lnTo>
                        <a:pt x="76" y="156"/>
                      </a:lnTo>
                      <a:lnTo>
                        <a:pt x="72" y="169"/>
                      </a:lnTo>
                      <a:lnTo>
                        <a:pt x="67" y="188"/>
                      </a:lnTo>
                      <a:lnTo>
                        <a:pt x="61" y="206"/>
                      </a:lnTo>
                      <a:lnTo>
                        <a:pt x="56" y="223"/>
                      </a:lnTo>
                      <a:lnTo>
                        <a:pt x="54" y="234"/>
                      </a:lnTo>
                      <a:lnTo>
                        <a:pt x="52" y="240"/>
                      </a:lnTo>
                      <a:close/>
                    </a:path>
                  </a:pathLst>
                </a:custGeom>
                <a:solidFill>
                  <a:srgbClr val="C6C6C6"/>
                </a:solidFill>
                <a:ln w="0">
                  <a:solidFill>
                    <a:srgbClr val="C6C6C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7" name="Freeform 216">
                  <a:extLst>
                    <a:ext uri="{FF2B5EF4-FFF2-40B4-BE49-F238E27FC236}">
                      <a16:creationId xmlns:a16="http://schemas.microsoft.com/office/drawing/2014/main" id="{1BBF3AA5-7A79-7104-C953-3795888427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40" y="3116"/>
                  <a:ext cx="59" cy="240"/>
                </a:xfrm>
                <a:custGeom>
                  <a:avLst/>
                  <a:gdLst>
                    <a:gd name="T0" fmla="*/ 42 w 59"/>
                    <a:gd name="T1" fmla="*/ 238 h 240"/>
                    <a:gd name="T2" fmla="*/ 24 w 59"/>
                    <a:gd name="T3" fmla="*/ 240 h 240"/>
                    <a:gd name="T4" fmla="*/ 11 w 59"/>
                    <a:gd name="T5" fmla="*/ 238 h 240"/>
                    <a:gd name="T6" fmla="*/ 3 w 59"/>
                    <a:gd name="T7" fmla="*/ 234 h 240"/>
                    <a:gd name="T8" fmla="*/ 0 w 59"/>
                    <a:gd name="T9" fmla="*/ 234 h 240"/>
                    <a:gd name="T10" fmla="*/ 0 w 59"/>
                    <a:gd name="T11" fmla="*/ 0 h 240"/>
                    <a:gd name="T12" fmla="*/ 59 w 59"/>
                    <a:gd name="T13" fmla="*/ 0 h 240"/>
                    <a:gd name="T14" fmla="*/ 59 w 59"/>
                    <a:gd name="T15" fmla="*/ 113 h 240"/>
                    <a:gd name="T16" fmla="*/ 59 w 59"/>
                    <a:gd name="T17" fmla="*/ 115 h 240"/>
                    <a:gd name="T18" fmla="*/ 59 w 59"/>
                    <a:gd name="T19" fmla="*/ 119 h 240"/>
                    <a:gd name="T20" fmla="*/ 59 w 59"/>
                    <a:gd name="T21" fmla="*/ 125 h 240"/>
                    <a:gd name="T22" fmla="*/ 57 w 59"/>
                    <a:gd name="T23" fmla="*/ 130 h 240"/>
                    <a:gd name="T24" fmla="*/ 57 w 59"/>
                    <a:gd name="T25" fmla="*/ 134 h 240"/>
                    <a:gd name="T26" fmla="*/ 57 w 59"/>
                    <a:gd name="T27" fmla="*/ 138 h 240"/>
                    <a:gd name="T28" fmla="*/ 57 w 59"/>
                    <a:gd name="T29" fmla="*/ 139 h 240"/>
                    <a:gd name="T30" fmla="*/ 55 w 59"/>
                    <a:gd name="T31" fmla="*/ 147 h 240"/>
                    <a:gd name="T32" fmla="*/ 54 w 59"/>
                    <a:gd name="T33" fmla="*/ 160 h 240"/>
                    <a:gd name="T34" fmla="*/ 50 w 59"/>
                    <a:gd name="T35" fmla="*/ 180 h 240"/>
                    <a:gd name="T36" fmla="*/ 48 w 59"/>
                    <a:gd name="T37" fmla="*/ 201 h 240"/>
                    <a:gd name="T38" fmla="*/ 44 w 59"/>
                    <a:gd name="T39" fmla="*/ 219 h 240"/>
                    <a:gd name="T40" fmla="*/ 44 w 59"/>
                    <a:gd name="T41" fmla="*/ 234 h 240"/>
                    <a:gd name="T42" fmla="*/ 42 w 59"/>
                    <a:gd name="T43" fmla="*/ 238 h 24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9"/>
                    <a:gd name="T67" fmla="*/ 0 h 240"/>
                    <a:gd name="T68" fmla="*/ 59 w 59"/>
                    <a:gd name="T69" fmla="*/ 240 h 240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9" h="240">
                      <a:moveTo>
                        <a:pt x="42" y="238"/>
                      </a:moveTo>
                      <a:lnTo>
                        <a:pt x="24" y="240"/>
                      </a:lnTo>
                      <a:lnTo>
                        <a:pt x="11" y="238"/>
                      </a:lnTo>
                      <a:lnTo>
                        <a:pt x="3" y="234"/>
                      </a:lnTo>
                      <a:lnTo>
                        <a:pt x="0" y="234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9" y="113"/>
                      </a:lnTo>
                      <a:lnTo>
                        <a:pt x="59" y="115"/>
                      </a:lnTo>
                      <a:lnTo>
                        <a:pt x="59" y="119"/>
                      </a:lnTo>
                      <a:lnTo>
                        <a:pt x="59" y="125"/>
                      </a:lnTo>
                      <a:lnTo>
                        <a:pt x="57" y="130"/>
                      </a:lnTo>
                      <a:lnTo>
                        <a:pt x="57" y="134"/>
                      </a:lnTo>
                      <a:lnTo>
                        <a:pt x="57" y="138"/>
                      </a:lnTo>
                      <a:lnTo>
                        <a:pt x="57" y="139"/>
                      </a:lnTo>
                      <a:lnTo>
                        <a:pt x="55" y="147"/>
                      </a:lnTo>
                      <a:lnTo>
                        <a:pt x="54" y="160"/>
                      </a:lnTo>
                      <a:lnTo>
                        <a:pt x="50" y="180"/>
                      </a:lnTo>
                      <a:lnTo>
                        <a:pt x="48" y="201"/>
                      </a:lnTo>
                      <a:lnTo>
                        <a:pt x="44" y="219"/>
                      </a:lnTo>
                      <a:lnTo>
                        <a:pt x="44" y="234"/>
                      </a:lnTo>
                      <a:lnTo>
                        <a:pt x="42" y="238"/>
                      </a:lnTo>
                      <a:close/>
                    </a:path>
                  </a:pathLst>
                </a:custGeom>
                <a:solidFill>
                  <a:srgbClr val="E3E3E3"/>
                </a:solidFill>
                <a:ln w="0">
                  <a:solidFill>
                    <a:srgbClr val="E3E3E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8" name="Freeform 217">
                  <a:extLst>
                    <a:ext uri="{FF2B5EF4-FFF2-40B4-BE49-F238E27FC236}">
                      <a16:creationId xmlns:a16="http://schemas.microsoft.com/office/drawing/2014/main" id="{02051ED6-BE89-23FA-4601-073832B30C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56" y="3116"/>
                  <a:ext cx="32" cy="241"/>
                </a:xfrm>
                <a:custGeom>
                  <a:avLst/>
                  <a:gdLst>
                    <a:gd name="T0" fmla="*/ 32 w 32"/>
                    <a:gd name="T1" fmla="*/ 0 h 241"/>
                    <a:gd name="T2" fmla="*/ 32 w 32"/>
                    <a:gd name="T3" fmla="*/ 238 h 241"/>
                    <a:gd name="T4" fmla="*/ 15 w 32"/>
                    <a:gd name="T5" fmla="*/ 241 h 241"/>
                    <a:gd name="T6" fmla="*/ 4 w 32"/>
                    <a:gd name="T7" fmla="*/ 241 h 241"/>
                    <a:gd name="T8" fmla="*/ 0 w 32"/>
                    <a:gd name="T9" fmla="*/ 241 h 241"/>
                    <a:gd name="T10" fmla="*/ 0 w 32"/>
                    <a:gd name="T11" fmla="*/ 0 h 241"/>
                    <a:gd name="T12" fmla="*/ 32 w 32"/>
                    <a:gd name="T13" fmla="*/ 0 h 241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"/>
                    <a:gd name="T22" fmla="*/ 0 h 241"/>
                    <a:gd name="T23" fmla="*/ 32 w 32"/>
                    <a:gd name="T24" fmla="*/ 241 h 241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" h="241">
                      <a:moveTo>
                        <a:pt x="32" y="0"/>
                      </a:moveTo>
                      <a:lnTo>
                        <a:pt x="32" y="238"/>
                      </a:lnTo>
                      <a:lnTo>
                        <a:pt x="15" y="241"/>
                      </a:lnTo>
                      <a:lnTo>
                        <a:pt x="4" y="241"/>
                      </a:lnTo>
                      <a:lnTo>
                        <a:pt x="0" y="241"/>
                      </a:lnTo>
                      <a:lnTo>
                        <a:pt x="0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79" name="Freeform 218">
                  <a:extLst>
                    <a:ext uri="{FF2B5EF4-FFF2-40B4-BE49-F238E27FC236}">
                      <a16:creationId xmlns:a16="http://schemas.microsoft.com/office/drawing/2014/main" id="{38B7A273-804B-8A4A-8E08-87C737BD705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42" y="3210"/>
                  <a:ext cx="70" cy="83"/>
                </a:xfrm>
                <a:custGeom>
                  <a:avLst/>
                  <a:gdLst>
                    <a:gd name="T0" fmla="*/ 35 w 70"/>
                    <a:gd name="T1" fmla="*/ 15 h 83"/>
                    <a:gd name="T2" fmla="*/ 40 w 70"/>
                    <a:gd name="T3" fmla="*/ 15 h 83"/>
                    <a:gd name="T4" fmla="*/ 46 w 70"/>
                    <a:gd name="T5" fmla="*/ 15 h 83"/>
                    <a:gd name="T6" fmla="*/ 48 w 70"/>
                    <a:gd name="T7" fmla="*/ 16 h 83"/>
                    <a:gd name="T8" fmla="*/ 50 w 70"/>
                    <a:gd name="T9" fmla="*/ 20 h 83"/>
                    <a:gd name="T10" fmla="*/ 50 w 70"/>
                    <a:gd name="T11" fmla="*/ 24 h 83"/>
                    <a:gd name="T12" fmla="*/ 50 w 70"/>
                    <a:gd name="T13" fmla="*/ 28 h 83"/>
                    <a:gd name="T14" fmla="*/ 46 w 70"/>
                    <a:gd name="T15" fmla="*/ 31 h 83"/>
                    <a:gd name="T16" fmla="*/ 42 w 70"/>
                    <a:gd name="T17" fmla="*/ 33 h 83"/>
                    <a:gd name="T18" fmla="*/ 38 w 70"/>
                    <a:gd name="T19" fmla="*/ 33 h 83"/>
                    <a:gd name="T20" fmla="*/ 18 w 70"/>
                    <a:gd name="T21" fmla="*/ 33 h 83"/>
                    <a:gd name="T22" fmla="*/ 18 w 70"/>
                    <a:gd name="T23" fmla="*/ 15 h 83"/>
                    <a:gd name="T24" fmla="*/ 35 w 70"/>
                    <a:gd name="T25" fmla="*/ 15 h 83"/>
                    <a:gd name="T26" fmla="*/ 38 w 70"/>
                    <a:gd name="T27" fmla="*/ 46 h 83"/>
                    <a:gd name="T28" fmla="*/ 42 w 70"/>
                    <a:gd name="T29" fmla="*/ 48 h 83"/>
                    <a:gd name="T30" fmla="*/ 46 w 70"/>
                    <a:gd name="T31" fmla="*/ 48 h 83"/>
                    <a:gd name="T32" fmla="*/ 50 w 70"/>
                    <a:gd name="T33" fmla="*/ 50 h 83"/>
                    <a:gd name="T34" fmla="*/ 51 w 70"/>
                    <a:gd name="T35" fmla="*/ 54 h 83"/>
                    <a:gd name="T36" fmla="*/ 51 w 70"/>
                    <a:gd name="T37" fmla="*/ 57 h 83"/>
                    <a:gd name="T38" fmla="*/ 51 w 70"/>
                    <a:gd name="T39" fmla="*/ 63 h 83"/>
                    <a:gd name="T40" fmla="*/ 50 w 70"/>
                    <a:gd name="T41" fmla="*/ 67 h 83"/>
                    <a:gd name="T42" fmla="*/ 46 w 70"/>
                    <a:gd name="T43" fmla="*/ 68 h 83"/>
                    <a:gd name="T44" fmla="*/ 42 w 70"/>
                    <a:gd name="T45" fmla="*/ 68 h 83"/>
                    <a:gd name="T46" fmla="*/ 38 w 70"/>
                    <a:gd name="T47" fmla="*/ 70 h 83"/>
                    <a:gd name="T48" fmla="*/ 18 w 70"/>
                    <a:gd name="T49" fmla="*/ 70 h 83"/>
                    <a:gd name="T50" fmla="*/ 18 w 70"/>
                    <a:gd name="T51" fmla="*/ 46 h 83"/>
                    <a:gd name="T52" fmla="*/ 38 w 70"/>
                    <a:gd name="T53" fmla="*/ 46 h 83"/>
                    <a:gd name="T54" fmla="*/ 40 w 70"/>
                    <a:gd name="T55" fmla="*/ 0 h 83"/>
                    <a:gd name="T56" fmla="*/ 0 w 70"/>
                    <a:gd name="T57" fmla="*/ 0 h 83"/>
                    <a:gd name="T58" fmla="*/ 0 w 70"/>
                    <a:gd name="T59" fmla="*/ 83 h 83"/>
                    <a:gd name="T60" fmla="*/ 38 w 70"/>
                    <a:gd name="T61" fmla="*/ 83 h 83"/>
                    <a:gd name="T62" fmla="*/ 44 w 70"/>
                    <a:gd name="T63" fmla="*/ 83 h 83"/>
                    <a:gd name="T64" fmla="*/ 50 w 70"/>
                    <a:gd name="T65" fmla="*/ 83 h 83"/>
                    <a:gd name="T66" fmla="*/ 55 w 70"/>
                    <a:gd name="T67" fmla="*/ 81 h 83"/>
                    <a:gd name="T68" fmla="*/ 59 w 70"/>
                    <a:gd name="T69" fmla="*/ 79 h 83"/>
                    <a:gd name="T70" fmla="*/ 63 w 70"/>
                    <a:gd name="T71" fmla="*/ 76 h 83"/>
                    <a:gd name="T72" fmla="*/ 66 w 70"/>
                    <a:gd name="T73" fmla="*/ 72 h 83"/>
                    <a:gd name="T74" fmla="*/ 68 w 70"/>
                    <a:gd name="T75" fmla="*/ 67 h 83"/>
                    <a:gd name="T76" fmla="*/ 70 w 70"/>
                    <a:gd name="T77" fmla="*/ 59 h 83"/>
                    <a:gd name="T78" fmla="*/ 68 w 70"/>
                    <a:gd name="T79" fmla="*/ 52 h 83"/>
                    <a:gd name="T80" fmla="*/ 66 w 70"/>
                    <a:gd name="T81" fmla="*/ 46 h 83"/>
                    <a:gd name="T82" fmla="*/ 63 w 70"/>
                    <a:gd name="T83" fmla="*/ 42 h 83"/>
                    <a:gd name="T84" fmla="*/ 57 w 70"/>
                    <a:gd name="T85" fmla="*/ 39 h 83"/>
                    <a:gd name="T86" fmla="*/ 61 w 70"/>
                    <a:gd name="T87" fmla="*/ 37 h 83"/>
                    <a:gd name="T88" fmla="*/ 63 w 70"/>
                    <a:gd name="T89" fmla="*/ 33 h 83"/>
                    <a:gd name="T90" fmla="*/ 66 w 70"/>
                    <a:gd name="T91" fmla="*/ 28 h 83"/>
                    <a:gd name="T92" fmla="*/ 66 w 70"/>
                    <a:gd name="T93" fmla="*/ 22 h 83"/>
                    <a:gd name="T94" fmla="*/ 66 w 70"/>
                    <a:gd name="T95" fmla="*/ 15 h 83"/>
                    <a:gd name="T96" fmla="*/ 63 w 70"/>
                    <a:gd name="T97" fmla="*/ 9 h 83"/>
                    <a:gd name="T98" fmla="*/ 59 w 70"/>
                    <a:gd name="T99" fmla="*/ 5 h 83"/>
                    <a:gd name="T100" fmla="*/ 53 w 70"/>
                    <a:gd name="T101" fmla="*/ 2 h 83"/>
                    <a:gd name="T102" fmla="*/ 48 w 70"/>
                    <a:gd name="T103" fmla="*/ 0 h 83"/>
                    <a:gd name="T104" fmla="*/ 40 w 70"/>
                    <a:gd name="T105" fmla="*/ 0 h 83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0"/>
                    <a:gd name="T160" fmla="*/ 0 h 83"/>
                    <a:gd name="T161" fmla="*/ 70 w 70"/>
                    <a:gd name="T162" fmla="*/ 83 h 83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0" h="83">
                      <a:moveTo>
                        <a:pt x="35" y="15"/>
                      </a:moveTo>
                      <a:lnTo>
                        <a:pt x="40" y="15"/>
                      </a:lnTo>
                      <a:lnTo>
                        <a:pt x="46" y="15"/>
                      </a:lnTo>
                      <a:lnTo>
                        <a:pt x="48" y="16"/>
                      </a:lnTo>
                      <a:lnTo>
                        <a:pt x="50" y="20"/>
                      </a:lnTo>
                      <a:lnTo>
                        <a:pt x="50" y="24"/>
                      </a:lnTo>
                      <a:lnTo>
                        <a:pt x="50" y="28"/>
                      </a:lnTo>
                      <a:lnTo>
                        <a:pt x="46" y="31"/>
                      </a:lnTo>
                      <a:lnTo>
                        <a:pt x="42" y="33"/>
                      </a:lnTo>
                      <a:lnTo>
                        <a:pt x="38" y="33"/>
                      </a:lnTo>
                      <a:lnTo>
                        <a:pt x="18" y="33"/>
                      </a:lnTo>
                      <a:lnTo>
                        <a:pt x="18" y="15"/>
                      </a:lnTo>
                      <a:lnTo>
                        <a:pt x="35" y="15"/>
                      </a:lnTo>
                      <a:close/>
                      <a:moveTo>
                        <a:pt x="38" y="46"/>
                      </a:moveTo>
                      <a:lnTo>
                        <a:pt x="42" y="48"/>
                      </a:lnTo>
                      <a:lnTo>
                        <a:pt x="46" y="48"/>
                      </a:lnTo>
                      <a:lnTo>
                        <a:pt x="50" y="50"/>
                      </a:lnTo>
                      <a:lnTo>
                        <a:pt x="51" y="54"/>
                      </a:lnTo>
                      <a:lnTo>
                        <a:pt x="51" y="57"/>
                      </a:lnTo>
                      <a:lnTo>
                        <a:pt x="51" y="63"/>
                      </a:lnTo>
                      <a:lnTo>
                        <a:pt x="50" y="67"/>
                      </a:lnTo>
                      <a:lnTo>
                        <a:pt x="46" y="68"/>
                      </a:lnTo>
                      <a:lnTo>
                        <a:pt x="42" y="68"/>
                      </a:lnTo>
                      <a:lnTo>
                        <a:pt x="38" y="70"/>
                      </a:lnTo>
                      <a:lnTo>
                        <a:pt x="18" y="70"/>
                      </a:lnTo>
                      <a:lnTo>
                        <a:pt x="18" y="46"/>
                      </a:lnTo>
                      <a:lnTo>
                        <a:pt x="38" y="46"/>
                      </a:lnTo>
                      <a:close/>
                      <a:moveTo>
                        <a:pt x="40" y="0"/>
                      </a:moveTo>
                      <a:lnTo>
                        <a:pt x="0" y="0"/>
                      </a:lnTo>
                      <a:lnTo>
                        <a:pt x="0" y="83"/>
                      </a:lnTo>
                      <a:lnTo>
                        <a:pt x="38" y="83"/>
                      </a:lnTo>
                      <a:lnTo>
                        <a:pt x="44" y="83"/>
                      </a:lnTo>
                      <a:lnTo>
                        <a:pt x="50" y="83"/>
                      </a:lnTo>
                      <a:lnTo>
                        <a:pt x="55" y="81"/>
                      </a:lnTo>
                      <a:lnTo>
                        <a:pt x="59" y="79"/>
                      </a:lnTo>
                      <a:lnTo>
                        <a:pt x="63" y="76"/>
                      </a:lnTo>
                      <a:lnTo>
                        <a:pt x="66" y="72"/>
                      </a:lnTo>
                      <a:lnTo>
                        <a:pt x="68" y="67"/>
                      </a:lnTo>
                      <a:lnTo>
                        <a:pt x="70" y="59"/>
                      </a:lnTo>
                      <a:lnTo>
                        <a:pt x="68" y="52"/>
                      </a:lnTo>
                      <a:lnTo>
                        <a:pt x="66" y="46"/>
                      </a:lnTo>
                      <a:lnTo>
                        <a:pt x="63" y="42"/>
                      </a:lnTo>
                      <a:lnTo>
                        <a:pt x="57" y="39"/>
                      </a:lnTo>
                      <a:lnTo>
                        <a:pt x="61" y="37"/>
                      </a:lnTo>
                      <a:lnTo>
                        <a:pt x="63" y="33"/>
                      </a:lnTo>
                      <a:lnTo>
                        <a:pt x="66" y="28"/>
                      </a:lnTo>
                      <a:lnTo>
                        <a:pt x="66" y="22"/>
                      </a:lnTo>
                      <a:lnTo>
                        <a:pt x="66" y="15"/>
                      </a:lnTo>
                      <a:lnTo>
                        <a:pt x="63" y="9"/>
                      </a:lnTo>
                      <a:lnTo>
                        <a:pt x="59" y="5"/>
                      </a:lnTo>
                      <a:lnTo>
                        <a:pt x="53" y="2"/>
                      </a:lnTo>
                      <a:lnTo>
                        <a:pt x="48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0" name="Freeform 219">
                  <a:extLst>
                    <a:ext uri="{FF2B5EF4-FFF2-40B4-BE49-F238E27FC236}">
                      <a16:creationId xmlns:a16="http://schemas.microsoft.com/office/drawing/2014/main" id="{E0EDF227-7426-5B5E-ACE6-E16B42C56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6" y="3040"/>
                  <a:ext cx="270" cy="141"/>
                </a:xfrm>
                <a:custGeom>
                  <a:avLst/>
                  <a:gdLst>
                    <a:gd name="T0" fmla="*/ 135 w 270"/>
                    <a:gd name="T1" fmla="*/ 141 h 141"/>
                    <a:gd name="T2" fmla="*/ 172 w 270"/>
                    <a:gd name="T3" fmla="*/ 139 h 141"/>
                    <a:gd name="T4" fmla="*/ 204 w 270"/>
                    <a:gd name="T5" fmla="*/ 132 h 141"/>
                    <a:gd name="T6" fmla="*/ 231 w 270"/>
                    <a:gd name="T7" fmla="*/ 121 h 141"/>
                    <a:gd name="T8" fmla="*/ 252 w 270"/>
                    <a:gd name="T9" fmla="*/ 106 h 141"/>
                    <a:gd name="T10" fmla="*/ 267 w 270"/>
                    <a:gd name="T11" fmla="*/ 89 h 141"/>
                    <a:gd name="T12" fmla="*/ 270 w 270"/>
                    <a:gd name="T13" fmla="*/ 71 h 141"/>
                    <a:gd name="T14" fmla="*/ 267 w 270"/>
                    <a:gd name="T15" fmla="*/ 52 h 141"/>
                    <a:gd name="T16" fmla="*/ 252 w 270"/>
                    <a:gd name="T17" fmla="*/ 36 h 141"/>
                    <a:gd name="T18" fmla="*/ 231 w 270"/>
                    <a:gd name="T19" fmla="*/ 21 h 141"/>
                    <a:gd name="T20" fmla="*/ 204 w 270"/>
                    <a:gd name="T21" fmla="*/ 10 h 141"/>
                    <a:gd name="T22" fmla="*/ 172 w 270"/>
                    <a:gd name="T23" fmla="*/ 2 h 141"/>
                    <a:gd name="T24" fmla="*/ 135 w 270"/>
                    <a:gd name="T25" fmla="*/ 0 h 141"/>
                    <a:gd name="T26" fmla="*/ 100 w 270"/>
                    <a:gd name="T27" fmla="*/ 2 h 141"/>
                    <a:gd name="T28" fmla="*/ 66 w 270"/>
                    <a:gd name="T29" fmla="*/ 10 h 141"/>
                    <a:gd name="T30" fmla="*/ 40 w 270"/>
                    <a:gd name="T31" fmla="*/ 21 h 141"/>
                    <a:gd name="T32" fmla="*/ 18 w 270"/>
                    <a:gd name="T33" fmla="*/ 36 h 141"/>
                    <a:gd name="T34" fmla="*/ 5 w 270"/>
                    <a:gd name="T35" fmla="*/ 52 h 141"/>
                    <a:gd name="T36" fmla="*/ 0 w 270"/>
                    <a:gd name="T37" fmla="*/ 71 h 141"/>
                    <a:gd name="T38" fmla="*/ 5 w 270"/>
                    <a:gd name="T39" fmla="*/ 89 h 141"/>
                    <a:gd name="T40" fmla="*/ 18 w 270"/>
                    <a:gd name="T41" fmla="*/ 106 h 141"/>
                    <a:gd name="T42" fmla="*/ 40 w 270"/>
                    <a:gd name="T43" fmla="*/ 121 h 141"/>
                    <a:gd name="T44" fmla="*/ 66 w 270"/>
                    <a:gd name="T45" fmla="*/ 132 h 141"/>
                    <a:gd name="T46" fmla="*/ 100 w 270"/>
                    <a:gd name="T47" fmla="*/ 139 h 141"/>
                    <a:gd name="T48" fmla="*/ 135 w 270"/>
                    <a:gd name="T49" fmla="*/ 141 h 1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41"/>
                    <a:gd name="T77" fmla="*/ 270 w 270"/>
                    <a:gd name="T78" fmla="*/ 141 h 14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41">
                      <a:moveTo>
                        <a:pt x="135" y="141"/>
                      </a:moveTo>
                      <a:lnTo>
                        <a:pt x="172" y="139"/>
                      </a:lnTo>
                      <a:lnTo>
                        <a:pt x="204" y="132"/>
                      </a:lnTo>
                      <a:lnTo>
                        <a:pt x="231" y="121"/>
                      </a:lnTo>
                      <a:lnTo>
                        <a:pt x="252" y="106"/>
                      </a:lnTo>
                      <a:lnTo>
                        <a:pt x="267" y="89"/>
                      </a:lnTo>
                      <a:lnTo>
                        <a:pt x="270" y="71"/>
                      </a:lnTo>
                      <a:lnTo>
                        <a:pt x="267" y="52"/>
                      </a:lnTo>
                      <a:lnTo>
                        <a:pt x="252" y="36"/>
                      </a:lnTo>
                      <a:lnTo>
                        <a:pt x="231" y="21"/>
                      </a:lnTo>
                      <a:lnTo>
                        <a:pt x="204" y="10"/>
                      </a:lnTo>
                      <a:lnTo>
                        <a:pt x="172" y="2"/>
                      </a:lnTo>
                      <a:lnTo>
                        <a:pt x="135" y="0"/>
                      </a:lnTo>
                      <a:lnTo>
                        <a:pt x="100" y="2"/>
                      </a:lnTo>
                      <a:lnTo>
                        <a:pt x="66" y="10"/>
                      </a:lnTo>
                      <a:lnTo>
                        <a:pt x="40" y="21"/>
                      </a:lnTo>
                      <a:lnTo>
                        <a:pt x="18" y="36"/>
                      </a:lnTo>
                      <a:lnTo>
                        <a:pt x="5" y="52"/>
                      </a:lnTo>
                      <a:lnTo>
                        <a:pt x="0" y="71"/>
                      </a:lnTo>
                      <a:lnTo>
                        <a:pt x="5" y="89"/>
                      </a:lnTo>
                      <a:lnTo>
                        <a:pt x="18" y="106"/>
                      </a:lnTo>
                      <a:lnTo>
                        <a:pt x="40" y="121"/>
                      </a:lnTo>
                      <a:lnTo>
                        <a:pt x="66" y="132"/>
                      </a:lnTo>
                      <a:lnTo>
                        <a:pt x="100" y="139"/>
                      </a:lnTo>
                      <a:lnTo>
                        <a:pt x="135" y="141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1" name="Freeform 220">
                  <a:extLst>
                    <a:ext uri="{FF2B5EF4-FFF2-40B4-BE49-F238E27FC236}">
                      <a16:creationId xmlns:a16="http://schemas.microsoft.com/office/drawing/2014/main" id="{03F9BF0F-AA6D-86CF-2F6A-0717413E9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6" y="3040"/>
                  <a:ext cx="270" cy="141"/>
                </a:xfrm>
                <a:custGeom>
                  <a:avLst/>
                  <a:gdLst>
                    <a:gd name="T0" fmla="*/ 135 w 270"/>
                    <a:gd name="T1" fmla="*/ 141 h 141"/>
                    <a:gd name="T2" fmla="*/ 172 w 270"/>
                    <a:gd name="T3" fmla="*/ 139 h 141"/>
                    <a:gd name="T4" fmla="*/ 204 w 270"/>
                    <a:gd name="T5" fmla="*/ 132 h 141"/>
                    <a:gd name="T6" fmla="*/ 231 w 270"/>
                    <a:gd name="T7" fmla="*/ 121 h 141"/>
                    <a:gd name="T8" fmla="*/ 252 w 270"/>
                    <a:gd name="T9" fmla="*/ 106 h 141"/>
                    <a:gd name="T10" fmla="*/ 267 w 270"/>
                    <a:gd name="T11" fmla="*/ 89 h 141"/>
                    <a:gd name="T12" fmla="*/ 270 w 270"/>
                    <a:gd name="T13" fmla="*/ 71 h 141"/>
                    <a:gd name="T14" fmla="*/ 267 w 270"/>
                    <a:gd name="T15" fmla="*/ 52 h 141"/>
                    <a:gd name="T16" fmla="*/ 252 w 270"/>
                    <a:gd name="T17" fmla="*/ 36 h 141"/>
                    <a:gd name="T18" fmla="*/ 231 w 270"/>
                    <a:gd name="T19" fmla="*/ 21 h 141"/>
                    <a:gd name="T20" fmla="*/ 204 w 270"/>
                    <a:gd name="T21" fmla="*/ 10 h 141"/>
                    <a:gd name="T22" fmla="*/ 172 w 270"/>
                    <a:gd name="T23" fmla="*/ 2 h 141"/>
                    <a:gd name="T24" fmla="*/ 135 w 270"/>
                    <a:gd name="T25" fmla="*/ 0 h 141"/>
                    <a:gd name="T26" fmla="*/ 100 w 270"/>
                    <a:gd name="T27" fmla="*/ 2 h 141"/>
                    <a:gd name="T28" fmla="*/ 66 w 270"/>
                    <a:gd name="T29" fmla="*/ 10 h 141"/>
                    <a:gd name="T30" fmla="*/ 40 w 270"/>
                    <a:gd name="T31" fmla="*/ 21 h 141"/>
                    <a:gd name="T32" fmla="*/ 18 w 270"/>
                    <a:gd name="T33" fmla="*/ 36 h 141"/>
                    <a:gd name="T34" fmla="*/ 5 w 270"/>
                    <a:gd name="T35" fmla="*/ 52 h 141"/>
                    <a:gd name="T36" fmla="*/ 0 w 270"/>
                    <a:gd name="T37" fmla="*/ 71 h 141"/>
                    <a:gd name="T38" fmla="*/ 5 w 270"/>
                    <a:gd name="T39" fmla="*/ 89 h 141"/>
                    <a:gd name="T40" fmla="*/ 18 w 270"/>
                    <a:gd name="T41" fmla="*/ 106 h 141"/>
                    <a:gd name="T42" fmla="*/ 40 w 270"/>
                    <a:gd name="T43" fmla="*/ 121 h 141"/>
                    <a:gd name="T44" fmla="*/ 66 w 270"/>
                    <a:gd name="T45" fmla="*/ 132 h 141"/>
                    <a:gd name="T46" fmla="*/ 100 w 270"/>
                    <a:gd name="T47" fmla="*/ 139 h 141"/>
                    <a:gd name="T48" fmla="*/ 135 w 270"/>
                    <a:gd name="T49" fmla="*/ 141 h 14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0"/>
                    <a:gd name="T76" fmla="*/ 0 h 141"/>
                    <a:gd name="T77" fmla="*/ 270 w 270"/>
                    <a:gd name="T78" fmla="*/ 141 h 14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0" h="141">
                      <a:moveTo>
                        <a:pt x="135" y="141"/>
                      </a:moveTo>
                      <a:lnTo>
                        <a:pt x="172" y="139"/>
                      </a:lnTo>
                      <a:lnTo>
                        <a:pt x="204" y="132"/>
                      </a:lnTo>
                      <a:lnTo>
                        <a:pt x="231" y="121"/>
                      </a:lnTo>
                      <a:lnTo>
                        <a:pt x="252" y="106"/>
                      </a:lnTo>
                      <a:lnTo>
                        <a:pt x="267" y="89"/>
                      </a:lnTo>
                      <a:lnTo>
                        <a:pt x="270" y="71"/>
                      </a:lnTo>
                      <a:lnTo>
                        <a:pt x="267" y="52"/>
                      </a:lnTo>
                      <a:lnTo>
                        <a:pt x="252" y="36"/>
                      </a:lnTo>
                      <a:lnTo>
                        <a:pt x="231" y="21"/>
                      </a:lnTo>
                      <a:lnTo>
                        <a:pt x="204" y="10"/>
                      </a:lnTo>
                      <a:lnTo>
                        <a:pt x="172" y="2"/>
                      </a:lnTo>
                      <a:lnTo>
                        <a:pt x="135" y="0"/>
                      </a:lnTo>
                      <a:lnTo>
                        <a:pt x="100" y="2"/>
                      </a:lnTo>
                      <a:lnTo>
                        <a:pt x="66" y="10"/>
                      </a:lnTo>
                      <a:lnTo>
                        <a:pt x="40" y="21"/>
                      </a:lnTo>
                      <a:lnTo>
                        <a:pt x="18" y="36"/>
                      </a:lnTo>
                      <a:lnTo>
                        <a:pt x="5" y="52"/>
                      </a:lnTo>
                      <a:lnTo>
                        <a:pt x="0" y="71"/>
                      </a:lnTo>
                      <a:lnTo>
                        <a:pt x="5" y="89"/>
                      </a:lnTo>
                      <a:lnTo>
                        <a:pt x="18" y="106"/>
                      </a:lnTo>
                      <a:lnTo>
                        <a:pt x="40" y="121"/>
                      </a:lnTo>
                      <a:lnTo>
                        <a:pt x="66" y="132"/>
                      </a:lnTo>
                      <a:lnTo>
                        <a:pt x="100" y="139"/>
                      </a:lnTo>
                      <a:lnTo>
                        <a:pt x="135" y="141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2" name="Freeform 221">
                  <a:extLst>
                    <a:ext uri="{FF2B5EF4-FFF2-40B4-BE49-F238E27FC236}">
                      <a16:creationId xmlns:a16="http://schemas.microsoft.com/office/drawing/2014/main" id="{E23251FF-6DAA-8B6E-3F66-482EEA9860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4" y="3018"/>
                  <a:ext cx="195" cy="119"/>
                </a:xfrm>
                <a:custGeom>
                  <a:avLst/>
                  <a:gdLst>
                    <a:gd name="T0" fmla="*/ 99 w 195"/>
                    <a:gd name="T1" fmla="*/ 119 h 119"/>
                    <a:gd name="T2" fmla="*/ 128 w 195"/>
                    <a:gd name="T3" fmla="*/ 117 h 119"/>
                    <a:gd name="T4" fmla="*/ 156 w 195"/>
                    <a:gd name="T5" fmla="*/ 109 h 119"/>
                    <a:gd name="T6" fmla="*/ 177 w 195"/>
                    <a:gd name="T7" fmla="*/ 98 h 119"/>
                    <a:gd name="T8" fmla="*/ 191 w 195"/>
                    <a:gd name="T9" fmla="*/ 83 h 119"/>
                    <a:gd name="T10" fmla="*/ 195 w 195"/>
                    <a:gd name="T11" fmla="*/ 69 h 119"/>
                    <a:gd name="T12" fmla="*/ 191 w 195"/>
                    <a:gd name="T13" fmla="*/ 50 h 119"/>
                    <a:gd name="T14" fmla="*/ 177 w 195"/>
                    <a:gd name="T15" fmla="*/ 32 h 119"/>
                    <a:gd name="T16" fmla="*/ 156 w 195"/>
                    <a:gd name="T17" fmla="*/ 17 h 119"/>
                    <a:gd name="T18" fmla="*/ 128 w 195"/>
                    <a:gd name="T19" fmla="*/ 6 h 119"/>
                    <a:gd name="T20" fmla="*/ 99 w 195"/>
                    <a:gd name="T21" fmla="*/ 0 h 119"/>
                    <a:gd name="T22" fmla="*/ 67 w 195"/>
                    <a:gd name="T23" fmla="*/ 6 h 119"/>
                    <a:gd name="T24" fmla="*/ 41 w 195"/>
                    <a:gd name="T25" fmla="*/ 17 h 119"/>
                    <a:gd name="T26" fmla="*/ 19 w 195"/>
                    <a:gd name="T27" fmla="*/ 32 h 119"/>
                    <a:gd name="T28" fmla="*/ 6 w 195"/>
                    <a:gd name="T29" fmla="*/ 50 h 119"/>
                    <a:gd name="T30" fmla="*/ 0 w 195"/>
                    <a:gd name="T31" fmla="*/ 69 h 119"/>
                    <a:gd name="T32" fmla="*/ 6 w 195"/>
                    <a:gd name="T33" fmla="*/ 83 h 119"/>
                    <a:gd name="T34" fmla="*/ 19 w 195"/>
                    <a:gd name="T35" fmla="*/ 98 h 119"/>
                    <a:gd name="T36" fmla="*/ 41 w 195"/>
                    <a:gd name="T37" fmla="*/ 109 h 119"/>
                    <a:gd name="T38" fmla="*/ 67 w 195"/>
                    <a:gd name="T39" fmla="*/ 117 h 119"/>
                    <a:gd name="T40" fmla="*/ 99 w 195"/>
                    <a:gd name="T41" fmla="*/ 119 h 11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5"/>
                    <a:gd name="T64" fmla="*/ 0 h 119"/>
                    <a:gd name="T65" fmla="*/ 195 w 195"/>
                    <a:gd name="T66" fmla="*/ 119 h 11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5" h="119">
                      <a:moveTo>
                        <a:pt x="99" y="119"/>
                      </a:moveTo>
                      <a:lnTo>
                        <a:pt x="128" y="117"/>
                      </a:lnTo>
                      <a:lnTo>
                        <a:pt x="156" y="109"/>
                      </a:lnTo>
                      <a:lnTo>
                        <a:pt x="177" y="98"/>
                      </a:lnTo>
                      <a:lnTo>
                        <a:pt x="191" y="83"/>
                      </a:lnTo>
                      <a:lnTo>
                        <a:pt x="195" y="69"/>
                      </a:lnTo>
                      <a:lnTo>
                        <a:pt x="191" y="50"/>
                      </a:lnTo>
                      <a:lnTo>
                        <a:pt x="177" y="32"/>
                      </a:lnTo>
                      <a:lnTo>
                        <a:pt x="156" y="17"/>
                      </a:lnTo>
                      <a:lnTo>
                        <a:pt x="128" y="6"/>
                      </a:lnTo>
                      <a:lnTo>
                        <a:pt x="99" y="0"/>
                      </a:lnTo>
                      <a:lnTo>
                        <a:pt x="67" y="6"/>
                      </a:lnTo>
                      <a:lnTo>
                        <a:pt x="41" y="17"/>
                      </a:lnTo>
                      <a:lnTo>
                        <a:pt x="19" y="32"/>
                      </a:lnTo>
                      <a:lnTo>
                        <a:pt x="6" y="50"/>
                      </a:lnTo>
                      <a:lnTo>
                        <a:pt x="0" y="69"/>
                      </a:lnTo>
                      <a:lnTo>
                        <a:pt x="6" y="83"/>
                      </a:lnTo>
                      <a:lnTo>
                        <a:pt x="19" y="98"/>
                      </a:lnTo>
                      <a:lnTo>
                        <a:pt x="41" y="109"/>
                      </a:lnTo>
                      <a:lnTo>
                        <a:pt x="67" y="117"/>
                      </a:lnTo>
                      <a:lnTo>
                        <a:pt x="99" y="119"/>
                      </a:lnTo>
                      <a:close/>
                    </a:path>
                  </a:pathLst>
                </a:custGeom>
                <a:solidFill>
                  <a:srgbClr val="5B5B5B"/>
                </a:solidFill>
                <a:ln w="0">
                  <a:solidFill>
                    <a:srgbClr val="5B5B5B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3" name="Freeform 222">
                  <a:extLst>
                    <a:ext uri="{FF2B5EF4-FFF2-40B4-BE49-F238E27FC236}">
                      <a16:creationId xmlns:a16="http://schemas.microsoft.com/office/drawing/2014/main" id="{DF766BD3-DA0E-2714-3C14-CA86408DE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" y="3020"/>
                  <a:ext cx="171" cy="104"/>
                </a:xfrm>
                <a:custGeom>
                  <a:avLst/>
                  <a:gdLst>
                    <a:gd name="T0" fmla="*/ 86 w 171"/>
                    <a:gd name="T1" fmla="*/ 104 h 104"/>
                    <a:gd name="T2" fmla="*/ 112 w 171"/>
                    <a:gd name="T3" fmla="*/ 100 h 104"/>
                    <a:gd name="T4" fmla="*/ 136 w 171"/>
                    <a:gd name="T5" fmla="*/ 94 h 104"/>
                    <a:gd name="T6" fmla="*/ 154 w 171"/>
                    <a:gd name="T7" fmla="*/ 85 h 104"/>
                    <a:gd name="T8" fmla="*/ 165 w 171"/>
                    <a:gd name="T9" fmla="*/ 72 h 104"/>
                    <a:gd name="T10" fmla="*/ 171 w 171"/>
                    <a:gd name="T11" fmla="*/ 59 h 104"/>
                    <a:gd name="T12" fmla="*/ 165 w 171"/>
                    <a:gd name="T13" fmla="*/ 43 h 104"/>
                    <a:gd name="T14" fmla="*/ 154 w 171"/>
                    <a:gd name="T15" fmla="*/ 28 h 104"/>
                    <a:gd name="T16" fmla="*/ 136 w 171"/>
                    <a:gd name="T17" fmla="*/ 13 h 104"/>
                    <a:gd name="T18" fmla="*/ 112 w 171"/>
                    <a:gd name="T19" fmla="*/ 4 h 104"/>
                    <a:gd name="T20" fmla="*/ 86 w 171"/>
                    <a:gd name="T21" fmla="*/ 0 h 104"/>
                    <a:gd name="T22" fmla="*/ 58 w 171"/>
                    <a:gd name="T23" fmla="*/ 4 h 104"/>
                    <a:gd name="T24" fmla="*/ 34 w 171"/>
                    <a:gd name="T25" fmla="*/ 13 h 104"/>
                    <a:gd name="T26" fmla="*/ 17 w 171"/>
                    <a:gd name="T27" fmla="*/ 28 h 104"/>
                    <a:gd name="T28" fmla="*/ 4 w 171"/>
                    <a:gd name="T29" fmla="*/ 43 h 104"/>
                    <a:gd name="T30" fmla="*/ 0 w 171"/>
                    <a:gd name="T31" fmla="*/ 59 h 104"/>
                    <a:gd name="T32" fmla="*/ 4 w 171"/>
                    <a:gd name="T33" fmla="*/ 72 h 104"/>
                    <a:gd name="T34" fmla="*/ 17 w 171"/>
                    <a:gd name="T35" fmla="*/ 85 h 104"/>
                    <a:gd name="T36" fmla="*/ 34 w 171"/>
                    <a:gd name="T37" fmla="*/ 94 h 104"/>
                    <a:gd name="T38" fmla="*/ 58 w 171"/>
                    <a:gd name="T39" fmla="*/ 100 h 104"/>
                    <a:gd name="T40" fmla="*/ 86 w 171"/>
                    <a:gd name="T41" fmla="*/ 104 h 104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71"/>
                    <a:gd name="T64" fmla="*/ 0 h 104"/>
                    <a:gd name="T65" fmla="*/ 171 w 171"/>
                    <a:gd name="T66" fmla="*/ 104 h 104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71" h="104">
                      <a:moveTo>
                        <a:pt x="86" y="104"/>
                      </a:moveTo>
                      <a:lnTo>
                        <a:pt x="112" y="100"/>
                      </a:lnTo>
                      <a:lnTo>
                        <a:pt x="136" y="94"/>
                      </a:lnTo>
                      <a:lnTo>
                        <a:pt x="154" y="85"/>
                      </a:lnTo>
                      <a:lnTo>
                        <a:pt x="165" y="72"/>
                      </a:lnTo>
                      <a:lnTo>
                        <a:pt x="171" y="59"/>
                      </a:lnTo>
                      <a:lnTo>
                        <a:pt x="165" y="43"/>
                      </a:lnTo>
                      <a:lnTo>
                        <a:pt x="154" y="28"/>
                      </a:lnTo>
                      <a:lnTo>
                        <a:pt x="136" y="13"/>
                      </a:lnTo>
                      <a:lnTo>
                        <a:pt x="112" y="4"/>
                      </a:lnTo>
                      <a:lnTo>
                        <a:pt x="86" y="0"/>
                      </a:lnTo>
                      <a:lnTo>
                        <a:pt x="58" y="4"/>
                      </a:lnTo>
                      <a:lnTo>
                        <a:pt x="34" y="13"/>
                      </a:lnTo>
                      <a:lnTo>
                        <a:pt x="17" y="28"/>
                      </a:lnTo>
                      <a:lnTo>
                        <a:pt x="4" y="43"/>
                      </a:lnTo>
                      <a:lnTo>
                        <a:pt x="0" y="59"/>
                      </a:lnTo>
                      <a:lnTo>
                        <a:pt x="4" y="72"/>
                      </a:lnTo>
                      <a:lnTo>
                        <a:pt x="17" y="85"/>
                      </a:lnTo>
                      <a:lnTo>
                        <a:pt x="34" y="94"/>
                      </a:lnTo>
                      <a:lnTo>
                        <a:pt x="58" y="100"/>
                      </a:lnTo>
                      <a:lnTo>
                        <a:pt x="86" y="104"/>
                      </a:lnTo>
                      <a:close/>
                    </a:path>
                  </a:pathLst>
                </a:custGeom>
                <a:solidFill>
                  <a:srgbClr val="767676"/>
                </a:solidFill>
                <a:ln w="0">
                  <a:solidFill>
                    <a:srgbClr val="76767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4" name="Freeform 223">
                  <a:extLst>
                    <a:ext uri="{FF2B5EF4-FFF2-40B4-BE49-F238E27FC236}">
                      <a16:creationId xmlns:a16="http://schemas.microsoft.com/office/drawing/2014/main" id="{29F0D41A-8B6C-DE54-9E3B-DC8469D93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79" y="3022"/>
                  <a:ext cx="146" cy="87"/>
                </a:xfrm>
                <a:custGeom>
                  <a:avLst/>
                  <a:gdLst>
                    <a:gd name="T0" fmla="*/ 74 w 146"/>
                    <a:gd name="T1" fmla="*/ 87 h 87"/>
                    <a:gd name="T2" fmla="*/ 102 w 146"/>
                    <a:gd name="T3" fmla="*/ 85 h 87"/>
                    <a:gd name="T4" fmla="*/ 126 w 146"/>
                    <a:gd name="T5" fmla="*/ 76 h 87"/>
                    <a:gd name="T6" fmla="*/ 141 w 146"/>
                    <a:gd name="T7" fmla="*/ 65 h 87"/>
                    <a:gd name="T8" fmla="*/ 146 w 146"/>
                    <a:gd name="T9" fmla="*/ 50 h 87"/>
                    <a:gd name="T10" fmla="*/ 142 w 146"/>
                    <a:gd name="T11" fmla="*/ 35 h 87"/>
                    <a:gd name="T12" fmla="*/ 133 w 146"/>
                    <a:gd name="T13" fmla="*/ 22 h 87"/>
                    <a:gd name="T14" fmla="*/ 116 w 146"/>
                    <a:gd name="T15" fmla="*/ 11 h 87"/>
                    <a:gd name="T16" fmla="*/ 96 w 146"/>
                    <a:gd name="T17" fmla="*/ 2 h 87"/>
                    <a:gd name="T18" fmla="*/ 74 w 146"/>
                    <a:gd name="T19" fmla="*/ 0 h 87"/>
                    <a:gd name="T20" fmla="*/ 50 w 146"/>
                    <a:gd name="T21" fmla="*/ 2 h 87"/>
                    <a:gd name="T22" fmla="*/ 29 w 146"/>
                    <a:gd name="T23" fmla="*/ 11 h 87"/>
                    <a:gd name="T24" fmla="*/ 14 w 146"/>
                    <a:gd name="T25" fmla="*/ 22 h 87"/>
                    <a:gd name="T26" fmla="*/ 3 w 146"/>
                    <a:gd name="T27" fmla="*/ 35 h 87"/>
                    <a:gd name="T28" fmla="*/ 0 w 146"/>
                    <a:gd name="T29" fmla="*/ 50 h 87"/>
                    <a:gd name="T30" fmla="*/ 5 w 146"/>
                    <a:gd name="T31" fmla="*/ 65 h 87"/>
                    <a:gd name="T32" fmla="*/ 22 w 146"/>
                    <a:gd name="T33" fmla="*/ 76 h 87"/>
                    <a:gd name="T34" fmla="*/ 44 w 146"/>
                    <a:gd name="T35" fmla="*/ 85 h 87"/>
                    <a:gd name="T36" fmla="*/ 74 w 146"/>
                    <a:gd name="T37" fmla="*/ 87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46"/>
                    <a:gd name="T58" fmla="*/ 0 h 87"/>
                    <a:gd name="T59" fmla="*/ 146 w 146"/>
                    <a:gd name="T60" fmla="*/ 87 h 87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46" h="87">
                      <a:moveTo>
                        <a:pt x="74" y="87"/>
                      </a:moveTo>
                      <a:lnTo>
                        <a:pt x="102" y="85"/>
                      </a:lnTo>
                      <a:lnTo>
                        <a:pt x="126" y="76"/>
                      </a:lnTo>
                      <a:lnTo>
                        <a:pt x="141" y="65"/>
                      </a:lnTo>
                      <a:lnTo>
                        <a:pt x="146" y="50"/>
                      </a:lnTo>
                      <a:lnTo>
                        <a:pt x="142" y="35"/>
                      </a:lnTo>
                      <a:lnTo>
                        <a:pt x="133" y="22"/>
                      </a:lnTo>
                      <a:lnTo>
                        <a:pt x="116" y="11"/>
                      </a:lnTo>
                      <a:lnTo>
                        <a:pt x="96" y="2"/>
                      </a:lnTo>
                      <a:lnTo>
                        <a:pt x="74" y="0"/>
                      </a:lnTo>
                      <a:lnTo>
                        <a:pt x="50" y="2"/>
                      </a:lnTo>
                      <a:lnTo>
                        <a:pt x="29" y="11"/>
                      </a:lnTo>
                      <a:lnTo>
                        <a:pt x="14" y="22"/>
                      </a:lnTo>
                      <a:lnTo>
                        <a:pt x="3" y="35"/>
                      </a:lnTo>
                      <a:lnTo>
                        <a:pt x="0" y="50"/>
                      </a:lnTo>
                      <a:lnTo>
                        <a:pt x="5" y="65"/>
                      </a:lnTo>
                      <a:lnTo>
                        <a:pt x="22" y="76"/>
                      </a:lnTo>
                      <a:lnTo>
                        <a:pt x="44" y="85"/>
                      </a:lnTo>
                      <a:lnTo>
                        <a:pt x="74" y="87"/>
                      </a:lnTo>
                      <a:close/>
                    </a:path>
                  </a:pathLst>
                </a:custGeom>
                <a:solidFill>
                  <a:srgbClr val="929292"/>
                </a:solidFill>
                <a:ln w="0">
                  <a:solidFill>
                    <a:srgbClr val="92929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5" name="Freeform 224">
                  <a:extLst>
                    <a:ext uri="{FF2B5EF4-FFF2-40B4-BE49-F238E27FC236}">
                      <a16:creationId xmlns:a16="http://schemas.microsoft.com/office/drawing/2014/main" id="{2DF01DB6-AAC5-8D52-F2E9-4F8CFCB38D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92" y="3022"/>
                  <a:ext cx="122" cy="74"/>
                </a:xfrm>
                <a:custGeom>
                  <a:avLst/>
                  <a:gdLst>
                    <a:gd name="T0" fmla="*/ 61 w 122"/>
                    <a:gd name="T1" fmla="*/ 74 h 74"/>
                    <a:gd name="T2" fmla="*/ 85 w 122"/>
                    <a:gd name="T3" fmla="*/ 72 h 74"/>
                    <a:gd name="T4" fmla="*/ 103 w 122"/>
                    <a:gd name="T5" fmla="*/ 65 h 74"/>
                    <a:gd name="T6" fmla="*/ 116 w 122"/>
                    <a:gd name="T7" fmla="*/ 54 h 74"/>
                    <a:gd name="T8" fmla="*/ 122 w 122"/>
                    <a:gd name="T9" fmla="*/ 42 h 74"/>
                    <a:gd name="T10" fmla="*/ 116 w 122"/>
                    <a:gd name="T11" fmla="*/ 28 h 74"/>
                    <a:gd name="T12" fmla="*/ 103 w 122"/>
                    <a:gd name="T13" fmla="*/ 15 h 74"/>
                    <a:gd name="T14" fmla="*/ 85 w 122"/>
                    <a:gd name="T15" fmla="*/ 3 h 74"/>
                    <a:gd name="T16" fmla="*/ 61 w 122"/>
                    <a:gd name="T17" fmla="*/ 0 h 74"/>
                    <a:gd name="T18" fmla="*/ 37 w 122"/>
                    <a:gd name="T19" fmla="*/ 3 h 74"/>
                    <a:gd name="T20" fmla="*/ 18 w 122"/>
                    <a:gd name="T21" fmla="*/ 15 h 74"/>
                    <a:gd name="T22" fmla="*/ 5 w 122"/>
                    <a:gd name="T23" fmla="*/ 28 h 74"/>
                    <a:gd name="T24" fmla="*/ 0 w 122"/>
                    <a:gd name="T25" fmla="*/ 42 h 74"/>
                    <a:gd name="T26" fmla="*/ 5 w 122"/>
                    <a:gd name="T27" fmla="*/ 54 h 74"/>
                    <a:gd name="T28" fmla="*/ 18 w 122"/>
                    <a:gd name="T29" fmla="*/ 65 h 74"/>
                    <a:gd name="T30" fmla="*/ 37 w 122"/>
                    <a:gd name="T31" fmla="*/ 72 h 74"/>
                    <a:gd name="T32" fmla="*/ 61 w 122"/>
                    <a:gd name="T33" fmla="*/ 74 h 74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22"/>
                    <a:gd name="T52" fmla="*/ 0 h 74"/>
                    <a:gd name="T53" fmla="*/ 122 w 122"/>
                    <a:gd name="T54" fmla="*/ 74 h 74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22" h="74">
                      <a:moveTo>
                        <a:pt x="61" y="74"/>
                      </a:moveTo>
                      <a:lnTo>
                        <a:pt x="85" y="72"/>
                      </a:lnTo>
                      <a:lnTo>
                        <a:pt x="103" y="65"/>
                      </a:lnTo>
                      <a:lnTo>
                        <a:pt x="116" y="54"/>
                      </a:lnTo>
                      <a:lnTo>
                        <a:pt x="122" y="42"/>
                      </a:lnTo>
                      <a:lnTo>
                        <a:pt x="116" y="28"/>
                      </a:lnTo>
                      <a:lnTo>
                        <a:pt x="103" y="15"/>
                      </a:lnTo>
                      <a:lnTo>
                        <a:pt x="85" y="3"/>
                      </a:lnTo>
                      <a:lnTo>
                        <a:pt x="61" y="0"/>
                      </a:lnTo>
                      <a:lnTo>
                        <a:pt x="37" y="3"/>
                      </a:lnTo>
                      <a:lnTo>
                        <a:pt x="18" y="15"/>
                      </a:lnTo>
                      <a:lnTo>
                        <a:pt x="5" y="28"/>
                      </a:lnTo>
                      <a:lnTo>
                        <a:pt x="0" y="42"/>
                      </a:lnTo>
                      <a:lnTo>
                        <a:pt x="5" y="54"/>
                      </a:lnTo>
                      <a:lnTo>
                        <a:pt x="18" y="65"/>
                      </a:lnTo>
                      <a:lnTo>
                        <a:pt x="37" y="72"/>
                      </a:lnTo>
                      <a:lnTo>
                        <a:pt x="61" y="74"/>
                      </a:lnTo>
                      <a:close/>
                    </a:path>
                  </a:pathLst>
                </a:custGeom>
                <a:solidFill>
                  <a:srgbClr val="ADADAD"/>
                </a:solidFill>
                <a:ln w="0">
                  <a:solidFill>
                    <a:srgbClr val="ADADA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6" name="Freeform 225">
                  <a:extLst>
                    <a:ext uri="{FF2B5EF4-FFF2-40B4-BE49-F238E27FC236}">
                      <a16:creationId xmlns:a16="http://schemas.microsoft.com/office/drawing/2014/main" id="{311D5256-FEE3-3EB2-B88C-91C2B6921D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05" y="3024"/>
                  <a:ext cx="96" cy="59"/>
                </a:xfrm>
                <a:custGeom>
                  <a:avLst/>
                  <a:gdLst>
                    <a:gd name="T0" fmla="*/ 48 w 96"/>
                    <a:gd name="T1" fmla="*/ 59 h 59"/>
                    <a:gd name="T2" fmla="*/ 66 w 96"/>
                    <a:gd name="T3" fmla="*/ 55 h 59"/>
                    <a:gd name="T4" fmla="*/ 83 w 96"/>
                    <a:gd name="T5" fmla="*/ 50 h 59"/>
                    <a:gd name="T6" fmla="*/ 92 w 96"/>
                    <a:gd name="T7" fmla="*/ 42 h 59"/>
                    <a:gd name="T8" fmla="*/ 96 w 96"/>
                    <a:gd name="T9" fmla="*/ 33 h 59"/>
                    <a:gd name="T10" fmla="*/ 92 w 96"/>
                    <a:gd name="T11" fmla="*/ 22 h 59"/>
                    <a:gd name="T12" fmla="*/ 83 w 96"/>
                    <a:gd name="T13" fmla="*/ 11 h 59"/>
                    <a:gd name="T14" fmla="*/ 66 w 96"/>
                    <a:gd name="T15" fmla="*/ 1 h 59"/>
                    <a:gd name="T16" fmla="*/ 48 w 96"/>
                    <a:gd name="T17" fmla="*/ 0 h 59"/>
                    <a:gd name="T18" fmla="*/ 29 w 96"/>
                    <a:gd name="T19" fmla="*/ 1 h 59"/>
                    <a:gd name="T20" fmla="*/ 13 w 96"/>
                    <a:gd name="T21" fmla="*/ 11 h 59"/>
                    <a:gd name="T22" fmla="*/ 3 w 96"/>
                    <a:gd name="T23" fmla="*/ 22 h 59"/>
                    <a:gd name="T24" fmla="*/ 0 w 96"/>
                    <a:gd name="T25" fmla="*/ 33 h 59"/>
                    <a:gd name="T26" fmla="*/ 3 w 96"/>
                    <a:gd name="T27" fmla="*/ 42 h 59"/>
                    <a:gd name="T28" fmla="*/ 13 w 96"/>
                    <a:gd name="T29" fmla="*/ 50 h 59"/>
                    <a:gd name="T30" fmla="*/ 29 w 96"/>
                    <a:gd name="T31" fmla="*/ 55 h 59"/>
                    <a:gd name="T32" fmla="*/ 48 w 96"/>
                    <a:gd name="T33" fmla="*/ 59 h 5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6"/>
                    <a:gd name="T52" fmla="*/ 0 h 59"/>
                    <a:gd name="T53" fmla="*/ 96 w 96"/>
                    <a:gd name="T54" fmla="*/ 59 h 59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6" h="59">
                      <a:moveTo>
                        <a:pt x="48" y="59"/>
                      </a:moveTo>
                      <a:lnTo>
                        <a:pt x="66" y="55"/>
                      </a:lnTo>
                      <a:lnTo>
                        <a:pt x="83" y="50"/>
                      </a:lnTo>
                      <a:lnTo>
                        <a:pt x="92" y="42"/>
                      </a:lnTo>
                      <a:lnTo>
                        <a:pt x="96" y="33"/>
                      </a:lnTo>
                      <a:lnTo>
                        <a:pt x="92" y="22"/>
                      </a:lnTo>
                      <a:lnTo>
                        <a:pt x="83" y="11"/>
                      </a:lnTo>
                      <a:lnTo>
                        <a:pt x="66" y="1"/>
                      </a:lnTo>
                      <a:lnTo>
                        <a:pt x="48" y="0"/>
                      </a:lnTo>
                      <a:lnTo>
                        <a:pt x="29" y="1"/>
                      </a:lnTo>
                      <a:lnTo>
                        <a:pt x="13" y="11"/>
                      </a:lnTo>
                      <a:lnTo>
                        <a:pt x="3" y="22"/>
                      </a:lnTo>
                      <a:lnTo>
                        <a:pt x="0" y="33"/>
                      </a:lnTo>
                      <a:lnTo>
                        <a:pt x="3" y="42"/>
                      </a:lnTo>
                      <a:lnTo>
                        <a:pt x="13" y="50"/>
                      </a:lnTo>
                      <a:lnTo>
                        <a:pt x="29" y="55"/>
                      </a:lnTo>
                      <a:lnTo>
                        <a:pt x="48" y="59"/>
                      </a:lnTo>
                      <a:close/>
                    </a:path>
                  </a:pathLst>
                </a:custGeom>
                <a:solidFill>
                  <a:srgbClr val="C8C8C8"/>
                </a:solidFill>
                <a:ln w="0">
                  <a:solidFill>
                    <a:srgbClr val="C8C8C8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7" name="Freeform 226">
                  <a:extLst>
                    <a:ext uri="{FF2B5EF4-FFF2-40B4-BE49-F238E27FC236}">
                      <a16:creationId xmlns:a16="http://schemas.microsoft.com/office/drawing/2014/main" id="{C213A385-AEA2-4205-3B38-C6E4E1E8D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6" y="3024"/>
                  <a:ext cx="74" cy="44"/>
                </a:xfrm>
                <a:custGeom>
                  <a:avLst/>
                  <a:gdLst>
                    <a:gd name="T0" fmla="*/ 37 w 74"/>
                    <a:gd name="T1" fmla="*/ 44 h 44"/>
                    <a:gd name="T2" fmla="*/ 55 w 74"/>
                    <a:gd name="T3" fmla="*/ 42 h 44"/>
                    <a:gd name="T4" fmla="*/ 68 w 74"/>
                    <a:gd name="T5" fmla="*/ 35 h 44"/>
                    <a:gd name="T6" fmla="*/ 74 w 74"/>
                    <a:gd name="T7" fmla="*/ 26 h 44"/>
                    <a:gd name="T8" fmla="*/ 68 w 74"/>
                    <a:gd name="T9" fmla="*/ 14 h 44"/>
                    <a:gd name="T10" fmla="*/ 55 w 74"/>
                    <a:gd name="T11" fmla="*/ 5 h 44"/>
                    <a:gd name="T12" fmla="*/ 37 w 74"/>
                    <a:gd name="T13" fmla="*/ 0 h 44"/>
                    <a:gd name="T14" fmla="*/ 18 w 74"/>
                    <a:gd name="T15" fmla="*/ 5 h 44"/>
                    <a:gd name="T16" fmla="*/ 5 w 74"/>
                    <a:gd name="T17" fmla="*/ 14 h 44"/>
                    <a:gd name="T18" fmla="*/ 0 w 74"/>
                    <a:gd name="T19" fmla="*/ 26 h 44"/>
                    <a:gd name="T20" fmla="*/ 5 w 74"/>
                    <a:gd name="T21" fmla="*/ 35 h 44"/>
                    <a:gd name="T22" fmla="*/ 18 w 74"/>
                    <a:gd name="T23" fmla="*/ 42 h 44"/>
                    <a:gd name="T24" fmla="*/ 37 w 74"/>
                    <a:gd name="T25" fmla="*/ 44 h 4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4"/>
                    <a:gd name="T40" fmla="*/ 0 h 44"/>
                    <a:gd name="T41" fmla="*/ 74 w 74"/>
                    <a:gd name="T42" fmla="*/ 44 h 4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4" h="44">
                      <a:moveTo>
                        <a:pt x="37" y="44"/>
                      </a:moveTo>
                      <a:lnTo>
                        <a:pt x="55" y="42"/>
                      </a:lnTo>
                      <a:lnTo>
                        <a:pt x="68" y="35"/>
                      </a:lnTo>
                      <a:lnTo>
                        <a:pt x="74" y="26"/>
                      </a:lnTo>
                      <a:lnTo>
                        <a:pt x="68" y="14"/>
                      </a:lnTo>
                      <a:lnTo>
                        <a:pt x="55" y="5"/>
                      </a:lnTo>
                      <a:lnTo>
                        <a:pt x="37" y="0"/>
                      </a:lnTo>
                      <a:lnTo>
                        <a:pt x="18" y="5"/>
                      </a:lnTo>
                      <a:lnTo>
                        <a:pt x="5" y="14"/>
                      </a:lnTo>
                      <a:lnTo>
                        <a:pt x="0" y="26"/>
                      </a:lnTo>
                      <a:lnTo>
                        <a:pt x="5" y="35"/>
                      </a:lnTo>
                      <a:lnTo>
                        <a:pt x="18" y="42"/>
                      </a:lnTo>
                      <a:lnTo>
                        <a:pt x="37" y="44"/>
                      </a:lnTo>
                      <a:close/>
                    </a:path>
                  </a:pathLst>
                </a:custGeom>
                <a:solidFill>
                  <a:srgbClr val="E4E4E4"/>
                </a:solidFill>
                <a:ln w="0">
                  <a:solidFill>
                    <a:srgbClr val="E4E4E4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8" name="Freeform 227">
                  <a:extLst>
                    <a:ext uri="{FF2B5EF4-FFF2-40B4-BE49-F238E27FC236}">
                      <a16:creationId xmlns:a16="http://schemas.microsoft.com/office/drawing/2014/main" id="{B9C15A07-DF18-7734-C3CA-54B241596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36" y="3033"/>
                  <a:ext cx="50" cy="30"/>
                </a:xfrm>
                <a:custGeom>
                  <a:avLst/>
                  <a:gdLst>
                    <a:gd name="T0" fmla="*/ 26 w 50"/>
                    <a:gd name="T1" fmla="*/ 30 h 30"/>
                    <a:gd name="T2" fmla="*/ 33 w 50"/>
                    <a:gd name="T3" fmla="*/ 30 h 30"/>
                    <a:gd name="T4" fmla="*/ 39 w 50"/>
                    <a:gd name="T5" fmla="*/ 28 h 30"/>
                    <a:gd name="T6" fmla="*/ 45 w 50"/>
                    <a:gd name="T7" fmla="*/ 24 h 30"/>
                    <a:gd name="T8" fmla="*/ 48 w 50"/>
                    <a:gd name="T9" fmla="*/ 22 h 30"/>
                    <a:gd name="T10" fmla="*/ 50 w 50"/>
                    <a:gd name="T11" fmla="*/ 17 h 30"/>
                    <a:gd name="T12" fmla="*/ 48 w 50"/>
                    <a:gd name="T13" fmla="*/ 13 h 30"/>
                    <a:gd name="T14" fmla="*/ 45 w 50"/>
                    <a:gd name="T15" fmla="*/ 9 h 30"/>
                    <a:gd name="T16" fmla="*/ 39 w 50"/>
                    <a:gd name="T17" fmla="*/ 4 h 30"/>
                    <a:gd name="T18" fmla="*/ 33 w 50"/>
                    <a:gd name="T19" fmla="*/ 2 h 30"/>
                    <a:gd name="T20" fmla="*/ 26 w 50"/>
                    <a:gd name="T21" fmla="*/ 0 h 30"/>
                    <a:gd name="T22" fmla="*/ 17 w 50"/>
                    <a:gd name="T23" fmla="*/ 2 h 30"/>
                    <a:gd name="T24" fmla="*/ 11 w 50"/>
                    <a:gd name="T25" fmla="*/ 4 h 30"/>
                    <a:gd name="T26" fmla="*/ 6 w 50"/>
                    <a:gd name="T27" fmla="*/ 9 h 30"/>
                    <a:gd name="T28" fmla="*/ 2 w 50"/>
                    <a:gd name="T29" fmla="*/ 13 h 30"/>
                    <a:gd name="T30" fmla="*/ 0 w 50"/>
                    <a:gd name="T31" fmla="*/ 17 h 30"/>
                    <a:gd name="T32" fmla="*/ 2 w 50"/>
                    <a:gd name="T33" fmla="*/ 22 h 30"/>
                    <a:gd name="T34" fmla="*/ 6 w 50"/>
                    <a:gd name="T35" fmla="*/ 24 h 30"/>
                    <a:gd name="T36" fmla="*/ 11 w 50"/>
                    <a:gd name="T37" fmla="*/ 28 h 30"/>
                    <a:gd name="T38" fmla="*/ 17 w 50"/>
                    <a:gd name="T39" fmla="*/ 30 h 30"/>
                    <a:gd name="T40" fmla="*/ 26 w 50"/>
                    <a:gd name="T41" fmla="*/ 30 h 3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0"/>
                    <a:gd name="T64" fmla="*/ 0 h 30"/>
                    <a:gd name="T65" fmla="*/ 50 w 50"/>
                    <a:gd name="T66" fmla="*/ 30 h 3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0" h="30">
                      <a:moveTo>
                        <a:pt x="26" y="30"/>
                      </a:moveTo>
                      <a:lnTo>
                        <a:pt x="33" y="30"/>
                      </a:lnTo>
                      <a:lnTo>
                        <a:pt x="39" y="28"/>
                      </a:lnTo>
                      <a:lnTo>
                        <a:pt x="45" y="24"/>
                      </a:lnTo>
                      <a:lnTo>
                        <a:pt x="48" y="22"/>
                      </a:lnTo>
                      <a:lnTo>
                        <a:pt x="50" y="17"/>
                      </a:lnTo>
                      <a:lnTo>
                        <a:pt x="48" y="13"/>
                      </a:lnTo>
                      <a:lnTo>
                        <a:pt x="45" y="9"/>
                      </a:lnTo>
                      <a:lnTo>
                        <a:pt x="39" y="4"/>
                      </a:lnTo>
                      <a:lnTo>
                        <a:pt x="33" y="2"/>
                      </a:lnTo>
                      <a:lnTo>
                        <a:pt x="26" y="0"/>
                      </a:lnTo>
                      <a:lnTo>
                        <a:pt x="17" y="2"/>
                      </a:lnTo>
                      <a:lnTo>
                        <a:pt x="11" y="4"/>
                      </a:lnTo>
                      <a:lnTo>
                        <a:pt x="6" y="9"/>
                      </a:lnTo>
                      <a:lnTo>
                        <a:pt x="2" y="13"/>
                      </a:lnTo>
                      <a:lnTo>
                        <a:pt x="0" y="17"/>
                      </a:lnTo>
                      <a:lnTo>
                        <a:pt x="2" y="22"/>
                      </a:lnTo>
                      <a:lnTo>
                        <a:pt x="6" y="24"/>
                      </a:lnTo>
                      <a:lnTo>
                        <a:pt x="11" y="28"/>
                      </a:lnTo>
                      <a:lnTo>
                        <a:pt x="17" y="30"/>
                      </a:lnTo>
                      <a:lnTo>
                        <a:pt x="26" y="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89" name="Freeform 228">
                  <a:extLst>
                    <a:ext uri="{FF2B5EF4-FFF2-40B4-BE49-F238E27FC236}">
                      <a16:creationId xmlns:a16="http://schemas.microsoft.com/office/drawing/2014/main" id="{B54864A3-A8B4-C2D7-3672-75C4928D48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6" y="3331"/>
                  <a:ext cx="338" cy="310"/>
                </a:xfrm>
                <a:custGeom>
                  <a:avLst/>
                  <a:gdLst>
                    <a:gd name="T0" fmla="*/ 148 w 338"/>
                    <a:gd name="T1" fmla="*/ 310 h 310"/>
                    <a:gd name="T2" fmla="*/ 108 w 338"/>
                    <a:gd name="T3" fmla="*/ 305 h 310"/>
                    <a:gd name="T4" fmla="*/ 76 w 338"/>
                    <a:gd name="T5" fmla="*/ 293 h 310"/>
                    <a:gd name="T6" fmla="*/ 50 w 338"/>
                    <a:gd name="T7" fmla="*/ 280 h 310"/>
                    <a:gd name="T8" fmla="*/ 32 w 338"/>
                    <a:gd name="T9" fmla="*/ 266 h 310"/>
                    <a:gd name="T10" fmla="*/ 19 w 338"/>
                    <a:gd name="T11" fmla="*/ 249 h 310"/>
                    <a:gd name="T12" fmla="*/ 9 w 338"/>
                    <a:gd name="T13" fmla="*/ 234 h 310"/>
                    <a:gd name="T14" fmla="*/ 4 w 338"/>
                    <a:gd name="T15" fmla="*/ 223 h 310"/>
                    <a:gd name="T16" fmla="*/ 0 w 338"/>
                    <a:gd name="T17" fmla="*/ 214 h 310"/>
                    <a:gd name="T18" fmla="*/ 0 w 338"/>
                    <a:gd name="T19" fmla="*/ 210 h 310"/>
                    <a:gd name="T20" fmla="*/ 0 w 338"/>
                    <a:gd name="T21" fmla="*/ 0 h 310"/>
                    <a:gd name="T22" fmla="*/ 338 w 338"/>
                    <a:gd name="T23" fmla="*/ 2 h 310"/>
                    <a:gd name="T24" fmla="*/ 338 w 338"/>
                    <a:gd name="T25" fmla="*/ 206 h 310"/>
                    <a:gd name="T26" fmla="*/ 330 w 338"/>
                    <a:gd name="T27" fmla="*/ 223 h 310"/>
                    <a:gd name="T28" fmla="*/ 321 w 338"/>
                    <a:gd name="T29" fmla="*/ 238 h 310"/>
                    <a:gd name="T30" fmla="*/ 314 w 338"/>
                    <a:gd name="T31" fmla="*/ 251 h 310"/>
                    <a:gd name="T32" fmla="*/ 308 w 338"/>
                    <a:gd name="T33" fmla="*/ 258 h 310"/>
                    <a:gd name="T34" fmla="*/ 306 w 338"/>
                    <a:gd name="T35" fmla="*/ 262 h 310"/>
                    <a:gd name="T36" fmla="*/ 289 w 338"/>
                    <a:gd name="T37" fmla="*/ 277 h 310"/>
                    <a:gd name="T38" fmla="*/ 267 w 338"/>
                    <a:gd name="T39" fmla="*/ 290 h 310"/>
                    <a:gd name="T40" fmla="*/ 241 w 338"/>
                    <a:gd name="T41" fmla="*/ 297 h 310"/>
                    <a:gd name="T42" fmla="*/ 213 w 338"/>
                    <a:gd name="T43" fmla="*/ 303 h 310"/>
                    <a:gd name="T44" fmla="*/ 189 w 338"/>
                    <a:gd name="T45" fmla="*/ 306 h 310"/>
                    <a:gd name="T46" fmla="*/ 167 w 338"/>
                    <a:gd name="T47" fmla="*/ 308 h 310"/>
                    <a:gd name="T48" fmla="*/ 152 w 338"/>
                    <a:gd name="T49" fmla="*/ 308 h 310"/>
                    <a:gd name="T50" fmla="*/ 148 w 338"/>
                    <a:gd name="T51" fmla="*/ 310 h 3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38"/>
                    <a:gd name="T79" fmla="*/ 0 h 310"/>
                    <a:gd name="T80" fmla="*/ 338 w 338"/>
                    <a:gd name="T81" fmla="*/ 310 h 31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38" h="310">
                      <a:moveTo>
                        <a:pt x="148" y="310"/>
                      </a:moveTo>
                      <a:lnTo>
                        <a:pt x="108" y="305"/>
                      </a:lnTo>
                      <a:lnTo>
                        <a:pt x="76" y="293"/>
                      </a:lnTo>
                      <a:lnTo>
                        <a:pt x="50" y="280"/>
                      </a:lnTo>
                      <a:lnTo>
                        <a:pt x="32" y="266"/>
                      </a:lnTo>
                      <a:lnTo>
                        <a:pt x="19" y="249"/>
                      </a:lnTo>
                      <a:lnTo>
                        <a:pt x="9" y="234"/>
                      </a:lnTo>
                      <a:lnTo>
                        <a:pt x="4" y="223"/>
                      </a:lnTo>
                      <a:lnTo>
                        <a:pt x="0" y="214"/>
                      </a:lnTo>
                      <a:lnTo>
                        <a:pt x="0" y="210"/>
                      </a:lnTo>
                      <a:lnTo>
                        <a:pt x="0" y="0"/>
                      </a:lnTo>
                      <a:lnTo>
                        <a:pt x="338" y="2"/>
                      </a:lnTo>
                      <a:lnTo>
                        <a:pt x="338" y="206"/>
                      </a:lnTo>
                      <a:lnTo>
                        <a:pt x="330" y="223"/>
                      </a:lnTo>
                      <a:lnTo>
                        <a:pt x="321" y="238"/>
                      </a:lnTo>
                      <a:lnTo>
                        <a:pt x="314" y="251"/>
                      </a:lnTo>
                      <a:lnTo>
                        <a:pt x="308" y="258"/>
                      </a:lnTo>
                      <a:lnTo>
                        <a:pt x="306" y="262"/>
                      </a:lnTo>
                      <a:lnTo>
                        <a:pt x="289" y="277"/>
                      </a:lnTo>
                      <a:lnTo>
                        <a:pt x="267" y="290"/>
                      </a:lnTo>
                      <a:lnTo>
                        <a:pt x="241" y="297"/>
                      </a:lnTo>
                      <a:lnTo>
                        <a:pt x="213" y="303"/>
                      </a:lnTo>
                      <a:lnTo>
                        <a:pt x="189" y="306"/>
                      </a:lnTo>
                      <a:lnTo>
                        <a:pt x="167" y="308"/>
                      </a:lnTo>
                      <a:lnTo>
                        <a:pt x="152" y="308"/>
                      </a:lnTo>
                      <a:lnTo>
                        <a:pt x="148" y="31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0" name="Freeform 229">
                  <a:extLst>
                    <a:ext uri="{FF2B5EF4-FFF2-40B4-BE49-F238E27FC236}">
                      <a16:creationId xmlns:a16="http://schemas.microsoft.com/office/drawing/2014/main" id="{D6CE63C6-461F-2C55-F2AC-249AD3F80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86" y="3331"/>
                  <a:ext cx="338" cy="310"/>
                </a:xfrm>
                <a:custGeom>
                  <a:avLst/>
                  <a:gdLst>
                    <a:gd name="T0" fmla="*/ 148 w 338"/>
                    <a:gd name="T1" fmla="*/ 310 h 310"/>
                    <a:gd name="T2" fmla="*/ 108 w 338"/>
                    <a:gd name="T3" fmla="*/ 305 h 310"/>
                    <a:gd name="T4" fmla="*/ 76 w 338"/>
                    <a:gd name="T5" fmla="*/ 293 h 310"/>
                    <a:gd name="T6" fmla="*/ 50 w 338"/>
                    <a:gd name="T7" fmla="*/ 280 h 310"/>
                    <a:gd name="T8" fmla="*/ 32 w 338"/>
                    <a:gd name="T9" fmla="*/ 266 h 310"/>
                    <a:gd name="T10" fmla="*/ 19 w 338"/>
                    <a:gd name="T11" fmla="*/ 249 h 310"/>
                    <a:gd name="T12" fmla="*/ 9 w 338"/>
                    <a:gd name="T13" fmla="*/ 234 h 310"/>
                    <a:gd name="T14" fmla="*/ 4 w 338"/>
                    <a:gd name="T15" fmla="*/ 223 h 310"/>
                    <a:gd name="T16" fmla="*/ 0 w 338"/>
                    <a:gd name="T17" fmla="*/ 214 h 310"/>
                    <a:gd name="T18" fmla="*/ 0 w 338"/>
                    <a:gd name="T19" fmla="*/ 210 h 310"/>
                    <a:gd name="T20" fmla="*/ 0 w 338"/>
                    <a:gd name="T21" fmla="*/ 0 h 310"/>
                    <a:gd name="T22" fmla="*/ 338 w 338"/>
                    <a:gd name="T23" fmla="*/ 2 h 310"/>
                    <a:gd name="T24" fmla="*/ 338 w 338"/>
                    <a:gd name="T25" fmla="*/ 206 h 310"/>
                    <a:gd name="T26" fmla="*/ 330 w 338"/>
                    <a:gd name="T27" fmla="*/ 223 h 310"/>
                    <a:gd name="T28" fmla="*/ 321 w 338"/>
                    <a:gd name="T29" fmla="*/ 238 h 310"/>
                    <a:gd name="T30" fmla="*/ 314 w 338"/>
                    <a:gd name="T31" fmla="*/ 251 h 310"/>
                    <a:gd name="T32" fmla="*/ 308 w 338"/>
                    <a:gd name="T33" fmla="*/ 258 h 310"/>
                    <a:gd name="T34" fmla="*/ 306 w 338"/>
                    <a:gd name="T35" fmla="*/ 262 h 310"/>
                    <a:gd name="T36" fmla="*/ 289 w 338"/>
                    <a:gd name="T37" fmla="*/ 277 h 310"/>
                    <a:gd name="T38" fmla="*/ 267 w 338"/>
                    <a:gd name="T39" fmla="*/ 290 h 310"/>
                    <a:gd name="T40" fmla="*/ 241 w 338"/>
                    <a:gd name="T41" fmla="*/ 297 h 310"/>
                    <a:gd name="T42" fmla="*/ 213 w 338"/>
                    <a:gd name="T43" fmla="*/ 303 h 310"/>
                    <a:gd name="T44" fmla="*/ 189 w 338"/>
                    <a:gd name="T45" fmla="*/ 306 h 310"/>
                    <a:gd name="T46" fmla="*/ 167 w 338"/>
                    <a:gd name="T47" fmla="*/ 308 h 310"/>
                    <a:gd name="T48" fmla="*/ 152 w 338"/>
                    <a:gd name="T49" fmla="*/ 308 h 310"/>
                    <a:gd name="T50" fmla="*/ 148 w 338"/>
                    <a:gd name="T51" fmla="*/ 310 h 31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38"/>
                    <a:gd name="T79" fmla="*/ 0 h 310"/>
                    <a:gd name="T80" fmla="*/ 338 w 338"/>
                    <a:gd name="T81" fmla="*/ 310 h 310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38" h="310">
                      <a:moveTo>
                        <a:pt x="148" y="310"/>
                      </a:moveTo>
                      <a:lnTo>
                        <a:pt x="108" y="305"/>
                      </a:lnTo>
                      <a:lnTo>
                        <a:pt x="76" y="293"/>
                      </a:lnTo>
                      <a:lnTo>
                        <a:pt x="50" y="280"/>
                      </a:lnTo>
                      <a:lnTo>
                        <a:pt x="32" y="266"/>
                      </a:lnTo>
                      <a:lnTo>
                        <a:pt x="19" y="249"/>
                      </a:lnTo>
                      <a:lnTo>
                        <a:pt x="9" y="234"/>
                      </a:lnTo>
                      <a:lnTo>
                        <a:pt x="4" y="223"/>
                      </a:lnTo>
                      <a:lnTo>
                        <a:pt x="0" y="214"/>
                      </a:lnTo>
                      <a:lnTo>
                        <a:pt x="0" y="210"/>
                      </a:lnTo>
                      <a:lnTo>
                        <a:pt x="0" y="0"/>
                      </a:lnTo>
                      <a:lnTo>
                        <a:pt x="338" y="2"/>
                      </a:lnTo>
                      <a:lnTo>
                        <a:pt x="338" y="206"/>
                      </a:lnTo>
                      <a:lnTo>
                        <a:pt x="330" y="223"/>
                      </a:lnTo>
                      <a:lnTo>
                        <a:pt x="321" y="238"/>
                      </a:lnTo>
                      <a:lnTo>
                        <a:pt x="314" y="251"/>
                      </a:lnTo>
                      <a:lnTo>
                        <a:pt x="308" y="258"/>
                      </a:lnTo>
                      <a:lnTo>
                        <a:pt x="306" y="262"/>
                      </a:lnTo>
                      <a:lnTo>
                        <a:pt x="289" y="277"/>
                      </a:lnTo>
                      <a:lnTo>
                        <a:pt x="267" y="290"/>
                      </a:lnTo>
                      <a:lnTo>
                        <a:pt x="241" y="297"/>
                      </a:lnTo>
                      <a:lnTo>
                        <a:pt x="213" y="303"/>
                      </a:lnTo>
                      <a:lnTo>
                        <a:pt x="189" y="306"/>
                      </a:lnTo>
                      <a:lnTo>
                        <a:pt x="167" y="308"/>
                      </a:lnTo>
                      <a:lnTo>
                        <a:pt x="152" y="308"/>
                      </a:lnTo>
                      <a:lnTo>
                        <a:pt x="148" y="310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1" name="Freeform 230">
                  <a:extLst>
                    <a:ext uri="{FF2B5EF4-FFF2-40B4-BE49-F238E27FC236}">
                      <a16:creationId xmlns:a16="http://schemas.microsoft.com/office/drawing/2014/main" id="{7FC5E45A-8CD8-EED9-7059-32E33EF62C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03" y="3331"/>
                  <a:ext cx="308" cy="308"/>
                </a:xfrm>
                <a:custGeom>
                  <a:avLst/>
                  <a:gdLst>
                    <a:gd name="T0" fmla="*/ 137 w 308"/>
                    <a:gd name="T1" fmla="*/ 308 h 308"/>
                    <a:gd name="T2" fmla="*/ 102 w 308"/>
                    <a:gd name="T3" fmla="*/ 305 h 308"/>
                    <a:gd name="T4" fmla="*/ 72 w 308"/>
                    <a:gd name="T5" fmla="*/ 295 h 308"/>
                    <a:gd name="T6" fmla="*/ 48 w 308"/>
                    <a:gd name="T7" fmla="*/ 282 h 308"/>
                    <a:gd name="T8" fmla="*/ 31 w 308"/>
                    <a:gd name="T9" fmla="*/ 269 h 308"/>
                    <a:gd name="T10" fmla="*/ 18 w 308"/>
                    <a:gd name="T11" fmla="*/ 254 h 308"/>
                    <a:gd name="T12" fmla="*/ 9 w 308"/>
                    <a:gd name="T13" fmla="*/ 241 h 308"/>
                    <a:gd name="T14" fmla="*/ 4 w 308"/>
                    <a:gd name="T15" fmla="*/ 230 h 308"/>
                    <a:gd name="T16" fmla="*/ 0 w 308"/>
                    <a:gd name="T17" fmla="*/ 223 h 308"/>
                    <a:gd name="T18" fmla="*/ 0 w 308"/>
                    <a:gd name="T19" fmla="*/ 219 h 308"/>
                    <a:gd name="T20" fmla="*/ 0 w 308"/>
                    <a:gd name="T21" fmla="*/ 0 h 308"/>
                    <a:gd name="T22" fmla="*/ 308 w 308"/>
                    <a:gd name="T23" fmla="*/ 2 h 308"/>
                    <a:gd name="T24" fmla="*/ 308 w 308"/>
                    <a:gd name="T25" fmla="*/ 199 h 308"/>
                    <a:gd name="T26" fmla="*/ 300 w 308"/>
                    <a:gd name="T27" fmla="*/ 214 h 308"/>
                    <a:gd name="T28" fmla="*/ 295 w 308"/>
                    <a:gd name="T29" fmla="*/ 228 h 308"/>
                    <a:gd name="T30" fmla="*/ 287 w 308"/>
                    <a:gd name="T31" fmla="*/ 241 h 308"/>
                    <a:gd name="T32" fmla="*/ 282 w 308"/>
                    <a:gd name="T33" fmla="*/ 249 h 308"/>
                    <a:gd name="T34" fmla="*/ 280 w 308"/>
                    <a:gd name="T35" fmla="*/ 253 h 308"/>
                    <a:gd name="T36" fmla="*/ 265 w 308"/>
                    <a:gd name="T37" fmla="*/ 267 h 308"/>
                    <a:gd name="T38" fmla="*/ 245 w 308"/>
                    <a:gd name="T39" fmla="*/ 279 h 308"/>
                    <a:gd name="T40" fmla="*/ 220 w 308"/>
                    <a:gd name="T41" fmla="*/ 288 h 308"/>
                    <a:gd name="T42" fmla="*/ 196 w 308"/>
                    <a:gd name="T43" fmla="*/ 295 h 308"/>
                    <a:gd name="T44" fmla="*/ 174 w 308"/>
                    <a:gd name="T45" fmla="*/ 301 h 308"/>
                    <a:gd name="T46" fmla="*/ 156 w 308"/>
                    <a:gd name="T47" fmla="*/ 305 h 308"/>
                    <a:gd name="T48" fmla="*/ 143 w 308"/>
                    <a:gd name="T49" fmla="*/ 308 h 308"/>
                    <a:gd name="T50" fmla="*/ 137 w 308"/>
                    <a:gd name="T51" fmla="*/ 308 h 30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308"/>
                    <a:gd name="T79" fmla="*/ 0 h 308"/>
                    <a:gd name="T80" fmla="*/ 308 w 308"/>
                    <a:gd name="T81" fmla="*/ 308 h 308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308" h="308">
                      <a:moveTo>
                        <a:pt x="137" y="308"/>
                      </a:moveTo>
                      <a:lnTo>
                        <a:pt x="102" y="305"/>
                      </a:lnTo>
                      <a:lnTo>
                        <a:pt x="72" y="295"/>
                      </a:lnTo>
                      <a:lnTo>
                        <a:pt x="48" y="282"/>
                      </a:lnTo>
                      <a:lnTo>
                        <a:pt x="31" y="269"/>
                      </a:lnTo>
                      <a:lnTo>
                        <a:pt x="18" y="254"/>
                      </a:lnTo>
                      <a:lnTo>
                        <a:pt x="9" y="241"/>
                      </a:lnTo>
                      <a:lnTo>
                        <a:pt x="4" y="230"/>
                      </a:lnTo>
                      <a:lnTo>
                        <a:pt x="0" y="223"/>
                      </a:lnTo>
                      <a:lnTo>
                        <a:pt x="0" y="219"/>
                      </a:lnTo>
                      <a:lnTo>
                        <a:pt x="0" y="0"/>
                      </a:lnTo>
                      <a:lnTo>
                        <a:pt x="308" y="2"/>
                      </a:lnTo>
                      <a:lnTo>
                        <a:pt x="308" y="199"/>
                      </a:lnTo>
                      <a:lnTo>
                        <a:pt x="300" y="214"/>
                      </a:lnTo>
                      <a:lnTo>
                        <a:pt x="295" y="228"/>
                      </a:lnTo>
                      <a:lnTo>
                        <a:pt x="287" y="241"/>
                      </a:lnTo>
                      <a:lnTo>
                        <a:pt x="282" y="249"/>
                      </a:lnTo>
                      <a:lnTo>
                        <a:pt x="280" y="253"/>
                      </a:lnTo>
                      <a:lnTo>
                        <a:pt x="265" y="267"/>
                      </a:lnTo>
                      <a:lnTo>
                        <a:pt x="245" y="279"/>
                      </a:lnTo>
                      <a:lnTo>
                        <a:pt x="220" y="288"/>
                      </a:lnTo>
                      <a:lnTo>
                        <a:pt x="196" y="295"/>
                      </a:lnTo>
                      <a:lnTo>
                        <a:pt x="174" y="301"/>
                      </a:lnTo>
                      <a:lnTo>
                        <a:pt x="156" y="305"/>
                      </a:lnTo>
                      <a:lnTo>
                        <a:pt x="143" y="308"/>
                      </a:lnTo>
                      <a:lnTo>
                        <a:pt x="137" y="308"/>
                      </a:lnTo>
                      <a:close/>
                    </a:path>
                  </a:pathLst>
                </a:custGeom>
                <a:solidFill>
                  <a:srgbClr val="1A1A1A"/>
                </a:solidFill>
                <a:ln w="0">
                  <a:solidFill>
                    <a:srgbClr val="1A1A1A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2" name="Freeform 231">
                  <a:extLst>
                    <a:ext uri="{FF2B5EF4-FFF2-40B4-BE49-F238E27FC236}">
                      <a16:creationId xmlns:a16="http://schemas.microsoft.com/office/drawing/2014/main" id="{BC93A4E0-F6EA-348B-E367-F782960702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0" y="3331"/>
                  <a:ext cx="278" cy="306"/>
                </a:xfrm>
                <a:custGeom>
                  <a:avLst/>
                  <a:gdLst>
                    <a:gd name="T0" fmla="*/ 127 w 278"/>
                    <a:gd name="T1" fmla="*/ 306 h 306"/>
                    <a:gd name="T2" fmla="*/ 94 w 278"/>
                    <a:gd name="T3" fmla="*/ 303 h 306"/>
                    <a:gd name="T4" fmla="*/ 66 w 278"/>
                    <a:gd name="T5" fmla="*/ 295 h 306"/>
                    <a:gd name="T6" fmla="*/ 46 w 278"/>
                    <a:gd name="T7" fmla="*/ 286 h 306"/>
                    <a:gd name="T8" fmla="*/ 29 w 278"/>
                    <a:gd name="T9" fmla="*/ 273 h 306"/>
                    <a:gd name="T10" fmla="*/ 16 w 278"/>
                    <a:gd name="T11" fmla="*/ 260 h 306"/>
                    <a:gd name="T12" fmla="*/ 9 w 278"/>
                    <a:gd name="T13" fmla="*/ 249 h 306"/>
                    <a:gd name="T14" fmla="*/ 3 w 278"/>
                    <a:gd name="T15" fmla="*/ 238 h 306"/>
                    <a:gd name="T16" fmla="*/ 1 w 278"/>
                    <a:gd name="T17" fmla="*/ 232 h 306"/>
                    <a:gd name="T18" fmla="*/ 0 w 278"/>
                    <a:gd name="T19" fmla="*/ 228 h 306"/>
                    <a:gd name="T20" fmla="*/ 0 w 278"/>
                    <a:gd name="T21" fmla="*/ 0 h 306"/>
                    <a:gd name="T22" fmla="*/ 278 w 278"/>
                    <a:gd name="T23" fmla="*/ 2 h 306"/>
                    <a:gd name="T24" fmla="*/ 278 w 278"/>
                    <a:gd name="T25" fmla="*/ 191 h 306"/>
                    <a:gd name="T26" fmla="*/ 272 w 278"/>
                    <a:gd name="T27" fmla="*/ 206 h 306"/>
                    <a:gd name="T28" fmla="*/ 267 w 278"/>
                    <a:gd name="T29" fmla="*/ 219 h 306"/>
                    <a:gd name="T30" fmla="*/ 261 w 278"/>
                    <a:gd name="T31" fmla="*/ 232 h 306"/>
                    <a:gd name="T32" fmla="*/ 255 w 278"/>
                    <a:gd name="T33" fmla="*/ 240 h 306"/>
                    <a:gd name="T34" fmla="*/ 254 w 278"/>
                    <a:gd name="T35" fmla="*/ 243 h 306"/>
                    <a:gd name="T36" fmla="*/ 241 w 278"/>
                    <a:gd name="T37" fmla="*/ 256 h 306"/>
                    <a:gd name="T38" fmla="*/ 222 w 278"/>
                    <a:gd name="T39" fmla="*/ 269 h 306"/>
                    <a:gd name="T40" fmla="*/ 202 w 278"/>
                    <a:gd name="T41" fmla="*/ 280 h 306"/>
                    <a:gd name="T42" fmla="*/ 179 w 278"/>
                    <a:gd name="T43" fmla="*/ 290 h 306"/>
                    <a:gd name="T44" fmla="*/ 159 w 278"/>
                    <a:gd name="T45" fmla="*/ 297 h 306"/>
                    <a:gd name="T46" fmla="*/ 142 w 278"/>
                    <a:gd name="T47" fmla="*/ 303 h 306"/>
                    <a:gd name="T48" fmla="*/ 131 w 278"/>
                    <a:gd name="T49" fmla="*/ 306 h 306"/>
                    <a:gd name="T50" fmla="*/ 127 w 278"/>
                    <a:gd name="T51" fmla="*/ 306 h 30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278"/>
                    <a:gd name="T79" fmla="*/ 0 h 306"/>
                    <a:gd name="T80" fmla="*/ 278 w 278"/>
                    <a:gd name="T81" fmla="*/ 306 h 30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278" h="306">
                      <a:moveTo>
                        <a:pt x="127" y="306"/>
                      </a:moveTo>
                      <a:lnTo>
                        <a:pt x="94" y="303"/>
                      </a:lnTo>
                      <a:lnTo>
                        <a:pt x="66" y="295"/>
                      </a:lnTo>
                      <a:lnTo>
                        <a:pt x="46" y="286"/>
                      </a:lnTo>
                      <a:lnTo>
                        <a:pt x="29" y="273"/>
                      </a:lnTo>
                      <a:lnTo>
                        <a:pt x="16" y="260"/>
                      </a:lnTo>
                      <a:lnTo>
                        <a:pt x="9" y="249"/>
                      </a:lnTo>
                      <a:lnTo>
                        <a:pt x="3" y="238"/>
                      </a:lnTo>
                      <a:lnTo>
                        <a:pt x="1" y="232"/>
                      </a:lnTo>
                      <a:lnTo>
                        <a:pt x="0" y="228"/>
                      </a:lnTo>
                      <a:lnTo>
                        <a:pt x="0" y="0"/>
                      </a:lnTo>
                      <a:lnTo>
                        <a:pt x="278" y="2"/>
                      </a:lnTo>
                      <a:lnTo>
                        <a:pt x="278" y="191"/>
                      </a:lnTo>
                      <a:lnTo>
                        <a:pt x="272" y="206"/>
                      </a:lnTo>
                      <a:lnTo>
                        <a:pt x="267" y="219"/>
                      </a:lnTo>
                      <a:lnTo>
                        <a:pt x="261" y="232"/>
                      </a:lnTo>
                      <a:lnTo>
                        <a:pt x="255" y="240"/>
                      </a:lnTo>
                      <a:lnTo>
                        <a:pt x="254" y="243"/>
                      </a:lnTo>
                      <a:lnTo>
                        <a:pt x="241" y="256"/>
                      </a:lnTo>
                      <a:lnTo>
                        <a:pt x="222" y="269"/>
                      </a:lnTo>
                      <a:lnTo>
                        <a:pt x="202" y="280"/>
                      </a:lnTo>
                      <a:lnTo>
                        <a:pt x="179" y="290"/>
                      </a:lnTo>
                      <a:lnTo>
                        <a:pt x="159" y="297"/>
                      </a:lnTo>
                      <a:lnTo>
                        <a:pt x="142" y="303"/>
                      </a:lnTo>
                      <a:lnTo>
                        <a:pt x="131" y="306"/>
                      </a:lnTo>
                      <a:lnTo>
                        <a:pt x="127" y="306"/>
                      </a:lnTo>
                      <a:close/>
                    </a:path>
                  </a:pathLst>
                </a:custGeom>
                <a:solidFill>
                  <a:srgbClr val="333333"/>
                </a:solidFill>
                <a:ln w="0">
                  <a:solidFill>
                    <a:srgbClr val="333333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3" name="Freeform 232">
                  <a:extLst>
                    <a:ext uri="{FF2B5EF4-FFF2-40B4-BE49-F238E27FC236}">
                      <a16:creationId xmlns:a16="http://schemas.microsoft.com/office/drawing/2014/main" id="{C4270E29-4733-F0A0-0368-7583E39E4E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38" y="3331"/>
                  <a:ext cx="249" cy="306"/>
                </a:xfrm>
                <a:custGeom>
                  <a:avLst/>
                  <a:gdLst>
                    <a:gd name="T0" fmla="*/ 115 w 249"/>
                    <a:gd name="T1" fmla="*/ 306 h 306"/>
                    <a:gd name="T2" fmla="*/ 82 w 249"/>
                    <a:gd name="T3" fmla="*/ 303 h 306"/>
                    <a:gd name="T4" fmla="*/ 56 w 249"/>
                    <a:gd name="T5" fmla="*/ 295 h 306"/>
                    <a:gd name="T6" fmla="*/ 35 w 249"/>
                    <a:gd name="T7" fmla="*/ 284 h 306"/>
                    <a:gd name="T8" fmla="*/ 20 w 249"/>
                    <a:gd name="T9" fmla="*/ 271 h 306"/>
                    <a:gd name="T10" fmla="*/ 11 w 249"/>
                    <a:gd name="T11" fmla="*/ 260 h 306"/>
                    <a:gd name="T12" fmla="*/ 4 w 249"/>
                    <a:gd name="T13" fmla="*/ 249 h 306"/>
                    <a:gd name="T14" fmla="*/ 0 w 249"/>
                    <a:gd name="T15" fmla="*/ 241 h 306"/>
                    <a:gd name="T16" fmla="*/ 0 w 249"/>
                    <a:gd name="T17" fmla="*/ 240 h 306"/>
                    <a:gd name="T18" fmla="*/ 0 w 249"/>
                    <a:gd name="T19" fmla="*/ 0 h 306"/>
                    <a:gd name="T20" fmla="*/ 249 w 249"/>
                    <a:gd name="T21" fmla="*/ 2 h 306"/>
                    <a:gd name="T22" fmla="*/ 249 w 249"/>
                    <a:gd name="T23" fmla="*/ 186 h 306"/>
                    <a:gd name="T24" fmla="*/ 243 w 249"/>
                    <a:gd name="T25" fmla="*/ 197 h 306"/>
                    <a:gd name="T26" fmla="*/ 237 w 249"/>
                    <a:gd name="T27" fmla="*/ 210 h 306"/>
                    <a:gd name="T28" fmla="*/ 232 w 249"/>
                    <a:gd name="T29" fmla="*/ 223 h 306"/>
                    <a:gd name="T30" fmla="*/ 228 w 249"/>
                    <a:gd name="T31" fmla="*/ 230 h 306"/>
                    <a:gd name="T32" fmla="*/ 226 w 249"/>
                    <a:gd name="T33" fmla="*/ 234 h 306"/>
                    <a:gd name="T34" fmla="*/ 215 w 249"/>
                    <a:gd name="T35" fmla="*/ 245 h 306"/>
                    <a:gd name="T36" fmla="*/ 198 w 249"/>
                    <a:gd name="T37" fmla="*/ 258 h 306"/>
                    <a:gd name="T38" fmla="*/ 180 w 249"/>
                    <a:gd name="T39" fmla="*/ 271 h 306"/>
                    <a:gd name="T40" fmla="*/ 161 w 249"/>
                    <a:gd name="T41" fmla="*/ 282 h 306"/>
                    <a:gd name="T42" fmla="*/ 145 w 249"/>
                    <a:gd name="T43" fmla="*/ 292 h 306"/>
                    <a:gd name="T44" fmla="*/ 130 w 249"/>
                    <a:gd name="T45" fmla="*/ 299 h 306"/>
                    <a:gd name="T46" fmla="*/ 119 w 249"/>
                    <a:gd name="T47" fmla="*/ 305 h 306"/>
                    <a:gd name="T48" fmla="*/ 115 w 249"/>
                    <a:gd name="T49" fmla="*/ 306 h 30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49"/>
                    <a:gd name="T76" fmla="*/ 0 h 306"/>
                    <a:gd name="T77" fmla="*/ 249 w 249"/>
                    <a:gd name="T78" fmla="*/ 306 h 306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49" h="306">
                      <a:moveTo>
                        <a:pt x="115" y="306"/>
                      </a:moveTo>
                      <a:lnTo>
                        <a:pt x="82" y="303"/>
                      </a:lnTo>
                      <a:lnTo>
                        <a:pt x="56" y="295"/>
                      </a:lnTo>
                      <a:lnTo>
                        <a:pt x="35" y="284"/>
                      </a:lnTo>
                      <a:lnTo>
                        <a:pt x="20" y="271"/>
                      </a:lnTo>
                      <a:lnTo>
                        <a:pt x="11" y="260"/>
                      </a:lnTo>
                      <a:lnTo>
                        <a:pt x="4" y="249"/>
                      </a:lnTo>
                      <a:lnTo>
                        <a:pt x="0" y="241"/>
                      </a:lnTo>
                      <a:lnTo>
                        <a:pt x="0" y="240"/>
                      </a:lnTo>
                      <a:lnTo>
                        <a:pt x="0" y="0"/>
                      </a:lnTo>
                      <a:lnTo>
                        <a:pt x="249" y="2"/>
                      </a:lnTo>
                      <a:lnTo>
                        <a:pt x="249" y="186"/>
                      </a:lnTo>
                      <a:lnTo>
                        <a:pt x="243" y="197"/>
                      </a:lnTo>
                      <a:lnTo>
                        <a:pt x="237" y="210"/>
                      </a:lnTo>
                      <a:lnTo>
                        <a:pt x="232" y="223"/>
                      </a:lnTo>
                      <a:lnTo>
                        <a:pt x="228" y="230"/>
                      </a:lnTo>
                      <a:lnTo>
                        <a:pt x="226" y="234"/>
                      </a:lnTo>
                      <a:lnTo>
                        <a:pt x="215" y="245"/>
                      </a:lnTo>
                      <a:lnTo>
                        <a:pt x="198" y="258"/>
                      </a:lnTo>
                      <a:lnTo>
                        <a:pt x="180" y="271"/>
                      </a:lnTo>
                      <a:lnTo>
                        <a:pt x="161" y="282"/>
                      </a:lnTo>
                      <a:lnTo>
                        <a:pt x="145" y="292"/>
                      </a:lnTo>
                      <a:lnTo>
                        <a:pt x="130" y="299"/>
                      </a:lnTo>
                      <a:lnTo>
                        <a:pt x="119" y="305"/>
                      </a:lnTo>
                      <a:lnTo>
                        <a:pt x="115" y="306"/>
                      </a:lnTo>
                      <a:close/>
                    </a:path>
                  </a:pathLst>
                </a:custGeom>
                <a:solidFill>
                  <a:srgbClr val="4D4D4D"/>
                </a:solidFill>
                <a:ln w="0">
                  <a:solidFill>
                    <a:srgbClr val="4D4D4D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4" name="Freeform 233">
                  <a:extLst>
                    <a:ext uri="{FF2B5EF4-FFF2-40B4-BE49-F238E27FC236}">
                      <a16:creationId xmlns:a16="http://schemas.microsoft.com/office/drawing/2014/main" id="{56CEEC0C-D1A5-73B1-B6D1-BABE85B71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5" y="3333"/>
                  <a:ext cx="219" cy="303"/>
                </a:xfrm>
                <a:custGeom>
                  <a:avLst/>
                  <a:gdLst>
                    <a:gd name="T0" fmla="*/ 105 w 219"/>
                    <a:gd name="T1" fmla="*/ 303 h 303"/>
                    <a:gd name="T2" fmla="*/ 76 w 219"/>
                    <a:gd name="T3" fmla="*/ 301 h 303"/>
                    <a:gd name="T4" fmla="*/ 52 w 219"/>
                    <a:gd name="T5" fmla="*/ 293 h 303"/>
                    <a:gd name="T6" fmla="*/ 33 w 219"/>
                    <a:gd name="T7" fmla="*/ 284 h 303"/>
                    <a:gd name="T8" fmla="*/ 20 w 219"/>
                    <a:gd name="T9" fmla="*/ 275 h 303"/>
                    <a:gd name="T10" fmla="*/ 11 w 219"/>
                    <a:gd name="T11" fmla="*/ 264 h 303"/>
                    <a:gd name="T12" fmla="*/ 3 w 219"/>
                    <a:gd name="T13" fmla="*/ 254 h 303"/>
                    <a:gd name="T14" fmla="*/ 2 w 219"/>
                    <a:gd name="T15" fmla="*/ 249 h 303"/>
                    <a:gd name="T16" fmla="*/ 0 w 219"/>
                    <a:gd name="T17" fmla="*/ 247 h 303"/>
                    <a:gd name="T18" fmla="*/ 0 w 219"/>
                    <a:gd name="T19" fmla="*/ 0 h 303"/>
                    <a:gd name="T20" fmla="*/ 219 w 219"/>
                    <a:gd name="T21" fmla="*/ 0 h 303"/>
                    <a:gd name="T22" fmla="*/ 219 w 219"/>
                    <a:gd name="T23" fmla="*/ 176 h 303"/>
                    <a:gd name="T24" fmla="*/ 215 w 219"/>
                    <a:gd name="T25" fmla="*/ 188 h 303"/>
                    <a:gd name="T26" fmla="*/ 209 w 219"/>
                    <a:gd name="T27" fmla="*/ 201 h 303"/>
                    <a:gd name="T28" fmla="*/ 206 w 219"/>
                    <a:gd name="T29" fmla="*/ 210 h 303"/>
                    <a:gd name="T30" fmla="*/ 202 w 219"/>
                    <a:gd name="T31" fmla="*/ 219 h 303"/>
                    <a:gd name="T32" fmla="*/ 200 w 219"/>
                    <a:gd name="T33" fmla="*/ 223 h 303"/>
                    <a:gd name="T34" fmla="*/ 191 w 219"/>
                    <a:gd name="T35" fmla="*/ 234 h 303"/>
                    <a:gd name="T36" fmla="*/ 176 w 219"/>
                    <a:gd name="T37" fmla="*/ 247 h 303"/>
                    <a:gd name="T38" fmla="*/ 161 w 219"/>
                    <a:gd name="T39" fmla="*/ 260 h 303"/>
                    <a:gd name="T40" fmla="*/ 144 w 219"/>
                    <a:gd name="T41" fmla="*/ 273 h 303"/>
                    <a:gd name="T42" fmla="*/ 130 w 219"/>
                    <a:gd name="T43" fmla="*/ 284 h 303"/>
                    <a:gd name="T44" fmla="*/ 117 w 219"/>
                    <a:gd name="T45" fmla="*/ 295 h 303"/>
                    <a:gd name="T46" fmla="*/ 109 w 219"/>
                    <a:gd name="T47" fmla="*/ 301 h 303"/>
                    <a:gd name="T48" fmla="*/ 105 w 219"/>
                    <a:gd name="T49" fmla="*/ 303 h 30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19"/>
                    <a:gd name="T76" fmla="*/ 0 h 303"/>
                    <a:gd name="T77" fmla="*/ 219 w 219"/>
                    <a:gd name="T78" fmla="*/ 303 h 30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19" h="303">
                      <a:moveTo>
                        <a:pt x="105" y="303"/>
                      </a:moveTo>
                      <a:lnTo>
                        <a:pt x="76" y="301"/>
                      </a:lnTo>
                      <a:lnTo>
                        <a:pt x="52" y="293"/>
                      </a:lnTo>
                      <a:lnTo>
                        <a:pt x="33" y="284"/>
                      </a:lnTo>
                      <a:lnTo>
                        <a:pt x="20" y="275"/>
                      </a:lnTo>
                      <a:lnTo>
                        <a:pt x="11" y="264"/>
                      </a:lnTo>
                      <a:lnTo>
                        <a:pt x="3" y="254"/>
                      </a:lnTo>
                      <a:lnTo>
                        <a:pt x="2" y="249"/>
                      </a:lnTo>
                      <a:lnTo>
                        <a:pt x="0" y="247"/>
                      </a:lnTo>
                      <a:lnTo>
                        <a:pt x="0" y="0"/>
                      </a:lnTo>
                      <a:lnTo>
                        <a:pt x="219" y="0"/>
                      </a:lnTo>
                      <a:lnTo>
                        <a:pt x="219" y="176"/>
                      </a:lnTo>
                      <a:lnTo>
                        <a:pt x="215" y="188"/>
                      </a:lnTo>
                      <a:lnTo>
                        <a:pt x="209" y="201"/>
                      </a:lnTo>
                      <a:lnTo>
                        <a:pt x="206" y="210"/>
                      </a:lnTo>
                      <a:lnTo>
                        <a:pt x="202" y="219"/>
                      </a:lnTo>
                      <a:lnTo>
                        <a:pt x="200" y="223"/>
                      </a:lnTo>
                      <a:lnTo>
                        <a:pt x="191" y="234"/>
                      </a:lnTo>
                      <a:lnTo>
                        <a:pt x="176" y="247"/>
                      </a:lnTo>
                      <a:lnTo>
                        <a:pt x="161" y="260"/>
                      </a:lnTo>
                      <a:lnTo>
                        <a:pt x="144" y="273"/>
                      </a:lnTo>
                      <a:lnTo>
                        <a:pt x="130" y="284"/>
                      </a:lnTo>
                      <a:lnTo>
                        <a:pt x="117" y="295"/>
                      </a:lnTo>
                      <a:lnTo>
                        <a:pt x="109" y="301"/>
                      </a:lnTo>
                      <a:lnTo>
                        <a:pt x="105" y="303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0">
                  <a:solidFill>
                    <a:srgbClr val="66666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5" name="Freeform 234">
                  <a:extLst>
                    <a:ext uri="{FF2B5EF4-FFF2-40B4-BE49-F238E27FC236}">
                      <a16:creationId xmlns:a16="http://schemas.microsoft.com/office/drawing/2014/main" id="{A4D132A2-C01F-0356-FAD1-9A6DF06ACC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3" y="3333"/>
                  <a:ext cx="189" cy="303"/>
                </a:xfrm>
                <a:custGeom>
                  <a:avLst/>
                  <a:gdLst>
                    <a:gd name="T0" fmla="*/ 95 w 189"/>
                    <a:gd name="T1" fmla="*/ 303 h 303"/>
                    <a:gd name="T2" fmla="*/ 65 w 189"/>
                    <a:gd name="T3" fmla="*/ 299 h 303"/>
                    <a:gd name="T4" fmla="*/ 41 w 189"/>
                    <a:gd name="T5" fmla="*/ 293 h 303"/>
                    <a:gd name="T6" fmla="*/ 24 w 189"/>
                    <a:gd name="T7" fmla="*/ 284 h 303"/>
                    <a:gd name="T8" fmla="*/ 11 w 189"/>
                    <a:gd name="T9" fmla="*/ 275 h 303"/>
                    <a:gd name="T10" fmla="*/ 4 w 189"/>
                    <a:gd name="T11" fmla="*/ 265 h 303"/>
                    <a:gd name="T12" fmla="*/ 0 w 189"/>
                    <a:gd name="T13" fmla="*/ 258 h 303"/>
                    <a:gd name="T14" fmla="*/ 0 w 189"/>
                    <a:gd name="T15" fmla="*/ 256 h 303"/>
                    <a:gd name="T16" fmla="*/ 0 w 189"/>
                    <a:gd name="T17" fmla="*/ 0 h 303"/>
                    <a:gd name="T18" fmla="*/ 189 w 189"/>
                    <a:gd name="T19" fmla="*/ 0 h 303"/>
                    <a:gd name="T20" fmla="*/ 189 w 189"/>
                    <a:gd name="T21" fmla="*/ 169 h 303"/>
                    <a:gd name="T22" fmla="*/ 184 w 189"/>
                    <a:gd name="T23" fmla="*/ 182 h 303"/>
                    <a:gd name="T24" fmla="*/ 178 w 189"/>
                    <a:gd name="T25" fmla="*/ 197 h 303"/>
                    <a:gd name="T26" fmla="*/ 175 w 189"/>
                    <a:gd name="T27" fmla="*/ 208 h 303"/>
                    <a:gd name="T28" fmla="*/ 173 w 189"/>
                    <a:gd name="T29" fmla="*/ 212 h 303"/>
                    <a:gd name="T30" fmla="*/ 165 w 189"/>
                    <a:gd name="T31" fmla="*/ 223 h 303"/>
                    <a:gd name="T32" fmla="*/ 154 w 189"/>
                    <a:gd name="T33" fmla="*/ 236 h 303"/>
                    <a:gd name="T34" fmla="*/ 141 w 189"/>
                    <a:gd name="T35" fmla="*/ 251 h 303"/>
                    <a:gd name="T36" fmla="*/ 126 w 189"/>
                    <a:gd name="T37" fmla="*/ 265 h 303"/>
                    <a:gd name="T38" fmla="*/ 115 w 189"/>
                    <a:gd name="T39" fmla="*/ 280 h 303"/>
                    <a:gd name="T40" fmla="*/ 104 w 189"/>
                    <a:gd name="T41" fmla="*/ 291 h 303"/>
                    <a:gd name="T42" fmla="*/ 97 w 189"/>
                    <a:gd name="T43" fmla="*/ 299 h 303"/>
                    <a:gd name="T44" fmla="*/ 95 w 189"/>
                    <a:gd name="T45" fmla="*/ 303 h 30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89"/>
                    <a:gd name="T70" fmla="*/ 0 h 303"/>
                    <a:gd name="T71" fmla="*/ 189 w 189"/>
                    <a:gd name="T72" fmla="*/ 303 h 30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89" h="303">
                      <a:moveTo>
                        <a:pt x="95" y="303"/>
                      </a:moveTo>
                      <a:lnTo>
                        <a:pt x="65" y="299"/>
                      </a:lnTo>
                      <a:lnTo>
                        <a:pt x="41" y="293"/>
                      </a:lnTo>
                      <a:lnTo>
                        <a:pt x="24" y="284"/>
                      </a:lnTo>
                      <a:lnTo>
                        <a:pt x="11" y="275"/>
                      </a:lnTo>
                      <a:lnTo>
                        <a:pt x="4" y="265"/>
                      </a:lnTo>
                      <a:lnTo>
                        <a:pt x="0" y="258"/>
                      </a:lnTo>
                      <a:lnTo>
                        <a:pt x="0" y="256"/>
                      </a:lnTo>
                      <a:lnTo>
                        <a:pt x="0" y="0"/>
                      </a:lnTo>
                      <a:lnTo>
                        <a:pt x="189" y="0"/>
                      </a:lnTo>
                      <a:lnTo>
                        <a:pt x="189" y="169"/>
                      </a:lnTo>
                      <a:lnTo>
                        <a:pt x="184" y="182"/>
                      </a:lnTo>
                      <a:lnTo>
                        <a:pt x="178" y="197"/>
                      </a:lnTo>
                      <a:lnTo>
                        <a:pt x="175" y="208"/>
                      </a:lnTo>
                      <a:lnTo>
                        <a:pt x="173" y="212"/>
                      </a:lnTo>
                      <a:lnTo>
                        <a:pt x="165" y="223"/>
                      </a:lnTo>
                      <a:lnTo>
                        <a:pt x="154" y="236"/>
                      </a:lnTo>
                      <a:lnTo>
                        <a:pt x="141" y="251"/>
                      </a:lnTo>
                      <a:lnTo>
                        <a:pt x="126" y="265"/>
                      </a:lnTo>
                      <a:lnTo>
                        <a:pt x="115" y="280"/>
                      </a:lnTo>
                      <a:lnTo>
                        <a:pt x="104" y="291"/>
                      </a:lnTo>
                      <a:lnTo>
                        <a:pt x="97" y="299"/>
                      </a:lnTo>
                      <a:lnTo>
                        <a:pt x="95" y="303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 w="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6" name="Freeform 235">
                  <a:extLst>
                    <a:ext uri="{FF2B5EF4-FFF2-40B4-BE49-F238E27FC236}">
                      <a16:creationId xmlns:a16="http://schemas.microsoft.com/office/drawing/2014/main" id="{1B90FCCB-DDDD-EADC-9861-838142EAD9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0" y="3333"/>
                  <a:ext cx="159" cy="301"/>
                </a:xfrm>
                <a:custGeom>
                  <a:avLst/>
                  <a:gdLst>
                    <a:gd name="T0" fmla="*/ 83 w 159"/>
                    <a:gd name="T1" fmla="*/ 301 h 301"/>
                    <a:gd name="T2" fmla="*/ 54 w 159"/>
                    <a:gd name="T3" fmla="*/ 299 h 301"/>
                    <a:gd name="T4" fmla="*/ 32 w 159"/>
                    <a:gd name="T5" fmla="*/ 293 h 301"/>
                    <a:gd name="T6" fmla="*/ 17 w 159"/>
                    <a:gd name="T7" fmla="*/ 284 h 301"/>
                    <a:gd name="T8" fmla="*/ 7 w 159"/>
                    <a:gd name="T9" fmla="*/ 275 h 301"/>
                    <a:gd name="T10" fmla="*/ 2 w 159"/>
                    <a:gd name="T11" fmla="*/ 267 h 301"/>
                    <a:gd name="T12" fmla="*/ 0 w 159"/>
                    <a:gd name="T13" fmla="*/ 265 h 301"/>
                    <a:gd name="T14" fmla="*/ 0 w 159"/>
                    <a:gd name="T15" fmla="*/ 0 h 301"/>
                    <a:gd name="T16" fmla="*/ 159 w 159"/>
                    <a:gd name="T17" fmla="*/ 0 h 301"/>
                    <a:gd name="T18" fmla="*/ 159 w 159"/>
                    <a:gd name="T19" fmla="*/ 162 h 301"/>
                    <a:gd name="T20" fmla="*/ 156 w 159"/>
                    <a:gd name="T21" fmla="*/ 173 h 301"/>
                    <a:gd name="T22" fmla="*/ 152 w 159"/>
                    <a:gd name="T23" fmla="*/ 188 h 301"/>
                    <a:gd name="T24" fmla="*/ 148 w 159"/>
                    <a:gd name="T25" fmla="*/ 199 h 301"/>
                    <a:gd name="T26" fmla="*/ 146 w 159"/>
                    <a:gd name="T27" fmla="*/ 202 h 301"/>
                    <a:gd name="T28" fmla="*/ 141 w 159"/>
                    <a:gd name="T29" fmla="*/ 212 h 301"/>
                    <a:gd name="T30" fmla="*/ 132 w 159"/>
                    <a:gd name="T31" fmla="*/ 226 h 301"/>
                    <a:gd name="T32" fmla="*/ 121 w 159"/>
                    <a:gd name="T33" fmla="*/ 241 h 301"/>
                    <a:gd name="T34" fmla="*/ 109 w 159"/>
                    <a:gd name="T35" fmla="*/ 260 h 301"/>
                    <a:gd name="T36" fmla="*/ 100 w 159"/>
                    <a:gd name="T37" fmla="*/ 275 h 301"/>
                    <a:gd name="T38" fmla="*/ 91 w 159"/>
                    <a:gd name="T39" fmla="*/ 290 h 301"/>
                    <a:gd name="T40" fmla="*/ 85 w 159"/>
                    <a:gd name="T41" fmla="*/ 299 h 301"/>
                    <a:gd name="T42" fmla="*/ 83 w 159"/>
                    <a:gd name="T43" fmla="*/ 301 h 30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59"/>
                    <a:gd name="T67" fmla="*/ 0 h 301"/>
                    <a:gd name="T68" fmla="*/ 159 w 159"/>
                    <a:gd name="T69" fmla="*/ 301 h 30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59" h="301">
                      <a:moveTo>
                        <a:pt x="83" y="301"/>
                      </a:moveTo>
                      <a:lnTo>
                        <a:pt x="54" y="299"/>
                      </a:lnTo>
                      <a:lnTo>
                        <a:pt x="32" y="293"/>
                      </a:lnTo>
                      <a:lnTo>
                        <a:pt x="17" y="284"/>
                      </a:lnTo>
                      <a:lnTo>
                        <a:pt x="7" y="275"/>
                      </a:lnTo>
                      <a:lnTo>
                        <a:pt x="2" y="267"/>
                      </a:lnTo>
                      <a:lnTo>
                        <a:pt x="0" y="265"/>
                      </a:lnTo>
                      <a:lnTo>
                        <a:pt x="0" y="0"/>
                      </a:lnTo>
                      <a:lnTo>
                        <a:pt x="159" y="0"/>
                      </a:lnTo>
                      <a:lnTo>
                        <a:pt x="159" y="162"/>
                      </a:lnTo>
                      <a:lnTo>
                        <a:pt x="156" y="173"/>
                      </a:lnTo>
                      <a:lnTo>
                        <a:pt x="152" y="188"/>
                      </a:lnTo>
                      <a:lnTo>
                        <a:pt x="148" y="199"/>
                      </a:lnTo>
                      <a:lnTo>
                        <a:pt x="146" y="202"/>
                      </a:lnTo>
                      <a:lnTo>
                        <a:pt x="141" y="212"/>
                      </a:lnTo>
                      <a:lnTo>
                        <a:pt x="132" y="226"/>
                      </a:lnTo>
                      <a:lnTo>
                        <a:pt x="121" y="241"/>
                      </a:lnTo>
                      <a:lnTo>
                        <a:pt x="109" y="260"/>
                      </a:lnTo>
                      <a:lnTo>
                        <a:pt x="100" y="275"/>
                      </a:lnTo>
                      <a:lnTo>
                        <a:pt x="91" y="290"/>
                      </a:lnTo>
                      <a:lnTo>
                        <a:pt x="85" y="299"/>
                      </a:lnTo>
                      <a:lnTo>
                        <a:pt x="83" y="301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 w="0">
                  <a:solidFill>
                    <a:srgbClr val="999999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7" name="Freeform 236">
                  <a:extLst>
                    <a:ext uri="{FF2B5EF4-FFF2-40B4-BE49-F238E27FC236}">
                      <a16:creationId xmlns:a16="http://schemas.microsoft.com/office/drawing/2014/main" id="{84F71182-499A-C4C0-54AF-997997D81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7" y="3333"/>
                  <a:ext cx="129" cy="301"/>
                </a:xfrm>
                <a:custGeom>
                  <a:avLst/>
                  <a:gdLst>
                    <a:gd name="T0" fmla="*/ 74 w 129"/>
                    <a:gd name="T1" fmla="*/ 301 h 301"/>
                    <a:gd name="T2" fmla="*/ 48 w 129"/>
                    <a:gd name="T3" fmla="*/ 299 h 301"/>
                    <a:gd name="T4" fmla="*/ 29 w 129"/>
                    <a:gd name="T5" fmla="*/ 295 h 301"/>
                    <a:gd name="T6" fmla="*/ 16 w 129"/>
                    <a:gd name="T7" fmla="*/ 288 h 301"/>
                    <a:gd name="T8" fmla="*/ 7 w 129"/>
                    <a:gd name="T9" fmla="*/ 282 h 301"/>
                    <a:gd name="T10" fmla="*/ 2 w 129"/>
                    <a:gd name="T11" fmla="*/ 277 h 301"/>
                    <a:gd name="T12" fmla="*/ 0 w 129"/>
                    <a:gd name="T13" fmla="*/ 275 h 301"/>
                    <a:gd name="T14" fmla="*/ 0 w 129"/>
                    <a:gd name="T15" fmla="*/ 0 h 301"/>
                    <a:gd name="T16" fmla="*/ 129 w 129"/>
                    <a:gd name="T17" fmla="*/ 0 h 301"/>
                    <a:gd name="T18" fmla="*/ 129 w 129"/>
                    <a:gd name="T19" fmla="*/ 156 h 301"/>
                    <a:gd name="T20" fmla="*/ 128 w 129"/>
                    <a:gd name="T21" fmla="*/ 165 h 301"/>
                    <a:gd name="T22" fmla="*/ 124 w 129"/>
                    <a:gd name="T23" fmla="*/ 178 h 301"/>
                    <a:gd name="T24" fmla="*/ 122 w 129"/>
                    <a:gd name="T25" fmla="*/ 189 h 301"/>
                    <a:gd name="T26" fmla="*/ 120 w 129"/>
                    <a:gd name="T27" fmla="*/ 193 h 301"/>
                    <a:gd name="T28" fmla="*/ 116 w 129"/>
                    <a:gd name="T29" fmla="*/ 202 h 301"/>
                    <a:gd name="T30" fmla="*/ 109 w 129"/>
                    <a:gd name="T31" fmla="*/ 215 h 301"/>
                    <a:gd name="T32" fmla="*/ 102 w 129"/>
                    <a:gd name="T33" fmla="*/ 234 h 301"/>
                    <a:gd name="T34" fmla="*/ 92 w 129"/>
                    <a:gd name="T35" fmla="*/ 252 h 301"/>
                    <a:gd name="T36" fmla="*/ 85 w 129"/>
                    <a:gd name="T37" fmla="*/ 271 h 301"/>
                    <a:gd name="T38" fmla="*/ 79 w 129"/>
                    <a:gd name="T39" fmla="*/ 286 h 301"/>
                    <a:gd name="T40" fmla="*/ 76 w 129"/>
                    <a:gd name="T41" fmla="*/ 297 h 301"/>
                    <a:gd name="T42" fmla="*/ 74 w 129"/>
                    <a:gd name="T43" fmla="*/ 301 h 301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129"/>
                    <a:gd name="T67" fmla="*/ 0 h 301"/>
                    <a:gd name="T68" fmla="*/ 129 w 129"/>
                    <a:gd name="T69" fmla="*/ 301 h 301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129" h="301">
                      <a:moveTo>
                        <a:pt x="74" y="301"/>
                      </a:moveTo>
                      <a:lnTo>
                        <a:pt x="48" y="299"/>
                      </a:lnTo>
                      <a:lnTo>
                        <a:pt x="29" y="295"/>
                      </a:lnTo>
                      <a:lnTo>
                        <a:pt x="16" y="288"/>
                      </a:lnTo>
                      <a:lnTo>
                        <a:pt x="7" y="282"/>
                      </a:lnTo>
                      <a:lnTo>
                        <a:pt x="2" y="277"/>
                      </a:lnTo>
                      <a:lnTo>
                        <a:pt x="0" y="275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9" y="156"/>
                      </a:lnTo>
                      <a:lnTo>
                        <a:pt x="128" y="165"/>
                      </a:lnTo>
                      <a:lnTo>
                        <a:pt x="124" y="178"/>
                      </a:lnTo>
                      <a:lnTo>
                        <a:pt x="122" y="189"/>
                      </a:lnTo>
                      <a:lnTo>
                        <a:pt x="120" y="193"/>
                      </a:lnTo>
                      <a:lnTo>
                        <a:pt x="116" y="202"/>
                      </a:lnTo>
                      <a:lnTo>
                        <a:pt x="109" y="215"/>
                      </a:lnTo>
                      <a:lnTo>
                        <a:pt x="102" y="234"/>
                      </a:lnTo>
                      <a:lnTo>
                        <a:pt x="92" y="252"/>
                      </a:lnTo>
                      <a:lnTo>
                        <a:pt x="85" y="271"/>
                      </a:lnTo>
                      <a:lnTo>
                        <a:pt x="79" y="286"/>
                      </a:lnTo>
                      <a:lnTo>
                        <a:pt x="76" y="297"/>
                      </a:lnTo>
                      <a:lnTo>
                        <a:pt x="74" y="301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0">
                  <a:solidFill>
                    <a:srgbClr val="B2B2B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8" name="Freeform 237">
                  <a:extLst>
                    <a:ext uri="{FF2B5EF4-FFF2-40B4-BE49-F238E27FC236}">
                      <a16:creationId xmlns:a16="http://schemas.microsoft.com/office/drawing/2014/main" id="{49C88CD1-7766-AC0C-AB4A-D3CEFC5E7E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5" y="3333"/>
                  <a:ext cx="100" cy="299"/>
                </a:xfrm>
                <a:custGeom>
                  <a:avLst/>
                  <a:gdLst>
                    <a:gd name="T0" fmla="*/ 61 w 100"/>
                    <a:gd name="T1" fmla="*/ 299 h 299"/>
                    <a:gd name="T2" fmla="*/ 37 w 100"/>
                    <a:gd name="T3" fmla="*/ 299 h 299"/>
                    <a:gd name="T4" fmla="*/ 21 w 100"/>
                    <a:gd name="T5" fmla="*/ 295 h 299"/>
                    <a:gd name="T6" fmla="*/ 9 w 100"/>
                    <a:gd name="T7" fmla="*/ 290 h 299"/>
                    <a:gd name="T8" fmla="*/ 2 w 100"/>
                    <a:gd name="T9" fmla="*/ 286 h 299"/>
                    <a:gd name="T10" fmla="*/ 0 w 100"/>
                    <a:gd name="T11" fmla="*/ 284 h 299"/>
                    <a:gd name="T12" fmla="*/ 0 w 100"/>
                    <a:gd name="T13" fmla="*/ 2 h 299"/>
                    <a:gd name="T14" fmla="*/ 100 w 100"/>
                    <a:gd name="T15" fmla="*/ 0 h 299"/>
                    <a:gd name="T16" fmla="*/ 100 w 100"/>
                    <a:gd name="T17" fmla="*/ 149 h 299"/>
                    <a:gd name="T18" fmla="*/ 98 w 100"/>
                    <a:gd name="T19" fmla="*/ 156 h 299"/>
                    <a:gd name="T20" fmla="*/ 97 w 100"/>
                    <a:gd name="T21" fmla="*/ 169 h 299"/>
                    <a:gd name="T22" fmla="*/ 95 w 100"/>
                    <a:gd name="T23" fmla="*/ 178 h 299"/>
                    <a:gd name="T24" fmla="*/ 93 w 100"/>
                    <a:gd name="T25" fmla="*/ 184 h 299"/>
                    <a:gd name="T26" fmla="*/ 91 w 100"/>
                    <a:gd name="T27" fmla="*/ 191 h 299"/>
                    <a:gd name="T28" fmla="*/ 86 w 100"/>
                    <a:gd name="T29" fmla="*/ 206 h 299"/>
                    <a:gd name="T30" fmla="*/ 80 w 100"/>
                    <a:gd name="T31" fmla="*/ 225 h 299"/>
                    <a:gd name="T32" fmla="*/ 74 w 100"/>
                    <a:gd name="T33" fmla="*/ 245 h 299"/>
                    <a:gd name="T34" fmla="*/ 71 w 100"/>
                    <a:gd name="T35" fmla="*/ 265 h 299"/>
                    <a:gd name="T36" fmla="*/ 65 w 100"/>
                    <a:gd name="T37" fmla="*/ 282 h 299"/>
                    <a:gd name="T38" fmla="*/ 63 w 100"/>
                    <a:gd name="T39" fmla="*/ 295 h 299"/>
                    <a:gd name="T40" fmla="*/ 61 w 100"/>
                    <a:gd name="T41" fmla="*/ 299 h 299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0"/>
                    <a:gd name="T64" fmla="*/ 0 h 299"/>
                    <a:gd name="T65" fmla="*/ 100 w 100"/>
                    <a:gd name="T66" fmla="*/ 299 h 299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0" h="299">
                      <a:moveTo>
                        <a:pt x="61" y="299"/>
                      </a:moveTo>
                      <a:lnTo>
                        <a:pt x="37" y="299"/>
                      </a:lnTo>
                      <a:lnTo>
                        <a:pt x="21" y="295"/>
                      </a:lnTo>
                      <a:lnTo>
                        <a:pt x="9" y="290"/>
                      </a:lnTo>
                      <a:lnTo>
                        <a:pt x="2" y="286"/>
                      </a:lnTo>
                      <a:lnTo>
                        <a:pt x="0" y="284"/>
                      </a:lnTo>
                      <a:lnTo>
                        <a:pt x="0" y="2"/>
                      </a:lnTo>
                      <a:lnTo>
                        <a:pt x="100" y="0"/>
                      </a:lnTo>
                      <a:lnTo>
                        <a:pt x="100" y="149"/>
                      </a:lnTo>
                      <a:lnTo>
                        <a:pt x="98" y="156"/>
                      </a:lnTo>
                      <a:lnTo>
                        <a:pt x="97" y="169"/>
                      </a:lnTo>
                      <a:lnTo>
                        <a:pt x="95" y="178"/>
                      </a:lnTo>
                      <a:lnTo>
                        <a:pt x="93" y="184"/>
                      </a:lnTo>
                      <a:lnTo>
                        <a:pt x="91" y="191"/>
                      </a:lnTo>
                      <a:lnTo>
                        <a:pt x="86" y="206"/>
                      </a:lnTo>
                      <a:lnTo>
                        <a:pt x="80" y="225"/>
                      </a:lnTo>
                      <a:lnTo>
                        <a:pt x="74" y="245"/>
                      </a:lnTo>
                      <a:lnTo>
                        <a:pt x="71" y="265"/>
                      </a:lnTo>
                      <a:lnTo>
                        <a:pt x="65" y="282"/>
                      </a:lnTo>
                      <a:lnTo>
                        <a:pt x="63" y="295"/>
                      </a:lnTo>
                      <a:lnTo>
                        <a:pt x="61" y="29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0">
                  <a:solidFill>
                    <a:srgbClr val="CCCC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99" name="Freeform 238">
                  <a:extLst>
                    <a:ext uri="{FF2B5EF4-FFF2-40B4-BE49-F238E27FC236}">
                      <a16:creationId xmlns:a16="http://schemas.microsoft.com/office/drawing/2014/main" id="{1A3DE63C-15D0-6577-DE9D-49C3ABF4D0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42" y="3333"/>
                  <a:ext cx="70" cy="299"/>
                </a:xfrm>
                <a:custGeom>
                  <a:avLst/>
                  <a:gdLst>
                    <a:gd name="T0" fmla="*/ 52 w 70"/>
                    <a:gd name="T1" fmla="*/ 299 h 299"/>
                    <a:gd name="T2" fmla="*/ 30 w 70"/>
                    <a:gd name="T3" fmla="*/ 299 h 299"/>
                    <a:gd name="T4" fmla="*/ 13 w 70"/>
                    <a:gd name="T5" fmla="*/ 297 h 299"/>
                    <a:gd name="T6" fmla="*/ 4 w 70"/>
                    <a:gd name="T7" fmla="*/ 295 h 299"/>
                    <a:gd name="T8" fmla="*/ 0 w 70"/>
                    <a:gd name="T9" fmla="*/ 293 h 299"/>
                    <a:gd name="T10" fmla="*/ 0 w 70"/>
                    <a:gd name="T11" fmla="*/ 2 h 299"/>
                    <a:gd name="T12" fmla="*/ 70 w 70"/>
                    <a:gd name="T13" fmla="*/ 0 h 299"/>
                    <a:gd name="T14" fmla="*/ 70 w 70"/>
                    <a:gd name="T15" fmla="*/ 141 h 299"/>
                    <a:gd name="T16" fmla="*/ 70 w 70"/>
                    <a:gd name="T17" fmla="*/ 149 h 299"/>
                    <a:gd name="T18" fmla="*/ 69 w 70"/>
                    <a:gd name="T19" fmla="*/ 160 h 299"/>
                    <a:gd name="T20" fmla="*/ 69 w 70"/>
                    <a:gd name="T21" fmla="*/ 169 h 299"/>
                    <a:gd name="T22" fmla="*/ 67 w 70"/>
                    <a:gd name="T23" fmla="*/ 175 h 299"/>
                    <a:gd name="T24" fmla="*/ 67 w 70"/>
                    <a:gd name="T25" fmla="*/ 180 h 299"/>
                    <a:gd name="T26" fmla="*/ 63 w 70"/>
                    <a:gd name="T27" fmla="*/ 195 h 299"/>
                    <a:gd name="T28" fmla="*/ 61 w 70"/>
                    <a:gd name="T29" fmla="*/ 215 h 299"/>
                    <a:gd name="T30" fmla="*/ 57 w 70"/>
                    <a:gd name="T31" fmla="*/ 238 h 299"/>
                    <a:gd name="T32" fmla="*/ 56 w 70"/>
                    <a:gd name="T33" fmla="*/ 260 h 299"/>
                    <a:gd name="T34" fmla="*/ 54 w 70"/>
                    <a:gd name="T35" fmla="*/ 280 h 299"/>
                    <a:gd name="T36" fmla="*/ 52 w 70"/>
                    <a:gd name="T37" fmla="*/ 293 h 299"/>
                    <a:gd name="T38" fmla="*/ 52 w 70"/>
                    <a:gd name="T39" fmla="*/ 299 h 299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70"/>
                    <a:gd name="T61" fmla="*/ 0 h 299"/>
                    <a:gd name="T62" fmla="*/ 70 w 70"/>
                    <a:gd name="T63" fmla="*/ 299 h 299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70" h="299">
                      <a:moveTo>
                        <a:pt x="52" y="299"/>
                      </a:moveTo>
                      <a:lnTo>
                        <a:pt x="30" y="299"/>
                      </a:lnTo>
                      <a:lnTo>
                        <a:pt x="13" y="297"/>
                      </a:lnTo>
                      <a:lnTo>
                        <a:pt x="4" y="295"/>
                      </a:lnTo>
                      <a:lnTo>
                        <a:pt x="0" y="293"/>
                      </a:lnTo>
                      <a:lnTo>
                        <a:pt x="0" y="2"/>
                      </a:lnTo>
                      <a:lnTo>
                        <a:pt x="70" y="0"/>
                      </a:lnTo>
                      <a:lnTo>
                        <a:pt x="70" y="141"/>
                      </a:lnTo>
                      <a:lnTo>
                        <a:pt x="70" y="149"/>
                      </a:lnTo>
                      <a:lnTo>
                        <a:pt x="69" y="160"/>
                      </a:lnTo>
                      <a:lnTo>
                        <a:pt x="69" y="169"/>
                      </a:lnTo>
                      <a:lnTo>
                        <a:pt x="67" y="175"/>
                      </a:lnTo>
                      <a:lnTo>
                        <a:pt x="67" y="180"/>
                      </a:lnTo>
                      <a:lnTo>
                        <a:pt x="63" y="195"/>
                      </a:lnTo>
                      <a:lnTo>
                        <a:pt x="61" y="215"/>
                      </a:lnTo>
                      <a:lnTo>
                        <a:pt x="57" y="238"/>
                      </a:lnTo>
                      <a:lnTo>
                        <a:pt x="56" y="260"/>
                      </a:lnTo>
                      <a:lnTo>
                        <a:pt x="54" y="280"/>
                      </a:lnTo>
                      <a:lnTo>
                        <a:pt x="52" y="293"/>
                      </a:lnTo>
                      <a:lnTo>
                        <a:pt x="52" y="299"/>
                      </a:lnTo>
                      <a:close/>
                    </a:path>
                  </a:pathLst>
                </a:custGeom>
                <a:solidFill>
                  <a:srgbClr val="E5E5E5"/>
                </a:solidFill>
                <a:ln w="0">
                  <a:solidFill>
                    <a:srgbClr val="E5E5E5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0" name="Freeform 239">
                  <a:extLst>
                    <a:ext uri="{FF2B5EF4-FFF2-40B4-BE49-F238E27FC236}">
                      <a16:creationId xmlns:a16="http://schemas.microsoft.com/office/drawing/2014/main" id="{D12EEC1B-D6CC-4889-78BC-BEFD280B3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11" y="3437"/>
                  <a:ext cx="93" cy="113"/>
                </a:xfrm>
                <a:custGeom>
                  <a:avLst/>
                  <a:gdLst>
                    <a:gd name="T0" fmla="*/ 0 w 93"/>
                    <a:gd name="T1" fmla="*/ 57 h 113"/>
                    <a:gd name="T2" fmla="*/ 2 w 93"/>
                    <a:gd name="T3" fmla="*/ 80 h 113"/>
                    <a:gd name="T4" fmla="*/ 13 w 93"/>
                    <a:gd name="T5" fmla="*/ 98 h 113"/>
                    <a:gd name="T6" fmla="*/ 28 w 93"/>
                    <a:gd name="T7" fmla="*/ 109 h 113"/>
                    <a:gd name="T8" fmla="*/ 48 w 93"/>
                    <a:gd name="T9" fmla="*/ 113 h 113"/>
                    <a:gd name="T10" fmla="*/ 65 w 93"/>
                    <a:gd name="T11" fmla="*/ 109 h 113"/>
                    <a:gd name="T12" fmla="*/ 78 w 93"/>
                    <a:gd name="T13" fmla="*/ 102 h 113"/>
                    <a:gd name="T14" fmla="*/ 85 w 93"/>
                    <a:gd name="T15" fmla="*/ 95 h 113"/>
                    <a:gd name="T16" fmla="*/ 91 w 93"/>
                    <a:gd name="T17" fmla="*/ 83 h 113"/>
                    <a:gd name="T18" fmla="*/ 93 w 93"/>
                    <a:gd name="T19" fmla="*/ 74 h 113"/>
                    <a:gd name="T20" fmla="*/ 71 w 93"/>
                    <a:gd name="T21" fmla="*/ 74 h 113"/>
                    <a:gd name="T22" fmla="*/ 69 w 93"/>
                    <a:gd name="T23" fmla="*/ 80 h 113"/>
                    <a:gd name="T24" fmla="*/ 65 w 93"/>
                    <a:gd name="T25" fmla="*/ 85 h 113"/>
                    <a:gd name="T26" fmla="*/ 61 w 93"/>
                    <a:gd name="T27" fmla="*/ 91 h 113"/>
                    <a:gd name="T28" fmla="*/ 56 w 93"/>
                    <a:gd name="T29" fmla="*/ 93 h 113"/>
                    <a:gd name="T30" fmla="*/ 48 w 93"/>
                    <a:gd name="T31" fmla="*/ 93 h 113"/>
                    <a:gd name="T32" fmla="*/ 41 w 93"/>
                    <a:gd name="T33" fmla="*/ 93 h 113"/>
                    <a:gd name="T34" fmla="*/ 35 w 93"/>
                    <a:gd name="T35" fmla="*/ 89 h 113"/>
                    <a:gd name="T36" fmla="*/ 30 w 93"/>
                    <a:gd name="T37" fmla="*/ 85 h 113"/>
                    <a:gd name="T38" fmla="*/ 26 w 93"/>
                    <a:gd name="T39" fmla="*/ 80 h 113"/>
                    <a:gd name="T40" fmla="*/ 24 w 93"/>
                    <a:gd name="T41" fmla="*/ 72 h 113"/>
                    <a:gd name="T42" fmla="*/ 22 w 93"/>
                    <a:gd name="T43" fmla="*/ 67 h 113"/>
                    <a:gd name="T44" fmla="*/ 22 w 93"/>
                    <a:gd name="T45" fmla="*/ 57 h 113"/>
                    <a:gd name="T46" fmla="*/ 22 w 93"/>
                    <a:gd name="T47" fmla="*/ 46 h 113"/>
                    <a:gd name="T48" fmla="*/ 26 w 93"/>
                    <a:gd name="T49" fmla="*/ 37 h 113"/>
                    <a:gd name="T50" fmla="*/ 30 w 93"/>
                    <a:gd name="T51" fmla="*/ 30 h 113"/>
                    <a:gd name="T52" fmla="*/ 33 w 93"/>
                    <a:gd name="T53" fmla="*/ 24 h 113"/>
                    <a:gd name="T54" fmla="*/ 41 w 93"/>
                    <a:gd name="T55" fmla="*/ 20 h 113"/>
                    <a:gd name="T56" fmla="*/ 48 w 93"/>
                    <a:gd name="T57" fmla="*/ 20 h 113"/>
                    <a:gd name="T58" fmla="*/ 56 w 93"/>
                    <a:gd name="T59" fmla="*/ 20 h 113"/>
                    <a:gd name="T60" fmla="*/ 61 w 93"/>
                    <a:gd name="T61" fmla="*/ 22 h 113"/>
                    <a:gd name="T62" fmla="*/ 65 w 93"/>
                    <a:gd name="T63" fmla="*/ 26 h 113"/>
                    <a:gd name="T64" fmla="*/ 69 w 93"/>
                    <a:gd name="T65" fmla="*/ 31 h 113"/>
                    <a:gd name="T66" fmla="*/ 71 w 93"/>
                    <a:gd name="T67" fmla="*/ 39 h 113"/>
                    <a:gd name="T68" fmla="*/ 93 w 93"/>
                    <a:gd name="T69" fmla="*/ 39 h 113"/>
                    <a:gd name="T70" fmla="*/ 91 w 93"/>
                    <a:gd name="T71" fmla="*/ 28 h 113"/>
                    <a:gd name="T72" fmla="*/ 85 w 93"/>
                    <a:gd name="T73" fmla="*/ 18 h 113"/>
                    <a:gd name="T74" fmla="*/ 76 w 93"/>
                    <a:gd name="T75" fmla="*/ 9 h 113"/>
                    <a:gd name="T76" fmla="*/ 63 w 93"/>
                    <a:gd name="T77" fmla="*/ 2 h 113"/>
                    <a:gd name="T78" fmla="*/ 46 w 93"/>
                    <a:gd name="T79" fmla="*/ 0 h 113"/>
                    <a:gd name="T80" fmla="*/ 30 w 93"/>
                    <a:gd name="T81" fmla="*/ 4 h 113"/>
                    <a:gd name="T82" fmla="*/ 15 w 93"/>
                    <a:gd name="T83" fmla="*/ 13 h 113"/>
                    <a:gd name="T84" fmla="*/ 4 w 93"/>
                    <a:gd name="T85" fmla="*/ 31 h 113"/>
                    <a:gd name="T86" fmla="*/ 0 w 93"/>
                    <a:gd name="T87" fmla="*/ 57 h 113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93"/>
                    <a:gd name="T133" fmla="*/ 0 h 113"/>
                    <a:gd name="T134" fmla="*/ 93 w 93"/>
                    <a:gd name="T135" fmla="*/ 113 h 113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93" h="113">
                      <a:moveTo>
                        <a:pt x="0" y="57"/>
                      </a:moveTo>
                      <a:lnTo>
                        <a:pt x="2" y="80"/>
                      </a:lnTo>
                      <a:lnTo>
                        <a:pt x="13" y="98"/>
                      </a:lnTo>
                      <a:lnTo>
                        <a:pt x="28" y="109"/>
                      </a:lnTo>
                      <a:lnTo>
                        <a:pt x="48" y="113"/>
                      </a:lnTo>
                      <a:lnTo>
                        <a:pt x="65" y="109"/>
                      </a:lnTo>
                      <a:lnTo>
                        <a:pt x="78" y="102"/>
                      </a:lnTo>
                      <a:lnTo>
                        <a:pt x="85" y="95"/>
                      </a:lnTo>
                      <a:lnTo>
                        <a:pt x="91" y="83"/>
                      </a:lnTo>
                      <a:lnTo>
                        <a:pt x="93" y="74"/>
                      </a:lnTo>
                      <a:lnTo>
                        <a:pt x="71" y="74"/>
                      </a:lnTo>
                      <a:lnTo>
                        <a:pt x="69" y="80"/>
                      </a:lnTo>
                      <a:lnTo>
                        <a:pt x="65" y="85"/>
                      </a:lnTo>
                      <a:lnTo>
                        <a:pt x="61" y="91"/>
                      </a:lnTo>
                      <a:lnTo>
                        <a:pt x="56" y="93"/>
                      </a:lnTo>
                      <a:lnTo>
                        <a:pt x="48" y="93"/>
                      </a:lnTo>
                      <a:lnTo>
                        <a:pt x="41" y="93"/>
                      </a:lnTo>
                      <a:lnTo>
                        <a:pt x="35" y="89"/>
                      </a:lnTo>
                      <a:lnTo>
                        <a:pt x="30" y="85"/>
                      </a:lnTo>
                      <a:lnTo>
                        <a:pt x="26" y="80"/>
                      </a:lnTo>
                      <a:lnTo>
                        <a:pt x="24" y="72"/>
                      </a:lnTo>
                      <a:lnTo>
                        <a:pt x="22" y="67"/>
                      </a:lnTo>
                      <a:lnTo>
                        <a:pt x="22" y="57"/>
                      </a:lnTo>
                      <a:lnTo>
                        <a:pt x="22" y="46"/>
                      </a:lnTo>
                      <a:lnTo>
                        <a:pt x="26" y="37"/>
                      </a:lnTo>
                      <a:lnTo>
                        <a:pt x="30" y="30"/>
                      </a:lnTo>
                      <a:lnTo>
                        <a:pt x="33" y="24"/>
                      </a:lnTo>
                      <a:lnTo>
                        <a:pt x="41" y="20"/>
                      </a:lnTo>
                      <a:lnTo>
                        <a:pt x="48" y="20"/>
                      </a:lnTo>
                      <a:lnTo>
                        <a:pt x="56" y="20"/>
                      </a:lnTo>
                      <a:lnTo>
                        <a:pt x="61" y="22"/>
                      </a:lnTo>
                      <a:lnTo>
                        <a:pt x="65" y="26"/>
                      </a:lnTo>
                      <a:lnTo>
                        <a:pt x="69" y="31"/>
                      </a:lnTo>
                      <a:lnTo>
                        <a:pt x="71" y="39"/>
                      </a:lnTo>
                      <a:lnTo>
                        <a:pt x="93" y="39"/>
                      </a:lnTo>
                      <a:lnTo>
                        <a:pt x="91" y="28"/>
                      </a:lnTo>
                      <a:lnTo>
                        <a:pt x="85" y="18"/>
                      </a:lnTo>
                      <a:lnTo>
                        <a:pt x="76" y="9"/>
                      </a:lnTo>
                      <a:lnTo>
                        <a:pt x="63" y="2"/>
                      </a:lnTo>
                      <a:lnTo>
                        <a:pt x="46" y="0"/>
                      </a:lnTo>
                      <a:lnTo>
                        <a:pt x="30" y="4"/>
                      </a:lnTo>
                      <a:lnTo>
                        <a:pt x="15" y="13"/>
                      </a:lnTo>
                      <a:lnTo>
                        <a:pt x="4" y="31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1" name="Freeform 240">
                  <a:extLst>
                    <a:ext uri="{FF2B5EF4-FFF2-40B4-BE49-F238E27FC236}">
                      <a16:creationId xmlns:a16="http://schemas.microsoft.com/office/drawing/2014/main" id="{1E533F1D-FF21-BC34-25CF-1C482C44B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5" y="3235"/>
                  <a:ext cx="334" cy="174"/>
                </a:xfrm>
                <a:custGeom>
                  <a:avLst/>
                  <a:gdLst>
                    <a:gd name="T0" fmla="*/ 167 w 334"/>
                    <a:gd name="T1" fmla="*/ 174 h 174"/>
                    <a:gd name="T2" fmla="*/ 212 w 334"/>
                    <a:gd name="T3" fmla="*/ 172 h 174"/>
                    <a:gd name="T4" fmla="*/ 253 w 334"/>
                    <a:gd name="T5" fmla="*/ 163 h 174"/>
                    <a:gd name="T6" fmla="*/ 286 w 334"/>
                    <a:gd name="T7" fmla="*/ 150 h 174"/>
                    <a:gd name="T8" fmla="*/ 312 w 334"/>
                    <a:gd name="T9" fmla="*/ 132 h 174"/>
                    <a:gd name="T10" fmla="*/ 329 w 334"/>
                    <a:gd name="T11" fmla="*/ 111 h 174"/>
                    <a:gd name="T12" fmla="*/ 334 w 334"/>
                    <a:gd name="T13" fmla="*/ 87 h 174"/>
                    <a:gd name="T14" fmla="*/ 329 w 334"/>
                    <a:gd name="T15" fmla="*/ 65 h 174"/>
                    <a:gd name="T16" fmla="*/ 312 w 334"/>
                    <a:gd name="T17" fmla="*/ 43 h 174"/>
                    <a:gd name="T18" fmla="*/ 286 w 334"/>
                    <a:gd name="T19" fmla="*/ 26 h 174"/>
                    <a:gd name="T20" fmla="*/ 253 w 334"/>
                    <a:gd name="T21" fmla="*/ 11 h 174"/>
                    <a:gd name="T22" fmla="*/ 212 w 334"/>
                    <a:gd name="T23" fmla="*/ 4 h 174"/>
                    <a:gd name="T24" fmla="*/ 167 w 334"/>
                    <a:gd name="T25" fmla="*/ 0 h 174"/>
                    <a:gd name="T26" fmla="*/ 123 w 334"/>
                    <a:gd name="T27" fmla="*/ 4 h 174"/>
                    <a:gd name="T28" fmla="*/ 82 w 334"/>
                    <a:gd name="T29" fmla="*/ 11 h 174"/>
                    <a:gd name="T30" fmla="*/ 49 w 334"/>
                    <a:gd name="T31" fmla="*/ 26 h 174"/>
                    <a:gd name="T32" fmla="*/ 23 w 334"/>
                    <a:gd name="T33" fmla="*/ 43 h 174"/>
                    <a:gd name="T34" fmla="*/ 6 w 334"/>
                    <a:gd name="T35" fmla="*/ 65 h 174"/>
                    <a:gd name="T36" fmla="*/ 0 w 334"/>
                    <a:gd name="T37" fmla="*/ 87 h 174"/>
                    <a:gd name="T38" fmla="*/ 6 w 334"/>
                    <a:gd name="T39" fmla="*/ 111 h 174"/>
                    <a:gd name="T40" fmla="*/ 23 w 334"/>
                    <a:gd name="T41" fmla="*/ 132 h 174"/>
                    <a:gd name="T42" fmla="*/ 49 w 334"/>
                    <a:gd name="T43" fmla="*/ 150 h 174"/>
                    <a:gd name="T44" fmla="*/ 82 w 334"/>
                    <a:gd name="T45" fmla="*/ 163 h 174"/>
                    <a:gd name="T46" fmla="*/ 123 w 334"/>
                    <a:gd name="T47" fmla="*/ 172 h 174"/>
                    <a:gd name="T48" fmla="*/ 167 w 334"/>
                    <a:gd name="T49" fmla="*/ 174 h 17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34"/>
                    <a:gd name="T76" fmla="*/ 0 h 174"/>
                    <a:gd name="T77" fmla="*/ 334 w 334"/>
                    <a:gd name="T78" fmla="*/ 174 h 17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34" h="174">
                      <a:moveTo>
                        <a:pt x="167" y="174"/>
                      </a:moveTo>
                      <a:lnTo>
                        <a:pt x="212" y="172"/>
                      </a:lnTo>
                      <a:lnTo>
                        <a:pt x="253" y="163"/>
                      </a:lnTo>
                      <a:lnTo>
                        <a:pt x="286" y="150"/>
                      </a:lnTo>
                      <a:lnTo>
                        <a:pt x="312" y="132"/>
                      </a:lnTo>
                      <a:lnTo>
                        <a:pt x="329" y="111"/>
                      </a:lnTo>
                      <a:lnTo>
                        <a:pt x="334" y="87"/>
                      </a:lnTo>
                      <a:lnTo>
                        <a:pt x="329" y="65"/>
                      </a:lnTo>
                      <a:lnTo>
                        <a:pt x="312" y="43"/>
                      </a:lnTo>
                      <a:lnTo>
                        <a:pt x="286" y="26"/>
                      </a:lnTo>
                      <a:lnTo>
                        <a:pt x="253" y="11"/>
                      </a:lnTo>
                      <a:lnTo>
                        <a:pt x="212" y="4"/>
                      </a:lnTo>
                      <a:lnTo>
                        <a:pt x="167" y="0"/>
                      </a:lnTo>
                      <a:lnTo>
                        <a:pt x="123" y="4"/>
                      </a:lnTo>
                      <a:lnTo>
                        <a:pt x="82" y="11"/>
                      </a:lnTo>
                      <a:lnTo>
                        <a:pt x="49" y="26"/>
                      </a:lnTo>
                      <a:lnTo>
                        <a:pt x="23" y="43"/>
                      </a:lnTo>
                      <a:lnTo>
                        <a:pt x="6" y="65"/>
                      </a:lnTo>
                      <a:lnTo>
                        <a:pt x="0" y="87"/>
                      </a:lnTo>
                      <a:lnTo>
                        <a:pt x="6" y="111"/>
                      </a:lnTo>
                      <a:lnTo>
                        <a:pt x="23" y="132"/>
                      </a:lnTo>
                      <a:lnTo>
                        <a:pt x="49" y="150"/>
                      </a:lnTo>
                      <a:lnTo>
                        <a:pt x="82" y="163"/>
                      </a:lnTo>
                      <a:lnTo>
                        <a:pt x="123" y="172"/>
                      </a:lnTo>
                      <a:lnTo>
                        <a:pt x="167" y="174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0">
                  <a:solidFill>
                    <a:srgbClr val="BFBFB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2" name="Freeform 241">
                  <a:extLst>
                    <a:ext uri="{FF2B5EF4-FFF2-40B4-BE49-F238E27FC236}">
                      <a16:creationId xmlns:a16="http://schemas.microsoft.com/office/drawing/2014/main" id="{8BA5BC09-D9AE-6791-AC9F-A91F74D21E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5" y="3235"/>
                  <a:ext cx="334" cy="174"/>
                </a:xfrm>
                <a:custGeom>
                  <a:avLst/>
                  <a:gdLst>
                    <a:gd name="T0" fmla="*/ 167 w 334"/>
                    <a:gd name="T1" fmla="*/ 174 h 174"/>
                    <a:gd name="T2" fmla="*/ 212 w 334"/>
                    <a:gd name="T3" fmla="*/ 172 h 174"/>
                    <a:gd name="T4" fmla="*/ 253 w 334"/>
                    <a:gd name="T5" fmla="*/ 163 h 174"/>
                    <a:gd name="T6" fmla="*/ 286 w 334"/>
                    <a:gd name="T7" fmla="*/ 150 h 174"/>
                    <a:gd name="T8" fmla="*/ 312 w 334"/>
                    <a:gd name="T9" fmla="*/ 132 h 174"/>
                    <a:gd name="T10" fmla="*/ 329 w 334"/>
                    <a:gd name="T11" fmla="*/ 111 h 174"/>
                    <a:gd name="T12" fmla="*/ 334 w 334"/>
                    <a:gd name="T13" fmla="*/ 87 h 174"/>
                    <a:gd name="T14" fmla="*/ 329 w 334"/>
                    <a:gd name="T15" fmla="*/ 65 h 174"/>
                    <a:gd name="T16" fmla="*/ 312 w 334"/>
                    <a:gd name="T17" fmla="*/ 43 h 174"/>
                    <a:gd name="T18" fmla="*/ 286 w 334"/>
                    <a:gd name="T19" fmla="*/ 26 h 174"/>
                    <a:gd name="T20" fmla="*/ 253 w 334"/>
                    <a:gd name="T21" fmla="*/ 11 h 174"/>
                    <a:gd name="T22" fmla="*/ 212 w 334"/>
                    <a:gd name="T23" fmla="*/ 4 h 174"/>
                    <a:gd name="T24" fmla="*/ 167 w 334"/>
                    <a:gd name="T25" fmla="*/ 0 h 174"/>
                    <a:gd name="T26" fmla="*/ 123 w 334"/>
                    <a:gd name="T27" fmla="*/ 4 h 174"/>
                    <a:gd name="T28" fmla="*/ 82 w 334"/>
                    <a:gd name="T29" fmla="*/ 11 h 174"/>
                    <a:gd name="T30" fmla="*/ 49 w 334"/>
                    <a:gd name="T31" fmla="*/ 26 h 174"/>
                    <a:gd name="T32" fmla="*/ 23 w 334"/>
                    <a:gd name="T33" fmla="*/ 43 h 174"/>
                    <a:gd name="T34" fmla="*/ 6 w 334"/>
                    <a:gd name="T35" fmla="*/ 65 h 174"/>
                    <a:gd name="T36" fmla="*/ 0 w 334"/>
                    <a:gd name="T37" fmla="*/ 87 h 174"/>
                    <a:gd name="T38" fmla="*/ 6 w 334"/>
                    <a:gd name="T39" fmla="*/ 111 h 174"/>
                    <a:gd name="T40" fmla="*/ 23 w 334"/>
                    <a:gd name="T41" fmla="*/ 132 h 174"/>
                    <a:gd name="T42" fmla="*/ 49 w 334"/>
                    <a:gd name="T43" fmla="*/ 150 h 174"/>
                    <a:gd name="T44" fmla="*/ 82 w 334"/>
                    <a:gd name="T45" fmla="*/ 163 h 174"/>
                    <a:gd name="T46" fmla="*/ 123 w 334"/>
                    <a:gd name="T47" fmla="*/ 172 h 174"/>
                    <a:gd name="T48" fmla="*/ 167 w 334"/>
                    <a:gd name="T49" fmla="*/ 174 h 174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34"/>
                    <a:gd name="T76" fmla="*/ 0 h 174"/>
                    <a:gd name="T77" fmla="*/ 334 w 334"/>
                    <a:gd name="T78" fmla="*/ 174 h 174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34" h="174">
                      <a:moveTo>
                        <a:pt x="167" y="174"/>
                      </a:moveTo>
                      <a:lnTo>
                        <a:pt x="212" y="172"/>
                      </a:lnTo>
                      <a:lnTo>
                        <a:pt x="253" y="163"/>
                      </a:lnTo>
                      <a:lnTo>
                        <a:pt x="286" y="150"/>
                      </a:lnTo>
                      <a:lnTo>
                        <a:pt x="312" y="132"/>
                      </a:lnTo>
                      <a:lnTo>
                        <a:pt x="329" y="111"/>
                      </a:lnTo>
                      <a:lnTo>
                        <a:pt x="334" y="87"/>
                      </a:lnTo>
                      <a:lnTo>
                        <a:pt x="329" y="65"/>
                      </a:lnTo>
                      <a:lnTo>
                        <a:pt x="312" y="43"/>
                      </a:lnTo>
                      <a:lnTo>
                        <a:pt x="286" y="26"/>
                      </a:lnTo>
                      <a:lnTo>
                        <a:pt x="253" y="11"/>
                      </a:lnTo>
                      <a:lnTo>
                        <a:pt x="212" y="4"/>
                      </a:lnTo>
                      <a:lnTo>
                        <a:pt x="167" y="0"/>
                      </a:lnTo>
                      <a:lnTo>
                        <a:pt x="123" y="4"/>
                      </a:lnTo>
                      <a:lnTo>
                        <a:pt x="82" y="11"/>
                      </a:lnTo>
                      <a:lnTo>
                        <a:pt x="49" y="26"/>
                      </a:lnTo>
                      <a:lnTo>
                        <a:pt x="23" y="43"/>
                      </a:lnTo>
                      <a:lnTo>
                        <a:pt x="6" y="65"/>
                      </a:lnTo>
                      <a:lnTo>
                        <a:pt x="0" y="87"/>
                      </a:lnTo>
                      <a:lnTo>
                        <a:pt x="6" y="111"/>
                      </a:lnTo>
                      <a:lnTo>
                        <a:pt x="23" y="132"/>
                      </a:lnTo>
                      <a:lnTo>
                        <a:pt x="49" y="150"/>
                      </a:lnTo>
                      <a:lnTo>
                        <a:pt x="82" y="163"/>
                      </a:lnTo>
                      <a:lnTo>
                        <a:pt x="123" y="172"/>
                      </a:lnTo>
                      <a:lnTo>
                        <a:pt x="167" y="174"/>
                      </a:lnTo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3" name="Freeform 242">
                  <a:extLst>
                    <a:ext uri="{FF2B5EF4-FFF2-40B4-BE49-F238E27FC236}">
                      <a16:creationId xmlns:a16="http://schemas.microsoft.com/office/drawing/2014/main" id="{F1C17B3F-7606-BDB2-02F0-FF7B3375AE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27" y="3218"/>
                  <a:ext cx="273" cy="163"/>
                </a:xfrm>
                <a:custGeom>
                  <a:avLst/>
                  <a:gdLst>
                    <a:gd name="T0" fmla="*/ 135 w 273"/>
                    <a:gd name="T1" fmla="*/ 163 h 163"/>
                    <a:gd name="T2" fmla="*/ 172 w 273"/>
                    <a:gd name="T3" fmla="*/ 162 h 163"/>
                    <a:gd name="T4" fmla="*/ 204 w 273"/>
                    <a:gd name="T5" fmla="*/ 154 h 163"/>
                    <a:gd name="T6" fmla="*/ 232 w 273"/>
                    <a:gd name="T7" fmla="*/ 143 h 163"/>
                    <a:gd name="T8" fmla="*/ 254 w 273"/>
                    <a:gd name="T9" fmla="*/ 128 h 163"/>
                    <a:gd name="T10" fmla="*/ 267 w 273"/>
                    <a:gd name="T11" fmla="*/ 112 h 163"/>
                    <a:gd name="T12" fmla="*/ 273 w 273"/>
                    <a:gd name="T13" fmla="*/ 93 h 163"/>
                    <a:gd name="T14" fmla="*/ 267 w 273"/>
                    <a:gd name="T15" fmla="*/ 73 h 163"/>
                    <a:gd name="T16" fmla="*/ 254 w 273"/>
                    <a:gd name="T17" fmla="*/ 50 h 163"/>
                    <a:gd name="T18" fmla="*/ 232 w 273"/>
                    <a:gd name="T19" fmla="*/ 32 h 163"/>
                    <a:gd name="T20" fmla="*/ 204 w 273"/>
                    <a:gd name="T21" fmla="*/ 15 h 163"/>
                    <a:gd name="T22" fmla="*/ 172 w 273"/>
                    <a:gd name="T23" fmla="*/ 4 h 163"/>
                    <a:gd name="T24" fmla="*/ 135 w 273"/>
                    <a:gd name="T25" fmla="*/ 0 h 163"/>
                    <a:gd name="T26" fmla="*/ 100 w 273"/>
                    <a:gd name="T27" fmla="*/ 4 h 163"/>
                    <a:gd name="T28" fmla="*/ 67 w 273"/>
                    <a:gd name="T29" fmla="*/ 15 h 163"/>
                    <a:gd name="T30" fmla="*/ 41 w 273"/>
                    <a:gd name="T31" fmla="*/ 32 h 163"/>
                    <a:gd name="T32" fmla="*/ 18 w 273"/>
                    <a:gd name="T33" fmla="*/ 50 h 163"/>
                    <a:gd name="T34" fmla="*/ 5 w 273"/>
                    <a:gd name="T35" fmla="*/ 73 h 163"/>
                    <a:gd name="T36" fmla="*/ 0 w 273"/>
                    <a:gd name="T37" fmla="*/ 93 h 163"/>
                    <a:gd name="T38" fmla="*/ 5 w 273"/>
                    <a:gd name="T39" fmla="*/ 112 h 163"/>
                    <a:gd name="T40" fmla="*/ 18 w 273"/>
                    <a:gd name="T41" fmla="*/ 128 h 163"/>
                    <a:gd name="T42" fmla="*/ 41 w 273"/>
                    <a:gd name="T43" fmla="*/ 143 h 163"/>
                    <a:gd name="T44" fmla="*/ 67 w 273"/>
                    <a:gd name="T45" fmla="*/ 154 h 163"/>
                    <a:gd name="T46" fmla="*/ 100 w 273"/>
                    <a:gd name="T47" fmla="*/ 162 h 163"/>
                    <a:gd name="T48" fmla="*/ 135 w 273"/>
                    <a:gd name="T49" fmla="*/ 163 h 16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73"/>
                    <a:gd name="T76" fmla="*/ 0 h 163"/>
                    <a:gd name="T77" fmla="*/ 273 w 273"/>
                    <a:gd name="T78" fmla="*/ 163 h 16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73" h="163">
                      <a:moveTo>
                        <a:pt x="135" y="163"/>
                      </a:moveTo>
                      <a:lnTo>
                        <a:pt x="172" y="162"/>
                      </a:lnTo>
                      <a:lnTo>
                        <a:pt x="204" y="154"/>
                      </a:lnTo>
                      <a:lnTo>
                        <a:pt x="232" y="143"/>
                      </a:lnTo>
                      <a:lnTo>
                        <a:pt x="254" y="128"/>
                      </a:lnTo>
                      <a:lnTo>
                        <a:pt x="267" y="112"/>
                      </a:lnTo>
                      <a:lnTo>
                        <a:pt x="273" y="93"/>
                      </a:lnTo>
                      <a:lnTo>
                        <a:pt x="267" y="73"/>
                      </a:lnTo>
                      <a:lnTo>
                        <a:pt x="254" y="50"/>
                      </a:lnTo>
                      <a:lnTo>
                        <a:pt x="232" y="32"/>
                      </a:lnTo>
                      <a:lnTo>
                        <a:pt x="204" y="15"/>
                      </a:lnTo>
                      <a:lnTo>
                        <a:pt x="172" y="4"/>
                      </a:lnTo>
                      <a:lnTo>
                        <a:pt x="135" y="0"/>
                      </a:lnTo>
                      <a:lnTo>
                        <a:pt x="100" y="4"/>
                      </a:lnTo>
                      <a:lnTo>
                        <a:pt x="67" y="15"/>
                      </a:lnTo>
                      <a:lnTo>
                        <a:pt x="41" y="32"/>
                      </a:lnTo>
                      <a:lnTo>
                        <a:pt x="18" y="50"/>
                      </a:lnTo>
                      <a:lnTo>
                        <a:pt x="5" y="73"/>
                      </a:lnTo>
                      <a:lnTo>
                        <a:pt x="0" y="93"/>
                      </a:lnTo>
                      <a:lnTo>
                        <a:pt x="5" y="112"/>
                      </a:lnTo>
                      <a:lnTo>
                        <a:pt x="18" y="128"/>
                      </a:lnTo>
                      <a:lnTo>
                        <a:pt x="41" y="143"/>
                      </a:lnTo>
                      <a:lnTo>
                        <a:pt x="67" y="154"/>
                      </a:lnTo>
                      <a:lnTo>
                        <a:pt x="100" y="162"/>
                      </a:lnTo>
                      <a:lnTo>
                        <a:pt x="135" y="163"/>
                      </a:lnTo>
                      <a:close/>
                    </a:path>
                  </a:pathLst>
                </a:custGeom>
                <a:solidFill>
                  <a:srgbClr val="404040"/>
                </a:solidFill>
                <a:ln w="0">
                  <a:solidFill>
                    <a:srgbClr val="40404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4" name="Freeform 243">
                  <a:extLst>
                    <a:ext uri="{FF2B5EF4-FFF2-40B4-BE49-F238E27FC236}">
                      <a16:creationId xmlns:a16="http://schemas.microsoft.com/office/drawing/2014/main" id="{EF415F29-4204-1B86-1B9F-E4B17B3B2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0" y="3218"/>
                  <a:ext cx="247" cy="149"/>
                </a:xfrm>
                <a:custGeom>
                  <a:avLst/>
                  <a:gdLst>
                    <a:gd name="T0" fmla="*/ 122 w 247"/>
                    <a:gd name="T1" fmla="*/ 149 h 149"/>
                    <a:gd name="T2" fmla="*/ 161 w 247"/>
                    <a:gd name="T3" fmla="*/ 145 h 149"/>
                    <a:gd name="T4" fmla="*/ 195 w 247"/>
                    <a:gd name="T5" fmla="*/ 136 h 149"/>
                    <a:gd name="T6" fmla="*/ 222 w 247"/>
                    <a:gd name="T7" fmla="*/ 123 h 149"/>
                    <a:gd name="T8" fmla="*/ 239 w 247"/>
                    <a:gd name="T9" fmla="*/ 104 h 149"/>
                    <a:gd name="T10" fmla="*/ 247 w 247"/>
                    <a:gd name="T11" fmla="*/ 86 h 149"/>
                    <a:gd name="T12" fmla="*/ 241 w 247"/>
                    <a:gd name="T13" fmla="*/ 67 h 149"/>
                    <a:gd name="T14" fmla="*/ 228 w 247"/>
                    <a:gd name="T15" fmla="*/ 47 h 149"/>
                    <a:gd name="T16" fmla="*/ 209 w 247"/>
                    <a:gd name="T17" fmla="*/ 30 h 149"/>
                    <a:gd name="T18" fmla="*/ 185 w 247"/>
                    <a:gd name="T19" fmla="*/ 15 h 149"/>
                    <a:gd name="T20" fmla="*/ 156 w 247"/>
                    <a:gd name="T21" fmla="*/ 4 h 149"/>
                    <a:gd name="T22" fmla="*/ 122 w 247"/>
                    <a:gd name="T23" fmla="*/ 0 h 149"/>
                    <a:gd name="T24" fmla="*/ 91 w 247"/>
                    <a:gd name="T25" fmla="*/ 4 h 149"/>
                    <a:gd name="T26" fmla="*/ 61 w 247"/>
                    <a:gd name="T27" fmla="*/ 15 h 149"/>
                    <a:gd name="T28" fmla="*/ 37 w 247"/>
                    <a:gd name="T29" fmla="*/ 30 h 149"/>
                    <a:gd name="T30" fmla="*/ 17 w 247"/>
                    <a:gd name="T31" fmla="*/ 47 h 149"/>
                    <a:gd name="T32" fmla="*/ 5 w 247"/>
                    <a:gd name="T33" fmla="*/ 67 h 149"/>
                    <a:gd name="T34" fmla="*/ 0 w 247"/>
                    <a:gd name="T35" fmla="*/ 86 h 149"/>
                    <a:gd name="T36" fmla="*/ 7 w 247"/>
                    <a:gd name="T37" fmla="*/ 104 h 149"/>
                    <a:gd name="T38" fmla="*/ 24 w 247"/>
                    <a:gd name="T39" fmla="*/ 123 h 149"/>
                    <a:gd name="T40" fmla="*/ 50 w 247"/>
                    <a:gd name="T41" fmla="*/ 136 h 149"/>
                    <a:gd name="T42" fmla="*/ 85 w 247"/>
                    <a:gd name="T43" fmla="*/ 145 h 149"/>
                    <a:gd name="T44" fmla="*/ 122 w 247"/>
                    <a:gd name="T45" fmla="*/ 149 h 149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247"/>
                    <a:gd name="T70" fmla="*/ 0 h 149"/>
                    <a:gd name="T71" fmla="*/ 247 w 247"/>
                    <a:gd name="T72" fmla="*/ 149 h 149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247" h="149">
                      <a:moveTo>
                        <a:pt x="122" y="149"/>
                      </a:moveTo>
                      <a:lnTo>
                        <a:pt x="161" y="145"/>
                      </a:lnTo>
                      <a:lnTo>
                        <a:pt x="195" y="136"/>
                      </a:lnTo>
                      <a:lnTo>
                        <a:pt x="222" y="123"/>
                      </a:lnTo>
                      <a:lnTo>
                        <a:pt x="239" y="104"/>
                      </a:lnTo>
                      <a:lnTo>
                        <a:pt x="247" y="86"/>
                      </a:lnTo>
                      <a:lnTo>
                        <a:pt x="241" y="67"/>
                      </a:lnTo>
                      <a:lnTo>
                        <a:pt x="228" y="47"/>
                      </a:lnTo>
                      <a:lnTo>
                        <a:pt x="209" y="30"/>
                      </a:lnTo>
                      <a:lnTo>
                        <a:pt x="185" y="15"/>
                      </a:lnTo>
                      <a:lnTo>
                        <a:pt x="156" y="4"/>
                      </a:lnTo>
                      <a:lnTo>
                        <a:pt x="122" y="0"/>
                      </a:lnTo>
                      <a:lnTo>
                        <a:pt x="91" y="4"/>
                      </a:lnTo>
                      <a:lnTo>
                        <a:pt x="61" y="15"/>
                      </a:lnTo>
                      <a:lnTo>
                        <a:pt x="37" y="30"/>
                      </a:lnTo>
                      <a:lnTo>
                        <a:pt x="17" y="47"/>
                      </a:lnTo>
                      <a:lnTo>
                        <a:pt x="5" y="67"/>
                      </a:lnTo>
                      <a:lnTo>
                        <a:pt x="0" y="86"/>
                      </a:lnTo>
                      <a:lnTo>
                        <a:pt x="7" y="104"/>
                      </a:lnTo>
                      <a:lnTo>
                        <a:pt x="24" y="123"/>
                      </a:lnTo>
                      <a:lnTo>
                        <a:pt x="50" y="136"/>
                      </a:lnTo>
                      <a:lnTo>
                        <a:pt x="85" y="145"/>
                      </a:lnTo>
                      <a:lnTo>
                        <a:pt x="122" y="149"/>
                      </a:lnTo>
                      <a:close/>
                    </a:path>
                  </a:pathLst>
                </a:custGeom>
                <a:solidFill>
                  <a:srgbClr val="585858"/>
                </a:solidFill>
                <a:ln w="0">
                  <a:solidFill>
                    <a:srgbClr val="585858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5" name="Freeform 244">
                  <a:extLst>
                    <a:ext uri="{FF2B5EF4-FFF2-40B4-BE49-F238E27FC236}">
                      <a16:creationId xmlns:a16="http://schemas.microsoft.com/office/drawing/2014/main" id="{C702972C-D5CE-FE90-B18A-5B4A939B5D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55" y="3220"/>
                  <a:ext cx="217" cy="132"/>
                </a:xfrm>
                <a:custGeom>
                  <a:avLst/>
                  <a:gdLst>
                    <a:gd name="T0" fmla="*/ 109 w 217"/>
                    <a:gd name="T1" fmla="*/ 132 h 132"/>
                    <a:gd name="T2" fmla="*/ 143 w 217"/>
                    <a:gd name="T3" fmla="*/ 128 h 132"/>
                    <a:gd name="T4" fmla="*/ 172 w 217"/>
                    <a:gd name="T5" fmla="*/ 121 h 132"/>
                    <a:gd name="T6" fmla="*/ 196 w 217"/>
                    <a:gd name="T7" fmla="*/ 108 h 132"/>
                    <a:gd name="T8" fmla="*/ 211 w 217"/>
                    <a:gd name="T9" fmla="*/ 93 h 132"/>
                    <a:gd name="T10" fmla="*/ 217 w 217"/>
                    <a:gd name="T11" fmla="*/ 74 h 132"/>
                    <a:gd name="T12" fmla="*/ 211 w 217"/>
                    <a:gd name="T13" fmla="*/ 56 h 132"/>
                    <a:gd name="T14" fmla="*/ 196 w 217"/>
                    <a:gd name="T15" fmla="*/ 35 h 132"/>
                    <a:gd name="T16" fmla="*/ 172 w 217"/>
                    <a:gd name="T17" fmla="*/ 17 h 132"/>
                    <a:gd name="T18" fmla="*/ 143 w 217"/>
                    <a:gd name="T19" fmla="*/ 4 h 132"/>
                    <a:gd name="T20" fmla="*/ 109 w 217"/>
                    <a:gd name="T21" fmla="*/ 0 h 132"/>
                    <a:gd name="T22" fmla="*/ 74 w 217"/>
                    <a:gd name="T23" fmla="*/ 4 h 132"/>
                    <a:gd name="T24" fmla="*/ 44 w 217"/>
                    <a:gd name="T25" fmla="*/ 17 h 132"/>
                    <a:gd name="T26" fmla="*/ 20 w 217"/>
                    <a:gd name="T27" fmla="*/ 35 h 132"/>
                    <a:gd name="T28" fmla="*/ 5 w 217"/>
                    <a:gd name="T29" fmla="*/ 56 h 132"/>
                    <a:gd name="T30" fmla="*/ 0 w 217"/>
                    <a:gd name="T31" fmla="*/ 74 h 132"/>
                    <a:gd name="T32" fmla="*/ 5 w 217"/>
                    <a:gd name="T33" fmla="*/ 93 h 132"/>
                    <a:gd name="T34" fmla="*/ 20 w 217"/>
                    <a:gd name="T35" fmla="*/ 108 h 132"/>
                    <a:gd name="T36" fmla="*/ 44 w 217"/>
                    <a:gd name="T37" fmla="*/ 121 h 132"/>
                    <a:gd name="T38" fmla="*/ 74 w 217"/>
                    <a:gd name="T39" fmla="*/ 128 h 132"/>
                    <a:gd name="T40" fmla="*/ 109 w 217"/>
                    <a:gd name="T41" fmla="*/ 132 h 13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217"/>
                    <a:gd name="T64" fmla="*/ 0 h 132"/>
                    <a:gd name="T65" fmla="*/ 217 w 217"/>
                    <a:gd name="T66" fmla="*/ 132 h 13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217" h="132">
                      <a:moveTo>
                        <a:pt x="109" y="132"/>
                      </a:moveTo>
                      <a:lnTo>
                        <a:pt x="143" y="128"/>
                      </a:lnTo>
                      <a:lnTo>
                        <a:pt x="172" y="121"/>
                      </a:lnTo>
                      <a:lnTo>
                        <a:pt x="196" y="108"/>
                      </a:lnTo>
                      <a:lnTo>
                        <a:pt x="211" y="93"/>
                      </a:lnTo>
                      <a:lnTo>
                        <a:pt x="217" y="74"/>
                      </a:lnTo>
                      <a:lnTo>
                        <a:pt x="211" y="56"/>
                      </a:lnTo>
                      <a:lnTo>
                        <a:pt x="196" y="35"/>
                      </a:lnTo>
                      <a:lnTo>
                        <a:pt x="172" y="17"/>
                      </a:lnTo>
                      <a:lnTo>
                        <a:pt x="143" y="4"/>
                      </a:lnTo>
                      <a:lnTo>
                        <a:pt x="109" y="0"/>
                      </a:lnTo>
                      <a:lnTo>
                        <a:pt x="74" y="4"/>
                      </a:lnTo>
                      <a:lnTo>
                        <a:pt x="44" y="17"/>
                      </a:lnTo>
                      <a:lnTo>
                        <a:pt x="20" y="35"/>
                      </a:lnTo>
                      <a:lnTo>
                        <a:pt x="5" y="56"/>
                      </a:lnTo>
                      <a:lnTo>
                        <a:pt x="0" y="74"/>
                      </a:lnTo>
                      <a:lnTo>
                        <a:pt x="5" y="93"/>
                      </a:lnTo>
                      <a:lnTo>
                        <a:pt x="20" y="108"/>
                      </a:lnTo>
                      <a:lnTo>
                        <a:pt x="44" y="121"/>
                      </a:lnTo>
                      <a:lnTo>
                        <a:pt x="74" y="128"/>
                      </a:lnTo>
                      <a:lnTo>
                        <a:pt x="109" y="132"/>
                      </a:lnTo>
                      <a:close/>
                    </a:path>
                  </a:pathLst>
                </a:custGeom>
                <a:solidFill>
                  <a:srgbClr val="707070"/>
                </a:solidFill>
                <a:ln w="0">
                  <a:solidFill>
                    <a:srgbClr val="70707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6" name="Freeform 245">
                  <a:extLst>
                    <a:ext uri="{FF2B5EF4-FFF2-40B4-BE49-F238E27FC236}">
                      <a16:creationId xmlns:a16="http://schemas.microsoft.com/office/drawing/2014/main" id="{8C604315-6FE6-A6A7-8AE3-3D05B7B89E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68" y="3220"/>
                  <a:ext cx="191" cy="117"/>
                </a:xfrm>
                <a:custGeom>
                  <a:avLst/>
                  <a:gdLst>
                    <a:gd name="T0" fmla="*/ 96 w 191"/>
                    <a:gd name="T1" fmla="*/ 117 h 117"/>
                    <a:gd name="T2" fmla="*/ 126 w 191"/>
                    <a:gd name="T3" fmla="*/ 115 h 117"/>
                    <a:gd name="T4" fmla="*/ 152 w 191"/>
                    <a:gd name="T5" fmla="*/ 108 h 117"/>
                    <a:gd name="T6" fmla="*/ 172 w 191"/>
                    <a:gd name="T7" fmla="*/ 97 h 117"/>
                    <a:gd name="T8" fmla="*/ 187 w 191"/>
                    <a:gd name="T9" fmla="*/ 84 h 117"/>
                    <a:gd name="T10" fmla="*/ 191 w 191"/>
                    <a:gd name="T11" fmla="*/ 67 h 117"/>
                    <a:gd name="T12" fmla="*/ 187 w 191"/>
                    <a:gd name="T13" fmla="*/ 50 h 117"/>
                    <a:gd name="T14" fmla="*/ 172 w 191"/>
                    <a:gd name="T15" fmla="*/ 32 h 117"/>
                    <a:gd name="T16" fmla="*/ 152 w 191"/>
                    <a:gd name="T17" fmla="*/ 17 h 117"/>
                    <a:gd name="T18" fmla="*/ 126 w 191"/>
                    <a:gd name="T19" fmla="*/ 6 h 117"/>
                    <a:gd name="T20" fmla="*/ 96 w 191"/>
                    <a:gd name="T21" fmla="*/ 0 h 117"/>
                    <a:gd name="T22" fmla="*/ 65 w 191"/>
                    <a:gd name="T23" fmla="*/ 6 h 117"/>
                    <a:gd name="T24" fmla="*/ 39 w 191"/>
                    <a:gd name="T25" fmla="*/ 17 h 117"/>
                    <a:gd name="T26" fmla="*/ 18 w 191"/>
                    <a:gd name="T27" fmla="*/ 32 h 117"/>
                    <a:gd name="T28" fmla="*/ 3 w 191"/>
                    <a:gd name="T29" fmla="*/ 50 h 117"/>
                    <a:gd name="T30" fmla="*/ 0 w 191"/>
                    <a:gd name="T31" fmla="*/ 67 h 117"/>
                    <a:gd name="T32" fmla="*/ 3 w 191"/>
                    <a:gd name="T33" fmla="*/ 84 h 117"/>
                    <a:gd name="T34" fmla="*/ 18 w 191"/>
                    <a:gd name="T35" fmla="*/ 97 h 117"/>
                    <a:gd name="T36" fmla="*/ 39 w 191"/>
                    <a:gd name="T37" fmla="*/ 108 h 117"/>
                    <a:gd name="T38" fmla="*/ 65 w 191"/>
                    <a:gd name="T39" fmla="*/ 115 h 117"/>
                    <a:gd name="T40" fmla="*/ 96 w 191"/>
                    <a:gd name="T41" fmla="*/ 117 h 11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91"/>
                    <a:gd name="T64" fmla="*/ 0 h 117"/>
                    <a:gd name="T65" fmla="*/ 191 w 191"/>
                    <a:gd name="T66" fmla="*/ 117 h 117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91" h="117">
                      <a:moveTo>
                        <a:pt x="96" y="117"/>
                      </a:moveTo>
                      <a:lnTo>
                        <a:pt x="126" y="115"/>
                      </a:lnTo>
                      <a:lnTo>
                        <a:pt x="152" y="108"/>
                      </a:lnTo>
                      <a:lnTo>
                        <a:pt x="172" y="97"/>
                      </a:lnTo>
                      <a:lnTo>
                        <a:pt x="187" y="84"/>
                      </a:lnTo>
                      <a:lnTo>
                        <a:pt x="191" y="67"/>
                      </a:lnTo>
                      <a:lnTo>
                        <a:pt x="187" y="50"/>
                      </a:lnTo>
                      <a:lnTo>
                        <a:pt x="172" y="32"/>
                      </a:lnTo>
                      <a:lnTo>
                        <a:pt x="152" y="17"/>
                      </a:lnTo>
                      <a:lnTo>
                        <a:pt x="126" y="6"/>
                      </a:lnTo>
                      <a:lnTo>
                        <a:pt x="96" y="0"/>
                      </a:lnTo>
                      <a:lnTo>
                        <a:pt x="65" y="6"/>
                      </a:lnTo>
                      <a:lnTo>
                        <a:pt x="39" y="17"/>
                      </a:lnTo>
                      <a:lnTo>
                        <a:pt x="18" y="32"/>
                      </a:lnTo>
                      <a:lnTo>
                        <a:pt x="3" y="50"/>
                      </a:lnTo>
                      <a:lnTo>
                        <a:pt x="0" y="67"/>
                      </a:lnTo>
                      <a:lnTo>
                        <a:pt x="3" y="84"/>
                      </a:lnTo>
                      <a:lnTo>
                        <a:pt x="18" y="97"/>
                      </a:lnTo>
                      <a:lnTo>
                        <a:pt x="39" y="108"/>
                      </a:lnTo>
                      <a:lnTo>
                        <a:pt x="65" y="115"/>
                      </a:lnTo>
                      <a:lnTo>
                        <a:pt x="96" y="117"/>
                      </a:lnTo>
                      <a:close/>
                    </a:path>
                  </a:pathLst>
                </a:custGeom>
                <a:solidFill>
                  <a:srgbClr val="878787"/>
                </a:solidFill>
                <a:ln w="0">
                  <a:solidFill>
                    <a:srgbClr val="87878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7" name="Freeform 246">
                  <a:extLst>
                    <a:ext uri="{FF2B5EF4-FFF2-40B4-BE49-F238E27FC236}">
                      <a16:creationId xmlns:a16="http://schemas.microsoft.com/office/drawing/2014/main" id="{9FABCB8A-53E8-2BD7-E42E-93A72DA69F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81" y="3222"/>
                  <a:ext cx="165" cy="100"/>
                </a:xfrm>
                <a:custGeom>
                  <a:avLst/>
                  <a:gdLst>
                    <a:gd name="T0" fmla="*/ 83 w 165"/>
                    <a:gd name="T1" fmla="*/ 100 h 100"/>
                    <a:gd name="T2" fmla="*/ 109 w 165"/>
                    <a:gd name="T3" fmla="*/ 98 h 100"/>
                    <a:gd name="T4" fmla="*/ 131 w 165"/>
                    <a:gd name="T5" fmla="*/ 93 h 100"/>
                    <a:gd name="T6" fmla="*/ 150 w 165"/>
                    <a:gd name="T7" fmla="*/ 83 h 100"/>
                    <a:gd name="T8" fmla="*/ 161 w 165"/>
                    <a:gd name="T9" fmla="*/ 70 h 100"/>
                    <a:gd name="T10" fmla="*/ 165 w 165"/>
                    <a:gd name="T11" fmla="*/ 57 h 100"/>
                    <a:gd name="T12" fmla="*/ 161 w 165"/>
                    <a:gd name="T13" fmla="*/ 43 h 100"/>
                    <a:gd name="T14" fmla="*/ 150 w 165"/>
                    <a:gd name="T15" fmla="*/ 26 h 100"/>
                    <a:gd name="T16" fmla="*/ 131 w 165"/>
                    <a:gd name="T17" fmla="*/ 13 h 100"/>
                    <a:gd name="T18" fmla="*/ 109 w 165"/>
                    <a:gd name="T19" fmla="*/ 4 h 100"/>
                    <a:gd name="T20" fmla="*/ 83 w 165"/>
                    <a:gd name="T21" fmla="*/ 0 h 100"/>
                    <a:gd name="T22" fmla="*/ 57 w 165"/>
                    <a:gd name="T23" fmla="*/ 4 h 100"/>
                    <a:gd name="T24" fmla="*/ 33 w 165"/>
                    <a:gd name="T25" fmla="*/ 13 h 100"/>
                    <a:gd name="T26" fmla="*/ 16 w 165"/>
                    <a:gd name="T27" fmla="*/ 26 h 100"/>
                    <a:gd name="T28" fmla="*/ 3 w 165"/>
                    <a:gd name="T29" fmla="*/ 43 h 100"/>
                    <a:gd name="T30" fmla="*/ 0 w 165"/>
                    <a:gd name="T31" fmla="*/ 57 h 100"/>
                    <a:gd name="T32" fmla="*/ 3 w 165"/>
                    <a:gd name="T33" fmla="*/ 70 h 100"/>
                    <a:gd name="T34" fmla="*/ 16 w 165"/>
                    <a:gd name="T35" fmla="*/ 83 h 100"/>
                    <a:gd name="T36" fmla="*/ 33 w 165"/>
                    <a:gd name="T37" fmla="*/ 93 h 100"/>
                    <a:gd name="T38" fmla="*/ 57 w 165"/>
                    <a:gd name="T39" fmla="*/ 98 h 100"/>
                    <a:gd name="T40" fmla="*/ 83 w 165"/>
                    <a:gd name="T41" fmla="*/ 100 h 1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65"/>
                    <a:gd name="T64" fmla="*/ 0 h 100"/>
                    <a:gd name="T65" fmla="*/ 165 w 165"/>
                    <a:gd name="T66" fmla="*/ 100 h 1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65" h="100">
                      <a:moveTo>
                        <a:pt x="83" y="100"/>
                      </a:moveTo>
                      <a:lnTo>
                        <a:pt x="109" y="98"/>
                      </a:lnTo>
                      <a:lnTo>
                        <a:pt x="131" y="93"/>
                      </a:lnTo>
                      <a:lnTo>
                        <a:pt x="150" y="83"/>
                      </a:lnTo>
                      <a:lnTo>
                        <a:pt x="161" y="70"/>
                      </a:lnTo>
                      <a:lnTo>
                        <a:pt x="165" y="57"/>
                      </a:lnTo>
                      <a:lnTo>
                        <a:pt x="161" y="43"/>
                      </a:lnTo>
                      <a:lnTo>
                        <a:pt x="150" y="26"/>
                      </a:lnTo>
                      <a:lnTo>
                        <a:pt x="131" y="13"/>
                      </a:lnTo>
                      <a:lnTo>
                        <a:pt x="109" y="4"/>
                      </a:lnTo>
                      <a:lnTo>
                        <a:pt x="83" y="0"/>
                      </a:lnTo>
                      <a:lnTo>
                        <a:pt x="57" y="4"/>
                      </a:lnTo>
                      <a:lnTo>
                        <a:pt x="33" y="13"/>
                      </a:lnTo>
                      <a:lnTo>
                        <a:pt x="16" y="26"/>
                      </a:lnTo>
                      <a:lnTo>
                        <a:pt x="3" y="43"/>
                      </a:lnTo>
                      <a:lnTo>
                        <a:pt x="0" y="57"/>
                      </a:lnTo>
                      <a:lnTo>
                        <a:pt x="3" y="70"/>
                      </a:lnTo>
                      <a:lnTo>
                        <a:pt x="16" y="83"/>
                      </a:lnTo>
                      <a:lnTo>
                        <a:pt x="33" y="93"/>
                      </a:lnTo>
                      <a:lnTo>
                        <a:pt x="57" y="98"/>
                      </a:lnTo>
                      <a:lnTo>
                        <a:pt x="83" y="100"/>
                      </a:lnTo>
                      <a:close/>
                    </a:path>
                  </a:pathLst>
                </a:custGeom>
                <a:solidFill>
                  <a:srgbClr val="9F9F9F"/>
                </a:solidFill>
                <a:ln w="0">
                  <a:solidFill>
                    <a:srgbClr val="9F9F9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8" name="Freeform 247">
                  <a:extLst>
                    <a:ext uri="{FF2B5EF4-FFF2-40B4-BE49-F238E27FC236}">
                      <a16:creationId xmlns:a16="http://schemas.microsoft.com/office/drawing/2014/main" id="{B01B49DF-A8AB-788E-DE5E-F3B80EA3C1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94" y="3224"/>
                  <a:ext cx="139" cy="83"/>
                </a:xfrm>
                <a:custGeom>
                  <a:avLst/>
                  <a:gdLst>
                    <a:gd name="T0" fmla="*/ 70 w 139"/>
                    <a:gd name="T1" fmla="*/ 83 h 83"/>
                    <a:gd name="T2" fmla="*/ 96 w 139"/>
                    <a:gd name="T3" fmla="*/ 81 h 83"/>
                    <a:gd name="T4" fmla="*/ 118 w 139"/>
                    <a:gd name="T5" fmla="*/ 72 h 83"/>
                    <a:gd name="T6" fmla="*/ 133 w 139"/>
                    <a:gd name="T7" fmla="*/ 61 h 83"/>
                    <a:gd name="T8" fmla="*/ 139 w 139"/>
                    <a:gd name="T9" fmla="*/ 46 h 83"/>
                    <a:gd name="T10" fmla="*/ 133 w 139"/>
                    <a:gd name="T11" fmla="*/ 31 h 83"/>
                    <a:gd name="T12" fmla="*/ 118 w 139"/>
                    <a:gd name="T13" fmla="*/ 17 h 83"/>
                    <a:gd name="T14" fmla="*/ 96 w 139"/>
                    <a:gd name="T15" fmla="*/ 4 h 83"/>
                    <a:gd name="T16" fmla="*/ 70 w 139"/>
                    <a:gd name="T17" fmla="*/ 0 h 83"/>
                    <a:gd name="T18" fmla="*/ 42 w 139"/>
                    <a:gd name="T19" fmla="*/ 4 h 83"/>
                    <a:gd name="T20" fmla="*/ 20 w 139"/>
                    <a:gd name="T21" fmla="*/ 17 h 83"/>
                    <a:gd name="T22" fmla="*/ 5 w 139"/>
                    <a:gd name="T23" fmla="*/ 31 h 83"/>
                    <a:gd name="T24" fmla="*/ 0 w 139"/>
                    <a:gd name="T25" fmla="*/ 46 h 83"/>
                    <a:gd name="T26" fmla="*/ 5 w 139"/>
                    <a:gd name="T27" fmla="*/ 61 h 83"/>
                    <a:gd name="T28" fmla="*/ 20 w 139"/>
                    <a:gd name="T29" fmla="*/ 72 h 83"/>
                    <a:gd name="T30" fmla="*/ 42 w 139"/>
                    <a:gd name="T31" fmla="*/ 81 h 83"/>
                    <a:gd name="T32" fmla="*/ 70 w 139"/>
                    <a:gd name="T33" fmla="*/ 83 h 8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39"/>
                    <a:gd name="T52" fmla="*/ 0 h 83"/>
                    <a:gd name="T53" fmla="*/ 139 w 139"/>
                    <a:gd name="T54" fmla="*/ 83 h 8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39" h="83">
                      <a:moveTo>
                        <a:pt x="70" y="83"/>
                      </a:moveTo>
                      <a:lnTo>
                        <a:pt x="96" y="81"/>
                      </a:lnTo>
                      <a:lnTo>
                        <a:pt x="118" y="72"/>
                      </a:lnTo>
                      <a:lnTo>
                        <a:pt x="133" y="61"/>
                      </a:lnTo>
                      <a:lnTo>
                        <a:pt x="139" y="46"/>
                      </a:lnTo>
                      <a:lnTo>
                        <a:pt x="133" y="31"/>
                      </a:lnTo>
                      <a:lnTo>
                        <a:pt x="118" y="17"/>
                      </a:lnTo>
                      <a:lnTo>
                        <a:pt x="96" y="4"/>
                      </a:lnTo>
                      <a:lnTo>
                        <a:pt x="70" y="0"/>
                      </a:lnTo>
                      <a:lnTo>
                        <a:pt x="42" y="4"/>
                      </a:lnTo>
                      <a:lnTo>
                        <a:pt x="20" y="17"/>
                      </a:lnTo>
                      <a:lnTo>
                        <a:pt x="5" y="31"/>
                      </a:lnTo>
                      <a:lnTo>
                        <a:pt x="0" y="46"/>
                      </a:lnTo>
                      <a:lnTo>
                        <a:pt x="5" y="61"/>
                      </a:lnTo>
                      <a:lnTo>
                        <a:pt x="20" y="72"/>
                      </a:lnTo>
                      <a:lnTo>
                        <a:pt x="42" y="81"/>
                      </a:lnTo>
                      <a:lnTo>
                        <a:pt x="70" y="83"/>
                      </a:lnTo>
                      <a:close/>
                    </a:path>
                  </a:pathLst>
                </a:custGeom>
                <a:solidFill>
                  <a:srgbClr val="B7B7B7"/>
                </a:solidFill>
                <a:ln w="0">
                  <a:solidFill>
                    <a:srgbClr val="B7B7B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09" name="Freeform 248">
                  <a:extLst>
                    <a:ext uri="{FF2B5EF4-FFF2-40B4-BE49-F238E27FC236}">
                      <a16:creationId xmlns:a16="http://schemas.microsoft.com/office/drawing/2014/main" id="{E15A00FD-263A-435C-6948-E5428B7A6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07" y="3224"/>
                  <a:ext cx="113" cy="68"/>
                </a:xfrm>
                <a:custGeom>
                  <a:avLst/>
                  <a:gdLst>
                    <a:gd name="T0" fmla="*/ 57 w 113"/>
                    <a:gd name="T1" fmla="*/ 68 h 68"/>
                    <a:gd name="T2" fmla="*/ 79 w 113"/>
                    <a:gd name="T3" fmla="*/ 67 h 68"/>
                    <a:gd name="T4" fmla="*/ 96 w 113"/>
                    <a:gd name="T5" fmla="*/ 61 h 68"/>
                    <a:gd name="T6" fmla="*/ 109 w 113"/>
                    <a:gd name="T7" fmla="*/ 50 h 68"/>
                    <a:gd name="T8" fmla="*/ 113 w 113"/>
                    <a:gd name="T9" fmla="*/ 39 h 68"/>
                    <a:gd name="T10" fmla="*/ 109 w 113"/>
                    <a:gd name="T11" fmla="*/ 26 h 68"/>
                    <a:gd name="T12" fmla="*/ 96 w 113"/>
                    <a:gd name="T13" fmla="*/ 13 h 68"/>
                    <a:gd name="T14" fmla="*/ 79 w 113"/>
                    <a:gd name="T15" fmla="*/ 4 h 68"/>
                    <a:gd name="T16" fmla="*/ 57 w 113"/>
                    <a:gd name="T17" fmla="*/ 0 h 68"/>
                    <a:gd name="T18" fmla="*/ 35 w 113"/>
                    <a:gd name="T19" fmla="*/ 4 h 68"/>
                    <a:gd name="T20" fmla="*/ 16 w 113"/>
                    <a:gd name="T21" fmla="*/ 13 h 68"/>
                    <a:gd name="T22" fmla="*/ 5 w 113"/>
                    <a:gd name="T23" fmla="*/ 26 h 68"/>
                    <a:gd name="T24" fmla="*/ 0 w 113"/>
                    <a:gd name="T25" fmla="*/ 39 h 68"/>
                    <a:gd name="T26" fmla="*/ 5 w 113"/>
                    <a:gd name="T27" fmla="*/ 50 h 68"/>
                    <a:gd name="T28" fmla="*/ 16 w 113"/>
                    <a:gd name="T29" fmla="*/ 61 h 68"/>
                    <a:gd name="T30" fmla="*/ 35 w 113"/>
                    <a:gd name="T31" fmla="*/ 67 h 68"/>
                    <a:gd name="T32" fmla="*/ 57 w 113"/>
                    <a:gd name="T33" fmla="*/ 68 h 6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13"/>
                    <a:gd name="T52" fmla="*/ 0 h 68"/>
                    <a:gd name="T53" fmla="*/ 113 w 113"/>
                    <a:gd name="T54" fmla="*/ 68 h 68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13" h="68">
                      <a:moveTo>
                        <a:pt x="57" y="68"/>
                      </a:moveTo>
                      <a:lnTo>
                        <a:pt x="79" y="67"/>
                      </a:lnTo>
                      <a:lnTo>
                        <a:pt x="96" y="61"/>
                      </a:lnTo>
                      <a:lnTo>
                        <a:pt x="109" y="50"/>
                      </a:lnTo>
                      <a:lnTo>
                        <a:pt x="113" y="39"/>
                      </a:lnTo>
                      <a:lnTo>
                        <a:pt x="109" y="26"/>
                      </a:lnTo>
                      <a:lnTo>
                        <a:pt x="96" y="13"/>
                      </a:lnTo>
                      <a:lnTo>
                        <a:pt x="79" y="4"/>
                      </a:lnTo>
                      <a:lnTo>
                        <a:pt x="57" y="0"/>
                      </a:lnTo>
                      <a:lnTo>
                        <a:pt x="35" y="4"/>
                      </a:lnTo>
                      <a:lnTo>
                        <a:pt x="16" y="13"/>
                      </a:lnTo>
                      <a:lnTo>
                        <a:pt x="5" y="26"/>
                      </a:lnTo>
                      <a:lnTo>
                        <a:pt x="0" y="39"/>
                      </a:lnTo>
                      <a:lnTo>
                        <a:pt x="5" y="50"/>
                      </a:lnTo>
                      <a:lnTo>
                        <a:pt x="16" y="61"/>
                      </a:lnTo>
                      <a:lnTo>
                        <a:pt x="35" y="67"/>
                      </a:lnTo>
                      <a:lnTo>
                        <a:pt x="57" y="68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 w="0">
                  <a:solidFill>
                    <a:srgbClr val="CFCFC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0" name="Freeform 249">
                  <a:extLst>
                    <a:ext uri="{FF2B5EF4-FFF2-40B4-BE49-F238E27FC236}">
                      <a16:creationId xmlns:a16="http://schemas.microsoft.com/office/drawing/2014/main" id="{62401040-D9BA-C2CA-C81F-B54E2B8009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22" y="3226"/>
                  <a:ext cx="85" cy="52"/>
                </a:xfrm>
                <a:custGeom>
                  <a:avLst/>
                  <a:gdLst>
                    <a:gd name="T0" fmla="*/ 42 w 85"/>
                    <a:gd name="T1" fmla="*/ 52 h 52"/>
                    <a:gd name="T2" fmla="*/ 64 w 85"/>
                    <a:gd name="T3" fmla="*/ 50 h 52"/>
                    <a:gd name="T4" fmla="*/ 79 w 85"/>
                    <a:gd name="T5" fmla="*/ 41 h 52"/>
                    <a:gd name="T6" fmla="*/ 85 w 85"/>
                    <a:gd name="T7" fmla="*/ 29 h 52"/>
                    <a:gd name="T8" fmla="*/ 83 w 85"/>
                    <a:gd name="T9" fmla="*/ 20 h 52"/>
                    <a:gd name="T10" fmla="*/ 72 w 85"/>
                    <a:gd name="T11" fmla="*/ 9 h 52"/>
                    <a:gd name="T12" fmla="*/ 59 w 85"/>
                    <a:gd name="T13" fmla="*/ 3 h 52"/>
                    <a:gd name="T14" fmla="*/ 42 w 85"/>
                    <a:gd name="T15" fmla="*/ 0 h 52"/>
                    <a:gd name="T16" fmla="*/ 25 w 85"/>
                    <a:gd name="T17" fmla="*/ 3 h 52"/>
                    <a:gd name="T18" fmla="*/ 11 w 85"/>
                    <a:gd name="T19" fmla="*/ 9 h 52"/>
                    <a:gd name="T20" fmla="*/ 1 w 85"/>
                    <a:gd name="T21" fmla="*/ 20 h 52"/>
                    <a:gd name="T22" fmla="*/ 0 w 85"/>
                    <a:gd name="T23" fmla="*/ 29 h 52"/>
                    <a:gd name="T24" fmla="*/ 5 w 85"/>
                    <a:gd name="T25" fmla="*/ 41 h 52"/>
                    <a:gd name="T26" fmla="*/ 20 w 85"/>
                    <a:gd name="T27" fmla="*/ 50 h 52"/>
                    <a:gd name="T28" fmla="*/ 42 w 85"/>
                    <a:gd name="T29" fmla="*/ 52 h 5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5"/>
                    <a:gd name="T46" fmla="*/ 0 h 52"/>
                    <a:gd name="T47" fmla="*/ 85 w 85"/>
                    <a:gd name="T48" fmla="*/ 52 h 5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5" h="52">
                      <a:moveTo>
                        <a:pt x="42" y="52"/>
                      </a:moveTo>
                      <a:lnTo>
                        <a:pt x="64" y="50"/>
                      </a:lnTo>
                      <a:lnTo>
                        <a:pt x="79" y="41"/>
                      </a:lnTo>
                      <a:lnTo>
                        <a:pt x="85" y="29"/>
                      </a:lnTo>
                      <a:lnTo>
                        <a:pt x="83" y="20"/>
                      </a:lnTo>
                      <a:lnTo>
                        <a:pt x="72" y="9"/>
                      </a:lnTo>
                      <a:lnTo>
                        <a:pt x="59" y="3"/>
                      </a:lnTo>
                      <a:lnTo>
                        <a:pt x="42" y="0"/>
                      </a:lnTo>
                      <a:lnTo>
                        <a:pt x="25" y="3"/>
                      </a:lnTo>
                      <a:lnTo>
                        <a:pt x="11" y="9"/>
                      </a:lnTo>
                      <a:lnTo>
                        <a:pt x="1" y="20"/>
                      </a:lnTo>
                      <a:lnTo>
                        <a:pt x="0" y="29"/>
                      </a:lnTo>
                      <a:lnTo>
                        <a:pt x="5" y="41"/>
                      </a:lnTo>
                      <a:lnTo>
                        <a:pt x="20" y="50"/>
                      </a:lnTo>
                      <a:lnTo>
                        <a:pt x="42" y="52"/>
                      </a:lnTo>
                      <a:close/>
                    </a:path>
                  </a:pathLst>
                </a:custGeom>
                <a:solidFill>
                  <a:srgbClr val="E7E7E7"/>
                </a:solidFill>
                <a:ln w="0">
                  <a:solidFill>
                    <a:srgbClr val="E7E7E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11" name="Freeform 250">
                  <a:extLst>
                    <a:ext uri="{FF2B5EF4-FFF2-40B4-BE49-F238E27FC236}">
                      <a16:creationId xmlns:a16="http://schemas.microsoft.com/office/drawing/2014/main" id="{9CAA884B-9BD8-C14E-3610-FDF6903823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34" y="3228"/>
                  <a:ext cx="60" cy="35"/>
                </a:xfrm>
                <a:custGeom>
                  <a:avLst/>
                  <a:gdLst>
                    <a:gd name="T0" fmla="*/ 30 w 60"/>
                    <a:gd name="T1" fmla="*/ 35 h 35"/>
                    <a:gd name="T2" fmla="*/ 45 w 60"/>
                    <a:gd name="T3" fmla="*/ 33 h 35"/>
                    <a:gd name="T4" fmla="*/ 56 w 60"/>
                    <a:gd name="T5" fmla="*/ 27 h 35"/>
                    <a:gd name="T6" fmla="*/ 60 w 60"/>
                    <a:gd name="T7" fmla="*/ 20 h 35"/>
                    <a:gd name="T8" fmla="*/ 56 w 60"/>
                    <a:gd name="T9" fmla="*/ 11 h 35"/>
                    <a:gd name="T10" fmla="*/ 45 w 60"/>
                    <a:gd name="T11" fmla="*/ 1 h 35"/>
                    <a:gd name="T12" fmla="*/ 30 w 60"/>
                    <a:gd name="T13" fmla="*/ 0 h 35"/>
                    <a:gd name="T14" fmla="*/ 15 w 60"/>
                    <a:gd name="T15" fmla="*/ 1 h 35"/>
                    <a:gd name="T16" fmla="*/ 4 w 60"/>
                    <a:gd name="T17" fmla="*/ 11 h 35"/>
                    <a:gd name="T18" fmla="*/ 0 w 60"/>
                    <a:gd name="T19" fmla="*/ 20 h 35"/>
                    <a:gd name="T20" fmla="*/ 4 w 60"/>
                    <a:gd name="T21" fmla="*/ 27 h 35"/>
                    <a:gd name="T22" fmla="*/ 15 w 60"/>
                    <a:gd name="T23" fmla="*/ 33 h 35"/>
                    <a:gd name="T24" fmla="*/ 30 w 60"/>
                    <a:gd name="T25" fmla="*/ 35 h 35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0"/>
                    <a:gd name="T40" fmla="*/ 0 h 35"/>
                    <a:gd name="T41" fmla="*/ 60 w 60"/>
                    <a:gd name="T42" fmla="*/ 35 h 35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0" h="35">
                      <a:moveTo>
                        <a:pt x="30" y="35"/>
                      </a:moveTo>
                      <a:lnTo>
                        <a:pt x="45" y="33"/>
                      </a:lnTo>
                      <a:lnTo>
                        <a:pt x="56" y="27"/>
                      </a:lnTo>
                      <a:lnTo>
                        <a:pt x="60" y="20"/>
                      </a:lnTo>
                      <a:lnTo>
                        <a:pt x="56" y="11"/>
                      </a:lnTo>
                      <a:lnTo>
                        <a:pt x="45" y="1"/>
                      </a:lnTo>
                      <a:lnTo>
                        <a:pt x="30" y="0"/>
                      </a:lnTo>
                      <a:lnTo>
                        <a:pt x="15" y="1"/>
                      </a:lnTo>
                      <a:lnTo>
                        <a:pt x="4" y="11"/>
                      </a:lnTo>
                      <a:lnTo>
                        <a:pt x="0" y="20"/>
                      </a:lnTo>
                      <a:lnTo>
                        <a:pt x="4" y="27"/>
                      </a:lnTo>
                      <a:lnTo>
                        <a:pt x="15" y="33"/>
                      </a:lnTo>
                      <a:lnTo>
                        <a:pt x="30" y="3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0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41" name="Group 640">
              <a:extLst>
                <a:ext uri="{FF2B5EF4-FFF2-40B4-BE49-F238E27FC236}">
                  <a16:creationId xmlns:a16="http://schemas.microsoft.com/office/drawing/2014/main" id="{924C7A68-A48F-BD8A-8FDF-5EF8E63FF82E}"/>
                </a:ext>
              </a:extLst>
            </p:cNvPr>
            <p:cNvGrpSpPr/>
            <p:nvPr/>
          </p:nvGrpSpPr>
          <p:grpSpPr>
            <a:xfrm>
              <a:off x="5837613" y="3544672"/>
              <a:ext cx="1374148" cy="1091377"/>
              <a:chOff x="5889370" y="3527598"/>
              <a:chExt cx="1374148" cy="1091377"/>
            </a:xfrm>
          </p:grpSpPr>
          <p:sp>
            <p:nvSpPr>
              <p:cNvPr id="338" name="Freeform 293">
                <a:extLst>
                  <a:ext uri="{FF2B5EF4-FFF2-40B4-BE49-F238E27FC236}">
                    <a16:creationId xmlns:a16="http://schemas.microsoft.com/office/drawing/2014/main" id="{98EC3DA6-B9C2-EAEE-B99D-998C028EC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29866" y="3527598"/>
                <a:ext cx="402083" cy="261814"/>
              </a:xfrm>
              <a:custGeom>
                <a:avLst/>
                <a:gdLst>
                  <a:gd name="T0" fmla="*/ 181 w 181"/>
                  <a:gd name="T1" fmla="*/ 138 h 138"/>
                  <a:gd name="T2" fmla="*/ 178 w 181"/>
                  <a:gd name="T3" fmla="*/ 138 h 138"/>
                  <a:gd name="T4" fmla="*/ 165 w 181"/>
                  <a:gd name="T5" fmla="*/ 138 h 138"/>
                  <a:gd name="T6" fmla="*/ 148 w 181"/>
                  <a:gd name="T7" fmla="*/ 138 h 138"/>
                  <a:gd name="T8" fmla="*/ 126 w 181"/>
                  <a:gd name="T9" fmla="*/ 136 h 138"/>
                  <a:gd name="T10" fmla="*/ 104 w 181"/>
                  <a:gd name="T11" fmla="*/ 130 h 138"/>
                  <a:gd name="T12" fmla="*/ 79 w 181"/>
                  <a:gd name="T13" fmla="*/ 121 h 138"/>
                  <a:gd name="T14" fmla="*/ 57 w 181"/>
                  <a:gd name="T15" fmla="*/ 108 h 138"/>
                  <a:gd name="T16" fmla="*/ 37 w 181"/>
                  <a:gd name="T17" fmla="*/ 89 h 138"/>
                  <a:gd name="T18" fmla="*/ 24 w 181"/>
                  <a:gd name="T19" fmla="*/ 65 h 138"/>
                  <a:gd name="T20" fmla="*/ 11 w 181"/>
                  <a:gd name="T21" fmla="*/ 73 h 138"/>
                  <a:gd name="T22" fmla="*/ 0 w 181"/>
                  <a:gd name="T23" fmla="*/ 0 h 138"/>
                  <a:gd name="T24" fmla="*/ 74 w 181"/>
                  <a:gd name="T25" fmla="*/ 23 h 138"/>
                  <a:gd name="T26" fmla="*/ 55 w 181"/>
                  <a:gd name="T27" fmla="*/ 32 h 138"/>
                  <a:gd name="T28" fmla="*/ 55 w 181"/>
                  <a:gd name="T29" fmla="*/ 36 h 138"/>
                  <a:gd name="T30" fmla="*/ 55 w 181"/>
                  <a:gd name="T31" fmla="*/ 41 h 138"/>
                  <a:gd name="T32" fmla="*/ 57 w 181"/>
                  <a:gd name="T33" fmla="*/ 50 h 138"/>
                  <a:gd name="T34" fmla="*/ 63 w 181"/>
                  <a:gd name="T35" fmla="*/ 63 h 138"/>
                  <a:gd name="T36" fmla="*/ 72 w 181"/>
                  <a:gd name="T37" fmla="*/ 78 h 138"/>
                  <a:gd name="T38" fmla="*/ 87 w 181"/>
                  <a:gd name="T39" fmla="*/ 93 h 138"/>
                  <a:gd name="T40" fmla="*/ 109 w 181"/>
                  <a:gd name="T41" fmla="*/ 108 h 138"/>
                  <a:gd name="T42" fmla="*/ 141 w 181"/>
                  <a:gd name="T43" fmla="*/ 123 h 138"/>
                  <a:gd name="T44" fmla="*/ 181 w 181"/>
                  <a:gd name="T45" fmla="*/ 138 h 138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1"/>
                  <a:gd name="T70" fmla="*/ 0 h 138"/>
                  <a:gd name="T71" fmla="*/ 181 w 181"/>
                  <a:gd name="T72" fmla="*/ 138 h 138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1" h="138">
                    <a:moveTo>
                      <a:pt x="181" y="138"/>
                    </a:moveTo>
                    <a:lnTo>
                      <a:pt x="178" y="138"/>
                    </a:lnTo>
                    <a:lnTo>
                      <a:pt x="165" y="138"/>
                    </a:lnTo>
                    <a:lnTo>
                      <a:pt x="148" y="138"/>
                    </a:lnTo>
                    <a:lnTo>
                      <a:pt x="126" y="136"/>
                    </a:lnTo>
                    <a:lnTo>
                      <a:pt x="104" y="130"/>
                    </a:lnTo>
                    <a:lnTo>
                      <a:pt x="79" y="121"/>
                    </a:lnTo>
                    <a:lnTo>
                      <a:pt x="57" y="108"/>
                    </a:lnTo>
                    <a:lnTo>
                      <a:pt x="37" y="89"/>
                    </a:lnTo>
                    <a:lnTo>
                      <a:pt x="24" y="65"/>
                    </a:lnTo>
                    <a:lnTo>
                      <a:pt x="11" y="73"/>
                    </a:lnTo>
                    <a:lnTo>
                      <a:pt x="0" y="0"/>
                    </a:lnTo>
                    <a:lnTo>
                      <a:pt x="74" y="23"/>
                    </a:lnTo>
                    <a:lnTo>
                      <a:pt x="55" y="32"/>
                    </a:lnTo>
                    <a:lnTo>
                      <a:pt x="55" y="36"/>
                    </a:lnTo>
                    <a:lnTo>
                      <a:pt x="55" y="41"/>
                    </a:lnTo>
                    <a:lnTo>
                      <a:pt x="57" y="50"/>
                    </a:lnTo>
                    <a:lnTo>
                      <a:pt x="63" y="63"/>
                    </a:lnTo>
                    <a:lnTo>
                      <a:pt x="72" y="78"/>
                    </a:lnTo>
                    <a:lnTo>
                      <a:pt x="87" y="93"/>
                    </a:lnTo>
                    <a:lnTo>
                      <a:pt x="109" y="108"/>
                    </a:lnTo>
                    <a:lnTo>
                      <a:pt x="141" y="123"/>
                    </a:lnTo>
                    <a:lnTo>
                      <a:pt x="181" y="138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9" name="Text Box 416">
                <a:extLst>
                  <a:ext uri="{FF2B5EF4-FFF2-40B4-BE49-F238E27FC236}">
                    <a16:creationId xmlns:a16="http://schemas.microsoft.com/office/drawing/2014/main" id="{FD5F6172-3FFC-9EE4-AACE-D6F4263EA2D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9370" y="3759119"/>
                <a:ext cx="1374148" cy="8598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itchFamily="34" charset="0"/>
                  </a:rPr>
                  <a:t>12 C20</a:t>
                </a:r>
                <a: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itchFamily="34" charset="0"/>
                  </a:rPr>
                  <a:t>,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itchFamily="34" charset="0"/>
                  </a:rPr>
                  <a:t>6 C50,</a:t>
                </a:r>
                <a:br>
                  <a:rPr lang="en-US" sz="1000" b="1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itchFamily="34" charset="0"/>
                  </a:rPr>
                  <a:t>2 C75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itchFamily="34" charset="0"/>
                  </a:rPr>
                  <a:t>Cryomodules</a:t>
                </a:r>
              </a:p>
            </p:txBody>
          </p:sp>
        </p:grpSp>
        <p:grpSp>
          <p:nvGrpSpPr>
            <p:cNvPr id="642" name="Group 641">
              <a:extLst>
                <a:ext uri="{FF2B5EF4-FFF2-40B4-BE49-F238E27FC236}">
                  <a16:creationId xmlns:a16="http://schemas.microsoft.com/office/drawing/2014/main" id="{2D03373D-5551-26E0-B601-8AAF3E1F74BF}"/>
                </a:ext>
              </a:extLst>
            </p:cNvPr>
            <p:cNvGrpSpPr/>
            <p:nvPr/>
          </p:nvGrpSpPr>
          <p:grpSpPr>
            <a:xfrm>
              <a:off x="2364471" y="1744274"/>
              <a:ext cx="1679417" cy="1293845"/>
              <a:chOff x="1913521" y="1985223"/>
              <a:chExt cx="1679417" cy="1293845"/>
            </a:xfrm>
          </p:grpSpPr>
          <p:sp>
            <p:nvSpPr>
              <p:cNvPr id="335" name="Freeform 295">
                <a:extLst>
                  <a:ext uri="{FF2B5EF4-FFF2-40B4-BE49-F238E27FC236}">
                    <a16:creationId xmlns:a16="http://schemas.microsoft.com/office/drawing/2014/main" id="{9DA1F2FA-C4BF-86AC-8E93-9DCF06BA49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26572" y="3040020"/>
                <a:ext cx="453176" cy="239048"/>
              </a:xfrm>
              <a:custGeom>
                <a:avLst/>
                <a:gdLst>
                  <a:gd name="T0" fmla="*/ 0 w 204"/>
                  <a:gd name="T1" fmla="*/ 0 h 126"/>
                  <a:gd name="T2" fmla="*/ 2 w 204"/>
                  <a:gd name="T3" fmla="*/ 4 h 126"/>
                  <a:gd name="T4" fmla="*/ 8 w 204"/>
                  <a:gd name="T5" fmla="*/ 15 h 126"/>
                  <a:gd name="T6" fmla="*/ 15 w 204"/>
                  <a:gd name="T7" fmla="*/ 29 h 126"/>
                  <a:gd name="T8" fmla="*/ 26 w 204"/>
                  <a:gd name="T9" fmla="*/ 48 h 126"/>
                  <a:gd name="T10" fmla="*/ 41 w 204"/>
                  <a:gd name="T11" fmla="*/ 67 h 126"/>
                  <a:gd name="T12" fmla="*/ 60 w 204"/>
                  <a:gd name="T13" fmla="*/ 85 h 126"/>
                  <a:gd name="T14" fmla="*/ 82 w 204"/>
                  <a:gd name="T15" fmla="*/ 98 h 126"/>
                  <a:gd name="T16" fmla="*/ 106 w 204"/>
                  <a:gd name="T17" fmla="*/ 107 h 126"/>
                  <a:gd name="T18" fmla="*/ 136 w 204"/>
                  <a:gd name="T19" fmla="*/ 109 h 126"/>
                  <a:gd name="T20" fmla="*/ 134 w 204"/>
                  <a:gd name="T21" fmla="*/ 126 h 126"/>
                  <a:gd name="T22" fmla="*/ 204 w 204"/>
                  <a:gd name="T23" fmla="*/ 104 h 126"/>
                  <a:gd name="T24" fmla="*/ 153 w 204"/>
                  <a:gd name="T25" fmla="*/ 46 h 126"/>
                  <a:gd name="T26" fmla="*/ 149 w 204"/>
                  <a:gd name="T27" fmla="*/ 67 h 126"/>
                  <a:gd name="T28" fmla="*/ 147 w 204"/>
                  <a:gd name="T29" fmla="*/ 68 h 126"/>
                  <a:gd name="T30" fmla="*/ 141 w 204"/>
                  <a:gd name="T31" fmla="*/ 70 h 126"/>
                  <a:gd name="T32" fmla="*/ 132 w 204"/>
                  <a:gd name="T33" fmla="*/ 72 h 126"/>
                  <a:gd name="T34" fmla="*/ 119 w 204"/>
                  <a:gd name="T35" fmla="*/ 74 h 126"/>
                  <a:gd name="T36" fmla="*/ 102 w 204"/>
                  <a:gd name="T37" fmla="*/ 72 h 126"/>
                  <a:gd name="T38" fmla="*/ 82 w 204"/>
                  <a:gd name="T39" fmla="*/ 65 h 126"/>
                  <a:gd name="T40" fmla="*/ 58 w 204"/>
                  <a:gd name="T41" fmla="*/ 52 h 126"/>
                  <a:gd name="T42" fmla="*/ 32 w 204"/>
                  <a:gd name="T43" fmla="*/ 29 h 126"/>
                  <a:gd name="T44" fmla="*/ 0 w 204"/>
                  <a:gd name="T45" fmla="*/ 0 h 12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04"/>
                  <a:gd name="T70" fmla="*/ 0 h 126"/>
                  <a:gd name="T71" fmla="*/ 204 w 204"/>
                  <a:gd name="T72" fmla="*/ 126 h 12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04" h="126">
                    <a:moveTo>
                      <a:pt x="0" y="0"/>
                    </a:moveTo>
                    <a:lnTo>
                      <a:pt x="2" y="4"/>
                    </a:lnTo>
                    <a:lnTo>
                      <a:pt x="8" y="15"/>
                    </a:lnTo>
                    <a:lnTo>
                      <a:pt x="15" y="29"/>
                    </a:lnTo>
                    <a:lnTo>
                      <a:pt x="26" y="48"/>
                    </a:lnTo>
                    <a:lnTo>
                      <a:pt x="41" y="67"/>
                    </a:lnTo>
                    <a:lnTo>
                      <a:pt x="60" y="85"/>
                    </a:lnTo>
                    <a:lnTo>
                      <a:pt x="82" y="98"/>
                    </a:lnTo>
                    <a:lnTo>
                      <a:pt x="106" y="107"/>
                    </a:lnTo>
                    <a:lnTo>
                      <a:pt x="136" y="109"/>
                    </a:lnTo>
                    <a:lnTo>
                      <a:pt x="134" y="126"/>
                    </a:lnTo>
                    <a:lnTo>
                      <a:pt x="204" y="104"/>
                    </a:lnTo>
                    <a:lnTo>
                      <a:pt x="153" y="46"/>
                    </a:lnTo>
                    <a:lnTo>
                      <a:pt x="149" y="67"/>
                    </a:lnTo>
                    <a:lnTo>
                      <a:pt x="147" y="68"/>
                    </a:lnTo>
                    <a:lnTo>
                      <a:pt x="141" y="70"/>
                    </a:lnTo>
                    <a:lnTo>
                      <a:pt x="132" y="72"/>
                    </a:lnTo>
                    <a:lnTo>
                      <a:pt x="119" y="74"/>
                    </a:lnTo>
                    <a:lnTo>
                      <a:pt x="102" y="72"/>
                    </a:lnTo>
                    <a:lnTo>
                      <a:pt x="82" y="65"/>
                    </a:lnTo>
                    <a:lnTo>
                      <a:pt x="58" y="52"/>
                    </a:lnTo>
                    <a:lnTo>
                      <a:pt x="32" y="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6" name="Text Box 417">
                <a:extLst>
                  <a:ext uri="{FF2B5EF4-FFF2-40B4-BE49-F238E27FC236}">
                    <a16:creationId xmlns:a16="http://schemas.microsoft.com/office/drawing/2014/main" id="{E89BC20B-A12C-5E2D-BF6C-865D1225E1C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3521" y="1985223"/>
                <a:ext cx="1679417" cy="1046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1000" b="1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10 C20</a:t>
                </a: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,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B050"/>
                    </a:solidFill>
                    <a:latin typeface="Arial" pitchFamily="34" charset="0"/>
                    <a:cs typeface="Arial" pitchFamily="34" charset="0"/>
                  </a:rPr>
                  <a:t>6 C50</a:t>
                </a: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3 C75,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</a:rPr>
                  <a:t>1 P1R </a:t>
                </a:r>
                <a:b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</a:br>
                <a:r>
                  <a:rPr lang="en-US" sz="1000" b="1" dirty="0">
                    <a:solidFill>
                      <a:srgbClr val="000000"/>
                    </a:solidFill>
                    <a:latin typeface="Arial" pitchFamily="34" charset="0"/>
                    <a:cs typeface="Arial" pitchFamily="34" charset="0"/>
                  </a:rPr>
                  <a:t>Cryomodules</a:t>
                </a:r>
              </a:p>
            </p:txBody>
          </p:sp>
        </p:grpSp>
        <p:sp>
          <p:nvSpPr>
            <p:cNvPr id="323" name="Text Box 427">
              <a:extLst>
                <a:ext uri="{FF2B5EF4-FFF2-40B4-BE49-F238E27FC236}">
                  <a16:creationId xmlns:a16="http://schemas.microsoft.com/office/drawing/2014/main" id="{69BD3780-8A3B-0C93-48BA-B1BBF92D58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9265" y="2914156"/>
              <a:ext cx="1386449" cy="5046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rPr>
                <a:t>Central Helium Liquefier</a:t>
              </a:r>
            </a:p>
          </p:txBody>
        </p:sp>
        <p:grpSp>
          <p:nvGrpSpPr>
            <p:cNvPr id="640" name="Group 639">
              <a:extLst>
                <a:ext uri="{FF2B5EF4-FFF2-40B4-BE49-F238E27FC236}">
                  <a16:creationId xmlns:a16="http://schemas.microsoft.com/office/drawing/2014/main" id="{888C929A-74DD-FA9B-D4AF-26698F79CAEA}"/>
                </a:ext>
              </a:extLst>
            </p:cNvPr>
            <p:cNvGrpSpPr/>
            <p:nvPr/>
          </p:nvGrpSpPr>
          <p:grpSpPr>
            <a:xfrm>
              <a:off x="4546089" y="4035721"/>
              <a:ext cx="1415732" cy="692808"/>
              <a:chOff x="4494235" y="4070199"/>
              <a:chExt cx="1415732" cy="692808"/>
            </a:xfrm>
          </p:grpSpPr>
          <p:sp>
            <p:nvSpPr>
              <p:cNvPr id="331" name="Freeform 372">
                <a:extLst>
                  <a:ext uri="{FF2B5EF4-FFF2-40B4-BE49-F238E27FC236}">
                    <a16:creationId xmlns:a16="http://schemas.microsoft.com/office/drawing/2014/main" id="{0D0C4617-FBAC-7030-876D-F0BAF5FDD6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4695" y="4070199"/>
                <a:ext cx="350989" cy="254225"/>
              </a:xfrm>
              <a:custGeom>
                <a:avLst/>
                <a:gdLst>
                  <a:gd name="T0" fmla="*/ 181 w 181"/>
                  <a:gd name="T1" fmla="*/ 139 h 139"/>
                  <a:gd name="T2" fmla="*/ 178 w 181"/>
                  <a:gd name="T3" fmla="*/ 139 h 139"/>
                  <a:gd name="T4" fmla="*/ 165 w 181"/>
                  <a:gd name="T5" fmla="*/ 139 h 139"/>
                  <a:gd name="T6" fmla="*/ 148 w 181"/>
                  <a:gd name="T7" fmla="*/ 139 h 139"/>
                  <a:gd name="T8" fmla="*/ 128 w 181"/>
                  <a:gd name="T9" fmla="*/ 137 h 139"/>
                  <a:gd name="T10" fmla="*/ 104 w 181"/>
                  <a:gd name="T11" fmla="*/ 131 h 139"/>
                  <a:gd name="T12" fmla="*/ 79 w 181"/>
                  <a:gd name="T13" fmla="*/ 122 h 139"/>
                  <a:gd name="T14" fmla="*/ 57 w 181"/>
                  <a:gd name="T15" fmla="*/ 109 h 139"/>
                  <a:gd name="T16" fmla="*/ 37 w 181"/>
                  <a:gd name="T17" fmla="*/ 90 h 139"/>
                  <a:gd name="T18" fmla="*/ 24 w 181"/>
                  <a:gd name="T19" fmla="*/ 64 h 139"/>
                  <a:gd name="T20" fmla="*/ 11 w 181"/>
                  <a:gd name="T21" fmla="*/ 74 h 139"/>
                  <a:gd name="T22" fmla="*/ 0 w 181"/>
                  <a:gd name="T23" fmla="*/ 0 h 139"/>
                  <a:gd name="T24" fmla="*/ 74 w 181"/>
                  <a:gd name="T25" fmla="*/ 24 h 139"/>
                  <a:gd name="T26" fmla="*/ 57 w 181"/>
                  <a:gd name="T27" fmla="*/ 33 h 139"/>
                  <a:gd name="T28" fmla="*/ 55 w 181"/>
                  <a:gd name="T29" fmla="*/ 37 h 139"/>
                  <a:gd name="T30" fmla="*/ 55 w 181"/>
                  <a:gd name="T31" fmla="*/ 42 h 139"/>
                  <a:gd name="T32" fmla="*/ 57 w 181"/>
                  <a:gd name="T33" fmla="*/ 51 h 139"/>
                  <a:gd name="T34" fmla="*/ 63 w 181"/>
                  <a:gd name="T35" fmla="*/ 64 h 139"/>
                  <a:gd name="T36" fmla="*/ 72 w 181"/>
                  <a:gd name="T37" fmla="*/ 77 h 139"/>
                  <a:gd name="T38" fmla="*/ 87 w 181"/>
                  <a:gd name="T39" fmla="*/ 94 h 139"/>
                  <a:gd name="T40" fmla="*/ 109 w 181"/>
                  <a:gd name="T41" fmla="*/ 109 h 139"/>
                  <a:gd name="T42" fmla="*/ 141 w 181"/>
                  <a:gd name="T43" fmla="*/ 124 h 139"/>
                  <a:gd name="T44" fmla="*/ 181 w 181"/>
                  <a:gd name="T45" fmla="*/ 139 h 13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81"/>
                  <a:gd name="T70" fmla="*/ 0 h 139"/>
                  <a:gd name="T71" fmla="*/ 181 w 181"/>
                  <a:gd name="T72" fmla="*/ 139 h 13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81" h="139">
                    <a:moveTo>
                      <a:pt x="181" y="139"/>
                    </a:moveTo>
                    <a:lnTo>
                      <a:pt x="178" y="139"/>
                    </a:lnTo>
                    <a:lnTo>
                      <a:pt x="165" y="139"/>
                    </a:lnTo>
                    <a:lnTo>
                      <a:pt x="148" y="139"/>
                    </a:lnTo>
                    <a:lnTo>
                      <a:pt x="128" y="137"/>
                    </a:lnTo>
                    <a:lnTo>
                      <a:pt x="104" y="131"/>
                    </a:lnTo>
                    <a:lnTo>
                      <a:pt x="79" y="122"/>
                    </a:lnTo>
                    <a:lnTo>
                      <a:pt x="57" y="109"/>
                    </a:lnTo>
                    <a:lnTo>
                      <a:pt x="37" y="90"/>
                    </a:lnTo>
                    <a:lnTo>
                      <a:pt x="24" y="64"/>
                    </a:lnTo>
                    <a:lnTo>
                      <a:pt x="11" y="74"/>
                    </a:lnTo>
                    <a:lnTo>
                      <a:pt x="0" y="0"/>
                    </a:lnTo>
                    <a:lnTo>
                      <a:pt x="74" y="24"/>
                    </a:lnTo>
                    <a:lnTo>
                      <a:pt x="57" y="33"/>
                    </a:lnTo>
                    <a:lnTo>
                      <a:pt x="55" y="37"/>
                    </a:lnTo>
                    <a:lnTo>
                      <a:pt x="55" y="42"/>
                    </a:lnTo>
                    <a:lnTo>
                      <a:pt x="57" y="51"/>
                    </a:lnTo>
                    <a:lnTo>
                      <a:pt x="63" y="64"/>
                    </a:lnTo>
                    <a:lnTo>
                      <a:pt x="72" y="77"/>
                    </a:lnTo>
                    <a:lnTo>
                      <a:pt x="87" y="94"/>
                    </a:lnTo>
                    <a:lnTo>
                      <a:pt x="109" y="109"/>
                    </a:lnTo>
                    <a:lnTo>
                      <a:pt x="141" y="124"/>
                    </a:lnTo>
                    <a:lnTo>
                      <a:pt x="181" y="139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5" name="TextBox 634">
                <a:extLst>
                  <a:ext uri="{FF2B5EF4-FFF2-40B4-BE49-F238E27FC236}">
                    <a16:creationId xmlns:a16="http://schemas.microsoft.com/office/drawing/2014/main" id="{BB7BCE4D-2899-F24C-CF95-600E38A6F8C2}"/>
                  </a:ext>
                </a:extLst>
              </p:cNvPr>
              <p:cNvSpPr txBox="1"/>
              <p:nvPr/>
            </p:nvSpPr>
            <p:spPr>
              <a:xfrm>
                <a:off x="4494235" y="4338371"/>
                <a:ext cx="1415732" cy="424636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C100 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Cryomodules</a:t>
                </a:r>
              </a:p>
            </p:txBody>
          </p:sp>
        </p:grpSp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484DCA74-3EEF-E299-18BE-5A5CC52236DF}"/>
                </a:ext>
              </a:extLst>
            </p:cNvPr>
            <p:cNvGrpSpPr/>
            <p:nvPr/>
          </p:nvGrpSpPr>
          <p:grpSpPr>
            <a:xfrm>
              <a:off x="3600567" y="1497614"/>
              <a:ext cx="1367293" cy="1039112"/>
              <a:chOff x="3617819" y="1549370"/>
              <a:chExt cx="1367293" cy="1039112"/>
            </a:xfrm>
          </p:grpSpPr>
          <p:sp>
            <p:nvSpPr>
              <p:cNvPr id="330" name="Freeform 376">
                <a:extLst>
                  <a:ext uri="{FF2B5EF4-FFF2-40B4-BE49-F238E27FC236}">
                    <a16:creationId xmlns:a16="http://schemas.microsoft.com/office/drawing/2014/main" id="{F5ADE559-F2BE-4C7C-204A-FCDFFF506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695" y="2254574"/>
                <a:ext cx="319889" cy="333908"/>
              </a:xfrm>
              <a:custGeom>
                <a:avLst/>
                <a:gdLst>
                  <a:gd name="T0" fmla="*/ 0 w 144"/>
                  <a:gd name="T1" fmla="*/ 0 h 176"/>
                  <a:gd name="T2" fmla="*/ 0 w 144"/>
                  <a:gd name="T3" fmla="*/ 4 h 176"/>
                  <a:gd name="T4" fmla="*/ 0 w 144"/>
                  <a:gd name="T5" fmla="*/ 17 h 176"/>
                  <a:gd name="T6" fmla="*/ 0 w 144"/>
                  <a:gd name="T7" fmla="*/ 33 h 176"/>
                  <a:gd name="T8" fmla="*/ 3 w 144"/>
                  <a:gd name="T9" fmla="*/ 56 h 176"/>
                  <a:gd name="T10" fmla="*/ 11 w 144"/>
                  <a:gd name="T11" fmla="*/ 78 h 176"/>
                  <a:gd name="T12" fmla="*/ 20 w 144"/>
                  <a:gd name="T13" fmla="*/ 102 h 176"/>
                  <a:gd name="T14" fmla="*/ 35 w 144"/>
                  <a:gd name="T15" fmla="*/ 122 h 176"/>
                  <a:gd name="T16" fmla="*/ 53 w 144"/>
                  <a:gd name="T17" fmla="*/ 141 h 176"/>
                  <a:gd name="T18" fmla="*/ 79 w 144"/>
                  <a:gd name="T19" fmla="*/ 156 h 176"/>
                  <a:gd name="T20" fmla="*/ 72 w 144"/>
                  <a:gd name="T21" fmla="*/ 169 h 176"/>
                  <a:gd name="T22" fmla="*/ 144 w 144"/>
                  <a:gd name="T23" fmla="*/ 176 h 176"/>
                  <a:gd name="T24" fmla="*/ 118 w 144"/>
                  <a:gd name="T25" fmla="*/ 102 h 176"/>
                  <a:gd name="T26" fmla="*/ 109 w 144"/>
                  <a:gd name="T27" fmla="*/ 121 h 176"/>
                  <a:gd name="T28" fmla="*/ 107 w 144"/>
                  <a:gd name="T29" fmla="*/ 121 h 176"/>
                  <a:gd name="T30" fmla="*/ 100 w 144"/>
                  <a:gd name="T31" fmla="*/ 121 h 176"/>
                  <a:gd name="T32" fmla="*/ 90 w 144"/>
                  <a:gd name="T33" fmla="*/ 119 h 176"/>
                  <a:gd name="T34" fmla="*/ 79 w 144"/>
                  <a:gd name="T35" fmla="*/ 115 h 176"/>
                  <a:gd name="T36" fmla="*/ 64 w 144"/>
                  <a:gd name="T37" fmla="*/ 106 h 176"/>
                  <a:gd name="T38" fmla="*/ 48 w 144"/>
                  <a:gd name="T39" fmla="*/ 93 h 176"/>
                  <a:gd name="T40" fmla="*/ 31 w 144"/>
                  <a:gd name="T41" fmla="*/ 70 h 176"/>
                  <a:gd name="T42" fmla="*/ 14 w 144"/>
                  <a:gd name="T43" fmla="*/ 41 h 176"/>
                  <a:gd name="T44" fmla="*/ 0 w 144"/>
                  <a:gd name="T45" fmla="*/ 0 h 17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"/>
                  <a:gd name="T70" fmla="*/ 0 h 176"/>
                  <a:gd name="T71" fmla="*/ 144 w 144"/>
                  <a:gd name="T72" fmla="*/ 176 h 17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" h="176">
                    <a:moveTo>
                      <a:pt x="0" y="0"/>
                    </a:moveTo>
                    <a:lnTo>
                      <a:pt x="0" y="4"/>
                    </a:lnTo>
                    <a:lnTo>
                      <a:pt x="0" y="17"/>
                    </a:lnTo>
                    <a:lnTo>
                      <a:pt x="0" y="33"/>
                    </a:lnTo>
                    <a:lnTo>
                      <a:pt x="3" y="56"/>
                    </a:lnTo>
                    <a:lnTo>
                      <a:pt x="11" y="78"/>
                    </a:lnTo>
                    <a:lnTo>
                      <a:pt x="20" y="102"/>
                    </a:lnTo>
                    <a:lnTo>
                      <a:pt x="35" y="122"/>
                    </a:lnTo>
                    <a:lnTo>
                      <a:pt x="53" y="141"/>
                    </a:lnTo>
                    <a:lnTo>
                      <a:pt x="79" y="156"/>
                    </a:lnTo>
                    <a:lnTo>
                      <a:pt x="72" y="169"/>
                    </a:lnTo>
                    <a:lnTo>
                      <a:pt x="144" y="176"/>
                    </a:lnTo>
                    <a:lnTo>
                      <a:pt x="118" y="102"/>
                    </a:lnTo>
                    <a:lnTo>
                      <a:pt x="109" y="121"/>
                    </a:lnTo>
                    <a:lnTo>
                      <a:pt x="107" y="121"/>
                    </a:lnTo>
                    <a:lnTo>
                      <a:pt x="100" y="121"/>
                    </a:lnTo>
                    <a:lnTo>
                      <a:pt x="90" y="119"/>
                    </a:lnTo>
                    <a:lnTo>
                      <a:pt x="79" y="115"/>
                    </a:lnTo>
                    <a:lnTo>
                      <a:pt x="64" y="106"/>
                    </a:lnTo>
                    <a:lnTo>
                      <a:pt x="48" y="93"/>
                    </a:lnTo>
                    <a:lnTo>
                      <a:pt x="31" y="70"/>
                    </a:lnTo>
                    <a:lnTo>
                      <a:pt x="14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6" name="TextBox 635">
                <a:extLst>
                  <a:ext uri="{FF2B5EF4-FFF2-40B4-BE49-F238E27FC236}">
                    <a16:creationId xmlns:a16="http://schemas.microsoft.com/office/drawing/2014/main" id="{9519F668-ECC0-3332-C850-AA75A3D112BE}"/>
                  </a:ext>
                </a:extLst>
              </p:cNvPr>
              <p:cNvSpPr txBox="1"/>
              <p:nvPr/>
            </p:nvSpPr>
            <p:spPr>
              <a:xfrm>
                <a:off x="3617819" y="1549370"/>
                <a:ext cx="1367293" cy="65020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 C100</a:t>
                </a:r>
              </a:p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F100 </a:t>
                </a: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Cryomodules</a:t>
                </a:r>
              </a:p>
            </p:txBody>
          </p:sp>
        </p:grpSp>
        <p:grpSp>
          <p:nvGrpSpPr>
            <p:cNvPr id="643" name="Group 642">
              <a:extLst>
                <a:ext uri="{FF2B5EF4-FFF2-40B4-BE49-F238E27FC236}">
                  <a16:creationId xmlns:a16="http://schemas.microsoft.com/office/drawing/2014/main" id="{7BEB1D5E-BE55-1D04-A9AD-BB87DFCF8EC7}"/>
                </a:ext>
              </a:extLst>
            </p:cNvPr>
            <p:cNvGrpSpPr/>
            <p:nvPr/>
          </p:nvGrpSpPr>
          <p:grpSpPr>
            <a:xfrm>
              <a:off x="896092" y="2170562"/>
              <a:ext cx="1410622" cy="1588494"/>
              <a:chOff x="3613983" y="999988"/>
              <a:chExt cx="1410622" cy="1588494"/>
            </a:xfrm>
          </p:grpSpPr>
          <p:sp>
            <p:nvSpPr>
              <p:cNvPr id="644" name="Freeform 376">
                <a:extLst>
                  <a:ext uri="{FF2B5EF4-FFF2-40B4-BE49-F238E27FC236}">
                    <a16:creationId xmlns:a16="http://schemas.microsoft.com/office/drawing/2014/main" id="{EBFA1B43-188E-9DAC-C881-A8972607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2695" y="2254574"/>
                <a:ext cx="319889" cy="333908"/>
              </a:xfrm>
              <a:custGeom>
                <a:avLst/>
                <a:gdLst>
                  <a:gd name="T0" fmla="*/ 0 w 144"/>
                  <a:gd name="T1" fmla="*/ 0 h 176"/>
                  <a:gd name="T2" fmla="*/ 0 w 144"/>
                  <a:gd name="T3" fmla="*/ 4 h 176"/>
                  <a:gd name="T4" fmla="*/ 0 w 144"/>
                  <a:gd name="T5" fmla="*/ 17 h 176"/>
                  <a:gd name="T6" fmla="*/ 0 w 144"/>
                  <a:gd name="T7" fmla="*/ 33 h 176"/>
                  <a:gd name="T8" fmla="*/ 3 w 144"/>
                  <a:gd name="T9" fmla="*/ 56 h 176"/>
                  <a:gd name="T10" fmla="*/ 11 w 144"/>
                  <a:gd name="T11" fmla="*/ 78 h 176"/>
                  <a:gd name="T12" fmla="*/ 20 w 144"/>
                  <a:gd name="T13" fmla="*/ 102 h 176"/>
                  <a:gd name="T14" fmla="*/ 35 w 144"/>
                  <a:gd name="T15" fmla="*/ 122 h 176"/>
                  <a:gd name="T16" fmla="*/ 53 w 144"/>
                  <a:gd name="T17" fmla="*/ 141 h 176"/>
                  <a:gd name="T18" fmla="*/ 79 w 144"/>
                  <a:gd name="T19" fmla="*/ 156 h 176"/>
                  <a:gd name="T20" fmla="*/ 72 w 144"/>
                  <a:gd name="T21" fmla="*/ 169 h 176"/>
                  <a:gd name="T22" fmla="*/ 144 w 144"/>
                  <a:gd name="T23" fmla="*/ 176 h 176"/>
                  <a:gd name="T24" fmla="*/ 118 w 144"/>
                  <a:gd name="T25" fmla="*/ 102 h 176"/>
                  <a:gd name="T26" fmla="*/ 109 w 144"/>
                  <a:gd name="T27" fmla="*/ 121 h 176"/>
                  <a:gd name="T28" fmla="*/ 107 w 144"/>
                  <a:gd name="T29" fmla="*/ 121 h 176"/>
                  <a:gd name="T30" fmla="*/ 100 w 144"/>
                  <a:gd name="T31" fmla="*/ 121 h 176"/>
                  <a:gd name="T32" fmla="*/ 90 w 144"/>
                  <a:gd name="T33" fmla="*/ 119 h 176"/>
                  <a:gd name="T34" fmla="*/ 79 w 144"/>
                  <a:gd name="T35" fmla="*/ 115 h 176"/>
                  <a:gd name="T36" fmla="*/ 64 w 144"/>
                  <a:gd name="T37" fmla="*/ 106 h 176"/>
                  <a:gd name="T38" fmla="*/ 48 w 144"/>
                  <a:gd name="T39" fmla="*/ 93 h 176"/>
                  <a:gd name="T40" fmla="*/ 31 w 144"/>
                  <a:gd name="T41" fmla="*/ 70 h 176"/>
                  <a:gd name="T42" fmla="*/ 14 w 144"/>
                  <a:gd name="T43" fmla="*/ 41 h 176"/>
                  <a:gd name="T44" fmla="*/ 0 w 144"/>
                  <a:gd name="T45" fmla="*/ 0 h 17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44"/>
                  <a:gd name="T70" fmla="*/ 0 h 176"/>
                  <a:gd name="T71" fmla="*/ 144 w 144"/>
                  <a:gd name="T72" fmla="*/ 176 h 17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44" h="176">
                    <a:moveTo>
                      <a:pt x="0" y="0"/>
                    </a:moveTo>
                    <a:lnTo>
                      <a:pt x="0" y="4"/>
                    </a:lnTo>
                    <a:lnTo>
                      <a:pt x="0" y="17"/>
                    </a:lnTo>
                    <a:lnTo>
                      <a:pt x="0" y="33"/>
                    </a:lnTo>
                    <a:lnTo>
                      <a:pt x="3" y="56"/>
                    </a:lnTo>
                    <a:lnTo>
                      <a:pt x="11" y="78"/>
                    </a:lnTo>
                    <a:lnTo>
                      <a:pt x="20" y="102"/>
                    </a:lnTo>
                    <a:lnTo>
                      <a:pt x="35" y="122"/>
                    </a:lnTo>
                    <a:lnTo>
                      <a:pt x="53" y="141"/>
                    </a:lnTo>
                    <a:lnTo>
                      <a:pt x="79" y="156"/>
                    </a:lnTo>
                    <a:lnTo>
                      <a:pt x="72" y="169"/>
                    </a:lnTo>
                    <a:lnTo>
                      <a:pt x="144" y="176"/>
                    </a:lnTo>
                    <a:lnTo>
                      <a:pt x="118" y="102"/>
                    </a:lnTo>
                    <a:lnTo>
                      <a:pt x="109" y="121"/>
                    </a:lnTo>
                    <a:lnTo>
                      <a:pt x="107" y="121"/>
                    </a:lnTo>
                    <a:lnTo>
                      <a:pt x="100" y="121"/>
                    </a:lnTo>
                    <a:lnTo>
                      <a:pt x="90" y="119"/>
                    </a:lnTo>
                    <a:lnTo>
                      <a:pt x="79" y="115"/>
                    </a:lnTo>
                    <a:lnTo>
                      <a:pt x="64" y="106"/>
                    </a:lnTo>
                    <a:lnTo>
                      <a:pt x="48" y="93"/>
                    </a:lnTo>
                    <a:lnTo>
                      <a:pt x="31" y="70"/>
                    </a:lnTo>
                    <a:lnTo>
                      <a:pt x="14" y="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FF"/>
              </a:solidFill>
              <a:ln w="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5" name="TextBox 644">
                <a:extLst>
                  <a:ext uri="{FF2B5EF4-FFF2-40B4-BE49-F238E27FC236}">
                    <a16:creationId xmlns:a16="http://schemas.microsoft.com/office/drawing/2014/main" id="{D6B296AB-20FE-2D9F-D49A-72C91FB3D855}"/>
                  </a:ext>
                </a:extLst>
              </p:cNvPr>
              <p:cNvSpPr txBox="1"/>
              <p:nvPr/>
            </p:nvSpPr>
            <p:spPr>
              <a:xfrm>
                <a:off x="3613983" y="999988"/>
                <a:ext cx="1410622" cy="1268023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sz="1000" b="1" dirty="0">
                    <a:solidFill>
                      <a:srgbClr val="CC009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Booster</a:t>
                </a:r>
              </a:p>
              <a:p>
                <a:pPr algn="ctr"/>
                <a:r>
                  <a:rPr lang="en-US" sz="10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C20</a:t>
                </a:r>
              </a:p>
              <a:p>
                <a:pPr algn="ctr"/>
                <a:r>
                  <a:rPr lang="en-US" sz="1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R100</a:t>
                </a:r>
              </a:p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Cryomodules</a:t>
                </a:r>
              </a:p>
              <a:p>
                <a:pPr algn="ctr"/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124 MeV</a:t>
                </a:r>
                <a:b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Injector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06F5FA1-1294-1DCC-D236-0DEBE70EF16C}"/>
              </a:ext>
            </a:extLst>
          </p:cNvPr>
          <p:cNvGrpSpPr/>
          <p:nvPr/>
        </p:nvGrpSpPr>
        <p:grpSpPr>
          <a:xfrm>
            <a:off x="580018" y="4304468"/>
            <a:ext cx="5327137" cy="2048899"/>
            <a:chOff x="334485" y="4298850"/>
            <a:chExt cx="5327137" cy="204889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5AB612-C81C-AE96-E9A5-6C4B252392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3"/>
            <a:stretch/>
          </p:blipFill>
          <p:spPr bwMode="auto">
            <a:xfrm>
              <a:off x="334485" y="4298850"/>
              <a:ext cx="5327137" cy="204889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BD3874-941D-4A3B-086A-47A16202DA85}"/>
                </a:ext>
              </a:extLst>
            </p:cNvPr>
            <p:cNvSpPr txBox="1"/>
            <p:nvPr/>
          </p:nvSpPr>
          <p:spPr>
            <a:xfrm>
              <a:off x="334485" y="5978417"/>
              <a:ext cx="31961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C75 5-cell SRF Cavity Pair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8BFF55A-770C-21D2-DAB3-C0A0AF22A7C7}"/>
              </a:ext>
            </a:extLst>
          </p:cNvPr>
          <p:cNvGrpSpPr/>
          <p:nvPr/>
        </p:nvGrpSpPr>
        <p:grpSpPr>
          <a:xfrm>
            <a:off x="6788563" y="4809068"/>
            <a:ext cx="4991545" cy="1447803"/>
            <a:chOff x="6788563" y="4809068"/>
            <a:chExt cx="4991545" cy="1447803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F29ADB2-99BA-B16B-C565-A0D9305A4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563" y="4809068"/>
              <a:ext cx="4991545" cy="142615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D9C274-24D8-620C-CAD5-B96F24A49D19}"/>
                </a:ext>
              </a:extLst>
            </p:cNvPr>
            <p:cNvSpPr txBox="1"/>
            <p:nvPr/>
          </p:nvSpPr>
          <p:spPr>
            <a:xfrm>
              <a:off x="6788563" y="5856761"/>
              <a:ext cx="32715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C100 7-cell SRF </a:t>
              </a:r>
              <a:r>
                <a:rPr lang="en-US" sz="2000" b="1" dirty="0">
                  <a:solidFill>
                    <a:srgbClr val="FFFFFF"/>
                  </a:solidFill>
                  <a:latin typeface="Calibri" panose="020F0502020204030204"/>
                </a:rPr>
                <a:t>C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avity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331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64FBE-7728-C0A9-1035-BE9D2410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62D3-688C-E4AD-D072-443AB396F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Cavity Pair Manual Assembly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54532-8A68-6356-008F-105DB1405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73D70E-05BC-3251-4D60-2AA362AFD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AC34049-7539-2E42-7D70-2CF05A5F6E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18238F-7EC4-6C17-2164-C7C1511AF7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8602" y="734379"/>
            <a:ext cx="2588584" cy="17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D2304-B2EF-1C5A-2695-DB2291926D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311" y="734378"/>
            <a:ext cx="2573620" cy="171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12F77C-6F34-6FB1-E59D-64FDE84C39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5086" y="734379"/>
            <a:ext cx="2577362" cy="171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409EB3-D120-4045-BF45-E815C4E96FA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635" y="2568633"/>
            <a:ext cx="2584842" cy="172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40F69-E514-A47F-DD7F-29534E636CC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120" y="2568633"/>
            <a:ext cx="2581102" cy="1720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EF94E1E-541B-665D-2120-73E28A48904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181" y="2564891"/>
            <a:ext cx="2584842" cy="172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741A69-4BB4-D738-01A3-63D06A13789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87" y="722569"/>
            <a:ext cx="2589290" cy="17261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799BD1F-0F6D-EDFB-E3A8-16261C69F0C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03" y="4407215"/>
            <a:ext cx="2592324" cy="17282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16E1E1F-1D4A-22A7-3137-405A3459C2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8602" y="4393838"/>
            <a:ext cx="2594675" cy="17297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B3E194-5FFB-483A-204A-26B5E52A7B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7606" y="2564891"/>
            <a:ext cx="2584842" cy="17232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14D2B8-BC4B-F643-0430-F3D2305A39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/>
        </p:blipFill>
        <p:spPr bwMode="auto">
          <a:xfrm>
            <a:off x="5965311" y="4393838"/>
            <a:ext cx="5327137" cy="2048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4115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252D3-089D-C8BF-88E6-63432D417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Assisted Assembly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FA898-62A9-66CE-46BE-E60560934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282206" cy="5381694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Goal: </a:t>
            </a:r>
            <a:r>
              <a:rPr lang="en-US" i="1" dirty="0"/>
              <a:t>Build field emission free cavities to improve SRF cryomodule performance.</a:t>
            </a:r>
          </a:p>
          <a:p>
            <a:r>
              <a:rPr lang="en-US" b="1" dirty="0">
                <a:solidFill>
                  <a:schemeClr val="accent1"/>
                </a:solidFill>
              </a:rPr>
              <a:t>Relevance:</a:t>
            </a:r>
            <a:r>
              <a:rPr lang="en-US" dirty="0"/>
              <a:t> </a:t>
            </a:r>
            <a:r>
              <a:rPr lang="en-US" i="1" dirty="0"/>
              <a:t>Robotic collaboration helps to improve quality, consistency, cost, and safety of SRF cavity and cryomodule production.</a:t>
            </a:r>
          </a:p>
          <a:p>
            <a:endParaRPr lang="en-US" dirty="0"/>
          </a:p>
          <a:p>
            <a:r>
              <a:rPr lang="en-US" b="1" dirty="0"/>
              <a:t>Universal Robots UR20 </a:t>
            </a:r>
            <a:r>
              <a:rPr lang="en-US" b="1" dirty="0" err="1"/>
              <a:t>cobot</a:t>
            </a:r>
            <a:endParaRPr lang="en-US" b="1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20 kg load, 1’750 mm reach</a:t>
            </a:r>
            <a:r>
              <a:rPr lang="en-US" dirty="0"/>
              <a:t>,</a:t>
            </a:r>
          </a:p>
          <a:p>
            <a:pPr lvl="1"/>
            <a:r>
              <a:rPr lang="en-US" dirty="0"/>
              <a:t>5.5 N 0.2 Nm force/torque precision</a:t>
            </a:r>
          </a:p>
          <a:p>
            <a:r>
              <a:rPr lang="en-US" b="1" dirty="0" err="1"/>
              <a:t>Robotiq</a:t>
            </a:r>
            <a:r>
              <a:rPr lang="en-US" b="1" dirty="0"/>
              <a:t> Hand-E gripper</a:t>
            </a:r>
          </a:p>
          <a:p>
            <a:pPr lvl="1"/>
            <a:r>
              <a:rPr lang="en-US" dirty="0"/>
              <a:t>50 mm stroke, 185 N grip force</a:t>
            </a:r>
          </a:p>
          <a:p>
            <a:r>
              <a:rPr lang="en-US" b="1" dirty="0"/>
              <a:t>LMI </a:t>
            </a:r>
            <a:r>
              <a:rPr lang="en-US" b="1" dirty="0" err="1"/>
              <a:t>Gocator</a:t>
            </a:r>
            <a:r>
              <a:rPr lang="en-US" b="1" dirty="0"/>
              <a:t> 3520 snapshot camera</a:t>
            </a:r>
          </a:p>
          <a:p>
            <a:pPr lvl="1"/>
            <a:r>
              <a:rPr lang="en-US" dirty="0"/>
              <a:t>353 mm clearance + measurement range,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175 mm field of view</a:t>
            </a:r>
          </a:p>
          <a:p>
            <a:r>
              <a:rPr lang="en-US" b="1" dirty="0"/>
              <a:t>Intel RealSense D435i</a:t>
            </a:r>
          </a:p>
          <a:p>
            <a:pPr lvl="1"/>
            <a:r>
              <a:rPr lang="en-US" dirty="0"/>
              <a:t>RGB and depth camera</a:t>
            </a:r>
          </a:p>
          <a:p>
            <a:r>
              <a:rPr lang="en-US" b="1" dirty="0" err="1"/>
              <a:t>Vention</a:t>
            </a:r>
            <a:r>
              <a:rPr lang="en-US" dirty="0"/>
              <a:t> custom designed support base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A0499-EC2E-B608-A72F-6AE8A726D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6CA94-4B17-552B-95D0-850FD7F0F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797B14-6033-DD43-4B82-6892BB98D3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F76B965-95ED-43C9-8136-CF4B3920BA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3180471"/>
            <a:ext cx="5791159" cy="325752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2CBAEB-071A-4372-A18D-3CA226FF23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8202" y="428898"/>
            <a:ext cx="3078384" cy="2536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BEF50E-9766-4FFA-B83F-E78D48978C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478" y="2986120"/>
            <a:ext cx="1299977" cy="1189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1A8591-358A-4D9A-A210-0232CA74F0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730366" y="862766"/>
            <a:ext cx="1363454" cy="15624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5F152-3078-4C69-817A-C9487E9A5D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2559957"/>
            <a:ext cx="1932239" cy="193223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89542C-C781-43BC-8325-E9328016FEFC}"/>
              </a:ext>
            </a:extLst>
          </p:cNvPr>
          <p:cNvSpPr/>
          <p:nvPr/>
        </p:nvSpPr>
        <p:spPr>
          <a:xfrm>
            <a:off x="411892" y="846468"/>
            <a:ext cx="6282206" cy="1684151"/>
          </a:xfrm>
          <a:prstGeom prst="rect">
            <a:avLst/>
          </a:prstGeom>
          <a:solidFill>
            <a:srgbClr val="FFFF00">
              <a:alpha val="20000"/>
            </a:srgbClr>
          </a:soli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733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9AEC1-1D53-ABEB-5A7A-9747751F9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Inner Adapter 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88BC2-1B63-44DA-8CC6-0A032F1E9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3" y="966055"/>
            <a:ext cx="5031376" cy="5381694"/>
          </a:xfrm>
        </p:spPr>
        <p:txBody>
          <a:bodyPr>
            <a:normAutofit/>
          </a:bodyPr>
          <a:lstStyle/>
          <a:p>
            <a:r>
              <a:rPr lang="en-US" dirty="0"/>
              <a:t>Considered to be the </a:t>
            </a:r>
            <a:r>
              <a:rPr lang="en-US" b="1" dirty="0">
                <a:solidFill>
                  <a:schemeClr val="accent1"/>
                </a:solidFill>
              </a:rPr>
              <a:t>most “tricky” and “dirty” assembly step</a:t>
            </a:r>
          </a:p>
          <a:p>
            <a:r>
              <a:rPr lang="en-US" dirty="0"/>
              <a:t>The first person,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holds adapter in place with one hand</a:t>
            </a:r>
            <a:r>
              <a:rPr lang="en-US" dirty="0"/>
              <a:t>,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must use other hand to assist </a:t>
            </a:r>
            <a:r>
              <a:rPr lang="en-US" dirty="0"/>
              <a:t>the second person mounting the clamp pieces. </a:t>
            </a:r>
          </a:p>
          <a:p>
            <a:endParaRPr lang="en-US" b="1" dirty="0"/>
          </a:p>
          <a:p>
            <a:r>
              <a:rPr lang="en-US" b="1" dirty="0" err="1"/>
              <a:t>Gocator</a:t>
            </a:r>
            <a:r>
              <a:rPr lang="en-US" dirty="0"/>
              <a:t> camera</a:t>
            </a:r>
          </a:p>
          <a:p>
            <a:pPr lvl="1"/>
            <a:r>
              <a:rPr lang="en-US" dirty="0"/>
              <a:t>locate cavity flange face</a:t>
            </a:r>
          </a:p>
          <a:p>
            <a:pPr lvl="1"/>
            <a:r>
              <a:rPr lang="en-US" dirty="0"/>
              <a:t>locate inner adapter flange face</a:t>
            </a:r>
          </a:p>
          <a:p>
            <a:r>
              <a:rPr lang="en-US" b="1" dirty="0"/>
              <a:t>Gripper</a:t>
            </a:r>
          </a:p>
          <a:p>
            <a:pPr lvl="1"/>
            <a:r>
              <a:rPr lang="en-US" dirty="0"/>
              <a:t>lift inner adapter</a:t>
            </a:r>
          </a:p>
          <a:p>
            <a:r>
              <a:rPr lang="en-US" b="1" dirty="0" err="1"/>
              <a:t>Cobot</a:t>
            </a:r>
            <a:endParaRPr lang="en-US" b="1" dirty="0"/>
          </a:p>
          <a:p>
            <a:pPr lvl="1"/>
            <a:r>
              <a:rPr lang="en-US" dirty="0"/>
              <a:t>movement between positions</a:t>
            </a:r>
          </a:p>
          <a:p>
            <a:pPr lvl="1"/>
            <a:r>
              <a:rPr lang="en-US" dirty="0"/>
              <a:t>“force mode” to press inner adapter</a:t>
            </a:r>
          </a:p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1350B0-2BC0-E87A-8D7D-02E5CE4BC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0412C-7D4A-8A9E-8F0D-A1AEF701C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9B2BE62-5D62-23E4-2FA7-41C8E547FC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DF0194-942B-F7B7-E5ED-6BCCDA53BB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1072" y="658813"/>
            <a:ext cx="6128279" cy="344715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1A5F4-CA1F-4997-9841-9C52BFDD9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447" y="4314097"/>
            <a:ext cx="3870904" cy="2014326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B393A2-D71F-8242-BE74-61D0F904D8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2650" y="4140697"/>
            <a:ext cx="3249956" cy="236112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8305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2FD52-BB3A-1D2D-2749-28A902CE9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CEBAF Waveguide Pair Assembly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95FCDCD-D06E-CC5A-4B49-8520ED9CB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6053953" cy="5381694"/>
          </a:xfrm>
        </p:spPr>
        <p:txBody>
          <a:bodyPr/>
          <a:lstStyle/>
          <a:p>
            <a:r>
              <a:rPr lang="en-US" dirty="0"/>
              <a:t>Scan and localize parts with </a:t>
            </a:r>
            <a:r>
              <a:rPr lang="en-US" dirty="0" err="1"/>
              <a:t>Gocator</a:t>
            </a:r>
            <a:endParaRPr lang="en-US" dirty="0"/>
          </a:p>
          <a:p>
            <a:r>
              <a:rPr lang="en-US" dirty="0"/>
              <a:t>Remove </a:t>
            </a:r>
            <a:r>
              <a:rPr lang="en-US" dirty="0" err="1"/>
              <a:t>Gocator</a:t>
            </a:r>
            <a:r>
              <a:rPr lang="en-US" dirty="0"/>
              <a:t> (load limit 20 kg)</a:t>
            </a:r>
          </a:p>
          <a:p>
            <a:r>
              <a:rPr lang="en-US" dirty="0"/>
              <a:t>Attach waveguide plate</a:t>
            </a:r>
          </a:p>
          <a:p>
            <a:r>
              <a:rPr lang="en-US" dirty="0"/>
              <a:t>Calculate goal wrist position</a:t>
            </a:r>
          </a:p>
          <a:p>
            <a:r>
              <a:rPr lang="en-US" dirty="0"/>
              <a:t>Move to position</a:t>
            </a:r>
          </a:p>
          <a:p>
            <a:r>
              <a:rPr lang="en-US" dirty="0"/>
              <a:t>Manual fine-adjustment</a:t>
            </a:r>
          </a:p>
          <a:p>
            <a:pPr lvl="1"/>
            <a:r>
              <a:rPr lang="en-US" dirty="0"/>
              <a:t>positioning offset within</a:t>
            </a:r>
            <a:br>
              <a:rPr lang="en-US" dirty="0"/>
            </a:br>
            <a:r>
              <a:rPr lang="en-US" dirty="0"/>
              <a:t>±0.5 mm and ±0.2° incl. offset </a:t>
            </a:r>
            <a:br>
              <a:rPr lang="en-US" dirty="0"/>
            </a:br>
            <a:r>
              <a:rPr lang="en-US" dirty="0"/>
              <a:t>due to motion in present robot base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7B03A-880C-2A70-DDB5-87DA7350E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2B87B-4FD1-6F1B-F1FD-DA4C1E83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386FFBA-2E09-E104-A8F6-4495F797D5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0A1B89-B8DC-6F23-7F47-E54080EA40D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1476" y="4191522"/>
            <a:ext cx="2113013" cy="215622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49C31A-1FD7-8C94-415F-D90D2A1D9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10" y="4195944"/>
            <a:ext cx="3564934" cy="213156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61AA0D-82CE-39E5-E080-FC5BC051E8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308" y="3118774"/>
            <a:ext cx="4876800" cy="3228975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535EB4-5D16-1B74-098D-9E95D70805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7230" y="1055299"/>
            <a:ext cx="3012878" cy="2003682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0C028B-B1B1-F96D-5798-D0CFED571C3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0553" y="1059155"/>
            <a:ext cx="3134249" cy="198798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0577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2A635-2A45-4844-9853-C97380EF8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and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563F2-7D0C-85B1-8B5A-E2BBF96F2F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Vendor Native System</a:t>
            </a:r>
          </a:p>
          <a:p>
            <a:pPr lvl="1"/>
            <a:r>
              <a:rPr lang="en-US" dirty="0"/>
              <a:t>Sequential structure</a:t>
            </a:r>
          </a:p>
          <a:p>
            <a:pPr lvl="1"/>
            <a:r>
              <a:rPr lang="en-US" dirty="0"/>
              <a:t>Basic interaction with peripheral devices</a:t>
            </a:r>
          </a:p>
          <a:p>
            <a:pPr lvl="1"/>
            <a:r>
              <a:rPr lang="en-US" dirty="0"/>
              <a:t>Basic logical and mathematical operations</a:t>
            </a:r>
          </a:p>
          <a:p>
            <a:pPr lvl="1"/>
            <a:r>
              <a:rPr lang="en-US" dirty="0"/>
              <a:t>Understanding of the assembly process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Limitations</a:t>
            </a:r>
          </a:p>
          <a:p>
            <a:pPr lvl="1"/>
            <a:r>
              <a:rPr lang="en-US" dirty="0"/>
              <a:t>Real-time operator decision and control</a:t>
            </a:r>
          </a:p>
          <a:p>
            <a:pPr lvl="1"/>
            <a:r>
              <a:rPr lang="en-US" dirty="0"/>
              <a:t>Operator supervision and awareness</a:t>
            </a:r>
          </a:p>
          <a:p>
            <a:pPr lvl="1"/>
            <a:r>
              <a:rPr lang="en-US" dirty="0"/>
              <a:t>Data persistence across runs</a:t>
            </a:r>
          </a:p>
          <a:p>
            <a:pPr lvl="1"/>
            <a:r>
              <a:rPr lang="en-US" dirty="0"/>
              <a:t>Workspace modeling</a:t>
            </a:r>
          </a:p>
          <a:p>
            <a:pPr lvl="1"/>
            <a:r>
              <a:rPr lang="en-US" dirty="0"/>
              <a:t>Path Planning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Conclusions</a:t>
            </a:r>
            <a:endParaRPr lang="en-US" dirty="0"/>
          </a:p>
          <a:p>
            <a:pPr lvl="1"/>
            <a:r>
              <a:rPr lang="en-US" dirty="0">
                <a:solidFill>
                  <a:srgbClr val="0070C0"/>
                </a:solidFill>
              </a:rPr>
              <a:t>Works well for static, repeatable tasks. </a:t>
            </a:r>
          </a:p>
          <a:p>
            <a:pPr lvl="1"/>
            <a:r>
              <a:rPr lang="en-US" dirty="0"/>
              <a:t>Issues with deployment in changing environments and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941CB7-BA09-4420-FC0E-4F34C560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504913-4D1C-2D98-007B-80ECC3E4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05EECFE-E56B-1C7D-F560-60E9FB14F54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Need</a:t>
            </a:r>
          </a:p>
          <a:p>
            <a:pPr lvl="1"/>
            <a:r>
              <a:rPr lang="en-US" dirty="0"/>
              <a:t>Better operator situational awareness</a:t>
            </a:r>
          </a:p>
          <a:p>
            <a:pPr lvl="1"/>
            <a:r>
              <a:rPr lang="en-US" dirty="0"/>
              <a:t>Collaborative autonomy with operator driven pacing and intermittent actions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Human-robot teaming,</a:t>
            </a:r>
            <a:br>
              <a:rPr lang="en-US" b="1" i="1" dirty="0">
                <a:solidFill>
                  <a:srgbClr val="0070C0"/>
                </a:solidFill>
              </a:rPr>
            </a:br>
            <a:r>
              <a:rPr lang="en-US" b="1" i="1" dirty="0">
                <a:solidFill>
                  <a:srgbClr val="0070C0"/>
                </a:solidFill>
              </a:rPr>
              <a:t>not robots replacing humans</a:t>
            </a:r>
          </a:p>
          <a:p>
            <a:r>
              <a:rPr lang="en-US" b="1" dirty="0">
                <a:solidFill>
                  <a:srgbClr val="C00000"/>
                </a:solidFill>
              </a:rPr>
              <a:t>General Requirements</a:t>
            </a:r>
          </a:p>
          <a:p>
            <a:pPr lvl="1"/>
            <a:r>
              <a:rPr lang="en-US" dirty="0"/>
              <a:t>Low-level system control</a:t>
            </a:r>
          </a:p>
          <a:p>
            <a:pPr lvl="1"/>
            <a:r>
              <a:rPr lang="en-US" dirty="0"/>
              <a:t>Perception</a:t>
            </a:r>
          </a:p>
          <a:p>
            <a:pPr lvl="1"/>
            <a:r>
              <a:rPr lang="en-US" dirty="0"/>
              <a:t>Workspace modeling</a:t>
            </a:r>
          </a:p>
          <a:p>
            <a:pPr lvl="1"/>
            <a:r>
              <a:rPr lang="en-US" dirty="0"/>
              <a:t>High-level </a:t>
            </a:r>
            <a:r>
              <a:rPr lang="en-US" dirty="0" err="1"/>
              <a:t>behaviour</a:t>
            </a:r>
            <a:r>
              <a:rPr lang="en-US" dirty="0"/>
              <a:t> instructions</a:t>
            </a:r>
          </a:p>
          <a:p>
            <a:r>
              <a:rPr lang="en-US" b="1" i="1" dirty="0">
                <a:solidFill>
                  <a:srgbClr val="C00000"/>
                </a:solidFill>
              </a:rPr>
              <a:t>Collaborative</a:t>
            </a:r>
            <a:r>
              <a:rPr lang="en-US" b="1" dirty="0">
                <a:solidFill>
                  <a:srgbClr val="C00000"/>
                </a:solidFill>
              </a:rPr>
              <a:t> Requirements</a:t>
            </a:r>
          </a:p>
          <a:p>
            <a:pPr lvl="1"/>
            <a:r>
              <a:rPr lang="en-US" dirty="0"/>
              <a:t>Safety features for human interactions</a:t>
            </a:r>
          </a:p>
          <a:p>
            <a:pPr lvl="1"/>
            <a:r>
              <a:rPr lang="en-US" dirty="0"/>
              <a:t>Real-time operator decisions and control</a:t>
            </a:r>
          </a:p>
          <a:p>
            <a:pPr lvl="1"/>
            <a:r>
              <a:rPr lang="en-US" dirty="0"/>
              <a:t>Operator supervision and situational awareness</a:t>
            </a:r>
          </a:p>
          <a:p>
            <a:pPr lvl="1"/>
            <a:r>
              <a:rPr lang="en-US" dirty="0"/>
              <a:t>Operator execution of concurrent and sequential tasks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E2A6A8-40DA-646B-6D5A-7AE67ABC4BD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8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FFAC3-442F-3122-C037-18370FE0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Control using ROS2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1A114-A1C2-D5F2-E485-B331234F6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Robot Operating System (ROS) 2</a:t>
            </a:r>
          </a:p>
          <a:p>
            <a:pPr lvl="1"/>
            <a:r>
              <a:rPr lang="en-US" dirty="0"/>
              <a:t>open-source framework</a:t>
            </a:r>
          </a:p>
          <a:p>
            <a:pPr lvl="1"/>
            <a:r>
              <a:rPr lang="en-US" dirty="0"/>
              <a:t>control and visualization</a:t>
            </a:r>
          </a:p>
          <a:p>
            <a:pPr lvl="2"/>
            <a:r>
              <a:rPr lang="en-US" i="1" dirty="0">
                <a:highlight>
                  <a:srgbClr val="FFFF00"/>
                </a:highlight>
              </a:rPr>
              <a:t>increased operator supervision and awareness</a:t>
            </a:r>
          </a:p>
          <a:p>
            <a:pPr lvl="1"/>
            <a:r>
              <a:rPr lang="en-US" dirty="0"/>
              <a:t>publisher/subscriber framework</a:t>
            </a:r>
          </a:p>
          <a:p>
            <a:pPr lvl="2"/>
            <a:r>
              <a:rPr lang="en-US" dirty="0"/>
              <a:t>nodes composed of C++ and Phyton programs</a:t>
            </a:r>
          </a:p>
          <a:p>
            <a:pPr lvl="1"/>
            <a:r>
              <a:rPr lang="en-US" dirty="0"/>
              <a:t>drivers for UR20 etc.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Support modules</a:t>
            </a:r>
          </a:p>
          <a:p>
            <a:pPr lvl="1"/>
            <a:r>
              <a:rPr lang="en-US" dirty="0"/>
              <a:t>ROS2 Control for managing gripper etc.</a:t>
            </a:r>
          </a:p>
          <a:p>
            <a:pPr lvl="1"/>
            <a:r>
              <a:rPr lang="en-US" dirty="0" err="1"/>
              <a:t>FlexBE</a:t>
            </a:r>
            <a:r>
              <a:rPr lang="en-US" dirty="0"/>
              <a:t> workflow </a:t>
            </a:r>
            <a:r>
              <a:rPr lang="en-US" dirty="0" err="1"/>
              <a:t>behaviour</a:t>
            </a:r>
            <a:r>
              <a:rPr lang="en-US" dirty="0"/>
              <a:t> engine</a:t>
            </a:r>
          </a:p>
          <a:p>
            <a:pPr lvl="1"/>
            <a:r>
              <a:rPr lang="en-US" dirty="0" err="1"/>
              <a:t>MoveIt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path planning </a:t>
            </a:r>
            <a:r>
              <a:rPr lang="en-US" dirty="0"/>
              <a:t>&amp; workplace modeling</a:t>
            </a:r>
          </a:p>
          <a:p>
            <a:pPr lvl="1"/>
            <a:r>
              <a:rPr lang="en-US" dirty="0"/>
              <a:t>RViz </a:t>
            </a:r>
            <a:r>
              <a:rPr lang="en-US" dirty="0">
                <a:highlight>
                  <a:srgbClr val="FFFF00"/>
                </a:highlight>
              </a:rPr>
              <a:t>workplace visualization </a:t>
            </a:r>
            <a:r>
              <a:rPr lang="en-US" dirty="0"/>
              <a:t>&amp; simple digital twin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DF22A3-603D-2EE4-9F22-3630D748C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17F3F0-D80E-77FD-1D4D-55A8E2EAC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361C82A-E385-EBA6-60E8-2CC0119D36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AC72D0-61A7-D8E0-B236-E312A1F4CE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43095" y="3656903"/>
            <a:ext cx="4336105" cy="22483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A11B51E-6C25-B662-E540-038EEE7875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5162" y="301643"/>
            <a:ext cx="4579923" cy="319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10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87011-3191-EB8B-30EF-30C7BC930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CD1E-A928-06BD-A073-EA04E828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ROS2 Visualization and Planning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578D2-6F2E-7B67-4058-A67160D6D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TTC 2026 - Roger Ruber - Robotic Assembly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7027CB-5F43-1ABE-FA5A-340204842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78FD65-1544-7C3F-D250-D59114C323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10 June 2026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6C752BA-37D8-093A-4494-FA913E4DFBC2}"/>
              </a:ext>
            </a:extLst>
          </p:cNvPr>
          <p:cNvGrpSpPr/>
          <p:nvPr/>
        </p:nvGrpSpPr>
        <p:grpSpPr>
          <a:xfrm>
            <a:off x="4625586" y="758614"/>
            <a:ext cx="3248413" cy="2182528"/>
            <a:chOff x="3938954" y="905701"/>
            <a:chExt cx="2876710" cy="19327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0A0894-20AE-7E59-85F3-86BFDBF83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8954" y="905701"/>
              <a:ext cx="2876710" cy="19327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496D07-D11E-344D-3D9F-6B1A2B202FF9}"/>
                </a:ext>
              </a:extLst>
            </p:cNvPr>
            <p:cNvSpPr txBox="1"/>
            <p:nvPr/>
          </p:nvSpPr>
          <p:spPr>
            <a:xfrm>
              <a:off x="3949114" y="2421434"/>
              <a:ext cx="2534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Mounted visuals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5A1197-B15A-063B-A425-F28EEAE9222E}"/>
              </a:ext>
            </a:extLst>
          </p:cNvPr>
          <p:cNvGrpSpPr/>
          <p:nvPr/>
        </p:nvGrpSpPr>
        <p:grpSpPr>
          <a:xfrm>
            <a:off x="417346" y="4291654"/>
            <a:ext cx="4058860" cy="1932790"/>
            <a:chOff x="568468" y="4330853"/>
            <a:chExt cx="4058860" cy="193279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2BDF3F-0360-2ACF-EB3B-6A69970D7D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964" y="4330853"/>
              <a:ext cx="4058364" cy="19327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F96B1EB-7733-18E1-6087-EDEEDF1192F8}"/>
                </a:ext>
              </a:extLst>
            </p:cNvPr>
            <p:cNvSpPr txBox="1"/>
            <p:nvPr/>
          </p:nvSpPr>
          <p:spPr>
            <a:xfrm>
              <a:off x="568468" y="5863184"/>
              <a:ext cx="28336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Scanned visuals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8E3AF1-1313-2CFD-32B3-86B6319C049B}"/>
              </a:ext>
            </a:extLst>
          </p:cNvPr>
          <p:cNvGrpSpPr/>
          <p:nvPr/>
        </p:nvGrpSpPr>
        <p:grpSpPr>
          <a:xfrm>
            <a:off x="485679" y="758810"/>
            <a:ext cx="3667711" cy="3289952"/>
            <a:chOff x="321548" y="955562"/>
            <a:chExt cx="3667711" cy="32899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6F4876B-49AF-473C-0D3A-7D3BA4A6D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548" y="955562"/>
              <a:ext cx="3617406" cy="31715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5C9CC8A-2079-BF7C-D5A1-85FCD6B71CF2}"/>
                </a:ext>
              </a:extLst>
            </p:cNvPr>
            <p:cNvSpPr txBox="1"/>
            <p:nvPr/>
          </p:nvSpPr>
          <p:spPr>
            <a:xfrm>
              <a:off x="568469" y="3845404"/>
              <a:ext cx="3420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Dynamic collision objects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5F20FA9-1143-4A10-8292-7E9A1E7EFF8D}"/>
              </a:ext>
            </a:extLst>
          </p:cNvPr>
          <p:cNvGrpSpPr/>
          <p:nvPr/>
        </p:nvGrpSpPr>
        <p:grpSpPr>
          <a:xfrm>
            <a:off x="4616638" y="2985382"/>
            <a:ext cx="4686239" cy="3249126"/>
            <a:chOff x="7338313" y="1213928"/>
            <a:chExt cx="4686239" cy="324912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16A72F0-21B8-4C9E-8BCB-BAFC863789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38313" y="1213928"/>
              <a:ext cx="4686239" cy="32491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80A9F33-6263-46EB-AB78-A334F24D1A26}"/>
                </a:ext>
              </a:extLst>
            </p:cNvPr>
            <p:cNvSpPr txBox="1"/>
            <p:nvPr/>
          </p:nvSpPr>
          <p:spPr>
            <a:xfrm>
              <a:off x="7347262" y="4060433"/>
              <a:ext cx="2534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Scanned Parts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403C502-960F-44DF-876C-3617B82F7534}"/>
              </a:ext>
            </a:extLst>
          </p:cNvPr>
          <p:cNvGrpSpPr/>
          <p:nvPr/>
        </p:nvGrpSpPr>
        <p:grpSpPr>
          <a:xfrm>
            <a:off x="8306029" y="1262352"/>
            <a:ext cx="3468129" cy="4042539"/>
            <a:chOff x="9210493" y="1565575"/>
            <a:chExt cx="2487236" cy="289918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89A461-C324-3A5D-E037-227142DB8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0493" y="1565575"/>
              <a:ext cx="2487236" cy="289918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1C6D00-DF51-3801-F40B-3C53F22F453A}"/>
                </a:ext>
              </a:extLst>
            </p:cNvPr>
            <p:cNvSpPr txBox="1"/>
            <p:nvPr/>
          </p:nvSpPr>
          <p:spPr>
            <a:xfrm>
              <a:off x="9210493" y="4043274"/>
              <a:ext cx="23560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Planned path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98911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DAC236A273645A8D087DBA6E33522" ma:contentTypeVersion="17" ma:contentTypeDescription="Create a new document." ma:contentTypeScope="" ma:versionID="7d9fc7c63b2d1fc89ebb62b05282ca67">
  <xsd:schema xmlns:xsd="http://www.w3.org/2001/XMLSchema" xmlns:xs="http://www.w3.org/2001/XMLSchema" xmlns:p="http://schemas.microsoft.com/office/2006/metadata/properties" xmlns:ns3="868e54b7-f50d-4cfc-876b-2b3e490a59d7" xmlns:ns4="2f6a4f3b-3e79-4ec4-9181-e79a8466fcdb" targetNamespace="http://schemas.microsoft.com/office/2006/metadata/properties" ma:root="true" ma:fieldsID="a48e567643f73b561100b5a9f6b5ca0b" ns3:_="" ns4:_="">
    <xsd:import namespace="868e54b7-f50d-4cfc-876b-2b3e490a59d7"/>
    <xsd:import namespace="2f6a4f3b-3e79-4ec4-9181-e79a8466fcdb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LengthInSecond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8e54b7-f50d-4cfc-876b-2b3e490a59d7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a4f3b-3e79-4ec4-9181-e79a8466fcdb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68e54b7-f50d-4cfc-876b-2b3e490a59d7" xsi:nil="true"/>
  </documentManagement>
</p:properties>
</file>

<file path=customXml/itemProps1.xml><?xml version="1.0" encoding="utf-8"?>
<ds:datastoreItem xmlns:ds="http://schemas.openxmlformats.org/officeDocument/2006/customXml" ds:itemID="{7962C1CD-F378-408D-8E8F-6D9EC3992B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A08E1E-9AB9-44DE-B746-078278F163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8e54b7-f50d-4cfc-876b-2b3e490a59d7"/>
    <ds:schemaRef ds:uri="2f6a4f3b-3e79-4ec4-9181-e79a8466fc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D86366E-F031-43EE-B068-8139E7990D06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868e54b7-f50d-4cfc-876b-2b3e490a59d7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f6a4f3b-3e79-4ec4-9181-e79a8466fcdb"/>
  </ds:schemaRefs>
</ds:datastoreItem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11175</TotalTime>
  <Words>900</Words>
  <Application>Microsoft Office PowerPoint</Application>
  <PresentationFormat>Widescreen</PresentationFormat>
  <Paragraphs>183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PingFangSC-Regular</vt:lpstr>
      <vt:lpstr>Office Theme</vt:lpstr>
      <vt:lpstr>Robotic assembly for field emission free systems</vt:lpstr>
      <vt:lpstr>CEBAF – Continuous Electron Beam Facility</vt:lpstr>
      <vt:lpstr>CEBAF Cavity Pair Manual Assembly Process</vt:lpstr>
      <vt:lpstr>Robotic Assisted Assembly Process</vt:lpstr>
      <vt:lpstr>CEBAF Inner Adapter Assembly</vt:lpstr>
      <vt:lpstr>CEBAF Waveguide Pair Assembly</vt:lpstr>
      <vt:lpstr>Limitations and Requirements</vt:lpstr>
      <vt:lpstr>Robot Control using ROS2</vt:lpstr>
      <vt:lpstr>ROS2 Visualization and Planning</vt:lpstr>
      <vt:lpstr>Collaborative Autonomy – FlexBE </vt:lpstr>
      <vt:lpstr>Assembly Demonstration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Ruber</dc:creator>
  <cp:lastModifiedBy>Roger Ruber</cp:lastModifiedBy>
  <cp:revision>106</cp:revision>
  <cp:lastPrinted>2025-04-04T15:18:45Z</cp:lastPrinted>
  <dcterms:created xsi:type="dcterms:W3CDTF">2021-08-25T12:07:02Z</dcterms:created>
  <dcterms:modified xsi:type="dcterms:W3CDTF">2026-06-09T21:36:04Z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0x01010064BDAC236A273645A8D087DBA6E33522</vt:lpwstr>
  </property>
</Properties>
</file>