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309" r:id="rId6"/>
    <p:sldId id="265" r:id="rId7"/>
    <p:sldId id="377" r:id="rId8"/>
    <p:sldId id="383" r:id="rId9"/>
    <p:sldId id="385" r:id="rId10"/>
    <p:sldId id="378" r:id="rId11"/>
    <p:sldId id="375" r:id="rId12"/>
    <p:sldId id="376" r:id="rId13"/>
    <p:sldId id="386" r:id="rId14"/>
    <p:sldId id="387" r:id="rId15"/>
    <p:sldId id="388" r:id="rId16"/>
    <p:sldId id="389" r:id="rId17"/>
    <p:sldId id="379" r:id="rId18"/>
    <p:sldId id="35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4A83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268" autoAdjust="0"/>
  </p:normalViewPr>
  <p:slideViewPr>
    <p:cSldViewPr snapToGrid="0">
      <p:cViewPr varScale="1">
        <p:scale>
          <a:sx n="106" d="100"/>
          <a:sy n="106" d="100"/>
        </p:scale>
        <p:origin x="144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 Externe 28/11/2024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CST Externe 28/11/2024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7.JPG"/><Relationship Id="rId5" Type="http://schemas.openxmlformats.org/officeDocument/2006/relationships/image" Target="../media/image61.pn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pact-innovations.com/en/applications/" TargetMode="External"/><Relationship Id="rId7" Type="http://schemas.openxmlformats.org/officeDocument/2006/relationships/image" Target="../media/image27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emf"/><Relationship Id="rId11" Type="http://schemas.openxmlformats.org/officeDocument/2006/relationships/image" Target="../media/image41.png"/><Relationship Id="rId5" Type="http://schemas.openxmlformats.org/officeDocument/2006/relationships/image" Target="../media/image35.emf"/><Relationship Id="rId10" Type="http://schemas.openxmlformats.org/officeDocument/2006/relationships/image" Target="../media/image40.png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43F2A4-6C17-4227-950F-0762651E3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35" y="640908"/>
            <a:ext cx="2094571" cy="11481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1CBE682-5AA2-93B2-27CB-1088FCCC49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4068669"/>
            <a:ext cx="6229350" cy="1555087"/>
          </a:xfrm>
        </p:spPr>
        <p:txBody>
          <a:bodyPr>
            <a:normAutofit/>
          </a:bodyPr>
          <a:lstStyle/>
          <a:p>
            <a:pPr algn="ctr"/>
            <a:r>
              <a:rPr lang="fr-FR" sz="1600" dirty="0"/>
              <a:t>F. Eozénou</a:t>
            </a:r>
            <a:r>
              <a:rPr lang="fr-FR" sz="1600" baseline="30000" dirty="0"/>
              <a:t>1</a:t>
            </a:r>
            <a:r>
              <a:rPr lang="fr-FR" sz="1600" dirty="0"/>
              <a:t>, F. Motschmann</a:t>
            </a:r>
            <a:r>
              <a:rPr lang="fr-FR" sz="1600" baseline="30000" dirty="0"/>
              <a:t>1</a:t>
            </a:r>
            <a:r>
              <a:rPr lang="fr-FR" sz="1600" dirty="0"/>
              <a:t>,</a:t>
            </a:r>
            <a:r>
              <a:rPr lang="fr-FR" sz="1600" baseline="30000" dirty="0"/>
              <a:t> </a:t>
            </a:r>
            <a:r>
              <a:rPr lang="fr-FR" sz="1600" dirty="0"/>
              <a:t>C. Verdy</a:t>
            </a:r>
            <a:r>
              <a:rPr lang="fr-FR" sz="1600" baseline="30000" dirty="0"/>
              <a:t>2</a:t>
            </a:r>
            <a:r>
              <a:rPr lang="fr-FR" sz="1600" dirty="0"/>
              <a:t>, Q. Ponchon</a:t>
            </a:r>
            <a:r>
              <a:rPr lang="fr-FR" sz="1600" baseline="30000" dirty="0"/>
              <a:t>1</a:t>
            </a:r>
            <a:r>
              <a:rPr lang="fr-FR" sz="1600" dirty="0"/>
              <a:t>, E. Sellin</a:t>
            </a:r>
            <a:r>
              <a:rPr lang="fr-FR" sz="1600" baseline="30000" dirty="0"/>
              <a:t>1</a:t>
            </a:r>
            <a:r>
              <a:rPr lang="fr-FR" sz="1600" dirty="0"/>
              <a:t>, </a:t>
            </a:r>
          </a:p>
          <a:p>
            <a:pPr algn="ctr"/>
            <a:r>
              <a:rPr lang="fr-FR" sz="1600" dirty="0"/>
              <a:t>G. Perreu</a:t>
            </a:r>
            <a:r>
              <a:rPr lang="fr-FR" sz="1600" baseline="30000" dirty="0"/>
              <a:t>1</a:t>
            </a:r>
            <a:r>
              <a:rPr lang="fr-FR" sz="1600" dirty="0"/>
              <a:t>, J.M. Gheller</a:t>
            </a:r>
            <a:r>
              <a:rPr lang="fr-FR" sz="1600" baseline="30000" dirty="0"/>
              <a:t>1</a:t>
            </a:r>
            <a:r>
              <a:rPr lang="fr-FR" sz="1600" dirty="0"/>
              <a:t>, B. Baudouy</a:t>
            </a:r>
            <a:r>
              <a:rPr lang="fr-FR" sz="1600" baseline="30000" dirty="0"/>
              <a:t>1</a:t>
            </a:r>
            <a:r>
              <a:rPr lang="fr-FR" sz="1600" dirty="0"/>
              <a:t>, T. Proslier</a:t>
            </a:r>
            <a:r>
              <a:rPr lang="fr-FR" sz="1600" baseline="30000" dirty="0"/>
              <a:t>1</a:t>
            </a:r>
            <a:r>
              <a:rPr lang="fr-FR" sz="1600" dirty="0"/>
              <a:t>  </a:t>
            </a:r>
          </a:p>
          <a:p>
            <a:pPr marL="228600" indent="-228600" algn="ctr">
              <a:buAutoNum type="arabicParenR"/>
            </a:pPr>
            <a:r>
              <a:rPr lang="fr-FR" sz="1400" dirty="0"/>
              <a:t>CEA-Centre de Saclay, Université Paris Saclay, France</a:t>
            </a:r>
          </a:p>
          <a:p>
            <a:pPr marL="228600" indent="-228600" algn="ctr">
              <a:buAutoNum type="arabicParenR"/>
            </a:pPr>
            <a:r>
              <a:rPr lang="fr-FR" sz="1400" dirty="0"/>
              <a:t>ICB , Université technologique de Belfort Montbéliard, France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3887CA2A-FA7F-4524-8878-F978A0CDA4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r="13634"/>
          <a:stretch>
            <a:fillRect/>
          </a:stretch>
        </p:blipFill>
        <p:spPr/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6BBD756-B47B-4C3C-8172-720EC6C205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2"/>
          <a:stretch/>
        </p:blipFill>
        <p:spPr>
          <a:xfrm>
            <a:off x="3295650" y="5749333"/>
            <a:ext cx="1914525" cy="1000984"/>
          </a:xfrm>
          <a:prstGeom prst="rect">
            <a:avLst/>
          </a:prstGeom>
        </p:spPr>
      </p:pic>
      <p:sp>
        <p:nvSpPr>
          <p:cNvPr id="32" name="Espace réservé du pied de page 4">
            <a:extLst>
              <a:ext uri="{FF2B5EF4-FFF2-40B4-BE49-F238E27FC236}">
                <a16:creationId xmlns:a16="http://schemas.microsoft.com/office/drawing/2014/main" id="{5A0344BE-22AE-43B3-871A-229958E56736}"/>
              </a:ext>
            </a:extLst>
          </p:cNvPr>
          <p:cNvSpPr txBox="1">
            <a:spLocks/>
          </p:cNvSpPr>
          <p:nvPr/>
        </p:nvSpPr>
        <p:spPr>
          <a:xfrm>
            <a:off x="784225" y="6324600"/>
            <a:ext cx="8839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TTC meeting 06-2026</a:t>
            </a:r>
            <a:endParaRPr lang="fr-FR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544DFE33-495B-4D9C-9574-F1CE7B2FB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49" y="1344701"/>
            <a:ext cx="1988820" cy="1104900"/>
          </a:xfrm>
          <a:prstGeom prst="rect">
            <a:avLst/>
          </a:prstGeom>
        </p:spPr>
      </p:pic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47176"/>
            <a:ext cx="5991691" cy="118407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Additive </a:t>
            </a:r>
            <a:r>
              <a:rPr lang="fr-FR" sz="3200" dirty="0" err="1"/>
              <a:t>manufacturing</a:t>
            </a:r>
            <a:r>
              <a:rPr lang="fr-FR" sz="3200" dirty="0"/>
              <a:t> </a:t>
            </a:r>
            <a:br>
              <a:rPr lang="fr-FR" sz="3200" dirty="0"/>
            </a:br>
            <a:r>
              <a:rPr lang="fr-FR" sz="3200" dirty="0"/>
              <a:t>of Cu </a:t>
            </a:r>
            <a:r>
              <a:rPr lang="fr-FR" sz="3200" dirty="0" err="1"/>
              <a:t>cavities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F985A66-F5D1-4DB7-B33C-B693D3AD5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284973" y="-17026143"/>
            <a:ext cx="10728325" cy="453231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753F73-D025-4FE6-932F-FD7049B7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3B44193-AED7-4297-A8B7-3BFE64E5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Cold spray – Multi </a:t>
            </a:r>
            <a:r>
              <a:rPr lang="fr-FR" dirty="0" err="1"/>
              <a:t>metal</a:t>
            </a:r>
            <a:r>
              <a:rPr lang="fr-FR" dirty="0"/>
              <a:t> </a:t>
            </a:r>
            <a:r>
              <a:rPr lang="fr-FR" dirty="0" err="1"/>
              <a:t>junctions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163D17-AE84-4995-AA07-19455A2C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19322" y="2810346"/>
            <a:ext cx="3458307" cy="9595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096D13-5DA5-4809-994F-0A3F76D9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253396" y="2809197"/>
            <a:ext cx="3355348" cy="9455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126F96-29DE-4F76-AFFB-CB6BAB959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590724"/>
            <a:ext cx="1710249" cy="24247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296551-0132-4B29-9BFA-07957D125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338" y="1519623"/>
            <a:ext cx="1774729" cy="2426212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3624F502-F530-4E93-9128-06D87286BDB9}"/>
              </a:ext>
            </a:extLst>
          </p:cNvPr>
          <p:cNvSpPr/>
          <p:nvPr/>
        </p:nvSpPr>
        <p:spPr>
          <a:xfrm>
            <a:off x="1037241" y="2837126"/>
            <a:ext cx="650403" cy="33685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B831CF46-42BA-4E5E-8D6C-E11407415B81}"/>
              </a:ext>
            </a:extLst>
          </p:cNvPr>
          <p:cNvSpPr/>
          <p:nvPr/>
        </p:nvSpPr>
        <p:spPr>
          <a:xfrm>
            <a:off x="4179281" y="2885887"/>
            <a:ext cx="650403" cy="33685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CEC607-40EE-4852-9E88-48A9D7A36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1704" y="4036053"/>
            <a:ext cx="2806429" cy="11893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FFC27D-67F4-4A43-9319-4102D3E22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956" y="4006574"/>
            <a:ext cx="2842831" cy="125016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6E63379-1D81-4551-BDCD-13D9D22156F6}"/>
              </a:ext>
            </a:extLst>
          </p:cNvPr>
          <p:cNvGrpSpPr/>
          <p:nvPr/>
        </p:nvGrpSpPr>
        <p:grpSpPr>
          <a:xfrm>
            <a:off x="6470053" y="1539815"/>
            <a:ext cx="3321998" cy="2343073"/>
            <a:chOff x="24657133" y="20871933"/>
            <a:chExt cx="3321998" cy="234307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9C5AA0B-B2AA-4B86-8865-EDD589A0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658109" y="20908198"/>
              <a:ext cx="1520137" cy="230680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97545FE-5376-4983-8520-640DCA93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421130" y="20908196"/>
              <a:ext cx="1506013" cy="228914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1D2F298-807F-4A9E-8FA4-6313C2A829B0}"/>
                </a:ext>
              </a:extLst>
            </p:cNvPr>
            <p:cNvSpPr txBox="1"/>
            <p:nvPr/>
          </p:nvSpPr>
          <p:spPr>
            <a:xfrm>
              <a:off x="24657133" y="20874077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350°C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364205A-0C39-42B8-8F09-E6DD2CD18621}"/>
                </a:ext>
              </a:extLst>
            </p:cNvPr>
            <p:cNvSpPr txBox="1"/>
            <p:nvPr/>
          </p:nvSpPr>
          <p:spPr>
            <a:xfrm>
              <a:off x="27150058" y="20871933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700°C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3BA8E74-7783-47C4-89F2-6F87348C344F}"/>
              </a:ext>
            </a:extLst>
          </p:cNvPr>
          <p:cNvSpPr txBox="1"/>
          <p:nvPr/>
        </p:nvSpPr>
        <p:spPr>
          <a:xfrm>
            <a:off x="641964" y="1040552"/>
            <a:ext cx="822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Cold spray enable </a:t>
            </a:r>
            <a:r>
              <a:rPr lang="fr-FR" b="1" dirty="0" err="1"/>
              <a:t>manufacturing</a:t>
            </a:r>
            <a:r>
              <a:rPr lang="fr-FR" b="1" dirty="0"/>
              <a:t> 316L </a:t>
            </a:r>
            <a:r>
              <a:rPr lang="fr-FR" b="1" dirty="0" err="1"/>
              <a:t>flanges</a:t>
            </a:r>
            <a:r>
              <a:rPr lang="fr-FR" b="1" dirty="0"/>
              <a:t> + Cu </a:t>
            </a:r>
            <a:r>
              <a:rPr lang="fr-FR" b="1" dirty="0" err="1"/>
              <a:t>cavity</a:t>
            </a:r>
            <a:r>
              <a:rPr lang="fr-FR" b="1" dirty="0"/>
              <a:t> in one </a:t>
            </a:r>
            <a:r>
              <a:rPr lang="fr-FR" b="1" dirty="0" err="1"/>
              <a:t>step</a:t>
            </a:r>
            <a:r>
              <a:rPr lang="fr-FR" b="1" dirty="0"/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DD090F-059F-4058-8612-19A221F6F379}"/>
              </a:ext>
            </a:extLst>
          </p:cNvPr>
          <p:cNvSpPr txBox="1"/>
          <p:nvPr/>
        </p:nvSpPr>
        <p:spPr>
          <a:xfrm>
            <a:off x="1025597" y="5355152"/>
            <a:ext cx="1014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No </a:t>
            </a:r>
            <a:r>
              <a:rPr lang="fr-FR" dirty="0" err="1"/>
              <a:t>leaks</a:t>
            </a:r>
            <a:r>
              <a:rPr lang="fr-FR" dirty="0"/>
              <a:t> (pure Cu or SS316-Cu) (&lt; 10</a:t>
            </a:r>
            <a:r>
              <a:rPr lang="fr-FR" baseline="30000" dirty="0"/>
              <a:t>-10 </a:t>
            </a:r>
            <a:r>
              <a:rPr lang="fr-FR" dirty="0"/>
              <a:t>mbar.l.s</a:t>
            </a:r>
            <a:r>
              <a:rPr lang="fr-FR" baseline="30000" dirty="0"/>
              <a:t>-1</a:t>
            </a:r>
            <a:r>
              <a:rPr lang="fr-FR" dirty="0"/>
              <a:t>) </a:t>
            </a:r>
            <a:r>
              <a:rPr lang="fr-FR" dirty="0" err="1"/>
              <a:t>after</a:t>
            </a:r>
            <a:r>
              <a:rPr lang="fr-FR" dirty="0"/>
              <a:t> 3 successive quenches L. N</a:t>
            </a:r>
            <a:r>
              <a:rPr lang="fr-FR" baseline="-25000" dirty="0"/>
              <a:t>2</a:t>
            </a:r>
            <a:r>
              <a:rPr lang="fr-FR" dirty="0"/>
              <a:t> tests. </a:t>
            </a:r>
            <a:r>
              <a:rPr lang="fr-FR" b="1" dirty="0">
                <a:solidFill>
                  <a:srgbClr val="00B050"/>
                </a:solidFill>
              </a:rPr>
              <a:t>√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/>
              <a:t>Interface Cu-316L </a:t>
            </a:r>
            <a:r>
              <a:rPr lang="fr-FR" dirty="0" err="1"/>
              <a:t>withstand</a:t>
            </a:r>
            <a:r>
              <a:rPr lang="fr-FR" dirty="0"/>
              <a:t> up to 350°C-12hr…but at 700°C cracks </a:t>
            </a:r>
            <a:r>
              <a:rPr lang="fr-FR" dirty="0" err="1"/>
              <a:t>appear</a:t>
            </a:r>
            <a:r>
              <a:rPr lang="fr-FR" dirty="0"/>
              <a:t>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err="1"/>
              <a:t>Permittivity</a:t>
            </a:r>
            <a:r>
              <a:rPr lang="fr-FR" dirty="0"/>
              <a:t> 1.04 </a:t>
            </a:r>
            <a:r>
              <a:rPr lang="fr-FR" dirty="0" err="1"/>
              <a:t>after</a:t>
            </a:r>
            <a:r>
              <a:rPr lang="fr-FR" dirty="0"/>
              <a:t> 200°C (700°C transition -&gt; </a:t>
            </a:r>
            <a:r>
              <a:rPr lang="fr-FR" dirty="0" err="1"/>
              <a:t>austenitic</a:t>
            </a:r>
            <a:r>
              <a:rPr lang="fr-FR" dirty="0"/>
              <a:t> non </a:t>
            </a:r>
            <a:r>
              <a:rPr lang="fr-FR" dirty="0" err="1"/>
              <a:t>magnetic</a:t>
            </a:r>
            <a:r>
              <a:rPr lang="fr-FR" dirty="0"/>
              <a:t>).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CA6DC09-90EE-4659-818D-38CB0A6FEB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7929" y="1570382"/>
            <a:ext cx="1586585" cy="2022338"/>
          </a:xfrm>
          <a:prstGeom prst="rect">
            <a:avLst/>
          </a:prstGeom>
        </p:spPr>
      </p:pic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F7FE03D6-2A49-4245-BD83-705E3299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TTC meeting 06-2026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5C472FE-506E-4732-8012-92A2D81E7CD0}"/>
              </a:ext>
            </a:extLst>
          </p:cNvPr>
          <p:cNvSpPr txBox="1"/>
          <p:nvPr/>
        </p:nvSpPr>
        <p:spPr>
          <a:xfrm>
            <a:off x="5159513" y="4245113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As </a:t>
            </a:r>
            <a:r>
              <a:rPr lang="fr-FR" sz="1100" i="1" dirty="0" err="1"/>
              <a:t>sprayed</a:t>
            </a:r>
            <a:endParaRPr lang="fr-FR" sz="1100" i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0D1AD39-4883-410E-A566-398B70B9D87D}"/>
              </a:ext>
            </a:extLst>
          </p:cNvPr>
          <p:cNvSpPr txBox="1"/>
          <p:nvPr/>
        </p:nvSpPr>
        <p:spPr>
          <a:xfrm>
            <a:off x="5161721" y="4485861"/>
            <a:ext cx="1043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+ 200°C in air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06B5A11-3C7C-4936-877C-7EE469E100EF}"/>
              </a:ext>
            </a:extLst>
          </p:cNvPr>
          <p:cNvSpPr txBox="1"/>
          <p:nvPr/>
        </p:nvSpPr>
        <p:spPr>
          <a:xfrm>
            <a:off x="5199269" y="4704522"/>
            <a:ext cx="1083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+ 350°C in HV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45815EC-5051-4175-A7ED-6D4803C9B012}"/>
              </a:ext>
            </a:extLst>
          </p:cNvPr>
          <p:cNvSpPr txBox="1"/>
          <p:nvPr/>
        </p:nvSpPr>
        <p:spPr>
          <a:xfrm>
            <a:off x="5554870" y="4934226"/>
            <a:ext cx="669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+700°C</a:t>
            </a:r>
          </a:p>
        </p:txBody>
      </p:sp>
    </p:spTree>
    <p:extLst>
      <p:ext uri="{BB962C8B-B14F-4D97-AF65-F5344CB8AC3E}">
        <p14:creationId xmlns:p14="http://schemas.microsoft.com/office/powerpoint/2010/main" val="363256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F0AB07-5DD8-4636-8082-56777F45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C7BB10A-87C4-499C-AA0D-43A33315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Cold spray – </a:t>
            </a:r>
            <a:r>
              <a:rPr lang="fr-FR" dirty="0" err="1"/>
              <a:t>cooling</a:t>
            </a:r>
            <a:r>
              <a:rPr lang="fr-FR" dirty="0"/>
              <a:t> channels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E555769F-1A2F-492E-9E4A-9BBAAA377A42}"/>
              </a:ext>
            </a:extLst>
          </p:cNvPr>
          <p:cNvSpPr txBox="1">
            <a:spLocks/>
          </p:cNvSpPr>
          <p:nvPr/>
        </p:nvSpPr>
        <p:spPr>
          <a:xfrm>
            <a:off x="678219" y="889328"/>
            <a:ext cx="5146111" cy="44251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/>
              <a:t>Cooling</a:t>
            </a:r>
            <a:r>
              <a:rPr lang="fr-FR" b="1" dirty="0"/>
              <a:t> channels: In-</a:t>
            </a:r>
            <a:r>
              <a:rPr lang="fr-FR" b="1" dirty="0" err="1"/>
              <a:t>wall</a:t>
            </a:r>
            <a:r>
              <a:rPr lang="fr-FR" b="1" dirty="0"/>
              <a:t> </a:t>
            </a:r>
            <a:r>
              <a:rPr lang="fr-FR" b="1" dirty="0" err="1"/>
              <a:t>liquid</a:t>
            </a:r>
            <a:r>
              <a:rPr lang="fr-FR" b="1" dirty="0"/>
              <a:t> He flow tube.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D54E6DD7-0ED5-45A2-8228-FED530B7FD32}"/>
              </a:ext>
            </a:extLst>
          </p:cNvPr>
          <p:cNvSpPr txBox="1">
            <a:spLocks/>
          </p:cNvSpPr>
          <p:nvPr/>
        </p:nvSpPr>
        <p:spPr>
          <a:xfrm>
            <a:off x="-165945" y="7690992"/>
            <a:ext cx="7779320" cy="8665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continuous</a:t>
            </a:r>
            <a:r>
              <a:rPr lang="fr-FR" dirty="0"/>
              <a:t> channels (</a:t>
            </a:r>
            <a:r>
              <a:rPr lang="fr-FR" dirty="0" err="1"/>
              <a:t>NaOH</a:t>
            </a:r>
            <a:r>
              <a:rPr lang="fr-FR" dirty="0"/>
              <a:t> dissolution of Al </a:t>
            </a:r>
            <a:r>
              <a:rPr lang="fr-FR" dirty="0" err="1"/>
              <a:t>fillings</a:t>
            </a:r>
            <a:r>
              <a:rPr lang="fr-FR" dirty="0"/>
              <a:t>) </a:t>
            </a:r>
            <a:r>
              <a:rPr lang="fr-FR" b="1" dirty="0">
                <a:solidFill>
                  <a:srgbClr val="00B050"/>
                </a:solidFill>
              </a:rPr>
              <a:t>√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No air </a:t>
            </a:r>
            <a:r>
              <a:rPr lang="fr-FR" dirty="0" err="1"/>
              <a:t>leak</a:t>
            </a:r>
            <a:r>
              <a:rPr lang="fr-FR" dirty="0"/>
              <a:t> at 1.5 bar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b="1" dirty="0">
                <a:solidFill>
                  <a:srgbClr val="00B050"/>
                </a:solidFill>
              </a:rPr>
              <a:t>√ </a:t>
            </a:r>
            <a:r>
              <a:rPr lang="fr-FR" dirty="0"/>
              <a:t>-&gt; future He </a:t>
            </a:r>
            <a:r>
              <a:rPr lang="fr-FR" dirty="0" err="1"/>
              <a:t>leak</a:t>
            </a:r>
            <a:r>
              <a:rPr lang="fr-FR" dirty="0"/>
              <a:t> test.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AB1252-84D1-48CB-A8E8-6328CD87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15" y="1718101"/>
            <a:ext cx="2292721" cy="10982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A7BC54-4510-4998-826C-823098B6B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414" y="1662620"/>
            <a:ext cx="2520907" cy="12410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41E569-983C-4810-AA14-A2E61AEAE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635" y="1572188"/>
            <a:ext cx="1492225" cy="16512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2156AB-1059-47D1-844C-9BE674600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338" y="1575115"/>
            <a:ext cx="1939118" cy="17467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245E3F-3F83-4FF7-B578-EEA09E1B7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817" y="3970476"/>
            <a:ext cx="5115257" cy="129950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906D45-CBF7-4B20-BCE2-511750B7B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408" y="3541594"/>
            <a:ext cx="2375742" cy="2353428"/>
          </a:xfrm>
          <a:prstGeom prst="rect">
            <a:avLst/>
          </a:prstGeom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236BDBBD-BDF7-4CF6-A862-32C450649684}"/>
              </a:ext>
            </a:extLst>
          </p:cNvPr>
          <p:cNvSpPr/>
          <p:nvPr/>
        </p:nvSpPr>
        <p:spPr>
          <a:xfrm>
            <a:off x="2599633" y="2072095"/>
            <a:ext cx="704260" cy="36883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608E2A01-00CE-4A89-A9CD-8625096A07EF}"/>
              </a:ext>
            </a:extLst>
          </p:cNvPr>
          <p:cNvSpPr/>
          <p:nvPr/>
        </p:nvSpPr>
        <p:spPr>
          <a:xfrm>
            <a:off x="6004461" y="2090045"/>
            <a:ext cx="704260" cy="36883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3790413-854B-4DA0-95E8-D40B21F7B1B0}"/>
              </a:ext>
            </a:extLst>
          </p:cNvPr>
          <p:cNvSpPr/>
          <p:nvPr/>
        </p:nvSpPr>
        <p:spPr>
          <a:xfrm>
            <a:off x="8560907" y="2027438"/>
            <a:ext cx="704260" cy="36883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5735D0-15BC-4158-ABA0-986097590D95}"/>
              </a:ext>
            </a:extLst>
          </p:cNvPr>
          <p:cNvSpPr txBox="1"/>
          <p:nvPr/>
        </p:nvSpPr>
        <p:spPr>
          <a:xfrm>
            <a:off x="550646" y="122508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Machining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FE7982-83F0-4B83-BA1A-C0B0EF84DB26}"/>
              </a:ext>
            </a:extLst>
          </p:cNvPr>
          <p:cNvSpPr txBox="1"/>
          <p:nvPr/>
        </p:nvSpPr>
        <p:spPr>
          <a:xfrm>
            <a:off x="4277542" y="1235752"/>
            <a:ext cx="787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Filling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7F3C58A-6D1D-4DE5-AC9D-280D0A7991E8}"/>
              </a:ext>
            </a:extLst>
          </p:cNvPr>
          <p:cNvSpPr txBox="1"/>
          <p:nvPr/>
        </p:nvSpPr>
        <p:spPr>
          <a:xfrm>
            <a:off x="6955001" y="121562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Machining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B934FC-B09C-4FEA-A65D-38CE4B9D9F76}"/>
              </a:ext>
            </a:extLst>
          </p:cNvPr>
          <p:cNvSpPr txBox="1"/>
          <p:nvPr/>
        </p:nvSpPr>
        <p:spPr>
          <a:xfrm>
            <a:off x="9751064" y="119269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 deposition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8558CF3-4C4F-4958-A714-2A526731F51E}"/>
              </a:ext>
            </a:extLst>
          </p:cNvPr>
          <p:cNvSpPr txBox="1"/>
          <p:nvPr/>
        </p:nvSpPr>
        <p:spPr>
          <a:xfrm>
            <a:off x="512076" y="318850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Air </a:t>
            </a:r>
            <a:r>
              <a:rPr lang="fr-FR" dirty="0" err="1"/>
              <a:t>leak</a:t>
            </a:r>
            <a:r>
              <a:rPr lang="fr-FR" dirty="0"/>
              <a:t> test 1.5 bars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D74A21-DEE9-44F8-B56A-3B66DC2B3EC0}"/>
              </a:ext>
            </a:extLst>
          </p:cNvPr>
          <p:cNvSpPr/>
          <p:nvPr/>
        </p:nvSpPr>
        <p:spPr>
          <a:xfrm>
            <a:off x="10357840" y="4265062"/>
            <a:ext cx="352129" cy="340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F32E23E-0766-4F5B-9C5E-E445A4995AF8}"/>
              </a:ext>
            </a:extLst>
          </p:cNvPr>
          <p:cNvCxnSpPr>
            <a:cxnSpLocks/>
          </p:cNvCxnSpPr>
          <p:nvPr/>
        </p:nvCxnSpPr>
        <p:spPr>
          <a:xfrm>
            <a:off x="6589643" y="3558209"/>
            <a:ext cx="3743077" cy="6997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9E75AB9-CEFF-4A6B-9AA3-B988B372551F}"/>
              </a:ext>
            </a:extLst>
          </p:cNvPr>
          <p:cNvCxnSpPr>
            <a:cxnSpLocks/>
          </p:cNvCxnSpPr>
          <p:nvPr/>
        </p:nvCxnSpPr>
        <p:spPr>
          <a:xfrm flipV="1">
            <a:off x="6581913" y="4591878"/>
            <a:ext cx="3786588" cy="6604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A636D43-081D-4859-9B0B-42365E8BCA10}"/>
              </a:ext>
            </a:extLst>
          </p:cNvPr>
          <p:cNvGrpSpPr/>
          <p:nvPr/>
        </p:nvGrpSpPr>
        <p:grpSpPr>
          <a:xfrm>
            <a:off x="4421809" y="3558209"/>
            <a:ext cx="2154582" cy="1724991"/>
            <a:chOff x="9403522" y="3597965"/>
            <a:chExt cx="2927626" cy="229185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D49EC7B-7684-462B-A80A-6A628773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12094" y="3607904"/>
              <a:ext cx="2919054" cy="228192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EBAED6-C51B-4815-85DB-EDDD3CC49547}"/>
                </a:ext>
              </a:extLst>
            </p:cNvPr>
            <p:cNvSpPr/>
            <p:nvPr/>
          </p:nvSpPr>
          <p:spPr>
            <a:xfrm>
              <a:off x="9403522" y="3597965"/>
              <a:ext cx="2912418" cy="22760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D7AE7CD1-DBE4-4A27-8A15-40ADEA022EC3}"/>
              </a:ext>
            </a:extLst>
          </p:cNvPr>
          <p:cNvSpPr/>
          <p:nvPr/>
        </p:nvSpPr>
        <p:spPr>
          <a:xfrm rot="5400000">
            <a:off x="10250084" y="3506629"/>
            <a:ext cx="589413" cy="30825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80DB953-AAE7-4A10-9EBC-A4E42A8955FC}"/>
              </a:ext>
            </a:extLst>
          </p:cNvPr>
          <p:cNvSpPr txBox="1"/>
          <p:nvPr/>
        </p:nvSpPr>
        <p:spPr>
          <a:xfrm>
            <a:off x="4169907" y="5546926"/>
            <a:ext cx="7699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Well defined continuous channels (NaOH dissolution of Al fillings) </a:t>
            </a:r>
            <a:r>
              <a:rPr lang="en-US" b="1" dirty="0">
                <a:solidFill>
                  <a:srgbClr val="00B050"/>
                </a:solidFill>
              </a:rPr>
              <a:t>√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No air leak at 1.5 bar √ and He leak test successful (&lt; 10</a:t>
            </a:r>
            <a:r>
              <a:rPr lang="en-US" baseline="30000" dirty="0"/>
              <a:t>-10</a:t>
            </a:r>
            <a:r>
              <a:rPr lang="en-US" dirty="0"/>
              <a:t> mbar.l.s</a:t>
            </a:r>
            <a:r>
              <a:rPr lang="en-US" baseline="30000" dirty="0"/>
              <a:t>-1</a:t>
            </a:r>
            <a:r>
              <a:rPr lang="en-US" dirty="0"/>
              <a:t>).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8CA7967-B0B5-45C7-8591-87310725520E}"/>
              </a:ext>
            </a:extLst>
          </p:cNvPr>
          <p:cNvSpPr txBox="1"/>
          <p:nvPr/>
        </p:nvSpPr>
        <p:spPr>
          <a:xfrm>
            <a:off x="10778107" y="3331817"/>
            <a:ext cx="131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Dissolution </a:t>
            </a:r>
            <a:r>
              <a:rPr lang="fr-FR" dirty="0" err="1"/>
              <a:t>NaOH</a:t>
            </a:r>
            <a:endParaRPr lang="fr-FR" dirty="0"/>
          </a:p>
        </p:txBody>
      </p:sp>
      <p:sp>
        <p:nvSpPr>
          <p:cNvPr id="40" name="Espace réservé du pied de page 4">
            <a:extLst>
              <a:ext uri="{FF2B5EF4-FFF2-40B4-BE49-F238E27FC236}">
                <a16:creationId xmlns:a16="http://schemas.microsoft.com/office/drawing/2014/main" id="{E8D328F9-9EBB-48B1-B1DA-8509866B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TTC meeting 06-2026</a:t>
            </a:r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FCCAD5C7-8DB3-4765-8062-A18F5DB2A834}"/>
              </a:ext>
            </a:extLst>
          </p:cNvPr>
          <p:cNvSpPr/>
          <p:nvPr/>
        </p:nvSpPr>
        <p:spPr>
          <a:xfrm rot="10800000">
            <a:off x="3263980" y="4078681"/>
            <a:ext cx="589413" cy="30825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1169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238E5D-375A-47D0-ACEB-D8C1284E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415726F-D617-43DB-A428-341E60C2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Cold spray – 1.3 GHz </a:t>
            </a:r>
            <a:r>
              <a:rPr lang="fr-FR" dirty="0" err="1"/>
              <a:t>cavity</a:t>
            </a:r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015184F5-49E6-413E-B582-D826118E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TTC meeting 06-2026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D568FC-58AC-4A11-B8A0-847959C41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87" y="3797769"/>
            <a:ext cx="2687527" cy="1514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68B870-501E-43D2-B6D2-BFAD04086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084" y="3267076"/>
            <a:ext cx="1457902" cy="242389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EA167FB-FA18-4D36-9916-575AB614D7A0}"/>
              </a:ext>
            </a:extLst>
          </p:cNvPr>
          <p:cNvGrpSpPr>
            <a:grpSpLocks noChangeAspect="1"/>
          </p:cNvGrpSpPr>
          <p:nvPr/>
        </p:nvGrpSpPr>
        <p:grpSpPr>
          <a:xfrm>
            <a:off x="1735620" y="1080118"/>
            <a:ext cx="6884504" cy="2134073"/>
            <a:chOff x="389207" y="2480178"/>
            <a:chExt cx="11563271" cy="358440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B219F8B-EBE1-498B-AEB2-E6585A792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393" r="2536"/>
            <a:stretch/>
          </p:blipFill>
          <p:spPr>
            <a:xfrm>
              <a:off x="7606137" y="2879271"/>
              <a:ext cx="4326081" cy="290125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782C05D-8A98-444E-BE10-A0D696586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207" y="2508468"/>
              <a:ext cx="1800000" cy="107551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39E5ABC-051C-446D-9C3E-4A8D13B87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9674" y="4144897"/>
              <a:ext cx="1800000" cy="109756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555E78D-8370-40A5-9E45-DDFD6FCE2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3326" y="2480178"/>
              <a:ext cx="1800000" cy="110380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ADE0641-9CD7-472B-911F-E42E61858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4140" y="4143788"/>
              <a:ext cx="1800000" cy="109867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4376DB4-A4EF-4B6D-99D5-C49916EBF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8209" y="2508468"/>
              <a:ext cx="1800000" cy="1121010"/>
            </a:xfrm>
            <a:prstGeom prst="rect">
              <a:avLst/>
            </a:prstGeom>
          </p:spPr>
        </p:pic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C84DE234-FAE1-4F19-A537-581E5A1130E3}"/>
                </a:ext>
              </a:extLst>
            </p:cNvPr>
            <p:cNvCxnSpPr/>
            <p:nvPr/>
          </p:nvCxnSpPr>
          <p:spPr>
            <a:xfrm>
              <a:off x="1539674" y="3521529"/>
              <a:ext cx="370769" cy="5823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9843D2A8-2AB5-41B6-8B88-C53AE87C9220}"/>
                </a:ext>
              </a:extLst>
            </p:cNvPr>
            <p:cNvCxnSpPr/>
            <p:nvPr/>
          </p:nvCxnSpPr>
          <p:spPr>
            <a:xfrm>
              <a:off x="4995443" y="3521529"/>
              <a:ext cx="370769" cy="5823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98671537-425B-4910-9BE4-56E8FD510A47}"/>
                </a:ext>
              </a:extLst>
            </p:cNvPr>
            <p:cNvCxnSpPr/>
            <p:nvPr/>
          </p:nvCxnSpPr>
          <p:spPr>
            <a:xfrm>
              <a:off x="7859735" y="3521529"/>
              <a:ext cx="370769" cy="5823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F496D117-E1B8-4ECE-BF4C-C92C8405FCD9}"/>
                </a:ext>
              </a:extLst>
            </p:cNvPr>
            <p:cNvCxnSpPr/>
            <p:nvPr/>
          </p:nvCxnSpPr>
          <p:spPr>
            <a:xfrm flipV="1">
              <a:off x="3207851" y="3521528"/>
              <a:ext cx="370769" cy="5823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4EF74199-BEC7-4924-95D6-56E5D0776893}"/>
                </a:ext>
              </a:extLst>
            </p:cNvPr>
            <p:cNvCxnSpPr/>
            <p:nvPr/>
          </p:nvCxnSpPr>
          <p:spPr>
            <a:xfrm flipV="1">
              <a:off x="6492929" y="3521528"/>
              <a:ext cx="370769" cy="5823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7553CF7-23CC-4E33-8ECF-AAECE2D6C6D2}"/>
                </a:ext>
              </a:extLst>
            </p:cNvPr>
            <p:cNvSpPr txBox="1"/>
            <p:nvPr/>
          </p:nvSpPr>
          <p:spPr>
            <a:xfrm>
              <a:off x="500309" y="3591377"/>
              <a:ext cx="1258207" cy="36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Alu </a:t>
              </a:r>
              <a:r>
                <a:rPr lang="fr-FR" sz="900" dirty="0" err="1"/>
                <a:t>mandrel</a:t>
              </a:r>
              <a:endParaRPr lang="fr-FR" sz="90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56509FB-9D55-4BA8-B42A-1ED026077B0F}"/>
                </a:ext>
              </a:extLst>
            </p:cNvPr>
            <p:cNvSpPr txBox="1"/>
            <p:nvPr/>
          </p:nvSpPr>
          <p:spPr>
            <a:xfrm>
              <a:off x="1892304" y="5242458"/>
              <a:ext cx="1701806" cy="36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1st Cu-</a:t>
              </a:r>
              <a:r>
                <a:rPr lang="fr-FR" sz="900" dirty="0" err="1"/>
                <a:t>deposition</a:t>
              </a:r>
              <a:endParaRPr lang="fr-FR" sz="900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A8AA048-6701-425D-AA7D-5D6ABE2F0711}"/>
                </a:ext>
              </a:extLst>
            </p:cNvPr>
            <p:cNvSpPr txBox="1"/>
            <p:nvPr/>
          </p:nvSpPr>
          <p:spPr>
            <a:xfrm>
              <a:off x="3485081" y="3591377"/>
              <a:ext cx="1490087" cy="580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dirty="0" err="1"/>
                <a:t>Machining</a:t>
              </a:r>
              <a:r>
                <a:rPr lang="fr-FR" sz="900" dirty="0"/>
                <a:t> </a:t>
              </a:r>
            </a:p>
            <a:p>
              <a:pPr algn="ctr"/>
              <a:r>
                <a:rPr lang="fr-FR" sz="900" dirty="0"/>
                <a:t>(</a:t>
              </a:r>
              <a:r>
                <a:rPr lang="fr-FR" sz="900" dirty="0" err="1"/>
                <a:t>e.g</a:t>
              </a:r>
              <a:r>
                <a:rPr lang="fr-FR" sz="900" dirty="0"/>
                <a:t>. </a:t>
              </a:r>
              <a:r>
                <a:rPr lang="fr-FR" sz="900" dirty="0" err="1"/>
                <a:t>channels</a:t>
              </a:r>
              <a:r>
                <a:rPr lang="fr-FR" sz="900" dirty="0"/>
                <a:t>)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51AC32A-0524-49B2-B33E-5A2AE5F77E13}"/>
                </a:ext>
              </a:extLst>
            </p:cNvPr>
            <p:cNvSpPr txBox="1"/>
            <p:nvPr/>
          </p:nvSpPr>
          <p:spPr>
            <a:xfrm>
              <a:off x="5203927" y="5242458"/>
              <a:ext cx="1527139" cy="387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/>
                <a:t>Filling</a:t>
              </a:r>
              <a:r>
                <a:rPr lang="fr-FR" sz="900" dirty="0"/>
                <a:t> </a:t>
              </a:r>
              <a:r>
                <a:rPr lang="fr-FR" sz="900" dirty="0" err="1"/>
                <a:t>with</a:t>
              </a:r>
              <a:r>
                <a:rPr lang="fr-FR" sz="900" dirty="0"/>
                <a:t> alu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AE0D8F95-3FB6-43A3-A3AF-94ECE2F92913}"/>
                </a:ext>
              </a:extLst>
            </p:cNvPr>
            <p:cNvSpPr txBox="1"/>
            <p:nvPr/>
          </p:nvSpPr>
          <p:spPr>
            <a:xfrm>
              <a:off x="6843396" y="3591377"/>
              <a:ext cx="1159803" cy="580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Final Cu-</a:t>
              </a:r>
              <a:r>
                <a:rPr lang="fr-FR" sz="900" dirty="0" err="1"/>
                <a:t>depositon</a:t>
              </a:r>
              <a:endParaRPr lang="fr-FR" sz="900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F8CEA54-48EA-4A29-B726-ACF99DFA7891}"/>
                </a:ext>
              </a:extLst>
            </p:cNvPr>
            <p:cNvSpPr txBox="1"/>
            <p:nvPr/>
          </p:nvSpPr>
          <p:spPr>
            <a:xfrm>
              <a:off x="7538672" y="5701643"/>
              <a:ext cx="4413806" cy="362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Final </a:t>
              </a:r>
              <a:r>
                <a:rPr lang="fr-FR" sz="900" dirty="0" err="1"/>
                <a:t>machining</a:t>
              </a:r>
              <a:r>
                <a:rPr lang="fr-FR" sz="900" dirty="0"/>
                <a:t> and </a:t>
              </a:r>
              <a:r>
                <a:rPr lang="fr-FR" sz="900" dirty="0" err="1"/>
                <a:t>chemical</a:t>
              </a:r>
              <a:r>
                <a:rPr lang="fr-FR" sz="900" dirty="0"/>
                <a:t> </a:t>
              </a:r>
              <a:r>
                <a:rPr lang="fr-FR" sz="900" dirty="0" err="1"/>
                <a:t>removal</a:t>
              </a:r>
              <a:r>
                <a:rPr lang="fr-FR" sz="900" dirty="0"/>
                <a:t> of </a:t>
              </a:r>
              <a:r>
                <a:rPr lang="fr-FR" sz="900" dirty="0" err="1"/>
                <a:t>aluminum</a:t>
              </a:r>
              <a:endParaRPr lang="fr-FR" sz="900" dirty="0"/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17B56010-09AD-4D79-8D94-1B509FA0FB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t="21684" r="22887"/>
          <a:stretch/>
        </p:blipFill>
        <p:spPr>
          <a:xfrm>
            <a:off x="159026" y="3515552"/>
            <a:ext cx="2685673" cy="196795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8A45460-4971-4A12-A637-EA71D5580A83}"/>
              </a:ext>
            </a:extLst>
          </p:cNvPr>
          <p:cNvSpPr txBox="1"/>
          <p:nvPr/>
        </p:nvSpPr>
        <p:spPr>
          <a:xfrm>
            <a:off x="824947" y="313786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 </a:t>
            </a:r>
            <a:r>
              <a:rPr lang="fr-FR" dirty="0" err="1"/>
              <a:t>Mandrel</a:t>
            </a:r>
            <a:endParaRPr lang="fr-FR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D121471-084C-4AAE-8741-785FA2703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81" y="3714335"/>
            <a:ext cx="3079776" cy="1735429"/>
          </a:xfrm>
          <a:prstGeom prst="rect">
            <a:avLst/>
          </a:prstGeom>
        </p:spPr>
      </p:pic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FEFA670E-74B0-48E8-B20E-A93BC24A32A1}"/>
              </a:ext>
            </a:extLst>
          </p:cNvPr>
          <p:cNvSpPr/>
          <p:nvPr/>
        </p:nvSpPr>
        <p:spPr>
          <a:xfrm>
            <a:off x="2828232" y="4235927"/>
            <a:ext cx="704260" cy="36883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8B7263DE-849F-4DF3-A651-62D3F504CE07}"/>
              </a:ext>
            </a:extLst>
          </p:cNvPr>
          <p:cNvSpPr/>
          <p:nvPr/>
        </p:nvSpPr>
        <p:spPr>
          <a:xfrm>
            <a:off x="6366563" y="4186231"/>
            <a:ext cx="704260" cy="36883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7A332BCC-08E3-45CD-8260-72BC83D1FBD9}"/>
              </a:ext>
            </a:extLst>
          </p:cNvPr>
          <p:cNvSpPr/>
          <p:nvPr/>
        </p:nvSpPr>
        <p:spPr>
          <a:xfrm>
            <a:off x="9566964" y="4345257"/>
            <a:ext cx="704260" cy="36883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E365033-6D26-4D8F-936F-5BF04BF320E5}"/>
              </a:ext>
            </a:extLst>
          </p:cNvPr>
          <p:cNvSpPr txBox="1"/>
          <p:nvPr/>
        </p:nvSpPr>
        <p:spPr>
          <a:xfrm>
            <a:off x="4326834" y="333002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 CS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F6771E5-5035-4FD1-B336-BB0CC390C602}"/>
              </a:ext>
            </a:extLst>
          </p:cNvPr>
          <p:cNvSpPr txBox="1"/>
          <p:nvPr/>
        </p:nvSpPr>
        <p:spPr>
          <a:xfrm>
            <a:off x="7729329" y="332339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 CS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64B70A1-CECA-4615-8352-5FD207B40E9B}"/>
              </a:ext>
            </a:extLst>
          </p:cNvPr>
          <p:cNvSpPr txBox="1"/>
          <p:nvPr/>
        </p:nvSpPr>
        <p:spPr>
          <a:xfrm>
            <a:off x="10246000" y="289767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Machining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DD4DF39-6AAE-431F-AAE4-EA09F32AA49C}"/>
              </a:ext>
            </a:extLst>
          </p:cNvPr>
          <p:cNvSpPr txBox="1"/>
          <p:nvPr/>
        </p:nvSpPr>
        <p:spPr>
          <a:xfrm>
            <a:off x="1344129" y="5615009"/>
            <a:ext cx="8152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Under machining. Next step: inert Al fillings + CS of Cu + dissolution.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dirty="0"/>
              <a:t>Al mandrel can be made from Al sheets (4 mm) at </a:t>
            </a:r>
            <a:r>
              <a:rPr lang="en-US" dirty="0" err="1"/>
              <a:t>Piccoli</a:t>
            </a:r>
            <a:r>
              <a:rPr lang="en-US" dirty="0"/>
              <a:t> instead of bulk.</a:t>
            </a:r>
          </a:p>
        </p:txBody>
      </p:sp>
    </p:spTree>
    <p:extLst>
      <p:ext uri="{BB962C8B-B14F-4D97-AF65-F5344CB8AC3E}">
        <p14:creationId xmlns:p14="http://schemas.microsoft.com/office/powerpoint/2010/main" val="119947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Previous results on 3.9 GHz cavities – SLM</a:t>
            </a:r>
          </a:p>
          <a:p>
            <a:pPr lvl="1"/>
            <a:endParaRPr lang="da-DK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Scale up to 1.3 GHz cavities – Cold spray 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Electrical and thermal properties.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Surface roughness and chemistry.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Imbedded cooling channels.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Leak tests.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SS316 – Cu junctions.</a:t>
            </a:r>
          </a:p>
          <a:p>
            <a:r>
              <a:rPr lang="da-DK" dirty="0"/>
              <a:t>Conclusion and Future directions</a:t>
            </a:r>
          </a:p>
          <a:p>
            <a:pPr lvl="1"/>
            <a:r>
              <a:rPr lang="da-DK" dirty="0"/>
              <a:t>Cryocoolers and deposition PACIFICS</a:t>
            </a: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C88A397-7F30-9016-82CD-8F5963B9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TTC meeting 06/2026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2057951-E208-F571-06AD-FD595063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122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Future directions and conclusion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05523" y="975957"/>
            <a:ext cx="10728325" cy="5050155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fr-FR" dirty="0" err="1"/>
              <a:t>Scarcity</a:t>
            </a:r>
            <a:r>
              <a:rPr lang="fr-FR" dirty="0"/>
              <a:t> of ressources: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operation</a:t>
            </a:r>
            <a:r>
              <a:rPr lang="fr-FR" dirty="0"/>
              <a:t> </a:t>
            </a:r>
            <a:r>
              <a:rPr lang="fr-FR" dirty="0" err="1"/>
              <a:t>temperature</a:t>
            </a:r>
            <a:r>
              <a:rPr lang="fr-FR" dirty="0"/>
              <a:t> / </a:t>
            </a:r>
            <a:r>
              <a:rPr lang="fr-FR" dirty="0" err="1"/>
              <a:t>reduce</a:t>
            </a:r>
            <a:r>
              <a:rPr lang="fr-FR" dirty="0"/>
              <a:t> He volume/</a:t>
            </a:r>
            <a:r>
              <a:rPr lang="fr-FR" dirty="0" err="1"/>
              <a:t>reduce</a:t>
            </a:r>
            <a:r>
              <a:rPr lang="fr-FR" dirty="0"/>
              <a:t> materials 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Additive </a:t>
            </a:r>
            <a:r>
              <a:rPr lang="fr-FR" dirty="0" err="1"/>
              <a:t>manufacturing</a:t>
            </a:r>
            <a:r>
              <a:rPr lang="fr-FR" dirty="0"/>
              <a:t> to </a:t>
            </a:r>
            <a:r>
              <a:rPr lang="fr-FR" dirty="0" err="1"/>
              <a:t>optimize</a:t>
            </a:r>
            <a:r>
              <a:rPr lang="fr-FR" dirty="0"/>
              <a:t> He ressources and </a:t>
            </a:r>
            <a:r>
              <a:rPr lang="fr-FR" dirty="0" err="1"/>
              <a:t>cooling</a:t>
            </a:r>
            <a:r>
              <a:rPr lang="fr-FR" dirty="0"/>
              <a:t> process.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Proof of </a:t>
            </a:r>
            <a:r>
              <a:rPr lang="fr-FR" dirty="0" err="1"/>
              <a:t>principle</a:t>
            </a:r>
            <a:r>
              <a:rPr lang="fr-FR" dirty="0"/>
              <a:t> </a:t>
            </a:r>
            <a:r>
              <a:rPr lang="fr-FR" dirty="0" err="1"/>
              <a:t>demonstrated</a:t>
            </a:r>
            <a:r>
              <a:rPr lang="fr-FR" dirty="0"/>
              <a:t> </a:t>
            </a:r>
            <a:r>
              <a:rPr lang="fr-FR" dirty="0" err="1"/>
              <a:t>feasibility</a:t>
            </a:r>
            <a:r>
              <a:rPr lang="fr-FR" dirty="0"/>
              <a:t>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Cu </a:t>
            </a: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meets</a:t>
            </a:r>
            <a:r>
              <a:rPr lang="fr-FR" dirty="0"/>
              <a:t> </a:t>
            </a:r>
            <a:r>
              <a:rPr lang="fr-FR" dirty="0" err="1"/>
              <a:t>required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criteria</a:t>
            </a:r>
            <a:r>
              <a:rPr lang="fr-FR" dirty="0"/>
              <a:t> (RRR, </a:t>
            </a:r>
            <a:r>
              <a:rPr lang="fr-FR" dirty="0" err="1"/>
              <a:t>roughness</a:t>
            </a:r>
            <a:r>
              <a:rPr lang="fr-FR" dirty="0"/>
              <a:t>).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 err="1"/>
              <a:t>Leak</a:t>
            </a:r>
            <a:r>
              <a:rPr lang="fr-FR" dirty="0"/>
              <a:t> tests </a:t>
            </a:r>
            <a:r>
              <a:rPr lang="fr-FR" dirty="0" err="1"/>
              <a:t>successfull</a:t>
            </a:r>
            <a:r>
              <a:rPr lang="fr-FR" dirty="0"/>
              <a:t>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Cold Spray as scalable technique </a:t>
            </a:r>
            <a:r>
              <a:rPr lang="fr-FR" dirty="0" err="1"/>
              <a:t>with</a:t>
            </a:r>
            <a:r>
              <a:rPr lang="fr-FR" dirty="0"/>
              <a:t> multi </a:t>
            </a:r>
            <a:r>
              <a:rPr lang="fr-FR" dirty="0" err="1"/>
              <a:t>metal</a:t>
            </a:r>
            <a:r>
              <a:rPr lang="fr-FR" dirty="0"/>
              <a:t> </a:t>
            </a:r>
            <a:r>
              <a:rPr lang="fr-FR" dirty="0" err="1"/>
              <a:t>manufacturing</a:t>
            </a:r>
            <a:r>
              <a:rPr lang="fr-FR" dirty="0"/>
              <a:t> </a:t>
            </a:r>
            <a:r>
              <a:rPr lang="fr-FR" dirty="0" err="1"/>
              <a:t>capability</a:t>
            </a:r>
            <a:r>
              <a:rPr lang="fr-FR" dirty="0"/>
              <a:t> (Cu-SS/</a:t>
            </a:r>
            <a:r>
              <a:rPr lang="fr-FR" dirty="0" err="1"/>
              <a:t>Cu-Ti</a:t>
            </a:r>
            <a:r>
              <a:rPr lang="fr-FR" dirty="0"/>
              <a:t>).</a:t>
            </a:r>
          </a:p>
          <a:p>
            <a:pPr lvl="1" indent="0">
              <a:buClrTx/>
              <a:buNone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Future </a:t>
            </a:r>
            <a:r>
              <a:rPr lang="fr-FR" dirty="0" err="1"/>
              <a:t>Development</a:t>
            </a:r>
            <a:r>
              <a:rPr lang="fr-FR" dirty="0"/>
              <a:t> of new </a:t>
            </a:r>
            <a:r>
              <a:rPr lang="fr-FR" dirty="0" err="1"/>
              <a:t>facilities</a:t>
            </a:r>
            <a:r>
              <a:rPr lang="fr-FR" dirty="0"/>
              <a:t> </a:t>
            </a:r>
            <a:r>
              <a:rPr lang="fr-FR" dirty="0" err="1"/>
              <a:t>owing</a:t>
            </a:r>
            <a:r>
              <a:rPr lang="fr-FR" dirty="0"/>
              <a:t> to ANR Equipex+ PACIFICS </a:t>
            </a:r>
            <a:r>
              <a:rPr lang="fr-FR" dirty="0" err="1"/>
              <a:t>funding</a:t>
            </a:r>
            <a:r>
              <a:rPr lang="fr-FR" dirty="0"/>
              <a:t>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New </a:t>
            </a:r>
            <a:r>
              <a:rPr lang="fr-FR" dirty="0" err="1"/>
              <a:t>coating</a:t>
            </a:r>
            <a:r>
              <a:rPr lang="fr-FR" dirty="0"/>
              <a:t> </a:t>
            </a:r>
            <a:r>
              <a:rPr lang="fr-FR" dirty="0" err="1"/>
              <a:t>capability</a:t>
            </a:r>
            <a:r>
              <a:rPr lang="fr-FR" dirty="0"/>
              <a:t>: HIPIMS for </a:t>
            </a:r>
            <a:r>
              <a:rPr lang="fr-FR" dirty="0" err="1"/>
              <a:t>higher</a:t>
            </a:r>
            <a:r>
              <a:rPr lang="fr-FR" dirty="0"/>
              <a:t> T</a:t>
            </a:r>
            <a:r>
              <a:rPr lang="fr-FR" baseline="-25000" dirty="0"/>
              <a:t>C</a:t>
            </a:r>
            <a:r>
              <a:rPr lang="fr-FR" dirty="0"/>
              <a:t> </a:t>
            </a:r>
            <a:r>
              <a:rPr lang="fr-FR" dirty="0" err="1"/>
              <a:t>material</a:t>
            </a:r>
            <a:r>
              <a:rPr lang="fr-FR" dirty="0"/>
              <a:t> deposition.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Cryocooler cryostat to test cool down performance of 3D </a:t>
            </a:r>
            <a:r>
              <a:rPr lang="fr-FR" dirty="0" err="1"/>
              <a:t>printed</a:t>
            </a:r>
            <a:r>
              <a:rPr lang="fr-FR" dirty="0"/>
              <a:t> 1.3 GHz </a:t>
            </a:r>
            <a:r>
              <a:rPr lang="fr-FR" dirty="0" err="1"/>
              <a:t>cavity</a:t>
            </a:r>
            <a:r>
              <a:rPr lang="fr-FR" dirty="0"/>
              <a:t>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Cryocooler cryostat to </a:t>
            </a:r>
            <a:r>
              <a:rPr lang="fr-FR" dirty="0" err="1"/>
              <a:t>conduct</a:t>
            </a:r>
            <a:r>
              <a:rPr lang="fr-FR" dirty="0"/>
              <a:t> RF tests 3D </a:t>
            </a:r>
            <a:r>
              <a:rPr lang="fr-FR" dirty="0" err="1"/>
              <a:t>printed</a:t>
            </a:r>
            <a:r>
              <a:rPr lang="fr-FR" dirty="0"/>
              <a:t> 1.3 GHz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coated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Nb .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01EF34AF-4683-4C4A-AC9F-8E1CD580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TTC meeting 06-2026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1C05F2-F956-401A-986F-70A342D90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1" y="1133474"/>
            <a:ext cx="1612106" cy="214947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D515FF9-F75E-4507-AACD-837C9045C0D1}"/>
              </a:ext>
            </a:extLst>
          </p:cNvPr>
          <p:cNvSpPr txBox="1"/>
          <p:nvPr/>
        </p:nvSpPr>
        <p:spPr>
          <a:xfrm>
            <a:off x="10687050" y="81915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HiPIMS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EBFC24B-0B13-4AE0-A9C7-A5F2D72FA97E}"/>
              </a:ext>
            </a:extLst>
          </p:cNvPr>
          <p:cNvSpPr txBox="1"/>
          <p:nvPr/>
        </p:nvSpPr>
        <p:spPr>
          <a:xfrm>
            <a:off x="10083165" y="329755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Cryostat cryocooler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0279BA-E0E2-4A19-86EB-F5371E33C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" r="5693"/>
          <a:stretch/>
        </p:blipFill>
        <p:spPr>
          <a:xfrm>
            <a:off x="10540185" y="3677920"/>
            <a:ext cx="1365046" cy="26762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64D240-BF86-4494-8F9C-6D843C12A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70" b="20276"/>
          <a:stretch/>
        </p:blipFill>
        <p:spPr>
          <a:xfrm>
            <a:off x="152451" y="5556850"/>
            <a:ext cx="2988315" cy="63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Previous results on 3.9 GHz cavities – SLM</a:t>
            </a:r>
          </a:p>
          <a:p>
            <a:pPr lvl="1"/>
            <a:endParaRPr lang="da-DK" dirty="0"/>
          </a:p>
          <a:p>
            <a:r>
              <a:rPr lang="da-DK" dirty="0"/>
              <a:t>Scale up to 1.3 GHz cavities – Cold spray </a:t>
            </a:r>
          </a:p>
          <a:p>
            <a:pPr lvl="1"/>
            <a:r>
              <a:rPr lang="da-DK" dirty="0"/>
              <a:t>Electrical and thermal properties.</a:t>
            </a:r>
          </a:p>
          <a:p>
            <a:pPr lvl="1"/>
            <a:r>
              <a:rPr lang="da-DK" dirty="0"/>
              <a:t>Surface roughness and chemistry.</a:t>
            </a:r>
          </a:p>
          <a:p>
            <a:pPr lvl="1"/>
            <a:r>
              <a:rPr lang="da-DK" dirty="0"/>
              <a:t>Imbedded cooling channels.</a:t>
            </a:r>
          </a:p>
          <a:p>
            <a:pPr lvl="1"/>
            <a:r>
              <a:rPr lang="da-DK" dirty="0"/>
              <a:t>Leak tests.</a:t>
            </a:r>
          </a:p>
          <a:p>
            <a:pPr lvl="1"/>
            <a:r>
              <a:rPr lang="da-DK" dirty="0"/>
              <a:t>SS316 – Cu junctions.</a:t>
            </a:r>
          </a:p>
          <a:p>
            <a:r>
              <a:rPr lang="da-DK" dirty="0"/>
              <a:t>Conclusion and Future directions</a:t>
            </a:r>
          </a:p>
          <a:p>
            <a:pPr lvl="1"/>
            <a:r>
              <a:rPr lang="da-DK" dirty="0"/>
              <a:t>Cryocoolers and deposition PACIFICS</a:t>
            </a: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C88A397-7F30-9016-82CD-8F5963B9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TTC meeting 06/2026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2057951-E208-F571-06AD-FD595063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235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Previous results on 3.9 GHz cavities – SLM</a:t>
            </a:r>
          </a:p>
          <a:p>
            <a:pPr lvl="1"/>
            <a:endParaRPr lang="da-DK" dirty="0"/>
          </a:p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Scale up to 1.3 GHz cavities – Cold spray 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Electrical and thermal properties.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Surface roughness and chemistry.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Imbedded cooling channels.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Leak tests.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SS316 – Cu junctions.</a:t>
            </a:r>
          </a:p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Conclusion and Future directions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Cryocoolers and deposition PACIFICS</a:t>
            </a: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C88A397-7F30-9016-82CD-8F5963B9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TTC meeting 06/2026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2057951-E208-F571-06AD-FD595063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65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printing R&amp;D of Cu SRF </a:t>
            </a:r>
            <a:r>
              <a:rPr lang="fr-FR" dirty="0" err="1"/>
              <a:t>cavities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022" t="34882" r="23491" b="21713"/>
          <a:stretch/>
        </p:blipFill>
        <p:spPr>
          <a:xfrm>
            <a:off x="1487955" y="990792"/>
            <a:ext cx="2637323" cy="1520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589733" y="2555681"/>
                <a:ext cx="2427522" cy="953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001" sz="1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001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001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001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001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001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001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001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001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001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001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001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001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001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001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001" sz="16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001" b="0" dirty="0"/>
              </a:p>
              <a:p>
                <a:pPr algn="ctr"/>
                <a:r>
                  <a:rPr lang="fr-FR" sz="1400" i="1" dirty="0" err="1"/>
                  <a:t>Inhomogeneous</a:t>
                </a:r>
                <a:r>
                  <a:rPr lang="fr-FR" sz="1400" i="1" dirty="0"/>
                  <a:t> dissipation</a:t>
                </a:r>
                <a:endParaRPr lang="en-001" sz="1400" b="0" i="1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733" y="2555681"/>
                <a:ext cx="2427522" cy="953659"/>
              </a:xfrm>
              <a:prstGeom prst="rect">
                <a:avLst/>
              </a:prstGeom>
              <a:blipFill>
                <a:blip r:embed="rId4"/>
                <a:stretch>
                  <a:fillRect b="-57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238" y="1286959"/>
            <a:ext cx="2943510" cy="3650274"/>
          </a:xfrm>
          <a:prstGeom prst="rect">
            <a:avLst/>
          </a:prstGeom>
        </p:spPr>
      </p:pic>
      <p:cxnSp>
        <p:nvCxnSpPr>
          <p:cNvPr id="11" name="Connecteur droit avec flèche 10"/>
          <p:cNvCxnSpPr>
            <a:stCxn id="12" idx="0"/>
          </p:cNvCxnSpPr>
          <p:nvPr/>
        </p:nvCxnSpPr>
        <p:spPr>
          <a:xfrm flipH="1" flipV="1">
            <a:off x="11050884" y="3020657"/>
            <a:ext cx="49636" cy="1637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0339992" y="4658424"/>
            <a:ext cx="152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Superconducting </a:t>
            </a:r>
            <a:r>
              <a:rPr lang="fr-FR" sz="1400" dirty="0" err="1"/>
              <a:t>coatings</a:t>
            </a:r>
            <a:endParaRPr lang="fr-FR" sz="1400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8285140" y="854871"/>
            <a:ext cx="2428524" cy="1369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6" algn="ctr" defTabSz="914400">
              <a:lnSpc>
                <a:spcPct val="90000"/>
              </a:lnSpc>
              <a:spcBef>
                <a:spcPct val="0"/>
              </a:spcBef>
            </a:pPr>
            <a:r>
              <a:rPr lang="fr-FR" sz="1600" b="1" dirty="0" err="1"/>
              <a:t>Proposed</a:t>
            </a:r>
            <a:r>
              <a:rPr lang="fr-FR" sz="1600" b="1" dirty="0"/>
              <a:t> </a:t>
            </a:r>
            <a:r>
              <a:rPr lang="fr-FR" sz="1600" b="1" dirty="0" err="1"/>
              <a:t>approach</a:t>
            </a:r>
            <a:r>
              <a:rPr lang="fr-FR" sz="1600" b="1" dirty="0"/>
              <a:t>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43389" y="3786423"/>
            <a:ext cx="668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err="1">
                <a:solidFill>
                  <a:srgbClr val="DC0528"/>
                </a:solidFill>
              </a:rPr>
              <a:t>Cryogenic</a:t>
            </a:r>
            <a:r>
              <a:rPr lang="fr-FR" b="1" dirty="0">
                <a:solidFill>
                  <a:srgbClr val="DC0528"/>
                </a:solidFill>
              </a:rPr>
              <a:t> cost optimisation (vol of </a:t>
            </a:r>
            <a:r>
              <a:rPr lang="fr-FR" b="1" dirty="0" err="1">
                <a:solidFill>
                  <a:srgbClr val="DC0528"/>
                </a:solidFill>
              </a:rPr>
              <a:t>LHe</a:t>
            </a:r>
            <a:r>
              <a:rPr lang="fr-FR" b="1" dirty="0">
                <a:solidFill>
                  <a:srgbClr val="DC0528"/>
                </a:solidFill>
              </a:rPr>
              <a:t> </a:t>
            </a:r>
            <a:r>
              <a:rPr lang="fr-FR" b="1" dirty="0" err="1">
                <a:solidFill>
                  <a:srgbClr val="DC0528"/>
                </a:solidFill>
              </a:rPr>
              <a:t>divided</a:t>
            </a:r>
            <a:r>
              <a:rPr lang="fr-FR" b="1" dirty="0">
                <a:solidFill>
                  <a:srgbClr val="DC0528"/>
                </a:solidFill>
              </a:rPr>
              <a:t> by 10).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DC0528"/>
                </a:solidFill>
              </a:rPr>
              <a:t>No </a:t>
            </a:r>
            <a:r>
              <a:rPr lang="fr-FR" b="1" dirty="0" err="1">
                <a:solidFill>
                  <a:srgbClr val="DC0528"/>
                </a:solidFill>
              </a:rPr>
              <a:t>welds</a:t>
            </a:r>
            <a:r>
              <a:rPr lang="fr-FR" b="1" dirty="0">
                <a:solidFill>
                  <a:srgbClr val="DC0528"/>
                </a:solidFill>
              </a:rPr>
              <a:t>.</a:t>
            </a:r>
            <a:endParaRPr lang="en-001" b="1" dirty="0">
              <a:solidFill>
                <a:srgbClr val="DC0528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5879549" y="2094357"/>
            <a:ext cx="828165" cy="333181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19996" y="4470800"/>
            <a:ext cx="7785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001" b="1" dirty="0"/>
              <a:t>Fabrication : </a:t>
            </a:r>
            <a:r>
              <a:rPr lang="fr-FR" dirty="0"/>
              <a:t>additive </a:t>
            </a:r>
            <a:r>
              <a:rPr lang="fr-FR" dirty="0" err="1"/>
              <a:t>manufacturing</a:t>
            </a:r>
            <a:r>
              <a:rPr lang="en-001" dirty="0"/>
              <a:t> + </a:t>
            </a:r>
            <a:r>
              <a:rPr lang="fr-FR" dirty="0" err="1"/>
              <a:t>coatings</a:t>
            </a:r>
            <a:r>
              <a:rPr lang="fr-FR" dirty="0"/>
              <a:t>.</a:t>
            </a:r>
            <a:r>
              <a:rPr lang="en-001" dirty="0"/>
              <a:t> </a:t>
            </a:r>
            <a:endParaRPr lang="en-US" b="1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Mat</a:t>
            </a:r>
            <a:r>
              <a:rPr lang="fr-FR" b="1" dirty="0"/>
              <a:t>e</a:t>
            </a:r>
            <a:r>
              <a:rPr lang="en-001" b="1" dirty="0"/>
              <a:t>ria</a:t>
            </a:r>
            <a:r>
              <a:rPr lang="fr-FR" b="1" dirty="0" err="1"/>
              <a:t>ls</a:t>
            </a:r>
            <a:r>
              <a:rPr lang="en-001" b="1" dirty="0"/>
              <a:t> : </a:t>
            </a:r>
            <a:r>
              <a:rPr lang="fr-FR" dirty="0"/>
              <a:t>Cu</a:t>
            </a:r>
            <a:r>
              <a:rPr lang="en-001" dirty="0"/>
              <a:t> + sup</a:t>
            </a:r>
            <a:r>
              <a:rPr lang="fr-FR" dirty="0"/>
              <a:t>er</a:t>
            </a:r>
            <a:r>
              <a:rPr lang="en-001" dirty="0"/>
              <a:t>cond</a:t>
            </a:r>
            <a:r>
              <a:rPr lang="fr-FR" dirty="0"/>
              <a:t>u</a:t>
            </a:r>
            <a:r>
              <a:rPr lang="en-001" dirty="0"/>
              <a:t>ct</a:t>
            </a:r>
            <a:r>
              <a:rPr lang="fr-FR" dirty="0" err="1"/>
              <a:t>ing</a:t>
            </a:r>
            <a:r>
              <a:rPr lang="fr-FR" dirty="0"/>
              <a:t> films (Nb, Nb</a:t>
            </a:r>
            <a:r>
              <a:rPr lang="fr-FR" baseline="-25000" dirty="0"/>
              <a:t>3</a:t>
            </a:r>
            <a:r>
              <a:rPr lang="fr-FR" dirty="0"/>
              <a:t>Sn, MgB</a:t>
            </a:r>
            <a:r>
              <a:rPr lang="fr-FR" baseline="-25000" dirty="0"/>
              <a:t>2</a:t>
            </a:r>
            <a:r>
              <a:rPr lang="fr-FR" dirty="0"/>
              <a:t>).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/>
              <a:t>Cool down : </a:t>
            </a:r>
            <a:r>
              <a:rPr lang="fr-FR" dirty="0"/>
              <a:t>In </a:t>
            </a:r>
            <a:r>
              <a:rPr lang="fr-FR" dirty="0" err="1"/>
              <a:t>walls</a:t>
            </a:r>
            <a:r>
              <a:rPr lang="fr-FR" dirty="0"/>
              <a:t> channels – </a:t>
            </a:r>
            <a:r>
              <a:rPr lang="fr-FR" dirty="0" err="1"/>
              <a:t>closed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</a:t>
            </a:r>
            <a:r>
              <a:rPr lang="fr-FR" dirty="0" err="1"/>
              <a:t>LHe</a:t>
            </a:r>
            <a:r>
              <a:rPr lang="fr-FR" dirty="0"/>
              <a:t> circuit. C</a:t>
            </a:r>
            <a:r>
              <a:rPr lang="en-001" dirty="0"/>
              <a:t>ryocoolers</a:t>
            </a:r>
            <a:r>
              <a:rPr lang="fr-FR" dirty="0"/>
              <a:t>.</a:t>
            </a:r>
            <a:endParaRPr lang="en-001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D6D5E43E-1DD8-4240-942D-AA9D574D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225" y="6324600"/>
            <a:ext cx="8839200" cy="365125"/>
          </a:xfrm>
        </p:spPr>
        <p:txBody>
          <a:bodyPr/>
          <a:lstStyle/>
          <a:p>
            <a:r>
              <a:rPr lang="fr-FR" dirty="0"/>
              <a:t>TTC meeting 06-2026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51C349B-A9A9-43B3-A459-A416A16950C1}"/>
              </a:ext>
            </a:extLst>
          </p:cNvPr>
          <p:cNvSpPr txBox="1"/>
          <p:nvPr/>
        </p:nvSpPr>
        <p:spPr>
          <a:xfrm>
            <a:off x="539046" y="5528075"/>
            <a:ext cx="1155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 err="1"/>
              <a:t>Requirements</a:t>
            </a:r>
            <a:r>
              <a:rPr lang="fr-FR" b="1" dirty="0"/>
              <a:t> for Cu: </a:t>
            </a:r>
            <a:r>
              <a:rPr lang="fr-FR" dirty="0" err="1"/>
              <a:t>roughness</a:t>
            </a:r>
            <a:r>
              <a:rPr lang="fr-FR" dirty="0"/>
              <a:t> Ra &lt;&lt; 1 µm, </a:t>
            </a:r>
            <a:r>
              <a:rPr lang="fr-FR" dirty="0" err="1"/>
              <a:t>leak</a:t>
            </a:r>
            <a:r>
              <a:rPr lang="fr-FR" dirty="0"/>
              <a:t> rate &lt; 10</a:t>
            </a:r>
            <a:r>
              <a:rPr lang="fr-FR" baseline="30000" dirty="0"/>
              <a:t>-10</a:t>
            </a:r>
            <a:r>
              <a:rPr lang="fr-FR" dirty="0"/>
              <a:t> mbar.l.s</a:t>
            </a:r>
            <a:r>
              <a:rPr lang="fr-FR" baseline="30000" dirty="0"/>
              <a:t>-1</a:t>
            </a:r>
            <a:r>
              <a:rPr lang="fr-FR" dirty="0"/>
              <a:t>, RRR &gt; 55 and </a:t>
            </a:r>
            <a:r>
              <a:rPr lang="fr-FR" i="1" dirty="0"/>
              <a:t>k</a:t>
            </a:r>
            <a:r>
              <a:rPr lang="fr-FR" dirty="0"/>
              <a:t> &gt; 300W/(</a:t>
            </a:r>
            <a:r>
              <a:rPr lang="fr-FR" dirty="0" err="1"/>
              <a:t>m.K</a:t>
            </a:r>
            <a:r>
              <a:rPr lang="fr-FR" dirty="0"/>
              <a:t>).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b="1" dirty="0" err="1"/>
              <a:t>Requirements</a:t>
            </a:r>
            <a:r>
              <a:rPr lang="fr-FR" b="1" dirty="0"/>
              <a:t> for fabrication:</a:t>
            </a:r>
            <a:r>
              <a:rPr lang="fr-FR" dirty="0"/>
              <a:t> fast (few hrs for a 1,3 </a:t>
            </a:r>
            <a:r>
              <a:rPr lang="fr-FR" dirty="0" err="1"/>
              <a:t>Ghz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), control over </a:t>
            </a:r>
            <a:r>
              <a:rPr lang="fr-FR" dirty="0" err="1"/>
              <a:t>shape</a:t>
            </a:r>
            <a:r>
              <a:rPr lang="fr-FR" dirty="0"/>
              <a:t> -&gt; </a:t>
            </a:r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.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534035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14" name="Titre 2"/>
          <p:cNvSpPr txBox="1">
            <a:spLocks/>
          </p:cNvSpPr>
          <p:nvPr/>
        </p:nvSpPr>
        <p:spPr>
          <a:xfrm>
            <a:off x="284823" y="144192"/>
            <a:ext cx="11160637" cy="90872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Cryogenic</a:t>
            </a:r>
            <a:r>
              <a:rPr lang="fr-FR" dirty="0"/>
              <a:t> tests – proof of </a:t>
            </a:r>
            <a:r>
              <a:rPr lang="fr-FR" dirty="0" err="1"/>
              <a:t>principle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51309" y="834084"/>
            <a:ext cx="8945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dirty="0" err="1"/>
              <a:t>Selected</a:t>
            </a:r>
            <a:r>
              <a:rPr lang="fr-FR" sz="2000" dirty="0"/>
              <a:t> Laser Melting (SLM) of pur Cu.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dirty="0"/>
              <a:t>First </a:t>
            </a:r>
            <a:r>
              <a:rPr lang="fr-FR" sz="2000" dirty="0" err="1"/>
              <a:t>closed</a:t>
            </a:r>
            <a:r>
              <a:rPr lang="fr-FR" sz="2000" dirty="0"/>
              <a:t> </a:t>
            </a:r>
            <a:r>
              <a:rPr lang="fr-FR" sz="2000" dirty="0" err="1"/>
              <a:t>loop</a:t>
            </a:r>
            <a:r>
              <a:rPr lang="fr-FR" sz="2000" dirty="0"/>
              <a:t> </a:t>
            </a:r>
            <a:r>
              <a:rPr lang="fr-FR" sz="2000" dirty="0" err="1"/>
              <a:t>cryogenic</a:t>
            </a:r>
            <a:r>
              <a:rPr lang="fr-FR" sz="2000" dirty="0"/>
              <a:t> test on a « lattice » 3,9 GHz </a:t>
            </a:r>
            <a:r>
              <a:rPr lang="fr-FR" sz="2000" dirty="0" err="1"/>
              <a:t>cavity</a:t>
            </a:r>
            <a:r>
              <a:rPr lang="fr-FR" sz="2000" dirty="0"/>
              <a:t>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811270" y="1677402"/>
            <a:ext cx="7013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Tests at 4,2 and 4,5 K. Cryocooler power: 1,1 W and 1,5 W– cold </a:t>
            </a:r>
            <a:r>
              <a:rPr lang="fr-FR" dirty="0" err="1"/>
              <a:t>head</a:t>
            </a:r>
            <a:r>
              <a:rPr lang="fr-FR" dirty="0"/>
              <a:t> (</a:t>
            </a:r>
            <a:r>
              <a:rPr lang="fr-FR" dirty="0" err="1"/>
              <a:t>reservoir</a:t>
            </a:r>
            <a:r>
              <a:rPr lang="fr-FR" dirty="0"/>
              <a:t>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P= 1 Bar at 4,2 K et 1,3 bar at 4,5 K.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Static</a:t>
            </a:r>
            <a:r>
              <a:rPr lang="fr-FR" dirty="0"/>
              <a:t> vacuum (5.10</a:t>
            </a:r>
            <a:r>
              <a:rPr lang="fr-FR" baseline="30000" dirty="0"/>
              <a:t>-7</a:t>
            </a:r>
            <a:r>
              <a:rPr lang="fr-FR" dirty="0"/>
              <a:t> mbar).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Heater</a:t>
            </a:r>
            <a:r>
              <a:rPr lang="fr-FR" dirty="0"/>
              <a:t> </a:t>
            </a:r>
            <a:r>
              <a:rPr lang="fr-FR" dirty="0" err="1"/>
              <a:t>simulate</a:t>
            </a:r>
            <a:r>
              <a:rPr lang="fr-FR" dirty="0"/>
              <a:t> the RF power.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Cernox: T1 et T3 </a:t>
            </a:r>
            <a:r>
              <a:rPr lang="fr-FR" dirty="0" err="1"/>
              <a:t>before</a:t>
            </a:r>
            <a:r>
              <a:rPr lang="fr-FR" dirty="0"/>
              <a:t> and </a:t>
            </a:r>
            <a:r>
              <a:rPr lang="fr-FR" dirty="0" err="1"/>
              <a:t>after</a:t>
            </a:r>
            <a:r>
              <a:rPr lang="fr-FR" dirty="0"/>
              <a:t> the </a:t>
            </a:r>
            <a:r>
              <a:rPr lang="fr-FR" dirty="0" err="1"/>
              <a:t>cavity</a:t>
            </a:r>
            <a:r>
              <a:rPr lang="fr-FR" dirty="0"/>
              <a:t>, T2 </a:t>
            </a:r>
            <a:r>
              <a:rPr lang="fr-FR" dirty="0" err="1"/>
              <a:t>inside</a:t>
            </a:r>
            <a:r>
              <a:rPr lang="fr-FR" dirty="0"/>
              <a:t> the </a:t>
            </a:r>
            <a:r>
              <a:rPr lang="fr-FR" dirty="0" err="1"/>
              <a:t>cavity</a:t>
            </a:r>
            <a:r>
              <a:rPr lang="fr-FR" dirty="0"/>
              <a:t>.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263518" y="1803017"/>
            <a:ext cx="2596896" cy="3901440"/>
            <a:chOff x="147357" y="1602753"/>
            <a:chExt cx="2596896" cy="390144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57" y="1602753"/>
              <a:ext cx="2596896" cy="3901440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2152702" y="4138645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He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80714" y="2772038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He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903573" y="1990567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Cold </a:t>
              </a:r>
              <a:r>
                <a:rPr lang="fr-FR" sz="1600" dirty="0" err="1">
                  <a:solidFill>
                    <a:schemeClr val="bg1"/>
                  </a:solidFill>
                </a:rPr>
                <a:t>head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92120" y="5024384"/>
              <a:ext cx="292608" cy="87783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397022" y="3798607"/>
              <a:ext cx="3930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T2</a:t>
              </a:r>
              <a:endParaRPr lang="fr-FR" sz="1600" b="1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083432" y="4562308"/>
              <a:ext cx="3930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T1</a:t>
              </a:r>
              <a:endParaRPr lang="fr-FR" sz="1600" b="1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86702" y="4306956"/>
              <a:ext cx="3930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T3</a:t>
              </a:r>
              <a:endParaRPr lang="fr-FR" sz="1600" b="1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75384" y="5149012"/>
              <a:ext cx="8002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Heater</a:t>
              </a:r>
              <a:endParaRPr lang="fr-FR" sz="1600" dirty="0"/>
            </a:p>
          </p:txBody>
        </p:sp>
        <p:cxnSp>
          <p:nvCxnSpPr>
            <p:cNvPr id="30" name="Connecteur droit avec flèche 29"/>
            <p:cNvCxnSpPr>
              <a:stCxn id="29" idx="3"/>
              <a:endCxn id="25" idx="2"/>
            </p:cNvCxnSpPr>
            <p:nvPr/>
          </p:nvCxnSpPr>
          <p:spPr>
            <a:xfrm flipV="1">
              <a:off x="975603" y="5112167"/>
              <a:ext cx="662821" cy="20612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2295148" y="4876096"/>
              <a:ext cx="49618" cy="29062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stCxn id="28" idx="3"/>
            </p:cNvCxnSpPr>
            <p:nvPr/>
          </p:nvCxnSpPr>
          <p:spPr>
            <a:xfrm flipV="1">
              <a:off x="779758" y="4202700"/>
              <a:ext cx="196952" cy="25814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stCxn id="26" idx="2"/>
            </p:cNvCxnSpPr>
            <p:nvPr/>
          </p:nvCxnSpPr>
          <p:spPr>
            <a:xfrm flipH="1">
              <a:off x="1550868" y="4106384"/>
              <a:ext cx="42682" cy="35149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lèche vers le bas 33"/>
            <p:cNvSpPr/>
            <p:nvPr/>
          </p:nvSpPr>
          <p:spPr>
            <a:xfrm rot="-600000">
              <a:off x="2477701" y="4022745"/>
              <a:ext cx="155944" cy="616688"/>
            </a:xfrm>
            <a:prstGeom prst="downArrow">
              <a:avLst>
                <a:gd name="adj1" fmla="val 31864"/>
                <a:gd name="adj2" fmla="val 50000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lèche vers le bas 34"/>
            <p:cNvSpPr/>
            <p:nvPr/>
          </p:nvSpPr>
          <p:spPr>
            <a:xfrm rot="10143469">
              <a:off x="244200" y="2701999"/>
              <a:ext cx="168451" cy="498114"/>
            </a:xfrm>
            <a:prstGeom prst="downArrow">
              <a:avLst>
                <a:gd name="adj1" fmla="val 31864"/>
                <a:gd name="adj2" fmla="val 50000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9720488" y="853526"/>
            <a:ext cx="2384019" cy="3053160"/>
            <a:chOff x="8682162" y="3384168"/>
            <a:chExt cx="2384019" cy="3053160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9" b="50037"/>
            <a:stretch/>
          </p:blipFill>
          <p:spPr>
            <a:xfrm>
              <a:off x="8698665" y="3384168"/>
              <a:ext cx="2367516" cy="1618526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4" r="27491"/>
            <a:stretch/>
          </p:blipFill>
          <p:spPr>
            <a:xfrm>
              <a:off x="8691614" y="5027186"/>
              <a:ext cx="964787" cy="1398267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8846223" y="3639240"/>
              <a:ext cx="581247" cy="99946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682162" y="5030286"/>
              <a:ext cx="981301" cy="140704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>
              <a:stCxn id="38" idx="1"/>
              <a:endCxn id="37" idx="1"/>
            </p:cNvCxnSpPr>
            <p:nvPr/>
          </p:nvCxnSpPr>
          <p:spPr>
            <a:xfrm flipH="1">
              <a:off x="8691614" y="4138971"/>
              <a:ext cx="154609" cy="1587349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>
              <a:stCxn id="38" idx="3"/>
              <a:endCxn id="37" idx="3"/>
            </p:cNvCxnSpPr>
            <p:nvPr/>
          </p:nvCxnSpPr>
          <p:spPr>
            <a:xfrm>
              <a:off x="9427470" y="4138971"/>
              <a:ext cx="228931" cy="1587349"/>
            </a:xfrm>
            <a:prstGeom prst="line">
              <a:avLst/>
            </a:prstGeom>
            <a:ln w="222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e 41"/>
            <p:cNvGrpSpPr/>
            <p:nvPr/>
          </p:nvGrpSpPr>
          <p:grpSpPr>
            <a:xfrm>
              <a:off x="9788493" y="5199053"/>
              <a:ext cx="1253751" cy="973519"/>
              <a:chOff x="6870475" y="1666004"/>
              <a:chExt cx="2138847" cy="1525639"/>
            </a:xfrm>
          </p:grpSpPr>
          <p:pic>
            <p:nvPicPr>
              <p:cNvPr id="43" name="Image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317" y="1666004"/>
                <a:ext cx="2135005" cy="1525639"/>
              </a:xfrm>
              <a:prstGeom prst="rect">
                <a:avLst/>
              </a:prstGeom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6870475" y="1666004"/>
                <a:ext cx="2128214" cy="1516674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48" name="Groupe 47"/>
          <p:cNvGrpSpPr/>
          <p:nvPr/>
        </p:nvGrpSpPr>
        <p:grpSpPr>
          <a:xfrm>
            <a:off x="3064363" y="3412913"/>
            <a:ext cx="3766806" cy="3254587"/>
            <a:chOff x="3573794" y="3311180"/>
            <a:chExt cx="3766806" cy="3254587"/>
          </a:xfrm>
        </p:grpSpPr>
        <p:grpSp>
          <p:nvGrpSpPr>
            <p:cNvPr id="7" name="Groupe 6"/>
            <p:cNvGrpSpPr/>
            <p:nvPr/>
          </p:nvGrpSpPr>
          <p:grpSpPr>
            <a:xfrm>
              <a:off x="3573794" y="3311180"/>
              <a:ext cx="3766806" cy="3254587"/>
              <a:chOff x="0" y="1424763"/>
              <a:chExt cx="4721598" cy="413252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424763"/>
                <a:ext cx="4721598" cy="4132521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916672" y="4626809"/>
                <a:ext cx="3518686" cy="387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h = </a:t>
                </a:r>
                <a:r>
                  <a:rPr lang="fr-FR" sz="1200" dirty="0" err="1"/>
                  <a:t>heat</a:t>
                </a:r>
                <a:r>
                  <a:rPr lang="fr-FR" sz="1200" dirty="0"/>
                  <a:t> </a:t>
                </a:r>
                <a:r>
                  <a:rPr lang="fr-FR" sz="1200" dirty="0" err="1"/>
                  <a:t>transfer</a:t>
                </a:r>
                <a:r>
                  <a:rPr lang="fr-FR" sz="1200" dirty="0"/>
                  <a:t> coefficient Cu-He.</a:t>
                </a:r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>
                <a:off x="740419" y="2163401"/>
                <a:ext cx="3430772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>
                <a:off x="749121" y="3288131"/>
                <a:ext cx="34307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ZoneTexte 11"/>
              <p:cNvSpPr txBox="1"/>
              <p:nvPr/>
            </p:nvSpPr>
            <p:spPr>
              <a:xfrm>
                <a:off x="3389073" y="2079711"/>
                <a:ext cx="880067" cy="430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rgbClr val="DC0528"/>
                    </a:solidFill>
                  </a:rPr>
                  <a:t>Tc Nb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37265" y="1857525"/>
                <a:ext cx="646304" cy="3164494"/>
              </a:xfrm>
              <a:prstGeom prst="rect">
                <a:avLst/>
              </a:prstGeom>
              <a:solidFill>
                <a:srgbClr val="B2B2B2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45" name="ZoneTexte 44"/>
            <p:cNvSpPr txBox="1"/>
            <p:nvPr/>
          </p:nvSpPr>
          <p:spPr>
            <a:xfrm rot="16200000">
              <a:off x="3795697" y="4097315"/>
              <a:ext cx="1175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continuous</a:t>
              </a:r>
              <a:endParaRPr lang="fr-FR" sz="16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445625" y="4069079"/>
              <a:ext cx="809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Pulsed</a:t>
              </a:r>
              <a:endParaRPr lang="fr-FR" sz="1600" dirty="0"/>
            </a:p>
          </p:txBody>
        </p:sp>
      </p:grpSp>
      <p:sp>
        <p:nvSpPr>
          <p:cNvPr id="49" name="Espace réservé du pied de page 4">
            <a:extLst>
              <a:ext uri="{FF2B5EF4-FFF2-40B4-BE49-F238E27FC236}">
                <a16:creationId xmlns:a16="http://schemas.microsoft.com/office/drawing/2014/main" id="{DCF4EA9A-8DE4-48BA-821F-581612F6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TTC meeting 06-2026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6B74A09-90E6-46AB-99CB-72742097DFE2}"/>
              </a:ext>
            </a:extLst>
          </p:cNvPr>
          <p:cNvSpPr txBox="1"/>
          <p:nvPr/>
        </p:nvSpPr>
        <p:spPr>
          <a:xfrm>
            <a:off x="7067550" y="4510734"/>
            <a:ext cx="5124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dirty="0"/>
              <a:t>1st </a:t>
            </a:r>
            <a:r>
              <a:rPr lang="fr-FR" sz="2000" dirty="0" err="1"/>
              <a:t>Successfull</a:t>
            </a:r>
            <a:r>
              <a:rPr lang="fr-FR" sz="2000" dirty="0"/>
              <a:t> proof of </a:t>
            </a:r>
            <a:r>
              <a:rPr lang="fr-FR" sz="2000" dirty="0" err="1"/>
              <a:t>principle</a:t>
            </a:r>
            <a:r>
              <a:rPr lang="fr-FR" sz="2000" dirty="0"/>
              <a:t>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dirty="0"/>
              <a:t>SLM: excellent control over large </a:t>
            </a:r>
            <a:r>
              <a:rPr lang="fr-FR" sz="2000" dirty="0" err="1"/>
              <a:t>variety</a:t>
            </a:r>
            <a:r>
              <a:rPr lang="fr-FR" sz="2000" dirty="0"/>
              <a:t> of </a:t>
            </a:r>
            <a:r>
              <a:rPr lang="fr-FR" sz="2000" dirty="0" err="1"/>
              <a:t>shapes</a:t>
            </a:r>
            <a:r>
              <a:rPr lang="fr-FR" sz="2000" dirty="0"/>
              <a:t> for in </a:t>
            </a:r>
            <a:r>
              <a:rPr lang="fr-FR" sz="2000" dirty="0" err="1"/>
              <a:t>walls</a:t>
            </a:r>
            <a:r>
              <a:rPr lang="fr-FR" sz="2000" dirty="0"/>
              <a:t> </a:t>
            </a:r>
            <a:r>
              <a:rPr lang="fr-FR" sz="2000" dirty="0" err="1"/>
              <a:t>cooling</a:t>
            </a:r>
            <a:r>
              <a:rPr lang="fr-FR" sz="2000" dirty="0"/>
              <a:t> </a:t>
            </a:r>
            <a:r>
              <a:rPr lang="fr-FR" sz="2000" dirty="0" err="1"/>
              <a:t>strategies</a:t>
            </a:r>
            <a:r>
              <a:rPr lang="fr-FR" sz="2000" dirty="0"/>
              <a:t>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dirty="0"/>
              <a:t>But: </a:t>
            </a:r>
            <a:r>
              <a:rPr lang="fr-FR" sz="2000" dirty="0" err="1"/>
              <a:t>too</a:t>
            </a:r>
            <a:r>
              <a:rPr lang="fr-FR" sz="2000" dirty="0"/>
              <a:t> slow ( 3,9 GHz ~ 24 </a:t>
            </a:r>
            <a:r>
              <a:rPr lang="fr-FR" sz="2000" dirty="0" err="1"/>
              <a:t>hrs</a:t>
            </a:r>
            <a:r>
              <a:rPr lang="fr-FR" sz="2000" dirty="0"/>
              <a:t>).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2000" dirty="0" err="1"/>
              <a:t>Other</a:t>
            </a:r>
            <a:r>
              <a:rPr lang="fr-FR" sz="2000" dirty="0"/>
              <a:t> technique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necessary</a:t>
            </a:r>
            <a:r>
              <a:rPr lang="fr-FR" sz="2000" dirty="0"/>
              <a:t> for cost effective </a:t>
            </a:r>
            <a:r>
              <a:rPr lang="fr-FR" sz="2000" dirty="0" err="1"/>
              <a:t>industrial</a:t>
            </a:r>
            <a:r>
              <a:rPr lang="fr-FR" sz="2000" dirty="0"/>
              <a:t> </a:t>
            </a:r>
            <a:r>
              <a:rPr lang="fr-FR" sz="2000" dirty="0" err="1"/>
              <a:t>scale</a:t>
            </a:r>
            <a:r>
              <a:rPr lang="fr-FR" sz="2000" dirty="0"/>
              <a:t> production.</a:t>
            </a:r>
          </a:p>
        </p:txBody>
      </p:sp>
    </p:spTree>
    <p:extLst>
      <p:ext uri="{BB962C8B-B14F-4D97-AF65-F5344CB8AC3E}">
        <p14:creationId xmlns:p14="http://schemas.microsoft.com/office/powerpoint/2010/main" val="421672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Previous results on 3.9 GHz cavities – SLM</a:t>
            </a:r>
          </a:p>
          <a:p>
            <a:pPr lvl="1"/>
            <a:endParaRPr lang="da-DK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a-DK" dirty="0"/>
              <a:t>Scale up to 1.3 GHz cavities – Cold spray </a:t>
            </a:r>
          </a:p>
          <a:p>
            <a:pPr lvl="1"/>
            <a:r>
              <a:rPr lang="da-DK" dirty="0"/>
              <a:t>Electrical and thermal properties.</a:t>
            </a:r>
          </a:p>
          <a:p>
            <a:pPr lvl="1"/>
            <a:r>
              <a:rPr lang="da-DK" dirty="0"/>
              <a:t>Surface roughness and chemistry.</a:t>
            </a:r>
          </a:p>
          <a:p>
            <a:pPr lvl="1"/>
            <a:r>
              <a:rPr lang="da-DK" dirty="0"/>
              <a:t>Imbedded cooling channels.</a:t>
            </a:r>
          </a:p>
          <a:p>
            <a:pPr lvl="1"/>
            <a:r>
              <a:rPr lang="da-DK" dirty="0"/>
              <a:t>Leak tests.</a:t>
            </a:r>
          </a:p>
          <a:p>
            <a:pPr lvl="1"/>
            <a:r>
              <a:rPr lang="da-DK" dirty="0"/>
              <a:t>SS316 – Cu junctions.</a:t>
            </a:r>
          </a:p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Conclusion and Future directions</a:t>
            </a:r>
          </a:p>
          <a:p>
            <a:pPr lvl="1"/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Cryocoolers and deposition PACIFICS</a:t>
            </a: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C88A397-7F30-9016-82CD-8F5963B9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TTC meeting 06/2026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2057951-E208-F571-06AD-FD595063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5249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TTC meeting 06-2026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8" y="296107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Cold spray of Copper SRF-</a:t>
            </a:r>
            <a:r>
              <a:rPr lang="fr-FR" dirty="0" err="1"/>
              <a:t>Cavities</a:t>
            </a:r>
            <a:endParaRPr lang="fr-FR" dirty="0"/>
          </a:p>
        </p:txBody>
      </p:sp>
      <p:pic>
        <p:nvPicPr>
          <p:cNvPr id="25" name="Picture 2" descr="Combustion Cham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4333" y="124149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9669516" y="2790182"/>
            <a:ext cx="252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Cu-</a:t>
            </a:r>
            <a:r>
              <a:rPr lang="fr-FR" sz="900" dirty="0" err="1"/>
              <a:t>alloy</a:t>
            </a:r>
            <a:r>
              <a:rPr lang="fr-FR" sz="900" dirty="0"/>
              <a:t> combustion </a:t>
            </a:r>
            <a:r>
              <a:rPr lang="fr-FR" sz="900" dirty="0" err="1"/>
              <a:t>chamber</a:t>
            </a:r>
            <a:r>
              <a:rPr lang="fr-FR" sz="900" dirty="0"/>
              <a:t> </a:t>
            </a:r>
            <a:r>
              <a:rPr lang="fr-FR" sz="900" dirty="0" err="1"/>
              <a:t>with</a:t>
            </a:r>
            <a:r>
              <a:rPr lang="fr-FR" sz="900" dirty="0"/>
              <a:t> </a:t>
            </a:r>
            <a:r>
              <a:rPr lang="fr-FR" sz="900" dirty="0" err="1"/>
              <a:t>integral</a:t>
            </a:r>
            <a:r>
              <a:rPr lang="fr-FR" sz="900" dirty="0"/>
              <a:t> </a:t>
            </a:r>
            <a:r>
              <a:rPr lang="fr-FR" sz="900" dirty="0" err="1"/>
              <a:t>cooling</a:t>
            </a:r>
            <a:r>
              <a:rPr lang="fr-FR" sz="900" dirty="0"/>
              <a:t> </a:t>
            </a:r>
            <a:r>
              <a:rPr lang="fr-FR" sz="900" dirty="0" err="1"/>
              <a:t>channels</a:t>
            </a:r>
            <a:r>
              <a:rPr lang="fr-FR" sz="900" dirty="0"/>
              <a:t> made via CSAM</a:t>
            </a:r>
          </a:p>
          <a:p>
            <a:r>
              <a:rPr lang="fr-FR" sz="900" dirty="0"/>
              <a:t>Source: </a:t>
            </a:r>
            <a:r>
              <a:rPr lang="fr-FR" sz="900" dirty="0">
                <a:hlinkClick r:id="rId3"/>
              </a:rPr>
              <a:t>https://impact-innovations.com/en/applications/</a:t>
            </a:r>
            <a:r>
              <a:rPr lang="fr-FR" sz="900" dirty="0"/>
              <a:t> 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274" y="1293387"/>
            <a:ext cx="3161245" cy="1714076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6410608" y="3020364"/>
            <a:ext cx="2286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Source: </a:t>
            </a:r>
            <a:r>
              <a:rPr lang="fr-FR" sz="900" i="1" dirty="0" err="1"/>
              <a:t>Practical</a:t>
            </a:r>
            <a:r>
              <a:rPr lang="fr-FR" sz="900" i="1" dirty="0"/>
              <a:t> Cold Spray</a:t>
            </a:r>
            <a:r>
              <a:rPr lang="fr-FR" sz="900" dirty="0"/>
              <a:t>, Springer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14" y="937992"/>
            <a:ext cx="6144709" cy="2273451"/>
          </a:xfrm>
        </p:spPr>
        <p:txBody>
          <a:bodyPr>
            <a:normAutofit/>
          </a:bodyPr>
          <a:lstStyle/>
          <a:p>
            <a:r>
              <a:rPr lang="fr-FR" b="1" dirty="0"/>
              <a:t>Exploration of Cold Spray Additive </a:t>
            </a:r>
            <a:r>
              <a:rPr lang="fr-FR" b="1" dirty="0" err="1"/>
              <a:t>Manufacturing</a:t>
            </a:r>
            <a:r>
              <a:rPr lang="fr-FR" b="1" dirty="0"/>
              <a:t> (CSAM) for </a:t>
            </a:r>
            <a:r>
              <a:rPr lang="fr-FR" b="1" dirty="0" err="1"/>
              <a:t>copper</a:t>
            </a:r>
            <a:r>
              <a:rPr lang="fr-FR" b="1" dirty="0"/>
              <a:t> </a:t>
            </a:r>
            <a:r>
              <a:rPr lang="fr-FR" b="1" dirty="0" err="1"/>
              <a:t>cavities</a:t>
            </a: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Fast AM-</a:t>
            </a:r>
            <a:r>
              <a:rPr lang="fr-FR" sz="1600" dirty="0" err="1"/>
              <a:t>method</a:t>
            </a:r>
            <a:r>
              <a:rPr lang="fr-FR" sz="1600" dirty="0"/>
              <a:t> (deposition rate ~ 100 g/min).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/>
              <a:t>Easy</a:t>
            </a:r>
            <a:r>
              <a:rPr lang="fr-FR" sz="1600" dirty="0"/>
              <a:t> </a:t>
            </a:r>
            <a:r>
              <a:rPr lang="fr-FR" sz="1600" dirty="0" err="1"/>
              <a:t>upscaling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available fabrication </a:t>
            </a:r>
            <a:r>
              <a:rPr lang="fr-FR" sz="1600" dirty="0" err="1"/>
              <a:t>equipment</a:t>
            </a:r>
            <a:r>
              <a:rPr lang="fr-FR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Under </a:t>
            </a:r>
            <a:r>
              <a:rPr lang="fr-FR" sz="1600" dirty="0" err="1"/>
              <a:t>recycled</a:t>
            </a:r>
            <a:r>
              <a:rPr lang="fr-FR" sz="1600" dirty="0"/>
              <a:t> He or N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  <a:r>
              <a:rPr lang="fr-FR" sz="1600" dirty="0" err="1"/>
              <a:t>atmosphere</a:t>
            </a:r>
            <a:r>
              <a:rPr lang="fr-FR" sz="1600" dirty="0"/>
              <a:t> (no </a:t>
            </a:r>
            <a:r>
              <a:rPr lang="fr-FR" sz="1600" dirty="0" err="1"/>
              <a:t>difference</a:t>
            </a:r>
            <a:r>
              <a:rPr lang="fr-FR" sz="1600" dirty="0"/>
              <a:t> for </a:t>
            </a:r>
            <a:r>
              <a:rPr lang="fr-FR" sz="1600" dirty="0" err="1"/>
              <a:t>material</a:t>
            </a:r>
            <a:r>
              <a:rPr lang="fr-FR" sz="1600" dirty="0"/>
              <a:t> </a:t>
            </a:r>
            <a:r>
              <a:rPr lang="fr-FR" sz="1600" dirty="0" err="1"/>
              <a:t>properties</a:t>
            </a:r>
            <a:r>
              <a:rPr lang="fr-FR" sz="1600" dirty="0"/>
              <a:t>). </a:t>
            </a:r>
          </a:p>
          <a:p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5D37588-BE1F-4FDF-BC64-3C8581B95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716" y="3522074"/>
            <a:ext cx="3543546" cy="179745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BD8DAA6-F59B-4045-BC1D-3BBAB29B9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271" y="3395930"/>
            <a:ext cx="3289598" cy="198510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0C52CFF-CF57-4F44-A71F-96D88756D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48" y="3301721"/>
            <a:ext cx="3248518" cy="223335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A42AD16-C309-4CEA-A69F-BA89439F2EE0}"/>
              </a:ext>
            </a:extLst>
          </p:cNvPr>
          <p:cNvSpPr txBox="1"/>
          <p:nvPr/>
        </p:nvSpPr>
        <p:spPr>
          <a:xfrm>
            <a:off x="2280051" y="5629604"/>
            <a:ext cx="7583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Powder: Cu 99.95% - (O ~ 200-300 ppm), d~ 31 µm.</a:t>
            </a:r>
          </a:p>
          <a:p>
            <a:r>
              <a:rPr lang="fr-FR" sz="1600" i="1" dirty="0"/>
              <a:t>Process: Pressure 21 bars / Temp = 500°C, speed: 400 m/s, scanning 200 mm/s. </a:t>
            </a:r>
          </a:p>
        </p:txBody>
      </p:sp>
    </p:spTree>
    <p:extLst>
      <p:ext uri="{BB962C8B-B14F-4D97-AF65-F5344CB8AC3E}">
        <p14:creationId xmlns:p14="http://schemas.microsoft.com/office/powerpoint/2010/main" val="273716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du contenu 6">
            <a:extLst>
              <a:ext uri="{FF2B5EF4-FFF2-40B4-BE49-F238E27FC236}">
                <a16:creationId xmlns:a16="http://schemas.microsoft.com/office/drawing/2014/main" id="{C44C2847-12AC-4E40-A9FD-0A19FA5B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408" y="4055109"/>
            <a:ext cx="3268402" cy="262398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l="8435" t="9023" r="12836" b="3745"/>
          <a:stretch/>
        </p:blipFill>
        <p:spPr>
          <a:xfrm>
            <a:off x="4852708" y="1217191"/>
            <a:ext cx="3408218" cy="2890962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33" y="1616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Cold spray – </a:t>
            </a: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characteization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57" y="1046803"/>
            <a:ext cx="5207969" cy="2500361"/>
          </a:xfrm>
        </p:spPr>
        <p:txBody>
          <a:bodyPr>
            <a:normAutofit/>
          </a:bodyPr>
          <a:lstStyle/>
          <a:p>
            <a:r>
              <a:rPr lang="fr-FR" sz="1600" b="1" dirty="0"/>
              <a:t>Exploration of Cold Spray Additive </a:t>
            </a:r>
            <a:r>
              <a:rPr lang="fr-FR" sz="1600" b="1" dirty="0" err="1"/>
              <a:t>Manufacturing</a:t>
            </a:r>
            <a:r>
              <a:rPr lang="fr-FR" sz="1600" b="1" dirty="0"/>
              <a:t> (CSAM) for </a:t>
            </a:r>
            <a:r>
              <a:rPr lang="fr-FR" sz="1600" b="1" dirty="0" err="1"/>
              <a:t>copper</a:t>
            </a:r>
            <a:r>
              <a:rPr lang="fr-FR" sz="1600" b="1" dirty="0"/>
              <a:t> </a:t>
            </a:r>
            <a:r>
              <a:rPr lang="fr-FR" sz="1600" b="1" dirty="0" err="1"/>
              <a:t>cavities</a:t>
            </a:r>
            <a:endParaRPr lang="fr-FR" sz="1600" b="1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5967" r="10298" b="29223"/>
          <a:stretch/>
        </p:blipFill>
        <p:spPr>
          <a:xfrm>
            <a:off x="264667" y="1812649"/>
            <a:ext cx="2500036" cy="953765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437" y="1794979"/>
            <a:ext cx="1867381" cy="1396067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116943" y="2805911"/>
            <a:ext cx="27014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Top: </a:t>
            </a:r>
            <a:r>
              <a:rPr lang="fr-FR" sz="900" dirty="0" err="1"/>
              <a:t>Sample</a:t>
            </a:r>
            <a:r>
              <a:rPr lang="fr-FR" sz="900" dirty="0"/>
              <a:t> of pure Cu </a:t>
            </a:r>
            <a:r>
              <a:rPr lang="fr-FR" sz="900" dirty="0" err="1"/>
              <a:t>deposition</a:t>
            </a:r>
            <a:r>
              <a:rPr lang="fr-FR" sz="900" dirty="0"/>
              <a:t> (th. ≈10 mm) on aluminium</a:t>
            </a:r>
          </a:p>
          <a:p>
            <a:r>
              <a:rPr lang="fr-FR" sz="900" dirty="0"/>
              <a:t>Right: Cross section of Cu on Alu-</a:t>
            </a:r>
            <a:r>
              <a:rPr lang="fr-FR" sz="900" dirty="0" err="1"/>
              <a:t>substrate</a:t>
            </a:r>
            <a:endParaRPr lang="fr-FR" sz="900" dirty="0"/>
          </a:p>
        </p:txBody>
      </p:sp>
      <p:sp>
        <p:nvSpPr>
          <p:cNvPr id="36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123687" y="3879120"/>
            <a:ext cx="8331200" cy="225591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/>
              <a:t>Results</a:t>
            </a:r>
            <a:r>
              <a:rPr lang="fr-FR" sz="1600" b="1" dirty="0"/>
              <a:t> on state of the art CSAM </a:t>
            </a:r>
            <a:r>
              <a:rPr lang="fr-FR" sz="1600" b="1" dirty="0" err="1"/>
              <a:t>copper</a:t>
            </a:r>
            <a:r>
              <a:rPr lang="fr-FR" sz="1600" b="1" dirty="0"/>
              <a:t>: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Dense deposition </a:t>
            </a:r>
            <a:r>
              <a:rPr lang="fr-FR" sz="1600" dirty="0" err="1"/>
              <a:t>without</a:t>
            </a:r>
            <a:r>
              <a:rPr lang="fr-FR" sz="1600" dirty="0"/>
              <a:t> </a:t>
            </a:r>
            <a:r>
              <a:rPr lang="fr-FR" sz="1600" dirty="0" err="1"/>
              <a:t>porosities</a:t>
            </a:r>
            <a:r>
              <a:rPr lang="fr-FR" sz="1600" dirty="0"/>
              <a:t>, </a:t>
            </a:r>
            <a:r>
              <a:rPr lang="fr-FR" sz="1600" dirty="0" err="1"/>
              <a:t>electrical</a:t>
            </a:r>
            <a:r>
              <a:rPr lang="fr-FR" sz="1600" dirty="0"/>
              <a:t> </a:t>
            </a:r>
            <a:r>
              <a:rPr lang="fr-FR" sz="1600" dirty="0" err="1"/>
              <a:t>conductivity</a:t>
            </a:r>
            <a:r>
              <a:rPr lang="fr-FR" sz="1600" dirty="0"/>
              <a:t> of &gt; 58 MS/m </a:t>
            </a:r>
            <a:r>
              <a:rPr lang="fr-FR" sz="1600" dirty="0" err="1"/>
              <a:t>after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</a:t>
            </a:r>
            <a:r>
              <a:rPr lang="fr-FR" sz="1600" dirty="0" err="1"/>
              <a:t>treatments</a:t>
            </a:r>
            <a:r>
              <a:rPr lang="fr-FR" sz="1600" dirty="0"/>
              <a:t> at 200°C or </a:t>
            </a:r>
            <a:r>
              <a:rPr lang="fr-FR" sz="1600" dirty="0" err="1"/>
              <a:t>higher</a:t>
            </a:r>
            <a:r>
              <a:rPr lang="fr-FR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RRR values </a:t>
            </a:r>
            <a:r>
              <a:rPr lang="fr-FR" sz="1600" dirty="0" err="1"/>
              <a:t>after</a:t>
            </a:r>
            <a:r>
              <a:rPr lang="fr-FR" sz="1600" dirty="0"/>
              <a:t> </a:t>
            </a:r>
            <a:r>
              <a:rPr lang="fr-FR" sz="1600" dirty="0" err="1"/>
              <a:t>mild</a:t>
            </a:r>
            <a:r>
              <a:rPr lang="fr-FR" sz="1600" dirty="0"/>
              <a:t> post-</a:t>
            </a:r>
            <a:r>
              <a:rPr lang="fr-FR" sz="1600" dirty="0" err="1"/>
              <a:t>heat</a:t>
            </a:r>
            <a:r>
              <a:rPr lang="fr-FR" sz="1600" dirty="0"/>
              <a:t> </a:t>
            </a:r>
            <a:r>
              <a:rPr lang="fr-FR" sz="1600" dirty="0" err="1"/>
              <a:t>treatments</a:t>
            </a:r>
            <a:r>
              <a:rPr lang="fr-FR" sz="1600" dirty="0"/>
              <a:t> (200°C) &gt; 60, and </a:t>
            </a:r>
            <a:r>
              <a:rPr lang="fr-FR" sz="1600" i="1" dirty="0"/>
              <a:t>k &gt; 3</a:t>
            </a:r>
            <a:r>
              <a:rPr lang="fr-FR" sz="1600" dirty="0"/>
              <a:t>00 W/(m.K) at 4.2 </a:t>
            </a:r>
            <a:r>
              <a:rPr lang="fr-FR" sz="1600" i="1" dirty="0"/>
              <a:t>K.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Slow </a:t>
            </a:r>
            <a:r>
              <a:rPr lang="fr-FR" sz="1600" dirty="0" err="1"/>
              <a:t>decrease</a:t>
            </a:r>
            <a:r>
              <a:rPr lang="fr-FR" sz="1600" dirty="0"/>
              <a:t> of </a:t>
            </a:r>
            <a:r>
              <a:rPr lang="fr-FR" sz="1600" dirty="0" err="1"/>
              <a:t>hardness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increasing</a:t>
            </a:r>
            <a:r>
              <a:rPr lang="fr-FR" sz="1600" dirty="0"/>
              <a:t> H.T.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9149898" y="888289"/>
                <a:ext cx="2467149" cy="396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𝑅𝑅𝑅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273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den>
                      </m:f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273 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den>
                      </m:f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273 </m:t>
                              </m:r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4,2</m:t>
                              </m:r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den>
                      </m:f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898" y="888289"/>
                <a:ext cx="2467149" cy="396006"/>
              </a:xfrm>
              <a:prstGeom prst="rect">
                <a:avLst/>
              </a:prstGeom>
              <a:blipFill>
                <a:blip r:embed="rId6"/>
                <a:stretch>
                  <a:fillRect l="-988" t="-3077" b="-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6D6BA5C5-F127-4753-891A-7B22F1F3E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056" y="1444772"/>
            <a:ext cx="3779344" cy="270490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7D06795-9F72-41D5-B058-86AB91DB48D0}"/>
              </a:ext>
            </a:extLst>
          </p:cNvPr>
          <p:cNvCxnSpPr>
            <a:cxnSpLocks/>
          </p:cNvCxnSpPr>
          <p:nvPr/>
        </p:nvCxnSpPr>
        <p:spPr>
          <a:xfrm>
            <a:off x="8670636" y="2699665"/>
            <a:ext cx="3309329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pied de page 4">
            <a:extLst>
              <a:ext uri="{FF2B5EF4-FFF2-40B4-BE49-F238E27FC236}">
                <a16:creationId xmlns:a16="http://schemas.microsoft.com/office/drawing/2014/main" id="{6F218ABF-19BD-4905-B62C-879B4969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523" y="6343649"/>
            <a:ext cx="8839200" cy="365125"/>
          </a:xfrm>
        </p:spPr>
        <p:txBody>
          <a:bodyPr/>
          <a:lstStyle/>
          <a:p>
            <a:r>
              <a:rPr lang="fr-FR" dirty="0"/>
              <a:t>TTC meeting 06-2026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513824-C95E-4EE5-B7BF-4FED34607BB6}"/>
              </a:ext>
            </a:extLst>
          </p:cNvPr>
          <p:cNvSpPr txBox="1"/>
          <p:nvPr/>
        </p:nvSpPr>
        <p:spPr>
          <a:xfrm rot="16200000">
            <a:off x="7934326" y="229552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RRR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03E266-4879-4A75-AB53-07AD96008CA0}"/>
              </a:ext>
            </a:extLst>
          </p:cNvPr>
          <p:cNvSpPr txBox="1"/>
          <p:nvPr/>
        </p:nvSpPr>
        <p:spPr>
          <a:xfrm>
            <a:off x="10534650" y="2466975"/>
            <a:ext cx="1435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Spec</a:t>
            </a:r>
            <a:r>
              <a:rPr lang="fr-FR" sz="1200" dirty="0"/>
              <a:t> </a:t>
            </a:r>
            <a:r>
              <a:rPr lang="fr-FR" sz="1200" dirty="0" err="1"/>
              <a:t>cavities</a:t>
            </a:r>
            <a:r>
              <a:rPr lang="fr-FR" sz="1200" dirty="0"/>
              <a:t> = 55</a:t>
            </a:r>
          </a:p>
        </p:txBody>
      </p:sp>
    </p:spTree>
    <p:extLst>
      <p:ext uri="{BB962C8B-B14F-4D97-AF65-F5344CB8AC3E}">
        <p14:creationId xmlns:p14="http://schemas.microsoft.com/office/powerpoint/2010/main" val="3405793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BCC4DE-34F9-41DF-A075-ECFFF265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4D98966-3808-41F1-A9B1-592129A6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34" y="252192"/>
            <a:ext cx="10728325" cy="871827"/>
          </a:xfrm>
        </p:spPr>
        <p:txBody>
          <a:bodyPr/>
          <a:lstStyle/>
          <a:p>
            <a:r>
              <a:rPr lang="fr-FR" dirty="0"/>
              <a:t>Cold spray – surface </a:t>
            </a:r>
            <a:r>
              <a:rPr lang="fr-FR" dirty="0" err="1"/>
              <a:t>roughness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FE10FA-1865-4D1C-9E38-CEF402ED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9" y="33797936"/>
            <a:ext cx="6611815" cy="53081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1D4D23-2C98-4CD1-9C9F-C0846CB0B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5" y="1348409"/>
            <a:ext cx="2846808" cy="188310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DA612A0-B51B-4FA6-ADD5-68E82DB894A0}"/>
              </a:ext>
            </a:extLst>
          </p:cNvPr>
          <p:cNvGrpSpPr/>
          <p:nvPr/>
        </p:nvGrpSpPr>
        <p:grpSpPr>
          <a:xfrm>
            <a:off x="5703954" y="861391"/>
            <a:ext cx="5645427" cy="3255618"/>
            <a:chOff x="4466598" y="359589"/>
            <a:chExt cx="5691187" cy="349612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E0F2DAA-CEB0-4223-910D-95B486C9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6598" y="828932"/>
              <a:ext cx="5555848" cy="302678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391056E-895C-49FE-B085-6B0530619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8113" y="359589"/>
              <a:ext cx="943139" cy="70055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24732D-589B-4BE8-931D-2EFE14546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5338" y="1832491"/>
              <a:ext cx="987315" cy="733366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908D6D0-C545-4CD1-8367-AABBAB93B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1008" y="1003187"/>
              <a:ext cx="949236" cy="70501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C6F1D9A-DB0F-457A-926F-C4F9FBBD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92321" y="2473739"/>
              <a:ext cx="947259" cy="712766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6B7A301-CC06-4034-9C2B-48A5F3150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7947" y="1493077"/>
              <a:ext cx="849838" cy="633253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CCCDE54E-6104-45C3-B3D5-509850B5CB3E}"/>
              </a:ext>
            </a:extLst>
          </p:cNvPr>
          <p:cNvSpPr txBox="1"/>
          <p:nvPr/>
        </p:nvSpPr>
        <p:spPr>
          <a:xfrm>
            <a:off x="269885" y="908156"/>
            <a:ext cx="270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Electropolishing  at CEA: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34BB1BF-A1C5-4239-82F1-B7AE51608B8B}"/>
              </a:ext>
            </a:extLst>
          </p:cNvPr>
          <p:cNvSpPr txBox="1"/>
          <p:nvPr/>
        </p:nvSpPr>
        <p:spPr>
          <a:xfrm>
            <a:off x="285854" y="3715320"/>
            <a:ext cx="3528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Plasma Electropolishing at INFN: 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DDF3580-8D5C-4273-AB1A-52A79FF710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" y="4001454"/>
            <a:ext cx="4660348" cy="18698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3BCF6A1-2C34-4E48-BB4E-8E040F4CD424}"/>
              </a:ext>
            </a:extLst>
          </p:cNvPr>
          <p:cNvSpPr txBox="1"/>
          <p:nvPr/>
        </p:nvSpPr>
        <p:spPr>
          <a:xfrm>
            <a:off x="1011582" y="5899469"/>
            <a:ext cx="1084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 err="1"/>
              <a:t>Both</a:t>
            </a:r>
            <a:r>
              <a:rPr lang="fr-FR" sz="1600" dirty="0"/>
              <a:t> techniques (EP and PEP) </a:t>
            </a:r>
            <a:r>
              <a:rPr lang="fr-FR" sz="1600" dirty="0" err="1"/>
              <a:t>give</a:t>
            </a:r>
            <a:r>
              <a:rPr lang="fr-FR" sz="1600" dirty="0"/>
              <a:t> Ra ~ 0.08 µm </a:t>
            </a:r>
            <a:r>
              <a:rPr lang="fr-FR" sz="1600" b="1" dirty="0">
                <a:solidFill>
                  <a:srgbClr val="00B050"/>
                </a:solidFill>
              </a:rPr>
              <a:t>√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 err="1"/>
              <a:t>Effect</a:t>
            </a:r>
            <a:r>
              <a:rPr lang="fr-FR" sz="1600" dirty="0"/>
              <a:t> on post </a:t>
            </a:r>
            <a:r>
              <a:rPr lang="fr-FR" sz="1600" dirty="0" err="1"/>
              <a:t>annealing</a:t>
            </a:r>
            <a:r>
              <a:rPr lang="fr-FR" sz="1600" dirty="0"/>
              <a:t> &gt; 250°C: </a:t>
            </a:r>
            <a:r>
              <a:rPr lang="fr-FR" sz="1600" dirty="0" err="1"/>
              <a:t>segregation</a:t>
            </a:r>
            <a:r>
              <a:rPr lang="fr-FR" sz="1600" dirty="0"/>
              <a:t> of O </a:t>
            </a:r>
            <a:r>
              <a:rPr lang="fr-FR" sz="1600" dirty="0" err="1"/>
              <a:t>impurities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creates</a:t>
            </a:r>
            <a:r>
              <a:rPr lang="fr-FR" sz="1600" dirty="0"/>
              <a:t> </a:t>
            </a:r>
            <a:r>
              <a:rPr lang="fr-FR" sz="1600" dirty="0" err="1"/>
              <a:t>holes</a:t>
            </a:r>
            <a:r>
              <a:rPr lang="fr-FR" sz="1600" dirty="0"/>
              <a:t>/</a:t>
            </a:r>
            <a:r>
              <a:rPr lang="fr-FR" sz="1600" dirty="0" err="1"/>
              <a:t>pits</a:t>
            </a:r>
            <a:r>
              <a:rPr lang="fr-FR" sz="1600" dirty="0"/>
              <a:t> </a:t>
            </a:r>
            <a:r>
              <a:rPr lang="fr-FR" sz="1600" dirty="0" err="1"/>
              <a:t>upon</a:t>
            </a:r>
            <a:r>
              <a:rPr lang="fr-FR" sz="1600" dirty="0"/>
              <a:t> </a:t>
            </a:r>
            <a:r>
              <a:rPr lang="fr-FR" sz="1600" dirty="0" err="1"/>
              <a:t>chemical</a:t>
            </a:r>
            <a:r>
              <a:rPr lang="fr-FR" sz="1600" dirty="0"/>
              <a:t> etching.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i="1" u="sng" dirty="0"/>
              <a:t>Limit the post </a:t>
            </a:r>
            <a:r>
              <a:rPr lang="fr-FR" sz="1600" i="1" u="sng" dirty="0" err="1"/>
              <a:t>annealing</a:t>
            </a:r>
            <a:r>
              <a:rPr lang="fr-FR" sz="1600" i="1" u="sng" dirty="0"/>
              <a:t> to ≤ 250°C.</a:t>
            </a:r>
            <a:r>
              <a:rPr lang="fr-FR" sz="1600" dirty="0"/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43B9E36-87EA-4E69-AD33-77BC24E5CE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02" y="4274101"/>
            <a:ext cx="4589670" cy="129508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00E8933-7245-49FC-B4AB-C153059E1E34}"/>
              </a:ext>
            </a:extLst>
          </p:cNvPr>
          <p:cNvSpPr txBox="1"/>
          <p:nvPr/>
        </p:nvSpPr>
        <p:spPr>
          <a:xfrm>
            <a:off x="237263" y="3167523"/>
            <a:ext cx="500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50% Phosphorique – 30% Butanol – 20% water (</a:t>
            </a:r>
            <a:r>
              <a:rPr lang="fr-FR" sz="1400" dirty="0" err="1"/>
              <a:t>Internship</a:t>
            </a:r>
            <a:r>
              <a:rPr lang="fr-FR" sz="1400" dirty="0"/>
              <a:t> K. Danfakha, E. Sellin)</a:t>
            </a:r>
          </a:p>
        </p:txBody>
      </p:sp>
    </p:spTree>
    <p:extLst>
      <p:ext uri="{BB962C8B-B14F-4D97-AF65-F5344CB8AC3E}">
        <p14:creationId xmlns:p14="http://schemas.microsoft.com/office/powerpoint/2010/main" val="38614320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5003DA-E900-47F2-BA91-7AD870D471EB}">
  <ds:schemaRefs>
    <ds:schemaRef ds:uri="http://schemas.microsoft.com/sharepoint/v3"/>
    <ds:schemaRef ds:uri="http://schemas.microsoft.com/office/2006/documentManagement/types"/>
    <ds:schemaRef ds:uri="151dffeb-2989-4a61-aef8-844a993007f8"/>
    <ds:schemaRef ds:uri="582fa2ad-bcfb-4c30-8490-7bbd511b1880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15046</TotalTime>
  <Words>1291</Words>
  <Application>Microsoft Office PowerPoint</Application>
  <PresentationFormat>Grand écran</PresentationFormat>
  <Paragraphs>189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Cambria Math</vt:lpstr>
      <vt:lpstr>Wingdings</vt:lpstr>
      <vt:lpstr>Thème Office</vt:lpstr>
      <vt:lpstr>Additive manufacturing  of Cu cavities</vt:lpstr>
      <vt:lpstr>Outline</vt:lpstr>
      <vt:lpstr>Outline</vt:lpstr>
      <vt:lpstr>3D printing R&amp;D of Cu SRF cavities</vt:lpstr>
      <vt:lpstr>Présentation PowerPoint</vt:lpstr>
      <vt:lpstr>Outline</vt:lpstr>
      <vt:lpstr>Cold spray of Copper SRF-Cavities</vt:lpstr>
      <vt:lpstr>Cold spray – Material characteization</vt:lpstr>
      <vt:lpstr>Cold spray – surface roughness</vt:lpstr>
      <vt:lpstr>Cold spray – Multi metal junctions</vt:lpstr>
      <vt:lpstr>Cold spray – cooling channels</vt:lpstr>
      <vt:lpstr>Cold spray – 1.3 GHz cavity</vt:lpstr>
      <vt:lpstr>Outline</vt:lpstr>
      <vt:lpstr>Future directions and conclusion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EOZENOU Fabien</cp:lastModifiedBy>
  <cp:revision>102</cp:revision>
  <dcterms:created xsi:type="dcterms:W3CDTF">2023-01-13T15:17:34Z</dcterms:created>
  <dcterms:modified xsi:type="dcterms:W3CDTF">2026-06-08T11:19:33Z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