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0" r:id="rId1"/>
  </p:sldMasterIdLst>
  <p:notesMasterIdLst>
    <p:notesMasterId r:id="rId26"/>
  </p:notesMasterIdLst>
  <p:sldIdLst>
    <p:sldId id="256" r:id="rId2"/>
    <p:sldId id="948" r:id="rId3"/>
    <p:sldId id="908" r:id="rId4"/>
    <p:sldId id="314" r:id="rId5"/>
    <p:sldId id="905" r:id="rId6"/>
    <p:sldId id="947" r:id="rId7"/>
    <p:sldId id="902" r:id="rId8"/>
    <p:sldId id="987" r:id="rId9"/>
    <p:sldId id="952" r:id="rId10"/>
    <p:sldId id="998" r:id="rId11"/>
    <p:sldId id="968" r:id="rId12"/>
    <p:sldId id="954" r:id="rId13"/>
    <p:sldId id="990" r:id="rId14"/>
    <p:sldId id="969" r:id="rId15"/>
    <p:sldId id="957" r:id="rId16"/>
    <p:sldId id="982" r:id="rId17"/>
    <p:sldId id="983" r:id="rId18"/>
    <p:sldId id="955" r:id="rId19"/>
    <p:sldId id="991" r:id="rId20"/>
    <p:sldId id="980" r:id="rId21"/>
    <p:sldId id="992" r:id="rId22"/>
    <p:sldId id="981" r:id="rId23"/>
    <p:sldId id="996" r:id="rId24"/>
    <p:sldId id="977" r:id="rId25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33FF"/>
    <a:srgbClr val="99FF66"/>
    <a:srgbClr val="00FF00"/>
    <a:srgbClr val="FF00FF"/>
    <a:srgbClr val="007A37"/>
    <a:srgbClr val="4F81BD"/>
    <a:srgbClr val="7F7F7F"/>
    <a:srgbClr val="E9EDF4"/>
    <a:srgbClr val="D0D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0810" autoAdjust="0"/>
  </p:normalViewPr>
  <p:slideViewPr>
    <p:cSldViewPr snapToGrid="0">
      <p:cViewPr varScale="1">
        <p:scale>
          <a:sx n="122" d="100"/>
          <a:sy n="122" d="100"/>
        </p:scale>
        <p:origin x="96" y="224"/>
      </p:cViewPr>
      <p:guideLst>
        <p:guide orient="horz" pos="2183"/>
        <p:guide pos="380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8EE8E7-328D-43EB-947A-795AAAF6B27D}" type="datetimeFigureOut">
              <a:rPr lang="zh-CN" altLang="en-US" smtClean="0"/>
              <a:t>2026/6/7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8980D-A838-4887-B2E1-6AB30147E4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825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7998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263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357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924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6148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412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64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9E6EB7-23CD-4FBF-8909-D1E0D61FD19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746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710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9736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10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957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4742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527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78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18980D-A838-4887-B2E1-6AB30147E45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41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id="{04A1EA39-3242-42BD-B9FF-157F2C2C91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397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A40000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4196346" y="4530354"/>
            <a:ext cx="3799308" cy="37375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4196346" y="4966488"/>
            <a:ext cx="3799308" cy="3737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425027" y="1967696"/>
            <a:ext cx="1134194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8E218F05-720F-49AC-93BD-F7021277E784}"/>
              </a:ext>
            </a:extLst>
          </p:cNvPr>
          <p:cNvGrpSpPr/>
          <p:nvPr userDrawn="1"/>
        </p:nvGrpSpPr>
        <p:grpSpPr>
          <a:xfrm>
            <a:off x="0" y="1373938"/>
            <a:ext cx="12192000" cy="110846"/>
            <a:chOff x="0" y="1373938"/>
            <a:chExt cx="12192000" cy="110846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4160C514-2C49-41BB-B2A5-165147280837}"/>
                </a:ext>
              </a:extLst>
            </p:cNvPr>
            <p:cNvGrpSpPr/>
            <p:nvPr/>
          </p:nvGrpSpPr>
          <p:grpSpPr>
            <a:xfrm>
              <a:off x="1167537" y="1373938"/>
              <a:ext cx="11024463" cy="110438"/>
              <a:chOff x="875653" y="846225"/>
              <a:chExt cx="8268347" cy="110438"/>
            </a:xfrm>
          </p:grpSpPr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5A85C4AC-C1B8-4A3E-BDFE-C51258EA0076}"/>
                  </a:ext>
                </a:extLst>
              </p:cNvPr>
              <p:cNvSpPr/>
              <p:nvPr/>
            </p:nvSpPr>
            <p:spPr>
              <a:xfrm>
                <a:off x="875653" y="846227"/>
                <a:ext cx="8268347" cy="110436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直角三角形 32">
                <a:extLst>
                  <a:ext uri="{FF2B5EF4-FFF2-40B4-BE49-F238E27FC236}">
                    <a16:creationId xmlns:a16="http://schemas.microsoft.com/office/drawing/2014/main" id="{EB1E1053-496F-47B0-8A23-D335FA9F4765}"/>
                  </a:ext>
                </a:extLst>
              </p:cNvPr>
              <p:cNvSpPr/>
              <p:nvPr/>
            </p:nvSpPr>
            <p:spPr>
              <a:xfrm>
                <a:off x="975360" y="846225"/>
                <a:ext cx="137160" cy="110438"/>
              </a:xfrm>
              <a:prstGeom prst="rtTriangle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33AA9BBF-5B8B-41D1-B186-D6F26320D636}"/>
                </a:ext>
              </a:extLst>
            </p:cNvPr>
            <p:cNvSpPr/>
            <p:nvPr/>
          </p:nvSpPr>
          <p:spPr>
            <a:xfrm>
              <a:off x="0" y="1373939"/>
              <a:ext cx="130048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AFF0FA32-54AA-4509-A9C5-086CE034570C}"/>
                </a:ext>
              </a:extLst>
            </p:cNvPr>
            <p:cNvCxnSpPr/>
            <p:nvPr/>
          </p:nvCxnSpPr>
          <p:spPr>
            <a:xfrm flipV="1">
              <a:off x="1703512" y="1373938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B30F01BA-3F41-447C-8F9E-279CDB951B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37" y="143296"/>
            <a:ext cx="1620000" cy="1045515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07D3CD3E-4F8F-4304-8EA5-BAE48A1E5CFE}"/>
              </a:ext>
            </a:extLst>
          </p:cNvPr>
          <p:cNvSpPr txBox="1"/>
          <p:nvPr userDrawn="1"/>
        </p:nvSpPr>
        <p:spPr>
          <a:xfrm>
            <a:off x="2805205" y="-41833"/>
            <a:ext cx="6005524" cy="1415772"/>
          </a:xfrm>
          <a:prstGeom prst="rect">
            <a:avLst/>
          </a:prstGeom>
          <a:noFill/>
        </p:spPr>
        <p:txBody>
          <a:bodyPr wrap="square" tIns="0" rtlCol="0">
            <a:spAutoFit/>
          </a:bodyPr>
          <a:lstStyle/>
          <a:p>
            <a:r>
              <a:rPr lang="zh-CN" altLang="en-US" sz="3600" b="1" dirty="0">
                <a:latin typeface="隶书" panose="02010509060101010101" pitchFamily="49" charset="-122"/>
                <a:ea typeface="隶书" panose="02010509060101010101" pitchFamily="49" charset="-122"/>
              </a:rPr>
              <a:t>中国科学院高能物理研究所</a:t>
            </a:r>
            <a:endParaRPr lang="en-US" altLang="zh-CN" sz="3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en-US" altLang="zh-CN" sz="2500" b="1" kern="1200" dirty="0">
                <a:solidFill>
                  <a:schemeClr val="tx1"/>
                </a:solidFill>
                <a:latin typeface="GillSans ExtraBold" panose="020B0902020204020204" pitchFamily="34" charset="0"/>
                <a:ea typeface="黑体" panose="02010609060101010101" pitchFamily="49" charset="-122"/>
                <a:cs typeface="+mn-cs"/>
              </a:rPr>
              <a:t>INSTITUTE OF HIGH ENERGY PHYSICS</a:t>
            </a:r>
          </a:p>
          <a:p>
            <a:r>
              <a:rPr lang="en-US" altLang="zh-CN" sz="2500" b="1" kern="1200" dirty="0">
                <a:solidFill>
                  <a:schemeClr val="tx1"/>
                </a:solidFill>
                <a:latin typeface="GillSans ExtraBold" panose="020B0902020204020204" pitchFamily="34" charset="0"/>
                <a:ea typeface="黑体" panose="02010609060101010101" pitchFamily="49" charset="-122"/>
                <a:cs typeface="+mn-cs"/>
              </a:rPr>
              <a:t>Chinese Academy of Sciences</a:t>
            </a:r>
            <a:endParaRPr lang="zh-CN" altLang="en-US" sz="2500" b="1" kern="1200" dirty="0">
              <a:solidFill>
                <a:schemeClr val="tx1"/>
              </a:solidFill>
              <a:latin typeface="GillSans ExtraBold" panose="020B0902020204020204" pitchFamily="34" charset="0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C41F6F0D-4010-4273-9369-585AB2DE3E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8823" y="144053"/>
            <a:ext cx="1765640" cy="1044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6A24B869-6F44-4B2F-B3E0-058341FB50A9}"/>
              </a:ext>
            </a:extLst>
          </p:cNvPr>
          <p:cNvSpPr txBox="1"/>
          <p:nvPr userDrawn="1"/>
        </p:nvSpPr>
        <p:spPr>
          <a:xfrm>
            <a:off x="2116705" y="6409155"/>
            <a:ext cx="7952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</a:rPr>
              <a:t>Tesla Technology Collaboration meeting (TTC2026), June 9</a:t>
            </a:r>
            <a:r>
              <a:rPr lang="en-US" altLang="zh-CN" sz="1800" b="1" baseline="30000" dirty="0">
                <a:solidFill>
                  <a:schemeClr val="tx1"/>
                </a:solidFill>
              </a:rPr>
              <a:t>th</a:t>
            </a:r>
            <a:r>
              <a:rPr lang="en-US" altLang="zh-CN" sz="1800" b="1" dirty="0">
                <a:solidFill>
                  <a:schemeClr val="tx1"/>
                </a:solidFill>
              </a:rPr>
              <a:t> ~12</a:t>
            </a:r>
            <a:r>
              <a:rPr lang="en-US" altLang="zh-CN" sz="1800" b="1" baseline="30000" dirty="0">
                <a:solidFill>
                  <a:schemeClr val="tx1"/>
                </a:solidFill>
              </a:rPr>
              <a:t>th</a:t>
            </a:r>
            <a:r>
              <a:rPr lang="en-US" altLang="zh-CN" sz="1800" b="1" dirty="0">
                <a:solidFill>
                  <a:schemeClr val="tx1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380563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32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728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prstGeom prst="rect">
            <a:avLst/>
          </a:prstGeom>
          <a:solidFill>
            <a:srgbClr val="000099"/>
          </a:solidFill>
        </p:spPr>
        <p:txBody>
          <a:bodyPr anchor="ctr">
            <a:normAutofit/>
          </a:bodyPr>
          <a:lstStyle>
            <a:lvl1pPr marL="0" indent="179388">
              <a:buNone/>
              <a:defRPr sz="4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7D02B2C-4DF9-42AC-9217-8628C9D27A1D}"/>
              </a:ext>
            </a:extLst>
          </p:cNvPr>
          <p:cNvSpPr/>
          <p:nvPr userDrawn="1"/>
        </p:nvSpPr>
        <p:spPr>
          <a:xfrm>
            <a:off x="0" y="6496527"/>
            <a:ext cx="12191999" cy="35872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74B983C-22DF-44F1-B59C-03AB7DCD4B95}"/>
              </a:ext>
            </a:extLst>
          </p:cNvPr>
          <p:cNvSpPr txBox="1">
            <a:spLocks/>
          </p:cNvSpPr>
          <p:nvPr userDrawn="1"/>
        </p:nvSpPr>
        <p:spPr>
          <a:xfrm>
            <a:off x="10050282" y="6496527"/>
            <a:ext cx="1058080" cy="358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zh-CN" altLang="en-US" sz="1600" b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997BE7D-694D-41B6-8009-F8DEDC51EB24}"/>
              </a:ext>
            </a:extLst>
          </p:cNvPr>
          <p:cNvCxnSpPr/>
          <p:nvPr userDrawn="1"/>
        </p:nvCxnSpPr>
        <p:spPr>
          <a:xfrm>
            <a:off x="11241909" y="643754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15636012-3CFF-4B3D-A5B0-6000D0D151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5794" y="6514735"/>
            <a:ext cx="652471" cy="32485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AEC452C-ADEF-4D9A-BDAF-66D5B9F65457}"/>
              </a:ext>
            </a:extLst>
          </p:cNvPr>
          <p:cNvSpPr txBox="1"/>
          <p:nvPr userDrawn="1"/>
        </p:nvSpPr>
        <p:spPr>
          <a:xfrm>
            <a:off x="2563482" y="6514735"/>
            <a:ext cx="706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0" dirty="0">
                <a:solidFill>
                  <a:schemeClr val="bg1"/>
                </a:solidFill>
              </a:rPr>
              <a:t>Tesla Technology Collaboration meeting (TTC2026), June 9</a:t>
            </a:r>
            <a:r>
              <a:rPr lang="en-US" altLang="zh-CN" sz="1400" b="0" baseline="30000" dirty="0">
                <a:solidFill>
                  <a:schemeClr val="bg1"/>
                </a:solidFill>
              </a:rPr>
              <a:t>th</a:t>
            </a:r>
            <a:r>
              <a:rPr lang="en-US" altLang="zh-CN" sz="1400" b="0" dirty="0">
                <a:solidFill>
                  <a:schemeClr val="bg1"/>
                </a:solidFill>
              </a:rPr>
              <a:t> ~12</a:t>
            </a:r>
            <a:r>
              <a:rPr lang="en-US" altLang="zh-CN" sz="1400" b="0" baseline="30000" dirty="0">
                <a:solidFill>
                  <a:schemeClr val="bg1"/>
                </a:solidFill>
              </a:rPr>
              <a:t>th</a:t>
            </a:r>
            <a:r>
              <a:rPr lang="en-US" altLang="zh-CN" sz="1400" b="0" dirty="0">
                <a:solidFill>
                  <a:schemeClr val="bg1"/>
                </a:solidFill>
              </a:rPr>
              <a:t> 2026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6D1ECAD-0D1F-47CA-A13F-392754542EF7}"/>
              </a:ext>
            </a:extLst>
          </p:cNvPr>
          <p:cNvSpPr txBox="1"/>
          <p:nvPr userDrawn="1"/>
        </p:nvSpPr>
        <p:spPr>
          <a:xfrm>
            <a:off x="127750" y="6522002"/>
            <a:ext cx="20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>
                <a:solidFill>
                  <a:schemeClr val="bg1"/>
                </a:solidFill>
              </a:rPr>
              <a:t>huangtm@ihep.ac.cn</a:t>
            </a:r>
            <a:endParaRPr lang="zh-CN" alt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8265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2" name="标题 4"/>
          <p:cNvSpPr>
            <a:spLocks noGrp="1"/>
          </p:cNvSpPr>
          <p:nvPr>
            <p:ph type="title" hasCustomPrompt="1"/>
          </p:nvPr>
        </p:nvSpPr>
        <p:spPr>
          <a:xfrm>
            <a:off x="1775520" y="105353"/>
            <a:ext cx="10298717" cy="663575"/>
          </a:xfrm>
          <a:prstGeom prst="rect">
            <a:avLst/>
          </a:prstGeom>
        </p:spPr>
        <p:txBody>
          <a:bodyPr anchor="ctr"/>
          <a:lstStyle>
            <a:lvl1pPr>
              <a:defRPr sz="4400" b="1" baseline="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3" name="文本占位符 10"/>
          <p:cNvSpPr>
            <a:spLocks noGrp="1"/>
          </p:cNvSpPr>
          <p:nvPr>
            <p:ph type="body" sz="quarter" idx="18" hasCustomPrompt="1"/>
          </p:nvPr>
        </p:nvSpPr>
        <p:spPr>
          <a:xfrm>
            <a:off x="2439365" y="5373216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4" name="文本占位符 14"/>
          <p:cNvSpPr>
            <a:spLocks noGrp="1"/>
          </p:cNvSpPr>
          <p:nvPr>
            <p:ph type="body" sz="quarter" idx="19" hasCustomPrompt="1"/>
          </p:nvPr>
        </p:nvSpPr>
        <p:spPr>
          <a:xfrm>
            <a:off x="3270057" y="5373215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3404455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775520" y="105353"/>
            <a:ext cx="10298717" cy="663575"/>
          </a:xfrm>
          <a:prstGeom prst="rect">
            <a:avLst/>
          </a:prstGeom>
        </p:spPr>
        <p:txBody>
          <a:bodyPr anchor="ctr"/>
          <a:lstStyle>
            <a:lvl1pPr>
              <a:defRPr sz="4400" b="1" baseline="0">
                <a:solidFill>
                  <a:srgbClr val="C00000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6717327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1167537" y="675161"/>
            <a:ext cx="11024463" cy="10800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3" name="矩形 12"/>
          <p:cNvSpPr/>
          <p:nvPr userDrawn="1"/>
        </p:nvSpPr>
        <p:spPr>
          <a:xfrm>
            <a:off x="0" y="1"/>
            <a:ext cx="1300480" cy="783160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矩形 16"/>
          <p:cNvSpPr/>
          <p:nvPr/>
        </p:nvSpPr>
        <p:spPr>
          <a:xfrm>
            <a:off x="0" y="6496527"/>
            <a:ext cx="12191999" cy="35872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>
            <a:spLocks/>
          </p:cNvSpPr>
          <p:nvPr/>
        </p:nvSpPr>
        <p:spPr>
          <a:xfrm>
            <a:off x="10050282" y="6496527"/>
            <a:ext cx="1058080" cy="3587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zh-CN" altLang="en-US" sz="1600" b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43754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5794" y="6514735"/>
            <a:ext cx="652471" cy="32485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AB12549-6B4E-4F0A-BE62-F57F92D83AEE}"/>
              </a:ext>
            </a:extLst>
          </p:cNvPr>
          <p:cNvSpPr txBox="1"/>
          <p:nvPr/>
        </p:nvSpPr>
        <p:spPr>
          <a:xfrm>
            <a:off x="2563482" y="6514735"/>
            <a:ext cx="7065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0" dirty="0">
                <a:solidFill>
                  <a:schemeClr val="bg1"/>
                </a:solidFill>
              </a:rPr>
              <a:t>Tesla Technology Collaboration meeting (TTC2026), June 9</a:t>
            </a:r>
            <a:r>
              <a:rPr lang="en-US" altLang="zh-CN" sz="1400" b="0" baseline="30000" dirty="0">
                <a:solidFill>
                  <a:schemeClr val="bg1"/>
                </a:solidFill>
              </a:rPr>
              <a:t>th</a:t>
            </a:r>
            <a:r>
              <a:rPr lang="en-US" altLang="zh-CN" sz="1400" b="0" dirty="0">
                <a:solidFill>
                  <a:schemeClr val="bg1"/>
                </a:solidFill>
              </a:rPr>
              <a:t> ~12</a:t>
            </a:r>
            <a:r>
              <a:rPr lang="en-US" altLang="zh-CN" sz="1400" b="0" baseline="30000" dirty="0">
                <a:solidFill>
                  <a:schemeClr val="bg1"/>
                </a:solidFill>
              </a:rPr>
              <a:t>th</a:t>
            </a:r>
            <a:r>
              <a:rPr lang="en-US" altLang="zh-CN" sz="1400" b="0" dirty="0">
                <a:solidFill>
                  <a:schemeClr val="bg1"/>
                </a:solidFill>
              </a:rPr>
              <a:t> 2026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9959DBAE-39F5-4FA1-8D78-597D656F71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9" y="45032"/>
            <a:ext cx="1184042" cy="70010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25B2334-A42D-496E-9C46-A4DD4AB44A21}"/>
              </a:ext>
            </a:extLst>
          </p:cNvPr>
          <p:cNvSpPr txBox="1"/>
          <p:nvPr userDrawn="1"/>
        </p:nvSpPr>
        <p:spPr>
          <a:xfrm>
            <a:off x="127750" y="6522002"/>
            <a:ext cx="2091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>
                <a:solidFill>
                  <a:schemeClr val="bg1"/>
                </a:solidFill>
              </a:rPr>
              <a:t>huangtm@ihep.ac.cn</a:t>
            </a:r>
            <a:endParaRPr lang="zh-CN" altLang="en-US" sz="1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82" r:id="rId2"/>
    <p:sldLayoutId id="2147483694" r:id="rId3"/>
    <p:sldLayoutId id="2147483683" r:id="rId4"/>
    <p:sldLayoutId id="2147483703" r:id="rId5"/>
    <p:sldLayoutId id="2147483704" r:id="rId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088/1674-1137/41/6/067001" TargetMode="External"/><Relationship Id="rId3" Type="http://schemas.openxmlformats.org/officeDocument/2006/relationships/hyperlink" Target="http://dx.doi.org/10.1063/5.0046377" TargetMode="External"/><Relationship Id="rId7" Type="http://schemas.openxmlformats.org/officeDocument/2006/relationships/hyperlink" Target="http://dx.doi.org/10.1088/1674-1137/36/4/011" TargetMode="External"/><Relationship Id="rId2" Type="http://schemas.openxmlformats.org/officeDocument/2006/relationships/hyperlink" Target="http://dx.doi.org/10.1063/5.000154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dx.doi.org/10.1088/1674-1137/32/9/017" TargetMode="External"/><Relationship Id="rId5" Type="http://schemas.openxmlformats.org/officeDocument/2006/relationships/hyperlink" Target="http://dx.doi.org/10.1088/1674-1137/32/11/017" TargetMode="External"/><Relationship Id="rId10" Type="http://schemas.openxmlformats.org/officeDocument/2006/relationships/hyperlink" Target="http://dx.doi.org/10.1088/1674-1137/38/2/027001" TargetMode="External"/><Relationship Id="rId4" Type="http://schemas.openxmlformats.org/officeDocument/2006/relationships/hyperlink" Target="http://dx.doi.org/10.1016/j.nima.2010.08.108" TargetMode="External"/><Relationship Id="rId9" Type="http://schemas.openxmlformats.org/officeDocument/2006/relationships/hyperlink" Target="http://dx.doi.org/10.1088/1674-1137/38/11/11700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D43F5404-53AE-4DBF-BCAC-E26AE1552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364" y="2044203"/>
            <a:ext cx="10727267" cy="1896036"/>
          </a:xfrm>
        </p:spPr>
        <p:txBody>
          <a:bodyPr>
            <a:noAutofit/>
          </a:bodyPr>
          <a:lstStyle/>
          <a:p>
            <a:r>
              <a:rPr lang="en-US" altLang="zh-CN" sz="5000" dirty="0">
                <a:solidFill>
                  <a:schemeClr val="tx1"/>
                </a:solidFill>
              </a:rPr>
              <a:t>High-power operation of the FPC for HEPS 166.6 MHz SRF cavities</a:t>
            </a:r>
            <a:endParaRPr lang="zh-CN" altLang="en-US" sz="5000" dirty="0">
              <a:solidFill>
                <a:schemeClr val="tx1"/>
              </a:solidFill>
            </a:endParaRPr>
          </a:p>
        </p:txBody>
      </p:sp>
      <p:sp>
        <p:nvSpPr>
          <p:cNvPr id="9" name="副标题 8">
            <a:extLst>
              <a:ext uri="{FF2B5EF4-FFF2-40B4-BE49-F238E27FC236}">
                <a16:creationId xmlns:a16="http://schemas.microsoft.com/office/drawing/2014/main" id="{3C27DC26-EAF4-4B21-A2A4-F6E6B7F90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8766" y="4330356"/>
            <a:ext cx="5314465" cy="1315069"/>
          </a:xfrm>
        </p:spPr>
        <p:txBody>
          <a:bodyPr>
            <a:normAutofit/>
          </a:bodyPr>
          <a:lstStyle/>
          <a:p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Tongming Huang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IHEP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55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0"/>
    </mc:Choice>
    <mc:Fallback xmlns="">
      <p:transition spd="slow" advTm="1191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A4F2B1D-D3CF-4F23-91C7-965EBEA55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394" y="928302"/>
            <a:ext cx="3313426" cy="216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8D26F67-B9E0-489E-8DC2-8BC2CF493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716" y="928302"/>
            <a:ext cx="4327284" cy="21600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9D98348-A295-4096-9793-FB705405CF49}"/>
              </a:ext>
            </a:extLst>
          </p:cNvPr>
          <p:cNvSpPr txBox="1"/>
          <p:nvPr/>
        </p:nvSpPr>
        <p:spPr>
          <a:xfrm>
            <a:off x="689790" y="6078041"/>
            <a:ext cx="2974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FF"/>
                </a:solidFill>
              </a:rPr>
              <a:t>Simulated</a:t>
            </a:r>
            <a:r>
              <a:rPr lang="en-US" altLang="zh-CN" sz="1600" dirty="0"/>
              <a:t> MP with DC bias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02BD9B7-53C1-4040-8F94-918036F033AB}"/>
              </a:ext>
            </a:extLst>
          </p:cNvPr>
          <p:cNvSpPr txBox="1"/>
          <p:nvPr/>
        </p:nvSpPr>
        <p:spPr>
          <a:xfrm>
            <a:off x="8688988" y="3146656"/>
            <a:ext cx="2678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</a:rPr>
              <a:t>Observed</a:t>
            </a:r>
            <a:r>
              <a:rPr lang="en-US" altLang="zh-CN" sz="1600" dirty="0"/>
              <a:t> hard MP band : 10 kW~25 kW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86D410B-9BC2-4C9D-9EFA-9F961C7EB769}"/>
              </a:ext>
            </a:extLst>
          </p:cNvPr>
          <p:cNvSpPr/>
          <p:nvPr/>
        </p:nvSpPr>
        <p:spPr>
          <a:xfrm>
            <a:off x="4436533" y="6078160"/>
            <a:ext cx="33189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MP with DC bias</a:t>
            </a:r>
          </a:p>
        </p:txBody>
      </p:sp>
      <p:sp>
        <p:nvSpPr>
          <p:cNvPr id="23" name="标题 4">
            <a:extLst>
              <a:ext uri="{FF2B5EF4-FFF2-40B4-BE49-F238E27FC236}">
                <a16:creationId xmlns:a16="http://schemas.microsoft.com/office/drawing/2014/main" id="{A7D71FAD-5B11-4F0D-900D-FA5847F17B61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On-stand test: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Multipacting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validation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26CFB28-1759-4B76-AF22-E0746A135837}"/>
              </a:ext>
            </a:extLst>
          </p:cNvPr>
          <p:cNvSpPr/>
          <p:nvPr/>
        </p:nvSpPr>
        <p:spPr>
          <a:xfrm>
            <a:off x="0" y="767565"/>
            <a:ext cx="5864914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0000"/>
                </a:solidFill>
                <a:latin typeface="+mj-lt"/>
              </a:rPr>
              <a:t>MP bands</a:t>
            </a:r>
            <a:endParaRPr lang="en-US" altLang="zh-CN" sz="2800" b="1" dirty="0">
              <a:solidFill>
                <a:srgbClr val="0000FF"/>
              </a:solidFill>
              <a:latin typeface="+mj-lt"/>
            </a:endParaRPr>
          </a:p>
          <a:p>
            <a:r>
              <a:rPr lang="en-US" altLang="zh-CN" sz="2000" dirty="0">
                <a:solidFill>
                  <a:srgbClr val="000000"/>
                </a:solidFill>
                <a:latin typeface="+mj-lt"/>
              </a:rPr>
              <a:t>  - Simulation: 10-50 kW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marL="268288" indent="-268288"/>
            <a:r>
              <a:rPr lang="en-US" altLang="zh-CN" sz="2000" dirty="0">
                <a:solidFill>
                  <a:srgbClr val="000000"/>
                </a:solidFill>
                <a:latin typeface="+mj-lt"/>
              </a:rPr>
              <a:t>  - On-stand test: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</a:rPr>
              <a:t>10-25 kW</a:t>
            </a:r>
            <a:endParaRPr lang="en-US" altLang="zh-CN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0000"/>
                </a:solidFill>
                <a:latin typeface="+mj-lt"/>
              </a:rPr>
              <a:t>DC bias suppression</a:t>
            </a:r>
          </a:p>
          <a:p>
            <a:pPr marL="342900" indent="-342900">
              <a:buFontTx/>
              <a:buChar char="-"/>
            </a:pPr>
            <a:r>
              <a:rPr lang="en-US" altLang="zh-CN" sz="2000" b="1" dirty="0">
                <a:solidFill>
                  <a:srgbClr val="000000"/>
                </a:solidFill>
                <a:latin typeface="+mj-lt"/>
              </a:rPr>
              <a:t>Simulation</a:t>
            </a:r>
            <a:r>
              <a:rPr lang="zh-CN" altLang="en-US" sz="2000" b="1" dirty="0">
                <a:solidFill>
                  <a:srgbClr val="000000"/>
                </a:solidFill>
                <a:latin typeface="+mj-lt"/>
              </a:rPr>
              <a:t>：</a:t>
            </a:r>
            <a:endParaRPr lang="en-US" altLang="zh-CN" sz="2000" b="1" dirty="0">
              <a:solidFill>
                <a:srgbClr val="000000"/>
              </a:solidFill>
              <a:latin typeface="+mj-lt"/>
            </a:endParaRPr>
          </a:p>
          <a:p>
            <a:pPr marL="342900" indent="-160338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+mj-lt"/>
              </a:rPr>
              <a:t> DC bias ±0.2kV </a:t>
            </a:r>
            <a:r>
              <a:rPr lang="en-US" altLang="zh-CN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 E</a:t>
            </a:r>
            <a:r>
              <a:rPr lang="en-US" altLang="zh-CN" dirty="0">
                <a:solidFill>
                  <a:srgbClr val="000000"/>
                </a:solidFill>
                <a:latin typeface="+mj-lt"/>
              </a:rPr>
              <a:t>xciting new MP</a:t>
            </a:r>
          </a:p>
          <a:p>
            <a:r>
              <a:rPr lang="en-US" altLang="zh-CN" sz="2000" b="1" dirty="0">
                <a:solidFill>
                  <a:srgbClr val="000000"/>
                </a:solidFill>
                <a:latin typeface="+mj-lt"/>
              </a:rPr>
              <a:t>- On-stand test: </a:t>
            </a:r>
          </a:p>
          <a:p>
            <a:pPr marL="355600" lvl="1" indent="-173038">
              <a:buFont typeface="Arial" panose="020B0604020202020204" pitchFamily="34" charset="0"/>
              <a:buChar char="•"/>
            </a:pPr>
            <a:r>
              <a:rPr lang="pl-PL" altLang="zh-CN" dirty="0">
                <a:solidFill>
                  <a:srgbClr val="000000"/>
                </a:solidFill>
                <a:latin typeface="+mj-lt"/>
              </a:rPr>
              <a:t>+0.2kV </a:t>
            </a:r>
            <a:r>
              <a:rPr lang="en-US" altLang="zh-CN" dirty="0">
                <a:solidFill>
                  <a:srgbClr val="000000"/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pl-PL" altLang="zh-CN" dirty="0">
                <a:solidFill>
                  <a:srgbClr val="000000"/>
                </a:solidFill>
                <a:latin typeface="+mj-lt"/>
              </a:rPr>
              <a:t>Fresh MP at 8kW,11kW</a:t>
            </a:r>
            <a:endParaRPr lang="en-US" altLang="zh-CN" dirty="0">
              <a:solidFill>
                <a:srgbClr val="000000"/>
              </a:solidFill>
              <a:latin typeface="+mj-lt"/>
            </a:endParaRPr>
          </a:p>
          <a:p>
            <a:pPr marL="355600" lvl="1" indent="-173038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-0.2 kV 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N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 MP at 5.5 kW</a:t>
            </a:r>
            <a:endParaRPr lang="pl-PL" altLang="zh-CN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8C119E0-9A90-463B-8C7B-88A8402EA5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0" t="5208" r="2309" b="929"/>
          <a:stretch/>
        </p:blipFill>
        <p:spPr>
          <a:xfrm>
            <a:off x="79975" y="3894698"/>
            <a:ext cx="3827686" cy="2160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2A68933F-EB4E-4866-8AC3-98AC1B4391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727" y="4011406"/>
            <a:ext cx="5561909" cy="203454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7B6F0105-911C-4494-9EC2-3FAD3AA29261}"/>
              </a:ext>
            </a:extLst>
          </p:cNvPr>
          <p:cNvSpPr txBox="1"/>
          <p:nvPr/>
        </p:nvSpPr>
        <p:spPr>
          <a:xfrm>
            <a:off x="8985148" y="4870615"/>
            <a:ext cx="3089090" cy="120032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altLang="zh-CN" dirty="0">
                <a:solidFill>
                  <a:schemeClr val="bg1"/>
                </a:solidFill>
              </a:rPr>
              <a:t>Simu.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&amp; test: </a:t>
            </a:r>
            <a:r>
              <a:rPr lang="en-US" altLang="zh-CN" b="1" dirty="0">
                <a:solidFill>
                  <a:srgbClr val="FFFF00"/>
                </a:solidFill>
              </a:rPr>
              <a:t>Agree well</a:t>
            </a:r>
          </a:p>
          <a:p>
            <a:pPr marL="285750" indent="-285750">
              <a:buFontTx/>
              <a:buChar char="-"/>
            </a:pPr>
            <a:r>
              <a:rPr lang="en-US" altLang="zh-CN" dirty="0">
                <a:solidFill>
                  <a:schemeClr val="bg1"/>
                </a:solidFill>
              </a:rPr>
              <a:t>DC bias of</a:t>
            </a:r>
            <a:r>
              <a:rPr lang="en-US" altLang="zh-CN" b="1" dirty="0">
                <a:solidFill>
                  <a:srgbClr val="FFFF00"/>
                </a:solidFill>
              </a:rPr>
              <a:t> +0.8kV </a:t>
            </a:r>
            <a:r>
              <a:rPr lang="en-US" altLang="zh-CN" dirty="0">
                <a:solidFill>
                  <a:schemeClr val="bg1"/>
                </a:solidFill>
              </a:rPr>
              <a:t>is suggested for on-line operation.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532D3EE9-DBFA-4F76-A39B-56D98240D609}"/>
              </a:ext>
            </a:extLst>
          </p:cNvPr>
          <p:cNvSpPr/>
          <p:nvPr/>
        </p:nvSpPr>
        <p:spPr>
          <a:xfrm>
            <a:off x="4858630" y="3131316"/>
            <a:ext cx="2678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zh-CN" sz="1600" dirty="0">
                <a:solidFill>
                  <a:srgbClr val="0000FF"/>
                </a:solidFill>
              </a:rPr>
              <a:t>Simulated</a:t>
            </a:r>
            <a:r>
              <a:rPr lang="en-US" altLang="zh-CN" sz="1600" dirty="0"/>
              <a:t> hard MP band: 10 kW ~ 50 kW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7021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7"/>
    </mc:Choice>
    <mc:Fallback xmlns="">
      <p:transition spd="slow" advTm="5581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4">
            <a:extLst>
              <a:ext uri="{FF2B5EF4-FFF2-40B4-BE49-F238E27FC236}">
                <a16:creationId xmlns:a16="http://schemas.microsoft.com/office/drawing/2014/main" id="{1472617E-D88A-4961-8607-2881C9440DB2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 cavity test: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CA1F48-DED8-48EC-A353-4F11BAEAB3C3}"/>
              </a:ext>
            </a:extLst>
          </p:cNvPr>
          <p:cNvSpPr txBox="1"/>
          <p:nvPr/>
        </p:nvSpPr>
        <p:spPr>
          <a:xfrm>
            <a:off x="0" y="6183389"/>
            <a:ext cx="585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SW: standing wave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9CB73898-139D-4963-BEFB-5A2D91FAF8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01863"/>
              </p:ext>
            </p:extLst>
          </p:nvPr>
        </p:nvGraphicFramePr>
        <p:xfrm>
          <a:off x="159252" y="1004711"/>
          <a:ext cx="8360376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8593">
                  <a:extLst>
                    <a:ext uri="{9D8B030D-6E8A-4147-A177-3AD203B41FA5}">
                      <a16:colId xmlns:a16="http://schemas.microsoft.com/office/drawing/2014/main" val="3722625785"/>
                    </a:ext>
                  </a:extLst>
                </a:gridCol>
                <a:gridCol w="11083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2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8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01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56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Coupler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Time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Power</a:t>
                      </a:r>
                      <a:r>
                        <a:rPr lang="en-US" altLang="zh-CN" sz="2000" baseline="0" dirty="0"/>
                        <a:t> source</a:t>
                      </a:r>
                    </a:p>
                    <a:p>
                      <a:pPr algn="ctr"/>
                      <a:r>
                        <a:rPr lang="en-US" altLang="zh-CN" sz="2000" baseline="0" dirty="0"/>
                        <a:t>(SSA)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Mode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Max. power</a:t>
                      </a:r>
                      <a:r>
                        <a:rPr lang="en-US" altLang="zh-CN" sz="2000" baseline="0" dirty="0"/>
                        <a:t> </a:t>
                      </a:r>
                    </a:p>
                    <a:p>
                      <a:pPr algn="ctr"/>
                      <a:r>
                        <a:rPr lang="en-US" altLang="zh-CN" sz="2000" baseline="0" dirty="0"/>
                        <a:t>reached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000" dirty="0"/>
                        <a:t>Description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823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 err="1"/>
                        <a:t>PoP</a:t>
                      </a:r>
                      <a:endParaRPr lang="en-US" altLang="zh-CN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2018.12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166.6 MHz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/>
                        <a:t> 50 kW </a:t>
                      </a:r>
                      <a:endParaRPr lang="en-US" altLang="zh-CN" sz="18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SW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CW</a:t>
                      </a:r>
                    </a:p>
                    <a:p>
                      <a:pPr algn="ctr"/>
                      <a:r>
                        <a:rPr lang="en-US" altLang="zh-CN" sz="1800" dirty="0"/>
                        <a:t> 50 kW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/>
                        <a:t>PoP</a:t>
                      </a:r>
                      <a:r>
                        <a:rPr lang="en-US" altLang="zh-CN" sz="1800" dirty="0"/>
                        <a:t> HT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137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/>
                        <a:t>Series_2#</a:t>
                      </a:r>
                      <a:endParaRPr lang="en-US" altLang="zh-CN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2023.11</a:t>
                      </a:r>
                      <a:endParaRPr lang="en-US" altLang="zh-CN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166.6 MHz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/>
                        <a:t> 260 kW </a:t>
                      </a:r>
                      <a:endParaRPr lang="en-US" altLang="zh-CN" sz="18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SW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00FF"/>
                          </a:solidFill>
                        </a:rPr>
                        <a:t>CW</a:t>
                      </a:r>
                    </a:p>
                    <a:p>
                      <a:pPr algn="ctr"/>
                      <a:r>
                        <a:rPr lang="en-US" altLang="zh-CN" sz="1800" dirty="0">
                          <a:solidFill>
                            <a:srgbClr val="0000FF"/>
                          </a:solidFill>
                        </a:rPr>
                        <a:t>120 kW</a:t>
                      </a:r>
                      <a:endParaRPr lang="zh-CN" altLang="en-US" sz="1800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/>
                        <a:t>CM1 HT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4520052"/>
                  </a:ext>
                </a:extLst>
              </a:tr>
              <a:tr h="442762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/>
                        <a:t>Series_6#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2025.2</a:t>
                      </a:r>
                      <a:endParaRPr lang="en-US" altLang="zh-CN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/>
                        <a:t>166 MHz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/>
                        <a:t>260 kW</a:t>
                      </a:r>
                      <a:endParaRPr lang="en-US" altLang="zh-CN" sz="18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SW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00FF"/>
                          </a:solidFill>
                        </a:rPr>
                        <a:t>CW</a:t>
                      </a:r>
                    </a:p>
                    <a:p>
                      <a:pPr algn="ctr"/>
                      <a:r>
                        <a:rPr lang="en-US" altLang="zh-CN" sz="1800" dirty="0">
                          <a:solidFill>
                            <a:srgbClr val="0000FF"/>
                          </a:solidFill>
                        </a:rPr>
                        <a:t>120 kW</a:t>
                      </a:r>
                      <a:endParaRPr lang="zh-CN" altLang="en-US" sz="1800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CM2 HT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3882153"/>
                  </a:ext>
                </a:extLst>
              </a:tr>
              <a:tr h="45238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dirty="0"/>
                        <a:t>Series_9#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2025.3</a:t>
                      </a:r>
                      <a:endParaRPr lang="en-US" altLang="zh-CN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166.6 MHz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/>
                        <a:t> 260 kW </a:t>
                      </a:r>
                      <a:endParaRPr lang="en-US" altLang="zh-CN" sz="18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SW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solidFill>
                            <a:srgbClr val="0000FF"/>
                          </a:solidFill>
                        </a:rPr>
                        <a:t>CW</a:t>
                      </a:r>
                    </a:p>
                    <a:p>
                      <a:pPr algn="ctr"/>
                      <a:r>
                        <a:rPr lang="en-US" altLang="zh-CN" sz="1800" dirty="0">
                          <a:solidFill>
                            <a:srgbClr val="0000FF"/>
                          </a:solidFill>
                        </a:rPr>
                        <a:t>120 kW</a:t>
                      </a:r>
                      <a:endParaRPr lang="zh-CN" altLang="en-US" sz="1800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CM3 HT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570745"/>
                  </a:ext>
                </a:extLst>
              </a:tr>
              <a:tr h="4812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Series_7#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2025.5</a:t>
                      </a:r>
                      <a:endParaRPr lang="en-US" altLang="zh-CN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166.6MHz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/>
                        <a:t> 260 kW </a:t>
                      </a:r>
                      <a:endParaRPr lang="en-US" altLang="zh-CN" sz="18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SW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000FF"/>
                          </a:solidFill>
                        </a:rPr>
                        <a:t>CW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000FF"/>
                          </a:solidFill>
                        </a:rPr>
                        <a:t>120 kW</a:t>
                      </a:r>
                      <a:endParaRPr lang="zh-CN" altLang="en-US" sz="1800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CM5 HT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7323629"/>
                  </a:ext>
                </a:extLst>
              </a:tr>
              <a:tr h="4812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Series_8#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2025.6</a:t>
                      </a:r>
                      <a:endParaRPr lang="en-US" altLang="zh-CN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166.6 MHz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aseline="0" dirty="0"/>
                        <a:t> 260 kW </a:t>
                      </a:r>
                      <a:endParaRPr lang="en-US" altLang="zh-CN" sz="18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SW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000FF"/>
                          </a:solidFill>
                        </a:rPr>
                        <a:t>CW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rgbClr val="0000FF"/>
                          </a:solidFill>
                        </a:rPr>
                        <a:t>120 kW</a:t>
                      </a:r>
                      <a:endParaRPr lang="zh-CN" altLang="en-US" sz="1800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CM4 HT</a:t>
                      </a:r>
                      <a:endParaRPr lang="zh-CN" altLang="en-US" sz="1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7147200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D7565F4E-9A26-4675-A1A6-902995D40E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8" t="4091" r="31212" b="8336"/>
          <a:stretch>
            <a:fillRect/>
          </a:stretch>
        </p:blipFill>
        <p:spPr>
          <a:xfrm>
            <a:off x="8629049" y="1295068"/>
            <a:ext cx="3403699" cy="426786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C630D29-6E74-4EA6-BCAF-AB41C66C88B7}"/>
              </a:ext>
            </a:extLst>
          </p:cNvPr>
          <p:cNvSpPr/>
          <p:nvPr/>
        </p:nvSpPr>
        <p:spPr>
          <a:xfrm>
            <a:off x="8645982" y="3429000"/>
            <a:ext cx="1106906" cy="7218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91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0"/>
    </mc:Choice>
    <mc:Fallback xmlns="">
      <p:transition spd="slow" advTm="992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>
            <a:extLst>
              <a:ext uri="{FF2B5EF4-FFF2-40B4-BE49-F238E27FC236}">
                <a16:creationId xmlns:a16="http://schemas.microsoft.com/office/drawing/2014/main" id="{5A467FB2-E07F-4E41-BD33-F6A5211B22AB}"/>
              </a:ext>
            </a:extLst>
          </p:cNvPr>
          <p:cNvGrpSpPr/>
          <p:nvPr/>
        </p:nvGrpSpPr>
        <p:grpSpPr>
          <a:xfrm>
            <a:off x="5575782" y="3130361"/>
            <a:ext cx="2306352" cy="1808511"/>
            <a:chOff x="4673185" y="3600542"/>
            <a:chExt cx="2871705" cy="2201188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53CD69B-15D1-4985-BD19-DF3DEA228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932" r="50779"/>
            <a:stretch/>
          </p:blipFill>
          <p:spPr>
            <a:xfrm>
              <a:off x="4673185" y="3600542"/>
              <a:ext cx="2871705" cy="2201188"/>
            </a:xfrm>
            <a:prstGeom prst="rect">
              <a:avLst/>
            </a:prstGeom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09FE3C81-D8A4-4E6B-98C3-E24B9D2CBF2A}"/>
                </a:ext>
              </a:extLst>
            </p:cNvPr>
            <p:cNvSpPr/>
            <p:nvPr/>
          </p:nvSpPr>
          <p:spPr>
            <a:xfrm>
              <a:off x="5453270" y="3642306"/>
              <a:ext cx="271669" cy="2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E9E60726-B50C-47A1-A6E6-9FA7B5DAA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87" y="3374567"/>
            <a:ext cx="3245649" cy="234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CD4BBC-F930-4F8D-B1E6-6BC5CCDE69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72"/>
          <a:stretch/>
        </p:blipFill>
        <p:spPr>
          <a:xfrm>
            <a:off x="60957" y="790361"/>
            <a:ext cx="3629814" cy="234000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30EF21D-AA67-4CE8-99F6-F8B6CA8165A5}"/>
              </a:ext>
            </a:extLst>
          </p:cNvPr>
          <p:cNvSpPr/>
          <p:nvPr/>
        </p:nvSpPr>
        <p:spPr>
          <a:xfrm>
            <a:off x="514405" y="3071965"/>
            <a:ext cx="27084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+mj-lt"/>
              </a:rPr>
              <a:t>Large performance degradation</a:t>
            </a:r>
            <a:endParaRPr lang="zh-CN" altLang="en-US" sz="1400" dirty="0">
              <a:latin typeface="+mj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40648C8-C7A1-4E88-AE00-541D2829FFC6}"/>
              </a:ext>
            </a:extLst>
          </p:cNvPr>
          <p:cNvSpPr txBox="1"/>
          <p:nvPr/>
        </p:nvSpPr>
        <p:spPr>
          <a:xfrm>
            <a:off x="1725077" y="2446657"/>
            <a:ext cx="1627369" cy="3077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sz="1400" dirty="0"/>
              <a:t>Quench at 1.5 MV</a:t>
            </a:r>
            <a:endParaRPr lang="zh-CN" altLang="en-US" sz="1400" dirty="0"/>
          </a:p>
        </p:txBody>
      </p:sp>
      <p:sp>
        <p:nvSpPr>
          <p:cNvPr id="23" name="标题 4">
            <a:extLst>
              <a:ext uri="{FF2B5EF4-FFF2-40B4-BE49-F238E27FC236}">
                <a16:creationId xmlns:a16="http://schemas.microsoft.com/office/drawing/2014/main" id="{458AFFB8-D9C2-4B8B-99E5-9AFBFEA1D927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On-cavity test: </a:t>
            </a: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Overheating</a:t>
            </a:r>
            <a:r>
              <a:rPr lang="en-US" altLang="zh-CN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</a:t>
            </a:r>
            <a:r>
              <a:rPr lang="en-US" altLang="zh-CN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zh-CN" sz="3200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altLang="zh-CN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Prototype)</a:t>
            </a:r>
            <a:endParaRPr lang="zh-CN" altLang="en-US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C306E68-E5A2-4385-9DE7-6123349163B1}"/>
              </a:ext>
            </a:extLst>
          </p:cNvPr>
          <p:cNvSpPr txBox="1"/>
          <p:nvPr/>
        </p:nvSpPr>
        <p:spPr>
          <a:xfrm>
            <a:off x="169875" y="5775251"/>
            <a:ext cx="3110403" cy="584775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bg1"/>
                </a:solidFill>
              </a:rPr>
              <a:t>Anomalous heat loss (11.1 W) </a:t>
            </a:r>
            <a:r>
              <a:rPr lang="en-US" altLang="zh-CN" sz="1600" b="1" dirty="0">
                <a:solidFill>
                  <a:srgbClr val="FFFF00"/>
                </a:solidFill>
              </a:rPr>
              <a:t>→ Likely mainly from FPC</a:t>
            </a:r>
            <a:endParaRPr lang="zh-CN" altLang="en-US" sz="1600" b="1" dirty="0">
              <a:solidFill>
                <a:srgbClr val="FFFF00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69F997B-2D57-43F1-B2D4-E2ACE1D7E928}"/>
              </a:ext>
            </a:extLst>
          </p:cNvPr>
          <p:cNvSpPr/>
          <p:nvPr/>
        </p:nvSpPr>
        <p:spPr>
          <a:xfrm>
            <a:off x="1343754" y="5378634"/>
            <a:ext cx="18373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 dirty="0">
                <a:solidFill>
                  <a:srgbClr val="000000"/>
                </a:solidFill>
              </a:rPr>
              <a:t>（</a:t>
            </a:r>
            <a:r>
              <a:rPr lang="en-US" altLang="zh-CN" sz="1200" dirty="0" err="1">
                <a:solidFill>
                  <a:srgbClr val="000000"/>
                </a:solidFill>
              </a:rPr>
              <a:t>PoP</a:t>
            </a:r>
            <a:r>
              <a:rPr lang="en-US" altLang="zh-CN" sz="1200" dirty="0">
                <a:solidFill>
                  <a:srgbClr val="000000"/>
                </a:solidFill>
              </a:rPr>
              <a:t>,</a:t>
            </a:r>
            <a:r>
              <a:rPr lang="zh-CN" altLang="en-US" sz="1200" dirty="0">
                <a:solidFill>
                  <a:srgbClr val="000000"/>
                </a:solidFill>
              </a:rPr>
              <a:t> </a:t>
            </a:r>
            <a:r>
              <a:rPr lang="en-US" altLang="zh-CN" sz="1200" dirty="0">
                <a:solidFill>
                  <a:srgbClr val="000000"/>
                </a:solidFill>
              </a:rPr>
              <a:t>HT, </a:t>
            </a:r>
            <a:r>
              <a:rPr lang="en-US" altLang="zh-CN" sz="1200" dirty="0" err="1">
                <a:solidFill>
                  <a:srgbClr val="000000"/>
                </a:solidFill>
              </a:rPr>
              <a:t>Vc</a:t>
            </a:r>
            <a:r>
              <a:rPr lang="en-US" altLang="zh-CN" sz="1200" dirty="0">
                <a:solidFill>
                  <a:srgbClr val="000000"/>
                </a:solidFill>
              </a:rPr>
              <a:t>=1.0MV</a:t>
            </a:r>
            <a:r>
              <a:rPr lang="zh-CN" altLang="en-US" sz="1200" dirty="0">
                <a:solidFill>
                  <a:srgbClr val="000000"/>
                </a:solidFill>
              </a:rPr>
              <a:t>）</a:t>
            </a:r>
            <a:endParaRPr lang="zh-CN" altLang="en-US" sz="1200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0F76DACE-E68B-473B-A8DB-D0AC5BC99B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007" y="2959795"/>
            <a:ext cx="1937749" cy="210253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D0F1F65-DDD9-4D41-9908-5F294208A5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5"/>
          <a:stretch/>
        </p:blipFill>
        <p:spPr>
          <a:xfrm>
            <a:off x="8131878" y="1195274"/>
            <a:ext cx="3268369" cy="200193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D4651A-92E9-409D-8CDE-D6DDF992E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3542" y="1725494"/>
            <a:ext cx="3612901" cy="1234301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C1A9D4AA-A5F1-49C4-A234-E1A1972AE4D1}"/>
              </a:ext>
            </a:extLst>
          </p:cNvPr>
          <p:cNvSpPr/>
          <p:nvPr/>
        </p:nvSpPr>
        <p:spPr>
          <a:xfrm>
            <a:off x="3563427" y="819333"/>
            <a:ext cx="412298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+mj-lt"/>
                <a:ea typeface="宋体" panose="02010600030101010101" pitchFamily="2" charset="-122"/>
              </a:rPr>
              <a:t>Observation:</a:t>
            </a:r>
            <a:r>
              <a:rPr lang="en-US" altLang="zh-CN" dirty="0">
                <a:solidFill>
                  <a:srgbClr val="000000"/>
                </a:solidFill>
                <a:latin typeface="+mj-lt"/>
                <a:ea typeface="宋体" panose="02010600030101010101" pitchFamily="2" charset="-122"/>
              </a:rPr>
              <a:t> Detune </a:t>
            </a:r>
            <a:r>
              <a:rPr lang="en-US" altLang="zh-CN" dirty="0">
                <a:solidFill>
                  <a:srgbClr val="000000"/>
                </a:solidFill>
                <a:latin typeface="+mj-lt"/>
                <a:ea typeface="宋体" panose="02010600030101010101" pitchFamily="2" charset="-122"/>
                <a:sym typeface="Wingdings" panose="05000000000000000000" pitchFamily="2" charset="2"/>
              </a:rPr>
              <a:t> Tuned </a:t>
            </a:r>
          </a:p>
          <a:p>
            <a:r>
              <a:rPr lang="en-US" altLang="zh-CN" sz="1600" dirty="0">
                <a:solidFill>
                  <a:srgbClr val="000000"/>
                </a:solidFill>
                <a:latin typeface="+mj-lt"/>
                <a:ea typeface="宋体" panose="02010600030101010101" pitchFamily="2" charset="-122"/>
                <a:sym typeface="Wingdings" panose="05000000000000000000" pitchFamily="2" charset="2"/>
              </a:rPr>
              <a:t>  </a:t>
            </a:r>
            <a:r>
              <a:rPr lang="en-US" altLang="zh-CN" sz="1600" dirty="0">
                <a:solidFill>
                  <a:srgbClr val="000000"/>
                </a:solidFill>
                <a:latin typeface="+mj-lt"/>
                <a:ea typeface="宋体" panose="02010600030101010101" pitchFamily="2" charset="-122"/>
              </a:rPr>
              <a:t>- Temp at ‘</a:t>
            </a:r>
            <a:r>
              <a:rPr lang="en-US" altLang="zh-CN" sz="1600" dirty="0" err="1">
                <a:solidFill>
                  <a:srgbClr val="000000"/>
                </a:solidFill>
                <a:latin typeface="+mj-lt"/>
                <a:ea typeface="宋体" panose="02010600030101010101" pitchFamily="2" charset="-122"/>
              </a:rPr>
              <a:t>CryoTempB</a:t>
            </a:r>
            <a:r>
              <a:rPr lang="en-US" altLang="zh-CN" sz="1600" dirty="0">
                <a:solidFill>
                  <a:srgbClr val="000000"/>
                </a:solidFill>
                <a:latin typeface="+mj-lt"/>
                <a:ea typeface="宋体" panose="02010600030101010101" pitchFamily="2" charset="-122"/>
              </a:rPr>
              <a:t>’: 6.5 K </a:t>
            </a:r>
            <a:r>
              <a:rPr lang="en-US" altLang="zh-CN" sz="1600" dirty="0">
                <a:solidFill>
                  <a:srgbClr val="000000"/>
                </a:solidFill>
                <a:latin typeface="+mj-lt"/>
                <a:ea typeface="宋体" panose="02010600030101010101" pitchFamily="2" charset="-122"/>
                <a:sym typeface="Wingdings" panose="05000000000000000000" pitchFamily="2" charset="2"/>
              </a:rPr>
              <a:t> 35.0 K</a:t>
            </a:r>
          </a:p>
          <a:p>
            <a:r>
              <a:rPr lang="en-US" altLang="zh-CN" sz="1600" dirty="0">
                <a:solidFill>
                  <a:srgbClr val="000000"/>
                </a:solidFill>
                <a:latin typeface="+mj-lt"/>
                <a:ea typeface="宋体" panose="02010600030101010101" pitchFamily="2" charset="-122"/>
                <a:sym typeface="Wingdings" panose="05000000000000000000" pitchFamily="2" charset="2"/>
              </a:rPr>
              <a:t>  - Total module heat load: </a:t>
            </a:r>
            <a:r>
              <a:rPr lang="en-US" altLang="zh-CN" sz="1600" dirty="0">
                <a:solidFill>
                  <a:srgbClr val="000000"/>
                </a:solidFill>
                <a:latin typeface="+mj-lt"/>
                <a:ea typeface="宋体" panose="02010600030101010101" pitchFamily="2" charset="-122"/>
              </a:rPr>
              <a:t>12 W </a:t>
            </a:r>
            <a:r>
              <a:rPr lang="en-US" altLang="zh-CN" sz="1600" dirty="0">
                <a:solidFill>
                  <a:srgbClr val="000000"/>
                </a:solidFill>
                <a:latin typeface="+mj-lt"/>
                <a:ea typeface="宋体" panose="02010600030101010101" pitchFamily="2" charset="-122"/>
                <a:sym typeface="Wingdings" panose="05000000000000000000" pitchFamily="2" charset="2"/>
              </a:rPr>
              <a:t> 28 W</a:t>
            </a:r>
            <a:endParaRPr lang="zh-CN" altLang="en-US" sz="1600" dirty="0">
              <a:latin typeface="+mj-lt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1E20F68E-6BD8-4D1C-9CD4-32DFDA60E4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5474" y="3797075"/>
            <a:ext cx="4106338" cy="2149111"/>
          </a:xfrm>
          <a:prstGeom prst="rect">
            <a:avLst/>
          </a:prstGeom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654062AB-A7D3-4710-ADA1-0997367B3AE6}"/>
              </a:ext>
            </a:extLst>
          </p:cNvPr>
          <p:cNvSpPr/>
          <p:nvPr/>
        </p:nvSpPr>
        <p:spPr>
          <a:xfrm>
            <a:off x="7679206" y="5946186"/>
            <a:ext cx="4342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+mj-lt"/>
              </a:rPr>
              <a:t>H-field &gt; 1000 A/m in the cavity-coupler 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+mj-lt"/>
              </a:rPr>
              <a:t>interface region (at 1.5MV</a:t>
            </a:r>
            <a:r>
              <a:rPr lang="zh-CN" altLang="en-US" sz="1400" dirty="0">
                <a:solidFill>
                  <a:srgbClr val="000000"/>
                </a:solidFill>
                <a:latin typeface="+mj-lt"/>
              </a:rPr>
              <a:t>）</a:t>
            </a:r>
            <a:endParaRPr lang="zh-CN" altLang="en-US" sz="1400" dirty="0"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0870BAF-86B6-4EEF-8B87-1010B80B13FF}"/>
              </a:ext>
            </a:extLst>
          </p:cNvPr>
          <p:cNvSpPr txBox="1"/>
          <p:nvPr/>
        </p:nvSpPr>
        <p:spPr>
          <a:xfrm>
            <a:off x="7891856" y="860484"/>
            <a:ext cx="4145558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Reason1: Field 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(Detuned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Tuned)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0A92E574-3596-4EC9-B98D-920165741E57}"/>
              </a:ext>
            </a:extLst>
          </p:cNvPr>
          <p:cNvSpPr txBox="1"/>
          <p:nvPr/>
        </p:nvSpPr>
        <p:spPr>
          <a:xfrm>
            <a:off x="7984504" y="3369510"/>
            <a:ext cx="3825086" cy="33855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Reason2: Field </a:t>
            </a:r>
            <a:r>
              <a:rPr lang="en-US" altLang="zh-CN" sz="1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leakage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(Cavity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FPC)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FC1866D-DA11-4F60-A7CD-FE6AEB19670D}"/>
              </a:ext>
            </a:extLst>
          </p:cNvPr>
          <p:cNvSpPr/>
          <p:nvPr/>
        </p:nvSpPr>
        <p:spPr>
          <a:xfrm>
            <a:off x="3583038" y="5751147"/>
            <a:ext cx="4103376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+mj-lt"/>
              </a:rPr>
              <a:t>Cavity–coupler interface overheating </a:t>
            </a:r>
            <a:r>
              <a:rPr lang="en-US" altLang="zh-CN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altLang="zh-CN" dirty="0">
                <a:solidFill>
                  <a:schemeClr val="bg1"/>
                </a:solidFill>
                <a:latin typeface="+mj-lt"/>
              </a:rPr>
              <a:t> Thermal runaway </a:t>
            </a:r>
            <a:r>
              <a:rPr lang="en-US" altLang="zh-CN" dirty="0">
                <a:solidFill>
                  <a:schemeClr val="bg1"/>
                </a:solidFill>
                <a:latin typeface="+mj-lt"/>
                <a:sym typeface="Wingdings" panose="05000000000000000000" pitchFamily="2" charset="2"/>
              </a:rPr>
              <a:t> Cavity q</a:t>
            </a:r>
            <a:r>
              <a:rPr lang="en-US" altLang="zh-CN" dirty="0">
                <a:solidFill>
                  <a:schemeClr val="bg1"/>
                </a:solidFill>
                <a:latin typeface="+mj-lt"/>
              </a:rPr>
              <a:t>uench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7A6624E-AB3F-4706-B2DC-55E92F25E6DD}"/>
              </a:ext>
            </a:extLst>
          </p:cNvPr>
          <p:cNvSpPr txBox="1"/>
          <p:nvPr/>
        </p:nvSpPr>
        <p:spPr>
          <a:xfrm>
            <a:off x="6189293" y="3233742"/>
            <a:ext cx="1211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>
                <a:latin typeface="+mj-lt"/>
              </a:rPr>
              <a:t>11.4 K&gt;9.3 K</a:t>
            </a:r>
            <a:endParaRPr lang="zh-CN" altLang="en-US" sz="1400" dirty="0">
              <a:latin typeface="+mj-lt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69929EA-BFE0-4567-9E29-31FA272B1578}"/>
              </a:ext>
            </a:extLst>
          </p:cNvPr>
          <p:cNvSpPr/>
          <p:nvPr/>
        </p:nvSpPr>
        <p:spPr>
          <a:xfrm>
            <a:off x="3560612" y="5088110"/>
            <a:ext cx="433897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+mj-lt"/>
              </a:rPr>
              <a:t>Simulation: </a:t>
            </a:r>
            <a:r>
              <a:rPr lang="en-US" altLang="zh-CN" sz="1600" dirty="0" err="1">
                <a:solidFill>
                  <a:srgbClr val="000000"/>
                </a:solidFill>
                <a:latin typeface="+mj-lt"/>
              </a:rPr>
              <a:t>T_max</a:t>
            </a:r>
            <a:r>
              <a:rPr lang="en-US" altLang="zh-CN" sz="1600" dirty="0">
                <a:solidFill>
                  <a:srgbClr val="000000"/>
                </a:solidFill>
                <a:latin typeface="+mj-lt"/>
              </a:rPr>
              <a:t> on the Nb extension tube </a:t>
            </a:r>
            <a:r>
              <a:rPr lang="en-US" altLang="zh-CN" sz="1600" b="1" dirty="0">
                <a:solidFill>
                  <a:srgbClr val="0000FF"/>
                </a:solidFill>
                <a:latin typeface="+mj-lt"/>
              </a:rPr>
              <a:t>11.4 K </a:t>
            </a:r>
            <a:r>
              <a:rPr lang="en-US" altLang="zh-CN" sz="1600" dirty="0">
                <a:solidFill>
                  <a:srgbClr val="000000"/>
                </a:solidFill>
                <a:latin typeface="+mj-lt"/>
              </a:rPr>
              <a:t>(</a:t>
            </a:r>
            <a:r>
              <a:rPr lang="en-US" altLang="zh-CN" sz="1600" dirty="0" err="1">
                <a:solidFill>
                  <a:srgbClr val="000000"/>
                </a:solidFill>
                <a:latin typeface="+mj-lt"/>
              </a:rPr>
              <a:t>Vc</a:t>
            </a:r>
            <a:r>
              <a:rPr lang="en-US" altLang="zh-CN" sz="1600" dirty="0">
                <a:solidFill>
                  <a:srgbClr val="000000"/>
                </a:solidFill>
                <a:latin typeface="+mj-lt"/>
              </a:rPr>
              <a:t>=1.5MV, He flow:14.4 </a:t>
            </a:r>
            <a:r>
              <a:rPr lang="en-US" altLang="zh-CN" sz="1600" dirty="0" err="1">
                <a:solidFill>
                  <a:srgbClr val="000000"/>
                </a:solidFill>
                <a:latin typeface="+mj-lt"/>
              </a:rPr>
              <a:t>slm</a:t>
            </a:r>
            <a:r>
              <a:rPr lang="en-US" altLang="zh-CN" sz="1600" dirty="0">
                <a:solidFill>
                  <a:srgbClr val="000000"/>
                </a:solidFill>
                <a:latin typeface="+mj-lt"/>
              </a:rPr>
              <a:t>) </a:t>
            </a:r>
            <a:endParaRPr lang="zh-CN" altLang="en-US" sz="1600" dirty="0">
              <a:latin typeface="+mj-lt"/>
            </a:endParaRPr>
          </a:p>
        </p:txBody>
      </p:sp>
      <p:sp>
        <p:nvSpPr>
          <p:cNvPr id="2" name="箭头: 右弧形 1">
            <a:extLst>
              <a:ext uri="{FF2B5EF4-FFF2-40B4-BE49-F238E27FC236}">
                <a16:creationId xmlns:a16="http://schemas.microsoft.com/office/drawing/2014/main" id="{A2C11EFB-9C4D-4FB4-92A4-5E934A1DA948}"/>
              </a:ext>
            </a:extLst>
          </p:cNvPr>
          <p:cNvSpPr/>
          <p:nvPr/>
        </p:nvSpPr>
        <p:spPr>
          <a:xfrm>
            <a:off x="7306443" y="2446657"/>
            <a:ext cx="286404" cy="441180"/>
          </a:xfrm>
          <a:prstGeom prst="curved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左大括号 3">
            <a:extLst>
              <a:ext uri="{FF2B5EF4-FFF2-40B4-BE49-F238E27FC236}">
                <a16:creationId xmlns:a16="http://schemas.microsoft.com/office/drawing/2014/main" id="{A5DA68A1-FCC8-4C91-8D5C-C3B8861B53E7}"/>
              </a:ext>
            </a:extLst>
          </p:cNvPr>
          <p:cNvSpPr/>
          <p:nvPr/>
        </p:nvSpPr>
        <p:spPr>
          <a:xfrm>
            <a:off x="7678320" y="1154337"/>
            <a:ext cx="198541" cy="2387181"/>
          </a:xfrm>
          <a:prstGeom prst="leftBrace">
            <a:avLst>
              <a:gd name="adj1" fmla="val 8333"/>
              <a:gd name="adj2" fmla="val 63658"/>
            </a:avLst>
          </a:prstGeom>
          <a:ln w="381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7E0D301-B9BB-4B7A-AA13-CAB196687A51}"/>
              </a:ext>
            </a:extLst>
          </p:cNvPr>
          <p:cNvCxnSpPr>
            <a:cxnSpLocks/>
          </p:cNvCxnSpPr>
          <p:nvPr/>
        </p:nvCxnSpPr>
        <p:spPr>
          <a:xfrm>
            <a:off x="3515637" y="761329"/>
            <a:ext cx="0" cy="570807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A4DE1944-6CF4-4BEE-AE79-A97C80CA3C4F}"/>
              </a:ext>
            </a:extLst>
          </p:cNvPr>
          <p:cNvCxnSpPr>
            <a:cxnSpLocks/>
          </p:cNvCxnSpPr>
          <p:nvPr/>
        </p:nvCxnSpPr>
        <p:spPr>
          <a:xfrm flipH="1">
            <a:off x="3515638" y="2970365"/>
            <a:ext cx="4214827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04B7B71F-23EE-4BF7-9584-CE0C73264917}"/>
              </a:ext>
            </a:extLst>
          </p:cNvPr>
          <p:cNvCxnSpPr>
            <a:cxnSpLocks/>
          </p:cNvCxnSpPr>
          <p:nvPr/>
        </p:nvCxnSpPr>
        <p:spPr>
          <a:xfrm flipH="1" flipV="1">
            <a:off x="7730465" y="3050118"/>
            <a:ext cx="27072" cy="341928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02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748"/>
    </mc:Choice>
    <mc:Fallback xmlns="">
      <p:transition spd="slow" advTm="77274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06BAAD40-D8EF-4E67-9D58-3F24858A35EF}"/>
              </a:ext>
            </a:extLst>
          </p:cNvPr>
          <p:cNvGrpSpPr/>
          <p:nvPr/>
        </p:nvGrpSpPr>
        <p:grpSpPr>
          <a:xfrm>
            <a:off x="317202" y="1522008"/>
            <a:ext cx="2981907" cy="2120730"/>
            <a:chOff x="220440" y="954156"/>
            <a:chExt cx="3293705" cy="2325925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F3DAE8A1-E345-42D4-B4B3-2B4F34B1E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262"/>
            <a:stretch/>
          </p:blipFill>
          <p:spPr>
            <a:xfrm>
              <a:off x="220440" y="954156"/>
              <a:ext cx="3293705" cy="2325925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C831332-CBD3-4374-8C8A-A6A5DEF28531}"/>
                </a:ext>
              </a:extLst>
            </p:cNvPr>
            <p:cNvSpPr/>
            <p:nvPr/>
          </p:nvSpPr>
          <p:spPr>
            <a:xfrm>
              <a:off x="960783" y="954157"/>
              <a:ext cx="271669" cy="2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1" name="标题 4">
            <a:extLst>
              <a:ext uri="{FF2B5EF4-FFF2-40B4-BE49-F238E27FC236}">
                <a16:creationId xmlns:a16="http://schemas.microsoft.com/office/drawing/2014/main" id="{CE94136E-202A-4854-A310-42C3F82D96D0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On-cavity test: </a:t>
            </a:r>
            <a:r>
              <a:rPr lang="en-US" altLang="zh-CN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Overheating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 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(PoP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CM1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A1B6549-0B03-4D92-A461-E60258D87AFE}"/>
              </a:ext>
            </a:extLst>
          </p:cNvPr>
          <p:cNvSpPr txBox="1"/>
          <p:nvPr/>
        </p:nvSpPr>
        <p:spPr>
          <a:xfrm>
            <a:off x="166838" y="838054"/>
            <a:ext cx="3530519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Solution1: Increasing Helium gas flow rate </a:t>
            </a:r>
            <a:r>
              <a:rPr lang="en-US" altLang="zh-CN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yielded little improvement 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F8D6B6F-5CCE-4E55-ADC0-365CC8E96963}"/>
              </a:ext>
            </a:extLst>
          </p:cNvPr>
          <p:cNvSpPr txBox="1"/>
          <p:nvPr/>
        </p:nvSpPr>
        <p:spPr>
          <a:xfrm>
            <a:off x="1110437" y="1833507"/>
            <a:ext cx="122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>
                <a:latin typeface="+mj-lt"/>
              </a:rPr>
              <a:t>10.9 K&gt;9.3 K</a:t>
            </a:r>
            <a:endParaRPr lang="zh-CN" altLang="en-US" sz="1400" dirty="0">
              <a:latin typeface="+mj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E9E85DE-BE68-4BEE-BF33-D3E85974DA36}"/>
              </a:ext>
            </a:extLst>
          </p:cNvPr>
          <p:cNvSpPr/>
          <p:nvPr/>
        </p:nvSpPr>
        <p:spPr>
          <a:xfrm>
            <a:off x="38361" y="3554739"/>
            <a:ext cx="3446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+mj-lt"/>
              </a:rPr>
              <a:t>Simulated </a:t>
            </a:r>
            <a:r>
              <a:rPr lang="en-US" altLang="zh-CN" sz="1400" dirty="0" err="1">
                <a:latin typeface="+mj-lt"/>
              </a:rPr>
              <a:t>T_max</a:t>
            </a:r>
            <a:r>
              <a:rPr lang="en-US" altLang="zh-CN" sz="1400" dirty="0">
                <a:latin typeface="+mj-lt"/>
              </a:rPr>
              <a:t> on the Nb extension tube </a:t>
            </a:r>
            <a:r>
              <a:rPr lang="en-US" altLang="zh-CN" sz="1400" b="1" dirty="0">
                <a:solidFill>
                  <a:srgbClr val="0000FF"/>
                </a:solidFill>
                <a:latin typeface="+mj-lt"/>
              </a:rPr>
              <a:t>10.9 K</a:t>
            </a:r>
            <a:r>
              <a:rPr lang="en-US" altLang="zh-CN" sz="1400" dirty="0">
                <a:latin typeface="+mj-lt"/>
              </a:rPr>
              <a:t> (</a:t>
            </a:r>
            <a:r>
              <a:rPr lang="en-US" altLang="zh-CN" sz="1400" dirty="0" err="1">
                <a:latin typeface="+mj-lt"/>
              </a:rPr>
              <a:t>Vc</a:t>
            </a:r>
            <a:r>
              <a:rPr lang="en-US" altLang="zh-CN" sz="1400" dirty="0">
                <a:latin typeface="+mj-lt"/>
              </a:rPr>
              <a:t>=1.5MV, He flow: </a:t>
            </a:r>
            <a:r>
              <a:rPr lang="en-US" altLang="zh-CN" sz="1400" b="1" dirty="0">
                <a:solidFill>
                  <a:srgbClr val="0000FF"/>
                </a:solidFill>
                <a:latin typeface="+mj-lt"/>
              </a:rPr>
              <a:t>50 </a:t>
            </a:r>
            <a:r>
              <a:rPr lang="en-US" altLang="zh-CN" sz="1400" b="1" dirty="0" err="1">
                <a:solidFill>
                  <a:srgbClr val="0000FF"/>
                </a:solidFill>
                <a:latin typeface="+mj-lt"/>
              </a:rPr>
              <a:t>slm</a:t>
            </a:r>
            <a:r>
              <a:rPr lang="en-US" altLang="zh-CN" sz="1400" dirty="0">
                <a:latin typeface="+mj-lt"/>
              </a:rPr>
              <a:t>) </a:t>
            </a:r>
            <a:endParaRPr lang="zh-CN" altLang="en-US" sz="1400" dirty="0">
              <a:latin typeface="+mj-lt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BB659270-C382-44AE-B984-CEA660ADD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149" y="796725"/>
            <a:ext cx="4281691" cy="2587985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6712AD9-8DAF-46B0-9A04-75EC98B63E65}"/>
              </a:ext>
            </a:extLst>
          </p:cNvPr>
          <p:cNvSpPr/>
          <p:nvPr/>
        </p:nvSpPr>
        <p:spPr>
          <a:xfrm>
            <a:off x="4546846" y="3318261"/>
            <a:ext cx="36322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+mj-lt"/>
              </a:rPr>
              <a:t>H-field along the FPC’s outer conductor</a:t>
            </a:r>
            <a:endParaRPr lang="zh-CN" altLang="en-US" sz="1400" dirty="0">
              <a:latin typeface="+mj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1B6BFF3B-4AF7-41F6-A344-D2B3AC705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741" y="4053246"/>
            <a:ext cx="2713782" cy="215662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9C8CE30-B098-4EB9-8053-19560CC7D2C9}"/>
              </a:ext>
            </a:extLst>
          </p:cNvPr>
          <p:cNvSpPr/>
          <p:nvPr/>
        </p:nvSpPr>
        <p:spPr>
          <a:xfrm>
            <a:off x="191306" y="6209869"/>
            <a:ext cx="29819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rgbClr val="000000"/>
                </a:solidFill>
              </a:rPr>
              <a:t>Simulated 4.2K heat loss from FPC</a:t>
            </a:r>
            <a:endParaRPr lang="zh-CN" altLang="en-US" sz="1400" dirty="0"/>
          </a:p>
        </p:txBody>
      </p: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4F0A58FA-156C-407F-AD50-AF17F4BFC929}"/>
              </a:ext>
            </a:extLst>
          </p:cNvPr>
          <p:cNvGrpSpPr/>
          <p:nvPr/>
        </p:nvGrpSpPr>
        <p:grpSpPr>
          <a:xfrm>
            <a:off x="3485011" y="3779493"/>
            <a:ext cx="2148254" cy="2520000"/>
            <a:chOff x="161090" y="3685786"/>
            <a:chExt cx="2148254" cy="2520000"/>
          </a:xfrm>
        </p:grpSpPr>
        <p:pic>
          <p:nvPicPr>
            <p:cNvPr id="65" name="内容占位符 3">
              <a:extLst>
                <a:ext uri="{FF2B5EF4-FFF2-40B4-BE49-F238E27FC236}">
                  <a16:creationId xmlns:a16="http://schemas.microsoft.com/office/drawing/2014/main" id="{F40DB1A8-BA30-43D8-A1B7-5A5914F1A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49" b="3427"/>
            <a:stretch/>
          </p:blipFill>
          <p:spPr>
            <a:xfrm rot="5400000">
              <a:off x="-24783" y="3871659"/>
              <a:ext cx="2520000" cy="2148254"/>
            </a:xfrm>
            <a:prstGeom prst="rect">
              <a:avLst/>
            </a:prstGeom>
          </p:spPr>
        </p:pic>
        <p:sp>
          <p:nvSpPr>
            <p:cNvPr id="66" name="左大括号 65">
              <a:extLst>
                <a:ext uri="{FF2B5EF4-FFF2-40B4-BE49-F238E27FC236}">
                  <a16:creationId xmlns:a16="http://schemas.microsoft.com/office/drawing/2014/main" id="{B970D1CB-DADF-45DA-AD95-C92DB702E0BC}"/>
                </a:ext>
              </a:extLst>
            </p:cNvPr>
            <p:cNvSpPr/>
            <p:nvPr/>
          </p:nvSpPr>
          <p:spPr>
            <a:xfrm>
              <a:off x="1211386" y="4752180"/>
              <a:ext cx="192157" cy="156370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E8F14F48-2BDE-49C2-A083-366ABF898007}"/>
                </a:ext>
              </a:extLst>
            </p:cNvPr>
            <p:cNvSpPr txBox="1"/>
            <p:nvPr/>
          </p:nvSpPr>
          <p:spPr>
            <a:xfrm>
              <a:off x="557040" y="4475181"/>
              <a:ext cx="6543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rgbClr val="C00000"/>
                  </a:solidFill>
                </a:rPr>
                <a:t>80 mm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7E736E53-9F31-4FAB-A080-EF76E7D3870F}"/>
              </a:ext>
            </a:extLst>
          </p:cNvPr>
          <p:cNvGrpSpPr/>
          <p:nvPr/>
        </p:nvGrpSpPr>
        <p:grpSpPr>
          <a:xfrm>
            <a:off x="6842035" y="3703001"/>
            <a:ext cx="2269957" cy="2520000"/>
            <a:chOff x="3437129" y="3685786"/>
            <a:chExt cx="2269957" cy="2520000"/>
          </a:xfrm>
        </p:grpSpPr>
        <p:pic>
          <p:nvPicPr>
            <p:cNvPr id="69" name="内容占位符 3">
              <a:extLst>
                <a:ext uri="{FF2B5EF4-FFF2-40B4-BE49-F238E27FC236}">
                  <a16:creationId xmlns:a16="http://schemas.microsoft.com/office/drawing/2014/main" id="{712590F6-B769-4DA8-80E0-FA2C5872E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584"/>
            <a:stretch/>
          </p:blipFill>
          <p:spPr>
            <a:xfrm>
              <a:off x="3437129" y="3685786"/>
              <a:ext cx="2269957" cy="2520000"/>
            </a:xfrm>
            <a:prstGeom prst="rect">
              <a:avLst/>
            </a:prstGeom>
          </p:spPr>
        </p:pic>
        <p:sp>
          <p:nvSpPr>
            <p:cNvPr id="70" name="左大括号 69">
              <a:extLst>
                <a:ext uri="{FF2B5EF4-FFF2-40B4-BE49-F238E27FC236}">
                  <a16:creationId xmlns:a16="http://schemas.microsoft.com/office/drawing/2014/main" id="{8B789608-964F-46F2-8A23-9EF429B2F7DD}"/>
                </a:ext>
              </a:extLst>
            </p:cNvPr>
            <p:cNvSpPr/>
            <p:nvPr/>
          </p:nvSpPr>
          <p:spPr>
            <a:xfrm>
              <a:off x="4572000" y="4779963"/>
              <a:ext cx="258763" cy="257175"/>
            </a:xfrm>
            <a:prstGeom prst="leftBrace">
              <a:avLst>
                <a:gd name="adj1" fmla="val 8333"/>
                <a:gd name="adj2" fmla="val 49383"/>
              </a:avLst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4AD1F935-E50A-4B83-8661-037BF3261A09}"/>
                </a:ext>
              </a:extLst>
            </p:cNvPr>
            <p:cNvSpPr txBox="1"/>
            <p:nvPr/>
          </p:nvSpPr>
          <p:spPr>
            <a:xfrm>
              <a:off x="3930239" y="4553914"/>
              <a:ext cx="73930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1200" dirty="0">
                  <a:solidFill>
                    <a:srgbClr val="C00000"/>
                  </a:solidFill>
                </a:rPr>
                <a:t>120 mm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72" name="TextBox 14">
            <a:extLst>
              <a:ext uri="{FF2B5EF4-FFF2-40B4-BE49-F238E27FC236}">
                <a16:creationId xmlns:a16="http://schemas.microsoft.com/office/drawing/2014/main" id="{7EA9F4CE-49E4-4056-A6B4-2DAC03C54E96}"/>
              </a:ext>
            </a:extLst>
          </p:cNvPr>
          <p:cNvSpPr txBox="1"/>
          <p:nvPr/>
        </p:nvSpPr>
        <p:spPr>
          <a:xfrm>
            <a:off x="5394647" y="4549983"/>
            <a:ext cx="1692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40mm extension of Nb tube</a:t>
            </a:r>
          </a:p>
        </p:txBody>
      </p:sp>
      <p:sp>
        <p:nvSpPr>
          <p:cNvPr id="73" name="箭头: 右 72">
            <a:extLst>
              <a:ext uri="{FF2B5EF4-FFF2-40B4-BE49-F238E27FC236}">
                <a16:creationId xmlns:a16="http://schemas.microsoft.com/office/drawing/2014/main" id="{BA0C5E7A-F53F-4B3A-A69D-82F8FB1E7E9B}"/>
              </a:ext>
            </a:extLst>
          </p:cNvPr>
          <p:cNvSpPr/>
          <p:nvPr/>
        </p:nvSpPr>
        <p:spPr>
          <a:xfrm>
            <a:off x="5556134" y="5115486"/>
            <a:ext cx="1411942" cy="197998"/>
          </a:xfrm>
          <a:prstGeom prst="rightArrow">
            <a:avLst>
              <a:gd name="adj1" fmla="val 50000"/>
              <a:gd name="adj2" fmla="val 131957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DE521CBA-EC23-48BD-808F-DBE22471FCD7}"/>
              </a:ext>
            </a:extLst>
          </p:cNvPr>
          <p:cNvGrpSpPr/>
          <p:nvPr/>
        </p:nvGrpSpPr>
        <p:grpSpPr>
          <a:xfrm>
            <a:off x="9159928" y="898842"/>
            <a:ext cx="2670470" cy="2383749"/>
            <a:chOff x="8980095" y="3667538"/>
            <a:chExt cx="3234375" cy="2724285"/>
          </a:xfrm>
        </p:grpSpPr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556E2B11-AF2F-4AAD-AD63-CE6CD04428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5407"/>
            <a:stretch/>
          </p:blipFill>
          <p:spPr>
            <a:xfrm>
              <a:off x="8980095" y="3667538"/>
              <a:ext cx="3234375" cy="2724285"/>
            </a:xfrm>
            <a:prstGeom prst="rect">
              <a:avLst/>
            </a:prstGeom>
          </p:spPr>
        </p:pic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192EC5B0-D85C-4993-AE68-E72BC22DE412}"/>
                </a:ext>
              </a:extLst>
            </p:cNvPr>
            <p:cNvSpPr/>
            <p:nvPr/>
          </p:nvSpPr>
          <p:spPr>
            <a:xfrm>
              <a:off x="9704501" y="3667539"/>
              <a:ext cx="271669" cy="265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8" name="矩形 77">
            <a:extLst>
              <a:ext uri="{FF2B5EF4-FFF2-40B4-BE49-F238E27FC236}">
                <a16:creationId xmlns:a16="http://schemas.microsoft.com/office/drawing/2014/main" id="{CE8F1E58-21E0-447E-A527-F03D1E68902C}"/>
              </a:ext>
            </a:extLst>
          </p:cNvPr>
          <p:cNvSpPr/>
          <p:nvPr/>
        </p:nvSpPr>
        <p:spPr>
          <a:xfrm>
            <a:off x="8662527" y="3234640"/>
            <a:ext cx="34554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00"/>
                </a:solidFill>
                <a:latin typeface="+mj-lt"/>
              </a:rPr>
              <a:t>After 120 mm elongation: </a:t>
            </a:r>
          </a:p>
          <a:p>
            <a:pPr algn="ctr"/>
            <a:r>
              <a:rPr lang="en-US" altLang="zh-CN" sz="1400" dirty="0">
                <a:solidFill>
                  <a:srgbClr val="000000"/>
                </a:solidFill>
                <a:latin typeface="+mj-lt"/>
              </a:rPr>
              <a:t>Simulated </a:t>
            </a:r>
            <a:r>
              <a:rPr lang="en-US" altLang="zh-CN" sz="1400" dirty="0" err="1">
                <a:solidFill>
                  <a:srgbClr val="000000"/>
                </a:solidFill>
                <a:latin typeface="+mj-lt"/>
              </a:rPr>
              <a:t>T_max</a:t>
            </a:r>
            <a:r>
              <a:rPr lang="en-US" altLang="zh-CN" sz="1400" dirty="0">
                <a:solidFill>
                  <a:srgbClr val="000000"/>
                </a:solidFill>
                <a:latin typeface="+mj-lt"/>
              </a:rPr>
              <a:t> of the </a:t>
            </a:r>
            <a:r>
              <a:rPr lang="en-US" altLang="zh-CN" sz="1400" dirty="0" err="1">
                <a:solidFill>
                  <a:srgbClr val="000000"/>
                </a:solidFill>
                <a:latin typeface="+mj-lt"/>
              </a:rPr>
              <a:t>Nb</a:t>
            </a:r>
            <a:r>
              <a:rPr lang="en-US" altLang="zh-CN" sz="1400" dirty="0">
                <a:solidFill>
                  <a:srgbClr val="000000"/>
                </a:solidFill>
                <a:latin typeface="+mj-lt"/>
              </a:rPr>
              <a:t> tube </a:t>
            </a:r>
            <a:r>
              <a:rPr lang="en-US" altLang="zh-CN" sz="1400" b="1" dirty="0">
                <a:solidFill>
                  <a:srgbClr val="0000FF"/>
                </a:solidFill>
                <a:latin typeface="+mj-lt"/>
              </a:rPr>
              <a:t>4.8 K</a:t>
            </a:r>
            <a:r>
              <a:rPr lang="en-US" altLang="zh-CN" sz="1400" b="1" dirty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altLang="zh-CN" sz="1400" dirty="0"/>
              <a:t>(</a:t>
            </a:r>
            <a:r>
              <a:rPr lang="en-US" altLang="zh-CN" sz="1400" dirty="0" err="1"/>
              <a:t>Vc</a:t>
            </a:r>
            <a:r>
              <a:rPr lang="en-US" altLang="zh-CN" sz="1400" dirty="0"/>
              <a:t>=1.5MV, He flow: </a:t>
            </a:r>
            <a:r>
              <a:rPr lang="en-US" altLang="zh-CN" sz="1400" b="1" dirty="0">
                <a:solidFill>
                  <a:srgbClr val="0000FF"/>
                </a:solidFill>
              </a:rPr>
              <a:t>14.4 </a:t>
            </a:r>
            <a:r>
              <a:rPr lang="en-US" altLang="zh-CN" sz="1400" b="1" dirty="0" err="1">
                <a:solidFill>
                  <a:srgbClr val="0000FF"/>
                </a:solidFill>
              </a:rPr>
              <a:t>slm</a:t>
            </a:r>
            <a:r>
              <a:rPr lang="en-US" altLang="zh-CN" sz="1400" dirty="0"/>
              <a:t>) </a:t>
            </a:r>
            <a:endParaRPr lang="zh-CN" altLang="en-US" sz="1400" dirty="0">
              <a:latin typeface="+mj-lt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AD4A300E-0F3B-4B5E-8F06-24578A1AE888}"/>
              </a:ext>
            </a:extLst>
          </p:cNvPr>
          <p:cNvSpPr txBox="1"/>
          <p:nvPr/>
        </p:nvSpPr>
        <p:spPr>
          <a:xfrm>
            <a:off x="9834719" y="1151821"/>
            <a:ext cx="122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dirty="0">
                <a:latin typeface="+mj-lt"/>
              </a:rPr>
              <a:t>4.8 K &lt; 9.3 K</a:t>
            </a:r>
            <a:endParaRPr lang="zh-CN" altLang="en-US" sz="1400" dirty="0">
              <a:latin typeface="+mj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CBCF0207-1ACE-4AF6-952A-9FD436545696}"/>
              </a:ext>
            </a:extLst>
          </p:cNvPr>
          <p:cNvSpPr txBox="1"/>
          <p:nvPr/>
        </p:nvSpPr>
        <p:spPr>
          <a:xfrm>
            <a:off x="4195115" y="6225257"/>
            <a:ext cx="35096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T. Huang 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200" i="1" dirty="0">
                <a:latin typeface="Arial" panose="020B0604020202020204" pitchFamily="34" charset="0"/>
                <a:cs typeface="Arial" panose="020B0604020202020204" pitchFamily="34" charset="0"/>
              </a:rPr>
              <a:t>AIP Advances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 11, 045024 (2021).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18">
            <a:extLst>
              <a:ext uri="{FF2B5EF4-FFF2-40B4-BE49-F238E27FC236}">
                <a16:creationId xmlns:a16="http://schemas.microsoft.com/office/drawing/2014/main" id="{37AB9304-BD08-4E9D-9B2F-EF9EC54B04D2}"/>
              </a:ext>
            </a:extLst>
          </p:cNvPr>
          <p:cNvSpPr txBox="1"/>
          <p:nvPr/>
        </p:nvSpPr>
        <p:spPr>
          <a:xfrm>
            <a:off x="9039199" y="4549983"/>
            <a:ext cx="2990088" cy="16389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 dirty="0"/>
              <a:t>Solution 2: Elongate the Nb ext. tube at the coupler port from </a:t>
            </a:r>
            <a:r>
              <a:rPr lang="en-US" altLang="zh-CN" sz="1400" b="1" dirty="0">
                <a:solidFill>
                  <a:srgbClr val="FFFF00"/>
                </a:solidFill>
              </a:rPr>
              <a:t>80mm to 120mm</a:t>
            </a:r>
          </a:p>
          <a:p>
            <a:pPr marL="285750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altLang="zh-CN" sz="1400" dirty="0"/>
              <a:t>After mod.</a:t>
            </a:r>
            <a:r>
              <a:rPr lang="en-US" altLang="zh-CN" sz="1400" dirty="0">
                <a:sym typeface="Wingdings" panose="05000000000000000000" pitchFamily="2" charset="2"/>
              </a:rPr>
              <a:t> (1.5MV, 14.4 </a:t>
            </a:r>
            <a:r>
              <a:rPr lang="en-US" altLang="zh-CN" sz="1400" dirty="0" err="1">
                <a:sym typeface="Wingdings" panose="05000000000000000000" pitchFamily="2" charset="2"/>
              </a:rPr>
              <a:t>slm</a:t>
            </a:r>
            <a:r>
              <a:rPr lang="en-US" altLang="zh-CN" sz="1400" dirty="0">
                <a:sym typeface="Wingdings" panose="05000000000000000000" pitchFamily="2" charset="2"/>
              </a:rPr>
              <a:t>)</a:t>
            </a:r>
            <a:endParaRPr lang="en-US" altLang="zh-CN" sz="1400" dirty="0"/>
          </a:p>
          <a:p>
            <a:pPr marL="268288" indent="-268288"/>
            <a:r>
              <a:rPr lang="en-US" altLang="zh-CN" sz="1400" dirty="0"/>
              <a:t>  - 4K heat loss from coupler: </a:t>
            </a:r>
            <a:r>
              <a:rPr lang="en-US" altLang="zh-CN" sz="1400" b="1" dirty="0">
                <a:solidFill>
                  <a:srgbClr val="FFFF00"/>
                </a:solidFill>
              </a:rPr>
              <a:t>7.7W </a:t>
            </a:r>
            <a:r>
              <a:rPr lang="en-US" altLang="zh-CN" sz="1400" b="1" dirty="0">
                <a:solidFill>
                  <a:srgbClr val="FFFF00"/>
                </a:solidFill>
                <a:sym typeface="Wingdings" panose="05000000000000000000" pitchFamily="2" charset="2"/>
              </a:rPr>
              <a:t> 1.8W</a:t>
            </a:r>
          </a:p>
          <a:p>
            <a:r>
              <a:rPr lang="en-US" altLang="zh-CN" sz="1400" dirty="0">
                <a:sym typeface="Wingdings" panose="05000000000000000000" pitchFamily="2" charset="2"/>
              </a:rPr>
              <a:t>  - </a:t>
            </a:r>
            <a:r>
              <a:rPr lang="en-US" altLang="zh-CN" sz="1400" dirty="0" err="1">
                <a:sym typeface="Wingdings" panose="05000000000000000000" pitchFamily="2" charset="2"/>
              </a:rPr>
              <a:t>T_max</a:t>
            </a:r>
            <a:r>
              <a:rPr lang="en-US" altLang="zh-CN" sz="1400" dirty="0">
                <a:sym typeface="Wingdings" panose="05000000000000000000" pitchFamily="2" charset="2"/>
              </a:rPr>
              <a:t> of Nb: </a:t>
            </a:r>
            <a:r>
              <a:rPr lang="en-US" altLang="zh-CN" sz="1400" b="1" dirty="0">
                <a:solidFill>
                  <a:srgbClr val="FFFF00"/>
                </a:solidFill>
                <a:sym typeface="Wingdings" panose="05000000000000000000" pitchFamily="2" charset="2"/>
              </a:rPr>
              <a:t>11.4K  4.8K</a:t>
            </a:r>
            <a:endParaRPr lang="zh-CN" altLang="en-US" sz="1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"/>
    </mc:Choice>
    <mc:Fallback xmlns="">
      <p:transition spd="slow" advTm="16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40406E41-8FE3-4A25-84A8-96B4E826BEDA}"/>
              </a:ext>
            </a:extLst>
          </p:cNvPr>
          <p:cNvSpPr txBox="1"/>
          <p:nvPr/>
        </p:nvSpPr>
        <p:spPr>
          <a:xfrm>
            <a:off x="0" y="838309"/>
            <a:ext cx="119316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dirty="0"/>
              <a:t>As the gas helium flow rate increased up to 30 </a:t>
            </a:r>
            <a:r>
              <a:rPr lang="en-US" altLang="zh-CN" sz="2800" dirty="0" err="1"/>
              <a:t>slm</a:t>
            </a:r>
            <a:r>
              <a:rPr lang="en-US" altLang="zh-CN" sz="2800" dirty="0"/>
              <a:t>, serious frosting observed close to the coupler-cryostat connecting flange</a:t>
            </a:r>
          </a:p>
        </p:txBody>
      </p:sp>
      <p:sp>
        <p:nvSpPr>
          <p:cNvPr id="17" name="标题 4">
            <a:extLst>
              <a:ext uri="{FF2B5EF4-FFF2-40B4-BE49-F238E27FC236}">
                <a16:creationId xmlns:a16="http://schemas.microsoft.com/office/drawing/2014/main" id="{2188A8A4-41E4-4ED4-BAEE-0DACD737D879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On-cavity test: </a:t>
            </a: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Frosting issue </a:t>
            </a:r>
            <a:r>
              <a:rPr lang="en-US" altLang="zh-CN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(CM1: Series design-A)</a:t>
            </a:r>
            <a:endParaRPr lang="zh-CN" altLang="en-US" sz="3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F7381B-5792-417E-8354-46E8A0FDF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2" r="29529" b="12002"/>
          <a:stretch/>
        </p:blipFill>
        <p:spPr>
          <a:xfrm>
            <a:off x="1365970" y="1775537"/>
            <a:ext cx="3293534" cy="450678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82F540A-6F5D-41F4-87D1-2299006EC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828" r="62838" b="9522"/>
          <a:stretch/>
        </p:blipFill>
        <p:spPr>
          <a:xfrm>
            <a:off x="5610562" y="1792415"/>
            <a:ext cx="4575601" cy="4489905"/>
          </a:xfrm>
          <a:prstGeom prst="rect">
            <a:avLst/>
          </a:prstGeom>
        </p:spPr>
      </p:pic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243FCADC-006E-4AA1-A887-79D5A212A17E}"/>
              </a:ext>
            </a:extLst>
          </p:cNvPr>
          <p:cNvCxnSpPr/>
          <p:nvPr/>
        </p:nvCxnSpPr>
        <p:spPr>
          <a:xfrm>
            <a:off x="3454400" y="3572933"/>
            <a:ext cx="3666067" cy="38100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1281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40406E41-8FE3-4A25-84A8-96B4E826BEDA}"/>
              </a:ext>
            </a:extLst>
          </p:cNvPr>
          <p:cNvSpPr txBox="1"/>
          <p:nvPr/>
        </p:nvSpPr>
        <p:spPr>
          <a:xfrm>
            <a:off x="88514" y="794039"/>
            <a:ext cx="12014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Move the fin structure from the sidewall of the OC to the bottom of its warm flange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Move the outlet of the helium gas cooling pipe </a:t>
            </a:r>
            <a:r>
              <a:rPr lang="en-US" altLang="zh-CN" sz="2400" dirty="0">
                <a:solidFill>
                  <a:srgbClr val="0000FF"/>
                </a:solidFill>
              </a:rPr>
              <a:t>113.5 mm away from </a:t>
            </a:r>
            <a:r>
              <a:rPr lang="en-US" altLang="zh-CN" sz="2400" dirty="0"/>
              <a:t>the frosting area</a:t>
            </a:r>
            <a:endParaRPr lang="en-US" altLang="zh-CN" sz="2400" dirty="0">
              <a:solidFill>
                <a:srgbClr val="0000FF"/>
              </a:solidFill>
            </a:endParaRPr>
          </a:p>
        </p:txBody>
      </p:sp>
      <p:sp>
        <p:nvSpPr>
          <p:cNvPr id="17" name="标题 4">
            <a:extLst>
              <a:ext uri="{FF2B5EF4-FFF2-40B4-BE49-F238E27FC236}">
                <a16:creationId xmlns:a16="http://schemas.microsoft.com/office/drawing/2014/main" id="{2188A8A4-41E4-4ED4-BAEE-0DACD737D879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On-cavity test: </a:t>
            </a:r>
            <a:r>
              <a:rPr lang="en-US" altLang="zh-CN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Frosting solution 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(CM1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CM2~5</a:t>
            </a:r>
            <a:r>
              <a:rPr lang="en-US" altLang="zh-CN" sz="3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5D45324-8884-461C-B386-8054F86D1D23}"/>
              </a:ext>
            </a:extLst>
          </p:cNvPr>
          <p:cNvSpPr txBox="1"/>
          <p:nvPr/>
        </p:nvSpPr>
        <p:spPr>
          <a:xfrm>
            <a:off x="8339414" y="5953227"/>
            <a:ext cx="2920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+mn-ea"/>
                <a:cs typeface="Arial" panose="020B0604020202020204" pitchFamily="34" charset="0"/>
              </a:rPr>
              <a:t>CM2~CM5:  NO frosting</a:t>
            </a:r>
            <a:endParaRPr lang="zh-CN" altLang="en-US" sz="1600" dirty="0">
              <a:latin typeface="+mn-ea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6B582CA-E9CB-4E1A-B355-0D65DFF33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54" y="2038020"/>
            <a:ext cx="7622604" cy="425376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282B1D2-7E43-4BF0-AE24-AD066A8416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194" y="1690638"/>
            <a:ext cx="2634539" cy="421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>
            <a:extLst>
              <a:ext uri="{FF2B5EF4-FFF2-40B4-BE49-F238E27FC236}">
                <a16:creationId xmlns:a16="http://schemas.microsoft.com/office/drawing/2014/main" id="{40406E41-8FE3-4A25-84A8-96B4E826BEDA}"/>
              </a:ext>
            </a:extLst>
          </p:cNvPr>
          <p:cNvSpPr txBox="1"/>
          <p:nvPr/>
        </p:nvSpPr>
        <p:spPr>
          <a:xfrm>
            <a:off x="88514" y="852683"/>
            <a:ext cx="12014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FF"/>
                </a:solidFill>
              </a:rPr>
              <a:t>Rotating the helium inlet pipe 90° </a:t>
            </a:r>
            <a:r>
              <a:rPr lang="en-US" altLang="zh-CN" sz="2400" dirty="0"/>
              <a:t>sends cold gas to the hottest spot first, which further cools down the interface.</a:t>
            </a:r>
          </a:p>
        </p:txBody>
      </p:sp>
      <p:sp>
        <p:nvSpPr>
          <p:cNvPr id="17" name="标题 4">
            <a:extLst>
              <a:ext uri="{FF2B5EF4-FFF2-40B4-BE49-F238E27FC236}">
                <a16:creationId xmlns:a16="http://schemas.microsoft.com/office/drawing/2014/main" id="{2188A8A4-41E4-4ED4-BAEE-0DACD737D879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On-cavity test: </a:t>
            </a:r>
            <a:r>
              <a:rPr lang="en-US" altLang="zh-CN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Overheating further alleviated </a:t>
            </a:r>
            <a:r>
              <a:rPr lang="en-US" altLang="zh-CN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(CM1</a:t>
            </a:r>
            <a:r>
              <a:rPr lang="en-US" altLang="zh-CN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CM2~5</a:t>
            </a:r>
            <a:r>
              <a:rPr lang="en-US" altLang="zh-CN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2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内容占位符 19">
            <a:extLst>
              <a:ext uri="{FF2B5EF4-FFF2-40B4-BE49-F238E27FC236}">
                <a16:creationId xmlns:a16="http://schemas.microsoft.com/office/drawing/2014/main" id="{213A998C-5EF3-452C-B029-0B230806D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340" y="2057400"/>
            <a:ext cx="5181600" cy="3233517"/>
          </a:xfrm>
          <a:prstGeom prst="rect">
            <a:avLst/>
          </a:prstGeom>
        </p:spPr>
      </p:pic>
      <p:pic>
        <p:nvPicPr>
          <p:cNvPr id="14" name="内容占位符 18">
            <a:extLst>
              <a:ext uri="{FF2B5EF4-FFF2-40B4-BE49-F238E27FC236}">
                <a16:creationId xmlns:a16="http://schemas.microsoft.com/office/drawing/2014/main" id="{F29FDD79-FB2F-4CBE-9C22-D0126F2E9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33" y="2057400"/>
            <a:ext cx="5181600" cy="3237711"/>
          </a:xfrm>
          <a:prstGeom prst="rect">
            <a:avLst/>
          </a:prstGeom>
        </p:spPr>
      </p:pic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26DD9BC-8832-4B3F-9510-8B5D60DEABA1}"/>
              </a:ext>
            </a:extLst>
          </p:cNvPr>
          <p:cNvCxnSpPr>
            <a:cxnSpLocks/>
          </p:cNvCxnSpPr>
          <p:nvPr/>
        </p:nvCxnSpPr>
        <p:spPr>
          <a:xfrm>
            <a:off x="2810933" y="2800350"/>
            <a:ext cx="0" cy="206906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E5501C76-8286-4703-A8B0-845BF32B20FB}"/>
              </a:ext>
            </a:extLst>
          </p:cNvPr>
          <p:cNvSpPr txBox="1"/>
          <p:nvPr/>
        </p:nvSpPr>
        <p:spPr>
          <a:xfrm>
            <a:off x="2118797" y="2468563"/>
            <a:ext cx="1629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 inlet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F0D26D48-D4B8-4949-A1CC-1189267DE3AF}"/>
              </a:ext>
            </a:extLst>
          </p:cNvPr>
          <p:cNvCxnSpPr>
            <a:cxnSpLocks/>
          </p:cNvCxnSpPr>
          <p:nvPr/>
        </p:nvCxnSpPr>
        <p:spPr>
          <a:xfrm flipV="1">
            <a:off x="8319323" y="3657600"/>
            <a:ext cx="147638" cy="51276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4D49413C-C7D8-43FE-AECE-EE77981EFE5D}"/>
              </a:ext>
            </a:extLst>
          </p:cNvPr>
          <p:cNvSpPr txBox="1"/>
          <p:nvPr/>
        </p:nvSpPr>
        <p:spPr>
          <a:xfrm>
            <a:off x="7618442" y="4084740"/>
            <a:ext cx="1625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Helium inlet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4E4D48E-577D-4A02-B839-9BC75E721E64}"/>
              </a:ext>
            </a:extLst>
          </p:cNvPr>
          <p:cNvSpPr txBox="1"/>
          <p:nvPr/>
        </p:nvSpPr>
        <p:spPr>
          <a:xfrm>
            <a:off x="8512998" y="3750853"/>
            <a:ext cx="1695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Fixing block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D19FC759-AB11-40C0-A66F-3C8BA5D84C11}"/>
              </a:ext>
            </a:extLst>
          </p:cNvPr>
          <p:cNvCxnSpPr>
            <a:cxnSpLocks/>
          </p:cNvCxnSpPr>
          <p:nvPr/>
        </p:nvCxnSpPr>
        <p:spPr>
          <a:xfrm flipV="1">
            <a:off x="9074973" y="3674160"/>
            <a:ext cx="0" cy="21204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2342D1F8-0CE8-4670-B9AC-77AD48B32315}"/>
              </a:ext>
            </a:extLst>
          </p:cNvPr>
          <p:cNvSpPr txBox="1"/>
          <p:nvPr/>
        </p:nvSpPr>
        <p:spPr>
          <a:xfrm>
            <a:off x="3693571" y="2656395"/>
            <a:ext cx="180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H-end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A516944-5F5A-4B79-B0D0-FBB7B9165DC1}"/>
              </a:ext>
            </a:extLst>
          </p:cNvPr>
          <p:cNvSpPr txBox="1"/>
          <p:nvPr/>
        </p:nvSpPr>
        <p:spPr>
          <a:xfrm>
            <a:off x="8915482" y="2656395"/>
            <a:ext cx="180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Cavity H-end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BC5286F-A25A-4359-8A98-E8C19AC76CC3}"/>
              </a:ext>
            </a:extLst>
          </p:cNvPr>
          <p:cNvSpPr txBox="1"/>
          <p:nvPr/>
        </p:nvSpPr>
        <p:spPr>
          <a:xfrm>
            <a:off x="2870787" y="3824937"/>
            <a:ext cx="167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Fixing block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33ACA519-4CF2-4A78-9899-C7AAC9757186}"/>
              </a:ext>
            </a:extLst>
          </p:cNvPr>
          <p:cNvCxnSpPr>
            <a:cxnSpLocks/>
          </p:cNvCxnSpPr>
          <p:nvPr/>
        </p:nvCxnSpPr>
        <p:spPr>
          <a:xfrm flipV="1">
            <a:off x="3432762" y="3745280"/>
            <a:ext cx="0" cy="191720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矩形 1">
            <a:extLst>
              <a:ext uri="{FF2B5EF4-FFF2-40B4-BE49-F238E27FC236}">
                <a16:creationId xmlns:a16="http://schemas.microsoft.com/office/drawing/2014/main" id="{5192CC68-9B5A-481B-8C3B-E430C5EFB1F2}"/>
              </a:ext>
            </a:extLst>
          </p:cNvPr>
          <p:cNvSpPr/>
          <p:nvPr/>
        </p:nvSpPr>
        <p:spPr>
          <a:xfrm>
            <a:off x="0" y="5770564"/>
            <a:ext cx="12192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quote-cjk-patch"/>
              </a:rPr>
              <a:t>Interference → Bend pipe → Rotate inlet → Cold gas to hottest zone → Lower interface temperature</a:t>
            </a:r>
            <a:endParaRPr lang="zh-CN" altLang="en-US" sz="2200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0C67342-7002-432F-A21E-072BF7B15628}"/>
              </a:ext>
            </a:extLst>
          </p:cNvPr>
          <p:cNvSpPr txBox="1"/>
          <p:nvPr/>
        </p:nvSpPr>
        <p:spPr>
          <a:xfrm>
            <a:off x="7006912" y="5295019"/>
            <a:ext cx="2920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+mn-ea"/>
                <a:cs typeface="Arial" panose="020B0604020202020204" pitchFamily="34" charset="0"/>
              </a:rPr>
              <a:t>CM2~CM5</a:t>
            </a:r>
            <a:endParaRPr lang="zh-CN" altLang="en-US" sz="1600" dirty="0">
              <a:latin typeface="+mn-ea"/>
              <a:cs typeface="Arial" panose="020B0604020202020204" pitchFamily="34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8F3E382-225B-4978-B24C-ABA0767F9BBA}"/>
              </a:ext>
            </a:extLst>
          </p:cNvPr>
          <p:cNvSpPr txBox="1"/>
          <p:nvPr/>
        </p:nvSpPr>
        <p:spPr>
          <a:xfrm>
            <a:off x="1473287" y="5295019"/>
            <a:ext cx="2920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+mn-ea"/>
                <a:cs typeface="Arial" panose="020B0604020202020204" pitchFamily="34" charset="0"/>
              </a:rPr>
              <a:t>CM1</a:t>
            </a:r>
            <a:endParaRPr lang="zh-CN" altLang="en-US" sz="1600" dirty="0">
              <a:latin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67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4">
            <a:extLst>
              <a:ext uri="{FF2B5EF4-FFF2-40B4-BE49-F238E27FC236}">
                <a16:creationId xmlns:a16="http://schemas.microsoft.com/office/drawing/2014/main" id="{273446FC-0A2A-4230-8393-70F188DF8016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Modifications validation</a:t>
            </a:r>
            <a:endParaRPr lang="zh-CN" alt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19F95470-3A1D-4D74-A6D9-C1BBC9DE4A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364449"/>
              </p:ext>
            </p:extLst>
          </p:nvPr>
        </p:nvGraphicFramePr>
        <p:xfrm>
          <a:off x="567973" y="900853"/>
          <a:ext cx="11056054" cy="53933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8639">
                  <a:extLst>
                    <a:ext uri="{9D8B030D-6E8A-4147-A177-3AD203B41FA5}">
                      <a16:colId xmlns:a16="http://schemas.microsoft.com/office/drawing/2014/main" val="48529534"/>
                    </a:ext>
                  </a:extLst>
                </a:gridCol>
                <a:gridCol w="2142067">
                  <a:extLst>
                    <a:ext uri="{9D8B030D-6E8A-4147-A177-3AD203B41FA5}">
                      <a16:colId xmlns:a16="http://schemas.microsoft.com/office/drawing/2014/main" val="2982198915"/>
                    </a:ext>
                  </a:extLst>
                </a:gridCol>
                <a:gridCol w="2930881">
                  <a:extLst>
                    <a:ext uri="{9D8B030D-6E8A-4147-A177-3AD203B41FA5}">
                      <a16:colId xmlns:a16="http://schemas.microsoft.com/office/drawing/2014/main" val="1135002466"/>
                    </a:ext>
                  </a:extLst>
                </a:gridCol>
                <a:gridCol w="827405">
                  <a:extLst>
                    <a:ext uri="{9D8B030D-6E8A-4147-A177-3AD203B41FA5}">
                      <a16:colId xmlns:a16="http://schemas.microsoft.com/office/drawing/2014/main" val="97697853"/>
                    </a:ext>
                  </a:extLst>
                </a:gridCol>
                <a:gridCol w="787930">
                  <a:extLst>
                    <a:ext uri="{9D8B030D-6E8A-4147-A177-3AD203B41FA5}">
                      <a16:colId xmlns:a16="http://schemas.microsoft.com/office/drawing/2014/main" val="3033271134"/>
                    </a:ext>
                  </a:extLst>
                </a:gridCol>
                <a:gridCol w="856931">
                  <a:extLst>
                    <a:ext uri="{9D8B030D-6E8A-4147-A177-3AD203B41FA5}">
                      <a16:colId xmlns:a16="http://schemas.microsoft.com/office/drawing/2014/main" val="2495371459"/>
                    </a:ext>
                  </a:extLst>
                </a:gridCol>
                <a:gridCol w="1092201">
                  <a:extLst>
                    <a:ext uri="{9D8B030D-6E8A-4147-A177-3AD203B41FA5}">
                      <a16:colId xmlns:a16="http://schemas.microsoft.com/office/drawing/2014/main" val="3171371954"/>
                    </a:ext>
                  </a:extLst>
                </a:gridCol>
              </a:tblGrid>
              <a:tr h="567890">
                <a:tc>
                  <a:txBody>
                    <a:bodyPr/>
                    <a:lstStyle/>
                    <a:p>
                      <a:r>
                        <a:rPr lang="en-US" altLang="zh-CN" sz="1800" dirty="0">
                          <a:latin typeface="+mj-lt"/>
                          <a:cs typeface="Arial" panose="020B0604020202020204" pitchFamily="34" charset="0"/>
                        </a:rPr>
                        <a:t>Parameters</a:t>
                      </a:r>
                      <a:endParaRPr lang="zh-CN" altLang="en-US" sz="18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>
                          <a:latin typeface="+mj-lt"/>
                          <a:cs typeface="Arial" panose="020B0604020202020204" pitchFamily="34" charset="0"/>
                        </a:rPr>
                        <a:t>Prototype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/>
                        <a:t>Series design-A</a:t>
                      </a:r>
                      <a:endParaRPr lang="zh-CN" altLang="en-US" sz="18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/>
                        <a:t>Series design-B</a:t>
                      </a:r>
                      <a:endParaRPr lang="zh-CN" altLang="en-US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7535153"/>
                  </a:ext>
                </a:extLst>
              </a:tr>
              <a:tr h="4716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Modules #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PoP</a:t>
                      </a:r>
                      <a:endParaRPr lang="en-US" altLang="zh-CN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CM1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CM2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CM3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CM4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CM5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4329661"/>
                  </a:ext>
                </a:extLst>
              </a:tr>
              <a:tr h="4716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FPC structures related to main modifications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dirty="0" err="1">
                          <a:latin typeface="+mj-lt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 port: 80mm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He outlet: close to the OC warm end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dirty="0" err="1">
                          <a:solidFill>
                            <a:srgbClr val="0000FF"/>
                          </a:solidFill>
                          <a:latin typeface="+mj-lt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altLang="zh-CN" sz="1600" dirty="0">
                          <a:solidFill>
                            <a:srgbClr val="0000FF"/>
                          </a:solidFill>
                          <a:latin typeface="+mj-lt"/>
                          <a:cs typeface="Arial" panose="020B0604020202020204" pitchFamily="34" charset="0"/>
                        </a:rPr>
                        <a:t> port: 120mm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He outlet: close to the OC warm end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He inlet: 12 o’clock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Fin: on sidewall of the OC 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dirty="0" err="1">
                          <a:latin typeface="+mj-lt"/>
                          <a:cs typeface="Arial" panose="020B0604020202020204" pitchFamily="34" charset="0"/>
                        </a:rPr>
                        <a:t>Nb</a:t>
                      </a: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 port: 120mm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dirty="0">
                          <a:solidFill>
                            <a:srgbClr val="007A37"/>
                          </a:solidFill>
                          <a:latin typeface="+mj-lt"/>
                          <a:cs typeface="Arial" panose="020B0604020202020204" pitchFamily="34" charset="0"/>
                        </a:rPr>
                        <a:t>He outlet: in the middle of the OC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dirty="0">
                          <a:solidFill>
                            <a:srgbClr val="007A37"/>
                          </a:solidFill>
                          <a:latin typeface="+mj-lt"/>
                          <a:cs typeface="Arial" panose="020B0604020202020204" pitchFamily="34" charset="0"/>
                        </a:rPr>
                        <a:t>He inlet: 3 o’clock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sz="1600" dirty="0">
                          <a:solidFill>
                            <a:srgbClr val="007A37"/>
                          </a:solidFill>
                          <a:latin typeface="+mj-lt"/>
                          <a:cs typeface="Arial" panose="020B0604020202020204" pitchFamily="34" charset="0"/>
                        </a:rPr>
                        <a:t>Fin: on the bottom of OC warm flange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altLang="zh-CN" sz="1600" dirty="0">
                        <a:solidFill>
                          <a:srgbClr val="0000FF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858790"/>
                  </a:ext>
                </a:extLst>
              </a:tr>
              <a:tr h="4716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Cavity voltage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1.0 MV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1.2 MV</a:t>
                      </a: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1.2 MV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38383636"/>
                  </a:ext>
                </a:extLst>
              </a:tr>
              <a:tr h="47163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 err="1">
                          <a:latin typeface="+mj-lt"/>
                          <a:cs typeface="Arial" panose="020B0604020202020204" pitchFamily="34" charset="0"/>
                        </a:rPr>
                        <a:t>T_max</a:t>
                      </a: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 on </a:t>
                      </a:r>
                      <a:r>
                        <a:rPr lang="en-US" altLang="zh-CN" sz="1600" dirty="0" err="1">
                          <a:latin typeface="+mj-lt"/>
                          <a:cs typeface="Arial" panose="020B0604020202020204" pitchFamily="34" charset="0"/>
                        </a:rPr>
                        <a:t>NbTi</a:t>
                      </a: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 flange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Not measured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15.4 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10.3 K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9.8 K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9.5 K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>
                          <a:latin typeface="+mj-lt"/>
                          <a:cs typeface="Arial" panose="020B0604020202020204" pitchFamily="34" charset="0"/>
                        </a:rPr>
                        <a:t>10.8 K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0353535"/>
                  </a:ext>
                </a:extLst>
              </a:tr>
              <a:tr h="49140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 err="1">
                          <a:latin typeface="+mj-lt"/>
                          <a:cs typeface="Arial" panose="020B0604020202020204" pitchFamily="34" charset="0"/>
                        </a:rPr>
                        <a:t>T_max</a:t>
                      </a: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 on OC cold end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35.0 K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14.2 K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9.6 K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8.4 K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>
                          <a:latin typeface="+mj-lt"/>
                          <a:cs typeface="Arial" panose="020B0604020202020204" pitchFamily="34" charset="0"/>
                        </a:rPr>
                        <a:t>9.2 K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>
                          <a:latin typeface="+mj-lt"/>
                          <a:cs typeface="Arial" panose="020B0604020202020204" pitchFamily="34" charset="0"/>
                        </a:rPr>
                        <a:t>8.9 K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8603043"/>
                  </a:ext>
                </a:extLst>
              </a:tr>
              <a:tr h="528870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4.2K heat load of FPC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+mj-lt"/>
                          <a:cs typeface="Arial" panose="020B0604020202020204" pitchFamily="34" charset="0"/>
                        </a:rPr>
                        <a:t>11.1 W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3.0 W</a:t>
                      </a:r>
                      <a:endParaRPr lang="zh-CN" alt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2.0 W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2.0 W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0.5 W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1.4 W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7701608"/>
                  </a:ext>
                </a:extLst>
              </a:tr>
              <a:tr h="500514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Cavity quench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Quench at 1.5 MV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Not quench at 1.7 MV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altLang="zh-CN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Not quench at 1.5 MV</a:t>
                      </a: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zh-CN" alt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4588783"/>
                  </a:ext>
                </a:extLst>
              </a:tr>
              <a:tr h="371731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latin typeface="+mj-lt"/>
                          <a:cs typeface="Arial" panose="020B0604020202020204" pitchFamily="34" charset="0"/>
                        </a:rPr>
                        <a:t>Icing and frosting near window</a:t>
                      </a:r>
                      <a:endParaRPr lang="zh-CN" altLang="en-US" sz="1600" dirty="0"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C00000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Icing</a:t>
                      </a:r>
                      <a:endParaRPr lang="zh-CN" altLang="en-US" sz="1600" b="1" dirty="0">
                        <a:solidFill>
                          <a:srgbClr val="C00000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j-lt"/>
                          <a:cs typeface="Arial" panose="020B0604020202020204" pitchFamily="34" charset="0"/>
                        </a:rPr>
                        <a:t>Frosting</a:t>
                      </a:r>
                      <a:endParaRPr lang="zh-CN" altLang="en-US" sz="16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altLang="zh-CN" sz="1600" kern="1200" dirty="0">
                          <a:solidFill>
                            <a:srgbClr val="007A37"/>
                          </a:solidFill>
                          <a:latin typeface="+mj-lt"/>
                          <a:ea typeface="+mn-ea"/>
                          <a:cs typeface="Arial" panose="020B0604020202020204" pitchFamily="34" charset="0"/>
                        </a:rPr>
                        <a:t>No frosting</a:t>
                      </a:r>
                      <a:endParaRPr lang="zh-CN" altLang="en-US" sz="1600" kern="1200" dirty="0">
                        <a:solidFill>
                          <a:srgbClr val="007A37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zh-CN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j-lt"/>
                        <a:ea typeface="微软雅黑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indent="0" algn="ctr">
                        <a:spcBef>
                          <a:spcPts val="0"/>
                        </a:spcBef>
                        <a:buFont typeface="Arial" panose="020B0604020202020204" pitchFamily="34" charset="0"/>
                        <a:buNone/>
                      </a:pPr>
                      <a:endParaRPr lang="zh-CN" altLang="en-US" sz="16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4138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340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5753798-5430-4FD5-80A3-CB80E06D22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" r="4059"/>
          <a:stretch/>
        </p:blipFill>
        <p:spPr>
          <a:xfrm>
            <a:off x="6358467" y="1173640"/>
            <a:ext cx="5833533" cy="4708043"/>
          </a:xfrm>
          <a:prstGeom prst="rect">
            <a:avLst/>
          </a:prstGeom>
        </p:spPr>
      </p:pic>
      <p:sp>
        <p:nvSpPr>
          <p:cNvPr id="15" name="标题 4">
            <a:extLst>
              <a:ext uri="{FF2B5EF4-FFF2-40B4-BE49-F238E27FC236}">
                <a16:creationId xmlns:a16="http://schemas.microsoft.com/office/drawing/2014/main" id="{B0B7871D-943E-474D-9C07-22F4AFF6ACE4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894358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38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标题 4">
            <a:extLst>
              <a:ext uri="{FF2B5EF4-FFF2-40B4-BE49-F238E27FC236}">
                <a16:creationId xmlns:a16="http://schemas.microsoft.com/office/drawing/2014/main" id="{BF7D3871-8D5D-4E67-B99A-D48843350E95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SRF modules performance improvements</a:t>
            </a:r>
            <a:endParaRPr lang="zh-CN" alt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8C6CC09-D7EE-4631-92F0-6F4B036D313E}"/>
              </a:ext>
            </a:extLst>
          </p:cNvPr>
          <p:cNvSpPr txBox="1"/>
          <p:nvPr/>
        </p:nvSpPr>
        <p:spPr>
          <a:xfrm>
            <a:off x="-1" y="789412"/>
            <a:ext cx="66886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/>
              <a:t>The performance of the 166MHz SRF modules improved significantly benefiting the FPC related modifications.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0000FF"/>
                </a:solidFill>
              </a:rPr>
              <a:t>Overheating mitigation</a:t>
            </a:r>
          </a:p>
          <a:p>
            <a:pPr lvl="1"/>
            <a:r>
              <a:rPr lang="en-US" altLang="zh-CN" sz="2000" b="1" dirty="0"/>
              <a:t>Q0 increased up to 2 times</a:t>
            </a:r>
            <a:r>
              <a:rPr lang="zh-CN" altLang="en-US" sz="2000" b="1" dirty="0"/>
              <a:t>：</a:t>
            </a:r>
            <a:endParaRPr lang="en-US" altLang="zh-CN" sz="2000" b="1" dirty="0"/>
          </a:p>
          <a:p>
            <a:pPr lvl="1"/>
            <a:r>
              <a:rPr lang="zh-CN" altLang="en-US" sz="2000" dirty="0"/>
              <a:t>          </a:t>
            </a:r>
            <a:r>
              <a:rPr lang="en-US" altLang="zh-CN" sz="2000" dirty="0"/>
              <a:t>- </a:t>
            </a:r>
            <a:r>
              <a:rPr lang="en-US" altLang="zh-CN" sz="2000" dirty="0" err="1"/>
              <a:t>PoP</a:t>
            </a:r>
            <a:r>
              <a:rPr lang="en-US" altLang="zh-CN" sz="2000" dirty="0"/>
              <a:t>:</a:t>
            </a:r>
            <a:r>
              <a:rPr lang="zh-CN" altLang="en-US" sz="2000" dirty="0"/>
              <a:t>    </a:t>
            </a:r>
            <a:r>
              <a:rPr lang="en-US" altLang="zh-CN" sz="2000" dirty="0"/>
              <a:t>4E8@1.45MV</a:t>
            </a:r>
          </a:p>
          <a:p>
            <a:pPr lvl="1"/>
            <a:r>
              <a:rPr lang="en-US" altLang="zh-CN" sz="2000" dirty="0"/>
              <a:t>          - Series: &gt;1.0E9@1.5MV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altLang="zh-CN" sz="2400" b="1" dirty="0">
                <a:solidFill>
                  <a:srgbClr val="0000FF"/>
                </a:solidFill>
              </a:rPr>
              <a:t>On-stand test processed in cleanroom</a:t>
            </a:r>
          </a:p>
          <a:p>
            <a:pPr lvl="1"/>
            <a:r>
              <a:rPr lang="en-US" altLang="zh-CN" sz="2000" b="1" dirty="0"/>
              <a:t>Radiation dose decreased: </a:t>
            </a:r>
          </a:p>
          <a:p>
            <a:pPr lvl="1"/>
            <a:r>
              <a:rPr lang="en-US" altLang="zh-CN" sz="2000" dirty="0"/>
              <a:t>         - </a:t>
            </a:r>
            <a:r>
              <a:rPr lang="en-US" altLang="zh-CN" sz="2000" dirty="0" err="1"/>
              <a:t>PoP</a:t>
            </a:r>
            <a:r>
              <a:rPr lang="en-US" altLang="zh-CN" sz="2000" dirty="0"/>
              <a:t>:     Several thousands </a:t>
            </a:r>
            <a:r>
              <a:rPr lang="en-US" altLang="zh-CN" sz="2000" dirty="0" err="1"/>
              <a:t>uSv</a:t>
            </a:r>
            <a:r>
              <a:rPr lang="en-US" altLang="zh-CN" sz="2000" dirty="0"/>
              <a:t>/h </a:t>
            </a:r>
            <a:endParaRPr lang="en-US" altLang="zh-CN" sz="2000" dirty="0">
              <a:sym typeface="Wingdings" panose="05000000000000000000" pitchFamily="2" charset="2"/>
            </a:endParaRPr>
          </a:p>
          <a:p>
            <a:pPr lvl="1"/>
            <a:r>
              <a:rPr lang="en-US" altLang="zh-CN" sz="2000" dirty="0"/>
              <a:t>         - Series:  Less than 10 </a:t>
            </a:r>
            <a:r>
              <a:rPr lang="en-US" altLang="zh-CN" sz="2000" dirty="0" err="1"/>
              <a:t>uSv</a:t>
            </a:r>
            <a:r>
              <a:rPr lang="en-US" altLang="zh-CN" sz="2000" dirty="0"/>
              <a:t>/h</a:t>
            </a:r>
          </a:p>
        </p:txBody>
      </p:sp>
    </p:spTree>
    <p:extLst>
      <p:ext uri="{BB962C8B-B14F-4D97-AF65-F5344CB8AC3E}">
        <p14:creationId xmlns:p14="http://schemas.microsoft.com/office/powerpoint/2010/main" val="3439200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24487FE4-248F-45A3-99EF-BDE4D5F79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81" y="814498"/>
            <a:ext cx="12074237" cy="1596457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600"/>
              </a:spcBef>
            </a:pPr>
            <a:r>
              <a:rPr lang="en-US" altLang="zh-CN" sz="2800" dirty="0"/>
              <a:t> Five 166 MHz FPCs </a:t>
            </a:r>
            <a:r>
              <a:rPr lang="en-US" altLang="zh-CN" sz="2800" dirty="0">
                <a:solidFill>
                  <a:srgbClr val="0000FF"/>
                </a:solidFill>
              </a:rPr>
              <a:t>performed excellently </a:t>
            </a:r>
            <a:r>
              <a:rPr lang="en-US" altLang="zh-CN" sz="2800" dirty="0"/>
              <a:t>during beam commissioning:</a:t>
            </a:r>
          </a:p>
          <a:p>
            <a:pPr marL="502920" lvl="1" indent="0">
              <a:spcBef>
                <a:spcPts val="600"/>
              </a:spcBef>
              <a:buNone/>
            </a:pPr>
            <a:r>
              <a:rPr lang="en-US" altLang="zh-CN" sz="2200" dirty="0">
                <a:solidFill>
                  <a:srgbClr val="00B050"/>
                </a:solidFill>
              </a:rPr>
              <a:t>✔</a:t>
            </a:r>
            <a:r>
              <a:rPr lang="en-US" altLang="zh-CN" dirty="0"/>
              <a:t>  </a:t>
            </a:r>
            <a:r>
              <a:rPr lang="en-US" altLang="zh-CN" dirty="0">
                <a:solidFill>
                  <a:srgbClr val="0000FF"/>
                </a:solidFill>
              </a:rPr>
              <a:t>~150 mA beam current reached: </a:t>
            </a:r>
            <a:r>
              <a:rPr lang="en-US" altLang="zh-CN" dirty="0"/>
              <a:t>467 kW total RF power;</a:t>
            </a:r>
            <a:r>
              <a:rPr lang="en-US" altLang="zh-CN" dirty="0">
                <a:solidFill>
                  <a:srgbClr val="0000FF"/>
                </a:solidFill>
              </a:rPr>
              <a:t>116 kW</a:t>
            </a:r>
            <a:r>
              <a:rPr lang="en-US" altLang="zh-CN" dirty="0"/>
              <a:t> max per FPC</a:t>
            </a:r>
          </a:p>
          <a:p>
            <a:pPr marL="502920" lvl="1" indent="0">
              <a:spcBef>
                <a:spcPts val="600"/>
              </a:spcBef>
              <a:buNone/>
            </a:pPr>
            <a:r>
              <a:rPr lang="en-US" altLang="zh-CN" sz="2200" dirty="0">
                <a:solidFill>
                  <a:srgbClr val="00B050"/>
                </a:solidFill>
              </a:rPr>
              <a:t>✔</a:t>
            </a:r>
            <a:r>
              <a:rPr lang="en-US" altLang="zh-CN" dirty="0"/>
              <a:t>  Vacuum &lt;2.5×10⁻⁷ Pa; Temp: Window &lt;29 °C , </a:t>
            </a:r>
            <a:r>
              <a:rPr lang="en-US" altLang="zh-CN" dirty="0" err="1"/>
              <a:t>NbTi</a:t>
            </a:r>
            <a:r>
              <a:rPr lang="en-US" altLang="zh-CN" dirty="0"/>
              <a:t> flange &lt;9 K; ‘SO’ 5.3~7.4 K</a:t>
            </a:r>
          </a:p>
          <a:p>
            <a:pPr marL="502920" lvl="1" indent="0">
              <a:spcBef>
                <a:spcPts val="600"/>
              </a:spcBef>
              <a:buNone/>
            </a:pPr>
            <a:r>
              <a:rPr lang="en-US" altLang="zh-CN" sz="2200" dirty="0">
                <a:solidFill>
                  <a:srgbClr val="00B050"/>
                </a:solidFill>
              </a:rPr>
              <a:t>✔</a:t>
            </a:r>
            <a:r>
              <a:rPr lang="en-US" altLang="zh-CN" b="1" dirty="0">
                <a:solidFill>
                  <a:srgbClr val="00B050"/>
                </a:solidFill>
              </a:rPr>
              <a:t> </a:t>
            </a:r>
            <a:r>
              <a:rPr lang="en-US" altLang="zh-CN" dirty="0"/>
              <a:t> No overheating; Rare </a:t>
            </a:r>
            <a:r>
              <a:rPr lang="en-US" altLang="zh-CN" dirty="0" err="1"/>
              <a:t>Multipacting</a:t>
            </a:r>
            <a:r>
              <a:rPr lang="en-US" altLang="zh-CN" dirty="0"/>
              <a:t> &amp; Genuine Arc</a:t>
            </a:r>
            <a:endParaRPr lang="zh-CN" altLang="en-US" dirty="0"/>
          </a:p>
        </p:txBody>
      </p:sp>
      <p:sp>
        <p:nvSpPr>
          <p:cNvPr id="13" name="标题 12">
            <a:extLst>
              <a:ext uri="{FF2B5EF4-FFF2-40B4-BE49-F238E27FC236}">
                <a16:creationId xmlns:a16="http://schemas.microsoft.com/office/drawing/2014/main" id="{4F6254ED-7964-4640-9B2E-2D368553A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451" y="0"/>
            <a:ext cx="10298717" cy="663575"/>
          </a:xfrm>
        </p:spPr>
        <p:txBody>
          <a:bodyPr/>
          <a:lstStyle/>
          <a:p>
            <a:r>
              <a:rPr lang="en-US" altLang="zh-CN" sz="4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operation: </a:t>
            </a:r>
            <a:r>
              <a:rPr lang="en-US" altLang="zh-CN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endParaRPr lang="zh-CN" altLang="en-US" sz="4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A639D5B-6D62-49DA-9C83-7948DEE90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03" y="2410955"/>
            <a:ext cx="7951306" cy="40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1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4">
            <a:extLst>
              <a:ext uri="{FF2B5EF4-FFF2-40B4-BE49-F238E27FC236}">
                <a16:creationId xmlns:a16="http://schemas.microsoft.com/office/drawing/2014/main" id="{80208E1F-8A1F-4C8A-B1CB-34D733137713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+mn-lt"/>
              </a:rPr>
              <a:t>Outline</a:t>
            </a:r>
            <a:endParaRPr lang="zh-CN" altLang="en-US" dirty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BC8F773-D4BA-4F1B-B123-DD9A0EEFA35F}"/>
              </a:ext>
            </a:extLst>
          </p:cNvPr>
          <p:cNvSpPr txBox="1"/>
          <p:nvPr/>
        </p:nvSpPr>
        <p:spPr>
          <a:xfrm>
            <a:off x="779275" y="1202897"/>
            <a:ext cx="10633449" cy="3775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3600" dirty="0"/>
              <a:t>Introduction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3600" dirty="0"/>
              <a:t>High-power tests (on-stand, </a:t>
            </a:r>
            <a:r>
              <a:rPr lang="en-US" altLang="zh-CN" sz="3600" b="1" dirty="0">
                <a:solidFill>
                  <a:srgbClr val="0000FF"/>
                </a:solidFill>
              </a:rPr>
              <a:t>on-cavity</a:t>
            </a:r>
            <a:r>
              <a:rPr lang="en-US" altLang="zh-CN" sz="3600" dirty="0"/>
              <a:t>)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3600" dirty="0"/>
              <a:t>On-line operation </a:t>
            </a: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36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181689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7"/>
    </mc:Choice>
    <mc:Fallback xmlns="">
      <p:transition spd="slow" advTm="1012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1">
            <a:extLst>
              <a:ext uri="{FF2B5EF4-FFF2-40B4-BE49-F238E27FC236}">
                <a16:creationId xmlns:a16="http://schemas.microsoft.com/office/drawing/2014/main" id="{7A5496CF-B51E-45AD-A3D9-9C51CD607CB9}"/>
              </a:ext>
            </a:extLst>
          </p:cNvPr>
          <p:cNvSpPr txBox="1">
            <a:spLocks/>
          </p:cNvSpPr>
          <p:nvPr/>
        </p:nvSpPr>
        <p:spPr>
          <a:xfrm>
            <a:off x="138086" y="831210"/>
            <a:ext cx="6694513" cy="4671392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Each 166 MHz FPC equipped with one AFT dual‑channel arc detector</a:t>
            </a:r>
          </a:p>
          <a:p>
            <a:pPr>
              <a:spcBef>
                <a:spcPts val="600"/>
              </a:spcBef>
            </a:pPr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Suspected False Arc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Occurred frequently during HEPS commissioning</a:t>
            </a:r>
          </a:p>
          <a:p>
            <a:pPr lvl="1">
              <a:spcBef>
                <a:spcPts val="600"/>
              </a:spcBef>
              <a:buFontTx/>
              <a:buChar char="-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Became the dominant interlock type </a:t>
            </a: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(31/99=31%)</a:t>
            </a:r>
          </a:p>
          <a:p>
            <a:pPr>
              <a:spcBef>
                <a:spcPts val="600"/>
              </a:spcBef>
            </a:pPr>
            <a:endParaRPr lang="en-US" altLang="zh-CN" sz="2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CN" sz="18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90F3425-1E0D-4162-9F9C-295A16014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337" y="3019814"/>
            <a:ext cx="3601549" cy="3462558"/>
          </a:xfrm>
          <a:prstGeom prst="rect">
            <a:avLst/>
          </a:prstGeom>
        </p:spPr>
      </p:pic>
      <p:sp>
        <p:nvSpPr>
          <p:cNvPr id="10" name="标题 12">
            <a:extLst>
              <a:ext uri="{FF2B5EF4-FFF2-40B4-BE49-F238E27FC236}">
                <a16:creationId xmlns:a16="http://schemas.microsoft.com/office/drawing/2014/main" id="{F393F115-6FB2-4A63-9D33-611A56CABFF1}"/>
              </a:ext>
            </a:extLst>
          </p:cNvPr>
          <p:cNvSpPr txBox="1">
            <a:spLocks/>
          </p:cNvSpPr>
          <p:nvPr/>
        </p:nvSpPr>
        <p:spPr>
          <a:xfrm>
            <a:off x="1351451" y="0"/>
            <a:ext cx="10298717" cy="663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Arc: </a:t>
            </a:r>
            <a:r>
              <a:rPr lang="en-US" altLang="zh-C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Phenomena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D22A30-0EB4-4C65-BF4C-E02F6D2691EA}"/>
              </a:ext>
            </a:extLst>
          </p:cNvPr>
          <p:cNvSpPr txBox="1"/>
          <p:nvPr/>
        </p:nvSpPr>
        <p:spPr>
          <a:xfrm>
            <a:off x="3671340" y="6113040"/>
            <a:ext cx="173643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False Arc: 31%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内容占位符 1">
            <a:extLst>
              <a:ext uri="{FF2B5EF4-FFF2-40B4-BE49-F238E27FC236}">
                <a16:creationId xmlns:a16="http://schemas.microsoft.com/office/drawing/2014/main" id="{58CCFDDD-155B-4446-8B06-B1F804410629}"/>
              </a:ext>
            </a:extLst>
          </p:cNvPr>
          <p:cNvSpPr txBox="1">
            <a:spLocks/>
          </p:cNvSpPr>
          <p:nvPr/>
        </p:nvSpPr>
        <p:spPr>
          <a:xfrm>
            <a:off x="6832599" y="831210"/>
            <a:ext cx="5359401" cy="3639190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Characteristics of the ‘Suspected False Arc’ Events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CN" sz="1800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✔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Commonly Preceded by: Beam instability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altLang="zh-CN" sz="20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✘</a:t>
            </a: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Real Arc Signals </a:t>
            </a: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NOT Observed:</a:t>
            </a:r>
          </a:p>
          <a:p>
            <a:pPr marL="215900" indent="49213">
              <a:lnSpc>
                <a:spcPct val="15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Outgassing</a:t>
            </a:r>
          </a:p>
          <a:p>
            <a:pPr marL="215900" indent="49213">
              <a:lnSpc>
                <a:spcPct val="15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Reflected power fluctuation</a:t>
            </a:r>
          </a:p>
          <a:p>
            <a:pPr marL="215900" indent="49213">
              <a:lnSpc>
                <a:spcPct val="15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MP-induced e- current</a:t>
            </a:r>
          </a:p>
          <a:p>
            <a:pPr marL="215900" indent="49213">
              <a:lnSpc>
                <a:spcPct val="150000"/>
              </a:lnSpc>
              <a:spcBef>
                <a:spcPts val="0"/>
              </a:spcBef>
              <a:buFont typeface="+mj-ea"/>
              <a:buAutoNum type="circleNumDbPlain"/>
            </a:pPr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Overheating</a:t>
            </a:r>
          </a:p>
          <a:p>
            <a:pPr marL="0" indent="0">
              <a:spcBef>
                <a:spcPts val="0"/>
              </a:spcBef>
              <a:buNone/>
            </a:pPr>
            <a:endParaRPr lang="en-US" altLang="zh-CN" sz="18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" name="箭头: 下 10">
            <a:extLst>
              <a:ext uri="{FF2B5EF4-FFF2-40B4-BE49-F238E27FC236}">
                <a16:creationId xmlns:a16="http://schemas.microsoft.com/office/drawing/2014/main" id="{3C60F474-5FE4-4D38-BD58-DF4C3B795794}"/>
              </a:ext>
            </a:extLst>
          </p:cNvPr>
          <p:cNvSpPr/>
          <p:nvPr/>
        </p:nvSpPr>
        <p:spPr>
          <a:xfrm>
            <a:off x="9127889" y="4306247"/>
            <a:ext cx="384408" cy="663575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42EF21C-4F04-4E1B-B9BF-6CE501AEA27B}"/>
              </a:ext>
            </a:extLst>
          </p:cNvPr>
          <p:cNvSpPr txBox="1"/>
          <p:nvPr/>
        </p:nvSpPr>
        <p:spPr>
          <a:xfrm>
            <a:off x="6640392" y="5336815"/>
            <a:ext cx="5359401" cy="83099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Suspected ‘Arc’ events —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not real FPC arcs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0E667A6-3C92-47D5-A9C2-5CF1BD6ACC0C}"/>
              </a:ext>
            </a:extLst>
          </p:cNvPr>
          <p:cNvSpPr txBox="1"/>
          <p:nvPr/>
        </p:nvSpPr>
        <p:spPr>
          <a:xfrm>
            <a:off x="1456663" y="2852179"/>
            <a:ext cx="3082896" cy="64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HEPS RF System Interlock</a:t>
            </a: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(202508-202510, 99 events)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10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8BA22CD1-8D92-4F13-AF12-278456F50560}"/>
              </a:ext>
            </a:extLst>
          </p:cNvPr>
          <p:cNvSpPr/>
          <p:nvPr/>
        </p:nvSpPr>
        <p:spPr>
          <a:xfrm>
            <a:off x="5740400" y="3881197"/>
            <a:ext cx="6451600" cy="2505348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False Arc Confirmed!</a:t>
            </a:r>
            <a:endParaRPr lang="en-US" altLang="zh-CN" sz="28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Cause: Beam‑loss‑induced X‑rays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Mechanism: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X-rays(beam loss) 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 Induce light in fiber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False Arc trigger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0C376A2-635F-47BC-BD07-F9162EF72A36}"/>
              </a:ext>
            </a:extLst>
          </p:cNvPr>
          <p:cNvSpPr/>
          <p:nvPr/>
        </p:nvSpPr>
        <p:spPr>
          <a:xfrm>
            <a:off x="-90744" y="755842"/>
            <a:ext cx="12192000" cy="3009107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标题 12">
            <a:extLst>
              <a:ext uri="{FF2B5EF4-FFF2-40B4-BE49-F238E27FC236}">
                <a16:creationId xmlns:a16="http://schemas.microsoft.com/office/drawing/2014/main" id="{E26EB127-A2F4-4A3E-AD2F-CCB8DC53F8EA}"/>
              </a:ext>
            </a:extLst>
          </p:cNvPr>
          <p:cNvSpPr txBox="1">
            <a:spLocks/>
          </p:cNvSpPr>
          <p:nvPr/>
        </p:nvSpPr>
        <p:spPr>
          <a:xfrm>
            <a:off x="1351451" y="0"/>
            <a:ext cx="10298717" cy="663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 Arc: </a:t>
            </a:r>
            <a:r>
              <a:rPr lang="en-US" altLang="zh-C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68D4F0B-3686-410F-A648-F0934C1F4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882" y="1149672"/>
            <a:ext cx="7618264" cy="230999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0B63B71-D07C-4387-BBAD-EBF89405E4B6}"/>
              </a:ext>
            </a:extLst>
          </p:cNvPr>
          <p:cNvSpPr txBox="1"/>
          <p:nvPr/>
        </p:nvSpPr>
        <p:spPr>
          <a:xfrm>
            <a:off x="90744" y="1403487"/>
            <a:ext cx="4381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Added  ‘Tunnel Arc’ system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Fiber path = ‘Coupler Arc’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Viewport </a:t>
            </a:r>
            <a:r>
              <a:rPr lang="en-US" altLang="zh-CN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connected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to window (5 cm away, shielded)</a:t>
            </a:r>
            <a:endParaRPr lang="zh-CN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55C1501-3770-4B6A-A627-E39AA798ECBC}"/>
              </a:ext>
            </a:extLst>
          </p:cNvPr>
          <p:cNvSpPr/>
          <p:nvPr/>
        </p:nvSpPr>
        <p:spPr>
          <a:xfrm>
            <a:off x="0" y="3882752"/>
            <a:ext cx="5740400" cy="2505348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Experiment Results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‘Tunnel Arc’: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triggered frequently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Coincided with: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‘Coupler Arc’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Beam instability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94DF19E-0F52-469B-94CF-BAEE0E261DF3}"/>
              </a:ext>
            </a:extLst>
          </p:cNvPr>
          <p:cNvSpPr/>
          <p:nvPr/>
        </p:nvSpPr>
        <p:spPr>
          <a:xfrm>
            <a:off x="277845" y="809011"/>
            <a:ext cx="50363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Validation Experiment Setup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7BECC91-9FB4-463C-8D50-A5AE6B6D0902}"/>
              </a:ext>
            </a:extLst>
          </p:cNvPr>
          <p:cNvSpPr txBox="1"/>
          <p:nvPr/>
        </p:nvSpPr>
        <p:spPr>
          <a:xfrm>
            <a:off x="6096000" y="3395617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Fiber length: 30m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712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B6B1B1F2-AEFA-40B3-B0F9-16F5520DBE9C}"/>
              </a:ext>
            </a:extLst>
          </p:cNvPr>
          <p:cNvSpPr/>
          <p:nvPr/>
        </p:nvSpPr>
        <p:spPr>
          <a:xfrm>
            <a:off x="0" y="2948819"/>
            <a:ext cx="12192000" cy="3528984"/>
          </a:xfrm>
          <a:prstGeom prst="rect">
            <a:avLst/>
          </a:prstGeom>
          <a:solidFill>
            <a:schemeClr val="accent6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标题 12">
            <a:extLst>
              <a:ext uri="{FF2B5EF4-FFF2-40B4-BE49-F238E27FC236}">
                <a16:creationId xmlns:a16="http://schemas.microsoft.com/office/drawing/2014/main" id="{A1874CD1-50B8-4EDB-9C28-DDCBB5FD2D65}"/>
              </a:ext>
            </a:extLst>
          </p:cNvPr>
          <p:cNvSpPr txBox="1">
            <a:spLocks/>
          </p:cNvSpPr>
          <p:nvPr/>
        </p:nvSpPr>
        <p:spPr>
          <a:xfrm>
            <a:off x="1351451" y="0"/>
            <a:ext cx="10298717" cy="6635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Solution: </a:t>
            </a:r>
            <a:r>
              <a:rPr lang="en-US" altLang="zh-CN" sz="4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Logic-Based Discrimination</a:t>
            </a:r>
            <a:endParaRPr lang="zh-CN" altLang="en-US" sz="4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702CAAE-E4F5-436D-87F8-7DA964BA6AEA}"/>
              </a:ext>
            </a:extLst>
          </p:cNvPr>
          <p:cNvSpPr/>
          <p:nvPr/>
        </p:nvSpPr>
        <p:spPr>
          <a:xfrm>
            <a:off x="1" y="754541"/>
            <a:ext cx="3946357" cy="2161914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24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Impact of False Arc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✘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RF system trip rate ↑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✘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Optical fiber sensitivity ↓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✘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Fiber complete failure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99D330C-9814-429C-B498-AF727ED55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00"/>
          <a:stretch/>
        </p:blipFill>
        <p:spPr>
          <a:xfrm>
            <a:off x="8420793" y="3007422"/>
            <a:ext cx="3710883" cy="331032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4279723-CA49-4E10-8A5F-92341D58246D}"/>
              </a:ext>
            </a:extLst>
          </p:cNvPr>
          <p:cNvSpPr/>
          <p:nvPr/>
        </p:nvSpPr>
        <p:spPr>
          <a:xfrm>
            <a:off x="3946358" y="754542"/>
            <a:ext cx="8245641" cy="2161913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Logic Discrimination </a:t>
            </a:r>
            <a:r>
              <a:rPr lang="en-US" altLang="zh-CN" sz="24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Reduce ‘Arc’ Frequency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Input signals: ‘Coupler arc’ + ‘Tunnel arc’ (X‑ray monitor)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Logic Rule: ‘Arc’ interlock ONLY triggered when: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2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‘Coupler arc’ = ‘Yes’  &amp; ‘Tunnel arc’ = ‘No’</a:t>
            </a: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66E11B05-46B3-427F-AC6B-68D1E9B1F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740932"/>
              </p:ext>
            </p:extLst>
          </p:nvPr>
        </p:nvGraphicFramePr>
        <p:xfrm>
          <a:off x="27512" y="3828815"/>
          <a:ext cx="833295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744">
                  <a:extLst>
                    <a:ext uri="{9D8B030D-6E8A-4147-A177-3AD203B41FA5}">
                      <a16:colId xmlns:a16="http://schemas.microsoft.com/office/drawing/2014/main" val="3505724264"/>
                    </a:ext>
                  </a:extLst>
                </a:gridCol>
                <a:gridCol w="2722880">
                  <a:extLst>
                    <a:ext uri="{9D8B030D-6E8A-4147-A177-3AD203B41FA5}">
                      <a16:colId xmlns:a16="http://schemas.microsoft.com/office/drawing/2014/main" val="2207763443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159638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Before implementation</a:t>
                      </a:r>
                    </a:p>
                    <a:p>
                      <a:pPr algn="ctr"/>
                      <a:r>
                        <a:rPr lang="en-US" altLang="zh-CN" dirty="0"/>
                        <a:t>(202508-202510)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After implementation</a:t>
                      </a:r>
                    </a:p>
                    <a:p>
                      <a:pPr algn="ctr"/>
                      <a:r>
                        <a:rPr lang="en-US" altLang="zh-CN" dirty="0"/>
                        <a:t>(202601-202605)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7210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Total interlock events (RF)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121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378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Cavity vacuum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36 (37%)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68 (56%)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5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C00000"/>
                          </a:solidFill>
                        </a:rPr>
                        <a:t>FPC false Arc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C00000"/>
                          </a:solidFill>
                        </a:rPr>
                        <a:t>31 (31%)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solidFill>
                            <a:srgbClr val="C00000"/>
                          </a:solidFill>
                        </a:rPr>
                        <a:t>22 (18%)</a:t>
                      </a:r>
                      <a:endParaRPr lang="zh-CN" altLang="en-US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884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Circulator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11 (11%)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18 (15%)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4204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Others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21 (21%)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13 (11)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2420980"/>
                  </a:ext>
                </a:extLst>
              </a:tr>
            </a:tbl>
          </a:graphicData>
        </a:graphic>
      </p:graphicFrame>
      <p:sp>
        <p:nvSpPr>
          <p:cNvPr id="22" name="文本框 21">
            <a:extLst>
              <a:ext uri="{FF2B5EF4-FFF2-40B4-BE49-F238E27FC236}">
                <a16:creationId xmlns:a16="http://schemas.microsoft.com/office/drawing/2014/main" id="{F98D390A-7D82-4E21-B8E4-D6F365F030F0}"/>
              </a:ext>
            </a:extLst>
          </p:cNvPr>
          <p:cNvSpPr txBox="1"/>
          <p:nvPr/>
        </p:nvSpPr>
        <p:spPr>
          <a:xfrm>
            <a:off x="8594083" y="6103458"/>
            <a:ext cx="173643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False Arc: 18%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574A6C2-C0BC-4A41-8787-CB1926D7C2E9}"/>
              </a:ext>
            </a:extLst>
          </p:cNvPr>
          <p:cNvSpPr/>
          <p:nvPr/>
        </p:nvSpPr>
        <p:spPr>
          <a:xfrm>
            <a:off x="520912" y="2916455"/>
            <a:ext cx="740298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</a:pPr>
            <a:r>
              <a:rPr lang="zh-CN" altLang="en-US" sz="2800" b="1" dirty="0">
                <a:solidFill>
                  <a:srgbClr val="C00000"/>
                </a:solidFill>
              </a:rPr>
              <a:t>⚠️</a:t>
            </a:r>
            <a:r>
              <a:rPr lang="en-US" altLang="zh-CN" sz="2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False arc decreased, but not eliminated</a:t>
            </a:r>
          </a:p>
          <a:p>
            <a:pPr algn="ctr">
              <a:spcBef>
                <a:spcPts val="0"/>
              </a:spcBef>
            </a:pP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(31%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Wingdings" panose="05000000000000000000" pitchFamily="2" charset="2"/>
              </a:rPr>
              <a:t>18%)</a:t>
            </a:r>
            <a:endParaRPr lang="en-US" altLang="zh-CN" sz="2400" b="1" dirty="0">
              <a:solidFill>
                <a:srgbClr val="C0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872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>
            <a:extLst>
              <a:ext uri="{FF2B5EF4-FFF2-40B4-BE49-F238E27FC236}">
                <a16:creationId xmlns:a16="http://schemas.microsoft.com/office/drawing/2014/main" id="{25D889DA-2149-4438-B870-EC10D844A155}"/>
              </a:ext>
            </a:extLst>
          </p:cNvPr>
          <p:cNvSpPr txBox="1"/>
          <p:nvPr/>
        </p:nvSpPr>
        <p:spPr>
          <a:xfrm>
            <a:off x="450969" y="1596865"/>
            <a:ext cx="1129006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+mj-lt"/>
                <a:ea typeface="华文中宋" panose="02010600040101010101" pitchFamily="2" charset="-122"/>
              </a:rPr>
              <a:t>We developed the FPC over nine years, from prototype to series, fixing overheating and frosting issues step by step. 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+mj-lt"/>
                <a:ea typeface="华文中宋" panose="02010600040101010101" pitchFamily="2" charset="-122"/>
              </a:rPr>
              <a:t>All series FPCs passed on‑stand testing up to 250 kW CW (TW) and 150 kW CW (SW). Five are now running stably in HEPS.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+mj-lt"/>
                <a:ea typeface="华文中宋" panose="02010600040101010101" pitchFamily="2" charset="-122"/>
              </a:rPr>
              <a:t>During beam operation, a false arc issue caused by X‑ray‑induced fiber light was identified and alleviated by logic‑based discrimination.</a:t>
            </a:r>
          </a:p>
        </p:txBody>
      </p:sp>
      <p:sp>
        <p:nvSpPr>
          <p:cNvPr id="4" name="标题 4">
            <a:extLst>
              <a:ext uri="{FF2B5EF4-FFF2-40B4-BE49-F238E27FC236}">
                <a16:creationId xmlns:a16="http://schemas.microsoft.com/office/drawing/2014/main" id="{041B01C0-C92B-452B-8EE6-16D4FF82DF85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+mn-lt"/>
              </a:rPr>
              <a:t>Summary</a:t>
            </a:r>
            <a:endParaRPr lang="zh-CN" altLang="en-US" dirty="0">
              <a:solidFill>
                <a:srgbClr val="0000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1382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2C0191-49EA-9243-0430-D192BC8D6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9708" y="116632"/>
            <a:ext cx="10298717" cy="663575"/>
          </a:xfrm>
        </p:spPr>
        <p:txBody>
          <a:bodyPr/>
          <a:lstStyle/>
          <a:p>
            <a:r>
              <a:rPr lang="en-US" altLang="zh-CN" dirty="0"/>
              <a:t>References of IHEP FPCs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4932F-8957-CC99-2A85-A58AF5B8D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0873208" cy="504056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http://dx.doi.org/10.1063/5.0001540 </a:t>
            </a:r>
            <a:endParaRPr lang="en-US" altLang="zh-CN" sz="30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http://dx.doi.org/10.1063/5.0046377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/>
              <a:t>http://dx.doi.org/10.1016/j.nima.2021.165649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http://dx.doi.org/10.1016/j.nima.2010.08.108 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http://dx.doi.org/10.1088/1674-1137/32/11/017 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http://dx.doi.org/10.1088/1674-1137/32/9/017 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http://dx.doi.org/10.1088/1674-1137/36/4/011 </a:t>
            </a:r>
            <a:endParaRPr lang="zh-CN" altLang="en-US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/>
              <a:t> </a:t>
            </a:r>
            <a:r>
              <a:rPr lang="en-US" altLang="zh-CN" sz="30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http://dx.doi.org/10.1088/1674-1137/41/6/067001 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http://dx.doi.org/10.1088/1674-1137/38/11/117002 </a:t>
            </a:r>
            <a:endParaRPr lang="en-US" altLang="zh-CN" sz="3000" dirty="0"/>
          </a:p>
          <a:p>
            <a:pPr marL="514350" indent="-514350">
              <a:buFont typeface="+mj-lt"/>
              <a:buAutoNum type="arabicPeriod"/>
            </a:pPr>
            <a:r>
              <a:rPr lang="en-US" altLang="zh-CN" sz="30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http://dx.doi.org/10.1088/1674-1137/38/2/027001 </a:t>
            </a:r>
            <a:endParaRPr lang="zh-CN" altLang="en-US" sz="3000" dirty="0"/>
          </a:p>
        </p:txBody>
      </p:sp>
    </p:spTree>
    <p:extLst>
      <p:ext uri="{BB962C8B-B14F-4D97-AF65-F5344CB8AC3E}">
        <p14:creationId xmlns:p14="http://schemas.microsoft.com/office/powerpoint/2010/main" val="180978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4">
            <a:extLst>
              <a:ext uri="{FF2B5EF4-FFF2-40B4-BE49-F238E27FC236}">
                <a16:creationId xmlns:a16="http://schemas.microsoft.com/office/drawing/2014/main" id="{A1F413E3-67B8-40D8-A90A-E137B1520750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zh-CN" alt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28BF941-C9A9-4B43-85FB-2D0E586D11C3}"/>
              </a:ext>
            </a:extLst>
          </p:cNvPr>
          <p:cNvSpPr txBox="1"/>
          <p:nvPr/>
        </p:nvSpPr>
        <p:spPr>
          <a:xfrm>
            <a:off x="5664306" y="791504"/>
            <a:ext cx="6270961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2800" b="1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Fundamental RF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RF frequency: 166.6 MHz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Total RF voltage: 5.14 MV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C0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RF power per cavity: CW, 190 kW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Max. FPC power: CW, 250 kW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(SSA</a:t>
            </a:r>
            <a:r>
              <a:rPr lang="zh-CN" altLang="en-US" sz="2400" dirty="0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华文中宋" panose="02010600040101010101" pitchFamily="2" charset="-122"/>
                <a:cs typeface="Arial" panose="020B0604020202020204" pitchFamily="34" charset="0"/>
              </a:rPr>
              <a:t>limit)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DD7A084-1E67-4A34-887E-2CF991443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706" y="1697326"/>
            <a:ext cx="4673600" cy="34633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FA8CE13-6A22-4A8B-9167-68523EF1E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4004"/>
          <a:stretch/>
        </p:blipFill>
        <p:spPr>
          <a:xfrm>
            <a:off x="218470" y="4404633"/>
            <a:ext cx="1391005" cy="7560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AB547BF-7FB6-49EC-9401-0CA88F4F7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27" y="3187031"/>
            <a:ext cx="6270961" cy="319124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43710DA-36B9-41F0-870C-E3BE8B896AFC}"/>
              </a:ext>
            </a:extLst>
          </p:cNvPr>
          <p:cNvSpPr/>
          <p:nvPr/>
        </p:nvSpPr>
        <p:spPr>
          <a:xfrm>
            <a:off x="8712403" y="4689043"/>
            <a:ext cx="1258215" cy="1602029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39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06"/>
    </mc:Choice>
    <mc:Fallback xmlns="">
      <p:transition spd="slow" advTm="3640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9C7FB8E2-8B90-4A07-88A2-F24110FC27B4}"/>
              </a:ext>
            </a:extLst>
          </p:cNvPr>
          <p:cNvCxnSpPr>
            <a:cxnSpLocks/>
          </p:cNvCxnSpPr>
          <p:nvPr/>
        </p:nvCxnSpPr>
        <p:spPr>
          <a:xfrm>
            <a:off x="9671202" y="5059416"/>
            <a:ext cx="0" cy="52198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4">
            <a:extLst>
              <a:ext uri="{FF2B5EF4-FFF2-40B4-BE49-F238E27FC236}">
                <a16:creationId xmlns:a16="http://schemas.microsoft.com/office/drawing/2014/main" id="{93C4E1E3-9F8A-42C8-9EE3-1F7821BE8004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(compromise)</a:t>
            </a:r>
            <a:endParaRPr lang="zh-CN" alt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F09A47D-7B06-432E-9A47-58C222FBFB53}"/>
              </a:ext>
            </a:extLst>
          </p:cNvPr>
          <p:cNvSpPr txBox="1"/>
          <p:nvPr/>
        </p:nvSpPr>
        <p:spPr>
          <a:xfrm>
            <a:off x="345294" y="832150"/>
            <a:ext cx="1172894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>
                <a:ea typeface="华文中宋" panose="02010600040101010101" pitchFamily="2" charset="-122"/>
              </a:rPr>
              <a:t>Challenges: </a:t>
            </a:r>
            <a:r>
              <a:rPr lang="en-US" altLang="zh-CN" sz="2800" dirty="0">
                <a:ea typeface="华文中宋" panose="02010600040101010101" pitchFamily="2" charset="-122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ea typeface="华文中宋" panose="02010600040101010101" pitchFamily="2" charset="-122"/>
              </a:rPr>
              <a:t>CW 250 kW </a:t>
            </a:r>
            <a:r>
              <a:rPr lang="en-US" altLang="zh-CN" sz="2800" dirty="0">
                <a:ea typeface="华文中宋" panose="02010600040101010101" pitchFamily="2" charset="-122"/>
              </a:rPr>
              <a:t>+ </a:t>
            </a:r>
            <a:r>
              <a:rPr lang="en-US" altLang="zh-CN" sz="2800" b="1" dirty="0">
                <a:solidFill>
                  <a:srgbClr val="0000FF"/>
                </a:solidFill>
                <a:ea typeface="华文中宋" panose="02010600040101010101" pitchFamily="2" charset="-122"/>
              </a:rPr>
              <a:t>Cavity-wall location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dirty="0">
                <a:ea typeface="华文中宋" panose="02010600040101010101" pitchFamily="2" charset="-122"/>
              </a:rPr>
              <a:t>Compromise and balance have been essential throughout the entire design process.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zh-CN" sz="3200" b="1" dirty="0">
              <a:solidFill>
                <a:srgbClr val="0000FF"/>
              </a:solidFill>
              <a:ea typeface="华文中宋" panose="0201060004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8CCC0E3-8771-4C05-BBE8-CBA8D60BC11D}"/>
              </a:ext>
            </a:extLst>
          </p:cNvPr>
          <p:cNvSpPr txBox="1"/>
          <p:nvPr/>
        </p:nvSpPr>
        <p:spPr>
          <a:xfrm>
            <a:off x="195197" y="4171020"/>
            <a:ext cx="2629962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High RF loss </a:t>
            </a:r>
            <a:r>
              <a:rPr lang="en-US" altLang="zh-CN" sz="20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2000" b="1" dirty="0">
                <a:solidFill>
                  <a:srgbClr val="FFFF00"/>
                </a:solidFill>
              </a:rPr>
              <a:t>High dynamic heat load </a:t>
            </a:r>
          </a:p>
        </p:txBody>
      </p:sp>
      <p:sp>
        <p:nvSpPr>
          <p:cNvPr id="6" name="箭头: 下 5">
            <a:extLst>
              <a:ext uri="{FF2B5EF4-FFF2-40B4-BE49-F238E27FC236}">
                <a16:creationId xmlns:a16="http://schemas.microsoft.com/office/drawing/2014/main" id="{7294BAE5-9F4B-4F81-8F1D-D1E0F263485F}"/>
              </a:ext>
            </a:extLst>
          </p:cNvPr>
          <p:cNvSpPr/>
          <p:nvPr/>
        </p:nvSpPr>
        <p:spPr>
          <a:xfrm>
            <a:off x="1269231" y="3268485"/>
            <a:ext cx="332224" cy="794934"/>
          </a:xfrm>
          <a:prstGeom prst="downArrow">
            <a:avLst>
              <a:gd name="adj1" fmla="val 50000"/>
              <a:gd name="adj2" fmla="val 105965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2C0ABAC-0DE2-4B17-A1D6-2FCF707B538B}"/>
              </a:ext>
            </a:extLst>
          </p:cNvPr>
          <p:cNvSpPr txBox="1"/>
          <p:nvPr/>
        </p:nvSpPr>
        <p:spPr>
          <a:xfrm>
            <a:off x="3150975" y="2337629"/>
            <a:ext cx="2628000" cy="8316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2400" dirty="0"/>
              <a:t>Minimum FE damage risk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D276DAE-ECC5-4026-8670-466A27732773}"/>
              </a:ext>
            </a:extLst>
          </p:cNvPr>
          <p:cNvSpPr txBox="1"/>
          <p:nvPr/>
        </p:nvSpPr>
        <p:spPr>
          <a:xfrm>
            <a:off x="6096000" y="2337931"/>
            <a:ext cx="2779200" cy="83099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2400" dirty="0"/>
              <a:t>Low cryogenic heat load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B574189-FEF6-4B21-9895-B752E382B8B4}"/>
              </a:ext>
            </a:extLst>
          </p:cNvPr>
          <p:cNvSpPr txBox="1"/>
          <p:nvPr/>
        </p:nvSpPr>
        <p:spPr>
          <a:xfrm>
            <a:off x="9199886" y="2337931"/>
            <a:ext cx="2752773" cy="830997"/>
          </a:xfrm>
          <a:prstGeom prst="rect">
            <a:avLst/>
          </a:prstGeom>
          <a:solidFill>
            <a:srgbClr val="007A37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en-US" altLang="zh-CN" sz="2400" dirty="0"/>
              <a:t>Cleanroom assembly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058E100-6964-417C-AA08-E2D7D612C470}"/>
              </a:ext>
            </a:extLst>
          </p:cNvPr>
          <p:cNvSpPr txBox="1"/>
          <p:nvPr/>
        </p:nvSpPr>
        <p:spPr>
          <a:xfrm>
            <a:off x="3149630" y="4166183"/>
            <a:ext cx="2629963" cy="1015663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Coupler location: </a:t>
            </a:r>
            <a:r>
              <a:rPr lang="en-US" altLang="zh-CN" sz="2000" b="1" dirty="0">
                <a:solidFill>
                  <a:srgbClr val="FFFF00"/>
                </a:solidFill>
              </a:rPr>
              <a:t>close to</a:t>
            </a:r>
            <a:r>
              <a:rPr lang="en-US" altLang="zh-CN" sz="2000" dirty="0"/>
              <a:t> cavity’s </a:t>
            </a:r>
          </a:p>
          <a:p>
            <a:pPr algn="ctr"/>
            <a:r>
              <a:rPr lang="en-US" altLang="zh-CN" sz="2000" dirty="0"/>
              <a:t>H-end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4B13FCC-25DA-427F-A07C-B6C91ED8063A}"/>
              </a:ext>
            </a:extLst>
          </p:cNvPr>
          <p:cNvSpPr txBox="1"/>
          <p:nvPr/>
        </p:nvSpPr>
        <p:spPr>
          <a:xfrm>
            <a:off x="3150357" y="5381348"/>
            <a:ext cx="2629236" cy="10156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Large magnetic field leakage </a:t>
            </a:r>
            <a:r>
              <a:rPr lang="en-US" altLang="zh-CN" sz="2000" dirty="0">
                <a:sym typeface="Wingdings" panose="05000000000000000000" pitchFamily="2" charset="2"/>
              </a:rPr>
              <a:t> </a:t>
            </a:r>
            <a:r>
              <a:rPr lang="en-US" altLang="zh-CN" sz="2000" b="1" dirty="0">
                <a:solidFill>
                  <a:srgbClr val="FFFF00"/>
                </a:solidFill>
                <a:sym typeface="Wingdings" panose="05000000000000000000" pitchFamily="2" charset="2"/>
              </a:rPr>
              <a:t>High dynamic heat load</a:t>
            </a:r>
            <a:endParaRPr lang="en-US" altLang="zh-CN" sz="2000" b="1" dirty="0">
              <a:solidFill>
                <a:srgbClr val="FFFF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FD5551BE-4B45-4E02-A46D-3E563D7B039E}"/>
              </a:ext>
            </a:extLst>
          </p:cNvPr>
          <p:cNvSpPr txBox="1"/>
          <p:nvPr/>
        </p:nvSpPr>
        <p:spPr>
          <a:xfrm>
            <a:off x="6095784" y="4166183"/>
            <a:ext cx="2779632" cy="101566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dirty="0"/>
              <a:t>Coupler location:</a:t>
            </a:r>
          </a:p>
          <a:p>
            <a:pPr algn="ctr"/>
            <a:r>
              <a:rPr lang="en-US" altLang="zh-CN" sz="2000" dirty="0"/>
              <a:t> </a:t>
            </a:r>
            <a:r>
              <a:rPr lang="en-US" altLang="zh-CN" sz="2000" b="1" dirty="0">
                <a:solidFill>
                  <a:srgbClr val="FFFF00"/>
                </a:solidFill>
              </a:rPr>
              <a:t>far away  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</a:rPr>
              <a:t>from cavity’s </a:t>
            </a:r>
            <a:r>
              <a:rPr lang="en-US" altLang="zh-CN" sz="2000" dirty="0"/>
              <a:t>H-end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1C2735B-B3C6-4AB3-9597-50B6AB9C702D}"/>
              </a:ext>
            </a:extLst>
          </p:cNvPr>
          <p:cNvSpPr txBox="1"/>
          <p:nvPr/>
        </p:nvSpPr>
        <p:spPr>
          <a:xfrm>
            <a:off x="6104752" y="5381348"/>
            <a:ext cx="2761696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</a:rPr>
              <a:t>Long</a:t>
            </a:r>
            <a:r>
              <a:rPr lang="en-US" altLang="zh-CN" sz="2000" dirty="0"/>
              <a:t> outer conductor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1FA6B65-8728-4877-937B-5F4A8FD20B52}"/>
              </a:ext>
            </a:extLst>
          </p:cNvPr>
          <p:cNvSpPr txBox="1"/>
          <p:nvPr/>
        </p:nvSpPr>
        <p:spPr>
          <a:xfrm>
            <a:off x="9199887" y="4166183"/>
            <a:ext cx="2752774" cy="1015663"/>
          </a:xfrm>
          <a:prstGeom prst="rect">
            <a:avLst/>
          </a:prstGeom>
          <a:solidFill>
            <a:srgbClr val="007A37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FF00"/>
                </a:solidFill>
              </a:rPr>
              <a:t>Short</a:t>
            </a:r>
            <a:r>
              <a:rPr lang="en-US" altLang="zh-CN" sz="2000" dirty="0"/>
              <a:t> outer conductor</a:t>
            </a:r>
            <a:r>
              <a:rPr lang="en-US" altLang="zh-CN" sz="2000" b="1" dirty="0">
                <a:solidFill>
                  <a:srgbClr val="FFFF00"/>
                </a:solidFill>
              </a:rPr>
              <a:t> </a:t>
            </a:r>
            <a:r>
              <a:rPr lang="en-US" altLang="zh-CN" sz="2000" dirty="0">
                <a:solidFill>
                  <a:schemeClr val="bg1"/>
                </a:solidFill>
              </a:rPr>
              <a:t>and</a:t>
            </a:r>
            <a:r>
              <a:rPr lang="en-US" altLang="zh-CN" sz="2000" b="1" dirty="0">
                <a:solidFill>
                  <a:srgbClr val="FFFF00"/>
                </a:solidFill>
              </a:rPr>
              <a:t> limited </a:t>
            </a:r>
            <a:r>
              <a:rPr lang="en-US" altLang="zh-CN" sz="2000" dirty="0"/>
              <a:t>by cryostat size</a:t>
            </a:r>
          </a:p>
        </p:txBody>
      </p:sp>
      <p:sp>
        <p:nvSpPr>
          <p:cNvPr id="25" name="箭头: 下 24">
            <a:extLst>
              <a:ext uri="{FF2B5EF4-FFF2-40B4-BE49-F238E27FC236}">
                <a16:creationId xmlns:a16="http://schemas.microsoft.com/office/drawing/2014/main" id="{FB19EED0-7FF1-4EA5-B542-AEDA7E4C9596}"/>
              </a:ext>
            </a:extLst>
          </p:cNvPr>
          <p:cNvSpPr/>
          <p:nvPr/>
        </p:nvSpPr>
        <p:spPr>
          <a:xfrm>
            <a:off x="4298863" y="3268485"/>
            <a:ext cx="332224" cy="794934"/>
          </a:xfrm>
          <a:prstGeom prst="downArrow">
            <a:avLst>
              <a:gd name="adj1" fmla="val 50000"/>
              <a:gd name="adj2" fmla="val 105965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箭头: 下 25">
            <a:extLst>
              <a:ext uri="{FF2B5EF4-FFF2-40B4-BE49-F238E27FC236}">
                <a16:creationId xmlns:a16="http://schemas.microsoft.com/office/drawing/2014/main" id="{41EFC092-BEB6-4F0D-8B30-89ACFEA6DF03}"/>
              </a:ext>
            </a:extLst>
          </p:cNvPr>
          <p:cNvSpPr/>
          <p:nvPr/>
        </p:nvSpPr>
        <p:spPr>
          <a:xfrm>
            <a:off x="7319488" y="3268485"/>
            <a:ext cx="332224" cy="794934"/>
          </a:xfrm>
          <a:prstGeom prst="downArrow">
            <a:avLst>
              <a:gd name="adj1" fmla="val 50000"/>
              <a:gd name="adj2" fmla="val 105965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1" name="箭头: 下 30">
            <a:extLst>
              <a:ext uri="{FF2B5EF4-FFF2-40B4-BE49-F238E27FC236}">
                <a16:creationId xmlns:a16="http://schemas.microsoft.com/office/drawing/2014/main" id="{92143545-DB07-44D1-B47F-0F85D904A3DF}"/>
              </a:ext>
            </a:extLst>
          </p:cNvPr>
          <p:cNvSpPr/>
          <p:nvPr/>
        </p:nvSpPr>
        <p:spPr>
          <a:xfrm>
            <a:off x="10348393" y="3268485"/>
            <a:ext cx="332224" cy="794934"/>
          </a:xfrm>
          <a:prstGeom prst="downArrow">
            <a:avLst>
              <a:gd name="adj1" fmla="val 50000"/>
              <a:gd name="adj2" fmla="val 105965"/>
            </a:avLst>
          </a:prstGeom>
          <a:solidFill>
            <a:srgbClr val="007A37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DA4DB470-CB9C-4258-ADF3-62940A01631F}"/>
              </a:ext>
            </a:extLst>
          </p:cNvPr>
          <p:cNvSpPr/>
          <p:nvPr/>
        </p:nvSpPr>
        <p:spPr>
          <a:xfrm>
            <a:off x="195923" y="2329832"/>
            <a:ext cx="2629236" cy="8471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power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</a:p>
        </p:txBody>
      </p:sp>
      <p:sp>
        <p:nvSpPr>
          <p:cNvPr id="5" name="爆炸形: 8 pt  4">
            <a:extLst>
              <a:ext uri="{FF2B5EF4-FFF2-40B4-BE49-F238E27FC236}">
                <a16:creationId xmlns:a16="http://schemas.microsoft.com/office/drawing/2014/main" id="{27374FEC-9DEA-4271-8B42-7D7624AD0AF2}"/>
              </a:ext>
            </a:extLst>
          </p:cNvPr>
          <p:cNvSpPr/>
          <p:nvPr/>
        </p:nvSpPr>
        <p:spPr>
          <a:xfrm>
            <a:off x="5661448" y="4496214"/>
            <a:ext cx="560762" cy="457200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C795EB7F-4D24-40B3-89C2-6945B4399325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8866448" y="5581403"/>
            <a:ext cx="884129" cy="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爆炸形: 8 pt  31">
            <a:extLst>
              <a:ext uri="{FF2B5EF4-FFF2-40B4-BE49-F238E27FC236}">
                <a16:creationId xmlns:a16="http://schemas.microsoft.com/office/drawing/2014/main" id="{C6B12069-3B9A-4385-B12A-73CC54205C2A}"/>
              </a:ext>
            </a:extLst>
          </p:cNvPr>
          <p:cNvSpPr/>
          <p:nvPr/>
        </p:nvSpPr>
        <p:spPr>
          <a:xfrm>
            <a:off x="9390821" y="5381348"/>
            <a:ext cx="560762" cy="457200"/>
          </a:xfrm>
          <a:prstGeom prst="irregularSeal1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FBC6CC17-1E10-4A5D-9751-18528B4A5EF4}"/>
              </a:ext>
            </a:extLst>
          </p:cNvPr>
          <p:cNvCxnSpPr>
            <a:cxnSpLocks/>
          </p:cNvCxnSpPr>
          <p:nvPr/>
        </p:nvCxnSpPr>
        <p:spPr>
          <a:xfrm>
            <a:off x="5936993" y="3600546"/>
            <a:ext cx="0" cy="98486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连接符: 肘形 40">
            <a:extLst>
              <a:ext uri="{FF2B5EF4-FFF2-40B4-BE49-F238E27FC236}">
                <a16:creationId xmlns:a16="http://schemas.microsoft.com/office/drawing/2014/main" id="{EB1E2EB8-1245-452E-87EB-C9203BBA73CD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09152" y="3183395"/>
            <a:ext cx="631825" cy="430053"/>
          </a:xfrm>
          <a:prstGeom prst="bentConnector3">
            <a:avLst>
              <a:gd name="adj1" fmla="val -4271"/>
            </a:avLst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D09D456F-8B9C-4C24-8A76-3A2AD6254394}"/>
              </a:ext>
            </a:extLst>
          </p:cNvPr>
          <p:cNvCxnSpPr>
            <a:cxnSpLocks/>
          </p:cNvCxnSpPr>
          <p:nvPr/>
        </p:nvCxnSpPr>
        <p:spPr>
          <a:xfrm>
            <a:off x="5936993" y="4904319"/>
            <a:ext cx="0" cy="98486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连接符: 肘形 57">
            <a:extLst>
              <a:ext uri="{FF2B5EF4-FFF2-40B4-BE49-F238E27FC236}">
                <a16:creationId xmlns:a16="http://schemas.microsoft.com/office/drawing/2014/main" id="{BA0CD604-B888-46DD-9B18-B7747E52340E}"/>
              </a:ext>
            </a:extLst>
          </p:cNvPr>
          <p:cNvCxnSpPr>
            <a:stCxn id="3" idx="2"/>
            <a:endCxn id="18" idx="1"/>
          </p:cNvCxnSpPr>
          <p:nvPr/>
        </p:nvCxnSpPr>
        <p:spPr>
          <a:xfrm rot="16200000" flipH="1">
            <a:off x="1825130" y="4563953"/>
            <a:ext cx="1010274" cy="1640179"/>
          </a:xfrm>
          <a:prstGeom prst="bentConnector2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3B04B870-D52E-46EE-B2C6-27B583A9A2C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5779593" y="5889180"/>
            <a:ext cx="180887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3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83"/>
    </mc:Choice>
    <mc:Fallback xmlns="">
      <p:transition spd="slow" advTm="2858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4">
            <a:extLst>
              <a:ext uri="{FF2B5EF4-FFF2-40B4-BE49-F238E27FC236}">
                <a16:creationId xmlns:a16="http://schemas.microsoft.com/office/drawing/2014/main" id="{AA882C8C-2E02-44AF-82E7-4809512BC54E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features (series design-B)</a:t>
            </a:r>
            <a:endParaRPr lang="zh-CN" alt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1F9433-C223-4570-931A-396593918CBE}"/>
              </a:ext>
            </a:extLst>
          </p:cNvPr>
          <p:cNvSpPr txBox="1"/>
          <p:nvPr/>
        </p:nvSpPr>
        <p:spPr>
          <a:xfrm>
            <a:off x="355202" y="886224"/>
            <a:ext cx="5373052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kern="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RF window</a:t>
            </a:r>
          </a:p>
          <a:p>
            <a:r>
              <a:rPr lang="en-US" altLang="zh-CN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Single window (Tristan-type)</a:t>
            </a: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- Ceramic size: 27.4*120*10 mm</a:t>
            </a: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- Ceramic material: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97.6% Al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(Morgan AL-300)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kern="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Coaxial section</a:t>
            </a: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- OC: Double-wall structure</a:t>
            </a:r>
          </a:p>
          <a:p>
            <a:pPr marL="271463" lvl="1" indent="-17463">
              <a:buFont typeface="Arial" panose="020B0604020202020204" pitchFamily="34" charset="0"/>
              <a:buChar char="•"/>
            </a:pPr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lang="el-GR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Φ</a:t>
            </a:r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100mm, length: 402 mm, </a:t>
            </a:r>
            <a:r>
              <a:rPr lang="en-US" altLang="zh-CN" sz="16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Zc</a:t>
            </a:r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50 </a:t>
            </a:r>
            <a:r>
              <a:rPr lang="el-GR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Ω</a:t>
            </a:r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271463" lvl="1" indent="-17463">
              <a:buFont typeface="Arial" panose="020B0604020202020204" pitchFamily="34" charset="0"/>
              <a:buChar char="•"/>
            </a:pPr>
            <a:r>
              <a:rPr lang="en-US" altLang="zh-CN" sz="1600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Thickness: 1mm SS + 20</a:t>
            </a:r>
            <a:r>
              <a:rPr lang="el-GR" altLang="zh-CN" sz="1600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μ</a:t>
            </a:r>
            <a:r>
              <a:rPr lang="en-US" altLang="zh-CN" sz="1600" kern="0" dirty="0">
                <a:solidFill>
                  <a:srgbClr val="C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 RRR30 copper plating</a:t>
            </a: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-  IC: Made of copper (OFHC)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kern="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Transition component</a:t>
            </a: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- T-box structure</a:t>
            </a: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- Outer T-box dimension: 340*340*340 mm</a:t>
            </a: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- DC bias: ±2000V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kern="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Cooling</a:t>
            </a:r>
            <a:r>
              <a:rPr lang="zh-CN" altLang="en-US" sz="2000" b="1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b="1" kern="0" dirty="0">
              <a:solidFill>
                <a:srgbClr val="0000CC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- Inner conductor (vacuum part):</a:t>
            </a:r>
            <a:r>
              <a:rPr lang="zh-CN" altLang="en-US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water</a:t>
            </a: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- Outer conductor (vacuum part): cold helium gas</a:t>
            </a: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- Inner conductor (air part): forced air</a:t>
            </a: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- Inner T-box (air part): forced air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kern="0" dirty="0">
                <a:solidFill>
                  <a:srgbClr val="0000CC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Detector</a:t>
            </a:r>
            <a:r>
              <a:rPr lang="zh-CN" altLang="en-US" sz="2000" b="1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2000" b="1" kern="0" dirty="0">
              <a:solidFill>
                <a:srgbClr val="0000CC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en-US" altLang="zh-CN" sz="16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- Vacuum, electron current, arc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323BA63-7F32-4AAC-9C6C-E2D507F99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886224"/>
            <a:ext cx="6638638" cy="5443778"/>
          </a:xfrm>
          <a:prstGeom prst="rect">
            <a:avLst/>
          </a:prstGeom>
        </p:spPr>
      </p:pic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5C301F7B-2DFA-4C9A-A96B-04E20B227BED}"/>
              </a:ext>
            </a:extLst>
          </p:cNvPr>
          <p:cNvCxnSpPr>
            <a:cxnSpLocks/>
          </p:cNvCxnSpPr>
          <p:nvPr/>
        </p:nvCxnSpPr>
        <p:spPr>
          <a:xfrm>
            <a:off x="5486400" y="4034366"/>
            <a:ext cx="2912533" cy="0"/>
          </a:xfrm>
          <a:prstGeom prst="line">
            <a:avLst/>
          </a:prstGeom>
          <a:ln w="1905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箭头: 下 8">
            <a:extLst>
              <a:ext uri="{FF2B5EF4-FFF2-40B4-BE49-F238E27FC236}">
                <a16:creationId xmlns:a16="http://schemas.microsoft.com/office/drawing/2014/main" id="{C217F75C-33D4-4866-AD5B-2B85F350A33B}"/>
              </a:ext>
            </a:extLst>
          </p:cNvPr>
          <p:cNvSpPr/>
          <p:nvPr/>
        </p:nvSpPr>
        <p:spPr>
          <a:xfrm>
            <a:off x="5330687" y="4034366"/>
            <a:ext cx="152400" cy="258418"/>
          </a:xfrm>
          <a:prstGeom prst="downArrow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008FA6D-86EE-47CE-8334-F6D9C7E4EBBD}"/>
              </a:ext>
            </a:extLst>
          </p:cNvPr>
          <p:cNvSpPr txBox="1"/>
          <p:nvPr/>
        </p:nvSpPr>
        <p:spPr>
          <a:xfrm>
            <a:off x="4776874" y="4248238"/>
            <a:ext cx="1260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part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6BFEB54-6D9F-45E8-BF27-26B69A6D3887}"/>
              </a:ext>
            </a:extLst>
          </p:cNvPr>
          <p:cNvSpPr txBox="1"/>
          <p:nvPr/>
        </p:nvSpPr>
        <p:spPr>
          <a:xfrm>
            <a:off x="4178907" y="5745227"/>
            <a:ext cx="2408474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Vacuum part assembled with cavity in clean room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89"/>
    </mc:Choice>
    <mc:Fallback xmlns="">
      <p:transition spd="slow" advTm="7938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68BA352D-473E-4D6F-B11D-EE4945CF85A0}"/>
              </a:ext>
            </a:extLst>
          </p:cNvPr>
          <p:cNvSpPr txBox="1"/>
          <p:nvPr/>
        </p:nvSpPr>
        <p:spPr>
          <a:xfrm>
            <a:off x="0" y="701895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00FF"/>
                </a:solidFill>
              </a:rPr>
              <a:t>2</a:t>
            </a:r>
            <a:r>
              <a:rPr lang="en-US" altLang="zh-CN" sz="2800" dirty="0">
                <a:solidFill>
                  <a:srgbClr val="000099"/>
                </a:solidFill>
              </a:rPr>
              <a:t> prototypes and </a:t>
            </a:r>
            <a:r>
              <a:rPr lang="en-US" altLang="zh-CN" sz="2800" b="1" dirty="0">
                <a:solidFill>
                  <a:srgbClr val="0000FF"/>
                </a:solidFill>
              </a:rPr>
              <a:t>10</a:t>
            </a:r>
            <a:r>
              <a:rPr lang="en-US" altLang="zh-CN" sz="2800" dirty="0">
                <a:solidFill>
                  <a:srgbClr val="000099"/>
                </a:solidFill>
              </a:rPr>
              <a:t> series FPCs were fabricated </a:t>
            </a:r>
            <a:r>
              <a:rPr lang="en-US" altLang="zh-CN" sz="2800" b="1" dirty="0">
                <a:solidFill>
                  <a:srgbClr val="0000FF"/>
                </a:solidFill>
              </a:rPr>
              <a:t>at Beijing HE-Racing Technology </a:t>
            </a:r>
            <a:r>
              <a:rPr lang="en-US" altLang="zh-CN" sz="2800" dirty="0">
                <a:solidFill>
                  <a:srgbClr val="000099"/>
                </a:solidFill>
              </a:rPr>
              <a:t>from 2017 to 2025. </a:t>
            </a:r>
            <a:endParaRPr lang="zh-CN" altLang="en-US" sz="2800" dirty="0">
              <a:solidFill>
                <a:srgbClr val="000099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8868EE7-8F69-4851-84F8-08E661149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6" r="7951"/>
          <a:stretch/>
        </p:blipFill>
        <p:spPr>
          <a:xfrm>
            <a:off x="2918739" y="1614415"/>
            <a:ext cx="2117749" cy="21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A662D22-FC21-4178-9F09-0525A4F19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4" r="6498"/>
          <a:stretch/>
        </p:blipFill>
        <p:spPr>
          <a:xfrm>
            <a:off x="194108" y="1614415"/>
            <a:ext cx="2557671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F7207EE-B189-4AAF-879D-52F7F30443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23382" r="9058" b="6667"/>
          <a:stretch/>
        </p:blipFill>
        <p:spPr>
          <a:xfrm>
            <a:off x="194108" y="4150395"/>
            <a:ext cx="3268182" cy="208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30B0251-1C2D-4890-9C2D-D9C376781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91" y="1614415"/>
            <a:ext cx="2906323" cy="217974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57C8DA2-D143-41EC-A9EF-3896C12AAC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891" y="4150393"/>
            <a:ext cx="2906323" cy="208800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AF7D4A0-32BB-4062-92BB-C16A7EC37C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 t="10500" r="20627" b="6588"/>
          <a:stretch/>
        </p:blipFill>
        <p:spPr>
          <a:xfrm>
            <a:off x="3711432" y="4150393"/>
            <a:ext cx="1226317" cy="2088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CE80A81-3828-4158-BA2F-4F8FB8DCC68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53" b="15361"/>
          <a:stretch/>
        </p:blipFill>
        <p:spPr>
          <a:xfrm>
            <a:off x="8243618" y="1614415"/>
            <a:ext cx="3739439" cy="21816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5014A52-152D-4808-8A5F-516B35663DC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4" r="1160" b="7356"/>
          <a:stretch/>
        </p:blipFill>
        <p:spPr>
          <a:xfrm>
            <a:off x="8243618" y="4150393"/>
            <a:ext cx="3739439" cy="2088000"/>
          </a:xfrm>
          <a:prstGeom prst="rect">
            <a:avLst/>
          </a:prstGeom>
        </p:spPr>
      </p:pic>
      <p:sp>
        <p:nvSpPr>
          <p:cNvPr id="15" name="标题 4">
            <a:extLst>
              <a:ext uri="{FF2B5EF4-FFF2-40B4-BE49-F238E27FC236}">
                <a16:creationId xmlns:a16="http://schemas.microsoft.com/office/drawing/2014/main" id="{CC948FC2-8483-4766-961D-E483B519C70E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Fabrication</a:t>
            </a:r>
            <a:endParaRPr lang="zh-CN" altLang="en-US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EECDA05-D46F-462E-B1BD-A0A6DEBEAFE9}"/>
              </a:ext>
            </a:extLst>
          </p:cNvPr>
          <p:cNvSpPr txBox="1"/>
          <p:nvPr/>
        </p:nvSpPr>
        <p:spPr>
          <a:xfrm>
            <a:off x="724982" y="3735915"/>
            <a:ext cx="14959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Window frame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6943ACE-E546-409B-8B2D-5289089AA005}"/>
              </a:ext>
            </a:extLst>
          </p:cNvPr>
          <p:cNvSpPr txBox="1"/>
          <p:nvPr/>
        </p:nvSpPr>
        <p:spPr>
          <a:xfrm>
            <a:off x="2782414" y="3735915"/>
            <a:ext cx="23903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Window after 1</a:t>
            </a:r>
            <a:r>
              <a:rPr lang="en-US" altLang="zh-CN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 brazing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811FAC3-331D-4696-99EE-73B73479A54C}"/>
              </a:ext>
            </a:extLst>
          </p:cNvPr>
          <p:cNvSpPr txBox="1"/>
          <p:nvPr/>
        </p:nvSpPr>
        <p:spPr>
          <a:xfrm>
            <a:off x="1431312" y="6148703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Window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CD93D33-2B55-44A8-8028-B2D743CEAA90}"/>
              </a:ext>
            </a:extLst>
          </p:cNvPr>
          <p:cNvSpPr txBox="1"/>
          <p:nvPr/>
        </p:nvSpPr>
        <p:spPr>
          <a:xfrm>
            <a:off x="3551648" y="6148703"/>
            <a:ext cx="1545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Window-IC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BE465BE-5D52-4E13-94C6-3A072BCC54BC}"/>
              </a:ext>
            </a:extLst>
          </p:cNvPr>
          <p:cNvSpPr txBox="1"/>
          <p:nvPr/>
        </p:nvSpPr>
        <p:spPr>
          <a:xfrm>
            <a:off x="6317938" y="6148703"/>
            <a:ext cx="6974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T-box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E7385F4-D546-4372-B9B3-D43BC12F9630}"/>
              </a:ext>
            </a:extLst>
          </p:cNvPr>
          <p:cNvSpPr txBox="1"/>
          <p:nvPr/>
        </p:nvSpPr>
        <p:spPr>
          <a:xfrm>
            <a:off x="5837774" y="3735915"/>
            <a:ext cx="1657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Outer conductor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10DA39E-9EF2-4E2B-9F4F-08497025BF4B}"/>
              </a:ext>
            </a:extLst>
          </p:cNvPr>
          <p:cNvSpPr txBox="1"/>
          <p:nvPr/>
        </p:nvSpPr>
        <p:spPr>
          <a:xfrm>
            <a:off x="8996911" y="3735915"/>
            <a:ext cx="24513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Coupler during assembly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812C8B7-0219-4FC6-B73A-1A1F09AB4E4E}"/>
              </a:ext>
            </a:extLst>
          </p:cNvPr>
          <p:cNvSpPr txBox="1"/>
          <p:nvPr/>
        </p:nvSpPr>
        <p:spPr>
          <a:xfrm>
            <a:off x="9475407" y="6148703"/>
            <a:ext cx="1494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Whole coupler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60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4"/>
    </mc:Choice>
    <mc:Fallback xmlns="">
      <p:transition spd="slow" advTm="564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4">
            <a:extLst>
              <a:ext uri="{FF2B5EF4-FFF2-40B4-BE49-F238E27FC236}">
                <a16:creationId xmlns:a16="http://schemas.microsoft.com/office/drawing/2014/main" id="{1472617E-D88A-4961-8607-2881C9440DB2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 stand test: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Timeline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ACA1F48-DED8-48EC-A353-4F11BAEAB3C3}"/>
              </a:ext>
            </a:extLst>
          </p:cNvPr>
          <p:cNvSpPr txBox="1"/>
          <p:nvPr/>
        </p:nvSpPr>
        <p:spPr>
          <a:xfrm>
            <a:off x="131047" y="6030816"/>
            <a:ext cx="58561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SW: standing wave, TW: travelling wave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65FC8729-D5E4-4339-81A4-86EFE47F2A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317999"/>
              </p:ext>
            </p:extLst>
          </p:nvPr>
        </p:nvGraphicFramePr>
        <p:xfrm>
          <a:off x="198424" y="1464766"/>
          <a:ext cx="7626915" cy="4532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75143">
                  <a:extLst>
                    <a:ext uri="{9D8B030D-6E8A-4147-A177-3AD203B41FA5}">
                      <a16:colId xmlns:a16="http://schemas.microsoft.com/office/drawing/2014/main" val="3722625785"/>
                    </a:ext>
                  </a:extLst>
                </a:gridCol>
                <a:gridCol w="973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8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22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0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Coupler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Time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Power</a:t>
                      </a:r>
                      <a:r>
                        <a:rPr lang="en-US" altLang="zh-CN" sz="2000" baseline="0" dirty="0"/>
                        <a:t> source</a:t>
                      </a:r>
                    </a:p>
                    <a:p>
                      <a:pPr algn="ctr"/>
                      <a:r>
                        <a:rPr lang="en-US" altLang="zh-CN" sz="2000" baseline="0" dirty="0"/>
                        <a:t>(SSA)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Mode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Max. power</a:t>
                      </a:r>
                      <a:r>
                        <a:rPr lang="en-US" altLang="zh-CN" sz="2000" baseline="0" dirty="0"/>
                        <a:t> </a:t>
                      </a:r>
                    </a:p>
                    <a:p>
                      <a:pPr algn="ctr"/>
                      <a:r>
                        <a:rPr lang="en-US" altLang="zh-CN" sz="2000" baseline="0" dirty="0"/>
                        <a:t>reached</a:t>
                      </a:r>
                      <a:endParaRPr lang="zh-CN" altLang="en-US" sz="20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860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600" dirty="0" err="1"/>
                        <a:t>PoP</a:t>
                      </a:r>
                      <a:endParaRPr lang="en-US" altLang="zh-CN" sz="1600" dirty="0"/>
                    </a:p>
                    <a:p>
                      <a:pPr algn="ctr"/>
                      <a:r>
                        <a:rPr lang="zh-CN" altLang="en-US" sz="1600" dirty="0">
                          <a:latin typeface="+mn-lt"/>
                        </a:rPr>
                        <a:t>（</a:t>
                      </a:r>
                      <a:r>
                        <a:rPr lang="en-US" altLang="zh-CN" sz="1600" dirty="0">
                          <a:latin typeface="+mn-lt"/>
                        </a:rPr>
                        <a:t>HEPS-TF</a:t>
                      </a:r>
                      <a:r>
                        <a:rPr lang="zh-CN" altLang="en-US" sz="1600" dirty="0">
                          <a:latin typeface="+mn-lt"/>
                        </a:rPr>
                        <a:t>）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2017.09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166.6MHz</a:t>
                      </a:r>
                      <a:r>
                        <a:rPr lang="en-US" altLang="zh-CN" sz="1600" baseline="0" dirty="0"/>
                        <a:t> 50kW</a:t>
                      </a:r>
                      <a:endParaRPr lang="en-US" altLang="zh-CN" sz="16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TW &amp; SW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/>
                        <a:t>CW,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altLang="zh-CN" sz="1600" baseline="0" dirty="0"/>
                        <a:t>50 kW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158">
                <a:tc vMerge="1">
                  <a:txBody>
                    <a:bodyPr/>
                    <a:lstStyle/>
                    <a:p>
                      <a:pPr algn="ctr"/>
                      <a:endParaRPr lang="zh-CN" altLang="en-US" sz="1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2018.04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650MHz 150kW </a:t>
                      </a:r>
                      <a:endParaRPr lang="en-US" altLang="zh-CN" sz="160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TW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/>
                        <a:t>CW, 150 kW (Window)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9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Series </a:t>
                      </a:r>
                      <a:r>
                        <a:rPr lang="en-US" altLang="zh-CN" sz="1600" dirty="0">
                          <a:solidFill>
                            <a:srgbClr val="FFFF00"/>
                          </a:solidFill>
                        </a:rPr>
                        <a:t>design-A</a:t>
                      </a:r>
                    </a:p>
                    <a:p>
                      <a:pPr algn="ctr"/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/>
                        <a:t>1#, 2#</a:t>
                      </a:r>
                      <a:r>
                        <a:rPr lang="zh-CN" altLang="en-US" sz="1600" dirty="0"/>
                        <a:t>）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2022.02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166.6MHz</a:t>
                      </a:r>
                      <a:r>
                        <a:rPr lang="en-US" altLang="zh-CN" sz="1600" baseline="0" dirty="0"/>
                        <a:t> 260kW </a:t>
                      </a:r>
                      <a:endParaRPr lang="en-US" altLang="zh-CN" sz="16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TW &amp; SW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/>
                        <a:t>TW: CW 250 kW</a:t>
                      </a:r>
                    </a:p>
                    <a:p>
                      <a:pPr algn="l"/>
                      <a:r>
                        <a:rPr lang="en-US" altLang="zh-CN" sz="1600" dirty="0"/>
                        <a:t>SW: CW 100 kW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66582078"/>
                  </a:ext>
                </a:extLst>
              </a:tr>
              <a:tr h="3289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Series </a:t>
                      </a:r>
                      <a:r>
                        <a:rPr lang="en-US" altLang="zh-CN" sz="1600" dirty="0">
                          <a:solidFill>
                            <a:srgbClr val="FFFF00"/>
                          </a:solidFill>
                        </a:rPr>
                        <a:t>design-B</a:t>
                      </a:r>
                    </a:p>
                    <a:p>
                      <a:pPr algn="ctr"/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/>
                        <a:t>6#, 7#</a:t>
                      </a:r>
                      <a:r>
                        <a:rPr lang="zh-CN" altLang="en-US" sz="1600" dirty="0"/>
                        <a:t>）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2024.9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166.6MHz</a:t>
                      </a:r>
                      <a:r>
                        <a:rPr lang="en-US" altLang="zh-CN" sz="1600" baseline="0" dirty="0"/>
                        <a:t> 260kW </a:t>
                      </a:r>
                      <a:endParaRPr lang="en-US" altLang="zh-CN" sz="16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TW &amp; SW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0000FF"/>
                          </a:solidFill>
                        </a:rPr>
                        <a:t>TW: CW 250 kW</a:t>
                      </a:r>
                    </a:p>
                    <a:p>
                      <a:pPr algn="l"/>
                      <a:r>
                        <a:rPr lang="en-US" altLang="zh-CN" sz="1600" dirty="0"/>
                        <a:t>SW: CW 150 kW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3882153"/>
                  </a:ext>
                </a:extLst>
              </a:tr>
              <a:tr h="4642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Series </a:t>
                      </a:r>
                      <a:r>
                        <a:rPr lang="en-US" altLang="zh-CN" sz="1600" dirty="0">
                          <a:solidFill>
                            <a:srgbClr val="FFFF00"/>
                          </a:solidFill>
                        </a:rPr>
                        <a:t>design-B</a:t>
                      </a:r>
                    </a:p>
                    <a:p>
                      <a:pPr algn="ctr"/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/>
                        <a:t>8#, 9#</a:t>
                      </a:r>
                      <a:r>
                        <a:rPr lang="zh-CN" altLang="en-US" sz="1600" dirty="0"/>
                        <a:t>）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2024.11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166.6MHz</a:t>
                      </a:r>
                      <a:r>
                        <a:rPr lang="en-US" altLang="zh-CN" sz="1600" baseline="0" dirty="0"/>
                        <a:t> 260kW </a:t>
                      </a:r>
                      <a:endParaRPr lang="en-US" altLang="zh-CN" sz="16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TW &amp; SW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>
                          <a:solidFill>
                            <a:srgbClr val="0000FF"/>
                          </a:solidFill>
                        </a:rPr>
                        <a:t>TW: CW 250 kW</a:t>
                      </a:r>
                    </a:p>
                    <a:p>
                      <a:pPr algn="l"/>
                      <a:r>
                        <a:rPr lang="en-US" altLang="zh-CN" sz="1600" dirty="0"/>
                        <a:t>SW: CW 150 kW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2131969"/>
                  </a:ext>
                </a:extLst>
              </a:tr>
              <a:tr h="3270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Series </a:t>
                      </a:r>
                      <a:r>
                        <a:rPr lang="en-US" altLang="zh-CN" sz="1600" dirty="0">
                          <a:solidFill>
                            <a:srgbClr val="FFFF00"/>
                          </a:solidFill>
                        </a:rPr>
                        <a:t>design-B</a:t>
                      </a:r>
                    </a:p>
                    <a:p>
                      <a:pPr algn="ctr"/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/>
                        <a:t>4#, 5#</a:t>
                      </a:r>
                      <a:r>
                        <a:rPr lang="zh-CN" altLang="en-US" sz="1600" dirty="0"/>
                        <a:t>）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2025.4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166.6MHz</a:t>
                      </a:r>
                      <a:r>
                        <a:rPr lang="en-US" altLang="zh-CN" sz="1600" baseline="0" dirty="0"/>
                        <a:t> 260kW </a:t>
                      </a:r>
                      <a:endParaRPr lang="en-US" altLang="zh-CN" sz="16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TW &amp; SW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/>
                        <a:t>TW: CW 250 kW</a:t>
                      </a:r>
                    </a:p>
                    <a:p>
                      <a:pPr algn="l"/>
                      <a:r>
                        <a:rPr lang="en-US" altLang="zh-CN" sz="1600" dirty="0">
                          <a:solidFill>
                            <a:srgbClr val="0000FF"/>
                          </a:solidFill>
                        </a:rPr>
                        <a:t>SW: CW 150 kW</a:t>
                      </a:r>
                      <a:endParaRPr lang="zh-CN" altLang="en-US" sz="1600" dirty="0">
                        <a:solidFill>
                          <a:srgbClr val="0000FF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570745"/>
                  </a:ext>
                </a:extLst>
              </a:tr>
              <a:tr h="4418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Series </a:t>
                      </a:r>
                      <a:r>
                        <a:rPr lang="en-US" altLang="zh-CN" sz="1600" dirty="0">
                          <a:solidFill>
                            <a:srgbClr val="FFFF00"/>
                          </a:solidFill>
                        </a:rPr>
                        <a:t>design-B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（</a:t>
                      </a:r>
                      <a:r>
                        <a:rPr lang="en-US" altLang="zh-CN" sz="1600" dirty="0"/>
                        <a:t>3#, 10#</a:t>
                      </a:r>
                      <a:r>
                        <a:rPr lang="zh-CN" altLang="en-US" sz="1600" dirty="0"/>
                        <a:t>）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2025.5</a:t>
                      </a:r>
                      <a:endParaRPr lang="en-US" altLang="zh-CN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166.6MHz</a:t>
                      </a:r>
                      <a:r>
                        <a:rPr lang="en-US" altLang="zh-CN" sz="1600" baseline="0" dirty="0"/>
                        <a:t> 260kW </a:t>
                      </a:r>
                      <a:endParaRPr lang="en-US" altLang="zh-CN" sz="1600" baseline="0" dirty="0">
                        <a:latin typeface="+mn-lt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TW &amp; SW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600" dirty="0"/>
                        <a:t>TW: CW 250 kW</a:t>
                      </a:r>
                    </a:p>
                    <a:p>
                      <a:pPr algn="l"/>
                      <a:r>
                        <a:rPr lang="en-US" altLang="zh-CN" sz="1600" dirty="0"/>
                        <a:t>SW: CW 150 kW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7323629"/>
                  </a:ext>
                </a:extLst>
              </a:tr>
            </a:tbl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43753324-AFAB-449F-A68D-49220CB78BAF}"/>
              </a:ext>
            </a:extLst>
          </p:cNvPr>
          <p:cNvSpPr txBox="1"/>
          <p:nvPr/>
        </p:nvSpPr>
        <p:spPr>
          <a:xfrm>
            <a:off x="131047" y="875098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000099"/>
                </a:solidFill>
              </a:rPr>
              <a:t>Test Stand Validation: CW 250 kW (TW) ; CW 150 kW (SW)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9936BC4-D150-4B7E-9DF4-E42EFCF829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7944881" y="1894239"/>
            <a:ext cx="4129357" cy="30695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68F32C8-0218-4117-BF66-AC52B0115F47}"/>
              </a:ext>
            </a:extLst>
          </p:cNvPr>
          <p:cNvSpPr txBox="1"/>
          <p:nvPr/>
        </p:nvSpPr>
        <p:spPr>
          <a:xfrm>
            <a:off x="8479332" y="5091764"/>
            <a:ext cx="3060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On-stand high-power test</a:t>
            </a:r>
            <a:endParaRPr lang="zh-CN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4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00"/>
    </mc:Choice>
    <mc:Fallback xmlns="">
      <p:transition spd="slow" advTm="301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>
            <a:extLst>
              <a:ext uri="{FF2B5EF4-FFF2-40B4-BE49-F238E27FC236}">
                <a16:creationId xmlns:a16="http://schemas.microsoft.com/office/drawing/2014/main" id="{EB1885D9-91DD-4EFF-AA06-7DE2606B2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461" y="768928"/>
            <a:ext cx="11757775" cy="855997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The entire sequence of the on-stand tests was performed in cleanroom.</a:t>
            </a:r>
            <a:endParaRPr lang="zh-CN" altLang="en-US" sz="2800" dirty="0"/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947328F6-4B39-4533-8363-BF5EA83A4F05}"/>
              </a:ext>
            </a:extLst>
          </p:cNvPr>
          <p:cNvGrpSpPr/>
          <p:nvPr/>
        </p:nvGrpSpPr>
        <p:grpSpPr>
          <a:xfrm>
            <a:off x="337314" y="1298791"/>
            <a:ext cx="10528852" cy="1825490"/>
            <a:chOff x="908377" y="1362347"/>
            <a:chExt cx="10528852" cy="182549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582B29E-0D3D-49EB-A693-626705408462}"/>
                </a:ext>
              </a:extLst>
            </p:cNvPr>
            <p:cNvSpPr/>
            <p:nvPr/>
          </p:nvSpPr>
          <p:spPr>
            <a:xfrm>
              <a:off x="908377" y="1362347"/>
              <a:ext cx="1729408" cy="715617"/>
            </a:xfrm>
            <a:prstGeom prst="rect">
              <a:avLst/>
            </a:prstGeom>
            <a:solidFill>
              <a:srgbClr val="7F7F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Reception</a:t>
              </a:r>
              <a:endParaRPr lang="zh-CN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1C47E78-67AD-4E22-8361-92BE19C516D9}"/>
                </a:ext>
              </a:extLst>
            </p:cNvPr>
            <p:cNvSpPr/>
            <p:nvPr/>
          </p:nvSpPr>
          <p:spPr>
            <a:xfrm>
              <a:off x="3108238" y="1362347"/>
              <a:ext cx="1729408" cy="715617"/>
            </a:xfrm>
            <a:prstGeom prst="rect">
              <a:avLst/>
            </a:prstGeom>
            <a:solidFill>
              <a:srgbClr val="4F81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Ultrasonic clean 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7D1784A-F57B-44E2-B38E-05607BDA2EFE}"/>
                </a:ext>
              </a:extLst>
            </p:cNvPr>
            <p:cNvSpPr/>
            <p:nvPr/>
          </p:nvSpPr>
          <p:spPr>
            <a:xfrm>
              <a:off x="5308099" y="1362347"/>
              <a:ext cx="1729408" cy="715617"/>
            </a:xfrm>
            <a:prstGeom prst="rect">
              <a:avLst/>
            </a:prstGeom>
            <a:solidFill>
              <a:srgbClr val="4F81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Ultra-pure water rinsing 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37F466BC-3DB5-46AD-AECB-AAAE94BE6486}"/>
                </a:ext>
              </a:extLst>
            </p:cNvPr>
            <p:cNvSpPr/>
            <p:nvPr/>
          </p:nvSpPr>
          <p:spPr>
            <a:xfrm>
              <a:off x="7507960" y="1362347"/>
              <a:ext cx="1729408" cy="71561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Pure N2 gas drying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419626C6-E67C-44D1-8104-BD3B5402A921}"/>
                </a:ext>
              </a:extLst>
            </p:cNvPr>
            <p:cNvSpPr/>
            <p:nvPr/>
          </p:nvSpPr>
          <p:spPr>
            <a:xfrm>
              <a:off x="9707821" y="1362347"/>
              <a:ext cx="1729408" cy="715617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Assembly</a:t>
              </a:r>
            </a:p>
            <a:p>
              <a:pPr algn="ctr"/>
              <a:r>
                <a:rPr lang="en-US" altLang="zh-CN" dirty="0"/>
                <a:t>(Vacuum part)</a:t>
              </a: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6C55C8A1-9416-4C1B-9113-E613EFD2CAC3}"/>
                </a:ext>
              </a:extLst>
            </p:cNvPr>
            <p:cNvSpPr/>
            <p:nvPr/>
          </p:nvSpPr>
          <p:spPr>
            <a:xfrm>
              <a:off x="9707821" y="2405959"/>
              <a:ext cx="1729408" cy="781878"/>
            </a:xfrm>
            <a:prstGeom prst="rect">
              <a:avLst/>
            </a:prstGeom>
            <a:solidFill>
              <a:srgbClr val="4F81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Baking</a:t>
              </a:r>
            </a:p>
            <a:p>
              <a:pPr algn="ctr"/>
              <a:r>
                <a:rPr lang="en-US" altLang="zh-CN" dirty="0"/>
                <a:t>(120°C,</a:t>
              </a:r>
              <a:r>
                <a:rPr lang="zh-CN" altLang="en-US" dirty="0"/>
                <a:t> ≥</a:t>
              </a:r>
              <a:r>
                <a:rPr lang="en-US" altLang="zh-CN" dirty="0"/>
                <a:t>48h)</a:t>
              </a: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86F4857-AB3E-42D3-BAAE-227601FF20E5}"/>
                </a:ext>
              </a:extLst>
            </p:cNvPr>
            <p:cNvSpPr/>
            <p:nvPr/>
          </p:nvSpPr>
          <p:spPr>
            <a:xfrm>
              <a:off x="7507960" y="2405959"/>
              <a:ext cx="1729408" cy="781878"/>
            </a:xfrm>
            <a:prstGeom prst="rect">
              <a:avLst/>
            </a:prstGeom>
            <a:solidFill>
              <a:srgbClr val="4F81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Assembly</a:t>
              </a:r>
            </a:p>
            <a:p>
              <a:pPr algn="ctr"/>
              <a:r>
                <a:rPr lang="en-US" altLang="zh-CN" dirty="0"/>
                <a:t>(Air part)</a:t>
              </a:r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7F1A603B-47B2-43DD-AEB6-74B901451605}"/>
                </a:ext>
              </a:extLst>
            </p:cNvPr>
            <p:cNvSpPr/>
            <p:nvPr/>
          </p:nvSpPr>
          <p:spPr>
            <a:xfrm>
              <a:off x="5308099" y="2405959"/>
              <a:ext cx="1729408" cy="781878"/>
            </a:xfrm>
            <a:prstGeom prst="rect">
              <a:avLst/>
            </a:prstGeom>
            <a:solidFill>
              <a:srgbClr val="4F81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High-power test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A7FCCA4-456D-4D50-A854-CDC56562D323}"/>
                </a:ext>
              </a:extLst>
            </p:cNvPr>
            <p:cNvSpPr/>
            <p:nvPr/>
          </p:nvSpPr>
          <p:spPr>
            <a:xfrm>
              <a:off x="3108238" y="2405959"/>
              <a:ext cx="1729408" cy="781878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Disassembly</a:t>
              </a:r>
            </a:p>
            <a:p>
              <a:pPr algn="ctr"/>
              <a:r>
                <a:rPr lang="en-US" altLang="zh-CN" dirty="0"/>
                <a:t>(Vacuum part)</a:t>
              </a: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4CB236A5-CBB0-4FBB-A113-46082A5E8722}"/>
                </a:ext>
              </a:extLst>
            </p:cNvPr>
            <p:cNvSpPr/>
            <p:nvPr/>
          </p:nvSpPr>
          <p:spPr>
            <a:xfrm>
              <a:off x="908377" y="2405959"/>
              <a:ext cx="1729408" cy="781878"/>
            </a:xfrm>
            <a:prstGeom prst="rect">
              <a:avLst/>
            </a:prstGeom>
            <a:solidFill>
              <a:srgbClr val="4F81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Storage</a:t>
              </a:r>
            </a:p>
            <a:p>
              <a:pPr algn="ctr"/>
              <a:r>
                <a:rPr lang="en-US" altLang="zh-CN" dirty="0"/>
                <a:t>(N2 cabinet) </a:t>
              </a:r>
            </a:p>
          </p:txBody>
        </p: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6C566B6D-FA22-4E52-BF0B-A35B1D71E7A8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2637785" y="1720156"/>
              <a:ext cx="470453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>
              <a:extLst>
                <a:ext uri="{FF2B5EF4-FFF2-40B4-BE49-F238E27FC236}">
                  <a16:creationId xmlns:a16="http://schemas.microsoft.com/office/drawing/2014/main" id="{4EB57C51-0FB2-4FAD-82FA-3560414376A1}"/>
                </a:ext>
              </a:extLst>
            </p:cNvPr>
            <p:cNvCxnSpPr>
              <a:cxnSpLocks/>
              <a:stCxn id="16" idx="3"/>
              <a:endCxn id="17" idx="1"/>
            </p:cNvCxnSpPr>
            <p:nvPr/>
          </p:nvCxnSpPr>
          <p:spPr>
            <a:xfrm>
              <a:off x="4837646" y="1720156"/>
              <a:ext cx="470453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0C7A84E2-3024-413C-8DBA-96A6925D9EBD}"/>
                </a:ext>
              </a:extLst>
            </p:cNvPr>
            <p:cNvCxnSpPr>
              <a:cxnSpLocks/>
              <a:stCxn id="17" idx="3"/>
              <a:endCxn id="18" idx="1"/>
            </p:cNvCxnSpPr>
            <p:nvPr/>
          </p:nvCxnSpPr>
          <p:spPr>
            <a:xfrm>
              <a:off x="7037507" y="1720156"/>
              <a:ext cx="470453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箭头连接符 31">
              <a:extLst>
                <a:ext uri="{FF2B5EF4-FFF2-40B4-BE49-F238E27FC236}">
                  <a16:creationId xmlns:a16="http://schemas.microsoft.com/office/drawing/2014/main" id="{2F5041CD-BF19-4E51-8710-41ED15783759}"/>
                </a:ext>
              </a:extLst>
            </p:cNvPr>
            <p:cNvCxnSpPr>
              <a:cxnSpLocks/>
              <a:stCxn id="18" idx="3"/>
              <a:endCxn id="19" idx="1"/>
            </p:cNvCxnSpPr>
            <p:nvPr/>
          </p:nvCxnSpPr>
          <p:spPr>
            <a:xfrm>
              <a:off x="9237368" y="1720156"/>
              <a:ext cx="470453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06C60445-DC30-4A5D-94EC-5F0BF21BC903}"/>
                </a:ext>
              </a:extLst>
            </p:cNvPr>
            <p:cNvCxnSpPr>
              <a:cxnSpLocks/>
              <a:stCxn id="19" idx="2"/>
              <a:endCxn id="20" idx="0"/>
            </p:cNvCxnSpPr>
            <p:nvPr/>
          </p:nvCxnSpPr>
          <p:spPr>
            <a:xfrm>
              <a:off x="10572525" y="2077964"/>
              <a:ext cx="0" cy="327995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B543D3EA-339F-4051-90F6-282BA6241B4F}"/>
                </a:ext>
              </a:extLst>
            </p:cNvPr>
            <p:cNvCxnSpPr>
              <a:cxnSpLocks/>
              <a:stCxn id="20" idx="1"/>
              <a:endCxn id="21" idx="3"/>
            </p:cNvCxnSpPr>
            <p:nvPr/>
          </p:nvCxnSpPr>
          <p:spPr>
            <a:xfrm flipH="1">
              <a:off x="9237368" y="2796898"/>
              <a:ext cx="470453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03A9E069-B5B5-4CB3-A4B3-B6C5B4670A03}"/>
                </a:ext>
              </a:extLst>
            </p:cNvPr>
            <p:cNvCxnSpPr>
              <a:cxnSpLocks/>
              <a:stCxn id="21" idx="1"/>
              <a:endCxn id="22" idx="3"/>
            </p:cNvCxnSpPr>
            <p:nvPr/>
          </p:nvCxnSpPr>
          <p:spPr>
            <a:xfrm flipH="1">
              <a:off x="7037507" y="2796898"/>
              <a:ext cx="470453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24B59D30-8CF9-40A3-9B13-AA0C5F00B3FC}"/>
                </a:ext>
              </a:extLst>
            </p:cNvPr>
            <p:cNvCxnSpPr>
              <a:cxnSpLocks/>
              <a:stCxn id="22" idx="1"/>
              <a:endCxn id="23" idx="3"/>
            </p:cNvCxnSpPr>
            <p:nvPr/>
          </p:nvCxnSpPr>
          <p:spPr>
            <a:xfrm flipH="1">
              <a:off x="4837646" y="2796898"/>
              <a:ext cx="470453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42671DFB-CA9F-4FBF-9F76-B2E48A4851D3}"/>
                </a:ext>
              </a:extLst>
            </p:cNvPr>
            <p:cNvCxnSpPr>
              <a:cxnSpLocks/>
              <a:stCxn id="23" idx="1"/>
              <a:endCxn id="24" idx="3"/>
            </p:cNvCxnSpPr>
            <p:nvPr/>
          </p:nvCxnSpPr>
          <p:spPr>
            <a:xfrm flipH="1">
              <a:off x="2637785" y="2796898"/>
              <a:ext cx="470453" cy="0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FD395CF3-9EBE-43CC-B2EE-24F2107D6BBD}"/>
              </a:ext>
            </a:extLst>
          </p:cNvPr>
          <p:cNvGrpSpPr/>
          <p:nvPr/>
        </p:nvGrpSpPr>
        <p:grpSpPr>
          <a:xfrm>
            <a:off x="337314" y="3290800"/>
            <a:ext cx="2672548" cy="369332"/>
            <a:chOff x="785499" y="3442252"/>
            <a:chExt cx="2672548" cy="369332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B00FC665-0964-47E9-9F16-ECF064A831CA}"/>
                </a:ext>
              </a:extLst>
            </p:cNvPr>
            <p:cNvSpPr/>
            <p:nvPr/>
          </p:nvSpPr>
          <p:spPr>
            <a:xfrm>
              <a:off x="785499" y="3517588"/>
              <a:ext cx="397566" cy="212035"/>
            </a:xfrm>
            <a:prstGeom prst="rect">
              <a:avLst/>
            </a:prstGeom>
            <a:solidFill>
              <a:srgbClr val="7F7F7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524856C7-F2E5-45C7-A909-0D90B02927AA}"/>
                </a:ext>
              </a:extLst>
            </p:cNvPr>
            <p:cNvSpPr/>
            <p:nvPr/>
          </p:nvSpPr>
          <p:spPr>
            <a:xfrm>
              <a:off x="1183065" y="3442252"/>
              <a:ext cx="22749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dirty="0">
                  <a:solidFill>
                    <a:srgbClr val="000000"/>
                  </a:solidFill>
                </a:rPr>
                <a:t>Class 10000 (ISO 7)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E7BEE0D2-2A1C-4746-A131-584C9F7AB9A2}"/>
              </a:ext>
            </a:extLst>
          </p:cNvPr>
          <p:cNvGrpSpPr/>
          <p:nvPr/>
        </p:nvGrpSpPr>
        <p:grpSpPr>
          <a:xfrm>
            <a:off x="3405246" y="3287487"/>
            <a:ext cx="2416067" cy="369332"/>
            <a:chOff x="4103405" y="3438939"/>
            <a:chExt cx="2416067" cy="369332"/>
          </a:xfrm>
        </p:grpSpPr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51EF4076-2B39-4F23-B4CB-B41D58F33AF1}"/>
                </a:ext>
              </a:extLst>
            </p:cNvPr>
            <p:cNvSpPr/>
            <p:nvPr/>
          </p:nvSpPr>
          <p:spPr>
            <a:xfrm>
              <a:off x="4103405" y="3517588"/>
              <a:ext cx="397566" cy="212035"/>
            </a:xfrm>
            <a:prstGeom prst="rect">
              <a:avLst/>
            </a:prstGeom>
            <a:solidFill>
              <a:srgbClr val="4F81B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A9BDB5D7-02E4-4D47-BD6D-666E832070E0}"/>
                </a:ext>
              </a:extLst>
            </p:cNvPr>
            <p:cNvSpPr/>
            <p:nvPr/>
          </p:nvSpPr>
          <p:spPr>
            <a:xfrm>
              <a:off x="4500971" y="3438939"/>
              <a:ext cx="201850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dirty="0">
                  <a:solidFill>
                    <a:srgbClr val="000000"/>
                  </a:solidFill>
                </a:rPr>
                <a:t>Class 100 (ISO 5)</a:t>
              </a:r>
            </a:p>
          </p:txBody>
        </p:sp>
      </p:grp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E966F164-6324-4F1C-87B6-852A7D4A290B}"/>
              </a:ext>
            </a:extLst>
          </p:cNvPr>
          <p:cNvGrpSpPr/>
          <p:nvPr/>
        </p:nvGrpSpPr>
        <p:grpSpPr>
          <a:xfrm>
            <a:off x="6216698" y="3290800"/>
            <a:ext cx="2287827" cy="369332"/>
            <a:chOff x="9015099" y="3438939"/>
            <a:chExt cx="2287827" cy="369332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9531D099-3678-4C92-954D-6B99F8DA52A9}"/>
                </a:ext>
              </a:extLst>
            </p:cNvPr>
            <p:cNvSpPr/>
            <p:nvPr/>
          </p:nvSpPr>
          <p:spPr>
            <a:xfrm>
              <a:off x="9015099" y="3517588"/>
              <a:ext cx="397566" cy="212035"/>
            </a:xfrm>
            <a:prstGeom prst="rect">
              <a:avLst/>
            </a:prstGeom>
            <a:solidFill>
              <a:srgbClr val="000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FFCA4C1C-7A26-43E0-9C65-03EA59095059}"/>
                </a:ext>
              </a:extLst>
            </p:cNvPr>
            <p:cNvSpPr/>
            <p:nvPr/>
          </p:nvSpPr>
          <p:spPr>
            <a:xfrm>
              <a:off x="9412665" y="3438939"/>
              <a:ext cx="18902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altLang="zh-CN" dirty="0">
                  <a:solidFill>
                    <a:srgbClr val="000000"/>
                  </a:solidFill>
                </a:rPr>
                <a:t>Class 10 (ISO 4)</a:t>
              </a:r>
            </a:p>
          </p:txBody>
        </p:sp>
      </p:grpSp>
      <p:pic>
        <p:nvPicPr>
          <p:cNvPr id="73" name="内容占位符 8">
            <a:extLst>
              <a:ext uri="{FF2B5EF4-FFF2-40B4-BE49-F238E27FC236}">
                <a16:creationId xmlns:a16="http://schemas.microsoft.com/office/drawing/2014/main" id="{F7C30663-66E6-434B-A9BA-6DDD982474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1712" y="3993549"/>
            <a:ext cx="2482982" cy="1823164"/>
          </a:xfrm>
          <a:prstGeom prst="rect">
            <a:avLst/>
          </a:prstGeom>
        </p:spPr>
      </p:pic>
      <p:pic>
        <p:nvPicPr>
          <p:cNvPr id="74" name="内容占位符 7">
            <a:extLst>
              <a:ext uri="{FF2B5EF4-FFF2-40B4-BE49-F238E27FC236}">
                <a16:creationId xmlns:a16="http://schemas.microsoft.com/office/drawing/2014/main" id="{ADEE473D-0DF6-42C5-B2BD-48980B932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/>
          <a:srcRect l="16140"/>
          <a:stretch>
            <a:fillRect/>
          </a:stretch>
        </p:blipFill>
        <p:spPr>
          <a:xfrm>
            <a:off x="1756287" y="4011928"/>
            <a:ext cx="1135127" cy="1804787"/>
          </a:xfrm>
          <a:prstGeom prst="rect">
            <a:avLst/>
          </a:prstGeom>
        </p:spPr>
      </p:pic>
      <p:pic>
        <p:nvPicPr>
          <p:cNvPr id="75" name="内容占位符 4">
            <a:extLst>
              <a:ext uri="{FF2B5EF4-FFF2-40B4-BE49-F238E27FC236}">
                <a16:creationId xmlns:a16="http://schemas.microsoft.com/office/drawing/2014/main" id="{D2868AC6-F298-43CE-A0AA-512308179748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36353" y="3995941"/>
            <a:ext cx="1349636" cy="1820771"/>
          </a:xfrm>
          <a:prstGeom prst="rect">
            <a:avLst/>
          </a:prstGeom>
        </p:spPr>
      </p:pic>
      <p:sp>
        <p:nvSpPr>
          <p:cNvPr id="76" name="矩形 75">
            <a:extLst>
              <a:ext uri="{FF2B5EF4-FFF2-40B4-BE49-F238E27FC236}">
                <a16:creationId xmlns:a16="http://schemas.microsoft.com/office/drawing/2014/main" id="{4E19C612-5C56-4D7D-9104-59274A59986E}"/>
              </a:ext>
            </a:extLst>
          </p:cNvPr>
          <p:cNvSpPr/>
          <p:nvPr/>
        </p:nvSpPr>
        <p:spPr>
          <a:xfrm>
            <a:off x="337314" y="5777872"/>
            <a:ext cx="11477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Ultrasonic clean </a:t>
            </a:r>
            <a:endParaRPr lang="zh-CN" altLang="en-US" sz="1400" dirty="0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3BC5ED9F-8053-46AA-B77F-43F0FA919986}"/>
              </a:ext>
            </a:extLst>
          </p:cNvPr>
          <p:cNvSpPr/>
          <p:nvPr/>
        </p:nvSpPr>
        <p:spPr>
          <a:xfrm>
            <a:off x="1731865" y="5777872"/>
            <a:ext cx="11909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U</a:t>
            </a: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ltra-pure water rinsing </a:t>
            </a:r>
            <a:endParaRPr lang="zh-CN" altLang="en-US" sz="1400" dirty="0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94D2D471-7C11-48B4-827F-692DC8949E4D}"/>
              </a:ext>
            </a:extLst>
          </p:cNvPr>
          <p:cNvSpPr/>
          <p:nvPr/>
        </p:nvSpPr>
        <p:spPr>
          <a:xfrm>
            <a:off x="3034350" y="5777872"/>
            <a:ext cx="2539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FF"/>
                </a:solidFill>
              </a:rPr>
              <a:t>Custom-made baking oven (Located in ISO 5 cleanroom)</a:t>
            </a:r>
            <a:endParaRPr lang="zh-CN" altLang="en-US" sz="1400" dirty="0"/>
          </a:p>
        </p:txBody>
      </p:sp>
      <p:pic>
        <p:nvPicPr>
          <p:cNvPr id="81" name="图片 80">
            <a:extLst>
              <a:ext uri="{FF2B5EF4-FFF2-40B4-BE49-F238E27FC236}">
                <a16:creationId xmlns:a16="http://schemas.microsoft.com/office/drawing/2014/main" id="{85E156E8-6FED-42AF-87F3-161D8C50D3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4"/>
          <a:stretch/>
        </p:blipFill>
        <p:spPr>
          <a:xfrm>
            <a:off x="5714992" y="3995941"/>
            <a:ext cx="2873610" cy="1820771"/>
          </a:xfrm>
          <a:prstGeom prst="rect">
            <a:avLst/>
          </a:prstGeom>
        </p:spPr>
      </p:pic>
      <p:sp>
        <p:nvSpPr>
          <p:cNvPr id="83" name="矩形 82">
            <a:extLst>
              <a:ext uri="{FF2B5EF4-FFF2-40B4-BE49-F238E27FC236}">
                <a16:creationId xmlns:a16="http://schemas.microsoft.com/office/drawing/2014/main" id="{67762CC2-EEA6-43E4-A84A-099E3CBD06F3}"/>
              </a:ext>
            </a:extLst>
          </p:cNvPr>
          <p:cNvSpPr/>
          <p:nvPr/>
        </p:nvSpPr>
        <p:spPr>
          <a:xfrm>
            <a:off x="5686820" y="5777872"/>
            <a:ext cx="2873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Air part assembly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(DC bias insulation test)</a:t>
            </a:r>
            <a:endParaRPr lang="zh-CN" altLang="en-US" sz="1400" dirty="0"/>
          </a:p>
        </p:txBody>
      </p:sp>
      <p:pic>
        <p:nvPicPr>
          <p:cNvPr id="84" name="图片 83">
            <a:extLst>
              <a:ext uri="{FF2B5EF4-FFF2-40B4-BE49-F238E27FC236}">
                <a16:creationId xmlns:a16="http://schemas.microsoft.com/office/drawing/2014/main" id="{15B77D6A-55F4-4A24-8709-D9FE4945C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898" y="3419144"/>
            <a:ext cx="3196749" cy="2397562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7FDF3B44-E4A5-4AB1-AB0A-44CC4194AEE9}"/>
              </a:ext>
            </a:extLst>
          </p:cNvPr>
          <p:cNvSpPr/>
          <p:nvPr/>
        </p:nvSpPr>
        <p:spPr>
          <a:xfrm>
            <a:off x="8984405" y="5777872"/>
            <a:ext cx="27457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Test bench setup</a:t>
            </a:r>
          </a:p>
          <a:p>
            <a:pPr algn="ctr"/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(Located in ISO 5 clean room)</a:t>
            </a:r>
          </a:p>
        </p:txBody>
      </p:sp>
      <p:sp>
        <p:nvSpPr>
          <p:cNvPr id="86" name="标题 4">
            <a:extLst>
              <a:ext uri="{FF2B5EF4-FFF2-40B4-BE49-F238E27FC236}">
                <a16:creationId xmlns:a16="http://schemas.microsoft.com/office/drawing/2014/main" id="{841F720A-B872-4577-9107-8FC674C36768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On-stand test: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813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4D57F262-3C54-4944-A856-F4DB89E20D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51" y="4063047"/>
            <a:ext cx="4803991" cy="218812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4530FF-891E-4644-B492-354C8A53C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189" y="918781"/>
            <a:ext cx="5166286" cy="2287541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AEF8DDC-B748-4FF9-8A2A-F3FEFF291078}"/>
              </a:ext>
            </a:extLst>
          </p:cNvPr>
          <p:cNvSpPr/>
          <p:nvPr/>
        </p:nvSpPr>
        <p:spPr>
          <a:xfrm>
            <a:off x="7050649" y="3119299"/>
            <a:ext cx="50235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00"/>
                </a:solidFill>
                <a:latin typeface="+mj-lt"/>
              </a:rPr>
              <a:t>Vacuum and temperatures during power keeping </a:t>
            </a:r>
          </a:p>
          <a:p>
            <a:pPr algn="ctr"/>
            <a:r>
              <a:rPr lang="en-US" altLang="zh-CN" sz="1600" dirty="0">
                <a:solidFill>
                  <a:srgbClr val="000000"/>
                </a:solidFill>
                <a:latin typeface="+mj-lt"/>
              </a:rPr>
              <a:t>at </a:t>
            </a:r>
            <a:r>
              <a:rPr lang="en-US" altLang="zh-CN" sz="1600" dirty="0">
                <a:solidFill>
                  <a:srgbClr val="0000FF"/>
                </a:solidFill>
                <a:latin typeface="+mj-lt"/>
              </a:rPr>
              <a:t>CW 250 kW </a:t>
            </a:r>
            <a:r>
              <a:rPr lang="en-US" altLang="zh-CN" sz="1600" dirty="0">
                <a:solidFill>
                  <a:srgbClr val="000000"/>
                </a:solidFill>
                <a:latin typeface="+mj-lt"/>
              </a:rPr>
              <a:t>in TW mode for </a:t>
            </a:r>
            <a:r>
              <a:rPr lang="en-US" altLang="zh-CN" sz="1600" dirty="0">
                <a:solidFill>
                  <a:srgbClr val="0000FF"/>
                </a:solidFill>
                <a:latin typeface="+mj-lt"/>
              </a:rPr>
              <a:t>120 hours </a:t>
            </a:r>
            <a:endParaRPr lang="zh-CN" altLang="en-US" sz="1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D6C8A3A-9E84-410D-93A6-717585BCEF9A}"/>
              </a:ext>
            </a:extLst>
          </p:cNvPr>
          <p:cNvSpPr txBox="1"/>
          <p:nvPr/>
        </p:nvSpPr>
        <p:spPr>
          <a:xfrm>
            <a:off x="7050649" y="6081896"/>
            <a:ext cx="4722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Duration of initial conditioning and power holding.</a:t>
            </a:r>
            <a:endParaRPr lang="zh-CN" altLang="en-US" sz="160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9C6609B-1066-458E-A7F2-92800CF8BC24}"/>
              </a:ext>
            </a:extLst>
          </p:cNvPr>
          <p:cNvSpPr/>
          <p:nvPr/>
        </p:nvSpPr>
        <p:spPr>
          <a:xfrm>
            <a:off x="1011380" y="6136753"/>
            <a:ext cx="41151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sensor location 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6137FD2-36C0-4791-AD4F-3220C945D345}"/>
              </a:ext>
            </a:extLst>
          </p:cNvPr>
          <p:cNvSpPr/>
          <p:nvPr/>
        </p:nvSpPr>
        <p:spPr>
          <a:xfrm>
            <a:off x="0" y="805447"/>
            <a:ext cx="7136296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latin typeface="+mj-lt"/>
              </a:rPr>
              <a:t>TW mode</a:t>
            </a:r>
          </a:p>
          <a:p>
            <a:r>
              <a:rPr lang="en-US" altLang="zh-CN" dirty="0">
                <a:solidFill>
                  <a:srgbClr val="000000"/>
                </a:solidFill>
                <a:latin typeface="+mj-lt"/>
              </a:rPr>
              <a:t>  - Conditioned time: </a:t>
            </a:r>
            <a:r>
              <a:rPr lang="en-US" altLang="zh-CN" b="1" dirty="0">
                <a:solidFill>
                  <a:srgbClr val="0000FF"/>
                </a:solidFill>
                <a:latin typeface="+mj-lt"/>
              </a:rPr>
              <a:t>96 h </a:t>
            </a:r>
            <a:r>
              <a:rPr lang="en-US" altLang="zh-CN" dirty="0">
                <a:solidFill>
                  <a:srgbClr val="000000"/>
                </a:solidFill>
              </a:rPr>
              <a:t>(design-A), </a:t>
            </a:r>
            <a:r>
              <a:rPr lang="en-US" altLang="zh-CN" b="1" dirty="0">
                <a:solidFill>
                  <a:srgbClr val="0000FF"/>
                </a:solidFill>
              </a:rPr>
              <a:t>48 h </a:t>
            </a:r>
            <a:r>
              <a:rPr lang="en-US" altLang="zh-CN" dirty="0">
                <a:solidFill>
                  <a:srgbClr val="000000"/>
                </a:solidFill>
              </a:rPr>
              <a:t>(design-B)</a:t>
            </a:r>
          </a:p>
          <a:p>
            <a:pPr marL="268288" indent="-268288"/>
            <a:r>
              <a:rPr lang="en-US" altLang="zh-CN" dirty="0">
                <a:solidFill>
                  <a:srgbClr val="000000"/>
                </a:solidFill>
                <a:latin typeface="+mj-lt"/>
              </a:rPr>
              <a:t>  - Power keeping: </a:t>
            </a:r>
            <a:r>
              <a:rPr lang="en-US" altLang="zh-CN" b="1" dirty="0">
                <a:solidFill>
                  <a:srgbClr val="0000FF"/>
                </a:solidFill>
                <a:latin typeface="+mj-lt"/>
              </a:rPr>
              <a:t>120 h </a:t>
            </a:r>
            <a:r>
              <a:rPr lang="en-US" altLang="zh-CN" dirty="0">
                <a:solidFill>
                  <a:srgbClr val="000000"/>
                </a:solidFill>
              </a:rPr>
              <a:t>(design-A), </a:t>
            </a:r>
            <a:r>
              <a:rPr lang="en-US" altLang="zh-CN" b="1" dirty="0">
                <a:solidFill>
                  <a:srgbClr val="0000FF"/>
                </a:solidFill>
              </a:rPr>
              <a:t>2.5~9 h </a:t>
            </a:r>
            <a:r>
              <a:rPr lang="en-US" altLang="zh-CN" dirty="0">
                <a:solidFill>
                  <a:srgbClr val="000000"/>
                </a:solidFill>
              </a:rPr>
              <a:t>(design-B)</a:t>
            </a:r>
          </a:p>
          <a:p>
            <a:r>
              <a:rPr lang="en-US" altLang="zh-CN" dirty="0">
                <a:solidFill>
                  <a:srgbClr val="000000"/>
                </a:solidFill>
                <a:latin typeface="+mj-lt"/>
              </a:rPr>
              <a:t>  - Max.T measured at outer window: </a:t>
            </a:r>
            <a:r>
              <a:rPr lang="en-US" altLang="zh-CN" b="1" dirty="0">
                <a:solidFill>
                  <a:srgbClr val="0000FF"/>
                </a:solidFill>
                <a:latin typeface="+mj-lt"/>
              </a:rPr>
              <a:t>29 °C </a:t>
            </a:r>
            <a:r>
              <a:rPr lang="en-US" altLang="zh-CN" dirty="0">
                <a:latin typeface="+mj-lt"/>
              </a:rPr>
              <a:t>(Ambient T: 22 °C)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00"/>
                </a:solidFill>
                <a:latin typeface="+mj-lt"/>
              </a:rPr>
              <a:t>SW mode</a:t>
            </a:r>
          </a:p>
          <a:p>
            <a:r>
              <a:rPr lang="en-US" altLang="zh-CN" dirty="0">
                <a:solidFill>
                  <a:srgbClr val="000000"/>
                </a:solidFill>
                <a:latin typeface="+mj-lt"/>
              </a:rPr>
              <a:t>  - Phase shift: </a:t>
            </a:r>
            <a:r>
              <a:rPr lang="en-US" altLang="zh-CN" b="1" dirty="0">
                <a:solidFill>
                  <a:srgbClr val="0000FF"/>
                </a:solidFill>
                <a:latin typeface="+mj-lt"/>
              </a:rPr>
              <a:t>1/16λ (step) * 8 positions </a:t>
            </a:r>
            <a:r>
              <a:rPr lang="en-US" altLang="zh-CN" dirty="0">
                <a:latin typeface="+mj-lt"/>
              </a:rPr>
              <a:t>(over 1/2λ range)</a:t>
            </a:r>
          </a:p>
          <a:p>
            <a:r>
              <a:rPr lang="en-US" altLang="zh-CN" dirty="0">
                <a:solidFill>
                  <a:srgbClr val="000000"/>
                </a:solidFill>
                <a:latin typeface="+mj-lt"/>
              </a:rPr>
              <a:t>  - Conditioned up to CW </a:t>
            </a:r>
            <a:r>
              <a:rPr lang="en-US" altLang="zh-CN" b="1" dirty="0">
                <a:solidFill>
                  <a:srgbClr val="0000FF"/>
                </a:solidFill>
                <a:latin typeface="+mj-lt"/>
              </a:rPr>
              <a:t>100 kW </a:t>
            </a:r>
            <a:r>
              <a:rPr lang="en-US" altLang="zh-CN" dirty="0">
                <a:solidFill>
                  <a:srgbClr val="000000"/>
                </a:solidFill>
                <a:latin typeface="+mj-lt"/>
              </a:rPr>
              <a:t>(design-A), </a:t>
            </a:r>
            <a:r>
              <a:rPr lang="en-US" altLang="zh-CN" b="1" dirty="0">
                <a:solidFill>
                  <a:srgbClr val="0000FF"/>
                </a:solidFill>
                <a:latin typeface="+mj-lt"/>
              </a:rPr>
              <a:t>150 kW </a:t>
            </a:r>
            <a:r>
              <a:rPr lang="en-US" altLang="zh-CN" dirty="0">
                <a:solidFill>
                  <a:srgbClr val="000000"/>
                </a:solidFill>
                <a:latin typeface="+mj-lt"/>
              </a:rPr>
              <a:t>(design-B)</a:t>
            </a:r>
          </a:p>
          <a:p>
            <a:r>
              <a:rPr lang="en-US" altLang="zh-CN" dirty="0">
                <a:solidFill>
                  <a:srgbClr val="000000"/>
                </a:solidFill>
                <a:latin typeface="+mj-lt"/>
              </a:rPr>
              <a:t>  - Power keeping for 1 hour at each phase</a:t>
            </a:r>
          </a:p>
          <a:p>
            <a:r>
              <a:rPr lang="en-US" altLang="zh-CN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 - Max.T measured at outer window: </a:t>
            </a:r>
            <a:r>
              <a:rPr lang="en-US" altLang="zh-CN" b="1" dirty="0">
                <a:solidFill>
                  <a:srgbClr val="0000FF"/>
                </a:solidFill>
              </a:rPr>
              <a:t>35 °C </a:t>
            </a:r>
            <a:r>
              <a:rPr lang="en-US" altLang="zh-CN" dirty="0"/>
              <a:t>(Ambient T: 17 °C)</a:t>
            </a:r>
          </a:p>
        </p:txBody>
      </p:sp>
      <p:sp>
        <p:nvSpPr>
          <p:cNvPr id="13" name="标题 4">
            <a:extLst>
              <a:ext uri="{FF2B5EF4-FFF2-40B4-BE49-F238E27FC236}">
                <a16:creationId xmlns:a16="http://schemas.microsoft.com/office/drawing/2014/main" id="{EB33ADB4-41EE-42F3-8579-DFD693FEC919}"/>
              </a:ext>
            </a:extLst>
          </p:cNvPr>
          <p:cNvSpPr txBox="1">
            <a:spLocks/>
          </p:cNvSpPr>
          <p:nvPr/>
        </p:nvSpPr>
        <p:spPr>
          <a:xfrm>
            <a:off x="1297642" y="0"/>
            <a:ext cx="10776596" cy="672353"/>
          </a:xfrm>
          <a:prstGeom prst="rect">
            <a:avLst/>
          </a:prstGeom>
        </p:spPr>
        <p:txBody>
          <a:bodyPr lIns="180000"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On-stand test: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2B9676A-3425-488D-BC2C-EBEDEF72B6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271" y="3763496"/>
            <a:ext cx="4722315" cy="23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99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52"/>
    </mc:Choice>
    <mc:Fallback xmlns="">
      <p:transition spd="slow" advTm="6852"/>
    </mc:Fallback>
  </mc:AlternateContent>
</p:sld>
</file>

<file path=ppt/theme/theme1.xml><?xml version="1.0" encoding="utf-8"?>
<a:theme xmlns:a="http://schemas.openxmlformats.org/drawingml/2006/main" name="HEPS-PPT主题-V3-蓝色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PS-PPT主题-V3-蓝色" id="{0BBD021F-B0AA-4DB3-8628-C8C3FA39026F}" vid="{E6971C7F-4A11-43BE-9661-43D2527719E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1019010211C4775FC1071B062B5E88F35186565F</Template>
  <TotalTime>94127</TotalTime>
  <Words>2292</Words>
  <Application>Microsoft Office PowerPoint</Application>
  <PresentationFormat>宽屏</PresentationFormat>
  <Paragraphs>448</Paragraphs>
  <Slides>24</Slides>
  <Notes>16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GillSans ExtraBold</vt:lpstr>
      <vt:lpstr>quote-cjk-patch</vt:lpstr>
      <vt:lpstr>等线</vt:lpstr>
      <vt:lpstr>黑体</vt:lpstr>
      <vt:lpstr>华文中宋</vt:lpstr>
      <vt:lpstr>隶书</vt:lpstr>
      <vt:lpstr>宋体</vt:lpstr>
      <vt:lpstr>微软雅黑</vt:lpstr>
      <vt:lpstr>Arial</vt:lpstr>
      <vt:lpstr>Arial Black</vt:lpstr>
      <vt:lpstr>Calibri</vt:lpstr>
      <vt:lpstr>Cambria</vt:lpstr>
      <vt:lpstr>Wingdings</vt:lpstr>
      <vt:lpstr>Wingdings 2</vt:lpstr>
      <vt:lpstr>HEPS-PPT主题-V3-蓝色</vt:lpstr>
      <vt:lpstr>High-power operation of the FPC for HEPS 166.6 MHz SRF cavities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On-line operation: Performance</vt:lpstr>
      <vt:lpstr>PowerPoint 演示文稿</vt:lpstr>
      <vt:lpstr>PowerPoint 演示文稿</vt:lpstr>
      <vt:lpstr>PowerPoint 演示文稿</vt:lpstr>
      <vt:lpstr>PowerPoint 演示文稿</vt:lpstr>
      <vt:lpstr>References of IHEP FPCs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Pei Zhang</dc:creator>
  <cp:lastModifiedBy>de'l'l</cp:lastModifiedBy>
  <cp:revision>1030</cp:revision>
  <dcterms:created xsi:type="dcterms:W3CDTF">2020-11-12T05:53:28Z</dcterms:created>
  <dcterms:modified xsi:type="dcterms:W3CDTF">2026-06-07T01:46:45Z</dcterms:modified>
</cp:coreProperties>
</file>