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48" r:id="rId2"/>
    <p:sldId id="856" r:id="rId3"/>
    <p:sldId id="881" r:id="rId4"/>
    <p:sldId id="883" r:id="rId5"/>
    <p:sldId id="876" r:id="rId6"/>
    <p:sldId id="854" r:id="rId7"/>
    <p:sldId id="880" r:id="rId8"/>
    <p:sldId id="728" r:id="rId9"/>
    <p:sldId id="871" r:id="rId10"/>
    <p:sldId id="853" r:id="rId11"/>
    <p:sldId id="855" r:id="rId12"/>
    <p:sldId id="874" r:id="rId13"/>
    <p:sldId id="795" r:id="rId14"/>
    <p:sldId id="860" r:id="rId15"/>
    <p:sldId id="273" r:id="rId16"/>
    <p:sldId id="716" r:id="rId17"/>
    <p:sldId id="879" r:id="rId18"/>
    <p:sldId id="840" r:id="rId19"/>
    <p:sldId id="49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et Mathieu" initials="OM" lastIdx="1" clrIdx="0">
    <p:extLst>
      <p:ext uri="{19B8F6BF-5375-455C-9EA6-DF929625EA0E}">
        <p15:presenceInfo xmlns:p15="http://schemas.microsoft.com/office/powerpoint/2012/main" userId="0400952d450a93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0"/>
    <a:srgbClr val="008001"/>
    <a:srgbClr val="0432FF"/>
    <a:srgbClr val="1D50A1"/>
    <a:srgbClr val="FFFFFF"/>
    <a:srgbClr val="FF6699"/>
    <a:srgbClr val="DD6430"/>
    <a:srgbClr val="CCFFFF"/>
    <a:srgbClr val="CC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35" autoAdjust="0"/>
    <p:restoredTop sz="95857" autoAdjust="0"/>
  </p:normalViewPr>
  <p:slideViewPr>
    <p:cSldViewPr snapToGrid="0">
      <p:cViewPr varScale="1">
        <p:scale>
          <a:sx n="104" d="100"/>
          <a:sy n="104" d="100"/>
        </p:scale>
        <p:origin x="232" y="5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06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61AE81-6E89-558A-E346-BBB2A27A0D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821AB-C000-9E61-A13E-9BD97BB0CA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893FC-7367-4749-9000-F506ED24068E}" type="datetimeFigureOut">
              <a:rPr lang="en-JP" smtClean="0"/>
              <a:t>2026/06/07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F8DE8-AD0D-38B6-D5B3-07511EADE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46123-40A3-3F9D-8E4A-E289E55D5D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F26D1-9838-2A4C-B182-983BCA04FF1E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626060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FD1B-8103-4D2E-B2B8-F6B4FA21BB42}" type="datetimeFigureOut">
              <a:rPr kumimoji="1" lang="ja-JP" altLang="en-US" smtClean="0"/>
              <a:t>2026/6/7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8FCD5-2B77-4CDA-9A16-0E7825A18A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657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FCD5-2B77-4CDA-9A16-0E7825A18A2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17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8FCD5-2B77-4CDA-9A16-0E7825A18A2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05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AEF057-80C9-4608-B16D-388BCDB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911DA171-D29D-1641-8307-6B1488664EDF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F9F536-F701-4951-BCB9-6C6F94FDF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8B18CA-0BB9-4C11-BF9E-AD2979E62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ED926A-4B86-45C7-B292-8D89BE092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9E0886-86FC-4A2D-A295-309F62C05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A78908A-8004-4403-ADBD-423D01A4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1A86CF1D-53BF-9F47-89CB-05C2EB80EDC1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F8CB5E-D785-4338-8700-86D88E800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808530-7C9C-4EE1-9130-912439B44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A6A365-E806-4BEE-82EA-4E4EAD38C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98CFC709-AC71-2C42-900A-4DFF7360B07D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01" y="291210"/>
            <a:ext cx="7699768" cy="1215114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569" y="1595832"/>
            <a:ext cx="11397795" cy="4671010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6C49D2-B768-45B5-82C7-5783C355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D0167321-9709-2045-AE35-8D2092238C69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6915AD-03D4-4732-A51D-2978E46F1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66798-AB9E-42BB-BF1D-95A152C5A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D50A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38FC61-1EC9-4BC0-A5D1-AF31EE23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7A3908-8832-4F58-86EA-72FE4C34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24C1486-B79E-4E04-8D5A-CA37ED002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5D0D87A7-A7A1-8F4A-8FAE-FF59454F7A8A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9C7CC5-3D7C-45D3-9C90-A2A87E645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4FF08C-28BB-4C24-A1FB-6BBBBBCC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9DE162-3E60-4AF4-915B-2985FF3C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090CC540-A232-2349-8376-4AC73F324DF3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25264B7-E440-49D2-AF5C-8A699A8F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CC2BF5-011F-4586-80B8-15AD6530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D4E5174-E206-4BD1-957B-D1A1DB85A39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91CDB2CD-3DB0-9E45-87CB-648A8EE42C64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ABBF98-260C-4D92-85B5-9BAB7F2BF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320617-6FE9-49B6-AD8B-DA3E5F868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D622247-6132-4697-A5EC-41A768481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39BF5BC3-AA96-D643-912F-C5CF8A657097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D31073-5F42-4238-AA33-E5C65276C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1B24D-50D9-4742-9103-E7C6414E2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D217AB-9441-4952-A158-3F3CE317D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B43ED787-4C59-DB4C-836D-3A968E06C92B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D50A1"/>
                </a:solidFill>
              </a:defRPr>
            </a:lvl1pPr>
            <a:lvl2pPr>
              <a:defRPr sz="2800">
                <a:solidFill>
                  <a:srgbClr val="1D50A1"/>
                </a:solidFill>
              </a:defRPr>
            </a:lvl2pPr>
            <a:lvl3pPr>
              <a:defRPr sz="2400">
                <a:solidFill>
                  <a:srgbClr val="1D50A1"/>
                </a:solidFill>
              </a:defRPr>
            </a:lvl3pPr>
            <a:lvl4pPr>
              <a:defRPr sz="2000">
                <a:solidFill>
                  <a:srgbClr val="1D50A1"/>
                </a:solidFill>
              </a:defRPr>
            </a:lvl4pPr>
            <a:lvl5pPr>
              <a:defRPr sz="2000">
                <a:solidFill>
                  <a:srgbClr val="1D50A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1678FC-6856-4C4E-B397-A83FE2A90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AC7561-7E46-405F-8D17-988C4A9A9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02911D-65C7-45CA-9394-6C0A7DFD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022C50DA-D4E6-C242-A3A9-593B773AF515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1D50A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EC779B-132A-4582-9A57-F94B7E99C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C56F00-6750-49DC-A495-CB6B4C80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C9C7A72-4BD9-4688-85A7-DD13DF0E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55118F52-B7FF-7C46-B203-D26436B49FF0}" type="datetime1">
              <a:rPr lang="en-US" sz="1200" smtClean="0"/>
              <a:t>6/7/26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101" y="136525"/>
            <a:ext cx="7699768" cy="1173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88" y="18470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9C8DE71-210D-4A86-AF36-B35607A0F6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46044" y="208809"/>
            <a:ext cx="1129833" cy="661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2A519-9CAA-44DF-8093-10C07AD7F8C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17081"/>
            <a:ext cx="1840448" cy="5409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5A1D9F0-4713-4456-BC8D-0DB8675FE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fld id="{2C23F01D-0DED-5043-AABB-9ECFDBF0F8C0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309B28-2831-43AB-8C00-31958F2C3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/>
              <a:t>Development of CW 100 kW high power coupler - Pragya Nama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78F6E2C-DC1E-4AD1-8983-AAD2AFBF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1817C92-9248-425F-9F26-D14C73DA5D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18186" y="208022"/>
            <a:ext cx="1412079" cy="66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5.17115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AB6B2-81A3-255D-9E41-ADCA1399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15963" y="51856"/>
            <a:ext cx="10482199" cy="683436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26F446-0336-15C9-5733-8A791402B595}"/>
              </a:ext>
            </a:extLst>
          </p:cNvPr>
          <p:cNvSpPr/>
          <p:nvPr/>
        </p:nvSpPr>
        <p:spPr>
          <a:xfrm>
            <a:off x="2424248" y="3847011"/>
            <a:ext cx="7596051" cy="27236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390E2-1922-33B7-220F-9148F7760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8390" y="4858719"/>
            <a:ext cx="4603610" cy="1711898"/>
          </a:xfrm>
          <a:solidFill>
            <a:srgbClr val="0432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Dr. Pragya Nama</a:t>
            </a:r>
          </a:p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Assistant Professor </a:t>
            </a:r>
          </a:p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336A8-0C0E-2A03-3A85-5379518F65A0}"/>
              </a:ext>
            </a:extLst>
          </p:cNvPr>
          <p:cNvSpPr txBox="1"/>
          <p:nvPr/>
        </p:nvSpPr>
        <p:spPr>
          <a:xfrm>
            <a:off x="-180109" y="2376821"/>
            <a:ext cx="12552218" cy="147019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JP" sz="6000" b="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6BDEE-927D-C8A7-AE5D-9E60D8849A2A}"/>
              </a:ext>
            </a:extLst>
          </p:cNvPr>
          <p:cNvSpPr txBox="1"/>
          <p:nvPr/>
        </p:nvSpPr>
        <p:spPr>
          <a:xfrm>
            <a:off x="615962" y="2513716"/>
            <a:ext cx="11199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Achievement of CW 100 kW Class Power Transmission by an L-band High-Power Input Coupler for SRF Accelerators</a:t>
            </a:r>
            <a:endParaRPr lang="en-JP" sz="3600" b="1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endParaRPr lang="en-JP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BFCA7-86AB-3693-9723-043D128B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" y="32884"/>
            <a:ext cx="6483726" cy="11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20430-DEE5-520D-E12A-C7843628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87A806-F9DA-37BE-7FCC-9AE1D5AA12EF}"/>
              </a:ext>
            </a:extLst>
          </p:cNvPr>
          <p:cNvSpPr txBox="1"/>
          <p:nvPr/>
        </p:nvSpPr>
        <p:spPr>
          <a:xfrm>
            <a:off x="272551" y="148855"/>
            <a:ext cx="8621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Suppression of temperature rise</a:t>
            </a:r>
            <a:endParaRPr lang="en-JP" sz="3600" b="1" dirty="0">
              <a:solidFill>
                <a:srgbClr val="0432FF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B1F2C98-82EC-9C30-4815-A28416EC0E00}"/>
              </a:ext>
            </a:extLst>
          </p:cNvPr>
          <p:cNvGrpSpPr/>
          <p:nvPr/>
        </p:nvGrpSpPr>
        <p:grpSpPr>
          <a:xfrm>
            <a:off x="7557841" y="1107937"/>
            <a:ext cx="4236994" cy="5443070"/>
            <a:chOff x="7557841" y="1107937"/>
            <a:chExt cx="4236994" cy="5443070"/>
          </a:xfrm>
        </p:grpSpPr>
        <p:pic>
          <p:nvPicPr>
            <p:cNvPr id="48" name="Picture 47" descr="A machine with many wires and a fan&#10;&#10;AI-generated content may be incorrect.">
              <a:extLst>
                <a:ext uri="{FF2B5EF4-FFF2-40B4-BE49-F238E27FC236}">
                  <a16:creationId xmlns:a16="http://schemas.microsoft.com/office/drawing/2014/main" id="{3FCDE729-85EA-9D69-5AEE-21F94B1F4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3267"/>
            <a:stretch>
              <a:fillRect/>
            </a:stretch>
          </p:blipFill>
          <p:spPr>
            <a:xfrm>
              <a:off x="7572438" y="1684932"/>
              <a:ext cx="4207801" cy="486607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5915E73-BE33-5FD4-C43C-AB42C98A5E17}"/>
                </a:ext>
              </a:extLst>
            </p:cNvPr>
            <p:cNvSpPr txBox="1"/>
            <p:nvPr/>
          </p:nvSpPr>
          <p:spPr>
            <a:xfrm>
              <a:off x="7557841" y="1107937"/>
              <a:ext cx="4236994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JP" b="1" dirty="0"/>
                <a:t>Coupler </a:t>
              </a:r>
              <a:r>
                <a:rPr lang="en-JP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test-stand</a:t>
              </a:r>
              <a:r>
                <a:rPr lang="en-JP" b="1" dirty="0"/>
                <a:t> during high power test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F1BAF-B831-7929-9A87-03D034B54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480" y="6464150"/>
            <a:ext cx="604520" cy="365125"/>
          </a:xfrm>
        </p:spPr>
        <p:txBody>
          <a:bodyPr/>
          <a:lstStyle/>
          <a:p>
            <a:pPr algn="r"/>
            <a:fld id="{00EEEA37-893E-A040-BD80-B4E1F0A62E8C}" type="slidenum">
              <a:rPr lang="en-US" sz="2000" b="1" smtClean="0"/>
              <a:t>10</a:t>
            </a:fld>
            <a:endParaRPr 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71838-89CF-2BF9-CD98-D92443D90DB7}"/>
              </a:ext>
            </a:extLst>
          </p:cNvPr>
          <p:cNvSpPr txBox="1"/>
          <p:nvPr/>
        </p:nvSpPr>
        <p:spPr>
          <a:xfrm>
            <a:off x="9200793" y="1593303"/>
            <a:ext cx="2044021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JP" dirty="0"/>
              <a:t>ater cooling pipes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2C7225-B1A0-1CEA-7CAA-148C6FD1DB9A}"/>
              </a:ext>
            </a:extLst>
          </p:cNvPr>
          <p:cNvSpPr txBox="1"/>
          <p:nvPr/>
        </p:nvSpPr>
        <p:spPr>
          <a:xfrm>
            <a:off x="10895563" y="2933981"/>
            <a:ext cx="124572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Fan </a:t>
            </a:r>
            <a:r>
              <a:rPr lang="en-JP" dirty="0"/>
              <a:t>cooling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D3982C-3D9E-3DBD-BB8E-78FEB386E9E7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4AD4C61-2F2C-E92F-6C32-ED80F360FFA1}"/>
              </a:ext>
            </a:extLst>
          </p:cNvPr>
          <p:cNvGrpSpPr/>
          <p:nvPr/>
        </p:nvGrpSpPr>
        <p:grpSpPr>
          <a:xfrm>
            <a:off x="176107" y="3332944"/>
            <a:ext cx="6873756" cy="3128724"/>
            <a:chOff x="794190" y="3835437"/>
            <a:chExt cx="6391857" cy="28493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D3FB4E8-9A6D-EB01-174D-E6F70A846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190" y="3835437"/>
              <a:ext cx="5409368" cy="2849319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0B71607-0F65-D73A-1852-573FF17103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5943" y="4774326"/>
              <a:ext cx="1765852" cy="121518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812ABA5-8D41-65A2-CFD6-0A435235708A}"/>
                </a:ext>
              </a:extLst>
            </p:cNvPr>
            <p:cNvSpPr txBox="1"/>
            <p:nvPr/>
          </p:nvSpPr>
          <p:spPr>
            <a:xfrm>
              <a:off x="4452486" y="5842787"/>
              <a:ext cx="2733561" cy="8408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JP" b="1" dirty="0"/>
                <a:t>Modified warm section</a:t>
              </a:r>
            </a:p>
            <a:p>
              <a:r>
                <a:rPr lang="en-US" dirty="0"/>
                <a:t>W</a:t>
              </a:r>
              <a:r>
                <a:rPr lang="en-JP" dirty="0"/>
                <a:t>ater cooled IC made of OFC</a:t>
              </a:r>
            </a:p>
            <a:p>
              <a:r>
                <a:rPr lang="en-JP" dirty="0"/>
                <a:t>Water cooled OC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71530B0-73BF-D4AB-1BD2-95950B8695C9}"/>
                </a:ext>
              </a:extLst>
            </p:cNvPr>
            <p:cNvSpPr txBox="1"/>
            <p:nvPr/>
          </p:nvSpPr>
          <p:spPr>
            <a:xfrm>
              <a:off x="1275246" y="6259819"/>
              <a:ext cx="15696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Vacuum gauge</a:t>
              </a:r>
              <a:endParaRPr lang="en-JP" dirty="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794787A-27E2-7546-9B39-CE44C089DA3E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V="1">
              <a:off x="2844906" y="5976978"/>
              <a:ext cx="297155" cy="46750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EA36BC2-EDAE-02F5-36BC-DD5B6135CC2B}"/>
              </a:ext>
            </a:extLst>
          </p:cNvPr>
          <p:cNvSpPr txBox="1"/>
          <p:nvPr/>
        </p:nvSpPr>
        <p:spPr>
          <a:xfrm>
            <a:off x="239836" y="1238664"/>
            <a:ext cx="3390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cooling at </a:t>
            </a:r>
          </a:p>
          <a:p>
            <a:pPr marL="342900" indent="-342900">
              <a:buAutoNum type="arabicPeriod"/>
            </a:pPr>
            <a:r>
              <a:rPr lang="en-US" sz="2400" dirty="0"/>
              <a:t>Warm inner conductor</a:t>
            </a:r>
          </a:p>
          <a:p>
            <a:pPr marL="342900" indent="-342900">
              <a:buAutoNum type="arabicPeriod"/>
            </a:pPr>
            <a:r>
              <a:rPr lang="en-US" sz="2400" dirty="0"/>
              <a:t>Warm outer conductor</a:t>
            </a:r>
          </a:p>
          <a:p>
            <a:pPr marL="342900" indent="-342900">
              <a:buAutoNum type="arabicPeriod"/>
            </a:pPr>
            <a:r>
              <a:rPr lang="en-US" sz="2400" dirty="0"/>
              <a:t>RF window</a:t>
            </a:r>
          </a:p>
          <a:p>
            <a:pPr marL="342900" indent="-342900">
              <a:buAutoNum type="arabicPeriod"/>
            </a:pPr>
            <a:r>
              <a:rPr lang="en-US" sz="2400" dirty="0"/>
              <a:t>Antenna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2135BC-F9CA-1531-AA2D-9FCC413F21EB}"/>
              </a:ext>
            </a:extLst>
          </p:cNvPr>
          <p:cNvSpPr txBox="1"/>
          <p:nvPr/>
        </p:nvSpPr>
        <p:spPr>
          <a:xfrm>
            <a:off x="4062613" y="1238664"/>
            <a:ext cx="31845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Fan cooling 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Doorknob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Cold outer conductor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Whole test stand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B4AA81-8C2B-16B3-E42F-0753A4DDC632}"/>
              </a:ext>
            </a:extLst>
          </p:cNvPr>
          <p:cNvSpPr txBox="1"/>
          <p:nvPr/>
        </p:nvSpPr>
        <p:spPr>
          <a:xfrm>
            <a:off x="2264556" y="2557104"/>
            <a:ext cx="140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Flow: 1L/min</a:t>
            </a:r>
          </a:p>
        </p:txBody>
      </p:sp>
    </p:spTree>
    <p:extLst>
      <p:ext uri="{BB962C8B-B14F-4D97-AF65-F5344CB8AC3E}">
        <p14:creationId xmlns:p14="http://schemas.microsoft.com/office/powerpoint/2010/main" val="20347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8C66-2553-B170-8335-24C2C6102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EC35A-752B-7FA4-2B51-08F7C1A89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8669" y="6306401"/>
            <a:ext cx="2743200" cy="365125"/>
          </a:xfrm>
        </p:spPr>
        <p:txBody>
          <a:bodyPr/>
          <a:lstStyle/>
          <a:p>
            <a:fld id="{63E4FD6F-5BB6-3E49-B173-F04DF9CCC546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6EC9A7F-FBF3-675D-0DFA-46760D49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1" y="148385"/>
            <a:ext cx="9030185" cy="699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3600" b="1" dirty="0">
                <a:solidFill>
                  <a:srgbClr val="0432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Temperature profile during high power test</a:t>
            </a: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0A876D-98FF-ED6A-B741-C35464F65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11</a:t>
            </a:fld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83F52-361E-01EC-7F00-999107DECE28}"/>
              </a:ext>
            </a:extLst>
          </p:cNvPr>
          <p:cNvSpPr txBox="1"/>
          <p:nvPr/>
        </p:nvSpPr>
        <p:spPr>
          <a:xfrm>
            <a:off x="1968664" y="1195990"/>
            <a:ext cx="230608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JP" sz="2000" b="1" dirty="0"/>
              <a:t>Temperature Profile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4E6A8E-8AF2-3715-0FF5-199BD4154ABC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0E2EE3-0384-C725-3D4C-064ADBB1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508" y="1727686"/>
            <a:ext cx="5442548" cy="50705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5F6994-7546-7A61-EC99-D245F8BC3937}"/>
              </a:ext>
            </a:extLst>
          </p:cNvPr>
          <p:cNvSpPr/>
          <p:nvPr/>
        </p:nvSpPr>
        <p:spPr>
          <a:xfrm>
            <a:off x="7540517" y="1147058"/>
            <a:ext cx="3879308" cy="5806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Simulated temperature rise </a:t>
            </a:r>
          </a:p>
          <a:p>
            <a:pPr algn="ctr"/>
            <a:r>
              <a:rPr lang="en-US" b="1" dirty="0"/>
              <a:t>(without convection 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ACC43-5B90-2C86-F3DE-19F7A72C8059}"/>
              </a:ext>
            </a:extLst>
          </p:cNvPr>
          <p:cNvGrpSpPr/>
          <p:nvPr/>
        </p:nvGrpSpPr>
        <p:grpSpPr>
          <a:xfrm>
            <a:off x="138799" y="1694604"/>
            <a:ext cx="6418707" cy="4107266"/>
            <a:chOff x="3307574" y="1171828"/>
            <a:chExt cx="9297821" cy="58019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EB70EF-FC04-71D4-E0D6-716076F16181}"/>
                </a:ext>
              </a:extLst>
            </p:cNvPr>
            <p:cNvGrpSpPr/>
            <p:nvPr/>
          </p:nvGrpSpPr>
          <p:grpSpPr>
            <a:xfrm>
              <a:off x="3307574" y="1171828"/>
              <a:ext cx="9297821" cy="5801908"/>
              <a:chOff x="1295894" y="494095"/>
              <a:chExt cx="9297821" cy="580190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95BF9DB-27BA-04FC-D779-F96965C0BDB6}"/>
                  </a:ext>
                </a:extLst>
              </p:cNvPr>
              <p:cNvGrpSpPr/>
              <p:nvPr/>
            </p:nvGrpSpPr>
            <p:grpSpPr>
              <a:xfrm>
                <a:off x="3402276" y="494095"/>
                <a:ext cx="4575126" cy="5801908"/>
                <a:chOff x="1186201" y="466943"/>
                <a:chExt cx="4575126" cy="5801908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C4406569-3A63-894E-5B9B-15BEFD634B9C}"/>
                    </a:ext>
                  </a:extLst>
                </p:cNvPr>
                <p:cNvGrpSpPr/>
                <p:nvPr/>
              </p:nvGrpSpPr>
              <p:grpSpPr>
                <a:xfrm>
                  <a:off x="1355464" y="1172067"/>
                  <a:ext cx="4244696" cy="5096784"/>
                  <a:chOff x="3883511" y="1172067"/>
                  <a:chExt cx="4244696" cy="5096784"/>
                </a:xfrm>
              </p:grpSpPr>
              <p:pic>
                <p:nvPicPr>
                  <p:cNvPr id="52" name="Picture 51" descr="A diagram of a couple of pipes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FDC3036D-33A2-39AE-86F5-75A044B336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36482" r="35640"/>
                  <a:stretch/>
                </p:blipFill>
                <p:spPr>
                  <a:xfrm>
                    <a:off x="3883511" y="1178272"/>
                    <a:ext cx="4244696" cy="5090579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 descr="A diagram of a pipe system&#10;&#10;Description automatically generated">
                    <a:extLst>
                      <a:ext uri="{FF2B5EF4-FFF2-40B4-BE49-F238E27FC236}">
                        <a16:creationId xmlns:a16="http://schemas.microsoft.com/office/drawing/2014/main" id="{60DA164A-A6CA-2815-CA3F-CB16545B97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769774" y="1172067"/>
                    <a:ext cx="2276945" cy="50904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8FC5969-DC53-7F6B-FB2E-017ED78B1B4F}"/>
                    </a:ext>
                  </a:extLst>
                </p:cNvPr>
                <p:cNvSpPr txBox="1"/>
                <p:nvPr/>
              </p:nvSpPr>
              <p:spPr>
                <a:xfrm>
                  <a:off x="1186201" y="539251"/>
                  <a:ext cx="2436114" cy="913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JP" dirty="0"/>
                    <a:t>New (upstream)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889B4E5-DA0C-5300-6B57-577FADCE6E7C}"/>
                    </a:ext>
                  </a:extLst>
                </p:cNvPr>
                <p:cNvSpPr txBox="1"/>
                <p:nvPr/>
              </p:nvSpPr>
              <p:spPr>
                <a:xfrm>
                  <a:off x="3484383" y="466943"/>
                  <a:ext cx="2276944" cy="913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JP" dirty="0"/>
                    <a:t>Modified cERL</a:t>
                  </a:r>
                </a:p>
                <a:p>
                  <a:pPr algn="ctr"/>
                  <a:r>
                    <a:rPr lang="en-JP" dirty="0"/>
                    <a:t>(downstream)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6ED10A-A356-B8A3-931D-1F7563DCC6FA}"/>
                  </a:ext>
                </a:extLst>
              </p:cNvPr>
              <p:cNvSpPr txBox="1"/>
              <p:nvPr/>
            </p:nvSpPr>
            <p:spPr>
              <a:xfrm>
                <a:off x="8356745" y="867340"/>
                <a:ext cx="2065062" cy="82605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D</a:t>
                </a:r>
                <a:r>
                  <a:rPr lang="en-JP" sz="1600" b="1" dirty="0">
                    <a:solidFill>
                      <a:srgbClr val="FF0000"/>
                    </a:solidFill>
                  </a:rPr>
                  <a:t>K down </a:t>
                </a:r>
              </a:p>
              <a:p>
                <a:r>
                  <a:rPr lang="en-JP" sz="1600" b="1" dirty="0">
                    <a:solidFill>
                      <a:srgbClr val="FF0000"/>
                    </a:solidFill>
                  </a:rPr>
                  <a:t>(</a:t>
                </a:r>
                <a:r>
                  <a:rPr lang="en-JP" sz="1600" b="1" dirty="0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lang="en-JP" sz="1600" b="1" dirty="0">
                    <a:solidFill>
                      <a:srgbClr val="FF0000"/>
                    </a:solidFill>
                  </a:rPr>
                  <a:t>T = 55 </a:t>
                </a:r>
                <a:r>
                  <a:rPr lang="en-JP" sz="1600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JP" sz="1600" b="1" dirty="0">
                    <a:solidFill>
                      <a:srgbClr val="FF0000"/>
                    </a:solidFill>
                  </a:rPr>
                  <a:t>C) 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8A93DCE-BDC6-EA5B-494F-8C34D7837B76}"/>
                  </a:ext>
                </a:extLst>
              </p:cNvPr>
              <p:cNvCxnSpPr>
                <a:cxnSpLocks/>
                <a:stCxn id="21" idx="1"/>
              </p:cNvCxnSpPr>
              <p:nvPr/>
            </p:nvCxnSpPr>
            <p:spPr>
              <a:xfrm flipH="1">
                <a:off x="7197528" y="1280366"/>
                <a:ext cx="1159217" cy="22531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722907-78AF-45EC-A75F-1D2A6E6101A2}"/>
                  </a:ext>
                </a:extLst>
              </p:cNvPr>
              <p:cNvSpPr txBox="1"/>
              <p:nvPr/>
            </p:nvSpPr>
            <p:spPr>
              <a:xfrm>
                <a:off x="1984777" y="1042220"/>
                <a:ext cx="1697081" cy="82605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D</a:t>
                </a:r>
                <a:r>
                  <a:rPr lang="en-JP" sz="1600" b="1" dirty="0">
                    <a:solidFill>
                      <a:srgbClr val="0000FF"/>
                    </a:solidFill>
                  </a:rPr>
                  <a:t>K up </a:t>
                </a:r>
              </a:p>
              <a:p>
                <a:r>
                  <a:rPr lang="en-JP" sz="1600" b="1" dirty="0">
                    <a:solidFill>
                      <a:srgbClr val="0000FF"/>
                    </a:solidFill>
                  </a:rPr>
                  <a:t>(</a:t>
                </a:r>
                <a:r>
                  <a:rPr lang="en-JP" sz="1600" b="1" dirty="0">
                    <a:solidFill>
                      <a:srgbClr val="0000FF"/>
                    </a:solidFill>
                    <a:latin typeface="Symbol" pitchFamily="2" charset="2"/>
                  </a:rPr>
                  <a:t>d</a:t>
                </a:r>
                <a:r>
                  <a:rPr lang="en-JP" sz="1600" b="1" dirty="0">
                    <a:solidFill>
                      <a:srgbClr val="0000FF"/>
                    </a:solidFill>
                  </a:rPr>
                  <a:t>T = 19</a:t>
                </a:r>
                <a:r>
                  <a:rPr lang="en-JP" sz="1600" baseline="30000" dirty="0">
                    <a:solidFill>
                      <a:srgbClr val="0000FF"/>
                    </a:solidFill>
                  </a:rPr>
                  <a:t>o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C)</a:t>
                </a:r>
                <a:r>
                  <a:rPr lang="en-JP" sz="1600" b="1" dirty="0">
                    <a:solidFill>
                      <a:srgbClr val="0000FF"/>
                    </a:solidFill>
                  </a:rPr>
                  <a:t>  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4C68B6F-4E0C-381F-6CBC-276D626AC8B2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>
                <a:off x="3681858" y="1455247"/>
                <a:ext cx="326254" cy="833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4BDE34-B12C-D6F0-604D-A8908B503D67}"/>
                  </a:ext>
                </a:extLst>
              </p:cNvPr>
              <p:cNvSpPr txBox="1"/>
              <p:nvPr/>
            </p:nvSpPr>
            <p:spPr>
              <a:xfrm>
                <a:off x="8200417" y="1777183"/>
                <a:ext cx="2125122" cy="43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Short (</a:t>
                </a:r>
                <a:r>
                  <a:rPr lang="en-JP" sz="1400" b="1" dirty="0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T = 51 </a:t>
                </a:r>
                <a:r>
                  <a:rPr lang="en-JP" sz="1400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C)</a:t>
                </a:r>
                <a:endParaRPr lang="en-JP" sz="1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38B98C1-C7C1-F1CB-9760-F8637C83B254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 flipV="1">
                <a:off x="6484235" y="1828843"/>
                <a:ext cx="1716182" cy="1657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5D303D-3AA3-E663-2B82-522B25D80EAF}"/>
                  </a:ext>
                </a:extLst>
              </p:cNvPr>
              <p:cNvSpPr txBox="1"/>
              <p:nvPr/>
            </p:nvSpPr>
            <p:spPr>
              <a:xfrm>
                <a:off x="1653634" y="1917718"/>
                <a:ext cx="2327140" cy="43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</a:rPr>
                  <a:t>Short (</a:t>
                </a:r>
                <a:r>
                  <a:rPr lang="en-JP" sz="1400" b="1" dirty="0">
                    <a:solidFill>
                      <a:srgbClr val="0000FF"/>
                    </a:solidFill>
                    <a:latin typeface="Symbol" pitchFamily="2" charset="2"/>
                  </a:rPr>
                  <a:t>d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T = 18.5 </a:t>
                </a:r>
                <a:r>
                  <a:rPr lang="en-JP" sz="1400" baseline="30000" dirty="0">
                    <a:solidFill>
                      <a:srgbClr val="0000FF"/>
                    </a:solidFill>
                  </a:rPr>
                  <a:t>o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C)</a:t>
                </a:r>
                <a:endParaRPr lang="en-JP" sz="14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0C8E268-B3A9-2879-7975-119F2D8D47BF}"/>
                  </a:ext>
                </a:extLst>
              </p:cNvPr>
              <p:cNvCxnSpPr>
                <a:cxnSpLocks/>
                <a:stCxn id="27" idx="3"/>
              </p:cNvCxnSpPr>
              <p:nvPr/>
            </p:nvCxnSpPr>
            <p:spPr>
              <a:xfrm flipV="1">
                <a:off x="3980774" y="1721342"/>
                <a:ext cx="921503" cy="4137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7D8377-D673-EEC7-7A0E-D84FE64D3A1F}"/>
                  </a:ext>
                </a:extLst>
              </p:cNvPr>
              <p:cNvSpPr txBox="1"/>
              <p:nvPr/>
            </p:nvSpPr>
            <p:spPr>
              <a:xfrm>
                <a:off x="7782626" y="2321483"/>
                <a:ext cx="2276945" cy="47824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IC (</a:t>
                </a:r>
                <a:r>
                  <a:rPr lang="en-JP" sz="1600" b="1" dirty="0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T = 18 </a:t>
                </a:r>
                <a:r>
                  <a:rPr lang="en-JP" sz="1600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C)</a:t>
                </a:r>
                <a:endParaRPr lang="en-JP" sz="1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8644B26-43D1-DB6C-AA61-A27E1B29E19C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 flipV="1">
                <a:off x="7033933" y="2199279"/>
                <a:ext cx="748693" cy="3613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E6A06AB-951B-D124-6036-9036E2CE01F2}"/>
                  </a:ext>
                </a:extLst>
              </p:cNvPr>
              <p:cNvSpPr txBox="1"/>
              <p:nvPr/>
            </p:nvSpPr>
            <p:spPr>
              <a:xfrm>
                <a:off x="2010040" y="2424701"/>
                <a:ext cx="1964904" cy="47824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IC (</a:t>
                </a:r>
                <a:r>
                  <a:rPr lang="en-JP" sz="1600" b="1" dirty="0">
                    <a:solidFill>
                      <a:srgbClr val="0000FF"/>
                    </a:solidFill>
                    <a:latin typeface="Symbol" pitchFamily="2" charset="2"/>
                  </a:rPr>
                  <a:t>d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T = 14 </a:t>
                </a:r>
                <a:r>
                  <a:rPr lang="en-JP" sz="1600" baseline="30000" dirty="0">
                    <a:solidFill>
                      <a:srgbClr val="0000FF"/>
                    </a:solidFill>
                  </a:rPr>
                  <a:t>o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C)</a:t>
                </a:r>
                <a:endParaRPr lang="en-JP" sz="16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0039C6C-84BE-881C-0CE7-623690B78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2696" y="2156953"/>
                <a:ext cx="370906" cy="5145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535B787-26D8-FB4A-CF45-62B6B8EC1754}"/>
                  </a:ext>
                </a:extLst>
              </p:cNvPr>
              <p:cNvSpPr txBox="1"/>
              <p:nvPr/>
            </p:nvSpPr>
            <p:spPr>
              <a:xfrm>
                <a:off x="7876559" y="3621327"/>
                <a:ext cx="2717156" cy="43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Warm OC 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7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31BE52F-CB6F-2C45-CA6F-FA3B8DF25D1F}"/>
                  </a:ext>
                </a:extLst>
              </p:cNvPr>
              <p:cNvSpPr txBox="1"/>
              <p:nvPr/>
            </p:nvSpPr>
            <p:spPr>
              <a:xfrm>
                <a:off x="1295894" y="3693016"/>
                <a:ext cx="2420299" cy="43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Warm OC 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4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D48C8C-D5A2-8033-0EA1-F5117583854F}"/>
                  </a:ext>
                </a:extLst>
              </p:cNvPr>
              <p:cNvSpPr txBox="1"/>
              <p:nvPr/>
            </p:nvSpPr>
            <p:spPr>
              <a:xfrm>
                <a:off x="8125986" y="4140554"/>
                <a:ext cx="1760568" cy="7390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RF window</a:t>
                </a:r>
              </a:p>
              <a:p>
                <a:r>
                  <a:rPr lang="en-US" sz="1400" dirty="0"/>
                  <a:t>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9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44EF52-CD48-6616-D39B-AC6093BDAE58}"/>
                  </a:ext>
                </a:extLst>
              </p:cNvPr>
              <p:cNvSpPr txBox="1"/>
              <p:nvPr/>
            </p:nvSpPr>
            <p:spPr>
              <a:xfrm>
                <a:off x="2175930" y="4273366"/>
                <a:ext cx="1718531" cy="7390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RF window </a:t>
                </a:r>
              </a:p>
              <a:p>
                <a:r>
                  <a:rPr lang="en-US" sz="1400" dirty="0"/>
                  <a:t>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0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F3125AE-85D6-FB04-1D7B-2207A2090751}"/>
                  </a:ext>
                </a:extLst>
              </p:cNvPr>
              <p:cNvSpPr txBox="1"/>
              <p:nvPr/>
            </p:nvSpPr>
            <p:spPr>
              <a:xfrm>
                <a:off x="1432527" y="5093549"/>
                <a:ext cx="2470894" cy="43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Cold OC 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8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0E3F5C-F7F2-EE80-662D-A2A6BD497C45}"/>
                  </a:ext>
                </a:extLst>
              </p:cNvPr>
              <p:cNvSpPr txBox="1"/>
              <p:nvPr/>
            </p:nvSpPr>
            <p:spPr>
              <a:xfrm>
                <a:off x="1416818" y="5603345"/>
                <a:ext cx="2276943" cy="434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CB up 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19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6A6C06-53AE-F20A-DF63-35249EE72DC8}"/>
                  </a:ext>
                </a:extLst>
              </p:cNvPr>
              <p:cNvSpPr txBox="1"/>
              <p:nvPr/>
            </p:nvSpPr>
            <p:spPr>
              <a:xfrm>
                <a:off x="4819011" y="4456684"/>
                <a:ext cx="1665225" cy="7390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CB middle</a:t>
                </a:r>
              </a:p>
              <a:p>
                <a:r>
                  <a:rPr lang="en-US" sz="1400" dirty="0"/>
                  <a:t>(</a:t>
                </a:r>
                <a:r>
                  <a:rPr lang="en-JP" sz="1400" b="1" dirty="0">
                    <a:latin typeface="Symbol" pitchFamily="2" charset="2"/>
                  </a:rPr>
                  <a:t>d</a:t>
                </a:r>
                <a:r>
                  <a:rPr lang="en-US" sz="1400" dirty="0"/>
                  <a:t>T = 9 </a:t>
                </a:r>
                <a:r>
                  <a:rPr lang="en-JP" sz="1400" baseline="30000" dirty="0"/>
                  <a:t>o</a:t>
                </a:r>
                <a:r>
                  <a:rPr lang="en-US" sz="1400" dirty="0"/>
                  <a:t>C)</a:t>
                </a:r>
                <a:endParaRPr lang="en-JP" sz="1400" dirty="0"/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1C892F21-307D-297B-C663-07BDFD25FB85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 flipV="1">
                <a:off x="3716193" y="3347387"/>
                <a:ext cx="420891" cy="5630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5D92913-01E5-5FB7-5DCD-524FC2790184}"/>
                  </a:ext>
                </a:extLst>
              </p:cNvPr>
              <p:cNvCxnSpPr>
                <a:cxnSpLocks/>
                <a:stCxn id="33" idx="1"/>
              </p:cNvCxnSpPr>
              <p:nvPr/>
            </p:nvCxnSpPr>
            <p:spPr>
              <a:xfrm flipH="1" flipV="1">
                <a:off x="7187381" y="3343992"/>
                <a:ext cx="689178" cy="4947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B96C9F5-D22D-DE89-F1B6-F7E4036870F9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>
              <a:xfrm flipV="1">
                <a:off x="3894462" y="3859951"/>
                <a:ext cx="454281" cy="7829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598CAEB8-AA00-7DCF-9C2A-C29780669F0E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 flipV="1">
                <a:off x="7272169" y="3698366"/>
                <a:ext cx="853818" cy="8117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730D1CA-2435-3E29-4D1B-7E66FCF8DB3F}"/>
                  </a:ext>
                </a:extLst>
              </p:cNvPr>
              <p:cNvCxnSpPr>
                <a:cxnSpLocks/>
                <a:stCxn id="37" idx="3"/>
              </p:cNvCxnSpPr>
              <p:nvPr/>
            </p:nvCxnSpPr>
            <p:spPr>
              <a:xfrm flipV="1">
                <a:off x="3903421" y="5081381"/>
                <a:ext cx="303241" cy="22955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5DC77C4-C598-E05F-4AD6-2918EAB6AC01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H="1" flipV="1">
                <a:off x="7187381" y="5059786"/>
                <a:ext cx="770739" cy="1456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815016B-7103-48AF-FE6C-20C2F5E175DD}"/>
                  </a:ext>
                </a:extLst>
              </p:cNvPr>
              <p:cNvCxnSpPr>
                <a:cxnSpLocks/>
                <a:stCxn id="38" idx="3"/>
              </p:cNvCxnSpPr>
              <p:nvPr/>
            </p:nvCxnSpPr>
            <p:spPr>
              <a:xfrm flipV="1">
                <a:off x="3693761" y="5694775"/>
                <a:ext cx="292176" cy="12595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69F265A-D952-210E-FD32-61D1437FA8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33187" y="5652576"/>
                <a:ext cx="390908" cy="260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0FF6A027-7AF4-0C50-745F-961F44162E5B}"/>
                  </a:ext>
                </a:extLst>
              </p:cNvPr>
              <p:cNvCxnSpPr>
                <a:cxnSpLocks/>
                <a:stCxn id="39" idx="2"/>
              </p:cNvCxnSpPr>
              <p:nvPr/>
            </p:nvCxnSpPr>
            <p:spPr>
              <a:xfrm>
                <a:off x="5651623" y="5195783"/>
                <a:ext cx="117780" cy="314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B10ED-5A8C-EF1E-5381-51EBCC2ABF87}"/>
                </a:ext>
              </a:extLst>
            </p:cNvPr>
            <p:cNvSpPr txBox="1"/>
            <p:nvPr/>
          </p:nvSpPr>
          <p:spPr>
            <a:xfrm>
              <a:off x="3753429" y="3586083"/>
              <a:ext cx="2126193" cy="7390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Warm OC jacket </a:t>
              </a:r>
            </a:p>
            <a:p>
              <a:pPr algn="ctr"/>
              <a:r>
                <a:rPr lang="en-US" sz="1400" dirty="0"/>
                <a:t>(</a:t>
              </a:r>
              <a:r>
                <a:rPr lang="en-JP" sz="1400" b="1" dirty="0">
                  <a:latin typeface="Symbol" pitchFamily="2" charset="2"/>
                </a:rPr>
                <a:t>d</a:t>
              </a:r>
              <a:r>
                <a:rPr lang="en-US" sz="1400" dirty="0"/>
                <a:t>T = -1 </a:t>
              </a:r>
              <a:r>
                <a:rPr lang="en-JP" sz="1400" baseline="30000" dirty="0"/>
                <a:t>o</a:t>
              </a:r>
              <a:r>
                <a:rPr lang="en-US" sz="1400" dirty="0"/>
                <a:t>C)</a:t>
              </a:r>
              <a:endParaRPr lang="en-JP" sz="14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509B17A-0C6F-07E7-D706-71F4DEAF5758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5879622" y="3340115"/>
              <a:ext cx="230722" cy="6155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675792-D6A5-09C3-013C-4905CD51C744}"/>
                </a:ext>
              </a:extLst>
            </p:cNvPr>
            <p:cNvSpPr txBox="1"/>
            <p:nvPr/>
          </p:nvSpPr>
          <p:spPr>
            <a:xfrm>
              <a:off x="10091294" y="3521410"/>
              <a:ext cx="2039209" cy="7390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Warm OC jacket</a:t>
              </a:r>
            </a:p>
            <a:p>
              <a:pPr algn="ctr"/>
              <a:r>
                <a:rPr lang="en-US" sz="1400" dirty="0"/>
                <a:t>(</a:t>
              </a:r>
              <a:r>
                <a:rPr lang="en-JP" sz="1400" b="1" dirty="0">
                  <a:latin typeface="Symbol" pitchFamily="2" charset="2"/>
                </a:rPr>
                <a:t>d</a:t>
              </a:r>
              <a:r>
                <a:rPr lang="en-US" sz="1400" dirty="0"/>
                <a:t>T = -1.5 </a:t>
              </a:r>
              <a:r>
                <a:rPr lang="en-JP" sz="1400" baseline="30000" dirty="0"/>
                <a:t>o</a:t>
              </a:r>
              <a:r>
                <a:rPr lang="en-US" sz="1400" dirty="0"/>
                <a:t>C)</a:t>
              </a:r>
              <a:endParaRPr lang="en-JP" sz="14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43C926F-312C-6A3C-E238-0C2940FD1E4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9316518" y="3504280"/>
              <a:ext cx="774776" cy="3866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5C6EE4-983B-8204-8B8B-D5AA1BC6BDE1}"/>
                </a:ext>
              </a:extLst>
            </p:cNvPr>
            <p:cNvSpPr txBox="1"/>
            <p:nvPr/>
          </p:nvSpPr>
          <p:spPr>
            <a:xfrm>
              <a:off x="9969799" y="5665774"/>
              <a:ext cx="2463687" cy="4347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Cold OC (</a:t>
              </a:r>
              <a:r>
                <a:rPr lang="en-JP" sz="1400" b="1" dirty="0">
                  <a:latin typeface="Symbol" pitchFamily="2" charset="2"/>
                </a:rPr>
                <a:t>d</a:t>
              </a:r>
              <a:r>
                <a:rPr lang="en-US" sz="1400" dirty="0"/>
                <a:t>T = 15 </a:t>
              </a:r>
              <a:r>
                <a:rPr lang="en-JP" sz="1400" baseline="30000" dirty="0"/>
                <a:t>o</a:t>
              </a:r>
              <a:r>
                <a:rPr lang="en-US" sz="1400" dirty="0"/>
                <a:t>C) </a:t>
              </a:r>
              <a:endParaRPr lang="en-JP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20848D-A15F-128F-046B-0E05B57D18C8}"/>
                </a:ext>
              </a:extLst>
            </p:cNvPr>
            <p:cNvSpPr txBox="1"/>
            <p:nvPr/>
          </p:nvSpPr>
          <p:spPr>
            <a:xfrm>
              <a:off x="9838413" y="6187968"/>
              <a:ext cx="2595074" cy="4347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CB down (</a:t>
              </a:r>
              <a:r>
                <a:rPr lang="en-JP" sz="1400" b="1" dirty="0">
                  <a:latin typeface="Symbol" pitchFamily="2" charset="2"/>
                </a:rPr>
                <a:t>d</a:t>
              </a:r>
              <a:r>
                <a:rPr lang="en-US" sz="1400" dirty="0"/>
                <a:t>T = 8 </a:t>
              </a:r>
              <a:r>
                <a:rPr lang="en-JP" sz="1400" baseline="30000" dirty="0"/>
                <a:t>o</a:t>
              </a:r>
              <a:r>
                <a:rPr lang="en-US" sz="1400" dirty="0"/>
                <a:t>C)</a:t>
              </a:r>
              <a:endParaRPr lang="en-JP" sz="1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A34C43E-8E6D-3377-5E68-3A2A9B344383}"/>
              </a:ext>
            </a:extLst>
          </p:cNvPr>
          <p:cNvSpPr txBox="1"/>
          <p:nvPr/>
        </p:nvSpPr>
        <p:spPr>
          <a:xfrm>
            <a:off x="12357" y="5803999"/>
            <a:ext cx="6598508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JP" sz="2400" b="1" u="sng" dirty="0">
                <a:solidFill>
                  <a:srgbClr val="0432FF"/>
                </a:solidFill>
              </a:rPr>
              <a:t>Temperature rise at 100 kW CW power</a:t>
            </a:r>
          </a:p>
          <a:p>
            <a:pPr algn="ctr"/>
            <a:r>
              <a:rPr lang="en-JP" sz="2400" b="1" dirty="0">
                <a:solidFill>
                  <a:srgbClr val="0432FF"/>
                </a:solidFill>
              </a:rPr>
              <a:t>Doorknob -&gt; 19 </a:t>
            </a:r>
            <a:r>
              <a:rPr lang="en-JP" sz="2400" b="1" baseline="30000" dirty="0">
                <a:solidFill>
                  <a:srgbClr val="0432FF"/>
                </a:solidFill>
              </a:rPr>
              <a:t>o</a:t>
            </a:r>
            <a:r>
              <a:rPr lang="en-JP" sz="2400" b="1" dirty="0">
                <a:solidFill>
                  <a:srgbClr val="0432FF"/>
                </a:solidFill>
              </a:rPr>
              <a:t>C (max.), Inner conductor -&gt; 14 </a:t>
            </a:r>
            <a:r>
              <a:rPr lang="en-JP" sz="2400" b="1" baseline="30000" dirty="0">
                <a:solidFill>
                  <a:srgbClr val="0432FF"/>
                </a:solidFill>
              </a:rPr>
              <a:t>o</a:t>
            </a:r>
            <a:r>
              <a:rPr lang="en-JP" sz="2400" b="1" dirty="0">
                <a:solidFill>
                  <a:srgbClr val="0432FF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144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7B0B-E02F-F8BF-5092-51BC99624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EE5B-B679-FD42-2130-A109D747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Learning</a:t>
            </a:r>
            <a:endParaRPr lang="en-JP" b="1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81C68-2755-BA5E-477C-2FBB10986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JP" b="1" dirty="0">
                <a:solidFill>
                  <a:srgbClr val="00B050"/>
                </a:solidFill>
              </a:rPr>
              <a:t>Suppression of temperature rise using water cooling, and enlarged warm section 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Water cooling together with the fan cooling was very efficient to suppress temperature rise during high power test in CW mode.</a:t>
            </a:r>
          </a:p>
          <a:p>
            <a:r>
              <a:rPr lang="en-US" dirty="0">
                <a:solidFill>
                  <a:srgbClr val="0070C0"/>
                </a:solidFill>
              </a:rPr>
              <a:t>One warm window cooled by water is simple and best solution.</a:t>
            </a:r>
          </a:p>
          <a:p>
            <a:r>
              <a:rPr lang="en-US" dirty="0">
                <a:solidFill>
                  <a:srgbClr val="0070C0"/>
                </a:solidFill>
              </a:rPr>
              <a:t>Both simulation and measurement confirmed that the increase in size significantly improve thermal performance.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720BF-36A0-9B1A-D3C3-890DC26D5A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0167321-9709-2045-AE35-8D2092238C69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EAC4B-6C85-2542-6C6A-F2E540568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FF7DFD-B6B6-B443-5E31-4EF21A7B930B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1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86E7-12ED-A640-83BB-80920D7E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211"/>
            <a:ext cx="9152760" cy="79987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JP" sz="3600" b="1" dirty="0">
                <a:solidFill>
                  <a:srgbClr val="0000FF"/>
                </a:solidFill>
              </a:rPr>
              <a:t>Vacuum during RF conditioning in pulse mode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FADE67-BFAB-FE53-7218-E93E6E5AAA95}"/>
              </a:ext>
            </a:extLst>
          </p:cNvPr>
          <p:cNvSpPr txBox="1"/>
          <p:nvPr/>
        </p:nvSpPr>
        <p:spPr>
          <a:xfrm>
            <a:off x="68301" y="4843306"/>
            <a:ext cx="6817313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Overall v</a:t>
            </a:r>
            <a:r>
              <a:rPr lang="en-JP" sz="2400" dirty="0"/>
              <a:t>acuum level decreases with the increase in duty cycle.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Vacuum activity remained power level between 20 kW to 55kW -&gt; Multipacting</a:t>
            </a:r>
            <a:endParaRPr lang="en-JP" sz="2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F43364-3DFD-67BA-9E56-BD0B6C6AF906}"/>
              </a:ext>
            </a:extLst>
          </p:cNvPr>
          <p:cNvGrpSpPr/>
          <p:nvPr/>
        </p:nvGrpSpPr>
        <p:grpSpPr>
          <a:xfrm>
            <a:off x="7961242" y="2065535"/>
            <a:ext cx="3448580" cy="2990266"/>
            <a:chOff x="7498197" y="2607520"/>
            <a:chExt cx="4875539" cy="3999028"/>
          </a:xfrm>
        </p:grpSpPr>
        <p:pic>
          <p:nvPicPr>
            <p:cNvPr id="13" name="Picture 12" descr="A close up of a device&#10;&#10;Description automatically generated">
              <a:extLst>
                <a:ext uri="{FF2B5EF4-FFF2-40B4-BE49-F238E27FC236}">
                  <a16:creationId xmlns:a16="http://schemas.microsoft.com/office/drawing/2014/main" id="{F32669E7-B38E-4DCF-04EF-C15A76659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3350" y="2640357"/>
              <a:ext cx="3730182" cy="38652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F5D6A1-F48E-2C6A-2D8F-80A1B0CBDF2D}"/>
                </a:ext>
              </a:extLst>
            </p:cNvPr>
            <p:cNvSpPr txBox="1"/>
            <p:nvPr/>
          </p:nvSpPr>
          <p:spPr>
            <a:xfrm>
              <a:off x="9258412" y="2607520"/>
              <a:ext cx="2156375" cy="49392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JP" dirty="0"/>
                <a:t>New coupler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6DB71AC-B602-4AEC-0BEE-13F16C78E214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10491173" y="5711079"/>
              <a:ext cx="997766" cy="2796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05E8BD-CC00-81B5-CA59-852E5640E80B}"/>
                </a:ext>
              </a:extLst>
            </p:cNvPr>
            <p:cNvSpPr txBox="1"/>
            <p:nvPr/>
          </p:nvSpPr>
          <p:spPr>
            <a:xfrm>
              <a:off x="10604141" y="5990698"/>
              <a:ext cx="1769595" cy="49392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JP" dirty="0"/>
                <a:t>Blue light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22C8481-215E-E337-2DDD-5327D0124A99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8934999" y="5241226"/>
              <a:ext cx="78858" cy="8713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2668EA-1180-661D-4907-25B3EBBE97B2}"/>
                </a:ext>
              </a:extLst>
            </p:cNvPr>
            <p:cNvSpPr txBox="1"/>
            <p:nvPr/>
          </p:nvSpPr>
          <p:spPr>
            <a:xfrm>
              <a:off x="7498197" y="6112622"/>
              <a:ext cx="2873604" cy="49392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JP" dirty="0"/>
                <a:t>Light fro</a:t>
              </a:r>
              <a:r>
                <a:rPr lang="en-US" dirty="0"/>
                <a:t>m </a:t>
              </a:r>
              <a:r>
                <a:rPr lang="en-JP" dirty="0"/>
                <a:t>camera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C8F19B9-007B-9864-E9ED-B222AE53C322}"/>
              </a:ext>
            </a:extLst>
          </p:cNvPr>
          <p:cNvSpPr txBox="1"/>
          <p:nvPr/>
        </p:nvSpPr>
        <p:spPr>
          <a:xfrm>
            <a:off x="7650545" y="1279010"/>
            <a:ext cx="400545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JP" sz="2000" dirty="0"/>
              <a:t>Multipacting light was observed during pulse conditioning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7562ED-8196-57EC-0E58-B500BC066E38}"/>
              </a:ext>
            </a:extLst>
          </p:cNvPr>
          <p:cNvGrpSpPr/>
          <p:nvPr/>
        </p:nvGrpSpPr>
        <p:grpSpPr>
          <a:xfrm>
            <a:off x="676379" y="1147874"/>
            <a:ext cx="6209235" cy="3560495"/>
            <a:chOff x="296820" y="2011424"/>
            <a:chExt cx="7357271" cy="415935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2DB93A-D7E3-6DC3-F7A7-86497AD0651B}"/>
                </a:ext>
              </a:extLst>
            </p:cNvPr>
            <p:cNvGrpSpPr/>
            <p:nvPr/>
          </p:nvGrpSpPr>
          <p:grpSpPr>
            <a:xfrm>
              <a:off x="296820" y="2011424"/>
              <a:ext cx="7357271" cy="4159351"/>
              <a:chOff x="2007035" y="1444099"/>
              <a:chExt cx="8878083" cy="5294384"/>
            </a:xfrm>
          </p:grpSpPr>
          <p:pic>
            <p:nvPicPr>
              <p:cNvPr id="5" name="Picture 4" descr="A graph showing different colored lines&#10;&#10;Description automatically generated">
                <a:extLst>
                  <a:ext uri="{FF2B5EF4-FFF2-40B4-BE49-F238E27FC236}">
                    <a16:creationId xmlns:a16="http://schemas.microsoft.com/office/drawing/2014/main" id="{00CF9F1F-338E-006D-0487-3699318BE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07035" y="1444099"/>
                <a:ext cx="8878083" cy="5294384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600EAC9-C477-0C21-9092-67B2455BF3BF}"/>
                  </a:ext>
                </a:extLst>
              </p:cNvPr>
              <p:cNvSpPr/>
              <p:nvPr/>
            </p:nvSpPr>
            <p:spPr>
              <a:xfrm>
                <a:off x="9499600" y="4762500"/>
                <a:ext cx="66675" cy="76200"/>
              </a:xfrm>
              <a:prstGeom prst="ellipse">
                <a:avLst/>
              </a:prstGeom>
              <a:solidFill>
                <a:srgbClr val="A5292A"/>
              </a:solidFill>
              <a:ln>
                <a:solidFill>
                  <a:srgbClr val="A529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BD48C7D-3699-B673-17D4-D275A4334D5D}"/>
                  </a:ext>
                </a:extLst>
              </p:cNvPr>
              <p:cNvSpPr/>
              <p:nvPr/>
            </p:nvSpPr>
            <p:spPr>
              <a:xfrm>
                <a:off x="9499600" y="4984750"/>
                <a:ext cx="66675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81CC7B8-62D3-7815-07F5-A436630DF74E}"/>
                  </a:ext>
                </a:extLst>
              </p:cNvPr>
              <p:cNvSpPr/>
              <p:nvPr/>
            </p:nvSpPr>
            <p:spPr>
              <a:xfrm>
                <a:off x="9499600" y="5200650"/>
                <a:ext cx="66675" cy="76200"/>
              </a:xfrm>
              <a:prstGeom prst="ellipse">
                <a:avLst/>
              </a:prstGeom>
              <a:solidFill>
                <a:srgbClr val="0028FE"/>
              </a:solidFill>
              <a:ln>
                <a:solidFill>
                  <a:srgbClr val="0028F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D6C5B6D-BCAC-560B-19F5-FFCEF287D5CE}"/>
                  </a:ext>
                </a:extLst>
              </p:cNvPr>
              <p:cNvSpPr/>
              <p:nvPr/>
            </p:nvSpPr>
            <p:spPr>
              <a:xfrm>
                <a:off x="9499600" y="5440065"/>
                <a:ext cx="66675" cy="76200"/>
              </a:xfrm>
              <a:prstGeom prst="ellipse">
                <a:avLst/>
              </a:prstGeom>
              <a:solidFill>
                <a:srgbClr val="008001"/>
              </a:solidFill>
              <a:ln>
                <a:solidFill>
                  <a:srgbClr val="00800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FD7DA32-130A-1E5E-34C5-A5847D656EAE}"/>
                  </a:ext>
                </a:extLst>
              </p:cNvPr>
              <p:cNvSpPr/>
              <p:nvPr/>
            </p:nvSpPr>
            <p:spPr>
              <a:xfrm>
                <a:off x="9499600" y="5662315"/>
                <a:ext cx="66675" cy="76200"/>
              </a:xfrm>
              <a:prstGeom prst="ellipse">
                <a:avLst/>
              </a:prstGeom>
              <a:solidFill>
                <a:srgbClr val="02FFFF"/>
              </a:solidFill>
              <a:ln>
                <a:solidFill>
                  <a:srgbClr val="02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17753DC-AACB-2665-09EA-382124B4CC2D}"/>
                  </a:ext>
                </a:extLst>
              </p:cNvPr>
              <p:cNvSpPr/>
              <p:nvPr/>
            </p:nvSpPr>
            <p:spPr>
              <a:xfrm>
                <a:off x="9499600" y="5884564"/>
                <a:ext cx="66675" cy="76200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A01CCC-BF7F-15DE-4C85-C0249CFF9E96}"/>
                </a:ext>
              </a:extLst>
            </p:cNvPr>
            <p:cNvSpPr txBox="1"/>
            <p:nvPr/>
          </p:nvSpPr>
          <p:spPr>
            <a:xfrm>
              <a:off x="6009939" y="2940773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b="1" dirty="0">
                  <a:solidFill>
                    <a:srgbClr val="A5292A"/>
                  </a:solidFill>
                </a:rPr>
                <a:t>0.25%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808196-CB4B-F95B-3A13-D46852E03714}"/>
                </a:ext>
              </a:extLst>
            </p:cNvPr>
            <p:cNvSpPr txBox="1"/>
            <p:nvPr/>
          </p:nvSpPr>
          <p:spPr>
            <a:xfrm>
              <a:off x="4967344" y="3748181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b="1" dirty="0">
                  <a:solidFill>
                    <a:srgbClr val="FF0000"/>
                  </a:solidFill>
                </a:rPr>
                <a:t>1.25%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530801-EAD9-4BDF-0A81-9981D74346ED}"/>
                </a:ext>
              </a:extLst>
            </p:cNvPr>
            <p:cNvSpPr txBox="1"/>
            <p:nvPr/>
          </p:nvSpPr>
          <p:spPr>
            <a:xfrm>
              <a:off x="4563017" y="3870066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b="1" dirty="0">
                  <a:solidFill>
                    <a:srgbClr val="0000FF"/>
                  </a:solidFill>
                </a:rPr>
                <a:t>5%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90D56A-AC06-71CC-B36C-FB03E9FA343E}"/>
                </a:ext>
              </a:extLst>
            </p:cNvPr>
            <p:cNvSpPr txBox="1"/>
            <p:nvPr/>
          </p:nvSpPr>
          <p:spPr>
            <a:xfrm>
              <a:off x="3798134" y="4100434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b="1" dirty="0">
                  <a:solidFill>
                    <a:srgbClr val="008001"/>
                  </a:solidFill>
                </a:rPr>
                <a:t>10%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F2C941-7D2B-3B43-BA4C-DF91D7EEF495}"/>
                </a:ext>
              </a:extLst>
            </p:cNvPr>
            <p:cNvSpPr txBox="1"/>
            <p:nvPr/>
          </p:nvSpPr>
          <p:spPr>
            <a:xfrm>
              <a:off x="2987599" y="3998102"/>
              <a:ext cx="695555" cy="43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b="1" dirty="0">
                  <a:solidFill>
                    <a:srgbClr val="FA00FB"/>
                  </a:solidFill>
                </a:rPr>
                <a:t>30%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13713C-37D9-E826-6B67-FD05FDDE8EA5}"/>
                </a:ext>
              </a:extLst>
            </p:cNvPr>
            <p:cNvSpPr txBox="1"/>
            <p:nvPr/>
          </p:nvSpPr>
          <p:spPr>
            <a:xfrm>
              <a:off x="4563017" y="4638281"/>
              <a:ext cx="695555" cy="43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b="1" dirty="0">
                  <a:solidFill>
                    <a:srgbClr val="02FFFF"/>
                  </a:solidFill>
                </a:rPr>
                <a:t>20%</a:t>
              </a:r>
            </a:p>
          </p:txBody>
        </p:sp>
      </p:grp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89ED205-2EA9-EBFE-0019-B963C9112B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E638B5E-C935-FD45-9AB9-D834EE458FE1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5266C98-9D86-5396-2907-B29A327B9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13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AF5E3-EA33-DCB1-BD08-0A7CF2A98BE1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1E1E4D-9FBF-D145-F4EA-92FED484C002}"/>
              </a:ext>
            </a:extLst>
          </p:cNvPr>
          <p:cNvSpPr txBox="1"/>
          <p:nvPr/>
        </p:nvSpPr>
        <p:spPr>
          <a:xfrm>
            <a:off x="6947509" y="5105065"/>
            <a:ext cx="5176190" cy="120032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No such light was observed for the Modified cERL injector coupler.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RF conditioning for long time -&gt; No multipacting!</a:t>
            </a:r>
          </a:p>
        </p:txBody>
      </p:sp>
    </p:spTree>
    <p:extLst>
      <p:ext uri="{BB962C8B-B14F-4D97-AF65-F5344CB8AC3E}">
        <p14:creationId xmlns:p14="http://schemas.microsoft.com/office/powerpoint/2010/main" val="3734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07366-12FD-0007-A3B9-9408C0DC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A03F9-78B3-CF51-8196-0426327A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2" y="218211"/>
            <a:ext cx="8837428" cy="7998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JP" b="1" dirty="0">
                <a:solidFill>
                  <a:srgbClr val="0000FF"/>
                </a:solidFill>
              </a:rPr>
              <a:t>Observation </a:t>
            </a:r>
            <a:r>
              <a:rPr lang="en-US" b="1" dirty="0">
                <a:solidFill>
                  <a:srgbClr val="0000FF"/>
                </a:solidFill>
              </a:rPr>
              <a:t>and Simulation</a:t>
            </a:r>
            <a:endParaRPr lang="en-JP" b="1" dirty="0">
              <a:solidFill>
                <a:srgbClr val="0000FF"/>
              </a:solidFill>
            </a:endParaRP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BF4D08D4-E462-EF6B-AEA9-B827629F39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2DC0BB-63E1-1945-9FDB-11CA3268786C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A4BFE27-C4A5-B620-418C-98087A876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5" name="Screen Recording 2025-07-23 at 9.54.10.mov">
            <a:hlinkClick r:id="" action="ppaction://media"/>
            <a:extLst>
              <a:ext uri="{FF2B5EF4-FFF2-40B4-BE49-F238E27FC236}">
                <a16:creationId xmlns:a16="http://schemas.microsoft.com/office/drawing/2014/main" id="{F3D12519-BB7F-DBBA-A699-576648BF98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005" y="2841071"/>
            <a:ext cx="2607879" cy="2908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00DDC-803E-391E-5A45-30458C8A1EF2}"/>
              </a:ext>
            </a:extLst>
          </p:cNvPr>
          <p:cNvSpPr txBox="1"/>
          <p:nvPr/>
        </p:nvSpPr>
        <p:spPr>
          <a:xfrm>
            <a:off x="210416" y="1854986"/>
            <a:ext cx="422994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</a:t>
            </a:r>
            <a:r>
              <a:rPr lang="en-JP" sz="2000" b="1" dirty="0"/>
              <a:t>ower 130 kW</a:t>
            </a:r>
            <a:r>
              <a:rPr lang="en-US" sz="2000" b="1" dirty="0"/>
              <a:t>, </a:t>
            </a:r>
            <a:r>
              <a:rPr lang="en-JP" sz="2000" b="1" dirty="0"/>
              <a:t>Pulse width 20 ms, Repetition rate 5 Hz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7EC29-FA62-84B2-69D8-327FC6F5D919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EF69C84-B7A7-B948-FCE3-DB0E51567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160" y="1891561"/>
            <a:ext cx="6078624" cy="3630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20D549-1965-29E1-8790-247A28BB3428}"/>
              </a:ext>
            </a:extLst>
          </p:cNvPr>
          <p:cNvSpPr txBox="1"/>
          <p:nvPr/>
        </p:nvSpPr>
        <p:spPr>
          <a:xfrm>
            <a:off x="5779175" y="1183675"/>
            <a:ext cx="5657361" cy="707886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Simulated multipacting growth rate along with the measured vacuum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4066B-CE8A-A2D7-42DF-6169F18EEABA}"/>
              </a:ext>
            </a:extLst>
          </p:cNvPr>
          <p:cNvSpPr txBox="1"/>
          <p:nvPr/>
        </p:nvSpPr>
        <p:spPr>
          <a:xfrm>
            <a:off x="3694670" y="5501744"/>
            <a:ext cx="8662087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 simulation, maximum growth rate was found at around 45 kW power -&gt; consistent with the measured power range of vacuum activity.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Does your multipacting simulations are consistent with the measurement of not?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7CBBF-5447-4979-44C6-8064ADAE5EE8}"/>
              </a:ext>
            </a:extLst>
          </p:cNvPr>
          <p:cNvSpPr txBox="1"/>
          <p:nvPr/>
        </p:nvSpPr>
        <p:spPr>
          <a:xfrm>
            <a:off x="9553042" y="2844225"/>
            <a:ext cx="153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Start of conditioning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A8D620-11FD-B3DE-D9BB-3176102EE8D5}"/>
              </a:ext>
            </a:extLst>
          </p:cNvPr>
          <p:cNvSpPr txBox="1"/>
          <p:nvPr/>
        </p:nvSpPr>
        <p:spPr>
          <a:xfrm>
            <a:off x="8517945" y="3826304"/>
            <a:ext cx="2166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End of conditioning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92A9E-BD56-F45C-9AEC-86022C5EDC7A}"/>
              </a:ext>
            </a:extLst>
          </p:cNvPr>
          <p:cNvSpPr/>
          <p:nvPr/>
        </p:nvSpPr>
        <p:spPr>
          <a:xfrm>
            <a:off x="6579030" y="1957125"/>
            <a:ext cx="697423" cy="31939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F80289-DE3B-AD63-EBD9-C6DFD72C6638}"/>
              </a:ext>
            </a:extLst>
          </p:cNvPr>
          <p:cNvSpPr txBox="1"/>
          <p:nvPr/>
        </p:nvSpPr>
        <p:spPr>
          <a:xfrm>
            <a:off x="7833609" y="4204431"/>
            <a:ext cx="131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Outgassing or multipacting!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85B3-F57B-5294-F760-A79AFAED99C2}"/>
              </a:ext>
            </a:extLst>
          </p:cNvPr>
          <p:cNvSpPr txBox="1"/>
          <p:nvPr/>
        </p:nvSpPr>
        <p:spPr>
          <a:xfrm>
            <a:off x="6294410" y="4781774"/>
            <a:ext cx="140455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Multipacting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4BEC3B-6F21-4416-0436-99C719F25CD5}"/>
              </a:ext>
            </a:extLst>
          </p:cNvPr>
          <p:cNvSpPr/>
          <p:nvPr/>
        </p:nvSpPr>
        <p:spPr>
          <a:xfrm>
            <a:off x="7881018" y="1957125"/>
            <a:ext cx="1735681" cy="316649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B79EBF-A6C4-228A-C280-0DACD434CDB5}"/>
              </a:ext>
            </a:extLst>
          </p:cNvPr>
          <p:cNvSpPr txBox="1"/>
          <p:nvPr/>
        </p:nvSpPr>
        <p:spPr>
          <a:xfrm>
            <a:off x="986493" y="1277744"/>
            <a:ext cx="3092450" cy="461665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Observed multipacting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C87F5-5F0E-6313-1175-1C617E12680B}"/>
              </a:ext>
            </a:extLst>
          </p:cNvPr>
          <p:cNvSpPr txBox="1"/>
          <p:nvPr/>
        </p:nvSpPr>
        <p:spPr>
          <a:xfrm rot="364486">
            <a:off x="7657728" y="2057730"/>
            <a:ext cx="279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b="1" dirty="0">
                <a:solidFill>
                  <a:srgbClr val="0070C0"/>
                </a:solidFill>
              </a:rPr>
              <a:t>Growth rate (Cu 100</a:t>
            </a:r>
            <a:r>
              <a:rPr lang="en-JP" sz="1600" b="1" baseline="30000" dirty="0">
                <a:solidFill>
                  <a:srgbClr val="0070C0"/>
                </a:solidFill>
              </a:rPr>
              <a:t>o</a:t>
            </a:r>
            <a:r>
              <a:rPr lang="en-JP" sz="1600" b="1" dirty="0">
                <a:solidFill>
                  <a:srgbClr val="0070C0"/>
                </a:solidFill>
              </a:rPr>
              <a:t>C baked)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D2E1A-18A2-5615-B872-EF3A389E91C0}"/>
              </a:ext>
            </a:extLst>
          </p:cNvPr>
          <p:cNvSpPr txBox="1"/>
          <p:nvPr/>
        </p:nvSpPr>
        <p:spPr>
          <a:xfrm rot="364486">
            <a:off x="7332087" y="2465692"/>
            <a:ext cx="2984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b="1" dirty="0">
                <a:solidFill>
                  <a:srgbClr val="FFA500"/>
                </a:solidFill>
              </a:rPr>
              <a:t>Growth rate (Cu 200</a:t>
            </a:r>
            <a:r>
              <a:rPr lang="en-JP" sz="1600" b="1" baseline="30000" dirty="0">
                <a:solidFill>
                  <a:srgbClr val="FFA500"/>
                </a:solidFill>
              </a:rPr>
              <a:t>o</a:t>
            </a:r>
            <a:r>
              <a:rPr lang="en-JP" sz="1600" b="1" dirty="0">
                <a:solidFill>
                  <a:srgbClr val="FFA500"/>
                </a:solidFill>
              </a:rPr>
              <a:t>C baked)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7D43A-8947-8B4E-974C-8868CD5497E3}"/>
              </a:ext>
            </a:extLst>
          </p:cNvPr>
          <p:cNvSpPr txBox="1"/>
          <p:nvPr/>
        </p:nvSpPr>
        <p:spPr>
          <a:xfrm>
            <a:off x="7270206" y="3101286"/>
            <a:ext cx="2142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b="1" dirty="0">
                <a:solidFill>
                  <a:srgbClr val="00B050"/>
                </a:solidFill>
              </a:rPr>
              <a:t>Growth rate (Clean Cu)</a:t>
            </a:r>
          </a:p>
        </p:txBody>
      </p:sp>
    </p:spTree>
    <p:extLst>
      <p:ext uri="{BB962C8B-B14F-4D97-AF65-F5344CB8AC3E}">
        <p14:creationId xmlns:p14="http://schemas.microsoft.com/office/powerpoint/2010/main" val="33917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showing a number of power lines&#10;&#10;AI-generated content may be incorrect.">
            <a:extLst>
              <a:ext uri="{FF2B5EF4-FFF2-40B4-BE49-F238E27FC236}">
                <a16:creationId xmlns:a16="http://schemas.microsoft.com/office/drawing/2014/main" id="{5B2A9AE9-B787-5006-5299-0CDB450A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1" y="1163311"/>
            <a:ext cx="7150213" cy="4243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576B0-5A9C-6161-7E52-9A44F894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7" y="188826"/>
            <a:ext cx="10515600" cy="80745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Hysteresis on Vacuum behavior</a:t>
            </a:r>
            <a:endParaRPr lang="en-JP" sz="4000" b="1" dirty="0">
              <a:solidFill>
                <a:srgbClr val="0432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B7250C-8FB2-4E36-3EB6-6DB6C07F7BC2}"/>
              </a:ext>
            </a:extLst>
          </p:cNvPr>
          <p:cNvSpPr/>
          <p:nvPr/>
        </p:nvSpPr>
        <p:spPr>
          <a:xfrm>
            <a:off x="7751404" y="3161298"/>
            <a:ext cx="4389120" cy="370085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dirty="0"/>
              <a:t>During power up, vacuum starts increasing around 23</a:t>
            </a:r>
            <a:r>
              <a:rPr lang="en-US" sz="2000" dirty="0"/>
              <a:t> - 55</a:t>
            </a:r>
            <a:r>
              <a:rPr lang="en-JP" sz="2000" dirty="0"/>
              <a:t> kW.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Opposite vacuum behavior for power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dirty="0"/>
              <a:t>Sharp increase in vacuum at 20 kW during power down.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Reproducible! Reason?</a:t>
            </a:r>
            <a:r>
              <a:rPr lang="en-JP" sz="2000" b="1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b="1" dirty="0">
                <a:solidFill>
                  <a:srgbClr val="C00000"/>
                </a:solidFill>
              </a:rPr>
              <a:t>After conditioning, is it possible to completely remove?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b="1" dirty="0">
                <a:solidFill>
                  <a:srgbClr val="C00000"/>
                </a:solidFill>
              </a:rPr>
              <a:t>During operation, did you observed multipacting? </a:t>
            </a:r>
            <a:r>
              <a:rPr lang="en-US" sz="2000" b="1" dirty="0">
                <a:solidFill>
                  <a:srgbClr val="C00000"/>
                </a:solidFill>
              </a:rPr>
              <a:t>I</a:t>
            </a:r>
            <a:r>
              <a:rPr lang="en-JP" sz="2000" b="1" dirty="0">
                <a:solidFill>
                  <a:srgbClr val="C00000"/>
                </a:solidFill>
              </a:rPr>
              <a:t>s it a problem or not?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512B4-F02A-82B5-8AD2-78FF1B59AF74}"/>
              </a:ext>
            </a:extLst>
          </p:cNvPr>
          <p:cNvSpPr txBox="1"/>
          <p:nvPr/>
        </p:nvSpPr>
        <p:spPr>
          <a:xfrm>
            <a:off x="311077" y="5407178"/>
            <a:ext cx="73021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b="1" dirty="0"/>
              <a:t>It is important to increase and decrease the power slowly to prevent the sharp increase in vacuum.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From </a:t>
            </a:r>
            <a:r>
              <a:rPr lang="en-JP" b="1" dirty="0"/>
              <a:t>20 kW-55 kW, some vacuum activity happens (multipacting region!)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BADB67-F140-8288-27A9-E5654077B7A1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850DD5D-DFBC-677C-556C-E18FB3315EA8}"/>
              </a:ext>
            </a:extLst>
          </p:cNvPr>
          <p:cNvGrpSpPr/>
          <p:nvPr/>
        </p:nvGrpSpPr>
        <p:grpSpPr>
          <a:xfrm>
            <a:off x="7961556" y="982948"/>
            <a:ext cx="3777363" cy="2168019"/>
            <a:chOff x="7961556" y="982948"/>
            <a:chExt cx="4164605" cy="24460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9133-0B99-E0DE-58E4-4FD32F6C5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1556" y="1363937"/>
              <a:ext cx="4164605" cy="2065063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343C53A-135C-7AAE-1BD5-DB67B0EA9DD6}"/>
                </a:ext>
              </a:extLst>
            </p:cNvPr>
            <p:cNvCxnSpPr/>
            <p:nvPr/>
          </p:nvCxnSpPr>
          <p:spPr>
            <a:xfrm flipV="1">
              <a:off x="9699413" y="1158240"/>
              <a:ext cx="0" cy="2004907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341F58-DD96-50C2-7138-AA031E3D5E18}"/>
                </a:ext>
              </a:extLst>
            </p:cNvPr>
            <p:cNvCxnSpPr/>
            <p:nvPr/>
          </p:nvCxnSpPr>
          <p:spPr>
            <a:xfrm>
              <a:off x="8249920" y="1303716"/>
              <a:ext cx="143594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900CE07-FC4C-8666-F9AA-25D2C8A07AC6}"/>
                </a:ext>
              </a:extLst>
            </p:cNvPr>
            <p:cNvCxnSpPr>
              <a:cxnSpLocks/>
            </p:cNvCxnSpPr>
            <p:nvPr/>
          </p:nvCxnSpPr>
          <p:spPr>
            <a:xfrm>
              <a:off x="9699413" y="1303716"/>
              <a:ext cx="179493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403F5A-F4A7-4A7F-EE08-A609E3B0396A}"/>
                </a:ext>
              </a:extLst>
            </p:cNvPr>
            <p:cNvCxnSpPr/>
            <p:nvPr/>
          </p:nvCxnSpPr>
          <p:spPr>
            <a:xfrm flipV="1">
              <a:off x="11494346" y="1158240"/>
              <a:ext cx="0" cy="2004907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60BB86-4C79-352A-B306-2F743BCA2192}"/>
                </a:ext>
              </a:extLst>
            </p:cNvPr>
            <p:cNvSpPr txBox="1"/>
            <p:nvPr/>
          </p:nvSpPr>
          <p:spPr>
            <a:xfrm>
              <a:off x="8637778" y="982948"/>
              <a:ext cx="7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Day 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937AEB-D417-EFEF-D8CE-0637F6F540FC}"/>
                </a:ext>
              </a:extLst>
            </p:cNvPr>
            <p:cNvSpPr txBox="1"/>
            <p:nvPr/>
          </p:nvSpPr>
          <p:spPr>
            <a:xfrm>
              <a:off x="10271320" y="982948"/>
              <a:ext cx="7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Day 8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E32D65-8A4C-D3A1-8940-F2AB19539BAF}"/>
              </a:ext>
            </a:extLst>
          </p:cNvPr>
          <p:cNvCxnSpPr/>
          <p:nvPr/>
        </p:nvCxnSpPr>
        <p:spPr>
          <a:xfrm flipV="1">
            <a:off x="2654179" y="2451581"/>
            <a:ext cx="766119" cy="111211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67059B-0506-A6A2-F729-D1E6C0CD12F4}"/>
              </a:ext>
            </a:extLst>
          </p:cNvPr>
          <p:cNvCxnSpPr/>
          <p:nvPr/>
        </p:nvCxnSpPr>
        <p:spPr>
          <a:xfrm flipV="1">
            <a:off x="2722868" y="2641731"/>
            <a:ext cx="766119" cy="111211"/>
          </a:xfrm>
          <a:prstGeom prst="straightConnector1">
            <a:avLst/>
          </a:prstGeom>
          <a:ln w="57150">
            <a:solidFill>
              <a:srgbClr val="0432FF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BAC5444-3FFC-286F-04F5-23475191951E}"/>
              </a:ext>
            </a:extLst>
          </p:cNvPr>
          <p:cNvCxnSpPr>
            <a:cxnSpLocks/>
          </p:cNvCxnSpPr>
          <p:nvPr/>
        </p:nvCxnSpPr>
        <p:spPr>
          <a:xfrm flipH="1">
            <a:off x="4573745" y="2490242"/>
            <a:ext cx="845633" cy="104677"/>
          </a:xfrm>
          <a:prstGeom prst="straightConnector1">
            <a:avLst/>
          </a:prstGeom>
          <a:ln w="57150">
            <a:solidFill>
              <a:srgbClr val="FFA5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B72D88-3A30-0CE5-EAEE-7B938FEABA0E}"/>
              </a:ext>
            </a:extLst>
          </p:cNvPr>
          <p:cNvCxnSpPr>
            <a:cxnSpLocks/>
          </p:cNvCxnSpPr>
          <p:nvPr/>
        </p:nvCxnSpPr>
        <p:spPr>
          <a:xfrm flipH="1">
            <a:off x="4629764" y="2656703"/>
            <a:ext cx="789614" cy="96239"/>
          </a:xfrm>
          <a:prstGeom prst="straightConnector1">
            <a:avLst/>
          </a:prstGeom>
          <a:ln w="57150">
            <a:solidFill>
              <a:srgbClr val="008001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E698DEF-568E-62CA-89F3-EDBCAE871466}"/>
              </a:ext>
            </a:extLst>
          </p:cNvPr>
          <p:cNvSpPr txBox="1"/>
          <p:nvPr/>
        </p:nvSpPr>
        <p:spPr>
          <a:xfrm>
            <a:off x="2414206" y="2074835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Power up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B8F296-7BD0-31F5-8280-9B39A8564ED8}"/>
              </a:ext>
            </a:extLst>
          </p:cNvPr>
          <p:cNvSpPr txBox="1"/>
          <p:nvPr/>
        </p:nvSpPr>
        <p:spPr>
          <a:xfrm>
            <a:off x="5498044" y="2383610"/>
            <a:ext cx="13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Power down</a:t>
            </a:r>
          </a:p>
        </p:txBody>
      </p:sp>
    </p:spTree>
    <p:extLst>
      <p:ext uri="{BB962C8B-B14F-4D97-AF65-F5344CB8AC3E}">
        <p14:creationId xmlns:p14="http://schemas.microsoft.com/office/powerpoint/2010/main" val="890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AA437-C823-C588-11E3-6E1757065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52" y="136525"/>
            <a:ext cx="10515600" cy="919978"/>
          </a:xfrm>
        </p:spPr>
        <p:txBody>
          <a:bodyPr/>
          <a:lstStyle/>
          <a:p>
            <a:r>
              <a:rPr lang="en-JP" b="1" dirty="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31A43-14F9-BF80-048D-34AD40DD3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47" y="1162373"/>
            <a:ext cx="11787705" cy="5025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P" b="1" dirty="0">
                <a:solidFill>
                  <a:srgbClr val="00B050"/>
                </a:solidFill>
              </a:rPr>
              <a:t>Developed CW 100 kW-class 1.3 GHz high power input coupler</a:t>
            </a:r>
            <a:r>
              <a:rPr lang="en-US" b="1" dirty="0">
                <a:solidFill>
                  <a:srgbClr val="00B050"/>
                </a:solidFill>
              </a:rPr>
              <a:t> -&gt;</a:t>
            </a:r>
            <a:r>
              <a:rPr lang="en-JP" b="1" dirty="0">
                <a:solidFill>
                  <a:srgbClr val="00B050"/>
                </a:solidFill>
              </a:rPr>
              <a:t>Achieved highest power transmission in CW mode.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JP" sz="2200" dirty="0"/>
              <a:t>In CW mode, 100 kW power transmission was maintained for continuously 10 hours without any interlock.</a:t>
            </a:r>
          </a:p>
          <a:p>
            <a:endParaRPr lang="en-JP" b="1" dirty="0">
              <a:solidFill>
                <a:srgbClr val="C00000"/>
              </a:solidFill>
            </a:endParaRPr>
          </a:p>
          <a:p>
            <a:endParaRPr lang="en-JP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325B5-0755-1454-6D3A-F9D1A7E560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3AD9653-5A67-D545-A777-187BA550B3C0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765D2-F0D5-FE8B-13F1-7CEFF1D0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16</a:t>
            </a:fld>
            <a:endParaRPr lang="en-US" sz="20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E9CBD3-6CD2-FFC8-9C90-9A4D76CFCFA0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22EABFD-955B-CA1F-2193-D6E59F54D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79" y="4389800"/>
            <a:ext cx="9357473" cy="214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0B350-4C5F-D796-5CE3-A8932E310E63}"/>
              </a:ext>
            </a:extLst>
          </p:cNvPr>
          <p:cNvSpPr txBox="1"/>
          <p:nvPr/>
        </p:nvSpPr>
        <p:spPr>
          <a:xfrm>
            <a:off x="202146" y="2987670"/>
            <a:ext cx="117877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Published paper:</a:t>
            </a:r>
          </a:p>
          <a:p>
            <a:r>
              <a:rPr lang="en-US" dirty="0"/>
              <a:t>P. Nama, D. Arakawa, E. Kako, A. Kumar, T. Miura, H. Nakajima, H. Sakai, and K. Umemori, Development of continuous-wave 100 kW-class high power input coupler for conduction-cooled L-band Nb</a:t>
            </a:r>
            <a:r>
              <a:rPr lang="en-US" baseline="-25000" dirty="0"/>
              <a:t>3</a:t>
            </a:r>
            <a:r>
              <a:rPr lang="en-US" dirty="0"/>
              <a:t>Sn accelerators, </a:t>
            </a:r>
            <a:r>
              <a:rPr lang="en-US" dirty="0" err="1"/>
              <a:t>Nucl</a:t>
            </a:r>
            <a:r>
              <a:rPr lang="en-US" dirty="0"/>
              <a:t>. </a:t>
            </a:r>
            <a:r>
              <a:rPr lang="en-US" dirty="0" err="1"/>
              <a:t>Instrum</a:t>
            </a:r>
            <a:r>
              <a:rPr lang="en-US" dirty="0"/>
              <a:t>. Methods Phys. Res. Sect. A </a:t>
            </a:r>
            <a:r>
              <a:rPr lang="en-US" b="1" dirty="0"/>
              <a:t>1083</a:t>
            </a:r>
            <a:r>
              <a:rPr lang="en-US" dirty="0"/>
              <a:t>, 171155 (2025).	 </a:t>
            </a:r>
            <a:r>
              <a:rPr lang="en-US" u="sng" dirty="0">
                <a:hlinkClick r:id="rId3" tooltip="Persistent link using digital object identifier"/>
              </a:rPr>
              <a:t>https://doi.org/10.1016/j.nima.2025.171155</a:t>
            </a:r>
            <a:r>
              <a:rPr lang="en-US" dirty="0"/>
              <a:t> </a:t>
            </a:r>
            <a:endParaRPr lang="en-JP" dirty="0"/>
          </a:p>
          <a:p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07AB1-A70A-25A0-DD94-EEECA3C62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1E7E-8742-0A7A-B9C3-FE9D6F35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Discussion topics</a:t>
            </a:r>
            <a:endParaRPr lang="en-JP" b="1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7D09E-7994-7CA7-F39B-3980E77A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01" y="1278010"/>
            <a:ext cx="11397795" cy="51562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JP" b="1" dirty="0">
                <a:solidFill>
                  <a:srgbClr val="00B050"/>
                </a:solidFill>
              </a:rPr>
              <a:t>1.	Multipacting</a:t>
            </a:r>
          </a:p>
          <a:p>
            <a:r>
              <a:rPr lang="en-JP" dirty="0">
                <a:solidFill>
                  <a:srgbClr val="0070C0"/>
                </a:solidFill>
              </a:rPr>
              <a:t>Consistency of Multipacting simulation and experimental observation.</a:t>
            </a:r>
          </a:p>
          <a:p>
            <a:r>
              <a:rPr lang="en-US" dirty="0"/>
              <a:t>Complete elimination of multipacting is possible or not after conditioning?</a:t>
            </a:r>
          </a:p>
          <a:p>
            <a:r>
              <a:rPr lang="en-US" dirty="0"/>
              <a:t>Multipacting during the operation was observed or not? If yes, is it concerning or just avoid it?</a:t>
            </a:r>
          </a:p>
          <a:p>
            <a:pPr marL="0" indent="0">
              <a:buNone/>
            </a:pPr>
            <a:endParaRPr lang="en-JP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JP" b="1" dirty="0">
                <a:solidFill>
                  <a:srgbClr val="00B050"/>
                </a:solidFill>
              </a:rPr>
              <a:t>2.	Issues with higher (&gt;100kW CW) power transmission.</a:t>
            </a:r>
          </a:p>
          <a:p>
            <a:r>
              <a:rPr lang="en-JP" dirty="0"/>
              <a:t>What would be the limiting factor if we increase power level more than CW 100 kW? Multipacting! </a:t>
            </a:r>
            <a:r>
              <a:rPr lang="en-US" dirty="0"/>
              <a:t>O</a:t>
            </a:r>
            <a:r>
              <a:rPr lang="en-JP" dirty="0"/>
              <a:t>r Temperature rise! </a:t>
            </a:r>
            <a:r>
              <a:rPr lang="en-US" dirty="0"/>
              <a:t>O</a:t>
            </a:r>
            <a:r>
              <a:rPr lang="en-JP" dirty="0"/>
              <a:t>r what else?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JP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JP" b="1" dirty="0">
                <a:solidFill>
                  <a:srgbClr val="00B050"/>
                </a:solidFill>
              </a:rPr>
              <a:t>3.	Temperature rise</a:t>
            </a:r>
          </a:p>
          <a:p>
            <a:r>
              <a:rPr lang="en-JP" dirty="0">
                <a:solidFill>
                  <a:srgbClr val="0070C0"/>
                </a:solidFill>
              </a:rPr>
              <a:t>Consistency of temperature rise simulation and measurment. </a:t>
            </a:r>
          </a:p>
          <a:p>
            <a:r>
              <a:rPr lang="en-JP" dirty="0">
                <a:solidFill>
                  <a:srgbClr val="0070C0"/>
                </a:solidFill>
              </a:rPr>
              <a:t>How to simulate air cooling?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ACF5D-EF3B-459E-1DDB-6D1BDFCAD1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0167321-9709-2045-AE35-8D2092238C69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3ED03-7F0A-E49F-A9CF-D035716DF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182E7-0FCB-4758-788B-BD5C68AE30A5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A3A87-5830-50C9-6723-F89EBCAAA4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15963" y="174721"/>
            <a:ext cx="10482199" cy="6834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5DB7F0-6DD9-15B5-7AA1-8D904094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291210"/>
            <a:ext cx="7699768" cy="636736"/>
          </a:xfrm>
        </p:spPr>
        <p:txBody>
          <a:bodyPr>
            <a:normAutofit fontScale="90000"/>
          </a:bodyPr>
          <a:lstStyle/>
          <a:p>
            <a:r>
              <a:rPr lang="en-JP" b="1" dirty="0">
                <a:solidFill>
                  <a:srgbClr val="0432FF"/>
                </a:solidFill>
              </a:rPr>
              <a:t>Coupler development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997B9-9576-0750-8809-283A0A4577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16EE69-EDF7-2A4E-9F3C-5C4F685ABF9F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5B5D4-22F7-93E7-81C9-A9E44BF7D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822B1B0-5CB2-A07A-B543-25B10207DD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666"/>
          <a:stretch>
            <a:fillRect/>
          </a:stretch>
        </p:blipFill>
        <p:spPr>
          <a:xfrm>
            <a:off x="361101" y="1405192"/>
            <a:ext cx="6058444" cy="456555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49188E-7544-8719-0F07-C6D2D3BCACF2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A340D3-0B3D-EF4A-AB88-1CA6E5C85ED3}"/>
              </a:ext>
            </a:extLst>
          </p:cNvPr>
          <p:cNvSpPr txBox="1"/>
          <p:nvPr/>
        </p:nvSpPr>
        <p:spPr>
          <a:xfrm>
            <a:off x="7050882" y="2395308"/>
            <a:ext cx="4385654" cy="2585323"/>
          </a:xfrm>
          <a:prstGeom prst="rect">
            <a:avLst/>
          </a:prstGeom>
          <a:solidFill>
            <a:schemeClr val="bg1"/>
          </a:solidFill>
          <a:ln w="1905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indent="152400" algn="just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research was supported by the JST and the establishment of university fellowships for the creation of science and technology innovation (Grant Number JPMJFS2136) and partially supported by the US-Japan Science and</a:t>
            </a:r>
            <a:r>
              <a:rPr lang="en-US" sz="1800" dirty="0"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Technology Cooperation Program in High Energy Physics</a:t>
            </a:r>
            <a:r>
              <a:rPr lang="en-US" sz="1800" dirty="0">
                <a:effectLst/>
                <a:latin typeface="Times New Roman" panose="02020603050405020304" pitchFamily="18" charset="0"/>
                <a:ea typeface="Yu Gothic" panose="020B0400000000000000" pitchFamily="34" charset="-128"/>
              </a:rPr>
              <a:t> and a JSPS Grant-in-Aid for Scientific Research (KAKENHI) Grant No. JP24K03208.</a:t>
            </a:r>
            <a:endParaRPr lang="en-JP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185185-F99A-4F76-531D-C11B60F92AE8}"/>
              </a:ext>
            </a:extLst>
          </p:cNvPr>
          <p:cNvSpPr txBox="1">
            <a:spLocks/>
          </p:cNvSpPr>
          <p:nvPr/>
        </p:nvSpPr>
        <p:spPr>
          <a:xfrm>
            <a:off x="617262" y="3151400"/>
            <a:ext cx="10572750" cy="1295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9600" dirty="0">
                <a:latin typeface="Jokerman" panose="04090605060D06020702" pitchFamily="82" charset="0"/>
              </a:rPr>
              <a:t>Thank you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D659A-CF66-D0B1-299E-FA4282406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0138C-9FB4-D748-A36B-E1A23B4EB35B}" type="datetime1">
              <a:rPr lang="en-US" smtClean="0"/>
              <a:t>6/7/26</a:t>
            </a:fld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17BEB-9970-5C92-6181-9F23173F4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19</a:t>
            </a:fld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A70CF-958E-3F13-F945-290106E2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36576"/>
            <a:ext cx="8263466" cy="1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49D5-C57B-D9CE-CCD3-7F9D9E62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176146"/>
            <a:ext cx="7699768" cy="1215114"/>
          </a:xfrm>
        </p:spPr>
        <p:txBody>
          <a:bodyPr/>
          <a:lstStyle/>
          <a:p>
            <a:r>
              <a:rPr lang="en-JP" b="1" dirty="0">
                <a:solidFill>
                  <a:srgbClr val="0432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46EA-2BB7-4D85-9101-E6D68E914E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31D61F-3A14-0F4A-A369-B99773BBE11C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4E1E0-06F1-7CCB-7722-CC7078CB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03AC0E4F-5C36-7116-8B86-E990A5786C27}"/>
              </a:ext>
            </a:extLst>
          </p:cNvPr>
          <p:cNvSpPr/>
          <p:nvPr/>
        </p:nvSpPr>
        <p:spPr>
          <a:xfrm>
            <a:off x="0" y="1850762"/>
            <a:ext cx="6705600" cy="485422"/>
          </a:xfrm>
          <a:prstGeom prst="homePlate">
            <a:avLst/>
          </a:prstGeom>
          <a:solidFill>
            <a:srgbClr val="0432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b="1" dirty="0">
                <a:solidFill>
                  <a:schemeClr val="bg1"/>
                </a:solidFill>
              </a:rPr>
              <a:t>CW 100 kW coupler design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9B41D4-B3B6-5E67-BF26-A1D645CC99C5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Pentagon 2">
            <a:extLst>
              <a:ext uri="{FF2B5EF4-FFF2-40B4-BE49-F238E27FC236}">
                <a16:creationId xmlns:a16="http://schemas.microsoft.com/office/drawing/2014/main" id="{9C25E6D9-4184-4035-701E-DB9389958B9C}"/>
              </a:ext>
            </a:extLst>
          </p:cNvPr>
          <p:cNvSpPr/>
          <p:nvPr/>
        </p:nvSpPr>
        <p:spPr>
          <a:xfrm>
            <a:off x="0" y="2990452"/>
            <a:ext cx="6705600" cy="485422"/>
          </a:xfrm>
          <a:prstGeom prst="homePlate">
            <a:avLst/>
          </a:prstGeom>
          <a:solidFill>
            <a:srgbClr val="0432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b="1" dirty="0">
                <a:solidFill>
                  <a:schemeClr val="bg1"/>
                </a:solidFill>
              </a:rPr>
              <a:t>Experimental setup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17AAB325-6F6F-735F-9D0D-06EF8CEBB072}"/>
              </a:ext>
            </a:extLst>
          </p:cNvPr>
          <p:cNvSpPr/>
          <p:nvPr/>
        </p:nvSpPr>
        <p:spPr>
          <a:xfrm>
            <a:off x="0" y="4730252"/>
            <a:ext cx="6705600" cy="485422"/>
          </a:xfrm>
          <a:prstGeom prst="homePlate">
            <a:avLst/>
          </a:prstGeom>
          <a:solidFill>
            <a:srgbClr val="0432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b="1" dirty="0">
                <a:solidFill>
                  <a:schemeClr val="bg1"/>
                </a:solidFill>
              </a:rPr>
              <a:t>Discussion topics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E7C3220B-E360-7543-22D2-078986AEE850}"/>
              </a:ext>
            </a:extLst>
          </p:cNvPr>
          <p:cNvSpPr/>
          <p:nvPr/>
        </p:nvSpPr>
        <p:spPr>
          <a:xfrm>
            <a:off x="0" y="4142930"/>
            <a:ext cx="6705600" cy="485422"/>
          </a:xfrm>
          <a:prstGeom prst="homePlate">
            <a:avLst/>
          </a:prstGeom>
          <a:solidFill>
            <a:srgbClr val="0432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0582E095-B2D9-0088-7727-1B683EA4643F}"/>
              </a:ext>
            </a:extLst>
          </p:cNvPr>
          <p:cNvSpPr/>
          <p:nvPr/>
        </p:nvSpPr>
        <p:spPr>
          <a:xfrm>
            <a:off x="0" y="3560297"/>
            <a:ext cx="6705600" cy="485422"/>
          </a:xfrm>
          <a:prstGeom prst="homePlate">
            <a:avLst/>
          </a:prstGeom>
          <a:solidFill>
            <a:srgbClr val="0432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b="1" dirty="0">
                <a:solidFill>
                  <a:schemeClr val="bg1"/>
                </a:solidFill>
              </a:rPr>
              <a:t>RF conditioning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8957D8DE-AD9B-D0BD-42EF-595EE89576FA}"/>
              </a:ext>
            </a:extLst>
          </p:cNvPr>
          <p:cNvSpPr/>
          <p:nvPr/>
        </p:nvSpPr>
        <p:spPr>
          <a:xfrm>
            <a:off x="0" y="2420607"/>
            <a:ext cx="6705600" cy="485422"/>
          </a:xfrm>
          <a:prstGeom prst="homePlate">
            <a:avLst/>
          </a:prstGeom>
          <a:solidFill>
            <a:srgbClr val="0432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2400" b="1" dirty="0">
                <a:solidFill>
                  <a:schemeClr val="bg1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2522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E2775-0449-C3AF-3702-736C29D2D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F6B92-8CEA-F8DD-9917-E766792561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7B13AEA-1C5B-F146-9294-F2300316FAB8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E8165-4A30-1812-0254-1953BA340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8106" y="6472077"/>
            <a:ext cx="604520" cy="365125"/>
          </a:xfrm>
        </p:spPr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3</a:t>
            </a:fld>
            <a:endParaRPr lang="en-US" sz="20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5F8D2C-1507-952D-7E2B-737EC44C90F6}"/>
              </a:ext>
            </a:extLst>
          </p:cNvPr>
          <p:cNvSpPr txBox="1">
            <a:spLocks/>
          </p:cNvSpPr>
          <p:nvPr/>
        </p:nvSpPr>
        <p:spPr>
          <a:xfrm>
            <a:off x="390838" y="226549"/>
            <a:ext cx="7699768" cy="1215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200" kern="1200">
                <a:solidFill>
                  <a:srgbClr val="1D50A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432FF"/>
                </a:solidFill>
              </a:rPr>
              <a:t>CW 100 kW coupler design</a:t>
            </a:r>
            <a:endParaRPr lang="en-JP" b="1" dirty="0">
              <a:solidFill>
                <a:srgbClr val="0432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FAEAAE-A762-AF8F-9C60-92F60A0FF2C0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6922AC-DAEE-E34E-F595-46E3DCCF38F3}"/>
              </a:ext>
            </a:extLst>
          </p:cNvPr>
          <p:cNvGrpSpPr/>
          <p:nvPr/>
        </p:nvGrpSpPr>
        <p:grpSpPr>
          <a:xfrm>
            <a:off x="159374" y="2126155"/>
            <a:ext cx="11878882" cy="4502099"/>
            <a:chOff x="0" y="1524130"/>
            <a:chExt cx="11878882" cy="4502099"/>
          </a:xfrm>
        </p:grpSpPr>
        <p:pic>
          <p:nvPicPr>
            <p:cNvPr id="11" name="Picture 10" descr="Diagram of a heat exchanger&#10;&#10;AI-generated content may be incorrect.">
              <a:extLst>
                <a:ext uri="{FF2B5EF4-FFF2-40B4-BE49-F238E27FC236}">
                  <a16:creationId xmlns:a16="http://schemas.microsoft.com/office/drawing/2014/main" id="{4138285E-BA95-4263-181E-614B2AA1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7373" r="2645" b="18369"/>
            <a:stretch>
              <a:fillRect/>
            </a:stretch>
          </p:blipFill>
          <p:spPr>
            <a:xfrm>
              <a:off x="0" y="1524130"/>
              <a:ext cx="11878882" cy="4213645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4D4CCD-259D-C9F7-59BA-C64218604E05}"/>
                </a:ext>
              </a:extLst>
            </p:cNvPr>
            <p:cNvSpPr txBox="1"/>
            <p:nvPr/>
          </p:nvSpPr>
          <p:spPr>
            <a:xfrm>
              <a:off x="1618061" y="5379898"/>
              <a:ext cx="2088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JP" dirty="0"/>
                <a:t>Conduction cooled by cryocooler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822508-401D-C44F-91CD-8477F0942872}"/>
                </a:ext>
              </a:extLst>
            </p:cNvPr>
            <p:cNvSpPr/>
            <p:nvPr/>
          </p:nvSpPr>
          <p:spPr>
            <a:xfrm>
              <a:off x="2662207" y="4618228"/>
              <a:ext cx="1484492" cy="5066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A188A54-6940-13F2-B923-036834394271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2662207" y="5124855"/>
              <a:ext cx="649404" cy="25504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03AEFD-240A-C703-2B89-C13197755328}"/>
              </a:ext>
            </a:extLst>
          </p:cNvPr>
          <p:cNvSpPr txBox="1"/>
          <p:nvPr/>
        </p:nvSpPr>
        <p:spPr>
          <a:xfrm>
            <a:off x="251334" y="1037831"/>
            <a:ext cx="104864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u="sng" dirty="0"/>
              <a:t>Thermal management strategy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JP" sz="2400" dirty="0"/>
              <a:t>Water cooling for the critical components -&gt; Warm section, Antenna, RF window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JP" sz="2400" dirty="0"/>
              <a:t>Enlarged warm section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JP" sz="2400" dirty="0"/>
              <a:t>Low loss ceramic material</a:t>
            </a:r>
          </a:p>
        </p:txBody>
      </p:sp>
    </p:spTree>
    <p:extLst>
      <p:ext uri="{BB962C8B-B14F-4D97-AF65-F5344CB8AC3E}">
        <p14:creationId xmlns:p14="http://schemas.microsoft.com/office/powerpoint/2010/main" val="26598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ACDB1-7169-BB8E-7258-7D8E6D1C03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0167321-9709-2045-AE35-8D2092238C69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202BB-84CC-59C9-7897-245120C64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497CFC-A62C-EE91-75BA-04E3A27C729B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42BA617-09F1-8B5B-EB48-83A246B6BDFD}"/>
              </a:ext>
            </a:extLst>
          </p:cNvPr>
          <p:cNvSpPr txBox="1">
            <a:spLocks/>
          </p:cNvSpPr>
          <p:nvPr/>
        </p:nvSpPr>
        <p:spPr>
          <a:xfrm>
            <a:off x="390838" y="226549"/>
            <a:ext cx="7699768" cy="1215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200" kern="1200">
                <a:solidFill>
                  <a:srgbClr val="1D50A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432FF"/>
                </a:solidFill>
              </a:rPr>
              <a:t>Background</a:t>
            </a:r>
            <a:endParaRPr lang="en-JP" b="1" dirty="0">
              <a:solidFill>
                <a:srgbClr val="0432FF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B5AD3B-EFC3-611C-5840-E0857567F57A}"/>
              </a:ext>
            </a:extLst>
          </p:cNvPr>
          <p:cNvGrpSpPr/>
          <p:nvPr/>
        </p:nvGrpSpPr>
        <p:grpSpPr>
          <a:xfrm>
            <a:off x="2981908" y="1922167"/>
            <a:ext cx="2190906" cy="3092461"/>
            <a:chOff x="3448319" y="6268113"/>
            <a:chExt cx="2190906" cy="3092461"/>
          </a:xfrm>
        </p:grpSpPr>
        <p:pic>
          <p:nvPicPr>
            <p:cNvPr id="11" name="Picture 10" descr="A close-up of a cylindrical object&#10;&#10;Description automatically generated">
              <a:extLst>
                <a:ext uri="{FF2B5EF4-FFF2-40B4-BE49-F238E27FC236}">
                  <a16:creationId xmlns:a16="http://schemas.microsoft.com/office/drawing/2014/main" id="{E61C46A9-45FA-9C95-082D-90139EB98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2587" y="6268113"/>
              <a:ext cx="1464652" cy="19346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CA245F-0AFC-792C-47FA-128B167D8E76}"/>
                </a:ext>
              </a:extLst>
            </p:cNvPr>
            <p:cNvSpPr txBox="1"/>
            <p:nvPr/>
          </p:nvSpPr>
          <p:spPr>
            <a:xfrm>
              <a:off x="3448319" y="8283356"/>
              <a:ext cx="2190906" cy="1077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Burned Inner conductor when 100 kW power in CW mode was applied for one minute</a:t>
              </a:r>
            </a:p>
          </p:txBody>
        </p:sp>
      </p:grpSp>
      <p:pic>
        <p:nvPicPr>
          <p:cNvPr id="13" name="Picture 12" descr="A machine with metal tubes and a metal frame&#10;&#10;Description automatically generated with medium confidence">
            <a:extLst>
              <a:ext uri="{FF2B5EF4-FFF2-40B4-BE49-F238E27FC236}">
                <a16:creationId xmlns:a16="http://schemas.microsoft.com/office/drawing/2014/main" id="{750A45DE-8B29-34A4-0DFE-441F28A9F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378" y="1625017"/>
            <a:ext cx="3012701" cy="4825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8E4355-8942-3ED0-F5C5-391258BF66F9}"/>
              </a:ext>
            </a:extLst>
          </p:cNvPr>
          <p:cNvSpPr txBox="1"/>
          <p:nvPr/>
        </p:nvSpPr>
        <p:spPr>
          <a:xfrm>
            <a:off x="452660" y="1094033"/>
            <a:ext cx="4386072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JP" sz="2400" b="1" dirty="0"/>
              <a:t>cERL injector coupler (Prototype)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240F75B-0D64-9F05-4F50-2FAF97569D37}"/>
              </a:ext>
            </a:extLst>
          </p:cNvPr>
          <p:cNvCxnSpPr>
            <a:cxnSpLocks/>
          </p:cNvCxnSpPr>
          <p:nvPr/>
        </p:nvCxnSpPr>
        <p:spPr>
          <a:xfrm>
            <a:off x="2361241" y="2618417"/>
            <a:ext cx="124133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036D2E-9979-18A7-8208-277E2F20ACA2}"/>
              </a:ext>
            </a:extLst>
          </p:cNvPr>
          <p:cNvGrpSpPr/>
          <p:nvPr/>
        </p:nvGrpSpPr>
        <p:grpSpPr>
          <a:xfrm>
            <a:off x="6399678" y="1651001"/>
            <a:ext cx="5036858" cy="3124813"/>
            <a:chOff x="124595" y="1772816"/>
            <a:chExt cx="6058176" cy="36046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0CBE235-1EF3-3E11-FEE5-03BEDCE9CA85}"/>
                </a:ext>
              </a:extLst>
            </p:cNvPr>
            <p:cNvGrpSpPr/>
            <p:nvPr/>
          </p:nvGrpSpPr>
          <p:grpSpPr>
            <a:xfrm>
              <a:off x="425450" y="1772816"/>
              <a:ext cx="4677778" cy="3604636"/>
              <a:chOff x="634450" y="1887629"/>
              <a:chExt cx="4677778" cy="360463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BAE821A-CBDD-DFF0-96D9-ED9D93F30FB1}"/>
                  </a:ext>
                </a:extLst>
              </p:cNvPr>
              <p:cNvGrpSpPr/>
              <p:nvPr/>
            </p:nvGrpSpPr>
            <p:grpSpPr>
              <a:xfrm>
                <a:off x="634450" y="1887629"/>
                <a:ext cx="4677778" cy="3604636"/>
                <a:chOff x="779131" y="2860694"/>
                <a:chExt cx="4438598" cy="3439754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E8E2605-D634-E515-B7C7-DD12C290A8CD}"/>
                    </a:ext>
                  </a:extLst>
                </p:cNvPr>
                <p:cNvSpPr txBox="1"/>
                <p:nvPr/>
              </p:nvSpPr>
              <p:spPr>
                <a:xfrm>
                  <a:off x="779131" y="2860695"/>
                  <a:ext cx="2196827" cy="55802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Modified warm inner conductor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DA26805-324D-F1D7-A7F7-DA46D6333326}"/>
                    </a:ext>
                  </a:extLst>
                </p:cNvPr>
                <p:cNvSpPr txBox="1"/>
                <p:nvPr/>
              </p:nvSpPr>
              <p:spPr>
                <a:xfrm>
                  <a:off x="3216642" y="2860694"/>
                  <a:ext cx="2001087" cy="55802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Modified warm outer conductor</a:t>
                  </a:r>
                </a:p>
              </p:txBody>
            </p:sp>
            <p:pic>
              <p:nvPicPr>
                <p:cNvPr id="45" name="Picture 44" descr="A collage of a metal object&#10;&#10;Description automatically generated">
                  <a:extLst>
                    <a:ext uri="{FF2B5EF4-FFF2-40B4-BE49-F238E27FC236}">
                      <a16:creationId xmlns:a16="http://schemas.microsoft.com/office/drawing/2014/main" id="{E65A24E2-FB0B-5FAA-2CBD-C905481A0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0156" y="3471652"/>
                  <a:ext cx="4417573" cy="2828796"/>
                </a:xfrm>
                <a:prstGeom prst="rect">
                  <a:avLst/>
                </a:prstGeom>
              </p:spPr>
            </p:pic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7DA585-9AF1-E0EF-E66F-67EEBB1BFD7E}"/>
                  </a:ext>
                </a:extLst>
              </p:cNvPr>
              <p:cNvSpPr/>
              <p:nvPr/>
            </p:nvSpPr>
            <p:spPr>
              <a:xfrm>
                <a:off x="728356" y="2623457"/>
                <a:ext cx="327558" cy="2721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0DBC0A3-D507-A29B-354F-F641AC750D05}"/>
                  </a:ext>
                </a:extLst>
              </p:cNvPr>
              <p:cNvSpPr/>
              <p:nvPr/>
            </p:nvSpPr>
            <p:spPr>
              <a:xfrm>
                <a:off x="2949656" y="2655087"/>
                <a:ext cx="327558" cy="2721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2102F6-5B05-42C0-C282-C143A0BC42F5}"/>
                </a:ext>
              </a:extLst>
            </p:cNvPr>
            <p:cNvSpPr txBox="1"/>
            <p:nvPr/>
          </p:nvSpPr>
          <p:spPr>
            <a:xfrm>
              <a:off x="124595" y="2919108"/>
              <a:ext cx="828277" cy="628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JP" sz="1600" dirty="0"/>
                <a:t>Pure Cu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9D0069-AFD6-5034-3809-5A71CE5AAB04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38734" y="3548046"/>
              <a:ext cx="308179" cy="34721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5FD534-4E38-8A8D-09D6-448AE1070085}"/>
                </a:ext>
              </a:extLst>
            </p:cNvPr>
            <p:cNvSpPr txBox="1"/>
            <p:nvPr/>
          </p:nvSpPr>
          <p:spPr>
            <a:xfrm>
              <a:off x="4283211" y="2580615"/>
              <a:ext cx="1899560" cy="6289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W</a:t>
              </a:r>
              <a:r>
                <a:rPr lang="en-JP" sz="1600" dirty="0"/>
                <a:t>ater-cooling jacket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F8F5B52-DA3E-A5E6-939E-890317B7E76A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3728163" y="2895085"/>
              <a:ext cx="555048" cy="41235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BF8DDAA8-FCFF-52BA-FE2B-ADA15550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529838"/>
              </p:ext>
            </p:extLst>
          </p:nvPr>
        </p:nvGraphicFramePr>
        <p:xfrm>
          <a:off x="5230723" y="4718739"/>
          <a:ext cx="6909509" cy="20218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218586">
                  <a:extLst>
                    <a:ext uri="{9D8B030D-6E8A-4147-A177-3AD203B41FA5}">
                      <a16:colId xmlns:a16="http://schemas.microsoft.com/office/drawing/2014/main" val="1317624822"/>
                    </a:ext>
                  </a:extLst>
                </a:gridCol>
                <a:gridCol w="2138915">
                  <a:extLst>
                    <a:ext uri="{9D8B030D-6E8A-4147-A177-3AD203B41FA5}">
                      <a16:colId xmlns:a16="http://schemas.microsoft.com/office/drawing/2014/main" val="4249590838"/>
                    </a:ext>
                  </a:extLst>
                </a:gridCol>
                <a:gridCol w="2552008">
                  <a:extLst>
                    <a:ext uri="{9D8B030D-6E8A-4147-A177-3AD203B41FA5}">
                      <a16:colId xmlns:a16="http://schemas.microsoft.com/office/drawing/2014/main" val="1263284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dirty="0"/>
                        <a:t>cERL injector coupler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dirty="0"/>
                        <a:t>Modifed cERL injector coupler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70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JP" dirty="0"/>
                        <a:t>Material (IC)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Cu coated SUS</a:t>
                      </a:r>
                      <a:endParaRPr lang="en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dirty="0"/>
                        <a:t>Pure 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10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JP" dirty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dirty="0"/>
                        <a:t>No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dirty="0"/>
                        <a:t>Water cooling for inner and outer conductor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632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P" dirty="0"/>
                        <a:t>Temperature rise (IC)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b="0" dirty="0"/>
                        <a:t>160 </a:t>
                      </a:r>
                      <a:r>
                        <a:rPr lang="en-JP" b="0" baseline="30000" dirty="0"/>
                        <a:t>o</a:t>
                      </a:r>
                      <a:r>
                        <a:rPr lang="en-JP" b="0" dirty="0"/>
                        <a:t>C at CW 20 kW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JP" b="1" dirty="0">
                          <a:solidFill>
                            <a:srgbClr val="FF0000"/>
                          </a:solidFill>
                        </a:rPr>
                        <a:t>4-5 </a:t>
                      </a:r>
                      <a:r>
                        <a:rPr lang="en-JP" b="1" baseline="30000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JP" b="1" dirty="0">
                          <a:solidFill>
                            <a:srgbClr val="FF0000"/>
                          </a:solidFill>
                        </a:rPr>
                        <a:t>C at CW 27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129190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D074801C-45FD-0978-A912-73F002CA5945}"/>
              </a:ext>
            </a:extLst>
          </p:cNvPr>
          <p:cNvSpPr txBox="1"/>
          <p:nvPr/>
        </p:nvSpPr>
        <p:spPr>
          <a:xfrm>
            <a:off x="6865371" y="1094033"/>
            <a:ext cx="4085093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JP" sz="2400" b="1" dirty="0"/>
              <a:t>Modified cERL injector coupler</a:t>
            </a:r>
          </a:p>
        </p:txBody>
      </p:sp>
    </p:spTree>
    <p:extLst>
      <p:ext uri="{BB962C8B-B14F-4D97-AF65-F5344CB8AC3E}">
        <p14:creationId xmlns:p14="http://schemas.microsoft.com/office/powerpoint/2010/main" val="4682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D778-43CF-3C1B-5E22-D8DD2EA8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945F-1411-6C3A-0333-6C18328A26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2F5AA1-FF0A-984B-B03D-4BA011A45434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8EA30-F06E-EB05-FE7C-B8EE46563622}"/>
              </a:ext>
            </a:extLst>
          </p:cNvPr>
          <p:cNvSpPr txBox="1"/>
          <p:nvPr/>
        </p:nvSpPr>
        <p:spPr>
          <a:xfrm>
            <a:off x="272551" y="148855"/>
            <a:ext cx="8621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Test stand for high power test</a:t>
            </a:r>
            <a:endParaRPr lang="en-JP" sz="3600" b="1" dirty="0">
              <a:solidFill>
                <a:srgbClr val="0432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8169EC-C713-CA5E-45C6-FD22F1D3A0E6}"/>
              </a:ext>
            </a:extLst>
          </p:cNvPr>
          <p:cNvGrpSpPr/>
          <p:nvPr/>
        </p:nvGrpSpPr>
        <p:grpSpPr>
          <a:xfrm>
            <a:off x="150944" y="2985277"/>
            <a:ext cx="4694712" cy="3663538"/>
            <a:chOff x="245424" y="3008654"/>
            <a:chExt cx="4694712" cy="3663538"/>
          </a:xfrm>
        </p:grpSpPr>
        <p:pic>
          <p:nvPicPr>
            <p:cNvPr id="7" name="Picture 6" descr="A close-up of a machine&#10;&#10;Description automatically generated">
              <a:extLst>
                <a:ext uri="{FF2B5EF4-FFF2-40B4-BE49-F238E27FC236}">
                  <a16:creationId xmlns:a16="http://schemas.microsoft.com/office/drawing/2014/main" id="{59D40FF4-9867-652E-F289-94840E5A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154" y="3008654"/>
              <a:ext cx="2747654" cy="366353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040CA9-027D-C108-9599-048393A680B0}"/>
                </a:ext>
              </a:extLst>
            </p:cNvPr>
            <p:cNvSpPr txBox="1"/>
            <p:nvPr/>
          </p:nvSpPr>
          <p:spPr>
            <a:xfrm>
              <a:off x="245424" y="5853797"/>
              <a:ext cx="211380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JP" dirty="0"/>
                <a:t>Demountable outer conductor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3B6C3E9-BD53-DC2E-07C5-DDE7CD2018CF}"/>
                </a:ext>
              </a:extLst>
            </p:cNvPr>
            <p:cNvCxnSpPr>
              <a:stCxn id="8" idx="0"/>
            </p:cNvCxnSpPr>
            <p:nvPr/>
          </p:nvCxnSpPr>
          <p:spPr>
            <a:xfrm flipV="1">
              <a:off x="1302328" y="5142016"/>
              <a:ext cx="645225" cy="7117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88CE31-D542-051C-711F-2E0794424392}"/>
                </a:ext>
              </a:extLst>
            </p:cNvPr>
            <p:cNvSpPr txBox="1"/>
            <p:nvPr/>
          </p:nvSpPr>
          <p:spPr>
            <a:xfrm>
              <a:off x="1397330" y="3057298"/>
              <a:ext cx="13458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JP" dirty="0"/>
                <a:t>RF window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4468D9-5BB7-8B70-3A05-5417973A3943}"/>
                </a:ext>
              </a:extLst>
            </p:cNvPr>
            <p:cNvSpPr txBox="1"/>
            <p:nvPr/>
          </p:nvSpPr>
          <p:spPr>
            <a:xfrm>
              <a:off x="3813710" y="5992296"/>
              <a:ext cx="11264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JP" dirty="0"/>
                <a:t>Antenna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E788A3F-8024-A529-1E4B-C33D7283DF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74969" y="5640779"/>
              <a:ext cx="723899" cy="3515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3503A7-09C5-B448-E6F0-4EBB75C199A7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2743201" y="3241964"/>
              <a:ext cx="672935" cy="4156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person in a white suit working on a machine&#10;&#10;AI-generated content may be incorrect.">
            <a:extLst>
              <a:ext uri="{FF2B5EF4-FFF2-40B4-BE49-F238E27FC236}">
                <a16:creationId xmlns:a16="http://schemas.microsoft.com/office/drawing/2014/main" id="{B724587C-FB12-4525-AFF2-D56268EF4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744" y="2985276"/>
            <a:ext cx="2747654" cy="3663539"/>
          </a:xfrm>
          <a:prstGeom prst="rect">
            <a:avLst/>
          </a:prstGeom>
        </p:spPr>
      </p:pic>
      <p:pic>
        <p:nvPicPr>
          <p:cNvPr id="18" name="Picture 17" descr="A machine in a factory&#10;&#10;AI-generated content may be incorrect.">
            <a:extLst>
              <a:ext uri="{FF2B5EF4-FFF2-40B4-BE49-F238E27FC236}">
                <a16:creationId xmlns:a16="http://schemas.microsoft.com/office/drawing/2014/main" id="{B9E3F9B1-B6E3-43D0-16AB-49F0211613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442"/>
          <a:stretch>
            <a:fillRect/>
          </a:stretch>
        </p:blipFill>
        <p:spPr>
          <a:xfrm>
            <a:off x="8928348" y="2985277"/>
            <a:ext cx="3068009" cy="36635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98F3CD-2A17-938D-AB62-E080A1C5062D}"/>
              </a:ext>
            </a:extLst>
          </p:cNvPr>
          <p:cNvSpPr txBox="1"/>
          <p:nvPr/>
        </p:nvSpPr>
        <p:spPr>
          <a:xfrm>
            <a:off x="670031" y="2475998"/>
            <a:ext cx="418133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JP" b="1" dirty="0"/>
              <a:t>Coupler Cleaning in class 1000 clean room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3A877-8244-DBB9-B463-E969199C8393}"/>
              </a:ext>
            </a:extLst>
          </p:cNvPr>
          <p:cNvSpPr txBox="1"/>
          <p:nvPr/>
        </p:nvSpPr>
        <p:spPr>
          <a:xfrm>
            <a:off x="6662791" y="2418637"/>
            <a:ext cx="507600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JP" b="1" dirty="0"/>
              <a:t>Coupler test-stand assembly in class 10 clean room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6C61F6-618D-1B0E-EBFD-F606D2DBBAA2}"/>
              </a:ext>
            </a:extLst>
          </p:cNvPr>
          <p:cNvSpPr/>
          <p:nvPr/>
        </p:nvSpPr>
        <p:spPr>
          <a:xfrm>
            <a:off x="73572" y="2237746"/>
            <a:ext cx="11922785" cy="4536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81E17A-1E61-8D8C-0879-263CF58791DE}"/>
              </a:ext>
            </a:extLst>
          </p:cNvPr>
          <p:cNvGrpSpPr/>
          <p:nvPr/>
        </p:nvGrpSpPr>
        <p:grpSpPr>
          <a:xfrm>
            <a:off x="6548462" y="2648561"/>
            <a:ext cx="5357877" cy="4060584"/>
            <a:chOff x="6548462" y="2648561"/>
            <a:chExt cx="5357877" cy="4060584"/>
          </a:xfrm>
        </p:grpSpPr>
        <p:pic>
          <p:nvPicPr>
            <p:cNvPr id="23" name="Picture 22" descr="A machine in a factory&#10;&#10;AI-generated content may be incorrect.">
              <a:extLst>
                <a:ext uri="{FF2B5EF4-FFF2-40B4-BE49-F238E27FC236}">
                  <a16:creationId xmlns:a16="http://schemas.microsoft.com/office/drawing/2014/main" id="{F8CECA67-A657-8603-D8A3-EE7FCFA65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9449" y="3115932"/>
              <a:ext cx="4790951" cy="35932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662700-5E90-D705-A087-033F75D58330}"/>
                </a:ext>
              </a:extLst>
            </p:cNvPr>
            <p:cNvSpPr txBox="1"/>
            <p:nvPr/>
          </p:nvSpPr>
          <p:spPr>
            <a:xfrm>
              <a:off x="6548462" y="2648561"/>
              <a:ext cx="5357877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JP" b="1" dirty="0"/>
                <a:t>Warm section assembly and Low power measurement</a:t>
              </a:r>
            </a:p>
          </p:txBody>
        </p:sp>
      </p:grpSp>
      <p:pic>
        <p:nvPicPr>
          <p:cNvPr id="27" name="Picture 26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C29F5066-C0C3-1F00-C6C0-CE63542FD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4139" y="3338644"/>
            <a:ext cx="2417833" cy="32237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4C6AC05-76E2-9235-A156-E76451EF3BB1}"/>
              </a:ext>
            </a:extLst>
          </p:cNvPr>
          <p:cNvSpPr txBox="1"/>
          <p:nvPr/>
        </p:nvSpPr>
        <p:spPr>
          <a:xfrm>
            <a:off x="1821231" y="2857971"/>
            <a:ext cx="259109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JP" dirty="0"/>
              <a:t>Adjustment of short plate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857046-4A81-C083-84A0-DC26729A66D8}"/>
              </a:ext>
            </a:extLst>
          </p:cNvPr>
          <p:cNvSpPr/>
          <p:nvPr/>
        </p:nvSpPr>
        <p:spPr>
          <a:xfrm>
            <a:off x="609601" y="2469933"/>
            <a:ext cx="11340662" cy="4303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3F0AE2-1B18-C8F1-3661-5A687A27EC6B}"/>
              </a:ext>
            </a:extLst>
          </p:cNvPr>
          <p:cNvGrpSpPr/>
          <p:nvPr/>
        </p:nvGrpSpPr>
        <p:grpSpPr>
          <a:xfrm>
            <a:off x="6818438" y="2881433"/>
            <a:ext cx="2712969" cy="3544389"/>
            <a:chOff x="7711815" y="2555614"/>
            <a:chExt cx="2712969" cy="3544389"/>
          </a:xfrm>
        </p:grpSpPr>
        <p:pic>
          <p:nvPicPr>
            <p:cNvPr id="30" name="Picture 29" descr="A machine in a factory&#10;&#10;Description automatically generated">
              <a:extLst>
                <a:ext uri="{FF2B5EF4-FFF2-40B4-BE49-F238E27FC236}">
                  <a16:creationId xmlns:a16="http://schemas.microsoft.com/office/drawing/2014/main" id="{03565B89-AD90-C7FA-7862-CA2C43444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1815" y="3042637"/>
              <a:ext cx="2712969" cy="30573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34012D-B7C9-3741-B4B3-2A9CE70DB474}"/>
                </a:ext>
              </a:extLst>
            </p:cNvPr>
            <p:cNvSpPr txBox="1"/>
            <p:nvPr/>
          </p:nvSpPr>
          <p:spPr>
            <a:xfrm>
              <a:off x="7972294" y="2555614"/>
              <a:ext cx="2228495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JP" b="1" dirty="0"/>
                <a:t>Coupler Baking Setup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269CA89-07BA-47B7-02D8-0E11E3A15B2C}"/>
              </a:ext>
            </a:extLst>
          </p:cNvPr>
          <p:cNvSpPr/>
          <p:nvPr/>
        </p:nvSpPr>
        <p:spPr>
          <a:xfrm>
            <a:off x="6169572" y="2701111"/>
            <a:ext cx="3710152" cy="3777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8C7C2-D24F-80A6-B64C-2AF25CC19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480" y="6464150"/>
            <a:ext cx="604520" cy="365125"/>
          </a:xfrm>
        </p:spPr>
        <p:txBody>
          <a:bodyPr/>
          <a:lstStyle/>
          <a:p>
            <a:pPr algn="r"/>
            <a:fld id="{00EEEA37-893E-A040-BD80-B4E1F0A62E8C}" type="slidenum">
              <a:rPr lang="en-US" sz="2000" b="1" smtClean="0"/>
              <a:t>5</a:t>
            </a:fld>
            <a:endParaRPr lang="en-US" sz="2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FF4AC4-861A-9484-D604-D7A532E13EAA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1B79FAED-B893-E34A-E5F3-FEB00390D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779" y="1357997"/>
            <a:ext cx="7476974" cy="393840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E945F2-6D1D-4B0F-5410-E62F472F86AE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233626" y="2705507"/>
            <a:ext cx="956949" cy="2711095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88D5DF-97CC-F807-7106-A208F7D0FF0C}"/>
              </a:ext>
            </a:extLst>
          </p:cNvPr>
          <p:cNvSpPr txBox="1"/>
          <p:nvPr/>
        </p:nvSpPr>
        <p:spPr>
          <a:xfrm>
            <a:off x="8720749" y="5416602"/>
            <a:ext cx="293965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JP" b="1" dirty="0"/>
              <a:t>Modified warm section</a:t>
            </a:r>
          </a:p>
          <a:p>
            <a:r>
              <a:rPr lang="en-US" dirty="0"/>
              <a:t>W</a:t>
            </a:r>
            <a:r>
              <a:rPr lang="en-JP" dirty="0"/>
              <a:t>ater cooled IC made of OFC</a:t>
            </a:r>
          </a:p>
          <a:p>
            <a:r>
              <a:rPr lang="en-JP" dirty="0"/>
              <a:t>Water cooled OC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23DC1C-2C5F-4344-FFC5-AAAC395D3CC4}"/>
              </a:ext>
            </a:extLst>
          </p:cNvPr>
          <p:cNvSpPr txBox="1"/>
          <p:nvPr/>
        </p:nvSpPr>
        <p:spPr>
          <a:xfrm>
            <a:off x="6726497" y="4909474"/>
            <a:ext cx="156966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Vacuum gauge</a:t>
            </a:r>
            <a:endParaRPr lang="en-JP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5124CCD-B782-FE62-B9DB-4534A8861DCE}"/>
              </a:ext>
            </a:extLst>
          </p:cNvPr>
          <p:cNvCxnSpPr>
            <a:cxnSpLocks/>
          </p:cNvCxnSpPr>
          <p:nvPr/>
        </p:nvCxnSpPr>
        <p:spPr>
          <a:xfrm flipV="1">
            <a:off x="7820658" y="4404980"/>
            <a:ext cx="297155" cy="467507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14018-ED7F-D960-A382-C2B5CDF3E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51" y="1588582"/>
            <a:ext cx="4881134" cy="45361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JP" sz="3200" b="1" dirty="0">
                <a:solidFill>
                  <a:srgbClr val="C0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Test stand was prepared with a new coupler and modified cERL injector coupler.</a:t>
            </a:r>
            <a:endParaRPr lang="en-JP" sz="32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New c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oupler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was 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clean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ed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in class 1000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CR. Drying and 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assembly in the class 10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CR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Bak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ed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for 48 hours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at 120</a:t>
            </a:r>
            <a:r>
              <a:rPr lang="en-US" sz="2400" baseline="30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Measured S1,1 @ 1.3 GHz = -21 dB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Assembled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with power source and dummy load </a:t>
            </a:r>
            <a:r>
              <a:rPr lang="en-JP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for high power test.</a:t>
            </a:r>
          </a:p>
        </p:txBody>
      </p:sp>
    </p:spTree>
    <p:extLst>
      <p:ext uri="{BB962C8B-B14F-4D97-AF65-F5344CB8AC3E}">
        <p14:creationId xmlns:p14="http://schemas.microsoft.com/office/powerpoint/2010/main" val="19405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BED7-D3FA-2329-BB7C-7E30555D3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6931-8E44-2BFB-7218-C9D2651D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2" y="138217"/>
            <a:ext cx="8382496" cy="4809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3600" b="1" dirty="0">
                <a:solidFill>
                  <a:srgbClr val="0432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Experiment setup</a:t>
            </a: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D70BF-DA9A-888E-1F1F-CABFCBEF5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8669" y="6306401"/>
            <a:ext cx="2743200" cy="365125"/>
          </a:xfrm>
        </p:spPr>
        <p:txBody>
          <a:bodyPr/>
          <a:lstStyle/>
          <a:p>
            <a:fld id="{ABCB3E24-529E-B74D-9416-0C87A8750963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C7A56DFE-2E06-8B8C-F9F8-A63C3FF972C3}"/>
              </a:ext>
            </a:extLst>
          </p:cNvPr>
          <p:cNvSpPr txBox="1"/>
          <p:nvPr/>
        </p:nvSpPr>
        <p:spPr>
          <a:xfrm>
            <a:off x="4501490" y="5711429"/>
            <a:ext cx="6242355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JP" sz="2000" dirty="0"/>
              <a:t>Vacuum pump,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JP" sz="2000" dirty="0"/>
              <a:t>Chiller for water cooling and Fans for forced air cooling,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JP" sz="2000" dirty="0"/>
              <a:t>Temperature, Arc sensors and Cameras</a:t>
            </a:r>
            <a:r>
              <a:rPr lang="en-US" sz="2000" dirty="0"/>
              <a:t> were installed.</a:t>
            </a:r>
            <a:endParaRPr lang="en-JP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97FC0-309D-C4CD-E7D8-C1982BDFE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6</a:t>
            </a:fld>
            <a:endParaRPr lang="en-US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EA9194-7482-4F74-5F89-344A0E1800AC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7A1E1B5-3E75-E801-ED28-1E24EC99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58" y="1223603"/>
            <a:ext cx="10215084" cy="4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76312-FD82-6FE5-2BF8-4B409E2B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2340-FA8B-B880-5B26-961972D28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2" y="138217"/>
            <a:ext cx="8382496" cy="4809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3600" b="1" dirty="0">
                <a:solidFill>
                  <a:srgbClr val="0432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RF conditioning (pulse mode)</a:t>
            </a: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DE58-CBA3-C2E5-D4A8-CF53E9BAC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8669" y="6306401"/>
            <a:ext cx="2743200" cy="365125"/>
          </a:xfrm>
        </p:spPr>
        <p:txBody>
          <a:bodyPr/>
          <a:lstStyle/>
          <a:p>
            <a:fld id="{ABCB3E24-529E-B74D-9416-0C87A8750963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A8AAB8-BDF6-2953-1453-58E1A746F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7</a:t>
            </a:fld>
            <a:endParaRPr lang="en-US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6FD5C2-EC68-C8BF-DE74-D29B4F1EF7CA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ECD9353-813D-5966-3322-8C80BFDF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77" y="1598700"/>
            <a:ext cx="10290246" cy="4938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9D586-D58A-ABE1-C4D3-2A8EF6C3FAEB}"/>
              </a:ext>
            </a:extLst>
          </p:cNvPr>
          <p:cNvSpPr txBox="1"/>
          <p:nvPr/>
        </p:nvSpPr>
        <p:spPr>
          <a:xfrm>
            <a:off x="2234131" y="1123780"/>
            <a:ext cx="74225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Starting </a:t>
            </a:r>
            <a:r>
              <a:rPr lang="en-JP" sz="2400" b="1" dirty="0"/>
              <a:t>RF conditioning in pulse mode (20</a:t>
            </a:r>
            <a:r>
              <a:rPr lang="en-JP" sz="2400" b="1" dirty="0">
                <a:latin typeface="Symbol" panose="05050102010706020507" pitchFamily="18" charset="2"/>
              </a:rPr>
              <a:t>m</a:t>
            </a:r>
            <a:r>
              <a:rPr lang="en-JP" sz="2400" b="1" dirty="0"/>
              <a:t>s pulse, 5 Hz)</a:t>
            </a:r>
          </a:p>
        </p:txBody>
      </p:sp>
    </p:spTree>
    <p:extLst>
      <p:ext uri="{BB962C8B-B14F-4D97-AF65-F5344CB8AC3E}">
        <p14:creationId xmlns:p14="http://schemas.microsoft.com/office/powerpoint/2010/main" val="37934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B767-9C64-DE63-5C5A-040FE7279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76" y="235369"/>
            <a:ext cx="10515600" cy="861247"/>
          </a:xfrm>
        </p:spPr>
        <p:txBody>
          <a:bodyPr/>
          <a:lstStyle/>
          <a:p>
            <a:r>
              <a:rPr lang="en-JP" b="1" dirty="0">
                <a:solidFill>
                  <a:srgbClr val="0000FF"/>
                </a:solidFill>
              </a:rPr>
              <a:t>RF conditioning time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1402F29-F292-C889-CE13-83E5FB928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CCEE76-36F4-9248-958C-26594CBA768E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1B6A9BE-23BC-B3D5-B375-5D184FD6B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8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9A5DF6-1566-ED09-7455-C63EBC7F7A4A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E7DFA28-570C-CA81-52E2-9CA59299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80" y="1028400"/>
            <a:ext cx="9753228" cy="4664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C8706-7BCA-1904-1D9D-676BD20B7E51}"/>
              </a:ext>
            </a:extLst>
          </p:cNvPr>
          <p:cNvSpPr txBox="1"/>
          <p:nvPr/>
        </p:nvSpPr>
        <p:spPr>
          <a:xfrm>
            <a:off x="437238" y="4789477"/>
            <a:ext cx="10999298" cy="156966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JP" sz="3200" dirty="0"/>
              <a:t>Number of days RF conditioning: 8 days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JP" sz="3200" dirty="0"/>
              <a:t>Total conditioning time: 8</a:t>
            </a:r>
            <a:r>
              <a:rPr lang="en-US" sz="3200" dirty="0"/>
              <a:t>4.6</a:t>
            </a:r>
            <a:r>
              <a:rPr lang="en-JP" sz="3200" dirty="0"/>
              <a:t> hours (Pulse -&gt; 6</a:t>
            </a:r>
            <a:r>
              <a:rPr lang="en-US" sz="3200" dirty="0"/>
              <a:t>0.6</a:t>
            </a:r>
            <a:r>
              <a:rPr lang="en-JP" sz="3200" dirty="0"/>
              <a:t> hours and CW -&gt; 24 hours)</a:t>
            </a:r>
          </a:p>
        </p:txBody>
      </p:sp>
    </p:spTree>
    <p:extLst>
      <p:ext uri="{BB962C8B-B14F-4D97-AF65-F5344CB8AC3E}">
        <p14:creationId xmlns:p14="http://schemas.microsoft.com/office/powerpoint/2010/main" val="3311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1CF70-1B9F-6868-FE7E-F25F003D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6677-526C-1E4C-1BB8-1DBA5BCC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2" y="138217"/>
            <a:ext cx="8382496" cy="4809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3600" b="1" dirty="0">
                <a:solidFill>
                  <a:srgbClr val="0432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RF conditioning (CW mode)</a:t>
            </a: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IN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A0E8-5A78-5016-87D8-FC8F09EB7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8669" y="6306401"/>
            <a:ext cx="2743200" cy="365125"/>
          </a:xfrm>
        </p:spPr>
        <p:txBody>
          <a:bodyPr/>
          <a:lstStyle/>
          <a:p>
            <a:fld id="{ABCB3E24-529E-B74D-9416-0C87A8750963}" type="datetime1">
              <a:rPr lang="en-US" sz="1200" smtClean="0"/>
              <a:t>6/7/26</a:t>
            </a:fld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794B1-E926-5B51-D247-F932BAEC2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z="2000" b="1" smtClean="0"/>
              <a:pPr algn="r"/>
              <a:t>9</a:t>
            </a:fld>
            <a:endParaRPr lang="en-US" sz="20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BF0E9-26AF-47E2-101A-EA4DF828C1DC}"/>
              </a:ext>
            </a:extLst>
          </p:cNvPr>
          <p:cNvCxnSpPr/>
          <p:nvPr/>
        </p:nvCxnSpPr>
        <p:spPr>
          <a:xfrm>
            <a:off x="0" y="1021280"/>
            <a:ext cx="12192000" cy="0"/>
          </a:xfrm>
          <a:prstGeom prst="line">
            <a:avLst/>
          </a:prstGeom>
          <a:ln w="28575">
            <a:solidFill>
              <a:srgbClr val="0432FF"/>
            </a:solidFill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240EFBA-ADCB-A469-6B3E-2509E6EE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404" y="2291753"/>
            <a:ext cx="8832677" cy="4379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4031C64-670B-5573-BDF9-D2A9CB32059A}"/>
              </a:ext>
            </a:extLst>
          </p:cNvPr>
          <p:cNvSpPr txBox="1"/>
          <p:nvPr/>
        </p:nvSpPr>
        <p:spPr>
          <a:xfrm>
            <a:off x="254023" y="1214534"/>
            <a:ext cx="4574390" cy="1077218"/>
          </a:xfrm>
          <a:prstGeom prst="rect">
            <a:avLst/>
          </a:prstGeom>
          <a:solidFill>
            <a:srgbClr val="0432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Achieved record CW 100 kW RF transmission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DD65F9-ED18-5C6F-BC33-CBC05511AFAC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828413" y="1753143"/>
            <a:ext cx="1651735" cy="107721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22B55D-0778-5BB4-284C-C3585FFD9A20}"/>
              </a:ext>
            </a:extLst>
          </p:cNvPr>
          <p:cNvSpPr txBox="1"/>
          <p:nvPr/>
        </p:nvSpPr>
        <p:spPr>
          <a:xfrm>
            <a:off x="5572998" y="1285370"/>
            <a:ext cx="6035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No interlock related to the coupler.</a:t>
            </a:r>
          </a:p>
          <a:p>
            <a:r>
              <a:rPr lang="en-US" sz="2400" b="1" dirty="0"/>
              <a:t>Limited by the circulator.</a:t>
            </a:r>
          </a:p>
        </p:txBody>
      </p:sp>
    </p:spTree>
    <p:extLst>
      <p:ext uri="{BB962C8B-B14F-4D97-AF65-F5344CB8AC3E}">
        <p14:creationId xmlns:p14="http://schemas.microsoft.com/office/powerpoint/2010/main" val="28586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49268</TotalTime>
  <Words>1307</Words>
  <Application>Microsoft Macintosh PowerPoint</Application>
  <PresentationFormat>Widescreen</PresentationFormat>
  <Paragraphs>219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游ゴシック</vt:lpstr>
      <vt:lpstr>Aptos</vt:lpstr>
      <vt:lpstr>Arial</vt:lpstr>
      <vt:lpstr>Calibri</vt:lpstr>
      <vt:lpstr>Calibri Light</vt:lpstr>
      <vt:lpstr>Cambria Math</vt:lpstr>
      <vt:lpstr>Century</vt:lpstr>
      <vt:lpstr>Jokerman</vt:lpstr>
      <vt:lpstr>Symbol</vt:lpstr>
      <vt:lpstr>Times New Roman</vt:lpstr>
      <vt:lpstr>Wingdings</vt:lpstr>
      <vt:lpstr>Office Theme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 conditioning time</vt:lpstr>
      <vt:lpstr>PowerPoint Presentation</vt:lpstr>
      <vt:lpstr>PowerPoint Presentation</vt:lpstr>
      <vt:lpstr>PowerPoint Presentation</vt:lpstr>
      <vt:lpstr>Learning</vt:lpstr>
      <vt:lpstr>Vacuum during RF conditioning in pulse mode </vt:lpstr>
      <vt:lpstr>Observation and Simulation</vt:lpstr>
      <vt:lpstr>Hysteresis on Vacuum behavior</vt:lpstr>
      <vt:lpstr>Summary</vt:lpstr>
      <vt:lpstr>Discussion topics</vt:lpstr>
      <vt:lpstr>Coupler development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Sessions Summary</dc:title>
  <dc:creator>Omet Mathieu</dc:creator>
  <cp:lastModifiedBy>Pragya Nama</cp:lastModifiedBy>
  <cp:revision>339</cp:revision>
  <dcterms:created xsi:type="dcterms:W3CDTF">2019-10-27T06:44:35Z</dcterms:created>
  <dcterms:modified xsi:type="dcterms:W3CDTF">2026-06-09T09:06:21Z</dcterms:modified>
</cp:coreProperties>
</file>