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4" r:id="rId2"/>
    <p:sldId id="372" r:id="rId3"/>
    <p:sldId id="378" r:id="rId4"/>
    <p:sldId id="381" r:id="rId5"/>
    <p:sldId id="404" r:id="rId6"/>
    <p:sldId id="405" r:id="rId7"/>
    <p:sldId id="406" r:id="rId8"/>
    <p:sldId id="407" r:id="rId9"/>
    <p:sldId id="409" r:id="rId10"/>
    <p:sldId id="410" r:id="rId11"/>
    <p:sldId id="411" r:id="rId12"/>
    <p:sldId id="412" r:id="rId13"/>
    <p:sldId id="403" r:id="rId14"/>
    <p:sldId id="355" r:id="rId15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523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99E9E-8267-D1B6-4381-32A37C842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3DBC2-72DF-853F-56EE-F19230E611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5FEA9-AF38-375D-1A62-7AF5F177F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E5DBD-05B6-A9CE-93A0-787A8BD69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8D42-D8D5-3EE8-B1F7-1DCD09BC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0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F3D21-5C35-1E4E-7787-95DA25C18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C6ECE7-A96E-C539-D14A-A883CA26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A0A7F-D17D-E0E8-C0C3-B8EBACF78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81638-C0F7-3E78-80BF-90BEA1897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86737-1AE6-0613-AA6F-DDDC92B27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5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826025-09B0-1A70-2323-DE0C951788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CC4BC-6FC0-B570-36BF-E87FCCA3F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9E1F-CCD8-B30E-E74A-3D6528F38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FEDBB-D3BD-79E2-64E9-E41BFDA1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E0124-EBFD-FC36-F0A5-D60379D8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03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56F1D6D-26C8-AC5C-A07B-6930103873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2530888"/>
            <a:ext cx="10003536" cy="2388558"/>
          </a:xfrm>
          <a:prstGeom prst="rect">
            <a:avLst/>
          </a:prstGeom>
          <a:noFill/>
        </p:spPr>
        <p:txBody>
          <a:bodyPr lIns="0" tIns="0" rIns="0" bIns="0" anchor="ctr">
            <a:normAutofit/>
          </a:bodyPr>
          <a:lstStyle>
            <a:lvl1pPr>
              <a:lnSpc>
                <a:spcPct val="90000"/>
              </a:lnSpc>
              <a:defRPr sz="6300" b="1" i="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  <a:br>
              <a:rPr lang="en-US" dirty="0"/>
            </a:br>
            <a:r>
              <a:rPr lang="en-US" dirty="0"/>
              <a:t>placeholder text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0BF925A-4769-8F5E-E189-BA9570FDB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4401" y="5115756"/>
            <a:ext cx="10003536" cy="2784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11113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2000" b="1" i="0" kern="1200" spc="0" baseline="0" dirty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AD9049D-EF89-EE33-32BB-A63D80B3DF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399" y="5394233"/>
            <a:ext cx="10003537" cy="27847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E7453D-6C1B-3ABD-39FF-9C11A6441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2175056"/>
            <a:ext cx="10003536" cy="23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7938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/>
              <a:defRPr lang="en-US" sz="1600" b="0" i="0" kern="1200" spc="-20" baseline="0" dirty="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Month Day, Year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578A7C-428E-4D58-E4FB-CC0CFCB97EDB}"/>
              </a:ext>
            </a:extLst>
          </p:cNvPr>
          <p:cNvSpPr/>
          <p:nvPr userDrawn="1"/>
        </p:nvSpPr>
        <p:spPr>
          <a:xfrm>
            <a:off x="914399" y="2484850"/>
            <a:ext cx="1399032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D5A5C-8820-F08B-5D55-E18FD6A1FD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FA22FE4-143F-235A-C05B-B6F9FCECE2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82536FDB-A745-3D4B-9E72-E4EFB3DA237F}" type="datetime1">
              <a:rPr lang="en-US" smtClean="0"/>
              <a:t>6/5/2026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A4EDC5-97BE-4275-C308-190517A9A2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73A42-E09C-6821-C950-C083FE8808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115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column-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0A1F3CE8-9651-FEC3-BFB0-E0F6D74A4D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399" y="1700784"/>
            <a:ext cx="9994392" cy="4655566"/>
          </a:xfrm>
        </p:spPr>
        <p:txBody>
          <a:bodyPr>
            <a:noAutofit/>
          </a:bodyPr>
          <a:lstStyle>
            <a:lvl1pPr>
              <a:defRPr spc="-20" baseline="0">
                <a:solidFill>
                  <a:schemeClr val="tx1"/>
                </a:solidFill>
              </a:defRPr>
            </a:lvl1pPr>
            <a:lvl2pPr>
              <a:defRPr sz="1600" spc="-20" baseline="0">
                <a:solidFill>
                  <a:schemeClr val="tx1"/>
                </a:solidFill>
              </a:defRPr>
            </a:lvl2pPr>
            <a:lvl3pPr>
              <a:defRPr spc="-20" baseline="0">
                <a:solidFill>
                  <a:schemeClr val="tx1"/>
                </a:solidFill>
              </a:defRPr>
            </a:lvl3pPr>
            <a:lvl4pPr>
              <a:defRPr spc="-20" baseline="0">
                <a:solidFill>
                  <a:schemeClr val="tx1"/>
                </a:solidFill>
              </a:defRPr>
            </a:lvl4pPr>
            <a:lvl5pPr>
              <a:defRPr spc="-2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FD6FBCE-D66A-AFBF-8265-C096B0033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8" y="365760"/>
            <a:ext cx="9994393" cy="43352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A0D5227-39A3-34BF-7B1F-230DE38C9D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4399" y="820351"/>
            <a:ext cx="9994393" cy="596900"/>
          </a:xfrm>
        </p:spPr>
        <p:txBody>
          <a:bodyPr/>
          <a:lstStyle>
            <a:lvl1pPr marL="0" indent="0">
              <a:buNone/>
              <a:defRPr spc="-2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subheading (optional)</a:t>
            </a:r>
          </a:p>
        </p:txBody>
      </p:sp>
      <p:pic>
        <p:nvPicPr>
          <p:cNvPr id="16" name="Picture 15" descr="Logo, company name&#10;&#10;AI-generated content may be incorrect.">
            <a:extLst>
              <a:ext uri="{FF2B5EF4-FFF2-40B4-BE49-F238E27FC236}">
                <a16:creationId xmlns:a16="http://schemas.microsoft.com/office/drawing/2014/main" id="{F528FF9F-A7C8-348A-D84B-6A3C28FC96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45185"/>
            <a:ext cx="415981" cy="41598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8DEB94-273B-912E-C99B-C8948C839955}"/>
              </a:ext>
            </a:extLst>
          </p:cNvPr>
          <p:cNvSpPr>
            <a:spLocks noGrp="1"/>
          </p:cNvSpPr>
          <p:nvPr>
            <p:ph type="dt" sz="half" idx="38"/>
          </p:nvPr>
        </p:nvSpPr>
        <p:spPr/>
        <p:txBody>
          <a:bodyPr/>
          <a:lstStyle/>
          <a:p>
            <a:pPr>
              <a:defRPr/>
            </a:pPr>
            <a:fld id="{D67232FB-15EA-1643-9842-4C2AA8FD0F5D}" type="datetime1">
              <a:rPr lang="en-US" smtClean="0"/>
              <a:t>6/5/2026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CB675-206F-B425-823E-69FCB8147860}"/>
              </a:ext>
            </a:extLst>
          </p:cNvPr>
          <p:cNvSpPr>
            <a:spLocks noGrp="1"/>
          </p:cNvSpPr>
          <p:nvPr>
            <p:ph type="ftr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Name | Presentation Title or Meeting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4605C8-61D0-BA61-5EC6-6DB9D3BA2EF3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/>
          <a:lstStyle/>
          <a:p>
            <a:fld id="{F4BAA12D-5F28-3140-935A-44BF4B54B6B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191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e-light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99776E6-5838-C63E-68C8-E3EF99F46087}"/>
              </a:ext>
            </a:extLst>
          </p:cNvPr>
          <p:cNvSpPr txBox="1">
            <a:spLocks/>
          </p:cNvSpPr>
          <p:nvPr userDrawn="1"/>
        </p:nvSpPr>
        <p:spPr>
          <a:xfrm>
            <a:off x="6096000" y="4361861"/>
            <a:ext cx="5029200" cy="882168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i="0" kern="1200" spc="-100" baseline="0">
                <a:solidFill>
                  <a:schemeClr val="accent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95878C-4EDF-38C4-5287-2AEA2144FD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30050" y="0"/>
            <a:ext cx="361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8CF86-C598-4CA7-0646-311E60C0B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289EE1-36EC-71A6-C657-004C751D9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C0DDB-48BD-6696-4C63-DF1B920B3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E4264-D9D7-2DEB-BD8B-FCF87C3FC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4157B-5567-5639-A2E4-55DF4E79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49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65790-E3F5-9C7A-D740-4FEA99B5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D8FFB-9313-CC91-E906-332AF32B52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E7FF7-FD2C-FF36-F4BE-E8F61566E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C9CCA-B51D-E849-8977-5F1238FF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6DEFB-4ECC-93BE-4B75-EDCAD4E90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97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0E92B-A10E-761F-B4DC-48DE2892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35ECD-C426-1CA0-16C9-FDEBC9163F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5B456-3959-9DD6-1EBA-7AA44A61D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6C216-60AF-CAF1-2E95-6ED37F84F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8A778-9556-B2C4-E963-70468DCD5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E8E5E-E5FF-76F0-BEC9-C662A9B0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628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86CF5-DC6E-A4BE-400F-ECE65E59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6A85D-62B0-D70F-B53B-C39E7DF05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C328C-B2E5-B7FE-46F7-343B8D7A0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3FCFC9-B85E-75FA-592B-684B52035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3EC9E-9780-EA6E-97BC-EBF6D882F3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B68D88-DC43-58B1-7BB8-AEE6754D0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6E7085-681B-2E80-A914-FC417B1D6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C359D1-5E3E-B873-C994-1CA000DC6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E85A-B4DE-FA8C-E831-14596F39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83A17-CB16-70E3-66EF-AA0C13AA2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5195A-2F2F-5ABC-3DCA-918449B13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CAF96-82D4-3E0B-F46B-BD82D656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1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196EE-0187-FEDC-9CA6-583CC307E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0AC48-8230-B805-F62F-14064584F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E344E-6248-2DE8-74A7-444249F4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42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5F025-1EFA-2122-FCBB-55B41AB55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98DDF-B5E4-35DD-9604-4F3362105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A7134-076C-AA80-3F51-0D28D23DF8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4028D-644B-6D07-D093-0A8ED792E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3D9A7-1619-0DBA-8FE2-295E112D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75881-CF94-C4EE-37F7-510B98C7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6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7063D-D8FB-525B-8DBC-6DF2CE75A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C20ADE-20B0-1BF2-A8E6-A62F073A8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B7F546-7648-CFB9-7428-E77C710DB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CE4DC-DB27-F170-D96F-5E92928B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D28ED-90E7-4D6D-74AC-792F8DE7E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AF5AE-2FB1-1CA3-32A0-C3030F1E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9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7EE15-CE86-1AB3-0E04-3A7FA50BE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B0CE2-E7FF-54D7-51EB-9B09D9100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18F220-2503-6AF0-0D8B-446751E52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BA638A-8FEF-4D56-B7A5-A279939BD2D1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31B77-70C8-C31D-BA51-BB9F14E528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02CA8-AB13-D67E-96AF-6EC24AB32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59C10E-9180-4790-A8CA-F59771D7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85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69230-1F0C-F08B-F8D1-4F09BE982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2623382"/>
            <a:ext cx="8753016" cy="1223404"/>
          </a:xfrm>
        </p:spPr>
        <p:txBody>
          <a:bodyPr>
            <a:noAutofit/>
          </a:bodyPr>
          <a:lstStyle/>
          <a:p>
            <a:r>
              <a:rPr lang="en-US" sz="4400" dirty="0"/>
              <a:t>Compact on-axis Coaxial HOM Damper for SRF Cavities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C9EA7-4287-6D04-62E1-63AD0BECCB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399" y="4455720"/>
            <a:ext cx="10003536" cy="278477"/>
          </a:xfrm>
        </p:spPr>
        <p:txBody>
          <a:bodyPr/>
          <a:lstStyle/>
          <a:p>
            <a:r>
              <a:rPr lang="en-US" u="sng" dirty="0"/>
              <a:t>A. LUNIN</a:t>
            </a:r>
            <a:r>
              <a:rPr lang="en-US" dirty="0"/>
              <a:t>, S. BELOMESTNYKH, I. GONIN, T. KHABIBOULLINE and V. YAKOVLEV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DF9DFB-54E9-184A-7F50-BF325F79E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4399" y="2068405"/>
            <a:ext cx="1721595" cy="236324"/>
          </a:xfrm>
        </p:spPr>
        <p:txBody>
          <a:bodyPr/>
          <a:lstStyle/>
          <a:p>
            <a:r>
              <a:rPr lang="en-US" dirty="0"/>
              <a:t>June 9-12, 2026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7123D4-A2CB-2FDC-70A3-DBDD3011CA7A}"/>
              </a:ext>
            </a:extLst>
          </p:cNvPr>
          <p:cNvSpPr txBox="1"/>
          <p:nvPr/>
        </p:nvSpPr>
        <p:spPr>
          <a:xfrm>
            <a:off x="6377935" y="5942501"/>
            <a:ext cx="5473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FERMILAB-SLIDES-26-0081-SQMS-TD</a:t>
            </a:r>
          </a:p>
          <a:p>
            <a:r>
              <a:rPr lang="en-US" sz="1200" dirty="0"/>
              <a:t>This work has been authored by Fermi Forward Discovery Group, LLC under Contract No. 89243024CSC000002 with the U.S. Department of Energy, Office of Science, Office of High Energy Physics.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61C49-E10B-F5A6-3412-E99A8CF52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8118" y="0"/>
            <a:ext cx="6423347" cy="1925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5D1A2B-60AA-8672-79B8-6AA6F8FF2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8118" y="1362909"/>
            <a:ext cx="6423347" cy="58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0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FDC37-2781-3B86-0627-B996B3819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29E8B8-8E42-830A-800D-3D5D4397B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318" y="1507360"/>
            <a:ext cx="4480886" cy="15952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CBF06B8-32FC-26F6-BB02-5EFD84E09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66" y="302974"/>
            <a:ext cx="9427782" cy="433527"/>
          </a:xfrm>
        </p:spPr>
        <p:txBody>
          <a:bodyPr/>
          <a:lstStyle/>
          <a:p>
            <a:r>
              <a:rPr lang="en-US" sz="3200" dirty="0"/>
              <a:t>Proposed 394 MHz Crab Cavity for the EIC Project (cont.)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BACBC-0A85-EEE6-D4ED-F17EB841D515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D4141C-2ADA-6256-3C97-82BB604E8D56}"/>
              </a:ext>
            </a:extLst>
          </p:cNvPr>
          <p:cNvSpPr txBox="1"/>
          <p:nvPr/>
        </p:nvSpPr>
        <p:spPr>
          <a:xfrm>
            <a:off x="624796" y="881943"/>
            <a:ext cx="9111987" cy="5433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The operating TE-mode  decays exponentially in CC 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The length required that Q</a:t>
            </a:r>
            <a:r>
              <a:rPr lang="en-US" sz="1600" baseline="-25000" dirty="0">
                <a:solidFill>
                  <a:srgbClr val="0F3E9B"/>
                </a:solidFill>
              </a:rPr>
              <a:t>ext</a:t>
            </a:r>
            <a:r>
              <a:rPr lang="en-US" sz="1600" dirty="0">
                <a:solidFill>
                  <a:srgbClr val="0F3E9B"/>
                </a:solidFill>
              </a:rPr>
              <a:t> &gt; 10</a:t>
            </a:r>
            <a:r>
              <a:rPr lang="en-US" sz="1600" baseline="30000" dirty="0">
                <a:solidFill>
                  <a:srgbClr val="0F3E9B"/>
                </a:solidFill>
              </a:rPr>
              <a:t>7</a:t>
            </a:r>
            <a:r>
              <a:rPr lang="en-US" sz="1600" dirty="0">
                <a:solidFill>
                  <a:srgbClr val="0F3E9B"/>
                </a:solidFill>
              </a:rPr>
              <a:t>  exceeds the space limit (2500 mm)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Solution: radially sectioned coaxial as a filter for the SOM modes 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Filter is transparent for the HOMs above the cutoff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The overall length can be reduced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E73E21F-4306-E511-0539-DCF646B6DAAE}"/>
              </a:ext>
            </a:extLst>
          </p:cNvPr>
          <p:cNvSpPr txBox="1"/>
          <p:nvPr/>
        </p:nvSpPr>
        <p:spPr>
          <a:xfrm>
            <a:off x="7987284" y="1104803"/>
            <a:ext cx="265128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Operating TE-mode rejection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23FE33-A739-DC24-7D54-22A9C1D9B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997" y="3518057"/>
            <a:ext cx="3683590" cy="98229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48FD488-27A9-19C0-36A6-29D247A0932C}"/>
              </a:ext>
            </a:extLst>
          </p:cNvPr>
          <p:cNvGrpSpPr/>
          <p:nvPr/>
        </p:nvGrpSpPr>
        <p:grpSpPr>
          <a:xfrm>
            <a:off x="854917" y="1713764"/>
            <a:ext cx="5873806" cy="3173821"/>
            <a:chOff x="854917" y="1713764"/>
            <a:chExt cx="5873806" cy="317382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683F98F-B35A-4005-8A1C-5091F7889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24811"/>
            <a:stretch/>
          </p:blipFill>
          <p:spPr>
            <a:xfrm>
              <a:off x="854917" y="1713764"/>
              <a:ext cx="5873806" cy="317382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F56F030-7DA7-1366-E9FE-93ADD019E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0859" y="2063533"/>
              <a:ext cx="2301439" cy="952583"/>
            </a:xfrm>
            <a:prstGeom prst="rect">
              <a:avLst/>
            </a:prstGeom>
          </p:spPr>
        </p:pic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B73AFF-0D0C-7200-9C88-CEC41D24C16B}"/>
              </a:ext>
            </a:extLst>
          </p:cNvPr>
          <p:cNvCxnSpPr>
            <a:cxnSpLocks/>
          </p:cNvCxnSpPr>
          <p:nvPr/>
        </p:nvCxnSpPr>
        <p:spPr>
          <a:xfrm flipV="1">
            <a:off x="7346730" y="2286412"/>
            <a:ext cx="4155791" cy="105353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394465E-FEBD-329A-801B-90F9826FA87A}"/>
              </a:ext>
            </a:extLst>
          </p:cNvPr>
          <p:cNvSpPr/>
          <p:nvPr/>
        </p:nvSpPr>
        <p:spPr>
          <a:xfrm rot="20744034">
            <a:off x="9291976" y="2408975"/>
            <a:ext cx="10370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4000 mm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9E2310-9226-FA61-733A-ABAC7F750B5D}"/>
              </a:ext>
            </a:extLst>
          </p:cNvPr>
          <p:cNvCxnSpPr>
            <a:cxnSpLocks/>
          </p:cNvCxnSpPr>
          <p:nvPr/>
        </p:nvCxnSpPr>
        <p:spPr>
          <a:xfrm flipV="1">
            <a:off x="7282047" y="2237224"/>
            <a:ext cx="1024444" cy="241115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E1DAD9A-4950-3DF3-4136-631F34C1EA0F}"/>
              </a:ext>
            </a:extLst>
          </p:cNvPr>
          <p:cNvSpPr/>
          <p:nvPr/>
        </p:nvSpPr>
        <p:spPr>
          <a:xfrm rot="20744034">
            <a:off x="7321517" y="2043352"/>
            <a:ext cx="7671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BP_L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5ACA857-B207-AD82-34D3-9CAF20273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2426" y="5346591"/>
            <a:ext cx="1550503" cy="1251165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74AF06B-26A7-6475-1515-09A05E2625AF}"/>
              </a:ext>
            </a:extLst>
          </p:cNvPr>
          <p:cNvSpPr/>
          <p:nvPr/>
        </p:nvSpPr>
        <p:spPr>
          <a:xfrm>
            <a:off x="2313772" y="2377253"/>
            <a:ext cx="302698" cy="1659969"/>
          </a:xfrm>
          <a:prstGeom prst="ellipse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9B9C07F-AB97-56A2-1D65-0BC71BB08AE3}"/>
              </a:ext>
            </a:extLst>
          </p:cNvPr>
          <p:cNvSpPr txBox="1"/>
          <p:nvPr/>
        </p:nvSpPr>
        <p:spPr>
          <a:xfrm>
            <a:off x="1807742" y="2009413"/>
            <a:ext cx="1609712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Operating Mode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02A40E-9D45-15DA-B403-AA74FC52786E}"/>
              </a:ext>
            </a:extLst>
          </p:cNvPr>
          <p:cNvSpPr txBox="1"/>
          <p:nvPr/>
        </p:nvSpPr>
        <p:spPr>
          <a:xfrm>
            <a:off x="9517820" y="4857735"/>
            <a:ext cx="1148662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SOM Filter</a:t>
            </a:r>
          </a:p>
        </p:txBody>
      </p:sp>
    </p:spTree>
    <p:extLst>
      <p:ext uri="{BB962C8B-B14F-4D97-AF65-F5344CB8AC3E}">
        <p14:creationId xmlns:p14="http://schemas.microsoft.com/office/powerpoint/2010/main" val="387372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8769B-8852-011C-5209-D213CCDDD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39D4D3-DCE3-7DCE-30AD-31B62FA91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66" y="302974"/>
            <a:ext cx="9427782" cy="433527"/>
          </a:xfrm>
        </p:spPr>
        <p:txBody>
          <a:bodyPr/>
          <a:lstStyle/>
          <a:p>
            <a:r>
              <a:rPr lang="en-US" sz="3200" dirty="0"/>
              <a:t>Proposed 394 MHz Crab Cavity for the EIC Project (cont.)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EFA51A-A043-F39E-777C-397F9674526B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2BB26E-FF2C-19DB-79AA-8467710C2B22}"/>
              </a:ext>
            </a:extLst>
          </p:cNvPr>
          <p:cNvSpPr txBox="1"/>
          <p:nvPr/>
        </p:nvSpPr>
        <p:spPr>
          <a:xfrm>
            <a:off x="624796" y="881943"/>
            <a:ext cx="9111987" cy="3134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Coaxial Coupler with SOM high-pass filter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SOM are coupled only to the input waveguide port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The overall length reduced to be less that 3000 mm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US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lvl="1">
              <a:lnSpc>
                <a:spcPct val="90000"/>
              </a:lnSpc>
              <a:spcBef>
                <a:spcPts val="600"/>
              </a:spcBef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963FE5-6530-90B8-039A-95BA2647F720}"/>
              </a:ext>
            </a:extLst>
          </p:cNvPr>
          <p:cNvGrpSpPr/>
          <p:nvPr/>
        </p:nvGrpSpPr>
        <p:grpSpPr>
          <a:xfrm>
            <a:off x="590622" y="2494347"/>
            <a:ext cx="4155791" cy="1860942"/>
            <a:chOff x="7415070" y="1780881"/>
            <a:chExt cx="4155791" cy="186094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2A06B3-9E05-37EA-5A76-663FEA0AC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15070" y="1780881"/>
              <a:ext cx="4010116" cy="1435297"/>
            </a:xfrm>
            <a:prstGeom prst="rect">
              <a:avLst/>
            </a:prstGeom>
          </p:spPr>
        </p:pic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E7BB0CC-2931-EE38-DD3B-DF9FB560DF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9247" y="2732168"/>
              <a:ext cx="3801614" cy="909655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C0D373C-55BE-92E8-6F73-9F7C6380BA3F}"/>
                </a:ext>
              </a:extLst>
            </p:cNvPr>
            <p:cNvSpPr/>
            <p:nvPr/>
          </p:nvSpPr>
          <p:spPr>
            <a:xfrm rot="20744034">
              <a:off x="8305479" y="3022857"/>
              <a:ext cx="117477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&lt; 3000 mm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7F3A8D2-7E0C-67AA-3048-863E3D5F4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6250" y="4513582"/>
            <a:ext cx="2703433" cy="193785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8F45002-9C12-CDC7-98A2-60F2C530B9EC}"/>
              </a:ext>
            </a:extLst>
          </p:cNvPr>
          <p:cNvSpPr txBox="1"/>
          <p:nvPr/>
        </p:nvSpPr>
        <p:spPr>
          <a:xfrm>
            <a:off x="894904" y="2081792"/>
            <a:ext cx="474284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QMiR Cavity  with compact coaxial HOM loads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F44E75F-4B4C-EBBA-48EF-07BBAAA9C9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513" r="9823"/>
          <a:stretch/>
        </p:blipFill>
        <p:spPr>
          <a:xfrm>
            <a:off x="6866997" y="4141857"/>
            <a:ext cx="4029666" cy="11233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8BE49F7-60F5-7DED-BDC6-4AFDDD5D7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619" y="1285833"/>
            <a:ext cx="4420783" cy="289238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165CC5F-8187-41BC-7C98-18626A89BE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619" y="5410656"/>
            <a:ext cx="4744979" cy="84117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8CCD07E-FA1C-3768-FFF3-68D218B2F346}"/>
              </a:ext>
            </a:extLst>
          </p:cNvPr>
          <p:cNvSpPr txBox="1"/>
          <p:nvPr/>
        </p:nvSpPr>
        <p:spPr>
          <a:xfrm>
            <a:off x="7393623" y="970309"/>
            <a:ext cx="319677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nn-NO" sz="1400" b="1" dirty="0"/>
              <a:t>Same Order Modes (SOM) Damping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6563235B-1DB4-713A-5572-E767A1287C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342" y="4435346"/>
            <a:ext cx="2579594" cy="195061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0A814F2-0902-A53C-21BE-67017B7307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8887" y="2250625"/>
            <a:ext cx="1004924" cy="9524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C79ABB8-5308-9083-FEBE-26348627D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06656" y="3285533"/>
            <a:ext cx="1067929" cy="10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26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98EC8-2D66-D267-902C-0E1FC7698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08F91B-5729-2108-7254-97C35E2FE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66" y="302974"/>
            <a:ext cx="9427782" cy="433527"/>
          </a:xfrm>
        </p:spPr>
        <p:txBody>
          <a:bodyPr/>
          <a:lstStyle/>
          <a:p>
            <a:r>
              <a:rPr lang="en-US" sz="3200" dirty="0"/>
              <a:t>Proposed 394 MHz Crab Cavity for the EIC Project (cont.)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C42E7-3CFB-CA00-915F-AB8B0285E32D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1306AC-211A-7F55-3157-9FA3536D7D41}"/>
              </a:ext>
            </a:extLst>
          </p:cNvPr>
          <p:cNvSpPr txBox="1"/>
          <p:nvPr/>
        </p:nvSpPr>
        <p:spPr>
          <a:xfrm>
            <a:off x="624796" y="881943"/>
            <a:ext cx="6453715" cy="1044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HOM Spectrum Summary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Monopole HOMs are mostly loaded onto the CC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Cavity is HOM free above 600 MHz (!)</a:t>
            </a:r>
            <a:endParaRPr lang="en-GB" sz="1600" dirty="0">
              <a:solidFill>
                <a:srgbClr val="0F3E9B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F520873-CBC0-0161-08C0-1740822A6E12}"/>
              </a:ext>
            </a:extLst>
          </p:cNvPr>
          <p:cNvSpPr txBox="1"/>
          <p:nvPr/>
        </p:nvSpPr>
        <p:spPr>
          <a:xfrm>
            <a:off x="1667588" y="2072223"/>
            <a:ext cx="319677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HOMs with highest (R/Q)*Q values</a:t>
            </a: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EB6034-C200-8BAB-AB78-3530E6B75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41" y="2475475"/>
            <a:ext cx="6453715" cy="1248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A55E8B-008C-D035-5EC0-A4928893D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16" y="3913489"/>
            <a:ext cx="6079163" cy="11152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0DC3C-BDBE-0E3F-88D9-AB6CF74D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645" y="1709809"/>
            <a:ext cx="3706154" cy="20498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D908AF-19B1-1778-55D2-42B775FC856B}"/>
              </a:ext>
            </a:extLst>
          </p:cNvPr>
          <p:cNvSpPr txBox="1"/>
          <p:nvPr/>
        </p:nvSpPr>
        <p:spPr>
          <a:xfrm>
            <a:off x="8502461" y="1256590"/>
            <a:ext cx="246864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HOM with Qext &gt; 100</a:t>
            </a:r>
            <a:endParaRPr lang="en-US" sz="1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CB653E-521A-070F-8BBA-4937E751A6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042" y="3913489"/>
            <a:ext cx="4263659" cy="10667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722773B-CAFF-C5CF-B5BE-05CF9E69694D}"/>
              </a:ext>
            </a:extLst>
          </p:cNvPr>
          <p:cNvSpPr txBox="1"/>
          <p:nvPr/>
        </p:nvSpPr>
        <p:spPr>
          <a:xfrm>
            <a:off x="635016" y="5087868"/>
            <a:ext cx="854945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C00000"/>
                </a:solidFill>
              </a:rPr>
              <a:t>QMIR with a compact CC is suited for the EIC Crab Cavity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Cavity scaled and re-optimized for 394 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Design is radially compact (&lt;0.35 m) and simple;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Single QMiR can provide nominal 4.75 MV kick for EIC proton bunch;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SOM/HOM are damped below EIC specifications;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4212880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366E2-6A65-193E-2F05-BC82BD087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115678-543C-525C-1B0D-5B4ECBF926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9479" y="770312"/>
            <a:ext cx="10838037" cy="5586038"/>
          </a:xfrm>
        </p:spPr>
        <p:txBody>
          <a:bodyPr/>
          <a:lstStyle/>
          <a:p>
            <a:pPr marL="796925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F3E9B"/>
                </a:solidFill>
              </a:rPr>
              <a:t>Coaxial couplers are a solution that can benefit many SRF applications</a:t>
            </a:r>
            <a:endParaRPr lang="en-US" dirty="0">
              <a:solidFill>
                <a:srgbClr val="0F3E9B"/>
              </a:solidFill>
            </a:endParaRPr>
          </a:p>
          <a:p>
            <a:pPr marL="1254125" lvl="1" indent="-457200"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CC provides strong omnidirectional coupling with cavity HOMs;</a:t>
            </a:r>
          </a:p>
          <a:p>
            <a:pPr marL="1254125" lvl="1" indent="-457200"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Half-Septum is effectively a high-pass filter to reject the operating mode;</a:t>
            </a:r>
          </a:p>
          <a:p>
            <a:pPr marL="1254125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CC simplifies mechanical design of HOM feedthroughs (</a:t>
            </a:r>
            <a:r>
              <a:rPr lang="en-US" sz="2400" strike="sngStrike" dirty="0">
                <a:solidFill>
                  <a:srgbClr val="0F3E9B"/>
                </a:solidFill>
              </a:rPr>
              <a:t>notch filter</a:t>
            </a:r>
            <a:r>
              <a:rPr lang="en-US" sz="2400" dirty="0">
                <a:solidFill>
                  <a:srgbClr val="0F3E9B"/>
                </a:solidFill>
              </a:rPr>
              <a:t>);</a:t>
            </a:r>
          </a:p>
          <a:p>
            <a:pPr marL="1254125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CC can be designed to be in MP free zone</a:t>
            </a:r>
          </a:p>
          <a:p>
            <a:pPr marL="796925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0F3E9B"/>
                </a:solidFill>
              </a:rPr>
              <a:t>Practical examples of CC HOM damping </a:t>
            </a:r>
            <a:endParaRPr lang="en-US" dirty="0">
              <a:solidFill>
                <a:srgbClr val="0F3E9B"/>
              </a:solidFill>
            </a:endParaRPr>
          </a:p>
          <a:p>
            <a:pPr marL="1254125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SRF resonator with CC designed as alternative tunable 53-MHz MI cavity;</a:t>
            </a:r>
          </a:p>
          <a:p>
            <a:pPr marL="1254125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QMiR crab cavity with CC scaled to 394 MHz frequency for EIC project;</a:t>
            </a:r>
          </a:p>
          <a:p>
            <a:pPr marL="796925" indent="-45720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accent6"/>
                </a:solidFill>
              </a:rPr>
              <a:t>Coaxial Couper is a compact and effective solution for damping HOMs in Low Frequency SRF cavities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4718E3-A6B5-E30B-1D1F-D18912C8C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41" y="365760"/>
            <a:ext cx="9994393" cy="433527"/>
          </a:xfrm>
        </p:spPr>
        <p:txBody>
          <a:bodyPr/>
          <a:lstStyle/>
          <a:p>
            <a:r>
              <a:rPr lang="en-US" sz="3200" dirty="0"/>
              <a:t>Conclusions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D05659-E5AB-B700-B8D2-F396DCCF5C38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651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DFD50-5F54-9303-D553-FDA7E8C46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15FEB7A-6674-4700-B27B-D74CAA081529}"/>
              </a:ext>
            </a:extLst>
          </p:cNvPr>
          <p:cNvSpPr txBox="1">
            <a:spLocks/>
          </p:cNvSpPr>
          <p:nvPr/>
        </p:nvSpPr>
        <p:spPr>
          <a:xfrm>
            <a:off x="390983" y="44143"/>
            <a:ext cx="9938585" cy="19296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Acknowledgements</a:t>
            </a:r>
          </a:p>
          <a:p>
            <a:endParaRPr lang="en-US" sz="3200" dirty="0"/>
          </a:p>
          <a:p>
            <a:r>
              <a:rPr lang="en-US" sz="2400" dirty="0"/>
              <a:t>We extend our thanks to our colleagues at JLab and BNL for fruitful discussions on the design of the SRF cavities for the EIC project.</a:t>
            </a:r>
          </a:p>
        </p:txBody>
      </p:sp>
    </p:spTree>
    <p:extLst>
      <p:ext uri="{BB962C8B-B14F-4D97-AF65-F5344CB8AC3E}">
        <p14:creationId xmlns:p14="http://schemas.microsoft.com/office/powerpoint/2010/main" val="367800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EB2DB3-F638-11AE-67E9-0F6EACB665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19" y="1057551"/>
            <a:ext cx="10405242" cy="55860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F3E9B"/>
                </a:solidFill>
              </a:rPr>
              <a:t>HOM Damping in Low Frequency SRF Cavities </a:t>
            </a:r>
          </a:p>
          <a:p>
            <a:pPr marL="796925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3E9B"/>
                </a:solidFill>
              </a:rPr>
              <a:t>Motivation/Questions;</a:t>
            </a:r>
          </a:p>
          <a:p>
            <a:pPr marL="796925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3E9B"/>
                </a:solidFill>
              </a:rPr>
              <a:t>HOM specifics in oversized SRF cavities;</a:t>
            </a:r>
          </a:p>
          <a:p>
            <a:pPr marL="796925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3E9B"/>
                </a:solidFill>
              </a:rPr>
              <a:t>Ideas for an on-beamline-axis coaxial HOM coupler:</a:t>
            </a:r>
          </a:p>
          <a:p>
            <a:pPr marL="1254125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Omnidirectional HOM coupling</a:t>
            </a:r>
          </a:p>
          <a:p>
            <a:pPr marL="1254125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Half-septum coaxial coupler</a:t>
            </a:r>
          </a:p>
          <a:p>
            <a:pPr marL="1254125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Rejection of the operating mode</a:t>
            </a:r>
          </a:p>
          <a:p>
            <a:pPr marL="796925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3E9B"/>
                </a:solidFill>
              </a:rPr>
              <a:t>Examples of coaxial HOM designs:</a:t>
            </a:r>
          </a:p>
          <a:p>
            <a:pPr marL="1254125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53 MHz SRF alternative for the Fermilab Main Injector (MI) system</a:t>
            </a:r>
          </a:p>
          <a:p>
            <a:pPr marL="1254125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394 MHz EIC Crab Cavity</a:t>
            </a:r>
          </a:p>
          <a:p>
            <a:pPr marL="796925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F3E9B"/>
                </a:solidFill>
              </a:rPr>
              <a:t>Conclusions</a:t>
            </a:r>
          </a:p>
          <a:p>
            <a:pPr lvl="3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1D8664-EB35-1797-2738-0416254DE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41" y="365760"/>
            <a:ext cx="9994393" cy="433527"/>
          </a:xfrm>
        </p:spPr>
        <p:txBody>
          <a:bodyPr/>
          <a:lstStyle/>
          <a:p>
            <a:r>
              <a:rPr lang="en-US" sz="3200" dirty="0"/>
              <a:t>OUTLINE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F8FCF-8ED5-711F-B69E-2357E826614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97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BEF5E-BBD2-AB11-523C-F0FE96C69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2059CE-E7D9-DE2C-AE37-47488DAB1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41" y="365760"/>
            <a:ext cx="9994393" cy="433527"/>
          </a:xfrm>
        </p:spPr>
        <p:txBody>
          <a:bodyPr/>
          <a:lstStyle/>
          <a:p>
            <a:r>
              <a:rPr lang="en-US" sz="3200" dirty="0"/>
              <a:t>MOTIVATION AND QUESTIONS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77BA48-DD25-3405-DBA6-C2BCC83181B6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3DC79-D6AA-F750-66D6-8C882E6B60AA}"/>
              </a:ext>
            </a:extLst>
          </p:cNvPr>
          <p:cNvSpPr/>
          <p:nvPr/>
        </p:nvSpPr>
        <p:spPr>
          <a:xfrm>
            <a:off x="856695" y="813714"/>
            <a:ext cx="8407124" cy="5950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Applications of Low Frequency SRF cavities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Acceleration of low-beta particles in proton and ion linacs;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Accelerating cavities for Storage Rings;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Deflecting/crab cavities 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Limitations of LF cavities with conventional HOM dampers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Cavity space is limited in sizes (both transverse and longitudinal) 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Complexity of the HOM couplers and feedthroughs (loops &amp; notch filter)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Reliable HOM power extraction requires multiple HOM-coupler ports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Difficult to operate the rejection scheme.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Compact coaxial HOM damper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Coaxial coupler is a compact version of the folded Waveguide (WG) coupler;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Coaxial gap provides good coupling with HOMs;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Simple antenna feedthroughs;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HOM absorber can be directly incorporated to the coupler;</a:t>
            </a:r>
          </a:p>
          <a:p>
            <a:pPr marL="457200" indent="-45720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F3E9B"/>
                </a:solidFill>
              </a:rPr>
              <a:t>Questions: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Rejection of the operating mode;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Multipacting in the coaxial line;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Broadband wake-fields damping;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Dipole HOM with arbitrary polarization;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3E9B"/>
                </a:solidFill>
              </a:rPr>
              <a:t>Mechanical design and fabrication;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092F4F-60C6-C39E-F1F5-9E4A6C966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415" y="4369248"/>
            <a:ext cx="2251239" cy="1952779"/>
          </a:xfrm>
          <a:prstGeom prst="rect">
            <a:avLst/>
          </a:prstGeo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A99527B2-BD65-E3B4-BF1C-282DB3A855B9}"/>
              </a:ext>
            </a:extLst>
          </p:cNvPr>
          <p:cNvSpPr/>
          <p:nvPr/>
        </p:nvSpPr>
        <p:spPr>
          <a:xfrm>
            <a:off x="10350010" y="3539877"/>
            <a:ext cx="484632" cy="72955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D6B4A4-27D5-D889-E345-FD7419991E47}"/>
              </a:ext>
            </a:extLst>
          </p:cNvPr>
          <p:cNvGrpSpPr/>
          <p:nvPr/>
        </p:nvGrpSpPr>
        <p:grpSpPr>
          <a:xfrm>
            <a:off x="9461363" y="503019"/>
            <a:ext cx="1953978" cy="3064096"/>
            <a:chOff x="9461363" y="503019"/>
            <a:chExt cx="1953978" cy="30640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3C7C65-1A56-DF9D-9B71-127E9A589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61363" y="503019"/>
              <a:ext cx="1953978" cy="909528"/>
            </a:xfrm>
            <a:prstGeom prst="rect">
              <a:avLst/>
            </a:prstGeom>
            <a:ln>
              <a:solidFill>
                <a:schemeClr val="dk1"/>
              </a:solidFill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95A9A8F-1687-D0C2-0AE1-DF745A396D2B}"/>
                </a:ext>
              </a:extLst>
            </p:cNvPr>
            <p:cNvGrpSpPr/>
            <p:nvPr/>
          </p:nvGrpSpPr>
          <p:grpSpPr>
            <a:xfrm>
              <a:off x="9513142" y="1512362"/>
              <a:ext cx="1902199" cy="2054753"/>
              <a:chOff x="9513142" y="1512362"/>
              <a:chExt cx="1902199" cy="205475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F7D725E6-9B1F-FD44-5850-B4A06D4750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13142" y="1843247"/>
                <a:ext cx="1902199" cy="1723868"/>
              </a:xfrm>
              <a:prstGeom prst="rect">
                <a:avLst/>
              </a:prstGeom>
              <a:ln>
                <a:solidFill>
                  <a:schemeClr val="dk1"/>
                </a:solidFill>
              </a:ln>
            </p:spPr>
          </p:pic>
          <p:sp>
            <p:nvSpPr>
              <p:cNvPr id="11" name="Cross 10">
                <a:extLst>
                  <a:ext uri="{FF2B5EF4-FFF2-40B4-BE49-F238E27FC236}">
                    <a16:creationId xmlns:a16="http://schemas.microsoft.com/office/drawing/2014/main" id="{18F93FB8-E3F5-A7F8-1A6C-02001E89D94E}"/>
                  </a:ext>
                </a:extLst>
              </p:cNvPr>
              <p:cNvSpPr/>
              <p:nvPr/>
            </p:nvSpPr>
            <p:spPr>
              <a:xfrm>
                <a:off x="10351626" y="1512362"/>
                <a:ext cx="242316" cy="233330"/>
              </a:xfrm>
              <a:prstGeom prst="plus">
                <a:avLst>
                  <a:gd name="adj" fmla="val 45690"/>
                </a:avLst>
              </a:prstGeom>
              <a:ln>
                <a:solidFill>
                  <a:schemeClr val="dk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293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CB2FC-1EF9-802B-D314-59F786542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253C4F-1217-E673-2286-50E43AD7C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66" y="302974"/>
            <a:ext cx="6344046" cy="433527"/>
          </a:xfrm>
        </p:spPr>
        <p:txBody>
          <a:bodyPr/>
          <a:lstStyle/>
          <a:p>
            <a:r>
              <a:rPr lang="en-US" sz="3200" dirty="0"/>
              <a:t>Basic Idea of the Coaxial Coupler (CC)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5B333A-21B5-12C4-FE6A-1F926032E05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AE9F8-7079-F82E-4C59-52FC73A03331}"/>
              </a:ext>
            </a:extLst>
          </p:cNvPr>
          <p:cNvSpPr txBox="1"/>
          <p:nvPr/>
        </p:nvSpPr>
        <p:spPr>
          <a:xfrm>
            <a:off x="365875" y="835640"/>
            <a:ext cx="8431911" cy="5778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Oversized coaxial gap is a multimoded transmission line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F3E9B"/>
                </a:solidFill>
              </a:rPr>
              <a:t>TEM mode:  no cut off frequency;  coupled with cavity monopole HOM modes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F3E9B"/>
                </a:solidFill>
              </a:rPr>
              <a:t>TE</a:t>
            </a:r>
            <a:r>
              <a:rPr lang="en-GB" sz="1600" baseline="-25000" dirty="0">
                <a:solidFill>
                  <a:srgbClr val="0F3E9B"/>
                </a:solidFill>
              </a:rPr>
              <a:t>20</a:t>
            </a:r>
            <a:r>
              <a:rPr lang="en-GB" sz="1600" dirty="0">
                <a:solidFill>
                  <a:srgbClr val="0F3E9B"/>
                </a:solidFill>
              </a:rPr>
              <a:t> mode:  </a:t>
            </a:r>
            <a:r>
              <a:rPr lang="el-GR" sz="1600" dirty="0">
                <a:solidFill>
                  <a:srgbClr val="0F3E9B"/>
                </a:solidFill>
              </a:rPr>
              <a:t>λ</a:t>
            </a:r>
            <a:r>
              <a:rPr lang="en-GB" sz="1600" baseline="-25000" dirty="0">
                <a:solidFill>
                  <a:srgbClr val="0F3E9B"/>
                </a:solidFill>
              </a:rPr>
              <a:t>c</a:t>
            </a:r>
            <a:r>
              <a:rPr lang="en-GB" sz="1600" dirty="0">
                <a:solidFill>
                  <a:srgbClr val="0F3E9B"/>
                </a:solidFill>
              </a:rPr>
              <a:t> ≈ </a:t>
            </a:r>
            <a:r>
              <a:rPr lang="el-GR" sz="1600" dirty="0">
                <a:solidFill>
                  <a:srgbClr val="0F3E9B"/>
                </a:solidFill>
              </a:rPr>
              <a:t>π</a:t>
            </a:r>
            <a:r>
              <a:rPr lang="en-GB" sz="1600" dirty="0">
                <a:solidFill>
                  <a:srgbClr val="0F3E9B"/>
                </a:solidFill>
              </a:rPr>
              <a:t>*(R</a:t>
            </a:r>
            <a:r>
              <a:rPr lang="en-GB" sz="1600" baseline="-25000" dirty="0">
                <a:solidFill>
                  <a:srgbClr val="0F3E9B"/>
                </a:solidFill>
              </a:rPr>
              <a:t>1</a:t>
            </a:r>
            <a:r>
              <a:rPr lang="en-GB" sz="1600" dirty="0">
                <a:solidFill>
                  <a:srgbClr val="0F3E9B"/>
                </a:solidFill>
              </a:rPr>
              <a:t>+ R</a:t>
            </a:r>
            <a:r>
              <a:rPr lang="en-GB" sz="1600" baseline="-25000" dirty="0">
                <a:solidFill>
                  <a:srgbClr val="0F3E9B"/>
                </a:solidFill>
              </a:rPr>
              <a:t>2</a:t>
            </a:r>
            <a:r>
              <a:rPr lang="en-GB" sz="1600" dirty="0">
                <a:solidFill>
                  <a:srgbClr val="0F3E9B"/>
                </a:solidFill>
              </a:rPr>
              <a:t>);  coupled with cavity dipole HOMs (arb. polarization)</a:t>
            </a: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Selective coupling with the cavity modes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By adjusting the coaxial radii, we can set all HOMs to be above the TE</a:t>
            </a:r>
            <a:r>
              <a:rPr lang="en-US" sz="1600" baseline="-25000" dirty="0">
                <a:solidFill>
                  <a:srgbClr val="0F3E9B"/>
                </a:solidFill>
              </a:rPr>
              <a:t>20</a:t>
            </a:r>
            <a:r>
              <a:rPr lang="en-US" sz="1600" dirty="0">
                <a:solidFill>
                  <a:srgbClr val="0F3E9B"/>
                </a:solidFill>
              </a:rPr>
              <a:t> cutoff;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No coupling with the lower order and operating dipole TE modes;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E9B"/>
              </a:solidFill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E9B"/>
              </a:solidFill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E9B"/>
              </a:solidFill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E9B"/>
              </a:solidFill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E9B"/>
              </a:solidFill>
            </a:endParaRP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E9B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</a:rPr>
              <a:t>CC can be used as a HOM damper for Crab Cavities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In the 1990s, a CC-type HOM coupler was proposed for use in the KEKB crab cavities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183531-992E-F086-29F4-8FEB1A1A3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38" y="1507382"/>
            <a:ext cx="1140886" cy="1072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B6452-E1B0-0A1A-D1E1-929AF8BE9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589" y="1507382"/>
            <a:ext cx="1140886" cy="10728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C3231A-A88C-A37B-41BD-65D3019C8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5017" y="1518624"/>
            <a:ext cx="1128931" cy="10615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31692-8EE3-E43C-B3F1-CC3033E01740}"/>
              </a:ext>
            </a:extLst>
          </p:cNvPr>
          <p:cNvSpPr txBox="1"/>
          <p:nvPr/>
        </p:nvSpPr>
        <p:spPr>
          <a:xfrm>
            <a:off x="1448904" y="1151599"/>
            <a:ext cx="114088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TEM-Mode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41131C-92DE-792F-121B-E696B8D82AD2}"/>
              </a:ext>
            </a:extLst>
          </p:cNvPr>
          <p:cNvSpPr txBox="1"/>
          <p:nvPr/>
        </p:nvSpPr>
        <p:spPr>
          <a:xfrm>
            <a:off x="9380394" y="783198"/>
            <a:ext cx="154436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KEKB Crab Cavity*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822195-D02E-C04A-38A9-9C106BA955E8}"/>
              </a:ext>
            </a:extLst>
          </p:cNvPr>
          <p:cNvSpPr txBox="1"/>
          <p:nvPr/>
        </p:nvSpPr>
        <p:spPr>
          <a:xfrm>
            <a:off x="4492758" y="1141164"/>
            <a:ext cx="200628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TE</a:t>
            </a:r>
            <a:r>
              <a:rPr lang="en-US" sz="1400" baseline="-25000" dirty="0"/>
              <a:t>20</a:t>
            </a:r>
            <a:r>
              <a:rPr lang="en-US" sz="1400" dirty="0"/>
              <a:t>-Mode (Dipole)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4223C3A-6724-F900-8015-4ACA6747D231}"/>
              </a:ext>
            </a:extLst>
          </p:cNvPr>
          <p:cNvCxnSpPr>
            <a:cxnSpLocks/>
          </p:cNvCxnSpPr>
          <p:nvPr/>
        </p:nvCxnSpPr>
        <p:spPr>
          <a:xfrm flipV="1">
            <a:off x="1324304" y="2043793"/>
            <a:ext cx="1393672" cy="4515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3DA9B8B-537D-4AEE-5092-09786E993F0A}"/>
              </a:ext>
            </a:extLst>
          </p:cNvPr>
          <p:cNvSpPr txBox="1"/>
          <p:nvPr/>
        </p:nvSpPr>
        <p:spPr>
          <a:xfrm>
            <a:off x="930304" y="1747852"/>
            <a:ext cx="6458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H-sym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0B0965-FA48-2F9D-75FC-AE79AFCCBC18}"/>
              </a:ext>
            </a:extLst>
          </p:cNvPr>
          <p:cNvCxnSpPr>
            <a:cxnSpLocks/>
          </p:cNvCxnSpPr>
          <p:nvPr/>
        </p:nvCxnSpPr>
        <p:spPr>
          <a:xfrm flipH="1">
            <a:off x="2076481" y="1433461"/>
            <a:ext cx="4568" cy="1261241"/>
          </a:xfrm>
          <a:prstGeom prst="line">
            <a:avLst/>
          </a:prstGeom>
          <a:ln w="12700"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828A601-33F7-4519-B5F2-9B1B326945EC}"/>
              </a:ext>
            </a:extLst>
          </p:cNvPr>
          <p:cNvSpPr txBox="1"/>
          <p:nvPr/>
        </p:nvSpPr>
        <p:spPr>
          <a:xfrm>
            <a:off x="2070669" y="2540654"/>
            <a:ext cx="7474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H-sym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3C6F6EF-D838-4DAF-F228-0D0C90CA93BA}"/>
              </a:ext>
            </a:extLst>
          </p:cNvPr>
          <p:cNvCxnSpPr>
            <a:cxnSpLocks/>
          </p:cNvCxnSpPr>
          <p:nvPr/>
        </p:nvCxnSpPr>
        <p:spPr>
          <a:xfrm flipV="1">
            <a:off x="3476998" y="2043793"/>
            <a:ext cx="1393672" cy="4515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169B76D-870B-5D0C-0895-CA37065277A1}"/>
              </a:ext>
            </a:extLst>
          </p:cNvPr>
          <p:cNvSpPr txBox="1"/>
          <p:nvPr/>
        </p:nvSpPr>
        <p:spPr>
          <a:xfrm>
            <a:off x="3082998" y="1747852"/>
            <a:ext cx="6458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H-sym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4297709-4E57-62D5-EDA8-16BFDAF17607}"/>
              </a:ext>
            </a:extLst>
          </p:cNvPr>
          <p:cNvCxnSpPr>
            <a:cxnSpLocks/>
          </p:cNvCxnSpPr>
          <p:nvPr/>
        </p:nvCxnSpPr>
        <p:spPr>
          <a:xfrm flipH="1">
            <a:off x="4229175" y="1433461"/>
            <a:ext cx="4568" cy="1261241"/>
          </a:xfrm>
          <a:prstGeom prst="line">
            <a:avLst/>
          </a:prstGeom>
          <a:ln w="12700"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784217D-4F42-8DBE-76F4-92B38D672F96}"/>
              </a:ext>
            </a:extLst>
          </p:cNvPr>
          <p:cNvSpPr txBox="1"/>
          <p:nvPr/>
        </p:nvSpPr>
        <p:spPr>
          <a:xfrm>
            <a:off x="4223363" y="2540654"/>
            <a:ext cx="7474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E-sym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DD1F712-24A2-909B-11F1-111889624568}"/>
              </a:ext>
            </a:extLst>
          </p:cNvPr>
          <p:cNvCxnSpPr>
            <a:cxnSpLocks/>
          </p:cNvCxnSpPr>
          <p:nvPr/>
        </p:nvCxnSpPr>
        <p:spPr>
          <a:xfrm flipV="1">
            <a:off x="5456983" y="2043793"/>
            <a:ext cx="1393672" cy="4515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DA03004-C4B4-8081-18AA-341A12CD3FD0}"/>
              </a:ext>
            </a:extLst>
          </p:cNvPr>
          <p:cNvSpPr txBox="1"/>
          <p:nvPr/>
        </p:nvSpPr>
        <p:spPr>
          <a:xfrm>
            <a:off x="5062983" y="1747852"/>
            <a:ext cx="64586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E-sym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95B63CD-BC30-3E7A-7889-B980E999A651}"/>
              </a:ext>
            </a:extLst>
          </p:cNvPr>
          <p:cNvCxnSpPr>
            <a:cxnSpLocks/>
          </p:cNvCxnSpPr>
          <p:nvPr/>
        </p:nvCxnSpPr>
        <p:spPr>
          <a:xfrm flipH="1">
            <a:off x="6209160" y="1433461"/>
            <a:ext cx="4568" cy="1261241"/>
          </a:xfrm>
          <a:prstGeom prst="line">
            <a:avLst/>
          </a:prstGeom>
          <a:ln w="12700">
            <a:prstDash val="dash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C0D4B39D-0B40-D512-DA7E-DE383D69BEAE}"/>
              </a:ext>
            </a:extLst>
          </p:cNvPr>
          <p:cNvSpPr txBox="1"/>
          <p:nvPr/>
        </p:nvSpPr>
        <p:spPr>
          <a:xfrm>
            <a:off x="6203348" y="2540654"/>
            <a:ext cx="7474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H-sym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22CF1F7-1C77-7118-2BA1-ED8B88DA6865}"/>
              </a:ext>
            </a:extLst>
          </p:cNvPr>
          <p:cNvGrpSpPr>
            <a:grpSpLocks noChangeAspect="1"/>
          </p:cNvGrpSpPr>
          <p:nvPr/>
        </p:nvGrpSpPr>
        <p:grpSpPr>
          <a:xfrm>
            <a:off x="1240624" y="4639295"/>
            <a:ext cx="5261645" cy="1322144"/>
            <a:chOff x="1367049" y="4566456"/>
            <a:chExt cx="5869826" cy="147496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B81185E-C7CB-D2C4-B3D2-C08D0DE5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7049" y="4579181"/>
              <a:ext cx="1169827" cy="138741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FE521B-E244-19F7-7453-8889A1DC4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46498" y="4579181"/>
              <a:ext cx="1232916" cy="146224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D9770D2-0275-9FD3-BCC5-EE88DC19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4970" y="4566456"/>
              <a:ext cx="1201905" cy="1443655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F800400-DF99-BE79-00E2-122D125F1535}"/>
              </a:ext>
            </a:extLst>
          </p:cNvPr>
          <p:cNvSpPr txBox="1"/>
          <p:nvPr/>
        </p:nvSpPr>
        <p:spPr>
          <a:xfrm>
            <a:off x="1263610" y="4447450"/>
            <a:ext cx="180677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Operating Dipole Mode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8D9F2B-334D-FFE9-E8F0-02B732D4992F}"/>
              </a:ext>
            </a:extLst>
          </p:cNvPr>
          <p:cNvSpPr txBox="1"/>
          <p:nvPr/>
        </p:nvSpPr>
        <p:spPr>
          <a:xfrm>
            <a:off x="4614660" y="4431979"/>
            <a:ext cx="216315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HOMs above the TE</a:t>
            </a:r>
            <a:r>
              <a:rPr lang="en-US" sz="1200" b="1" baseline="-25000" dirty="0"/>
              <a:t>20</a:t>
            </a:r>
            <a:r>
              <a:rPr lang="en-US" sz="1200" b="1" dirty="0"/>
              <a:t> cutoff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FAE738-7384-4003-2A28-DD236F003C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9029" y="1081333"/>
            <a:ext cx="3426219" cy="1818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9E7EB7-89A6-B9F4-855B-FB5336000E54}"/>
              </a:ext>
            </a:extLst>
          </p:cNvPr>
          <p:cNvSpPr txBox="1"/>
          <p:nvPr/>
        </p:nvSpPr>
        <p:spPr>
          <a:xfrm>
            <a:off x="8479029" y="2957628"/>
            <a:ext cx="334709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[*] K. Hosoyama et al., “Development of the KEK-B Superconducting Crab Cavity”, EPAC08, THXM02,  2008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E0569A-6485-B2E9-9009-D9ADC706D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9045" y="3903571"/>
            <a:ext cx="2769914" cy="991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1CC9AB-5D8A-CECC-668F-128F2FD23EB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979" r="20697" b="21744"/>
          <a:stretch>
            <a:fillRect/>
          </a:stretch>
        </p:blipFill>
        <p:spPr>
          <a:xfrm>
            <a:off x="8732695" y="5036508"/>
            <a:ext cx="2726264" cy="7461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15E801A-145A-263F-E7B8-F91D17D3D756}"/>
              </a:ext>
            </a:extLst>
          </p:cNvPr>
          <p:cNvSpPr txBox="1"/>
          <p:nvPr/>
        </p:nvSpPr>
        <p:spPr>
          <a:xfrm>
            <a:off x="8534635" y="3528635"/>
            <a:ext cx="325159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/>
              <a:t>QMiR Crab Cavity operated by the TE-mode</a:t>
            </a:r>
            <a:r>
              <a:rPr lang="en-US" sz="1200" b="1" baseline="30000" dirty="0"/>
              <a:t>#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36A421-714C-290E-FFB4-188F57164FE1}"/>
              </a:ext>
            </a:extLst>
          </p:cNvPr>
          <p:cNvSpPr txBox="1"/>
          <p:nvPr/>
        </p:nvSpPr>
        <p:spPr>
          <a:xfrm>
            <a:off x="8797786" y="5933370"/>
            <a:ext cx="2932816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[</a:t>
            </a:r>
            <a:r>
              <a:rPr lang="en-US" sz="1000" baseline="30000" dirty="0"/>
              <a:t>#</a:t>
            </a:r>
            <a:r>
              <a:rPr lang="en-US" sz="1000" dirty="0"/>
              <a:t>] A. Lunin et al., “Design of a Quasi-waveguide Multi-cell Deflecting Cavity for the Advanced Photon Source,“ Physics Procedia, vol. 79, 2015</a:t>
            </a:r>
          </a:p>
        </p:txBody>
      </p:sp>
    </p:spTree>
    <p:extLst>
      <p:ext uri="{BB962C8B-B14F-4D97-AF65-F5344CB8AC3E}">
        <p14:creationId xmlns:p14="http://schemas.microsoft.com/office/powerpoint/2010/main" val="3381593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AE508-F628-EC36-B36B-43410B70A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0D2CCA-56C3-A98A-D9E8-CEA90772C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66" y="302974"/>
            <a:ext cx="6608907" cy="433527"/>
          </a:xfrm>
        </p:spPr>
        <p:txBody>
          <a:bodyPr/>
          <a:lstStyle/>
          <a:p>
            <a:r>
              <a:rPr lang="en-US" sz="3200" dirty="0"/>
              <a:t>Basic Idea of the Coaxial Coupler (cont.)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FA89E-DB30-3B11-37EA-CEA560DA0982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A9BEC-6E4B-4416-4445-CEED5D01E9CE}"/>
              </a:ext>
            </a:extLst>
          </p:cNvPr>
          <p:cNvSpPr txBox="1"/>
          <p:nvPr/>
        </p:nvSpPr>
        <p:spPr>
          <a:xfrm>
            <a:off x="634212" y="791725"/>
            <a:ext cx="7015217" cy="596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Half-Septum Coaxial Line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F3E9B"/>
                </a:solidFill>
              </a:rPr>
              <a:t>Folded Waveguide: No TEM mode(!);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F3E9B"/>
                </a:solidFill>
              </a:rPr>
              <a:t>TE</a:t>
            </a:r>
            <a:r>
              <a:rPr lang="en-GB" sz="1600" baseline="-25000" dirty="0">
                <a:solidFill>
                  <a:srgbClr val="0F3E9B"/>
                </a:solidFill>
              </a:rPr>
              <a:t>10</a:t>
            </a:r>
            <a:r>
              <a:rPr lang="en-GB" sz="1600" dirty="0">
                <a:solidFill>
                  <a:srgbClr val="0F3E9B"/>
                </a:solidFill>
              </a:rPr>
              <a:t> mode: </a:t>
            </a:r>
            <a:r>
              <a:rPr lang="el-GR" sz="1600" dirty="0">
                <a:solidFill>
                  <a:srgbClr val="0F3E9B"/>
                </a:solidFill>
              </a:rPr>
              <a:t>λ</a:t>
            </a:r>
            <a:r>
              <a:rPr lang="en-GB" sz="1600" baseline="-25000" dirty="0">
                <a:solidFill>
                  <a:srgbClr val="0F3E9B"/>
                </a:solidFill>
              </a:rPr>
              <a:t>c</a:t>
            </a:r>
            <a:r>
              <a:rPr lang="en-GB" sz="1600" dirty="0">
                <a:solidFill>
                  <a:srgbClr val="0F3E9B"/>
                </a:solidFill>
              </a:rPr>
              <a:t> ≈ 2</a:t>
            </a:r>
            <a:r>
              <a:rPr lang="el-GR" sz="1600" dirty="0">
                <a:solidFill>
                  <a:srgbClr val="0F3E9B"/>
                </a:solidFill>
              </a:rPr>
              <a:t>π</a:t>
            </a:r>
            <a:r>
              <a:rPr lang="en-GB" sz="1600" dirty="0">
                <a:solidFill>
                  <a:srgbClr val="0F3E9B"/>
                </a:solidFill>
              </a:rPr>
              <a:t>*(R</a:t>
            </a:r>
            <a:r>
              <a:rPr lang="en-GB" sz="1600" baseline="-25000" dirty="0">
                <a:solidFill>
                  <a:srgbClr val="0F3E9B"/>
                </a:solidFill>
              </a:rPr>
              <a:t>1</a:t>
            </a:r>
            <a:r>
              <a:rPr lang="en-GB" sz="1600" dirty="0">
                <a:solidFill>
                  <a:srgbClr val="0F3E9B"/>
                </a:solidFill>
              </a:rPr>
              <a:t>+ R</a:t>
            </a:r>
            <a:r>
              <a:rPr lang="en-GB" sz="1600" baseline="-25000" dirty="0">
                <a:solidFill>
                  <a:srgbClr val="0F3E9B"/>
                </a:solidFill>
              </a:rPr>
              <a:t>2</a:t>
            </a:r>
            <a:r>
              <a:rPr lang="en-GB" sz="1600" dirty="0">
                <a:solidFill>
                  <a:srgbClr val="0F3E9B"/>
                </a:solidFill>
              </a:rPr>
              <a:t>) </a:t>
            </a:r>
            <a:r>
              <a:rPr lang="en-GB" sz="1200" dirty="0">
                <a:solidFill>
                  <a:srgbClr val="0F3E9B"/>
                </a:solidFill>
                <a:sym typeface="Wingdings" panose="05000000000000000000" pitchFamily="2" charset="2"/>
              </a:rPr>
              <a:t></a:t>
            </a:r>
            <a:r>
              <a:rPr lang="en-GB" sz="1600" dirty="0">
                <a:solidFill>
                  <a:srgbClr val="0F3E9B"/>
                </a:solidFill>
              </a:rPr>
              <a:t> </a:t>
            </a:r>
            <a:r>
              <a:rPr lang="en-US" sz="1600" dirty="0">
                <a:solidFill>
                  <a:srgbClr val="0F3E9B"/>
                </a:solidFill>
              </a:rPr>
              <a:t>the cutoff frequency is half of the </a:t>
            </a:r>
            <a:r>
              <a:rPr lang="en-GB" sz="1600" dirty="0">
                <a:solidFill>
                  <a:srgbClr val="0F3E9B"/>
                </a:solidFill>
              </a:rPr>
              <a:t>TE</a:t>
            </a:r>
            <a:r>
              <a:rPr lang="en-GB" sz="1600" baseline="-25000" dirty="0">
                <a:solidFill>
                  <a:srgbClr val="0F3E9B"/>
                </a:solidFill>
              </a:rPr>
              <a:t>20</a:t>
            </a:r>
            <a:r>
              <a:rPr lang="en-US" sz="1600" dirty="0">
                <a:solidFill>
                  <a:srgbClr val="0F3E9B"/>
                </a:solidFill>
              </a:rPr>
              <a:t> (!)</a:t>
            </a: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Selective coupling with the cavity modes</a:t>
            </a:r>
          </a:p>
          <a:p>
            <a:pPr marL="8001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Rejection of the TM operating mode (below the cutoff)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Good coupling  with HOMs above the cutoff frequency</a:t>
            </a:r>
          </a:p>
          <a:p>
            <a:pPr marL="8001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F3E9B"/>
              </a:solidFill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en-US" sz="2000" b="1" dirty="0">
              <a:solidFill>
                <a:srgbClr val="0F3E9B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F3E9B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F3E9B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</a:rPr>
              <a:t>HSCC can be used as a HOM damper for acc. cavity</a:t>
            </a:r>
            <a:endParaRPr lang="en-US" sz="1600" dirty="0">
              <a:solidFill>
                <a:srgbClr val="0F3E9B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73449-BEF2-7524-0D39-5AF4AA22329E}"/>
              </a:ext>
            </a:extLst>
          </p:cNvPr>
          <p:cNvSpPr txBox="1"/>
          <p:nvPr/>
        </p:nvSpPr>
        <p:spPr>
          <a:xfrm>
            <a:off x="7882170" y="3927330"/>
            <a:ext cx="390659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On-axis Half-Septum Coaxial Coupler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654F637-A333-10E5-0876-058CB25BEB04}"/>
              </a:ext>
            </a:extLst>
          </p:cNvPr>
          <p:cNvGrpSpPr/>
          <p:nvPr/>
        </p:nvGrpSpPr>
        <p:grpSpPr>
          <a:xfrm>
            <a:off x="1193710" y="4938976"/>
            <a:ext cx="5795089" cy="1357030"/>
            <a:chOff x="1193710" y="4410104"/>
            <a:chExt cx="6011462" cy="14338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895C25-3A6A-480B-1A01-C58D395D9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710" y="4410104"/>
              <a:ext cx="1171292" cy="13292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E452F2-C0BC-E681-3DDA-A2C5F6C7C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6987" y="4449389"/>
              <a:ext cx="1220586" cy="13852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C56102-9EB7-5047-6BB9-30015C7E2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9913" y="4434743"/>
              <a:ext cx="1237187" cy="14040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FC4EF4E-7D41-6FD9-0201-9BFC1BA20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41709" y="4410104"/>
              <a:ext cx="1263463" cy="1433864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2B4FF69-30C0-AE80-6178-27FF00A67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647" y="4498258"/>
            <a:ext cx="1858092" cy="18580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8153E2F-1BCF-DD2B-0881-F84F67589D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64464" y="4498258"/>
            <a:ext cx="1825871" cy="1858092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0B2C03F9-C83C-5CD4-3A6E-5E5E51604B0A}"/>
              </a:ext>
            </a:extLst>
          </p:cNvPr>
          <p:cNvGrpSpPr/>
          <p:nvPr/>
        </p:nvGrpSpPr>
        <p:grpSpPr>
          <a:xfrm>
            <a:off x="2189486" y="1805426"/>
            <a:ext cx="4132324" cy="1500387"/>
            <a:chOff x="2195061" y="1841237"/>
            <a:chExt cx="4132324" cy="15003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7D2DA29-C2DF-613C-10C5-06B412CB15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195061" y="2111785"/>
              <a:ext cx="4132324" cy="1229839"/>
              <a:chOff x="1781034" y="2113641"/>
              <a:chExt cx="4514491" cy="1343576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A973018-A042-35F7-162B-CECA75DE6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39956" y="2120407"/>
                <a:ext cx="1402926" cy="1330046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E9D1A89-9202-538B-0530-05ED498978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81034" y="2120407"/>
                <a:ext cx="1402925" cy="133004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C14B234-FD2E-B344-12A4-E1C9DDDD9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42506" y="2113641"/>
                <a:ext cx="1453019" cy="1343576"/>
              </a:xfrm>
              <a:prstGeom prst="rect">
                <a:avLst/>
              </a:prstGeom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FFB0809-FF34-CF68-7EB1-58691AF22B51}"/>
                </a:ext>
              </a:extLst>
            </p:cNvPr>
            <p:cNvSpPr txBox="1"/>
            <p:nvPr/>
          </p:nvSpPr>
          <p:spPr>
            <a:xfrm>
              <a:off x="2596190" y="1864830"/>
              <a:ext cx="6283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TE</a:t>
              </a:r>
              <a:r>
                <a:rPr lang="en-US" sz="1400" baseline="-25000" dirty="0"/>
                <a:t>10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0C4418C-0CDF-8032-3619-0703887047A7}"/>
                </a:ext>
              </a:extLst>
            </p:cNvPr>
            <p:cNvSpPr txBox="1"/>
            <p:nvPr/>
          </p:nvSpPr>
          <p:spPr>
            <a:xfrm>
              <a:off x="3995537" y="1864830"/>
              <a:ext cx="6283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TE</a:t>
              </a:r>
              <a:r>
                <a:rPr lang="en-US" sz="1400" baseline="-25000" dirty="0"/>
                <a:t>20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A1A2147-9A2F-24F2-1336-3B709455E5AF}"/>
                </a:ext>
              </a:extLst>
            </p:cNvPr>
            <p:cNvSpPr txBox="1"/>
            <p:nvPr/>
          </p:nvSpPr>
          <p:spPr>
            <a:xfrm>
              <a:off x="5440335" y="1841237"/>
              <a:ext cx="62831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TE</a:t>
              </a:r>
              <a:r>
                <a:rPr lang="en-US" sz="1400" baseline="-25000" dirty="0"/>
                <a:t>30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2876EBCE-3586-254B-7133-677FB3BDD880}"/>
              </a:ext>
            </a:extLst>
          </p:cNvPr>
          <p:cNvSpPr txBox="1"/>
          <p:nvPr/>
        </p:nvSpPr>
        <p:spPr>
          <a:xfrm>
            <a:off x="1259667" y="4616426"/>
            <a:ext cx="172627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Operating TM Mode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19F95D3-95D7-7315-79C4-415050EB946D}"/>
              </a:ext>
            </a:extLst>
          </p:cNvPr>
          <p:cNvSpPr txBox="1"/>
          <p:nvPr/>
        </p:nvSpPr>
        <p:spPr>
          <a:xfrm>
            <a:off x="3424331" y="4613155"/>
            <a:ext cx="4269241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HOMs above the TE</a:t>
            </a:r>
            <a:r>
              <a:rPr lang="en-US" sz="1400" baseline="-25000" dirty="0"/>
              <a:t>10</a:t>
            </a:r>
            <a:r>
              <a:rPr lang="en-US" sz="1400" dirty="0"/>
              <a:t> mode cutoff (fixed polarization)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1014AA-58D0-BB6C-F4D4-273E5CCD2E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341" y="1917276"/>
            <a:ext cx="1176653" cy="12987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2EA871-D643-2F59-5678-207DF72B26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30169" y="1043846"/>
            <a:ext cx="3810599" cy="22704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496E5B-C8F4-FA29-1B09-AE33B87F17C5}"/>
              </a:ext>
            </a:extLst>
          </p:cNvPr>
          <p:cNvSpPr txBox="1"/>
          <p:nvPr/>
        </p:nvSpPr>
        <p:spPr>
          <a:xfrm>
            <a:off x="8019450" y="662291"/>
            <a:ext cx="341336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C-shaped Side Coupler for ERL</a:t>
            </a:r>
            <a:r>
              <a:rPr lang="en-US" sz="1600" baseline="30000" dirty="0"/>
              <a:t>*</a:t>
            </a:r>
            <a:r>
              <a:rPr lang="en-US" sz="16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87DCBF-BF76-FF87-DF9E-FF67340A4BE9}"/>
              </a:ext>
            </a:extLst>
          </p:cNvPr>
          <p:cNvSpPr txBox="1"/>
          <p:nvPr/>
        </p:nvSpPr>
        <p:spPr>
          <a:xfrm>
            <a:off x="7930169" y="3479513"/>
            <a:ext cx="3444638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/>
              <a:t>[*] K. Sawamura et al., ERL2019, THCOXBS02,  2019</a:t>
            </a:r>
          </a:p>
        </p:txBody>
      </p:sp>
    </p:spTree>
    <p:extLst>
      <p:ext uri="{BB962C8B-B14F-4D97-AF65-F5344CB8AC3E}">
        <p14:creationId xmlns:p14="http://schemas.microsoft.com/office/powerpoint/2010/main" val="1673511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C3134-9A2E-BA81-8328-AC97F1F72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587700D-715E-572C-33F8-2BCFC868A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66" y="302974"/>
            <a:ext cx="9427782" cy="433527"/>
          </a:xfrm>
        </p:spPr>
        <p:txBody>
          <a:bodyPr/>
          <a:lstStyle/>
          <a:p>
            <a:r>
              <a:rPr lang="en-US" sz="3200" dirty="0"/>
              <a:t>53 MHz SRF Cavity for the Fermilab Main Injector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9E5314-A1CC-3B3F-B0A8-8D40AF7B9F5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4CC51F-2269-089B-255D-B783F124E727}"/>
              </a:ext>
            </a:extLst>
          </p:cNvPr>
          <p:cNvSpPr txBox="1"/>
          <p:nvPr/>
        </p:nvSpPr>
        <p:spPr>
          <a:xfrm>
            <a:off x="764860" y="771804"/>
            <a:ext cx="10436290" cy="3057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SRF resonator proposed for alternative tunable 53-MHz MI cavity at Fermilab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SRF cavity operate at higher acc. voltage  (6 SRF replaced 40 NC RF cavities)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Half-Septum CC is used for the HOM damping scheme</a:t>
            </a:r>
            <a:r>
              <a:rPr lang="en-GB" sz="1600" dirty="0">
                <a:solidFill>
                  <a:srgbClr val="0F3E9B"/>
                </a:solidFill>
              </a:rPr>
              <a:t>;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47FFF8-C270-D9C5-7177-954F34ACF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021" r="11922"/>
          <a:stretch/>
        </p:blipFill>
        <p:spPr>
          <a:xfrm>
            <a:off x="9297031" y="2035763"/>
            <a:ext cx="2098321" cy="189909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8440D80-F558-F296-89E7-F1847EA316C7}"/>
              </a:ext>
            </a:extLst>
          </p:cNvPr>
          <p:cNvGrpSpPr/>
          <p:nvPr/>
        </p:nvGrpSpPr>
        <p:grpSpPr>
          <a:xfrm>
            <a:off x="624797" y="2035763"/>
            <a:ext cx="3677179" cy="2008436"/>
            <a:chOff x="167028" y="1901549"/>
            <a:chExt cx="3802140" cy="207668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FA54B8-261F-5563-D91E-A8C6303FC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7028" y="1901549"/>
              <a:ext cx="3802140" cy="207668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E5ECF9-A958-9C8D-0893-57F3EAD58F48}"/>
                </a:ext>
              </a:extLst>
            </p:cNvPr>
            <p:cNvSpPr txBox="1"/>
            <p:nvPr/>
          </p:nvSpPr>
          <p:spPr>
            <a:xfrm>
              <a:off x="1831957" y="3379350"/>
              <a:ext cx="869902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1800 mm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021441D-4511-8B3E-75D9-ADF7687318E0}"/>
              </a:ext>
            </a:extLst>
          </p:cNvPr>
          <p:cNvGrpSpPr/>
          <p:nvPr/>
        </p:nvGrpSpPr>
        <p:grpSpPr>
          <a:xfrm>
            <a:off x="4472521" y="2118218"/>
            <a:ext cx="2169274" cy="1843525"/>
            <a:chOff x="4425887" y="1670849"/>
            <a:chExt cx="2242987" cy="19061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38CCD0-B393-C59A-849A-8C429FE70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5887" y="1670849"/>
              <a:ext cx="2242987" cy="1906173"/>
            </a:xfrm>
            <a:prstGeom prst="rect">
              <a:avLst/>
            </a:prstGeom>
          </p:spPr>
        </p:pic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E9A87311-3562-58B0-9F2A-54F145DC083F}"/>
                </a:ext>
              </a:extLst>
            </p:cNvPr>
            <p:cNvCxnSpPr>
              <a:cxnSpLocks/>
            </p:cNvCxnSpPr>
            <p:nvPr/>
          </p:nvCxnSpPr>
          <p:spPr>
            <a:xfrm>
              <a:off x="5722864" y="1841412"/>
              <a:ext cx="0" cy="1537937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293755-0151-C8A5-9FFC-B7218AB619E4}"/>
                </a:ext>
              </a:extLst>
            </p:cNvPr>
            <p:cNvSpPr txBox="1"/>
            <p:nvPr/>
          </p:nvSpPr>
          <p:spPr>
            <a:xfrm rot="16200000">
              <a:off x="4875609" y="2282552"/>
              <a:ext cx="13318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ø 812 mm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E03C0C4A-6E26-A3CF-F989-512263F542EC}"/>
              </a:ext>
            </a:extLst>
          </p:cNvPr>
          <p:cNvSpPr txBox="1"/>
          <p:nvPr/>
        </p:nvSpPr>
        <p:spPr>
          <a:xfrm>
            <a:off x="1637792" y="1808848"/>
            <a:ext cx="179758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Original MI cavity</a:t>
            </a:r>
            <a:r>
              <a:rPr lang="en-US" sz="1400" b="1" baseline="30000" dirty="0"/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E42E537-EA52-383A-D61D-DD7F18CC8E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403" y="4273486"/>
            <a:ext cx="2360411" cy="191168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E8FF81-2A5A-12C0-2D0F-04C7AA94A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034" y="4440207"/>
            <a:ext cx="2799027" cy="172351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0A8B4F4-59F5-FD20-7F34-5EDC051BB6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18" y="4189641"/>
            <a:ext cx="2610409" cy="1941627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35052E8-6332-5A30-5811-7585D015F7C6}"/>
              </a:ext>
            </a:extLst>
          </p:cNvPr>
          <p:cNvSpPr txBox="1"/>
          <p:nvPr/>
        </p:nvSpPr>
        <p:spPr>
          <a:xfrm>
            <a:off x="4580859" y="1781185"/>
            <a:ext cx="209832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QWR SRF cavity</a:t>
            </a:r>
            <a:r>
              <a:rPr lang="en-US" sz="1400" b="1" baseline="30000" dirty="0"/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44F006-9C49-6A85-4C04-03829AAE82D2}"/>
              </a:ext>
            </a:extLst>
          </p:cNvPr>
          <p:cNvSpPr txBox="1"/>
          <p:nvPr/>
        </p:nvSpPr>
        <p:spPr>
          <a:xfrm>
            <a:off x="8089455" y="1629490"/>
            <a:ext cx="304730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CC rejection of the operating mode</a:t>
            </a:r>
            <a:endParaRPr lang="en-US" sz="1400" b="1" baseline="30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D04643-074C-1D58-672B-B100B03CCB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6380" y="4592273"/>
            <a:ext cx="1360321" cy="148643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3C8A327-510B-2BF1-F343-C94541FC4DC9}"/>
              </a:ext>
            </a:extLst>
          </p:cNvPr>
          <p:cNvSpPr txBox="1"/>
          <p:nvPr/>
        </p:nvSpPr>
        <p:spPr>
          <a:xfrm>
            <a:off x="8089457" y="4156122"/>
            <a:ext cx="2568034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CC damping of Dipole HOMs</a:t>
            </a:r>
            <a:endParaRPr lang="en-US" sz="1400" b="1" baseline="30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66C30F6-70D9-5801-1885-FED7300BD343}"/>
              </a:ext>
            </a:extLst>
          </p:cNvPr>
          <p:cNvSpPr txBox="1"/>
          <p:nvPr/>
        </p:nvSpPr>
        <p:spPr>
          <a:xfrm>
            <a:off x="4378660" y="4071588"/>
            <a:ext cx="234565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Tunable Membrane (green)</a:t>
            </a:r>
            <a:endParaRPr lang="en-US" sz="1400" b="1" baseline="300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89F8FE-289E-2484-CBAC-D30A572A0C5D}"/>
              </a:ext>
            </a:extLst>
          </p:cNvPr>
          <p:cNvSpPr txBox="1"/>
          <p:nvPr/>
        </p:nvSpPr>
        <p:spPr>
          <a:xfrm>
            <a:off x="683826" y="6330024"/>
            <a:ext cx="989238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[1] The Fermilab Main Injector Technical Design Handbook, Fermilab, 1995</a:t>
            </a:r>
            <a:endParaRPr lang="en-US" sz="1200" baseline="30000" dirty="0"/>
          </a:p>
          <a:p>
            <a:r>
              <a:rPr lang="en-US" sz="1200" dirty="0"/>
              <a:t>[2] K. McGee, A tunable superconducting rf cavity enabling next generation rapid-cycling synchrotrons, DOE ECRP, DE-FOA-0003450, Fermilab, 2025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2B3C91A-8A83-BA62-7AF8-04E00E34C6C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2867" r="13098"/>
          <a:stretch/>
        </p:blipFill>
        <p:spPr>
          <a:xfrm>
            <a:off x="8046541" y="1965345"/>
            <a:ext cx="983652" cy="199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15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054576-D13B-52DF-39DD-B0BA39F7B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D0F0FC-B307-2947-D13D-85244C1FE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66" y="302974"/>
            <a:ext cx="9427782" cy="433527"/>
          </a:xfrm>
        </p:spPr>
        <p:txBody>
          <a:bodyPr/>
          <a:lstStyle/>
          <a:p>
            <a:r>
              <a:rPr lang="en-US" sz="3200" dirty="0"/>
              <a:t>53 MHz SRF Cavity for the Fermilab Main Injector (cont.)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6A5F4-78A8-1C40-6EBD-D1D6C9B06B0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3FEC66-5017-0EB0-4005-568F14AB4276}"/>
              </a:ext>
            </a:extLst>
          </p:cNvPr>
          <p:cNvSpPr txBox="1"/>
          <p:nvPr/>
        </p:nvSpPr>
        <p:spPr>
          <a:xfrm>
            <a:off x="657691" y="885544"/>
            <a:ext cx="8409671" cy="5800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Damping dipole HOMs with arbitrary polarization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The half-septum determines the polarization of propagating TE modes;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The idea is to polarize the cavity HOMs by ±</a:t>
            </a:r>
            <a:r>
              <a:rPr lang="el-GR" sz="1600" dirty="0">
                <a:solidFill>
                  <a:srgbClr val="0F3E9B"/>
                </a:solidFill>
              </a:rPr>
              <a:t>π</a:t>
            </a:r>
            <a:r>
              <a:rPr lang="en-US" sz="1600" dirty="0">
                <a:solidFill>
                  <a:srgbClr val="0F3E9B"/>
                </a:solidFill>
              </a:rPr>
              <a:t>/4 relative to the half-septum;</a:t>
            </a:r>
            <a:endParaRPr lang="ru-RU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Polarization splits the frequencies of degenerate dipole HOMs, which makes it possible to damp both and arbitrary combinations;</a:t>
            </a:r>
            <a:endParaRPr lang="ru-RU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</a:rPr>
              <a:t>The proposed HOM damping scheme meets requirements of the MI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8290C09-27ED-7AB4-4C9F-C337E6DB64EC}"/>
              </a:ext>
            </a:extLst>
          </p:cNvPr>
          <p:cNvSpPr txBox="1"/>
          <p:nvPr/>
        </p:nvSpPr>
        <p:spPr>
          <a:xfrm>
            <a:off x="8737041" y="924206"/>
            <a:ext cx="321342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HOM polarization by two “flat cut”</a:t>
            </a:r>
            <a:r>
              <a:rPr lang="ru-RU" sz="1400" b="1" dirty="0"/>
              <a:t> </a:t>
            </a:r>
            <a:r>
              <a:rPr lang="en-US" sz="1400" b="1" dirty="0"/>
              <a:t>at +</a:t>
            </a:r>
            <a:r>
              <a:rPr lang="el-GR" sz="1400" b="1" dirty="0"/>
              <a:t>π/4</a:t>
            </a:r>
            <a:r>
              <a:rPr lang="en-US" sz="1400" b="1" dirty="0"/>
              <a:t> relative to the HSCC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39106D-38A5-2711-E0DE-5B6827D28F32}"/>
              </a:ext>
            </a:extLst>
          </p:cNvPr>
          <p:cNvGrpSpPr/>
          <p:nvPr/>
        </p:nvGrpSpPr>
        <p:grpSpPr>
          <a:xfrm>
            <a:off x="6430620" y="2379779"/>
            <a:ext cx="1759376" cy="3488163"/>
            <a:chOff x="6735085" y="2429629"/>
            <a:chExt cx="1759376" cy="34881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161576-12CB-25DA-31C7-D51DDF3C5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27010" y="2751155"/>
              <a:ext cx="1489572" cy="13727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D7C1C9D-AAC8-72F9-C75B-3C354D261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6335" y="4478562"/>
              <a:ext cx="1570247" cy="143923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10AC7A-1315-4AB7-AEB2-7983C2A9AFF5}"/>
                </a:ext>
              </a:extLst>
            </p:cNvPr>
            <p:cNvSpPr txBox="1"/>
            <p:nvPr/>
          </p:nvSpPr>
          <p:spPr>
            <a:xfrm>
              <a:off x="6735086" y="2429629"/>
              <a:ext cx="1759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D1_1, </a:t>
              </a:r>
              <a:r>
                <a:rPr lang="en-US" sz="1200" dirty="0"/>
                <a:t>F = 236.2 MHz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3D3038A-7FAB-8D9D-CDF0-F6ED841675CF}"/>
                </a:ext>
              </a:extLst>
            </p:cNvPr>
            <p:cNvSpPr txBox="1"/>
            <p:nvPr/>
          </p:nvSpPr>
          <p:spPr>
            <a:xfrm>
              <a:off x="6735085" y="4162712"/>
              <a:ext cx="17593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</a:rPr>
                <a:t>D1_2, </a:t>
              </a:r>
              <a:r>
                <a:rPr lang="en-US" sz="1200" dirty="0"/>
                <a:t>F = 241.5 MHz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D289767-C2B8-E912-CD8C-FE66554E4F73}"/>
              </a:ext>
            </a:extLst>
          </p:cNvPr>
          <p:cNvSpPr txBox="1"/>
          <p:nvPr/>
        </p:nvSpPr>
        <p:spPr>
          <a:xfrm>
            <a:off x="3180035" y="5972131"/>
            <a:ext cx="11970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Flat cut [mm]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5F9F5-B130-9DB4-4E9C-1B05518BDF0B}"/>
              </a:ext>
            </a:extLst>
          </p:cNvPr>
          <p:cNvSpPr txBox="1"/>
          <p:nvPr/>
        </p:nvSpPr>
        <p:spPr>
          <a:xfrm>
            <a:off x="9000338" y="3816084"/>
            <a:ext cx="300771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HOM polarization by two FPC ports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3AFE70E-69D4-C3FF-EDA4-C9F2B2569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827" y="2594185"/>
            <a:ext cx="5430436" cy="33244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0D9972-1498-CD7A-6473-3DCB52523076}"/>
              </a:ext>
            </a:extLst>
          </p:cNvPr>
          <p:cNvSpPr txBox="1"/>
          <p:nvPr/>
        </p:nvSpPr>
        <p:spPr>
          <a:xfrm>
            <a:off x="2269302" y="2326940"/>
            <a:ext cx="372836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HOM External Coupling vs the cut depth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E20D2DF-033A-E589-F6BF-CE854FFC4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311" y="1579881"/>
            <a:ext cx="2389799" cy="21037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9EFC9A-C1C7-3901-0AC5-ED55D2E74E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008" y="4227305"/>
            <a:ext cx="2839396" cy="20545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ECD22A-4E7B-847A-9D4C-51DEE3788AA5}"/>
              </a:ext>
            </a:extLst>
          </p:cNvPr>
          <p:cNvSpPr txBox="1"/>
          <p:nvPr/>
        </p:nvSpPr>
        <p:spPr>
          <a:xfrm>
            <a:off x="1500702" y="3412330"/>
            <a:ext cx="6620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43E88C-9FF6-E724-32A7-BDC138DE3884}"/>
              </a:ext>
            </a:extLst>
          </p:cNvPr>
          <p:cNvSpPr txBox="1"/>
          <p:nvPr/>
        </p:nvSpPr>
        <p:spPr>
          <a:xfrm>
            <a:off x="1781838" y="2772425"/>
            <a:ext cx="652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F3E9B"/>
                </a:solidFill>
              </a:rPr>
              <a:t>D2</a:t>
            </a:r>
          </a:p>
        </p:txBody>
      </p:sp>
    </p:spTree>
    <p:extLst>
      <p:ext uri="{BB962C8B-B14F-4D97-AF65-F5344CB8AC3E}">
        <p14:creationId xmlns:p14="http://schemas.microsoft.com/office/powerpoint/2010/main" val="4145835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A19C0-5BE0-CE8E-E3FB-E41B6BAA6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B49DAD-C880-D706-985C-5D1F501B3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298" y="2148181"/>
            <a:ext cx="4770775" cy="379564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8AC0CC-7041-B800-5963-F4899CB1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66" y="302974"/>
            <a:ext cx="9427782" cy="433527"/>
          </a:xfrm>
        </p:spPr>
        <p:txBody>
          <a:bodyPr/>
          <a:lstStyle/>
          <a:p>
            <a:r>
              <a:rPr lang="en-US" sz="3200" dirty="0"/>
              <a:t>Coaxial Coupler Multipacting Studies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90211-8D44-6F25-1420-BC0D5825AE2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2F4482-5178-EFCD-5E6B-E43FC1DF117C}"/>
              </a:ext>
            </a:extLst>
          </p:cNvPr>
          <p:cNvSpPr txBox="1"/>
          <p:nvPr/>
        </p:nvSpPr>
        <p:spPr>
          <a:xfrm>
            <a:off x="624796" y="881943"/>
            <a:ext cx="11104749" cy="5578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Initial CC design shown a presentence of a broadband MP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MP was detected for a wide range of acc. voltage;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Results confirmed by the theoretical 2D model of MP between two plates </a:t>
            </a:r>
            <a:endParaRPr lang="ru-RU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</a:rPr>
              <a:t>The remedy is to reduce the CC gap (40 mm) and move to MP-free zone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049A2A-1D1C-4E93-2144-7EEF6136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51" y="2376395"/>
            <a:ext cx="1795612" cy="15423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9E7007-4FF8-5F0F-05B4-405C6E774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692" y="1981486"/>
            <a:ext cx="4120853" cy="10206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A35BE75-ECAD-2FBF-E6F0-86FE9B28B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351" y="3455349"/>
            <a:ext cx="4120853" cy="2398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8B22AE-9970-27B8-C01E-AB83E13B7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442" y="4214249"/>
            <a:ext cx="1830421" cy="161023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8E5B31-1F01-6346-0E52-C3539CFCB5A8}"/>
              </a:ext>
            </a:extLst>
          </p:cNvPr>
          <p:cNvSpPr txBox="1"/>
          <p:nvPr/>
        </p:nvSpPr>
        <p:spPr>
          <a:xfrm>
            <a:off x="624796" y="1848850"/>
            <a:ext cx="543255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MP modeling in CST Particle Studio (red is emission surface)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618DC3-BBDA-6E83-EB6E-D724F20B897B}"/>
              </a:ext>
            </a:extLst>
          </p:cNvPr>
          <p:cNvSpPr txBox="1"/>
          <p:nvPr/>
        </p:nvSpPr>
        <p:spPr>
          <a:xfrm>
            <a:off x="1702847" y="3991471"/>
            <a:ext cx="1255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V</a:t>
            </a:r>
            <a:r>
              <a:rPr lang="en-US" sz="1400" b="1" baseline="-25000" dirty="0"/>
              <a:t>acc</a:t>
            </a:r>
            <a:r>
              <a:rPr lang="en-US" sz="1400" b="1" dirty="0"/>
              <a:t> = 1 MV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5B54B1-4563-065F-8596-6671ADEF38F2}"/>
              </a:ext>
            </a:extLst>
          </p:cNvPr>
          <p:cNvSpPr txBox="1"/>
          <p:nvPr/>
        </p:nvSpPr>
        <p:spPr>
          <a:xfrm>
            <a:off x="9007562" y="3147572"/>
            <a:ext cx="1936924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MP between 2 plates*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30AF00C-FCD0-FA3E-945E-8148FE51C0AA}"/>
              </a:ext>
            </a:extLst>
          </p:cNvPr>
          <p:cNvSpPr txBox="1"/>
          <p:nvPr/>
        </p:nvSpPr>
        <p:spPr>
          <a:xfrm>
            <a:off x="698251" y="6412429"/>
            <a:ext cx="9892389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[*] The Study of multipactor breakdown in space electronic systems, </a:t>
            </a:r>
            <a:r>
              <a:rPr lang="pt-BR" sz="1200" dirty="0"/>
              <a:t>NASA Contractor Report, NASA CR-448, Washington, D.C., 1966 </a:t>
            </a:r>
            <a:endParaRPr lang="en-US" sz="1200" baseline="30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90B0DC-6C49-0ACB-9C63-0F2A4DE0583E}"/>
              </a:ext>
            </a:extLst>
          </p:cNvPr>
          <p:cNvSpPr txBox="1"/>
          <p:nvPr/>
        </p:nvSpPr>
        <p:spPr>
          <a:xfrm>
            <a:off x="8545956" y="1673709"/>
            <a:ext cx="255307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Voltage in the Coaxial Gap</a:t>
            </a:r>
          </a:p>
        </p:txBody>
      </p:sp>
    </p:spTree>
    <p:extLst>
      <p:ext uri="{BB962C8B-B14F-4D97-AF65-F5344CB8AC3E}">
        <p14:creationId xmlns:p14="http://schemas.microsoft.com/office/powerpoint/2010/main" val="3820601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A408A-ABED-449F-E635-75E863833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2E7BD27-D8B8-D25D-836F-8E75C24CD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34" y="4735789"/>
            <a:ext cx="5867303" cy="1897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9D88E-489D-AAF9-B942-CD30ACF99F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761"/>
          <a:stretch/>
        </p:blipFill>
        <p:spPr>
          <a:xfrm>
            <a:off x="472965" y="2235200"/>
            <a:ext cx="8168205" cy="181560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EE8860-7D58-D5D9-B774-AA907BF8E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66" y="302974"/>
            <a:ext cx="9427782" cy="433527"/>
          </a:xfrm>
        </p:spPr>
        <p:txBody>
          <a:bodyPr/>
          <a:lstStyle/>
          <a:p>
            <a:r>
              <a:rPr lang="en-US" sz="3200" dirty="0"/>
              <a:t>Proposed 394 MHz Crab Cavity for the EIC Project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758008-744A-4D68-EB71-0962F655C8FF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>
          <a:xfrm>
            <a:off x="11830050" y="6356350"/>
            <a:ext cx="358919" cy="365125"/>
          </a:xfrm>
        </p:spPr>
        <p:txBody>
          <a:bodyPr/>
          <a:lstStyle/>
          <a:p>
            <a:fld id="{F4BAA12D-5F28-3140-935A-44BF4B54B6B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45D67-6D54-8AE0-33DD-248B77BD45C6}"/>
              </a:ext>
            </a:extLst>
          </p:cNvPr>
          <p:cNvSpPr txBox="1"/>
          <p:nvPr/>
        </p:nvSpPr>
        <p:spPr>
          <a:xfrm>
            <a:off x="624796" y="881943"/>
            <a:ext cx="9111987" cy="5433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2.6 GHz QMiR Crab Cavity for the ILC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QMiR crab cavity selected to be a prototype for the ILC*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HOMs are loaded to the beam pipe (</a:t>
            </a:r>
            <a:r>
              <a:rPr lang="en-US" sz="1600" strike="sngStrike" dirty="0">
                <a:solidFill>
                  <a:srgbClr val="0F3E9B"/>
                </a:solidFill>
              </a:rPr>
              <a:t>HOM-couplers</a:t>
            </a:r>
            <a:r>
              <a:rPr lang="en-US" sz="1600" dirty="0">
                <a:solidFill>
                  <a:srgbClr val="0F3E9B"/>
                </a:solidFill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F3E9B"/>
                </a:solidFill>
              </a:rPr>
              <a:t>Desing can be scaled to lower frequencies!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0F3E9B"/>
                </a:solidFill>
              </a:rPr>
              <a:t>394 MHz EIC Crab Cavity with Coaxial Coupler for HOM damping</a:t>
            </a: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F3E9B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1748B47-AD00-29F1-9BF4-AEE53F9EAB0A}"/>
              </a:ext>
            </a:extLst>
          </p:cNvPr>
          <p:cNvSpPr txBox="1"/>
          <p:nvPr/>
        </p:nvSpPr>
        <p:spPr>
          <a:xfrm>
            <a:off x="9228458" y="1718920"/>
            <a:ext cx="1953759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Scaled QMiR (  x 6.5 )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06EDB9-C4AE-E536-599E-515D60B9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458" y="4508388"/>
            <a:ext cx="2164382" cy="2124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77F0-F823-40E2-1F83-47F20F4BB0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138" y="2235200"/>
            <a:ext cx="1277599" cy="1183460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CF17FC5E-09C5-542F-CE06-B6048AAE3336}"/>
              </a:ext>
            </a:extLst>
          </p:cNvPr>
          <p:cNvSpPr/>
          <p:nvPr/>
        </p:nvSpPr>
        <p:spPr>
          <a:xfrm>
            <a:off x="10020622" y="3686031"/>
            <a:ext cx="484632" cy="729556"/>
          </a:xfrm>
          <a:prstGeom prst="down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05F76E-566E-6DED-D855-AA25D999FF60}"/>
              </a:ext>
            </a:extLst>
          </p:cNvPr>
          <p:cNvSpPr txBox="1"/>
          <p:nvPr/>
        </p:nvSpPr>
        <p:spPr>
          <a:xfrm>
            <a:off x="6960854" y="4780871"/>
            <a:ext cx="5224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BLA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FA440D-EBCB-6D25-40A6-36747B98D558}"/>
              </a:ext>
            </a:extLst>
          </p:cNvPr>
          <p:cNvSpPr txBox="1"/>
          <p:nvPr/>
        </p:nvSpPr>
        <p:spPr>
          <a:xfrm>
            <a:off x="1156632" y="5627442"/>
            <a:ext cx="52240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/>
              <a:t>BLA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9A1679-544F-9286-D2E4-C192D652046D}"/>
              </a:ext>
            </a:extLst>
          </p:cNvPr>
          <p:cNvSpPr txBox="1"/>
          <p:nvPr/>
        </p:nvSpPr>
        <p:spPr>
          <a:xfrm>
            <a:off x="2167861" y="3963407"/>
            <a:ext cx="3928139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aseline="30000" dirty="0"/>
              <a:t>*</a:t>
            </a:r>
            <a:r>
              <a:rPr lang="en-US" sz="1000" dirty="0"/>
              <a:t>A. Lunin et al., TUPTB044, SRF'23, Grand Rapids, MI, USA, 2023</a:t>
            </a:r>
          </a:p>
        </p:txBody>
      </p:sp>
    </p:spTree>
    <p:extLst>
      <p:ext uri="{BB962C8B-B14F-4D97-AF65-F5344CB8AC3E}">
        <p14:creationId xmlns:p14="http://schemas.microsoft.com/office/powerpoint/2010/main" val="42910410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89226</TotalTime>
  <Words>1394</Words>
  <Application>Microsoft Office PowerPoint</Application>
  <PresentationFormat>Widescreen</PresentationFormat>
  <Paragraphs>258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Helvetica</vt:lpstr>
      <vt:lpstr>Wingdings</vt:lpstr>
      <vt:lpstr>Office Theme</vt:lpstr>
      <vt:lpstr>Compact on-axis Coaxial HOM Damper for SRF Cavities </vt:lpstr>
      <vt:lpstr>OUTLINE</vt:lpstr>
      <vt:lpstr>MOTIVATION AND QUESTIONS</vt:lpstr>
      <vt:lpstr>Basic Idea of the Coaxial Coupler (CC)</vt:lpstr>
      <vt:lpstr>Basic Idea of the Coaxial Coupler (cont.)</vt:lpstr>
      <vt:lpstr>53 MHz SRF Cavity for the Fermilab Main Injector </vt:lpstr>
      <vt:lpstr>53 MHz SRF Cavity for the Fermilab Main Injector (cont.) </vt:lpstr>
      <vt:lpstr>Coaxial Coupler Multipacting Studies </vt:lpstr>
      <vt:lpstr>Proposed 394 MHz Crab Cavity for the EIC Project </vt:lpstr>
      <vt:lpstr>Proposed 394 MHz Crab Cavity for the EIC Project (cont.) </vt:lpstr>
      <vt:lpstr>Proposed 394 MHz Crab Cavity for the EIC Project (cont.) </vt:lpstr>
      <vt:lpstr>Proposed 394 MHz Crab Cavity for the EIC Project (cont.) 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Andrei Lunin x5802 14404N</dc:creator>
  <cp:lastModifiedBy>Andrei Lunin x5802 14404N</cp:lastModifiedBy>
  <cp:revision>471</cp:revision>
  <cp:lastPrinted>2026-05-18T20:30:42Z</cp:lastPrinted>
  <dcterms:created xsi:type="dcterms:W3CDTF">2025-07-24T15:45:28Z</dcterms:created>
  <dcterms:modified xsi:type="dcterms:W3CDTF">2026-06-05T22:25:21Z</dcterms:modified>
</cp:coreProperties>
</file>