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17"/>
  </p:notesMasterIdLst>
  <p:sldIdLst>
    <p:sldId id="274" r:id="rId2"/>
    <p:sldId id="370" r:id="rId3"/>
    <p:sldId id="393" r:id="rId4"/>
    <p:sldId id="371" r:id="rId5"/>
    <p:sldId id="372" r:id="rId6"/>
    <p:sldId id="380" r:id="rId7"/>
    <p:sldId id="385" r:id="rId8"/>
    <p:sldId id="374" r:id="rId9"/>
    <p:sldId id="375" r:id="rId10"/>
    <p:sldId id="377" r:id="rId11"/>
    <p:sldId id="379" r:id="rId12"/>
    <p:sldId id="387" r:id="rId13"/>
    <p:sldId id="386" r:id="rId14"/>
    <p:sldId id="373" r:id="rId15"/>
    <p:sldId id="376" r:id="rId16"/>
  </p:sldIdLst>
  <p:sldSz cx="10772775" cy="6059488"/>
  <p:notesSz cx="6799263" cy="9929813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00294B"/>
    <a:srgbClr val="456487"/>
    <a:srgbClr val="6600CC"/>
    <a:srgbClr val="E05314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2" autoAdjust="0"/>
    <p:restoredTop sz="95400" autoAdjust="0"/>
  </p:normalViewPr>
  <p:slideViewPr>
    <p:cSldViewPr>
      <p:cViewPr varScale="1">
        <p:scale>
          <a:sx n="103" d="100"/>
          <a:sy n="103" d="100"/>
        </p:scale>
        <p:origin x="605" y="7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06/06/2026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887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76EF0-1122-1BE9-E367-2F6DB89CD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69152E-ABA2-9013-83C2-D34CD22DF0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16F6CD9-9216-8211-5E78-CF9A2B61C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A3C811-C5E5-B7D3-A441-0042355C2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55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028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Retrieval Algorithm for </a:t>
                </a:r>
                <a:r>
                  <a:rPr lang="es-US" sz="1200" b="0" i="0">
                    <a:latin typeface="Cambria Math" panose="02040503050406030204" pitchFamily="18" charset="0"/>
                  </a:rPr>
                  <a:t>𝜀_𝑟, 𝜇_𝑟</a:t>
                </a:r>
                <a:r>
                  <a:rPr lang="en-US" sz="1200" b="0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extraction</a:t>
                </a:r>
                <a:endParaRPr lang="en-US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34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SRF accelerators move toward higher beam currents and industrial-scale deployment, the availability of reliable cryogenic material data will become increasingly important. Our goal is to contribute the measurement tools and data needed to make absorber selection a predictable engineering process rather than an empirical one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919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SRF accelerators move toward higher beam currents and industrial-scale deployment, the availability of reliable cryogenic material data will become increasingly important. Our goal is to contribute the measurement tools and data needed to make absorber selection a predictable engineering process rather than an empirical one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138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817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294B"/>
                    </a:solidFill>
                  </a:rPr>
                  <a:t>Originally considered material for the sample holder: </a:t>
                </a:r>
                <a:r>
                  <a:rPr lang="en-US" b="1" dirty="0">
                    <a:solidFill>
                      <a:srgbClr val="00294B"/>
                    </a:solidFill>
                  </a:rPr>
                  <a:t>OFE Copper C10100 </a:t>
                </a:r>
                <a14:m>
                  <m:oMath xmlns:m="http://schemas.openxmlformats.org/officeDocument/2006/math">
                    <m:r>
                      <a:rPr lang="es-US" b="1" dirty="0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~6×1</m:t>
                    </m:r>
                    <m:sSup>
                      <m:sSupPr>
                        <m:ctrlPr>
                          <a:rPr lang="es-US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US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s-US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s-US" b="1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However, from a mechanical perspective, machining and elasticity at cryogenic are </a:t>
                </a:r>
                <a:r>
                  <a:rPr lang="en-US" b="1" dirty="0"/>
                  <a:t>NOT optimal</a:t>
                </a:r>
                <a:endParaRPr lang="en-US" dirty="0"/>
              </a:p>
              <a:p>
                <a:endParaRPr lang="en-US" b="1" dirty="0">
                  <a:solidFill>
                    <a:srgbClr val="00294B"/>
                  </a:solidFill>
                </a:endParaRPr>
              </a:p>
              <a:p>
                <a:r>
                  <a:rPr lang="en-US" b="1" dirty="0">
                    <a:solidFill>
                      <a:srgbClr val="00294B"/>
                    </a:solidFill>
                  </a:rPr>
                  <a:t>Results: </a:t>
                </a:r>
                <a:r>
                  <a:rPr lang="en-US" dirty="0">
                    <a:solidFill>
                      <a:srgbClr val="00294B"/>
                    </a:solidFill>
                  </a:rPr>
                  <a:t>No significant impact on the retrieved εᵣ for frequencies above 100 MHz</a:t>
                </a:r>
              </a:p>
              <a:p>
                <a:r>
                  <a:rPr lang="en-US" b="1" dirty="0">
                    <a:solidFill>
                      <a:srgbClr val="00294B"/>
                    </a:solidFill>
                  </a:rPr>
                  <a:t>Conclusion: </a:t>
                </a:r>
                <a:r>
                  <a:rPr lang="en-US" dirty="0">
                    <a:solidFill>
                      <a:srgbClr val="00294B"/>
                    </a:solidFill>
                  </a:rPr>
                  <a:t>Brass or bronze (</a:t>
                </a:r>
                <a14:m>
                  <m:oMath xmlns:m="http://schemas.openxmlformats.org/officeDocument/2006/math"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  <m:sSup>
                      <m:sSupPr>
                        <m:ctrlPr>
                          <a:rPr lang="es-US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US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s-US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00294B"/>
                    </a:solidFill>
                  </a:rPr>
                  <a:t>) are viable alternatives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294B"/>
                    </a:solidFill>
                  </a:rPr>
                  <a:t>Originally considered material for the sample holder: </a:t>
                </a:r>
                <a:r>
                  <a:rPr lang="en-US" b="1" dirty="0">
                    <a:solidFill>
                      <a:srgbClr val="00294B"/>
                    </a:solidFill>
                  </a:rPr>
                  <a:t>OFE Copper C10100 </a:t>
                </a:r>
                <a:r>
                  <a:rPr lang="es-US" b="1" i="0" dirty="0">
                    <a:solidFill>
                      <a:srgbClr val="00294B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es-US" b="0" i="0">
                    <a:solidFill>
                      <a:srgbClr val="00294B"/>
                    </a:solidFill>
                    <a:latin typeface="Cambria Math" panose="02040503050406030204" pitchFamily="18" charset="0"/>
                  </a:rPr>
                  <a:t>𝜎</a:t>
                </a:r>
                <a:r>
                  <a:rPr lang="es-US" b="0" i="0">
                    <a:solidFill>
                      <a:srgbClr val="00294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~6×10^7  𝑆/𝑚</a:t>
                </a:r>
                <a:r>
                  <a:rPr lang="es-US" b="1" i="0">
                    <a:solidFill>
                      <a:srgbClr val="00294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dirty="0"/>
                  <a:t>. However, from a mechanical perspective, machining and elasticity at cryogenic are </a:t>
                </a:r>
                <a:r>
                  <a:rPr lang="en-US" b="1" dirty="0"/>
                  <a:t>NOT optimal</a:t>
                </a:r>
                <a:endParaRPr lang="en-US" dirty="0"/>
              </a:p>
              <a:p>
                <a:endParaRPr lang="en-US" b="1" dirty="0">
                  <a:solidFill>
                    <a:srgbClr val="00294B"/>
                  </a:solidFill>
                </a:endParaRPr>
              </a:p>
              <a:p>
                <a:r>
                  <a:rPr lang="en-US" b="1" dirty="0">
                    <a:solidFill>
                      <a:srgbClr val="00294B"/>
                    </a:solidFill>
                  </a:rPr>
                  <a:t>Results: </a:t>
                </a:r>
                <a:r>
                  <a:rPr lang="en-US" dirty="0">
                    <a:solidFill>
                      <a:srgbClr val="00294B"/>
                    </a:solidFill>
                  </a:rPr>
                  <a:t>No significant impact on the retrieved εᵣ for frequencies above 100 MHz</a:t>
                </a:r>
              </a:p>
              <a:p>
                <a:r>
                  <a:rPr lang="en-US" b="1" dirty="0">
                    <a:solidFill>
                      <a:srgbClr val="00294B"/>
                    </a:solidFill>
                  </a:rPr>
                  <a:t>Conclusion: </a:t>
                </a:r>
                <a:r>
                  <a:rPr lang="en-US" dirty="0">
                    <a:solidFill>
                      <a:srgbClr val="00294B"/>
                    </a:solidFill>
                  </a:rPr>
                  <a:t>Brass or bronze (</a:t>
                </a:r>
                <a:r>
                  <a:rPr lang="es-US" b="0" i="0">
                    <a:solidFill>
                      <a:srgbClr val="00294B"/>
                    </a:solidFill>
                    <a:latin typeface="Cambria Math" panose="02040503050406030204" pitchFamily="18" charset="0"/>
                  </a:rPr>
                  <a:t>𝜎</a:t>
                </a:r>
                <a:r>
                  <a:rPr lang="es-US" b="0" i="0">
                    <a:solidFill>
                      <a:srgbClr val="00294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~10^7  𝑆/𝑚</a:t>
                </a:r>
                <a:r>
                  <a:rPr lang="en-US" dirty="0">
                    <a:solidFill>
                      <a:srgbClr val="00294B"/>
                    </a:solidFill>
                  </a:rPr>
                  <a:t>) are viable alternatives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9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3728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EDB-206D-43FF-BB87-BB3B3E2835B1}" type="datetime1">
              <a:rPr lang="fr-FR" smtClean="0"/>
              <a:t>06/06/2026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12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944E-FC58-498F-BAC5-6847BA2850FC}" type="datetime1">
              <a:rPr lang="fr-FR" smtClean="0"/>
              <a:t>06/06/2026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938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36A-2E1A-474F-B7AA-A7B381B36743}" type="datetime1">
              <a:rPr lang="fr-FR" smtClean="0"/>
              <a:t>06/06/2026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68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29D9-9730-489B-9200-A9E9CA224BAF}" type="datetime1">
              <a:rPr lang="fr-FR" smtClean="0"/>
              <a:t>06/06/2026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39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léments :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43E441-9CE9-467E-A45E-81261F83965F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77877" y="149425"/>
            <a:ext cx="8712966" cy="432048"/>
          </a:xfrm>
        </p:spPr>
        <p:txBody>
          <a:bodyPr>
            <a:normAutofit/>
          </a:bodyPr>
          <a:lstStyle>
            <a:lvl1pPr algn="ctr">
              <a:defRPr lang="fr-FR" sz="2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48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roduction V2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1605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782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7F0F3-D582-402A-B5FC-0362F90F69E0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5526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1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3706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D7631-66E5-4ADC-A6F5-EF6D5686EE47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92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23E-D765-4F82-BAA8-6C8171F61452}" type="datetime1">
              <a:rPr lang="fr-FR" smtClean="0"/>
              <a:t>06/06/2026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34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46C1-5746-40B0-AC98-6DB7A4BA007B}" type="datetime1">
              <a:rPr lang="fr-FR" smtClean="0"/>
              <a:t>06/06/2026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44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2CFD-AD86-4399-9059-1B4099EED564}" type="datetime1">
              <a:rPr lang="fr-FR" smtClean="0"/>
              <a:t>06/06/2026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1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56" r:id="rId2"/>
    <p:sldLayoutId id="2147483727" r:id="rId3"/>
    <p:sldLayoutId id="2147483738" r:id="rId4"/>
    <p:sldLayoutId id="2147483753" r:id="rId5"/>
    <p:sldLayoutId id="2147483754" r:id="rId6"/>
    <p:sldLayoutId id="2147483755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58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44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410.png"/><Relationship Id="rId4" Type="http://schemas.openxmlformats.org/officeDocument/2006/relationships/image" Target="../media/image350.png"/><Relationship Id="rId9" Type="http://schemas.openxmlformats.org/officeDocument/2006/relationships/image" Target="../media/image400.png"/><Relationship Id="rId14" Type="http://schemas.openxmlformats.org/officeDocument/2006/relationships/image" Target="../media/image4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image" Target="../media/image26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11" Type="http://schemas.openxmlformats.org/officeDocument/2006/relationships/image" Target="../media/image32.png"/><Relationship Id="rId5" Type="http://schemas.openxmlformats.org/officeDocument/2006/relationships/image" Target="../media/image140.png"/><Relationship Id="rId10" Type="http://schemas.openxmlformats.org/officeDocument/2006/relationships/image" Target="../media/image31.png"/><Relationship Id="rId4" Type="http://schemas.openxmlformats.org/officeDocument/2006/relationships/image" Target="../media/image130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273819" y="1229544"/>
            <a:ext cx="10321203" cy="3951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Characterization of Cryogenic Beamline Absorber Materials for High-Current SRF Accelerators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Axel Perez Ruiz, Akira Miyazaki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TTC 2026. WG-4: R&amp;D challenges for future advanced projects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4564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10/06/2026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456487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6485-1F8C-49AD-A5D5-E767E4406627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TTC 2026 Meeting, CEA-CNRS-Université Paris Saclay, 9-12 June 2026, Gif sur Yvette, France">
            <a:extLst>
              <a:ext uri="{FF2B5EF4-FFF2-40B4-BE49-F238E27FC236}">
                <a16:creationId xmlns:a16="http://schemas.microsoft.com/office/drawing/2014/main" id="{19B9A5F0-D52D-D232-14EF-19A2A5E0C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1912"/>
            <a:ext cx="1077277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26F3CAA9-7EC5-CB52-F4D9-BB57AB2B0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377" y="3832093"/>
            <a:ext cx="1633501" cy="5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A31B02-F590-0BDC-FA6C-DA270199A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48" y="3696487"/>
            <a:ext cx="1051142" cy="63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83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est-stand today at </a:t>
            </a:r>
            <a:r>
              <a:rPr lang="en-US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endParaRPr lang="en-US" sz="2400" b="0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7E08DF-670E-8CEA-C5CC-E54C2B123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62" y="2231951"/>
            <a:ext cx="2762636" cy="18004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C9A84F-77EF-89A6-37B3-D434665A92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803" t="35781" r="40674" b="30054"/>
          <a:stretch/>
        </p:blipFill>
        <p:spPr>
          <a:xfrm rot="16200000">
            <a:off x="1186437" y="236930"/>
            <a:ext cx="1150697" cy="26849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7AF172-8D28-A7F2-52BB-3BE62354D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085" y="1013520"/>
            <a:ext cx="4331219" cy="32484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D2AAF3-E0AD-0217-B29C-374B70DC3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592" y="1013520"/>
            <a:ext cx="2766386" cy="321388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9E160B7-8AEE-A215-440B-B8B367928FA6}"/>
              </a:ext>
            </a:extLst>
          </p:cNvPr>
          <p:cNvSpPr txBox="1"/>
          <p:nvPr/>
        </p:nvSpPr>
        <p:spPr>
          <a:xfrm>
            <a:off x="7737506" y="4316400"/>
            <a:ext cx="2766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456487"/>
                </a:solidFill>
              </a:rPr>
              <a:t>LN2 Cryostat.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4DA6B1D-3E91-8FE1-DE05-71E30AB4179F}"/>
              </a:ext>
            </a:extLst>
          </p:cNvPr>
          <p:cNvSpPr txBox="1"/>
          <p:nvPr/>
        </p:nvSpPr>
        <p:spPr>
          <a:xfrm>
            <a:off x="4003194" y="4330852"/>
            <a:ext cx="2766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456487"/>
                </a:solidFill>
              </a:rPr>
              <a:t>APC7 Calibration.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0D4817-D390-A078-B7F5-9D5E6A18717C}"/>
              </a:ext>
            </a:extLst>
          </p:cNvPr>
          <p:cNvSpPr txBox="1"/>
          <p:nvPr/>
        </p:nvSpPr>
        <p:spPr>
          <a:xfrm>
            <a:off x="201812" y="4305921"/>
            <a:ext cx="2982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456487"/>
                </a:solidFill>
              </a:rPr>
              <a:t>Sample holder just received some weeks ago.</a:t>
            </a:r>
          </a:p>
        </p:txBody>
      </p:sp>
    </p:spTree>
    <p:extLst>
      <p:ext uri="{BB962C8B-B14F-4D97-AF65-F5344CB8AC3E}">
        <p14:creationId xmlns:p14="http://schemas.microsoft.com/office/powerpoint/2010/main" val="3960828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400" b="0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E7623032-E933-0B6B-897D-EA0F1DB5D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827" y="797497"/>
            <a:ext cx="10081120" cy="4176464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High-current SRF accelerators require efficient HOM damping to ensure beam stability and limit cryogenic losses.</a:t>
            </a:r>
          </a:p>
          <a:p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Beam Line Absorbers remain a key technology for broadband HOM power extraction in future advanced projects.</a:t>
            </a:r>
          </a:p>
          <a:p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qualification remains challenging due to the limited availability of cryogenic RF data and the significant variability observed between vendors and production batches.</a:t>
            </a:r>
          </a:p>
          <a:p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dedicated cryogenic test stand has been designed and procured at </a:t>
            </a:r>
            <a:r>
              <a:rPr lang="en-US" sz="18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perform direct measurements of absorber materials.</a:t>
            </a:r>
          </a:p>
          <a:p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samples measurements will take place in the following months.</a:t>
            </a:r>
            <a:endParaRPr lang="en-US" sz="1800" b="1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 consistent cryogenic material database for accelerator applications.</a:t>
            </a:r>
          </a:p>
          <a:p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the development of HOM absorber solutions for future high-current SRF facilities, including PERLE and next-generation accelerator projects.</a:t>
            </a:r>
          </a:p>
        </p:txBody>
      </p:sp>
      <p:pic>
        <p:nvPicPr>
          <p:cNvPr id="6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F6B8B766-8DA8-CD83-CCC0-8692B7817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35" y="5247509"/>
            <a:ext cx="1372614" cy="43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2">
            <a:extLst>
              <a:ext uri="{FF2B5EF4-FFF2-40B4-BE49-F238E27FC236}">
                <a16:creationId xmlns:a16="http://schemas.microsoft.com/office/drawing/2014/main" id="{6D826135-1EFC-05AB-B5FD-66AEB9F5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34" y="5293154"/>
            <a:ext cx="553380" cy="3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B5AF28E-B436-36FD-4691-DF70B0708D88}"/>
              </a:ext>
            </a:extLst>
          </p:cNvPr>
          <p:cNvSpPr txBox="1"/>
          <p:nvPr/>
        </p:nvSpPr>
        <p:spPr>
          <a:xfrm>
            <a:off x="3154138" y="5232375"/>
            <a:ext cx="4464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 </a:t>
            </a:r>
            <a:r>
              <a:rPr lang="fr-FR" sz="12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fr-FR" sz="12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by </a:t>
            </a:r>
            <a:r>
              <a:rPr lang="fr-FR" sz="12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fr-FR" sz="12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2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2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2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fr-FR" sz="12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2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Union‘s</a:t>
            </a:r>
            <a:r>
              <a:rPr lang="fr-FR" sz="12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program EU HORIZON-INFRA-2023-TECH-01-01 </a:t>
            </a:r>
            <a:r>
              <a:rPr lang="fr-FR" sz="120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r-FR" sz="12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GA n°101131435</a:t>
            </a:r>
            <a:endParaRPr lang="en-GB" sz="1200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66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endParaRPr lang="en-US" sz="2400" b="0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E7623032-E933-0B6B-897D-EA0F1DB5D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827" y="2813719"/>
            <a:ext cx="10081120" cy="4320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612650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EED381-38E7-D49E-23AA-E12DE427E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BE327F-A5C7-43F2-6B96-1191759E9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D4E8D7-1969-FAE4-6BD2-DCFED50A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88E6BF-FB50-BADF-CE04-3F446BA4D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13" y="1589584"/>
            <a:ext cx="3697910" cy="25570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865C27-5601-5317-200A-EF21597861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57" t="6225" r="40597" b="20077"/>
          <a:stretch/>
        </p:blipFill>
        <p:spPr>
          <a:xfrm>
            <a:off x="5242371" y="869504"/>
            <a:ext cx="4030197" cy="46709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B1DF47DE-DFC5-78D3-48F3-7EE32C5A202E}"/>
              </a:ext>
            </a:extLst>
          </p:cNvPr>
          <p:cNvSpPr txBox="1">
            <a:spLocks/>
          </p:cNvSpPr>
          <p:nvPr/>
        </p:nvSpPr>
        <p:spPr>
          <a:xfrm>
            <a:off x="2290043" y="149425"/>
            <a:ext cx="655272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Detailed dimension for the APC7 connector </a:t>
            </a:r>
          </a:p>
        </p:txBody>
      </p:sp>
    </p:spTree>
    <p:extLst>
      <p:ext uri="{BB962C8B-B14F-4D97-AF65-F5344CB8AC3E}">
        <p14:creationId xmlns:p14="http://schemas.microsoft.com/office/powerpoint/2010/main" val="2000841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of cryogenic measurements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1DC9CDC-C934-CE6A-2EDC-5C5AB775B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702" y="784461"/>
            <a:ext cx="3433093" cy="24517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A7F4FB-9EB1-0D6A-561B-528076932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" y="794092"/>
            <a:ext cx="2824137" cy="2754282"/>
          </a:xfrm>
          <a:prstGeom prst="rect">
            <a:avLst/>
          </a:prstGeom>
        </p:spPr>
      </p:pic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64445C2E-1646-BF4D-DA91-A1870D823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241" y="3666392"/>
            <a:ext cx="2824137" cy="651869"/>
          </a:xfrm>
        </p:spPr>
        <p:txBody>
          <a:bodyPr>
            <a:noAutofit/>
          </a:bodyPr>
          <a:lstStyle/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general, the thermal expansion coefficient of metals is much larger than the one of ceramics.</a:t>
            </a:r>
            <a:endParaRPr lang="es-US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EC824D1-8407-25E3-45C3-26C86FBF5A62}"/>
              </a:ext>
            </a:extLst>
          </p:cNvPr>
          <p:cNvSpPr txBox="1"/>
          <p:nvPr/>
        </p:nvSpPr>
        <p:spPr>
          <a:xfrm>
            <a:off x="5566406" y="3229689"/>
            <a:ext cx="4948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56487"/>
                </a:solidFill>
              </a:rPr>
              <a:t>M. </a:t>
            </a:r>
            <a:r>
              <a:rPr lang="en-US" sz="1200" dirty="0" err="1">
                <a:solidFill>
                  <a:srgbClr val="456487"/>
                </a:solidFill>
              </a:rPr>
              <a:t>Sawamura</a:t>
            </a:r>
            <a:r>
              <a:rPr lang="en-US" sz="1200" dirty="0">
                <a:solidFill>
                  <a:srgbClr val="456487"/>
                </a:solidFill>
              </a:rPr>
              <a:t> et al. “RF absorber studies for </a:t>
            </a:r>
            <a:r>
              <a:rPr lang="en-US" sz="1200" dirty="0" err="1">
                <a:solidFill>
                  <a:srgbClr val="456487"/>
                </a:solidFill>
              </a:rPr>
              <a:t>cERL</a:t>
            </a:r>
            <a:r>
              <a:rPr lang="en-US" sz="1200" dirty="0">
                <a:solidFill>
                  <a:srgbClr val="456487"/>
                </a:solidFill>
              </a:rPr>
              <a:t> in Japan”, in HOM Workshop Oct. 12, 2010.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9F0C1675-FBC9-6D59-FA13-EEF1F3FFD6F5}"/>
              </a:ext>
            </a:extLst>
          </p:cNvPr>
          <p:cNvSpPr txBox="1">
            <a:spLocks/>
          </p:cNvSpPr>
          <p:nvPr/>
        </p:nvSpPr>
        <p:spPr>
          <a:xfrm>
            <a:off x="3298155" y="1716245"/>
            <a:ext cx="2463940" cy="651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phase shift during cooling down.</a:t>
            </a:r>
            <a:endParaRPr lang="es-US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205B2B3-6C47-0F33-044A-B5037E65D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231" y="3704880"/>
            <a:ext cx="2864620" cy="18893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F8A371A-F8A4-5812-DAE8-26B7ADD111BB}"/>
              </a:ext>
            </a:extLst>
          </p:cNvPr>
          <p:cNvSpPr txBox="1"/>
          <p:nvPr/>
        </p:nvSpPr>
        <p:spPr>
          <a:xfrm>
            <a:off x="6538516" y="4926866"/>
            <a:ext cx="259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56487"/>
                </a:solidFill>
              </a:rPr>
              <a:t>Mini-Circuits. UVNA-63 Application Note Error Correction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20BCABB-2521-BD7D-1A43-FCE57A335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2205" y="901789"/>
            <a:ext cx="1551209" cy="1928010"/>
          </a:xfrm>
          <a:prstGeom prst="rect">
            <a:avLst/>
          </a:prstGeom>
        </p:spPr>
      </p:pic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2DFB7369-4BB3-3483-C26B-F9E83A8FB570}"/>
              </a:ext>
            </a:extLst>
          </p:cNvPr>
          <p:cNvSpPr txBox="1">
            <a:spLocks/>
          </p:cNvSpPr>
          <p:nvPr/>
        </p:nvSpPr>
        <p:spPr>
          <a:xfrm>
            <a:off x="6682531" y="4190740"/>
            <a:ext cx="2607956" cy="651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considering offline SOLT calibration.</a:t>
            </a:r>
            <a:endParaRPr lang="es-US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97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Simulation of the proposed setup</a:t>
            </a:r>
            <a:endParaRPr lang="en-US" sz="2400" b="0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7786DB-1710-3A3C-19EB-AAA0F9950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849" y="1276315"/>
            <a:ext cx="3299027" cy="2232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BC31578-6758-DF36-4B43-62A3F7193E27}"/>
                  </a:ext>
                </a:extLst>
              </p:cNvPr>
              <p:cNvSpPr txBox="1"/>
              <p:nvPr/>
            </p:nvSpPr>
            <p:spPr>
              <a:xfrm>
                <a:off x="2054849" y="660875"/>
                <a:ext cx="32990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294B"/>
                    </a:solidFill>
                  </a:rPr>
                  <a:t>Impact of the </a:t>
                </a:r>
                <a:r>
                  <a:rPr lang="en-US" sz="1600" b="1" dirty="0">
                    <a:solidFill>
                      <a:srgbClr val="00294B"/>
                    </a:solidFill>
                  </a:rPr>
                  <a:t>sample holder conductivity</a:t>
                </a:r>
                <a:r>
                  <a:rPr lang="en-US" sz="1600" dirty="0">
                    <a:solidFill>
                      <a:srgbClr val="00294B"/>
                    </a:solidFill>
                  </a:rPr>
                  <a:t> on extracted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US" sz="1600" b="1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US" sz="1600" b="1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s-US" sz="1600" b="1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00294B"/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BC31578-6758-DF36-4B43-62A3F7193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849" y="660875"/>
                <a:ext cx="3299027" cy="584775"/>
              </a:xfrm>
              <a:prstGeom prst="rect">
                <a:avLst/>
              </a:prstGeom>
              <a:blipFill>
                <a:blip r:embed="rId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FA86FDE1-8C25-BCAC-5B55-50618B4DC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539" y="1296430"/>
            <a:ext cx="3299027" cy="22182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CF3D21-CAB4-7C29-DD99-682FE9987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4448" y="1276315"/>
            <a:ext cx="576377" cy="64695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98AB3B-9363-B1E0-FAE4-F6F84AB4C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7501" y="2370557"/>
            <a:ext cx="650270" cy="720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contenu 5">
                <a:extLst>
                  <a:ext uri="{FF2B5EF4-FFF2-40B4-BE49-F238E27FC236}">
                    <a16:creationId xmlns:a16="http://schemas.microsoft.com/office/drawing/2014/main" id="{0CD292D1-AD20-9473-637E-0E6101CBF4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4286" y="1960913"/>
                <a:ext cx="956699" cy="3657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FF6700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94B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45648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rgbClr val="456487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rgbClr val="456487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US" sz="1600" b="0" i="1" smtClean="0">
                          <a:solidFill>
                            <a:srgbClr val="456487"/>
                          </a:solidFill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s-US" sz="1600" b="0" i="0" smtClean="0">
                          <a:solidFill>
                            <a:srgbClr val="456487"/>
                          </a:solidFill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s-US" sz="1600" b="0" i="0" smtClean="0">
                          <a:solidFill>
                            <a:srgbClr val="456487"/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sz="1600" dirty="0">
                  <a:solidFill>
                    <a:srgbClr val="456487"/>
                  </a:solidFill>
                </a:endParaRPr>
              </a:p>
            </p:txBody>
          </p:sp>
        </mc:Choice>
        <mc:Fallback xmlns="">
          <p:sp>
            <p:nvSpPr>
              <p:cNvPr id="15" name="Espace réservé du contenu 5">
                <a:extLst>
                  <a:ext uri="{FF2B5EF4-FFF2-40B4-BE49-F238E27FC236}">
                    <a16:creationId xmlns:a16="http://schemas.microsoft.com/office/drawing/2014/main" id="{0CD292D1-AD20-9473-637E-0E6101CBF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4286" y="1960913"/>
                <a:ext cx="956699" cy="3657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5">
                <a:extLst>
                  <a:ext uri="{FF2B5EF4-FFF2-40B4-BE49-F238E27FC236}">
                    <a16:creationId xmlns:a16="http://schemas.microsoft.com/office/drawing/2014/main" id="{635E176F-C955-35DA-06EB-8CE19857C6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12578" y="3090637"/>
                <a:ext cx="840430" cy="6199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FF6700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294B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45648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rgbClr val="456487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rgbClr val="456487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US" sz="1600" b="0" i="1" smtClean="0">
                          <a:solidFill>
                            <a:srgbClr val="456487"/>
                          </a:solidFill>
                          <a:latin typeface="Cambria Math" panose="02040503050406030204" pitchFamily="18" charset="0"/>
                        </a:rPr>
                        <m:t>0.1 </m:t>
                      </m:r>
                      <m:r>
                        <m:rPr>
                          <m:sty m:val="p"/>
                        </m:rPr>
                        <a:rPr lang="es-US" sz="1600" b="0" i="0" smtClean="0">
                          <a:solidFill>
                            <a:srgbClr val="456487"/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sz="1600" dirty="0">
                  <a:solidFill>
                    <a:srgbClr val="456487"/>
                  </a:solidFill>
                </a:endParaRPr>
              </a:p>
            </p:txBody>
          </p:sp>
        </mc:Choice>
        <mc:Fallback xmlns="">
          <p:sp>
            <p:nvSpPr>
              <p:cNvPr id="16" name="Espace réservé du contenu 5">
                <a:extLst>
                  <a:ext uri="{FF2B5EF4-FFF2-40B4-BE49-F238E27FC236}">
                    <a16:creationId xmlns:a16="http://schemas.microsoft.com/office/drawing/2014/main" id="{635E176F-C955-35DA-06EB-8CE19857C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2578" y="3090637"/>
                <a:ext cx="840430" cy="6199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5B7E89A-0913-4E64-0FE9-36662AF9883B}"/>
                  </a:ext>
                </a:extLst>
              </p:cNvPr>
              <p:cNvSpPr txBox="1"/>
              <p:nvPr/>
            </p:nvSpPr>
            <p:spPr>
              <a:xfrm>
                <a:off x="6819875" y="711655"/>
                <a:ext cx="316835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294B"/>
                    </a:solidFill>
                  </a:rPr>
                  <a:t>Impact of the </a:t>
                </a:r>
                <a:r>
                  <a:rPr lang="en-US" sz="1600" b="1" dirty="0">
                    <a:solidFill>
                      <a:srgbClr val="00294B"/>
                    </a:solidFill>
                  </a:rPr>
                  <a:t>sample corner rounding</a:t>
                </a:r>
                <a:r>
                  <a:rPr lang="en-US" sz="1600" dirty="0">
                    <a:solidFill>
                      <a:srgbClr val="00294B"/>
                    </a:solidFill>
                  </a:rPr>
                  <a:t> on extracted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US" sz="1600" b="1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US" sz="1600" b="1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s-US" sz="1600" b="1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00294B"/>
                  </a:solidFill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5B7E89A-0913-4E64-0FE9-36662AF98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875" y="711655"/>
                <a:ext cx="3168353" cy="584775"/>
              </a:xfrm>
              <a:prstGeom prst="rect">
                <a:avLst/>
              </a:prstGeom>
              <a:blipFill>
                <a:blip r:embed="rId10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9C34E473-08EF-E220-2DDB-869A7B5D357E}"/>
              </a:ext>
            </a:extLst>
          </p:cNvPr>
          <p:cNvSpPr txBox="1"/>
          <p:nvPr/>
        </p:nvSpPr>
        <p:spPr>
          <a:xfrm>
            <a:off x="4364" y="1526215"/>
            <a:ext cx="21460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94B"/>
                </a:solidFill>
              </a:rPr>
              <a:t>From 100 MHz the effect is negligible.</a:t>
            </a:r>
          </a:p>
          <a:p>
            <a:pPr algn="ctr"/>
            <a:endParaRPr lang="en-US" sz="1400" dirty="0">
              <a:solidFill>
                <a:srgbClr val="00294B"/>
              </a:solidFill>
            </a:endParaRPr>
          </a:p>
          <a:p>
            <a:pPr algn="ctr"/>
            <a:r>
              <a:rPr lang="en-US" sz="1400" b="1" dirty="0">
                <a:solidFill>
                  <a:srgbClr val="00294B"/>
                </a:solidFill>
              </a:rPr>
              <a:t>Brass</a:t>
            </a:r>
            <a:r>
              <a:rPr lang="en-US" sz="1400" dirty="0">
                <a:solidFill>
                  <a:srgbClr val="00294B"/>
                </a:solidFill>
              </a:rPr>
              <a:t> was selected from a mechanical perspective.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F5451CB-0A99-07F8-5A91-D3E4C99955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4380" y="3501688"/>
            <a:ext cx="3121125" cy="216361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18164D5-A34C-525C-3506-B1EBD59948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4815" y="3552304"/>
            <a:ext cx="2878093" cy="2079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B516423-F012-F137-7F9A-C22F36BB2E13}"/>
                  </a:ext>
                </a:extLst>
              </p:cNvPr>
              <p:cNvSpPr txBox="1"/>
              <p:nvPr/>
            </p:nvSpPr>
            <p:spPr>
              <a:xfrm>
                <a:off x="5477270" y="4138102"/>
                <a:ext cx="214497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294B"/>
                    </a:solidFill>
                  </a:rPr>
                  <a:t>Sample dimensions machining tolerance </a:t>
                </a:r>
                <a:endParaRPr lang="en-US" sz="1600" dirty="0">
                  <a:solidFill>
                    <a:srgbClr val="00294B"/>
                  </a:solidFill>
                </a:endParaRPr>
              </a:p>
              <a:p>
                <a:pPr algn="ctr"/>
                <a:r>
                  <a:rPr lang="en-US" sz="1600" dirty="0">
                    <a:solidFill>
                      <a:srgbClr val="00294B"/>
                    </a:solidFill>
                  </a:rPr>
                  <a:t>Ideally: </a:t>
                </a:r>
                <a14:m>
                  <m:oMath xmlns:m="http://schemas.openxmlformats.org/officeDocument/2006/math">
                    <m:r>
                      <a:rPr lang="es-US" sz="1600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es-US" sz="1600" b="0" i="0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600" dirty="0">
                    <a:solidFill>
                      <a:srgbClr val="00294B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B516423-F012-F137-7F9A-C22F36BB2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270" y="4138102"/>
                <a:ext cx="2144973" cy="1077218"/>
              </a:xfrm>
              <a:prstGeom prst="rect">
                <a:avLst/>
              </a:prstGeom>
              <a:blipFill>
                <a:blip r:embed="rId13"/>
                <a:stretch>
                  <a:fillRect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9274C1C8-DC0C-4929-E8F6-E5C4087B3A0D}"/>
              </a:ext>
            </a:extLst>
          </p:cNvPr>
          <p:cNvSpPr txBox="1"/>
          <p:nvPr/>
        </p:nvSpPr>
        <p:spPr>
          <a:xfrm>
            <a:off x="3056290" y="1667783"/>
            <a:ext cx="1296144" cy="338554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STL150D14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34F69B-1168-DED7-33F2-DE095D061608}"/>
              </a:ext>
            </a:extLst>
          </p:cNvPr>
          <p:cNvSpPr txBox="1"/>
          <p:nvPr/>
        </p:nvSpPr>
        <p:spPr>
          <a:xfrm>
            <a:off x="7802147" y="1652708"/>
            <a:ext cx="1052722" cy="338554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SC1000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B0B0881-7A52-4B68-09FC-C06B210B8A9E}"/>
              </a:ext>
            </a:extLst>
          </p:cNvPr>
          <p:cNvSpPr txBox="1"/>
          <p:nvPr/>
        </p:nvSpPr>
        <p:spPr>
          <a:xfrm>
            <a:off x="3658195" y="4062433"/>
            <a:ext cx="1082439" cy="338554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SC1000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5C3874-9F2C-C237-5B5D-75B798610853}"/>
              </a:ext>
            </a:extLst>
          </p:cNvPr>
          <p:cNvSpPr txBox="1"/>
          <p:nvPr/>
        </p:nvSpPr>
        <p:spPr>
          <a:xfrm>
            <a:off x="8770763" y="3774195"/>
            <a:ext cx="1038003" cy="338554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SC1000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6DAE85B-B070-5FDE-91D0-76E1F26B108E}"/>
                  </a:ext>
                </a:extLst>
              </p:cNvPr>
              <p:cNvSpPr txBox="1"/>
              <p:nvPr/>
            </p:nvSpPr>
            <p:spPr>
              <a:xfrm>
                <a:off x="26388" y="3871974"/>
                <a:ext cx="1941227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294B"/>
                    </a:solidFill>
                  </a:rPr>
                  <a:t>Impact of sample surface finish </a:t>
                </a:r>
                <a:endParaRPr lang="en-US" sz="1600" dirty="0">
                  <a:solidFill>
                    <a:srgbClr val="00294B"/>
                  </a:solidFill>
                </a:endParaRPr>
              </a:p>
              <a:p>
                <a:pPr algn="ctr"/>
                <a:r>
                  <a:rPr lang="en-US" sz="1600" dirty="0">
                    <a:solidFill>
                      <a:srgbClr val="00294B"/>
                    </a:solidFill>
                  </a:rPr>
                  <a:t>As-sintered: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US" sz="160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US" sz="1600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US" sz="1600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s-US" sz="1600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~1−3 </m:t>
                    </m:r>
                    <m:r>
                      <m:rPr>
                        <m:sty m:val="p"/>
                      </m:rPr>
                      <a:rPr lang="es-US" sz="1600" b="0" i="0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600" dirty="0">
                    <a:solidFill>
                      <a:srgbClr val="00294B"/>
                    </a:solidFill>
                  </a:rPr>
                  <a:t> OK!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6DAE85B-B070-5FDE-91D0-76E1F26B1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8" y="3871974"/>
                <a:ext cx="1941227" cy="1077218"/>
              </a:xfrm>
              <a:prstGeom prst="rect">
                <a:avLst/>
              </a:prstGeom>
              <a:blipFill>
                <a:blip r:embed="rId14"/>
                <a:stretch>
                  <a:fillRect t="-1695" r="-2508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173A4BA0-CEA7-E9F7-A615-B54BB5527CCA}"/>
              </a:ext>
            </a:extLst>
          </p:cNvPr>
          <p:cNvSpPr txBox="1"/>
          <p:nvPr/>
        </p:nvSpPr>
        <p:spPr>
          <a:xfrm>
            <a:off x="5345299" y="1911169"/>
            <a:ext cx="15339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294B"/>
                </a:solidFill>
              </a:rPr>
              <a:t>A rounding of 0.3 mm was found acceptable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05FE17A-3AE4-BB29-EAB3-115A58C9F792}"/>
              </a:ext>
            </a:extLst>
          </p:cNvPr>
          <p:cNvCxnSpPr>
            <a:endCxn id="4" idx="0"/>
          </p:cNvCxnSpPr>
          <p:nvPr/>
        </p:nvCxnSpPr>
        <p:spPr>
          <a:xfrm>
            <a:off x="5386387" y="711655"/>
            <a:ext cx="1" cy="5003165"/>
          </a:xfrm>
          <a:prstGeom prst="line">
            <a:avLst/>
          </a:prstGeom>
          <a:ln w="12700">
            <a:solidFill>
              <a:srgbClr val="00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6233902-58C8-90F9-12A4-E209F01BD376}"/>
              </a:ext>
            </a:extLst>
          </p:cNvPr>
          <p:cNvCxnSpPr>
            <a:cxnSpLocks/>
          </p:cNvCxnSpPr>
          <p:nvPr/>
        </p:nvCxnSpPr>
        <p:spPr>
          <a:xfrm>
            <a:off x="0" y="3501688"/>
            <a:ext cx="10757771" cy="0"/>
          </a:xfrm>
          <a:prstGeom prst="line">
            <a:avLst/>
          </a:prstGeom>
          <a:ln w="12700">
            <a:solidFill>
              <a:srgbClr val="00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Power in High-Current SRF Accelerators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F5E77B1-6091-6505-DDC9-C67F78BB3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26" y="807886"/>
            <a:ext cx="5960227" cy="468052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Advanced Projects</a:t>
            </a:r>
          </a:p>
          <a:p>
            <a:pPr lvl="1"/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rings</a:t>
            </a:r>
          </a:p>
          <a:p>
            <a:pPr lvl="1"/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ecovery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inacs</a:t>
            </a:r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(ERLs)</a:t>
            </a:r>
          </a:p>
          <a:p>
            <a:pPr lvl="1"/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Electron Lasers (FELs)</a:t>
            </a:r>
          </a:p>
          <a:p>
            <a:pPr lvl="1"/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high-current colliders</a:t>
            </a:r>
          </a:p>
          <a:p>
            <a:r>
              <a:rPr lang="en-US" b="1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Damping</a:t>
            </a:r>
          </a:p>
          <a:p>
            <a:pPr lvl="1"/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High-current beams excite strong wake fields and Higher-Order Modes (HOMs)</a:t>
            </a:r>
          </a:p>
          <a:p>
            <a:pPr lvl="1"/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Undamped HOMs lea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 to: beam </a:t>
            </a:r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instabilities, increase cavity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heat load</a:t>
            </a:r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limit achievable beam current.</a:t>
            </a:r>
          </a:p>
          <a:p>
            <a:r>
              <a:rPr lang="en-US" b="1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Mitigation Techniques</a:t>
            </a:r>
          </a:p>
          <a:p>
            <a:pPr lvl="1"/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couplers</a:t>
            </a:r>
          </a:p>
          <a:p>
            <a:pPr lvl="1"/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waveguides</a:t>
            </a:r>
          </a:p>
          <a:p>
            <a:pPr lvl="1"/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Line absorbers (BLAs)</a:t>
            </a:r>
          </a:p>
        </p:txBody>
      </p:sp>
      <p:pic>
        <p:nvPicPr>
          <p:cNvPr id="8" name="Image 7" descr="屋内, 金属, テーブル, 小さ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806A755-84E2-BA47-1DF4-945C2F8CB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13" y="3972135"/>
            <a:ext cx="2077319" cy="138161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979C547-B6DC-A8DE-E01D-F6729268516A}"/>
              </a:ext>
            </a:extLst>
          </p:cNvPr>
          <p:cNvSpPr txBox="1"/>
          <p:nvPr/>
        </p:nvSpPr>
        <p:spPr>
          <a:xfrm>
            <a:off x="4835992" y="5365009"/>
            <a:ext cx="29383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56487"/>
                </a:solidFill>
              </a:rPr>
              <a:t>Hook HOM coupler (SOLEIL)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89D638E-42E2-6F1C-1175-D50937272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667" y="3740524"/>
            <a:ext cx="2586858" cy="138161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6AE0422-F814-129E-CD92-82EF6F379A71}"/>
              </a:ext>
            </a:extLst>
          </p:cNvPr>
          <p:cNvSpPr txBox="1"/>
          <p:nvPr/>
        </p:nvSpPr>
        <p:spPr>
          <a:xfrm>
            <a:off x="7888379" y="5118788"/>
            <a:ext cx="2691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56487"/>
                </a:solidFill>
              </a:rPr>
              <a:t>394 MHz Crab cavity HOM waveguides (EIC)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B5CF2E-0872-9EAC-4D57-C023E4D1B5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2931"/>
          <a:stretch/>
        </p:blipFill>
        <p:spPr>
          <a:xfrm>
            <a:off x="5098355" y="803304"/>
            <a:ext cx="4841940" cy="13816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581FEEE-9392-CBBC-B2A4-ED9E305C6496}"/>
              </a:ext>
            </a:extLst>
          </p:cNvPr>
          <p:cNvSpPr txBox="1"/>
          <p:nvPr/>
        </p:nvSpPr>
        <p:spPr>
          <a:xfrm>
            <a:off x="5432057" y="1966763"/>
            <a:ext cx="4174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56487"/>
                </a:solidFill>
              </a:rPr>
              <a:t>Electron Beam Wakefield Simulation in CST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E4E8CA-6A01-9565-6B18-1600260E38E4}"/>
              </a:ext>
            </a:extLst>
          </p:cNvPr>
          <p:cNvSpPr txBox="1"/>
          <p:nvPr/>
        </p:nvSpPr>
        <p:spPr>
          <a:xfrm>
            <a:off x="6708008" y="2811458"/>
            <a:ext cx="1846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56487"/>
                </a:solidFill>
              </a:rPr>
              <a:t>BLA for the APS upgrade (Argonne)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594F19-6574-2DFE-0FDB-80CE50487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7303" y="2297477"/>
            <a:ext cx="1846731" cy="1444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56824B-AF20-C68F-6A8A-F40A9E438C0F}"/>
              </a:ext>
            </a:extLst>
          </p:cNvPr>
          <p:cNvSpPr/>
          <p:nvPr/>
        </p:nvSpPr>
        <p:spPr>
          <a:xfrm>
            <a:off x="633859" y="4541912"/>
            <a:ext cx="1979509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9F9DD8-4546-9A00-5F04-9BB66729EA41}"/>
              </a:ext>
            </a:extLst>
          </p:cNvPr>
          <p:cNvSpPr/>
          <p:nvPr/>
        </p:nvSpPr>
        <p:spPr>
          <a:xfrm>
            <a:off x="633859" y="5165374"/>
            <a:ext cx="331236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3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0DB5D-D11B-D00B-BFE4-F5A5BF02C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107A1-1268-C1C2-EDB6-325B3BF9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power and BLAs 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A15DA0-940B-B1E0-5ADD-CAB85264E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41AF78-40FB-2923-818D-9432F9CD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BD584B-C002-85E0-774A-4EFB6A97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6" name="Image 39" descr="Une image contenant Modèle réduit, jouet&#10;&#10;Le contenu généré par l’IA peut être incorrect.">
            <a:extLst>
              <a:ext uri="{FF2B5EF4-FFF2-40B4-BE49-F238E27FC236}">
                <a16:creationId xmlns:a16="http://schemas.microsoft.com/office/drawing/2014/main" id="{C032438A-9DD0-8F72-79AF-593C1E664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7" y="690460"/>
            <a:ext cx="4637411" cy="2278325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3F0F1796-C210-F0F9-873E-A1983F4FC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2805" y="3656386"/>
            <a:ext cx="5659970" cy="1983219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Couplers studies are completed</a:t>
            </a:r>
          </a:p>
          <a:p>
            <a:r>
              <a:rPr lang="en-US" sz="18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 Line Absorbers, preliminary studies by C. Barbagallo (PhD Thesis):</a:t>
            </a:r>
          </a:p>
          <a:p>
            <a:pPr lvl="1"/>
            <a:r>
              <a:rPr lang="en-US" sz="16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power absorption per BLA </a:t>
            </a:r>
            <a:r>
              <a:rPr lang="en-US" sz="1600" b="1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~120 W</a:t>
            </a:r>
          </a:p>
          <a:p>
            <a:pPr lvl="1"/>
            <a:r>
              <a:rPr lang="en-US" sz="16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He-cooling and thermal intercept (</a:t>
            </a:r>
            <a:r>
              <a:rPr lang="en-US" sz="1600" b="1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40K</a:t>
            </a:r>
            <a:r>
              <a:rPr lang="en-US" sz="16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bsorber parameters modeled using the Debye Model for CERASICB material.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4">
            <a:extLst>
              <a:ext uri="{FF2B5EF4-FFF2-40B4-BE49-F238E27FC236}">
                <a16:creationId xmlns:a16="http://schemas.microsoft.com/office/drawing/2014/main" id="{F38C4C7E-78DE-06C1-71A3-AA519DE2E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8" b="91475" l="3884" r="98374">
                        <a14:foregroundMark x1="10117" y1="26728" x2="10117" y2="26728"/>
                        <a14:foregroundMark x1="10117" y1="26728" x2="10117" y2="26728"/>
                        <a14:foregroundMark x1="7136" y1="26037" x2="7136" y2="26037"/>
                        <a14:foregroundMark x1="7136" y1="26037" x2="7136" y2="26037"/>
                        <a14:foregroundMark x1="4155" y1="21889" x2="4155" y2="21889"/>
                        <a14:foregroundMark x1="4155" y1="21889" x2="4155" y2="21889"/>
                        <a14:foregroundMark x1="6323" y1="16359" x2="6323" y2="16359"/>
                        <a14:foregroundMark x1="6323" y1="16359" x2="6323" y2="16359"/>
                        <a14:foregroundMark x1="90515" y1="70507" x2="90515" y2="70507"/>
                        <a14:foregroundMark x1="90515" y1="70507" x2="90515" y2="70507"/>
                        <a14:foregroundMark x1="93496" y1="70507" x2="93496" y2="70507"/>
                        <a14:foregroundMark x1="93496" y1="70507" x2="93496" y2="70507"/>
                        <a14:foregroundMark x1="98374" y1="70507" x2="98374" y2="70507"/>
                        <a14:foregroundMark x1="75790" y1="91475" x2="75790" y2="91475"/>
                        <a14:foregroundMark x1="75790" y1="91475" x2="75790" y2="91475"/>
                        <a14:foregroundMark x1="3884" y1="31336" x2="3884" y2="31336"/>
                        <a14:foregroundMark x1="3884" y1="31336" x2="3884" y2="31336"/>
                        <a14:foregroundMark x1="5330" y1="17972" x2="5330" y2="17972"/>
                        <a14:foregroundMark x1="5330" y1="17972" x2="5330" y2="17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5087" y="2530346"/>
            <a:ext cx="2926845" cy="114747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E93647A-043A-9E23-6C97-A6AF0BBB5D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3602" b="91510"/>
          <a:stretch/>
        </p:blipFill>
        <p:spPr>
          <a:xfrm>
            <a:off x="201812" y="705387"/>
            <a:ext cx="4637410" cy="397878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44EB3A7C-F273-6A06-0706-381B55DFDF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6" t="11204" r="40634"/>
          <a:stretch/>
        </p:blipFill>
        <p:spPr>
          <a:xfrm>
            <a:off x="112331" y="1192930"/>
            <a:ext cx="5000474" cy="355171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9F89617-C127-ACE6-6E47-8B8D8658DF63}"/>
              </a:ext>
            </a:extLst>
          </p:cNvPr>
          <p:cNvSpPr txBox="1"/>
          <p:nvPr/>
        </p:nvSpPr>
        <p:spPr>
          <a:xfrm>
            <a:off x="6568508" y="811461"/>
            <a:ext cx="2532303" cy="307777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PERLE Linac Cryomodule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27FA3B-28AF-DA27-7C90-EA83123E4A24}"/>
              </a:ext>
            </a:extLst>
          </p:cNvPr>
          <p:cNvSpPr/>
          <p:nvPr/>
        </p:nvSpPr>
        <p:spPr>
          <a:xfrm>
            <a:off x="2396566" y="1949624"/>
            <a:ext cx="1083099" cy="5586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FDE71DC-BEAB-2759-EB4D-D9D47AA3F2BE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479665" y="2165648"/>
            <a:ext cx="1978730" cy="6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376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Beam Line Absorbers (BLAs)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4C2BA6-6F4E-C7BF-03EE-3D5BB0BC7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145" y="3666357"/>
            <a:ext cx="2725618" cy="1361555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15BB645D-14B6-1911-49F3-792CE13F6FD9}"/>
              </a:ext>
            </a:extLst>
          </p:cNvPr>
          <p:cNvSpPr/>
          <p:nvPr/>
        </p:nvSpPr>
        <p:spPr>
          <a:xfrm>
            <a:off x="7330200" y="4138461"/>
            <a:ext cx="519780" cy="301093"/>
          </a:xfrm>
          <a:prstGeom prst="rightArrow">
            <a:avLst/>
          </a:prstGeom>
          <a:solidFill>
            <a:srgbClr val="00294B"/>
          </a:solidFill>
          <a:ln>
            <a:solidFill>
              <a:srgbClr val="002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0DAD8512-8236-8CAF-9BC8-98C2DCFA6102}"/>
              </a:ext>
            </a:extLst>
          </p:cNvPr>
          <p:cNvSpPr/>
          <p:nvPr/>
        </p:nvSpPr>
        <p:spPr>
          <a:xfrm>
            <a:off x="9695242" y="4101660"/>
            <a:ext cx="519780" cy="301093"/>
          </a:xfrm>
          <a:prstGeom prst="rightArrow">
            <a:avLst/>
          </a:prstGeom>
          <a:solidFill>
            <a:srgbClr val="00294B"/>
          </a:solidFill>
          <a:ln>
            <a:solidFill>
              <a:srgbClr val="0029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8D66429-CF8E-619F-BDDF-6F785CFE4CEC}"/>
                  </a:ext>
                </a:extLst>
              </p:cNvPr>
              <p:cNvSpPr txBox="1"/>
              <p:nvPr/>
            </p:nvSpPr>
            <p:spPr>
              <a:xfrm>
                <a:off x="7081593" y="3757540"/>
                <a:ext cx="99508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US" sz="1600" b="0" i="1" smtClean="0">
                              <a:solidFill>
                                <a:srgbClr val="45648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US" sz="1600" b="0" i="1" smtClean="0">
                              <a:solidFill>
                                <a:srgbClr val="456487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US" sz="1600" b="0" i="0" smtClean="0">
                              <a:solidFill>
                                <a:srgbClr val="456487"/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s-US" sz="1600" b="0" i="1" smtClean="0">
                          <a:solidFill>
                            <a:srgbClr val="4564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rgbClr val="456487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8D66429-CF8E-619F-BDDF-6F785CFE4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593" y="3757540"/>
                <a:ext cx="995083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5A8596A-6303-5BAF-5E55-3139167385CF}"/>
                  </a:ext>
                </a:extLst>
              </p:cNvPr>
              <p:cNvSpPr txBox="1"/>
              <p:nvPr/>
            </p:nvSpPr>
            <p:spPr>
              <a:xfrm>
                <a:off x="9706535" y="4402275"/>
                <a:ext cx="58974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US" sz="1600" b="0" i="1" smtClean="0">
                              <a:solidFill>
                                <a:srgbClr val="45648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US" sz="1600" b="0" i="1" smtClean="0">
                              <a:solidFill>
                                <a:srgbClr val="456487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US" sz="1600" b="0" i="0" smtClean="0">
                              <a:solidFill>
                                <a:srgbClr val="456487"/>
                              </a:solidFill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456487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5A8596A-6303-5BAF-5E55-313916738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6535" y="4402275"/>
                <a:ext cx="589741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3237574E-ADC6-1586-4CE0-387356AA89FE}"/>
              </a:ext>
            </a:extLst>
          </p:cNvPr>
          <p:cNvSpPr txBox="1"/>
          <p:nvPr/>
        </p:nvSpPr>
        <p:spPr>
          <a:xfrm>
            <a:off x="6853934" y="5337788"/>
            <a:ext cx="33390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56487"/>
                </a:solidFill>
              </a:rPr>
              <a:t>Single pass BLA absorption ~90%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9C71F0-950A-8190-7842-D1136AFC293D}"/>
              </a:ext>
            </a:extLst>
          </p:cNvPr>
          <p:cNvSpPr txBox="1"/>
          <p:nvPr/>
        </p:nvSpPr>
        <p:spPr>
          <a:xfrm>
            <a:off x="5864853" y="5070751"/>
            <a:ext cx="4896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56487"/>
                </a:solidFill>
              </a:rPr>
              <a:t>RF simulation (TE11 excitation at 2 GHz) in CST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5">
                <a:extLst>
                  <a:ext uri="{FF2B5EF4-FFF2-40B4-BE49-F238E27FC236}">
                    <a16:creationId xmlns:a16="http://schemas.microsoft.com/office/drawing/2014/main" id="{095A53F1-43C2-EFB1-E3D1-7F2B92CFAB1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79527" y="807886"/>
                <a:ext cx="6378412" cy="4814146"/>
              </a:xfrm>
            </p:spPr>
            <p:txBody>
              <a:bodyPr>
                <a:noAutofit/>
              </a:bodyPr>
              <a:lstStyle/>
              <a:p>
                <a:r>
                  <a:rPr lang="en-US" b="1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Common Materials: </a:t>
                </a:r>
                <a:r>
                  <a:rPr lang="en-US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Silicon Carbide (</a:t>
                </a:r>
                <a:r>
                  <a:rPr lang="en-US" dirty="0" err="1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SiC</a:t>
                </a:r>
                <a:r>
                  <a:rPr lang="en-US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Aluminum Nitride (</a:t>
                </a:r>
                <a:r>
                  <a:rPr lang="en-US" dirty="0" err="1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AlN</a:t>
                </a:r>
                <a:r>
                  <a:rPr lang="en-US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and Ferrite</a:t>
                </a:r>
              </a:p>
              <a:p>
                <a:r>
                  <a:rPr lang="en-US" b="1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Desired Properties</a:t>
                </a:r>
              </a:p>
              <a:p>
                <a:pPr lvl="1"/>
                <a:r>
                  <a:rPr lang="en-US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dielectric constant: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US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US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s-US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s-US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&lt;50</m:t>
                    </m:r>
                  </m:oMath>
                </a14:m>
                <a:endParaRPr lang="en-US" dirty="0">
                  <a:solidFill>
                    <a:srgbClr val="0029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loss tangent: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US" i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tanδ</m:t>
                    </m:r>
                    <m:r>
                      <a:rPr lang="es-US" i="1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≳</m:t>
                    </m:r>
                    <m:r>
                      <a:rPr lang="es-US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0.4</m:t>
                    </m:r>
                  </m:oMath>
                </a14:m>
                <a:endParaRPr lang="es-US" dirty="0">
                  <a:solidFill>
                    <a:srgbClr val="0029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US" dirty="0">
                    <a:latin typeface="Arial" panose="020B0604020202020204" pitchFamily="34" charset="0"/>
                    <a:cs typeface="Arial" panose="020B0604020202020204" pitchFamily="34" charset="0"/>
                  </a:rPr>
                  <a:t>Low DC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resistivity</a:t>
                </a:r>
                <a:endParaRPr lang="en-US" dirty="0">
                  <a:solidFill>
                    <a:srgbClr val="0029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outgassing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Non-dusty</a:t>
                </a:r>
                <a:endParaRPr lang="en-US" dirty="0">
                  <a:solidFill>
                    <a:srgbClr val="0029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b="1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Challenges</a:t>
                </a:r>
              </a:p>
              <a:p>
                <a:pPr lvl="1"/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00294B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Material properties vary strongly with temperature and frequency </a:t>
                </a:r>
              </a:p>
              <a:p>
                <a:pPr lvl="1"/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00294B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Manufacturer data often incomplete</a:t>
                </a:r>
              </a:p>
              <a:p>
                <a:pPr lvl="1"/>
                <a:r>
                  <a:rPr lang="en-US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Reliable characterization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at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cryogenic conditions </a:t>
                </a:r>
                <a:r>
                  <a:rPr lang="en-US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remains critical for future SRF applications </a:t>
                </a:r>
              </a:p>
              <a:p>
                <a:pPr marL="0" indent="0">
                  <a:buNone/>
                </a:pPr>
                <a:endParaRPr lang="es-US" dirty="0">
                  <a:solidFill>
                    <a:srgbClr val="0029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Espace réservé du contenu 5">
                <a:extLst>
                  <a:ext uri="{FF2B5EF4-FFF2-40B4-BE49-F238E27FC236}">
                    <a16:creationId xmlns:a16="http://schemas.microsoft.com/office/drawing/2014/main" id="{095A53F1-43C2-EFB1-E3D1-7F2B92CFAB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79527" y="807886"/>
                <a:ext cx="6378412" cy="4814146"/>
              </a:xfrm>
              <a:blipFill>
                <a:blip r:embed="rId5"/>
                <a:stretch>
                  <a:fillRect l="-860" t="-1267" r="-10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70351408-4A04-DA24-CEC1-EB1D8737E2E2}"/>
              </a:ext>
            </a:extLst>
          </p:cNvPr>
          <p:cNvSpPr txBox="1"/>
          <p:nvPr/>
        </p:nvSpPr>
        <p:spPr>
          <a:xfrm>
            <a:off x="4622441" y="1906992"/>
            <a:ext cx="296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56487"/>
                </a:solidFill>
              </a:rPr>
              <a:t>Cornell’s cryogenic BLA used in the Main Linac Cryomodule.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2DCA6898-E5A3-82A2-0C4A-F0E341D07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648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7E5ED13-0F88-1F0C-5EB9-95AA8259D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648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110409B-EE88-449B-E914-5461A207F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495" y="706769"/>
            <a:ext cx="2520280" cy="25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Characterization of </a:t>
            </a:r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c Absorbers</a:t>
            </a:r>
            <a:endParaRPr lang="en-US" sz="2400" b="0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7267F5-D779-6B7F-7271-EEA9D98DB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7" y="2984190"/>
            <a:ext cx="2949101" cy="1903776"/>
          </a:xfrm>
          <a:prstGeom prst="rect">
            <a:avLst/>
          </a:prstGeom>
        </p:spPr>
      </p:pic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C48D9D70-2F16-D271-7633-567E202C4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034" y="677800"/>
            <a:ext cx="10319428" cy="2164754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94B"/>
                </a:solidFill>
                <a:effectLst/>
                <a:latin typeface="Arial" panose="020B0604020202020204" pitchFamily="34" charset="0"/>
              </a:rPr>
              <a:t>Cryogenic dielectric measurements have been performed in the last two decades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294B"/>
                </a:solidFill>
                <a:effectLst/>
                <a:latin typeface="Arial" panose="020B0604020202020204" pitchFamily="34" charset="0"/>
              </a:rPr>
              <a:t>ajor studies at Cornell, KEK, and other laboratories.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294B"/>
                </a:solidFill>
                <a:effectLst/>
                <a:latin typeface="Arial" panose="020B0604020202020204" pitchFamily="34" charset="0"/>
              </a:rPr>
              <a:t>Persistent Challenges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00294B"/>
                </a:solidFill>
                <a:effectLst/>
                <a:latin typeface="Arial" panose="020B0604020202020204" pitchFamily="34" charset="0"/>
              </a:rPr>
              <a:t>Material data remains: vendor and product batch dependent, project specific.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Significant variability observed even for nominally identical materials.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 for Future SRF Accelerators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cryogenic measurements are still essential for absorber qualification</a:t>
            </a:r>
          </a:p>
          <a:p>
            <a:pPr marL="0" indent="0">
              <a:buNone/>
            </a:pPr>
            <a:endParaRPr lang="es-US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A2EDEA-718A-EB3D-91FA-B1BA4C315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72"/>
          <a:stretch/>
        </p:blipFill>
        <p:spPr>
          <a:xfrm>
            <a:off x="7995142" y="2866937"/>
            <a:ext cx="2512320" cy="213828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065F04-AC29-FE69-1E3F-5B03991D8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328" y="2951615"/>
            <a:ext cx="2990408" cy="202102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C84575F-066E-78E0-5F00-0163B9AC663A}"/>
              </a:ext>
            </a:extLst>
          </p:cNvPr>
          <p:cNvSpPr txBox="1"/>
          <p:nvPr/>
        </p:nvSpPr>
        <p:spPr>
          <a:xfrm>
            <a:off x="188034" y="4994461"/>
            <a:ext cx="3614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56487"/>
                </a:solidFill>
              </a:rPr>
              <a:t>V. </a:t>
            </a:r>
            <a:r>
              <a:rPr lang="en-US" sz="1200" dirty="0" err="1">
                <a:solidFill>
                  <a:srgbClr val="456487"/>
                </a:solidFill>
              </a:rPr>
              <a:t>Shemelin</a:t>
            </a:r>
            <a:r>
              <a:rPr lang="en-US" sz="1200" dirty="0">
                <a:solidFill>
                  <a:srgbClr val="456487"/>
                </a:solidFill>
              </a:rPr>
              <a:t> et al., “Measurements of ε and μ of Lossy Materials for the Cryogenic HOM Load”. 10.1109/PAC.2005.1591505.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506AD9-384D-2EBC-F211-97A0A93F046A}"/>
              </a:ext>
            </a:extLst>
          </p:cNvPr>
          <p:cNvSpPr txBox="1"/>
          <p:nvPr/>
        </p:nvSpPr>
        <p:spPr>
          <a:xfrm>
            <a:off x="7306899" y="4994141"/>
            <a:ext cx="3451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56487"/>
                </a:solidFill>
              </a:rPr>
              <a:t>T. Ota et al., “Development of HOM dampers for superconducting cavities”, in Proc. PASJ’16, Aug. 2016, paper MOP022, pp. 377–379.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5066047-BD08-9B86-03D7-E40A1EA195C2}"/>
              </a:ext>
            </a:extLst>
          </p:cNvPr>
          <p:cNvSpPr txBox="1"/>
          <p:nvPr/>
        </p:nvSpPr>
        <p:spPr>
          <a:xfrm>
            <a:off x="4328483" y="4961453"/>
            <a:ext cx="2894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56487"/>
                </a:solidFill>
              </a:rPr>
              <a:t>M. </a:t>
            </a:r>
            <a:r>
              <a:rPr lang="en-US" sz="1200" dirty="0" err="1">
                <a:solidFill>
                  <a:srgbClr val="456487"/>
                </a:solidFill>
              </a:rPr>
              <a:t>Sawamura</a:t>
            </a:r>
            <a:r>
              <a:rPr lang="en-US" sz="1200" dirty="0">
                <a:solidFill>
                  <a:srgbClr val="456487"/>
                </a:solidFill>
              </a:rPr>
              <a:t> et al. “RF absorber studies for </a:t>
            </a:r>
            <a:r>
              <a:rPr lang="en-US" sz="1200" dirty="0" err="1">
                <a:solidFill>
                  <a:srgbClr val="456487"/>
                </a:solidFill>
              </a:rPr>
              <a:t>cERL</a:t>
            </a:r>
            <a:r>
              <a:rPr lang="en-US" sz="1200" dirty="0">
                <a:solidFill>
                  <a:srgbClr val="456487"/>
                </a:solidFill>
              </a:rPr>
              <a:t> in Japan”, in HOM Workshop Oct. 12, 2010.</a:t>
            </a:r>
          </a:p>
        </p:txBody>
      </p:sp>
    </p:spTree>
    <p:extLst>
      <p:ext uri="{BB962C8B-B14F-4D97-AF65-F5344CB8AC3E}">
        <p14:creationId xmlns:p14="http://schemas.microsoft.com/office/powerpoint/2010/main" val="1630008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 Materials for Cryogenic 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bsorbers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36654170-676D-AE22-3B5A-9EFA11FF5F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8535794"/>
                  </p:ext>
                </p:extLst>
              </p:nvPr>
            </p:nvGraphicFramePr>
            <p:xfrm>
              <a:off x="1433257" y="2476076"/>
              <a:ext cx="7828981" cy="2595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97732">
                      <a:extLst>
                        <a:ext uri="{9D8B030D-6E8A-4147-A177-3AD203B41FA5}">
                          <a16:colId xmlns:a16="http://schemas.microsoft.com/office/drawing/2014/main" val="228107204"/>
                        </a:ext>
                      </a:extLst>
                    </a:gridCol>
                    <a:gridCol w="1332548">
                      <a:extLst>
                        <a:ext uri="{9D8B030D-6E8A-4147-A177-3AD203B41FA5}">
                          <a16:colId xmlns:a16="http://schemas.microsoft.com/office/drawing/2014/main" val="1211966696"/>
                        </a:ext>
                      </a:extLst>
                    </a:gridCol>
                    <a:gridCol w="1336993">
                      <a:extLst>
                        <a:ext uri="{9D8B030D-6E8A-4147-A177-3AD203B41FA5}">
                          <a16:colId xmlns:a16="http://schemas.microsoft.com/office/drawing/2014/main" val="537024582"/>
                        </a:ext>
                      </a:extLst>
                    </a:gridCol>
                    <a:gridCol w="996061">
                      <a:extLst>
                        <a:ext uri="{9D8B030D-6E8A-4147-A177-3AD203B41FA5}">
                          <a16:colId xmlns:a16="http://schemas.microsoft.com/office/drawing/2014/main" val="808609005"/>
                        </a:ext>
                      </a:extLst>
                    </a:gridCol>
                    <a:gridCol w="675005">
                      <a:extLst>
                        <a:ext uri="{9D8B030D-6E8A-4147-A177-3AD203B41FA5}">
                          <a16:colId xmlns:a16="http://schemas.microsoft.com/office/drawing/2014/main" val="671001814"/>
                        </a:ext>
                      </a:extLst>
                    </a:gridCol>
                    <a:gridCol w="722630">
                      <a:extLst>
                        <a:ext uri="{9D8B030D-6E8A-4147-A177-3AD203B41FA5}">
                          <a16:colId xmlns:a16="http://schemas.microsoft.com/office/drawing/2014/main" val="3541412013"/>
                        </a:ext>
                      </a:extLst>
                    </a:gridCol>
                    <a:gridCol w="970280">
                      <a:extLst>
                        <a:ext uri="{9D8B030D-6E8A-4147-A177-3AD203B41FA5}">
                          <a16:colId xmlns:a16="http://schemas.microsoft.com/office/drawing/2014/main" val="2051904075"/>
                        </a:ext>
                      </a:extLst>
                    </a:gridCol>
                    <a:gridCol w="897732">
                      <a:extLst>
                        <a:ext uri="{9D8B030D-6E8A-4147-A177-3AD203B41FA5}">
                          <a16:colId xmlns:a16="http://schemas.microsoft.com/office/drawing/2014/main" val="24192534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Company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Projects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 [K]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US" b="1" i="0" smtClean="0">
                                    <a:latin typeface="Cambria Math" panose="02040503050406030204" pitchFamily="18" charset="0"/>
                                  </a:rPr>
                                  <m:t>𝐭𝐚𝐧</m:t>
                                </m:r>
                                <m:r>
                                  <a:rPr lang="es-US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s-US" b="1" i="0" dirty="0" smtClean="0">
                                  <a:latin typeface="Cambria Math" panose="02040503050406030204" pitchFamily="18" charset="0"/>
                                </a:rPr>
                                <m:t>𝛔</m:t>
                              </m:r>
                            </m:oMath>
                          </a14:m>
                          <a:r>
                            <a:rPr lang="en-US" dirty="0"/>
                            <a:t> [S/m]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 [W]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57728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SiC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Coorstek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CBETA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58295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SiC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CeSiC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ARIEL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1.5e4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3178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SiC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Kyocera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10579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AlN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Ceradyne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CA137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25898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AlN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Sienna Tech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STL-150D14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EuXFEL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9719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AlN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Sienna Tech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STL-150D11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28116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36654170-676D-AE22-3B5A-9EFA11FF5F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8535794"/>
                  </p:ext>
                </p:extLst>
              </p:nvPr>
            </p:nvGraphicFramePr>
            <p:xfrm>
              <a:off x="1433257" y="2476076"/>
              <a:ext cx="7828981" cy="25958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897732">
                      <a:extLst>
                        <a:ext uri="{9D8B030D-6E8A-4147-A177-3AD203B41FA5}">
                          <a16:colId xmlns:a16="http://schemas.microsoft.com/office/drawing/2014/main" val="228107204"/>
                        </a:ext>
                      </a:extLst>
                    </a:gridCol>
                    <a:gridCol w="1332548">
                      <a:extLst>
                        <a:ext uri="{9D8B030D-6E8A-4147-A177-3AD203B41FA5}">
                          <a16:colId xmlns:a16="http://schemas.microsoft.com/office/drawing/2014/main" val="1211966696"/>
                        </a:ext>
                      </a:extLst>
                    </a:gridCol>
                    <a:gridCol w="1336993">
                      <a:extLst>
                        <a:ext uri="{9D8B030D-6E8A-4147-A177-3AD203B41FA5}">
                          <a16:colId xmlns:a16="http://schemas.microsoft.com/office/drawing/2014/main" val="537024582"/>
                        </a:ext>
                      </a:extLst>
                    </a:gridCol>
                    <a:gridCol w="996061">
                      <a:extLst>
                        <a:ext uri="{9D8B030D-6E8A-4147-A177-3AD203B41FA5}">
                          <a16:colId xmlns:a16="http://schemas.microsoft.com/office/drawing/2014/main" val="808609005"/>
                        </a:ext>
                      </a:extLst>
                    </a:gridCol>
                    <a:gridCol w="675005">
                      <a:extLst>
                        <a:ext uri="{9D8B030D-6E8A-4147-A177-3AD203B41FA5}">
                          <a16:colId xmlns:a16="http://schemas.microsoft.com/office/drawing/2014/main" val="671001814"/>
                        </a:ext>
                      </a:extLst>
                    </a:gridCol>
                    <a:gridCol w="722630">
                      <a:extLst>
                        <a:ext uri="{9D8B030D-6E8A-4147-A177-3AD203B41FA5}">
                          <a16:colId xmlns:a16="http://schemas.microsoft.com/office/drawing/2014/main" val="3541412013"/>
                        </a:ext>
                      </a:extLst>
                    </a:gridCol>
                    <a:gridCol w="970280">
                      <a:extLst>
                        <a:ext uri="{9D8B030D-6E8A-4147-A177-3AD203B41FA5}">
                          <a16:colId xmlns:a16="http://schemas.microsoft.com/office/drawing/2014/main" val="2051904075"/>
                        </a:ext>
                      </a:extLst>
                    </a:gridCol>
                    <a:gridCol w="897732">
                      <a:extLst>
                        <a:ext uri="{9D8B030D-6E8A-4147-A177-3AD203B41FA5}">
                          <a16:colId xmlns:a16="http://schemas.microsoft.com/office/drawing/2014/main" val="24192534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Company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Projects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 [K]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29661" t="-8197" r="-263559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11875" t="-8197" r="-94375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 [W]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57728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SiC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Coorstek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CBETA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58295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SiC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CeSiC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ARIEL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1.5e4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3178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SiC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Kyocera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10579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AlN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Ceradyne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CA137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25898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AlN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Sienna Tech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STL-150D14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EuXFEL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97198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AlN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Sienna Tech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STL-150D11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28116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3A3DD548-06E5-74A3-0EC6-870641CA6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034" y="797496"/>
            <a:ext cx="10319428" cy="1440160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Commercially available cryogenic microwave absorber materials are limited.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PERLE (Powerful ERL for Experiments) at </a:t>
            </a:r>
            <a:r>
              <a:rPr lang="en-US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 have identified a set of candidate materials for detailed characterization.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materials are </a:t>
            </a:r>
            <a:r>
              <a:rPr lang="en-US" b="1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lang="en-US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expensive than others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1E332CE-E7C7-7B1F-95EF-48DEDC0DEBB1}"/>
              </a:ext>
            </a:extLst>
          </p:cNvPr>
          <p:cNvSpPr txBox="1"/>
          <p:nvPr/>
        </p:nvSpPr>
        <p:spPr>
          <a:xfrm>
            <a:off x="188034" y="5135467"/>
            <a:ext cx="10491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56487"/>
                </a:solidFill>
              </a:rPr>
              <a:t>More information in: </a:t>
            </a:r>
          </a:p>
          <a:p>
            <a:r>
              <a:rPr lang="en-US" sz="1400" dirty="0">
                <a:solidFill>
                  <a:srgbClr val="456487"/>
                </a:solidFill>
              </a:rPr>
              <a:t>R. Eichhorn et al. “Higher order mode absorbers for high current ERL applications”, in </a:t>
            </a:r>
            <a:r>
              <a:rPr lang="en-US" sz="1400" dirty="0" err="1">
                <a:solidFill>
                  <a:srgbClr val="456487"/>
                </a:solidFill>
              </a:rPr>
              <a:t>procc</a:t>
            </a:r>
            <a:r>
              <a:rPr lang="en-US" sz="1400" dirty="0">
                <a:solidFill>
                  <a:srgbClr val="456487"/>
                </a:solidFill>
              </a:rPr>
              <a:t>. SRF2015. Paper THBA05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9BB83C-CDE3-8AD7-2D20-970A0B964DB4}"/>
              </a:ext>
            </a:extLst>
          </p:cNvPr>
          <p:cNvSpPr/>
          <p:nvPr/>
        </p:nvSpPr>
        <p:spPr>
          <a:xfrm>
            <a:off x="1387309" y="3556196"/>
            <a:ext cx="7920879" cy="360040"/>
          </a:xfrm>
          <a:prstGeom prst="rect">
            <a:avLst/>
          </a:prstGeom>
          <a:noFill/>
          <a:ln>
            <a:solidFill>
              <a:srgbClr val="FF6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BAE075-3272-BCB5-3A46-D94557353993}"/>
              </a:ext>
            </a:extLst>
          </p:cNvPr>
          <p:cNvSpPr/>
          <p:nvPr/>
        </p:nvSpPr>
        <p:spPr>
          <a:xfrm>
            <a:off x="1387309" y="4290175"/>
            <a:ext cx="7920879" cy="781780"/>
          </a:xfrm>
          <a:prstGeom prst="rect">
            <a:avLst/>
          </a:prstGeom>
          <a:noFill/>
          <a:ln>
            <a:solidFill>
              <a:srgbClr val="FF6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38A0DA-01AB-D543-0C0C-2FD11C53BA5F}"/>
              </a:ext>
            </a:extLst>
          </p:cNvPr>
          <p:cNvSpPr txBox="1"/>
          <p:nvPr/>
        </p:nvSpPr>
        <p:spPr>
          <a:xfrm>
            <a:off x="9692790" y="3916236"/>
            <a:ext cx="1071502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FF67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Samples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Procured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7C71D83-8C41-B8CB-FF9A-2058B201AA21}"/>
              </a:ext>
            </a:extLst>
          </p:cNvPr>
          <p:cNvCxnSpPr>
            <a:cxnSpLocks/>
            <a:stCxn id="11" idx="1"/>
            <a:endCxn id="9" idx="3"/>
          </p:cNvCxnSpPr>
          <p:nvPr/>
        </p:nvCxnSpPr>
        <p:spPr>
          <a:xfrm flipH="1" flipV="1">
            <a:off x="9308188" y="3736216"/>
            <a:ext cx="384602" cy="472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E72A25B-5F86-E123-B114-108748FEF934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>
            <a:off x="9308188" y="4208624"/>
            <a:ext cx="384602" cy="472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852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 at Room Temperature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3A3DD548-06E5-74A3-0EC6-870641CA6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034" y="797496"/>
            <a:ext cx="10319428" cy="975546"/>
          </a:xfrm>
        </p:spPr>
        <p:txBody>
          <a:bodyPr>
            <a:noAutofit/>
          </a:bodyPr>
          <a:lstStyle/>
          <a:p>
            <a:pPr algn="just"/>
            <a:r>
              <a:rPr lang="en-US" altLang="en-US" sz="1800" dirty="0">
                <a:solidFill>
                  <a:srgbClr val="00294B"/>
                </a:solidFill>
                <a:latin typeface="Arial" panose="020B0604020202020204" pitchFamily="34" charset="0"/>
              </a:rPr>
              <a:t>We characterized four Kyocera SC1000 samples (100x100x8 mm), from 200 MHz to 35 GHZ, using a commercial device at CERN.</a:t>
            </a:r>
          </a:p>
          <a:p>
            <a:pPr algn="just"/>
            <a:r>
              <a:rPr lang="en-US" altLang="en-US" sz="1800" dirty="0">
                <a:solidFill>
                  <a:srgbClr val="00294B"/>
                </a:solidFill>
                <a:latin typeface="Arial" panose="020B0604020202020204" pitchFamily="34" charset="0"/>
              </a:rPr>
              <a:t>This measurements offer baseline for FCC-</a:t>
            </a:r>
            <a:r>
              <a:rPr lang="en-US" altLang="en-US" sz="1800" dirty="0" err="1">
                <a:solidFill>
                  <a:srgbClr val="00294B"/>
                </a:solidFill>
                <a:latin typeface="Arial" panose="020B0604020202020204" pitchFamily="34" charset="0"/>
              </a:rPr>
              <a:t>ee</a:t>
            </a:r>
            <a:r>
              <a:rPr lang="en-US" altLang="en-US" sz="1800" dirty="0">
                <a:solidFill>
                  <a:srgbClr val="00294B"/>
                </a:solidFill>
                <a:latin typeface="Arial" panose="020B0604020202020204" pitchFamily="34" charset="0"/>
              </a:rPr>
              <a:t> and EIC.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1E332CE-E7C7-7B1F-95EF-48DEDC0DEBB1}"/>
              </a:ext>
            </a:extLst>
          </p:cNvPr>
          <p:cNvSpPr txBox="1"/>
          <p:nvPr/>
        </p:nvSpPr>
        <p:spPr>
          <a:xfrm>
            <a:off x="140811" y="5138758"/>
            <a:ext cx="10491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56487"/>
                </a:solidFill>
              </a:rPr>
              <a:t>A. Perez Ruiz et al. “Dielectric Characterization of Beam Line Absorber Samples for Next-Generation High Intensity Electron Beam SRF Accelerators”, in </a:t>
            </a:r>
            <a:r>
              <a:rPr lang="en-US" sz="1400" dirty="0" err="1">
                <a:solidFill>
                  <a:srgbClr val="456487"/>
                </a:solidFill>
              </a:rPr>
              <a:t>procc</a:t>
            </a:r>
            <a:r>
              <a:rPr lang="en-US" sz="1400" dirty="0">
                <a:solidFill>
                  <a:srgbClr val="456487"/>
                </a:solidFill>
              </a:rPr>
              <a:t>. IPAC26. Paper MOP7022</a:t>
            </a:r>
          </a:p>
        </p:txBody>
      </p:sp>
      <p:pic>
        <p:nvPicPr>
          <p:cNvPr id="15" name="Image 14" descr="Une image contenant intérieur, fenêtre, boîte&#10;&#10;Le contenu généré par l’IA peut être incorrect.">
            <a:extLst>
              <a:ext uri="{FF2B5EF4-FFF2-40B4-BE49-F238E27FC236}">
                <a16:creationId xmlns:a16="http://schemas.microsoft.com/office/drawing/2014/main" id="{8E9918AE-7F8B-189B-DA44-5358DEFF3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797912"/>
            <a:ext cx="2154742" cy="161605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804DFF8-AEEC-26F4-A085-2C37B46970E3}"/>
              </a:ext>
            </a:extLst>
          </p:cNvPr>
          <p:cNvSpPr txBox="1"/>
          <p:nvPr/>
        </p:nvSpPr>
        <p:spPr>
          <a:xfrm>
            <a:off x="226784" y="2881166"/>
            <a:ext cx="2532303" cy="307777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Samples provided by BNL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38254C1-84D4-F6D8-1684-8D2B8AC72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27" y="3413969"/>
            <a:ext cx="2154742" cy="161605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8349F9C-E52A-AE97-6016-FAC6C66B4510}"/>
              </a:ext>
            </a:extLst>
          </p:cNvPr>
          <p:cNvSpPr txBox="1"/>
          <p:nvPr/>
        </p:nvSpPr>
        <p:spPr>
          <a:xfrm>
            <a:off x="0" y="4688706"/>
            <a:ext cx="2738276" cy="307777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Measurement setup: DAK-TL2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9CFEA49-3AFD-9C8E-729C-FC5BD8E84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097" y="1806585"/>
            <a:ext cx="7594201" cy="25122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9C14975-8F92-A458-B3A5-32AF54B60B28}"/>
              </a:ext>
            </a:extLst>
          </p:cNvPr>
          <p:cNvSpPr txBox="1"/>
          <p:nvPr/>
        </p:nvSpPr>
        <p:spPr>
          <a:xfrm>
            <a:off x="3802211" y="4371650"/>
            <a:ext cx="5867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00294B"/>
                </a:solidFill>
                <a:latin typeface="Arial" panose="020B0604020202020204" pitchFamily="34" charset="0"/>
              </a:rPr>
              <a:t>Consistency </a:t>
            </a:r>
            <a:r>
              <a:rPr lang="en-US" altLang="en-US" sz="1800" dirty="0">
                <a:solidFill>
                  <a:srgbClr val="00294B"/>
                </a:solidFill>
                <a:latin typeface="Arial" panose="020B0604020202020204" pitchFamily="34" charset="0"/>
              </a:rPr>
              <a:t>between different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294B"/>
                </a:solidFill>
                <a:latin typeface="Arial" panose="020B0604020202020204" pitchFamily="34" charset="0"/>
              </a:rPr>
              <a:t>Reliable candidate material for </a:t>
            </a:r>
            <a:r>
              <a:rPr lang="en-US" altLang="en-US" sz="1800" b="1" dirty="0">
                <a:solidFill>
                  <a:srgbClr val="00294B"/>
                </a:solidFill>
                <a:latin typeface="Arial" panose="020B0604020202020204" pitchFamily="34" charset="0"/>
              </a:rPr>
              <a:t>RT BLA, </a:t>
            </a:r>
            <a:r>
              <a:rPr lang="en-US" altLang="en-US" sz="1800" dirty="0">
                <a:solidFill>
                  <a:srgbClr val="00294B"/>
                </a:solidFill>
                <a:latin typeface="Arial" panose="020B0604020202020204" pitchFamily="34" charset="0"/>
              </a:rPr>
              <a:t>then cold?</a:t>
            </a:r>
          </a:p>
        </p:txBody>
      </p:sp>
    </p:spTree>
    <p:extLst>
      <p:ext uri="{BB962C8B-B14F-4D97-AF65-F5344CB8AC3E}">
        <p14:creationId xmlns:p14="http://schemas.microsoft.com/office/powerpoint/2010/main" val="4224999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D196E-9143-6C18-0E94-F8B8AAA9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552727" cy="432048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Design of a d</a:t>
            </a:r>
            <a:r>
              <a:rPr lang="en-US" sz="2400" b="0" dirty="0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edicated test-stand at </a:t>
            </a:r>
            <a:r>
              <a:rPr lang="en-US" sz="2400" b="0" dirty="0" err="1">
                <a:solidFill>
                  <a:srgbClr val="00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endParaRPr lang="en-US" sz="2400" b="0" dirty="0">
              <a:solidFill>
                <a:srgbClr val="00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9D89694-1ED6-2D65-8D37-6CF090A38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5" y="897849"/>
            <a:ext cx="3168352" cy="2193835"/>
          </a:xfrm>
          <a:prstGeom prst="rect">
            <a:avLst/>
          </a:prstGeom>
        </p:spPr>
      </p:pic>
      <p:pic>
        <p:nvPicPr>
          <p:cNvPr id="7" name="Image 6" descr="Une image contenant Pièce auto, cercle, pièce&#10;&#10;Le contenu généré par l’IA peut être incorrect.">
            <a:extLst>
              <a:ext uri="{FF2B5EF4-FFF2-40B4-BE49-F238E27FC236}">
                <a16:creationId xmlns:a16="http://schemas.microsoft.com/office/drawing/2014/main" id="{1EB18F6F-ADD6-C342-78EC-32162E729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30"/>
          <a:stretch/>
        </p:blipFill>
        <p:spPr>
          <a:xfrm>
            <a:off x="5566406" y="1166134"/>
            <a:ext cx="3565109" cy="1819597"/>
          </a:xfrm>
          <a:prstGeom prst="rect">
            <a:avLst/>
          </a:prstGeom>
        </p:spPr>
      </p:pic>
      <p:pic>
        <p:nvPicPr>
          <p:cNvPr id="8" name="Image 7" descr="Une image contenant capture d’écran, texte, diagramme, Rectangle&#10;&#10;Le contenu généré par l’IA peut être incorrect.">
            <a:extLst>
              <a:ext uri="{FF2B5EF4-FFF2-40B4-BE49-F238E27FC236}">
                <a16:creationId xmlns:a16="http://schemas.microsoft.com/office/drawing/2014/main" id="{2293D9A9-E168-BFE7-2A1F-C80EE580B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6" y="3466099"/>
            <a:ext cx="3056507" cy="16316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102703-F939-23CB-2C8A-7D34480E0F5D}"/>
              </a:ext>
            </a:extLst>
          </p:cNvPr>
          <p:cNvSpPr txBox="1"/>
          <p:nvPr/>
        </p:nvSpPr>
        <p:spPr>
          <a:xfrm>
            <a:off x="353970" y="3033855"/>
            <a:ext cx="324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456487"/>
                </a:solidFill>
              </a:rPr>
              <a:t>Schematic of the setup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D0846A7-CBBF-8787-E03F-6CD61E9C759E}"/>
              </a:ext>
            </a:extLst>
          </p:cNvPr>
          <p:cNvSpPr txBox="1"/>
          <p:nvPr/>
        </p:nvSpPr>
        <p:spPr>
          <a:xfrm>
            <a:off x="4306267" y="2925803"/>
            <a:ext cx="5512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456487"/>
                </a:solidFill>
              </a:rPr>
              <a:t>Left: APC7 connector coaxial airline (up to 18 GHz); Right: sample under test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3A8D2A0-0531-A962-3E5E-6D5B632F79C9}"/>
              </a:ext>
            </a:extLst>
          </p:cNvPr>
          <p:cNvSpPr txBox="1"/>
          <p:nvPr/>
        </p:nvSpPr>
        <p:spPr>
          <a:xfrm>
            <a:off x="325983" y="5068489"/>
            <a:ext cx="3352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456487"/>
                </a:solidFill>
              </a:rPr>
              <a:t>Simplified schematic of proposed cryogenic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5">
                <a:extLst>
                  <a:ext uri="{FF2B5EF4-FFF2-40B4-BE49-F238E27FC236}">
                    <a16:creationId xmlns:a16="http://schemas.microsoft.com/office/drawing/2014/main" id="{F9D25561-FA90-FE71-5363-BC7BE6F72FF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873208" y="3821831"/>
                <a:ext cx="6378412" cy="1508229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Coaxial airline material: Brass</a:t>
                </a:r>
                <a:r>
                  <a:rPr lang="es-US" sz="1800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s-US" sz="1800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1800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ample machining tolerance: </a:t>
                </a:r>
                <a14:m>
                  <m:oMath xmlns:m="http://schemas.openxmlformats.org/officeDocument/2006/math">
                    <m:r>
                      <a:rPr lang="es-US" sz="1800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10 </m:t>
                    </m:r>
                    <m:r>
                      <m:rPr>
                        <m:sty m:val="p"/>
                      </m:rPr>
                      <a:rPr lang="es-US" sz="1800" b="0" i="0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μm</m:t>
                    </m:r>
                  </m:oMath>
                </a14:m>
                <a:endParaRPr lang="en-US" sz="1800" dirty="0">
                  <a:solidFill>
                    <a:srgbClr val="0029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Sample corner rounding: </a:t>
                </a:r>
                <a14:m>
                  <m:oMath xmlns:m="http://schemas.openxmlformats.org/officeDocument/2006/math">
                    <m:r>
                      <a:rPr lang="es-US" sz="180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s-US" sz="1800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0.3 </m:t>
                    </m:r>
                    <m:r>
                      <m:rPr>
                        <m:sty m:val="p"/>
                      </m:rPr>
                      <a:rPr lang="es-US" sz="1800" b="0" i="0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μm</m:t>
                    </m:r>
                  </m:oMath>
                </a14:m>
                <a:endParaRPr lang="en-US" sz="1800" dirty="0">
                  <a:solidFill>
                    <a:srgbClr val="0029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Sample surface roughness: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US" sz="180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US" sz="1800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US" sz="1800" b="0" i="1" smtClean="0">
                            <a:solidFill>
                              <a:srgbClr val="00294B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s-US" sz="1800" b="0" i="1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~1−3 </m:t>
                    </m:r>
                    <m:r>
                      <m:rPr>
                        <m:sty m:val="p"/>
                      </m:rPr>
                      <a:rPr lang="es-US" sz="1800" b="0" i="0" smtClean="0">
                        <a:solidFill>
                          <a:srgbClr val="00294B"/>
                        </a:solidFill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800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(as-sintered)</a:t>
                </a:r>
                <a:endParaRPr lang="es-US" dirty="0">
                  <a:solidFill>
                    <a:srgbClr val="00294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Espace réservé du contenu 5">
                <a:extLst>
                  <a:ext uri="{FF2B5EF4-FFF2-40B4-BE49-F238E27FC236}">
                    <a16:creationId xmlns:a16="http://schemas.microsoft.com/office/drawing/2014/main" id="{F9D25561-FA90-FE71-5363-BC7BE6F72F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873208" y="3821831"/>
                <a:ext cx="6378412" cy="1508229"/>
              </a:xfrm>
              <a:blipFill>
                <a:blip r:embed="rId6"/>
                <a:stretch>
                  <a:fillRect l="-573" t="-4049" b="-36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2095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4E5D196E-9143-6C18-0E94-F8B8AAA9E2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90043" y="149425"/>
                <a:ext cx="6552727" cy="432048"/>
              </a:xfrm>
            </p:spPr>
            <p:txBody>
              <a:bodyPr>
                <a:normAutofit/>
              </a:bodyPr>
              <a:lstStyle/>
              <a:p>
                <a:r>
                  <a:rPr lang="en-US" sz="24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Retrieval Algorithm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US" sz="2400" b="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s-US" sz="2400" b="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US" sz="2400" b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US" sz="24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US" sz="2400" b="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s-US" sz="2400" b="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400" b="0" dirty="0">
                    <a:solidFill>
                      <a:srgbClr val="0029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extraction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4E5D196E-9143-6C18-0E94-F8B8AAA9E2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90043" y="149425"/>
                <a:ext cx="6552727" cy="432048"/>
              </a:xfrm>
              <a:blipFill>
                <a:blip r:embed="rId3"/>
                <a:stretch>
                  <a:fillRect l="-1488" t="-18571" b="-3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5BA2C8-8B7D-1FDC-F9E8-A7FB7D3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ED68-CB98-4B02-A34D-AB6A0D8F9355}" type="datetime1">
              <a:rPr lang="fr-FR" smtClean="0"/>
              <a:t>06/06/2026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912AD5-7454-A822-77B4-BD33E8D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A2C73-C143-499A-9016-C54AEE0E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A5002A2-F6CE-8EF6-26D7-0EC5253E0DAD}"/>
              </a:ext>
            </a:extLst>
          </p:cNvPr>
          <p:cNvSpPr/>
          <p:nvPr/>
        </p:nvSpPr>
        <p:spPr>
          <a:xfrm>
            <a:off x="21701" y="869504"/>
            <a:ext cx="1080000" cy="720000"/>
          </a:xfrm>
          <a:prstGeom prst="roundRect">
            <a:avLst/>
          </a:prstGeom>
          <a:solidFill>
            <a:srgbClr val="4564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1800" dirty="0"/>
              <a:t>S11, S21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0EEEF-640D-0623-8891-7D3E5DBB5718}"/>
              </a:ext>
            </a:extLst>
          </p:cNvPr>
          <p:cNvSpPr/>
          <p:nvPr/>
        </p:nvSpPr>
        <p:spPr>
          <a:xfrm>
            <a:off x="1569933" y="869504"/>
            <a:ext cx="1080000" cy="720000"/>
          </a:xfrm>
          <a:prstGeom prst="rect">
            <a:avLst/>
          </a:prstGeom>
          <a:solidFill>
            <a:srgbClr val="0029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1800" dirty="0"/>
              <a:t>*NRW </a:t>
            </a:r>
            <a:r>
              <a:rPr lang="es-US" sz="1800" dirty="0" err="1"/>
              <a:t>Method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180D54A-3BD6-BE60-B738-C49A2388FC4E}"/>
                  </a:ext>
                </a:extLst>
              </p:cNvPr>
              <p:cNvSpPr/>
              <p:nvPr/>
            </p:nvSpPr>
            <p:spPr>
              <a:xfrm>
                <a:off x="3118165" y="869504"/>
                <a:ext cx="1080000" cy="720000"/>
              </a:xfrm>
              <a:prstGeom prst="roundRect">
                <a:avLst/>
              </a:prstGeom>
              <a:solidFill>
                <a:srgbClr val="45648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US" sz="18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s-US" sz="18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s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US" sz="1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180D54A-3BD6-BE60-B738-C49A2388FC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165" y="869504"/>
                <a:ext cx="1080000" cy="720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6C7BAC1-3783-7084-6B36-F1BCF8C8771B}"/>
              </a:ext>
            </a:extLst>
          </p:cNvPr>
          <p:cNvSpPr/>
          <p:nvPr/>
        </p:nvSpPr>
        <p:spPr>
          <a:xfrm>
            <a:off x="4672417" y="869504"/>
            <a:ext cx="1080000" cy="720000"/>
          </a:xfrm>
          <a:prstGeom prst="rect">
            <a:avLst/>
          </a:prstGeom>
          <a:solidFill>
            <a:srgbClr val="0029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1800" dirty="0"/>
              <a:t>**NIST </a:t>
            </a:r>
            <a:r>
              <a:rPr lang="es-US" sz="1800" dirty="0" err="1"/>
              <a:t>Method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E115EFCE-EBF3-E35F-2582-240F2C546EC8}"/>
                  </a:ext>
                </a:extLst>
              </p:cNvPr>
              <p:cNvSpPr/>
              <p:nvPr/>
            </p:nvSpPr>
            <p:spPr>
              <a:xfrm>
                <a:off x="6214629" y="863378"/>
                <a:ext cx="1080000" cy="720000"/>
              </a:xfrm>
              <a:prstGeom prst="roundRect">
                <a:avLst/>
              </a:prstGeom>
              <a:solidFill>
                <a:srgbClr val="45648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US" sz="1800" dirty="0" err="1"/>
                  <a:t>Refin</a:t>
                </a:r>
                <a:r>
                  <a:rPr lang="es-US" sz="1800" dirty="0"/>
                  <a:t>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US" sz="1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s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US" sz="1800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s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E115EFCE-EBF3-E35F-2582-240F2C546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629" y="863378"/>
                <a:ext cx="1080000" cy="720000"/>
              </a:xfrm>
              <a:prstGeom prst="roundRect">
                <a:avLst/>
              </a:prstGeom>
              <a:blipFill>
                <a:blip r:embed="rId5"/>
                <a:stretch>
                  <a:fillRect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B4FF99C-7E60-FA42-DF03-F8B982B9C485}"/>
              </a:ext>
            </a:extLst>
          </p:cNvPr>
          <p:cNvSpPr/>
          <p:nvPr/>
        </p:nvSpPr>
        <p:spPr>
          <a:xfrm>
            <a:off x="7756841" y="873577"/>
            <a:ext cx="1260000" cy="720000"/>
          </a:xfrm>
          <a:prstGeom prst="rect">
            <a:avLst/>
          </a:prstGeom>
          <a:solidFill>
            <a:srgbClr val="0029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1800" dirty="0"/>
              <a:t>Air-gap </a:t>
            </a:r>
            <a:r>
              <a:rPr lang="es-US" sz="1800" dirty="0" err="1"/>
              <a:t>correction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11DD5734-8472-733D-D443-ED226A8B8FE7}"/>
                  </a:ext>
                </a:extLst>
              </p:cNvPr>
              <p:cNvSpPr/>
              <p:nvPr/>
            </p:nvSpPr>
            <p:spPr>
              <a:xfrm>
                <a:off x="9480497" y="869504"/>
                <a:ext cx="1260000" cy="720000"/>
              </a:xfrm>
              <a:prstGeom prst="roundRect">
                <a:avLst/>
              </a:prstGeom>
              <a:solidFill>
                <a:srgbClr val="45648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US" sz="1800" dirty="0" err="1"/>
                  <a:t>Corrected</a:t>
                </a:r>
                <a:r>
                  <a:rPr lang="es-US" sz="1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US" sz="1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s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US" sz="1800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s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11DD5734-8472-733D-D443-ED226A8B8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497" y="869504"/>
                <a:ext cx="1260000" cy="720000"/>
              </a:xfrm>
              <a:prstGeom prst="roundRect">
                <a:avLst/>
              </a:prstGeom>
              <a:blipFill>
                <a:blip r:embed="rId6"/>
                <a:stretch>
                  <a:fillRect r="-2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446150A-AFEC-DA7A-DEAB-6F4CD07A0FAA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1101701" y="1229504"/>
            <a:ext cx="468232" cy="0"/>
          </a:xfrm>
          <a:prstGeom prst="straightConnector1">
            <a:avLst/>
          </a:prstGeom>
          <a:ln w="38100"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0CC8895-39BC-16F2-5B79-B5BBAC33E50C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2649933" y="1229504"/>
            <a:ext cx="468232" cy="0"/>
          </a:xfrm>
          <a:prstGeom prst="straightConnector1">
            <a:avLst/>
          </a:prstGeom>
          <a:ln w="38100"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E08CC6F-0529-D89F-FFEF-6DC6F88B10B8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4198165" y="1229504"/>
            <a:ext cx="474252" cy="0"/>
          </a:xfrm>
          <a:prstGeom prst="straightConnector1">
            <a:avLst/>
          </a:prstGeom>
          <a:ln w="38100"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3F80FBB-621B-C330-8471-69FDF722B687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5752417" y="1223378"/>
            <a:ext cx="462212" cy="6126"/>
          </a:xfrm>
          <a:prstGeom prst="straightConnector1">
            <a:avLst/>
          </a:prstGeom>
          <a:ln w="38100"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43585B7-D41A-E24D-683F-08B173CB6BB7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7294629" y="1223378"/>
            <a:ext cx="462212" cy="10199"/>
          </a:xfrm>
          <a:prstGeom prst="straightConnector1">
            <a:avLst/>
          </a:prstGeom>
          <a:ln w="38100"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3D3BC05-81A6-A2E2-EA4A-5241362CC38D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9017563" y="1229504"/>
            <a:ext cx="462934" cy="0"/>
          </a:xfrm>
          <a:prstGeom prst="straightConnector1">
            <a:avLst/>
          </a:prstGeom>
          <a:ln w="38100"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:a16="http://schemas.microsoft.com/office/drawing/2014/main" id="{FEF57714-33F5-5794-3711-E7112354D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825" y="2064343"/>
            <a:ext cx="2520000" cy="1398971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7ED8C92-BBAF-A003-5F8F-CD574D7E1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2825" y="3463314"/>
            <a:ext cx="2520000" cy="137330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8F09EC27-62C4-BDF4-E48C-721D4CC72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3933" y="2061667"/>
            <a:ext cx="2520000" cy="138044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04E1471-A664-4B38-6546-BF7A2D2839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236" y="3458042"/>
            <a:ext cx="2520000" cy="136786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D47C658-CE44-144B-AE80-9CF9862E4F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5041" y="2061666"/>
            <a:ext cx="2520000" cy="138044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256FEFF-3F00-35B2-8CE7-1B4068D8D6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3344" y="3442108"/>
            <a:ext cx="2520000" cy="1367868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B75C6812-03C5-67B7-4FF7-2AAE8C8E3826}"/>
              </a:ext>
            </a:extLst>
          </p:cNvPr>
          <p:cNvSpPr txBox="1"/>
          <p:nvPr/>
        </p:nvSpPr>
        <p:spPr>
          <a:xfrm>
            <a:off x="190152" y="4922735"/>
            <a:ext cx="10491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456487"/>
                </a:solidFill>
              </a:rPr>
              <a:t>*E. J. Rothwell et al., “Analysis of the Nicolson-Ross-Weir method for characterizing the electromagnetic properties of engineered materials”, Prog. </a:t>
            </a:r>
            <a:r>
              <a:rPr lang="en-US" sz="1000" dirty="0" err="1">
                <a:solidFill>
                  <a:srgbClr val="456487"/>
                </a:solidFill>
              </a:rPr>
              <a:t>Electromagn</a:t>
            </a:r>
            <a:r>
              <a:rPr lang="en-US" sz="1000" dirty="0">
                <a:solidFill>
                  <a:srgbClr val="456487"/>
                </a:solidFill>
              </a:rPr>
              <a:t>. Res., vol. 157, pp. 31–47, 2016. doi:10.2528/PIER16071706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B25FFD9-C29B-B0F7-77D6-54C7830564E0}"/>
              </a:ext>
            </a:extLst>
          </p:cNvPr>
          <p:cNvSpPr txBox="1"/>
          <p:nvPr/>
        </p:nvSpPr>
        <p:spPr>
          <a:xfrm>
            <a:off x="185855" y="5338833"/>
            <a:ext cx="104911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456487"/>
                </a:solidFill>
              </a:rPr>
              <a:t>**Measurement of dielectric material properties, SIGLENT Technologies, 2024. https://www.siglenteu.com/application-note/measurement-of -dielectric-material-properties/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74C237E-0CED-2E97-A3CD-52F66A15EE50}"/>
              </a:ext>
            </a:extLst>
          </p:cNvPr>
          <p:cNvSpPr txBox="1"/>
          <p:nvPr/>
        </p:nvSpPr>
        <p:spPr>
          <a:xfrm>
            <a:off x="279184" y="1688481"/>
            <a:ext cx="2555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456487"/>
                </a:solidFill>
              </a:rPr>
              <a:t>Reference Material: </a:t>
            </a:r>
          </a:p>
          <a:p>
            <a:pPr algn="ctr"/>
            <a:r>
              <a:rPr lang="en-US" sz="1000" dirty="0" err="1">
                <a:solidFill>
                  <a:srgbClr val="456487"/>
                </a:solidFill>
              </a:rPr>
              <a:t>SiC</a:t>
            </a:r>
            <a:r>
              <a:rPr lang="en-US" sz="1000" dirty="0">
                <a:solidFill>
                  <a:srgbClr val="456487"/>
                </a:solidFill>
              </a:rPr>
              <a:t> (SC1000) measured at RT.</a:t>
            </a:r>
          </a:p>
        </p:txBody>
      </p:sp>
      <p:pic>
        <p:nvPicPr>
          <p:cNvPr id="21" name="Espace réservé du contenu 4" descr="Une image contenant cercl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74AFEC91-46D8-886C-505E-A12049FFFB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41" b="23386"/>
          <a:stretch/>
        </p:blipFill>
        <p:spPr>
          <a:xfrm>
            <a:off x="238548" y="1980717"/>
            <a:ext cx="2459731" cy="130300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BEDD763-220F-F38E-C15D-E940F2DC48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855" y="3479119"/>
            <a:ext cx="2605626" cy="140921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AA28F7-B508-784E-1E44-14C76DCE5C2A}"/>
              </a:ext>
            </a:extLst>
          </p:cNvPr>
          <p:cNvSpPr txBox="1"/>
          <p:nvPr/>
        </p:nvSpPr>
        <p:spPr>
          <a:xfrm>
            <a:off x="494612" y="3156807"/>
            <a:ext cx="19476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456487"/>
                </a:solidFill>
              </a:rPr>
              <a:t>Simplified CST Model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4F95707-D7F8-6B19-656A-3E4ABED5DD95}"/>
              </a:ext>
            </a:extLst>
          </p:cNvPr>
          <p:cNvCxnSpPr>
            <a:stCxn id="8" idx="2"/>
            <a:endCxn id="36" idx="0"/>
          </p:cNvCxnSpPr>
          <p:nvPr/>
        </p:nvCxnSpPr>
        <p:spPr>
          <a:xfrm>
            <a:off x="3658165" y="1589504"/>
            <a:ext cx="454660" cy="474839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AD2932B-69F6-25D0-4C27-AB7B264A676A}"/>
              </a:ext>
            </a:extLst>
          </p:cNvPr>
          <p:cNvCxnSpPr>
            <a:cxnSpLocks/>
            <a:stCxn id="10" idx="2"/>
            <a:endCxn id="40" idx="0"/>
          </p:cNvCxnSpPr>
          <p:nvPr/>
        </p:nvCxnSpPr>
        <p:spPr>
          <a:xfrm flipH="1">
            <a:off x="6673933" y="1583378"/>
            <a:ext cx="80696" cy="478289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9291DA5-3C5F-65D6-7807-EA131665A283}"/>
              </a:ext>
            </a:extLst>
          </p:cNvPr>
          <p:cNvCxnSpPr>
            <a:cxnSpLocks/>
            <a:stCxn id="12" idx="2"/>
            <a:endCxn id="44" idx="0"/>
          </p:cNvCxnSpPr>
          <p:nvPr/>
        </p:nvCxnSpPr>
        <p:spPr>
          <a:xfrm flipH="1">
            <a:off x="9235041" y="1589504"/>
            <a:ext cx="875456" cy="472162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5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6" grpId="0"/>
      <p:bldP spid="47" grpId="0"/>
      <p:bldP spid="19" grpId="0"/>
      <p:bldP spid="24" grpId="0"/>
    </p:bldLst>
  </p:timing>
</p:sld>
</file>

<file path=ppt/theme/theme1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26465</TotalTime>
  <Words>1359</Words>
  <Application>Microsoft Office PowerPoint</Application>
  <PresentationFormat>Personnalisé</PresentationFormat>
  <Paragraphs>232</Paragraphs>
  <Slides>15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Masque IJCLab standard</vt:lpstr>
      <vt:lpstr>Présentation PowerPoint</vt:lpstr>
      <vt:lpstr>HOM Power in High-Current SRF Accelerators </vt:lpstr>
      <vt:lpstr>HOM power and BLAs for PERLE</vt:lpstr>
      <vt:lpstr>Cryogenic Beam Line Absorbers (BLAs)</vt:lpstr>
      <vt:lpstr>Characterization of Cryogenic Absorbers</vt:lpstr>
      <vt:lpstr>Candidate Materials for Cryogenic Absorbers</vt:lpstr>
      <vt:lpstr>Benchmark at Room Temperature</vt:lpstr>
      <vt:lpstr>Design of a dedicated test-stand at IJCLab</vt:lpstr>
      <vt:lpstr>Retrieval Algorithm for ε_r, μ_r extraction</vt:lpstr>
      <vt:lpstr>Test-stand today at IJClab</vt:lpstr>
      <vt:lpstr>Conclusions</vt:lpstr>
      <vt:lpstr>Présentation PowerPoint</vt:lpstr>
      <vt:lpstr>Présentation PowerPoint</vt:lpstr>
      <vt:lpstr>Challenges of cryogenic measurements</vt:lpstr>
      <vt:lpstr>Simulation of the proposed setup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Axel Perez Ruiz</cp:lastModifiedBy>
  <cp:revision>1891</cp:revision>
  <cp:lastPrinted>2026-06-03T07:48:14Z</cp:lastPrinted>
  <dcterms:created xsi:type="dcterms:W3CDTF">2011-03-09T16:37:49Z</dcterms:created>
  <dcterms:modified xsi:type="dcterms:W3CDTF">2026-06-06T20:07:56Z</dcterms:modified>
</cp:coreProperties>
</file>