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58" r:id="rId2"/>
    <p:sldId id="346" r:id="rId3"/>
    <p:sldId id="263" r:id="rId4"/>
    <p:sldId id="352" r:id="rId5"/>
    <p:sldId id="266" r:id="rId6"/>
    <p:sldId id="343" r:id="rId7"/>
    <p:sldId id="348" r:id="rId8"/>
    <p:sldId id="361" r:id="rId9"/>
    <p:sldId id="362" r:id="rId10"/>
    <p:sldId id="642" r:id="rId11"/>
    <p:sldId id="640" r:id="rId12"/>
    <p:sldId id="639" r:id="rId13"/>
    <p:sldId id="644" r:id="rId14"/>
    <p:sldId id="648" r:id="rId15"/>
    <p:sldId id="268" r:id="rId16"/>
    <p:sldId id="303" r:id="rId17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107856-5554-42FB-B03E-39F5DBC370BA}">
  <a:tblStyle styleId="{8A107856-5554-42FB-B03E-39F5DBC370BA}" styleName="Medium Style 4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9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312979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0952882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5EECBF-6A3B-4D4A-AF13-F27E27476075}" type="datetimeFigureOut">
              <a:rPr lang="de-DE"/>
              <a:t>09.06.2026</a:t>
            </a:fld>
            <a:endParaRPr lang="de-DE"/>
          </a:p>
        </p:txBody>
      </p:sp>
      <p:sp>
        <p:nvSpPr>
          <p:cNvPr id="723886671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1901344551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33555207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644023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F91257-645A-4E73-88A9-56FCE0492A7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D280-ACFD-A7B9-5EC6-5C3DE6AA7F8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7F3F4-440A-599F-1694-C5614486A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B5691-84EB-CFAE-3571-F50F642C8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B487D-73A0-2376-6ACB-2579501E6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53F46E-B055-A6B8-C760-B7B40BDF0178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1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85170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5127753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3894497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9F91257-645A-4E73-88A9-56FCE0492A74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AF900E-9617-8909-D441-C4F55BD990D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338DB3-8749-78FE-6726-37571089DACC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7573483" name="Grafik 5" descr="Ein Bild, das Zeichnung enthält.&#10;&#10;Automatisch generierte Beschreibung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321276126" name="Grafik 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6949440" y="5312541"/>
            <a:ext cx="4101315" cy="908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Aufzählung zwei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785292" name="Titel 1"/>
          <p:cNvSpPr>
            <a:spLocks noGrp="1"/>
          </p:cNvSpPr>
          <p:nvPr>
            <p:ph type="title"/>
          </p:nvPr>
        </p:nvSpPr>
        <p:spPr bwMode="auto"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4421103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75469711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508814010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645475736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32513703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852031977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271112444" name="Grafik 1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52544" name="Titel 1"/>
          <p:cNvSpPr>
            <a:spLocks noGrp="1"/>
          </p:cNvSpPr>
          <p:nvPr>
            <p:ph type="title"/>
          </p:nvPr>
        </p:nvSpPr>
        <p:spPr bwMode="auto">
          <a:xfrm>
            <a:off x="349250" y="365125"/>
            <a:ext cx="11004550" cy="1325563"/>
          </a:xfrm>
        </p:spPr>
        <p:txBody>
          <a:bodyPr anchor="t" anchorCtr="0">
            <a:normAutofit/>
          </a:bodyPr>
          <a:lstStyle>
            <a:lvl1pPr>
              <a:defRPr sz="4000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611043549" name="Grafik 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318318679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287696760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75810470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2072014167" name="Grafik 10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9944583" name="Titel 1"/>
          <p:cNvSpPr>
            <a:spLocks noGrp="1"/>
          </p:cNvSpPr>
          <p:nvPr>
            <p:ph type="title"/>
          </p:nvPr>
        </p:nvSpPr>
        <p:spPr bwMode="auto"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37722712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2267008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760760660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78523750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494751773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35438527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382555167" name="Grafik 1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69326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pic>
        <p:nvPicPr>
          <p:cNvPr id="567650630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880362983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31804132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03082567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470068582" name="Titel 1"/>
          <p:cNvSpPr>
            <a:spLocks noGrp="1"/>
          </p:cNvSpPr>
          <p:nvPr>
            <p:ph type="title"/>
          </p:nvPr>
        </p:nvSpPr>
        <p:spPr bwMode="auto"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0570023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156610225" name="Grafik 1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095227" name="Titel 1"/>
          <p:cNvSpPr>
            <a:spLocks noGrp="1"/>
          </p:cNvSpPr>
          <p:nvPr>
            <p:ph type="title"/>
          </p:nvPr>
        </p:nvSpPr>
        <p:spPr bwMode="auto"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60011761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1825625"/>
            <a:ext cx="11480800" cy="4351338"/>
          </a:xfrm>
        </p:spPr>
        <p:txBody>
          <a:bodyPr vert="eaVert"/>
          <a:lstStyle>
            <a:lvl1pPr marL="228600" indent="-228600">
              <a:buFont typeface="Wingdings"/>
              <a:buChar char="§"/>
              <a:defRPr/>
            </a:lvl1pPr>
            <a:lvl2pPr marL="685800" indent="-228600">
              <a:buFont typeface="Wingdings"/>
              <a:buChar char="§"/>
              <a:defRPr/>
            </a:lvl2pPr>
            <a:lvl3pPr marL="1143000" indent="-228600">
              <a:buFont typeface="Wingdings"/>
              <a:buChar char="§"/>
              <a:defRPr/>
            </a:lvl3pPr>
            <a:lvl4pPr marL="1600200" indent="-228600">
              <a:buFont typeface="Wingdings"/>
              <a:buChar char="§"/>
              <a:defRPr/>
            </a:lvl4pPr>
            <a:lvl5pPr marL="2057400" indent="-228600"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528299066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399581586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570194341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831444405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8183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2147103558" name="Grafik 11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20977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8434955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8712200" cy="5811838"/>
          </a:xfrm>
        </p:spPr>
        <p:txBody>
          <a:bodyPr vert="eaVert"/>
          <a:lstStyle>
            <a:lvl1pPr marL="228600" indent="-228600">
              <a:buFont typeface="Wingdings"/>
              <a:buChar char="§"/>
              <a:defRPr/>
            </a:lvl1pPr>
            <a:lvl2pPr marL="685800" indent="-228600">
              <a:buFont typeface="Wingdings"/>
              <a:buChar char="§"/>
              <a:defRPr/>
            </a:lvl2pPr>
            <a:lvl3pPr marL="1143000" indent="-228600">
              <a:buFont typeface="Wingdings"/>
              <a:buChar char="§"/>
              <a:defRPr/>
            </a:lvl3pPr>
            <a:lvl4pPr marL="1600200" indent="-228600">
              <a:buFont typeface="Wingdings"/>
              <a:buChar char="§"/>
              <a:defRPr/>
            </a:lvl4pPr>
            <a:lvl5pPr marL="2057400" indent="-228600"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579277563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593526289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66965143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41202406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62476873" name="Grafik 11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Abschnit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3228375" name="Titel 1"/>
          <p:cNvSpPr txBox="1">
            <a:spLocks noGrp="1"/>
          </p:cNvSpPr>
          <p:nvPr>
            <p:ph type="title"/>
          </p:nvPr>
        </p:nvSpPr>
        <p:spPr bwMode="auto"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956296185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06612916" name="Datumsplatzhalter 3"/>
          <p:cNvSpPr txBox="1">
            <a:spLocks noGrp="1"/>
          </p:cNvSpPr>
          <p:nvPr>
            <p:ph type="dt" sz="half" idx="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99186975" name="Fußzeilenplatzhalter 4"/>
          <p:cNvSpPr txBox="1">
            <a:spLocks noGrp="1"/>
          </p:cNvSpPr>
          <p:nvPr>
            <p:ph type="ftr" sz="quarter" idx="9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829521086" name="Foliennummernplatzhalter 5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74D5E3B1-4657-4647-B5C3-57E1770CC356}" type="slidenum">
              <a:r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standard headline bo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4267906" name="Grafik 7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733665016" name="Titel 1"/>
          <p:cNvSpPr>
            <a:spLocks noGrp="1"/>
          </p:cNvSpPr>
          <p:nvPr>
            <p:ph type="ctrTitle"/>
          </p:nvPr>
        </p:nvSpPr>
        <p:spPr bwMode="auto">
          <a:xfrm>
            <a:off x="498323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9099390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98323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1148774776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5322785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755515438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1249455356" name="Grafik 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Headline dün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8829741" name="Titel 1"/>
          <p:cNvSpPr>
            <a:spLocks noGrp="1"/>
          </p:cNvSpPr>
          <p:nvPr>
            <p:ph type="ctrTitle"/>
          </p:nvPr>
        </p:nvSpPr>
        <p:spPr bwMode="auto">
          <a:xfrm>
            <a:off x="498323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>
                <a:solidFill>
                  <a:srgbClr val="C1002A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5833149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98323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1609899536" name="Grafik 8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96581379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787612758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726326301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1503409155" name="Grafik 13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ufzählung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5906116" name="Grafik 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142060109" name="Titel 1"/>
          <p:cNvSpPr>
            <a:spLocks noGrp="1"/>
          </p:cNvSpPr>
          <p:nvPr>
            <p:ph type="title"/>
          </p:nvPr>
        </p:nvSpPr>
        <p:spPr bwMode="auto"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b="1" cap="all"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74078463" name="Inhaltsplatzhalter 2"/>
          <p:cNvSpPr>
            <a:spLocks noGrp="1"/>
          </p:cNvSpPr>
          <p:nvPr>
            <p:ph idx="1"/>
          </p:nvPr>
        </p:nvSpPr>
        <p:spPr bwMode="auto"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23631719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38231691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814518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677714614" name="Grafik 11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- Quadrat ro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1361815" name="Grafik 2" descr="Ein Bild, das drinnen, Gebäude, sitzend, Tisch enthält.&#10;&#10;Automatisch generierte Beschreibung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21127212" name="Grafik 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28061268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6012989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pic>
        <p:nvPicPr>
          <p:cNvPr id="226123996" name="Grafik 11" descr="Ein Bild, das Becher, Zeichnung enthält.&#10;&#10;Automatisch generierte Beschreibung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070023215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155959083" name="Rechteck 13"/>
          <p:cNvSpPr>
            <a:spLocks noChangeAspect="1"/>
          </p:cNvSpPr>
          <p:nvPr userDrawn="1"/>
        </p:nvSpPr>
        <p:spPr bwMode="auto"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100"/>
          </a:p>
        </p:txBody>
      </p:sp>
      <p:sp>
        <p:nvSpPr>
          <p:cNvPr id="86458000" name="Titel 1"/>
          <p:cNvSpPr>
            <a:spLocks noGrp="1"/>
          </p:cNvSpPr>
          <p:nvPr>
            <p:ph type="ctrTitle"/>
          </p:nvPr>
        </p:nvSpPr>
        <p:spPr bwMode="auto"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>
                <a:solidFill>
                  <a:schemeClr val="bg1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728798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1877754799" name="Grafik 14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quadratis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8402735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1508240413" name="Grafik 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44036232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899810149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503616033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1077103197" name="Titel 1"/>
          <p:cNvSpPr>
            <a:spLocks noGrp="1"/>
          </p:cNvSpPr>
          <p:nvPr>
            <p:ph type="ctrTitle"/>
          </p:nvPr>
        </p:nvSpPr>
        <p:spPr bwMode="auto"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>
                <a:solidFill>
                  <a:srgbClr val="C1002A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3515274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236520698" name="Grafik 13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quadratisch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0183652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1831295016" name="Grafik 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31415249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790309663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471458825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109405651" name="Titel 1"/>
          <p:cNvSpPr>
            <a:spLocks noGrp="1"/>
          </p:cNvSpPr>
          <p:nvPr>
            <p:ph type="ctrTitle"/>
          </p:nvPr>
        </p:nvSpPr>
        <p:spPr bwMode="auto"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>
                <a:solidFill>
                  <a:srgbClr val="C1002A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4895279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  <a:p>
            <a:pPr>
              <a:defRPr/>
            </a:pPr>
            <a:r>
              <a:rPr lang="de-DE"/>
              <a:t>Ööö</a:t>
            </a:r>
          </a:p>
          <a:p>
            <a:pPr>
              <a:defRPr/>
            </a:pPr>
            <a:r>
              <a:rPr lang="de-DE"/>
              <a:t>Ooo</a:t>
            </a:r>
          </a:p>
          <a:p>
            <a:pPr>
              <a:defRPr/>
            </a:pPr>
            <a:r>
              <a:rPr lang="de-DE"/>
              <a:t>Ppp</a:t>
            </a:r>
          </a:p>
          <a:p>
            <a:pPr>
              <a:defRPr/>
            </a:pPr>
            <a:r>
              <a:rPr lang="de-DE"/>
              <a:t>ggg</a:t>
            </a:r>
            <a:endParaRPr/>
          </a:p>
        </p:txBody>
      </p:sp>
      <p:pic>
        <p:nvPicPr>
          <p:cNvPr id="1532832257" name="Grafik 13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lammer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659179" name="Grafik 3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1071878954" name="Grafik 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422110573" name="Grafik 8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672422447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81544324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06819177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69014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1266480816" name="Titel 1"/>
          <p:cNvSpPr>
            <a:spLocks noGrp="1"/>
          </p:cNvSpPr>
          <p:nvPr>
            <p:ph type="ctrTitle"/>
          </p:nvPr>
        </p:nvSpPr>
        <p:spPr bwMode="auto">
          <a:xfrm>
            <a:off x="838198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>
                <a:solidFill>
                  <a:srgbClr val="C1002A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88071182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  <a:p>
            <a:pPr>
              <a:defRPr/>
            </a:pPr>
            <a:r>
              <a:rPr lang="de-DE"/>
              <a:t>Ööö</a:t>
            </a:r>
          </a:p>
          <a:p>
            <a:pPr>
              <a:defRPr/>
            </a:pPr>
            <a:r>
              <a:rPr lang="de-DE"/>
              <a:t>Ooo</a:t>
            </a:r>
          </a:p>
          <a:p>
            <a:pPr>
              <a:defRPr/>
            </a:pPr>
            <a:r>
              <a:rPr lang="de-DE"/>
              <a:t>Ppp</a:t>
            </a:r>
          </a:p>
          <a:p>
            <a:pPr>
              <a:defRPr/>
            </a:pPr>
            <a:r>
              <a:rPr lang="de-DE"/>
              <a:t>ggg</a:t>
            </a:r>
            <a:endParaRPr/>
          </a:p>
        </p:txBody>
      </p:sp>
      <p:pic>
        <p:nvPicPr>
          <p:cNvPr id="1495973386" name="Grafik 13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lamm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2450007" name="Grafik 3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1905463545" name="Grafik 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1696905954" name="Grafik 8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455487112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602100466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36847185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58003" y="6356350"/>
            <a:ext cx="7801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sp>
        <p:nvSpPr>
          <p:cNvPr id="1543118493" name="Titel 1"/>
          <p:cNvSpPr>
            <a:spLocks noGrp="1"/>
          </p:cNvSpPr>
          <p:nvPr>
            <p:ph type="ctrTitle"/>
          </p:nvPr>
        </p:nvSpPr>
        <p:spPr bwMode="auto">
          <a:xfrm>
            <a:off x="838198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7323028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pic>
        <p:nvPicPr>
          <p:cNvPr id="1557642469" name="Grafik 13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8696351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1130885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458966958" name="Grafik 6"/>
          <p:cNvPicPr>
            <a:picLocks noChangeAspect="1"/>
          </p:cNvPicPr>
          <p:nvPr userDrawn="1"/>
        </p:nvPicPr>
        <p:blipFill rotWithShape="1">
          <a:blip r:embed="rId18"/>
          <a:stretch/>
        </p:blipFill>
        <p:spPr bwMode="auto"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819622657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r>
              <a:rPr lang="de-DE"/>
              <a:t>10.06.2026</a:t>
            </a:r>
            <a:endParaRPr/>
          </a:p>
        </p:txBody>
      </p:sp>
      <p:sp>
        <p:nvSpPr>
          <p:cNvPr id="155396028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r>
              <a:rPr lang="en-US"/>
              <a:t>TTC Meeting 2026 - P. Plattner</a:t>
            </a:r>
            <a:endParaRPr/>
          </a:p>
        </p:txBody>
      </p:sp>
      <p:sp>
        <p:nvSpPr>
          <p:cNvPr id="1233173011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pPr>
              <a:defRPr/>
            </a:pPr>
            <a:fld id="{07240774-CFD2-4AB8-B231-46D42DA9185A}" type="slidenum">
              <a:rPr lang="de-DE"/>
              <a:t>‹Nr.›</a:t>
            </a:fld>
            <a:endParaRPr lang="de-DE"/>
          </a:p>
        </p:txBody>
      </p:sp>
      <p:pic>
        <p:nvPicPr>
          <p:cNvPr id="529178873" name="Grafik 10"/>
          <p:cNvPicPr>
            <a:picLocks noChangeAspect="1"/>
          </p:cNvPicPr>
          <p:nvPr userDrawn="1"/>
        </p:nvPicPr>
        <p:blipFill rotWithShape="1">
          <a:blip r:embed="rId19"/>
          <a:stretch/>
        </p:blipFill>
        <p:spPr bwMode="auto">
          <a:xfrm>
            <a:off x="11378128" y="6307363"/>
            <a:ext cx="464607" cy="448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rgbClr val="636363"/>
          </a:solidFill>
          <a:latin typeface="Noto Sans "/>
          <a:ea typeface="Noto Sans regular"/>
          <a:cs typeface="Noto Sans regular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rgbClr val="636363"/>
          </a:solidFill>
          <a:latin typeface="Noto Sans "/>
          <a:ea typeface="Noto Sans regular"/>
          <a:cs typeface="Noto Sans regular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636363"/>
          </a:solidFill>
          <a:latin typeface="Noto Sans "/>
          <a:ea typeface="Noto Sans regular"/>
          <a:cs typeface="Noto Sans regular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636363"/>
          </a:solidFill>
          <a:latin typeface="Noto Sans "/>
          <a:ea typeface="Noto Sans regular"/>
          <a:cs typeface="Noto Sans regular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636363"/>
          </a:solidFill>
          <a:latin typeface="Noto Sans "/>
          <a:ea typeface="Noto Sans regular"/>
          <a:cs typeface="Noto Sans regular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636363"/>
          </a:solidFill>
          <a:latin typeface="Noto Sans "/>
          <a:ea typeface="Noto Sans regular"/>
          <a:cs typeface="Noto Sans regular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DFA01B-08BE-2893-3560-D4391911779C}"/>
              </a:ext>
            </a:extLst>
          </p:cNvPr>
          <p:cNvSpPr txBox="1"/>
          <p:nvPr/>
        </p:nvSpPr>
        <p:spPr>
          <a:xfrm>
            <a:off x="787400" y="1120676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Improvement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CW ERL Performance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TESLA-type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Cavities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Fast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Reactive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Tuners and 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Coated</a:t>
            </a:r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HOM-</a:t>
            </a:r>
            <a:r>
              <a:rPr lang="de-DE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Antennas</a:t>
            </a:r>
            <a:endParaRPr lang="de-DE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2305E76-0765-76EE-C4CC-3E763C281969}"/>
              </a:ext>
            </a:extLst>
          </p:cNvPr>
          <p:cNvSpPr txBox="1">
            <a:spLocks/>
          </p:cNvSpPr>
          <p:nvPr/>
        </p:nvSpPr>
        <p:spPr bwMode="auto">
          <a:xfrm>
            <a:off x="939803" y="4535700"/>
            <a:ext cx="9144000" cy="1655758"/>
          </a:xfrm>
          <a:prstGeom prst="rect">
            <a:avLst/>
          </a:prstGeom>
        </p:spPr>
        <p:txBody>
          <a:bodyPr anchorCtr="0">
            <a:normAutofit fontScale="92500" lnSpcReduction="20000"/>
          </a:bodyPr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rgbClr val="636363"/>
                </a:solidFill>
                <a:latin typeface="Noto Sans "/>
                <a:ea typeface="Noto Sans regular"/>
                <a:cs typeface="Noto Sans regular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  <a:latin typeface="Cambria"/>
                <a:ea typeface="Cambria"/>
              </a:rPr>
              <a:t>F. Hug, R. Monroy Villa, P. Plattner, </a:t>
            </a:r>
            <a:r>
              <a:rPr lang="en-GB" dirty="0" err="1">
                <a:solidFill>
                  <a:schemeClr val="bg1"/>
                </a:solidFill>
                <a:latin typeface="Cambria"/>
                <a:ea typeface="Cambria"/>
              </a:rPr>
              <a:t>T.Stengler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 err="1">
                <a:solidFill>
                  <a:schemeClr val="bg1"/>
                </a:solidFill>
                <a:latin typeface="Cambria"/>
                <a:ea typeface="Cambria"/>
              </a:rPr>
              <a:t>Institut</a:t>
            </a:r>
            <a:r>
              <a:rPr lang="en-GB" dirty="0">
                <a:solidFill>
                  <a:schemeClr val="bg1"/>
                </a:solidFill>
                <a:latin typeface="Cambria"/>
                <a:ea typeface="Cambria"/>
              </a:rPr>
              <a:t> für </a:t>
            </a:r>
            <a:r>
              <a:rPr lang="en-GB" dirty="0" err="1">
                <a:solidFill>
                  <a:schemeClr val="bg1"/>
                </a:solidFill>
                <a:latin typeface="Cambria"/>
                <a:ea typeface="Cambria"/>
              </a:rPr>
              <a:t>Kernphysik</a:t>
            </a:r>
            <a:r>
              <a:rPr lang="en-GB" dirty="0">
                <a:solidFill>
                  <a:schemeClr val="bg1"/>
                </a:solidFill>
                <a:latin typeface="Cambria"/>
                <a:ea typeface="Cambria"/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  <a:latin typeface="Cambria"/>
                <a:ea typeface="Cambria"/>
              </a:rPr>
              <a:t>JGU Mainz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  <a:latin typeface="Cambria"/>
                <a:ea typeface="Cambria"/>
              </a:rPr>
              <a:t>10.06.2026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1116EE23-4CC2-8383-C3A4-B2C616906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3799384" y="5752672"/>
            <a:ext cx="1641050" cy="1128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ACD8E835-AA69-3747-4EE1-E9ABAE05D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511803" y="5820663"/>
            <a:ext cx="2229686" cy="9922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D6D16-B337-D52C-E054-DDBEB28E6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733020" y="5902179"/>
            <a:ext cx="2350784" cy="9787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3">
            <a:extLst>
              <a:ext uri="{FF2B5EF4-FFF2-40B4-BE49-F238E27FC236}">
                <a16:creationId xmlns:a16="http://schemas.microsoft.com/office/drawing/2014/main" id="{3A1A3BD3-500C-415A-9D22-5BB977064B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11252197" y="5853469"/>
            <a:ext cx="926629" cy="9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9747-B16B-826F-AF6E-01C387C7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93E7-13E8-363C-63EC-8AB5B8456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3" y="532191"/>
            <a:ext cx="10923927" cy="943428"/>
          </a:xfrm>
        </p:spPr>
        <p:txBody>
          <a:bodyPr>
            <a:noAutofit/>
          </a:bodyPr>
          <a:lstStyle/>
          <a:p>
            <a:r>
              <a:rPr lang="en-US" sz="3400" dirty="0"/>
              <a:t>Broader cavity bandwidth reduces sensitivity to detuning</a:t>
            </a:r>
            <a:endParaRPr lang="de-DE" sz="3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5B478-A408-4076-D798-C7C493599683}"/>
              </a:ext>
            </a:extLst>
          </p:cNvPr>
          <p:cNvSpPr txBox="1"/>
          <p:nvPr/>
        </p:nvSpPr>
        <p:spPr>
          <a:xfrm>
            <a:off x="5550770" y="5946494"/>
            <a:ext cx="6641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2">
                    <a:lumMod val="50000"/>
                  </a:schemeClr>
                </a:solidFill>
              </a:rPr>
              <a:t>H. Padamsee, J. Knobloch, and T. Hays. RF Superconductivity for Accelerators. Wiley-VCH Verlag, Weinheim, 2008</a:t>
            </a:r>
            <a:endParaRPr lang="de-DE" sz="11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F7A3983-2481-2B7D-F688-8E79FDD2261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8324" y="1661762"/>
                <a:ext cx="5143719" cy="4233716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de-DE" sz="1700" dirty="0">
                    <a:solidFill>
                      <a:schemeClr val="tx1"/>
                    </a:solidFill>
                  </a:rPr>
                  <a:t>Cavity </a:t>
                </a:r>
                <a:r>
                  <a:rPr lang="de-DE" sz="1700" b="1" dirty="0">
                    <a:solidFill>
                      <a:schemeClr val="tx1"/>
                    </a:solidFill>
                  </a:rPr>
                  <a:t>with</a:t>
                </a:r>
                <a:r>
                  <a:rPr lang="de-DE" sz="1700" dirty="0">
                    <a:solidFill>
                      <a:schemeClr val="tx1"/>
                    </a:solidFill>
                  </a:rPr>
                  <a:t> antennas:</a:t>
                </a:r>
              </a:p>
              <a:p>
                <a:pPr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7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17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dB</m:t>
                              </m:r>
                            </m:sub>
                          </m:sSub>
                        </m:den>
                      </m:f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dB</m:t>
                          </m:r>
                        </m:sub>
                      </m:sSub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1.3 </m:t>
                          </m:r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GHz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1.25∙</m:t>
                          </m:r>
                          <m:sSup>
                            <m:sSup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=104 </m:t>
                      </m:r>
                      <m:r>
                        <m:rPr>
                          <m:sty m:val="p"/>
                        </m:rPr>
                        <a:rPr lang="en-US" sz="17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n-US" sz="17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sz="17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Amplitude variations </a:t>
                </a:r>
                <a:r>
                  <a:rPr lang="en-US" sz="17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within the margin of the RF control system</a:t>
                </a:r>
                <a:r>
                  <a:rPr lang="en-US" sz="17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de-DE" sz="170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de-DE" sz="1700" dirty="0">
                    <a:solidFill>
                      <a:schemeClr val="tx1"/>
                    </a:solidFill>
                  </a:rPr>
                  <a:t>MESA employs 15 kW solid-state RF power amplifiers</a:t>
                </a:r>
                <a:endParaRPr lang="en-US" sz="17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Coupling strength of the FPC is:</a:t>
                </a:r>
              </a:p>
              <a:p>
                <a:pPr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𝐹𝑃𝐶</m:t>
                          </m:r>
                        </m:sub>
                      </m:sSub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7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7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7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7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𝐹𝑃𝐶</m:t>
                              </m:r>
                            </m:sub>
                          </m:sSub>
                        </m:den>
                      </m:f>
                      <m:r>
                        <a:rPr lang="en-US" sz="17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DE" sz="17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de-DE" sz="1700" dirty="0">
                    <a:solidFill>
                      <a:schemeClr val="tx1"/>
                    </a:solidFill>
                  </a:rPr>
                  <a:t>Then, </a:t>
                </a:r>
                <a:r>
                  <a:rPr lang="de-DE" sz="1700" b="1" dirty="0">
                    <a:solidFill>
                      <a:schemeClr val="tx1"/>
                    </a:solidFill>
                  </a:rPr>
                  <a:t>most RF power needed to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7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lang="de-DE" sz="1700" b="1" dirty="0">
                    <a:solidFill>
                      <a:schemeClr val="tx1"/>
                    </a:solidFill>
                  </a:rPr>
                  <a:t> is reflected</a:t>
                </a:r>
                <a:endParaRPr lang="de-DE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F7A3983-2481-2B7D-F688-8E79FDD22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8324" y="1661762"/>
                <a:ext cx="5143719" cy="4233716"/>
              </a:xfrm>
              <a:blipFill>
                <a:blip r:embed="rId2"/>
                <a:stretch>
                  <a:fillRect l="-829" t="-576" r="-711" b="-54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42F081F-DE3A-CA57-5264-5C50558E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08E5CF8-80AC-D452-C9DE-D8C21F15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AF4F28-AA6D-AC23-78D8-DC76E7F3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C7CC0-57AE-845D-CDC5-305DEFA74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/>
          <a:stretch>
            <a:fillRect/>
          </a:stretch>
        </p:blipFill>
        <p:spPr>
          <a:xfrm>
            <a:off x="5914416" y="1600200"/>
            <a:ext cx="6277583" cy="4023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1D8107-D6C7-6AAC-8D2A-1F07BFB3D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1" y="3518272"/>
            <a:ext cx="2285999" cy="8229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6C07AD-9084-2353-8A57-D30D51CE5132}"/>
              </a:ext>
            </a:extLst>
          </p:cNvPr>
          <p:cNvCxnSpPr>
            <a:cxnSpLocks/>
          </p:cNvCxnSpPr>
          <p:nvPr/>
        </p:nvCxnSpPr>
        <p:spPr>
          <a:xfrm flipV="1">
            <a:off x="11632246" y="1924097"/>
            <a:ext cx="80340" cy="319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C56E45-F20A-FE4D-0DFD-760AC5618A30}"/>
              </a:ext>
            </a:extLst>
          </p:cNvPr>
          <p:cNvSpPr txBox="1"/>
          <p:nvPr/>
        </p:nvSpPr>
        <p:spPr>
          <a:xfrm>
            <a:off x="3706142" y="4796128"/>
            <a:ext cx="4887525" cy="40011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Therefore, a faster tuning device is needed!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3D23-B602-5D0C-A030-5888CE2C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DCAF-9430-6D02-F2F4-20EECD617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A new type of tuner thanks to Ferroelectrics</a:t>
            </a:r>
            <a:endParaRPr lang="de-DE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0B8A2-32C8-9590-6A44-5FDFABC1E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847856" cy="33225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Recently developed low-loss FE ceramics, like BST-M (BaTiO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/SrTiO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-Mg), at Euclid </a:t>
            </a:r>
            <a:r>
              <a:rPr lang="en-US" sz="2000" dirty="0" err="1">
                <a:solidFill>
                  <a:schemeClr val="tx1"/>
                </a:solidFill>
              </a:rPr>
              <a:t>Techlabs</a:t>
            </a:r>
            <a:r>
              <a:rPr lang="en-US" sz="2000" dirty="0">
                <a:solidFill>
                  <a:schemeClr val="tx1"/>
                </a:solidFill>
              </a:rPr>
              <a:t> Inc allow for </a:t>
            </a:r>
            <a:r>
              <a:rPr lang="en-US" sz="2000" b="1" dirty="0">
                <a:solidFill>
                  <a:schemeClr val="tx1"/>
                </a:solidFill>
              </a:rPr>
              <a:t>sub-</a:t>
            </a:r>
            <a:r>
              <a:rPr lang="el-GR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response time tuners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7C54B-0DE3-5B35-304A-8EA4EA72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2" y="2903285"/>
            <a:ext cx="3292603" cy="2651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F8BD4-A1C5-243A-7453-65BA7A121F9F}"/>
              </a:ext>
            </a:extLst>
          </p:cNvPr>
          <p:cNvSpPr txBox="1"/>
          <p:nvPr/>
        </p:nvSpPr>
        <p:spPr>
          <a:xfrm>
            <a:off x="907156" y="5586614"/>
            <a:ext cx="3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Ferroelectric ring sample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52F83-7A3D-D88C-BE69-71F7CBFBD29D}"/>
              </a:ext>
            </a:extLst>
          </p:cNvPr>
          <p:cNvSpPr txBox="1"/>
          <p:nvPr/>
        </p:nvSpPr>
        <p:spPr>
          <a:xfrm>
            <a:off x="959882" y="5974175"/>
            <a:ext cx="9604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Kanareykin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t. al., Fast Switching Ferroelectric Materials for Accelerator Applications, AIP Conf. Proc. 877, 311–319 (2006)</a:t>
            </a:r>
            <a:endParaRPr lang="de-DE" sz="11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2B599-C1DF-325A-1453-DA61CA2C6DCE}"/>
                  </a:ext>
                </a:extLst>
              </p:cNvPr>
              <p:cNvSpPr txBox="1"/>
              <p:nvPr/>
            </p:nvSpPr>
            <p:spPr>
              <a:xfrm>
                <a:off x="1799771" y="4044499"/>
                <a:ext cx="573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rgbClr val="C1002A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2B599-C1DF-325A-1453-DA61CA2C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1" y="4044499"/>
                <a:ext cx="5737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1E7A10-CF6B-E352-C503-8C4C77766DF8}"/>
                  </a:ext>
                </a:extLst>
              </p:cNvPr>
              <p:cNvSpPr txBox="1"/>
              <p:nvPr/>
            </p:nvSpPr>
            <p:spPr>
              <a:xfrm>
                <a:off x="1959005" y="3614951"/>
                <a:ext cx="573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1002A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1E7A10-CF6B-E352-C503-8C4C77766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05" y="3614951"/>
                <a:ext cx="5737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F5C0B-1A96-4BFF-9028-EDA2A06A5A34}"/>
                  </a:ext>
                </a:extLst>
              </p:cNvPr>
              <p:cNvSpPr txBox="1"/>
              <p:nvPr/>
            </p:nvSpPr>
            <p:spPr>
              <a:xfrm>
                <a:off x="3228159" y="3412626"/>
                <a:ext cx="573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1002A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F5C0B-1A96-4BFF-9028-EDA2A06A5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59" y="3412626"/>
                <a:ext cx="5737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8140C9-0902-F0A2-F5F9-E0729F7F3C8E}"/>
                  </a:ext>
                </a:extLst>
              </p:cNvPr>
              <p:cNvSpPr txBox="1"/>
              <p:nvPr/>
            </p:nvSpPr>
            <p:spPr>
              <a:xfrm>
                <a:off x="3642238" y="4085670"/>
                <a:ext cx="573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1002A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de-DE" b="1" dirty="0">
                  <a:solidFill>
                    <a:srgbClr val="C1002A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8140C9-0902-F0A2-F5F9-E0729F7F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238" y="4085670"/>
                <a:ext cx="57373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F37F6-A60E-44E5-0E58-CA3C165E7AE1}"/>
              </a:ext>
            </a:extLst>
          </p:cNvPr>
          <p:cNvCxnSpPr>
            <a:cxnSpLocks/>
          </p:cNvCxnSpPr>
          <p:nvPr/>
        </p:nvCxnSpPr>
        <p:spPr>
          <a:xfrm flipH="1">
            <a:off x="1756229" y="4079203"/>
            <a:ext cx="769257" cy="355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95F54E-4A70-E87C-B892-110F338E3E2A}"/>
              </a:ext>
            </a:extLst>
          </p:cNvPr>
          <p:cNvCxnSpPr>
            <a:cxnSpLocks/>
          </p:cNvCxnSpPr>
          <p:nvPr/>
        </p:nvCxnSpPr>
        <p:spPr>
          <a:xfrm flipH="1" flipV="1">
            <a:off x="1683657" y="3958771"/>
            <a:ext cx="841829" cy="1204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0874B-32A2-943C-4855-7EACEE210838}"/>
              </a:ext>
            </a:extLst>
          </p:cNvPr>
          <p:cNvCxnSpPr>
            <a:cxnSpLocks/>
          </p:cNvCxnSpPr>
          <p:nvPr/>
        </p:nvCxnSpPr>
        <p:spPr>
          <a:xfrm flipH="1">
            <a:off x="3304570" y="3862395"/>
            <a:ext cx="294973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3BDF19-497C-08A5-910E-F3E7171FDB8D}"/>
              </a:ext>
            </a:extLst>
          </p:cNvPr>
          <p:cNvCxnSpPr>
            <a:cxnSpLocks/>
          </p:cNvCxnSpPr>
          <p:nvPr/>
        </p:nvCxnSpPr>
        <p:spPr>
          <a:xfrm flipV="1">
            <a:off x="3686857" y="4147754"/>
            <a:ext cx="0" cy="312058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2E0C-B07A-CF83-470A-C40BFBEEED7F}"/>
              </a:ext>
            </a:extLst>
          </p:cNvPr>
          <p:cNvSpPr/>
          <p:nvPr/>
        </p:nvSpPr>
        <p:spPr>
          <a:xfrm>
            <a:off x="1109214" y="3094523"/>
            <a:ext cx="365760" cy="36576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1F334A-1DE6-8ABA-0083-0A5D26A7C718}"/>
                  </a:ext>
                </a:extLst>
              </p:cNvPr>
              <p:cNvSpPr txBox="1"/>
              <p:nvPr/>
            </p:nvSpPr>
            <p:spPr>
              <a:xfrm>
                <a:off x="1130048" y="3095428"/>
                <a:ext cx="328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de-DE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1F334A-1DE6-8ABA-0083-0A5D26A7C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48" y="3095428"/>
                <a:ext cx="3287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6B3D667-F25E-B332-CE99-E91FA6E79E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01971" y="3453259"/>
            <a:ext cx="600499" cy="254495"/>
          </a:xfrm>
          <a:prstGeom prst="bentConnector3">
            <a:avLst>
              <a:gd name="adj1" fmla="val -7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E6BAEB3-33E3-91CD-4C65-750422DA74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15147" y="3530849"/>
            <a:ext cx="300474" cy="162583"/>
          </a:xfrm>
          <a:prstGeom prst="bentConnector3">
            <a:avLst>
              <a:gd name="adj1" fmla="val 26452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ross 34">
            <a:extLst>
              <a:ext uri="{FF2B5EF4-FFF2-40B4-BE49-F238E27FC236}">
                <a16:creationId xmlns:a16="http://schemas.microsoft.com/office/drawing/2014/main" id="{6747A953-8516-6A59-85E3-E7CE25393702}"/>
              </a:ext>
            </a:extLst>
          </p:cNvPr>
          <p:cNvSpPr/>
          <p:nvPr/>
        </p:nvSpPr>
        <p:spPr>
          <a:xfrm>
            <a:off x="1598850" y="3122966"/>
            <a:ext cx="91440" cy="91440"/>
          </a:xfrm>
          <a:prstGeom prst="plus">
            <a:avLst>
              <a:gd name="adj" fmla="val 45754"/>
            </a:avLst>
          </a:prstGeom>
          <a:solidFill>
            <a:schemeClr val="tx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75D3F9-E82B-A099-4DE5-30120121952C}"/>
              </a:ext>
            </a:extLst>
          </p:cNvPr>
          <p:cNvCxnSpPr/>
          <p:nvPr/>
        </p:nvCxnSpPr>
        <p:spPr>
          <a:xfrm>
            <a:off x="1101048" y="3534240"/>
            <a:ext cx="914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871633-F2B9-3D60-317C-31F789892ECD}"/>
              </a:ext>
            </a:extLst>
          </p:cNvPr>
          <p:cNvSpPr txBox="1"/>
          <p:nvPr/>
        </p:nvSpPr>
        <p:spPr>
          <a:xfrm>
            <a:off x="5048141" y="5586614"/>
            <a:ext cx="3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 material properties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5F03F-7664-C55E-8FF4-AAC9C36EC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947901" y="3081616"/>
            <a:ext cx="6270927" cy="237744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72AE296-155E-0B8B-3C5B-B08CA5EA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F6B5510-8958-D7B7-B48D-88178AD9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F353DDC-A4F6-28B9-AA61-994CA2B7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11</a:t>
            </a:fld>
            <a:endParaRPr lang="de-DE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009C388-7E0B-20BF-4FB0-2DEFA95F0D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95260" y="3923390"/>
            <a:ext cx="685032" cy="182201"/>
          </a:xfrm>
          <a:prstGeom prst="bentConnector3">
            <a:avLst>
              <a:gd name="adj1" fmla="val 9826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2DBF-8013-7552-857C-96E2DEB7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C9ED-7CF7-5610-06F5-DA4B96C6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FE-FRT has an energy saving property for ERLs</a:t>
            </a:r>
            <a:endParaRPr lang="de-DE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A8D21-4A54-B609-0B18-734D0AA8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2" y="1782536"/>
            <a:ext cx="5844938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92A9F-9C1B-35C3-AD37-B9B3BFC3AE3D}"/>
                  </a:ext>
                </a:extLst>
              </p:cNvPr>
              <p:cNvSpPr txBox="1"/>
              <p:nvPr/>
            </p:nvSpPr>
            <p:spPr>
              <a:xfrm>
                <a:off x="11416295" y="3021152"/>
                <a:ext cx="426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92A9F-9C1B-35C3-AD37-B9B3BFC3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295" y="3021152"/>
                <a:ext cx="4267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6DCAC-106E-E326-C85B-A613357C3DD6}"/>
                  </a:ext>
                </a:extLst>
              </p:cNvPr>
              <p:cNvSpPr txBox="1"/>
              <p:nvPr/>
            </p:nvSpPr>
            <p:spPr>
              <a:xfrm>
                <a:off x="7542137" y="4537785"/>
                <a:ext cx="426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6DCAC-106E-E326-C85B-A613357C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37" y="4537785"/>
                <a:ext cx="4267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058745-4A8E-BF80-63E5-A4E3ACCAA2EA}"/>
              </a:ext>
            </a:extLst>
          </p:cNvPr>
          <p:cNvCxnSpPr>
            <a:cxnSpLocks/>
          </p:cNvCxnSpPr>
          <p:nvPr/>
        </p:nvCxnSpPr>
        <p:spPr>
          <a:xfrm flipH="1" flipV="1">
            <a:off x="7406026" y="4279854"/>
            <a:ext cx="231994" cy="320040"/>
          </a:xfrm>
          <a:prstGeom prst="straightConnector1">
            <a:avLst/>
          </a:prstGeom>
          <a:ln w="28575">
            <a:solidFill>
              <a:srgbClr val="212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54D564-85F7-C8A3-BC18-BFA1C9CA578F}"/>
              </a:ext>
            </a:extLst>
          </p:cNvPr>
          <p:cNvCxnSpPr>
            <a:cxnSpLocks/>
          </p:cNvCxnSpPr>
          <p:nvPr/>
        </p:nvCxnSpPr>
        <p:spPr>
          <a:xfrm flipV="1">
            <a:off x="11713167" y="2598326"/>
            <a:ext cx="159722" cy="453880"/>
          </a:xfrm>
          <a:prstGeom prst="straightConnector1">
            <a:avLst/>
          </a:prstGeom>
          <a:ln w="28575">
            <a:solidFill>
              <a:srgbClr val="212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A101-C594-13A2-CA22-F28CA602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E585A4-6195-3C33-AF45-60886312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60996A-62DD-4BAA-D3BC-CE779252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83333C-0AF2-E434-F164-03CBB26EC2E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8323" y="1935237"/>
                <a:ext cx="6152493" cy="430010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100" dirty="0">
                    <a:solidFill>
                      <a:schemeClr val="tx1"/>
                    </a:solidFill>
                  </a:rPr>
                  <a:t>Cavity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without an FRT</a:t>
                </a:r>
                <a:r>
                  <a:rPr lang="en-US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Hz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𝐹𝑃𝐶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3.1 </m:t>
                      </m:r>
                      <m:r>
                        <m:rPr>
                          <m:sty m:val="p"/>
                        </m:rPr>
                        <a:rPr lang="en-US" sz="21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100" dirty="0">
                    <a:solidFill>
                      <a:schemeClr val="tx1"/>
                    </a:solidFill>
                  </a:rPr>
                  <a:t>Cavity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with an FRT</a:t>
                </a:r>
                <a:r>
                  <a:rPr lang="en-US" sz="2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Hz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𝐹𝑃𝐶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 </a:t>
                </a:r>
              </a:p>
              <a:p>
                <a:pPr algn="just"/>
                <a:endParaRPr lang="en-US" sz="21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  <m:sup>
                          <m:r>
                            <a:rPr lang="en-US" sz="2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𝐹𝑅𝑇</m:t>
                          </m:r>
                        </m:sup>
                      </m:sSubSup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0.3 </m:t>
                      </m:r>
                      <m:r>
                        <m:rPr>
                          <m:sty m:val="p"/>
                        </m:rPr>
                        <a:rPr lang="en-US" sz="21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100" dirty="0">
                    <a:solidFill>
                      <a:schemeClr val="tx1"/>
                    </a:solidFill>
                  </a:rPr>
                  <a:t>Therefore, the power ratio is:</a:t>
                </a:r>
              </a:p>
              <a:p>
                <a:pPr algn="just"/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  <m:sup>
                              <m:r>
                                <a:rPr lang="en-US" sz="21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𝐹𝑅𝑇</m:t>
                              </m:r>
                            </m:sup>
                          </m:sSubSup>
                        </m:den>
                      </m:f>
                      <m:r>
                        <a:rPr lang="en-US" sz="21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/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:endParaRPr lang="de-DE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83333C-0AF2-E434-F164-03CBB26EC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8323" y="1935237"/>
                <a:ext cx="6152493" cy="4300100"/>
              </a:xfrm>
              <a:blipFill>
                <a:blip r:embed="rId5"/>
                <a:stretch>
                  <a:fillRect l="-991" t="-12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B6A20B-E7EE-44CA-745A-31E5E43D9724}"/>
              </a:ext>
            </a:extLst>
          </p:cNvPr>
          <p:cNvSpPr txBox="1"/>
          <p:nvPr/>
        </p:nvSpPr>
        <p:spPr>
          <a:xfrm>
            <a:off x="3948223" y="4937895"/>
            <a:ext cx="4290902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Microphonics mitigated and forward RF power reduced by a factor of 12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4AC8-BA8A-81A7-0A80-9D8D08A8A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Thermal design</a:t>
            </a:r>
            <a:endParaRPr lang="de-DE" sz="3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B6425-80E3-7A5A-5589-53E8AEB5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B17F6-5857-E659-6414-C353DFBB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4B48-7F3C-5A09-41A6-53C8CC65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4CBDD-D38C-8E98-0DF0-9740CC6B79C7}"/>
              </a:ext>
            </a:extLst>
          </p:cNvPr>
          <p:cNvSpPr txBox="1"/>
          <p:nvPr/>
        </p:nvSpPr>
        <p:spPr>
          <a:xfrm>
            <a:off x="7950875" y="5079179"/>
            <a:ext cx="228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Thermal tuner design in CST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E56DC3C-F646-793B-7340-A8B3F78677E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8326" y="1546457"/>
                <a:ext cx="5349582" cy="3322562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The FE peak performance is at 50 °C, corresponding to a heating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9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type m:val="lin"/>
                        <m:ctrlPr>
                          <a:rPr lang="en-US" sz="1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𝐹𝑜𝑀</m:t>
                        </m:r>
                      </m:den>
                    </m:f>
                    <m:r>
                      <a:rPr lang="en-US" sz="19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𝟐𝟏𝟖</m:t>
                    </m:r>
                    <m:r>
                      <a:rPr lang="en-US" sz="19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US" sz="19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en-US" sz="19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To avoid a quench, it is equipped with a heat-exchange manifold cooled by nitrogen gas at 80 K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en-US" sz="19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A heater and temperature sensors will be integrated to ensure optimal operation of the FE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de-D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E56DC3C-F646-793B-7340-A8B3F7867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8326" y="1546457"/>
                <a:ext cx="5349582" cy="3322562"/>
              </a:xfrm>
              <a:blipFill>
                <a:blip r:embed="rId2"/>
                <a:stretch>
                  <a:fillRect l="-912" t="-1101" r="-1026" b="-10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310B8D7-A2C2-E8B9-4505-BE7641ABD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4658"/>
            <a:ext cx="5992761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A6B4-703E-72DB-407B-102C91E0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limits heat flow to the cavity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56FB-46F4-3191-E90C-3B1F5CA4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850923"/>
            <a:ext cx="4927116" cy="340687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Port extension </a:t>
            </a:r>
            <a:r>
              <a:rPr lang="en-US" sz="20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3</a:t>
            </a:r>
            <a:r>
              <a:rPr lang="el-GR" sz="20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λ</a:t>
            </a:r>
            <a:r>
              <a:rPr lang="en-US" sz="20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/4 a</a:t>
            </a:r>
            <a:r>
              <a:rPr lang="en-US" sz="2000" dirty="0">
                <a:solidFill>
                  <a:schemeClr val="tx1"/>
                </a:solidFill>
              </a:rPr>
              <a:t>nd wall thickness reduction to 1 mm were implemented to further reduce the heat reaching the cavity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Simulations show that the thermal load at the </a:t>
            </a:r>
            <a:r>
              <a:rPr lang="en-US" sz="2000" b="1" dirty="0">
                <a:solidFill>
                  <a:schemeClr val="tx1"/>
                </a:solidFill>
              </a:rPr>
              <a:t>cavity beam pipe is limited to ~1 W</a:t>
            </a:r>
            <a:r>
              <a:rPr lang="en-US" sz="2000" dirty="0">
                <a:solidFill>
                  <a:schemeClr val="tx1"/>
                </a:solidFill>
              </a:rPr>
              <a:t>, which can be handled by the cryogenic system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F2EA-37EE-BB4A-122E-78101141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F3277-20D2-CC92-83D5-127C3371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8EC4-83CE-662C-BF87-E93A6EF4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F364C-A6DF-6A4E-E241-1AA7AD00A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94" y="1467306"/>
            <a:ext cx="5946731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23026-2FE7-7C9F-A7B8-327630980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2" y="1508959"/>
            <a:ext cx="6766560" cy="4472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41415B-0A95-9F72-73D1-34E6517C6103}"/>
              </a:ext>
            </a:extLst>
          </p:cNvPr>
          <p:cNvSpPr txBox="1"/>
          <p:nvPr/>
        </p:nvSpPr>
        <p:spPr>
          <a:xfrm>
            <a:off x="11265563" y="4841064"/>
            <a:ext cx="6067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454A7-E4F6-7EDC-C098-5687CE44F2E5}"/>
              </a:ext>
            </a:extLst>
          </p:cNvPr>
          <p:cNvSpPr txBox="1"/>
          <p:nvPr/>
        </p:nvSpPr>
        <p:spPr>
          <a:xfrm>
            <a:off x="6279729" y="4487121"/>
            <a:ext cx="1456893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Cavity beam pipe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4A023D-41C5-08E2-CE1F-B51E30791B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705341" y="3945774"/>
            <a:ext cx="302835" cy="541347"/>
          </a:xfrm>
          <a:prstGeom prst="straightConnector1">
            <a:avLst/>
          </a:prstGeom>
          <a:ln w="28575">
            <a:solidFill>
              <a:srgbClr val="212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54783E-0780-BF66-D016-E866948D968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1568920" y="4487121"/>
            <a:ext cx="269499" cy="353943"/>
          </a:xfrm>
          <a:prstGeom prst="straightConnector1">
            <a:avLst/>
          </a:prstGeom>
          <a:ln w="28575">
            <a:solidFill>
              <a:srgbClr val="212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D64FDF-8F02-97C9-77BA-64F4584705FC}"/>
              </a:ext>
            </a:extLst>
          </p:cNvPr>
          <p:cNvSpPr txBox="1"/>
          <p:nvPr/>
        </p:nvSpPr>
        <p:spPr>
          <a:xfrm>
            <a:off x="838201" y="5091085"/>
            <a:ext cx="3928008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This preliminary design continues to be improved for fabrication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5894695" name="Titel 1"/>
          <p:cNvSpPr>
            <a:spLocks noGrp="1"/>
          </p:cNvSpPr>
          <p:nvPr>
            <p:ph type="ctrTitle"/>
          </p:nvPr>
        </p:nvSpPr>
        <p:spPr bwMode="auto">
          <a:xfrm>
            <a:off x="498323" y="293290"/>
            <a:ext cx="10169676" cy="9434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700" noProof="0" dirty="0">
                <a:latin typeface="Cambria"/>
                <a:ea typeface="Cambria"/>
              </a:rPr>
              <a:t>Summary &amp; Outlook</a:t>
            </a:r>
            <a:endParaRPr lang="en-GB" sz="3700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0496291" name="Textfeld 3"/>
              <p:cNvSpPr txBox="1"/>
              <p:nvPr/>
            </p:nvSpPr>
            <p:spPr bwMode="auto">
              <a:xfrm>
                <a:off x="613100" y="1391888"/>
                <a:ext cx="10837372" cy="26776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Summary:</a:t>
                </a:r>
                <a:endParaRPr lang="en-GB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TESLA cavities from the ALICE CM have been successful tested at the AMTF and </a:t>
                </a:r>
                <a:r>
                  <a:rPr lang="en-GB" sz="2400" noProof="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fullfil</a:t>
                </a: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after the refurbished the requirements for MESA 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ACCEL1 got equipped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Sn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antennas </a:t>
                </a:r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GB" sz="2400" b="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ACCEL1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noProof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GB" sz="2400" b="0" i="0" noProof="0" smtClean="0">
                        <a:latin typeface="Cambria Math" panose="02040503050406030204" pitchFamily="18" charset="0"/>
                      </a:rPr>
                      <m:t>Sn</m:t>
                    </m:r>
                  </m:oMath>
                </a14:m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antennas showed strong FE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 HPR treatment is necessary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GB" sz="2400" noProof="0" dirty="0" err="1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Electr</a:t>
                </a:r>
                <a:r>
                  <a:rPr lang="en-GB" sz="2400" dirty="0" err="1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ical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 and mechanical design of an FRT tuner is under review for prototype construction</a:t>
                </a:r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30496291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100" y="1391888"/>
                <a:ext cx="10837372" cy="2677656"/>
              </a:xfrm>
              <a:prstGeom prst="rect">
                <a:avLst/>
              </a:prstGeom>
              <a:blipFill>
                <a:blip r:embed="rId3"/>
                <a:stretch>
                  <a:fillRect l="-900" t="-1818" r="-338" b="-409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3461621" name="Textfeld 4"/>
          <p:cNvSpPr txBox="1"/>
          <p:nvPr/>
        </p:nvSpPr>
        <p:spPr bwMode="auto">
          <a:xfrm>
            <a:off x="613099" y="4224714"/>
            <a:ext cx="1083737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noProof="0" dirty="0">
                <a:latin typeface="Cambria"/>
                <a:ea typeface="Cambria"/>
              </a:rPr>
              <a:t>Outlook: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400" noProof="0" dirty="0"/>
              <a:t>HPR treatment of ACCEL1 with a following VT is planned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mbria"/>
                <a:ea typeface="Cambria"/>
              </a:rPr>
              <a:t>Integration of coated antennas to ACCEL3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2400" noProof="0" dirty="0">
                <a:solidFill>
                  <a:srgbClr val="000000"/>
                </a:solidFill>
                <a:latin typeface="Cambria"/>
                <a:ea typeface="Cambria"/>
              </a:rPr>
              <a:t>Building and testing of FRT prototypes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77D42B-BF5C-F038-F8E3-824A8D3A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47F993-DDDC-F640-D2CA-F762DD7C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EEC2B8-B108-4EA0-B1D7-D480298B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15</a:t>
            </a:fld>
            <a:endParaRPr lang="en-GB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DF14A-35C5-DDF6-53A6-BCAB048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79" y="4762188"/>
            <a:ext cx="10877693" cy="1006470"/>
          </a:xfrm>
        </p:spPr>
        <p:txBody>
          <a:bodyPr>
            <a:normAutofit/>
          </a:bodyPr>
          <a:lstStyle/>
          <a:p>
            <a:pPr algn="ctr"/>
            <a:r>
              <a:rPr lang="en-GB" noProof="0" dirty="0">
                <a:latin typeface="Cambria" panose="02040503050406030204" pitchFamily="18" charset="0"/>
                <a:ea typeface="Cambria" panose="02040503050406030204" pitchFamily="18" charset="0"/>
              </a:rPr>
              <a:t>Thank you for your attention!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B96938-2395-C653-25F4-F1775EDE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22310"/>
            <a:ext cx="5766664" cy="365125"/>
          </a:xfrm>
        </p:spPr>
        <p:txBody>
          <a:bodyPr>
            <a:normAutofit/>
          </a:bodyPr>
          <a:lstStyle/>
          <a:p>
            <a:r>
              <a:rPr lang="en-GB" sz="1800" noProof="0" dirty="0">
                <a:solidFill>
                  <a:schemeClr val="tx1"/>
                </a:solidFill>
              </a:rPr>
              <a:t>Work supported by BMFTR through 05H21UMRB1. </a:t>
            </a:r>
            <a:endParaRPr lang="en-GB" sz="18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1439D44-5013-DB96-8B61-0FC3A2805424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1940135-724C-DA3C-65C5-FB9EBFAEFA1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857B287-9904-5181-46E0-C42B6E142B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4D5E3B1-4657-4647-B5C3-57E1770CC356}" type="slidenum">
              <a:rPr lang="en-GB" noProof="0" smtClean="0"/>
              <a:t>16</a:t>
            </a:fld>
            <a:endParaRPr lang="en-GB" noProof="0" dirty="0"/>
          </a:p>
        </p:txBody>
      </p:sp>
      <p:pic>
        <p:nvPicPr>
          <p:cNvPr id="4" name="Grafik 3" descr="Ein Bild, das Sport, Skifahren, Schuhwerk, Sportausrüstung enthält.&#10;&#10;Automatisch generierte Beschreibung">
            <a:extLst>
              <a:ext uri="{FF2B5EF4-FFF2-40B4-BE49-F238E27FC236}">
                <a16:creationId xmlns:a16="http://schemas.microsoft.com/office/drawing/2014/main" id="{D2CAFCE8-E90E-3D08-1F68-EA0A221EC5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81" y="136525"/>
            <a:ext cx="2731519" cy="2731519"/>
          </a:xfrm>
          <a:prstGeom prst="rect">
            <a:avLst/>
          </a:prstGeom>
        </p:spPr>
      </p:pic>
      <p:pic>
        <p:nvPicPr>
          <p:cNvPr id="14" name="Grafik 13" descr="Ein Bild, das medizinische Ausrüstung, Im Haus, Kleidung, medizinisch enthält.&#10;&#10;KI-generierte Inhalte können fehlerhaft sein.">
            <a:extLst>
              <a:ext uri="{FF2B5EF4-FFF2-40B4-BE49-F238E27FC236}">
                <a16:creationId xmlns:a16="http://schemas.microsoft.com/office/drawing/2014/main" id="{7D4CEDE0-C022-0E3D-4AE2-069F490A2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00" y="2553000"/>
            <a:ext cx="3144935" cy="2358702"/>
          </a:xfrm>
          <a:prstGeom prst="rect">
            <a:avLst/>
          </a:prstGeom>
        </p:spPr>
      </p:pic>
      <p:pic>
        <p:nvPicPr>
          <p:cNvPr id="15" name="Grafik 14" descr="Ein Bild, das Spiegel, Kreis, Wand, Im Haus enthält.&#10;&#10;KI-generierte Inhalte können fehlerhaft sein.">
            <a:extLst>
              <a:ext uri="{FF2B5EF4-FFF2-40B4-BE49-F238E27FC236}">
                <a16:creationId xmlns:a16="http://schemas.microsoft.com/office/drawing/2014/main" id="{6DFA7AD0-1A3E-03B8-8AC7-586654201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39475" r="18293" b="27308"/>
          <a:stretch>
            <a:fillRect/>
          </a:stretch>
        </p:blipFill>
        <p:spPr>
          <a:xfrm>
            <a:off x="5399174" y="119541"/>
            <a:ext cx="3845707" cy="2358702"/>
          </a:xfrm>
          <a:prstGeom prst="rect">
            <a:avLst/>
          </a:prstGeom>
        </p:spPr>
      </p:pic>
      <p:pic>
        <p:nvPicPr>
          <p:cNvPr id="7" name="Grafik 6" descr="Ein Bild, das Röhre, Im Haus enthält.&#10;&#10;KI-generierte Inhalte können fehlerhaft sein.">
            <a:extLst>
              <a:ext uri="{FF2B5EF4-FFF2-40B4-BE49-F238E27FC236}">
                <a16:creationId xmlns:a16="http://schemas.microsoft.com/office/drawing/2014/main" id="{71A6FE24-43D7-EBC7-A552-D8BC0BE2A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23718" r="19917" b="21124"/>
          <a:stretch>
            <a:fillRect/>
          </a:stretch>
        </p:blipFill>
        <p:spPr>
          <a:xfrm>
            <a:off x="7931220" y="2553000"/>
            <a:ext cx="2610777" cy="2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1AD9BA-19B0-086C-2146-5BE78C80E5E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1304942" name="Grafik 2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3146D77-06CB-34BF-0AEA-010FB709C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503845" y="1561563"/>
            <a:ext cx="7258659" cy="450037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33611345" name="Gerade Verbindung mit Pfeil 4">
            <a:extLst>
              <a:ext uri="{FF2B5EF4-FFF2-40B4-BE49-F238E27FC236}">
                <a16:creationId xmlns:a16="http://schemas.microsoft.com/office/drawing/2014/main" id="{4BBD43F6-0C27-5875-0BFC-2BB0D0DAB424}"/>
              </a:ext>
            </a:extLst>
          </p:cNvPr>
          <p:cNvCxnSpPr/>
          <p:nvPr/>
        </p:nvCxnSpPr>
        <p:spPr bwMode="auto">
          <a:xfrm flipV="1">
            <a:off x="9463473" y="4354547"/>
            <a:ext cx="321291" cy="19198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1654832" name="Table 13">
                <a:extLst>
                  <a:ext uri="{FF2B5EF4-FFF2-40B4-BE49-F238E27FC236}">
                    <a16:creationId xmlns:a16="http://schemas.microsoft.com/office/drawing/2014/main" id="{66603642-AB49-42E4-5860-F5046D94A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28118"/>
                  </p:ext>
                </p:extLst>
              </p:nvPr>
            </p:nvGraphicFramePr>
            <p:xfrm>
              <a:off x="152274" y="1508759"/>
              <a:ext cx="4171750" cy="38404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10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611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102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Injector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(NC) energy gain</a:t>
                          </a:r>
                          <a:endParaRPr lang="en-GB" b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5 MeV</a:t>
                          </a:r>
                          <a:endParaRPr lang="en-GB" b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9963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Cryomodule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(SC) energy gain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25 MeV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5034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EB-mode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P2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155 MeV @150 </a:t>
                          </a:r>
                          <a:r>
                            <a:rPr lang="en-GB" noProof="0" dirty="0" err="1"/>
                            <a:t>μA</a:t>
                          </a:r>
                          <a:r>
                            <a:rPr lang="en-GB" noProof="0" dirty="0"/>
                            <a:t> (pol.)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5020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ER-mode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MAGIX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105 MeV @ 1 (10) mA 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9223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noProof="0"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n-GB" noProof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i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noProof="0">
                                    <a:latin typeface="Cambria Math"/>
                                  </a:rPr>
                                  <m:t>1.25 ∗</m:t>
                                </m:r>
                                <m:sSup>
                                  <m:sSupPr>
                                    <m:ctrlPr>
                                      <a:rPr lang="en-GB" i="1" noProof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noProof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noProof="0"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i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483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noProof="0">
                                    <a:latin typeface="Cambria Math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i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1.3 GHz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1654832" name="Table 13">
                <a:extLst>
                  <a:ext uri="{FF2B5EF4-FFF2-40B4-BE49-F238E27FC236}">
                    <a16:creationId xmlns:a16="http://schemas.microsoft.com/office/drawing/2014/main" id="{66603642-AB49-42E4-5860-F5046D94A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28118"/>
                  </p:ext>
                </p:extLst>
              </p:nvPr>
            </p:nvGraphicFramePr>
            <p:xfrm>
              <a:off x="152274" y="1508759"/>
              <a:ext cx="4171750" cy="38404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10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611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Injector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(NC) energy gain</a:t>
                          </a:r>
                          <a:endParaRPr lang="en-GB" b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b="0" noProof="0" dirty="0"/>
                            <a:t>5 MeV</a:t>
                          </a:r>
                          <a:endParaRPr lang="en-GB" b="0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Cryomodule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(SC) energy gain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25 MeV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EB-mode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P2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155 MeV @150 </a:t>
                          </a:r>
                          <a:r>
                            <a:rPr lang="en-GB" noProof="0" dirty="0" err="1"/>
                            <a:t>μA</a:t>
                          </a:r>
                          <a:r>
                            <a:rPr lang="en-GB" noProof="0" dirty="0"/>
                            <a:t> (pol.)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ER-mode</a:t>
                          </a:r>
                        </a:p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MAGIX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105 MeV @ 1 (10) mA 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77" t="-860000" r="-15962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63183" t="-860000" r="-475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77" t="-960000" r="-15962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defRPr/>
                          </a:pPr>
                          <a:r>
                            <a:rPr lang="en-GB" noProof="0" dirty="0"/>
                            <a:t>1.3 GHz</a:t>
                          </a:r>
                          <a:endParaRPr lang="en-GB" noProof="0" dirty="0">
                            <a:latin typeface="Cambria"/>
                            <a:ea typeface="Cambri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933722" name="Textfeld 24">
            <a:extLst>
              <a:ext uri="{FF2B5EF4-FFF2-40B4-BE49-F238E27FC236}">
                <a16:creationId xmlns:a16="http://schemas.microsoft.com/office/drawing/2014/main" id="{2621B7F4-5DEC-D1F9-1F38-71B7133F113E}"/>
              </a:ext>
            </a:extLst>
          </p:cNvPr>
          <p:cNvSpPr txBox="1"/>
          <p:nvPr/>
        </p:nvSpPr>
        <p:spPr bwMode="auto">
          <a:xfrm rot="19880373">
            <a:off x="9488960" y="4311595"/>
            <a:ext cx="102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noProof="0" dirty="0"/>
              <a:t>3.5 m</a:t>
            </a:r>
          </a:p>
        </p:txBody>
      </p:sp>
      <p:sp>
        <p:nvSpPr>
          <p:cNvPr id="1470496569" name="Titel 1">
            <a:extLst>
              <a:ext uri="{FF2B5EF4-FFF2-40B4-BE49-F238E27FC236}">
                <a16:creationId xmlns:a16="http://schemas.microsoft.com/office/drawing/2014/main" id="{A5ACC66D-9E98-CC9B-609B-5E92486C8F22}"/>
              </a:ext>
            </a:extLst>
          </p:cNvPr>
          <p:cNvSpPr txBox="1"/>
          <p:nvPr/>
        </p:nvSpPr>
        <p:spPr bwMode="auto">
          <a:xfrm>
            <a:off x="498323" y="293290"/>
            <a:ext cx="11792531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en-GB" sz="4000" noProof="0" dirty="0">
                <a:latin typeface="Cambria"/>
                <a:ea typeface="Cambria"/>
              </a:rPr>
              <a:t>Mainz Energy recovering Superconducting Accelerator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9F9638-4FFE-9E1F-295C-AA5DB701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215E02-8F88-FA16-00EF-7E6D4306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54C5C-6509-5E63-FCA0-68134E15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71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82592195" name="Gruppieren 15"/>
          <p:cNvGrpSpPr/>
          <p:nvPr/>
        </p:nvGrpSpPr>
        <p:grpSpPr bwMode="auto">
          <a:xfrm>
            <a:off x="6422622" y="1160160"/>
            <a:ext cx="5662369" cy="3116819"/>
            <a:chOff x="6442745" y="1212782"/>
            <a:chExt cx="5662369" cy="2955056"/>
          </a:xfrm>
        </p:grpSpPr>
        <p:grpSp>
          <p:nvGrpSpPr>
            <p:cNvPr id="15" name="Gruppieren 14"/>
            <p:cNvGrpSpPr/>
            <p:nvPr/>
          </p:nvGrpSpPr>
          <p:grpSpPr bwMode="auto">
            <a:xfrm>
              <a:off x="6442745" y="1212782"/>
              <a:ext cx="5642247" cy="2955056"/>
              <a:chOff x="6442745" y="1212782"/>
              <a:chExt cx="5642247" cy="2955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Inhaltsplatzhalter 14"/>
                  <p:cNvSpPr txBox="1"/>
                  <p:nvPr/>
                </p:nvSpPr>
                <p:spPr bwMode="auto">
                  <a:xfrm>
                    <a:off x="6442745" y="1212782"/>
                    <a:ext cx="5642247" cy="2955056"/>
                  </a:xfrm>
                  <a:prstGeom prst="rect">
                    <a:avLst/>
                  </a:prstGeom>
                  <a:noFill/>
                  <a:ln w="28575"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rmAutofit/>
                  </a:bodyPr>
                  <a:lstStyle/>
                  <a:p>
                    <a:pPr marL="0" marR="0" lvl="0" indent="0" algn="l" defTabSz="914400" rtl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None/>
                      <a:defRPr sz="1800" b="0" i="0" u="none" strike="noStrike" cap="none" spc="0">
                        <a:solidFill>
                          <a:srgbClr val="000000"/>
                        </a:solidFill>
                      </a:defRPr>
                    </a:pPr>
                    <a:r>
                      <a:rPr lang="en-GB" sz="24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Power stored in HOMs (longitudinal):</a:t>
                    </a:r>
                    <a:endParaRPr lang="en-GB" sz="2800" b="0" i="0" u="none" strike="noStrike" cap="none" spc="0" noProof="0" dirty="0">
                      <a:solidFill>
                        <a:srgbClr val="000000"/>
                      </a:solidFill>
                      <a:latin typeface="Cambria"/>
                      <a:ea typeface="Cambria"/>
                    </a:endParaRPr>
                  </a:p>
                  <a:p>
                    <a:pPr marL="0" marR="0" lvl="0" indent="0" algn="l" defTabSz="914400" rtl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None/>
                      <a:defRPr sz="1800" b="0" i="0" u="none" strike="noStrike" cap="none" spc="0">
                        <a:solidFill>
                          <a:srgbClr val="000000"/>
                        </a:solidFill>
                      </a:defRPr>
                    </a:pPr>
                    <a:r>
                      <a:rPr lang="en-GB" sz="28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	</a:t>
                    </a:r>
                    <a:endParaRPr lang="en-GB" noProof="0" dirty="0"/>
                  </a:p>
                  <a:p>
                    <a:pPr marL="0" marR="0" lvl="0" indent="0" algn="l" defTabSz="914400" rtl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None/>
                      <a:defRPr sz="1800" b="0" i="0" u="none" strike="noStrike" cap="none" spc="0">
                        <a:solidFill>
                          <a:srgbClr val="000000"/>
                        </a:solidFill>
                      </a:defRPr>
                    </a:pPr>
                    <a:endParaRPr lang="en-GB" sz="2800" noProof="0" dirty="0">
                      <a:solidFill>
                        <a:srgbClr val="000000"/>
                      </a:solidFill>
                      <a:latin typeface="Cambria"/>
                      <a:ea typeface="Cambria"/>
                    </a:endParaRPr>
                  </a:p>
                  <a:p>
                    <a:pPr marL="0" marR="0" lvl="0" indent="0" algn="l" defTabSz="914400" rtl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None/>
                      <a:defRPr sz="1800" b="0" i="0" u="none" strike="noStrike" cap="none" spc="0">
                        <a:solidFill>
                          <a:srgbClr val="000000"/>
                        </a:solidFill>
                      </a:defRPr>
                    </a:pPr>
                    <a:r>
                      <a:rPr lang="en-GB" sz="15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N: #beams; q: bunch charge; k: loss factor; I: average beam current</a:t>
                    </a:r>
                    <a:br>
                      <a:rPr lang="en-GB" sz="150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</a:br>
                    <a:endParaRPr lang="en-GB" sz="1500" b="0" i="0" u="none" strike="noStrike" cap="none" spc="0" noProof="0" dirty="0">
                      <a:solidFill>
                        <a:srgbClr val="000000"/>
                      </a:solidFill>
                      <a:latin typeface="Cambria"/>
                      <a:ea typeface="Cambria"/>
                    </a:endParaRPr>
                  </a:p>
                  <a:p>
                    <a:pPr marL="228600" marR="0" lvl="0" indent="-228600" algn="l" defTabSz="914400" rtl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SzPct val="100000"/>
                      <a:buFont typeface="Wingdings"/>
                      <a:buChar char="à"/>
                      <a:defRPr sz="1800" b="0" i="0" u="none" strike="noStrike" cap="none" spc="0">
                        <a:solidFill>
                          <a:srgbClr val="000000"/>
                        </a:solidFill>
                      </a:defRPr>
                    </a:pPr>
                    <a:r>
                      <a:rPr lang="en-GB" sz="28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 </a:t>
                    </a:r>
                    <a:r>
                      <a:rPr lang="en-GB" sz="24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30%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400" i="1" noProof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GB" sz="2400" i="1" noProof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i="1" noProof="0">
                                <a:latin typeface="Cambria Math"/>
                              </a:rPr>
                              <m:t>𝐻𝑂𝑀</m:t>
                            </m:r>
                          </m:sub>
                        </m:sSub>
                      </m:oMath>
                    </a14:m>
                    <a:r>
                      <a:rPr lang="en-GB" sz="24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Arial"/>
                      </a:rPr>
                      <a:t> at H</a:t>
                    </a:r>
                    <a:r>
                      <a:rPr lang="en-GB" sz="2400" b="0" i="0" u="none" strike="noStrike" cap="none" spc="0" noProof="0" dirty="0">
                        <a:solidFill>
                          <a:srgbClr val="000000"/>
                        </a:solidFill>
                        <a:latin typeface="Cambria"/>
                        <a:ea typeface="Cambria"/>
                      </a:rPr>
                      <a:t>OM antenna tip </a:t>
                    </a:r>
                    <a:endParaRPr lang="en-GB" noProof="0" dirty="0"/>
                  </a:p>
                </p:txBody>
              </p:sp>
            </mc:Choice>
            <mc:Fallback xmlns="">
              <p:sp>
                <p:nvSpPr>
                  <p:cNvPr id="4" name="Inhaltsplatzhalter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42745" y="1212782"/>
                    <a:ext cx="5642247" cy="29550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46" t="-2734"/>
                    </a:stretch>
                  </a:blipFill>
                  <a:ln w="28575" cap="flat"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feld 5"/>
                  <p:cNvSpPr txBox="1"/>
                  <p:nvPr/>
                </p:nvSpPr>
                <p:spPr bwMode="auto">
                  <a:xfrm>
                    <a:off x="7549366" y="1794668"/>
                    <a:ext cx="3429003" cy="52322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i="1" noProof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noProof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 noProof="0">
                                  <a:latin typeface="Cambria Math"/>
                                </a:rPr>
                                <m:t>𝐻𝑂𝑀</m:t>
                              </m:r>
                            </m:sub>
                          </m:sSub>
                          <m:r>
                            <a:rPr lang="en-GB" sz="2800" i="0" noProof="0">
                              <a:latin typeface="Cambria Math"/>
                            </a:rPr>
                            <m:t>=</m:t>
                          </m:r>
                          <m:r>
                            <a:rPr lang="en-GB" sz="2800" i="1" noProof="0">
                              <a:latin typeface="Cambria Math"/>
                            </a:rPr>
                            <m:t>𝑁</m:t>
                          </m:r>
                          <m:r>
                            <a:rPr lang="en-GB" sz="2800" i="0" noProof="0">
                              <a:latin typeface="Cambria Math"/>
                            </a:rPr>
                            <m:t>∗</m:t>
                          </m:r>
                          <m:r>
                            <a:rPr lang="en-GB" sz="2800" i="1" noProof="0">
                              <a:latin typeface="Cambria Math"/>
                            </a:rPr>
                            <m:t>𝑞</m:t>
                          </m:r>
                          <m:r>
                            <a:rPr lang="en-GB" sz="2800" i="0" noProof="0">
                              <a:latin typeface="Cambria Math"/>
                            </a:rPr>
                            <m:t>∗</m:t>
                          </m:r>
                          <m:r>
                            <a:rPr lang="en-GB" sz="2800" i="1" noProof="0">
                              <a:latin typeface="Cambria Math"/>
                            </a:rPr>
                            <m:t>𝑘</m:t>
                          </m:r>
                          <m:r>
                            <a:rPr lang="en-GB" sz="2800" i="0" noProof="0">
                              <a:latin typeface="Cambria Math"/>
                            </a:rPr>
                            <m:t>∗</m:t>
                          </m:r>
                          <m:r>
                            <a:rPr lang="en-GB" sz="2800" i="1" noProof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en-GB" sz="4000" b="0" i="0" u="none" strike="noStrike" cap="none" spc="0" noProof="0" dirty="0">
                      <a:solidFill>
                        <a:srgbClr val="000000"/>
                      </a:solidFill>
                      <a:latin typeface="Calibri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6" name="Textfeld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49366" y="1794668"/>
                    <a:ext cx="3429003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feld 12"/>
            <p:cNvSpPr txBox="1"/>
            <p:nvPr/>
          </p:nvSpPr>
          <p:spPr bwMode="auto">
            <a:xfrm>
              <a:off x="6442747" y="3720986"/>
              <a:ext cx="5662366" cy="3939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GB" sz="1050" b="0" i="0" u="none" strike="noStrike" cap="none" spc="0" noProof="0" dirty="0">
                  <a:solidFill>
                    <a:srgbClr val="000000"/>
                  </a:solidFill>
                  <a:latin typeface="Cambria"/>
                  <a:ea typeface="Cambria"/>
                </a:rPr>
                <a:t>L. </a:t>
              </a:r>
              <a:r>
                <a:rPr lang="en-GB" sz="1050" b="0" i="0" u="none" strike="noStrike" cap="none" spc="0" noProof="0" dirty="0" err="1">
                  <a:solidFill>
                    <a:srgbClr val="000000"/>
                  </a:solidFill>
                  <a:latin typeface="Cambria"/>
                  <a:ea typeface="Cambria"/>
                </a:rPr>
                <a:t>Merminga</a:t>
              </a:r>
              <a:r>
                <a:rPr lang="en-GB" sz="1050" b="0" i="0" u="none" strike="noStrike" cap="none" spc="0" noProof="0" dirty="0">
                  <a:solidFill>
                    <a:srgbClr val="000000"/>
                  </a:solidFill>
                  <a:latin typeface="Cambria"/>
                  <a:ea typeface="Cambria"/>
                </a:rPr>
                <a:t>, D.R. Douglas, and G.A. Krafft. High-current energy</a:t>
              </a:r>
              <a:r>
                <a:rPr lang="en-GB" sz="1050" noProof="0" dirty="0">
                  <a:solidFill>
                    <a:srgbClr val="000000"/>
                  </a:solidFill>
                  <a:latin typeface="Cambria"/>
                  <a:ea typeface="Cambria"/>
                </a:rPr>
                <a:t>-</a:t>
              </a:r>
              <a:r>
                <a:rPr lang="en-GB" sz="1050" b="0" i="0" u="none" strike="noStrike" cap="none" spc="0" noProof="0" dirty="0">
                  <a:solidFill>
                    <a:srgbClr val="000000"/>
                  </a:solidFill>
                  <a:latin typeface="Cambria"/>
                  <a:ea typeface="Cambria"/>
                </a:rPr>
                <a:t>recovering electron Linacs. Annual Review of Nuclear and Particle Science, 53(1):387–429, 2003.</a:t>
              </a:r>
            </a:p>
          </p:txBody>
        </p:sp>
      </p:grpSp>
      <p:sp>
        <p:nvSpPr>
          <p:cNvPr id="1371563705" name="Textfeld 6"/>
          <p:cNvSpPr txBox="1"/>
          <p:nvPr/>
        </p:nvSpPr>
        <p:spPr bwMode="auto">
          <a:xfrm>
            <a:off x="187404" y="4643341"/>
            <a:ext cx="6106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noProof="0" dirty="0">
                <a:latin typeface="Cambria"/>
                <a:ea typeface="Cambria"/>
              </a:rPr>
              <a:t>Simulated Beam Blow Up limit: </a:t>
            </a:r>
            <a:r>
              <a:rPr lang="en-GB" sz="2400" b="1" noProof="0" dirty="0">
                <a:latin typeface="Cambria"/>
                <a:ea typeface="Cambria"/>
              </a:rPr>
              <a:t>12 mA</a:t>
            </a:r>
            <a:r>
              <a:rPr lang="en-GB" sz="2400" noProof="0" dirty="0">
                <a:latin typeface="Cambria"/>
                <a:ea typeface="Cambria"/>
              </a:rPr>
              <a:t> </a:t>
            </a:r>
            <a:r>
              <a:rPr lang="en-GB" sz="1600" noProof="0" dirty="0">
                <a:latin typeface="Cambria"/>
                <a:ea typeface="Cambria"/>
              </a:rPr>
              <a:t>(C. Stoll, </a:t>
            </a:r>
            <a:r>
              <a:rPr lang="en-GB" sz="1600" noProof="0" dirty="0" err="1">
                <a:latin typeface="Cambria"/>
                <a:ea typeface="Cambria"/>
              </a:rPr>
              <a:t>Phd</a:t>
            </a:r>
            <a:r>
              <a:rPr lang="en-GB" sz="1600" noProof="0" dirty="0">
                <a:latin typeface="Cambria"/>
                <a:ea typeface="Cambria"/>
              </a:rPr>
              <a:t>. Thesis, 2020 Mainz)</a:t>
            </a:r>
            <a:endParaRPr lang="en-GB" sz="2400" noProof="0" dirty="0">
              <a:latin typeface="Cambria"/>
              <a:ea typeface="Cambria"/>
            </a:endParaRPr>
          </a:p>
          <a:p>
            <a:pPr>
              <a:defRPr/>
            </a:pPr>
            <a:r>
              <a:rPr lang="en-GB" sz="2400" noProof="0" dirty="0">
                <a:solidFill>
                  <a:srgbClr val="000000"/>
                </a:solidFill>
                <a:latin typeface="Cambria"/>
                <a:ea typeface="Cambria"/>
              </a:rPr>
              <a:t>Calculated thermal power limit: </a:t>
            </a:r>
            <a:r>
              <a:rPr lang="en-GB" sz="2400" b="1" noProof="0" dirty="0">
                <a:solidFill>
                  <a:srgbClr val="000000"/>
                </a:solidFill>
                <a:latin typeface="Cambria"/>
                <a:ea typeface="Cambria"/>
              </a:rPr>
              <a:t>95 </a:t>
            </a:r>
            <a:r>
              <a:rPr lang="en-GB" sz="2400" b="1" noProof="0" dirty="0" err="1">
                <a:solidFill>
                  <a:srgbClr val="000000"/>
                </a:solidFill>
                <a:latin typeface="Cambria"/>
                <a:ea typeface="Cambria"/>
              </a:rPr>
              <a:t>mW</a:t>
            </a:r>
            <a:r>
              <a:rPr lang="en-GB" sz="2400" b="1" noProof="0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GB" sz="2400" noProof="0" dirty="0">
                <a:solidFill>
                  <a:srgbClr val="000000"/>
                </a:solidFill>
                <a:latin typeface="Cambria"/>
                <a:ea typeface="Cambria"/>
              </a:rPr>
              <a:t>(~</a:t>
            </a:r>
            <a:r>
              <a:rPr lang="en-GB" sz="2400" b="1" noProof="0" dirty="0">
                <a:solidFill>
                  <a:srgbClr val="000000"/>
                </a:solidFill>
                <a:latin typeface="Cambria"/>
                <a:ea typeface="Cambria"/>
              </a:rPr>
              <a:t>3.2 mA</a:t>
            </a:r>
            <a:r>
              <a:rPr lang="en-GB" sz="2400" noProof="0" dirty="0">
                <a:solidFill>
                  <a:srgbClr val="000000"/>
                </a:solidFill>
                <a:latin typeface="Cambria"/>
                <a:ea typeface="Cambria"/>
              </a:rPr>
              <a:t>) </a:t>
            </a:r>
            <a:r>
              <a:rPr lang="en-GB" sz="1600" noProof="0" dirty="0">
                <a:latin typeface="Cambria"/>
                <a:ea typeface="Cambria"/>
              </a:rPr>
              <a:t>(T. </a:t>
            </a:r>
            <a:r>
              <a:rPr lang="en-GB" sz="1600" noProof="0" dirty="0" err="1">
                <a:latin typeface="Cambria"/>
                <a:ea typeface="Cambria"/>
              </a:rPr>
              <a:t>Stengler</a:t>
            </a:r>
            <a:r>
              <a:rPr lang="en-GB" sz="1600" noProof="0" dirty="0">
                <a:latin typeface="Cambria"/>
                <a:ea typeface="Cambria"/>
              </a:rPr>
              <a:t>, </a:t>
            </a:r>
            <a:r>
              <a:rPr lang="en-GB" sz="1600" noProof="0" dirty="0" err="1">
                <a:latin typeface="Cambria"/>
                <a:ea typeface="Cambria"/>
              </a:rPr>
              <a:t>Phd</a:t>
            </a:r>
            <a:r>
              <a:rPr lang="en-GB" sz="1600" noProof="0" dirty="0">
                <a:latin typeface="Cambria"/>
                <a:ea typeface="Cambria"/>
              </a:rPr>
              <a:t> Thesis, 2020 Mainz)</a:t>
            </a:r>
            <a:endParaRPr lang="en-GB" sz="2400" noProof="0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36128457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496326"/>
                  </p:ext>
                </p:extLst>
              </p:nvPr>
            </p:nvGraphicFramePr>
            <p:xfrm>
              <a:off x="6422622" y="4643341"/>
              <a:ext cx="5642247" cy="144654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97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0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742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489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86077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I [mA]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q [</a:t>
                          </a:r>
                          <a:r>
                            <a:rPr lang="en-GB" sz="1800" noProof="0" dirty="0" err="1"/>
                            <a:t>pC</a:t>
                          </a:r>
                          <a:r>
                            <a:rPr lang="en-GB" sz="1800" noProof="0" dirty="0"/>
                            <a:t>]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b="1" i="1" noProof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0" noProof="0"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GB" sz="2400" b="1" i="0" noProof="0">
                                      <a:latin typeface="Cambria Math"/>
                                    </a:rPr>
                                    <m:t>𝐇𝐎𝐌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1" noProof="0" dirty="0"/>
                            <a:t> </a:t>
                          </a:r>
                          <a:r>
                            <a:rPr lang="en-GB" sz="1800" noProof="0" dirty="0"/>
                            <a:t>[</a:t>
                          </a:r>
                          <a:r>
                            <a:rPr lang="en-GB" sz="1800" noProof="0" dirty="0" err="1"/>
                            <a:t>mW</a:t>
                          </a:r>
                          <a:r>
                            <a:rPr lang="en-GB" sz="1800" noProof="0" dirty="0"/>
                            <a:t>]</a:t>
                          </a:r>
                          <a:endParaRPr lang="en-GB" sz="1800" i="0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b="1" i="1" noProof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0" noProof="0"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GB" sz="2400" b="1" i="0" noProof="0" smtClean="0">
                                      <a:latin typeface="Cambria Math"/>
                                    </a:rPr>
                                    <m:t>𝐓𝐢𝐩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noProof="0" dirty="0"/>
                            <a:t> [</a:t>
                          </a:r>
                          <a:r>
                            <a:rPr lang="en-GB" sz="1800" noProof="0" dirty="0" err="1"/>
                            <a:t>mW</a:t>
                          </a:r>
                          <a:r>
                            <a:rPr lang="en-GB" sz="1800" noProof="0" dirty="0"/>
                            <a:t>]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0236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0.7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30.8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0236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7.7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3080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1000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36128457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496326"/>
                  </p:ext>
                </p:extLst>
              </p:nvPr>
            </p:nvGraphicFramePr>
            <p:xfrm>
              <a:off x="6422622" y="4643341"/>
              <a:ext cx="5642247" cy="144654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97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0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742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489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86077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I [mA]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q [</a:t>
                          </a:r>
                          <a:r>
                            <a:rPr lang="en-GB" sz="1800" noProof="0" dirty="0" err="1"/>
                            <a:t>pC</a:t>
                          </a:r>
                          <a:r>
                            <a:rPr lang="en-GB" sz="1800" noProof="0" dirty="0"/>
                            <a:t>]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97231" t="-7292" r="-88923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23345" t="-7292" r="-697" b="-15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0236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0.7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30.8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0236"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7.7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3080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defRPr/>
                          </a:pPr>
                          <a:r>
                            <a:rPr lang="en-GB" sz="1800" noProof="0" dirty="0"/>
                            <a:t>1000</a:t>
                          </a:r>
                          <a:endParaRPr lang="en-GB" noProof="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20512308" name="Textfeld 10"/>
          <p:cNvSpPr txBox="1"/>
          <p:nvPr/>
        </p:nvSpPr>
        <p:spPr bwMode="auto">
          <a:xfrm>
            <a:off x="187404" y="1160161"/>
            <a:ext cx="610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noProof="0" dirty="0">
                <a:latin typeface="Cambria"/>
                <a:ea typeface="Cambria"/>
              </a:rPr>
              <a:t>In ERL-mode: 4 e- beams simultaneous</a:t>
            </a:r>
          </a:p>
          <a:p>
            <a:pPr algn="ctr">
              <a:defRPr/>
            </a:pPr>
            <a:r>
              <a:rPr lang="en-GB" sz="2400" noProof="0" dirty="0">
                <a:latin typeface="Cambria"/>
                <a:ea typeface="Cambria"/>
              </a:rPr>
              <a:t>(2x accelerating; 2x decelerating)</a:t>
            </a:r>
            <a:endParaRPr lang="en-GB" noProof="0" dirty="0"/>
          </a:p>
        </p:txBody>
      </p:sp>
      <p:sp>
        <p:nvSpPr>
          <p:cNvPr id="1268855249" name="Titel 1"/>
          <p:cNvSpPr txBox="1"/>
          <p:nvPr/>
        </p:nvSpPr>
        <p:spPr bwMode="auto">
          <a:xfrm>
            <a:off x="171150" y="5923242"/>
            <a:ext cx="11693677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grpSp>
        <p:nvGrpSpPr>
          <p:cNvPr id="1832889201" name="Gruppieren 21"/>
          <p:cNvGrpSpPr/>
          <p:nvPr/>
        </p:nvGrpSpPr>
        <p:grpSpPr bwMode="auto">
          <a:xfrm>
            <a:off x="395612" y="2157354"/>
            <a:ext cx="5898028" cy="2271192"/>
            <a:chOff x="395612" y="2089580"/>
            <a:chExt cx="5716038" cy="2201112"/>
          </a:xfrm>
        </p:grpSpPr>
        <p:grpSp>
          <p:nvGrpSpPr>
            <p:cNvPr id="21" name="Gruppieren 20"/>
            <p:cNvGrpSpPr/>
            <p:nvPr/>
          </p:nvGrpSpPr>
          <p:grpSpPr bwMode="auto">
            <a:xfrm>
              <a:off x="395612" y="2203775"/>
              <a:ext cx="5682406" cy="2086917"/>
              <a:chOff x="395612" y="2203775"/>
              <a:chExt cx="5682406" cy="2086917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 rotWithShape="1">
              <a:blip r:embed="rId6"/>
              <a:srcRect l="19633" t="25220" r="17497" b="23716"/>
              <a:stretch/>
            </p:blipFill>
            <p:spPr bwMode="auto">
              <a:xfrm>
                <a:off x="395612" y="2203775"/>
                <a:ext cx="5473700" cy="1813415"/>
              </a:xfrm>
              <a:prstGeom prst="rect">
                <a:avLst/>
              </a:prstGeom>
            </p:spPr>
          </p:pic>
          <p:sp>
            <p:nvSpPr>
              <p:cNvPr id="12" name="Ellipse 11"/>
              <p:cNvSpPr/>
              <p:nvPr/>
            </p:nvSpPr>
            <p:spPr bwMode="auto">
              <a:xfrm>
                <a:off x="658200" y="4013415"/>
                <a:ext cx="216000" cy="216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noProof="0" dirty="0"/>
              </a:p>
            </p:txBody>
          </p:sp>
          <p:sp>
            <p:nvSpPr>
              <p:cNvPr id="13" name="Ellipse 12"/>
              <p:cNvSpPr/>
              <p:nvPr/>
            </p:nvSpPr>
            <p:spPr bwMode="auto">
              <a:xfrm>
                <a:off x="2348705" y="4013415"/>
                <a:ext cx="216000" cy="216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noProof="0" dirty="0"/>
              </a:p>
            </p:txBody>
          </p:sp>
          <p:sp>
            <p:nvSpPr>
              <p:cNvPr id="19" name="Textfeld 18"/>
              <p:cNvSpPr txBox="1"/>
              <p:nvPr/>
            </p:nvSpPr>
            <p:spPr bwMode="auto">
              <a:xfrm>
                <a:off x="809010" y="3952137"/>
                <a:ext cx="13389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600" noProof="0" dirty="0">
                    <a:latin typeface="Cambria"/>
                    <a:ea typeface="Cambria"/>
                  </a:rPr>
                  <a:t>= </a:t>
                </a:r>
                <a:r>
                  <a:rPr lang="en-GB" sz="1600" noProof="0" dirty="0" err="1">
                    <a:latin typeface="Cambria"/>
                    <a:ea typeface="Cambria"/>
                  </a:rPr>
                  <a:t>acc</a:t>
                </a:r>
                <a:r>
                  <a:rPr lang="en-GB" sz="1600" noProof="0" dirty="0">
                    <a:latin typeface="Cambria"/>
                    <a:ea typeface="Cambria"/>
                  </a:rPr>
                  <a:t> beams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 bwMode="auto">
              <a:xfrm>
                <a:off x="2513700" y="3952137"/>
                <a:ext cx="35643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600" noProof="0" dirty="0">
                    <a:latin typeface="Cambria"/>
                    <a:ea typeface="Cambria"/>
                  </a:rPr>
                  <a:t>= dec beams with 180° phase shift</a:t>
                </a:r>
                <a:endParaRPr lang="en-GB" noProof="0" dirty="0"/>
              </a:p>
            </p:txBody>
          </p:sp>
        </p:grpSp>
        <p:sp>
          <p:nvSpPr>
            <p:cNvPr id="9" name="Rechteck 8"/>
            <p:cNvSpPr/>
            <p:nvPr/>
          </p:nvSpPr>
          <p:spPr bwMode="auto">
            <a:xfrm>
              <a:off x="5769379" y="2089580"/>
              <a:ext cx="342272" cy="25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noProof="0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C010BE-7B61-968E-5116-6C7988A0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A9CD526-A832-2C2C-9A24-BD1E15F7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B104853-4D3A-5964-CE90-2E6489C2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89D7895-ADFF-DF5E-042F-64A810235B94}"/>
              </a:ext>
            </a:extLst>
          </p:cNvPr>
          <p:cNvSpPr txBox="1"/>
          <p:nvPr/>
        </p:nvSpPr>
        <p:spPr bwMode="auto">
          <a:xfrm>
            <a:off x="498323" y="293290"/>
            <a:ext cx="11792531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en-GB" sz="3700" dirty="0">
                <a:latin typeface="Cambria"/>
                <a:ea typeface="Cambria"/>
              </a:rPr>
              <a:t>Higher Order Modes: Beam Induced HOMs</a:t>
            </a:r>
            <a:endParaRPr lang="en-GB" sz="3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3BA7C5-DCB0-FCC8-C84D-407AA16E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7D9564-A111-66B4-0BEB-EB2F32DE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CB10FA-7FB1-CBE6-6D89-D4D9D7B9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4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C9D2BB1-C62C-449F-77FA-87F021D53ACC}"/>
                  </a:ext>
                </a:extLst>
              </p:cNvPr>
              <p:cNvSpPr txBox="1"/>
              <p:nvPr/>
            </p:nvSpPr>
            <p:spPr>
              <a:xfrm>
                <a:off x="498322" y="1318613"/>
                <a:ext cx="576978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 to handle 1000 </a:t>
                </a:r>
                <a:r>
                  <a:rPr lang="en-GB" sz="2400" noProof="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mW</a:t>
                </a: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Geometrical design of HOM antenna and F-Part cannot be changed (without major changes of cavity geometry)</a:t>
                </a:r>
              </a:p>
              <a:p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 Minimal invasive change: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Change the surface material to a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400" b="0" i="1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GB" sz="2400" b="0" i="1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superconductor </a:t>
                </a:r>
              </a:p>
              <a:p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 We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tried </a:t>
                </a: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thin films of </a:t>
                </a:r>
                <a:r>
                  <a:rPr lang="en-GB" sz="2400" noProof="0" dirty="0" err="1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NbTiN</a:t>
                </a:r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noProof="0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  <m:sSub>
                      <m:sSub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b</m:t>
                        </m:r>
                      </m:e>
                      <m:sub>
                        <m:r>
                          <a:rPr lang="en-GB" sz="2400" b="0" i="0" noProof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GB" sz="2400" b="0" i="0" noProof="0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Sn</m:t>
                    </m:r>
                  </m:oMath>
                </a14:m>
                <a:r>
                  <a:rPr lang="en-GB" sz="2400" noProof="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 </a:t>
                </a:r>
                <a:endParaRPr lang="en-GB" sz="2400" noProof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C9D2BB1-C62C-449F-77FA-87F021D53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2" y="1318613"/>
                <a:ext cx="5769782" cy="4524315"/>
              </a:xfrm>
              <a:prstGeom prst="rect">
                <a:avLst/>
              </a:prstGeom>
              <a:blipFill>
                <a:blip r:embed="rId2"/>
                <a:stretch>
                  <a:fillRect l="-1691" t="-1078" r="-1586" b="-2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3BD2899F-353A-BA8A-121F-8817B1326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830" y="1115316"/>
            <a:ext cx="5456582" cy="505072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71A54EE-B136-38F7-0C28-F22A8E590243}"/>
              </a:ext>
            </a:extLst>
          </p:cNvPr>
          <p:cNvCxnSpPr>
            <a:cxnSpLocks/>
          </p:cNvCxnSpPr>
          <p:nvPr/>
        </p:nvCxnSpPr>
        <p:spPr>
          <a:xfrm flipV="1">
            <a:off x="8660635" y="3427140"/>
            <a:ext cx="1610139" cy="259411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8ABDBBF-208E-FC10-2205-92A99E58B88D}"/>
              </a:ext>
            </a:extLst>
          </p:cNvPr>
          <p:cNvSpPr txBox="1"/>
          <p:nvPr/>
        </p:nvSpPr>
        <p:spPr>
          <a:xfrm>
            <a:off x="10210688" y="3057963"/>
            <a:ext cx="82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70mm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9DC489-294F-6249-BA1C-84D594AE9ABE}"/>
              </a:ext>
            </a:extLst>
          </p:cNvPr>
          <p:cNvSpPr txBox="1"/>
          <p:nvPr/>
        </p:nvSpPr>
        <p:spPr>
          <a:xfrm>
            <a:off x="9465704" y="1566480"/>
            <a:ext cx="91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F-Part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FDF7A5-7F46-368C-7606-42C1B04DFB3E}"/>
              </a:ext>
            </a:extLst>
          </p:cNvPr>
          <p:cNvSpPr txBox="1"/>
          <p:nvPr/>
        </p:nvSpPr>
        <p:spPr>
          <a:xfrm>
            <a:off x="6386938" y="4765968"/>
            <a:ext cx="16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noProof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Antenna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D34E8AB-ADA8-A8A5-0428-710621505C5E}"/>
              </a:ext>
            </a:extLst>
          </p:cNvPr>
          <p:cNvSpPr txBox="1"/>
          <p:nvPr/>
        </p:nvSpPr>
        <p:spPr>
          <a:xfrm>
            <a:off x="6386938" y="4324086"/>
            <a:ext cx="16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noProof="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Feedthrough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867FF72-15E3-CFE1-35DE-0B422CEAB6EC}"/>
              </a:ext>
            </a:extLst>
          </p:cNvPr>
          <p:cNvCxnSpPr>
            <a:stCxn id="14" idx="2"/>
          </p:cNvCxnSpPr>
          <p:nvPr/>
        </p:nvCxnSpPr>
        <p:spPr>
          <a:xfrm>
            <a:off x="9922439" y="1966590"/>
            <a:ext cx="4156" cy="1165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FA8490E-E4C0-E8F6-1B9E-CCBB68D7258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997077" y="4217773"/>
            <a:ext cx="832973" cy="748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8153C76-2B45-59B3-525A-ACAEDBDF794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192008" y="3396105"/>
            <a:ext cx="147906" cy="927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el 1">
            <a:extLst>
              <a:ext uri="{FF2B5EF4-FFF2-40B4-BE49-F238E27FC236}">
                <a16:creationId xmlns:a16="http://schemas.microsoft.com/office/drawing/2014/main" id="{A938515D-DCEA-12F9-79D0-964637683EB0}"/>
              </a:ext>
            </a:extLst>
          </p:cNvPr>
          <p:cNvSpPr txBox="1">
            <a:spLocks/>
          </p:cNvSpPr>
          <p:nvPr/>
        </p:nvSpPr>
        <p:spPr>
          <a:xfrm>
            <a:off x="150332" y="5621931"/>
            <a:ext cx="11693677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00B575-E846-116B-29CF-D2F65728200A}"/>
              </a:ext>
            </a:extLst>
          </p:cNvPr>
          <p:cNvSpPr txBox="1"/>
          <p:nvPr/>
        </p:nvSpPr>
        <p:spPr bwMode="auto">
          <a:xfrm>
            <a:off x="498323" y="293290"/>
            <a:ext cx="11792531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Higher Order Modes: Geometrical Boundaries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2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2369749" name="TextBox 5"/>
              <p:cNvSpPr txBox="1"/>
              <p:nvPr/>
            </p:nvSpPr>
            <p:spPr bwMode="auto">
              <a:xfrm>
                <a:off x="5615986" y="4778651"/>
                <a:ext cx="6467293" cy="12375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en-GB" noProof="0" dirty="0">
                    <a:latin typeface="Cambria"/>
                    <a:ea typeface="Cambria"/>
                  </a:rPr>
                  <a:t>Nb antenna: </a:t>
                </a:r>
                <a:endParaRPr lang="en-GB" noProof="0" dirty="0"/>
              </a:p>
              <a:p>
                <a:pPr marL="742950" lvl="1" indent="-285750" algn="just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antenna</m:t>
                        </m:r>
                      </m:sub>
                    </m:sSub>
                    <m:d>
                      <m:d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dPr>
                      <m:e>
                        <m:r>
                          <a:rPr lang="en-GB" b="0" i="0" noProof="0" smtClean="0">
                            <a:latin typeface="Cambria Math"/>
                            <a:ea typeface="Cambria"/>
                          </a:rPr>
                          <m:t>~1070</m:t>
                        </m:r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mW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b="1" noProof="0" smtClean="0">
                            <a:latin typeface="Cambria"/>
                            <a:ea typeface="Cambria"/>
                          </a:rPr>
                          <m:t>≈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10.4 </m:t>
                        </m:r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mA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)</m:t>
                        </m:r>
                      </m:e>
                    </m:d>
                    <m:r>
                      <a:rPr lang="en-GB" b="0" i="0" noProof="0" smtClean="0">
                        <a:latin typeface="Cambria Math"/>
                        <a:ea typeface="Cambria"/>
                      </a:rPr>
                      <m:t>=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C</m:t>
                        </m:r>
                        <m:r>
                          <a:rPr lang="en-GB" b="0" i="0" noProof="0" smtClean="0">
                            <a:latin typeface="Cambria Math"/>
                            <a:ea typeface="Cambria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NbTiN</m:t>
                        </m:r>
                      </m:sub>
                    </m:sSub>
                  </m:oMath>
                </a14:m>
                <a:endParaRPr lang="en-GB" noProof="0" dirty="0">
                  <a:latin typeface="Cambria"/>
                  <a:ea typeface="Cambria"/>
                </a:endParaRPr>
              </a:p>
              <a:p>
                <a:pPr algn="just">
                  <a:defRPr/>
                </a:pPr>
                <a:r>
                  <a:rPr lang="en-GB" noProof="0" dirty="0">
                    <a:latin typeface="Cambria"/>
                    <a:ea typeface="Cambria"/>
                  </a:rPr>
                  <a:t>Cu antenna:</a:t>
                </a:r>
                <a:endParaRPr lang="en-GB" b="0" noProof="0" dirty="0">
                  <a:latin typeface="Cambria"/>
                  <a:ea typeface="Cambria"/>
                </a:endParaRPr>
              </a:p>
              <a:p>
                <a:pPr marL="742950" lvl="1" indent="-285750" algn="just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antenna</m:t>
                        </m:r>
                      </m:sub>
                    </m:sSub>
                    <m:d>
                      <m:d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dPr>
                      <m:e>
                        <m:r>
                          <a:rPr lang="en-GB" b="0" i="0" noProof="0" smtClean="0">
                            <a:latin typeface="Cambria Math"/>
                            <a:ea typeface="Cambria"/>
                          </a:rPr>
                          <m:t>~4700</m:t>
                        </m:r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mW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b="1" noProof="0" smtClean="0">
                            <a:latin typeface="Cambria"/>
                            <a:ea typeface="Cambria"/>
                          </a:rPr>
                          <m:t>≈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22.5</m:t>
                        </m:r>
                        <m:r>
                          <a:rPr lang="en-GB" b="0" i="0" noProof="0" smtClean="0">
                            <a:latin typeface="Cambria Math"/>
                            <a:ea typeface="Cambri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mA</m:t>
                        </m:r>
                        <m:r>
                          <a:rPr lang="en-GB" b="0" i="1" noProof="0" smtClean="0">
                            <a:latin typeface="Cambria Math"/>
                            <a:ea typeface="Cambria"/>
                          </a:rPr>
                          <m:t>)</m:t>
                        </m:r>
                      </m:e>
                    </m:d>
                    <m:r>
                      <a:rPr lang="en-GB" b="0" i="0" noProof="0" smtClean="0">
                        <a:latin typeface="Cambria Math"/>
                        <a:ea typeface="Cambria"/>
                      </a:rPr>
                      <m:t>=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T</m:t>
                        </m:r>
                      </m:e>
                      <m:sub>
                        <m:sSub>
                          <m:sSubPr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  <a:ea typeface="Cambria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noProof="0" smtClean="0">
                                <a:latin typeface="Cambria Math"/>
                                <a:ea typeface="Cambria"/>
                              </a:rPr>
                              <m:t>C</m:t>
                            </m:r>
                            <m:r>
                              <a:rPr lang="en-GB" b="0" i="0" noProof="0" smtClean="0">
                                <a:latin typeface="Cambria Math"/>
                                <a:ea typeface="Cambria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b="0" i="0" noProof="0" smtClean="0">
                                <a:latin typeface="Cambria Math"/>
                                <a:ea typeface="Cambria"/>
                              </a:rPr>
                              <m:t>Nb</m:t>
                            </m:r>
                          </m:e>
                          <m:sub>
                            <m:r>
                              <a:rPr lang="en-GB" b="0" i="0" noProof="0" smtClean="0">
                                <a:latin typeface="Cambria Math"/>
                                <a:ea typeface="Cambria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GB" b="0" i="0" noProof="0" smtClean="0">
                            <a:latin typeface="Cambria Math"/>
                            <a:ea typeface="Cambria"/>
                          </a:rPr>
                          <m:t>Sn</m:t>
                        </m:r>
                      </m:sub>
                    </m:sSub>
                  </m:oMath>
                </a14:m>
                <a:endParaRPr lang="en-GB" noProof="0" dirty="0">
                  <a:latin typeface="Cambria"/>
                  <a:ea typeface="Cambria"/>
                </a:endParaRPr>
              </a:p>
            </p:txBody>
          </p:sp>
        </mc:Choice>
        <mc:Fallback xmlns="">
          <p:sp>
            <p:nvSpPr>
              <p:cNvPr id="150236974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986" y="4778651"/>
                <a:ext cx="6467293" cy="1237583"/>
              </a:xfrm>
              <a:prstGeom prst="rect">
                <a:avLst/>
              </a:prstGeom>
              <a:blipFill>
                <a:blip r:embed="rId3"/>
                <a:stretch>
                  <a:fillRect l="-754" t="-3941" b="-344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9386861" name="Grafik 15" descr="Ein Bild, das Text, Screenshot, Reihe, Schrift enthält.&#10;&#10;Automatisch generierte Beschreibun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960026" y="333911"/>
            <a:ext cx="7440257" cy="4650160"/>
          </a:xfrm>
          <a:prstGeom prst="rect">
            <a:avLst/>
          </a:prstGeom>
        </p:spPr>
      </p:pic>
      <p:grpSp>
        <p:nvGrpSpPr>
          <p:cNvPr id="1963581481" name="Gruppieren 5"/>
          <p:cNvGrpSpPr/>
          <p:nvPr/>
        </p:nvGrpSpPr>
        <p:grpSpPr bwMode="auto">
          <a:xfrm>
            <a:off x="119568" y="1020814"/>
            <a:ext cx="4888021" cy="3288111"/>
            <a:chOff x="119568" y="1119745"/>
            <a:chExt cx="5976432" cy="3918011"/>
          </a:xfrm>
        </p:grpSpPr>
        <p:pic>
          <p:nvPicPr>
            <p:cNvPr id="17" name="Grafik 16" descr="Ein Bild, das Screenshot enthält.&#10;&#10;Automatisch generierte Beschreibung"/>
            <p:cNvPicPr>
              <a:picLocks noChangeAspect="1"/>
            </p:cNvPicPr>
            <p:nvPr/>
          </p:nvPicPr>
          <p:blipFill rotWithShape="1">
            <a:blip r:embed="rId5"/>
            <a:stretch/>
          </p:blipFill>
          <p:spPr bwMode="auto">
            <a:xfrm>
              <a:off x="119568" y="1119745"/>
              <a:ext cx="5976432" cy="3791173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 bwMode="auto">
            <a:xfrm>
              <a:off x="237587" y="4957278"/>
              <a:ext cx="48662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 bwMode="auto">
            <a:xfrm>
              <a:off x="2321790" y="4597671"/>
              <a:ext cx="1527347" cy="44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noProof="0" dirty="0">
                  <a:latin typeface="Cambria"/>
                  <a:ea typeface="Cambria"/>
                </a:rPr>
                <a:t>~70mm</a:t>
              </a:r>
            </a:p>
          </p:txBody>
        </p:sp>
        <p:sp>
          <p:nvSpPr>
            <p:cNvPr id="18" name="Textfeld 17"/>
            <p:cNvSpPr txBox="1"/>
            <p:nvPr/>
          </p:nvSpPr>
          <p:spPr bwMode="auto">
            <a:xfrm>
              <a:off x="3108975" y="3565698"/>
              <a:ext cx="1670008" cy="366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Antenna (Nb)</a:t>
              </a:r>
              <a:endParaRPr lang="en-GB" noProof="0" dirty="0"/>
            </a:p>
          </p:txBody>
        </p:sp>
        <p:sp>
          <p:nvSpPr>
            <p:cNvPr id="19" name="Textfeld 18"/>
            <p:cNvSpPr txBox="1"/>
            <p:nvPr/>
          </p:nvSpPr>
          <p:spPr bwMode="auto">
            <a:xfrm>
              <a:off x="4860949" y="3575030"/>
              <a:ext cx="1139951" cy="366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Heat load</a:t>
              </a:r>
            </a:p>
          </p:txBody>
        </p:sp>
        <p:sp>
          <p:nvSpPr>
            <p:cNvPr id="20" name="Textfeld 19"/>
            <p:cNvSpPr txBox="1"/>
            <p:nvPr/>
          </p:nvSpPr>
          <p:spPr bwMode="auto">
            <a:xfrm>
              <a:off x="3548960" y="1435335"/>
              <a:ext cx="1437855" cy="3667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Flange (Ti)</a:t>
              </a:r>
              <a:endParaRPr lang="en-GB" noProof="0" dirty="0"/>
            </a:p>
          </p:txBody>
        </p:sp>
        <p:sp>
          <p:nvSpPr>
            <p:cNvPr id="21" name="Textfeld 20"/>
            <p:cNvSpPr txBox="1"/>
            <p:nvPr/>
          </p:nvSpPr>
          <p:spPr bwMode="auto">
            <a:xfrm>
              <a:off x="3548958" y="2277386"/>
              <a:ext cx="2053655" cy="366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Ceramic (Sapphire)</a:t>
              </a:r>
              <a:endParaRPr lang="en-GB" noProof="0" dirty="0"/>
            </a:p>
          </p:txBody>
        </p:sp>
        <p:sp>
          <p:nvSpPr>
            <p:cNvPr id="22" name="Textfeld 21"/>
            <p:cNvSpPr txBox="1"/>
            <p:nvPr/>
          </p:nvSpPr>
          <p:spPr bwMode="auto">
            <a:xfrm>
              <a:off x="3548960" y="1825144"/>
              <a:ext cx="2028928" cy="366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Sleeve (OFHC Cu)</a:t>
              </a:r>
              <a:endParaRPr lang="en-GB" noProof="0" dirty="0"/>
            </a:p>
          </p:txBody>
        </p:sp>
        <p:sp>
          <p:nvSpPr>
            <p:cNvPr id="23" name="Textfeld 22"/>
            <p:cNvSpPr txBox="1"/>
            <p:nvPr/>
          </p:nvSpPr>
          <p:spPr bwMode="auto">
            <a:xfrm>
              <a:off x="3100040" y="4189987"/>
              <a:ext cx="1661205" cy="366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noProof="0" dirty="0">
                  <a:latin typeface="Cambria"/>
                  <a:ea typeface="Cambria"/>
                </a:rPr>
                <a:t>Pin (Mo)</a:t>
              </a:r>
              <a:endParaRPr lang="en-GB" noProof="0" dirty="0"/>
            </a:p>
          </p:txBody>
        </p:sp>
        <p:cxnSp>
          <p:nvCxnSpPr>
            <p:cNvPr id="24" name="Gerade Verbindung mit Pfeil 23"/>
            <p:cNvCxnSpPr/>
            <p:nvPr/>
          </p:nvCxnSpPr>
          <p:spPr bwMode="auto">
            <a:xfrm flipH="1">
              <a:off x="3070884" y="1604612"/>
              <a:ext cx="4646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stCxn id="22" idx="1"/>
            </p:cNvCxnSpPr>
            <p:nvPr/>
          </p:nvCxnSpPr>
          <p:spPr bwMode="auto">
            <a:xfrm flipH="1">
              <a:off x="954788" y="2008513"/>
              <a:ext cx="2594172" cy="7146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>
              <a:cxnSpLocks/>
              <a:stCxn id="21" idx="1"/>
            </p:cNvCxnSpPr>
            <p:nvPr/>
          </p:nvCxnSpPr>
          <p:spPr bwMode="auto">
            <a:xfrm flipH="1">
              <a:off x="1937106" y="2460756"/>
              <a:ext cx="1611852" cy="490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18" idx="0"/>
            </p:cNvCxnSpPr>
            <p:nvPr/>
          </p:nvCxnSpPr>
          <p:spPr bwMode="auto">
            <a:xfrm flipV="1">
              <a:off x="3943980" y="3093510"/>
              <a:ext cx="53508" cy="4721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19" idx="0"/>
            </p:cNvCxnSpPr>
            <p:nvPr/>
          </p:nvCxnSpPr>
          <p:spPr bwMode="auto">
            <a:xfrm flipH="1" flipV="1">
              <a:off x="5385906" y="3236505"/>
              <a:ext cx="45019" cy="3385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23" idx="1"/>
            </p:cNvCxnSpPr>
            <p:nvPr/>
          </p:nvCxnSpPr>
          <p:spPr bwMode="auto">
            <a:xfrm flipH="1" flipV="1">
              <a:off x="752825" y="3109109"/>
              <a:ext cx="2347215" cy="12642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5944716" name="Rechteck 30"/>
          <p:cNvSpPr/>
          <p:nvPr/>
        </p:nvSpPr>
        <p:spPr bwMode="auto">
          <a:xfrm>
            <a:off x="141651" y="4778651"/>
            <a:ext cx="4865939" cy="1233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noProof="0" dirty="0">
                <a:solidFill>
                  <a:schemeClr val="tx1"/>
                </a:solidFill>
                <a:latin typeface="Cambria"/>
                <a:ea typeface="Cambria"/>
              </a:rPr>
              <a:t>Thermal properties are dominated by the bulk material (Nb, Cu)</a:t>
            </a:r>
            <a:endParaRPr lang="en-GB" noProof="0" dirty="0"/>
          </a:p>
        </p:txBody>
      </p:sp>
      <p:sp>
        <p:nvSpPr>
          <p:cNvPr id="2025716761" name="Titel 1"/>
          <p:cNvSpPr txBox="1"/>
          <p:nvPr/>
        </p:nvSpPr>
        <p:spPr bwMode="auto">
          <a:xfrm>
            <a:off x="498323" y="293290"/>
            <a:ext cx="11279819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en-GB" sz="3700" noProof="0" dirty="0">
                <a:latin typeface="Cambria"/>
                <a:ea typeface="Cambria"/>
              </a:rPr>
              <a:t>Thermal simulations</a:t>
            </a:r>
            <a:endParaRPr lang="en-GB" sz="3700" noProof="0" dirty="0"/>
          </a:p>
        </p:txBody>
      </p:sp>
      <p:cxnSp>
        <p:nvCxnSpPr>
          <p:cNvPr id="72945553" name="Gerader Verbinder 3"/>
          <p:cNvCxnSpPr/>
          <p:nvPr/>
        </p:nvCxnSpPr>
        <p:spPr bwMode="auto">
          <a:xfrm>
            <a:off x="7024887" y="946206"/>
            <a:ext cx="0" cy="346076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3412883" name="Textfeld 11"/>
          <p:cNvSpPr txBox="1"/>
          <p:nvPr/>
        </p:nvSpPr>
        <p:spPr bwMode="auto">
          <a:xfrm>
            <a:off x="7072451" y="3655971"/>
            <a:ext cx="16318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noProof="0" dirty="0">
                <a:latin typeface="Cambria"/>
                <a:ea typeface="Cambria"/>
              </a:rPr>
              <a:t>Beam induced power 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A112F8-93E7-8FEC-0BBD-239C19A1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C3F1A5-9F35-1244-475C-31645CED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BAD0CB-18BE-8C17-DB4A-A7DA804C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5</a:t>
            </a:fld>
            <a:endParaRPr lang="en-GB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B0A3-9B26-AE4A-8368-A486976C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870D3E-2C4A-8BA0-10DB-E2525D33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2C3BD5-FD0F-C81F-0B31-0692F374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BDA90B-64D5-CC11-3FA7-F4EDAB3B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EFE7080D-8BD7-FD73-D813-625D521D1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326" y="2252069"/>
            <a:ext cx="10169676" cy="3322562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9" name="Grafik 8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665CD0CD-C34E-B8DE-938C-EFE55C78F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97" y="1642981"/>
            <a:ext cx="4608000" cy="2880000"/>
          </a:xfrm>
          <a:prstGeom prst="rect">
            <a:avLst/>
          </a:prstGeom>
        </p:spPr>
      </p:pic>
      <p:pic>
        <p:nvPicPr>
          <p:cNvPr id="10" name="Grafik 9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A6CF39A5-961B-A392-D900-772E613CD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64" y="1675483"/>
            <a:ext cx="4607999" cy="2880000"/>
          </a:xfrm>
          <a:prstGeom prst="rect">
            <a:avLst/>
          </a:prstGeom>
        </p:spPr>
      </p:pic>
      <p:pic>
        <p:nvPicPr>
          <p:cNvPr id="11" name="Grafik 10" descr="Ein Bild, das Maschine, Industrie, Pfeife Flöte Rohr, Bautechnik enthält.&#10;&#10;KI-generierte Inhalte können fehlerhaft sein.">
            <a:extLst>
              <a:ext uri="{FF2B5EF4-FFF2-40B4-BE49-F238E27FC236}">
                <a16:creationId xmlns:a16="http://schemas.microsoft.com/office/drawing/2014/main" id="{9B97292F-FECE-3A77-4956-215F8E22D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2006775"/>
            <a:ext cx="2905393" cy="3873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elle 57">
                <a:extLst>
                  <a:ext uri="{FF2B5EF4-FFF2-40B4-BE49-F238E27FC236}">
                    <a16:creationId xmlns:a16="http://schemas.microsoft.com/office/drawing/2014/main" id="{803D3332-BE15-E6D8-F448-779CC838F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25417"/>
                  </p:ext>
                </p:extLst>
              </p:nvPr>
            </p:nvGraphicFramePr>
            <p:xfrm>
              <a:off x="3184837" y="4522981"/>
              <a:ext cx="8798326" cy="168192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40407">
                      <a:extLst>
                        <a:ext uri="{9D8B030D-6E8A-4147-A177-3AD203B41FA5}">
                          <a16:colId xmlns:a16="http://schemas.microsoft.com/office/drawing/2014/main" val="843275757"/>
                        </a:ext>
                      </a:extLst>
                    </a:gridCol>
                    <a:gridCol w="3727627">
                      <a:extLst>
                        <a:ext uri="{9D8B030D-6E8A-4147-A177-3AD203B41FA5}">
                          <a16:colId xmlns:a16="http://schemas.microsoft.com/office/drawing/2014/main" val="2202902294"/>
                        </a:ext>
                      </a:extLst>
                    </a:gridCol>
                    <a:gridCol w="4130292">
                      <a:extLst>
                        <a:ext uri="{9D8B030D-6E8A-4147-A177-3AD203B41FA5}">
                          <a16:colId xmlns:a16="http://schemas.microsoft.com/office/drawing/2014/main" val="2421142366"/>
                        </a:ext>
                      </a:extLst>
                    </a:gridCol>
                  </a:tblGrid>
                  <a:tr h="302174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ACCEL1</a:t>
                          </a: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ACCEL3</a:t>
                          </a: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099337"/>
                      </a:ext>
                    </a:extLst>
                  </a:tr>
                  <a:tr h="302174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solidFill>
                                <a:srgbClr val="000000"/>
                              </a:solidFill>
                              <a:latin typeface="Corbel" panose="020B0503020204020204" pitchFamily="34" charset="0"/>
                              <a:ea typeface="Microsoft YaHei" pitchFamily="2"/>
                              <a:cs typeface="Mangal" pitchFamily="2"/>
                            </a:rPr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noProof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1600" i="1" noProof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 noProof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type m:val="lin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  <m:r>
                                <a:rPr lang="en-GB" sz="1600" i="0" noProof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=3.47∗</m:t>
                              </m:r>
                              <m:sSup>
                                <m:sSup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GB" sz="1600" noProof="0" dirty="0">
                            <a:solidFill>
                              <a:srgbClr val="000000"/>
                            </a:solidFill>
                            <a:latin typeface="Corbel" panose="020B0503020204020204" pitchFamily="34" charset="0"/>
                            <a:ea typeface="Microsoft YaHei" pitchFamily="2"/>
                            <a:cs typeface="Mangal" pitchFamily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noProof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160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18.4</m:t>
                              </m:r>
                              <m:f>
                                <m:fPr>
                                  <m:type m:val="lin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  <m:r>
                                <a:rPr lang="en-GB" sz="1600" i="0" noProof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=6.26∗</m:t>
                              </m:r>
                              <m:sSup>
                                <m:sSupPr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GB" sz="1600" noProof="0" dirty="0">
                            <a:latin typeface="Corbel" panose="020B05030202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7266632"/>
                      </a:ext>
                    </a:extLst>
                  </a:tr>
                  <a:tr h="319333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2025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type m:val="lin"/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0" noProof="0" smtClean="0">
                                      <a:latin typeface="Cambria Math" panose="02040503050406030204" pitchFamily="18" charset="0"/>
                                    </a:rPr>
                                    <m:t>𝐌𝐕</m:t>
                                  </m:r>
                                </m:num>
                                <m:den>
                                  <m:r>
                                    <a:rPr lang="en-GB" sz="1600" b="1" i="0" noProof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noProof="0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sSup>
                                <m:sSupPr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en-GB" sz="1600" noProof="0" dirty="0">
                            <a:latin typeface="Corbel" panose="020B05030202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f>
                                <m:fPr>
                                  <m:type m:val="lin"/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0" noProof="0" smtClean="0">
                                      <a:latin typeface="Cambria Math" panose="02040503050406030204" pitchFamily="18" charset="0"/>
                                    </a:rPr>
                                    <m:t>𝐌𝐕</m:t>
                                  </m:r>
                                </m:num>
                                <m:den>
                                  <m:r>
                                    <a:rPr lang="en-GB" sz="1600" b="1" i="0" noProof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noProof="0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GB" sz="1600" b="1" i="1" noProof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600" b="1" i="1" noProof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en-GB" sz="1600" i="0" noProof="0" dirty="0">
                            <a:latin typeface="Corbel" panose="020B05030202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789014"/>
                      </a:ext>
                    </a:extLst>
                  </a:tr>
                  <a:tr h="302174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FE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No field emission visible after processing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Field emission from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noProof="0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  <m:f>
                                <m:fPr>
                                  <m:type m:val="lin"/>
                                  <m:ctrlPr>
                                    <a:rPr lang="en-GB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noProof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oMath>
                          </a14:m>
                          <a:endParaRPr lang="en-GB" sz="1600" b="0" noProof="0" dirty="0">
                            <a:latin typeface="Corbel" panose="020B05030202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618176"/>
                      </a:ext>
                    </a:extLst>
                  </a:tr>
                  <a:tr h="302174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Quench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overheating FPC (assumed)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Field emission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727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elle 57">
                <a:extLst>
                  <a:ext uri="{FF2B5EF4-FFF2-40B4-BE49-F238E27FC236}">
                    <a16:creationId xmlns:a16="http://schemas.microsoft.com/office/drawing/2014/main" id="{803D3332-BE15-E6D8-F448-779CC838F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25417"/>
                  </p:ext>
                </p:extLst>
              </p:nvPr>
            </p:nvGraphicFramePr>
            <p:xfrm>
              <a:off x="3184837" y="4522981"/>
              <a:ext cx="8798326" cy="168192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40407">
                      <a:extLst>
                        <a:ext uri="{9D8B030D-6E8A-4147-A177-3AD203B41FA5}">
                          <a16:colId xmlns:a16="http://schemas.microsoft.com/office/drawing/2014/main" val="843275757"/>
                        </a:ext>
                      </a:extLst>
                    </a:gridCol>
                    <a:gridCol w="3727627">
                      <a:extLst>
                        <a:ext uri="{9D8B030D-6E8A-4147-A177-3AD203B41FA5}">
                          <a16:colId xmlns:a16="http://schemas.microsoft.com/office/drawing/2014/main" val="2202902294"/>
                        </a:ext>
                      </a:extLst>
                    </a:gridCol>
                    <a:gridCol w="4130292">
                      <a:extLst>
                        <a:ext uri="{9D8B030D-6E8A-4147-A177-3AD203B41FA5}">
                          <a16:colId xmlns:a16="http://schemas.microsoft.com/office/drawing/2014/main" val="242114236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GB" sz="1600" noProof="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ACCEL1</a:t>
                          </a: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ACCEL3</a:t>
                          </a:r>
                        </a:p>
                      </a:txBody>
                      <a:tcPr>
                        <a:solidFill>
                          <a:srgbClr val="36526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09933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solidFill>
                                <a:srgbClr val="000000"/>
                              </a:solidFill>
                              <a:latin typeface="Corbel" panose="020B0503020204020204" pitchFamily="34" charset="0"/>
                              <a:ea typeface="Microsoft YaHei" pitchFamily="2"/>
                              <a:cs typeface="Mangal" pitchFamily="2"/>
                            </a:rPr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5327" t="-103636" r="-111438" b="-37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13127" t="-103636" r="-590" b="-37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7266632"/>
                      </a:ext>
                    </a:extLst>
                  </a:tr>
                  <a:tr h="340805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2025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5327" t="-196491" r="-111438" b="-2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13127" t="-196491" r="-590" b="-2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7890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FE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No field emission visible after processing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13127" t="-307273" r="-590" b="-16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06181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Quench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overheating FPC (assumed)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noProof="0" dirty="0">
                              <a:latin typeface="Corbel" panose="020B0503020204020204" pitchFamily="34" charset="0"/>
                            </a:rPr>
                            <a:t>Field emission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727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el 1">
            <a:extLst>
              <a:ext uri="{FF2B5EF4-FFF2-40B4-BE49-F238E27FC236}">
                <a16:creationId xmlns:a16="http://schemas.microsoft.com/office/drawing/2014/main" id="{B9E00E80-8318-E8D7-6F06-D47EFD167B79}"/>
              </a:ext>
            </a:extLst>
          </p:cNvPr>
          <p:cNvSpPr txBox="1"/>
          <p:nvPr/>
        </p:nvSpPr>
        <p:spPr bwMode="auto">
          <a:xfrm>
            <a:off x="650723" y="445690"/>
            <a:ext cx="11279819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endParaRPr lang="en-GB" sz="37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7BDE9C-9E1E-6EA9-3422-AC333AC81311}"/>
              </a:ext>
            </a:extLst>
          </p:cNvPr>
          <p:cNvSpPr txBox="1"/>
          <p:nvPr/>
        </p:nvSpPr>
        <p:spPr bwMode="auto">
          <a:xfrm>
            <a:off x="498323" y="293290"/>
            <a:ext cx="11279819" cy="943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>
              <a:lnSpc>
                <a:spcPct val="90000"/>
              </a:lnSpc>
              <a:spcBef>
                <a:spcPts val="0"/>
              </a:spcBef>
              <a:buNone/>
              <a:defRPr sz="4000" b="1" cap="all">
                <a:solidFill>
                  <a:srgbClr val="C1002A"/>
                </a:solidFill>
                <a:latin typeface="Noto Sans "/>
                <a:ea typeface="Noto Sans Bold"/>
                <a:cs typeface="Noto Sans Bold"/>
              </a:defRPr>
            </a:lvl1pPr>
          </a:lstStyle>
          <a:p>
            <a:pPr>
              <a:defRPr/>
            </a:pPr>
            <a:r>
              <a:rPr lang="en-GB" noProof="0" dirty="0">
                <a:latin typeface="Cambria"/>
                <a:ea typeface="Cambria"/>
              </a:rPr>
              <a:t>Refurbishment of an ELBE-type cryomodule </a:t>
            </a:r>
            <a:endParaRPr lang="en-GB" noProof="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50AA409-FB72-358F-1200-7F0F34F1DC20}"/>
              </a:ext>
            </a:extLst>
          </p:cNvPr>
          <p:cNvSpPr txBox="1"/>
          <p:nvPr/>
        </p:nvSpPr>
        <p:spPr>
          <a:xfrm>
            <a:off x="58003" y="765375"/>
            <a:ext cx="7992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100000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</a:rPr>
              <a:t>Module from decommissioned ALICE* facility at Mainz</a:t>
            </a:r>
            <a:r>
              <a:rPr lang="en-GB" dirty="0">
                <a:solidFill>
                  <a:srgbClr val="000000"/>
                </a:solidFill>
                <a:latin typeface="Cambria"/>
                <a:ea typeface="Cambria"/>
              </a:rPr>
              <a:t> since 2019 </a:t>
            </a: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</a:rPr>
              <a:t>:</a:t>
            </a:r>
            <a:endParaRPr lang="en-GB" noProof="0" dirty="0"/>
          </a:p>
          <a:p>
            <a:pPr marR="0" lvl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  <a:sym typeface="Wingdings" panose="05000000000000000000" pitchFamily="2" charset="2"/>
              </a:rPr>
              <a:t> </a:t>
            </a: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</a:rPr>
              <a:t>Successful refurbishment of 2 cavities</a:t>
            </a:r>
          </a:p>
          <a:p>
            <a:pPr marR="0" lvl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GB" sz="1800" b="0" u="none" strike="noStrike" cap="none" spc="0" noProof="0" dirty="0">
                <a:solidFill>
                  <a:srgbClr val="000000"/>
                </a:solidFill>
                <a:latin typeface="Cambria"/>
                <a:ea typeface="Cambria"/>
                <a:sym typeface="Wingdings" panose="05000000000000000000" pitchFamily="2" charset="2"/>
              </a:rPr>
              <a:t> </a:t>
            </a:r>
            <a:r>
              <a:rPr lang="en-GB" sz="1800" b="0" u="none" strike="noStrike" cap="none" spc="0" noProof="0" dirty="0">
                <a:solidFill>
                  <a:srgbClr val="000000"/>
                </a:solidFill>
                <a:latin typeface="Cambria"/>
                <a:ea typeface="Cambria"/>
              </a:rPr>
              <a:t>Test platform for high beam current </a:t>
            </a: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</a:rPr>
              <a:t>ERL upgrades</a:t>
            </a:r>
          </a:p>
          <a:p>
            <a:pPr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GB" noProof="0" dirty="0">
                <a:solidFill>
                  <a:srgbClr val="000000"/>
                </a:solidFill>
                <a:latin typeface="Cambria"/>
                <a:ea typeface="Cambria"/>
              </a:rPr>
              <a:t>*</a:t>
            </a:r>
            <a:r>
              <a:rPr lang="en-GB" sz="1200" noProof="0" dirty="0"/>
              <a:t>We would like to thank STFC Daresbury for their generous gift</a:t>
            </a:r>
            <a:r>
              <a:rPr lang="en-GB" sz="1200" noProof="0" dirty="0">
                <a:solidFill>
                  <a:schemeClr val="tx1"/>
                </a:solidFill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0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F3C2A-4A8F-2B9C-20C5-883ED18F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B5149F0-334D-0C86-CC9A-56E9BACA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55" y="4992873"/>
            <a:ext cx="5123249" cy="1203971"/>
          </a:xfrm>
        </p:spPr>
        <p:txBody>
          <a:bodyPr>
            <a:normAutofit fontScale="40000" lnSpcReduction="20000"/>
          </a:bodyPr>
          <a:lstStyle/>
          <a:p>
            <a:endParaRPr lang="en-GB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2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Antennas have been installed to one resonator so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Coatings provided by TU Darmstadt (Alff group) with Co-Sputtering method on copper</a:t>
            </a:r>
            <a:endParaRPr lang="en-GB" sz="4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015FCE-AB8E-1182-7596-BB737F50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AEC47-AA94-1B29-ED55-2407E6FB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50F45D-C849-4747-A626-6037AC66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8" name="Grafik 7" descr="Ein Bild, das Röhre, Im Haus enthält.&#10;&#10;KI-generierte Inhalte können fehlerhaft sein.">
            <a:extLst>
              <a:ext uri="{FF2B5EF4-FFF2-40B4-BE49-F238E27FC236}">
                <a16:creationId xmlns:a16="http://schemas.microsoft.com/office/drawing/2014/main" id="{FFF76D8B-0D2D-347D-B2DC-FC577AF5D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23718" r="19917" b="21124"/>
          <a:stretch>
            <a:fillRect/>
          </a:stretch>
        </p:blipFill>
        <p:spPr>
          <a:xfrm>
            <a:off x="6391597" y="1184377"/>
            <a:ext cx="5371600" cy="48529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8578AD-F737-B9B9-D20F-79B82C576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5" y="1184377"/>
            <a:ext cx="5225369" cy="39353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el 1">
                <a:extLst>
                  <a:ext uri="{FF2B5EF4-FFF2-40B4-BE49-F238E27FC236}">
                    <a16:creationId xmlns:a16="http://schemas.microsoft.com/office/drawing/2014/main" id="{3DE96F80-81B1-C349-D5DA-54D11E79B96B}"/>
                  </a:ext>
                </a:extLst>
              </p:cNvPr>
              <p:cNvSpPr txBox="1"/>
              <p:nvPr/>
            </p:nvSpPr>
            <p:spPr bwMode="auto">
              <a:xfrm>
                <a:off x="498323" y="293290"/>
                <a:ext cx="11792531" cy="94342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algn="l" defTabSz="914400" rtl="0">
                  <a:lnSpc>
                    <a:spcPct val="90000"/>
                  </a:lnSpc>
                  <a:spcBef>
                    <a:spcPts val="0"/>
                  </a:spcBef>
                  <a:buNone/>
                  <a:defRPr sz="4000" b="1" cap="all">
                    <a:solidFill>
                      <a:srgbClr val="C1002A"/>
                    </a:solidFill>
                    <a:latin typeface="Noto Sans "/>
                    <a:ea typeface="Noto Sans Bold"/>
                    <a:cs typeface="Noto Sans Bold"/>
                  </a:defRPr>
                </a:lvl1pPr>
              </a:lstStyle>
              <a:p>
                <a:r>
                  <a:rPr lang="en-GB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integration of coated Antennas: </a:t>
                </a:r>
                <a14:m>
                  <m:oMath xmlns:m="http://schemas.openxmlformats.org/officeDocument/2006/math">
                    <m:r>
                      <a:rPr lang="en-GB" sz="37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en-GB" sz="3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GB" sz="37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GB" sz="37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37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𝐒𝐧</m:t>
                    </m:r>
                  </m:oMath>
                </a14:m>
                <a:endParaRPr lang="en-GB" sz="3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itel 1">
                <a:extLst>
                  <a:ext uri="{FF2B5EF4-FFF2-40B4-BE49-F238E27FC236}">
                    <a16:creationId xmlns:a16="http://schemas.microsoft.com/office/drawing/2014/main" id="{3DE96F80-81B1-C349-D5DA-54D11E79B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323" y="293290"/>
                <a:ext cx="11792531" cy="943428"/>
              </a:xfrm>
              <a:prstGeom prst="rect">
                <a:avLst/>
              </a:prstGeom>
              <a:blipFill>
                <a:blip r:embed="rId4"/>
                <a:stretch>
                  <a:fillRect l="-1655" t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4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85B9-0296-B96A-3A3A-854D1361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ABF4DB-D96A-D04B-2F8A-EE16F6E5C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" y="666195"/>
            <a:ext cx="8864065" cy="55400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FDEADE-C1BB-CAF9-DBB7-E9459C7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10.06.2026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44835-1E76-6D95-3973-E79DCCE7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TTC Meeting 2026 - P. Plattner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99A8D-3344-ABFD-3A8C-847E23B6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0774-CFD2-4AB8-B231-46D42DA9185A}" type="slidenum">
              <a:rPr lang="en-GB" noProof="0" smtClean="0"/>
              <a:t>8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el 1">
                <a:extLst>
                  <a:ext uri="{FF2B5EF4-FFF2-40B4-BE49-F238E27FC236}">
                    <a16:creationId xmlns:a16="http://schemas.microsoft.com/office/drawing/2014/main" id="{58E9A96F-8C14-86F1-26FA-1CC04A58A329}"/>
                  </a:ext>
                </a:extLst>
              </p:cNvPr>
              <p:cNvSpPr txBox="1"/>
              <p:nvPr/>
            </p:nvSpPr>
            <p:spPr bwMode="auto">
              <a:xfrm>
                <a:off x="650723" y="445690"/>
                <a:ext cx="11279819" cy="94342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algn="l" defTabSz="914400" rtl="0">
                  <a:lnSpc>
                    <a:spcPct val="90000"/>
                  </a:lnSpc>
                  <a:spcBef>
                    <a:spcPts val="0"/>
                  </a:spcBef>
                  <a:buNone/>
                  <a:defRPr sz="4000" b="1" cap="all">
                    <a:solidFill>
                      <a:srgbClr val="C1002A"/>
                    </a:solidFill>
                    <a:latin typeface="Noto Sans "/>
                    <a:ea typeface="Noto Sans Bold"/>
                    <a:cs typeface="Noto Sans Bold"/>
                  </a:defRPr>
                </a:lvl1pPr>
              </a:lstStyle>
              <a:p>
                <a:r>
                  <a:rPr lang="de-DE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1st </a:t>
                </a:r>
                <a:r>
                  <a:rPr lang="de-DE" sz="3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Vertical</a:t>
                </a:r>
                <a:r>
                  <a:rPr lang="de-DE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sz="3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test</a:t>
                </a:r>
                <a:r>
                  <a:rPr lang="de-DE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de-DE" sz="37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de-DE" sz="3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de-DE" sz="37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de-DE" sz="37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de-DE" sz="37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𝐒𝐧</m:t>
                    </m:r>
                  </m:oMath>
                </a14:m>
                <a:r>
                  <a:rPr lang="en-GB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antennas</a:t>
                </a:r>
                <a:r>
                  <a:rPr lang="de-DE" sz="3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3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itel 1">
                <a:extLst>
                  <a:ext uri="{FF2B5EF4-FFF2-40B4-BE49-F238E27FC236}">
                    <a16:creationId xmlns:a16="http://schemas.microsoft.com/office/drawing/2014/main" id="{58E9A96F-8C14-86F1-26FA-1CC04A58A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23" y="445690"/>
                <a:ext cx="11279819" cy="943428"/>
              </a:xfrm>
              <a:prstGeom prst="rect">
                <a:avLst/>
              </a:prstGeom>
              <a:blipFill>
                <a:blip r:embed="rId3"/>
                <a:stretch>
                  <a:fillRect l="-1730" t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9">
                <a:extLst>
                  <a:ext uri="{FF2B5EF4-FFF2-40B4-BE49-F238E27FC236}">
                    <a16:creationId xmlns:a16="http://schemas.microsoft.com/office/drawing/2014/main" id="{1E52CED6-DA4B-12C4-67F8-1389DA609F2A}"/>
                  </a:ext>
                </a:extLst>
              </p:cNvPr>
              <p:cNvSpPr txBox="1"/>
              <p:nvPr/>
            </p:nvSpPr>
            <p:spPr>
              <a:xfrm>
                <a:off x="1295400" y="3697677"/>
                <a:ext cx="3712191" cy="175432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Strong Field Emission (FE) after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installation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Sn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endParaRPr lang="de-DE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de-DE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Possible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particle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movement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/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contamination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during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clean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room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de-DE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treatment</a:t>
                </a:r>
                <a:r>
                  <a:rPr lang="de-DE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Textfeld 9">
                <a:extLst>
                  <a:ext uri="{FF2B5EF4-FFF2-40B4-BE49-F238E27FC236}">
                    <a16:creationId xmlns:a16="http://schemas.microsoft.com/office/drawing/2014/main" id="{1E52CED6-DA4B-12C4-67F8-1389DA60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97677"/>
                <a:ext cx="3712191" cy="1754326"/>
              </a:xfrm>
              <a:prstGeom prst="rect">
                <a:avLst/>
              </a:prstGeom>
              <a:blipFill>
                <a:blip r:embed="rId4"/>
                <a:stretch>
                  <a:fillRect l="-1142" t="-1712" r="-163" b="-3425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D68267D-74AC-452B-D214-FB46763C6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08" y="4298042"/>
            <a:ext cx="6190992" cy="1262637"/>
          </a:xfrm>
          <a:prstGeom prst="rect">
            <a:avLst/>
          </a:prstGeom>
        </p:spPr>
      </p:pic>
      <p:sp>
        <p:nvSpPr>
          <p:cNvPr id="19" name="Textfeld 9">
            <a:extLst>
              <a:ext uri="{FF2B5EF4-FFF2-40B4-BE49-F238E27FC236}">
                <a16:creationId xmlns:a16="http://schemas.microsoft.com/office/drawing/2014/main" id="{1632BAD2-1CB1-9FEC-75E7-F60EE6C94DCF}"/>
              </a:ext>
            </a:extLst>
          </p:cNvPr>
          <p:cNvSpPr txBox="1"/>
          <p:nvPr/>
        </p:nvSpPr>
        <p:spPr>
          <a:xfrm>
            <a:off x="8303369" y="3541458"/>
            <a:ext cx="371219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hour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CW and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pulsed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processing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could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not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remove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FE</a:t>
            </a:r>
          </a:p>
        </p:txBody>
      </p:sp>
    </p:spTree>
    <p:extLst>
      <p:ext uri="{BB962C8B-B14F-4D97-AF65-F5344CB8AC3E}">
        <p14:creationId xmlns:p14="http://schemas.microsoft.com/office/powerpoint/2010/main" val="3529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E8B0-128A-4992-A3B4-A76E40791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/>
              <a:t>MESA uses Mechanical tuners for resonance control</a:t>
            </a:r>
            <a:endParaRPr lang="de-DE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251D09A-F951-4423-8647-B4B9E5F10C9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8324" y="1740504"/>
                <a:ext cx="5693249" cy="383326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Saclay/XFEL tuners: </a:t>
                </a:r>
              </a:p>
              <a:p>
                <a:pPr algn="just"/>
                <a:endParaRPr lang="en-US" sz="1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Stepping motors (slow) and piezoelectric actuators (fast) which stretch the cavity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Tuning range of MHz and kHz, respectively, with a resolution of 1 Hz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Response time on the order of </a:t>
                </a:r>
                <a:r>
                  <a:rPr lang="de-DE" sz="2000" dirty="0">
                    <a:solidFill>
                      <a:schemeClr val="tx1"/>
                    </a:solidFill>
                  </a:rPr>
                  <a:t>m</a:t>
                </a:r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de-DE" sz="20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de-DE" sz="2000" dirty="0">
                    <a:solidFill>
                      <a:schemeClr val="tx1"/>
                    </a:solidFill>
                  </a:rPr>
                  <a:t>Ultimately, MESA cavities show a </a:t>
                </a:r>
                <a:r>
                  <a:rPr lang="de-DE" sz="2000" b="1" dirty="0">
                    <a:solidFill>
                      <a:schemeClr val="tx1"/>
                    </a:solidFill>
                  </a:rPr>
                  <a:t>detuning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de-DE" sz="2000" b="1" dirty="0">
                    <a:solidFill>
                      <a:schemeClr val="tx1"/>
                    </a:solidFill>
                  </a:rPr>
                  <a:t> Hz due to microphonics</a:t>
                </a:r>
                <a:endParaRPr lang="de-DE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251D09A-F951-4423-8647-B4B9E5F10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8324" y="1740504"/>
                <a:ext cx="5693249" cy="3833264"/>
              </a:xfrm>
              <a:blipFill>
                <a:blip r:embed="rId2"/>
                <a:stretch>
                  <a:fillRect l="-1178" t="-1752" r="-1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1E2301A-508C-4109-97F4-FD0106848529}"/>
              </a:ext>
            </a:extLst>
          </p:cNvPr>
          <p:cNvSpPr txBox="1"/>
          <p:nvPr/>
        </p:nvSpPr>
        <p:spPr>
          <a:xfrm>
            <a:off x="7119603" y="5888950"/>
            <a:ext cx="52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636363"/>
                </a:solidFill>
              </a:rPr>
              <a:t>T. </a:t>
            </a:r>
            <a:r>
              <a:rPr lang="de-DE" sz="1100" dirty="0" err="1">
                <a:solidFill>
                  <a:srgbClr val="636363"/>
                </a:solidFill>
              </a:rPr>
              <a:t>Stengler</a:t>
            </a:r>
            <a:r>
              <a:rPr lang="de-DE" sz="1100" dirty="0">
                <a:solidFill>
                  <a:srgbClr val="636363"/>
                </a:solidFill>
              </a:rPr>
              <a:t> et. al., </a:t>
            </a:r>
            <a:r>
              <a:rPr lang="de-DE" sz="1100" dirty="0" err="1">
                <a:solidFill>
                  <a:srgbClr val="636363"/>
                </a:solidFill>
              </a:rPr>
              <a:t>Process</a:t>
            </a:r>
            <a:r>
              <a:rPr lang="de-DE" sz="1100" dirty="0">
                <a:solidFill>
                  <a:srgbClr val="636363"/>
                </a:solidFill>
              </a:rPr>
              <a:t>. Int. </a:t>
            </a:r>
            <a:r>
              <a:rPr lang="de-DE" sz="1100" dirty="0" err="1">
                <a:solidFill>
                  <a:srgbClr val="636363"/>
                </a:solidFill>
              </a:rPr>
              <a:t>Conf</a:t>
            </a:r>
            <a:r>
              <a:rPr lang="de-DE" sz="1100" dirty="0">
                <a:solidFill>
                  <a:srgbClr val="636363"/>
                </a:solidFill>
              </a:rPr>
              <a:t>. on RF Superconductivity, Whistler, Canada 2015</a:t>
            </a:r>
            <a:endParaRPr lang="en-US" sz="1100" dirty="0">
              <a:solidFill>
                <a:srgbClr val="63636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18942-C2B5-B829-BD8B-782B8624335F}"/>
              </a:ext>
            </a:extLst>
          </p:cNvPr>
          <p:cNvSpPr txBox="1"/>
          <p:nvPr/>
        </p:nvSpPr>
        <p:spPr>
          <a:xfrm>
            <a:off x="738600" y="5877979"/>
            <a:ext cx="52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636363"/>
                </a:solidFill>
              </a:rPr>
              <a:t>A. C. Pauline Kujawa, Bachelor‘s thesis, JGU Mainz, 2018</a:t>
            </a:r>
            <a:endParaRPr lang="en-US" sz="1100" dirty="0">
              <a:solidFill>
                <a:srgbClr val="636363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0156A-7882-8908-4258-83401C386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23" y="2026455"/>
            <a:ext cx="5409244" cy="35661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0F22-110A-2407-ADFD-09837B36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01CB-686A-EE35-3F83-33072D10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FE-FRT Workshop 2025 - Ricardo Monroy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478D-7051-12BA-FF76-35D5DB48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0774-CFD2-4AB8-B231-46D42DA9185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6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Breitbild</PresentationFormat>
  <Paragraphs>226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Corbel</vt:lpstr>
      <vt:lpstr>Noto Sans</vt:lpstr>
      <vt:lpstr>Noto Sans 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MESA uses Mechanical tuners for resonance control</vt:lpstr>
      <vt:lpstr>Broader cavity bandwidth reduces sensitivity to detuning</vt:lpstr>
      <vt:lpstr>A new type of tuner thanks to Ferroelectrics</vt:lpstr>
      <vt:lpstr>FE-FRT has an energy saving property for ERLs</vt:lpstr>
      <vt:lpstr>Thermal design</vt:lpstr>
      <vt:lpstr>Design limits heat flow to the cavity</vt:lpstr>
      <vt:lpstr>Summary &amp; Outlook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 Plattner</dc:creator>
  <cp:lastModifiedBy>Hug, Univ.-Prof. Dr. Florian</cp:lastModifiedBy>
  <cp:revision>16</cp:revision>
  <dcterms:modified xsi:type="dcterms:W3CDTF">2026-06-09T21:19:19Z</dcterms:modified>
</cp:coreProperties>
</file>