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17" r:id="rId6"/>
    <p:sldId id="315" r:id="rId7"/>
    <p:sldId id="316" r:id="rId8"/>
    <p:sldId id="311" r:id="rId9"/>
    <p:sldId id="278" r:id="rId10"/>
    <p:sldId id="320" r:id="rId11"/>
    <p:sldId id="280" r:id="rId12"/>
    <p:sldId id="321" r:id="rId13"/>
    <p:sldId id="322" r:id="rId14"/>
    <p:sldId id="323" r:id="rId15"/>
    <p:sldId id="324" r:id="rId16"/>
    <p:sldId id="325" r:id="rId17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9"/>
    <a:srgbClr val="009099"/>
    <a:srgbClr val="000000"/>
    <a:srgbClr val="3E4A83"/>
    <a:srgbClr val="BD987A"/>
    <a:srgbClr val="A558A0"/>
    <a:srgbClr val="993D3F"/>
    <a:srgbClr val="E18B76"/>
    <a:srgbClr val="D18B8B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87279" autoAdjust="0"/>
  </p:normalViewPr>
  <p:slideViewPr>
    <p:cSldViewPr snapToGrid="0">
      <p:cViewPr>
        <p:scale>
          <a:sx n="60" d="100"/>
          <a:sy n="60" d="100"/>
        </p:scale>
        <p:origin x="68" y="148"/>
      </p:cViewPr>
      <p:guideLst>
        <p:guide orient="horz" pos="2636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 l’université paris saclay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93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18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DACM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responsible</a:t>
            </a:r>
            <a:r>
              <a:rPr lang="fr-FR" dirty="0"/>
              <a:t> of the full </a:t>
            </a:r>
            <a:r>
              <a:rPr lang="fr-FR" dirty="0" err="1"/>
              <a:t>linac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fion source to the </a:t>
            </a:r>
            <a:r>
              <a:rPr lang="fr-FR" dirty="0" err="1"/>
              <a:t>target</a:t>
            </a:r>
            <a:r>
              <a:rPr lang="fr-FR" dirty="0"/>
              <a:t> , </a:t>
            </a:r>
            <a:r>
              <a:rPr lang="fr-FR" dirty="0" err="1"/>
              <a:t>including</a:t>
            </a:r>
            <a:r>
              <a:rPr lang="fr-FR" dirty="0"/>
              <a:t> ,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transport </a:t>
            </a:r>
            <a:r>
              <a:rPr lang="fr-FR" dirty="0" err="1"/>
              <a:t>ot</a:t>
            </a:r>
            <a:r>
              <a:rPr lang="fr-FR" dirty="0"/>
              <a:t> RF </a:t>
            </a:r>
            <a:r>
              <a:rPr lang="fr-FR" dirty="0" err="1"/>
              <a:t>quadrupole</a:t>
            </a:r>
            <a:r>
              <a:rPr lang="fr-FR" dirty="0"/>
              <a:t>, </a:t>
            </a:r>
            <a:r>
              <a:rPr lang="fr-FR" dirty="0" err="1"/>
              <a:t>meadium</a:t>
            </a:r>
            <a:r>
              <a:rPr lang="fr-FR" dirty="0"/>
              <a:t> </a:t>
            </a:r>
            <a:r>
              <a:rPr lang="fr-FR" dirty="0" err="1"/>
              <a:t>enery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transport, drift tube </a:t>
            </a:r>
            <a:r>
              <a:rPr lang="fr-FR" dirty="0" err="1"/>
              <a:t>linac</a:t>
            </a:r>
            <a:r>
              <a:rPr lang="fr-FR" dirty="0"/>
              <a:t> high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transport </a:t>
            </a:r>
          </a:p>
          <a:p>
            <a:endParaRPr lang="fr-FR" dirty="0"/>
          </a:p>
          <a:p>
            <a:r>
              <a:rPr lang="fr-FR" dirty="0"/>
              <a:t>RF Q and DLT </a:t>
            </a:r>
            <a:r>
              <a:rPr lang="fr-FR" dirty="0" err="1"/>
              <a:t>cavities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require</a:t>
            </a:r>
            <a:r>
              <a:rPr lang="fr-FR" dirty="0"/>
              <a:t> RF power </a:t>
            </a:r>
            <a:r>
              <a:rPr lang="fr-FR" dirty="0" err="1"/>
              <a:t>couplers</a:t>
            </a:r>
            <a:r>
              <a:rPr lang="fr-FR" dirty="0"/>
              <a:t> at 352 MHz and </a:t>
            </a:r>
            <a:r>
              <a:rPr lang="fr-FR" dirty="0" err="1"/>
              <a:t>we</a:t>
            </a:r>
            <a:r>
              <a:rPr lang="fr-FR" dirty="0"/>
              <a:t> chose to use </a:t>
            </a:r>
            <a:r>
              <a:rPr lang="fr-FR" dirty="0" err="1"/>
              <a:t>loop</a:t>
            </a:r>
            <a:r>
              <a:rPr lang="fr-FR" dirty="0"/>
              <a:t> </a:t>
            </a:r>
            <a:r>
              <a:rPr lang="fr-FR" dirty="0" err="1"/>
              <a:t>antenna</a:t>
            </a:r>
            <a:r>
              <a:rPr lang="fr-FR" dirty="0"/>
              <a:t> </a:t>
            </a:r>
            <a:r>
              <a:rPr lang="fr-FR" dirty="0" err="1"/>
              <a:t>couplers</a:t>
            </a:r>
            <a:r>
              <a:rPr lang="fr-FR" dirty="0"/>
              <a:t> for all </a:t>
            </a:r>
            <a:r>
              <a:rPr lang="fr-FR" dirty="0" err="1"/>
              <a:t>couplers</a:t>
            </a:r>
            <a:r>
              <a:rPr lang="fr-FR" dirty="0"/>
              <a:t> ( 12 DTL </a:t>
            </a:r>
            <a:r>
              <a:rPr lang="fr-FR" dirty="0" err="1"/>
              <a:t>cavities</a:t>
            </a:r>
            <a:r>
              <a:rPr lang="fr-FR" dirty="0"/>
              <a:t> and 4 </a:t>
            </a:r>
            <a:r>
              <a:rPr lang="fr-FR" dirty="0" err="1"/>
              <a:t>couplers</a:t>
            </a:r>
            <a:r>
              <a:rPr lang="fr-FR" dirty="0"/>
              <a:t> for THE RFQ). Very </a:t>
            </a:r>
            <a:r>
              <a:rPr lang="fr-FR" dirty="0" err="1"/>
              <a:t>similar</a:t>
            </a:r>
            <a:r>
              <a:rPr lang="fr-FR" dirty="0"/>
              <a:t> to </a:t>
            </a:r>
            <a:r>
              <a:rPr lang="fr-FR" dirty="0" err="1"/>
              <a:t>couplers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in ESS and spirale 2 RFQ </a:t>
            </a:r>
            <a:r>
              <a:rPr lang="fr-FR" dirty="0" err="1"/>
              <a:t>couplers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09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&gt; 100 MHZ , </a:t>
            </a:r>
          </a:p>
          <a:p>
            <a:r>
              <a:rPr lang="fr-FR" dirty="0" err="1"/>
              <a:t>Freqence</a:t>
            </a:r>
            <a:r>
              <a:rPr lang="fr-FR" dirty="0"/>
              <a:t> 352 Mhz , </a:t>
            </a:r>
          </a:p>
          <a:p>
            <a:r>
              <a:rPr lang="fr-FR" dirty="0"/>
              <a:t>New gain ( RFQ)  CEA projet au ganil , le </a:t>
            </a:r>
            <a:r>
              <a:rPr lang="fr-FR" dirty="0" err="1"/>
              <a:t>meme</a:t>
            </a:r>
            <a:r>
              <a:rPr lang="fr-FR" dirty="0"/>
              <a:t> design mais 88 MHz , ( un avec </a:t>
            </a:r>
            <a:r>
              <a:rPr lang="fr-FR" dirty="0" err="1"/>
              <a:t>multipactor</a:t>
            </a:r>
            <a:r>
              <a:rPr lang="fr-FR" dirty="0"/>
              <a:t> pas de </a:t>
            </a:r>
            <a:r>
              <a:rPr lang="fr-FR" dirty="0" err="1"/>
              <a:t>multipactors</a:t>
            </a:r>
            <a:r>
              <a:rPr lang="fr-FR" dirty="0"/>
              <a:t> </a:t>
            </a:r>
          </a:p>
          <a:p>
            <a:r>
              <a:rPr lang="fr-FR" dirty="0" err="1"/>
              <a:t>Based</a:t>
            </a:r>
            <a:r>
              <a:rPr lang="fr-FR" dirty="0"/>
              <a:t> on CEA </a:t>
            </a:r>
            <a:r>
              <a:rPr lang="fr-FR" dirty="0" err="1"/>
              <a:t>experiences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in ESS at 352 </a:t>
            </a:r>
            <a:r>
              <a:rPr lang="fr-FR" dirty="0" err="1"/>
              <a:t>frequency</a:t>
            </a:r>
            <a:r>
              <a:rPr lang="fr-FR" dirty="0"/>
              <a:t> , </a:t>
            </a:r>
            <a:r>
              <a:rPr lang="fr-FR" dirty="0" err="1"/>
              <a:t>multipacting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a </a:t>
            </a:r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requirring</a:t>
            </a:r>
            <a:r>
              <a:rPr lang="fr-FR" dirty="0"/>
              <a:t> </a:t>
            </a:r>
            <a:r>
              <a:rPr lang="fr-FR" dirty="0" err="1"/>
              <a:t>conditionning</a:t>
            </a:r>
            <a:r>
              <a:rPr lang="fr-FR" dirty="0"/>
              <a:t> time </a:t>
            </a:r>
            <a:r>
              <a:rPr lang="fr-FR" dirty="0" err="1"/>
              <a:t>very</a:t>
            </a:r>
            <a:r>
              <a:rPr lang="fr-FR" dirty="0"/>
              <a:t> long , So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decided</a:t>
            </a:r>
            <a:r>
              <a:rPr lang="fr-FR" dirty="0"/>
              <a:t> to use </a:t>
            </a:r>
            <a:r>
              <a:rPr lang="fr-FR" dirty="0" err="1"/>
              <a:t>TiN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 to </a:t>
            </a:r>
            <a:r>
              <a:rPr lang="fr-FR" dirty="0" err="1"/>
              <a:t>reduce</a:t>
            </a:r>
            <a:r>
              <a:rPr lang="fr-FR" dirty="0"/>
              <a:t> the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yield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en-US" dirty="0"/>
              <a:t>In RF couplers, </a:t>
            </a:r>
            <a:r>
              <a:rPr lang="en-US" dirty="0" err="1"/>
              <a:t>multipacting</a:t>
            </a:r>
            <a:r>
              <a:rPr lang="en-US" dirty="0"/>
              <a:t> is initiated by seed electrons emitted from the metal conductors or the ceramic window. Under the RF electric field, electrons resonate between the inner and outer conductors and/or impact the </a:t>
            </a:r>
            <a:r>
              <a:rPr lang="en-US" dirty="0" err="1"/>
              <a:t>Al₂O</a:t>
            </a:r>
            <a:r>
              <a:rPr lang="en-US" dirty="0"/>
              <a:t>₃ ceramic surface, generating secondary electrons and leading to an electron avalanche when the secondary electron yield exceeds unity.</a:t>
            </a:r>
            <a:endParaRPr lang="fr-FR" dirty="0"/>
          </a:p>
          <a:p>
            <a:endParaRPr lang="fr-FR" dirty="0"/>
          </a:p>
          <a:p>
            <a:r>
              <a:rPr lang="fr-FR" dirty="0"/>
              <a:t>12 cavité DTL ( design CEA)  et donc 12 coupleurs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MULTIPACTOR SIMULATIONS OF THE SPL POWER COUPLER G. Burt, A. C. Dexter, P. K. </a:t>
            </a:r>
            <a:r>
              <a:rPr lang="fr-FR" dirty="0" err="1"/>
              <a:t>Ambattu</a:t>
            </a:r>
            <a:r>
              <a:rPr lang="fr-FR" dirty="0"/>
              <a:t>, Cockcroft Institute, Lancaster </a:t>
            </a:r>
            <a:r>
              <a:rPr lang="fr-FR" dirty="0" err="1"/>
              <a:t>University</a:t>
            </a:r>
            <a:r>
              <a:rPr lang="fr-FR" dirty="0"/>
              <a:t>, Lancaster, U.K. R. </a:t>
            </a:r>
            <a:r>
              <a:rPr lang="fr-FR" dirty="0" err="1"/>
              <a:t>Calaga</a:t>
            </a:r>
            <a:r>
              <a:rPr lang="fr-FR" dirty="0"/>
              <a:t>, BNL, Upton, Long Island, New York, U.S.A. E. </a:t>
            </a:r>
            <a:r>
              <a:rPr lang="fr-FR" dirty="0" err="1"/>
              <a:t>Montesinos</a:t>
            </a:r>
            <a:r>
              <a:rPr lang="fr-FR" dirty="0"/>
              <a:t>, CERN, Geneva, </a:t>
            </a:r>
            <a:r>
              <a:rPr lang="fr-FR" dirty="0" err="1"/>
              <a:t>Switzerland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88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Retire after </a:t>
            </a:r>
            <a:r>
              <a:rPr lang="fr-FR" dirty="0" err="1"/>
              <a:t>conditionning</a:t>
            </a:r>
            <a:endParaRPr lang="fr-FR" dirty="0"/>
          </a:p>
          <a:p>
            <a:endParaRPr lang="fr-FR" dirty="0"/>
          </a:p>
          <a:p>
            <a:r>
              <a:rPr lang="fr-FR" dirty="0"/>
              <a:t>To </a:t>
            </a:r>
            <a:r>
              <a:rPr lang="fr-FR" dirty="0" err="1"/>
              <a:t>that</a:t>
            </a:r>
            <a:r>
              <a:rPr lang="fr-FR" dirty="0"/>
              <a:t> end,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tested</a:t>
            </a:r>
            <a:r>
              <a:rPr lang="fr-FR" baseline="0" dirty="0"/>
              <a:t> </a:t>
            </a:r>
            <a:r>
              <a:rPr lang="fr-FR" baseline="0" dirty="0" err="1"/>
              <a:t>diffrent</a:t>
            </a:r>
            <a:r>
              <a:rPr lang="fr-FR" baseline="0" dirty="0"/>
              <a:t> TiN </a:t>
            </a:r>
            <a:r>
              <a:rPr lang="fr-FR" baseline="0" dirty="0" err="1"/>
              <a:t>thckness</a:t>
            </a:r>
            <a:r>
              <a:rPr lang="fr-FR" baseline="0" dirty="0"/>
              <a:t> of TiN coating by </a:t>
            </a:r>
            <a:r>
              <a:rPr lang="fr-FR" baseline="0" dirty="0" err="1"/>
              <a:t>varriying</a:t>
            </a:r>
            <a:r>
              <a:rPr lang="fr-FR" baseline="0" dirty="0"/>
              <a:t> the </a:t>
            </a:r>
            <a:r>
              <a:rPr lang="fr-FR" baseline="0" dirty="0" err="1"/>
              <a:t>number</a:t>
            </a:r>
            <a:r>
              <a:rPr lang="fr-FR" baseline="0" dirty="0"/>
              <a:t> of the ALD cycles used. </a:t>
            </a:r>
            <a:r>
              <a:rPr lang="fr-FR" baseline="0" dirty="0" err="1"/>
              <a:t>Starting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the </a:t>
            </a:r>
            <a:r>
              <a:rPr lang="fr-FR" baseline="0" dirty="0" err="1"/>
              <a:t>bare</a:t>
            </a:r>
            <a:r>
              <a:rPr lang="fr-FR" baseline="0" dirty="0"/>
              <a:t> alumina , the SEY max of the surface </a:t>
            </a:r>
            <a:r>
              <a:rPr lang="fr-FR" baseline="0" dirty="0" err="1"/>
              <a:t>dre</a:t>
            </a:r>
            <a:endParaRPr lang="fr-FR" dirty="0"/>
          </a:p>
          <a:p>
            <a:endParaRPr lang="fr-FR" dirty="0"/>
          </a:p>
          <a:p>
            <a:r>
              <a:rPr lang="fr-FR" dirty="0"/>
              <a:t>Fit = </a:t>
            </a:r>
            <a:r>
              <a:rPr lang="fr-FR" dirty="0" err="1"/>
              <a:t>decroissance</a:t>
            </a:r>
            <a:r>
              <a:rPr lang="fr-FR" dirty="0"/>
              <a:t> exponentiel</a:t>
            </a:r>
            <a:r>
              <a:rPr lang="fr-FR" baseline="0" dirty="0"/>
              <a:t> en nombre de cycle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18F8-7869-414B-926F-5DF2214EDD6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47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out </a:t>
            </a:r>
            <a:r>
              <a:rPr lang="fr-FR" dirty="0" err="1"/>
              <a:t>that</a:t>
            </a:r>
            <a:r>
              <a:rPr lang="fr-FR" dirty="0"/>
              <a:t> the ultra</a:t>
            </a:r>
            <a:r>
              <a:rPr lang="fr-FR" baseline="0" dirty="0"/>
              <a:t> thin TiN films are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composed</a:t>
            </a:r>
            <a:r>
              <a:rPr lang="fr-FR" baseline="0" dirty="0"/>
              <a:t> of Ti oxides </a:t>
            </a:r>
            <a:r>
              <a:rPr lang="fr-FR" baseline="0" dirty="0" err="1"/>
              <a:t>which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cohenrent</a:t>
            </a:r>
            <a:r>
              <a:rPr lang="fr-FR" baseline="0" dirty="0"/>
              <a:t> with </a:t>
            </a:r>
            <a:r>
              <a:rPr lang="fr-FR" baseline="0" dirty="0" err="1"/>
              <a:t>thier</a:t>
            </a:r>
            <a:r>
              <a:rPr lang="fr-FR" baseline="0" dirty="0"/>
              <a:t> high </a:t>
            </a:r>
            <a:r>
              <a:rPr lang="fr-FR" baseline="0" dirty="0" err="1"/>
              <a:t>resistance</a:t>
            </a:r>
            <a:r>
              <a:rPr lang="fr-FR" baseline="0" dirty="0"/>
              <a:t>. </a:t>
            </a:r>
            <a:endParaRPr lang="fr-FR" dirty="0"/>
          </a:p>
          <a:p>
            <a:endParaRPr lang="fr-FR" dirty="0"/>
          </a:p>
          <a:p>
            <a:r>
              <a:rPr lang="fr-FR" dirty="0"/>
              <a:t>Mettre </a:t>
            </a:r>
            <a:r>
              <a:rPr lang="fr-FR" dirty="0" err="1"/>
              <a:t>echelle</a:t>
            </a:r>
            <a:r>
              <a:rPr lang="fr-FR" dirty="0"/>
              <a:t> d’ </a:t>
            </a:r>
            <a:r>
              <a:rPr lang="fr-FR" dirty="0" err="1"/>
              <a:t>epaisseur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18F8-7869-414B-926F-5DF2214EDD6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21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 T= 1.4 K sur le graph </a:t>
            </a:r>
          </a:p>
          <a:p>
            <a:endParaRPr lang="fr-FR" dirty="0"/>
          </a:p>
          <a:p>
            <a:r>
              <a:rPr lang="fr-FR" dirty="0"/>
              <a:t>Fleche pour dire quel </a:t>
            </a:r>
            <a:r>
              <a:rPr lang="fr-FR" dirty="0" err="1"/>
              <a:t>epaisseur</a:t>
            </a:r>
            <a:r>
              <a:rPr lang="fr-FR" dirty="0"/>
              <a:t> on a choisi </a:t>
            </a:r>
          </a:p>
          <a:p>
            <a:r>
              <a:rPr lang="fr-FR" dirty="0"/>
              <a:t>Mettre le graph</a:t>
            </a:r>
            <a:r>
              <a:rPr lang="fr-FR" baseline="0" dirty="0"/>
              <a:t> de </a:t>
            </a:r>
            <a:r>
              <a:rPr lang="fr-FR" baseline="0" dirty="0" err="1"/>
              <a:t>themal</a:t>
            </a:r>
            <a:r>
              <a:rPr lang="fr-FR" baseline="0" dirty="0"/>
              <a:t> stability TiN-Al2O3-Nb </a:t>
            </a:r>
          </a:p>
          <a:p>
            <a:r>
              <a:rPr lang="fr-FR" baseline="0" dirty="0" err="1"/>
              <a:t>Details</a:t>
            </a:r>
            <a:r>
              <a:rPr lang="fr-FR" baseline="0" dirty="0"/>
              <a:t> sur </a:t>
            </a:r>
            <a:r>
              <a:rPr lang="fr-FR" baseline="0" dirty="0" err="1"/>
              <a:t>annealings</a:t>
            </a:r>
            <a:endParaRPr lang="fr-FR" baseline="0" dirty="0"/>
          </a:p>
          <a:p>
            <a:r>
              <a:rPr lang="fr-FR" baseline="0" dirty="0" err="1"/>
              <a:t>Further</a:t>
            </a:r>
            <a:r>
              <a:rPr lang="fr-FR" baseline="0" dirty="0"/>
              <a:t> test </a:t>
            </a:r>
            <a:r>
              <a:rPr lang="fr-FR" baseline="0" dirty="0" err="1"/>
              <a:t>will</a:t>
            </a:r>
            <a:r>
              <a:rPr lang="fr-FR" baseline="0" dirty="0"/>
              <a:t> be </a:t>
            </a:r>
            <a:r>
              <a:rPr lang="fr-FR" baseline="0" dirty="0" err="1"/>
              <a:t>just</a:t>
            </a:r>
            <a:r>
              <a:rPr lang="fr-FR" baseline="0" dirty="0"/>
              <a:t> one annealing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718F8-7869-414B-926F-5DF2214EDD6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97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Conclusion : c’est beaucoup trop… (on cherche &gt; 10 </a:t>
            </a:r>
            <a:r>
              <a:rPr lang="fr-FR" dirty="0" err="1"/>
              <a:t>MOhm.m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1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59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10/10/2024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ANR 2024 - 50 T HTS/résistifs - CEA/LNCMI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ANR 2024 - 50 T HTS/résistifs - CEA/LNCMI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63/5.0221943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742E9-546A-4A80-921F-838997F1F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108" y="2241703"/>
            <a:ext cx="10994495" cy="1587501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ALD </a:t>
            </a:r>
            <a:r>
              <a:rPr lang="fr-FR" sz="4000" dirty="0" err="1">
                <a:solidFill>
                  <a:srgbClr val="FF0000"/>
                </a:solidFill>
              </a:rPr>
              <a:t>coating</a:t>
            </a:r>
            <a:r>
              <a:rPr lang="fr-FR" sz="4000" dirty="0">
                <a:solidFill>
                  <a:srgbClr val="FF0000"/>
                </a:solidFill>
              </a:rPr>
              <a:t> for </a:t>
            </a:r>
            <a:r>
              <a:rPr lang="fr-FR" sz="4000" dirty="0" err="1">
                <a:solidFill>
                  <a:srgbClr val="FF0000"/>
                </a:solidFill>
              </a:rPr>
              <a:t>multipacting</a:t>
            </a:r>
            <a:r>
              <a:rPr lang="fr-FR" sz="4000" dirty="0">
                <a:solidFill>
                  <a:srgbClr val="FF0000"/>
                </a:solidFill>
              </a:rPr>
              <a:t> mitigation in ICONE </a:t>
            </a:r>
            <a:r>
              <a:rPr lang="fr-FR" sz="4000" dirty="0" err="1">
                <a:solidFill>
                  <a:srgbClr val="FF0000"/>
                </a:solidFill>
              </a:rPr>
              <a:t>couplers</a:t>
            </a:r>
            <a:r>
              <a:rPr lang="fr-FR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28CF78-C379-487A-9C55-9D7F6C057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864" y="4029454"/>
            <a:ext cx="11604189" cy="1655762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Y kalboussi</a:t>
            </a:r>
            <a:r>
              <a:rPr lang="fr-FR" b="1" baseline="30000" dirty="0"/>
              <a:t>1</a:t>
            </a:r>
            <a:r>
              <a:rPr lang="fr-FR" b="1" dirty="0"/>
              <a:t>,G Ferrand</a:t>
            </a:r>
            <a:r>
              <a:rPr lang="fr-FR" b="1" baseline="30000" dirty="0"/>
              <a:t>1</a:t>
            </a:r>
            <a:r>
              <a:rPr lang="fr-FR" b="1" dirty="0"/>
              <a:t>, T Dejob</a:t>
            </a:r>
            <a:r>
              <a:rPr lang="fr-FR" b="1" baseline="30000" dirty="0"/>
              <a:t> 1</a:t>
            </a:r>
            <a:r>
              <a:rPr lang="fr-FR" b="1" dirty="0"/>
              <a:t>, J Leroy </a:t>
            </a:r>
            <a:r>
              <a:rPr lang="fr-FR" b="1" baseline="30000" dirty="0"/>
              <a:t>2</a:t>
            </a:r>
            <a:r>
              <a:rPr lang="fr-FR" b="1" dirty="0"/>
              <a:t>, M François</a:t>
            </a:r>
            <a:r>
              <a:rPr lang="fr-FR" b="1" baseline="30000" dirty="0"/>
              <a:t> 2 </a:t>
            </a:r>
            <a:r>
              <a:rPr lang="fr-FR" b="1" dirty="0"/>
              <a:t>,T Proslier</a:t>
            </a:r>
            <a:r>
              <a:rPr lang="fr-FR" b="1" baseline="30000" dirty="0"/>
              <a:t> 1</a:t>
            </a:r>
            <a:endParaRPr lang="fr-FR" b="1" dirty="0"/>
          </a:p>
          <a:p>
            <a:r>
              <a:rPr lang="fr-FR" baseline="30000" dirty="0"/>
              <a:t>1</a:t>
            </a:r>
            <a:r>
              <a:rPr lang="fr-FR" dirty="0"/>
              <a:t>DACM,CEA Saclay </a:t>
            </a:r>
          </a:p>
          <a:p>
            <a:r>
              <a:rPr lang="fr-FR" baseline="30000" dirty="0"/>
              <a:t>2</a:t>
            </a:r>
            <a:r>
              <a:rPr lang="fr-FR" dirty="0"/>
              <a:t>IRAMIS, CEA saclay</a:t>
            </a:r>
          </a:p>
          <a:p>
            <a:pPr algn="ctr"/>
            <a:r>
              <a:rPr lang="fr-FR" dirty="0"/>
              <a:t> </a:t>
            </a: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78751E-DB92-4924-BAC2-9AA3784C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750" y="5656540"/>
            <a:ext cx="1984853" cy="8051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6ED381-03F9-4FBE-9209-66ED9D86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839" y="5722159"/>
            <a:ext cx="3671843" cy="7483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312887-2BE1-4AC7-88A4-CF024D77A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78" y="5743080"/>
            <a:ext cx="1954140" cy="7065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77A7D15-520A-4CC9-A495-A831B4A240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1" r="4777" b="-1"/>
          <a:stretch/>
        </p:blipFill>
        <p:spPr>
          <a:xfrm>
            <a:off x="3314718" y="5722159"/>
            <a:ext cx="1915088" cy="87834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F98A1C-B7EC-43D4-821A-1463A28544CC}"/>
              </a:ext>
            </a:extLst>
          </p:cNvPr>
          <p:cNvSpPr txBox="1"/>
          <p:nvPr/>
        </p:nvSpPr>
        <p:spPr>
          <a:xfrm>
            <a:off x="3423684" y="105946"/>
            <a:ext cx="6178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u="sng" dirty="0">
                <a:solidFill>
                  <a:schemeClr val="tx2"/>
                </a:solidFill>
              </a:rPr>
              <a:t>TTC meeting 2026 , Paris France 10-06-2026</a:t>
            </a:r>
            <a:endParaRPr lang="fr-FR" sz="16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7962F3-2D35-4BCE-856D-894EA6A0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044A5FB-49F5-4B72-8B4F-072DFEBE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47" y="384880"/>
            <a:ext cx="10728325" cy="871827"/>
          </a:xfrm>
        </p:spPr>
        <p:txBody>
          <a:bodyPr/>
          <a:lstStyle/>
          <a:p>
            <a:r>
              <a:rPr lang="fr-FR" dirty="0"/>
              <a:t>3rd test : 20 nm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and 1.5 nm </a:t>
            </a:r>
            <a:r>
              <a:rPr lang="fr-FR" dirty="0" err="1"/>
              <a:t>TiN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F0AC1D-3E97-4AFE-9896-610F77C0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089" y="3044310"/>
            <a:ext cx="2904265" cy="2546073"/>
          </a:xfrm>
          <a:prstGeom prst="rect">
            <a:avLst/>
          </a:prstGeom>
        </p:spPr>
      </p:pic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8A56FD93-16CF-465C-88B7-B64869D94C37}"/>
              </a:ext>
            </a:extLst>
          </p:cNvPr>
          <p:cNvSpPr txBox="1">
            <a:spLocks/>
          </p:cNvSpPr>
          <p:nvPr/>
        </p:nvSpPr>
        <p:spPr>
          <a:xfrm>
            <a:off x="503473" y="1150025"/>
            <a:ext cx="8241843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New tests 20 nm of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 by ALD </a:t>
            </a:r>
            <a:r>
              <a:rPr lang="fr-FR" dirty="0" err="1"/>
              <a:t>typically</a:t>
            </a:r>
            <a:r>
              <a:rPr lang="fr-FR" dirty="0"/>
              <a:t> + 1,5 nm (40 cycles) of </a:t>
            </a:r>
            <a:r>
              <a:rPr lang="fr-FR" dirty="0" err="1"/>
              <a:t>TiN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The ALD layer of 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 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meant</a:t>
            </a:r>
            <a:r>
              <a:rPr lang="fr-FR" dirty="0"/>
              <a:t> to reset the surface </a:t>
            </a:r>
            <a:r>
              <a:rPr lang="fr-FR" dirty="0" err="1"/>
              <a:t>chemistry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New </a:t>
            </a:r>
            <a:r>
              <a:rPr lang="fr-FR" dirty="0" err="1"/>
              <a:t>results</a:t>
            </a:r>
            <a:r>
              <a:rPr lang="fr-FR" dirty="0"/>
              <a:t> :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reproducibility</a:t>
            </a:r>
            <a:r>
              <a:rPr lang="fr-FR" dirty="0"/>
              <a:t> and </a:t>
            </a:r>
            <a:r>
              <a:rPr lang="fr-FR" dirty="0" err="1"/>
              <a:t>color</a:t>
            </a:r>
            <a:r>
              <a:rPr lang="fr-FR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Resistivity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&gt; 10 </a:t>
            </a:r>
            <a:r>
              <a:rPr lang="fr-FR" dirty="0" err="1"/>
              <a:t>MOhm.m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Difficulties</a:t>
            </a:r>
            <a:r>
              <a:rPr lang="fr-FR" dirty="0">
                <a:sym typeface="Wingdings" panose="05000000000000000000" pitchFamily="2" charset="2"/>
              </a:rPr>
              <a:t> in </a:t>
            </a:r>
            <a:r>
              <a:rPr lang="fr-FR" dirty="0" err="1">
                <a:sym typeface="Wingdings" panose="05000000000000000000" pitchFamily="2" charset="2"/>
              </a:rPr>
              <a:t>brazing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ceramic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into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copper</a:t>
            </a:r>
            <a:r>
              <a:rPr lang="fr-FR" dirty="0">
                <a:sym typeface="Wingdings" panose="05000000000000000000" pitchFamily="2" charset="2"/>
              </a:rPr>
              <a:t> parts of the coupler, </a:t>
            </a:r>
            <a:r>
              <a:rPr lang="fr-FR" dirty="0" err="1">
                <a:sym typeface="Wingdings" panose="05000000000000000000" pitchFamily="2" charset="2"/>
              </a:rPr>
              <a:t>probably</a:t>
            </a:r>
            <a:r>
              <a:rPr lang="fr-FR" dirty="0">
                <a:sym typeface="Wingdings" panose="05000000000000000000" pitchFamily="2" charset="2"/>
              </a:rPr>
              <a:t> due to </a:t>
            </a:r>
            <a:r>
              <a:rPr lang="fr-FR" dirty="0" err="1">
                <a:sym typeface="Wingdings" panose="05000000000000000000" pitchFamily="2" charset="2"/>
              </a:rPr>
              <a:t>wetting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alteration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caused</a:t>
            </a:r>
            <a:r>
              <a:rPr lang="fr-FR" dirty="0">
                <a:sym typeface="Wingdings" panose="05000000000000000000" pitchFamily="2" charset="2"/>
              </a:rPr>
              <a:t> by the 20 nm of </a:t>
            </a:r>
            <a:r>
              <a:rPr lang="fr-FR" dirty="0"/>
              <a:t>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7F1075-84A0-4E9B-8642-770142C555ED}"/>
              </a:ext>
            </a:extLst>
          </p:cNvPr>
          <p:cNvGrpSpPr/>
          <p:nvPr/>
        </p:nvGrpSpPr>
        <p:grpSpPr>
          <a:xfrm>
            <a:off x="9110084" y="1121490"/>
            <a:ext cx="2854727" cy="1362415"/>
            <a:chOff x="484844" y="2341483"/>
            <a:chExt cx="3020669" cy="1513390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626A42C-1D7C-4804-9276-F3FC2E82A9CD}"/>
                </a:ext>
              </a:extLst>
            </p:cNvPr>
            <p:cNvGrpSpPr/>
            <p:nvPr/>
          </p:nvGrpSpPr>
          <p:grpSpPr>
            <a:xfrm>
              <a:off x="484844" y="2341483"/>
              <a:ext cx="3020669" cy="1076501"/>
              <a:chOff x="460781" y="2318705"/>
              <a:chExt cx="3020669" cy="1076501"/>
            </a:xfrm>
          </p:grpSpPr>
          <p:sp>
            <p:nvSpPr>
              <p:cNvPr id="15" name="Organigramme : Décision 14">
                <a:extLst>
                  <a:ext uri="{FF2B5EF4-FFF2-40B4-BE49-F238E27FC236}">
                    <a16:creationId xmlns:a16="http://schemas.microsoft.com/office/drawing/2014/main" id="{266B00BC-5580-4E99-A9C2-1D5C28AC1010}"/>
                  </a:ext>
                </a:extLst>
              </p:cNvPr>
              <p:cNvSpPr/>
              <p:nvPr/>
            </p:nvSpPr>
            <p:spPr>
              <a:xfrm>
                <a:off x="460781" y="2631085"/>
                <a:ext cx="3015217" cy="764121"/>
              </a:xfrm>
              <a:prstGeom prst="flowChartDecisi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6413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Organigramme : Décision 15">
                <a:extLst>
                  <a:ext uri="{FF2B5EF4-FFF2-40B4-BE49-F238E27FC236}">
                    <a16:creationId xmlns:a16="http://schemas.microsoft.com/office/drawing/2014/main" id="{19941AD0-ADF9-4C34-8725-030FC51B387A}"/>
                  </a:ext>
                </a:extLst>
              </p:cNvPr>
              <p:cNvSpPr/>
              <p:nvPr/>
            </p:nvSpPr>
            <p:spPr>
              <a:xfrm>
                <a:off x="460781" y="2576032"/>
                <a:ext cx="3004314" cy="728054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2730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Organigramme : Décision 16">
                <a:extLst>
                  <a:ext uri="{FF2B5EF4-FFF2-40B4-BE49-F238E27FC236}">
                    <a16:creationId xmlns:a16="http://schemas.microsoft.com/office/drawing/2014/main" id="{35E8B282-F32D-4B25-8A18-6CC7426E397B}"/>
                  </a:ext>
                </a:extLst>
              </p:cNvPr>
              <p:cNvSpPr/>
              <p:nvPr/>
            </p:nvSpPr>
            <p:spPr>
              <a:xfrm>
                <a:off x="477136" y="2318705"/>
                <a:ext cx="3004314" cy="728054"/>
              </a:xfrm>
              <a:prstGeom prst="flowChartDecision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2730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383E56F-E4BB-4636-B527-FE4CBF67FA3B}"/>
                </a:ext>
              </a:extLst>
            </p:cNvPr>
            <p:cNvSpPr txBox="1"/>
            <p:nvPr/>
          </p:nvSpPr>
          <p:spPr>
            <a:xfrm rot="153790">
              <a:off x="798004" y="3035299"/>
              <a:ext cx="2695073" cy="41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nm Al</a:t>
              </a:r>
              <a:r>
                <a:rPr lang="fr-FR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fr-FR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A167133-9F19-4567-90EC-66BDEAC7251C}"/>
                </a:ext>
              </a:extLst>
            </p:cNvPr>
            <p:cNvSpPr txBox="1"/>
            <p:nvPr/>
          </p:nvSpPr>
          <p:spPr>
            <a:xfrm rot="153790">
              <a:off x="923822" y="2691937"/>
              <a:ext cx="1527028" cy="45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1.5 nm </a:t>
              </a:r>
              <a:r>
                <a:rPr lang="fr-FR" sz="2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</a:t>
              </a: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CCA0FAD-0A0C-44BB-B657-8B698E6D2B90}"/>
                </a:ext>
              </a:extLst>
            </p:cNvPr>
            <p:cNvSpPr txBox="1"/>
            <p:nvPr/>
          </p:nvSpPr>
          <p:spPr>
            <a:xfrm rot="153790">
              <a:off x="550248" y="3402140"/>
              <a:ext cx="2695073" cy="45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</a:t>
              </a:r>
              <a:r>
                <a:rPr lang="fr-FR" sz="20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fr-FR" sz="20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fr-FR" sz="2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ceramics</a:t>
              </a: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</p:grp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65104A5E-EDFA-4E5A-BC2B-761F0F3E8583}"/>
              </a:ext>
            </a:extLst>
          </p:cNvPr>
          <p:cNvSpPr txBox="1">
            <a:spLocks/>
          </p:cNvSpPr>
          <p:nvPr/>
        </p:nvSpPr>
        <p:spPr>
          <a:xfrm>
            <a:off x="4487740" y="6513341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85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F8C482-DBA8-4A13-9A4F-1B5A04B2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027808"/>
            <a:ext cx="10728325" cy="45323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New tests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thinner</a:t>
            </a:r>
            <a:r>
              <a:rPr lang="fr-FR" dirty="0"/>
              <a:t>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  </a:t>
            </a:r>
            <a:r>
              <a:rPr lang="fr-FR" dirty="0"/>
              <a:t> + 1.5 nm of </a:t>
            </a:r>
            <a:r>
              <a:rPr lang="fr-FR" dirty="0" err="1"/>
              <a:t>TiN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New tests of </a:t>
            </a:r>
            <a:r>
              <a:rPr lang="fr-FR" dirty="0" err="1"/>
              <a:t>brazing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TiN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Tests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dummy</a:t>
            </a:r>
            <a:r>
              <a:rPr lang="fr-FR" dirty="0"/>
              <a:t> coupler to enable </a:t>
            </a:r>
            <a:r>
              <a:rPr lang="fr-FR" dirty="0" err="1"/>
              <a:t>TiN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the </a:t>
            </a:r>
            <a:r>
              <a:rPr lang="fr-FR" dirty="0" err="1"/>
              <a:t>brazing</a:t>
            </a:r>
            <a:r>
              <a:rPr lang="fr-FR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AA5678-E7E7-437A-B8E9-87CF0000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97E6C03-4C74-42E2-938A-4B4B0848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experiments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8A752E-5C48-403D-B3C8-E75E40E08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5"/>
          <a:stretch/>
        </p:blipFill>
        <p:spPr>
          <a:xfrm>
            <a:off x="2387402" y="2883850"/>
            <a:ext cx="6423724" cy="3090554"/>
          </a:xfrm>
          <a:prstGeom prst="rect">
            <a:avLst/>
          </a:prstGeom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375BA9CA-EF1E-41E2-B222-8FF50465AB5F}"/>
              </a:ext>
            </a:extLst>
          </p:cNvPr>
          <p:cNvSpPr txBox="1">
            <a:spLocks/>
          </p:cNvSpPr>
          <p:nvPr/>
        </p:nvSpPr>
        <p:spPr>
          <a:xfrm>
            <a:off x="3446964" y="5613569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/>
              <a:t>Thank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for </a:t>
            </a:r>
            <a:r>
              <a:rPr lang="fr-FR" sz="2000" dirty="0" err="1"/>
              <a:t>your</a:t>
            </a:r>
            <a:r>
              <a:rPr lang="fr-FR" sz="2000" dirty="0"/>
              <a:t> attention ! 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CE703880-DDEB-4E86-B8CE-C0D514BFE73C}"/>
              </a:ext>
            </a:extLst>
          </p:cNvPr>
          <p:cNvSpPr txBox="1">
            <a:spLocks/>
          </p:cNvSpPr>
          <p:nvPr/>
        </p:nvSpPr>
        <p:spPr>
          <a:xfrm>
            <a:off x="4487740" y="6513341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1B46FF-1A73-425D-8AA9-CA9882656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7397" r="5980"/>
          <a:stretch/>
        </p:blipFill>
        <p:spPr>
          <a:xfrm>
            <a:off x="8561310" y="797043"/>
            <a:ext cx="3383080" cy="29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D9C5F6-821A-46E7-BABB-04B647403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[1] MULTIPACTOR SIMULATIONS OF THE SPL POWER COUPLER G. Burt, A. C. Dexter, P. K. </a:t>
            </a:r>
            <a:r>
              <a:rPr lang="fr-FR" dirty="0" err="1"/>
              <a:t>Ambattu</a:t>
            </a:r>
            <a:r>
              <a:rPr lang="fr-FR" dirty="0"/>
              <a:t>, Cockcroft Institute, Lancaster </a:t>
            </a:r>
            <a:r>
              <a:rPr lang="fr-FR" dirty="0" err="1"/>
              <a:t>University</a:t>
            </a:r>
            <a:r>
              <a:rPr lang="fr-FR" dirty="0"/>
              <a:t>, Lancaster, U.K. R. </a:t>
            </a:r>
            <a:r>
              <a:rPr lang="fr-FR" dirty="0" err="1"/>
              <a:t>Calaga</a:t>
            </a:r>
            <a:r>
              <a:rPr lang="fr-FR" dirty="0"/>
              <a:t>, BNL, Upton, Long Island, New York, U.S.A. E. </a:t>
            </a:r>
            <a:r>
              <a:rPr lang="fr-FR" dirty="0" err="1"/>
              <a:t>Montesinos</a:t>
            </a:r>
            <a:r>
              <a:rPr lang="fr-FR" dirty="0"/>
              <a:t>, CERN, Geneva, </a:t>
            </a:r>
            <a:r>
              <a:rPr lang="fr-FR" dirty="0" err="1"/>
              <a:t>Switzerland</a:t>
            </a:r>
            <a:endParaRPr lang="fr-FR" dirty="0"/>
          </a:p>
          <a:p>
            <a:r>
              <a:rPr lang="fr-FR" dirty="0"/>
              <a:t>[2] </a:t>
            </a:r>
            <a:r>
              <a:rPr lang="fr-FR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Y. Kalboussi et al. </a:t>
            </a:r>
            <a:r>
              <a:rPr lang="fr-FR" b="0" i="0" dirty="0" err="1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Multipacting</a:t>
            </a:r>
            <a:r>
              <a:rPr lang="fr-FR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 mitigation by </a:t>
            </a:r>
            <a:r>
              <a:rPr lang="fr-FR" b="0" i="0" dirty="0" err="1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atomic</a:t>
            </a:r>
            <a:r>
              <a:rPr lang="fr-FR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 layer </a:t>
            </a:r>
            <a:r>
              <a:rPr lang="fr-FR" b="0" i="0" dirty="0" err="1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deposition</a:t>
            </a:r>
            <a:r>
              <a:rPr lang="fr-FR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: The case </a:t>
            </a:r>
            <a:r>
              <a:rPr lang="fr-FR" b="0" i="0" dirty="0" err="1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study</a:t>
            </a:r>
            <a:r>
              <a:rPr lang="fr-FR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 of titanium </a:t>
            </a:r>
            <a:r>
              <a:rPr lang="fr-FR" b="0" i="0" dirty="0" err="1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nitride</a:t>
            </a:r>
            <a:r>
              <a:rPr lang="fr-FR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. </a:t>
            </a:r>
            <a:r>
              <a:rPr lang="fr-FR" b="0" i="1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J. </a:t>
            </a:r>
            <a:r>
              <a:rPr lang="fr-FR" b="0" i="1" dirty="0" err="1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Appl</a:t>
            </a:r>
            <a:r>
              <a:rPr lang="fr-FR" b="0" i="1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. Phys.</a:t>
            </a:r>
            <a:r>
              <a:rPr lang="fr-FR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 28 August 2024; 136 (8): 085306. </a:t>
            </a:r>
            <a:r>
              <a:rPr lang="fr-FR" b="0" i="0" u="none" strike="noStrike" dirty="0">
                <a:solidFill>
                  <a:srgbClr val="0066CC"/>
                </a:solidFill>
                <a:effectLst/>
                <a:latin typeface="Helvetica" panose="020B0604020202020204" pitchFamily="34" charset="0"/>
                <a:hlinkClick r:id="rId2"/>
              </a:rPr>
              <a:t>https://doi.org/10.1063/5.0221943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D8B0AE-D7C7-468B-9118-89491C60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67255C-9E2E-4D50-80C8-9475BD2A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 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220122C7-A5F3-4BE2-A693-37F3774C3E3E}"/>
              </a:ext>
            </a:extLst>
          </p:cNvPr>
          <p:cNvSpPr txBox="1">
            <a:spLocks/>
          </p:cNvSpPr>
          <p:nvPr/>
        </p:nvSpPr>
        <p:spPr>
          <a:xfrm>
            <a:off x="4295235" y="6448143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06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B930A7-E2D9-4050-BB66-86696C48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5600" y="6500390"/>
            <a:ext cx="2617972" cy="260632"/>
          </a:xfrm>
        </p:spPr>
        <p:txBody>
          <a:bodyPr/>
          <a:lstStyle/>
          <a:p>
            <a:r>
              <a:rPr lang="en-US" dirty="0"/>
              <a:t>TTC meeting 2026 10/06/2026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F49984-C3BF-4FEE-87FF-702297A6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D0428E-D8EB-4032-A512-4B7C87FF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26" y="227294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/>
              <a:t>ICONE : New french neutrons source for </a:t>
            </a:r>
            <a:r>
              <a:rPr lang="fr-FR" dirty="0" err="1"/>
              <a:t>Material</a:t>
            </a:r>
            <a:r>
              <a:rPr lang="fr-FR" dirty="0"/>
              <a:t> sciences 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67C1815-401A-4C85-AA14-8B2E411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522" r="1458"/>
          <a:stretch/>
        </p:blipFill>
        <p:spPr>
          <a:xfrm>
            <a:off x="5787588" y="2217037"/>
            <a:ext cx="6201426" cy="417119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B8E6316-380C-4224-8333-D077141D3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144" y="927131"/>
            <a:ext cx="6921856" cy="101605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05AC3B90-B23C-4B6A-BD8A-4AF68F66DAB2}"/>
              </a:ext>
            </a:extLst>
          </p:cNvPr>
          <p:cNvSpPr txBox="1"/>
          <p:nvPr/>
        </p:nvSpPr>
        <p:spPr>
          <a:xfrm>
            <a:off x="423426" y="1372975"/>
            <a:ext cx="48467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E60019"/>
                </a:solidFill>
              </a:rPr>
              <a:t>Key Facility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Accelerator:</a:t>
            </a:r>
            <a:r>
              <a:rPr lang="fr-FR" dirty="0"/>
              <a:t> 25 MeV, 80 mA  at 6% </a:t>
            </a:r>
            <a:r>
              <a:rPr lang="fr-FR" dirty="0" err="1"/>
              <a:t>duty</a:t>
            </a:r>
            <a:r>
              <a:rPr lang="fr-FR" dirty="0"/>
              <a:t> cycles </a:t>
            </a:r>
            <a:r>
              <a:rPr lang="fr-FR" dirty="0" err="1"/>
              <a:t>low-energy</a:t>
            </a:r>
            <a:r>
              <a:rPr lang="fr-FR" dirty="0"/>
              <a:t> proton </a:t>
            </a:r>
            <a:r>
              <a:rPr lang="fr-FR" dirty="0" err="1"/>
              <a:t>accelerator</a:t>
            </a:r>
            <a:r>
              <a:rPr lang="fr-F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Neutron Source:</a:t>
            </a:r>
            <a:r>
              <a:rPr lang="fr-FR" dirty="0"/>
              <a:t> Cold and thermal neutron production </a:t>
            </a:r>
            <a:r>
              <a:rPr lang="fr-FR" dirty="0" err="1"/>
              <a:t>using</a:t>
            </a:r>
            <a:r>
              <a:rPr lang="fr-FR" dirty="0"/>
              <a:t> Be </a:t>
            </a:r>
            <a:r>
              <a:rPr lang="fr-FR" dirty="0" err="1"/>
              <a:t>targets</a:t>
            </a:r>
            <a:r>
              <a:rPr lang="fr-FR" dirty="0"/>
              <a:t> and </a:t>
            </a:r>
            <a:r>
              <a:rPr lang="fr-FR" dirty="0" err="1"/>
              <a:t>moderator-reflector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Instrument Suite:</a:t>
            </a:r>
            <a:r>
              <a:rPr lang="fr-FR" dirty="0"/>
              <a:t> Diffraction, </a:t>
            </a:r>
            <a:r>
              <a:rPr lang="fr-FR" dirty="0" err="1"/>
              <a:t>imaging</a:t>
            </a:r>
            <a:r>
              <a:rPr lang="fr-FR" dirty="0"/>
              <a:t>, </a:t>
            </a:r>
            <a:r>
              <a:rPr lang="fr-FR" dirty="0" err="1"/>
              <a:t>reflectometry</a:t>
            </a:r>
            <a:r>
              <a:rPr lang="fr-FR" dirty="0"/>
              <a:t>, </a:t>
            </a:r>
            <a:r>
              <a:rPr lang="fr-FR" dirty="0" err="1"/>
              <a:t>spectroscopy</a:t>
            </a:r>
            <a:r>
              <a:rPr lang="fr-F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err="1"/>
              <a:t>Supporting</a:t>
            </a:r>
            <a:r>
              <a:rPr lang="fr-FR" b="1" dirty="0"/>
              <a:t> </a:t>
            </a:r>
            <a:r>
              <a:rPr lang="fr-FR" b="1" dirty="0" err="1"/>
              <a:t>Capabilities</a:t>
            </a:r>
            <a:r>
              <a:rPr lang="fr-FR" b="1" dirty="0"/>
              <a:t>:</a:t>
            </a:r>
            <a:r>
              <a:rPr lang="fr-FR" dirty="0"/>
              <a:t> Advanced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r>
              <a:rPr lang="fr-FR" dirty="0"/>
              <a:t>, </a:t>
            </a:r>
            <a:r>
              <a:rPr lang="fr-FR" dirty="0" err="1"/>
              <a:t>complementary</a:t>
            </a:r>
            <a:r>
              <a:rPr lang="fr-FR" dirty="0"/>
              <a:t> </a:t>
            </a:r>
            <a:r>
              <a:rPr lang="fr-FR" dirty="0" err="1"/>
              <a:t>characterization</a:t>
            </a:r>
            <a:r>
              <a:rPr lang="fr-FR" dirty="0"/>
              <a:t> techniques, and AI-</a:t>
            </a:r>
            <a:r>
              <a:rPr lang="fr-FR" dirty="0" err="1"/>
              <a:t>driven</a:t>
            </a:r>
            <a:r>
              <a:rPr lang="fr-FR" dirty="0"/>
              <a:t> data analysis. </a:t>
            </a:r>
          </a:p>
          <a:p>
            <a:endParaRPr lang="fr-FR" b="1" dirty="0"/>
          </a:p>
          <a:p>
            <a:r>
              <a:rPr lang="fr-FR" sz="2000" b="1" dirty="0">
                <a:solidFill>
                  <a:srgbClr val="00B050"/>
                </a:solidFill>
              </a:rPr>
              <a:t>First </a:t>
            </a:r>
            <a:r>
              <a:rPr lang="fr-FR" sz="2000" b="1" dirty="0" err="1">
                <a:solidFill>
                  <a:srgbClr val="00B050"/>
                </a:solidFill>
              </a:rPr>
              <a:t>beam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is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expected</a:t>
            </a:r>
            <a:r>
              <a:rPr lang="fr-FR" sz="2000" b="1" dirty="0">
                <a:solidFill>
                  <a:srgbClr val="00B050"/>
                </a:solidFill>
              </a:rPr>
              <a:t> in 2033 and </a:t>
            </a:r>
            <a:r>
              <a:rPr lang="fr-FR" sz="2000" b="1" dirty="0" err="1">
                <a:solidFill>
                  <a:srgbClr val="00B050"/>
                </a:solidFill>
              </a:rPr>
              <a:t>will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err="1">
                <a:solidFill>
                  <a:srgbClr val="00B050"/>
                </a:solidFill>
              </a:rPr>
              <a:t>installed</a:t>
            </a:r>
            <a:r>
              <a:rPr lang="fr-FR" sz="2000" b="1" dirty="0">
                <a:solidFill>
                  <a:srgbClr val="00B050"/>
                </a:solidFill>
              </a:rPr>
              <a:t> at CEA saclay</a:t>
            </a:r>
          </a:p>
        </p:txBody>
      </p:sp>
    </p:spTree>
    <p:extLst>
      <p:ext uri="{BB962C8B-B14F-4D97-AF65-F5344CB8AC3E}">
        <p14:creationId xmlns:p14="http://schemas.microsoft.com/office/powerpoint/2010/main" val="40849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92B580-8A08-4B96-8FB4-1E14A036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B0D31A8-9AE5-49E6-B1C0-AB193ACE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0" y="170352"/>
            <a:ext cx="10728325" cy="871827"/>
          </a:xfrm>
        </p:spPr>
        <p:txBody>
          <a:bodyPr/>
          <a:lstStyle/>
          <a:p>
            <a:r>
              <a:rPr lang="fr-FR" dirty="0"/>
              <a:t>The LINAC </a:t>
            </a:r>
            <a:r>
              <a:rPr lang="fr-FR" dirty="0" err="1"/>
              <a:t>designed</a:t>
            </a:r>
            <a:r>
              <a:rPr lang="fr-FR" dirty="0"/>
              <a:t> by CEA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41298AA-9E5D-4E51-A60D-9904B74493E4}"/>
              </a:ext>
            </a:extLst>
          </p:cNvPr>
          <p:cNvGrpSpPr/>
          <p:nvPr/>
        </p:nvGrpSpPr>
        <p:grpSpPr>
          <a:xfrm>
            <a:off x="507980" y="1042179"/>
            <a:ext cx="10554545" cy="1569215"/>
            <a:chOff x="283114" y="1583103"/>
            <a:chExt cx="11368419" cy="174726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86E6144-5029-4D7D-B0B8-63463C93D526}"/>
                </a:ext>
              </a:extLst>
            </p:cNvPr>
            <p:cNvGrpSpPr/>
            <p:nvPr/>
          </p:nvGrpSpPr>
          <p:grpSpPr>
            <a:xfrm>
              <a:off x="447524" y="1583103"/>
              <a:ext cx="11204009" cy="1747266"/>
              <a:chOff x="251520" y="1268760"/>
              <a:chExt cx="8580954" cy="1747266"/>
            </a:xfrm>
          </p:grpSpPr>
          <p:sp>
            <p:nvSpPr>
              <p:cNvPr id="12" name="Cylindre 11">
                <a:extLst>
                  <a:ext uri="{FF2B5EF4-FFF2-40B4-BE49-F238E27FC236}">
                    <a16:creationId xmlns:a16="http://schemas.microsoft.com/office/drawing/2014/main" id="{1C464D48-0D66-47C9-8EB7-B48A12A660B0}"/>
                  </a:ext>
                </a:extLst>
              </p:cNvPr>
              <p:cNvSpPr/>
              <p:nvPr/>
            </p:nvSpPr>
            <p:spPr>
              <a:xfrm rot="5400000">
                <a:off x="395536" y="1126573"/>
                <a:ext cx="864096" cy="1152128"/>
              </a:xfrm>
              <a:prstGeom prst="can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0E6C9788-2F99-4EA7-9B0F-C2B059F27CDD}"/>
                  </a:ext>
                </a:extLst>
              </p:cNvPr>
              <p:cNvGrpSpPr/>
              <p:nvPr/>
            </p:nvGrpSpPr>
            <p:grpSpPr>
              <a:xfrm>
                <a:off x="1343900" y="1268760"/>
                <a:ext cx="923844" cy="873168"/>
                <a:chOff x="1511660" y="4185084"/>
                <a:chExt cx="936104" cy="720080"/>
              </a:xfr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grpSpPr>
            <p:sp>
              <p:nvSpPr>
                <p:cNvPr id="33" name="Cylindre 32">
                  <a:extLst>
                    <a:ext uri="{FF2B5EF4-FFF2-40B4-BE49-F238E27FC236}">
                      <a16:creationId xmlns:a16="http://schemas.microsoft.com/office/drawing/2014/main" id="{6A5593B1-9984-48B9-BD19-816352F9241E}"/>
                    </a:ext>
                  </a:extLst>
                </p:cNvPr>
                <p:cNvSpPr/>
                <p:nvPr/>
              </p:nvSpPr>
              <p:spPr>
                <a:xfrm rot="5400000">
                  <a:off x="1619672" y="4077072"/>
                  <a:ext cx="720080" cy="936104"/>
                </a:xfrm>
                <a:prstGeom prst="can">
                  <a:avLst/>
                </a:prstGeom>
                <a:grp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ZoneTexte 79">
                  <a:extLst>
                    <a:ext uri="{FF2B5EF4-FFF2-40B4-BE49-F238E27FC236}">
                      <a16:creationId xmlns:a16="http://schemas.microsoft.com/office/drawing/2014/main" id="{18CD3C71-9197-42C6-B880-61567EE7A679}"/>
                    </a:ext>
                  </a:extLst>
                </p:cNvPr>
                <p:cNvSpPr txBox="1"/>
                <p:nvPr/>
              </p:nvSpPr>
              <p:spPr>
                <a:xfrm>
                  <a:off x="1717133" y="4374337"/>
                  <a:ext cx="394208" cy="31087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LET</a:t>
                  </a:r>
                </a:p>
              </p:txBody>
            </p:sp>
          </p:grpSp>
          <p:sp>
            <p:nvSpPr>
              <p:cNvPr id="14" name="Cylindre 13">
                <a:extLst>
                  <a:ext uri="{FF2B5EF4-FFF2-40B4-BE49-F238E27FC236}">
                    <a16:creationId xmlns:a16="http://schemas.microsoft.com/office/drawing/2014/main" id="{77CCBA33-B605-401D-80F3-58C96A6ECFDC}"/>
                  </a:ext>
                </a:extLst>
              </p:cNvPr>
              <p:cNvSpPr/>
              <p:nvPr/>
            </p:nvSpPr>
            <p:spPr>
              <a:xfrm rot="5400000">
                <a:off x="2357035" y="1124306"/>
                <a:ext cx="873169" cy="1181819"/>
              </a:xfrm>
              <a:prstGeom prst="can">
                <a:avLst/>
              </a:prstGeom>
              <a:gradFill flip="none" rotWithShape="1">
                <a:gsLst>
                  <a:gs pos="0">
                    <a:srgbClr val="FAB45F">
                      <a:lumMod val="75000"/>
                      <a:shade val="30000"/>
                      <a:satMod val="115000"/>
                    </a:srgbClr>
                  </a:gs>
                  <a:gs pos="50000">
                    <a:srgbClr val="FAB45F">
                      <a:lumMod val="75000"/>
                      <a:shade val="67500"/>
                      <a:satMod val="115000"/>
                    </a:srgbClr>
                  </a:gs>
                  <a:gs pos="100000">
                    <a:srgbClr val="FAB45F">
                      <a:lumMod val="75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ZoneTexte 60">
                <a:extLst>
                  <a:ext uri="{FF2B5EF4-FFF2-40B4-BE49-F238E27FC236}">
                    <a16:creationId xmlns:a16="http://schemas.microsoft.com/office/drawing/2014/main" id="{805BAE86-3B95-4630-9C6E-AE631414B582}"/>
                  </a:ext>
                </a:extLst>
              </p:cNvPr>
              <p:cNvSpPr txBox="1"/>
              <p:nvPr/>
            </p:nvSpPr>
            <p:spPr>
              <a:xfrm>
                <a:off x="337315" y="1379314"/>
                <a:ext cx="8144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r>
                  <a:rPr lang="fr-FR" sz="16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Ion source</a:t>
                </a:r>
              </a:p>
            </p:txBody>
          </p:sp>
          <p:sp>
            <p:nvSpPr>
              <p:cNvPr id="16" name="ZoneTexte 61">
                <a:extLst>
                  <a:ext uri="{FF2B5EF4-FFF2-40B4-BE49-F238E27FC236}">
                    <a16:creationId xmlns:a16="http://schemas.microsoft.com/office/drawing/2014/main" id="{BDC0FAF3-8A86-4E60-80F0-145D9FDC7355}"/>
                  </a:ext>
                </a:extLst>
              </p:cNvPr>
              <p:cNvSpPr txBox="1"/>
              <p:nvPr/>
            </p:nvSpPr>
            <p:spPr>
              <a:xfrm>
                <a:off x="1106983" y="2614903"/>
                <a:ext cx="593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fr-FR" sz="18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75keV</a:t>
                </a:r>
              </a:p>
            </p:txBody>
          </p:sp>
          <p:sp>
            <p:nvSpPr>
              <p:cNvPr id="17" name="ZoneTexte 62">
                <a:extLst>
                  <a:ext uri="{FF2B5EF4-FFF2-40B4-BE49-F238E27FC236}">
                    <a16:creationId xmlns:a16="http://schemas.microsoft.com/office/drawing/2014/main" id="{C298E5BB-169D-46E1-A48B-8A04A15DC6F9}"/>
                  </a:ext>
                </a:extLst>
              </p:cNvPr>
              <p:cNvSpPr txBox="1"/>
              <p:nvPr/>
            </p:nvSpPr>
            <p:spPr>
              <a:xfrm>
                <a:off x="3101850" y="2646694"/>
                <a:ext cx="844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fr-FR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3.62</a:t>
                </a:r>
                <a:r>
                  <a:rPr lang="fr-FR" sz="18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MeV</a:t>
                </a:r>
              </a:p>
            </p:txBody>
          </p:sp>
          <p:sp>
            <p:nvSpPr>
              <p:cNvPr id="18" name="ZoneTexte 63">
                <a:extLst>
                  <a:ext uri="{FF2B5EF4-FFF2-40B4-BE49-F238E27FC236}">
                    <a16:creationId xmlns:a16="http://schemas.microsoft.com/office/drawing/2014/main" id="{666FB5BC-F07A-4377-B25A-638845E0F3F2}"/>
                  </a:ext>
                </a:extLst>
              </p:cNvPr>
              <p:cNvSpPr txBox="1"/>
              <p:nvPr/>
            </p:nvSpPr>
            <p:spPr>
              <a:xfrm>
                <a:off x="5817347" y="2594152"/>
                <a:ext cx="708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fr-FR" sz="18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25 MeV</a:t>
                </a:r>
              </a:p>
            </p:txBody>
          </p:sp>
          <p:sp>
            <p:nvSpPr>
              <p:cNvPr id="19" name="ZoneTexte 64">
                <a:extLst>
                  <a:ext uri="{FF2B5EF4-FFF2-40B4-BE49-F238E27FC236}">
                    <a16:creationId xmlns:a16="http://schemas.microsoft.com/office/drawing/2014/main" id="{386065A2-D3E0-42F2-B323-3D4CD9677010}"/>
                  </a:ext>
                </a:extLst>
              </p:cNvPr>
              <p:cNvSpPr txBox="1"/>
              <p:nvPr/>
            </p:nvSpPr>
            <p:spPr>
              <a:xfrm>
                <a:off x="6709377" y="255657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fr-FR" sz="1800" b="1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1CD4B84B-0D2A-4058-9112-9B2E7C35F37E}"/>
                  </a:ext>
                </a:extLst>
              </p:cNvPr>
              <p:cNvCxnSpPr/>
              <p:nvPr/>
            </p:nvCxnSpPr>
            <p:spPr>
              <a:xfrm flipV="1">
                <a:off x="395536" y="2558464"/>
                <a:ext cx="8436938" cy="4762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91C3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C9276D08-2109-479E-A66B-9B388DF17165}"/>
                  </a:ext>
                </a:extLst>
              </p:cNvPr>
              <p:cNvCxnSpPr/>
              <p:nvPr/>
            </p:nvCxnSpPr>
            <p:spPr>
              <a:xfrm flipH="1">
                <a:off x="1366717" y="2198368"/>
                <a:ext cx="3582" cy="4542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93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05C71C01-5A24-4690-8209-9973A1EE27CB}"/>
                  </a:ext>
                </a:extLst>
              </p:cNvPr>
              <p:cNvCxnSpPr/>
              <p:nvPr/>
            </p:nvCxnSpPr>
            <p:spPr>
              <a:xfrm flipH="1">
                <a:off x="3370135" y="2198368"/>
                <a:ext cx="3582" cy="4542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93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5480BE02-7981-432C-9624-DEBC16535AC5}"/>
                  </a:ext>
                </a:extLst>
              </p:cNvPr>
              <p:cNvCxnSpPr/>
              <p:nvPr/>
            </p:nvCxnSpPr>
            <p:spPr>
              <a:xfrm flipH="1">
                <a:off x="6099465" y="2179461"/>
                <a:ext cx="3582" cy="4542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93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13864D66-BDA8-4939-ABC4-A2C1C0C9248F}"/>
                  </a:ext>
                </a:extLst>
              </p:cNvPr>
              <p:cNvCxnSpPr/>
              <p:nvPr/>
            </p:nvCxnSpPr>
            <p:spPr>
              <a:xfrm flipH="1">
                <a:off x="8548781" y="2173559"/>
                <a:ext cx="3582" cy="4542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937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CACE34C1-DDEB-43F3-A968-078E9F2CCCBE}"/>
                  </a:ext>
                </a:extLst>
              </p:cNvPr>
              <p:cNvGrpSpPr/>
              <p:nvPr/>
            </p:nvGrpSpPr>
            <p:grpSpPr>
              <a:xfrm>
                <a:off x="3318988" y="1278631"/>
                <a:ext cx="923844" cy="873168"/>
                <a:chOff x="2704553" y="4193224"/>
                <a:chExt cx="936104" cy="720080"/>
              </a:xfrm>
              <a:gradFill flip="none" rotWithShape="1">
                <a:gsLst>
                  <a:gs pos="0">
                    <a:srgbClr val="781469">
                      <a:lumMod val="20000"/>
                      <a:lumOff val="80000"/>
                    </a:srgbClr>
                  </a:gs>
                  <a:gs pos="50000">
                    <a:srgbClr val="781469">
                      <a:lumMod val="60000"/>
                      <a:lumOff val="40000"/>
                    </a:srgbClr>
                  </a:gs>
                  <a:gs pos="100000">
                    <a:srgbClr val="781469">
                      <a:lumMod val="20000"/>
                      <a:lumOff val="80000"/>
                    </a:srgbClr>
                  </a:gs>
                </a:gsLst>
                <a:lin ang="18900000" scaled="1"/>
                <a:tileRect/>
              </a:gradFill>
            </p:grpSpPr>
            <p:sp>
              <p:nvSpPr>
                <p:cNvPr id="31" name="Cylindre 30">
                  <a:extLst>
                    <a:ext uri="{FF2B5EF4-FFF2-40B4-BE49-F238E27FC236}">
                      <a16:creationId xmlns:a16="http://schemas.microsoft.com/office/drawing/2014/main" id="{E7A36198-46D3-49BA-8C42-E362AC6CD452}"/>
                    </a:ext>
                  </a:extLst>
                </p:cNvPr>
                <p:cNvSpPr/>
                <p:nvPr/>
              </p:nvSpPr>
              <p:spPr>
                <a:xfrm rot="5400000">
                  <a:off x="2812565" y="4085212"/>
                  <a:ext cx="720080" cy="936104"/>
                </a:xfrm>
                <a:prstGeom prst="can">
                  <a:avLst/>
                </a:prstGeom>
                <a:grp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ZoneTexte 77">
                  <a:extLst>
                    <a:ext uri="{FF2B5EF4-FFF2-40B4-BE49-F238E27FC236}">
                      <a16:creationId xmlns:a16="http://schemas.microsoft.com/office/drawing/2014/main" id="{8FCA8B69-A777-40BF-8052-F98E7B29BA37}"/>
                    </a:ext>
                  </a:extLst>
                </p:cNvPr>
                <p:cNvSpPr txBox="1"/>
                <p:nvPr/>
              </p:nvSpPr>
              <p:spPr>
                <a:xfrm>
                  <a:off x="2842108" y="4374337"/>
                  <a:ext cx="483984" cy="31087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1600" b="1" kern="0" dirty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M</a:t>
                  </a:r>
                  <a:r>
                    <a: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ET</a:t>
                  </a:r>
                </a:p>
              </p:txBody>
            </p:sp>
          </p:grpSp>
          <p:sp>
            <p:nvSpPr>
              <p:cNvPr id="26" name="Cylindre 25">
                <a:extLst>
                  <a:ext uri="{FF2B5EF4-FFF2-40B4-BE49-F238E27FC236}">
                    <a16:creationId xmlns:a16="http://schemas.microsoft.com/office/drawing/2014/main" id="{7F2F4E28-B4A1-411C-BA8A-AA61B87B7B03}"/>
                  </a:ext>
                </a:extLst>
              </p:cNvPr>
              <p:cNvSpPr/>
              <p:nvPr/>
            </p:nvSpPr>
            <p:spPr>
              <a:xfrm rot="5400000">
                <a:off x="4717442" y="747025"/>
                <a:ext cx="864095" cy="1944215"/>
              </a:xfrm>
              <a:prstGeom prst="can">
                <a:avLst/>
              </a:prstGeom>
              <a:gradFill flip="none" rotWithShape="1">
                <a:gsLst>
                  <a:gs pos="0">
                    <a:srgbClr val="87000A">
                      <a:lumMod val="40000"/>
                      <a:lumOff val="60000"/>
                      <a:shade val="30000"/>
                      <a:satMod val="115000"/>
                    </a:srgbClr>
                  </a:gs>
                  <a:gs pos="50000">
                    <a:srgbClr val="87000A">
                      <a:lumMod val="40000"/>
                      <a:lumOff val="60000"/>
                      <a:shade val="67500"/>
                      <a:satMod val="115000"/>
                    </a:srgbClr>
                  </a:gs>
                  <a:gs pos="100000">
                    <a:srgbClr val="87000A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ZoneTexte 72">
                <a:extLst>
                  <a:ext uri="{FF2B5EF4-FFF2-40B4-BE49-F238E27FC236}">
                    <a16:creationId xmlns:a16="http://schemas.microsoft.com/office/drawing/2014/main" id="{8C4FC161-B283-4A99-9F94-E5A631ADB375}"/>
                  </a:ext>
                </a:extLst>
              </p:cNvPr>
              <p:cNvSpPr txBox="1"/>
              <p:nvPr/>
            </p:nvSpPr>
            <p:spPr>
              <a:xfrm>
                <a:off x="4830143" y="1449312"/>
                <a:ext cx="499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r>
                  <a:rPr lang="fr-FR" sz="16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DTL</a:t>
                </a:r>
              </a:p>
            </p:txBody>
          </p:sp>
          <p:sp>
            <p:nvSpPr>
              <p:cNvPr id="28" name="ZoneTexte 73">
                <a:extLst>
                  <a:ext uri="{FF2B5EF4-FFF2-40B4-BE49-F238E27FC236}">
                    <a16:creationId xmlns:a16="http://schemas.microsoft.com/office/drawing/2014/main" id="{32548D74-FFC9-48B1-8AF4-CEBEA8FBFDE3}"/>
                  </a:ext>
                </a:extLst>
              </p:cNvPr>
              <p:cNvSpPr txBox="1"/>
              <p:nvPr/>
            </p:nvSpPr>
            <p:spPr>
              <a:xfrm>
                <a:off x="2438305" y="1545938"/>
                <a:ext cx="534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r>
                  <a:rPr lang="fr-FR" sz="16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RFQ</a:t>
                </a:r>
              </a:p>
            </p:txBody>
          </p:sp>
          <p:sp>
            <p:nvSpPr>
              <p:cNvPr id="29" name="Cylindre 28">
                <a:extLst>
                  <a:ext uri="{FF2B5EF4-FFF2-40B4-BE49-F238E27FC236}">
                    <a16:creationId xmlns:a16="http://schemas.microsoft.com/office/drawing/2014/main" id="{40C4E3F4-745D-490A-A7E1-5E71774F95CA}"/>
                  </a:ext>
                </a:extLst>
              </p:cNvPr>
              <p:cNvSpPr/>
              <p:nvPr/>
            </p:nvSpPr>
            <p:spPr>
              <a:xfrm rot="5400000">
                <a:off x="6548751" y="798697"/>
                <a:ext cx="864095" cy="1848300"/>
              </a:xfrm>
              <a:prstGeom prst="can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CC3DDA-0B84-44B4-9A58-1B6EA6BB2BFE}"/>
                  </a:ext>
                </a:extLst>
              </p:cNvPr>
              <p:cNvSpPr/>
              <p:nvPr/>
            </p:nvSpPr>
            <p:spPr>
              <a:xfrm>
                <a:off x="6790451" y="1523970"/>
                <a:ext cx="502770" cy="411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/>
                <a:r>
                  <a:rPr lang="fr-FR" sz="18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HET </a:t>
                </a:r>
              </a:p>
            </p:txBody>
          </p:sp>
        </p:grpSp>
        <p:sp>
          <p:nvSpPr>
            <p:cNvPr id="8" name="ZoneTexte 53">
              <a:extLst>
                <a:ext uri="{FF2B5EF4-FFF2-40B4-BE49-F238E27FC236}">
                  <a16:creationId xmlns:a16="http://schemas.microsoft.com/office/drawing/2014/main" id="{A0410ABB-6F2D-467C-9AFC-EC33BEEDCA77}"/>
                </a:ext>
              </a:extLst>
            </p:cNvPr>
            <p:cNvSpPr txBox="1"/>
            <p:nvPr/>
          </p:nvSpPr>
          <p:spPr>
            <a:xfrm>
              <a:off x="283114" y="2949550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r-FR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80 mA</a:t>
              </a:r>
              <a:endParaRPr lang="fr-FR" sz="18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DA4F73B-FEFB-4E48-9A37-D82C43728864}"/>
                </a:ext>
              </a:extLst>
            </p:cNvPr>
            <p:cNvCxnSpPr/>
            <p:nvPr/>
          </p:nvCxnSpPr>
          <p:spPr>
            <a:xfrm flipH="1">
              <a:off x="639313" y="2525374"/>
              <a:ext cx="4677" cy="454296"/>
            </a:xfrm>
            <a:prstGeom prst="line">
              <a:avLst/>
            </a:prstGeom>
            <a:noFill/>
            <a:ln w="38100" cap="flat" cmpd="sng" algn="ctr">
              <a:solidFill>
                <a:srgbClr val="006937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" name="Cylindre 9">
              <a:extLst>
                <a:ext uri="{FF2B5EF4-FFF2-40B4-BE49-F238E27FC236}">
                  <a16:creationId xmlns:a16="http://schemas.microsoft.com/office/drawing/2014/main" id="{227FDB29-C617-49B2-8044-D034363EC17F}"/>
                </a:ext>
              </a:extLst>
            </p:cNvPr>
            <p:cNvSpPr/>
            <p:nvPr/>
          </p:nvSpPr>
          <p:spPr>
            <a:xfrm rot="5400000">
              <a:off x="10430965" y="1557285"/>
              <a:ext cx="864095" cy="981573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B27F7E-3BF2-4AD8-9387-576ED35F6B68}"/>
                </a:ext>
              </a:extLst>
            </p:cNvPr>
            <p:cNvSpPr/>
            <p:nvPr/>
          </p:nvSpPr>
          <p:spPr>
            <a:xfrm>
              <a:off x="10388931" y="1863405"/>
              <a:ext cx="774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fr-FR" sz="18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Target</a:t>
              </a:r>
            </a:p>
          </p:txBody>
        </p: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3FAE29EE-41B9-4B38-A7D8-EEEC3F368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00" y="2760991"/>
            <a:ext cx="2379500" cy="284234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85B79B1-81C4-4C45-A947-5EC09004D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4642" y="2943911"/>
            <a:ext cx="1978435" cy="2745270"/>
          </a:xfrm>
          <a:prstGeom prst="rect">
            <a:avLst/>
          </a:prstGeom>
        </p:spPr>
      </p:pic>
      <p:pic>
        <p:nvPicPr>
          <p:cNvPr id="2050" name="Image 2">
            <a:extLst>
              <a:ext uri="{FF2B5EF4-FFF2-40B4-BE49-F238E27FC236}">
                <a16:creationId xmlns:a16="http://schemas.microsoft.com/office/drawing/2014/main" id="{05F19B2D-AFA5-4D68-8010-2DAFD958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5" y="2851831"/>
            <a:ext cx="4655903" cy="352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lèche vers le bas 2">
            <a:extLst>
              <a:ext uri="{FF2B5EF4-FFF2-40B4-BE49-F238E27FC236}">
                <a16:creationId xmlns:a16="http://schemas.microsoft.com/office/drawing/2014/main" id="{EF999C87-2971-4233-9654-BF465B8B2A87}"/>
              </a:ext>
            </a:extLst>
          </p:cNvPr>
          <p:cNvSpPr/>
          <p:nvPr/>
        </p:nvSpPr>
        <p:spPr>
          <a:xfrm rot="2948648">
            <a:off x="5353597" y="1513751"/>
            <a:ext cx="484632" cy="2623168"/>
          </a:xfrm>
          <a:prstGeom prst="downArrow">
            <a:avLst>
              <a:gd name="adj1" fmla="val 50000"/>
              <a:gd name="adj2" fmla="val 48055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60019"/>
              </a:solidFill>
            </a:endParaRPr>
          </a:p>
        </p:txBody>
      </p:sp>
      <p:sp>
        <p:nvSpPr>
          <p:cNvPr id="41" name="Flèche vers le bas 2">
            <a:extLst>
              <a:ext uri="{FF2B5EF4-FFF2-40B4-BE49-F238E27FC236}">
                <a16:creationId xmlns:a16="http://schemas.microsoft.com/office/drawing/2014/main" id="{85F57B7C-2D9B-4733-BFE4-B62D25DF3E6D}"/>
              </a:ext>
            </a:extLst>
          </p:cNvPr>
          <p:cNvSpPr/>
          <p:nvPr/>
        </p:nvSpPr>
        <p:spPr>
          <a:xfrm rot="16200000">
            <a:off x="5853684" y="3834095"/>
            <a:ext cx="484632" cy="1072374"/>
          </a:xfrm>
          <a:prstGeom prst="downArrow">
            <a:avLst>
              <a:gd name="adj1" fmla="val 50000"/>
              <a:gd name="adj2" fmla="val 48055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60019"/>
              </a:solidFill>
            </a:endParaRPr>
          </a:p>
        </p:txBody>
      </p:sp>
      <p:sp>
        <p:nvSpPr>
          <p:cNvPr id="42" name="Espace réservé de la date 2">
            <a:extLst>
              <a:ext uri="{FF2B5EF4-FFF2-40B4-BE49-F238E27FC236}">
                <a16:creationId xmlns:a16="http://schemas.microsoft.com/office/drawing/2014/main" id="{06D08595-D8F6-4C3D-9942-1EB46888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91466" y="6495777"/>
            <a:ext cx="2617972" cy="260632"/>
          </a:xfrm>
        </p:spPr>
        <p:txBody>
          <a:bodyPr/>
          <a:lstStyle/>
          <a:p>
            <a:r>
              <a:rPr lang="en-US" dirty="0"/>
              <a:t>TTC meeting 2026 10/06/2026</a:t>
            </a: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77304C4-5CAF-474D-A9B1-C850AB4510B5}"/>
              </a:ext>
            </a:extLst>
          </p:cNvPr>
          <p:cNvSpPr txBox="1"/>
          <p:nvPr/>
        </p:nvSpPr>
        <p:spPr>
          <a:xfrm>
            <a:off x="894858" y="6052688"/>
            <a:ext cx="42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DTL </a:t>
            </a:r>
            <a:r>
              <a:rPr lang="fr-FR" b="1" dirty="0" err="1">
                <a:solidFill>
                  <a:srgbClr val="00B050"/>
                </a:solidFill>
              </a:rPr>
              <a:t>cavity</a:t>
            </a:r>
            <a:r>
              <a:rPr lang="fr-FR" b="1" dirty="0">
                <a:solidFill>
                  <a:srgbClr val="00B050"/>
                </a:solidFill>
              </a:rPr>
              <a:t> + RF coupler at 352 MHz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50A68D3-1628-4B20-A63B-2E7201C36313}"/>
              </a:ext>
            </a:extLst>
          </p:cNvPr>
          <p:cNvSpPr txBox="1"/>
          <p:nvPr/>
        </p:nvSpPr>
        <p:spPr>
          <a:xfrm>
            <a:off x="7807160" y="6035614"/>
            <a:ext cx="42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RF coupler at 352 MHz </a:t>
            </a:r>
          </a:p>
        </p:txBody>
      </p:sp>
    </p:spTree>
    <p:extLst>
      <p:ext uri="{BB962C8B-B14F-4D97-AF65-F5344CB8AC3E}">
        <p14:creationId xmlns:p14="http://schemas.microsoft.com/office/powerpoint/2010/main" val="151878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8B28A2-0D06-421B-9A28-E05BDC0B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AAEBBE0-C6C4-48EB-A2F1-3BD238AC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2" y="164273"/>
            <a:ext cx="10728325" cy="871827"/>
          </a:xfrm>
        </p:spPr>
        <p:txBody>
          <a:bodyPr>
            <a:normAutofit/>
          </a:bodyPr>
          <a:lstStyle/>
          <a:p>
            <a:r>
              <a:rPr lang="fr-FR" sz="4000" dirty="0" err="1"/>
              <a:t>Multipacting</a:t>
            </a:r>
            <a:r>
              <a:rPr lang="fr-FR" sz="4000" dirty="0"/>
              <a:t> in RF </a:t>
            </a:r>
            <a:r>
              <a:rPr lang="fr-FR" sz="4000" dirty="0" err="1"/>
              <a:t>couplers</a:t>
            </a:r>
            <a:r>
              <a:rPr lang="fr-FR" sz="40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661629-1F7D-4E40-ADA4-2B55ABC1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614" y="2893825"/>
            <a:ext cx="2088836" cy="28650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91369B-E8CD-475E-8CBB-C9A2B15B9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451" y="2706461"/>
            <a:ext cx="2513808" cy="33415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ECA99F9-0836-4324-940B-3E1255C8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8" y="2945077"/>
            <a:ext cx="2339628" cy="32464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7341869-6874-4EF5-A4B4-15EE6339907A}"/>
              </a:ext>
            </a:extLst>
          </p:cNvPr>
          <p:cNvSpPr txBox="1"/>
          <p:nvPr/>
        </p:nvSpPr>
        <p:spPr>
          <a:xfrm>
            <a:off x="532998" y="813358"/>
            <a:ext cx="11112712" cy="230832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Multipacting is a very detrimental phenomena to RF systems.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Near the ceramic window, RF-accelerated electrons strike the </a:t>
            </a:r>
            <a:r>
              <a:rPr lang="en-US" sz="2400" dirty="0" err="1"/>
              <a:t>Al₂O</a:t>
            </a:r>
            <a:r>
              <a:rPr lang="en-US" sz="2400" dirty="0"/>
              <a:t>₃ surface, generating secondary electrons and sustaining </a:t>
            </a:r>
            <a:r>
              <a:rPr lang="en-US" sz="2400" dirty="0" err="1"/>
              <a:t>multipacting</a:t>
            </a:r>
            <a:r>
              <a:rPr lang="en-US" sz="2400" dirty="0"/>
              <a:t> as the SEY of </a:t>
            </a:r>
            <a:r>
              <a:rPr lang="en-US" sz="2400" dirty="0" err="1"/>
              <a:t>Al₂O</a:t>
            </a:r>
            <a:r>
              <a:rPr lang="en-US" sz="2400" dirty="0"/>
              <a:t>₃ is ~ 4.5.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Coating with low SEY film such as </a:t>
            </a:r>
            <a:r>
              <a:rPr lang="en-US" sz="2400" dirty="0" err="1"/>
              <a:t>TiN</a:t>
            </a:r>
            <a:r>
              <a:rPr lang="en-US" sz="2400" dirty="0"/>
              <a:t> is an established solution.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792E26DC-57DF-4764-B498-C92CE6F87A80}"/>
              </a:ext>
            </a:extLst>
          </p:cNvPr>
          <p:cNvSpPr txBox="1">
            <a:spLocks/>
          </p:cNvSpPr>
          <p:nvPr/>
        </p:nvSpPr>
        <p:spPr>
          <a:xfrm>
            <a:off x="4165600" y="6500390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7BCF329-AB85-46DE-A4E9-B3EA089B0451}"/>
              </a:ext>
            </a:extLst>
          </p:cNvPr>
          <p:cNvCxnSpPr>
            <a:cxnSpLocks/>
          </p:cNvCxnSpPr>
          <p:nvPr/>
        </p:nvCxnSpPr>
        <p:spPr>
          <a:xfrm>
            <a:off x="2590800" y="5549900"/>
            <a:ext cx="24257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7E48AD2-6D49-4EB3-984E-15D3DE1057DB}"/>
              </a:ext>
            </a:extLst>
          </p:cNvPr>
          <p:cNvSpPr txBox="1"/>
          <p:nvPr/>
        </p:nvSpPr>
        <p:spPr>
          <a:xfrm>
            <a:off x="3314700" y="4720713"/>
            <a:ext cx="1701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Al₂O₃ ceramic </a:t>
            </a:r>
            <a:endParaRPr lang="fr-FR" sz="2000" b="1" dirty="0">
              <a:solidFill>
                <a:schemeClr val="accent5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6445DF-6A53-486F-94CE-8CC9A4442858}"/>
              </a:ext>
            </a:extLst>
          </p:cNvPr>
          <p:cNvSpPr txBox="1"/>
          <p:nvPr/>
        </p:nvSpPr>
        <p:spPr>
          <a:xfrm>
            <a:off x="8221424" y="5758875"/>
            <a:ext cx="276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Electron trajectoires Inside a power coupler [1]</a:t>
            </a:r>
          </a:p>
        </p:txBody>
      </p:sp>
    </p:spTree>
    <p:extLst>
      <p:ext uri="{BB962C8B-B14F-4D97-AF65-F5344CB8AC3E}">
        <p14:creationId xmlns:p14="http://schemas.microsoft.com/office/powerpoint/2010/main" val="375945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814704" y="935083"/>
            <a:ext cx="7382555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tested increasingly thicker TiN films ( by increasing the number of TiN ALD cycles ) deposited on 10 nm of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8475" t="9798" r="9293" b="1804"/>
          <a:stretch/>
        </p:blipFill>
        <p:spPr>
          <a:xfrm>
            <a:off x="671552" y="2096026"/>
            <a:ext cx="4967248" cy="40877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t="14435"/>
          <a:stretch/>
        </p:blipFill>
        <p:spPr>
          <a:xfrm>
            <a:off x="6091354" y="2003028"/>
            <a:ext cx="5981737" cy="391831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99959" y="6183803"/>
            <a:ext cx="101462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 window of 30- 50  cycles where the SEY is low and the TiN film resistance is high </a:t>
            </a:r>
            <a:r>
              <a:rPr lang="fr-FR" baseline="0" dirty="0"/>
              <a:t>[2]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94956" y="620286"/>
            <a:ext cx="3222051" cy="1277350"/>
            <a:chOff x="484844" y="2341483"/>
            <a:chExt cx="3250361" cy="1445348"/>
          </a:xfrm>
        </p:grpSpPr>
        <p:grpSp>
          <p:nvGrpSpPr>
            <p:cNvPr id="25" name="Groupe 24"/>
            <p:cNvGrpSpPr/>
            <p:nvPr/>
          </p:nvGrpSpPr>
          <p:grpSpPr>
            <a:xfrm>
              <a:off x="484844" y="2341483"/>
              <a:ext cx="3020669" cy="1076501"/>
              <a:chOff x="460781" y="2318705"/>
              <a:chExt cx="3020669" cy="1076501"/>
            </a:xfrm>
          </p:grpSpPr>
          <p:sp>
            <p:nvSpPr>
              <p:cNvPr id="29" name="Organigramme : Décision 28"/>
              <p:cNvSpPr/>
              <p:nvPr/>
            </p:nvSpPr>
            <p:spPr>
              <a:xfrm>
                <a:off x="460781" y="2631085"/>
                <a:ext cx="3015217" cy="764121"/>
              </a:xfrm>
              <a:prstGeom prst="flowChartDecisi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6413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Organigramme : Décision 29"/>
              <p:cNvSpPr/>
              <p:nvPr/>
            </p:nvSpPr>
            <p:spPr>
              <a:xfrm>
                <a:off x="460781" y="2576032"/>
                <a:ext cx="3004314" cy="728054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2730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Organigramme : Décision 30"/>
              <p:cNvSpPr/>
              <p:nvPr/>
            </p:nvSpPr>
            <p:spPr>
              <a:xfrm>
                <a:off x="477136" y="2318705"/>
                <a:ext cx="3004314" cy="728054"/>
              </a:xfrm>
              <a:prstGeom prst="flowChartDecision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2730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 rot="153790">
              <a:off x="1004912" y="3022916"/>
              <a:ext cx="269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</a:t>
              </a:r>
              <a:r>
                <a:rPr lang="fr-FR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fr-FR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 rot="153790">
              <a:off x="1097309" y="2699635"/>
              <a:ext cx="8811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 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 rot="153790">
              <a:off x="1040132" y="3334098"/>
              <a:ext cx="2695073" cy="45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</a:t>
              </a:r>
            </a:p>
          </p:txBody>
        </p:sp>
      </p:grpSp>
      <p:sp>
        <p:nvSpPr>
          <p:cNvPr id="32" name="Titre 4">
            <a:extLst>
              <a:ext uri="{FF2B5EF4-FFF2-40B4-BE49-F238E27FC236}">
                <a16:creationId xmlns:a16="http://schemas.microsoft.com/office/drawing/2014/main" id="{F7E504FB-3864-4812-A0D3-74AAB425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08" y="201807"/>
            <a:ext cx="10728325" cy="871827"/>
          </a:xfrm>
        </p:spPr>
        <p:txBody>
          <a:bodyPr>
            <a:noAutofit/>
          </a:bodyPr>
          <a:lstStyle/>
          <a:p>
            <a:r>
              <a:rPr lang="fr-FR" dirty="0"/>
              <a:t>SEY </a:t>
            </a:r>
            <a:r>
              <a:rPr lang="fr-FR" dirty="0" err="1"/>
              <a:t>measurements</a:t>
            </a:r>
            <a:r>
              <a:rPr lang="fr-FR" dirty="0"/>
              <a:t> on the </a:t>
            </a:r>
            <a:r>
              <a:rPr lang="fr-FR" dirty="0" err="1"/>
              <a:t>TiN</a:t>
            </a:r>
            <a:r>
              <a:rPr lang="fr-FR" dirty="0"/>
              <a:t> –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</a:t>
            </a:r>
            <a:r>
              <a:rPr lang="fr-FR" dirty="0" err="1"/>
              <a:t>samples</a:t>
            </a:r>
            <a:endParaRPr lang="fr-FR" dirty="0"/>
          </a:p>
        </p:txBody>
      </p:sp>
      <p:sp>
        <p:nvSpPr>
          <p:cNvPr id="33" name="Espace réservé du numéro de diapositive 9">
            <a:extLst>
              <a:ext uri="{FF2B5EF4-FFF2-40B4-BE49-F238E27FC236}">
                <a16:creationId xmlns:a16="http://schemas.microsoft.com/office/drawing/2014/main" id="{0B8635E0-F866-435D-8F3B-B6C3DEE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BA13553-AA3B-4160-A680-59C0123BBE52}" type="slidenum">
              <a:rPr lang="fr-FR" smtClean="0"/>
              <a:t>5</a:t>
            </a:fld>
            <a:endParaRPr lang="fr-FR" dirty="0"/>
          </a:p>
        </p:txBody>
      </p:sp>
      <p:sp>
        <p:nvSpPr>
          <p:cNvPr id="34" name="Espace réservé de la date 2">
            <a:extLst>
              <a:ext uri="{FF2B5EF4-FFF2-40B4-BE49-F238E27FC236}">
                <a16:creationId xmlns:a16="http://schemas.microsoft.com/office/drawing/2014/main" id="{CB09D2B9-3ABC-4C25-AE97-CBF044D9C373}"/>
              </a:ext>
            </a:extLst>
          </p:cNvPr>
          <p:cNvSpPr txBox="1">
            <a:spLocks/>
          </p:cNvSpPr>
          <p:nvPr/>
        </p:nvSpPr>
        <p:spPr>
          <a:xfrm>
            <a:off x="4203700" y="6577852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46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719819" y="441298"/>
            <a:ext cx="63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composition of TiN films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5728" r="9644"/>
          <a:stretch/>
        </p:blipFill>
        <p:spPr>
          <a:xfrm>
            <a:off x="584950" y="1192413"/>
            <a:ext cx="5225270" cy="435003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18830" y="5328243"/>
            <a:ext cx="4982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latin typeface="Arial" panose="020B0604020202020204" pitchFamily="34" charset="0"/>
                <a:cs typeface="Arial" panose="020B0604020202020204" pitchFamily="34" charset="0"/>
              </a:rPr>
              <a:t>XPS fitting of the Ti-2p core level spectra of the TiN film with 50 ALD cycles </a:t>
            </a:r>
            <a:endParaRPr lang="fr-FR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9134979" y="6541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13553-AA3B-4160-A680-59C0123BBE52}" type="slidenum">
              <a:rPr lang="fr-FR" sz="1800" smtClean="0">
                <a:solidFill>
                  <a:schemeClr val="bg1"/>
                </a:solidFill>
              </a:rPr>
              <a:pPr/>
              <a:t>6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24" name="Titre 4">
            <a:extLst>
              <a:ext uri="{FF2B5EF4-FFF2-40B4-BE49-F238E27FC236}">
                <a16:creationId xmlns:a16="http://schemas.microsoft.com/office/drawing/2014/main" id="{3C518051-BB83-4478-A01C-CD505463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9" y="268761"/>
            <a:ext cx="10728325" cy="871827"/>
          </a:xfrm>
        </p:spPr>
        <p:txBody>
          <a:bodyPr>
            <a:noAutofit/>
          </a:bodyPr>
          <a:lstStyle/>
          <a:p>
            <a:r>
              <a:rPr lang="fr-FR" dirty="0"/>
              <a:t>Chemical composition of </a:t>
            </a:r>
            <a:r>
              <a:rPr lang="fr-FR" dirty="0" err="1"/>
              <a:t>TiN</a:t>
            </a:r>
            <a:r>
              <a:rPr lang="fr-FR" dirty="0"/>
              <a:t>  by XPS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89468F-8E68-46E1-A05D-3490F955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21" y="461590"/>
            <a:ext cx="2957376" cy="79898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776" y="952942"/>
            <a:ext cx="6146833" cy="470569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075C071-2637-4D70-9F52-1AE70C316584}"/>
              </a:ext>
            </a:extLst>
          </p:cNvPr>
          <p:cNvSpPr txBox="1"/>
          <p:nvPr/>
        </p:nvSpPr>
        <p:spPr>
          <a:xfrm>
            <a:off x="546100" y="5996300"/>
            <a:ext cx="1146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Ultra</a:t>
            </a:r>
            <a:r>
              <a:rPr lang="fr-FR" baseline="0" dirty="0"/>
              <a:t> </a:t>
            </a:r>
            <a:r>
              <a:rPr lang="fr-FR" baseline="0" dirty="0" err="1"/>
              <a:t>thin</a:t>
            </a:r>
            <a:r>
              <a:rPr lang="fr-FR" baseline="0" dirty="0"/>
              <a:t> </a:t>
            </a:r>
            <a:r>
              <a:rPr lang="fr-FR" baseline="0" dirty="0" err="1"/>
              <a:t>TiN</a:t>
            </a:r>
            <a:r>
              <a:rPr lang="fr-FR" baseline="0" dirty="0"/>
              <a:t> films are </a:t>
            </a:r>
            <a:r>
              <a:rPr lang="fr-FR" baseline="0" dirty="0" err="1"/>
              <a:t>mainly</a:t>
            </a:r>
            <a:r>
              <a:rPr lang="fr-FR" baseline="0" dirty="0"/>
              <a:t> </a:t>
            </a:r>
            <a:r>
              <a:rPr lang="fr-FR" baseline="0" dirty="0" err="1"/>
              <a:t>composed</a:t>
            </a:r>
            <a:r>
              <a:rPr lang="fr-FR" baseline="0" dirty="0"/>
              <a:t> of Ti oxides </a:t>
            </a:r>
            <a:r>
              <a:rPr lang="fr-FR" baseline="0" dirty="0" err="1"/>
              <a:t>which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cohenrent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thier</a:t>
            </a:r>
            <a:r>
              <a:rPr lang="fr-FR" baseline="0" dirty="0"/>
              <a:t> high </a:t>
            </a:r>
            <a:r>
              <a:rPr lang="fr-FR" baseline="0" dirty="0" err="1"/>
              <a:t>resistance</a:t>
            </a:r>
            <a:r>
              <a:rPr lang="fr-FR" baseline="0" dirty="0"/>
              <a:t> [2]</a:t>
            </a:r>
            <a:endParaRPr lang="fr-FR" dirty="0"/>
          </a:p>
        </p:txBody>
      </p:sp>
      <p:sp>
        <p:nvSpPr>
          <p:cNvPr id="26" name="Espace réservé de la date 2">
            <a:extLst>
              <a:ext uri="{FF2B5EF4-FFF2-40B4-BE49-F238E27FC236}">
                <a16:creationId xmlns:a16="http://schemas.microsoft.com/office/drawing/2014/main" id="{29CDCB6E-798C-47FB-B266-ED2DB888E81F}"/>
              </a:ext>
            </a:extLst>
          </p:cNvPr>
          <p:cNvSpPr txBox="1">
            <a:spLocks/>
          </p:cNvSpPr>
          <p:nvPr/>
        </p:nvSpPr>
        <p:spPr>
          <a:xfrm>
            <a:off x="4487740" y="6513341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  <p:sp>
        <p:nvSpPr>
          <p:cNvPr id="27" name="Espace réservé du numéro de diapositive 9">
            <a:extLst>
              <a:ext uri="{FF2B5EF4-FFF2-40B4-BE49-F238E27FC236}">
                <a16:creationId xmlns:a16="http://schemas.microsoft.com/office/drawing/2014/main" id="{89258E18-BD80-4C7D-B51D-AB22132F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BA13553-AA3B-4160-A680-59C0123BBE5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72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8331" r="9180"/>
          <a:stretch/>
        </p:blipFill>
        <p:spPr>
          <a:xfrm>
            <a:off x="5842652" y="820778"/>
            <a:ext cx="5865589" cy="47969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8353" y="5495908"/>
            <a:ext cx="1140769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quality factor is slightly lowered but the 1.5 nm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film is effective as a multipacting mitigation layer </a:t>
            </a:r>
            <a:r>
              <a:rPr lang="fr-FR" sz="2400" baseline="0" dirty="0"/>
              <a:t>[2]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923212" y="4233911"/>
            <a:ext cx="12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T= 1.4 K </a:t>
            </a:r>
          </a:p>
        </p:txBody>
      </p:sp>
      <p:sp>
        <p:nvSpPr>
          <p:cNvPr id="9" name="Espace réservé du numéro de diapositive 2"/>
          <p:cNvSpPr txBox="1">
            <a:spLocks/>
          </p:cNvSpPr>
          <p:nvPr/>
        </p:nvSpPr>
        <p:spPr>
          <a:xfrm>
            <a:off x="9134979" y="6541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13553-AA3B-4160-A680-59C0123BBE52}" type="slidenum">
              <a:rPr lang="fr-FR" sz="1800" smtClean="0">
                <a:solidFill>
                  <a:schemeClr val="bg1"/>
                </a:solidFill>
              </a:rPr>
              <a:pPr/>
              <a:t>7</a:t>
            </a:fld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3" y="1087343"/>
            <a:ext cx="5343546" cy="40907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01505" y="1029889"/>
            <a:ext cx="35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XPS profile of TiN -Al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on Nb </a:t>
            </a: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EEEFC8A4-88F4-4478-80C0-B98883F2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8" y="215516"/>
            <a:ext cx="10728325" cy="871827"/>
          </a:xfrm>
        </p:spPr>
        <p:txBody>
          <a:bodyPr>
            <a:noAutofit/>
          </a:bodyPr>
          <a:lstStyle/>
          <a:p>
            <a:r>
              <a:rPr lang="fr-FR" dirty="0"/>
              <a:t>RF test of the </a:t>
            </a:r>
            <a:r>
              <a:rPr lang="fr-FR" dirty="0" err="1"/>
              <a:t>TiN</a:t>
            </a:r>
            <a:r>
              <a:rPr lang="fr-FR" dirty="0"/>
              <a:t> </a:t>
            </a:r>
            <a:r>
              <a:rPr lang="fr-FR" dirty="0" err="1"/>
              <a:t>thin</a:t>
            </a:r>
            <a:r>
              <a:rPr lang="fr-FR" dirty="0"/>
              <a:t> film on 1.3 </a:t>
            </a:r>
            <a:r>
              <a:rPr lang="fr-FR" dirty="0" err="1"/>
              <a:t>Ghz</a:t>
            </a:r>
            <a:r>
              <a:rPr lang="fr-FR" dirty="0"/>
              <a:t> </a:t>
            </a:r>
            <a:r>
              <a:rPr lang="fr-FR" dirty="0" err="1"/>
              <a:t>cavity</a:t>
            </a:r>
            <a:endParaRPr lang="fr-FR" dirty="0"/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47B4F744-AC2D-435E-A807-E30A919EBB68}"/>
              </a:ext>
            </a:extLst>
          </p:cNvPr>
          <p:cNvSpPr txBox="1">
            <a:spLocks/>
          </p:cNvSpPr>
          <p:nvPr/>
        </p:nvSpPr>
        <p:spPr>
          <a:xfrm>
            <a:off x="4487740" y="6513341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  <p:sp>
        <p:nvSpPr>
          <p:cNvPr id="17" name="Espace réservé du numéro de diapositive 9">
            <a:extLst>
              <a:ext uri="{FF2B5EF4-FFF2-40B4-BE49-F238E27FC236}">
                <a16:creationId xmlns:a16="http://schemas.microsoft.com/office/drawing/2014/main" id="{1E69B428-7F4A-4B35-B3F0-D226F645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BA13553-AA3B-4160-A680-59C0123BBE5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50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04C0F48-FF21-43AC-8A97-D46B4CEA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10" y="914400"/>
            <a:ext cx="10533348" cy="44727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Target : 5 nm of </a:t>
            </a:r>
            <a:r>
              <a:rPr lang="fr-FR" dirty="0" err="1"/>
              <a:t>TiN</a:t>
            </a:r>
            <a:r>
              <a:rPr lang="fr-FR" dirty="0"/>
              <a:t>. </a:t>
            </a:r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thickness</a:t>
            </a:r>
            <a:r>
              <a:rPr lang="fr-FR" dirty="0"/>
              <a:t> for </a:t>
            </a:r>
            <a:r>
              <a:rPr lang="fr-FR" dirty="0" err="1"/>
              <a:t>TiN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 by </a:t>
            </a:r>
            <a:r>
              <a:rPr lang="fr-FR" dirty="0" err="1"/>
              <a:t>sputtering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240 cycles of </a:t>
            </a:r>
            <a:r>
              <a:rPr lang="fr-FR" dirty="0" err="1"/>
              <a:t>TiN</a:t>
            </a:r>
            <a:r>
              <a:rPr lang="fr-FR" dirty="0"/>
              <a:t> at 450°C </a:t>
            </a:r>
            <a:r>
              <a:rPr lang="fr-FR" dirty="0" err="1"/>
              <a:t>using</a:t>
            </a:r>
            <a:r>
              <a:rPr lang="fr-FR" dirty="0"/>
              <a:t> TiCl</a:t>
            </a:r>
            <a:r>
              <a:rPr lang="fr-FR" baseline="-25000" dirty="0"/>
              <a:t>4</a:t>
            </a:r>
            <a:r>
              <a:rPr lang="fr-FR" dirty="0"/>
              <a:t> + NH</a:t>
            </a:r>
            <a:r>
              <a:rPr lang="fr-FR" baseline="-25000" dirty="0"/>
              <a:t>3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err="1">
                <a:sym typeface="Wingdings" panose="05000000000000000000" pitchFamily="2" charset="2"/>
              </a:rPr>
              <a:t>TiN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coating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confirmed</a:t>
            </a:r>
            <a:r>
              <a:rPr lang="fr-FR" dirty="0">
                <a:sym typeface="Wingdings" panose="05000000000000000000" pitchFamily="2" charset="2"/>
              </a:rPr>
              <a:t> by XPS  on Si and Alumina </a:t>
            </a:r>
            <a:r>
              <a:rPr lang="fr-FR" dirty="0" err="1">
                <a:sym typeface="Wingdings" panose="05000000000000000000" pitchFamily="2" charset="2"/>
              </a:rPr>
              <a:t>ceramics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r>
              <a:rPr lang="fr-FR" dirty="0">
                <a:sym typeface="Wingdings" panose="05000000000000000000" pitchFamily="2" charset="2"/>
              </a:rPr>
              <a:t>but the </a:t>
            </a:r>
            <a:r>
              <a:rPr lang="fr-FR" dirty="0" err="1">
                <a:sym typeface="Wingdings" panose="05000000000000000000" pitchFamily="2" charset="2"/>
              </a:rPr>
              <a:t>color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ceramics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grey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uneven</a:t>
            </a:r>
            <a:r>
              <a:rPr lang="fr-FR" dirty="0">
                <a:sym typeface="Wingdings" panose="05000000000000000000" pitchFamily="2" charset="2"/>
              </a:rPr>
              <a:t> … </a:t>
            </a:r>
            <a:endParaRPr lang="fr-FR" dirty="0"/>
          </a:p>
          <a:p>
            <a:r>
              <a:rPr lang="fr-FR" dirty="0"/>
              <a:t>Resistance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measured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10 kOhm </a:t>
            </a:r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Degazing</a:t>
            </a:r>
            <a:r>
              <a:rPr lang="fr-FR" dirty="0">
                <a:sym typeface="Wingdings" panose="05000000000000000000" pitchFamily="2" charset="2"/>
              </a:rPr>
              <a:t> of the </a:t>
            </a:r>
            <a:r>
              <a:rPr lang="fr-FR" dirty="0" err="1">
                <a:sym typeface="Wingdings" panose="05000000000000000000" pitchFamily="2" charset="2"/>
              </a:rPr>
              <a:t>ceramics</a:t>
            </a:r>
            <a:r>
              <a:rPr lang="fr-FR" dirty="0">
                <a:sym typeface="Wingdings" panose="05000000000000000000" pitchFamily="2" charset="2"/>
              </a:rPr>
              <a:t> can </a:t>
            </a:r>
            <a:r>
              <a:rPr lang="fr-FR" dirty="0" err="1">
                <a:sym typeface="Wingdings" panose="05000000000000000000" pitchFamily="2" charset="2"/>
              </a:rPr>
              <a:t>results</a:t>
            </a:r>
            <a:r>
              <a:rPr lang="fr-FR" dirty="0">
                <a:sym typeface="Wingdings" panose="05000000000000000000" pitchFamily="2" charset="2"/>
              </a:rPr>
              <a:t> in CVD like </a:t>
            </a:r>
            <a:r>
              <a:rPr lang="fr-FR" dirty="0" err="1">
                <a:sym typeface="Wingdings" panose="05000000000000000000" pitchFamily="2" charset="2"/>
              </a:rPr>
              <a:t>growth</a:t>
            </a:r>
            <a:r>
              <a:rPr lang="fr-FR" dirty="0">
                <a:sym typeface="Wingdings" panose="05000000000000000000" pitchFamily="2" charset="2"/>
              </a:rPr>
              <a:t> …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537D23-1E85-4435-91FB-BA68D9E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10F31B7-7374-48E3-AC74-E1FE9113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1" y="197815"/>
            <a:ext cx="10728325" cy="871827"/>
          </a:xfrm>
        </p:spPr>
        <p:txBody>
          <a:bodyPr/>
          <a:lstStyle/>
          <a:p>
            <a:r>
              <a:rPr lang="fr-FR" dirty="0"/>
              <a:t>First tests on </a:t>
            </a:r>
            <a:r>
              <a:rPr lang="fr-FR" dirty="0" err="1"/>
              <a:t>small</a:t>
            </a:r>
            <a:r>
              <a:rPr lang="fr-FR" dirty="0"/>
              <a:t> alumina </a:t>
            </a:r>
            <a:r>
              <a:rPr lang="fr-FR" dirty="0" err="1"/>
              <a:t>ceramics</a:t>
            </a:r>
            <a:endParaRPr lang="fr-FR" dirty="0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8AA9547B-7C3E-47BE-8D22-B2792B7CC4C6}"/>
              </a:ext>
            </a:extLst>
          </p:cNvPr>
          <p:cNvSpPr txBox="1">
            <a:spLocks/>
          </p:cNvSpPr>
          <p:nvPr/>
        </p:nvSpPr>
        <p:spPr>
          <a:xfrm>
            <a:off x="4487740" y="6513341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5332188-8046-4D52-8F25-F1AECC45A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F8AA74-1148-4A5D-B281-876388781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b="22631"/>
          <a:stretch/>
        </p:blipFill>
        <p:spPr>
          <a:xfrm>
            <a:off x="9601979" y="603575"/>
            <a:ext cx="2404757" cy="2839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6FC84A-FB04-4A16-ACE0-CBFEE08EE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463" y="3402145"/>
            <a:ext cx="4343982" cy="33255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3ED030-0731-45EA-9000-3AD2EA2C27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-21845" b="42518"/>
          <a:stretch/>
        </p:blipFill>
        <p:spPr>
          <a:xfrm>
            <a:off x="8459248" y="3849896"/>
            <a:ext cx="1192314" cy="897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B6CC4D-22ED-4E04-804B-AD2A418151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4723363" y="4065365"/>
            <a:ext cx="2569470" cy="21234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8CC5FF1-A9E3-4375-B2BC-DC05CCE89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4" y="4122052"/>
            <a:ext cx="2773825" cy="2219060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A646D95-2A56-4D77-980A-32B09D57809B}"/>
              </a:ext>
            </a:extLst>
          </p:cNvPr>
          <p:cNvCxnSpPr/>
          <p:nvPr/>
        </p:nvCxnSpPr>
        <p:spPr>
          <a:xfrm>
            <a:off x="6093736" y="4707580"/>
            <a:ext cx="2737443" cy="18096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82B17D9-FA25-4762-A475-C4A57E60998B}"/>
              </a:ext>
            </a:extLst>
          </p:cNvPr>
          <p:cNvCxnSpPr>
            <a:cxnSpLocks/>
          </p:cNvCxnSpPr>
          <p:nvPr/>
        </p:nvCxnSpPr>
        <p:spPr>
          <a:xfrm flipV="1">
            <a:off x="6134040" y="5025683"/>
            <a:ext cx="2697139" cy="20277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7D588DFC-56D8-4BF2-A13B-1D783666A27A}"/>
              </a:ext>
            </a:extLst>
          </p:cNvPr>
          <p:cNvSpPr txBox="1"/>
          <p:nvPr/>
        </p:nvSpPr>
        <p:spPr>
          <a:xfrm>
            <a:off x="1025274" y="3790462"/>
            <a:ext cx="448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u="sng" dirty="0" err="1"/>
              <a:t>Microscopy</a:t>
            </a:r>
            <a:r>
              <a:rPr lang="fr-FR" sz="1400" i="1" u="sng" dirty="0"/>
              <a:t> of the </a:t>
            </a:r>
            <a:r>
              <a:rPr lang="fr-FR" sz="1400" i="1" u="sng" dirty="0" err="1"/>
              <a:t>ceramic</a:t>
            </a:r>
            <a:r>
              <a:rPr lang="fr-FR" sz="1400" i="1" u="sng" dirty="0"/>
              <a:t> surface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2204F4-EB12-47E0-83A0-E305E4EA561F}"/>
              </a:ext>
            </a:extLst>
          </p:cNvPr>
          <p:cNvSpPr txBox="1"/>
          <p:nvPr/>
        </p:nvSpPr>
        <p:spPr>
          <a:xfrm>
            <a:off x="9448464" y="5845744"/>
            <a:ext cx="448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u="sng" dirty="0"/>
              <a:t>XPS analysis </a:t>
            </a:r>
          </a:p>
        </p:txBody>
      </p:sp>
    </p:spTree>
    <p:extLst>
      <p:ext uri="{BB962C8B-B14F-4D97-AF65-F5344CB8AC3E}">
        <p14:creationId xmlns:p14="http://schemas.microsoft.com/office/powerpoint/2010/main" val="352322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E98696E-0CEA-44DB-918D-9A28633F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52" y="989818"/>
            <a:ext cx="10728325" cy="453231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New tests </a:t>
            </a:r>
            <a:r>
              <a:rPr lang="fr-FR" dirty="0" err="1"/>
              <a:t>with</a:t>
            </a:r>
            <a:r>
              <a:rPr lang="fr-FR" dirty="0"/>
              <a:t> a first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</a:t>
            </a:r>
            <a:r>
              <a:rPr lang="fr-FR" dirty="0" err="1"/>
              <a:t>coating</a:t>
            </a:r>
            <a:r>
              <a:rPr lang="fr-FR" dirty="0"/>
              <a:t> by ALD </a:t>
            </a:r>
            <a:r>
              <a:rPr lang="fr-FR" dirty="0" err="1"/>
              <a:t>typically</a:t>
            </a:r>
            <a:r>
              <a:rPr lang="fr-FR" dirty="0"/>
              <a:t> 10 nm + 5 nm (240 cycles) of </a:t>
            </a:r>
            <a:r>
              <a:rPr lang="fr-FR" dirty="0" err="1"/>
              <a:t>TiN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The ALD layer of 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 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meant</a:t>
            </a:r>
            <a:r>
              <a:rPr lang="fr-FR" dirty="0"/>
              <a:t> to reset the surface </a:t>
            </a:r>
            <a:r>
              <a:rPr lang="fr-FR" dirty="0" err="1"/>
              <a:t>chemistry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New </a:t>
            </a:r>
            <a:r>
              <a:rPr lang="fr-FR" dirty="0" err="1"/>
              <a:t>results</a:t>
            </a:r>
            <a:r>
              <a:rPr lang="fr-FR" dirty="0"/>
              <a:t> :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reproducibility</a:t>
            </a:r>
            <a:r>
              <a:rPr lang="fr-FR" dirty="0"/>
              <a:t> and </a:t>
            </a:r>
            <a:r>
              <a:rPr lang="fr-FR" dirty="0" err="1"/>
              <a:t>color</a:t>
            </a:r>
            <a:r>
              <a:rPr lang="fr-FR" dirty="0"/>
              <a:t>, but </a:t>
            </a:r>
            <a:r>
              <a:rPr lang="fr-FR" dirty="0" err="1"/>
              <a:t>resistance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(</a:t>
            </a:r>
            <a:r>
              <a:rPr lang="fr-FR" dirty="0" err="1"/>
              <a:t>typically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10 kOhms)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need</a:t>
            </a:r>
            <a:r>
              <a:rPr lang="fr-FR" dirty="0">
                <a:sym typeface="Wingdings" panose="05000000000000000000" pitchFamily="2" charset="2"/>
              </a:rPr>
              <a:t> to </a:t>
            </a:r>
            <a:r>
              <a:rPr lang="fr-FR" dirty="0" err="1">
                <a:sym typeface="Wingdings" panose="05000000000000000000" pitchFamily="2" charset="2"/>
              </a:rPr>
              <a:t>lower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thickness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TiN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5nm (240 cycles)  to 1,5 nm (40 cycles). 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571D21-2231-4943-BA32-F805D0A8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B0624F09-AF25-4502-9BF7-81669FE23EED}"/>
              </a:ext>
            </a:extLst>
          </p:cNvPr>
          <p:cNvSpPr txBox="1">
            <a:spLocks/>
          </p:cNvSpPr>
          <p:nvPr/>
        </p:nvSpPr>
        <p:spPr>
          <a:xfrm>
            <a:off x="271009" y="274504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Second test on </a:t>
            </a:r>
            <a:r>
              <a:rPr lang="fr-FR" dirty="0" err="1"/>
              <a:t>small</a:t>
            </a:r>
            <a:r>
              <a:rPr lang="fr-FR" dirty="0"/>
              <a:t> alumina </a:t>
            </a:r>
            <a:r>
              <a:rPr lang="fr-FR" dirty="0" err="1"/>
              <a:t>ceramics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A98F094-9D2C-436D-8F06-477BF0B851CF}"/>
              </a:ext>
            </a:extLst>
          </p:cNvPr>
          <p:cNvGrpSpPr/>
          <p:nvPr/>
        </p:nvGrpSpPr>
        <p:grpSpPr>
          <a:xfrm>
            <a:off x="9420158" y="504942"/>
            <a:ext cx="2854727" cy="1362415"/>
            <a:chOff x="484844" y="2341483"/>
            <a:chExt cx="3020669" cy="151339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5A46DC8-6A8C-4D51-BC5C-C312810C55B1}"/>
                </a:ext>
              </a:extLst>
            </p:cNvPr>
            <p:cNvGrpSpPr/>
            <p:nvPr/>
          </p:nvGrpSpPr>
          <p:grpSpPr>
            <a:xfrm>
              <a:off x="484844" y="2341483"/>
              <a:ext cx="3020669" cy="1076501"/>
              <a:chOff x="460781" y="2318705"/>
              <a:chExt cx="3020669" cy="1076501"/>
            </a:xfrm>
          </p:grpSpPr>
          <p:sp>
            <p:nvSpPr>
              <p:cNvPr id="14" name="Organigramme : Décision 13">
                <a:extLst>
                  <a:ext uri="{FF2B5EF4-FFF2-40B4-BE49-F238E27FC236}">
                    <a16:creationId xmlns:a16="http://schemas.microsoft.com/office/drawing/2014/main" id="{80A4A9F2-0B2E-465A-BD77-1750D7EEEAEE}"/>
                  </a:ext>
                </a:extLst>
              </p:cNvPr>
              <p:cNvSpPr/>
              <p:nvPr/>
            </p:nvSpPr>
            <p:spPr>
              <a:xfrm>
                <a:off x="460781" y="2631085"/>
                <a:ext cx="3015217" cy="764121"/>
              </a:xfrm>
              <a:prstGeom prst="flowChartDecisi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6413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Organigramme : Décision 14">
                <a:extLst>
                  <a:ext uri="{FF2B5EF4-FFF2-40B4-BE49-F238E27FC236}">
                    <a16:creationId xmlns:a16="http://schemas.microsoft.com/office/drawing/2014/main" id="{FE0FEB0C-267A-4380-8E80-AA0D52A70F6D}"/>
                  </a:ext>
                </a:extLst>
              </p:cNvPr>
              <p:cNvSpPr/>
              <p:nvPr/>
            </p:nvSpPr>
            <p:spPr>
              <a:xfrm>
                <a:off x="460781" y="2576032"/>
                <a:ext cx="3004314" cy="728054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2730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Organigramme : Décision 15">
                <a:extLst>
                  <a:ext uri="{FF2B5EF4-FFF2-40B4-BE49-F238E27FC236}">
                    <a16:creationId xmlns:a16="http://schemas.microsoft.com/office/drawing/2014/main" id="{8591629F-45E3-4E8C-96B8-13642555E94C}"/>
                  </a:ext>
                </a:extLst>
              </p:cNvPr>
              <p:cNvSpPr/>
              <p:nvPr/>
            </p:nvSpPr>
            <p:spPr>
              <a:xfrm>
                <a:off x="477136" y="2318705"/>
                <a:ext cx="3004314" cy="728054"/>
              </a:xfrm>
              <a:prstGeom prst="flowChartDecision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alpha val="94000"/>
                  </a:schemeClr>
                </a:solidFill>
              </a:ln>
              <a:scene3d>
                <a:camera prst="isometricOffAxis1Top">
                  <a:rot lat="18075715" lon="18000000" rev="3458552"/>
                </a:camera>
                <a:lightRig rig="flood" dir="t"/>
              </a:scene3d>
              <a:sp3d extrusionH="273050" contourW="6350">
                <a:bevelT w="0" h="0"/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9C2C55C-1991-46D2-A69B-2D0517784D13}"/>
                </a:ext>
              </a:extLst>
            </p:cNvPr>
            <p:cNvSpPr txBox="1"/>
            <p:nvPr/>
          </p:nvSpPr>
          <p:spPr>
            <a:xfrm rot="153790">
              <a:off x="798004" y="3035299"/>
              <a:ext cx="2695073" cy="41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nm Al</a:t>
              </a:r>
              <a:r>
                <a:rPr lang="fr-FR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fr-FR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9B705CA-9E73-41DF-98DB-E95E5392BF59}"/>
                </a:ext>
              </a:extLst>
            </p:cNvPr>
            <p:cNvSpPr txBox="1"/>
            <p:nvPr/>
          </p:nvSpPr>
          <p:spPr>
            <a:xfrm rot="153790">
              <a:off x="923822" y="2691937"/>
              <a:ext cx="1527028" cy="45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nm </a:t>
              </a:r>
              <a:r>
                <a:rPr lang="fr-FR" sz="2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</a:t>
              </a: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F678915-6EE8-49F1-A12D-CF2F81E3B308}"/>
                </a:ext>
              </a:extLst>
            </p:cNvPr>
            <p:cNvSpPr txBox="1"/>
            <p:nvPr/>
          </p:nvSpPr>
          <p:spPr>
            <a:xfrm rot="153790">
              <a:off x="550248" y="3402140"/>
              <a:ext cx="2695073" cy="45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</a:t>
              </a:r>
              <a:r>
                <a:rPr lang="fr-FR" sz="20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fr-FR" sz="20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fr-FR" sz="2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ceramics</a:t>
              </a:r>
              <a:r>
                <a:rPr lang="fr-FR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</a:p>
          </p:txBody>
        </p:sp>
      </p:grpSp>
      <p:pic>
        <p:nvPicPr>
          <p:cNvPr id="17" name="Espace réservé du contenu 6">
            <a:extLst>
              <a:ext uri="{FF2B5EF4-FFF2-40B4-BE49-F238E27FC236}">
                <a16:creationId xmlns:a16="http://schemas.microsoft.com/office/drawing/2014/main" id="{DDCEC483-A667-4A00-B18D-93AFCBF43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85" y="2896706"/>
            <a:ext cx="4194859" cy="361663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5F4C8F3-A46A-487E-8163-A40D9F544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35"/>
          <a:stretch/>
        </p:blipFill>
        <p:spPr>
          <a:xfrm>
            <a:off x="1021922" y="2820578"/>
            <a:ext cx="5520997" cy="36165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DC21032-3CF5-41B4-98ED-9F843C1C49F9}"/>
              </a:ext>
            </a:extLst>
          </p:cNvPr>
          <p:cNvSpPr/>
          <p:nvPr/>
        </p:nvSpPr>
        <p:spPr>
          <a:xfrm>
            <a:off x="3067964" y="3157309"/>
            <a:ext cx="433137" cy="254703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1" name="Flèche vers le bas 2">
            <a:extLst>
              <a:ext uri="{FF2B5EF4-FFF2-40B4-BE49-F238E27FC236}">
                <a16:creationId xmlns:a16="http://schemas.microsoft.com/office/drawing/2014/main" id="{43EF24B0-406F-4560-A9CC-3228A858DAF9}"/>
              </a:ext>
            </a:extLst>
          </p:cNvPr>
          <p:cNvSpPr/>
          <p:nvPr/>
        </p:nvSpPr>
        <p:spPr>
          <a:xfrm rot="5400000">
            <a:off x="2349875" y="3035604"/>
            <a:ext cx="288758" cy="917177"/>
          </a:xfrm>
          <a:prstGeom prst="downArrow">
            <a:avLst>
              <a:gd name="adj1" fmla="val 50000"/>
              <a:gd name="adj2" fmla="val 48055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60019"/>
              </a:solidFill>
            </a:endParaRPr>
          </a:p>
        </p:txBody>
      </p:sp>
      <p:sp>
        <p:nvSpPr>
          <p:cNvPr id="22" name="Espace réservé de la date 2">
            <a:extLst>
              <a:ext uri="{FF2B5EF4-FFF2-40B4-BE49-F238E27FC236}">
                <a16:creationId xmlns:a16="http://schemas.microsoft.com/office/drawing/2014/main" id="{4977B651-C5C9-4003-BAF5-70F9AD7A3A7F}"/>
              </a:ext>
            </a:extLst>
          </p:cNvPr>
          <p:cNvSpPr txBox="1">
            <a:spLocks/>
          </p:cNvSpPr>
          <p:nvPr/>
        </p:nvSpPr>
        <p:spPr>
          <a:xfrm>
            <a:off x="4487740" y="6513341"/>
            <a:ext cx="2617972" cy="26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TTC meeting 2026 10/06/2026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207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151dffeb-2989-4a61-aef8-844a993007f8"/>
    <ds:schemaRef ds:uri="582fa2ad-bcfb-4c30-8490-7bbd511b188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36567</TotalTime>
  <Words>1276</Words>
  <Application>Microsoft Office PowerPoint</Application>
  <PresentationFormat>Grand écran</PresentationFormat>
  <Paragraphs>147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Helvetica</vt:lpstr>
      <vt:lpstr>Wingdings</vt:lpstr>
      <vt:lpstr>Thème Office</vt:lpstr>
      <vt:lpstr>ALD coating for multipacting mitigation in ICONE couplers </vt:lpstr>
      <vt:lpstr>ICONE : New french neutrons source for Material sciences </vt:lpstr>
      <vt:lpstr>The LINAC designed by CEA </vt:lpstr>
      <vt:lpstr>Multipacting in RF couplers </vt:lpstr>
      <vt:lpstr>SEY measurements on the TiN – Al2O3 samples</vt:lpstr>
      <vt:lpstr>Chemical composition of TiN  by XPS</vt:lpstr>
      <vt:lpstr>RF test of the TiN thin film on 1.3 Ghz cavity</vt:lpstr>
      <vt:lpstr>First tests on small alumina ceramics</vt:lpstr>
      <vt:lpstr>Présentation PowerPoint</vt:lpstr>
      <vt:lpstr>3rd test : 20 nm Al2O3 and 1.5 nm TiN</vt:lpstr>
      <vt:lpstr>Next experiments</vt:lpstr>
      <vt:lpstr>References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KALBOUSSI Yasmine</cp:lastModifiedBy>
  <cp:revision>146</cp:revision>
  <cp:lastPrinted>2024-10-03T13:47:55Z</cp:lastPrinted>
  <dcterms:created xsi:type="dcterms:W3CDTF">2023-01-13T15:17:34Z</dcterms:created>
  <dcterms:modified xsi:type="dcterms:W3CDTF">2026-06-10T11:24:27Z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