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4.tif" ContentType="image/tif"/>
  <Override PartName="/ppt/media/image35.tif" ContentType="image/t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319" r:id="rId5"/>
    <p:sldId id="327" r:id="rId6"/>
    <p:sldId id="330" r:id="rId7"/>
    <p:sldId id="262" r:id="rId8"/>
    <p:sldId id="331" r:id="rId9"/>
    <p:sldId id="332" r:id="rId10"/>
    <p:sldId id="267" r:id="rId11"/>
    <p:sldId id="293" r:id="rId12"/>
    <p:sldId id="292" r:id="rId13"/>
    <p:sldId id="259" r:id="rId14"/>
    <p:sldId id="320" r:id="rId15"/>
    <p:sldId id="265" r:id="rId16"/>
    <p:sldId id="3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BD392-CA60-4C25-8D27-5B7F552CFD5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12F73-AEA7-496C-9025-DAFAE7B2F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1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91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AAA23-95C4-4FAD-3D00-21F2F754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40BE223-2253-937E-FF43-548D38E39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111339E-7628-149D-C38F-D0074889F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ADA5D6-4490-A342-34EE-2AC00B716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23029-7F13-47B3-91A5-5351EB17710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03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1E5F7-2409-44B0-FA52-D0C450427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2E5D13-1FEE-71FD-1044-DCA28C558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4FDA6A0-2F91-700D-8784-B13DCE5CB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CB4769-847D-DE0D-CC62-BADFA77A9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23029-7F13-47B3-91A5-5351EB17710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2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6E0D2-A16F-4A08-5773-591EDC024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8F276-6E0B-0B5A-F003-5C0B8238B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8D931-EC59-0881-356E-4206D648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FCA83-E1E7-51A6-3409-36C9E70A0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3145-DE60-1C18-AA0E-A9A4FB42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2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E967-7CF3-E0A2-210C-6C2F30FC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07112-39C3-2D24-83B0-06BDE049C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7212A-677A-6C30-F642-5E6E54C9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269C-EA7D-D241-1C88-6BE6551D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2588-E646-F322-90F2-C304D046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73F8D-F631-9E3C-2781-B182A7DF9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FE80F-AD21-BB52-87F9-E1BE1A49E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8C920-D60A-C771-3C9B-D13B3967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70D5E-F6ED-F716-1325-1ED681CFC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56A05-3838-0275-F88A-E0D75733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9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9751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9564-DA6E-7215-9E45-EB53EF81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4423B-CC97-432E-4A1D-70EF69AFF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7BF43-7A0F-6B40-2760-5F8F4100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82C9-E7F5-7152-1688-700C2567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ED2C0-429D-F496-67A5-27981E9E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B6F7-8727-6661-8762-13EA6CC7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A25E1-6E82-3716-CB8B-F6ED2FC3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4B830-3D91-7300-466F-1138171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6274A-DE59-5155-B017-29A4C597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939A0-1CD6-FC92-E32B-9F11D263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8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2A3F-4CA3-FBBC-8FE8-3785EE6D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5BA0-B55F-1463-633E-9CD8B1285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C313B-0110-2529-D5BA-70C5BE3A5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A5BBE-D86E-94B0-2E64-1CE20D87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E4B9E-73CB-1C72-B4F0-DF765EE3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74CD-EB6D-289D-9823-5267A746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1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E630-6912-FB1A-D30D-2BDD434D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25E96-1B73-4787-8C10-A4247B579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214B1-84C6-F30F-D7DC-DB1682EC4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3C19C-89E5-2375-DC24-8BBF5EABF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BCDBC-422D-C2C5-44CA-DAF15373B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B910D-5297-CC84-2DFC-1057EF60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37144-26F3-EC1B-A66E-01EA758B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6E342A-0C07-EEBE-437C-8F4F43B6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5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F98F-CED3-CCC7-FC63-F5270E6F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2E8F-B1BF-6E6A-AD31-9CBC0ED8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D62DFB-D570-5140-0F4C-6826795B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3BDEF-7284-EC68-F8E8-7EE5C791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865B4-66B1-A051-6282-FA871F0E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6ACF1-FE8E-C3E2-F702-68DCC0A0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85A45-0751-AE95-4967-86BCF142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67254-7503-3D64-D38C-73EBA2B5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ABF43-0034-164C-372D-81C2451BE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DEC47-1E6B-E5C4-5D82-43E7EBB6C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F8FF0-0942-AA16-AFA7-53773CF9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E83F5-01B0-2AD8-EFA3-AD55DF8A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D741B-594C-79AA-6DBF-8D37C90A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31CD-4781-1749-23FB-0A6ECA9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5F7A71-A463-042B-6B86-F1E305775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65D10-CABB-02E3-0AFA-5B52EBD6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80223-A5E9-930B-C0D9-4C2E9594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F5398-4003-0BCD-5EB7-A9C1B884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8749D-14AC-15A3-1B80-332104AD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2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FD740-F375-6FF9-E93E-E5DAE5BA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C51BB-0A05-BBE9-DCA1-4516EA93A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BF634-5E0E-B263-2897-B0623DD2D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2F9839-0637-4514-B0C2-32E993DCE486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2E433-AECE-128E-0DAA-DBC25B1E4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B8201-AA35-54A0-2239-B6A39855A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6B96F1-86A8-45A5-96CB-9429AB43C00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984100-3083-A983-5EF4-0A318224D5B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59" y="0"/>
            <a:ext cx="2160883" cy="787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D0E48-BF62-0001-A0AB-ABBEAB793F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t="19141" r="28275" b="27839"/>
          <a:stretch>
            <a:fillRect/>
          </a:stretch>
        </p:blipFill>
        <p:spPr>
          <a:xfrm>
            <a:off x="8964081" y="95804"/>
            <a:ext cx="849085" cy="585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4937CE-BF0D-EB30-9D6F-64F98159286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60381"/>
            <a:ext cx="1866931" cy="656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28FB7-4730-9AD9-31A0-8657D2175A7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155"/>
            <a:ext cx="2160884" cy="7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386E-5D0D-1F80-BA31-FE3BD7E66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i="1" dirty="0"/>
              <a:t>Latest findings on the development of the </a:t>
            </a:r>
            <a:r>
              <a:rPr lang="en-US" altLang="zh-CN" i="1" dirty="0"/>
              <a:t>FE-FRT within the ISAS collaboration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4DEFE-003B-B970-A37B-B149302AD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Hongping Jiang</a:t>
            </a:r>
          </a:p>
          <a:p>
            <a:r>
              <a:rPr lang="en-US" dirty="0"/>
              <a:t>On the behalf of the ISAS collaboration</a:t>
            </a:r>
          </a:p>
          <a:p>
            <a:r>
              <a:rPr lang="en-US" dirty="0"/>
              <a:t>10 June 2026</a:t>
            </a:r>
          </a:p>
        </p:txBody>
      </p:sp>
    </p:spTree>
    <p:extLst>
      <p:ext uri="{BB962C8B-B14F-4D97-AF65-F5344CB8AC3E}">
        <p14:creationId xmlns:p14="http://schemas.microsoft.com/office/powerpoint/2010/main" val="90369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25AE-B080-69EA-2410-E643CD5B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382" y="182175"/>
            <a:ext cx="3242593" cy="94269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Ceramic issues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02E04-1737-4271-20F5-AC8B456C7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648" y="1379024"/>
            <a:ext cx="4333031" cy="5277415"/>
          </a:xfrm>
        </p:spPr>
        <p:txBody>
          <a:bodyPr>
            <a:normAutofit/>
          </a:bodyPr>
          <a:lstStyle/>
          <a:p>
            <a:r>
              <a:rPr lang="en-GB" sz="1600" dirty="0"/>
              <a:t>Bias voltage limited to 3kV during testing</a:t>
            </a:r>
          </a:p>
          <a:p>
            <a:r>
              <a:rPr lang="en-GB" sz="1600" dirty="0"/>
              <a:t>CT scan revealed cracks in the ceramic which eventually led to breakdowns</a:t>
            </a:r>
          </a:p>
          <a:p>
            <a:r>
              <a:rPr lang="en-GB" sz="1600" dirty="0"/>
              <a:t>The disk has been replaced and the others checked for cracks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EBC78-1F03-2420-30A5-6B06925E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30"/>
          <a:stretch>
            <a:fillRect/>
          </a:stretch>
        </p:blipFill>
        <p:spPr>
          <a:xfrm>
            <a:off x="6030270" y="4406505"/>
            <a:ext cx="2391571" cy="2144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A5242-5179-A941-804C-8120BCC6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33" y="1075451"/>
            <a:ext cx="6062075" cy="3301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5453A-9100-22B7-DFD2-D6F226B20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55" y="3625850"/>
            <a:ext cx="4701950" cy="3118334"/>
          </a:xfrm>
          <a:prstGeom prst="rect">
            <a:avLst/>
          </a:prstGeom>
        </p:spPr>
      </p:pic>
      <p:sp>
        <p:nvSpPr>
          <p:cNvPr id="15" name="Tuner @ 4.2 K: QFRT  tuning…">
            <a:extLst>
              <a:ext uri="{FF2B5EF4-FFF2-40B4-BE49-F238E27FC236}">
                <a16:creationId xmlns:a16="http://schemas.microsoft.com/office/drawing/2014/main" id="{4FE72349-F2B3-69AD-86E9-18E0CFB71009}"/>
              </a:ext>
            </a:extLst>
          </p:cNvPr>
          <p:cNvSpPr/>
          <p:nvPr/>
        </p:nvSpPr>
        <p:spPr>
          <a:xfrm>
            <a:off x="1637756" y="3117551"/>
            <a:ext cx="2463401" cy="622898"/>
          </a:xfrm>
          <a:prstGeom prst="roundRect">
            <a:avLst>
              <a:gd name="adj" fmla="val 19755"/>
            </a:avLst>
          </a:prstGeom>
          <a:solidFill>
            <a:schemeClr val="accent1">
              <a:lumOff val="51343"/>
            </a:schemeClr>
          </a:solidFill>
          <a:ln w="38100">
            <a:solidFill>
              <a:srgbClr val="1E5AA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/>
          <a:p>
            <a:pPr algn="ctr">
              <a:defRPr sz="2800" b="1">
                <a:solidFill>
                  <a:srgbClr val="941100"/>
                </a:solidFill>
              </a:defRPr>
            </a:pPr>
            <a:r>
              <a:rPr lang="en-GB" sz="1400" dirty="0"/>
              <a:t>Leakage current measured through ceramic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6F42AB-2738-875A-7DAE-6B781160CA0C}"/>
              </a:ext>
            </a:extLst>
          </p:cNvPr>
          <p:cNvGrpSpPr/>
          <p:nvPr/>
        </p:nvGrpSpPr>
        <p:grpSpPr>
          <a:xfrm>
            <a:off x="8491867" y="4450378"/>
            <a:ext cx="2616326" cy="2056940"/>
            <a:chOff x="8995571" y="4572985"/>
            <a:chExt cx="2912928" cy="2171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D773F1-A6EF-1BA9-CA6C-D39AB53B4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571" y="4572985"/>
              <a:ext cx="2895765" cy="2171199"/>
            </a:xfrm>
            <a:prstGeom prst="rect">
              <a:avLst/>
            </a:prstGeom>
          </p:spPr>
        </p:pic>
        <p:sp>
          <p:nvSpPr>
            <p:cNvPr id="16" name="Tuner @ 4.2 K: QFRT  tuning…">
              <a:extLst>
                <a:ext uri="{FF2B5EF4-FFF2-40B4-BE49-F238E27FC236}">
                  <a16:creationId xmlns:a16="http://schemas.microsoft.com/office/drawing/2014/main" id="{4B40B549-C72E-695D-EA74-03083940C1E4}"/>
                </a:ext>
              </a:extLst>
            </p:cNvPr>
            <p:cNvSpPr/>
            <p:nvPr/>
          </p:nvSpPr>
          <p:spPr>
            <a:xfrm>
              <a:off x="10090685" y="6136302"/>
              <a:ext cx="1817814" cy="406069"/>
            </a:xfrm>
            <a:prstGeom prst="roundRect">
              <a:avLst>
                <a:gd name="adj" fmla="val 19755"/>
              </a:avLst>
            </a:prstGeom>
            <a:solidFill>
              <a:schemeClr val="accent1">
                <a:lumOff val="51343"/>
              </a:schemeClr>
            </a:solidFill>
            <a:ln w="38100">
              <a:solidFill>
                <a:srgbClr val="1E5AAE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45720" bIns="45720" anchor="ctr"/>
            <a:lstStyle/>
            <a:p>
              <a:pPr algn="ctr">
                <a:defRPr sz="2800" b="1">
                  <a:solidFill>
                    <a:srgbClr val="941100"/>
                  </a:solidFill>
                </a:defRPr>
              </a:pPr>
              <a:r>
                <a:rPr lang="en-GB" sz="1400" dirty="0"/>
                <a:t>Breakdown path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9D5FA7-7A22-EE65-06E6-7012FD4B8B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57975" y="5635625"/>
              <a:ext cx="754526" cy="479649"/>
            </a:xfrm>
            <a:prstGeom prst="straightConnector1">
              <a:avLst/>
            </a:prstGeom>
            <a:noFill/>
            <a:ln w="57150" cap="flat">
              <a:solidFill>
                <a:srgbClr val="C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0" name="Tuner @ 4.2 K: QFRT  tuning…">
            <a:extLst>
              <a:ext uri="{FF2B5EF4-FFF2-40B4-BE49-F238E27FC236}">
                <a16:creationId xmlns:a16="http://schemas.microsoft.com/office/drawing/2014/main" id="{2D18A8BD-DA0D-AC63-5CE2-89366F80615B}"/>
              </a:ext>
            </a:extLst>
          </p:cNvPr>
          <p:cNvSpPr/>
          <p:nvPr/>
        </p:nvSpPr>
        <p:spPr>
          <a:xfrm>
            <a:off x="5891056" y="1264957"/>
            <a:ext cx="1222689" cy="406069"/>
          </a:xfrm>
          <a:prstGeom prst="roundRect">
            <a:avLst>
              <a:gd name="adj" fmla="val 19755"/>
            </a:avLst>
          </a:prstGeom>
          <a:solidFill>
            <a:schemeClr val="accent1">
              <a:lumOff val="51343"/>
            </a:schemeClr>
          </a:solidFill>
          <a:ln w="38100">
            <a:solidFill>
              <a:srgbClr val="1E5AA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/>
          <a:p>
            <a:pPr algn="ctr">
              <a:defRPr sz="2800" b="1">
                <a:solidFill>
                  <a:srgbClr val="941100"/>
                </a:solidFill>
              </a:defRPr>
            </a:pPr>
            <a:r>
              <a:rPr lang="en-GB" sz="1400" dirty="0"/>
              <a:t>Crack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991D45-6EE5-5138-DAC9-BF913227DFD8}"/>
              </a:ext>
            </a:extLst>
          </p:cNvPr>
          <p:cNvCxnSpPr>
            <a:cxnSpLocks/>
          </p:cNvCxnSpPr>
          <p:nvPr/>
        </p:nvCxnSpPr>
        <p:spPr>
          <a:xfrm>
            <a:off x="6502400" y="1684283"/>
            <a:ext cx="520700" cy="1255767"/>
          </a:xfrm>
          <a:prstGeom prst="straightConnector1">
            <a:avLst/>
          </a:prstGeom>
          <a:noFill/>
          <a:ln w="57150" cap="flat">
            <a:solidFill>
              <a:srgbClr val="C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3A3437-2B36-ADD8-31D5-3ACD1BCA0FC8}"/>
              </a:ext>
            </a:extLst>
          </p:cNvPr>
          <p:cNvSpPr txBox="1"/>
          <p:nvPr/>
        </p:nvSpPr>
        <p:spPr>
          <a:xfrm>
            <a:off x="6853975" y="6581083"/>
            <a:ext cx="4354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Thanks and acknowledgments to Sam Smith(CERN)</a:t>
            </a:r>
          </a:p>
        </p:txBody>
      </p:sp>
    </p:spTree>
    <p:extLst>
      <p:ext uri="{BB962C8B-B14F-4D97-AF65-F5344CB8AC3E}">
        <p14:creationId xmlns:p14="http://schemas.microsoft.com/office/powerpoint/2010/main" val="22777682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E9B9F-83A2-3797-AF0E-824B3E18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4">
            <a:extLst>
              <a:ext uri="{FF2B5EF4-FFF2-40B4-BE49-F238E27FC236}">
                <a16:creationId xmlns:a16="http://schemas.microsoft.com/office/drawing/2014/main" id="{2AB08546-7302-4077-1A73-EEB3695A40AF}"/>
              </a:ext>
            </a:extLst>
          </p:cNvPr>
          <p:cNvSpPr txBox="1">
            <a:spLocks/>
          </p:cNvSpPr>
          <p:nvPr/>
        </p:nvSpPr>
        <p:spPr>
          <a:xfrm>
            <a:off x="2472067" y="285880"/>
            <a:ext cx="4842303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1"/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FRT – for Microphonics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38A0F-99C1-B994-028D-A825560F8606}"/>
              </a:ext>
            </a:extLst>
          </p:cNvPr>
          <p:cNvCxnSpPr/>
          <p:nvPr/>
        </p:nvCxnSpPr>
        <p:spPr>
          <a:xfrm flipV="1">
            <a:off x="2596040" y="1972733"/>
            <a:ext cx="612827" cy="596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1FF260-F550-71A2-8DFC-650ACF578D74}"/>
              </a:ext>
            </a:extLst>
          </p:cNvPr>
          <p:cNvSpPr txBox="1"/>
          <p:nvPr/>
        </p:nvSpPr>
        <p:spPr>
          <a:xfrm>
            <a:off x="44007" y="1012678"/>
            <a:ext cx="6174511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Tuning capacitance/inductances/(FE wafer)</a:t>
            </a:r>
          </a:p>
          <a:p>
            <a:pPr marL="742950" lvl="1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Adjusted to give correct resonance</a:t>
            </a:r>
          </a:p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Window capacitance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/phase change</a:t>
            </a:r>
          </a:p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 highly over-couple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Adjusted to give correct coupling</a:t>
            </a:r>
          </a:p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Everything effects everything else</a:t>
            </a:r>
          </a:p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dirty="0"/>
              <a:t>Want good </a:t>
            </a:r>
            <a:r>
              <a:rPr lang="en-GB" dirty="0" err="1"/>
              <a:t>FoM</a:t>
            </a:r>
            <a:r>
              <a:rPr lang="en-GB" dirty="0"/>
              <a:t> and realistically buildable design</a:t>
            </a:r>
          </a:p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Strategy:</a:t>
            </a:r>
          </a:p>
          <a:p>
            <a:pPr marL="742950" lvl="1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Incorporate mechanical design elements early</a:t>
            </a:r>
          </a:p>
          <a:p>
            <a:pPr marL="742950" lvl="1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a parameter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reoptimize tuning cap  calculate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FoM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Simulate in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f-domain without cavity</a:t>
            </a:r>
          </a:p>
          <a:p>
            <a:pPr marL="742950" lvl="1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Decouples antenna length and transmission line length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000"/>
              </a:spcBef>
              <a:buClr>
                <a:srgbClr val="004F84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AD4BC-6C8D-44A5-C39E-6432059C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74" y="770455"/>
            <a:ext cx="5526250" cy="28707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E88D5-E734-E791-D61D-973824BFD4F0}"/>
              </a:ext>
            </a:extLst>
          </p:cNvPr>
          <p:cNvSpPr txBox="1"/>
          <p:nvPr/>
        </p:nvSpPr>
        <p:spPr>
          <a:xfrm>
            <a:off x="5179683" y="2730926"/>
            <a:ext cx="213468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4F8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Window capacitance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17379E-15E8-F788-E0F6-D89BDD18C03C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315200" y="2754297"/>
            <a:ext cx="1386941" cy="160737"/>
          </a:xfrm>
          <a:prstGeom prst="straightConnector1">
            <a:avLst/>
          </a:prstGeom>
          <a:ln w="38100">
            <a:solidFill>
              <a:srgbClr val="004F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A3E7CF-1CC4-B629-4DB7-79C6D8E77FD9}"/>
              </a:ext>
            </a:extLst>
          </p:cNvPr>
          <p:cNvSpPr txBox="1"/>
          <p:nvPr/>
        </p:nvSpPr>
        <p:spPr>
          <a:xfrm>
            <a:off x="5135702" y="2060005"/>
            <a:ext cx="197220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4F8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Tuning capacitance</a:t>
            </a:r>
            <a:endParaRPr lang="en-GB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CA1ECA-0198-61CB-C290-2033B01AC13E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107909" y="2244671"/>
            <a:ext cx="777562" cy="160737"/>
          </a:xfrm>
          <a:prstGeom prst="straightConnector1">
            <a:avLst/>
          </a:prstGeom>
          <a:ln w="38100">
            <a:solidFill>
              <a:srgbClr val="004F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AD56D507-35AB-6032-29B9-ADAA50B4B8C0}"/>
              </a:ext>
            </a:extLst>
          </p:cNvPr>
          <p:cNvSpPr/>
          <p:nvPr/>
        </p:nvSpPr>
        <p:spPr>
          <a:xfrm rot="10800000">
            <a:off x="8702141" y="2569632"/>
            <a:ext cx="61369" cy="369331"/>
          </a:xfrm>
          <a:prstGeom prst="rightBrace">
            <a:avLst/>
          </a:prstGeom>
          <a:ln w="38100">
            <a:solidFill>
              <a:srgbClr val="004F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F9463-F767-296A-264E-EC74827AB9BE}"/>
              </a:ext>
            </a:extLst>
          </p:cNvPr>
          <p:cNvGrpSpPr/>
          <p:nvPr/>
        </p:nvGrpSpPr>
        <p:grpSpPr>
          <a:xfrm>
            <a:off x="6096000" y="3757743"/>
            <a:ext cx="6005031" cy="2063204"/>
            <a:chOff x="6114453" y="3790665"/>
            <a:chExt cx="6005031" cy="20632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996077-24AA-63E4-0B24-783401926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453" y="3790665"/>
              <a:ext cx="2998975" cy="206320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C067EF-EB6A-C6F4-6E41-63546434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3598" y="3790665"/>
              <a:ext cx="3015886" cy="205193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E6BE72-38E9-2D19-0D70-8453E9A10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0090" y="4331594"/>
              <a:ext cx="577880" cy="69218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5F1449F-CA7F-B28A-FF60-E62BEFCAE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4677" y="4378037"/>
              <a:ext cx="577880" cy="69218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B165B3-377C-F1A3-E0C2-97191B2BB21E}"/>
              </a:ext>
            </a:extLst>
          </p:cNvPr>
          <p:cNvSpPr txBox="1"/>
          <p:nvPr/>
        </p:nvSpPr>
        <p:spPr>
          <a:xfrm>
            <a:off x="6472094" y="6269436"/>
            <a:ext cx="54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Effect of adjusting window capacitance. Direction of arrow direction of increasing permittivity.</a:t>
            </a:r>
            <a:endParaRPr lang="en-GB" sz="1400" i="1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894066-4896-128F-C7B4-5C732899913B}"/>
              </a:ext>
            </a:extLst>
          </p:cNvPr>
          <p:cNvGrpSpPr/>
          <p:nvPr/>
        </p:nvGrpSpPr>
        <p:grpSpPr>
          <a:xfrm>
            <a:off x="6472094" y="3712139"/>
            <a:ext cx="5324607" cy="2291209"/>
            <a:chOff x="6559884" y="3732247"/>
            <a:chExt cx="5324607" cy="229120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2B14BB3-9C1A-65B6-DB5D-4BBFF1E3B9F6}"/>
                </a:ext>
              </a:extLst>
            </p:cNvPr>
            <p:cNvGrpSpPr/>
            <p:nvPr/>
          </p:nvGrpSpPr>
          <p:grpSpPr>
            <a:xfrm>
              <a:off x="9542594" y="3770543"/>
              <a:ext cx="2341897" cy="2252913"/>
              <a:chOff x="9542594" y="3770543"/>
              <a:chExt cx="2341897" cy="225291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36B42FA-8372-3F6C-2326-6EB033EA7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42594" y="3770543"/>
                <a:ext cx="2341897" cy="2252913"/>
              </a:xfrm>
              <a:prstGeom prst="rect">
                <a:avLst/>
              </a:prstGeom>
            </p:spPr>
          </p:pic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69C28C3C-5FE0-1651-63F7-1BFE6B2519CF}"/>
                  </a:ext>
                </a:extLst>
              </p:cNvPr>
              <p:cNvSpPr/>
              <p:nvPr/>
            </p:nvSpPr>
            <p:spPr>
              <a:xfrm>
                <a:off x="10320717" y="4454747"/>
                <a:ext cx="1325880" cy="1359976"/>
              </a:xfrm>
              <a:prstGeom prst="arc">
                <a:avLst>
                  <a:gd name="adj1" fmla="val 3399532"/>
                  <a:gd name="adj2" fmla="val 1744942"/>
                </a:avLst>
              </a:prstGeom>
              <a:ln w="19050">
                <a:solidFill>
                  <a:schemeClr val="tx1"/>
                </a:solidFill>
                <a:prstDash val="dash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A5900C-9EC7-388B-E1D4-6E3F8701BFED}"/>
                </a:ext>
              </a:extLst>
            </p:cNvPr>
            <p:cNvGrpSpPr/>
            <p:nvPr/>
          </p:nvGrpSpPr>
          <p:grpSpPr>
            <a:xfrm>
              <a:off x="6559884" y="3732247"/>
              <a:ext cx="2511725" cy="2291209"/>
              <a:chOff x="6559884" y="3732247"/>
              <a:chExt cx="2511725" cy="2291209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B501CAD-5E4F-35EB-8603-755770FD0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59884" y="3732247"/>
                <a:ext cx="2511725" cy="2291209"/>
              </a:xfrm>
              <a:prstGeom prst="rect">
                <a:avLst/>
              </a:prstGeom>
            </p:spPr>
          </p:pic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41920ECF-9A39-7F4D-A1CF-A6C51DF3DF35}"/>
                  </a:ext>
                </a:extLst>
              </p:cNvPr>
              <p:cNvSpPr/>
              <p:nvPr/>
            </p:nvSpPr>
            <p:spPr>
              <a:xfrm>
                <a:off x="6849533" y="3873437"/>
                <a:ext cx="1968500" cy="2019121"/>
              </a:xfrm>
              <a:prstGeom prst="arc">
                <a:avLst>
                  <a:gd name="adj1" fmla="val 9415102"/>
                  <a:gd name="adj2" fmla="val 19849336"/>
                </a:avLst>
              </a:prstGeom>
              <a:ln w="19050">
                <a:solidFill>
                  <a:schemeClr val="tx1"/>
                </a:solidFill>
                <a:prstDash val="dash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CE09764-7015-0178-F85F-A9038F90A4B3}"/>
              </a:ext>
            </a:extLst>
          </p:cNvPr>
          <p:cNvSpPr txBox="1"/>
          <p:nvPr/>
        </p:nvSpPr>
        <p:spPr>
          <a:xfrm>
            <a:off x="6538080" y="5857163"/>
            <a:ext cx="19969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Window Cap Gap = 1mm</a:t>
            </a:r>
            <a:endParaRPr lang="en-GB" sz="1400" i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7008DF-0D40-CAD2-4D23-351F561F83E7}"/>
              </a:ext>
            </a:extLst>
          </p:cNvPr>
          <p:cNvSpPr txBox="1"/>
          <p:nvPr/>
        </p:nvSpPr>
        <p:spPr>
          <a:xfrm>
            <a:off x="9365348" y="5857163"/>
            <a:ext cx="19969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Window Cap Gap = 4mm</a:t>
            </a:r>
            <a:endParaRPr lang="en-GB" sz="1400" i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ECFCE9-073D-0E0C-41F0-231C9BD2DDC5}"/>
              </a:ext>
            </a:extLst>
          </p:cNvPr>
          <p:cNvSpPr txBox="1"/>
          <p:nvPr/>
        </p:nvSpPr>
        <p:spPr>
          <a:xfrm>
            <a:off x="6472094" y="6269436"/>
            <a:ext cx="547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Effect of adjusting window capacitance.</a:t>
            </a:r>
            <a:endParaRPr lang="en-GB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AC050-9E80-E967-E664-F90857765A84}"/>
              </a:ext>
            </a:extLst>
          </p:cNvPr>
          <p:cNvSpPr txBox="1"/>
          <p:nvPr/>
        </p:nvSpPr>
        <p:spPr>
          <a:xfrm>
            <a:off x="7848783" y="3550547"/>
            <a:ext cx="4085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Thanks and acknowledgments to N. Shipman(HZB) </a:t>
            </a:r>
          </a:p>
        </p:txBody>
      </p:sp>
    </p:spTree>
    <p:extLst>
      <p:ext uri="{BB962C8B-B14F-4D97-AF65-F5344CB8AC3E}">
        <p14:creationId xmlns:p14="http://schemas.microsoft.com/office/powerpoint/2010/main" val="17289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A2FA-1BA1-CA51-CB20-20B170F9F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4">
            <a:extLst>
              <a:ext uri="{FF2B5EF4-FFF2-40B4-BE49-F238E27FC236}">
                <a16:creationId xmlns:a16="http://schemas.microsoft.com/office/drawing/2014/main" id="{4E6A5223-4ABA-81F6-0DC7-2D3AD36C048C}"/>
              </a:ext>
            </a:extLst>
          </p:cNvPr>
          <p:cNvSpPr txBox="1">
            <a:spLocks/>
          </p:cNvSpPr>
          <p:nvPr/>
        </p:nvSpPr>
        <p:spPr>
          <a:xfrm>
            <a:off x="2246033" y="314453"/>
            <a:ext cx="4803696" cy="44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accent1"/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FRT – </a:t>
            </a:r>
            <a:r>
              <a:rPr lang="en-US" altLang="zh-CN" sz="2400" b="1" noProof="0" dirty="0">
                <a:solidFill>
                  <a:schemeClr val="accent1"/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Mechanical design</a:t>
            </a:r>
            <a:endParaRPr lang="en-GB" sz="2400" b="1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75D2BC-AFC7-C906-1AD6-7DE2A93E407E}"/>
              </a:ext>
            </a:extLst>
          </p:cNvPr>
          <p:cNvSpPr txBox="1"/>
          <p:nvPr/>
        </p:nvSpPr>
        <p:spPr>
          <a:xfrm>
            <a:off x="6091941" y="6071320"/>
            <a:ext cx="5469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Disassembled stack.  Top: PTFE sleeve. Middle left to right: Lower electrode, inner conductor, top electrode, compression sensor, </a:t>
            </a:r>
            <a:r>
              <a:rPr lang="en-US" sz="1000" i="1" dirty="0" err="1"/>
              <a:t>belleville</a:t>
            </a:r>
            <a:r>
              <a:rPr lang="en-US" sz="1000" i="1" dirty="0"/>
              <a:t> washers, ball and socket joint, top parts of compression assembly.  Bottom: HV electrode.  Not shown: heater </a:t>
            </a:r>
            <a:r>
              <a:rPr lang="en-US" sz="1000" i="1" dirty="0" err="1"/>
              <a:t>catridge</a:t>
            </a:r>
            <a:r>
              <a:rPr lang="en-US" sz="1000" i="1" dirty="0"/>
              <a:t>, FE wafers.</a:t>
            </a:r>
            <a:endParaRPr lang="en-GB" sz="1000" i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208E8D6-D93C-7C34-AE49-965ED528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41" y="833950"/>
            <a:ext cx="5469135" cy="20924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E59FBA-6FD2-8C00-414F-4A4BCD52C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4" y="1108573"/>
            <a:ext cx="5147917" cy="42788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B68F7F8-B78A-74A9-A9E4-86DCB214AA04}"/>
              </a:ext>
            </a:extLst>
          </p:cNvPr>
          <p:cNvSpPr txBox="1"/>
          <p:nvPr/>
        </p:nvSpPr>
        <p:spPr>
          <a:xfrm>
            <a:off x="1036808" y="5364074"/>
            <a:ext cx="2957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Slightly outdated cutaway view of mechanical design.</a:t>
            </a:r>
            <a:endParaRPr lang="en-GB" sz="1000" i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02F22-2E49-F7F4-3D19-59ED6D1F1BA5}"/>
              </a:ext>
            </a:extLst>
          </p:cNvPr>
          <p:cNvSpPr txBox="1"/>
          <p:nvPr/>
        </p:nvSpPr>
        <p:spPr>
          <a:xfrm>
            <a:off x="6091942" y="3000204"/>
            <a:ext cx="546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FE-FRT parts left to right: antenna holder, bottom flange with sapphire window, main stack, top of compression assembly, HV feedthrough.  Bottom: HV electrode.</a:t>
            </a:r>
            <a:endParaRPr lang="en-GB" sz="1000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455359-85BE-F770-4933-AED154185AA2}"/>
              </a:ext>
            </a:extLst>
          </p:cNvPr>
          <p:cNvSpPr txBox="1"/>
          <p:nvPr/>
        </p:nvSpPr>
        <p:spPr>
          <a:xfrm>
            <a:off x="744976" y="5763543"/>
            <a:ext cx="522316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/>
              <a:t>Thanks and acknowledgments to N. Shipman and A. Frahm(HZB).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EDA94A4-7F40-DE4B-A066-2FF2ED502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41" y="3429000"/>
            <a:ext cx="5467106" cy="257161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66B97E2-8275-BF90-6BA3-E6DFF9CBBC25}"/>
              </a:ext>
            </a:extLst>
          </p:cNvPr>
          <p:cNvSpPr txBox="1"/>
          <p:nvPr/>
        </p:nvSpPr>
        <p:spPr>
          <a:xfrm>
            <a:off x="7763933" y="2192867"/>
            <a:ext cx="999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euro coin</a:t>
            </a:r>
            <a:endParaRPr lang="en-GB" sz="14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0BC2B11-228E-1D4F-1E80-E6B0E3020834}"/>
              </a:ext>
            </a:extLst>
          </p:cNvPr>
          <p:cNvCxnSpPr/>
          <p:nvPr/>
        </p:nvCxnSpPr>
        <p:spPr>
          <a:xfrm flipV="1">
            <a:off x="8771467" y="1981200"/>
            <a:ext cx="385233" cy="3725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6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98A20-698E-AB7F-00E9-F593BBE2E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862"/>
            <a:ext cx="10515600" cy="54597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Twin-axial type FE-FRT</a:t>
            </a:r>
            <a:endParaRPr lang="en-US" baseline="30000" dirty="0"/>
          </a:p>
          <a:p>
            <a:pPr lvl="1"/>
            <a:r>
              <a:rPr lang="en-US" dirty="0"/>
              <a:t>The self-consistent temperature rise calculations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T shape bias High voltage without RF leakage</a:t>
            </a:r>
          </a:p>
          <a:p>
            <a:pPr lvl="2"/>
            <a:r>
              <a:rPr lang="en-US" dirty="0"/>
              <a:t>Qe~10</a:t>
            </a:r>
            <a:r>
              <a:rPr lang="en-US" baseline="30000" dirty="0"/>
              <a:t>10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E1FAF6-37E5-E31E-CEBB-71914AC9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59" y="578368"/>
            <a:ext cx="7991168" cy="7524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The novel FE-FRT RF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7C893-DF63-D198-566F-24373DEA6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54" y="1939349"/>
            <a:ext cx="2581304" cy="1862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BC52FA-E967-DE0B-1E97-DF121F8E5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47" y="1939349"/>
            <a:ext cx="2046377" cy="1869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3B15E-987B-2491-FFD2-40EFBECD1A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44" r="31713"/>
          <a:stretch>
            <a:fillRect/>
          </a:stretch>
        </p:blipFill>
        <p:spPr>
          <a:xfrm>
            <a:off x="4594800" y="2159992"/>
            <a:ext cx="1956241" cy="1613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BA1DBC-BE9C-6F02-9D3B-A711FDB23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415" y="3982141"/>
            <a:ext cx="3391880" cy="1742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1EDC14-0784-5D3C-6A91-EAEE61E20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057" y="3982141"/>
            <a:ext cx="3287672" cy="16889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F818F01-6629-F1E7-F295-36B01E480152}"/>
              </a:ext>
            </a:extLst>
          </p:cNvPr>
          <p:cNvGrpSpPr/>
          <p:nvPr/>
        </p:nvGrpSpPr>
        <p:grpSpPr>
          <a:xfrm>
            <a:off x="8431149" y="4943592"/>
            <a:ext cx="3134032" cy="1703014"/>
            <a:chOff x="8878529" y="4323744"/>
            <a:chExt cx="3134032" cy="17030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2C7780-C466-1D66-E4DA-ECBCE0AE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8529" y="4323744"/>
              <a:ext cx="3134032" cy="1703014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A996B-1D62-E3BB-D395-51BC51EA4E90}"/>
                </a:ext>
              </a:extLst>
            </p:cNvPr>
            <p:cNvCxnSpPr/>
            <p:nvPr/>
          </p:nvCxnSpPr>
          <p:spPr>
            <a:xfrm>
              <a:off x="10461523" y="4503174"/>
              <a:ext cx="0" cy="7374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EAF799-EF6A-09F9-4A06-D6DABECBC83A}"/>
                </a:ext>
              </a:extLst>
            </p:cNvPr>
            <p:cNvCxnSpPr/>
            <p:nvPr/>
          </p:nvCxnSpPr>
          <p:spPr>
            <a:xfrm>
              <a:off x="10363200" y="5240594"/>
              <a:ext cx="2261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2005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3543-A6C4-46FF-EFA6-DF027FBB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Integrated FRT+HOM Waveguide Coupler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AFE471A-03DD-EFD4-8E14-8D416F089DE0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474406" y="1580177"/>
                <a:ext cx="6329517" cy="316880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b="1" dirty="0">
                    <a:solidFill>
                      <a:srgbClr val="C00000"/>
                    </a:solidFill>
                  </a:rPr>
                  <a:t>Motivation: Reducing Complexity</a:t>
                </a:r>
              </a:p>
              <a:p>
                <a:pPr lvl="1"/>
                <a:r>
                  <a:rPr lang="en-GB" sz="1400" dirty="0"/>
                  <a:t>High-Gradient accelerating cavities typically require multiple dedicated ports for High-Order Mode (HOM) damping.</a:t>
                </a:r>
              </a:p>
              <a:p>
                <a:pPr lvl="1"/>
                <a:r>
                  <a:rPr lang="en-GB" sz="1400" dirty="0"/>
                  <a:t>The Issue: Adding a separate port for the FRT with multiple HOM ports increases fabrication complexity and cryogenic load.</a:t>
                </a:r>
              </a:p>
              <a:p>
                <a:pPr lvl="1"/>
                <a:r>
                  <a:rPr lang="en-GB" sz="1400" dirty="0"/>
                  <a:t>The Novel Approach: Development of an integrated HOM+FRT coupler using a single waveguide (WG) interface.</a:t>
                </a:r>
              </a:p>
              <a:p>
                <a:r>
                  <a:rPr lang="en-GB" sz="2000" b="1" dirty="0">
                    <a:solidFill>
                      <a:srgbClr val="C00000"/>
                    </a:solidFill>
                  </a:rPr>
                  <a:t>Current Status &amp; Target Specifications</a:t>
                </a:r>
              </a:p>
              <a:p>
                <a:pPr lvl="1"/>
                <a:r>
                  <a:rPr lang="en-GB" sz="1400" b="1" dirty="0"/>
                  <a:t>Status</a:t>
                </a:r>
                <a:r>
                  <a:rPr lang="en-GB" sz="1400" dirty="0"/>
                  <a:t>: Active exploration of the parameter space (for the FRT coax coupler) to match the requirements for our FRT (</a:t>
                </a:r>
                <a:r>
                  <a:rPr lang="en-GB" sz="1400" dirty="0" err="1"/>
                  <a:t>i.e</a:t>
                </a:r>
                <a:r>
                  <a:rPr lang="en-GB" sz="1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𝐶𝑎𝑣𝑖𝑡𝑦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𝑇𝐿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GB" sz="1400" dirty="0"/>
                  <a:t>.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AFE471A-03DD-EFD4-8E14-8D416F089DE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4406" y="1580177"/>
                <a:ext cx="6329517" cy="3168804"/>
              </a:xfrm>
              <a:prstGeom prst="rect">
                <a:avLst/>
              </a:prstGeom>
              <a:blipFill>
                <a:blip r:embed="rId2"/>
                <a:stretch>
                  <a:fillRect l="-867" t="-1731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E4EE2D5-9028-0AE2-2BFE-390582DAF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899" y="4504966"/>
            <a:ext cx="2885944" cy="21500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6AAB04-2BA9-A5FC-F57F-214A69BAFB85}"/>
              </a:ext>
            </a:extLst>
          </p:cNvPr>
          <p:cNvGrpSpPr/>
          <p:nvPr/>
        </p:nvGrpSpPr>
        <p:grpSpPr>
          <a:xfrm>
            <a:off x="6706939" y="1848038"/>
            <a:ext cx="4529803" cy="1750675"/>
            <a:chOff x="6619456" y="684784"/>
            <a:chExt cx="5402027" cy="23200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902C21-DB67-CBDB-6A10-1151F95F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9456" y="736957"/>
              <a:ext cx="2451998" cy="1974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716439-67EF-E763-E60E-C24C50FE4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8472" y="684784"/>
              <a:ext cx="2883011" cy="232001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BEC9A-8C1D-9A45-DF3B-D0B2B6630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47" y="3686451"/>
            <a:ext cx="4248964" cy="2654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A6A0BE-9E7F-91E6-13B5-5EF8E8726735}"/>
              </a:ext>
            </a:extLst>
          </p:cNvPr>
          <p:cNvSpPr txBox="1"/>
          <p:nvPr/>
        </p:nvSpPr>
        <p:spPr>
          <a:xfrm>
            <a:off x="7666069" y="1585706"/>
            <a:ext cx="2193925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800" b="1" dirty="0"/>
              <a:t>Active exploration of the parameter space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10A99-3B91-C25D-DB94-0893BA88309A}"/>
              </a:ext>
            </a:extLst>
          </p:cNvPr>
          <p:cNvSpPr txBox="1"/>
          <p:nvPr/>
        </p:nvSpPr>
        <p:spPr>
          <a:xfrm>
            <a:off x="6803923" y="6428899"/>
            <a:ext cx="4432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Thanks and acknowledgments 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Maleesh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(Lancaster University)</a:t>
            </a:r>
          </a:p>
        </p:txBody>
      </p:sp>
    </p:spTree>
    <p:extLst>
      <p:ext uri="{BB962C8B-B14F-4D97-AF65-F5344CB8AC3E}">
        <p14:creationId xmlns:p14="http://schemas.microsoft.com/office/powerpoint/2010/main" val="1726809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Next Steps: Move to RF power handling"/>
          <p:cNvSpPr txBox="1">
            <a:spLocks noGrp="1"/>
          </p:cNvSpPr>
          <p:nvPr>
            <p:ph type="title"/>
          </p:nvPr>
        </p:nvSpPr>
        <p:spPr>
          <a:xfrm>
            <a:off x="1842620" y="636947"/>
            <a:ext cx="6902711" cy="10537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b="1" dirty="0">
                <a:solidFill>
                  <a:schemeClr val="accent1"/>
                </a:solidFill>
              </a:rPr>
              <a:t>Next Steps: Move to RF power handling</a:t>
            </a:r>
          </a:p>
        </p:txBody>
      </p:sp>
      <p:sp>
        <p:nvSpPr>
          <p:cNvPr id="278" name="Situation: Cold Cavity + tuner: too much infrastructure and logistics…"/>
          <p:cNvSpPr txBox="1">
            <a:spLocks noGrp="1"/>
          </p:cNvSpPr>
          <p:nvPr>
            <p:ph type="body" idx="1"/>
          </p:nvPr>
        </p:nvSpPr>
        <p:spPr>
          <a:xfrm>
            <a:off x="456562" y="1690687"/>
            <a:ext cx="5834014" cy="49435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8125" indent="-238125" defTabSz="685800">
              <a:spcBef>
                <a:spcPts val="500"/>
              </a:spcBef>
              <a:defRPr sz="3600"/>
            </a:pPr>
            <a:r>
              <a:rPr sz="2000" dirty="0"/>
              <a:t>Situation: Cold Cavity + tuner: too much infrastructure and logistics</a:t>
            </a:r>
          </a:p>
          <a:p>
            <a:pPr marL="238125" indent="-238125" defTabSz="685800">
              <a:spcBef>
                <a:spcPts val="500"/>
              </a:spcBef>
              <a:defRPr sz="3600"/>
            </a:pPr>
            <a:r>
              <a:rPr sz="2000" dirty="0"/>
              <a:t>Solution: Move to FE Phase shifter as test device</a:t>
            </a:r>
          </a:p>
          <a:p>
            <a:pPr marL="619125" lvl="1" indent="-238125" defTabSz="685800">
              <a:defRPr sz="3000"/>
            </a:pPr>
            <a:r>
              <a:rPr sz="2000" dirty="0"/>
              <a:t>FEPSID_1.0:Initial prototype made and tested. 2-wafer design</a:t>
            </a:r>
          </a:p>
          <a:p>
            <a:pPr marL="619125" lvl="1" indent="-238125" defTabSz="685800">
              <a:defRPr sz="3000"/>
            </a:pPr>
            <a:r>
              <a:rPr sz="2000" dirty="0"/>
              <a:t>FEPSID_1.2: Modified to 1-wafer design. Modification going to central workshop</a:t>
            </a:r>
          </a:p>
          <a:p>
            <a:pPr marL="619125" lvl="1" indent="-238125" defTabSz="685800">
              <a:defRPr sz="3000"/>
            </a:pPr>
            <a:r>
              <a:rPr sz="2000" dirty="0"/>
              <a:t>FEPSID_2.0: High power design: Single wafer deign targeting 100kW</a:t>
            </a:r>
          </a:p>
          <a:p>
            <a:pPr marL="619125" lvl="1" indent="-238125" defTabSz="685800">
              <a:defRPr sz="3000"/>
            </a:pPr>
            <a:endParaRPr dirty="0"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280" name="Group" descr="Group"/>
          <p:cNvPicPr>
            <a:picLocks noChangeAspect="1"/>
          </p:cNvPicPr>
          <p:nvPr/>
        </p:nvPicPr>
        <p:blipFill>
          <a:blip r:embed="rId2"/>
          <a:srcRect l="2854"/>
          <a:stretch>
            <a:fillRect/>
          </a:stretch>
        </p:blipFill>
        <p:spPr>
          <a:xfrm>
            <a:off x="7149960" y="1690687"/>
            <a:ext cx="2210863" cy="1474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383" y="3623995"/>
            <a:ext cx="2210863" cy="1082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701" y="5022867"/>
            <a:ext cx="2210863" cy="1529499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F"/>
          <p:cNvSpPr/>
          <p:nvPr/>
        </p:nvSpPr>
        <p:spPr>
          <a:xfrm>
            <a:off x="5381854" y="5169177"/>
            <a:ext cx="653844" cy="659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74"/>
                </a:lnTo>
                <a:lnTo>
                  <a:pt x="354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Off val="51343"/>
            </a:schemeClr>
          </a:solidFill>
          <a:ln w="38100">
            <a:solidFill>
              <a:schemeClr val="accent4">
                <a:lumOff val="36303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>
              <a:defRPr sz="2700"/>
            </a:lvl1pPr>
          </a:lstStyle>
          <a:p>
            <a:r>
              <a:rPr sz="1350"/>
              <a:t>RF</a:t>
            </a:r>
          </a:p>
        </p:txBody>
      </p:sp>
      <p:sp>
        <p:nvSpPr>
          <p:cNvPr id="284" name="FEPSID"/>
          <p:cNvSpPr/>
          <p:nvPr/>
        </p:nvSpPr>
        <p:spPr>
          <a:xfrm>
            <a:off x="8687181" y="5277035"/>
            <a:ext cx="763327" cy="443783"/>
          </a:xfrm>
          <a:prstGeom prst="rect">
            <a:avLst/>
          </a:prstGeom>
          <a:solidFill>
            <a:schemeClr val="accent1">
              <a:lumOff val="51343"/>
            </a:schemeClr>
          </a:solidFill>
          <a:ln w="38100">
            <a:solidFill>
              <a:schemeClr val="accent4">
                <a:lumOff val="36303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>
              <a:defRPr sz="2800"/>
            </a:lvl1pPr>
          </a:lstStyle>
          <a:p>
            <a:r>
              <a:rPr sz="1400"/>
              <a:t>FEPSID</a:t>
            </a:r>
          </a:p>
        </p:txBody>
      </p:sp>
      <p:sp>
        <p:nvSpPr>
          <p:cNvPr id="285" name="Rectangle"/>
          <p:cNvSpPr/>
          <p:nvPr/>
        </p:nvSpPr>
        <p:spPr>
          <a:xfrm>
            <a:off x="7573897" y="5313122"/>
            <a:ext cx="635001" cy="347098"/>
          </a:xfrm>
          <a:prstGeom prst="rect">
            <a:avLst/>
          </a:prstGeom>
          <a:solidFill>
            <a:schemeClr val="accent1">
              <a:lumOff val="51343"/>
            </a:schemeClr>
          </a:solidFill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286" name="Circ"/>
          <p:cNvSpPr/>
          <p:nvPr/>
        </p:nvSpPr>
        <p:spPr>
          <a:xfrm>
            <a:off x="6396451" y="5181426"/>
            <a:ext cx="753509" cy="635001"/>
          </a:xfrm>
          <a:prstGeom prst="ellipse">
            <a:avLst/>
          </a:prstGeom>
          <a:solidFill>
            <a:schemeClr val="accent1">
              <a:lumOff val="51343"/>
            </a:schemeClr>
          </a:solidFill>
          <a:ln w="38100">
            <a:solidFill>
              <a:schemeClr val="accent4">
                <a:lumOff val="36303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algn="ctr">
              <a:defRPr sz="2800"/>
            </a:lvl1pPr>
          </a:lstStyle>
          <a:p>
            <a:r>
              <a:rPr sz="1400" dirty="0"/>
              <a:t> </a:t>
            </a:r>
            <a:r>
              <a:rPr lang="en-US" sz="1000" dirty="0"/>
              <a:t>Circulator</a:t>
            </a:r>
            <a:endParaRPr sz="1400" dirty="0"/>
          </a:p>
        </p:txBody>
      </p:sp>
      <p:sp>
        <p:nvSpPr>
          <p:cNvPr id="287" name="Load"/>
          <p:cNvSpPr/>
          <p:nvPr/>
        </p:nvSpPr>
        <p:spPr>
          <a:xfrm>
            <a:off x="6443994" y="6081029"/>
            <a:ext cx="635001" cy="400431"/>
          </a:xfrm>
          <a:prstGeom prst="rect">
            <a:avLst/>
          </a:prstGeom>
          <a:solidFill>
            <a:schemeClr val="accent1">
              <a:lumOff val="51343"/>
            </a:schemeClr>
          </a:solidFill>
          <a:ln w="38100">
            <a:solidFill>
              <a:schemeClr val="accent4">
                <a:lumOff val="36303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algn="ctr">
              <a:defRPr sz="3000"/>
            </a:lvl1pPr>
          </a:lstStyle>
          <a:p>
            <a:r>
              <a:rPr sz="1500" dirty="0"/>
              <a:t>Load</a:t>
            </a:r>
          </a:p>
        </p:txBody>
      </p:sp>
      <p:sp>
        <p:nvSpPr>
          <p:cNvPr id="288" name="Scope"/>
          <p:cNvSpPr/>
          <p:nvPr/>
        </p:nvSpPr>
        <p:spPr>
          <a:xfrm>
            <a:off x="8770873" y="6061999"/>
            <a:ext cx="635001" cy="443783"/>
          </a:xfrm>
          <a:prstGeom prst="rect">
            <a:avLst/>
          </a:prstGeom>
          <a:solidFill>
            <a:schemeClr val="accent1">
              <a:lumOff val="51343"/>
            </a:schemeClr>
          </a:solidFill>
          <a:ln w="38100">
            <a:solidFill>
              <a:schemeClr val="accent4">
                <a:lumOff val="36303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>
              <a:defRPr sz="2300"/>
            </a:lvl1pPr>
          </a:lstStyle>
          <a:p>
            <a:r>
              <a:rPr sz="1150"/>
              <a:t>Scope</a:t>
            </a:r>
          </a:p>
        </p:txBody>
      </p:sp>
      <p:cxnSp>
        <p:nvCxnSpPr>
          <p:cNvPr id="289" name="Connection Line"/>
          <p:cNvCxnSpPr>
            <a:cxnSpLocks/>
            <a:stCxn id="286" idx="2"/>
            <a:endCxn id="283" idx="0"/>
          </p:cNvCxnSpPr>
          <p:nvPr/>
        </p:nvCxnSpPr>
        <p:spPr>
          <a:xfrm flipH="1" flipV="1">
            <a:off x="5708776" y="5498926"/>
            <a:ext cx="687675" cy="1"/>
          </a:xfrm>
          <a:prstGeom prst="straightConnector1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</p:cxnSp>
      <p:cxnSp>
        <p:nvCxnSpPr>
          <p:cNvPr id="290" name="Connection Line"/>
          <p:cNvCxnSpPr>
            <a:cxnSpLocks/>
            <a:stCxn id="286" idx="6"/>
          </p:cNvCxnSpPr>
          <p:nvPr/>
        </p:nvCxnSpPr>
        <p:spPr>
          <a:xfrm flipV="1">
            <a:off x="7149960" y="5498926"/>
            <a:ext cx="687436" cy="1"/>
          </a:xfrm>
          <a:prstGeom prst="straightConnector1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</p:cxnSp>
      <p:cxnSp>
        <p:nvCxnSpPr>
          <p:cNvPr id="291" name="Connection Line"/>
          <p:cNvCxnSpPr>
            <a:cxnSpLocks/>
            <a:stCxn id="285" idx="3"/>
            <a:endCxn id="284" idx="1"/>
          </p:cNvCxnSpPr>
          <p:nvPr/>
        </p:nvCxnSpPr>
        <p:spPr>
          <a:xfrm>
            <a:off x="8208898" y="5486671"/>
            <a:ext cx="478283" cy="12256"/>
          </a:xfrm>
          <a:prstGeom prst="straightConnector1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</p:cxnSp>
      <p:sp>
        <p:nvSpPr>
          <p:cNvPr id="292" name="Line"/>
          <p:cNvSpPr/>
          <p:nvPr/>
        </p:nvSpPr>
        <p:spPr>
          <a:xfrm flipV="1">
            <a:off x="7740911" y="5471490"/>
            <a:ext cx="1" cy="762471"/>
          </a:xfrm>
          <a:prstGeom prst="line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/>
          <a:lstStyle/>
          <a:p>
            <a:endParaRPr sz="900"/>
          </a:p>
        </p:txBody>
      </p:sp>
      <p:cxnSp>
        <p:nvCxnSpPr>
          <p:cNvPr id="293" name="Connection Line"/>
          <p:cNvCxnSpPr>
            <a:cxnSpLocks/>
            <a:stCxn id="287" idx="0"/>
            <a:endCxn id="286" idx="4"/>
          </p:cNvCxnSpPr>
          <p:nvPr/>
        </p:nvCxnSpPr>
        <p:spPr>
          <a:xfrm flipV="1">
            <a:off x="6761495" y="5816427"/>
            <a:ext cx="11711" cy="264602"/>
          </a:xfrm>
          <a:prstGeom prst="straightConnector1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</p:cxnSp>
      <p:grpSp>
        <p:nvGrpSpPr>
          <p:cNvPr id="298" name="Group"/>
          <p:cNvGrpSpPr/>
          <p:nvPr/>
        </p:nvGrpSpPr>
        <p:grpSpPr>
          <a:xfrm>
            <a:off x="7691971" y="6061999"/>
            <a:ext cx="443783" cy="443783"/>
            <a:chOff x="0" y="0"/>
            <a:chExt cx="887564" cy="887564"/>
          </a:xfrm>
        </p:grpSpPr>
        <p:sp>
          <p:nvSpPr>
            <p:cNvPr id="294" name="Circle"/>
            <p:cNvSpPr/>
            <p:nvPr/>
          </p:nvSpPr>
          <p:spPr>
            <a:xfrm>
              <a:off x="0" y="0"/>
              <a:ext cx="887565" cy="887565"/>
            </a:xfrm>
            <a:prstGeom prst="ellipse">
              <a:avLst/>
            </a:prstGeom>
            <a:solidFill>
              <a:schemeClr val="accent1">
                <a:lumOff val="51343"/>
              </a:schemeClr>
            </a:solidFill>
            <a:ln w="38100" cap="flat">
              <a:solidFill>
                <a:schemeClr val="accent4">
                  <a:lumOff val="36303"/>
                </a:schemeClr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grpSp>
          <p:nvGrpSpPr>
            <p:cNvPr id="297" name="Group"/>
            <p:cNvGrpSpPr/>
            <p:nvPr/>
          </p:nvGrpSpPr>
          <p:grpSpPr>
            <a:xfrm>
              <a:off x="209052" y="209053"/>
              <a:ext cx="469458" cy="469458"/>
              <a:chOff x="0" y="0"/>
              <a:chExt cx="469457" cy="469457"/>
            </a:xfrm>
          </p:grpSpPr>
          <p:sp>
            <p:nvSpPr>
              <p:cNvPr id="295" name="Line"/>
              <p:cNvSpPr/>
              <p:nvPr/>
            </p:nvSpPr>
            <p:spPr>
              <a:xfrm flipV="1">
                <a:off x="-1" y="-1"/>
                <a:ext cx="469459" cy="469459"/>
              </a:xfrm>
              <a:prstGeom prst="line">
                <a:avLst/>
              </a:prstGeom>
              <a:noFill/>
              <a:ln w="38100" cap="flat">
                <a:solidFill>
                  <a:schemeClr val="accent4">
                    <a:lumOff val="36303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96" name="Line"/>
              <p:cNvSpPr/>
              <p:nvPr/>
            </p:nvSpPr>
            <p:spPr>
              <a:xfrm>
                <a:off x="-1" y="-1"/>
                <a:ext cx="469459" cy="469459"/>
              </a:xfrm>
              <a:prstGeom prst="line">
                <a:avLst/>
              </a:prstGeom>
              <a:noFill/>
              <a:ln w="38100" cap="flat">
                <a:solidFill>
                  <a:schemeClr val="accent4">
                    <a:lumOff val="36303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</p:grpSp>
      </p:grpSp>
      <p:sp>
        <p:nvSpPr>
          <p:cNvPr id="299" name="Line"/>
          <p:cNvSpPr/>
          <p:nvPr/>
        </p:nvSpPr>
        <p:spPr>
          <a:xfrm flipV="1">
            <a:off x="8029879" y="5504050"/>
            <a:ext cx="1" cy="567133"/>
          </a:xfrm>
          <a:prstGeom prst="line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300" name="Line"/>
          <p:cNvSpPr/>
          <p:nvPr/>
        </p:nvSpPr>
        <p:spPr>
          <a:xfrm flipV="1">
            <a:off x="7558153" y="5489930"/>
            <a:ext cx="654051" cy="1"/>
          </a:xfrm>
          <a:prstGeom prst="line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301" name="Line"/>
          <p:cNvSpPr/>
          <p:nvPr/>
        </p:nvSpPr>
        <p:spPr>
          <a:xfrm flipV="1">
            <a:off x="8154346" y="6283890"/>
            <a:ext cx="590985" cy="1"/>
          </a:xfrm>
          <a:prstGeom prst="line">
            <a:avLst/>
          </a:prstGeom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/>
          <a:lstStyle/>
          <a:p>
            <a:endParaRPr sz="900"/>
          </a:p>
        </p:txBody>
      </p:sp>
      <p:pic>
        <p:nvPicPr>
          <p:cNvPr id="302" name="unknown.png" descr="unknow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585" y="3638129"/>
            <a:ext cx="1962178" cy="117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unknown.png" descr="unknow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920" y="3613588"/>
            <a:ext cx="1423850" cy="1103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6B353-B39F-7B2A-73D2-5BEDDB8B1964}"/>
              </a:ext>
            </a:extLst>
          </p:cNvPr>
          <p:cNvSpPr/>
          <p:nvPr/>
        </p:nvSpPr>
        <p:spPr>
          <a:xfrm>
            <a:off x="1872568" y="2298742"/>
            <a:ext cx="84468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 for your attention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93685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CDF42-0623-D183-CD5F-5F02E289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5E043-4859-CF99-AEB4-9394D6A86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The project ISAS</a:t>
            </a:r>
          </a:p>
          <a:p>
            <a:pPr lvl="1"/>
            <a:r>
              <a:rPr lang="en-US" dirty="0"/>
              <a:t>The FE-FRT concept</a:t>
            </a:r>
          </a:p>
          <a:p>
            <a:r>
              <a:rPr lang="en-US" dirty="0"/>
              <a:t>The equivalent circuit</a:t>
            </a:r>
          </a:p>
          <a:p>
            <a:r>
              <a:rPr lang="en-US" dirty="0"/>
              <a:t>The FE material characterization</a:t>
            </a:r>
          </a:p>
          <a:p>
            <a:r>
              <a:rPr lang="en-US" dirty="0"/>
              <a:t>The Transient Detuning Demonstrator (TDD)and Microphonics FE-FRT</a:t>
            </a:r>
          </a:p>
          <a:p>
            <a:pPr lvl="1"/>
            <a:r>
              <a:rPr lang="en-US" dirty="0"/>
              <a:t>The TDD test results</a:t>
            </a:r>
          </a:p>
          <a:p>
            <a:pPr lvl="1"/>
            <a:r>
              <a:rPr lang="en-US" dirty="0"/>
              <a:t>The FE-FRT for microphonics</a:t>
            </a:r>
          </a:p>
          <a:p>
            <a:pPr lvl="1"/>
            <a:r>
              <a:rPr lang="en-US" dirty="0"/>
              <a:t>The discharge of the bias HV</a:t>
            </a:r>
          </a:p>
          <a:p>
            <a:pPr lvl="2"/>
            <a:r>
              <a:rPr lang="en-US" dirty="0"/>
              <a:t>Some defective FE wafers</a:t>
            </a:r>
          </a:p>
          <a:p>
            <a:r>
              <a:rPr lang="en-US" dirty="0"/>
              <a:t>The </a:t>
            </a:r>
            <a:r>
              <a:rPr lang="en-US" altLang="zh-CN" dirty="0"/>
              <a:t>novel</a:t>
            </a:r>
            <a:r>
              <a:rPr lang="en-US" dirty="0"/>
              <a:t> FE-FRT RF design</a:t>
            </a:r>
          </a:p>
          <a:p>
            <a:pPr lvl="1"/>
            <a:r>
              <a:rPr lang="en-US" dirty="0"/>
              <a:t>The Twin-axial type FE-FRT</a:t>
            </a:r>
          </a:p>
          <a:p>
            <a:pPr lvl="1"/>
            <a:r>
              <a:rPr lang="en-US" dirty="0"/>
              <a:t>Integration of FE-FRT and </a:t>
            </a:r>
            <a:r>
              <a:rPr lang="en-US" dirty="0" err="1"/>
              <a:t>HoM</a:t>
            </a:r>
            <a:r>
              <a:rPr lang="en-US" dirty="0"/>
              <a:t> coupler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1615-FC2E-30EC-8EBA-70EEAE33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15168" cy="10998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D48-7F4C-8AEB-990F-D5D60D858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ISAS(Innovate for Sustainable Accelerating Systems)</a:t>
            </a:r>
            <a:endParaRPr lang="en-US" b="1" baseline="30000" dirty="0"/>
          </a:p>
          <a:p>
            <a:pPr lvl="1"/>
            <a:r>
              <a:rPr lang="en-US" b="1" dirty="0"/>
              <a:t>Energy savings from the RF power</a:t>
            </a:r>
          </a:p>
          <a:p>
            <a:pPr lvl="2"/>
            <a:r>
              <a:rPr lang="en-US" dirty="0"/>
              <a:t>The objective is to significantly reduce the RF power sources and wall plug power for all SRF accelerators with ferro-electric fast reactive tuners (FE-FRTs) for control of transient beam loading and detuning by microphonics.</a:t>
            </a:r>
            <a:endParaRPr lang="en-US" b="1" dirty="0"/>
          </a:p>
          <a:p>
            <a:pPr lvl="1"/>
            <a:r>
              <a:rPr lang="en-US" b="1" dirty="0"/>
              <a:t>Work package 1: FE-FRT</a:t>
            </a:r>
          </a:p>
          <a:p>
            <a:pPr lvl="2"/>
            <a:r>
              <a:rPr lang="en-US" i="1" dirty="0"/>
              <a:t>optimal integration of Ferro-Electric Fast Reactive Tuners (FE-FRT) to deal with microphonics (1300 MHz) and transient detuning(400 and 800MHz).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8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0800A-35FF-E09C-D555-A7A59949C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F06E14-4B34-B660-2E10-AA46EC11CBC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rgbClr val="B5121B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BAB2F45-1BF9-5EBC-1931-AE2EC36C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FRT Workshop 25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1BA7900-724B-7BFC-3009-626BEEBC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6A36-6AFA-4CAC-997C-0630AAEA7F67}" type="slidenum">
              <a:rPr lang="en-GB" smtClean="0">
                <a:solidFill>
                  <a:schemeClr val="bg1"/>
                </a:solidFill>
              </a:rPr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69A725-0793-F07F-038B-FE52D9C05FDF}"/>
              </a:ext>
            </a:extLst>
          </p:cNvPr>
          <p:cNvSpPr txBox="1">
            <a:spLocks/>
          </p:cNvSpPr>
          <p:nvPr/>
        </p:nvSpPr>
        <p:spPr>
          <a:xfrm>
            <a:off x="247157" y="1660055"/>
            <a:ext cx="70167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Microphonics</a:t>
            </a:r>
            <a:r>
              <a:rPr lang="en-GB" sz="2400" dirty="0"/>
              <a:t>: Mechanical vibrations in the environment cause rapid frequency deviations in SRF cavities (several Hz to tens of Hz, up to a few hundred Hz).</a:t>
            </a:r>
            <a:endParaRPr lang="en-GB" sz="2400" baseline="30000" dirty="0"/>
          </a:p>
          <a:p>
            <a:r>
              <a:rPr lang="en-GB" sz="2400" dirty="0"/>
              <a:t>Mechanical tuners are slow and unsuitable for brittle thin-film cavities.</a:t>
            </a:r>
          </a:p>
          <a:p>
            <a:r>
              <a:rPr lang="en-GB" sz="2400" b="1" dirty="0"/>
              <a:t>Fast reactive tuners (FRTs)</a:t>
            </a:r>
            <a:r>
              <a:rPr lang="en-GB" sz="2400" dirty="0"/>
              <a:t> enable swift frequency adjustments via variable reactance.</a:t>
            </a:r>
          </a:p>
          <a:p>
            <a:r>
              <a:rPr lang="en-GB" sz="2400" dirty="0"/>
              <a:t>FRTs safely tune SRF cavities with fragile coatings like </a:t>
            </a:r>
            <a:r>
              <a:rPr lang="en-GB" sz="2400" b="1" dirty="0" err="1"/>
              <a:t>Nb₃Sn</a:t>
            </a:r>
            <a:r>
              <a:rPr lang="en-GB" sz="2400" dirty="0"/>
              <a:t>, avoiding structural damage.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2CC806-2C17-5E62-BE01-3DD796FAF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0" y="1610926"/>
            <a:ext cx="3327168" cy="1618944"/>
          </a:xfrm>
          <a:prstGeom prst="rect">
            <a:avLst/>
          </a:prstGeom>
        </p:spPr>
      </p:pic>
      <p:pic>
        <p:nvPicPr>
          <p:cNvPr id="17" name="Picture 16" descr="A coupler port diagram&#10;&#10;AI-generated content may be incorrect.">
            <a:extLst>
              <a:ext uri="{FF2B5EF4-FFF2-40B4-BE49-F238E27FC236}">
                <a16:creationId xmlns:a16="http://schemas.microsoft.com/office/drawing/2014/main" id="{65938C89-BF40-2C76-3C1C-93D2C18AE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04" y="3919881"/>
            <a:ext cx="4238802" cy="1830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2F0957-218D-03D5-0E5C-0550928DCBC2}"/>
              </a:ext>
            </a:extLst>
          </p:cNvPr>
          <p:cNvCxnSpPr>
            <a:cxnSpLocks/>
          </p:cNvCxnSpPr>
          <p:nvPr/>
        </p:nvCxnSpPr>
        <p:spPr>
          <a:xfrm>
            <a:off x="7415385" y="1119929"/>
            <a:ext cx="0" cy="4891464"/>
          </a:xfrm>
          <a:prstGeom prst="line">
            <a:avLst/>
          </a:prstGeom>
          <a:ln>
            <a:solidFill>
              <a:srgbClr val="B512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red arrow pointing up&#10;&#10;AI-generated content may be incorrect.">
            <a:extLst>
              <a:ext uri="{FF2B5EF4-FFF2-40B4-BE49-F238E27FC236}">
                <a16:creationId xmlns:a16="http://schemas.microsoft.com/office/drawing/2014/main" id="{0F71D625-582F-45F4-2644-A0329AE6A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8668">
            <a:off x="6822304" y="1132819"/>
            <a:ext cx="1186162" cy="1186162"/>
          </a:xfrm>
          <a:prstGeom prst="rect">
            <a:avLst/>
          </a:prstGeom>
        </p:spPr>
      </p:pic>
      <p:pic>
        <p:nvPicPr>
          <p:cNvPr id="21" name="Picture 20" descr="A red arrow pointing up&#10;&#10;AI-generated content may be incorrect.">
            <a:extLst>
              <a:ext uri="{FF2B5EF4-FFF2-40B4-BE49-F238E27FC236}">
                <a16:creationId xmlns:a16="http://schemas.microsoft.com/office/drawing/2014/main" id="{C489C756-7873-1467-7585-61F952702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8668">
            <a:off x="6670825" y="3441773"/>
            <a:ext cx="1186162" cy="11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806DC3-F5D4-ED8A-478C-CC327C5010A8}"/>
              </a:ext>
            </a:extLst>
          </p:cNvPr>
          <p:cNvSpPr txBox="1">
            <a:spLocks/>
          </p:cNvSpPr>
          <p:nvPr/>
        </p:nvSpPr>
        <p:spPr>
          <a:xfrm>
            <a:off x="1216742" y="653684"/>
            <a:ext cx="9372600" cy="748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/>
                </a:solidFill>
              </a:rPr>
              <a:t>Microphonics and FE-FRT Concept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194CC9-7940-B171-CD58-911E09675E35}"/>
              </a:ext>
            </a:extLst>
          </p:cNvPr>
          <p:cNvCxnSpPr>
            <a:cxnSpLocks/>
          </p:cNvCxnSpPr>
          <p:nvPr/>
        </p:nvCxnSpPr>
        <p:spPr>
          <a:xfrm flipV="1">
            <a:off x="11111948" y="4323271"/>
            <a:ext cx="241852" cy="78519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4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0152-CA94-C18C-299E-B6043EE8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Potential Power Savings using FRTs (UK-XFEL Use-case)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FAE895-14FD-D307-A4DE-C88314657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2" y="1259840"/>
            <a:ext cx="4952134" cy="3271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CEEE50-E157-4EEC-9453-5C1AF29C7918}"/>
                  </a:ext>
                </a:extLst>
              </p:cNvPr>
              <p:cNvSpPr txBox="1"/>
              <p:nvPr/>
            </p:nvSpPr>
            <p:spPr>
              <a:xfrm>
                <a:off x="291468" y="4531360"/>
                <a:ext cx="5206968" cy="1066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dirty="0">
                    <a:solidFill>
                      <a:srgbClr val="C00000"/>
                    </a:solidFill>
                  </a:rPr>
                  <a:t>The Impact of Microphonics:</a:t>
                </a:r>
              </a:p>
              <a:p>
                <a:r>
                  <a:rPr lang="en-GB" sz="1200" dirty="0"/>
                  <a:t>As microphonic detuning levels increase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Δf</m:t>
                    </m:r>
                    <m:r>
                      <a:rPr lang="en-GB" sz="12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±10 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200" dirty="0"/>
                  <a:t>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</a:rPr>
                      <m:t>Δf</m:t>
                    </m:r>
                    <m:r>
                      <a:rPr lang="en-GB" sz="120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200" dirty="0"/>
                  <a:t>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The minimum required generator power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200" dirty="0"/>
                  <a:t>) increases.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The external quality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</m:oMath>
                </a14:m>
                <a:r>
                  <a:rPr lang="en-GB" sz="1200" dirty="0"/>
                  <a:t>) must be lowered to widen the cavity bandwidth.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CEEE50-E157-4EEC-9453-5C1AF29C7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8" y="4531360"/>
                <a:ext cx="5206968" cy="1066800"/>
              </a:xfrm>
              <a:prstGeom prst="rect">
                <a:avLst/>
              </a:prstGeom>
              <a:blipFill>
                <a:blip r:embed="rId3"/>
                <a:stretch>
                  <a:fillRect l="-117"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DABFCAE8-AD40-2654-D9A1-6849C7E182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2659375"/>
                  </p:ext>
                </p:extLst>
              </p:nvPr>
            </p:nvGraphicFramePr>
            <p:xfrm>
              <a:off x="1303442" y="5611597"/>
              <a:ext cx="4258125" cy="103089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60336">
                      <a:extLst>
                        <a:ext uri="{9D8B030D-6E8A-4147-A177-3AD203B41FA5}">
                          <a16:colId xmlns:a16="http://schemas.microsoft.com/office/drawing/2014/main" val="382887461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2336383124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1136865699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1517270200"/>
                        </a:ext>
                      </a:extLst>
                    </a:gridCol>
                  </a:tblGrid>
                  <a:tr h="167587"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8922641"/>
                      </a:ext>
                    </a:extLst>
                  </a:tr>
                  <a:tr h="1675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1.3 </m:t>
                                </m:r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𝐺𝐻𝑧</m:t>
                                </m:r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1×</m:t>
                                </m:r>
                                <m:sSup>
                                  <m:sSupPr>
                                    <m:ctrlPr>
                                      <a:rPr lang="en-GB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1676412"/>
                      </a:ext>
                    </a:extLst>
                  </a:tr>
                  <a:tr h="1675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19 </a:t>
                          </a:r>
                          <a14:m>
                            <m:oMath xmlns:m="http://schemas.openxmlformats.org/officeDocument/2006/math">
                              <m:r>
                                <a:rPr lang="en-GB" sz="1050" b="0" smtClean="0"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  <m:r>
                                <a:rPr lang="en-GB" sz="105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sz="1050" b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𝑐𝑎𝑣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1.038 </m:t>
                                </m:r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8765248"/>
                      </a:ext>
                    </a:extLst>
                  </a:tr>
                  <a:tr h="2765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5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R/Q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050" dirty="0" smtClean="0">
                                  <a:latin typeface="Cambria Math" panose="02040503050406030204" pitchFamily="18" charset="0"/>
                                </a:rPr>
                                <m:t>1036</m:t>
                              </m:r>
                            </m:oMath>
                          </a14:m>
                          <a:r>
                            <a:rPr lang="en-GB" sz="105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050" b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050" b="0" smtClean="0">
                                        <a:latin typeface="Cambria Math" panose="02040503050406030204" pitchFamily="18" charset="0"/>
                                      </a:rPr>
                                      <m:t>𝑏𝑒𝑎𝑚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300 </m:t>
                                </m:r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GB" sz="105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GB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291453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DABFCAE8-AD40-2654-D9A1-6849C7E182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2659375"/>
                  </p:ext>
                </p:extLst>
              </p:nvPr>
            </p:nvGraphicFramePr>
            <p:xfrm>
              <a:off x="1303442" y="5611597"/>
              <a:ext cx="4258125" cy="103089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60336">
                      <a:extLst>
                        <a:ext uri="{9D8B030D-6E8A-4147-A177-3AD203B41FA5}">
                          <a16:colId xmlns:a16="http://schemas.microsoft.com/office/drawing/2014/main" val="382887461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2336383124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1136865699"/>
                        </a:ext>
                      </a:extLst>
                    </a:gridCol>
                    <a:gridCol w="1099263">
                      <a:extLst>
                        <a:ext uri="{9D8B030D-6E8A-4147-A177-3AD203B41FA5}">
                          <a16:colId xmlns:a16="http://schemas.microsoft.com/office/drawing/2014/main" val="1517270200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05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892264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33" t="-100000" r="-345570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7845" t="-100000" r="-20165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8889" t="-100000" r="-102778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87293" t="-100000" r="-2210" b="-2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1676412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33" t="-204878" r="-345570" b="-1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7845" t="-204878" r="-201657" b="-1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8889" t="-204878" r="-102778" b="-1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87293" t="-204878" r="-2210" b="-1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8765248"/>
                      </a:ext>
                    </a:extLst>
                  </a:tr>
                  <a:tr h="2765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5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R/Q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7845" t="-271739" r="-201657" b="-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8889" t="-271739" r="-102778" b="-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87293" t="-271739" r="-2210" b="-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91453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337F3A-C4C8-B4E3-6A42-C6699A87F334}"/>
              </a:ext>
            </a:extLst>
          </p:cNvPr>
          <p:cNvSpPr txBox="1"/>
          <p:nvPr/>
        </p:nvSpPr>
        <p:spPr>
          <a:xfrm>
            <a:off x="0" y="5951971"/>
            <a:ext cx="131883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b="1" dirty="0"/>
              <a:t>Cavity &amp; Beam Parameters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F969DB-1CFA-29ED-9874-53DD77EF9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01" y="1259840"/>
            <a:ext cx="5500999" cy="3135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4D067A-E53A-590F-3C22-45B5CECE26B7}"/>
              </a:ext>
            </a:extLst>
          </p:cNvPr>
          <p:cNvSpPr txBox="1"/>
          <p:nvPr/>
        </p:nvSpPr>
        <p:spPr>
          <a:xfrm>
            <a:off x="8928420" y="4395020"/>
            <a:ext cx="285278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Best working point (</a:t>
            </a:r>
            <a:r>
              <a:rPr lang="en-GB" sz="1200" b="1" dirty="0">
                <a:solidFill>
                  <a:srgbClr val="C00000"/>
                </a:solidFill>
              </a:rPr>
              <a:t>with</a:t>
            </a:r>
            <a:r>
              <a:rPr lang="en-GB" sz="1200" b="1" dirty="0"/>
              <a:t> microphonics suppression) : 6.30 kW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12D64-6822-40B3-5BFD-37AB918C8160}"/>
              </a:ext>
            </a:extLst>
          </p:cNvPr>
          <p:cNvSpPr txBox="1"/>
          <p:nvPr/>
        </p:nvSpPr>
        <p:spPr>
          <a:xfrm>
            <a:off x="5963244" y="4395019"/>
            <a:ext cx="285278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Best working point (</a:t>
            </a:r>
            <a:r>
              <a:rPr lang="en-GB" sz="1200" b="1" dirty="0">
                <a:solidFill>
                  <a:srgbClr val="C00000"/>
                </a:solidFill>
              </a:rPr>
              <a:t>without</a:t>
            </a:r>
            <a:r>
              <a:rPr lang="en-GB" sz="1200" b="1" dirty="0"/>
              <a:t> microphonics suppression) : 12.16 kW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2CCC8E-398C-3238-9CC7-B45A41E3DBA2}"/>
                  </a:ext>
                </a:extLst>
              </p:cNvPr>
              <p:cNvSpPr txBox="1"/>
              <p:nvPr/>
            </p:nvSpPr>
            <p:spPr>
              <a:xfrm>
                <a:off x="5949182" y="5107880"/>
                <a:ext cx="5733697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C00000"/>
                    </a:solidFill>
                  </a:rPr>
                  <a:t>Quantified Potential Power Savings </a:t>
                </a:r>
                <a14:m>
                  <m:oMath xmlns:m="http://schemas.openxmlformats.org/officeDocument/2006/math">
                    <m:r>
                      <a:rPr lang="en-GB" sz="1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GB" sz="14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𝑯𝒛</m:t>
                    </m:r>
                    <m:r>
                      <a:rPr lang="en-GB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GB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b="1" dirty="0">
                    <a:solidFill>
                      <a:srgbClr val="C00000"/>
                    </a:solidFill>
                  </a:rPr>
                  <a:t>:</a:t>
                </a:r>
              </a:p>
              <a:p>
                <a:r>
                  <a:rPr lang="en-GB" sz="1400" dirty="0"/>
                  <a:t>Integrating an FRT with an FOM of 50 yields significant power savings:</a:t>
                </a:r>
              </a:p>
              <a:p>
                <a:r>
                  <a:rPr lang="en-GB" sz="1400" dirty="0"/>
                  <a:t>5.86 kW power saving per cavity (48% reduction).</a:t>
                </a:r>
              </a:p>
              <a:p>
                <a:r>
                  <a:rPr lang="en-GB" sz="1400" b="1" dirty="0">
                    <a:solidFill>
                      <a:srgbClr val="C00000"/>
                    </a:solidFill>
                  </a:rPr>
                  <a:t>Operational Benefit: </a:t>
                </a:r>
              </a:p>
              <a:p>
                <a:r>
                  <a:rPr lang="en-GB" sz="1400" dirty="0"/>
                  <a:t>Enables the cavity to operate at a significantly higher, more 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1400" i="1" dirty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GB" sz="1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(shifting from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GB" sz="1400" dirty="0"/>
                  <a:t>).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2CCC8E-398C-3238-9CC7-B45A41E3D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182" y="5107880"/>
                <a:ext cx="5733697" cy="1384995"/>
              </a:xfrm>
              <a:prstGeom prst="rect">
                <a:avLst/>
              </a:prstGeom>
              <a:blipFill>
                <a:blip r:embed="rId6"/>
                <a:stretch>
                  <a:fillRect l="-319" t="-881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FF5FD1E-AA2F-E23A-2356-EFFA97FA4070}"/>
              </a:ext>
            </a:extLst>
          </p:cNvPr>
          <p:cNvSpPr txBox="1"/>
          <p:nvPr/>
        </p:nvSpPr>
        <p:spPr>
          <a:xfrm>
            <a:off x="7004602" y="6503996"/>
            <a:ext cx="5074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Thanks and acknowledgments 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Maleesh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(Lancaster University)</a:t>
            </a:r>
          </a:p>
        </p:txBody>
      </p:sp>
    </p:spTree>
    <p:extLst>
      <p:ext uri="{BB962C8B-B14F-4D97-AF65-F5344CB8AC3E}">
        <p14:creationId xmlns:p14="http://schemas.microsoft.com/office/powerpoint/2010/main" val="326594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7B7B-5D3D-7721-0046-38C65BEC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254" y="381301"/>
            <a:ext cx="9043219" cy="115317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The equivalent circuit of the FRT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63412-DC0E-878F-15FB-E240EE752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1664"/>
            <a:ext cx="10515600" cy="4351338"/>
          </a:xfrm>
        </p:spPr>
        <p:txBody>
          <a:bodyPr/>
          <a:lstStyle/>
          <a:p>
            <a:r>
              <a:rPr lang="en-US" dirty="0"/>
              <a:t>The equivalent circuit and perturbation theory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F3B66A-80A5-871A-1F97-D0A75810320C}"/>
              </a:ext>
            </a:extLst>
          </p:cNvPr>
          <p:cNvGrpSpPr/>
          <p:nvPr/>
        </p:nvGrpSpPr>
        <p:grpSpPr>
          <a:xfrm>
            <a:off x="1091381" y="1927774"/>
            <a:ext cx="9812464" cy="2897261"/>
            <a:chOff x="1127150" y="2440792"/>
            <a:chExt cx="10419479" cy="35428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98E5AA-B96A-32B1-FBA2-5BCF1ABA3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50" y="2440792"/>
              <a:ext cx="9937699" cy="276047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0BE62F-6A31-7FF2-C526-C9EB4073A564}"/>
                </a:ext>
              </a:extLst>
            </p:cNvPr>
            <p:cNvSpPr/>
            <p:nvPr/>
          </p:nvSpPr>
          <p:spPr>
            <a:xfrm>
              <a:off x="1450362" y="5175263"/>
              <a:ext cx="1146117" cy="7903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FPC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7CA67D-3EB7-B9DD-390E-F7D9975DDE96}"/>
                </a:ext>
              </a:extLst>
            </p:cNvPr>
            <p:cNvSpPr/>
            <p:nvPr/>
          </p:nvSpPr>
          <p:spPr>
            <a:xfrm>
              <a:off x="2656885" y="5193266"/>
              <a:ext cx="2445878" cy="790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SRF Cavity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F8A071-F442-30F2-100B-2AF5C90F9C1A}"/>
                </a:ext>
              </a:extLst>
            </p:cNvPr>
            <p:cNvSpPr/>
            <p:nvPr/>
          </p:nvSpPr>
          <p:spPr>
            <a:xfrm>
              <a:off x="5182638" y="5179795"/>
              <a:ext cx="3873656" cy="790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Transmission line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54BDAD-1E23-74F6-3B57-BB3F02598B3D}"/>
                </a:ext>
              </a:extLst>
            </p:cNvPr>
            <p:cNvSpPr/>
            <p:nvPr/>
          </p:nvSpPr>
          <p:spPr>
            <a:xfrm>
              <a:off x="9114286" y="5193266"/>
              <a:ext cx="1672754" cy="790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FE-FRT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8D88CE0-98B6-8BF5-72DA-9FDD04703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1897" y="3429000"/>
              <a:ext cx="481780" cy="73636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A32428-A86B-A0C9-4471-557522223926}"/>
                </a:ext>
              </a:extLst>
            </p:cNvPr>
            <p:cNvSpPr txBox="1"/>
            <p:nvPr/>
          </p:nvSpPr>
          <p:spPr>
            <a:xfrm>
              <a:off x="3458354" y="4597103"/>
              <a:ext cx="1622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Changing from Microphonics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48FC29-DB76-F04A-B5C1-7BC4D32E7C02}"/>
                </a:ext>
              </a:extLst>
            </p:cNvPr>
            <p:cNvSpPr txBox="1"/>
            <p:nvPr/>
          </p:nvSpPr>
          <p:spPr>
            <a:xfrm>
              <a:off x="9800994" y="2590998"/>
              <a:ext cx="1745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ε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dirty="0"/>
                <a:t>Changing from the bias high voltage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94F6A79-EDF9-5CD8-2024-EE49A973C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9844" y="3495034"/>
              <a:ext cx="481780" cy="736367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D438161-2F4C-82AD-C4BE-81392CFA6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382" y="4905651"/>
            <a:ext cx="5364525" cy="14496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E1219B-ABDF-C017-CC1F-076E3A336770}"/>
              </a:ext>
            </a:extLst>
          </p:cNvPr>
          <p:cNvSpPr txBox="1"/>
          <p:nvPr/>
        </p:nvSpPr>
        <p:spPr>
          <a:xfrm>
            <a:off x="1274760" y="5492260"/>
            <a:ext cx="2514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perturbation theory:</a:t>
            </a:r>
          </a:p>
        </p:txBody>
      </p:sp>
    </p:spTree>
    <p:extLst>
      <p:ext uri="{BB962C8B-B14F-4D97-AF65-F5344CB8AC3E}">
        <p14:creationId xmlns:p14="http://schemas.microsoft.com/office/powerpoint/2010/main" val="259088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erroelectric Material: Characterisation"/>
          <p:cNvSpPr txBox="1">
            <a:spLocks noGrp="1"/>
          </p:cNvSpPr>
          <p:nvPr>
            <p:ph type="title"/>
          </p:nvPr>
        </p:nvSpPr>
        <p:spPr>
          <a:xfrm>
            <a:off x="2071324" y="346754"/>
            <a:ext cx="7631074" cy="8913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b="1" dirty="0">
                <a:solidFill>
                  <a:schemeClr val="accent1"/>
                </a:solidFill>
              </a:rPr>
              <a:t>Ferroelectric Material: </a:t>
            </a:r>
            <a:r>
              <a:rPr sz="3200" b="1" dirty="0" err="1">
                <a:solidFill>
                  <a:schemeClr val="accent1"/>
                </a:solidFill>
              </a:rPr>
              <a:t>Characterisation</a:t>
            </a:r>
            <a:endParaRPr sz="3200" b="1" dirty="0">
              <a:solidFill>
                <a:schemeClr val="accent1"/>
              </a:solidFill>
            </a:endParaRP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9113" y="6565821"/>
            <a:ext cx="19667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17" name="Material Characterisation in 400 MHz -900 MHz range Completed…"/>
          <p:cNvSpPr txBox="1">
            <a:spLocks noGrp="1"/>
          </p:cNvSpPr>
          <p:nvPr>
            <p:ph type="body" idx="1"/>
          </p:nvPr>
        </p:nvSpPr>
        <p:spPr>
          <a:xfrm>
            <a:off x="629061" y="951597"/>
            <a:ext cx="10515600" cy="474145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273050" indent="-273050" defTabSz="786384">
              <a:spcBef>
                <a:spcPts val="600"/>
              </a:spcBef>
              <a:defRPr sz="4128"/>
            </a:pPr>
            <a:r>
              <a:rPr sz="2900" dirty="0"/>
              <a:t> Material </a:t>
            </a:r>
            <a:r>
              <a:rPr sz="2900" dirty="0" err="1"/>
              <a:t>Characterisation</a:t>
            </a:r>
            <a:r>
              <a:rPr sz="2900" dirty="0"/>
              <a:t> in 400 MHz -900 MHz range Completed </a:t>
            </a:r>
            <a:r>
              <a:rPr lang="en-US" sz="2900" dirty="0"/>
              <a:t>(1.3 GHz under test by Nick, HZB )</a:t>
            </a:r>
            <a:endParaRPr sz="2900" dirty="0"/>
          </a:p>
          <a:p>
            <a:pPr marL="1146810" lvl="2" indent="-273050" defTabSz="786384">
              <a:spcBef>
                <a:spcPts val="600"/>
              </a:spcBef>
              <a:defRPr sz="3440"/>
            </a:pPr>
            <a:r>
              <a:rPr sz="2900" dirty="0"/>
              <a:t>Designed/fabricated RF structure for DC and RF measurement of complex permittivity</a:t>
            </a:r>
          </a:p>
          <a:p>
            <a:pPr marL="1583690" lvl="3" indent="-273050" defTabSz="786384">
              <a:spcBef>
                <a:spcPts val="600"/>
              </a:spcBef>
              <a:defRPr sz="3440" b="1">
                <a:solidFill>
                  <a:srgbClr val="000000"/>
                </a:solidFill>
              </a:defRPr>
            </a:pPr>
            <a:r>
              <a:rPr sz="2900" dirty="0"/>
              <a:t>Initial measurements on reference dielectrics and ferroelectric material: DONE</a:t>
            </a:r>
          </a:p>
          <a:p>
            <a:pPr marL="273050" indent="-273050" defTabSz="786384">
              <a:spcBef>
                <a:spcPts val="600"/>
              </a:spcBef>
              <a:defRPr sz="4128"/>
            </a:pPr>
            <a:endParaRPr dirty="0"/>
          </a:p>
          <a:p>
            <a:pPr marL="273050" indent="-273050" defTabSz="786384">
              <a:spcBef>
                <a:spcPts val="600"/>
              </a:spcBef>
              <a:defRPr sz="4128"/>
            </a:pPr>
            <a:endParaRPr dirty="0"/>
          </a:p>
          <a:p>
            <a:pPr marL="273050" indent="-273050" defTabSz="786384">
              <a:spcBef>
                <a:spcPts val="600"/>
              </a:spcBef>
              <a:defRPr sz="4128"/>
            </a:pPr>
            <a:endParaRPr dirty="0"/>
          </a:p>
          <a:p>
            <a:pPr marL="273050" indent="-273050" defTabSz="786384">
              <a:spcBef>
                <a:spcPts val="600"/>
              </a:spcBef>
              <a:defRPr sz="4128"/>
            </a:pPr>
            <a:endParaRPr dirty="0"/>
          </a:p>
          <a:p>
            <a:pPr marL="0" indent="0" defTabSz="786384">
              <a:spcBef>
                <a:spcPts val="600"/>
              </a:spcBef>
              <a:buNone/>
              <a:defRPr sz="4128"/>
            </a:pPr>
            <a:endParaRPr dirty="0"/>
          </a:p>
          <a:p>
            <a:pPr marL="273050" indent="-273050" defTabSz="786384">
              <a:spcBef>
                <a:spcPts val="600"/>
              </a:spcBef>
              <a:defRPr sz="4128">
                <a:solidFill>
                  <a:srgbClr val="2F59A8"/>
                </a:solidFill>
              </a:defRPr>
            </a:pPr>
            <a:r>
              <a:rPr sz="3800" dirty="0"/>
              <a:t>Cross calibration measurements in CERN’s Fixed-Gap biasing system</a:t>
            </a:r>
          </a:p>
          <a:p>
            <a:pPr marL="1146810" lvl="2" indent="-273050" defTabSz="786384">
              <a:spcBef>
                <a:spcPts val="600"/>
              </a:spcBef>
              <a:defRPr sz="3440" b="1">
                <a:solidFill>
                  <a:srgbClr val="000000"/>
                </a:solidFill>
              </a:defRPr>
            </a:pPr>
            <a:r>
              <a:rPr sz="3200" dirty="0"/>
              <a:t>DC &amp; pulsed bias breakdown: ongoing triple-point breakdown geometry </a:t>
            </a:r>
            <a:r>
              <a:rPr sz="3200" dirty="0" err="1"/>
              <a:t>optimisation</a:t>
            </a:r>
            <a:endParaRPr sz="3200" dirty="0"/>
          </a:p>
          <a:p>
            <a:pPr marL="1583690" lvl="3" indent="-273050" defTabSz="786384">
              <a:spcBef>
                <a:spcPts val="600"/>
              </a:spcBef>
              <a:defRPr sz="3440"/>
            </a:pPr>
            <a:r>
              <a:rPr sz="3200" dirty="0"/>
              <a:t>Detailed measurement campaign  in Q3 2026</a:t>
            </a:r>
          </a:p>
          <a:p>
            <a:pPr marL="1583690" lvl="3" indent="-273050" defTabSz="786384">
              <a:spcBef>
                <a:spcPts val="600"/>
              </a:spcBef>
              <a:defRPr sz="3440"/>
            </a:pPr>
            <a:endParaRPr sz="3200" dirty="0"/>
          </a:p>
          <a:p>
            <a:pPr marL="1583690" lvl="3" indent="-273050" defTabSz="786384">
              <a:spcBef>
                <a:spcPts val="600"/>
              </a:spcBef>
              <a:defRPr sz="3440"/>
            </a:pPr>
            <a:endParaRPr dirty="0"/>
          </a:p>
          <a:p>
            <a:pPr marL="1583690" lvl="3" indent="-273050" defTabSz="786384">
              <a:spcBef>
                <a:spcPts val="600"/>
              </a:spcBef>
              <a:defRPr sz="3440"/>
            </a:pPr>
            <a:endParaRPr dirty="0"/>
          </a:p>
          <a:p>
            <a:pPr marL="1583690" lvl="3" indent="-273050" defTabSz="786384">
              <a:spcBef>
                <a:spcPts val="600"/>
              </a:spcBef>
              <a:defRPr sz="3440"/>
            </a:pPr>
            <a:endParaRPr dirty="0"/>
          </a:p>
          <a:p>
            <a:pPr marL="1583690" lvl="3" indent="-273050" defTabSz="786384">
              <a:spcBef>
                <a:spcPts val="600"/>
              </a:spcBef>
              <a:defRPr sz="3440"/>
            </a:pPr>
            <a:endParaRPr dirty="0"/>
          </a:p>
          <a:p>
            <a:pPr marL="1583690" lvl="3" indent="-273050" defTabSz="786384">
              <a:spcBef>
                <a:spcPts val="600"/>
              </a:spcBef>
              <a:defRPr sz="3440"/>
            </a:pPr>
            <a:endParaRPr dirty="0"/>
          </a:p>
        </p:txBody>
      </p:sp>
      <p:grpSp>
        <p:nvGrpSpPr>
          <p:cNvPr id="224" name="Group"/>
          <p:cNvGrpSpPr/>
          <p:nvPr/>
        </p:nvGrpSpPr>
        <p:grpSpPr>
          <a:xfrm>
            <a:off x="490585" y="4587402"/>
            <a:ext cx="7573276" cy="2201551"/>
            <a:chOff x="-45192" y="-14548"/>
            <a:chExt cx="15146551" cy="4403100"/>
          </a:xfrm>
        </p:grpSpPr>
        <p:grpSp>
          <p:nvGrpSpPr>
            <p:cNvPr id="221" name="Group"/>
            <p:cNvGrpSpPr/>
            <p:nvPr/>
          </p:nvGrpSpPr>
          <p:grpSpPr>
            <a:xfrm>
              <a:off x="9258256" y="0"/>
              <a:ext cx="5843103" cy="4388552"/>
              <a:chOff x="0" y="0"/>
              <a:chExt cx="5843101" cy="4388551"/>
            </a:xfrm>
          </p:grpSpPr>
          <p:pic>
            <p:nvPicPr>
              <p:cNvPr id="218" name="unknown.png" descr="unknown.png"/>
              <p:cNvPicPr>
                <a:picLocks noChangeAspect="1"/>
              </p:cNvPicPr>
              <p:nvPr/>
            </p:nvPicPr>
            <p:blipFill>
              <a:blip r:embed="rId2"/>
              <a:srcRect l="50143"/>
              <a:stretch>
                <a:fillRect/>
              </a:stretch>
            </p:blipFill>
            <p:spPr>
              <a:xfrm>
                <a:off x="0" y="0"/>
                <a:ext cx="5843102" cy="43885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9" name="unknown.png" descr="unknown.png"/>
              <p:cNvPicPr>
                <a:picLocks noChangeAspect="1"/>
              </p:cNvPicPr>
              <p:nvPr/>
            </p:nvPicPr>
            <p:blipFill>
              <a:blip r:embed="rId2"/>
              <a:srcRect l="8472" t="7182" r="50159" b="930"/>
              <a:stretch>
                <a:fillRect/>
              </a:stretch>
            </p:blipFill>
            <p:spPr>
              <a:xfrm>
                <a:off x="3000388" y="137470"/>
                <a:ext cx="2762236" cy="2297468"/>
              </a:xfrm>
              <a:prstGeom prst="rect">
                <a:avLst/>
              </a:prstGeom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</p:pic>
          <p:sp>
            <p:nvSpPr>
              <p:cNvPr id="220" name="Rectangle"/>
              <p:cNvSpPr/>
              <p:nvPr/>
            </p:nvSpPr>
            <p:spPr>
              <a:xfrm>
                <a:off x="632681" y="2644290"/>
                <a:ext cx="992439" cy="1150842"/>
              </a:xfrm>
              <a:prstGeom prst="rect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endParaRPr sz="900"/>
              </a:p>
            </p:txBody>
          </p:sp>
        </p:grpSp>
        <p:pic>
          <p:nvPicPr>
            <p:cNvPr id="222" name="unknown.svg" descr="unknown.svg"/>
            <p:cNvPicPr>
              <a:picLocks noChangeAspect="1"/>
            </p:cNvPicPr>
            <p:nvPr/>
          </p:nvPicPr>
          <p:blipFill>
            <a:blip r:embed="rId3"/>
            <a:srcRect l="7562"/>
            <a:stretch>
              <a:fillRect/>
            </a:stretch>
          </p:blipFill>
          <p:spPr>
            <a:xfrm>
              <a:off x="3747018" y="0"/>
              <a:ext cx="5408819" cy="4388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unknown.svg" descr="unknown.svg"/>
            <p:cNvPicPr>
              <a:picLocks noChangeAspect="1"/>
            </p:cNvPicPr>
            <p:nvPr/>
          </p:nvPicPr>
          <p:blipFill>
            <a:blip r:embed="rId4"/>
            <a:srcRect b="9420"/>
            <a:stretch>
              <a:fillRect/>
            </a:stretch>
          </p:blipFill>
          <p:spPr>
            <a:xfrm>
              <a:off x="-45192" y="-14548"/>
              <a:ext cx="3644722" cy="4393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" name="Group"/>
          <p:cNvGrpSpPr/>
          <p:nvPr/>
        </p:nvGrpSpPr>
        <p:grpSpPr>
          <a:xfrm>
            <a:off x="838200" y="1692566"/>
            <a:ext cx="11079952" cy="1803735"/>
            <a:chOff x="0" y="0"/>
            <a:chExt cx="22159903" cy="3607468"/>
          </a:xfrm>
        </p:grpSpPr>
        <p:pic>
          <p:nvPicPr>
            <p:cNvPr id="225" name="Picture 9" descr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91520" y="206768"/>
              <a:ext cx="6768384" cy="340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Picture 10" descr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62582" y="0"/>
              <a:ext cx="4516645" cy="3430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Picture 11" descr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8096" y="358058"/>
              <a:ext cx="5196062" cy="2714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pasted-movie.png" descr="pasted-movie.png"/>
            <p:cNvPicPr>
              <a:picLocks noChangeAspect="1"/>
            </p:cNvPicPr>
            <p:nvPr/>
          </p:nvPicPr>
          <p:blipFill>
            <a:blip r:embed="rId8"/>
            <a:srcRect l="5299" t="1208" r="2328" b="2216"/>
            <a:stretch>
              <a:fillRect/>
            </a:stretch>
          </p:blipFill>
          <p:spPr>
            <a:xfrm>
              <a:off x="0" y="332526"/>
              <a:ext cx="4371728" cy="2765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" name="Arrow"/>
            <p:cNvSpPr/>
            <p:nvPr/>
          </p:nvSpPr>
          <p:spPr>
            <a:xfrm>
              <a:off x="14275133" y="1080239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941100"/>
            </a:solidFill>
            <a:ln w="38100" cap="flat">
              <a:solidFill>
                <a:schemeClr val="accent4">
                  <a:lumOff val="36303"/>
                </a:schemeClr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</p:grpSp>
      <p:pic>
        <p:nvPicPr>
          <p:cNvPr id="231" name="Breakdown.png" descr="Breakdow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9297" y="4201326"/>
            <a:ext cx="3152659" cy="236449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Fixed-Gap System"/>
          <p:cNvSpPr txBox="1"/>
          <p:nvPr/>
        </p:nvSpPr>
        <p:spPr>
          <a:xfrm>
            <a:off x="1957809" y="6565822"/>
            <a:ext cx="1550489" cy="258597"/>
          </a:xfrm>
          <a:prstGeom prst="rect">
            <a:avLst/>
          </a:prstGeom>
          <a:solidFill>
            <a:schemeClr val="accent1">
              <a:lumOff val="51343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lnSpc>
                <a:spcPct val="80000"/>
              </a:lnSpc>
              <a:spcBef>
                <a:spcPts val="1400"/>
              </a:spcBef>
              <a:defRPr sz="2600" b="1">
                <a:solidFill>
                  <a:srgbClr val="000000"/>
                </a:solidFill>
              </a:defRPr>
            </a:lvl1pPr>
          </a:lstStyle>
          <a:p>
            <a:r>
              <a:rPr sz="1300"/>
              <a:t>Fixed-Gap System</a:t>
            </a:r>
          </a:p>
        </p:txBody>
      </p:sp>
      <p:sp>
        <p:nvSpPr>
          <p:cNvPr id="233" name="FE Triple point breakdown"/>
          <p:cNvSpPr txBox="1"/>
          <p:nvPr/>
        </p:nvSpPr>
        <p:spPr>
          <a:xfrm>
            <a:off x="6237110" y="6568789"/>
            <a:ext cx="2132187" cy="258597"/>
          </a:xfrm>
          <a:prstGeom prst="rect">
            <a:avLst/>
          </a:prstGeom>
          <a:solidFill>
            <a:schemeClr val="accent1">
              <a:lumOff val="51343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lnSpc>
                <a:spcPct val="80000"/>
              </a:lnSpc>
              <a:spcBef>
                <a:spcPts val="1400"/>
              </a:spcBef>
              <a:defRPr sz="2600" b="1">
                <a:solidFill>
                  <a:srgbClr val="000000"/>
                </a:solidFill>
              </a:defRPr>
            </a:lvl1pPr>
          </a:lstStyle>
          <a:p>
            <a:r>
              <a:rPr sz="1300"/>
              <a:t>FE Triple point breakdown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52454-7143-F7CB-2E21-905A5BA63E3B}"/>
              </a:ext>
            </a:extLst>
          </p:cNvPr>
          <p:cNvSpPr txBox="1"/>
          <p:nvPr/>
        </p:nvSpPr>
        <p:spPr>
          <a:xfrm>
            <a:off x="8332650" y="6537403"/>
            <a:ext cx="38030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Thanks and acknowledgments to Sam Smith(CERN)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uner Prototype Development: RF Design"/>
          <p:cNvSpPr txBox="1">
            <a:spLocks noGrp="1"/>
          </p:cNvSpPr>
          <p:nvPr>
            <p:ph type="title"/>
          </p:nvPr>
        </p:nvSpPr>
        <p:spPr>
          <a:xfrm>
            <a:off x="1593377" y="759694"/>
            <a:ext cx="9658709" cy="5692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Transient Detuning Demonstrator(TDD) tuner</a:t>
            </a:r>
            <a:r>
              <a:rPr sz="3200" b="1" dirty="0">
                <a:solidFill>
                  <a:schemeClr val="accent1"/>
                </a:solidFill>
              </a:rPr>
              <a:t>: RF Design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9113" y="6565821"/>
            <a:ext cx="19667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21" name="Discrete frequency  switching  on 400 MHz cavity…"/>
          <p:cNvSpPr txBox="1">
            <a:spLocks noGrp="1"/>
          </p:cNvSpPr>
          <p:nvPr>
            <p:ph type="body" idx="1"/>
          </p:nvPr>
        </p:nvSpPr>
        <p:spPr>
          <a:xfrm>
            <a:off x="705741" y="1328957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 </a:t>
            </a:r>
            <a:r>
              <a:rPr sz="2000" dirty="0"/>
              <a:t>Discrete frequency switching on</a:t>
            </a:r>
            <a:r>
              <a:rPr lang="en-GB" sz="2000" dirty="0"/>
              <a:t> a</a:t>
            </a:r>
            <a:r>
              <a:rPr sz="2000" dirty="0"/>
              <a:t> 400 MHz cavity</a:t>
            </a:r>
            <a:r>
              <a:rPr lang="en-GB" sz="2000" dirty="0"/>
              <a:t> using an FE-FRT</a:t>
            </a:r>
            <a:r>
              <a:rPr sz="2000" dirty="0"/>
              <a:t>  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122" name="Picture 8" descr="Picture 8"/>
          <p:cNvPicPr>
            <a:picLocks noChangeAspect="1"/>
          </p:cNvPicPr>
          <p:nvPr/>
        </p:nvPicPr>
        <p:blipFill>
          <a:blip r:embed="rId2"/>
          <a:srcRect l="1089" r="1550"/>
          <a:stretch>
            <a:fillRect/>
          </a:stretch>
        </p:blipFill>
        <p:spPr>
          <a:xfrm>
            <a:off x="4438556" y="1766815"/>
            <a:ext cx="3972593" cy="1480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79" descr="Pictur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542" y="1357622"/>
            <a:ext cx="3064324" cy="199325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1" name="Picture 6" descr="Picture 6"/>
          <p:cNvPicPr>
            <a:picLocks noChangeAspect="1"/>
          </p:cNvPicPr>
          <p:nvPr/>
        </p:nvPicPr>
        <p:blipFill>
          <a:blip r:embed="rId4"/>
          <a:srcRect l="1350"/>
          <a:stretch>
            <a:fillRect/>
          </a:stretch>
        </p:blipFill>
        <p:spPr>
          <a:xfrm>
            <a:off x="674996" y="2128593"/>
            <a:ext cx="3732815" cy="111894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uner Circuit"/>
          <p:cNvSpPr txBox="1"/>
          <p:nvPr/>
        </p:nvSpPr>
        <p:spPr>
          <a:xfrm>
            <a:off x="1797138" y="3325051"/>
            <a:ext cx="825867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900" dirty="0"/>
              <a:t>Tuner Circuit</a:t>
            </a:r>
          </a:p>
        </p:txBody>
      </p:sp>
      <p:pic>
        <p:nvPicPr>
          <p:cNvPr id="8" name="Picture 19" descr="Picture 19">
            <a:extLst>
              <a:ext uri="{FF2B5EF4-FFF2-40B4-BE49-F238E27FC236}">
                <a16:creationId xmlns:a16="http://schemas.microsoft.com/office/drawing/2014/main" id="{66F50D88-71EB-5824-2F18-4BA202956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93" y="3988013"/>
            <a:ext cx="2457753" cy="24348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traight Arrow Connector 24">
            <a:extLst>
              <a:ext uri="{FF2B5EF4-FFF2-40B4-BE49-F238E27FC236}">
                <a16:creationId xmlns:a16="http://schemas.microsoft.com/office/drawing/2014/main" id="{A7CE1AC7-6C33-2702-93E4-543096F01C64}"/>
              </a:ext>
            </a:extLst>
          </p:cNvPr>
          <p:cNvSpPr/>
          <p:nvPr/>
        </p:nvSpPr>
        <p:spPr>
          <a:xfrm flipH="1">
            <a:off x="1771658" y="4986171"/>
            <a:ext cx="1270997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22859" tIns="22859" rIns="22859" bIns="22859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079B4658-CC74-4B86-D202-504C3A5E6534}"/>
              </a:ext>
            </a:extLst>
          </p:cNvPr>
          <p:cNvSpPr/>
          <p:nvPr/>
        </p:nvSpPr>
        <p:spPr>
          <a:xfrm>
            <a:off x="3039427" y="4696655"/>
            <a:ext cx="3230479" cy="626692"/>
          </a:xfrm>
          <a:prstGeom prst="roundRect">
            <a:avLst>
              <a:gd name="adj" fmla="val 24388"/>
            </a:avLst>
          </a:prstGeom>
          <a:solidFill>
            <a:schemeClr val="accent1">
              <a:lumOff val="51343"/>
            </a:schemeClr>
          </a:solidFill>
          <a:ln w="38100">
            <a:solidFill>
              <a:srgbClr val="9411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/>
          <a:p>
            <a:pPr algn="ctr"/>
            <a:r>
              <a:rPr sz="900" dirty="0"/>
              <a:t>5 MPa Compression system</a:t>
            </a:r>
          </a:p>
          <a:p>
            <a:pPr algn="ctr">
              <a:defRPr sz="3100"/>
            </a:pPr>
            <a:r>
              <a:rPr sz="1550" dirty="0"/>
              <a:t> Un-brazed FE stack assembly</a:t>
            </a:r>
          </a:p>
        </p:txBody>
      </p:sp>
      <p:sp>
        <p:nvSpPr>
          <p:cNvPr id="11" name="Straight Arrow Connector 7">
            <a:extLst>
              <a:ext uri="{FF2B5EF4-FFF2-40B4-BE49-F238E27FC236}">
                <a16:creationId xmlns:a16="http://schemas.microsoft.com/office/drawing/2014/main" id="{B302E3D4-2B8F-ACC9-DF44-0654E4DC924E}"/>
              </a:ext>
            </a:extLst>
          </p:cNvPr>
          <p:cNvSpPr/>
          <p:nvPr/>
        </p:nvSpPr>
        <p:spPr>
          <a:xfrm flipH="1">
            <a:off x="2082272" y="4137023"/>
            <a:ext cx="977131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22859" tIns="22859" rIns="22859" bIns="22859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id="{FAC69FBB-0CA8-1F56-7681-2778674DFF49}"/>
              </a:ext>
            </a:extLst>
          </p:cNvPr>
          <p:cNvSpPr/>
          <p:nvPr/>
        </p:nvSpPr>
        <p:spPr>
          <a:xfrm>
            <a:off x="3039427" y="3816840"/>
            <a:ext cx="3230479" cy="743010"/>
          </a:xfrm>
          <a:prstGeom prst="roundRect">
            <a:avLst>
              <a:gd name="adj" fmla="val 20760"/>
            </a:avLst>
          </a:prstGeom>
          <a:solidFill>
            <a:schemeClr val="accent1">
              <a:lumOff val="51343"/>
            </a:schemeClr>
          </a:solidFill>
          <a:ln w="38100">
            <a:solidFill>
              <a:srgbClr val="9411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/>
          <a:p>
            <a:pPr algn="ctr"/>
            <a:r>
              <a:rPr sz="900" dirty="0"/>
              <a:t>Integrated electrode cooling </a:t>
            </a:r>
          </a:p>
          <a:p>
            <a:pPr algn="ctr">
              <a:defRPr sz="3100"/>
            </a:pPr>
            <a:r>
              <a:rPr sz="1550" dirty="0"/>
              <a:t>controls dissipated power in FE</a:t>
            </a: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820469B1-27D2-5C75-C8A0-3BF3C0428899}"/>
              </a:ext>
            </a:extLst>
          </p:cNvPr>
          <p:cNvSpPr/>
          <p:nvPr/>
        </p:nvSpPr>
        <p:spPr>
          <a:xfrm>
            <a:off x="3037181" y="5460152"/>
            <a:ext cx="3234970" cy="836611"/>
          </a:xfrm>
          <a:prstGeom prst="roundRect">
            <a:avLst>
              <a:gd name="adj" fmla="val 20351"/>
            </a:avLst>
          </a:prstGeom>
          <a:solidFill>
            <a:schemeClr val="accent1">
              <a:lumOff val="51343"/>
            </a:schemeClr>
          </a:solidFill>
          <a:ln w="38100">
            <a:solidFill>
              <a:srgbClr val="9411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/>
          <a:lstStyle/>
          <a:p>
            <a:pPr algn="ctr"/>
            <a:r>
              <a:rPr sz="900"/>
              <a:t>Manual resonator tuning</a:t>
            </a:r>
          </a:p>
          <a:p>
            <a:pPr>
              <a:defRPr sz="3100"/>
            </a:pPr>
            <a:r>
              <a:rPr sz="1550"/>
              <a:t>Tuning screws to center tuner on f</a:t>
            </a:r>
            <a:r>
              <a:rPr sz="1550" baseline="-5999"/>
              <a:t>0</a:t>
            </a:r>
          </a:p>
        </p:txBody>
      </p:sp>
      <p:sp>
        <p:nvSpPr>
          <p:cNvPr id="14" name="Straight Arrow Connector 7">
            <a:extLst>
              <a:ext uri="{FF2B5EF4-FFF2-40B4-BE49-F238E27FC236}">
                <a16:creationId xmlns:a16="http://schemas.microsoft.com/office/drawing/2014/main" id="{F2C49C4B-5BA6-C45D-B583-E1A6B07B121B}"/>
              </a:ext>
            </a:extLst>
          </p:cNvPr>
          <p:cNvSpPr/>
          <p:nvPr/>
        </p:nvSpPr>
        <p:spPr>
          <a:xfrm flipH="1">
            <a:off x="2713005" y="5835320"/>
            <a:ext cx="352833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22859" tIns="22859" rIns="22859" bIns="22859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2296D3B2-B439-54B2-0E4C-7C836ABC6219}"/>
              </a:ext>
            </a:extLst>
          </p:cNvPr>
          <p:cNvGrpSpPr/>
          <p:nvPr/>
        </p:nvGrpSpPr>
        <p:grpSpPr>
          <a:xfrm>
            <a:off x="6691556" y="3443121"/>
            <a:ext cx="3081623" cy="2994799"/>
            <a:chOff x="0" y="0"/>
            <a:chExt cx="6163244" cy="5989595"/>
          </a:xfrm>
        </p:grpSpPr>
        <p:sp>
          <p:nvSpPr>
            <p:cNvPr id="18" name="Rectangle: Rounded Corners 6">
              <a:extLst>
                <a:ext uri="{FF2B5EF4-FFF2-40B4-BE49-F238E27FC236}">
                  <a16:creationId xmlns:a16="http://schemas.microsoft.com/office/drawing/2014/main" id="{E14F1460-9B8D-7E2A-5C7A-D4E9C7EC285E}"/>
                </a:ext>
              </a:extLst>
            </p:cNvPr>
            <p:cNvSpPr/>
            <p:nvPr/>
          </p:nvSpPr>
          <p:spPr>
            <a:xfrm>
              <a:off x="0" y="0"/>
              <a:ext cx="6163243" cy="130428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Off val="51343"/>
              </a:schemeClr>
            </a:solidFill>
            <a:ln w="38100" cap="flat">
              <a:solidFill>
                <a:srgbClr val="9411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sz="900" dirty="0"/>
                <a:t>FE wafer stack </a:t>
              </a:r>
            </a:p>
            <a:p>
              <a:pPr algn="ctr">
                <a:defRPr sz="3100"/>
              </a:pPr>
              <a:r>
                <a:rPr sz="1550" dirty="0"/>
                <a:t>Overhang to  mitigate breakdown</a:t>
              </a:r>
            </a:p>
          </p:txBody>
        </p:sp>
        <p:grpSp>
          <p:nvGrpSpPr>
            <p:cNvPr id="19" name="Group 49">
              <a:extLst>
                <a:ext uri="{FF2B5EF4-FFF2-40B4-BE49-F238E27FC236}">
                  <a16:creationId xmlns:a16="http://schemas.microsoft.com/office/drawing/2014/main" id="{9CD1628F-B6B4-605D-5011-E331EFFBD107}"/>
                </a:ext>
              </a:extLst>
            </p:cNvPr>
            <p:cNvGrpSpPr/>
            <p:nvPr/>
          </p:nvGrpSpPr>
          <p:grpSpPr>
            <a:xfrm>
              <a:off x="0" y="1361615"/>
              <a:ext cx="6163244" cy="4627980"/>
              <a:chOff x="0" y="0"/>
              <a:chExt cx="6163243" cy="4627978"/>
            </a:xfrm>
          </p:grpSpPr>
          <p:pic>
            <p:nvPicPr>
              <p:cNvPr id="20" name="Picture 12" descr="Picture 12">
                <a:extLst>
                  <a:ext uri="{FF2B5EF4-FFF2-40B4-BE49-F238E27FC236}">
                    <a16:creationId xmlns:a16="http://schemas.microsoft.com/office/drawing/2014/main" id="{CFFC6AAD-94A8-600C-80BF-10BDA0DDF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6163243" cy="46279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Straight Arrow Connector 36">
                <a:extLst>
                  <a:ext uri="{FF2B5EF4-FFF2-40B4-BE49-F238E27FC236}">
                    <a16:creationId xmlns:a16="http://schemas.microsoft.com/office/drawing/2014/main" id="{9276B12D-D294-D6E0-F495-4C524A56126C}"/>
                  </a:ext>
                </a:extLst>
              </p:cNvPr>
              <p:cNvSpPr/>
              <p:nvPr/>
            </p:nvSpPr>
            <p:spPr>
              <a:xfrm flipV="1">
                <a:off x="1824788" y="1490261"/>
                <a:ext cx="1497726" cy="740981"/>
              </a:xfrm>
              <a:prstGeom prst="line">
                <a:avLst/>
              </a:prstGeom>
              <a:noFill/>
              <a:ln w="28575" cap="flat">
                <a:solidFill>
                  <a:srgbClr val="9411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900"/>
              </a:p>
            </p:txBody>
          </p:sp>
          <p:sp>
            <p:nvSpPr>
              <p:cNvPr id="22" name="Straight Arrow Connector 37">
                <a:extLst>
                  <a:ext uri="{FF2B5EF4-FFF2-40B4-BE49-F238E27FC236}">
                    <a16:creationId xmlns:a16="http://schemas.microsoft.com/office/drawing/2014/main" id="{63159EAF-E8E2-ADED-AB35-0AA8F43DE0E8}"/>
                  </a:ext>
                </a:extLst>
              </p:cNvPr>
              <p:cNvSpPr/>
              <p:nvPr/>
            </p:nvSpPr>
            <p:spPr>
              <a:xfrm flipV="1">
                <a:off x="1824788" y="1971110"/>
                <a:ext cx="1497726" cy="260132"/>
              </a:xfrm>
              <a:prstGeom prst="line">
                <a:avLst/>
              </a:prstGeom>
              <a:noFill/>
              <a:ln w="28575" cap="flat">
                <a:solidFill>
                  <a:srgbClr val="9411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900"/>
              </a:p>
            </p:txBody>
          </p:sp>
          <p:sp>
            <p:nvSpPr>
              <p:cNvPr id="23" name="Straight Arrow Connector 42">
                <a:extLst>
                  <a:ext uri="{FF2B5EF4-FFF2-40B4-BE49-F238E27FC236}">
                    <a16:creationId xmlns:a16="http://schemas.microsoft.com/office/drawing/2014/main" id="{29F91798-F969-574E-5951-BB84F08D3CEC}"/>
                  </a:ext>
                </a:extLst>
              </p:cNvPr>
              <p:cNvSpPr/>
              <p:nvPr/>
            </p:nvSpPr>
            <p:spPr>
              <a:xfrm>
                <a:off x="1824789" y="2231241"/>
                <a:ext cx="1497726" cy="646387"/>
              </a:xfrm>
              <a:prstGeom prst="line">
                <a:avLst/>
              </a:prstGeom>
              <a:noFill/>
              <a:ln w="28575" cap="flat">
                <a:solidFill>
                  <a:srgbClr val="9411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900"/>
              </a:p>
            </p:txBody>
          </p:sp>
          <p:sp>
            <p:nvSpPr>
              <p:cNvPr id="24" name="Straight Arrow Connector 45">
                <a:extLst>
                  <a:ext uri="{FF2B5EF4-FFF2-40B4-BE49-F238E27FC236}">
                    <a16:creationId xmlns:a16="http://schemas.microsoft.com/office/drawing/2014/main" id="{FA16CD34-2481-BB32-1E0A-F06FF8191388}"/>
                  </a:ext>
                </a:extLst>
              </p:cNvPr>
              <p:cNvSpPr/>
              <p:nvPr/>
            </p:nvSpPr>
            <p:spPr>
              <a:xfrm>
                <a:off x="1824789" y="2231241"/>
                <a:ext cx="1552905" cy="204952"/>
              </a:xfrm>
              <a:prstGeom prst="line">
                <a:avLst/>
              </a:prstGeom>
              <a:noFill/>
              <a:ln w="28575" cap="flat">
                <a:solidFill>
                  <a:srgbClr val="9411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900"/>
              </a:p>
            </p:txBody>
          </p:sp>
          <p:sp>
            <p:nvSpPr>
              <p:cNvPr id="25" name="TextBox 48">
                <a:extLst>
                  <a:ext uri="{FF2B5EF4-FFF2-40B4-BE49-F238E27FC236}">
                    <a16:creationId xmlns:a16="http://schemas.microsoft.com/office/drawing/2014/main" id="{02722F88-B2C9-8CA4-11F9-3CC0A23DF387}"/>
                  </a:ext>
                </a:extLst>
              </p:cNvPr>
              <p:cNvSpPr/>
              <p:nvPr/>
            </p:nvSpPr>
            <p:spPr>
              <a:xfrm>
                <a:off x="115090" y="1971110"/>
                <a:ext cx="2136811" cy="55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2400" b="1">
                    <a:solidFill>
                      <a:srgbClr val="941100"/>
                    </a:solidFill>
                  </a:defRPr>
                </a:lvl1pPr>
              </a:lstStyle>
              <a:p>
                <a:r>
                  <a:rPr sz="1200"/>
                  <a:t>FE Wafers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81CF20-E451-BFD8-D59C-0477ADC61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4076" y="3988013"/>
            <a:ext cx="1899336" cy="252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AA6FB-B80F-B022-CBF1-114133B95573}"/>
              </a:ext>
            </a:extLst>
          </p:cNvPr>
          <p:cNvSpPr txBox="1"/>
          <p:nvPr/>
        </p:nvSpPr>
        <p:spPr>
          <a:xfrm>
            <a:off x="6749101" y="6524456"/>
            <a:ext cx="4309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Thanks and acknowledgments to Sam Smith(CERN)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rogress  towards RF measurement in 2025"/>
          <p:cNvSpPr txBox="1">
            <a:spLocks noGrp="1"/>
          </p:cNvSpPr>
          <p:nvPr>
            <p:ph type="title"/>
          </p:nvPr>
        </p:nvSpPr>
        <p:spPr>
          <a:xfrm>
            <a:off x="1739594" y="443117"/>
            <a:ext cx="8414597" cy="80851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TDD : Initial warm and cold </a:t>
            </a:r>
            <a:r>
              <a:rPr sz="3200" b="1" dirty="0">
                <a:solidFill>
                  <a:schemeClr val="accent1"/>
                </a:solidFill>
              </a:rPr>
              <a:t>RF measurement</a:t>
            </a:r>
            <a:r>
              <a:rPr lang="en-GB" sz="3200" b="1" dirty="0">
                <a:solidFill>
                  <a:schemeClr val="accent1"/>
                </a:solidFill>
              </a:rPr>
              <a:t>s</a:t>
            </a:r>
            <a:endParaRPr sz="3200" b="1" dirty="0">
              <a:solidFill>
                <a:schemeClr val="accent1"/>
              </a:solidFill>
            </a:endParaRP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9113" y="6565821"/>
            <a:ext cx="19667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182" name="Picture 27" descr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8" y="1190409"/>
            <a:ext cx="2131220" cy="23044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"/>
          <p:cNvGrpSpPr/>
          <p:nvPr/>
        </p:nvGrpSpPr>
        <p:grpSpPr>
          <a:xfrm>
            <a:off x="3215410" y="1090306"/>
            <a:ext cx="8624581" cy="5240584"/>
            <a:chOff x="341015" y="-685800"/>
            <a:chExt cx="17839060" cy="11001250"/>
          </a:xfrm>
        </p:grpSpPr>
        <p:sp>
          <p:nvSpPr>
            <p:cNvPr id="185" name="Arrow"/>
            <p:cNvSpPr/>
            <p:nvPr/>
          </p:nvSpPr>
          <p:spPr>
            <a:xfrm>
              <a:off x="5405023" y="1589862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941100"/>
            </a:solidFill>
            <a:ln w="38100" cap="flat">
              <a:solidFill>
                <a:schemeClr val="accent4">
                  <a:lumOff val="36303"/>
                </a:schemeClr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86" name="Arrow"/>
            <p:cNvSpPr/>
            <p:nvPr/>
          </p:nvSpPr>
          <p:spPr>
            <a:xfrm>
              <a:off x="341015" y="1267783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941100"/>
            </a:solidFill>
            <a:ln w="38100" cap="flat">
              <a:solidFill>
                <a:schemeClr val="accent4">
                  <a:lumOff val="36303"/>
                </a:schemeClr>
              </a:solidFill>
              <a:prstDash val="solid"/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900"/>
            </a:p>
          </p:txBody>
        </p:sp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689" y="72557"/>
              <a:ext cx="3494770" cy="4649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pasted-movie.png" descr="pasted-movie.png"/>
            <p:cNvPicPr>
              <a:picLocks noChangeAspect="1"/>
            </p:cNvPicPr>
            <p:nvPr/>
          </p:nvPicPr>
          <p:blipFill>
            <a:blip r:embed="rId5"/>
            <a:srcRect l="12061" r="9779"/>
            <a:stretch>
              <a:fillRect/>
            </a:stretch>
          </p:blipFill>
          <p:spPr>
            <a:xfrm>
              <a:off x="10512913" y="72557"/>
              <a:ext cx="3290193" cy="10194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pasted-movie.png" descr="pasted-movie.png"/>
            <p:cNvPicPr>
              <a:picLocks noChangeAspect="1"/>
            </p:cNvPicPr>
            <p:nvPr/>
          </p:nvPicPr>
          <p:blipFill>
            <a:blip r:embed="rId6"/>
            <a:srcRect l="853" t="221" r="2086" b="235"/>
            <a:stretch>
              <a:fillRect/>
            </a:stretch>
          </p:blipFill>
          <p:spPr>
            <a:xfrm rot="21480000">
              <a:off x="14130422" y="8833"/>
              <a:ext cx="4049653" cy="10306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" y="0"/>
                  </a:moveTo>
                  <a:lnTo>
                    <a:pt x="0" y="21330"/>
                  </a:lnTo>
                  <a:lnTo>
                    <a:pt x="19704" y="21600"/>
                  </a:lnTo>
                  <a:lnTo>
                    <a:pt x="21600" y="270"/>
                  </a:lnTo>
                  <a:lnTo>
                    <a:pt x="189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90" name="Assembly"/>
            <p:cNvSpPr/>
            <p:nvPr/>
          </p:nvSpPr>
          <p:spPr>
            <a:xfrm>
              <a:off x="6756945" y="-685800"/>
              <a:ext cx="3175001" cy="622410"/>
            </a:xfrm>
            <a:prstGeom prst="rect">
              <a:avLst/>
            </a:prstGeom>
            <a:solidFill>
              <a:schemeClr val="accent1">
                <a:lumOff val="51343"/>
              </a:schemeClr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ctr">
              <a:noAutofit/>
            </a:bodyPr>
            <a:lstStyle>
              <a:lvl1pPr algn="ctr">
                <a:defRPr sz="2800"/>
              </a:lvl1pPr>
            </a:lstStyle>
            <a:p>
              <a:r>
                <a:rPr sz="1400" dirty="0"/>
                <a:t>Assembly</a:t>
              </a:r>
            </a:p>
          </p:txBody>
        </p:sp>
        <p:sp>
          <p:nvSpPr>
            <p:cNvPr id="191" name="Measure @ warm"/>
            <p:cNvSpPr/>
            <p:nvPr/>
          </p:nvSpPr>
          <p:spPr>
            <a:xfrm>
              <a:off x="10570511" y="-685800"/>
              <a:ext cx="3175001" cy="622410"/>
            </a:xfrm>
            <a:prstGeom prst="rect">
              <a:avLst/>
            </a:prstGeom>
            <a:solidFill>
              <a:schemeClr val="accent1">
                <a:lumOff val="51343"/>
              </a:schemeClr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ctr">
              <a:noAutofit/>
            </a:bodyPr>
            <a:lstStyle>
              <a:lvl1pPr algn="ctr">
                <a:defRPr sz="2800"/>
              </a:lvl1pPr>
            </a:lstStyle>
            <a:p>
              <a:r>
                <a:rPr sz="1400"/>
                <a:t> Measure @ warm</a:t>
              </a:r>
            </a:p>
          </p:txBody>
        </p:sp>
        <p:sp>
          <p:nvSpPr>
            <p:cNvPr id="192" name="Cold Test"/>
            <p:cNvSpPr/>
            <p:nvPr/>
          </p:nvSpPr>
          <p:spPr>
            <a:xfrm>
              <a:off x="14567752" y="-685800"/>
              <a:ext cx="3175001" cy="622410"/>
            </a:xfrm>
            <a:prstGeom prst="rect">
              <a:avLst/>
            </a:prstGeom>
            <a:solidFill>
              <a:schemeClr val="accent1">
                <a:lumOff val="51343"/>
              </a:schemeClr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ctr">
              <a:noAutofit/>
            </a:bodyPr>
            <a:lstStyle>
              <a:lvl1pPr algn="ctr">
                <a:defRPr sz="2800"/>
              </a:lvl1pPr>
            </a:lstStyle>
            <a:p>
              <a:r>
                <a:rPr sz="1400"/>
                <a:t>Cold Test</a:t>
              </a:r>
            </a:p>
          </p:txBody>
        </p:sp>
        <p:pic>
          <p:nvPicPr>
            <p:cNvPr id="193" name="pasted-movie.png" descr="pasted-movi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3116" y="-343506"/>
              <a:ext cx="3579605" cy="4756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" name="Group 25">
            <a:extLst>
              <a:ext uri="{FF2B5EF4-FFF2-40B4-BE49-F238E27FC236}">
                <a16:creationId xmlns:a16="http://schemas.microsoft.com/office/drawing/2014/main" id="{7DE68C5A-8982-44CD-10EE-A39038D32A84}"/>
              </a:ext>
            </a:extLst>
          </p:cNvPr>
          <p:cNvGrpSpPr/>
          <p:nvPr/>
        </p:nvGrpSpPr>
        <p:grpSpPr>
          <a:xfrm>
            <a:off x="451263" y="4230156"/>
            <a:ext cx="3067286" cy="2598402"/>
            <a:chOff x="0" y="0"/>
            <a:chExt cx="6134569" cy="5196802"/>
          </a:xfrm>
        </p:grpSpPr>
        <p:pic>
          <p:nvPicPr>
            <p:cNvPr id="3" name="Picture 24" descr="Picture 24">
              <a:extLst>
                <a:ext uri="{FF2B5EF4-FFF2-40B4-BE49-F238E27FC236}">
                  <a16:creationId xmlns:a16="http://schemas.microsoft.com/office/drawing/2014/main" id="{1D70DECA-02A7-B1E5-9F90-7A330077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6134569" cy="5196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A7EA9D72-88D7-148C-2B31-5A091FDBED28}"/>
                </a:ext>
              </a:extLst>
            </p:cNvPr>
            <p:cNvGrpSpPr/>
            <p:nvPr/>
          </p:nvGrpSpPr>
          <p:grpSpPr>
            <a:xfrm>
              <a:off x="3179303" y="311298"/>
              <a:ext cx="1096984" cy="454218"/>
              <a:chOff x="0" y="-25400"/>
              <a:chExt cx="1096982" cy="454216"/>
            </a:xfrm>
          </p:grpSpPr>
          <p:sp>
            <p:nvSpPr>
              <p:cNvPr id="5" name="Straight Arrow Connector 13">
                <a:extLst>
                  <a:ext uri="{FF2B5EF4-FFF2-40B4-BE49-F238E27FC236}">
                    <a16:creationId xmlns:a16="http://schemas.microsoft.com/office/drawing/2014/main" id="{58B1CA97-F5E7-D1AF-190D-3301088EF49A}"/>
                  </a:ext>
                </a:extLst>
              </p:cNvPr>
              <p:cNvSpPr/>
              <p:nvPr/>
            </p:nvSpPr>
            <p:spPr>
              <a:xfrm>
                <a:off x="31261" y="427577"/>
                <a:ext cx="841771" cy="1"/>
              </a:xfrm>
              <a:prstGeom prst="line">
                <a:avLst/>
              </a:prstGeom>
              <a:noFill/>
              <a:ln w="57150" cap="flat">
                <a:solidFill>
                  <a:srgbClr val="9411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 sz="900"/>
              </a:p>
            </p:txBody>
          </p:sp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FBF0E51A-67C3-836D-F1A9-120A711E6F19}"/>
                  </a:ext>
                </a:extLst>
              </p:cNvPr>
              <p:cNvSpPr txBox="1"/>
              <p:nvPr/>
            </p:nvSpPr>
            <p:spPr>
              <a:xfrm>
                <a:off x="0" y="-25400"/>
                <a:ext cx="1096982" cy="4542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2100">
                    <a:solidFill>
                      <a:srgbClr val="941100"/>
                    </a:solidFill>
                  </a:defRPr>
                </a:lvl1pPr>
              </a:lstStyle>
              <a:p>
                <a:r>
                  <a:rPr sz="1050" dirty="0"/>
                  <a:t>3 kHz</a:t>
                </a:r>
              </a:p>
            </p:txBody>
          </p:sp>
        </p:grpSp>
      </p:grpSp>
      <p:grpSp>
        <p:nvGrpSpPr>
          <p:cNvPr id="7" name="Rectangle: Rounded Corners 4">
            <a:extLst>
              <a:ext uri="{FF2B5EF4-FFF2-40B4-BE49-F238E27FC236}">
                <a16:creationId xmlns:a16="http://schemas.microsoft.com/office/drawing/2014/main" id="{8CE6E919-267F-1862-8208-000E3310343E}"/>
              </a:ext>
            </a:extLst>
          </p:cNvPr>
          <p:cNvGrpSpPr/>
          <p:nvPr/>
        </p:nvGrpSpPr>
        <p:grpSpPr>
          <a:xfrm>
            <a:off x="387429" y="3659301"/>
            <a:ext cx="3224971" cy="618404"/>
            <a:chOff x="0" y="0"/>
            <a:chExt cx="5971605" cy="1283895"/>
          </a:xfrm>
        </p:grpSpPr>
        <p:sp>
          <p:nvSpPr>
            <p:cNvPr id="8" name="Rounded Rectangle">
              <a:extLst>
                <a:ext uri="{FF2B5EF4-FFF2-40B4-BE49-F238E27FC236}">
                  <a16:creationId xmlns:a16="http://schemas.microsoft.com/office/drawing/2014/main" id="{516A5909-AE3B-61FF-AE99-B8F2C5FABD4F}"/>
                </a:ext>
              </a:extLst>
            </p:cNvPr>
            <p:cNvSpPr/>
            <p:nvPr/>
          </p:nvSpPr>
          <p:spPr>
            <a:xfrm>
              <a:off x="0" y="0"/>
              <a:ext cx="5971605" cy="128389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Off val="51343"/>
              </a:schemeClr>
            </a:solidFill>
            <a:ln w="38100" cap="flat">
              <a:solidFill>
                <a:srgbClr val="305AA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400"/>
              </a:pPr>
              <a:endParaRPr sz="1400"/>
            </a:p>
          </p:txBody>
        </p:sp>
        <p:sp>
          <p:nvSpPr>
            <p:cNvPr id="9" name="CST: Expect freq shift @300K from εr = 120 to 173 = 3.3 kHz">
              <a:extLst>
                <a:ext uri="{FF2B5EF4-FFF2-40B4-BE49-F238E27FC236}">
                  <a16:creationId xmlns:a16="http://schemas.microsoft.com/office/drawing/2014/main" id="{B54E60B8-7585-9537-A2D0-E1F3EEB71830}"/>
                </a:ext>
              </a:extLst>
            </p:cNvPr>
            <p:cNvSpPr txBox="1"/>
            <p:nvPr/>
          </p:nvSpPr>
          <p:spPr>
            <a:xfrm>
              <a:off x="125665" y="53265"/>
              <a:ext cx="5808455" cy="11773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000" b="1">
                  <a:solidFill>
                    <a:srgbClr val="000000"/>
                  </a:solidFill>
                </a:defRPr>
              </a:pPr>
              <a:r>
                <a:rPr lang="en-GB" sz="1200" dirty="0">
                  <a:solidFill>
                    <a:srgbClr val="C00000"/>
                  </a:solidFill>
                </a:rPr>
                <a:t>Warm test: </a:t>
              </a:r>
              <a:r>
                <a:rPr sz="1200" dirty="0">
                  <a:solidFill>
                    <a:srgbClr val="C00000"/>
                  </a:solidFill>
                </a:rPr>
                <a:t>CST: Expect </a:t>
              </a:r>
              <a:r>
                <a:rPr sz="1200" dirty="0" err="1">
                  <a:solidFill>
                    <a:srgbClr val="C00000"/>
                  </a:solidFill>
                </a:rPr>
                <a:t>freq</a:t>
              </a:r>
              <a:r>
                <a:rPr sz="1200" dirty="0">
                  <a:solidFill>
                    <a:srgbClr val="C00000"/>
                  </a:solidFill>
                </a:rPr>
                <a:t> shift @300K from </a:t>
              </a:r>
              <a:r>
                <a:rPr sz="1200" dirty="0" err="1">
                  <a:solidFill>
                    <a:srgbClr val="C00000"/>
                  </a:solidFill>
                </a:rPr>
                <a:t>ε</a:t>
              </a:r>
              <a:r>
                <a:rPr sz="1200" baseline="-26266" dirty="0" err="1">
                  <a:solidFill>
                    <a:srgbClr val="C00000"/>
                  </a:solidFill>
                </a:rPr>
                <a:t>r</a:t>
              </a:r>
              <a:r>
                <a:rPr sz="1200" dirty="0">
                  <a:solidFill>
                    <a:srgbClr val="C00000"/>
                  </a:solidFill>
                </a:rPr>
                <a:t> = 120 to 173 = 3.3 kHz</a:t>
              </a:r>
            </a:p>
          </p:txBody>
        </p:sp>
      </p:grp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F21FB98A-C2AF-2421-6ED5-7ADD0D7CF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4562" y="4108818"/>
            <a:ext cx="3182982" cy="26023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uner @ 4.2 K: QFRT  tuning…">
            <a:extLst>
              <a:ext uri="{FF2B5EF4-FFF2-40B4-BE49-F238E27FC236}">
                <a16:creationId xmlns:a16="http://schemas.microsoft.com/office/drawing/2014/main" id="{9ADEA982-D657-B0C2-2312-F96195B3F6A3}"/>
              </a:ext>
            </a:extLst>
          </p:cNvPr>
          <p:cNvSpPr/>
          <p:nvPr/>
        </p:nvSpPr>
        <p:spPr>
          <a:xfrm>
            <a:off x="5109937" y="3732941"/>
            <a:ext cx="2476490" cy="423879"/>
          </a:xfrm>
          <a:prstGeom prst="roundRect">
            <a:avLst>
              <a:gd name="adj" fmla="val 19755"/>
            </a:avLst>
          </a:prstGeom>
          <a:solidFill>
            <a:schemeClr val="accent1">
              <a:lumOff val="51343"/>
            </a:schemeClr>
          </a:solidFill>
          <a:ln w="38100">
            <a:solidFill>
              <a:srgbClr val="1E5AA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/>
          <a:p>
            <a:pPr algn="ctr">
              <a:defRPr sz="2800" b="1">
                <a:solidFill>
                  <a:srgbClr val="941100"/>
                </a:solidFill>
              </a:defRPr>
            </a:pPr>
            <a:r>
              <a:rPr lang="en-GB" sz="1000" dirty="0">
                <a:solidFill>
                  <a:srgbClr val="C00000"/>
                </a:solidFill>
              </a:rPr>
              <a:t>Cold</a:t>
            </a:r>
            <a:r>
              <a:rPr lang="en-GB" sz="900" dirty="0">
                <a:solidFill>
                  <a:srgbClr val="C00000"/>
                </a:solidFill>
              </a:rPr>
              <a:t> test: </a:t>
            </a:r>
            <a:r>
              <a:rPr sz="900" dirty="0">
                <a:solidFill>
                  <a:srgbClr val="C00000"/>
                </a:solidFill>
              </a:rPr>
              <a:t>Tuner @ 4.2 K: Q</a:t>
            </a:r>
            <a:r>
              <a:rPr sz="900" baseline="-5999" dirty="0">
                <a:solidFill>
                  <a:srgbClr val="C00000"/>
                </a:solidFill>
              </a:rPr>
              <a:t>FRT  </a:t>
            </a:r>
            <a:r>
              <a:rPr sz="900" dirty="0">
                <a:solidFill>
                  <a:srgbClr val="C00000"/>
                </a:solidFill>
              </a:rPr>
              <a:t>tuning </a:t>
            </a:r>
          </a:p>
          <a:p>
            <a:pPr algn="ctr">
              <a:defRPr sz="2800">
                <a:solidFill>
                  <a:srgbClr val="941100"/>
                </a:solidFill>
              </a:defRPr>
            </a:pPr>
            <a:r>
              <a:rPr sz="900" b="1" dirty="0">
                <a:solidFill>
                  <a:srgbClr val="C00000"/>
                </a:solidFill>
              </a:rPr>
              <a:t>Sensitive to cryostat pressures </a:t>
            </a:r>
          </a:p>
        </p:txBody>
      </p:sp>
      <p:sp>
        <p:nvSpPr>
          <p:cNvPr id="12" name="Dingbat X">
            <a:extLst>
              <a:ext uri="{FF2B5EF4-FFF2-40B4-BE49-F238E27FC236}">
                <a16:creationId xmlns:a16="http://schemas.microsoft.com/office/drawing/2014/main" id="{F883690F-3576-07FA-A0A4-D9FECF0BFAF2}"/>
              </a:ext>
            </a:extLst>
          </p:cNvPr>
          <p:cNvSpPr/>
          <p:nvPr/>
        </p:nvSpPr>
        <p:spPr>
          <a:xfrm>
            <a:off x="3926536" y="5338793"/>
            <a:ext cx="441593" cy="42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3" name="Dingbat Tick">
            <a:extLst>
              <a:ext uri="{FF2B5EF4-FFF2-40B4-BE49-F238E27FC236}">
                <a16:creationId xmlns:a16="http://schemas.microsoft.com/office/drawing/2014/main" id="{38667E16-E7FD-9C56-185C-4B2CDF82B042}"/>
              </a:ext>
            </a:extLst>
          </p:cNvPr>
          <p:cNvSpPr/>
          <p:nvPr/>
        </p:nvSpPr>
        <p:spPr>
          <a:xfrm>
            <a:off x="3850409" y="4381338"/>
            <a:ext cx="497092" cy="38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00F900"/>
          </a:solidFill>
          <a:ln w="38100">
            <a:solidFill>
              <a:schemeClr val="accent4">
                <a:lumOff val="36303"/>
              </a:schemeClr>
            </a:solidFill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4" name="QFRT">
            <a:extLst>
              <a:ext uri="{FF2B5EF4-FFF2-40B4-BE49-F238E27FC236}">
                <a16:creationId xmlns:a16="http://schemas.microsoft.com/office/drawing/2014/main" id="{F1397391-1C5C-69FF-890A-146680179DB4}"/>
              </a:ext>
            </a:extLst>
          </p:cNvPr>
          <p:cNvSpPr txBox="1"/>
          <p:nvPr/>
        </p:nvSpPr>
        <p:spPr>
          <a:xfrm>
            <a:off x="3726868" y="3858221"/>
            <a:ext cx="776347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>
              <a:defRPr sz="4700" b="1">
                <a:solidFill>
                  <a:srgbClr val="000000"/>
                </a:solidFill>
              </a:defRPr>
            </a:pPr>
            <a:r>
              <a:rPr sz="2000" dirty="0"/>
              <a:t>Q</a:t>
            </a:r>
            <a:r>
              <a:rPr sz="2000" baseline="-5999" dirty="0"/>
              <a:t>FRT</a:t>
            </a:r>
          </a:p>
        </p:txBody>
      </p:sp>
      <p:sp>
        <p:nvSpPr>
          <p:cNvPr id="15" name="Δf0">
            <a:extLst>
              <a:ext uri="{FF2B5EF4-FFF2-40B4-BE49-F238E27FC236}">
                <a16:creationId xmlns:a16="http://schemas.microsoft.com/office/drawing/2014/main" id="{E15E731C-BFEE-959D-1916-AC0EC8F7D45C}"/>
              </a:ext>
            </a:extLst>
          </p:cNvPr>
          <p:cNvSpPr txBox="1"/>
          <p:nvPr/>
        </p:nvSpPr>
        <p:spPr>
          <a:xfrm>
            <a:off x="3926536" y="5951600"/>
            <a:ext cx="525321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>
              <a:defRPr sz="4700" b="1">
                <a:solidFill>
                  <a:srgbClr val="000000"/>
                </a:solidFill>
              </a:defRPr>
            </a:pPr>
            <a:r>
              <a:rPr sz="2000" dirty="0"/>
              <a:t>Δf</a:t>
            </a:r>
            <a:r>
              <a:rPr sz="2000" baseline="-5999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D02899-2240-A366-59C4-F987E3553341}"/>
              </a:ext>
            </a:extLst>
          </p:cNvPr>
          <p:cNvSpPr txBox="1"/>
          <p:nvPr/>
        </p:nvSpPr>
        <p:spPr>
          <a:xfrm>
            <a:off x="7926035" y="6414883"/>
            <a:ext cx="6135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Thanks and acknowledgments to Sam Smith(CERN)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</p:bldLst>
  </p:timing>
</p:sld>
</file>

<file path=ppt/theme/theme1.xml><?xml version="1.0" encoding="utf-8"?>
<a:theme xmlns:a="http://schemas.openxmlformats.org/drawingml/2006/main" name="ISA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6634</TotalTime>
  <Words>1191</Words>
  <Application>Microsoft Office PowerPoint</Application>
  <PresentationFormat>Widescreen</PresentationFormat>
  <Paragraphs>194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 Math</vt:lpstr>
      <vt:lpstr>Wingdings</vt:lpstr>
      <vt:lpstr>ISAS</vt:lpstr>
      <vt:lpstr>  Latest findings on the development of the FE-FRT within the ISAS collaboration</vt:lpstr>
      <vt:lpstr>Outlook</vt:lpstr>
      <vt:lpstr>Introduction</vt:lpstr>
      <vt:lpstr>PowerPoint Presentation</vt:lpstr>
      <vt:lpstr>Potential Power Savings using FRTs (UK-XFEL Use-case)</vt:lpstr>
      <vt:lpstr>The equivalent circuit of the FRT system</vt:lpstr>
      <vt:lpstr>Ferroelectric Material: Characterisation</vt:lpstr>
      <vt:lpstr>The Transient Detuning Demonstrator(TDD) tuner: RF Design</vt:lpstr>
      <vt:lpstr>TDD : Initial warm and cold RF measurements</vt:lpstr>
      <vt:lpstr>Ceramic issues </vt:lpstr>
      <vt:lpstr>PowerPoint Presentation</vt:lpstr>
      <vt:lpstr>PowerPoint Presentation</vt:lpstr>
      <vt:lpstr>The novel FE-FRT RF design</vt:lpstr>
      <vt:lpstr>Integrated FRT+HOM Waveguide Coupler Design</vt:lpstr>
      <vt:lpstr>Next Steps: Move to RF power handling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Hongping Jiang</dc:creator>
  <cp:lastModifiedBy>Hongping Jiang</cp:lastModifiedBy>
  <cp:revision>66</cp:revision>
  <dcterms:created xsi:type="dcterms:W3CDTF">2026-05-26T12:56:38Z</dcterms:created>
  <dcterms:modified xsi:type="dcterms:W3CDTF">2026-06-05T09:59:39Z</dcterms:modified>
</cp:coreProperties>
</file>