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BB9913B-FDD5-410E-A452-6733810FAE37}">
  <a:tblStyle styleId="{3BB9913B-FDD5-410E-A452-6733810FAE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20" Type="http://schemas.openxmlformats.org/officeDocument/2006/relationships/slide" Target="slides/slide1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a994a21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a994a21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ab713f1f4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eab713f1f4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eab713f1f4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eab713f1f4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eab713f1f4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eab713f1f4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eab713f1f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eab713f1f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eab713f1f4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eab713f1f4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eab713f1f4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eab713f1f4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ab713f1f4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eab713f1f4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aaf5290c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eaaf5290c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eab713f1f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eab713f1f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eab713f1f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eab713f1f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eaaf5290c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eaaf5290c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eab713f1f4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eab713f1f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eab713f1f4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eab713f1f4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eab713f1f4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eab713f1f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eaaf5290c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eaaf5290c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eab713f1f4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eab713f1f4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eab713f1f4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eab713f1f4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eaaf5290c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eaaf5290c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eab713f1f4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eab713f1f4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eab713f1f4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eab713f1f4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eab713f1f4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eab713f1f4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aaf5290c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aaf5290c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eab713f1f4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eab713f1f4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eab713f1f4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eab713f1f4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eab713f1f4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eab713f1f4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eab713f1f4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eab713f1f4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eab713f1f4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eab713f1f4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eab713f1f4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eab713f1f4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eaaf5290c3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eaaf5290c3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aaf5290c3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eaaf5290c3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aaf5290c3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eaaf5290c3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ab713f1f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eab713f1f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ab713f1f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eab713f1f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eab713f1f4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eab713f1f4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Relationship Id="rId5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 b="0" l="18686" r="0" t="0"/>
          <a:stretch/>
        </p:blipFill>
        <p:spPr>
          <a:xfrm>
            <a:off x="1708675" y="3617750"/>
            <a:ext cx="7435324" cy="15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>
            <p:ph type="ctrTitle"/>
          </p:nvPr>
        </p:nvSpPr>
        <p:spPr>
          <a:xfrm>
            <a:off x="311700" y="744575"/>
            <a:ext cx="8520600" cy="126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Reduced BCS Resistance and Stable Medium- Field Operation from Nb</a:t>
            </a:r>
            <a:r>
              <a:rPr baseline="-25000" lang="en" sz="3100"/>
              <a:t>3</a:t>
            </a:r>
            <a:r>
              <a:rPr lang="en" sz="3100"/>
              <a:t>Al-Nb S'S Multilayer</a:t>
            </a:r>
            <a:endParaRPr sz="3100"/>
          </a:p>
        </p:txBody>
      </p:sp>
      <p:sp>
        <p:nvSpPr>
          <p:cNvPr id="101" name="Google Shape;101;p25"/>
          <p:cNvSpPr txBox="1"/>
          <p:nvPr>
            <p:ph idx="1" type="subTitle"/>
          </p:nvPr>
        </p:nvSpPr>
        <p:spPr>
          <a:xfrm>
            <a:off x="922350" y="1876975"/>
            <a:ext cx="7299300" cy="19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June 9th, 2026</a:t>
            </a:r>
            <a:br>
              <a:rPr lang="en" sz="2300"/>
            </a:br>
            <a:r>
              <a:rPr lang="en" sz="2300"/>
              <a:t>TTC 2026 Meeting, CEA-CNRS-Université Paris Saclay</a:t>
            </a:r>
            <a:br>
              <a:rPr lang="en" sz="2300"/>
            </a:b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Nathan Sitaraman, Zhaslan Baraissov, Alexis Grassl, David A. Muller, and Matthias Liepe</a:t>
            </a:r>
            <a:endParaRPr sz="2200"/>
          </a:p>
        </p:txBody>
      </p:sp>
      <p:pic>
        <p:nvPicPr>
          <p:cNvPr id="102" name="Google Shape;102;p25"/>
          <p:cNvPicPr preferRelativeResize="0"/>
          <p:nvPr/>
        </p:nvPicPr>
        <p:blipFill rotWithShape="1">
          <a:blip r:embed="rId4">
            <a:alphaModFix/>
          </a:blip>
          <a:srcRect b="0" l="0" r="81314" t="0"/>
          <a:stretch/>
        </p:blipFill>
        <p:spPr>
          <a:xfrm>
            <a:off x="7435325" y="0"/>
            <a:ext cx="1708676" cy="8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53675"/>
            <a:ext cx="1662226" cy="6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5772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238" name="Google Shape;23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239" name="Google Shape;239;p34"/>
          <p:cNvSpPr/>
          <p:nvPr/>
        </p:nvSpPr>
        <p:spPr>
          <a:xfrm>
            <a:off x="2596923" y="216570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4"/>
          <p:cNvSpPr/>
          <p:nvPr/>
        </p:nvSpPr>
        <p:spPr>
          <a:xfrm>
            <a:off x="2811440" y="2157704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4"/>
          <p:cNvSpPr/>
          <p:nvPr/>
        </p:nvSpPr>
        <p:spPr>
          <a:xfrm>
            <a:off x="2154466" y="2295352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4"/>
          <p:cNvSpPr/>
          <p:nvPr/>
        </p:nvSpPr>
        <p:spPr>
          <a:xfrm>
            <a:off x="1860358" y="264735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4"/>
          <p:cNvSpPr/>
          <p:nvPr/>
        </p:nvSpPr>
        <p:spPr>
          <a:xfrm>
            <a:off x="1258956" y="3253477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4"/>
          <p:cNvSpPr/>
          <p:nvPr/>
        </p:nvSpPr>
        <p:spPr>
          <a:xfrm>
            <a:off x="752921" y="3330183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4"/>
          <p:cNvSpPr/>
          <p:nvPr/>
        </p:nvSpPr>
        <p:spPr>
          <a:xfrm>
            <a:off x="467071" y="2204950"/>
            <a:ext cx="2617267" cy="11994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46" name="Google Shape;246;p34"/>
          <p:cNvSpPr/>
          <p:nvPr/>
        </p:nvSpPr>
        <p:spPr>
          <a:xfrm>
            <a:off x="731723" y="2721293"/>
            <a:ext cx="1238400" cy="672600"/>
          </a:xfrm>
          <a:prstGeom prst="rect">
            <a:avLst/>
          </a:prstGeom>
          <a:gradFill>
            <a:gsLst>
              <a:gs pos="0">
                <a:srgbClr val="E5FFC4">
                  <a:alpha val="49411"/>
                  <a:alpha val="50000"/>
                </a:srgbClr>
              </a:gs>
              <a:gs pos="100000">
                <a:srgbClr val="52FF7C">
                  <a:alpha val="51372"/>
                  <a:alpha val="50000"/>
                </a:srgbClr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7" name="Google Shape;247;p34"/>
          <p:cNvCxnSpPr/>
          <p:nvPr/>
        </p:nvCxnSpPr>
        <p:spPr>
          <a:xfrm>
            <a:off x="2060825" y="2739504"/>
            <a:ext cx="12900" cy="67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48" name="Google Shape;248;p34"/>
          <p:cNvSpPr txBox="1"/>
          <p:nvPr>
            <p:ph idx="1" type="body"/>
          </p:nvPr>
        </p:nvSpPr>
        <p:spPr>
          <a:xfrm>
            <a:off x="3326025" y="1676725"/>
            <a:ext cx="540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Slight difference in electronic structure makes Nb</a:t>
            </a:r>
            <a:r>
              <a:rPr baseline="-25000" lang="en"/>
              <a:t>3</a:t>
            </a:r>
            <a:r>
              <a:rPr lang="en"/>
              <a:t>Al Tc less sensitive to disorder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Ok, but why multilayer?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1000"/>
              </a:spcAft>
              <a:buSzPts val="1600"/>
              <a:buChar char="○"/>
            </a:pPr>
            <a:r>
              <a:rPr lang="en" sz="1600"/>
              <a:t>Al depletion at interface not a big concern, so </a:t>
            </a:r>
            <a:r>
              <a:rPr lang="en" sz="1600" u="sng"/>
              <a:t>high performance with ultra-thin layer possible!</a:t>
            </a:r>
            <a:endParaRPr sz="1600" u="sng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5772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255" name="Google Shape;255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256" name="Google Shape;256;p35"/>
          <p:cNvSpPr/>
          <p:nvPr/>
        </p:nvSpPr>
        <p:spPr>
          <a:xfrm>
            <a:off x="2596923" y="216570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5"/>
          <p:cNvSpPr/>
          <p:nvPr/>
        </p:nvSpPr>
        <p:spPr>
          <a:xfrm>
            <a:off x="2811440" y="2157704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5"/>
          <p:cNvSpPr/>
          <p:nvPr/>
        </p:nvSpPr>
        <p:spPr>
          <a:xfrm>
            <a:off x="2154466" y="2295352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5"/>
          <p:cNvSpPr/>
          <p:nvPr/>
        </p:nvSpPr>
        <p:spPr>
          <a:xfrm>
            <a:off x="1860358" y="264735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5"/>
          <p:cNvSpPr/>
          <p:nvPr/>
        </p:nvSpPr>
        <p:spPr>
          <a:xfrm>
            <a:off x="1258956" y="3253477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5"/>
          <p:cNvSpPr/>
          <p:nvPr/>
        </p:nvSpPr>
        <p:spPr>
          <a:xfrm>
            <a:off x="752921" y="3330183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467071" y="2204950"/>
            <a:ext cx="2617267" cy="11994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63" name="Google Shape;263;p35"/>
          <p:cNvSpPr/>
          <p:nvPr/>
        </p:nvSpPr>
        <p:spPr>
          <a:xfrm>
            <a:off x="731723" y="2721293"/>
            <a:ext cx="1238400" cy="672600"/>
          </a:xfrm>
          <a:prstGeom prst="rect">
            <a:avLst/>
          </a:prstGeom>
          <a:gradFill>
            <a:gsLst>
              <a:gs pos="0">
                <a:srgbClr val="E5FFC4">
                  <a:alpha val="49411"/>
                  <a:alpha val="50000"/>
                </a:srgbClr>
              </a:gs>
              <a:gs pos="100000">
                <a:srgbClr val="52FF7C">
                  <a:alpha val="51372"/>
                  <a:alpha val="50000"/>
                </a:srgbClr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4" name="Google Shape;264;p35"/>
          <p:cNvCxnSpPr/>
          <p:nvPr/>
        </p:nvCxnSpPr>
        <p:spPr>
          <a:xfrm>
            <a:off x="2060825" y="2739504"/>
            <a:ext cx="12900" cy="67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65" name="Google Shape;265;p35"/>
          <p:cNvSpPr txBox="1"/>
          <p:nvPr>
            <p:ph idx="1" type="body"/>
          </p:nvPr>
        </p:nvSpPr>
        <p:spPr>
          <a:xfrm>
            <a:off x="3326025" y="1676725"/>
            <a:ext cx="540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Slight difference in electronic structure makes Nb</a:t>
            </a:r>
            <a:r>
              <a:rPr baseline="-25000" lang="en"/>
              <a:t>3</a:t>
            </a:r>
            <a:r>
              <a:rPr lang="en"/>
              <a:t>Al Tc less sensitive to disorder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Ok, but why multilayer?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Al depletion at interface not a big concern, so </a:t>
            </a:r>
            <a:r>
              <a:rPr lang="en" sz="1600" u="sng"/>
              <a:t>high performance with ultra-thin layer possible!</a:t>
            </a:r>
            <a:endParaRPr sz="1600" u="sng"/>
          </a:p>
          <a:p>
            <a:pPr indent="-330200" lvl="1" marL="914400" rtl="0" algn="l">
              <a:spcBef>
                <a:spcPts val="1000"/>
              </a:spcBef>
              <a:spcAft>
                <a:spcPts val="1000"/>
              </a:spcAft>
              <a:buSzPts val="1600"/>
              <a:buChar char="○"/>
            </a:pPr>
            <a:r>
              <a:rPr lang="en" sz="1600"/>
              <a:t>Thin layer improves thermal stability, less roughness/defect prone than thick layers?</a:t>
            </a:r>
            <a:endParaRPr sz="1600" u="sng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5772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272" name="Google Shape;27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273" name="Google Shape;273;p36"/>
          <p:cNvSpPr/>
          <p:nvPr/>
        </p:nvSpPr>
        <p:spPr>
          <a:xfrm>
            <a:off x="2596923" y="216570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6"/>
          <p:cNvSpPr/>
          <p:nvPr/>
        </p:nvSpPr>
        <p:spPr>
          <a:xfrm>
            <a:off x="2811440" y="2157704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6"/>
          <p:cNvSpPr/>
          <p:nvPr/>
        </p:nvSpPr>
        <p:spPr>
          <a:xfrm>
            <a:off x="2154466" y="2295352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6"/>
          <p:cNvSpPr/>
          <p:nvPr/>
        </p:nvSpPr>
        <p:spPr>
          <a:xfrm>
            <a:off x="1860358" y="264735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/>
          <p:nvPr/>
        </p:nvSpPr>
        <p:spPr>
          <a:xfrm>
            <a:off x="1258956" y="3253477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6"/>
          <p:cNvSpPr/>
          <p:nvPr/>
        </p:nvSpPr>
        <p:spPr>
          <a:xfrm>
            <a:off x="752921" y="3330183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6"/>
          <p:cNvSpPr/>
          <p:nvPr/>
        </p:nvSpPr>
        <p:spPr>
          <a:xfrm>
            <a:off x="467071" y="2204950"/>
            <a:ext cx="2617267" cy="11994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80" name="Google Shape;280;p36"/>
          <p:cNvSpPr/>
          <p:nvPr/>
        </p:nvSpPr>
        <p:spPr>
          <a:xfrm>
            <a:off x="731723" y="2721293"/>
            <a:ext cx="1238400" cy="672600"/>
          </a:xfrm>
          <a:prstGeom prst="rect">
            <a:avLst/>
          </a:prstGeom>
          <a:gradFill>
            <a:gsLst>
              <a:gs pos="0">
                <a:srgbClr val="E5FFC4">
                  <a:alpha val="49411"/>
                  <a:alpha val="50000"/>
                </a:srgbClr>
              </a:gs>
              <a:gs pos="100000">
                <a:srgbClr val="52FF7C">
                  <a:alpha val="51372"/>
                  <a:alpha val="50000"/>
                </a:srgbClr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1" name="Google Shape;281;p36"/>
          <p:cNvCxnSpPr/>
          <p:nvPr/>
        </p:nvCxnSpPr>
        <p:spPr>
          <a:xfrm>
            <a:off x="2060825" y="2739504"/>
            <a:ext cx="12900" cy="67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82" name="Google Shape;282;p36"/>
          <p:cNvSpPr txBox="1"/>
          <p:nvPr>
            <p:ph idx="1" type="body"/>
          </p:nvPr>
        </p:nvSpPr>
        <p:spPr>
          <a:xfrm>
            <a:off x="3326025" y="1676725"/>
            <a:ext cx="540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Slight difference in electronic structure makes Nb</a:t>
            </a:r>
            <a:r>
              <a:rPr baseline="-25000" lang="en"/>
              <a:t>3</a:t>
            </a:r>
            <a:r>
              <a:rPr lang="en"/>
              <a:t>Al Tc less sensitive to disorder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Ok, but why multilayer?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Al depletion at interface not a big concern, so </a:t>
            </a:r>
            <a:r>
              <a:rPr lang="en" sz="1600" u="sng"/>
              <a:t>high performance with ultra-thin layer possible!</a:t>
            </a:r>
            <a:endParaRPr sz="1600" u="sng"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Thin layer improves thermal stability, less roughness/defect prone than thick layers?</a:t>
            </a:r>
            <a:endParaRPr sz="1600"/>
          </a:p>
          <a:p>
            <a:pPr indent="-330200" lvl="1" marL="914400" rtl="0" algn="l">
              <a:spcBef>
                <a:spcPts val="1000"/>
              </a:spcBef>
              <a:spcAft>
                <a:spcPts val="1000"/>
              </a:spcAft>
              <a:buSzPts val="1600"/>
              <a:buChar char="○"/>
            </a:pPr>
            <a:r>
              <a:rPr lang="en" sz="1600" u="sng"/>
              <a:t>S’S physics is cool??</a:t>
            </a:r>
            <a:endParaRPr sz="1600" u="sng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857"/>
              <a:buFont typeface="Arial"/>
              <a:buNone/>
            </a:pPr>
            <a:r>
              <a:rPr lang="en"/>
              <a:t>Sample host cavity </a:t>
            </a:r>
            <a:r>
              <a:rPr lang="en" sz="1750"/>
              <a:t>(~4GHz, TE011 mode, G = 802Ω)</a:t>
            </a:r>
            <a:endParaRPr sz="1750"/>
          </a:p>
        </p:txBody>
      </p:sp>
      <p:sp>
        <p:nvSpPr>
          <p:cNvPr id="288" name="Google Shape;288;p37"/>
          <p:cNvSpPr txBox="1"/>
          <p:nvPr>
            <p:ph idx="1" type="body"/>
          </p:nvPr>
        </p:nvSpPr>
        <p:spPr>
          <a:xfrm>
            <a:off x="311700" y="1099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Host (120C baked) has very low R at low T</a:t>
            </a:r>
            <a:endParaRPr/>
          </a:p>
        </p:txBody>
      </p:sp>
      <p:pic>
        <p:nvPicPr>
          <p:cNvPr id="289" name="Google Shape;289;p37"/>
          <p:cNvPicPr preferRelativeResize="0"/>
          <p:nvPr/>
        </p:nvPicPr>
        <p:blipFill rotWithShape="1">
          <a:blip r:embed="rId3">
            <a:alphaModFix/>
          </a:blip>
          <a:srcRect b="8324" l="0" r="1710" t="0"/>
          <a:stretch/>
        </p:blipFill>
        <p:spPr>
          <a:xfrm>
            <a:off x="156125" y="2903125"/>
            <a:ext cx="8987873" cy="22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Sample host cavity </a:t>
            </a:r>
            <a:r>
              <a:rPr lang="en" sz="1750"/>
              <a:t>(~4GHz, TE011 mode, G = 802Ω)</a:t>
            </a:r>
            <a:endParaRPr/>
          </a:p>
        </p:txBody>
      </p:sp>
      <p:sp>
        <p:nvSpPr>
          <p:cNvPr id="295" name="Google Shape;295;p38"/>
          <p:cNvSpPr txBox="1"/>
          <p:nvPr>
            <p:ph idx="1" type="body"/>
          </p:nvPr>
        </p:nvSpPr>
        <p:spPr>
          <a:xfrm>
            <a:off x="311700" y="1099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Host (120C baked) has very low R at low 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extract residual resistance of plate from low-T data</a:t>
            </a:r>
            <a:endParaRPr/>
          </a:p>
        </p:txBody>
      </p:sp>
      <p:pic>
        <p:nvPicPr>
          <p:cNvPr id="296" name="Google Shape;296;p38"/>
          <p:cNvPicPr preferRelativeResize="0"/>
          <p:nvPr/>
        </p:nvPicPr>
        <p:blipFill rotWithShape="1">
          <a:blip r:embed="rId3">
            <a:alphaModFix/>
          </a:blip>
          <a:srcRect b="8324" l="0" r="1710" t="0"/>
          <a:stretch/>
        </p:blipFill>
        <p:spPr>
          <a:xfrm>
            <a:off x="156125" y="2903125"/>
            <a:ext cx="8987873" cy="22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Sample host cavity </a:t>
            </a:r>
            <a:r>
              <a:rPr lang="en" sz="1750"/>
              <a:t>(~4GHz, TE011 mode, G = 802Ω)</a:t>
            </a:r>
            <a:endParaRPr/>
          </a:p>
        </p:txBody>
      </p:sp>
      <p:sp>
        <p:nvSpPr>
          <p:cNvPr id="302" name="Google Shape;302;p39"/>
          <p:cNvSpPr txBox="1"/>
          <p:nvPr>
            <p:ph idx="1" type="body"/>
          </p:nvPr>
        </p:nvSpPr>
        <p:spPr>
          <a:xfrm>
            <a:off x="311700" y="1099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Host (120C baked) has very low R at low 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extract residual resistance of plate from low-T data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Host has similar/higher R to plate at 4.2K</a:t>
            </a:r>
            <a:endParaRPr/>
          </a:p>
        </p:txBody>
      </p:sp>
      <p:pic>
        <p:nvPicPr>
          <p:cNvPr id="303" name="Google Shape;303;p39"/>
          <p:cNvPicPr preferRelativeResize="0"/>
          <p:nvPr/>
        </p:nvPicPr>
        <p:blipFill rotWithShape="1">
          <a:blip r:embed="rId3">
            <a:alphaModFix/>
          </a:blip>
          <a:srcRect b="8324" l="0" r="1710" t="0"/>
          <a:stretch/>
        </p:blipFill>
        <p:spPr>
          <a:xfrm>
            <a:off x="156125" y="2903125"/>
            <a:ext cx="8987873" cy="22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host cavity</a:t>
            </a:r>
            <a:r>
              <a:rPr lang="en"/>
              <a:t> </a:t>
            </a:r>
            <a:r>
              <a:rPr lang="en" sz="1750"/>
              <a:t>(~4GHz, TE011 mode, G = 802Ω)</a:t>
            </a:r>
            <a:endParaRPr/>
          </a:p>
        </p:txBody>
      </p:sp>
      <p:sp>
        <p:nvSpPr>
          <p:cNvPr id="309" name="Google Shape;309;p40"/>
          <p:cNvSpPr txBox="1"/>
          <p:nvPr>
            <p:ph idx="1" type="body"/>
          </p:nvPr>
        </p:nvSpPr>
        <p:spPr>
          <a:xfrm>
            <a:off x="311700" y="1099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Host (120C baked) has very low R at low 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extract residual resistance of plate from low-T data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Host has similar/higher R to plate at 4.2K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to use T-map to extract BCS resistance of sample plate</a:t>
            </a:r>
            <a:endParaRPr/>
          </a:p>
        </p:txBody>
      </p:sp>
      <p:pic>
        <p:nvPicPr>
          <p:cNvPr id="310" name="Google Shape;310;p40"/>
          <p:cNvPicPr preferRelativeResize="0"/>
          <p:nvPr/>
        </p:nvPicPr>
        <p:blipFill rotWithShape="1">
          <a:blip r:embed="rId3">
            <a:alphaModFix/>
          </a:blip>
          <a:srcRect b="8324" l="0" r="1710" t="0"/>
          <a:stretch/>
        </p:blipFill>
        <p:spPr>
          <a:xfrm>
            <a:off x="156125" y="2903125"/>
            <a:ext cx="8987873" cy="22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graphicFrame>
        <p:nvGraphicFramePr>
          <p:cNvPr id="316" name="Google Shape;316;p41"/>
          <p:cNvGraphicFramePr/>
          <p:nvPr/>
        </p:nvGraphicFramePr>
        <p:xfrm>
          <a:off x="0" y="349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{3BB9913B-FDD5-410E-A452-6733810FAE37}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Sample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Quench</a:t>
                      </a:r>
                      <a:r>
                        <a:rPr lang="en" sz="1200"/>
                        <a:t> field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residual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4.2K BCS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~200nm Nb</a:t>
                      </a:r>
                      <a:r>
                        <a:rPr baseline="-25000" lang="en" sz="1200"/>
                        <a:t>3</a:t>
                      </a:r>
                      <a:r>
                        <a:rPr lang="en" sz="1200"/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~400nm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469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~400nm 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 + chemistry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17" name="Google Shape;317;p41"/>
          <p:cNvSpPr txBox="1"/>
          <p:nvPr/>
        </p:nvSpPr>
        <p:spPr>
          <a:xfrm>
            <a:off x="-21515" y="3078025"/>
            <a:ext cx="20547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note: RF penetration depth expected to be at least </a:t>
            </a:r>
            <a:r>
              <a:rPr b="1" lang="en" sz="1200">
                <a:solidFill>
                  <a:schemeClr val="dk2"/>
                </a:solidFill>
              </a:rPr>
              <a:t>100</a:t>
            </a:r>
            <a:r>
              <a:rPr lang="en" sz="1000">
                <a:solidFill>
                  <a:schemeClr val="dk2"/>
                </a:solidFill>
              </a:rPr>
              <a:t>nm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graphicFrame>
        <p:nvGraphicFramePr>
          <p:cNvPr id="323" name="Google Shape;323;p42"/>
          <p:cNvGraphicFramePr/>
          <p:nvPr/>
        </p:nvGraphicFramePr>
        <p:xfrm>
          <a:off x="0" y="349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{3BB9913B-FDD5-410E-A452-6733810FAE37}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Sample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Quench field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residual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4.2K BCS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lt1"/>
                          </a:highlight>
                        </a:rPr>
                        <a:t>~200nm Nb</a:t>
                      </a:r>
                      <a:r>
                        <a:rPr baseline="-25000" lang="en" sz="1200">
                          <a:highlight>
                            <a:schemeClr val="lt1"/>
                          </a:highlight>
                        </a:rPr>
                        <a:t>3</a:t>
                      </a:r>
                      <a:r>
                        <a:rPr lang="en" sz="1200">
                          <a:highlight>
                            <a:schemeClr val="lt1"/>
                          </a:highlight>
                        </a:rPr>
                        <a:t>Al</a:t>
                      </a:r>
                      <a:endParaRPr sz="12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chemeClr val="lt1"/>
                          </a:highlight>
                        </a:rPr>
                        <a:t>&gt;</a:t>
                      </a:r>
                      <a:r>
                        <a:rPr b="1" lang="en" sz="1200">
                          <a:highlight>
                            <a:schemeClr val="lt1"/>
                          </a:highlight>
                        </a:rPr>
                        <a:t>80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host)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lt1"/>
                          </a:highlight>
                        </a:rPr>
                        <a:t>~400nm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Al</a:t>
                      </a:r>
                      <a:endParaRPr sz="12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highlight>
                            <a:schemeClr val="lt1"/>
                          </a:highlight>
                        </a:rPr>
                        <a:t>41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defect)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203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~400nm 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Al + chemistry</a:t>
                      </a:r>
                      <a:endParaRPr sz="12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highlight>
                            <a:schemeClr val="lt1"/>
                          </a:highlight>
                        </a:rPr>
                        <a:t>74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(limited by Q-slope)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24" name="Google Shape;3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5" y="0"/>
            <a:ext cx="4572000" cy="342899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2"/>
          <p:cNvSpPr txBox="1"/>
          <p:nvPr/>
        </p:nvSpPr>
        <p:spPr>
          <a:xfrm>
            <a:off x="-21515" y="3078025"/>
            <a:ext cx="20547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note: RF penetration depth expected to be at least </a:t>
            </a:r>
            <a:r>
              <a:rPr b="1" lang="en" sz="1200">
                <a:solidFill>
                  <a:schemeClr val="dk2"/>
                </a:solidFill>
              </a:rPr>
              <a:t>100</a:t>
            </a:r>
            <a:r>
              <a:rPr lang="en" sz="1000">
                <a:solidFill>
                  <a:schemeClr val="dk2"/>
                </a:solidFill>
              </a:rPr>
              <a:t>nm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graphicFrame>
        <p:nvGraphicFramePr>
          <p:cNvPr id="331" name="Google Shape;331;p43"/>
          <p:cNvGraphicFramePr/>
          <p:nvPr/>
        </p:nvGraphicFramePr>
        <p:xfrm>
          <a:off x="0" y="349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{3BB9913B-FDD5-410E-A452-6733810FAE37}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Sample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Quench field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residual</a:t>
                      </a:r>
                      <a:endParaRPr sz="12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4.2K BCS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~200nm Nb</a:t>
                      </a:r>
                      <a:r>
                        <a:rPr baseline="-25000" lang="en" sz="1200"/>
                        <a:t>3</a:t>
                      </a:r>
                      <a:r>
                        <a:rPr lang="en" sz="1200"/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chemeClr val="lt1"/>
                          </a:highlight>
                        </a:rPr>
                        <a:t>&gt;</a:t>
                      </a:r>
                      <a:r>
                        <a:rPr b="1" lang="en" sz="1200">
                          <a:highlight>
                            <a:schemeClr val="lt1"/>
                          </a:highlight>
                        </a:rPr>
                        <a:t>80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host)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~1.0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~400nm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highlight>
                            <a:schemeClr val="lt1"/>
                          </a:highlight>
                        </a:rPr>
                        <a:t>41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defect)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~2.0µΩ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203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~400nm 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 + chemistry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highlight>
                            <a:schemeClr val="lt1"/>
                          </a:highlight>
                        </a:rPr>
                        <a:t>74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(limited by Q-slope)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~0.4µΩ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  <p:pic>
        <p:nvPicPr>
          <p:cNvPr id="332" name="Google Shape;3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605" y="0"/>
            <a:ext cx="4495400" cy="3371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43"/>
          <p:cNvCxnSpPr/>
          <p:nvPr/>
        </p:nvCxnSpPr>
        <p:spPr>
          <a:xfrm rot="10800000">
            <a:off x="8086350" y="2306500"/>
            <a:ext cx="495000" cy="126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4" name="Google Shape;334;p43"/>
          <p:cNvSpPr txBox="1"/>
          <p:nvPr/>
        </p:nvSpPr>
        <p:spPr>
          <a:xfrm>
            <a:off x="7909675" y="3694125"/>
            <a:ext cx="12342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Note: low-field R </a:t>
            </a:r>
            <a:r>
              <a:rPr i="1" lang="en" sz="1000">
                <a:solidFill>
                  <a:schemeClr val="dk1"/>
                </a:solidFill>
              </a:rPr>
              <a:t>decreased</a:t>
            </a:r>
            <a:r>
              <a:rPr lang="en" sz="1000">
                <a:solidFill>
                  <a:schemeClr val="dk1"/>
                </a:solidFill>
              </a:rPr>
              <a:t> after taking high-field data. Trapped flux moved around…?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35" name="Google Shape;335;p43"/>
          <p:cNvSpPr txBox="1"/>
          <p:nvPr/>
        </p:nvSpPr>
        <p:spPr>
          <a:xfrm>
            <a:off x="-21515" y="3078025"/>
            <a:ext cx="20547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note: RF penetration depth expected to be at least </a:t>
            </a:r>
            <a:r>
              <a:rPr b="1" lang="en" sz="1200">
                <a:solidFill>
                  <a:schemeClr val="dk2"/>
                </a:solidFill>
              </a:rPr>
              <a:t>100</a:t>
            </a:r>
            <a:r>
              <a:rPr lang="en" sz="1000">
                <a:solidFill>
                  <a:schemeClr val="dk2"/>
                </a:solidFill>
              </a:rPr>
              <a:t>nm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09" name="Google Shape;10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Background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Review of Nb</a:t>
            </a:r>
            <a:r>
              <a:rPr baseline="-25000" lang="en"/>
              <a:t>3</a:t>
            </a:r>
            <a:r>
              <a:rPr lang="en"/>
              <a:t>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Review of test setup for flat sample plates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Overview of RF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Overview of temperature-mapping data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Sample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Big defects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Small defects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steps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graphicFrame>
        <p:nvGraphicFramePr>
          <p:cNvPr id="341" name="Google Shape;341;p44"/>
          <p:cNvGraphicFramePr/>
          <p:nvPr/>
        </p:nvGraphicFramePr>
        <p:xfrm>
          <a:off x="0" y="349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{3BB9913B-FDD5-410E-A452-6733810FAE37}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Sample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Quench field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residual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4.2K BCS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~200nm Nb</a:t>
                      </a:r>
                      <a:r>
                        <a:rPr baseline="-25000" lang="en" sz="1200"/>
                        <a:t>3</a:t>
                      </a:r>
                      <a:r>
                        <a:rPr lang="en" sz="1200"/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chemeClr val="lt1"/>
                          </a:highlight>
                        </a:rPr>
                        <a:t>&gt;</a:t>
                      </a:r>
                      <a:r>
                        <a:rPr lang="en" sz="1200">
                          <a:highlight>
                            <a:schemeClr val="lt1"/>
                          </a:highlight>
                        </a:rPr>
                        <a:t>80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host)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~1.5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not measured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~400nm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lt1"/>
                          </a:highlight>
                        </a:rPr>
                        <a:t>41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defect)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~2.0µΩ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~1.0µΩ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(</a:t>
                      </a:r>
                      <a:r>
                        <a:rPr i="1" lang="en" sz="1000" u="sng">
                          <a:solidFill>
                            <a:schemeClr val="dk1"/>
                          </a:solidFill>
                        </a:rPr>
                        <a:t>very</a:t>
                      </a:r>
                      <a:r>
                        <a:rPr i="1" lang="en" sz="1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preliminary)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203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~400nm 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 + chemistry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lt1"/>
                          </a:highlight>
                        </a:rPr>
                        <a:t>74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(limited by Q-slope)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~0.4µΩ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~2.7µΩ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(</a:t>
                      </a:r>
                      <a:r>
                        <a:rPr i="1" lang="en" sz="1000" u="sng">
                          <a:solidFill>
                            <a:schemeClr val="dk1"/>
                          </a:solidFill>
                        </a:rPr>
                        <a:t>very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preliminary)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42" name="Google Shape;342;p44"/>
          <p:cNvPicPr preferRelativeResize="0"/>
          <p:nvPr/>
        </p:nvPicPr>
        <p:blipFill rotWithShape="1">
          <a:blip r:embed="rId3">
            <a:alphaModFix/>
          </a:blip>
          <a:srcRect b="10528" l="58310" r="5346" t="8670"/>
          <a:stretch/>
        </p:blipFill>
        <p:spPr>
          <a:xfrm>
            <a:off x="7118700" y="1256100"/>
            <a:ext cx="1699802" cy="1809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44"/>
          <p:cNvCxnSpPr/>
          <p:nvPr/>
        </p:nvCxnSpPr>
        <p:spPr>
          <a:xfrm>
            <a:off x="7935809" y="2320027"/>
            <a:ext cx="0" cy="385200"/>
          </a:xfrm>
          <a:prstGeom prst="straightConnector1">
            <a:avLst/>
          </a:prstGeom>
          <a:noFill/>
          <a:ln cap="flat" cmpd="sng" w="65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44" name="Google Shape;344;p44"/>
          <p:cNvSpPr/>
          <p:nvPr/>
        </p:nvSpPr>
        <p:spPr>
          <a:xfrm>
            <a:off x="7075500" y="2320925"/>
            <a:ext cx="1774800" cy="385200"/>
          </a:xfrm>
          <a:prstGeom prst="rect">
            <a:avLst/>
          </a:prstGeom>
          <a:solidFill>
            <a:srgbClr val="A4FFC4">
              <a:alpha val="50000"/>
            </a:srgbClr>
          </a:solidFill>
          <a:ln>
            <a:noFill/>
          </a:ln>
        </p:spPr>
        <p:txBody>
          <a:bodyPr anchorCtr="0" anchor="ctr" bIns="62300" lIns="62300" spcFirstLastPara="1" rIns="62300" wrap="square" tIns="62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/>
          </a:p>
        </p:txBody>
      </p:sp>
      <p:sp>
        <p:nvSpPr>
          <p:cNvPr id="345" name="Google Shape;345;p44"/>
          <p:cNvSpPr txBox="1"/>
          <p:nvPr/>
        </p:nvSpPr>
        <p:spPr>
          <a:xfrm>
            <a:off x="7401320" y="1593577"/>
            <a:ext cx="12867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>
                <a:solidFill>
                  <a:schemeClr val="dk1"/>
                </a:solidFill>
              </a:rPr>
              <a:t>400nm Nb</a:t>
            </a:r>
            <a:r>
              <a:rPr baseline="-25000" lang="en" sz="1053">
                <a:solidFill>
                  <a:schemeClr val="dk1"/>
                </a:solidFill>
              </a:rPr>
              <a:t>3</a:t>
            </a:r>
            <a:r>
              <a:rPr lang="en" sz="1053">
                <a:solidFill>
                  <a:schemeClr val="dk1"/>
                </a:solidFill>
              </a:rPr>
              <a:t>Al</a:t>
            </a:r>
            <a:endParaRPr sz="1053">
              <a:solidFill>
                <a:schemeClr val="dk1"/>
              </a:solidFill>
            </a:endParaRPr>
          </a:p>
        </p:txBody>
      </p:sp>
      <p:pic>
        <p:nvPicPr>
          <p:cNvPr id="346" name="Google Shape;346;p44"/>
          <p:cNvPicPr preferRelativeResize="0"/>
          <p:nvPr/>
        </p:nvPicPr>
        <p:blipFill rotWithShape="1">
          <a:blip r:embed="rId4">
            <a:alphaModFix/>
          </a:blip>
          <a:srcRect b="10528" l="11901" r="8602" t="8670"/>
          <a:stretch/>
        </p:blipFill>
        <p:spPr>
          <a:xfrm>
            <a:off x="4935350" y="1482011"/>
            <a:ext cx="1774800" cy="1809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44"/>
          <p:cNvCxnSpPr>
            <a:stCxn id="348" idx="0"/>
          </p:cNvCxnSpPr>
          <p:nvPr/>
        </p:nvCxnSpPr>
        <p:spPr>
          <a:xfrm>
            <a:off x="5822752" y="1835677"/>
            <a:ext cx="0" cy="990600"/>
          </a:xfrm>
          <a:prstGeom prst="straightConnector1">
            <a:avLst/>
          </a:prstGeom>
          <a:noFill/>
          <a:ln cap="flat" cmpd="sng" w="65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48" name="Google Shape;348;p44"/>
          <p:cNvSpPr/>
          <p:nvPr/>
        </p:nvSpPr>
        <p:spPr>
          <a:xfrm>
            <a:off x="4935352" y="1835677"/>
            <a:ext cx="1774800" cy="990600"/>
          </a:xfrm>
          <a:prstGeom prst="rect">
            <a:avLst/>
          </a:prstGeom>
          <a:solidFill>
            <a:srgbClr val="A4FFC4">
              <a:alpha val="50000"/>
            </a:srgbClr>
          </a:solidFill>
          <a:ln>
            <a:noFill/>
          </a:ln>
        </p:spPr>
        <p:txBody>
          <a:bodyPr anchorCtr="0" anchor="ctr" bIns="62300" lIns="62300" spcFirstLastPara="1" rIns="62300" wrap="square" tIns="62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/>
          </a:p>
        </p:txBody>
      </p:sp>
      <p:sp>
        <p:nvSpPr>
          <p:cNvPr id="349" name="Google Shape;349;p44"/>
          <p:cNvSpPr txBox="1"/>
          <p:nvPr/>
        </p:nvSpPr>
        <p:spPr>
          <a:xfrm rot="-5400000">
            <a:off x="1525829" y="1928504"/>
            <a:ext cx="1667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Normalized T-map heating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50" name="Google Shape;350;p44"/>
          <p:cNvSpPr txBox="1"/>
          <p:nvPr/>
        </p:nvSpPr>
        <p:spPr>
          <a:xfrm>
            <a:off x="7440210" y="3180190"/>
            <a:ext cx="1163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78">
                <a:solidFill>
                  <a:schemeClr val="dk2"/>
                </a:solidFill>
              </a:rPr>
              <a:t>Temperature (K)</a:t>
            </a:r>
            <a:endParaRPr sz="978">
              <a:solidFill>
                <a:schemeClr val="dk2"/>
              </a:solidFill>
            </a:endParaRPr>
          </a:p>
        </p:txBody>
      </p:sp>
      <p:sp>
        <p:nvSpPr>
          <p:cNvPr id="351" name="Google Shape;351;p44"/>
          <p:cNvSpPr txBox="1"/>
          <p:nvPr/>
        </p:nvSpPr>
        <p:spPr>
          <a:xfrm>
            <a:off x="4967721" y="1482016"/>
            <a:ext cx="1699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>
                <a:solidFill>
                  <a:schemeClr val="dk1"/>
                </a:solidFill>
              </a:rPr>
              <a:t>400nm Nb</a:t>
            </a:r>
            <a:r>
              <a:rPr baseline="-25000" lang="en" sz="1053">
                <a:solidFill>
                  <a:schemeClr val="dk1"/>
                </a:solidFill>
              </a:rPr>
              <a:t>3</a:t>
            </a:r>
            <a:r>
              <a:rPr lang="en" sz="1053">
                <a:solidFill>
                  <a:schemeClr val="dk1"/>
                </a:solidFill>
              </a:rPr>
              <a:t>Al + chemistry</a:t>
            </a:r>
            <a:endParaRPr sz="1053">
              <a:solidFill>
                <a:schemeClr val="dk1"/>
              </a:solidFill>
            </a:endParaRPr>
          </a:p>
        </p:txBody>
      </p:sp>
      <p:sp>
        <p:nvSpPr>
          <p:cNvPr id="352" name="Google Shape;352;p44"/>
          <p:cNvSpPr txBox="1"/>
          <p:nvPr/>
        </p:nvSpPr>
        <p:spPr>
          <a:xfrm>
            <a:off x="53800" y="1488100"/>
            <a:ext cx="1943400" cy="13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Change</a:t>
            </a:r>
            <a:r>
              <a:rPr lang="en" sz="1500">
                <a:solidFill>
                  <a:schemeClr val="dk2"/>
                </a:solidFill>
              </a:rPr>
              <a:t> in normalized T-map heating from 4.2K to 2.2K corresponds to BCS resistance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53" name="Google Shape;353;p44"/>
          <p:cNvPicPr preferRelativeResize="0"/>
          <p:nvPr/>
        </p:nvPicPr>
        <p:blipFill rotWithShape="1">
          <a:blip r:embed="rId3">
            <a:alphaModFix/>
          </a:blip>
          <a:srcRect b="10981" l="6729" r="54997" t="9502"/>
          <a:stretch/>
        </p:blipFill>
        <p:spPr>
          <a:xfrm>
            <a:off x="2789200" y="1250100"/>
            <a:ext cx="1699802" cy="1691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44"/>
          <p:cNvCxnSpPr>
            <a:stCxn id="355" idx="0"/>
          </p:cNvCxnSpPr>
          <p:nvPr/>
        </p:nvCxnSpPr>
        <p:spPr>
          <a:xfrm>
            <a:off x="3648700" y="1342305"/>
            <a:ext cx="0" cy="159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55" name="Google Shape;355;p44"/>
          <p:cNvSpPr/>
          <p:nvPr/>
        </p:nvSpPr>
        <p:spPr>
          <a:xfrm>
            <a:off x="2789200" y="1342305"/>
            <a:ext cx="1719000" cy="1599000"/>
          </a:xfrm>
          <a:prstGeom prst="rect">
            <a:avLst/>
          </a:prstGeom>
          <a:solidFill>
            <a:srgbClr val="A4FFC4">
              <a:alpha val="50000"/>
            </a:srgbClr>
          </a:solidFill>
          <a:ln>
            <a:noFill/>
          </a:ln>
        </p:spPr>
        <p:txBody>
          <a:bodyPr anchorCtr="0" anchor="ctr" bIns="62300" lIns="62300" spcFirstLastPara="1" rIns="62300" wrap="square" tIns="62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/>
          </a:p>
        </p:txBody>
      </p:sp>
      <p:sp>
        <p:nvSpPr>
          <p:cNvPr id="356" name="Google Shape;356;p44"/>
          <p:cNvSpPr txBox="1"/>
          <p:nvPr/>
        </p:nvSpPr>
        <p:spPr>
          <a:xfrm>
            <a:off x="3182121" y="1061625"/>
            <a:ext cx="937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>
                <a:solidFill>
                  <a:schemeClr val="dk1"/>
                </a:solidFill>
              </a:rPr>
              <a:t>Baseline Nb</a:t>
            </a:r>
            <a:endParaRPr sz="1053">
              <a:solidFill>
                <a:schemeClr val="dk1"/>
              </a:solidFill>
            </a:endParaRPr>
          </a:p>
        </p:txBody>
      </p:sp>
      <p:cxnSp>
        <p:nvCxnSpPr>
          <p:cNvPr id="357" name="Google Shape;357;p44"/>
          <p:cNvCxnSpPr/>
          <p:nvPr/>
        </p:nvCxnSpPr>
        <p:spPr>
          <a:xfrm>
            <a:off x="7075500" y="3029893"/>
            <a:ext cx="177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8" name="Google Shape;358;p44"/>
          <p:cNvSpPr txBox="1"/>
          <p:nvPr/>
        </p:nvSpPr>
        <p:spPr>
          <a:xfrm>
            <a:off x="6979067" y="2979875"/>
            <a:ext cx="20223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2.2</a:t>
            </a:r>
            <a:r>
              <a:rPr lang="en" sz="1000">
                <a:solidFill>
                  <a:schemeClr val="dk1"/>
                </a:solidFill>
              </a:rPr>
              <a:t>                  </a:t>
            </a:r>
            <a:r>
              <a:rPr lang="en" sz="1000">
                <a:solidFill>
                  <a:schemeClr val="dk1"/>
                </a:solidFill>
              </a:rPr>
              <a:t>3.2</a:t>
            </a:r>
            <a:r>
              <a:rPr lang="en" sz="1000">
                <a:solidFill>
                  <a:schemeClr val="dk1"/>
                </a:solidFill>
              </a:rPr>
              <a:t>                  </a:t>
            </a:r>
            <a:r>
              <a:rPr lang="en" sz="1000">
                <a:solidFill>
                  <a:schemeClr val="dk1"/>
                </a:solidFill>
              </a:rPr>
              <a:t>4.2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59" name="Google Shape;359;p44"/>
          <p:cNvSpPr txBox="1"/>
          <p:nvPr/>
        </p:nvSpPr>
        <p:spPr>
          <a:xfrm>
            <a:off x="5328125" y="3180190"/>
            <a:ext cx="1163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78">
                <a:solidFill>
                  <a:schemeClr val="dk2"/>
                </a:solidFill>
              </a:rPr>
              <a:t>Temperature (K)</a:t>
            </a:r>
            <a:endParaRPr sz="978">
              <a:solidFill>
                <a:schemeClr val="dk2"/>
              </a:solidFill>
            </a:endParaRPr>
          </a:p>
        </p:txBody>
      </p:sp>
      <p:cxnSp>
        <p:nvCxnSpPr>
          <p:cNvPr id="360" name="Google Shape;360;p44"/>
          <p:cNvCxnSpPr/>
          <p:nvPr/>
        </p:nvCxnSpPr>
        <p:spPr>
          <a:xfrm>
            <a:off x="4963415" y="3029893"/>
            <a:ext cx="177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Google Shape;361;p44"/>
          <p:cNvSpPr txBox="1"/>
          <p:nvPr/>
        </p:nvSpPr>
        <p:spPr>
          <a:xfrm>
            <a:off x="4866982" y="2979875"/>
            <a:ext cx="20223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2.2                  3.2                  4.2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62" name="Google Shape;362;p44"/>
          <p:cNvSpPr txBox="1"/>
          <p:nvPr/>
        </p:nvSpPr>
        <p:spPr>
          <a:xfrm>
            <a:off x="3098429" y="3173665"/>
            <a:ext cx="1163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78">
                <a:solidFill>
                  <a:schemeClr val="dk2"/>
                </a:solidFill>
              </a:rPr>
              <a:t>Temperature (K)</a:t>
            </a:r>
            <a:endParaRPr sz="978">
              <a:solidFill>
                <a:schemeClr val="dk2"/>
              </a:solidFill>
            </a:endParaRPr>
          </a:p>
        </p:txBody>
      </p:sp>
      <p:cxnSp>
        <p:nvCxnSpPr>
          <p:cNvPr id="363" name="Google Shape;363;p44"/>
          <p:cNvCxnSpPr/>
          <p:nvPr/>
        </p:nvCxnSpPr>
        <p:spPr>
          <a:xfrm>
            <a:off x="2765269" y="3023892"/>
            <a:ext cx="177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4" name="Google Shape;364;p44"/>
          <p:cNvSpPr txBox="1"/>
          <p:nvPr/>
        </p:nvSpPr>
        <p:spPr>
          <a:xfrm>
            <a:off x="2668836" y="2973875"/>
            <a:ext cx="20223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2.2                  3.2                  4.2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65" name="Google Shape;365;p44"/>
          <p:cNvCxnSpPr/>
          <p:nvPr/>
        </p:nvCxnSpPr>
        <p:spPr>
          <a:xfrm>
            <a:off x="2366683" y="1118788"/>
            <a:ext cx="0" cy="189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66" name="Google Shape;366;p44"/>
          <p:cNvSpPr txBox="1"/>
          <p:nvPr/>
        </p:nvSpPr>
        <p:spPr>
          <a:xfrm>
            <a:off x="-21515" y="3078025"/>
            <a:ext cx="20547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note: RF penetration depth expected to be at least </a:t>
            </a:r>
            <a:r>
              <a:rPr b="1" lang="en" sz="1200">
                <a:solidFill>
                  <a:schemeClr val="dk2"/>
                </a:solidFill>
              </a:rPr>
              <a:t>100</a:t>
            </a:r>
            <a:r>
              <a:rPr lang="en" sz="1000">
                <a:solidFill>
                  <a:schemeClr val="dk2"/>
                </a:solidFill>
              </a:rPr>
              <a:t>nm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graphicFrame>
        <p:nvGraphicFramePr>
          <p:cNvPr id="372" name="Google Shape;372;p45"/>
          <p:cNvGraphicFramePr/>
          <p:nvPr/>
        </p:nvGraphicFramePr>
        <p:xfrm>
          <a:off x="0" y="349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{3BB9913B-FDD5-410E-A452-6733810FAE37}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Sample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Quench field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residual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4.2K BCS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~200nm Nb</a:t>
                      </a:r>
                      <a:r>
                        <a:rPr baseline="-25000" lang="en" sz="1200"/>
                        <a:t>3</a:t>
                      </a:r>
                      <a:r>
                        <a:rPr lang="en" sz="1200"/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chemeClr val="lt1"/>
                          </a:highlight>
                        </a:rPr>
                        <a:t>&gt;</a:t>
                      </a:r>
                      <a:r>
                        <a:rPr lang="en" sz="1200">
                          <a:highlight>
                            <a:schemeClr val="lt1"/>
                          </a:highlight>
                        </a:rPr>
                        <a:t>80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host)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~1.5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not measured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~400nm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lt1"/>
                          </a:highlight>
                        </a:rPr>
                        <a:t>41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defect)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~2.0µΩ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~1.0µΩ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(</a:t>
                      </a:r>
                      <a:r>
                        <a:rPr i="1" lang="en" sz="1000" u="sng">
                          <a:solidFill>
                            <a:schemeClr val="dk1"/>
                          </a:solidFill>
                        </a:rPr>
                        <a:t>very</a:t>
                      </a:r>
                      <a:r>
                        <a:rPr i="1" lang="en" sz="1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preliminary)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203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~400nm 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 + chemistry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lt1"/>
                          </a:highlight>
                        </a:rPr>
                        <a:t>74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(limited by Q-slope)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~0.4µΩ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~2.7µΩ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(</a:t>
                      </a:r>
                      <a:r>
                        <a:rPr i="1" lang="en" sz="1000" u="sng">
                          <a:solidFill>
                            <a:schemeClr val="dk1"/>
                          </a:solidFill>
                        </a:rPr>
                        <a:t>very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preliminary)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73" name="Google Shape;373;p45"/>
          <p:cNvPicPr preferRelativeResize="0"/>
          <p:nvPr/>
        </p:nvPicPr>
        <p:blipFill rotWithShape="1">
          <a:blip r:embed="rId3">
            <a:alphaModFix/>
          </a:blip>
          <a:srcRect b="10528" l="58310" r="5346" t="8670"/>
          <a:stretch/>
        </p:blipFill>
        <p:spPr>
          <a:xfrm>
            <a:off x="7118700" y="1256100"/>
            <a:ext cx="1699802" cy="1809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45"/>
          <p:cNvCxnSpPr/>
          <p:nvPr/>
        </p:nvCxnSpPr>
        <p:spPr>
          <a:xfrm>
            <a:off x="7935809" y="2320027"/>
            <a:ext cx="0" cy="385200"/>
          </a:xfrm>
          <a:prstGeom prst="straightConnector1">
            <a:avLst/>
          </a:prstGeom>
          <a:noFill/>
          <a:ln cap="flat" cmpd="sng" w="65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75" name="Google Shape;375;p45"/>
          <p:cNvSpPr/>
          <p:nvPr/>
        </p:nvSpPr>
        <p:spPr>
          <a:xfrm>
            <a:off x="7075500" y="2320925"/>
            <a:ext cx="1774800" cy="385200"/>
          </a:xfrm>
          <a:prstGeom prst="rect">
            <a:avLst/>
          </a:prstGeom>
          <a:solidFill>
            <a:srgbClr val="A4FFC4">
              <a:alpha val="50000"/>
            </a:srgbClr>
          </a:solidFill>
          <a:ln>
            <a:noFill/>
          </a:ln>
        </p:spPr>
        <p:txBody>
          <a:bodyPr anchorCtr="0" anchor="ctr" bIns="62300" lIns="62300" spcFirstLastPara="1" rIns="62300" wrap="square" tIns="62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/>
          </a:p>
        </p:txBody>
      </p:sp>
      <p:sp>
        <p:nvSpPr>
          <p:cNvPr id="376" name="Google Shape;376;p45"/>
          <p:cNvSpPr txBox="1"/>
          <p:nvPr/>
        </p:nvSpPr>
        <p:spPr>
          <a:xfrm>
            <a:off x="7401320" y="1593577"/>
            <a:ext cx="12867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>
                <a:solidFill>
                  <a:schemeClr val="dk1"/>
                </a:solidFill>
              </a:rPr>
              <a:t>400nm Nb</a:t>
            </a:r>
            <a:r>
              <a:rPr baseline="-25000" lang="en" sz="1053">
                <a:solidFill>
                  <a:schemeClr val="dk1"/>
                </a:solidFill>
              </a:rPr>
              <a:t>3</a:t>
            </a:r>
            <a:r>
              <a:rPr lang="en" sz="1053">
                <a:solidFill>
                  <a:schemeClr val="dk1"/>
                </a:solidFill>
              </a:rPr>
              <a:t>Al</a:t>
            </a:r>
            <a:endParaRPr sz="1053">
              <a:solidFill>
                <a:schemeClr val="dk1"/>
              </a:solidFill>
            </a:endParaRPr>
          </a:p>
        </p:txBody>
      </p:sp>
      <p:pic>
        <p:nvPicPr>
          <p:cNvPr id="377" name="Google Shape;377;p45"/>
          <p:cNvPicPr preferRelativeResize="0"/>
          <p:nvPr/>
        </p:nvPicPr>
        <p:blipFill rotWithShape="1">
          <a:blip r:embed="rId4">
            <a:alphaModFix/>
          </a:blip>
          <a:srcRect b="10528" l="11901" r="8602" t="8670"/>
          <a:stretch/>
        </p:blipFill>
        <p:spPr>
          <a:xfrm>
            <a:off x="4935350" y="1482011"/>
            <a:ext cx="1774800" cy="1809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p45"/>
          <p:cNvCxnSpPr>
            <a:stCxn id="379" idx="0"/>
          </p:cNvCxnSpPr>
          <p:nvPr/>
        </p:nvCxnSpPr>
        <p:spPr>
          <a:xfrm>
            <a:off x="5822752" y="1835677"/>
            <a:ext cx="0" cy="990600"/>
          </a:xfrm>
          <a:prstGeom prst="straightConnector1">
            <a:avLst/>
          </a:prstGeom>
          <a:noFill/>
          <a:ln cap="flat" cmpd="sng" w="65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79" name="Google Shape;379;p45"/>
          <p:cNvSpPr/>
          <p:nvPr/>
        </p:nvSpPr>
        <p:spPr>
          <a:xfrm>
            <a:off x="4935352" y="1835677"/>
            <a:ext cx="1774800" cy="990600"/>
          </a:xfrm>
          <a:prstGeom prst="rect">
            <a:avLst/>
          </a:prstGeom>
          <a:solidFill>
            <a:srgbClr val="A4FFC4">
              <a:alpha val="50000"/>
            </a:srgbClr>
          </a:solidFill>
          <a:ln>
            <a:noFill/>
          </a:ln>
        </p:spPr>
        <p:txBody>
          <a:bodyPr anchorCtr="0" anchor="ctr" bIns="62300" lIns="62300" spcFirstLastPara="1" rIns="62300" wrap="square" tIns="62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/>
          </a:p>
        </p:txBody>
      </p:sp>
      <p:sp>
        <p:nvSpPr>
          <p:cNvPr id="380" name="Google Shape;380;p45"/>
          <p:cNvSpPr txBox="1"/>
          <p:nvPr/>
        </p:nvSpPr>
        <p:spPr>
          <a:xfrm rot="-5400000">
            <a:off x="1525829" y="1928504"/>
            <a:ext cx="1667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Normalized T-map heating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1" name="Google Shape;381;p45"/>
          <p:cNvSpPr txBox="1"/>
          <p:nvPr/>
        </p:nvSpPr>
        <p:spPr>
          <a:xfrm>
            <a:off x="7440210" y="3180190"/>
            <a:ext cx="1163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78">
                <a:solidFill>
                  <a:schemeClr val="dk2"/>
                </a:solidFill>
              </a:rPr>
              <a:t>Temperature (K)</a:t>
            </a:r>
            <a:endParaRPr sz="978">
              <a:solidFill>
                <a:schemeClr val="dk2"/>
              </a:solidFill>
            </a:endParaRPr>
          </a:p>
        </p:txBody>
      </p:sp>
      <p:sp>
        <p:nvSpPr>
          <p:cNvPr id="382" name="Google Shape;382;p45"/>
          <p:cNvSpPr txBox="1"/>
          <p:nvPr/>
        </p:nvSpPr>
        <p:spPr>
          <a:xfrm>
            <a:off x="4967721" y="1482016"/>
            <a:ext cx="1699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>
                <a:solidFill>
                  <a:schemeClr val="dk1"/>
                </a:solidFill>
              </a:rPr>
              <a:t>400nm Nb</a:t>
            </a:r>
            <a:r>
              <a:rPr baseline="-25000" lang="en" sz="1053">
                <a:solidFill>
                  <a:schemeClr val="dk1"/>
                </a:solidFill>
              </a:rPr>
              <a:t>3</a:t>
            </a:r>
            <a:r>
              <a:rPr lang="en" sz="1053">
                <a:solidFill>
                  <a:schemeClr val="dk1"/>
                </a:solidFill>
              </a:rPr>
              <a:t>Al + chemistry</a:t>
            </a:r>
            <a:endParaRPr sz="1053">
              <a:solidFill>
                <a:schemeClr val="dk1"/>
              </a:solidFill>
            </a:endParaRPr>
          </a:p>
        </p:txBody>
      </p:sp>
      <p:sp>
        <p:nvSpPr>
          <p:cNvPr id="383" name="Google Shape;383;p45"/>
          <p:cNvSpPr txBox="1"/>
          <p:nvPr/>
        </p:nvSpPr>
        <p:spPr>
          <a:xfrm>
            <a:off x="53800" y="1488100"/>
            <a:ext cx="1943400" cy="13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Change in normalized T-map heating from 4.2K to 2.2K corresponds to BCS resistance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84" name="Google Shape;384;p45"/>
          <p:cNvPicPr preferRelativeResize="0"/>
          <p:nvPr/>
        </p:nvPicPr>
        <p:blipFill rotWithShape="1">
          <a:blip r:embed="rId3">
            <a:alphaModFix/>
          </a:blip>
          <a:srcRect b="10981" l="6729" r="54997" t="9502"/>
          <a:stretch/>
        </p:blipFill>
        <p:spPr>
          <a:xfrm>
            <a:off x="2789200" y="1250100"/>
            <a:ext cx="1699802" cy="1691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45"/>
          <p:cNvCxnSpPr>
            <a:stCxn id="386" idx="0"/>
          </p:cNvCxnSpPr>
          <p:nvPr/>
        </p:nvCxnSpPr>
        <p:spPr>
          <a:xfrm>
            <a:off x="3648700" y="1342305"/>
            <a:ext cx="0" cy="159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86" name="Google Shape;386;p45"/>
          <p:cNvSpPr/>
          <p:nvPr/>
        </p:nvSpPr>
        <p:spPr>
          <a:xfrm>
            <a:off x="2789200" y="1342305"/>
            <a:ext cx="1719000" cy="1599000"/>
          </a:xfrm>
          <a:prstGeom prst="rect">
            <a:avLst/>
          </a:prstGeom>
          <a:solidFill>
            <a:srgbClr val="A4FFC4">
              <a:alpha val="50000"/>
            </a:srgbClr>
          </a:solidFill>
          <a:ln>
            <a:noFill/>
          </a:ln>
        </p:spPr>
        <p:txBody>
          <a:bodyPr anchorCtr="0" anchor="ctr" bIns="62300" lIns="62300" spcFirstLastPara="1" rIns="62300" wrap="square" tIns="62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/>
          </a:p>
        </p:txBody>
      </p:sp>
      <p:sp>
        <p:nvSpPr>
          <p:cNvPr id="387" name="Google Shape;387;p45"/>
          <p:cNvSpPr txBox="1"/>
          <p:nvPr/>
        </p:nvSpPr>
        <p:spPr>
          <a:xfrm>
            <a:off x="3182121" y="1061625"/>
            <a:ext cx="937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>
                <a:solidFill>
                  <a:schemeClr val="dk1"/>
                </a:solidFill>
              </a:rPr>
              <a:t>Baseline Nb</a:t>
            </a:r>
            <a:endParaRPr sz="1053">
              <a:solidFill>
                <a:schemeClr val="dk1"/>
              </a:solidFill>
            </a:endParaRPr>
          </a:p>
        </p:txBody>
      </p:sp>
      <p:cxnSp>
        <p:nvCxnSpPr>
          <p:cNvPr id="388" name="Google Shape;388;p45"/>
          <p:cNvCxnSpPr/>
          <p:nvPr/>
        </p:nvCxnSpPr>
        <p:spPr>
          <a:xfrm>
            <a:off x="7075500" y="3029893"/>
            <a:ext cx="177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9" name="Google Shape;389;p45"/>
          <p:cNvSpPr txBox="1"/>
          <p:nvPr/>
        </p:nvSpPr>
        <p:spPr>
          <a:xfrm>
            <a:off x="6979067" y="2979875"/>
            <a:ext cx="20223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2.2                  3.2                  4.2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90" name="Google Shape;390;p45"/>
          <p:cNvSpPr txBox="1"/>
          <p:nvPr/>
        </p:nvSpPr>
        <p:spPr>
          <a:xfrm>
            <a:off x="5328125" y="3180190"/>
            <a:ext cx="1163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78">
                <a:solidFill>
                  <a:schemeClr val="dk2"/>
                </a:solidFill>
              </a:rPr>
              <a:t>Temperature (K)</a:t>
            </a:r>
            <a:endParaRPr sz="978">
              <a:solidFill>
                <a:schemeClr val="dk2"/>
              </a:solidFill>
            </a:endParaRPr>
          </a:p>
        </p:txBody>
      </p:sp>
      <p:cxnSp>
        <p:nvCxnSpPr>
          <p:cNvPr id="391" name="Google Shape;391;p45"/>
          <p:cNvCxnSpPr/>
          <p:nvPr/>
        </p:nvCxnSpPr>
        <p:spPr>
          <a:xfrm>
            <a:off x="4963415" y="3029893"/>
            <a:ext cx="177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45"/>
          <p:cNvSpPr txBox="1"/>
          <p:nvPr/>
        </p:nvSpPr>
        <p:spPr>
          <a:xfrm>
            <a:off x="4866982" y="2979875"/>
            <a:ext cx="20223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2.2                  3.2                  4.2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93" name="Google Shape;393;p45"/>
          <p:cNvSpPr txBox="1"/>
          <p:nvPr/>
        </p:nvSpPr>
        <p:spPr>
          <a:xfrm>
            <a:off x="3098429" y="3173665"/>
            <a:ext cx="1163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78">
                <a:solidFill>
                  <a:schemeClr val="dk2"/>
                </a:solidFill>
              </a:rPr>
              <a:t>Temperature (K)</a:t>
            </a:r>
            <a:endParaRPr sz="978">
              <a:solidFill>
                <a:schemeClr val="dk2"/>
              </a:solidFill>
            </a:endParaRPr>
          </a:p>
        </p:txBody>
      </p:sp>
      <p:cxnSp>
        <p:nvCxnSpPr>
          <p:cNvPr id="394" name="Google Shape;394;p45"/>
          <p:cNvCxnSpPr/>
          <p:nvPr/>
        </p:nvCxnSpPr>
        <p:spPr>
          <a:xfrm>
            <a:off x="2765269" y="3023892"/>
            <a:ext cx="177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5" name="Google Shape;395;p45"/>
          <p:cNvSpPr txBox="1"/>
          <p:nvPr/>
        </p:nvSpPr>
        <p:spPr>
          <a:xfrm>
            <a:off x="2668836" y="2973875"/>
            <a:ext cx="20223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2.2                  3.2                  4.2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96" name="Google Shape;396;p45"/>
          <p:cNvCxnSpPr/>
          <p:nvPr/>
        </p:nvCxnSpPr>
        <p:spPr>
          <a:xfrm>
            <a:off x="2366683" y="1118788"/>
            <a:ext cx="0" cy="189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97" name="Google Shape;397;p45"/>
          <p:cNvSpPr txBox="1"/>
          <p:nvPr/>
        </p:nvSpPr>
        <p:spPr>
          <a:xfrm>
            <a:off x="7326375" y="3656800"/>
            <a:ext cx="17103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Clean Nb baseline at 4GHz, 4.2K: ~5µΩ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98" name="Google Shape;398;p45"/>
          <p:cNvSpPr txBox="1"/>
          <p:nvPr/>
        </p:nvSpPr>
        <p:spPr>
          <a:xfrm>
            <a:off x="-21515" y="3078025"/>
            <a:ext cx="20547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note: RF penetration depth expected to be at least </a:t>
            </a:r>
            <a:r>
              <a:rPr b="1" lang="en" sz="1200">
                <a:solidFill>
                  <a:schemeClr val="dk2"/>
                </a:solidFill>
              </a:rPr>
              <a:t>100</a:t>
            </a:r>
            <a:r>
              <a:rPr lang="en" sz="1000">
                <a:solidFill>
                  <a:schemeClr val="dk2"/>
                </a:solidFill>
              </a:rPr>
              <a:t>nm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6"/>
          <p:cNvPicPr preferRelativeResize="0"/>
          <p:nvPr/>
        </p:nvPicPr>
        <p:blipFill rotWithShape="1">
          <a:blip r:embed="rId3">
            <a:alphaModFix/>
          </a:blip>
          <a:srcRect b="10528" l="11901" r="8602" t="8670"/>
          <a:stretch/>
        </p:blipFill>
        <p:spPr>
          <a:xfrm>
            <a:off x="4935350" y="1482011"/>
            <a:ext cx="1774800" cy="18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graphicFrame>
        <p:nvGraphicFramePr>
          <p:cNvPr id="405" name="Google Shape;405;p46"/>
          <p:cNvGraphicFramePr/>
          <p:nvPr/>
        </p:nvGraphicFramePr>
        <p:xfrm>
          <a:off x="0" y="3079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{3BB9913B-FDD5-410E-A452-6733810FAE37}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Sample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Quench field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residual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Estimated 4.2K BCS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~200nm Nb</a:t>
                      </a:r>
                      <a:r>
                        <a:rPr baseline="-25000" lang="en" sz="1200"/>
                        <a:t>3</a:t>
                      </a:r>
                      <a:r>
                        <a:rPr lang="en" sz="1200"/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chemeClr val="lt1"/>
                          </a:highlight>
                        </a:rPr>
                        <a:t>&gt;</a:t>
                      </a:r>
                      <a:r>
                        <a:rPr lang="en" sz="1200">
                          <a:highlight>
                            <a:schemeClr val="lt1"/>
                          </a:highlight>
                        </a:rPr>
                        <a:t>80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host)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~1.5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not measured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~400nm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lt1"/>
                          </a:highlight>
                        </a:rPr>
                        <a:t>41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(quench on defect)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~2.0µΩ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~1.0µΩ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(</a:t>
                      </a:r>
                      <a:r>
                        <a:rPr i="1" lang="en" sz="1000" u="sng">
                          <a:solidFill>
                            <a:schemeClr val="dk1"/>
                          </a:solidFill>
                        </a:rPr>
                        <a:t>very</a:t>
                      </a:r>
                      <a:r>
                        <a:rPr i="1" lang="en" sz="1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preliminary)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203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~400nm Nb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 + chemistry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lt1"/>
                          </a:highlight>
                        </a:rPr>
                        <a:t>74</a:t>
                      </a:r>
                      <a:r>
                        <a:rPr lang="en" sz="1000">
                          <a:highlight>
                            <a:schemeClr val="lt1"/>
                          </a:highlight>
                        </a:rPr>
                        <a:t>mT (limited by Q-slope)</a:t>
                      </a:r>
                      <a:endParaRPr sz="1000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~0.4µΩ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(preliminary)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~2.7µΩ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(</a:t>
                      </a:r>
                      <a:r>
                        <a:rPr i="1" lang="en" sz="1000" u="sng">
                          <a:solidFill>
                            <a:schemeClr val="dk1"/>
                          </a:solidFill>
                        </a:rPr>
                        <a:t>very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preliminary)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203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200" u="sng">
                          <a:solidFill>
                            <a:schemeClr val="dk1"/>
                          </a:solidFill>
                        </a:rPr>
                        <a:t>Short-term goal</a:t>
                      </a:r>
                      <a:endParaRPr b="1" i="1" sz="1200" u="sng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000" u="sng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&gt;</a:t>
                      </a:r>
                      <a:r>
                        <a:rPr b="1" lang="en" sz="1200" u="sng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80</a:t>
                      </a:r>
                      <a:r>
                        <a:rPr b="1" lang="en" sz="1000" u="sng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mT</a:t>
                      </a:r>
                      <a:endParaRPr b="1" sz="1200" u="sng"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 u="sng">
                          <a:solidFill>
                            <a:schemeClr val="dk1"/>
                          </a:solidFill>
                        </a:rPr>
                        <a:t>&lt;0.4</a:t>
                      </a:r>
                      <a:r>
                        <a:rPr b="1" lang="en" sz="1200" u="sng">
                          <a:solidFill>
                            <a:schemeClr val="dk1"/>
                          </a:solidFill>
                        </a:rPr>
                        <a:t>µΩ</a:t>
                      </a:r>
                      <a:endParaRPr b="1" sz="1200" u="sng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 u="sng">
                          <a:solidFill>
                            <a:schemeClr val="dk1"/>
                          </a:solidFill>
                        </a:rPr>
                        <a:t>&lt;1.0</a:t>
                      </a:r>
                      <a:r>
                        <a:rPr b="1" lang="en" sz="1200" u="sng">
                          <a:solidFill>
                            <a:schemeClr val="dk1"/>
                          </a:solidFill>
                        </a:rPr>
                        <a:t>µΩ</a:t>
                      </a:r>
                      <a:endParaRPr b="1" sz="1200" u="sng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06" name="Google Shape;406;p46"/>
          <p:cNvSpPr txBox="1"/>
          <p:nvPr/>
        </p:nvSpPr>
        <p:spPr>
          <a:xfrm>
            <a:off x="53800" y="1488100"/>
            <a:ext cx="1943400" cy="13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Change in normalized T-map heating from 4.2K to 2.2K corresponds to BCS resistance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407" name="Google Shape;407;p46"/>
          <p:cNvSpPr txBox="1"/>
          <p:nvPr/>
        </p:nvSpPr>
        <p:spPr>
          <a:xfrm>
            <a:off x="7326375" y="3656800"/>
            <a:ext cx="17103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Clean Nb baseline at 4GHz, 4.2K: ~5µΩ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408" name="Google Shape;408;p46"/>
          <p:cNvPicPr preferRelativeResize="0"/>
          <p:nvPr/>
        </p:nvPicPr>
        <p:blipFill rotWithShape="1">
          <a:blip r:embed="rId4">
            <a:alphaModFix/>
          </a:blip>
          <a:srcRect b="10528" l="58310" r="5346" t="8670"/>
          <a:stretch/>
        </p:blipFill>
        <p:spPr>
          <a:xfrm>
            <a:off x="7118700" y="1256100"/>
            <a:ext cx="1699802" cy="1809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46"/>
          <p:cNvCxnSpPr/>
          <p:nvPr/>
        </p:nvCxnSpPr>
        <p:spPr>
          <a:xfrm>
            <a:off x="7935809" y="2320027"/>
            <a:ext cx="0" cy="385200"/>
          </a:xfrm>
          <a:prstGeom prst="straightConnector1">
            <a:avLst/>
          </a:prstGeom>
          <a:noFill/>
          <a:ln cap="flat" cmpd="sng" w="65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10" name="Google Shape;410;p46"/>
          <p:cNvSpPr/>
          <p:nvPr/>
        </p:nvSpPr>
        <p:spPr>
          <a:xfrm>
            <a:off x="7075500" y="2320925"/>
            <a:ext cx="1774800" cy="385200"/>
          </a:xfrm>
          <a:prstGeom prst="rect">
            <a:avLst/>
          </a:prstGeom>
          <a:solidFill>
            <a:srgbClr val="A4FFC4">
              <a:alpha val="50000"/>
            </a:srgbClr>
          </a:solidFill>
          <a:ln>
            <a:noFill/>
          </a:ln>
        </p:spPr>
        <p:txBody>
          <a:bodyPr anchorCtr="0" anchor="ctr" bIns="62300" lIns="62300" spcFirstLastPara="1" rIns="62300" wrap="square" tIns="62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/>
          </a:p>
        </p:txBody>
      </p:sp>
      <p:sp>
        <p:nvSpPr>
          <p:cNvPr id="411" name="Google Shape;411;p46"/>
          <p:cNvSpPr txBox="1"/>
          <p:nvPr/>
        </p:nvSpPr>
        <p:spPr>
          <a:xfrm>
            <a:off x="7401320" y="1593577"/>
            <a:ext cx="12867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>
                <a:solidFill>
                  <a:schemeClr val="dk1"/>
                </a:solidFill>
              </a:rPr>
              <a:t>400nm Nb</a:t>
            </a:r>
            <a:r>
              <a:rPr baseline="-25000" lang="en" sz="1053">
                <a:solidFill>
                  <a:schemeClr val="dk1"/>
                </a:solidFill>
              </a:rPr>
              <a:t>3</a:t>
            </a:r>
            <a:r>
              <a:rPr lang="en" sz="1053">
                <a:solidFill>
                  <a:schemeClr val="dk1"/>
                </a:solidFill>
              </a:rPr>
              <a:t>Al</a:t>
            </a:r>
            <a:endParaRPr sz="1053">
              <a:solidFill>
                <a:schemeClr val="dk1"/>
              </a:solidFill>
            </a:endParaRPr>
          </a:p>
        </p:txBody>
      </p:sp>
      <p:cxnSp>
        <p:nvCxnSpPr>
          <p:cNvPr id="412" name="Google Shape;412;p46"/>
          <p:cNvCxnSpPr>
            <a:stCxn id="413" idx="0"/>
          </p:cNvCxnSpPr>
          <p:nvPr/>
        </p:nvCxnSpPr>
        <p:spPr>
          <a:xfrm>
            <a:off x="5822752" y="1835677"/>
            <a:ext cx="0" cy="990600"/>
          </a:xfrm>
          <a:prstGeom prst="straightConnector1">
            <a:avLst/>
          </a:prstGeom>
          <a:noFill/>
          <a:ln cap="flat" cmpd="sng" w="65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13" name="Google Shape;413;p46"/>
          <p:cNvSpPr/>
          <p:nvPr/>
        </p:nvSpPr>
        <p:spPr>
          <a:xfrm>
            <a:off x="4935352" y="1835677"/>
            <a:ext cx="1774800" cy="990600"/>
          </a:xfrm>
          <a:prstGeom prst="rect">
            <a:avLst/>
          </a:prstGeom>
          <a:solidFill>
            <a:srgbClr val="A4FFC4">
              <a:alpha val="50000"/>
            </a:srgbClr>
          </a:solidFill>
          <a:ln>
            <a:noFill/>
          </a:ln>
        </p:spPr>
        <p:txBody>
          <a:bodyPr anchorCtr="0" anchor="ctr" bIns="62300" lIns="62300" spcFirstLastPara="1" rIns="62300" wrap="square" tIns="62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/>
          </a:p>
        </p:txBody>
      </p:sp>
      <p:sp>
        <p:nvSpPr>
          <p:cNvPr id="414" name="Google Shape;414;p46"/>
          <p:cNvSpPr txBox="1"/>
          <p:nvPr/>
        </p:nvSpPr>
        <p:spPr>
          <a:xfrm rot="-5400000">
            <a:off x="1525829" y="1928504"/>
            <a:ext cx="16671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Normalized T-map heating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15" name="Google Shape;415;p46"/>
          <p:cNvSpPr txBox="1"/>
          <p:nvPr/>
        </p:nvSpPr>
        <p:spPr>
          <a:xfrm>
            <a:off x="4967721" y="1482016"/>
            <a:ext cx="1699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>
                <a:solidFill>
                  <a:schemeClr val="dk1"/>
                </a:solidFill>
              </a:rPr>
              <a:t>400nm Nb</a:t>
            </a:r>
            <a:r>
              <a:rPr baseline="-25000" lang="en" sz="1053">
                <a:solidFill>
                  <a:schemeClr val="dk1"/>
                </a:solidFill>
              </a:rPr>
              <a:t>3</a:t>
            </a:r>
            <a:r>
              <a:rPr lang="en" sz="1053">
                <a:solidFill>
                  <a:schemeClr val="dk1"/>
                </a:solidFill>
              </a:rPr>
              <a:t>Al + chemistry</a:t>
            </a:r>
            <a:endParaRPr sz="1053">
              <a:solidFill>
                <a:schemeClr val="dk1"/>
              </a:solidFill>
            </a:endParaRPr>
          </a:p>
        </p:txBody>
      </p:sp>
      <p:pic>
        <p:nvPicPr>
          <p:cNvPr id="416" name="Google Shape;416;p46"/>
          <p:cNvPicPr preferRelativeResize="0"/>
          <p:nvPr/>
        </p:nvPicPr>
        <p:blipFill rotWithShape="1">
          <a:blip r:embed="rId4">
            <a:alphaModFix/>
          </a:blip>
          <a:srcRect b="10981" l="6729" r="54997" t="9502"/>
          <a:stretch/>
        </p:blipFill>
        <p:spPr>
          <a:xfrm>
            <a:off x="2789200" y="1250100"/>
            <a:ext cx="1699802" cy="1691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46"/>
          <p:cNvCxnSpPr>
            <a:stCxn id="418" idx="0"/>
          </p:cNvCxnSpPr>
          <p:nvPr/>
        </p:nvCxnSpPr>
        <p:spPr>
          <a:xfrm>
            <a:off x="3648700" y="1342305"/>
            <a:ext cx="0" cy="159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18" name="Google Shape;418;p46"/>
          <p:cNvSpPr/>
          <p:nvPr/>
        </p:nvSpPr>
        <p:spPr>
          <a:xfrm>
            <a:off x="2789200" y="1342305"/>
            <a:ext cx="1719000" cy="1599000"/>
          </a:xfrm>
          <a:prstGeom prst="rect">
            <a:avLst/>
          </a:prstGeom>
          <a:solidFill>
            <a:srgbClr val="A4FFC4">
              <a:alpha val="50000"/>
            </a:srgbClr>
          </a:solidFill>
          <a:ln>
            <a:noFill/>
          </a:ln>
        </p:spPr>
        <p:txBody>
          <a:bodyPr anchorCtr="0" anchor="ctr" bIns="62300" lIns="62300" spcFirstLastPara="1" rIns="62300" wrap="square" tIns="62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/>
          </a:p>
        </p:txBody>
      </p:sp>
      <p:sp>
        <p:nvSpPr>
          <p:cNvPr id="419" name="Google Shape;419;p46"/>
          <p:cNvSpPr txBox="1"/>
          <p:nvPr/>
        </p:nvSpPr>
        <p:spPr>
          <a:xfrm>
            <a:off x="3182121" y="1061625"/>
            <a:ext cx="9378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775" lIns="68775" spcFirstLastPara="1" rIns="68775" wrap="square" tIns="68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>
                <a:solidFill>
                  <a:schemeClr val="dk1"/>
                </a:solidFill>
              </a:rPr>
              <a:t>Baseline Nb</a:t>
            </a:r>
            <a:endParaRPr sz="1053">
              <a:solidFill>
                <a:schemeClr val="dk1"/>
              </a:solidFill>
            </a:endParaRPr>
          </a:p>
        </p:txBody>
      </p:sp>
      <p:cxnSp>
        <p:nvCxnSpPr>
          <p:cNvPr id="420" name="Google Shape;420;p46"/>
          <p:cNvCxnSpPr/>
          <p:nvPr/>
        </p:nvCxnSpPr>
        <p:spPr>
          <a:xfrm>
            <a:off x="2366683" y="1118788"/>
            <a:ext cx="0" cy="189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52" y="2169325"/>
            <a:ext cx="5559927" cy="297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defects </a:t>
            </a:r>
            <a:r>
              <a:rPr lang="en" sz="1600"/>
              <a:t>(400nm plate with chemistry)</a:t>
            </a:r>
            <a:endParaRPr sz="1600"/>
          </a:p>
        </p:txBody>
      </p:sp>
      <p:sp>
        <p:nvSpPr>
          <p:cNvPr id="427" name="Google Shape;427;p47"/>
          <p:cNvSpPr txBox="1"/>
          <p:nvPr/>
        </p:nvSpPr>
        <p:spPr>
          <a:xfrm>
            <a:off x="593450" y="1452275"/>
            <a:ext cx="48948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At low T, heating concentrated on *outside* of plate, where fields should be lower…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52" y="2169325"/>
            <a:ext cx="5559927" cy="297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Big defects </a:t>
            </a:r>
            <a:r>
              <a:rPr lang="en" sz="1600"/>
              <a:t>(400nm plate with chemistry)</a:t>
            </a:r>
            <a:endParaRPr/>
          </a:p>
        </p:txBody>
      </p:sp>
      <p:sp>
        <p:nvSpPr>
          <p:cNvPr id="434" name="Google Shape;434;p48"/>
          <p:cNvSpPr txBox="1"/>
          <p:nvPr/>
        </p:nvSpPr>
        <p:spPr>
          <a:xfrm>
            <a:off x="593450" y="1452275"/>
            <a:ext cx="48948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At low T, heating concentrated on *outside* of plate, where fields should be lower…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35" name="Google Shape;43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8179" y="127625"/>
            <a:ext cx="2685820" cy="303648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8"/>
          <p:cNvSpPr txBox="1"/>
          <p:nvPr/>
        </p:nvSpPr>
        <p:spPr>
          <a:xfrm>
            <a:off x="6153363" y="3164100"/>
            <a:ext cx="30087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Maybe it has to do with that brown-ish color around the perimeter?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52" y="2169325"/>
            <a:ext cx="5559927" cy="297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Big defects </a:t>
            </a:r>
            <a:r>
              <a:rPr lang="en" sz="1600"/>
              <a:t>(400nm plate with chemistry)</a:t>
            </a:r>
            <a:endParaRPr/>
          </a:p>
        </p:txBody>
      </p:sp>
      <p:sp>
        <p:nvSpPr>
          <p:cNvPr id="443" name="Google Shape;443;p49"/>
          <p:cNvSpPr txBox="1"/>
          <p:nvPr/>
        </p:nvSpPr>
        <p:spPr>
          <a:xfrm>
            <a:off x="593450" y="1452275"/>
            <a:ext cx="48948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At low T, heating concentrated on *outside* of plate, where fields should be lower…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44" name="Google Shape;44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8179" y="127625"/>
            <a:ext cx="2685820" cy="3036483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9"/>
          <p:cNvSpPr txBox="1"/>
          <p:nvPr/>
        </p:nvSpPr>
        <p:spPr>
          <a:xfrm>
            <a:off x="6153363" y="3164100"/>
            <a:ext cx="30087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Maybe it has to do with that brown-ish color around the perimeter?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46" name="Google Shape;446;p49"/>
          <p:cNvSpPr txBox="1"/>
          <p:nvPr/>
        </p:nvSpPr>
        <p:spPr>
          <a:xfrm>
            <a:off x="6153363" y="4220150"/>
            <a:ext cx="30087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plate still reached 74mT and Q over 10</a:t>
            </a:r>
            <a:r>
              <a:rPr baseline="30000" lang="en" sz="1800">
                <a:solidFill>
                  <a:schemeClr val="dk2"/>
                </a:solidFill>
              </a:rPr>
              <a:t>10</a:t>
            </a:r>
            <a:r>
              <a:rPr lang="en" sz="1800">
                <a:solidFill>
                  <a:schemeClr val="dk2"/>
                </a:solidFill>
              </a:rPr>
              <a:t>. Potential to do much better!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49000"/>
            <a:ext cx="4322775" cy="324208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0"/>
          <p:cNvSpPr txBox="1"/>
          <p:nvPr/>
        </p:nvSpPr>
        <p:spPr>
          <a:xfrm>
            <a:off x="5378825" y="1538350"/>
            <a:ext cx="20655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EDS Carbon map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53" name="Google Shape;453;p50"/>
          <p:cNvCxnSpPr/>
          <p:nvPr/>
        </p:nvCxnSpPr>
        <p:spPr>
          <a:xfrm>
            <a:off x="152400" y="1621927"/>
            <a:ext cx="4322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54" name="Google Shape;454;p50"/>
          <p:cNvSpPr txBox="1"/>
          <p:nvPr/>
        </p:nvSpPr>
        <p:spPr>
          <a:xfrm>
            <a:off x="1785750" y="1247950"/>
            <a:ext cx="12264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0.78mm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55" name="Google Shape;45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Defect near quench spot </a:t>
            </a:r>
            <a:r>
              <a:rPr lang="en" sz="1600"/>
              <a:t>(400nm plate without chemistry)</a:t>
            </a:r>
            <a:endParaRPr/>
          </a:p>
        </p:txBody>
      </p:sp>
      <p:pic>
        <p:nvPicPr>
          <p:cNvPr id="456" name="Google Shape;45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7992" y="2251317"/>
            <a:ext cx="2487169" cy="2081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49000"/>
            <a:ext cx="4322775" cy="324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1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838767" y="2375042"/>
            <a:ext cx="2487169" cy="20818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p51"/>
          <p:cNvCxnSpPr/>
          <p:nvPr/>
        </p:nvCxnSpPr>
        <p:spPr>
          <a:xfrm>
            <a:off x="152400" y="1621927"/>
            <a:ext cx="4322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64" name="Google Shape;464;p51"/>
          <p:cNvSpPr txBox="1"/>
          <p:nvPr/>
        </p:nvSpPr>
        <p:spPr>
          <a:xfrm>
            <a:off x="1785750" y="1247950"/>
            <a:ext cx="12264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0.78mm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5" name="Google Shape;465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Defect near quench spot</a:t>
            </a:r>
            <a:r>
              <a:rPr lang="en"/>
              <a:t> </a:t>
            </a:r>
            <a:r>
              <a:rPr lang="en" sz="1600"/>
              <a:t>(400nm plate without chemistry)</a:t>
            </a:r>
            <a:endParaRPr/>
          </a:p>
        </p:txBody>
      </p:sp>
      <p:sp>
        <p:nvSpPr>
          <p:cNvPr id="466" name="Google Shape;466;p51"/>
          <p:cNvSpPr txBox="1"/>
          <p:nvPr/>
        </p:nvSpPr>
        <p:spPr>
          <a:xfrm>
            <a:off x="5378825" y="1538350"/>
            <a:ext cx="20655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EDS Carbon map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67" name="Google Shape;46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7992" y="2251317"/>
            <a:ext cx="2487169" cy="2081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49000"/>
            <a:ext cx="4322775" cy="324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838767" y="2375042"/>
            <a:ext cx="2487169" cy="20818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Google Shape;474;p52"/>
          <p:cNvCxnSpPr/>
          <p:nvPr/>
        </p:nvCxnSpPr>
        <p:spPr>
          <a:xfrm>
            <a:off x="152400" y="1621927"/>
            <a:ext cx="4322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75" name="Google Shape;475;p52"/>
          <p:cNvSpPr txBox="1"/>
          <p:nvPr/>
        </p:nvSpPr>
        <p:spPr>
          <a:xfrm>
            <a:off x="1785750" y="1247950"/>
            <a:ext cx="12264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0.78mm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76" name="Google Shape;47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Defect near quench spot</a:t>
            </a:r>
            <a:r>
              <a:rPr lang="en"/>
              <a:t> </a:t>
            </a:r>
            <a:r>
              <a:rPr lang="en" sz="1600"/>
              <a:t>(400nm plate without chemistry)</a:t>
            </a:r>
            <a:endParaRPr/>
          </a:p>
        </p:txBody>
      </p:sp>
      <p:sp>
        <p:nvSpPr>
          <p:cNvPr id="477" name="Google Shape;477;p52"/>
          <p:cNvSpPr txBox="1"/>
          <p:nvPr/>
        </p:nvSpPr>
        <p:spPr>
          <a:xfrm>
            <a:off x="4625775" y="2316075"/>
            <a:ext cx="30087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Likely a dust particle that got baked into the sample plate?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Smaller defects</a:t>
            </a:r>
            <a:r>
              <a:rPr lang="en"/>
              <a:t> </a:t>
            </a:r>
            <a:r>
              <a:rPr lang="en" sz="1600"/>
              <a:t>(seen on all samples)</a:t>
            </a:r>
            <a:endParaRPr/>
          </a:p>
        </p:txBody>
      </p:sp>
      <p:pic>
        <p:nvPicPr>
          <p:cNvPr id="483" name="Google Shape;48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8100"/>
            <a:ext cx="4507600" cy="34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5772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116" name="Google Shape;11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117" name="Google Shape;117;p27"/>
          <p:cNvSpPr/>
          <p:nvPr/>
        </p:nvSpPr>
        <p:spPr>
          <a:xfrm>
            <a:off x="2596923" y="2165705"/>
            <a:ext cx="109800" cy="1098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7"/>
          <p:cNvSpPr/>
          <p:nvPr/>
        </p:nvSpPr>
        <p:spPr>
          <a:xfrm>
            <a:off x="2811440" y="2157705"/>
            <a:ext cx="109800" cy="1098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7"/>
          <p:cNvSpPr/>
          <p:nvPr/>
        </p:nvSpPr>
        <p:spPr>
          <a:xfrm>
            <a:off x="2154466" y="2295353"/>
            <a:ext cx="109800" cy="1098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7"/>
          <p:cNvSpPr/>
          <p:nvPr/>
        </p:nvSpPr>
        <p:spPr>
          <a:xfrm>
            <a:off x="1860358" y="2647355"/>
            <a:ext cx="109800" cy="1098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7"/>
          <p:cNvSpPr/>
          <p:nvPr/>
        </p:nvSpPr>
        <p:spPr>
          <a:xfrm>
            <a:off x="1258956" y="3253477"/>
            <a:ext cx="109800" cy="1098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7"/>
          <p:cNvSpPr/>
          <p:nvPr/>
        </p:nvSpPr>
        <p:spPr>
          <a:xfrm>
            <a:off x="752921" y="3330183"/>
            <a:ext cx="109800" cy="1098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7"/>
          <p:cNvSpPr txBox="1"/>
          <p:nvPr/>
        </p:nvSpPr>
        <p:spPr>
          <a:xfrm>
            <a:off x="618026" y="2157707"/>
            <a:ext cx="12900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Moehlecke et. al. </a:t>
            </a:r>
            <a:r>
              <a:rPr lang="en" sz="1200"/>
              <a:t>Nb</a:t>
            </a:r>
            <a:r>
              <a:rPr baseline="-25000" lang="en" sz="1200"/>
              <a:t>3</a:t>
            </a:r>
            <a:r>
              <a:rPr lang="en" sz="1200"/>
              <a:t>Al</a:t>
            </a:r>
            <a:endParaRPr sz="1200"/>
          </a:p>
        </p:txBody>
      </p:sp>
      <p:cxnSp>
        <p:nvCxnSpPr>
          <p:cNvPr id="124" name="Google Shape;124;p27"/>
          <p:cNvCxnSpPr/>
          <p:nvPr/>
        </p:nvCxnSpPr>
        <p:spPr>
          <a:xfrm>
            <a:off x="1240580" y="2515084"/>
            <a:ext cx="636000" cy="15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5" name="Google Shape;125;p27"/>
          <p:cNvSpPr/>
          <p:nvPr/>
        </p:nvSpPr>
        <p:spPr>
          <a:xfrm>
            <a:off x="467071" y="2204950"/>
            <a:ext cx="2617267" cy="11996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26" name="Google Shape;126;p27"/>
          <p:cNvSpPr txBox="1"/>
          <p:nvPr/>
        </p:nvSpPr>
        <p:spPr>
          <a:xfrm>
            <a:off x="1749330" y="4071842"/>
            <a:ext cx="1290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Nb</a:t>
            </a:r>
            <a:r>
              <a:rPr baseline="-25000" lang="en" sz="1200"/>
              <a:t>3</a:t>
            </a:r>
            <a:r>
              <a:rPr lang="en" sz="1200"/>
              <a:t>Sn</a:t>
            </a:r>
            <a:endParaRPr sz="1200"/>
          </a:p>
        </p:txBody>
      </p:sp>
      <p:cxnSp>
        <p:nvCxnSpPr>
          <p:cNvPr id="127" name="Google Shape;127;p27"/>
          <p:cNvCxnSpPr/>
          <p:nvPr/>
        </p:nvCxnSpPr>
        <p:spPr>
          <a:xfrm rot="10800000">
            <a:off x="1336122" y="3891576"/>
            <a:ext cx="709800" cy="25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Smaller defects </a:t>
            </a:r>
            <a:r>
              <a:rPr lang="en" sz="1600"/>
              <a:t>(seen on all samples)</a:t>
            </a:r>
            <a:endParaRPr/>
          </a:p>
        </p:txBody>
      </p:sp>
      <p:pic>
        <p:nvPicPr>
          <p:cNvPr id="489" name="Google Shape;48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8100"/>
            <a:ext cx="4507600" cy="34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4"/>
          <p:cNvSpPr/>
          <p:nvPr/>
        </p:nvSpPr>
        <p:spPr>
          <a:xfrm>
            <a:off x="1926600" y="1661450"/>
            <a:ext cx="1184100" cy="1228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1" name="Google Shape;491;p54"/>
          <p:cNvCxnSpPr/>
          <p:nvPr/>
        </p:nvCxnSpPr>
        <p:spPr>
          <a:xfrm>
            <a:off x="3119675" y="2898750"/>
            <a:ext cx="1882500" cy="212100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92" name="Google Shape;492;p54"/>
          <p:cNvCxnSpPr/>
          <p:nvPr/>
        </p:nvCxnSpPr>
        <p:spPr>
          <a:xfrm flipH="1" rot="10800000">
            <a:off x="3119675" y="981050"/>
            <a:ext cx="1855800" cy="680400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493" name="Google Shape;493;p54"/>
          <p:cNvPicPr preferRelativeResize="0"/>
          <p:nvPr/>
        </p:nvPicPr>
        <p:blipFill rotWithShape="1">
          <a:blip r:embed="rId4">
            <a:alphaModFix/>
          </a:blip>
          <a:srcRect b="28255" l="17736" r="66123" t="15795"/>
          <a:stretch/>
        </p:blipFill>
        <p:spPr>
          <a:xfrm>
            <a:off x="4975838" y="964700"/>
            <a:ext cx="1774276" cy="21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4"/>
          <p:cNvPicPr preferRelativeResize="0"/>
          <p:nvPr/>
        </p:nvPicPr>
        <p:blipFill rotWithShape="1">
          <a:blip r:embed="rId5">
            <a:alphaModFix/>
          </a:blip>
          <a:srcRect b="0" l="50705" r="0" t="0"/>
          <a:stretch/>
        </p:blipFill>
        <p:spPr>
          <a:xfrm>
            <a:off x="6750125" y="1416381"/>
            <a:ext cx="2393875" cy="169446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4"/>
          <p:cNvSpPr txBox="1"/>
          <p:nvPr/>
        </p:nvSpPr>
        <p:spPr>
          <a:xfrm>
            <a:off x="5051963" y="3110850"/>
            <a:ext cx="146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Oogie Boogie</a:t>
            </a:r>
            <a:br>
              <a:rPr lang="en"/>
            </a:br>
            <a:r>
              <a:rPr lang="en"/>
              <a:t>(Al</a:t>
            </a:r>
            <a:r>
              <a:rPr baseline="-25000" lang="en"/>
              <a:t>2</a:t>
            </a:r>
            <a:r>
              <a:rPr lang="en"/>
              <a:t>O</a:t>
            </a:r>
            <a:r>
              <a:rPr baseline="-25000" lang="en"/>
              <a:t>3</a:t>
            </a:r>
            <a:r>
              <a:rPr lang="en"/>
              <a:t>?)</a:t>
            </a:r>
            <a:endParaRPr/>
          </a:p>
        </p:txBody>
      </p:sp>
      <p:sp>
        <p:nvSpPr>
          <p:cNvPr id="496" name="Google Shape;496;p54"/>
          <p:cNvSpPr txBox="1"/>
          <p:nvPr/>
        </p:nvSpPr>
        <p:spPr>
          <a:xfrm>
            <a:off x="6906675" y="3110850"/>
            <a:ext cx="208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Oogie Boogie</a:t>
            </a:r>
            <a:br>
              <a:rPr lang="en"/>
            </a:br>
            <a:r>
              <a:rPr lang="en"/>
              <a:t>(baseline from The Nightmare Before Christmas)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Smaller defects</a:t>
            </a:r>
            <a:r>
              <a:rPr lang="en"/>
              <a:t> </a:t>
            </a:r>
            <a:r>
              <a:rPr lang="en" sz="1600"/>
              <a:t>(seen on all samples)</a:t>
            </a:r>
            <a:endParaRPr/>
          </a:p>
        </p:txBody>
      </p:sp>
      <p:pic>
        <p:nvPicPr>
          <p:cNvPr id="502" name="Google Shape;50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8100"/>
            <a:ext cx="4507600" cy="34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Smaller defects </a:t>
            </a:r>
            <a:r>
              <a:rPr lang="en" sz="1600"/>
              <a:t>(seen on all samples)</a:t>
            </a:r>
            <a:endParaRPr/>
          </a:p>
        </p:txBody>
      </p:sp>
      <p:pic>
        <p:nvPicPr>
          <p:cNvPr id="508" name="Google Shape;50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8100"/>
            <a:ext cx="4507600" cy="34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6"/>
          <p:cNvSpPr txBox="1"/>
          <p:nvPr/>
        </p:nvSpPr>
        <p:spPr>
          <a:xfrm>
            <a:off x="4819300" y="2154650"/>
            <a:ext cx="3571500" cy="13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Big oxide blobs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Tiny oxide particles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Nb</a:t>
            </a:r>
            <a:r>
              <a:rPr baseline="-25000" lang="en" sz="1600">
                <a:solidFill>
                  <a:schemeClr val="dk2"/>
                </a:solidFill>
              </a:rPr>
              <a:t>3</a:t>
            </a:r>
            <a:r>
              <a:rPr lang="en" sz="1600">
                <a:solidFill>
                  <a:schemeClr val="dk2"/>
                </a:solidFill>
              </a:rPr>
              <a:t>Al grains in background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Smaller defects</a:t>
            </a:r>
            <a:r>
              <a:rPr lang="en"/>
              <a:t> </a:t>
            </a:r>
            <a:r>
              <a:rPr lang="en" sz="1600"/>
              <a:t>(seen on all samples)</a:t>
            </a:r>
            <a:endParaRPr/>
          </a:p>
        </p:txBody>
      </p:sp>
      <p:pic>
        <p:nvPicPr>
          <p:cNvPr id="515" name="Google Shape;51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8100"/>
            <a:ext cx="4507600" cy="34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7"/>
          <p:cNvPicPr preferRelativeResize="0"/>
          <p:nvPr/>
        </p:nvPicPr>
        <p:blipFill rotWithShape="1">
          <a:blip r:embed="rId4">
            <a:alphaModFix/>
          </a:blip>
          <a:srcRect b="44840" l="0" r="67671" t="25240"/>
          <a:stretch/>
        </p:blipFill>
        <p:spPr>
          <a:xfrm>
            <a:off x="6271175" y="1"/>
            <a:ext cx="2872827" cy="184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7"/>
          <p:cNvPicPr preferRelativeResize="0"/>
          <p:nvPr/>
        </p:nvPicPr>
        <p:blipFill rotWithShape="1">
          <a:blip r:embed="rId5">
            <a:alphaModFix/>
          </a:blip>
          <a:srcRect b="1487" l="1075" r="85972" t="89244"/>
          <a:stretch/>
        </p:blipFill>
        <p:spPr>
          <a:xfrm>
            <a:off x="7992925" y="1848725"/>
            <a:ext cx="1151073" cy="5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7"/>
          <p:cNvSpPr txBox="1"/>
          <p:nvPr/>
        </p:nvSpPr>
        <p:spPr>
          <a:xfrm>
            <a:off x="4819300" y="2154650"/>
            <a:ext cx="3571500" cy="21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Big oxide blobs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Tiny oxide particles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Nb</a:t>
            </a:r>
            <a:r>
              <a:rPr baseline="-25000" lang="en" sz="1600">
                <a:solidFill>
                  <a:schemeClr val="dk2"/>
                </a:solidFill>
              </a:rPr>
              <a:t>3</a:t>
            </a:r>
            <a:r>
              <a:rPr lang="en" sz="1600">
                <a:solidFill>
                  <a:schemeClr val="dk2"/>
                </a:solidFill>
              </a:rPr>
              <a:t>Al grains in background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Other regions look pristine, </a:t>
            </a:r>
            <a:br>
              <a:rPr lang="en" sz="1600">
                <a:solidFill>
                  <a:schemeClr val="dk2"/>
                </a:solidFill>
              </a:rPr>
            </a:br>
            <a:r>
              <a:rPr lang="en" sz="1600">
                <a:solidFill>
                  <a:schemeClr val="dk2"/>
                </a:solidFill>
              </a:rPr>
              <a:t>totally free of oxides…why?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Smaller defects</a:t>
            </a:r>
            <a:r>
              <a:rPr lang="en"/>
              <a:t> </a:t>
            </a:r>
            <a:r>
              <a:rPr lang="en" sz="1600"/>
              <a:t>(seen on all samples)</a:t>
            </a:r>
            <a:endParaRPr/>
          </a:p>
        </p:txBody>
      </p:sp>
      <p:pic>
        <p:nvPicPr>
          <p:cNvPr id="524" name="Google Shape;52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8100"/>
            <a:ext cx="4507600" cy="34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8"/>
          <p:cNvPicPr preferRelativeResize="0"/>
          <p:nvPr/>
        </p:nvPicPr>
        <p:blipFill rotWithShape="1">
          <a:blip r:embed="rId4">
            <a:alphaModFix/>
          </a:blip>
          <a:srcRect b="44840" l="0" r="67671" t="25240"/>
          <a:stretch/>
        </p:blipFill>
        <p:spPr>
          <a:xfrm>
            <a:off x="6271175" y="1"/>
            <a:ext cx="2872827" cy="184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8"/>
          <p:cNvPicPr preferRelativeResize="0"/>
          <p:nvPr/>
        </p:nvPicPr>
        <p:blipFill rotWithShape="1">
          <a:blip r:embed="rId5">
            <a:alphaModFix/>
          </a:blip>
          <a:srcRect b="1487" l="1075" r="85972" t="89244"/>
          <a:stretch/>
        </p:blipFill>
        <p:spPr>
          <a:xfrm>
            <a:off x="7992925" y="1848725"/>
            <a:ext cx="1151073" cy="5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8"/>
          <p:cNvSpPr txBox="1"/>
          <p:nvPr/>
        </p:nvSpPr>
        <p:spPr>
          <a:xfrm>
            <a:off x="4819300" y="2154650"/>
            <a:ext cx="4324800" cy="29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Big oxide blobs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Tiny oxide particles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Nb</a:t>
            </a:r>
            <a:r>
              <a:rPr baseline="-25000" lang="en" sz="1600">
                <a:solidFill>
                  <a:schemeClr val="dk2"/>
                </a:solidFill>
              </a:rPr>
              <a:t>3</a:t>
            </a:r>
            <a:r>
              <a:rPr lang="en" sz="1600">
                <a:solidFill>
                  <a:schemeClr val="dk2"/>
                </a:solidFill>
              </a:rPr>
              <a:t>Al grains in background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Other regions look pristine, </a:t>
            </a:r>
            <a:br>
              <a:rPr lang="en" sz="1600">
                <a:solidFill>
                  <a:schemeClr val="dk2"/>
                </a:solidFill>
              </a:rPr>
            </a:br>
            <a:r>
              <a:rPr lang="en" sz="1600">
                <a:solidFill>
                  <a:schemeClr val="dk2"/>
                </a:solidFill>
              </a:rPr>
              <a:t>totally free of oxides…why?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Change prep/furnace conditions?</a:t>
            </a:r>
            <a:br>
              <a:rPr lang="en" sz="1600">
                <a:solidFill>
                  <a:schemeClr val="dk2"/>
                </a:solidFill>
              </a:rPr>
            </a:b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Keep working on chemical oxide removal?</a:t>
            </a:r>
            <a:endParaRPr sz="1600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Al</a:t>
            </a:r>
            <a:r>
              <a:rPr baseline="-25000" lang="en">
                <a:solidFill>
                  <a:schemeClr val="dk2"/>
                </a:solidFill>
              </a:rPr>
              <a:t>2</a:t>
            </a:r>
            <a:r>
              <a:rPr lang="en">
                <a:solidFill>
                  <a:schemeClr val="dk2"/>
                </a:solidFill>
              </a:rPr>
              <a:t>O</a:t>
            </a:r>
            <a:r>
              <a:rPr baseline="-25000" lang="en">
                <a:solidFill>
                  <a:schemeClr val="dk2"/>
                </a:solidFill>
              </a:rPr>
              <a:t>3</a:t>
            </a:r>
            <a:r>
              <a:rPr lang="en">
                <a:solidFill>
                  <a:schemeClr val="dk2"/>
                </a:solidFill>
              </a:rPr>
              <a:t> resists most chemicals; </a:t>
            </a: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H</a:t>
            </a:r>
            <a:r>
              <a:rPr baseline="-25000" lang="en">
                <a:solidFill>
                  <a:schemeClr val="dk2"/>
                </a:solidFill>
              </a:rPr>
              <a:t>2</a:t>
            </a:r>
            <a:r>
              <a:rPr lang="en">
                <a:solidFill>
                  <a:schemeClr val="dk2"/>
                </a:solidFill>
              </a:rPr>
              <a:t>O</a:t>
            </a:r>
            <a:r>
              <a:rPr baseline="-25000" lang="en">
                <a:solidFill>
                  <a:schemeClr val="dk2"/>
                </a:solidFill>
              </a:rPr>
              <a:t>2</a:t>
            </a:r>
            <a:r>
              <a:rPr lang="en">
                <a:solidFill>
                  <a:schemeClr val="dk2"/>
                </a:solidFill>
              </a:rPr>
              <a:t> + NH</a:t>
            </a:r>
            <a:r>
              <a:rPr baseline="-25000" lang="en">
                <a:solidFill>
                  <a:schemeClr val="dk2"/>
                </a:solidFill>
              </a:rPr>
              <a:t>3</a:t>
            </a:r>
            <a:r>
              <a:rPr lang="en">
                <a:solidFill>
                  <a:schemeClr val="dk2"/>
                </a:solidFill>
              </a:rPr>
              <a:t> most promising so far…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533" name="Google Shape;533;p59"/>
          <p:cNvSpPr txBox="1"/>
          <p:nvPr>
            <p:ph idx="1" type="body"/>
          </p:nvPr>
        </p:nvSpPr>
        <p:spPr>
          <a:xfrm>
            <a:off x="311700" y="1152475"/>
            <a:ext cx="8520600" cy="39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Despite significant imperfections, 3/3 tests so far have set benchmarks for quench field, BCS resistance, and residual resistance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Reflects “forgiving” nature of ultra-thin Nb</a:t>
            </a:r>
            <a:r>
              <a:rPr baseline="-25000" lang="en" sz="1600"/>
              <a:t>3</a:t>
            </a:r>
            <a:r>
              <a:rPr lang="en" sz="1600"/>
              <a:t>Al</a:t>
            </a:r>
            <a:br>
              <a:rPr lang="en" sz="1200"/>
            </a:b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If major defects can be eliminated, ~5x improvement over </a:t>
            </a:r>
            <a:br>
              <a:rPr lang="en" sz="1600"/>
            </a:br>
            <a:r>
              <a:rPr lang="en" sz="1600"/>
              <a:t>Nb at 4.2K seems possible</a:t>
            </a:r>
            <a:br>
              <a:rPr lang="en" sz="1600"/>
            </a:b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Next steps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Superheating field measurements in C-SHRP cavity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First such measurement for S’S (200nm sample)!</a:t>
            </a:r>
            <a:br>
              <a:rPr lang="en" sz="1600"/>
            </a:b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Cross section analysis and defect studies!</a:t>
            </a:r>
            <a:br>
              <a:rPr lang="en" sz="1600"/>
            </a:b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More creative chemistry and furnace recipes!</a:t>
            </a:r>
            <a:endParaRPr sz="1600"/>
          </a:p>
        </p:txBody>
      </p:sp>
      <p:pic>
        <p:nvPicPr>
          <p:cNvPr id="534" name="Google Shape;534;p59"/>
          <p:cNvPicPr preferRelativeResize="0"/>
          <p:nvPr/>
        </p:nvPicPr>
        <p:blipFill rotWithShape="1">
          <a:blip r:embed="rId3">
            <a:alphaModFix/>
          </a:blip>
          <a:srcRect b="0" l="0" r="0" t="3614"/>
          <a:stretch/>
        </p:blipFill>
        <p:spPr>
          <a:xfrm>
            <a:off x="6256475" y="1652025"/>
            <a:ext cx="2887574" cy="14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9"/>
          <p:cNvPicPr preferRelativeResize="0"/>
          <p:nvPr/>
        </p:nvPicPr>
        <p:blipFill rotWithShape="1">
          <a:blip r:embed="rId4">
            <a:alphaModFix/>
          </a:blip>
          <a:srcRect b="0" l="0" r="45352" t="0"/>
          <a:stretch/>
        </p:blipFill>
        <p:spPr>
          <a:xfrm>
            <a:off x="6923171" y="3688625"/>
            <a:ext cx="1146000" cy="14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9"/>
          <p:cNvSpPr txBox="1"/>
          <p:nvPr/>
        </p:nvSpPr>
        <p:spPr>
          <a:xfrm>
            <a:off x="6831475" y="3290924"/>
            <a:ext cx="1051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Conventional HAADF STEM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37" name="Google Shape;537;p59"/>
          <p:cNvSpPr txBox="1"/>
          <p:nvPr/>
        </p:nvSpPr>
        <p:spPr>
          <a:xfrm>
            <a:off x="7998050" y="3128513"/>
            <a:ext cx="11460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Novel Multislice Electron Ptychography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538" name="Google Shape;538;p59"/>
          <p:cNvPicPr preferRelativeResize="0"/>
          <p:nvPr/>
        </p:nvPicPr>
        <p:blipFill rotWithShape="1">
          <a:blip r:embed="rId5">
            <a:alphaModFix/>
          </a:blip>
          <a:srcRect b="0" l="58737" r="0" t="0"/>
          <a:stretch/>
        </p:blipFill>
        <p:spPr>
          <a:xfrm>
            <a:off x="8156062" y="3688625"/>
            <a:ext cx="865325" cy="14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60624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134" name="Google Shape;13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135" name="Google Shape;135;p28"/>
          <p:cNvSpPr/>
          <p:nvPr/>
        </p:nvSpPr>
        <p:spPr>
          <a:xfrm>
            <a:off x="2599305" y="2165705"/>
            <a:ext cx="1098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8"/>
          <p:cNvSpPr/>
          <p:nvPr/>
        </p:nvSpPr>
        <p:spPr>
          <a:xfrm>
            <a:off x="2814019" y="2157704"/>
            <a:ext cx="1098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8"/>
          <p:cNvSpPr/>
          <p:nvPr/>
        </p:nvSpPr>
        <p:spPr>
          <a:xfrm>
            <a:off x="2156442" y="2295352"/>
            <a:ext cx="1098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8"/>
          <p:cNvSpPr/>
          <p:nvPr/>
        </p:nvSpPr>
        <p:spPr>
          <a:xfrm>
            <a:off x="1862065" y="2647355"/>
            <a:ext cx="1098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8"/>
          <p:cNvSpPr/>
          <p:nvPr/>
        </p:nvSpPr>
        <p:spPr>
          <a:xfrm>
            <a:off x="1260111" y="3253477"/>
            <a:ext cx="1098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8"/>
          <p:cNvSpPr/>
          <p:nvPr/>
        </p:nvSpPr>
        <p:spPr>
          <a:xfrm>
            <a:off x="753612" y="3330183"/>
            <a:ext cx="1098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8"/>
          <p:cNvSpPr/>
          <p:nvPr/>
        </p:nvSpPr>
        <p:spPr>
          <a:xfrm>
            <a:off x="403834" y="2324512"/>
            <a:ext cx="2683200" cy="1598700"/>
          </a:xfrm>
          <a:prstGeom prst="rect">
            <a:avLst/>
          </a:prstGeom>
          <a:gradFill>
            <a:gsLst>
              <a:gs pos="0">
                <a:srgbClr val="FBFFC4">
                  <a:alpha val="49411"/>
                  <a:alpha val="50000"/>
                </a:srgbClr>
              </a:gs>
              <a:gs pos="50000">
                <a:srgbClr val="9CFFA9">
                  <a:alpha val="48627"/>
                  <a:alpha val="50000"/>
                </a:srgbClr>
              </a:gs>
              <a:gs pos="100000">
                <a:srgbClr val="5296FF">
                  <a:alpha val="74117"/>
                  <a:alpha val="5000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8"/>
          <p:cNvSpPr/>
          <p:nvPr/>
        </p:nvSpPr>
        <p:spPr>
          <a:xfrm>
            <a:off x="467500" y="2204950"/>
            <a:ext cx="2619668" cy="11994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cxnSp>
        <p:nvCxnSpPr>
          <p:cNvPr id="143" name="Google Shape;143;p28"/>
          <p:cNvCxnSpPr/>
          <p:nvPr/>
        </p:nvCxnSpPr>
        <p:spPr>
          <a:xfrm>
            <a:off x="3168394" y="2321367"/>
            <a:ext cx="0" cy="1598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5772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150" name="Google Shape;15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151" name="Google Shape;151;p29"/>
          <p:cNvSpPr/>
          <p:nvPr/>
        </p:nvSpPr>
        <p:spPr>
          <a:xfrm>
            <a:off x="2596923" y="216570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9"/>
          <p:cNvSpPr/>
          <p:nvPr/>
        </p:nvSpPr>
        <p:spPr>
          <a:xfrm>
            <a:off x="2811440" y="2157704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9"/>
          <p:cNvSpPr/>
          <p:nvPr/>
        </p:nvSpPr>
        <p:spPr>
          <a:xfrm>
            <a:off x="2154466" y="2295352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9"/>
          <p:cNvSpPr/>
          <p:nvPr/>
        </p:nvSpPr>
        <p:spPr>
          <a:xfrm>
            <a:off x="1860358" y="264735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9"/>
          <p:cNvSpPr/>
          <p:nvPr/>
        </p:nvSpPr>
        <p:spPr>
          <a:xfrm>
            <a:off x="1258956" y="3253477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/>
          <p:nvPr/>
        </p:nvSpPr>
        <p:spPr>
          <a:xfrm>
            <a:off x="752921" y="3330183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9"/>
          <p:cNvSpPr/>
          <p:nvPr/>
        </p:nvSpPr>
        <p:spPr>
          <a:xfrm>
            <a:off x="467071" y="2204950"/>
            <a:ext cx="2617267" cy="11994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58" name="Google Shape;158;p29"/>
          <p:cNvSpPr/>
          <p:nvPr/>
        </p:nvSpPr>
        <p:spPr>
          <a:xfrm>
            <a:off x="731723" y="2721293"/>
            <a:ext cx="1238400" cy="672600"/>
          </a:xfrm>
          <a:prstGeom prst="rect">
            <a:avLst/>
          </a:prstGeom>
          <a:gradFill>
            <a:gsLst>
              <a:gs pos="0">
                <a:srgbClr val="E5FFC4">
                  <a:alpha val="49411"/>
                  <a:alpha val="50000"/>
                </a:srgbClr>
              </a:gs>
              <a:gs pos="100000">
                <a:srgbClr val="52FF7C">
                  <a:alpha val="51372"/>
                  <a:alpha val="50000"/>
                </a:srgbClr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9" name="Google Shape;159;p29"/>
          <p:cNvCxnSpPr/>
          <p:nvPr/>
        </p:nvCxnSpPr>
        <p:spPr>
          <a:xfrm>
            <a:off x="2060825" y="2739504"/>
            <a:ext cx="12900" cy="67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5772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167" name="Google Shape;167;p30"/>
          <p:cNvSpPr/>
          <p:nvPr/>
        </p:nvSpPr>
        <p:spPr>
          <a:xfrm>
            <a:off x="2596923" y="216570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0"/>
          <p:cNvSpPr/>
          <p:nvPr/>
        </p:nvSpPr>
        <p:spPr>
          <a:xfrm>
            <a:off x="2811440" y="2157704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0"/>
          <p:cNvSpPr/>
          <p:nvPr/>
        </p:nvSpPr>
        <p:spPr>
          <a:xfrm>
            <a:off x="2154466" y="2295352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0"/>
          <p:cNvSpPr/>
          <p:nvPr/>
        </p:nvSpPr>
        <p:spPr>
          <a:xfrm>
            <a:off x="1860358" y="264735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0"/>
          <p:cNvSpPr/>
          <p:nvPr/>
        </p:nvSpPr>
        <p:spPr>
          <a:xfrm>
            <a:off x="1258956" y="3253477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0"/>
          <p:cNvSpPr/>
          <p:nvPr/>
        </p:nvSpPr>
        <p:spPr>
          <a:xfrm>
            <a:off x="752921" y="3330183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/>
          <p:nvPr/>
        </p:nvSpPr>
        <p:spPr>
          <a:xfrm>
            <a:off x="467071" y="2204950"/>
            <a:ext cx="2617267" cy="11994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74" name="Google Shape;174;p30"/>
          <p:cNvSpPr/>
          <p:nvPr/>
        </p:nvSpPr>
        <p:spPr>
          <a:xfrm>
            <a:off x="731723" y="2721293"/>
            <a:ext cx="1238400" cy="672600"/>
          </a:xfrm>
          <a:prstGeom prst="rect">
            <a:avLst/>
          </a:prstGeom>
          <a:gradFill>
            <a:gsLst>
              <a:gs pos="0">
                <a:srgbClr val="E5FFC4">
                  <a:alpha val="49411"/>
                  <a:alpha val="50000"/>
                </a:srgbClr>
              </a:gs>
              <a:gs pos="100000">
                <a:srgbClr val="52FF7C">
                  <a:alpha val="51372"/>
                  <a:alpha val="50000"/>
                </a:srgbClr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5" name="Google Shape;175;p30"/>
          <p:cNvCxnSpPr/>
          <p:nvPr/>
        </p:nvCxnSpPr>
        <p:spPr>
          <a:xfrm>
            <a:off x="2060825" y="2739504"/>
            <a:ext cx="12900" cy="67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76" name="Google Shape;176;p30"/>
          <p:cNvSpPr txBox="1"/>
          <p:nvPr>
            <p:ph idx="1" type="body"/>
          </p:nvPr>
        </p:nvSpPr>
        <p:spPr>
          <a:xfrm>
            <a:off x="3326025" y="1676725"/>
            <a:ext cx="526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Why?</a:t>
            </a:r>
            <a:endParaRPr/>
          </a:p>
        </p:txBody>
      </p:sp>
      <p:pic>
        <p:nvPicPr>
          <p:cNvPr id="177" name="Google Shape;1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8685" y="2756850"/>
            <a:ext cx="3275315" cy="236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5772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184" name="Google Shape;18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185" name="Google Shape;185;p31"/>
          <p:cNvSpPr/>
          <p:nvPr/>
        </p:nvSpPr>
        <p:spPr>
          <a:xfrm>
            <a:off x="2596923" y="216570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1"/>
          <p:cNvSpPr/>
          <p:nvPr/>
        </p:nvSpPr>
        <p:spPr>
          <a:xfrm>
            <a:off x="2811440" y="2157704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1"/>
          <p:cNvSpPr/>
          <p:nvPr/>
        </p:nvSpPr>
        <p:spPr>
          <a:xfrm>
            <a:off x="2154466" y="2295352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1"/>
          <p:cNvSpPr/>
          <p:nvPr/>
        </p:nvSpPr>
        <p:spPr>
          <a:xfrm>
            <a:off x="1860358" y="264735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1"/>
          <p:cNvSpPr/>
          <p:nvPr/>
        </p:nvSpPr>
        <p:spPr>
          <a:xfrm>
            <a:off x="1258956" y="3253477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1"/>
          <p:cNvSpPr/>
          <p:nvPr/>
        </p:nvSpPr>
        <p:spPr>
          <a:xfrm>
            <a:off x="752921" y="3330183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1"/>
          <p:cNvSpPr/>
          <p:nvPr/>
        </p:nvSpPr>
        <p:spPr>
          <a:xfrm>
            <a:off x="467071" y="2204950"/>
            <a:ext cx="2617267" cy="11994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92" name="Google Shape;192;p31"/>
          <p:cNvSpPr/>
          <p:nvPr/>
        </p:nvSpPr>
        <p:spPr>
          <a:xfrm>
            <a:off x="731723" y="2721293"/>
            <a:ext cx="1238400" cy="672600"/>
          </a:xfrm>
          <a:prstGeom prst="rect">
            <a:avLst/>
          </a:prstGeom>
          <a:gradFill>
            <a:gsLst>
              <a:gs pos="0">
                <a:srgbClr val="E5FFC4">
                  <a:alpha val="49411"/>
                  <a:alpha val="50000"/>
                </a:srgbClr>
              </a:gs>
              <a:gs pos="100000">
                <a:srgbClr val="52FF7C">
                  <a:alpha val="51372"/>
                  <a:alpha val="50000"/>
                </a:srgbClr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3" name="Google Shape;193;p31"/>
          <p:cNvCxnSpPr/>
          <p:nvPr/>
        </p:nvCxnSpPr>
        <p:spPr>
          <a:xfrm>
            <a:off x="2060825" y="2739504"/>
            <a:ext cx="12900" cy="67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94" name="Google Shape;194;p31"/>
          <p:cNvSpPr txBox="1"/>
          <p:nvPr>
            <p:ph idx="1" type="body"/>
          </p:nvPr>
        </p:nvSpPr>
        <p:spPr>
          <a:xfrm>
            <a:off x="3326025" y="1676725"/>
            <a:ext cx="526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Slight difference in electronic structure makes Nb</a:t>
            </a:r>
            <a:r>
              <a:rPr baseline="-25000" lang="en"/>
              <a:t>3</a:t>
            </a:r>
            <a:r>
              <a:rPr lang="en"/>
              <a:t>Al Tc less sensitive to disorder</a:t>
            </a:r>
            <a:endParaRPr/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5510" y="2775012"/>
            <a:ext cx="3234227" cy="234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5772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203" name="Google Shape;203;p32"/>
          <p:cNvSpPr/>
          <p:nvPr/>
        </p:nvSpPr>
        <p:spPr>
          <a:xfrm>
            <a:off x="2596923" y="216570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2"/>
          <p:cNvSpPr/>
          <p:nvPr/>
        </p:nvSpPr>
        <p:spPr>
          <a:xfrm>
            <a:off x="2811440" y="2157704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2"/>
          <p:cNvSpPr/>
          <p:nvPr/>
        </p:nvSpPr>
        <p:spPr>
          <a:xfrm>
            <a:off x="2154466" y="2295352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2"/>
          <p:cNvSpPr/>
          <p:nvPr/>
        </p:nvSpPr>
        <p:spPr>
          <a:xfrm>
            <a:off x="1860358" y="264735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2"/>
          <p:cNvSpPr/>
          <p:nvPr/>
        </p:nvSpPr>
        <p:spPr>
          <a:xfrm>
            <a:off x="1258956" y="3253477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2"/>
          <p:cNvSpPr/>
          <p:nvPr/>
        </p:nvSpPr>
        <p:spPr>
          <a:xfrm>
            <a:off x="752921" y="3330183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2"/>
          <p:cNvSpPr/>
          <p:nvPr/>
        </p:nvSpPr>
        <p:spPr>
          <a:xfrm>
            <a:off x="467071" y="2204950"/>
            <a:ext cx="2617267" cy="11994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0" name="Google Shape;210;p32"/>
          <p:cNvSpPr/>
          <p:nvPr/>
        </p:nvSpPr>
        <p:spPr>
          <a:xfrm>
            <a:off x="731723" y="2721293"/>
            <a:ext cx="1238400" cy="672600"/>
          </a:xfrm>
          <a:prstGeom prst="rect">
            <a:avLst/>
          </a:prstGeom>
          <a:gradFill>
            <a:gsLst>
              <a:gs pos="0">
                <a:srgbClr val="E5FFC4">
                  <a:alpha val="49411"/>
                  <a:alpha val="50000"/>
                </a:srgbClr>
              </a:gs>
              <a:gs pos="100000">
                <a:srgbClr val="52FF7C">
                  <a:alpha val="51372"/>
                  <a:alpha val="50000"/>
                </a:srgbClr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1" name="Google Shape;211;p32"/>
          <p:cNvCxnSpPr/>
          <p:nvPr/>
        </p:nvCxnSpPr>
        <p:spPr>
          <a:xfrm>
            <a:off x="2060825" y="2739504"/>
            <a:ext cx="12900" cy="67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3326025" y="1676725"/>
            <a:ext cx="526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Slight difference in electronic structure makes Nb</a:t>
            </a:r>
            <a:r>
              <a:rPr baseline="-25000" lang="en"/>
              <a:t>3</a:t>
            </a:r>
            <a:r>
              <a:rPr lang="en"/>
              <a:t>Al Tc less sensitive to disorder</a:t>
            </a:r>
            <a:endParaRPr/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5510" y="2775012"/>
            <a:ext cx="3234227" cy="23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/>
        </p:nvSpPr>
        <p:spPr>
          <a:xfrm>
            <a:off x="4233225" y="3362975"/>
            <a:ext cx="15201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Disorder effect on Fermi-level density of states </a:t>
            </a:r>
            <a:r>
              <a:rPr lang="en" u="sng">
                <a:solidFill>
                  <a:schemeClr val="dk2"/>
                </a:solidFill>
              </a:rPr>
              <a:t>3x smaller</a:t>
            </a:r>
            <a:r>
              <a:rPr lang="en">
                <a:solidFill>
                  <a:schemeClr val="dk2"/>
                </a:solidFill>
              </a:rPr>
              <a:t> for Nb</a:t>
            </a:r>
            <a:r>
              <a:rPr baseline="-25000" lang="en">
                <a:solidFill>
                  <a:schemeClr val="dk2"/>
                </a:solidFill>
              </a:rPr>
              <a:t>3</a:t>
            </a:r>
            <a:r>
              <a:rPr lang="en">
                <a:solidFill>
                  <a:schemeClr val="dk2"/>
                </a:solidFill>
              </a:rPr>
              <a:t>Al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943100"/>
            <a:ext cx="3157728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Nb</a:t>
            </a:r>
            <a:r>
              <a:rPr baseline="-25000" lang="en"/>
              <a:t>3</a:t>
            </a:r>
            <a:r>
              <a:rPr lang="en"/>
              <a:t>Al for SRF</a:t>
            </a:r>
            <a:endParaRPr/>
          </a:p>
        </p:txBody>
      </p:sp>
      <p:sp>
        <p:nvSpPr>
          <p:cNvPr id="221" name="Google Shape;22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Minimum A15-phase Tc 10-11K, vs. 5-6K for tin-depleted Nb</a:t>
            </a:r>
            <a:r>
              <a:rPr baseline="-25000" lang="en"/>
              <a:t>3</a:t>
            </a:r>
            <a:r>
              <a:rPr lang="en"/>
              <a:t>Sn</a:t>
            </a:r>
            <a:endParaRPr/>
          </a:p>
        </p:txBody>
      </p:sp>
      <p:sp>
        <p:nvSpPr>
          <p:cNvPr id="222" name="Google Shape;222;p33"/>
          <p:cNvSpPr/>
          <p:nvPr/>
        </p:nvSpPr>
        <p:spPr>
          <a:xfrm>
            <a:off x="2596923" y="216570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3"/>
          <p:cNvSpPr/>
          <p:nvPr/>
        </p:nvSpPr>
        <p:spPr>
          <a:xfrm>
            <a:off x="2811440" y="2157704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3"/>
          <p:cNvSpPr/>
          <p:nvPr/>
        </p:nvSpPr>
        <p:spPr>
          <a:xfrm>
            <a:off x="2154466" y="2295352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3"/>
          <p:cNvSpPr/>
          <p:nvPr/>
        </p:nvSpPr>
        <p:spPr>
          <a:xfrm>
            <a:off x="1860358" y="2647355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3"/>
          <p:cNvSpPr/>
          <p:nvPr/>
        </p:nvSpPr>
        <p:spPr>
          <a:xfrm>
            <a:off x="1258956" y="3253477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3"/>
          <p:cNvSpPr/>
          <p:nvPr/>
        </p:nvSpPr>
        <p:spPr>
          <a:xfrm>
            <a:off x="752921" y="3330183"/>
            <a:ext cx="109500" cy="109500"/>
          </a:xfrm>
          <a:prstGeom prst="rect">
            <a:avLst/>
          </a:prstGeom>
          <a:solidFill>
            <a:srgbClr val="0066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3"/>
          <p:cNvSpPr/>
          <p:nvPr/>
        </p:nvSpPr>
        <p:spPr>
          <a:xfrm>
            <a:off x="467071" y="2204950"/>
            <a:ext cx="2617267" cy="1199438"/>
          </a:xfrm>
          <a:custGeom>
            <a:rect b="b" l="l" r="r" t="t"/>
            <a:pathLst>
              <a:path extrusionOk="0" h="40048" w="87315">
                <a:moveTo>
                  <a:pt x="87315" y="103"/>
                </a:moveTo>
                <a:cubicBezTo>
                  <a:pt x="86137" y="103"/>
                  <a:pt x="82661" y="44"/>
                  <a:pt x="80245" y="103"/>
                </a:cubicBezTo>
                <a:cubicBezTo>
                  <a:pt x="77830" y="162"/>
                  <a:pt x="76475" y="-309"/>
                  <a:pt x="72822" y="457"/>
                </a:cubicBezTo>
                <a:cubicBezTo>
                  <a:pt x="69169" y="1223"/>
                  <a:pt x="62393" y="1989"/>
                  <a:pt x="58328" y="4699"/>
                </a:cubicBezTo>
                <a:cubicBezTo>
                  <a:pt x="54263" y="7409"/>
                  <a:pt x="53379" y="11357"/>
                  <a:pt x="48430" y="16718"/>
                </a:cubicBezTo>
                <a:cubicBezTo>
                  <a:pt x="43481" y="22080"/>
                  <a:pt x="36705" y="32980"/>
                  <a:pt x="28633" y="36868"/>
                </a:cubicBezTo>
                <a:cubicBezTo>
                  <a:pt x="20561" y="40757"/>
                  <a:pt x="4772" y="39519"/>
                  <a:pt x="0" y="40049"/>
                </a:cubicBezTo>
              </a:path>
            </a:pathLst>
          </a:custGeom>
          <a:noFill/>
          <a:ln cap="flat" cmpd="sng" w="9525">
            <a:solidFill>
              <a:srgbClr val="0066CC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29" name="Google Shape;229;p33"/>
          <p:cNvSpPr/>
          <p:nvPr/>
        </p:nvSpPr>
        <p:spPr>
          <a:xfrm>
            <a:off x="731723" y="2721293"/>
            <a:ext cx="1238400" cy="672600"/>
          </a:xfrm>
          <a:prstGeom prst="rect">
            <a:avLst/>
          </a:prstGeom>
          <a:gradFill>
            <a:gsLst>
              <a:gs pos="0">
                <a:srgbClr val="E5FFC4">
                  <a:alpha val="49411"/>
                  <a:alpha val="50000"/>
                </a:srgbClr>
              </a:gs>
              <a:gs pos="100000">
                <a:srgbClr val="52FF7C">
                  <a:alpha val="51372"/>
                  <a:alpha val="50000"/>
                </a:srgbClr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0" name="Google Shape;230;p33"/>
          <p:cNvCxnSpPr/>
          <p:nvPr/>
        </p:nvCxnSpPr>
        <p:spPr>
          <a:xfrm>
            <a:off x="2060825" y="2739504"/>
            <a:ext cx="12900" cy="67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31" name="Google Shape;231;p33"/>
          <p:cNvSpPr txBox="1"/>
          <p:nvPr>
            <p:ph idx="1" type="body"/>
          </p:nvPr>
        </p:nvSpPr>
        <p:spPr>
          <a:xfrm>
            <a:off x="3326025" y="1676725"/>
            <a:ext cx="526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Slight difference in electronic structure makes Nb</a:t>
            </a:r>
            <a:r>
              <a:rPr baseline="-25000" lang="en"/>
              <a:t>3</a:t>
            </a:r>
            <a:r>
              <a:rPr lang="en"/>
              <a:t>Al Tc less sensitive to disorder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Ok, but why multilayer?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