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6" r:id="rId2"/>
    <p:sldId id="275" r:id="rId3"/>
    <p:sldId id="281" r:id="rId4"/>
    <p:sldId id="273" r:id="rId5"/>
    <p:sldId id="274" r:id="rId6"/>
    <p:sldId id="269" r:id="rId7"/>
    <p:sldId id="271" r:id="rId8"/>
    <p:sldId id="276" r:id="rId9"/>
    <p:sldId id="282" r:id="rId10"/>
    <p:sldId id="264" r:id="rId11"/>
    <p:sldId id="260" r:id="rId12"/>
    <p:sldId id="263" r:id="rId13"/>
    <p:sldId id="267" r:id="rId14"/>
    <p:sldId id="259" r:id="rId15"/>
    <p:sldId id="279" r:id="rId16"/>
    <p:sldId id="277" r:id="rId17"/>
    <p:sldId id="262" r:id="rId18"/>
    <p:sldId id="278" r:id="rId19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050E5-8182-483A-B505-2E327EC929D2}" type="datetimeFigureOut">
              <a:rPr lang="de-DE" smtClean="0"/>
              <a:t>10.06.2026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1FCA8-173F-4D3E-AD5E-D3598ABA629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324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FCA8-173F-4D3E-AD5E-D3598ABA629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125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HH-Logo" descr="Logo der Universität Hamburg">
            <a:extLst>
              <a:ext uri="{FF2B5EF4-FFF2-40B4-BE49-F238E27FC236}">
                <a16:creationId xmlns:a16="http://schemas.microsoft.com/office/drawing/2014/main" id="{7B0EE754-E1E0-A5A0-D9D1-3B741E90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2" y="0"/>
            <a:ext cx="3461329" cy="1604797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212D9A33-9A12-B80E-DCB8-72E1ADC3E8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381" y="4435307"/>
            <a:ext cx="6432715" cy="625877"/>
          </a:xfrm>
        </p:spPr>
        <p:txBody>
          <a:bodyPr wrap="square" lIns="0" anchor="b" anchorCtr="0">
            <a:spAutoFit/>
          </a:bodyPr>
          <a:lstStyle>
            <a:lvl1pPr algn="l">
              <a:lnSpc>
                <a:spcPct val="100000"/>
              </a:lnSpc>
              <a:defRPr sz="3467"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11" name="Person">
            <a:extLst>
              <a:ext uri="{FF2B5EF4-FFF2-40B4-BE49-F238E27FC236}">
                <a16:creationId xmlns:a16="http://schemas.microsoft.com/office/drawing/2014/main" id="{D42A4AC9-20EE-7518-5501-9C75AFE90B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7380" y="5445224"/>
            <a:ext cx="6432715" cy="473195"/>
          </a:xfrm>
        </p:spPr>
        <p:txBody>
          <a:bodyPr wrap="square" lIns="0" tIns="36000" bIns="3600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133" b="1" i="0">
                <a:solidFill>
                  <a:schemeClr val="accent2"/>
                </a:solidFill>
                <a:latin typeface="TheSans UHH" panose="020B0502050302020203" pitchFamily="34" charset="77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de-DE" dirty="0"/>
              <a:t>(Titel) Vorname Nachname</a:t>
            </a:r>
          </a:p>
        </p:txBody>
      </p:sp>
      <p:sp>
        <p:nvSpPr>
          <p:cNvPr id="7" name="Datum">
            <a:extLst>
              <a:ext uri="{FF2B5EF4-FFF2-40B4-BE49-F238E27FC236}">
                <a16:creationId xmlns:a16="http://schemas.microsoft.com/office/drawing/2014/main" id="{FCBF30C3-33D1-752C-FC76-BA17BF1B52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132" y="5829267"/>
            <a:ext cx="6432715" cy="575733"/>
          </a:xfrm>
        </p:spPr>
        <p:txBody>
          <a:bodyPr>
            <a:normAutofit/>
          </a:bodyPr>
          <a:lstStyle>
            <a:lvl1pPr marL="0" indent="0">
              <a:buNone/>
              <a:defRPr sz="2133" b="0" i="0">
                <a:latin typeface="+mn-lt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905ACCED-057A-5F1D-E5CC-5F73BBA4A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55019" y="0"/>
            <a:ext cx="4642923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6" name="Copyright">
            <a:extLst>
              <a:ext uri="{FF2B5EF4-FFF2-40B4-BE49-F238E27FC236}">
                <a16:creationId xmlns:a16="http://schemas.microsoft.com/office/drawing/2014/main" id="{0E1FD2E4-6DF4-BF5A-4349-163545BE0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70032" y="6539901"/>
            <a:ext cx="627910" cy="31810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</a:t>
            </a:r>
          </a:p>
        </p:txBody>
      </p:sp>
    </p:spTree>
    <p:extLst>
      <p:ext uri="{BB962C8B-B14F-4D97-AF65-F5344CB8AC3E}">
        <p14:creationId xmlns:p14="http://schemas.microsoft.com/office/powerpoint/2010/main" val="2280959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blau/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">
            <a:extLst>
              <a:ext uri="{FF2B5EF4-FFF2-40B4-BE49-F238E27FC236}">
                <a16:creationId xmlns:a16="http://schemas.microsoft.com/office/drawing/2014/main" id="{5AFF9095-81B9-BCB9-F995-76D7A95EC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6771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bg1"/>
              </a:solidFill>
            </a:endParaRP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9183"/>
            <a:ext cx="8256488" cy="3167956"/>
          </a:xfrm>
        </p:spPr>
        <p:txBody>
          <a:bodyPr lIns="0"/>
          <a:lstStyle>
            <a:lvl1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BCE49DE1-412F-9551-E6D9-B0052C749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1A332F47-736B-CDE0-6752-F10D3D68B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5C11D619-E32A-2CEE-9965-9C829412B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</p:spTree>
    <p:extLst>
      <p:ext uri="{BB962C8B-B14F-4D97-AF65-F5344CB8AC3E}">
        <p14:creationId xmlns:p14="http://schemas.microsoft.com/office/powerpoint/2010/main" val="99873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(mit schmalem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52670"/>
            <a:ext cx="6624307" cy="767788"/>
          </a:xfrm>
        </p:spPr>
        <p:txBody>
          <a:bodyPr lIns="0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509184"/>
            <a:ext cx="6144253" cy="3937000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C35977E2-0412-120B-2CE6-634B43C86E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59869" y="0"/>
            <a:ext cx="4642577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36C21B6C-1199-7410-D70C-DF13D6B43E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1266" y="6539900"/>
            <a:ext cx="1036676" cy="31810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338EC3EA-D4DA-303C-806E-472FC6B32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2875" y="6153346"/>
            <a:ext cx="877325" cy="36618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9AAC19B7-37FD-AA89-39AA-F7DF9419D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4BFEEC7F-37CA-96F1-CC3A-8A300A1C2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</p:spTree>
    <p:extLst>
      <p:ext uri="{BB962C8B-B14F-4D97-AF65-F5344CB8AC3E}">
        <p14:creationId xmlns:p14="http://schemas.microsoft.com/office/powerpoint/2010/main" val="3254240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Inhalt (mit breitem Foto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58634C5-D0B6-1717-8CE0-5AE7DF487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2544" y="6155943"/>
            <a:ext cx="937320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2670"/>
            <a:ext cx="3743987" cy="767788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509184"/>
            <a:ext cx="3743987" cy="3937000"/>
          </a:xfrm>
        </p:spPr>
        <p:txBody>
          <a:bodyPr lIns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C35977E2-0412-120B-2CE6-634B43C86E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6668" y="0"/>
            <a:ext cx="7535729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6F379341-4B7C-56ED-E5CE-3AF27C9C07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1266" y="6539901"/>
            <a:ext cx="1036676" cy="318100"/>
          </a:xfrm>
          <a:solidFill>
            <a:schemeClr val="tx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pic>
        <p:nvPicPr>
          <p:cNvPr id="9" name="UHH-Logo">
            <a:extLst>
              <a:ext uri="{FF2B5EF4-FFF2-40B4-BE49-F238E27FC236}">
                <a16:creationId xmlns:a16="http://schemas.microsoft.com/office/drawing/2014/main" id="{3BDE8800-7D43-0D06-238E-1FA0D202A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1800" y="5842302"/>
            <a:ext cx="1727763" cy="562732"/>
          </a:xfrm>
          <a:prstGeom prst="rect">
            <a:avLst/>
          </a:prstGeom>
        </p:spPr>
      </p:pic>
      <p:sp>
        <p:nvSpPr>
          <p:cNvPr id="11" name="Datumsplatzhalter">
            <a:extLst>
              <a:ext uri="{FF2B5EF4-FFF2-40B4-BE49-F238E27FC236}">
                <a16:creationId xmlns:a16="http://schemas.microsoft.com/office/drawing/2014/main" id="{7D88BC12-8F4E-BFC6-264F-89270375E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2" name="Fußzeilenplatzhalter">
            <a:extLst>
              <a:ext uri="{FF2B5EF4-FFF2-40B4-BE49-F238E27FC236}">
                <a16:creationId xmlns:a16="http://schemas.microsoft.com/office/drawing/2014/main" id="{F86D739E-9299-6C18-D483-F75B8037A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</p:spTree>
    <p:extLst>
      <p:ext uri="{BB962C8B-B14F-4D97-AF65-F5344CB8AC3E}">
        <p14:creationId xmlns:p14="http://schemas.microsoft.com/office/powerpoint/2010/main" val="216371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und Inhalt (mit Beschreibu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ues Rechteck">
            <a:extLst>
              <a:ext uri="{FF2B5EF4-FFF2-40B4-BE49-F238E27FC236}">
                <a16:creationId xmlns:a16="http://schemas.microsoft.com/office/drawing/2014/main" id="{14BDBED3-5910-DE22-D9E0-EF5709BC0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49819" y="0"/>
            <a:ext cx="464218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dirty="0"/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509184"/>
            <a:ext cx="7008349" cy="3937000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B799E1F-ECFF-810B-2A66-CDC2F619B91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33432" y="1509184"/>
            <a:ext cx="3826768" cy="2563821"/>
          </a:xfrm>
        </p:spPr>
        <p:txBody>
          <a:bodyPr lIns="0" anchor="t" anchorCtr="0">
            <a:normAutofit/>
          </a:bodyPr>
          <a:lstStyle>
            <a:lvl1pPr marL="380990" indent="-380990">
              <a:lnSpc>
                <a:spcPct val="120000"/>
              </a:lnSpc>
              <a:buClr>
                <a:schemeClr val="bg1"/>
              </a:buClr>
              <a:buFont typeface="Wingdings" pitchFamily="2" charset="2"/>
              <a:buChar char="§"/>
              <a:defRPr sz="1867">
                <a:solidFill>
                  <a:schemeClr val="bg1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</a:t>
            </a:r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F6365823-088A-8693-C71E-3BE224B70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0406DA75-B94C-88A6-DC22-02C95D67C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1670BC1F-CA78-59FB-8906-557B8A8BB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49819" y="6153347"/>
            <a:ext cx="3333056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</p:spTree>
    <p:extLst>
      <p:ext uri="{BB962C8B-B14F-4D97-AF65-F5344CB8AC3E}">
        <p14:creationId xmlns:p14="http://schemas.microsoft.com/office/powerpoint/2010/main" val="2094035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4964934C-EA16-90F9-FF01-DDA26AEA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8A498CDC-352F-BF56-E3E4-9366FD040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3" name="Datumsplatzhalter">
            <a:extLst>
              <a:ext uri="{FF2B5EF4-FFF2-40B4-BE49-F238E27FC236}">
                <a16:creationId xmlns:a16="http://schemas.microsoft.com/office/drawing/2014/main" id="{B324906E-3EC6-43D0-38B0-7F3BC8939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511DF910-5AC6-4699-67BD-422B03AEE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</p:spTree>
    <p:extLst>
      <p:ext uri="{BB962C8B-B14F-4D97-AF65-F5344CB8AC3E}">
        <p14:creationId xmlns:p14="http://schemas.microsoft.com/office/powerpoint/2010/main" val="1530651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A6F2484B-6A49-A01C-CB00-04C3C61D9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2" name="Datumsplatzhalter">
            <a:extLst>
              <a:ext uri="{FF2B5EF4-FFF2-40B4-BE49-F238E27FC236}">
                <a16:creationId xmlns:a16="http://schemas.microsoft.com/office/drawing/2014/main" id="{A6EB1508-E0F4-F09F-03BC-AA73731C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3" name="Fußzeilenplatzhalter">
            <a:extLst>
              <a:ext uri="{FF2B5EF4-FFF2-40B4-BE49-F238E27FC236}">
                <a16:creationId xmlns:a16="http://schemas.microsoft.com/office/drawing/2014/main" id="{AA413CEF-D37C-976C-E37F-68A4D6D80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</p:spTree>
    <p:extLst>
      <p:ext uri="{BB962C8B-B14F-4D97-AF65-F5344CB8AC3E}">
        <p14:creationId xmlns:p14="http://schemas.microsoft.com/office/powerpoint/2010/main" val="2106966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022CAA55-EBA8-B65A-0AFD-E54B4AB9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2C284ADE-10D9-51D8-79D6-838CA1561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513325"/>
            <a:ext cx="5280157" cy="3932859"/>
          </a:xfrm>
        </p:spPr>
        <p:txBody>
          <a:bodyPr lIns="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B799E1F-ECFF-810B-2A66-CDC2F619B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043" y="1513325"/>
            <a:ext cx="5280157" cy="3932859"/>
          </a:xfrm>
        </p:spPr>
        <p:txBody>
          <a:bodyPr lIns="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Foliennummernplatzhalter">
            <a:extLst>
              <a:ext uri="{FF2B5EF4-FFF2-40B4-BE49-F238E27FC236}">
                <a16:creationId xmlns:a16="http://schemas.microsoft.com/office/drawing/2014/main" id="{E58634C5-D0B6-1717-8CE0-5AE7DF487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0792" y="6155943"/>
            <a:ext cx="937320" cy="36618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256A2770-1A1F-77F6-78D7-E44AEAE9E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1BB2272B-6D56-1FA3-D138-FFB24858D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</p:spTree>
    <p:extLst>
      <p:ext uri="{BB962C8B-B14F-4D97-AF65-F5344CB8AC3E}">
        <p14:creationId xmlns:p14="http://schemas.microsoft.com/office/powerpoint/2010/main" val="1692486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">
            <a:extLst>
              <a:ext uri="{FF2B5EF4-FFF2-40B4-BE49-F238E27FC236}">
                <a16:creationId xmlns:a16="http://schemas.microsoft.com/office/drawing/2014/main" id="{CD2ED777-FF9B-1F8E-A73B-AE96714D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52670"/>
            <a:ext cx="11328400" cy="767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E37D0021-4AE9-12EF-77C5-6E40087CF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1" y="1511107"/>
            <a:ext cx="5280156" cy="815909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Inhaltsplatzhalter">
            <a:extLst>
              <a:ext uri="{FF2B5EF4-FFF2-40B4-BE49-F238E27FC236}">
                <a16:creationId xmlns:a16="http://schemas.microsoft.com/office/drawing/2014/main" id="{5A6B0E0E-75A2-F94A-0962-615DE4EB2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1" y="2506133"/>
            <a:ext cx="5280156" cy="294005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4117240-25E0-9C7E-438D-28789BCE676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80045" y="1511107"/>
            <a:ext cx="5280156" cy="825500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CE98A3E-1FE1-0DB5-2352-C9DF207F4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0045" y="2506133"/>
            <a:ext cx="5280156" cy="294005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0" name="Foliennummernplatzhalter">
            <a:extLst>
              <a:ext uri="{FF2B5EF4-FFF2-40B4-BE49-F238E27FC236}">
                <a16:creationId xmlns:a16="http://schemas.microsoft.com/office/drawing/2014/main" id="{2D7E17B0-6C39-E84C-8C98-5FA3A41CA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2" name="Datumsplatzhalter">
            <a:extLst>
              <a:ext uri="{FF2B5EF4-FFF2-40B4-BE49-F238E27FC236}">
                <a16:creationId xmlns:a16="http://schemas.microsoft.com/office/drawing/2014/main" id="{1D790461-F92A-CC5D-2798-7693BAA1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DDED3A4E-19FA-52ED-810A-479DD1F26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</p:spTree>
    <p:extLst>
      <p:ext uri="{BB962C8B-B14F-4D97-AF65-F5344CB8AC3E}">
        <p14:creationId xmlns:p14="http://schemas.microsoft.com/office/powerpoint/2010/main" val="563003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71CA5E38-AD06-052F-D243-EF2FC83E6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2670"/>
            <a:ext cx="4224867" cy="767788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sp>
        <p:nvSpPr>
          <p:cNvPr id="4" name="Textplatzhalter">
            <a:extLst>
              <a:ext uri="{FF2B5EF4-FFF2-40B4-BE49-F238E27FC236}">
                <a16:creationId xmlns:a16="http://schemas.microsoft.com/office/drawing/2014/main" id="{C6CD7452-71E2-D02E-ACAE-A574F4E5A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801" y="1509184"/>
            <a:ext cx="4224867" cy="3937000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7610A72B-21A5-96FD-DCC8-D60D15D1A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452671"/>
            <a:ext cx="6576483" cy="499351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9" name="Foliennummernplatzhalter">
            <a:extLst>
              <a:ext uri="{FF2B5EF4-FFF2-40B4-BE49-F238E27FC236}">
                <a16:creationId xmlns:a16="http://schemas.microsoft.com/office/drawing/2014/main" id="{32C229D4-8F43-CC72-97C2-B0866651D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2" name="Datumsplatzhalter">
            <a:extLst>
              <a:ext uri="{FF2B5EF4-FFF2-40B4-BE49-F238E27FC236}">
                <a16:creationId xmlns:a16="http://schemas.microsoft.com/office/drawing/2014/main" id="{AB98D548-7EFA-0993-27E3-142384E12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3A89B385-8C99-FB81-B57F-F3ED4EB9C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</p:spTree>
    <p:extLst>
      <p:ext uri="{BB962C8B-B14F-4D97-AF65-F5344CB8AC3E}">
        <p14:creationId xmlns:p14="http://schemas.microsoft.com/office/powerpoint/2010/main" val="3160696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">
            <a:extLst>
              <a:ext uri="{FF2B5EF4-FFF2-40B4-BE49-F238E27FC236}">
                <a16:creationId xmlns:a16="http://schemas.microsoft.com/office/drawing/2014/main" id="{A7BA631A-EF29-8182-4001-4759D6684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2670"/>
            <a:ext cx="4224867" cy="767788"/>
          </a:xfrm>
        </p:spPr>
        <p:txBody>
          <a:bodyPr/>
          <a:lstStyle/>
          <a:p>
            <a:r>
              <a:rPr lang="de-DE" dirty="0"/>
              <a:t>Titel</a:t>
            </a:r>
          </a:p>
        </p:txBody>
      </p:sp>
      <p:sp>
        <p:nvSpPr>
          <p:cNvPr id="4" name="Textplatzhalter">
            <a:extLst>
              <a:ext uri="{FF2B5EF4-FFF2-40B4-BE49-F238E27FC236}">
                <a16:creationId xmlns:a16="http://schemas.microsoft.com/office/drawing/2014/main" id="{9690B3AD-4342-072E-81A9-FF969E28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801" y="2057400"/>
            <a:ext cx="4224867" cy="3388784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Bildplatzhalter">
            <a:extLst>
              <a:ext uri="{FF2B5EF4-FFF2-40B4-BE49-F238E27FC236}">
                <a16:creationId xmlns:a16="http://schemas.microsoft.com/office/drawing/2014/main" id="{2922ACD9-FFDA-7A98-706E-2EE5D82A6D4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423925" y="452968"/>
            <a:ext cx="6336275" cy="4993217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2" name="Foliennummernplatzhalter">
            <a:extLst>
              <a:ext uri="{FF2B5EF4-FFF2-40B4-BE49-F238E27FC236}">
                <a16:creationId xmlns:a16="http://schemas.microsoft.com/office/drawing/2014/main" id="{42E28986-8242-C2CB-3C35-2C7D2E91C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0792" y="6155943"/>
            <a:ext cx="937320" cy="36618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38E4443A-0699-BA84-956E-50A918F28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2B7E7A43-F431-D033-68A6-04D5F8AE6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</p:spTree>
    <p:extLst>
      <p:ext uri="{BB962C8B-B14F-4D97-AF65-F5344CB8AC3E}">
        <p14:creationId xmlns:p14="http://schemas.microsoft.com/office/powerpoint/2010/main" val="2532562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(breites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HH-Logo" descr="Logo der Universität Hamburg">
            <a:extLst>
              <a:ext uri="{FF2B5EF4-FFF2-40B4-BE49-F238E27FC236}">
                <a16:creationId xmlns:a16="http://schemas.microsoft.com/office/drawing/2014/main" id="{85CCA211-4FA3-DE47-9381-1796FDA2B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2" y="0"/>
            <a:ext cx="3461329" cy="1604797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212D9A33-9A12-B80E-DCB8-72E1ADC3E8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381" y="4594599"/>
            <a:ext cx="3839995" cy="508794"/>
          </a:xfrm>
        </p:spPr>
        <p:txBody>
          <a:bodyPr wrap="square" lIns="0" anchor="b" anchorCtr="0">
            <a:spAutoFit/>
          </a:bodyPr>
          <a:lstStyle>
            <a:lvl1pPr algn="l">
              <a:lnSpc>
                <a:spcPct val="110000"/>
              </a:lnSpc>
              <a:defRPr sz="2667"/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Person">
            <a:extLst>
              <a:ext uri="{FF2B5EF4-FFF2-40B4-BE49-F238E27FC236}">
                <a16:creationId xmlns:a16="http://schemas.microsoft.com/office/drawing/2014/main" id="{49607EE8-9A52-264C-0A8E-04314631BB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7382" y="5445224"/>
            <a:ext cx="3839997" cy="473195"/>
          </a:xfrm>
        </p:spPr>
        <p:txBody>
          <a:bodyPr wrap="square" lIns="0" tIns="36000" bIns="36000" anchor="b" anchorCtr="0">
            <a:normAutofit/>
          </a:bodyPr>
          <a:lstStyle>
            <a:lvl1pPr marL="0" indent="0" algn="l">
              <a:buNone/>
              <a:defRPr sz="1867" b="1" i="0">
                <a:solidFill>
                  <a:schemeClr val="accent2"/>
                </a:solidFill>
                <a:latin typeface="+mn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de-DE" dirty="0"/>
              <a:t>(Titel) Vorname Nachname</a:t>
            </a:r>
          </a:p>
        </p:txBody>
      </p:sp>
      <p:sp>
        <p:nvSpPr>
          <p:cNvPr id="8" name="Datum">
            <a:extLst>
              <a:ext uri="{FF2B5EF4-FFF2-40B4-BE49-F238E27FC236}">
                <a16:creationId xmlns:a16="http://schemas.microsoft.com/office/drawing/2014/main" id="{DA956C75-6071-5A72-5101-E9E0F0B381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133" y="5925608"/>
            <a:ext cx="3845244" cy="575733"/>
          </a:xfrm>
        </p:spPr>
        <p:txBody>
          <a:bodyPr>
            <a:normAutofit/>
          </a:bodyPr>
          <a:lstStyle>
            <a:lvl1pPr marL="0" indent="0">
              <a:buNone/>
              <a:defRPr sz="1867" b="0" i="0">
                <a:latin typeface="+mn-lt"/>
              </a:defRPr>
            </a:lvl1pPr>
          </a:lstStyle>
          <a:p>
            <a:pPr lvl="0"/>
            <a:r>
              <a:rPr lang="de-DE"/>
              <a:t>Datum</a:t>
            </a:r>
            <a:endParaRPr lang="de-DE" dirty="0"/>
          </a:p>
        </p:txBody>
      </p:sp>
      <p:sp>
        <p:nvSpPr>
          <p:cNvPr id="10" name="Bildplatzhalter">
            <a:extLst>
              <a:ext uri="{FF2B5EF4-FFF2-40B4-BE49-F238E27FC236}">
                <a16:creationId xmlns:a16="http://schemas.microsoft.com/office/drawing/2014/main" id="{905ACCED-057A-5F1D-E5CC-5F73BBA4A6C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56669" y="0"/>
            <a:ext cx="753533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12" name="Copyright">
            <a:extLst>
              <a:ext uri="{FF2B5EF4-FFF2-40B4-BE49-F238E27FC236}">
                <a16:creationId xmlns:a16="http://schemas.microsoft.com/office/drawing/2014/main" id="{75D257FE-24B9-E7DF-27AC-9DC6B024DE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22931" y="6539901"/>
            <a:ext cx="575011" cy="31810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</a:t>
            </a:r>
          </a:p>
        </p:txBody>
      </p:sp>
    </p:spTree>
    <p:extLst>
      <p:ext uri="{BB962C8B-B14F-4D97-AF65-F5344CB8AC3E}">
        <p14:creationId xmlns:p14="http://schemas.microsoft.com/office/powerpoint/2010/main" val="145126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43FE6B7B-AECD-5DB3-3C5A-BC472D3E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">
            <a:extLst>
              <a:ext uri="{FF2B5EF4-FFF2-40B4-BE49-F238E27FC236}">
                <a16:creationId xmlns:a16="http://schemas.microsoft.com/office/drawing/2014/main" id="{90EE0EAE-B40D-ABFA-DF3B-1E0A271EB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73D19A3A-9D19-25EC-0099-B725FA014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2544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7" name="Datumsplatzhalter">
            <a:extLst>
              <a:ext uri="{FF2B5EF4-FFF2-40B4-BE49-F238E27FC236}">
                <a16:creationId xmlns:a16="http://schemas.microsoft.com/office/drawing/2014/main" id="{EAEFFCCA-FF96-1BD5-82EC-A8E5D8FC7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CC773BF3-EE87-D7D3-42AC-14118F40B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</p:spTree>
    <p:extLst>
      <p:ext uri="{BB962C8B-B14F-4D97-AF65-F5344CB8AC3E}">
        <p14:creationId xmlns:p14="http://schemas.microsoft.com/office/powerpoint/2010/main" val="2979907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">
            <a:extLst>
              <a:ext uri="{FF2B5EF4-FFF2-40B4-BE49-F238E27FC236}">
                <a16:creationId xmlns:a16="http://schemas.microsoft.com/office/drawing/2014/main" id="{739204E3-4520-F5FE-68EE-32837232A4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">
            <a:extLst>
              <a:ext uri="{FF2B5EF4-FFF2-40B4-BE49-F238E27FC236}">
                <a16:creationId xmlns:a16="http://schemas.microsoft.com/office/drawing/2014/main" id="{223D141D-59D3-B9C9-964F-A39EADF29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F81C2F92-9DFB-31EA-C968-2E1243100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2544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7" name="Datumsplatzhalter">
            <a:extLst>
              <a:ext uri="{FF2B5EF4-FFF2-40B4-BE49-F238E27FC236}">
                <a16:creationId xmlns:a16="http://schemas.microsoft.com/office/drawing/2014/main" id="{B38C2671-C222-21BA-E35B-E77593FA6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ADBC56CA-4587-858F-4917-69D3A260B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</p:spTree>
    <p:extLst>
      <p:ext uri="{BB962C8B-B14F-4D97-AF65-F5344CB8AC3E}">
        <p14:creationId xmlns:p14="http://schemas.microsoft.com/office/powerpoint/2010/main" val="2437773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4AB96-7513-17A9-6FAE-1536CA77E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20FD0E-F595-3207-6E39-729F7D682F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84B97-42C9-3A57-CCA6-EC84EE7C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EA7C0-7F12-28BD-C401-2BA36442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11.6.2026 | TTC2026 | M. Wenskat | ThinFilm R&amp;D @ UHH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A2480-D772-D5CF-D187-1557CBC77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367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(ohne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HH-Logo" descr="Logo der Universität Hamburg">
            <a:extLst>
              <a:ext uri="{FF2B5EF4-FFF2-40B4-BE49-F238E27FC236}">
                <a16:creationId xmlns:a16="http://schemas.microsoft.com/office/drawing/2014/main" id="{A58A1DC7-81D7-0178-6AA2-CE7389355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2" y="0"/>
            <a:ext cx="3461329" cy="1604797"/>
          </a:xfrm>
          <a:prstGeom prst="rect">
            <a:avLst/>
          </a:prstGeom>
        </p:spPr>
      </p:pic>
      <p:sp>
        <p:nvSpPr>
          <p:cNvPr id="5" name="Titel">
            <a:extLst>
              <a:ext uri="{FF2B5EF4-FFF2-40B4-BE49-F238E27FC236}">
                <a16:creationId xmlns:a16="http://schemas.microsoft.com/office/drawing/2014/main" id="{19332011-8135-2225-4921-150D6415C2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381" y="4293097"/>
            <a:ext cx="9217024" cy="1370460"/>
          </a:xfrm>
        </p:spPr>
        <p:txBody>
          <a:bodyPr wrap="square" lIns="0" anchor="b" anchorCtr="0">
            <a:normAutofit/>
          </a:bodyPr>
          <a:lstStyle>
            <a:lvl1pPr algn="l">
              <a:lnSpc>
                <a:spcPct val="110000"/>
              </a:lnSpc>
              <a:defRPr sz="3200"/>
            </a:lvl1pPr>
          </a:lstStyle>
          <a:p>
            <a:r>
              <a:rPr lang="de-DE" dirty="0"/>
              <a:t>Vorstellung des neuen Exzellenzclusters „Understanding XYZ“</a:t>
            </a:r>
          </a:p>
        </p:txBody>
      </p:sp>
      <p:sp>
        <p:nvSpPr>
          <p:cNvPr id="9" name="Person">
            <a:extLst>
              <a:ext uri="{FF2B5EF4-FFF2-40B4-BE49-F238E27FC236}">
                <a16:creationId xmlns:a16="http://schemas.microsoft.com/office/drawing/2014/main" id="{6C7258FA-754E-8F00-113F-DF369E71B0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59563" y="5909458"/>
            <a:ext cx="7968885" cy="426173"/>
          </a:xfrm>
        </p:spPr>
        <p:txBody>
          <a:bodyPr wrap="none" t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 i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(Titel) Vorname Nachname</a:t>
            </a:r>
          </a:p>
        </p:txBody>
      </p:sp>
      <p:sp>
        <p:nvSpPr>
          <p:cNvPr id="3" name="Datum">
            <a:extLst>
              <a:ext uri="{FF2B5EF4-FFF2-40B4-BE49-F238E27FC236}">
                <a16:creationId xmlns:a16="http://schemas.microsoft.com/office/drawing/2014/main" id="{561DAFA2-5F25-5D62-43E1-96363D6D69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133" y="5925278"/>
            <a:ext cx="1445409" cy="588605"/>
          </a:xfrm>
        </p:spPr>
        <p:txBody>
          <a:bodyPr>
            <a:normAutofit/>
          </a:bodyPr>
          <a:lstStyle>
            <a:lvl1pPr marL="0" indent="0">
              <a:buNone/>
              <a:defRPr sz="2133" b="0" i="0">
                <a:latin typeface="+mn-lt"/>
              </a:defRPr>
            </a:lvl1pPr>
          </a:lstStyle>
          <a:p>
            <a:pPr lvl="0"/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92812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(ein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3712" y="1509184"/>
            <a:ext cx="8256488" cy="3937001"/>
          </a:xfrm>
        </p:spPr>
        <p:txBody>
          <a:bodyPr lIns="0">
            <a:normAutofit/>
          </a:bodyPr>
          <a:lstStyle>
            <a:lvl1pPr marL="457189" indent="-575986">
              <a:lnSpc>
                <a:spcPct val="110000"/>
              </a:lnSpc>
              <a:spcBef>
                <a:spcPts val="2400"/>
              </a:spcBef>
              <a:buSzPct val="180000"/>
              <a:buFont typeface="+mj-lt"/>
              <a:buAutoNum type="arabicPlain"/>
              <a:defRPr sz="2667"/>
            </a:lvl1pPr>
            <a:lvl2pPr marL="1066773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 sz="2667"/>
            </a:lvl2pPr>
            <a:lvl3pPr marL="1676358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 sz="2667"/>
            </a:lvl3pPr>
            <a:lvl4pPr marL="2285943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 sz="2667"/>
            </a:lvl4pPr>
            <a:lvl5pPr marL="2895528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 sz="2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BCE49DE1-412F-9551-E6D9-B0052C749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B159FC35-01D5-3D9B-4190-D9C5FC36B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E4430A3C-2541-14FB-44D9-E3672892A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</p:spTree>
    <p:extLst>
      <p:ext uri="{BB962C8B-B14F-4D97-AF65-F5344CB8AC3E}">
        <p14:creationId xmlns:p14="http://schemas.microsoft.com/office/powerpoint/2010/main" val="307352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(zwei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/>
          <a:p>
            <a:r>
              <a:rPr lang="de-DE" dirty="0"/>
              <a:t>Agenda (zweispaltig)</a:t>
            </a:r>
          </a:p>
        </p:txBody>
      </p:sp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435" y="1892830"/>
            <a:ext cx="10752765" cy="3264927"/>
          </a:xfrm>
        </p:spPr>
        <p:txBody>
          <a:bodyPr lIns="0" numCol="2" spcCol="180000"/>
          <a:lstStyle>
            <a:lvl1pPr marL="457189" indent="-457189">
              <a:lnSpc>
                <a:spcPct val="110000"/>
              </a:lnSpc>
              <a:buSzPct val="180000"/>
              <a:buFont typeface="+mj-lt"/>
              <a:buAutoNum type="arabicPlain"/>
              <a:defRPr/>
            </a:lvl1pPr>
            <a:lvl2pPr marL="990575" indent="-380990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2pPr>
            <a:lvl3pPr marL="1676358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3pPr>
            <a:lvl4pPr marL="2285943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4pPr>
            <a:lvl5pPr marL="2895528" indent="-457189">
              <a:lnSpc>
                <a:spcPct val="110000"/>
              </a:lnSpc>
              <a:buSzPct val="10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Foliennummernplatzhalter">
            <a:extLst>
              <a:ext uri="{FF2B5EF4-FFF2-40B4-BE49-F238E27FC236}">
                <a16:creationId xmlns:a16="http://schemas.microsoft.com/office/drawing/2014/main" id="{BCE49DE1-412F-9551-E6D9-B0052C749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DA8BD811-AB80-6771-3C5B-8A71DDAD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13CB44A2-3722-CFA6-C04F-90B773B51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</p:spTree>
    <p:extLst>
      <p:ext uri="{BB962C8B-B14F-4D97-AF65-F5344CB8AC3E}">
        <p14:creationId xmlns:p14="http://schemas.microsoft.com/office/powerpoint/2010/main" val="2314912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1D405C45-0DD4-C48A-FA2D-9BDC7F7EB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67" y="3369986"/>
            <a:ext cx="5975781" cy="1307153"/>
          </a:xfrm>
        </p:spPr>
        <p:txBody>
          <a:bodyPr anchor="b">
            <a:spAutoFit/>
          </a:bodyPr>
          <a:lstStyle>
            <a:lvl1pPr>
              <a:lnSpc>
                <a:spcPct val="110000"/>
              </a:lnSpc>
              <a:defRPr sz="3733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17A60BCC-5616-273E-2AA8-BB9E0C108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2875" y="6153346"/>
            <a:ext cx="877325" cy="36618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FA120FAF-72E8-3893-7931-08E06A07772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56819" y="536624"/>
            <a:ext cx="6103277" cy="2451890"/>
          </a:xfrm>
        </p:spPr>
        <p:txBody>
          <a:bodyPr wrap="square" lIns="0">
            <a:spAutoFit/>
          </a:bodyPr>
          <a:lstStyle>
            <a:lvl1pPr marL="0" indent="0">
              <a:buNone/>
              <a:defRPr sz="15333">
                <a:solidFill>
                  <a:schemeClr val="accent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11" name="Bildplatzhalter">
            <a:extLst>
              <a:ext uri="{FF2B5EF4-FFF2-40B4-BE49-F238E27FC236}">
                <a16:creationId xmlns:a16="http://schemas.microsoft.com/office/drawing/2014/main" id="{02B05530-5D4E-70F8-52DA-FDF69546DB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35334" y="0"/>
            <a:ext cx="4657063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13" name="Copyright">
            <a:extLst>
              <a:ext uri="{FF2B5EF4-FFF2-40B4-BE49-F238E27FC236}">
                <a16:creationId xmlns:a16="http://schemas.microsoft.com/office/drawing/2014/main" id="{D440C51C-B06F-CB2E-ED83-8E483E7779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1266" y="6539900"/>
            <a:ext cx="1036676" cy="31810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pic>
        <p:nvPicPr>
          <p:cNvPr id="4" name="UHH-Logo">
            <a:extLst>
              <a:ext uri="{FF2B5EF4-FFF2-40B4-BE49-F238E27FC236}">
                <a16:creationId xmlns:a16="http://schemas.microsoft.com/office/drawing/2014/main" id="{D9B3E6FA-960E-96B0-B53A-73021BB11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5503702"/>
            <a:ext cx="2358852" cy="1093649"/>
          </a:xfrm>
          <a:prstGeom prst="rect">
            <a:avLst/>
          </a:prstGeom>
        </p:spPr>
      </p:pic>
      <p:sp>
        <p:nvSpPr>
          <p:cNvPr id="6" name="Datumsplatzhalter">
            <a:extLst>
              <a:ext uri="{FF2B5EF4-FFF2-40B4-BE49-F238E27FC236}">
                <a16:creationId xmlns:a16="http://schemas.microsoft.com/office/drawing/2014/main" id="{6F15DAC3-6FD9-0866-D987-4FF0DF5E7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ußzeilenplatzhalter">
            <a:extLst>
              <a:ext uri="{FF2B5EF4-FFF2-40B4-BE49-F238E27FC236}">
                <a16:creationId xmlns:a16="http://schemas.microsoft.com/office/drawing/2014/main" id="{BE06C47F-82E8-8701-5EC1-831DF30A6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</p:spTree>
    <p:extLst>
      <p:ext uri="{BB962C8B-B14F-4D97-AF65-F5344CB8AC3E}">
        <p14:creationId xmlns:p14="http://schemas.microsoft.com/office/powerpoint/2010/main" val="275015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nittsüberschrift (auf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">
            <a:extLst>
              <a:ext uri="{FF2B5EF4-FFF2-40B4-BE49-F238E27FC236}">
                <a16:creationId xmlns:a16="http://schemas.microsoft.com/office/drawing/2014/main" id="{9C441111-369E-A65C-85C0-6BD35550F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2875" y="6153346"/>
            <a:ext cx="877325" cy="36618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Bildplatzhalter">
            <a:extLst>
              <a:ext uri="{FF2B5EF4-FFF2-40B4-BE49-F238E27FC236}">
                <a16:creationId xmlns:a16="http://schemas.microsoft.com/office/drawing/2014/main" id="{02B05530-5D4E-70F8-52DA-FDF69546D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396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 einfügen und mit Alternativtext versehen</a:t>
            </a:r>
          </a:p>
        </p:txBody>
      </p:sp>
      <p:sp>
        <p:nvSpPr>
          <p:cNvPr id="3" name="Copyright">
            <a:extLst>
              <a:ext uri="{FF2B5EF4-FFF2-40B4-BE49-F238E27FC236}">
                <a16:creationId xmlns:a16="http://schemas.microsoft.com/office/drawing/2014/main" id="{DF8F1031-7DA1-B48B-66B9-8557FAFE0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1266" y="6539900"/>
            <a:ext cx="1036676" cy="318100"/>
          </a:xfrm>
          <a:solidFill>
            <a:schemeClr val="bg1">
              <a:alpha val="75000"/>
            </a:schemeClr>
          </a:solidFill>
        </p:spPr>
        <p:txBody>
          <a:bodyPr wrap="none" lIns="72000" rIns="72000" anchor="b" anchorCtr="0">
            <a:spAutoFit/>
          </a:bodyPr>
          <a:lstStyle>
            <a:lvl1pPr marL="0" indent="0" algn="r">
              <a:buNone/>
              <a:defRPr sz="1467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tx1"/>
                </a:solidFill>
              </a:defRPr>
            </a:lvl2pPr>
            <a:lvl3pPr marL="1219170" indent="0">
              <a:buNone/>
              <a:defRPr>
                <a:solidFill>
                  <a:schemeClr val="tx1"/>
                </a:solidFill>
              </a:defRPr>
            </a:lvl3pPr>
            <a:lvl4pPr marL="1828754" indent="0">
              <a:buNone/>
              <a:defRPr>
                <a:solidFill>
                  <a:schemeClr val="tx1"/>
                </a:solidFill>
              </a:defRPr>
            </a:lvl4pPr>
            <a:lvl5pPr marL="2438339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Foto: UHH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1D405C45-0DD4-C48A-FA2D-9BDC7F7EB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3091"/>
            <a:ext cx="4559829" cy="1530158"/>
          </a:xfrm>
          <a:solidFill>
            <a:schemeClr val="accent2"/>
          </a:solidFill>
        </p:spPr>
        <p:txBody>
          <a:bodyPr wrap="square" lIns="540000" tIns="270000" rIns="360000" bIns="270000" anchor="b">
            <a:sp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Datumsplatzhalter">
            <a:extLst>
              <a:ext uri="{FF2B5EF4-FFF2-40B4-BE49-F238E27FC236}">
                <a16:creationId xmlns:a16="http://schemas.microsoft.com/office/drawing/2014/main" id="{DB7858C6-DCA2-C893-3EE8-987458DD8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D369F843-3366-1209-6128-E5DC123E6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</p:spTree>
    <p:extLst>
      <p:ext uri="{BB962C8B-B14F-4D97-AF65-F5344CB8AC3E}">
        <p14:creationId xmlns:p14="http://schemas.microsoft.com/office/powerpoint/2010/main" val="1221400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">
            <a:extLst>
              <a:ext uri="{FF2B5EF4-FFF2-40B4-BE49-F238E27FC236}">
                <a16:creationId xmlns:a16="http://schemas.microsoft.com/office/drawing/2014/main" id="{B54A2940-BCB3-827D-5062-53A2A8B1B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9184"/>
            <a:ext cx="8256488" cy="3937001"/>
          </a:xfrm>
        </p:spPr>
        <p:txBody>
          <a:bodyPr lIns="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9B302F5-284F-3079-6EAC-C920CD76E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1C7B469-3DC0-7EC7-FA90-6C165FB15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11.6.2026 | TTC2026 | M. Wenskat | ThinFilm R&amp;D @ UHH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9367073-303F-D294-FFA0-CB0A3A86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CEE53C70-75A7-A62E-53DB-69DDC21A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766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Inhalt (blau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HH-Logo">
            <a:extLst>
              <a:ext uri="{FF2B5EF4-FFF2-40B4-BE49-F238E27FC236}">
                <a16:creationId xmlns:a16="http://schemas.microsoft.com/office/drawing/2014/main" id="{3CB7C4BB-7B9F-D5C9-4EC5-58F8D7EEA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1800" y="5842302"/>
            <a:ext cx="1727763" cy="562732"/>
          </a:xfrm>
          <a:prstGeom prst="rect">
            <a:avLst/>
          </a:prstGeom>
        </p:spPr>
      </p:pic>
      <p:sp>
        <p:nvSpPr>
          <p:cNvPr id="2" name="Titel">
            <a:extLst>
              <a:ext uri="{FF2B5EF4-FFF2-40B4-BE49-F238E27FC236}">
                <a16:creationId xmlns:a16="http://schemas.microsoft.com/office/drawing/2014/main" id="{F30FE764-F7B3-C3A0-BE17-FF59C3C4F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Inhaltsplatzhalter">
            <a:extLst>
              <a:ext uri="{FF2B5EF4-FFF2-40B4-BE49-F238E27FC236}">
                <a16:creationId xmlns:a16="http://schemas.microsoft.com/office/drawing/2014/main" id="{2060DD5D-EE2C-1DE9-17FB-CFD0B6F63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9184"/>
            <a:ext cx="8256488" cy="3937001"/>
          </a:xfrm>
        </p:spPr>
        <p:txBody>
          <a:bodyPr lIns="0"/>
          <a:lstStyle>
            <a:lvl1pPr>
              <a:lnSpc>
                <a:spcPct val="110000"/>
              </a:lnSpc>
              <a:buClr>
                <a:schemeClr val="tx1"/>
              </a:buClr>
              <a:defRPr/>
            </a:lvl1pPr>
            <a:lvl2pPr>
              <a:lnSpc>
                <a:spcPct val="110000"/>
              </a:lnSpc>
              <a:buClr>
                <a:schemeClr val="tx1"/>
              </a:buClr>
              <a:defRPr/>
            </a:lvl2pPr>
            <a:lvl3pPr>
              <a:lnSpc>
                <a:spcPct val="110000"/>
              </a:lnSpc>
              <a:buClr>
                <a:schemeClr val="tx1"/>
              </a:buClr>
              <a:defRPr/>
            </a:lvl3pPr>
            <a:lvl4pPr>
              <a:lnSpc>
                <a:spcPct val="110000"/>
              </a:lnSpc>
              <a:buClr>
                <a:schemeClr val="tx1"/>
              </a:buClr>
              <a:defRPr/>
            </a:lvl4pPr>
            <a:lvl5pPr>
              <a:lnSpc>
                <a:spcPct val="110000"/>
              </a:lnSpc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" name="Datumsplatzhalter">
            <a:extLst>
              <a:ext uri="{FF2B5EF4-FFF2-40B4-BE49-F238E27FC236}">
                <a16:creationId xmlns:a16="http://schemas.microsoft.com/office/drawing/2014/main" id="{4587A11D-BE80-671B-6AF9-9C02BBFD0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15947" y="6153346"/>
            <a:ext cx="133049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F3FCC813-C10C-BF29-F6C2-5F382BA4E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6107" y="6153347"/>
            <a:ext cx="382676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</a:p>
        </p:txBody>
      </p:sp>
      <p:sp>
        <p:nvSpPr>
          <p:cNvPr id="6" name="Foliennummernplatzhalter">
            <a:extLst>
              <a:ext uri="{FF2B5EF4-FFF2-40B4-BE49-F238E27FC236}">
                <a16:creationId xmlns:a16="http://schemas.microsoft.com/office/drawing/2014/main" id="{F6114D8C-4BDC-53CF-1F7F-A0EAB3E23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  <a:prstGeom prst="rect">
            <a:avLst/>
          </a:prstGeom>
        </p:spPr>
        <p:txBody>
          <a:bodyPr/>
          <a:lstStyle/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8903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">
            <a:extLst>
              <a:ext uri="{FF2B5EF4-FFF2-40B4-BE49-F238E27FC236}">
                <a16:creationId xmlns:a16="http://schemas.microsoft.com/office/drawing/2014/main" id="{42467729-862C-ACCE-B8E1-699AA571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52670"/>
            <a:ext cx="11328400" cy="767788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">
            <a:extLst>
              <a:ext uri="{FF2B5EF4-FFF2-40B4-BE49-F238E27FC236}">
                <a16:creationId xmlns:a16="http://schemas.microsoft.com/office/drawing/2014/main" id="{EC447979-4F8F-513E-6D67-85083E82B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509183"/>
            <a:ext cx="11328400" cy="391112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C8655903-FC10-2F8E-CBB3-890499D62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0725" y="6153347"/>
            <a:ext cx="875215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11.6.2026 | TTC2026 | M. Wenskat | ThinFilm R&amp;D @ UHH</a:t>
            </a:r>
            <a:endParaRPr lang="de-DE" dirty="0"/>
          </a:p>
        </p:txBody>
      </p:sp>
      <p:pic>
        <p:nvPicPr>
          <p:cNvPr id="10" name="UHH-Logo">
            <a:extLst>
              <a:ext uri="{FF2B5EF4-FFF2-40B4-BE49-F238E27FC236}">
                <a16:creationId xmlns:a16="http://schemas.microsoft.com/office/drawing/2014/main" id="{EA56778A-D8C2-3522-4BDE-8E5736FA4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5503702"/>
            <a:ext cx="2358852" cy="1093649"/>
          </a:xfrm>
          <a:prstGeom prst="rect">
            <a:avLst/>
          </a:prstGeom>
        </p:spPr>
      </p:pic>
      <p:sp>
        <p:nvSpPr>
          <p:cNvPr id="8" name="Foliennummernplatzhalter">
            <a:extLst>
              <a:ext uri="{FF2B5EF4-FFF2-40B4-BE49-F238E27FC236}">
                <a16:creationId xmlns:a16="http://schemas.microsoft.com/office/drawing/2014/main" id="{F0FD46E1-37CF-B929-B565-E8D8B2CAE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2875" y="6153346"/>
            <a:ext cx="877325" cy="36618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001936A9-44BC-4FAA-B3A4-41E2C550A67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08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hdr="0" dt="0"/>
  <p:txStyles>
    <p:titleStyle>
      <a:lvl1pPr algn="l" defTabSz="1219170" rtl="0" eaLnBrk="1" latinLnBrk="0" hangingPunct="1">
        <a:lnSpc>
          <a:spcPct val="110000"/>
        </a:lnSpc>
        <a:spcBef>
          <a:spcPct val="0"/>
        </a:spcBef>
        <a:buNone/>
        <a:defRPr lang="de-DE" sz="3467" b="1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100000"/>
        </a:lnSpc>
        <a:spcBef>
          <a:spcPts val="1600"/>
        </a:spcBef>
        <a:buClr>
          <a:schemeClr val="tx2"/>
        </a:buClr>
        <a:buFont typeface="Wingdings" pitchFamily="2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100000"/>
        </a:lnSpc>
        <a:spcBef>
          <a:spcPts val="667"/>
        </a:spcBef>
        <a:buClr>
          <a:schemeClr val="tx2"/>
        </a:buClr>
        <a:buFont typeface="Wingdings" pitchFamily="2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100000"/>
        </a:lnSpc>
        <a:spcBef>
          <a:spcPts val="667"/>
        </a:spcBef>
        <a:buClr>
          <a:schemeClr val="tx2"/>
        </a:buClr>
        <a:buFont typeface="Wingdings" pitchFamily="2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100000"/>
        </a:lnSpc>
        <a:spcBef>
          <a:spcPts val="667"/>
        </a:spcBef>
        <a:buClr>
          <a:schemeClr val="tx2"/>
        </a:buClr>
        <a:buFont typeface="Wingdings" pitchFamily="2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100000"/>
        </a:lnSpc>
        <a:spcBef>
          <a:spcPts val="667"/>
        </a:spcBef>
        <a:buClr>
          <a:schemeClr val="tx2"/>
        </a:buClr>
        <a:buFont typeface="Wingdings" pitchFamily="2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04">
          <p15:clr>
            <a:srgbClr val="F26B43"/>
          </p15:clr>
        </p15:guide>
        <p15:guide id="3" pos="5556">
          <p15:clr>
            <a:srgbClr val="F26B43"/>
          </p15:clr>
        </p15:guide>
        <p15:guide id="4" orient="horz" pos="3026">
          <p15:clr>
            <a:srgbClr val="F26B43"/>
          </p15:clr>
        </p15:guide>
        <p15:guide id="5" orient="horz" pos="2573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3560">
          <p15:clr>
            <a:srgbClr val="F26B43"/>
          </p15:clr>
        </p15:guide>
        <p15:guide id="8" pos="22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arc.wenskat@desy.de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0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7C09D74-E86B-AC40-D385-74CA5A68F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81" y="3901764"/>
            <a:ext cx="6432715" cy="1159420"/>
          </a:xfrm>
        </p:spPr>
        <p:txBody>
          <a:bodyPr/>
          <a:lstStyle/>
          <a:p>
            <a:r>
              <a:rPr lang="de-DE" dirty="0"/>
              <a:t>Status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Thin</a:t>
            </a:r>
            <a:r>
              <a:rPr lang="de-DE" dirty="0"/>
              <a:t> Film R&amp;D at U Hamburg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F707011-4AE6-E372-F6E2-C48CFB8C65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Marc </a:t>
            </a:r>
            <a:r>
              <a:rPr lang="de-DE" dirty="0" err="1"/>
              <a:t>Wenskat</a:t>
            </a:r>
            <a:r>
              <a:rPr lang="de-DE" dirty="0"/>
              <a:t> – on behalf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SRF R&amp;D Team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93E5603-6906-0A5E-44BB-917F182FD2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/>
              <a:t>TTC Meeting 2026 @ CEA-CNRS-</a:t>
            </a:r>
            <a:r>
              <a:rPr lang="de-DE" dirty="0" err="1"/>
              <a:t>Université</a:t>
            </a:r>
            <a:r>
              <a:rPr lang="de-DE" dirty="0"/>
              <a:t> Paris </a:t>
            </a:r>
            <a:r>
              <a:rPr lang="de-DE" dirty="0" err="1"/>
              <a:t>Saclay</a:t>
            </a:r>
            <a:r>
              <a:rPr lang="de-DE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6467B6-4B37-CFA0-EADF-2EC6816E9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616" y="540293"/>
            <a:ext cx="798576" cy="79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TC 2026 Meeting, CEA-CNRS-Université Paris Saclay, 9-12 June 2026, Gif sur Yvette, France">
            <a:extLst>
              <a:ext uri="{FF2B5EF4-FFF2-40B4-BE49-F238E27FC236}">
                <a16:creationId xmlns:a16="http://schemas.microsoft.com/office/drawing/2014/main" id="{2808D78E-EFC4-1E1B-E1FC-2F1C7A85B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84" y="6203369"/>
            <a:ext cx="5975175" cy="5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74DBD6-F4B1-40C6-83AF-52EBA461E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" t="7976" r="63901"/>
          <a:stretch/>
        </p:blipFill>
        <p:spPr>
          <a:xfrm>
            <a:off x="7579519" y="0"/>
            <a:ext cx="4612480" cy="227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42D2C-36FD-27B1-86B4-91C27322A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9" t="6054" r="31335" b="1922"/>
          <a:stretch/>
        </p:blipFill>
        <p:spPr>
          <a:xfrm>
            <a:off x="7579519" y="2275536"/>
            <a:ext cx="4612480" cy="227553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CBFB659-58B3-FC7F-BFCD-FB7F4B607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9" t="5764"/>
          <a:stretch/>
        </p:blipFill>
        <p:spPr>
          <a:xfrm>
            <a:off x="7579519" y="4527770"/>
            <a:ext cx="4612480" cy="233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20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FFD763-F1BE-D4AD-201E-74851EADE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t="3894" r="9870" b="6455"/>
          <a:stretch/>
        </p:blipFill>
        <p:spPr>
          <a:xfrm>
            <a:off x="2952879" y="1335018"/>
            <a:ext cx="4156696" cy="4399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DB8BC8-BF8B-BBDA-1767-241C2F283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5" y="1266440"/>
            <a:ext cx="2217975" cy="4472373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6BADCB71-6D59-F448-75BA-A38338028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Dream + Team + Hard Work = Reality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C4F065-6E5B-8432-0E0C-95D1A01A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36A9-44BC-4FAA-B3A4-41E2C550A67A}" type="slidenum">
              <a:rPr lang="de-DE" smtClean="0"/>
              <a:t>10</a:t>
            </a:fld>
            <a:endParaRPr lang="de-DE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06DFEFD2-9C35-668B-AA65-5659D325AFDC}"/>
              </a:ext>
            </a:extLst>
          </p:cNvPr>
          <p:cNvSpPr txBox="1">
            <a:spLocks/>
          </p:cNvSpPr>
          <p:nvPr/>
        </p:nvSpPr>
        <p:spPr>
          <a:xfrm>
            <a:off x="2130725" y="6220022"/>
            <a:ext cx="8752150" cy="3661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11.6.2026 | TTC2026 | M. </a:t>
            </a:r>
            <a:r>
              <a:rPr lang="de-DE" sz="900" dirty="0" err="1"/>
              <a:t>Wenskat</a:t>
            </a:r>
            <a:r>
              <a:rPr lang="de-DE" sz="900" dirty="0"/>
              <a:t> | </a:t>
            </a:r>
            <a:r>
              <a:rPr lang="de-DE" sz="900" dirty="0" err="1"/>
              <a:t>ThinFilm</a:t>
            </a:r>
            <a:r>
              <a:rPr lang="de-DE" sz="900" dirty="0"/>
              <a:t> R&amp;D @ UHH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D1DEE-D420-0136-A448-DB559CCBD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t="29466" r="13667" b="29067"/>
          <a:stretch/>
        </p:blipFill>
        <p:spPr>
          <a:xfrm>
            <a:off x="819456" y="1330951"/>
            <a:ext cx="5716641" cy="247960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A9B8EB-6CEC-5B11-A27B-6CAAFCCB91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19456" y="3850280"/>
            <a:ext cx="5716641" cy="1177471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de-DE" b="1" dirty="0">
                <a:solidFill>
                  <a:srgbClr val="FF0000"/>
                </a:solidFill>
              </a:rPr>
              <a:t>H</a:t>
            </a:r>
            <a:r>
              <a:rPr lang="de-DE" dirty="0"/>
              <a:t>amburgs </a:t>
            </a:r>
            <a:r>
              <a:rPr lang="de-DE" b="1" dirty="0" err="1">
                <a:solidFill>
                  <a:srgbClr val="FF0000"/>
                </a:solidFill>
              </a:rPr>
              <a:t>A</a:t>
            </a:r>
            <a:r>
              <a:rPr lang="de-DE" dirty="0" err="1"/>
              <a:t>tomic</a:t>
            </a:r>
            <a:r>
              <a:rPr lang="de-DE" dirty="0"/>
              <a:t> Layer </a:t>
            </a:r>
            <a:r>
              <a:rPr lang="de-DE" b="1" dirty="0">
                <a:solidFill>
                  <a:srgbClr val="FF0000"/>
                </a:solidFill>
              </a:rPr>
              <a:t>D</a:t>
            </a:r>
            <a:r>
              <a:rPr lang="de-DE" dirty="0"/>
              <a:t>eposition Instrument </a:t>
            </a:r>
          </a:p>
          <a:p>
            <a:pPr marL="0" indent="0" algn="ctr">
              <a:buNone/>
            </a:pP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="1" dirty="0">
                <a:solidFill>
                  <a:srgbClr val="FF0000"/>
                </a:solidFill>
              </a:rPr>
              <a:t>E</a:t>
            </a:r>
            <a:r>
              <a:rPr lang="de-DE" dirty="0"/>
              <a:t>nhanced </a:t>
            </a:r>
            <a:r>
              <a:rPr lang="de-DE" b="1" dirty="0" err="1">
                <a:solidFill>
                  <a:srgbClr val="FF0000"/>
                </a:solidFill>
              </a:rPr>
              <a:t>S</a:t>
            </a:r>
            <a:r>
              <a:rPr lang="de-DE" dirty="0" err="1"/>
              <a:t>uperconductors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06D18A-5E3E-9C59-FA9D-21D5E221322C}"/>
              </a:ext>
            </a:extLst>
          </p:cNvPr>
          <p:cNvSpPr txBox="1"/>
          <p:nvPr/>
        </p:nvSpPr>
        <p:spPr>
          <a:xfrm>
            <a:off x="209549" y="5118747"/>
            <a:ext cx="690622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Hades was not only the god of the underworld </a:t>
            </a:r>
            <a:r>
              <a:rPr lang="en-US" sz="1600" dirty="0"/>
              <a:t>(not evil)</a:t>
            </a:r>
            <a:r>
              <a:rPr lang="en-US" dirty="0"/>
              <a:t>, but also the keeper of hidden treasures buried deep beneath the surface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A7E040-5D6E-AA3C-DE82-382F9786A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0265" y="1979848"/>
            <a:ext cx="5191175" cy="389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9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8394D-2750-1931-7E6C-18DC4C904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 </a:t>
            </a:r>
            <a:r>
              <a:rPr lang="de-DE" dirty="0" err="1"/>
              <a:t>components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ready</a:t>
            </a:r>
            <a:r>
              <a:rPr lang="de-DE" dirty="0"/>
              <a:t> and PLC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working</a:t>
            </a:r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65D164-100F-5100-5AEC-A77913F8B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461" y="1051672"/>
            <a:ext cx="5047077" cy="3785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C48605-9F72-219E-8DC0-E90606D75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5300" y="1646004"/>
            <a:ext cx="4754656" cy="35659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76C996-60A5-E800-D3AD-165B999A6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165" y="1627632"/>
            <a:ext cx="3481835" cy="44808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CE7D6AF-9E01-A3B3-0F5B-1C487EFDF77F}"/>
              </a:ext>
            </a:extLst>
          </p:cNvPr>
          <p:cNvSpPr txBox="1"/>
          <p:nvPr/>
        </p:nvSpPr>
        <p:spPr>
          <a:xfrm>
            <a:off x="3968496" y="4992624"/>
            <a:ext cx="5804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b="1" dirty="0">
                <a:latin typeface="TheSans UHH" panose="020B0502050302020203" pitchFamily="34" charset="77"/>
              </a:rPr>
              <a:t>Next </a:t>
            </a:r>
            <a:r>
              <a:rPr lang="de-DE" sz="3200" b="1" dirty="0" err="1">
                <a:latin typeface="TheSans UHH" panose="020B0502050302020203" pitchFamily="34" charset="77"/>
              </a:rPr>
              <a:t>step</a:t>
            </a:r>
            <a:r>
              <a:rPr lang="de-DE" sz="3200" b="1" dirty="0">
                <a:latin typeface="TheSans UHH" panose="020B0502050302020203" pitchFamily="34" charset="77"/>
              </a:rPr>
              <a:t>: Check </a:t>
            </a:r>
            <a:r>
              <a:rPr lang="de-DE" sz="3200" b="1" dirty="0" err="1">
                <a:latin typeface="TheSans UHH" panose="020B0502050302020203" pitchFamily="34" charset="77"/>
              </a:rPr>
              <a:t>processes</a:t>
            </a:r>
            <a:r>
              <a:rPr lang="de-DE" sz="3200" b="1" dirty="0">
                <a:latin typeface="TheSans UHH" panose="020B0502050302020203" pitchFamily="34" charset="77"/>
              </a:rPr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2F57D3-B963-4DC5-5AE4-DE2E538F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11.6.2026 | TTC2026 | M. </a:t>
            </a:r>
            <a:r>
              <a:rPr lang="de-DE" dirty="0" err="1"/>
              <a:t>Wenskat</a:t>
            </a:r>
            <a:r>
              <a:rPr lang="de-DE" dirty="0"/>
              <a:t> | </a:t>
            </a:r>
            <a:r>
              <a:rPr lang="de-DE" dirty="0" err="1"/>
              <a:t>ThinFilm</a:t>
            </a:r>
            <a:r>
              <a:rPr lang="de-DE" dirty="0"/>
              <a:t> R&amp;D @ UHH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DFF251-0EEC-D4EE-C20B-1693B2CE0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36A9-44BC-4FAA-B3A4-41E2C550A67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03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B8394D-2750-1931-7E6C-18DC4C904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99C582-A4E7-85E1-A8D0-55B7D3262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6651" y="1511107"/>
            <a:ext cx="4455306" cy="815909"/>
          </a:xfrm>
        </p:spPr>
        <p:txBody>
          <a:bodyPr/>
          <a:lstStyle/>
          <a:p>
            <a:r>
              <a:rPr lang="de-DE" dirty="0"/>
              <a:t>Surface </a:t>
            </a:r>
            <a:r>
              <a:rPr lang="de-DE" dirty="0" err="1"/>
              <a:t>Passivation</a:t>
            </a:r>
            <a:endParaRPr lang="de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A9B8EB-6CEC-5B11-A27B-6CAAFCCB9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1" y="2506133"/>
            <a:ext cx="5851012" cy="2940051"/>
          </a:xfrm>
        </p:spPr>
        <p:txBody>
          <a:bodyPr>
            <a:noAutofit/>
          </a:bodyPr>
          <a:lstStyle/>
          <a:p>
            <a:r>
              <a:rPr lang="de-DE" sz="2000" dirty="0"/>
              <a:t>New </a:t>
            </a:r>
            <a:r>
              <a:rPr lang="de-DE" sz="2000" dirty="0" err="1"/>
              <a:t>tool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tailor</a:t>
            </a:r>
            <a:r>
              <a:rPr lang="de-DE" sz="2000" dirty="0"/>
              <a:t> SRF </a:t>
            </a:r>
            <a:r>
              <a:rPr lang="de-DE" sz="2000" dirty="0" err="1"/>
              <a:t>performance</a:t>
            </a:r>
            <a:endParaRPr lang="de-DE" sz="2000" dirty="0"/>
          </a:p>
          <a:p>
            <a:r>
              <a:rPr lang="de-DE" sz="2000" dirty="0" err="1"/>
              <a:t>Optimizing</a:t>
            </a:r>
            <a:r>
              <a:rPr lang="de-DE" sz="2000" dirty="0"/>
              <a:t> </a:t>
            </a:r>
            <a:r>
              <a:rPr lang="de-DE" sz="2000" dirty="0" err="1"/>
              <a:t>recipes</a:t>
            </a:r>
            <a:r>
              <a:rPr lang="de-DE" sz="2000" dirty="0"/>
              <a:t> </a:t>
            </a:r>
            <a:r>
              <a:rPr lang="de-DE" sz="1600" dirty="0"/>
              <a:t>(</a:t>
            </a:r>
            <a:r>
              <a:rPr lang="de-DE" sz="1600" dirty="0" err="1"/>
              <a:t>materials</a:t>
            </a:r>
            <a:r>
              <a:rPr lang="de-DE" sz="1600" dirty="0"/>
              <a:t>/</a:t>
            </a:r>
            <a:r>
              <a:rPr lang="de-DE" sz="1600" dirty="0" err="1"/>
              <a:t>coating</a:t>
            </a:r>
            <a:r>
              <a:rPr lang="de-DE" sz="1600" dirty="0"/>
              <a:t>/</a:t>
            </a:r>
            <a:r>
              <a:rPr lang="de-DE" sz="1600" dirty="0" err="1"/>
              <a:t>annealing</a:t>
            </a:r>
            <a:r>
              <a:rPr lang="de-DE" sz="1600" dirty="0"/>
              <a:t>)</a:t>
            </a:r>
            <a:endParaRPr lang="de-DE" sz="2000" dirty="0"/>
          </a:p>
          <a:p>
            <a:r>
              <a:rPr lang="de-DE" sz="2000" dirty="0" err="1"/>
              <a:t>Optimizing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what</a:t>
            </a:r>
            <a:r>
              <a:rPr lang="de-DE" sz="2000" dirty="0"/>
              <a:t>:      	                        High 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low</a:t>
            </a:r>
            <a:r>
              <a:rPr lang="de-DE" sz="2000" dirty="0"/>
              <a:t> </a:t>
            </a:r>
            <a:r>
              <a:rPr lang="de-DE" sz="2000" dirty="0" err="1"/>
              <a:t>fields</a:t>
            </a:r>
            <a:r>
              <a:rPr lang="de-DE" sz="2000" dirty="0"/>
              <a:t>? 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it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same? </a:t>
            </a:r>
          </a:p>
          <a:p>
            <a:pPr marL="0" indent="0">
              <a:buNone/>
            </a:pP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→ </a:t>
            </a:r>
            <a:r>
              <a:rPr lang="de-DE" sz="2000" dirty="0" err="1"/>
              <a:t>Studying</a:t>
            </a:r>
            <a:r>
              <a:rPr lang="de-DE" sz="2000" dirty="0"/>
              <a:t> </a:t>
            </a:r>
            <a:r>
              <a:rPr lang="de-DE" sz="2000" dirty="0" err="1"/>
              <a:t>how</a:t>
            </a:r>
            <a:r>
              <a:rPr lang="de-DE" sz="2000" dirty="0"/>
              <a:t> </a:t>
            </a:r>
            <a:r>
              <a:rPr lang="de-DE" sz="2000" dirty="0" err="1"/>
              <a:t>regimes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linked</a:t>
            </a:r>
            <a:r>
              <a:rPr lang="de-DE" sz="2000" dirty="0"/>
              <a:t> </a:t>
            </a:r>
            <a:r>
              <a:rPr lang="de-DE" sz="1600" dirty="0"/>
              <a:t>(RF &amp; material) </a:t>
            </a:r>
          </a:p>
          <a:p>
            <a:endParaRPr lang="de-DE" sz="2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391BB0-EE34-03EE-174E-6A84546F463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304895" y="1511107"/>
            <a:ext cx="4455306" cy="825500"/>
          </a:xfrm>
        </p:spPr>
        <p:txBody>
          <a:bodyPr/>
          <a:lstStyle/>
          <a:p>
            <a:r>
              <a:rPr lang="de-DE" dirty="0" err="1"/>
              <a:t>Superconducting</a:t>
            </a:r>
            <a:r>
              <a:rPr lang="de-DE" dirty="0"/>
              <a:t> Film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D349659-9564-863F-1632-7B3130600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0045" y="2506133"/>
            <a:ext cx="5584136" cy="2940051"/>
          </a:xfrm>
        </p:spPr>
        <p:txBody>
          <a:bodyPr>
            <a:normAutofit/>
          </a:bodyPr>
          <a:lstStyle/>
          <a:p>
            <a:r>
              <a:rPr lang="de-DE" sz="2000" dirty="0"/>
              <a:t>New &amp; </a:t>
            </a:r>
            <a:r>
              <a:rPr lang="de-DE" sz="2000" dirty="0" err="1"/>
              <a:t>unique</a:t>
            </a:r>
            <a:r>
              <a:rPr lang="de-DE" sz="2000" dirty="0"/>
              <a:t> </a:t>
            </a:r>
            <a:r>
              <a:rPr lang="de-DE" sz="2000" b="1" dirty="0"/>
              <a:t>HADES</a:t>
            </a:r>
            <a:r>
              <a:rPr lang="de-DE" sz="2000" dirty="0"/>
              <a:t> </a:t>
            </a:r>
            <a:r>
              <a:rPr lang="de-DE" sz="2000" dirty="0" err="1"/>
              <a:t>system</a:t>
            </a:r>
            <a:r>
              <a:rPr lang="de-DE" sz="2000" dirty="0"/>
              <a:t>                         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de-DE" sz="2000" dirty="0"/>
              <a:t> </a:t>
            </a:r>
            <a:r>
              <a:rPr lang="de-DE" sz="2000" dirty="0" err="1"/>
              <a:t>coat</a:t>
            </a:r>
            <a:r>
              <a:rPr lang="de-DE" sz="2000" dirty="0"/>
              <a:t> </a:t>
            </a:r>
            <a:r>
              <a:rPr lang="de-DE" sz="2000" dirty="0" err="1"/>
              <a:t>cavities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superconducting</a:t>
            </a:r>
            <a:r>
              <a:rPr lang="de-DE" sz="2000" dirty="0"/>
              <a:t> </a:t>
            </a:r>
            <a:r>
              <a:rPr lang="de-DE" sz="2000" dirty="0" err="1"/>
              <a:t>films</a:t>
            </a:r>
            <a:endParaRPr lang="de-DE" sz="2000" dirty="0"/>
          </a:p>
          <a:p>
            <a:r>
              <a:rPr lang="de-DE" sz="2000" dirty="0"/>
              <a:t>Final </a:t>
            </a:r>
            <a:r>
              <a:rPr lang="de-DE" sz="2000" dirty="0" err="1"/>
              <a:t>steps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underway</a:t>
            </a:r>
            <a:r>
              <a:rPr lang="de-DE" sz="2000" dirty="0"/>
              <a:t> …</a:t>
            </a:r>
          </a:p>
          <a:p>
            <a:r>
              <a:rPr lang="de-DE" sz="2000" dirty="0"/>
              <a:t>… </a:t>
            </a:r>
            <a:r>
              <a:rPr lang="de-DE" sz="2000" dirty="0" err="1"/>
              <a:t>first</a:t>
            </a:r>
            <a:r>
              <a:rPr lang="de-DE" sz="2000" dirty="0"/>
              <a:t> </a:t>
            </a:r>
            <a:r>
              <a:rPr lang="de-DE" sz="2000" dirty="0" err="1"/>
              <a:t>coating</a:t>
            </a:r>
            <a:r>
              <a:rPr lang="de-DE" sz="2000" dirty="0"/>
              <a:t> </a:t>
            </a:r>
            <a:r>
              <a:rPr lang="de-DE" sz="2000" dirty="0" err="1"/>
              <a:t>results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b="1" dirty="0"/>
              <a:t>HADES</a:t>
            </a:r>
            <a:r>
              <a:rPr lang="de-DE" sz="2000" dirty="0"/>
              <a:t>                    at </a:t>
            </a:r>
            <a:r>
              <a:rPr lang="de-DE" sz="2000" dirty="0" err="1"/>
              <a:t>thin</a:t>
            </a:r>
            <a:r>
              <a:rPr lang="de-DE" sz="2000" dirty="0"/>
              <a:t> film </a:t>
            </a:r>
            <a:r>
              <a:rPr lang="de-DE" sz="2000" dirty="0" err="1"/>
              <a:t>workshop</a:t>
            </a:r>
            <a:endParaRPr lang="de-DE" sz="2000" dirty="0"/>
          </a:p>
          <a:p>
            <a:endParaRPr lang="de-DE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70C557-7589-D2E1-94A1-9FC159C30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36A9-44BC-4FAA-B3A4-41E2C550A67A}" type="slidenum">
              <a:rPr lang="de-DE" smtClean="0"/>
              <a:t>12</a:t>
            </a:fld>
            <a:endParaRPr lang="de-DE"/>
          </a:p>
        </p:txBody>
      </p:sp>
      <p:pic>
        <p:nvPicPr>
          <p:cNvPr id="6" name="Content Placeholder 15">
            <a:extLst>
              <a:ext uri="{FF2B5EF4-FFF2-40B4-BE49-F238E27FC236}">
                <a16:creationId xmlns:a16="http://schemas.microsoft.com/office/drawing/2014/main" id="{BCB670E7-B0FD-EE16-FF3E-CB6764D22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26"/>
          <a:stretch/>
        </p:blipFill>
        <p:spPr>
          <a:xfrm>
            <a:off x="464892" y="1490402"/>
            <a:ext cx="527839" cy="720000"/>
          </a:xfrm>
          <a:prstGeom prst="rect">
            <a:avLst/>
          </a:prstGeom>
        </p:spPr>
      </p:pic>
      <p:pic>
        <p:nvPicPr>
          <p:cNvPr id="7" name="Content Placeholder 16">
            <a:extLst>
              <a:ext uri="{FF2B5EF4-FFF2-40B4-BE49-F238E27FC236}">
                <a16:creationId xmlns:a16="http://schemas.microsoft.com/office/drawing/2014/main" id="{D5A4884B-EBDD-BFA6-7FFE-53739A727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480045" y="1490402"/>
            <a:ext cx="540000" cy="720000"/>
          </a:xfrm>
          <a:prstGeom prst="rect">
            <a:avLst/>
          </a:prstGeom>
        </p:spPr>
      </p:pic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B071F6D4-6D53-ABBE-C57B-4E9DA0D4E6E7}"/>
              </a:ext>
            </a:extLst>
          </p:cNvPr>
          <p:cNvSpPr txBox="1">
            <a:spLocks/>
          </p:cNvSpPr>
          <p:nvPr/>
        </p:nvSpPr>
        <p:spPr>
          <a:xfrm>
            <a:off x="2130725" y="6222171"/>
            <a:ext cx="8752150" cy="3661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11.6.2026 | TTC2026 | M. </a:t>
            </a:r>
            <a:r>
              <a:rPr lang="de-DE" sz="900" dirty="0" err="1"/>
              <a:t>Wenskat</a:t>
            </a:r>
            <a:r>
              <a:rPr lang="de-DE" sz="900" dirty="0"/>
              <a:t> | </a:t>
            </a:r>
            <a:r>
              <a:rPr lang="de-DE" sz="900" dirty="0" err="1"/>
              <a:t>ThinFilm</a:t>
            </a:r>
            <a:r>
              <a:rPr lang="de-DE" sz="900" dirty="0"/>
              <a:t> R&amp;D @ UHH</a:t>
            </a:r>
          </a:p>
        </p:txBody>
      </p:sp>
    </p:spTree>
    <p:extLst>
      <p:ext uri="{BB962C8B-B14F-4D97-AF65-F5344CB8AC3E}">
        <p14:creationId xmlns:p14="http://schemas.microsoft.com/office/powerpoint/2010/main" val="346755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E9D91-7337-1C4F-3522-8C598EB68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t="13996" r="14415" b="8588"/>
          <a:stretch/>
        </p:blipFill>
        <p:spPr>
          <a:xfrm>
            <a:off x="2186021" y="1037010"/>
            <a:ext cx="9347088" cy="572172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F60A262-1C2F-ECD8-3A45-3DC25323C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great</a:t>
            </a:r>
            <a:r>
              <a:rPr lang="de-DE" dirty="0"/>
              <a:t> </a:t>
            </a:r>
            <a:r>
              <a:rPr lang="de-DE" dirty="0" err="1"/>
              <a:t>team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all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sz="1400" dirty="0"/>
              <a:t> </a:t>
            </a:r>
            <a:endParaRPr lang="de-DE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CAD8C8A-4CE6-4B6C-1A00-8348D2773EC4}"/>
              </a:ext>
            </a:extLst>
          </p:cNvPr>
          <p:cNvSpPr/>
          <p:nvPr/>
        </p:nvSpPr>
        <p:spPr>
          <a:xfrm>
            <a:off x="2186021" y="1037010"/>
            <a:ext cx="9347088" cy="5721728"/>
          </a:xfrm>
          <a:custGeom>
            <a:avLst/>
            <a:gdLst>
              <a:gd name="connsiteX0" fmla="*/ 5801671 w 9347088"/>
              <a:gd name="connsiteY0" fmla="*/ 2700299 h 5721728"/>
              <a:gd name="connsiteX1" fmla="*/ 5382178 w 9347088"/>
              <a:gd name="connsiteY1" fmla="*/ 3148335 h 5721728"/>
              <a:gd name="connsiteX2" fmla="*/ 5801671 w 9347088"/>
              <a:gd name="connsiteY2" fmla="*/ 3596371 h 5721728"/>
              <a:gd name="connsiteX3" fmla="*/ 6221164 w 9347088"/>
              <a:gd name="connsiteY3" fmla="*/ 3148335 h 5721728"/>
              <a:gd name="connsiteX4" fmla="*/ 5801671 w 9347088"/>
              <a:gd name="connsiteY4" fmla="*/ 2700299 h 5721728"/>
              <a:gd name="connsiteX5" fmla="*/ 8096671 w 9347088"/>
              <a:gd name="connsiteY5" fmla="*/ 2544433 h 5721728"/>
              <a:gd name="connsiteX6" fmla="*/ 7677178 w 9347088"/>
              <a:gd name="connsiteY6" fmla="*/ 2992469 h 5721728"/>
              <a:gd name="connsiteX7" fmla="*/ 8096671 w 9347088"/>
              <a:gd name="connsiteY7" fmla="*/ 3440505 h 5721728"/>
              <a:gd name="connsiteX8" fmla="*/ 8516164 w 9347088"/>
              <a:gd name="connsiteY8" fmla="*/ 2992469 h 5721728"/>
              <a:gd name="connsiteX9" fmla="*/ 8096671 w 9347088"/>
              <a:gd name="connsiteY9" fmla="*/ 2544433 h 5721728"/>
              <a:gd name="connsiteX10" fmla="*/ 2423783 w 9347088"/>
              <a:gd name="connsiteY10" fmla="*/ 2526614 h 5721728"/>
              <a:gd name="connsiteX11" fmla="*/ 2004290 w 9347088"/>
              <a:gd name="connsiteY11" fmla="*/ 2974650 h 5721728"/>
              <a:gd name="connsiteX12" fmla="*/ 2423783 w 9347088"/>
              <a:gd name="connsiteY12" fmla="*/ 3422686 h 5721728"/>
              <a:gd name="connsiteX13" fmla="*/ 2843276 w 9347088"/>
              <a:gd name="connsiteY13" fmla="*/ 2974650 h 5721728"/>
              <a:gd name="connsiteX14" fmla="*/ 2423783 w 9347088"/>
              <a:gd name="connsiteY14" fmla="*/ 2526614 h 5721728"/>
              <a:gd name="connsiteX15" fmla="*/ 4764838 w 9347088"/>
              <a:gd name="connsiteY15" fmla="*/ 646398 h 5721728"/>
              <a:gd name="connsiteX16" fmla="*/ 4345345 w 9347088"/>
              <a:gd name="connsiteY16" fmla="*/ 1094434 h 5721728"/>
              <a:gd name="connsiteX17" fmla="*/ 4764838 w 9347088"/>
              <a:gd name="connsiteY17" fmla="*/ 1542470 h 5721728"/>
              <a:gd name="connsiteX18" fmla="*/ 5184331 w 9347088"/>
              <a:gd name="connsiteY18" fmla="*/ 1094434 h 5721728"/>
              <a:gd name="connsiteX19" fmla="*/ 4764838 w 9347088"/>
              <a:gd name="connsiteY19" fmla="*/ 646398 h 5721728"/>
              <a:gd name="connsiteX20" fmla="*/ 8284997 w 9347088"/>
              <a:gd name="connsiteY20" fmla="*/ 484269 h 5721728"/>
              <a:gd name="connsiteX21" fmla="*/ 7865504 w 9347088"/>
              <a:gd name="connsiteY21" fmla="*/ 932305 h 5721728"/>
              <a:gd name="connsiteX22" fmla="*/ 8284997 w 9347088"/>
              <a:gd name="connsiteY22" fmla="*/ 1380341 h 5721728"/>
              <a:gd name="connsiteX23" fmla="*/ 8704490 w 9347088"/>
              <a:gd name="connsiteY23" fmla="*/ 932305 h 5721728"/>
              <a:gd name="connsiteX24" fmla="*/ 8284997 w 9347088"/>
              <a:gd name="connsiteY24" fmla="*/ 484269 h 5721728"/>
              <a:gd name="connsiteX25" fmla="*/ 2895461 w 9347088"/>
              <a:gd name="connsiteY25" fmla="*/ 325296 h 5721728"/>
              <a:gd name="connsiteX26" fmla="*/ 2475968 w 9347088"/>
              <a:gd name="connsiteY26" fmla="*/ 773332 h 5721728"/>
              <a:gd name="connsiteX27" fmla="*/ 2895461 w 9347088"/>
              <a:gd name="connsiteY27" fmla="*/ 1221368 h 5721728"/>
              <a:gd name="connsiteX28" fmla="*/ 3314954 w 9347088"/>
              <a:gd name="connsiteY28" fmla="*/ 773332 h 5721728"/>
              <a:gd name="connsiteX29" fmla="*/ 2895461 w 9347088"/>
              <a:gd name="connsiteY29" fmla="*/ 325296 h 5721728"/>
              <a:gd name="connsiteX30" fmla="*/ 0 w 9347088"/>
              <a:gd name="connsiteY30" fmla="*/ 0 h 5721728"/>
              <a:gd name="connsiteX31" fmla="*/ 9347088 w 9347088"/>
              <a:gd name="connsiteY31" fmla="*/ 0 h 5721728"/>
              <a:gd name="connsiteX32" fmla="*/ 9347088 w 9347088"/>
              <a:gd name="connsiteY32" fmla="*/ 5721728 h 5721728"/>
              <a:gd name="connsiteX33" fmla="*/ 0 w 9347088"/>
              <a:gd name="connsiteY33" fmla="*/ 5721728 h 572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347088" h="5721728">
                <a:moveTo>
                  <a:pt x="5801671" y="2700299"/>
                </a:moveTo>
                <a:cubicBezTo>
                  <a:pt x="5569991" y="2700299"/>
                  <a:pt x="5382178" y="2900892"/>
                  <a:pt x="5382178" y="3148335"/>
                </a:cubicBezTo>
                <a:cubicBezTo>
                  <a:pt x="5382178" y="3395778"/>
                  <a:pt x="5569991" y="3596371"/>
                  <a:pt x="5801671" y="3596371"/>
                </a:cubicBezTo>
                <a:cubicBezTo>
                  <a:pt x="6033351" y="3596371"/>
                  <a:pt x="6221164" y="3395778"/>
                  <a:pt x="6221164" y="3148335"/>
                </a:cubicBezTo>
                <a:cubicBezTo>
                  <a:pt x="6221164" y="2900892"/>
                  <a:pt x="6033351" y="2700299"/>
                  <a:pt x="5801671" y="2700299"/>
                </a:cubicBezTo>
                <a:close/>
                <a:moveTo>
                  <a:pt x="8096671" y="2544433"/>
                </a:moveTo>
                <a:cubicBezTo>
                  <a:pt x="7864991" y="2544433"/>
                  <a:pt x="7677178" y="2745026"/>
                  <a:pt x="7677178" y="2992469"/>
                </a:cubicBezTo>
                <a:cubicBezTo>
                  <a:pt x="7677178" y="3239912"/>
                  <a:pt x="7864991" y="3440505"/>
                  <a:pt x="8096671" y="3440505"/>
                </a:cubicBezTo>
                <a:cubicBezTo>
                  <a:pt x="8328351" y="3440505"/>
                  <a:pt x="8516164" y="3239912"/>
                  <a:pt x="8516164" y="2992469"/>
                </a:cubicBezTo>
                <a:cubicBezTo>
                  <a:pt x="8516164" y="2745026"/>
                  <a:pt x="8328351" y="2544433"/>
                  <a:pt x="8096671" y="2544433"/>
                </a:cubicBezTo>
                <a:close/>
                <a:moveTo>
                  <a:pt x="2423783" y="2526614"/>
                </a:moveTo>
                <a:cubicBezTo>
                  <a:pt x="2192103" y="2526614"/>
                  <a:pt x="2004290" y="2727207"/>
                  <a:pt x="2004290" y="2974650"/>
                </a:cubicBezTo>
                <a:cubicBezTo>
                  <a:pt x="2004290" y="3222093"/>
                  <a:pt x="2192103" y="3422686"/>
                  <a:pt x="2423783" y="3422686"/>
                </a:cubicBezTo>
                <a:cubicBezTo>
                  <a:pt x="2655463" y="3422686"/>
                  <a:pt x="2843276" y="3222093"/>
                  <a:pt x="2843276" y="2974650"/>
                </a:cubicBezTo>
                <a:cubicBezTo>
                  <a:pt x="2843276" y="2727207"/>
                  <a:pt x="2655463" y="2526614"/>
                  <a:pt x="2423783" y="2526614"/>
                </a:cubicBezTo>
                <a:close/>
                <a:moveTo>
                  <a:pt x="4764838" y="646398"/>
                </a:moveTo>
                <a:cubicBezTo>
                  <a:pt x="4533158" y="646398"/>
                  <a:pt x="4345345" y="846991"/>
                  <a:pt x="4345345" y="1094434"/>
                </a:cubicBezTo>
                <a:cubicBezTo>
                  <a:pt x="4345345" y="1341877"/>
                  <a:pt x="4533158" y="1542470"/>
                  <a:pt x="4764838" y="1542470"/>
                </a:cubicBezTo>
                <a:cubicBezTo>
                  <a:pt x="4996518" y="1542470"/>
                  <a:pt x="5184331" y="1341877"/>
                  <a:pt x="5184331" y="1094434"/>
                </a:cubicBezTo>
                <a:cubicBezTo>
                  <a:pt x="5184331" y="846991"/>
                  <a:pt x="4996518" y="646398"/>
                  <a:pt x="4764838" y="646398"/>
                </a:cubicBezTo>
                <a:close/>
                <a:moveTo>
                  <a:pt x="8284997" y="484269"/>
                </a:moveTo>
                <a:cubicBezTo>
                  <a:pt x="8053317" y="484269"/>
                  <a:pt x="7865504" y="684862"/>
                  <a:pt x="7865504" y="932305"/>
                </a:cubicBezTo>
                <a:cubicBezTo>
                  <a:pt x="7865504" y="1179748"/>
                  <a:pt x="8053317" y="1380341"/>
                  <a:pt x="8284997" y="1380341"/>
                </a:cubicBezTo>
                <a:cubicBezTo>
                  <a:pt x="8516677" y="1380341"/>
                  <a:pt x="8704490" y="1179748"/>
                  <a:pt x="8704490" y="932305"/>
                </a:cubicBezTo>
                <a:cubicBezTo>
                  <a:pt x="8704490" y="684862"/>
                  <a:pt x="8516677" y="484269"/>
                  <a:pt x="8284997" y="484269"/>
                </a:cubicBezTo>
                <a:close/>
                <a:moveTo>
                  <a:pt x="2895461" y="325296"/>
                </a:moveTo>
                <a:cubicBezTo>
                  <a:pt x="2663781" y="325296"/>
                  <a:pt x="2475968" y="525889"/>
                  <a:pt x="2475968" y="773332"/>
                </a:cubicBezTo>
                <a:cubicBezTo>
                  <a:pt x="2475968" y="1020775"/>
                  <a:pt x="2663781" y="1221368"/>
                  <a:pt x="2895461" y="1221368"/>
                </a:cubicBezTo>
                <a:cubicBezTo>
                  <a:pt x="3127141" y="1221368"/>
                  <a:pt x="3314954" y="1020775"/>
                  <a:pt x="3314954" y="773332"/>
                </a:cubicBezTo>
                <a:cubicBezTo>
                  <a:pt x="3314954" y="525889"/>
                  <a:pt x="3127141" y="325296"/>
                  <a:pt x="2895461" y="325296"/>
                </a:cubicBezTo>
                <a:close/>
                <a:moveTo>
                  <a:pt x="0" y="0"/>
                </a:moveTo>
                <a:lnTo>
                  <a:pt x="9347088" y="0"/>
                </a:lnTo>
                <a:lnTo>
                  <a:pt x="9347088" y="5721728"/>
                </a:lnTo>
                <a:lnTo>
                  <a:pt x="0" y="5721728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sz="1600" dirty="0">
              <a:solidFill>
                <a:schemeClr val="bg1"/>
              </a:solidFill>
              <a:latin typeface="TheSans UHH" panose="020B0502050302020203" pitchFamily="34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44BFA9-1D35-B33E-5AB3-7B3D0E899676}"/>
              </a:ext>
            </a:extLst>
          </p:cNvPr>
          <p:cNvSpPr txBox="1"/>
          <p:nvPr/>
        </p:nvSpPr>
        <p:spPr>
          <a:xfrm>
            <a:off x="7072941" y="4638911"/>
            <a:ext cx="1850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TheSans UHH" panose="020B0502050302020203" pitchFamily="34" charset="77"/>
              </a:rPr>
              <a:t>Cornelius Martens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  <a:latin typeface="TheSans UHH" panose="020B0502050302020203" pitchFamily="34" charset="77"/>
              </a:rPr>
              <a:t>Engineer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1668B4-DE6A-CD59-DADC-65F49EAC9DFC}"/>
              </a:ext>
            </a:extLst>
          </p:cNvPr>
          <p:cNvSpPr txBox="1"/>
          <p:nvPr/>
        </p:nvSpPr>
        <p:spPr>
          <a:xfrm>
            <a:off x="9342087" y="4477515"/>
            <a:ext cx="1850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TheSans UHH" panose="020B0502050302020203" pitchFamily="34" charset="77"/>
              </a:rPr>
              <a:t>Wolfgang Hillert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  <a:latin typeface="TheSans UHH" panose="020B0502050302020203" pitchFamily="34" charset="77"/>
              </a:rPr>
              <a:t>Professor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BC460B-CFE8-D1D5-26E9-CDEBF8985E0A}"/>
              </a:ext>
            </a:extLst>
          </p:cNvPr>
          <p:cNvSpPr txBox="1"/>
          <p:nvPr/>
        </p:nvSpPr>
        <p:spPr>
          <a:xfrm>
            <a:off x="8870784" y="2361153"/>
            <a:ext cx="2920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bg1"/>
                </a:solidFill>
                <a:latin typeface="TheSans UHH" panose="020B0502050302020203" pitchFamily="34" charset="77"/>
              </a:rPr>
              <a:t>Isabel Gonzalez Diaz-Palacio</a:t>
            </a:r>
          </a:p>
          <a:p>
            <a:pPr algn="ctr"/>
            <a:r>
              <a:rPr lang="de-DE" sz="1600" i="1" dirty="0" err="1">
                <a:solidFill>
                  <a:schemeClr val="bg1"/>
                </a:solidFill>
                <a:latin typeface="TheSans UHH" panose="020B0502050302020203" pitchFamily="34" charset="77"/>
              </a:rPr>
              <a:t>moved</a:t>
            </a:r>
            <a:r>
              <a:rPr lang="de-DE" sz="1600" i="1" dirty="0">
                <a:solidFill>
                  <a:schemeClr val="bg1"/>
                </a:solidFill>
                <a:latin typeface="TheSans UHH" panose="020B0502050302020203" pitchFamily="34" charset="77"/>
              </a:rPr>
              <a:t> </a:t>
            </a:r>
            <a:r>
              <a:rPr lang="de-DE" sz="1600" i="1" dirty="0" err="1">
                <a:solidFill>
                  <a:schemeClr val="bg1"/>
                </a:solidFill>
                <a:latin typeface="TheSans UHH" panose="020B0502050302020203" pitchFamily="34" charset="77"/>
              </a:rPr>
              <a:t>to</a:t>
            </a:r>
            <a:r>
              <a:rPr lang="de-DE" sz="1600" i="1" dirty="0">
                <a:solidFill>
                  <a:schemeClr val="bg1"/>
                </a:solidFill>
                <a:latin typeface="TheSans UHH" panose="020B0502050302020203" pitchFamily="34" charset="77"/>
              </a:rPr>
              <a:t> </a:t>
            </a:r>
            <a:r>
              <a:rPr lang="de-DE" sz="1600" i="1" dirty="0" err="1">
                <a:solidFill>
                  <a:schemeClr val="bg1"/>
                </a:solidFill>
                <a:latin typeface="TheSans UHH" panose="020B0502050302020203" pitchFamily="34" charset="77"/>
              </a:rPr>
              <a:t>industry</a:t>
            </a:r>
            <a:endParaRPr lang="de-DE" sz="1600" i="1" dirty="0">
              <a:solidFill>
                <a:schemeClr val="bg1"/>
              </a:solidFill>
              <a:latin typeface="TheSans UHH" panose="020B0502050302020203" pitchFamily="34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26B624-A318-1288-4E61-265C8495752B}"/>
              </a:ext>
            </a:extLst>
          </p:cNvPr>
          <p:cNvSpPr txBox="1"/>
          <p:nvPr/>
        </p:nvSpPr>
        <p:spPr>
          <a:xfrm>
            <a:off x="3594645" y="2223564"/>
            <a:ext cx="2920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 err="1">
                <a:solidFill>
                  <a:schemeClr val="bg1"/>
                </a:solidFill>
                <a:latin typeface="TheSans UHH" panose="020B0502050302020203" pitchFamily="34" charset="77"/>
              </a:rPr>
              <a:t>Getnet</a:t>
            </a:r>
            <a:r>
              <a:rPr lang="de-DE" sz="1600" i="1" dirty="0">
                <a:solidFill>
                  <a:schemeClr val="bg1"/>
                </a:solidFill>
                <a:latin typeface="TheSans UHH" panose="020B0502050302020203" pitchFamily="34" charset="77"/>
              </a:rPr>
              <a:t> </a:t>
            </a:r>
            <a:r>
              <a:rPr lang="de-DE" sz="1600" i="1" dirty="0" err="1">
                <a:solidFill>
                  <a:schemeClr val="bg1"/>
                </a:solidFill>
                <a:latin typeface="TheSans UHH" panose="020B0502050302020203" pitchFamily="34" charset="77"/>
              </a:rPr>
              <a:t>Deyu</a:t>
            </a:r>
            <a:endParaRPr lang="de-DE" sz="1600" i="1" dirty="0">
              <a:solidFill>
                <a:schemeClr val="bg1"/>
              </a:solidFill>
              <a:latin typeface="TheSans UHH" panose="020B0502050302020203" pitchFamily="34" charset="77"/>
            </a:endParaRPr>
          </a:p>
          <a:p>
            <a:pPr algn="ctr"/>
            <a:r>
              <a:rPr lang="de-DE" sz="1600" i="1" dirty="0" err="1">
                <a:solidFill>
                  <a:schemeClr val="bg1"/>
                </a:solidFill>
                <a:latin typeface="TheSans UHH" panose="020B0502050302020203" pitchFamily="34" charset="77"/>
              </a:rPr>
              <a:t>moved</a:t>
            </a:r>
            <a:r>
              <a:rPr lang="de-DE" sz="1600" i="1" dirty="0">
                <a:solidFill>
                  <a:schemeClr val="bg1"/>
                </a:solidFill>
                <a:latin typeface="TheSans UHH" panose="020B0502050302020203" pitchFamily="34" charset="77"/>
              </a:rPr>
              <a:t> </a:t>
            </a:r>
            <a:r>
              <a:rPr lang="de-DE" sz="1600" i="1" dirty="0" err="1">
                <a:solidFill>
                  <a:schemeClr val="bg1"/>
                </a:solidFill>
                <a:latin typeface="TheSans UHH" panose="020B0502050302020203" pitchFamily="34" charset="77"/>
              </a:rPr>
              <a:t>to</a:t>
            </a:r>
            <a:r>
              <a:rPr lang="de-DE" sz="1600" i="1" dirty="0">
                <a:solidFill>
                  <a:schemeClr val="bg1"/>
                </a:solidFill>
                <a:latin typeface="TheSans UHH" panose="020B0502050302020203" pitchFamily="34" charset="77"/>
              </a:rPr>
              <a:t> </a:t>
            </a:r>
            <a:r>
              <a:rPr lang="de-DE" sz="1600" i="1" dirty="0" err="1">
                <a:solidFill>
                  <a:schemeClr val="bg1"/>
                </a:solidFill>
                <a:latin typeface="TheSans UHH" panose="020B0502050302020203" pitchFamily="34" charset="77"/>
              </a:rPr>
              <a:t>industry</a:t>
            </a:r>
            <a:endParaRPr lang="de-DE" sz="1600" i="1" dirty="0">
              <a:solidFill>
                <a:schemeClr val="bg1"/>
              </a:solidFill>
              <a:latin typeface="TheSans UHH" panose="020B0502050302020203" pitchFamily="34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516915-8B87-A349-0B0D-11791AFE031C}"/>
              </a:ext>
            </a:extLst>
          </p:cNvPr>
          <p:cNvSpPr txBox="1"/>
          <p:nvPr/>
        </p:nvSpPr>
        <p:spPr>
          <a:xfrm>
            <a:off x="5448655" y="2556599"/>
            <a:ext cx="2920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TheSans UHH" panose="020B0502050302020203" pitchFamily="34" charset="77"/>
              </a:rPr>
              <a:t>Lea </a:t>
            </a:r>
            <a:r>
              <a:rPr lang="de-DE" sz="1600" dirty="0" err="1">
                <a:solidFill>
                  <a:schemeClr val="bg1"/>
                </a:solidFill>
                <a:latin typeface="TheSans UHH" panose="020B0502050302020203" pitchFamily="34" charset="77"/>
              </a:rPr>
              <a:t>Preece</a:t>
            </a:r>
            <a:endParaRPr lang="de-DE" sz="1600" dirty="0">
              <a:solidFill>
                <a:schemeClr val="bg1"/>
              </a:solidFill>
              <a:latin typeface="TheSans UHH" panose="020B0502050302020203" pitchFamily="34" charset="77"/>
            </a:endParaRPr>
          </a:p>
          <a:p>
            <a:pPr algn="ctr"/>
            <a:r>
              <a:rPr lang="de-DE" sz="1600" dirty="0">
                <a:solidFill>
                  <a:schemeClr val="bg1"/>
                </a:solidFill>
                <a:latin typeface="TheSans UHH" panose="020B0502050302020203" pitchFamily="34" charset="77"/>
              </a:rPr>
              <a:t>PhD Student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20DFE7-6BB4-23A1-19CE-CFC8B1F9C88B}"/>
              </a:ext>
            </a:extLst>
          </p:cNvPr>
          <p:cNvSpPr txBox="1"/>
          <p:nvPr/>
        </p:nvSpPr>
        <p:spPr>
          <a:xfrm>
            <a:off x="2360305" y="5824895"/>
            <a:ext cx="184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>
                <a:solidFill>
                  <a:schemeClr val="bg1"/>
                </a:solidFill>
                <a:latin typeface="TheSans UHH" panose="020B0502050302020203" pitchFamily="34" charset="77"/>
              </a:rPr>
              <a:t>Rakshith</a:t>
            </a:r>
            <a:r>
              <a:rPr lang="de-DE" sz="1600" dirty="0">
                <a:solidFill>
                  <a:schemeClr val="bg1"/>
                </a:solidFill>
                <a:latin typeface="TheSans UHH" panose="020B0502050302020203" pitchFamily="34" charset="77"/>
              </a:rPr>
              <a:t> Venugopal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  <a:latin typeface="TheSans UHH" panose="020B0502050302020203" pitchFamily="34" charset="77"/>
              </a:rPr>
              <a:t>PhD Student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03882A1-43A9-AFB1-13DD-A0CBD8A2C24A}"/>
              </a:ext>
            </a:extLst>
          </p:cNvPr>
          <p:cNvSpPr>
            <a:spLocks noChangeAspect="1"/>
          </p:cNvSpPr>
          <p:nvPr/>
        </p:nvSpPr>
        <p:spPr>
          <a:xfrm>
            <a:off x="2388204" y="2616982"/>
            <a:ext cx="1052945" cy="118439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EE37A9C-65A0-0CEB-8B74-49EFD0E9D47F}"/>
              </a:ext>
            </a:extLst>
          </p:cNvPr>
          <p:cNvSpPr txBox="1"/>
          <p:nvPr/>
        </p:nvSpPr>
        <p:spPr>
          <a:xfrm>
            <a:off x="2152676" y="3801376"/>
            <a:ext cx="152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TheSans UHH" panose="020B0502050302020203" pitchFamily="34" charset="77"/>
              </a:rPr>
              <a:t>Lasse Koch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  <a:latin typeface="TheSans UHH" panose="020B0502050302020203" pitchFamily="34" charset="77"/>
              </a:rPr>
              <a:t>MSc</a:t>
            </a:r>
            <a:r>
              <a:rPr lang="de-DE" sz="1600" dirty="0">
                <a:solidFill>
                  <a:schemeClr val="bg1"/>
                </a:solidFill>
                <a:latin typeface="TheSans UHH" panose="020B0502050302020203" pitchFamily="34" charset="77"/>
              </a:rPr>
              <a:t> Student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C4D68FB-C8CD-FC78-3AF2-8FB03FF4DF2D}"/>
              </a:ext>
            </a:extLst>
          </p:cNvPr>
          <p:cNvSpPr/>
          <p:nvPr/>
        </p:nvSpPr>
        <p:spPr>
          <a:xfrm>
            <a:off x="2635395" y="4629358"/>
            <a:ext cx="1291380" cy="113708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02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B283-8469-2CAA-D53F-9D995632D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67" y="1295724"/>
            <a:ext cx="5975781" cy="2092111"/>
          </a:xfrm>
        </p:spPr>
        <p:txBody>
          <a:bodyPr/>
          <a:lstStyle/>
          <a:p>
            <a:r>
              <a:rPr lang="de-DE" sz="2400" b="0" dirty="0">
                <a:latin typeface="+mn-lt"/>
              </a:rPr>
              <a:t>▪ </a:t>
            </a:r>
            <a:r>
              <a:rPr lang="de-DE" sz="2400" b="0" dirty="0" err="1">
                <a:latin typeface="+mn-lt"/>
              </a:rPr>
              <a:t>to</a:t>
            </a:r>
            <a:r>
              <a:rPr lang="de-DE" sz="2400" b="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you</a:t>
            </a:r>
            <a:r>
              <a:rPr lang="de-DE" sz="2400" b="0" dirty="0">
                <a:latin typeface="+mn-lt"/>
              </a:rPr>
              <a:t> </a:t>
            </a:r>
            <a:r>
              <a:rPr lang="de-DE" sz="2400" b="0" dirty="0" err="1">
                <a:latin typeface="+mn-lt"/>
              </a:rPr>
              <a:t>for</a:t>
            </a:r>
            <a:r>
              <a:rPr lang="de-DE" sz="2400" b="0" dirty="0">
                <a:latin typeface="+mn-lt"/>
              </a:rPr>
              <a:t> </a:t>
            </a:r>
            <a:r>
              <a:rPr lang="de-DE" sz="2400" b="0" dirty="0" err="1">
                <a:latin typeface="+mn-lt"/>
              </a:rPr>
              <a:t>listening</a:t>
            </a:r>
            <a:r>
              <a:rPr lang="de-DE" sz="2400" b="0" dirty="0">
                <a:latin typeface="+mn-lt"/>
              </a:rPr>
              <a:t> / </a:t>
            </a:r>
            <a:r>
              <a:rPr lang="de-DE" sz="2400" b="0" dirty="0" err="1">
                <a:latin typeface="+mn-lt"/>
              </a:rPr>
              <a:t>your</a:t>
            </a:r>
            <a:r>
              <a:rPr lang="de-DE" sz="2400" b="0" dirty="0">
                <a:latin typeface="+mn-lt"/>
              </a:rPr>
              <a:t> </a:t>
            </a:r>
            <a:r>
              <a:rPr lang="de-DE" sz="2400" b="0" dirty="0" err="1">
                <a:latin typeface="+mn-lt"/>
              </a:rPr>
              <a:t>patience</a:t>
            </a:r>
            <a:br>
              <a:rPr lang="de-DE" sz="2400" b="0" dirty="0">
                <a:latin typeface="+mn-lt"/>
              </a:rPr>
            </a:br>
            <a:r>
              <a:rPr lang="de-DE" sz="2400" b="0" dirty="0">
                <a:latin typeface="+mn-lt"/>
              </a:rPr>
              <a:t>▪ </a:t>
            </a:r>
            <a:r>
              <a:rPr lang="de-DE" sz="2400" b="0" dirty="0" err="1">
                <a:latin typeface="+mn-lt"/>
              </a:rPr>
              <a:t>to</a:t>
            </a:r>
            <a:r>
              <a:rPr lang="de-DE" sz="2400" b="0" dirty="0">
                <a:latin typeface="+mn-lt"/>
              </a:rPr>
              <a:t> </a:t>
            </a:r>
            <a:r>
              <a:rPr lang="de-DE" sz="2400" b="0" dirty="0" err="1">
                <a:latin typeface="+mn-lt"/>
              </a:rPr>
              <a:t>the</a:t>
            </a:r>
            <a:r>
              <a:rPr lang="de-DE" sz="2400" b="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conveners</a:t>
            </a:r>
            <a:r>
              <a:rPr lang="de-DE" sz="2400" b="0" dirty="0">
                <a:latin typeface="+mn-lt"/>
              </a:rPr>
              <a:t> </a:t>
            </a:r>
            <a:r>
              <a:rPr lang="de-DE" sz="2400" b="0" dirty="0" err="1">
                <a:latin typeface="+mn-lt"/>
              </a:rPr>
              <a:t>to</a:t>
            </a:r>
            <a:r>
              <a:rPr lang="de-DE" sz="2400" b="0" dirty="0">
                <a:latin typeface="+mn-lt"/>
              </a:rPr>
              <a:t> </a:t>
            </a:r>
            <a:r>
              <a:rPr lang="de-DE" sz="2400" b="0" dirty="0" err="1">
                <a:latin typeface="+mn-lt"/>
              </a:rPr>
              <a:t>invite</a:t>
            </a:r>
            <a:r>
              <a:rPr lang="de-DE" sz="2400" b="0" dirty="0">
                <a:latin typeface="+mn-lt"/>
              </a:rPr>
              <a:t> </a:t>
            </a:r>
            <a:r>
              <a:rPr lang="de-DE" sz="2400" b="0" dirty="0" err="1">
                <a:latin typeface="+mn-lt"/>
              </a:rPr>
              <a:t>me</a:t>
            </a:r>
            <a:br>
              <a:rPr lang="de-DE" sz="2400" b="0" dirty="0">
                <a:latin typeface="+mn-lt"/>
              </a:rPr>
            </a:br>
            <a:r>
              <a:rPr lang="de-DE" sz="2400" b="0" dirty="0">
                <a:latin typeface="+mn-lt"/>
              </a:rPr>
              <a:t>▪ </a:t>
            </a:r>
            <a:r>
              <a:rPr lang="de-DE" sz="2400" b="0" dirty="0" err="1">
                <a:latin typeface="+mn-lt"/>
              </a:rPr>
              <a:t>to</a:t>
            </a:r>
            <a:r>
              <a:rPr lang="de-DE" sz="2400" b="0" dirty="0">
                <a:latin typeface="+mn-lt"/>
              </a:rPr>
              <a:t> </a:t>
            </a:r>
            <a:r>
              <a:rPr lang="de-DE" sz="2400" dirty="0">
                <a:latin typeface="+mn-lt"/>
              </a:rPr>
              <a:t>BMFTR</a:t>
            </a:r>
            <a:r>
              <a:rPr lang="de-DE" sz="2400" b="0" dirty="0">
                <a:latin typeface="+mn-lt"/>
              </a:rPr>
              <a:t> </a:t>
            </a:r>
            <a:r>
              <a:rPr lang="de-DE" sz="2400" b="0" dirty="0" err="1">
                <a:latin typeface="+mn-lt"/>
              </a:rPr>
              <a:t>for</a:t>
            </a:r>
            <a:r>
              <a:rPr lang="de-DE" sz="2400" b="0" dirty="0">
                <a:latin typeface="+mn-lt"/>
              </a:rPr>
              <a:t> </a:t>
            </a:r>
            <a:r>
              <a:rPr lang="de-DE" sz="2400" b="0" dirty="0" err="1">
                <a:latin typeface="+mn-lt"/>
              </a:rPr>
              <a:t>funding</a:t>
            </a:r>
            <a:br>
              <a:rPr lang="de-DE" sz="2400" b="0" dirty="0">
                <a:latin typeface="+mn-lt"/>
              </a:rPr>
            </a:br>
            <a:r>
              <a:rPr lang="de-DE" sz="2400" b="0" dirty="0">
                <a:latin typeface="+mn-lt"/>
              </a:rPr>
              <a:t>▪ </a:t>
            </a:r>
            <a:r>
              <a:rPr lang="de-DE" sz="2400" b="0" dirty="0" err="1">
                <a:latin typeface="+mn-lt"/>
              </a:rPr>
              <a:t>to</a:t>
            </a:r>
            <a:r>
              <a:rPr lang="de-DE" sz="2400" b="0" dirty="0">
                <a:latin typeface="+mn-lt"/>
              </a:rPr>
              <a:t> </a:t>
            </a:r>
            <a:r>
              <a:rPr lang="de-DE" sz="2400" b="0" dirty="0" err="1">
                <a:latin typeface="+mn-lt"/>
              </a:rPr>
              <a:t>the</a:t>
            </a:r>
            <a:r>
              <a:rPr lang="de-DE" sz="2400" b="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team</a:t>
            </a:r>
            <a:r>
              <a:rPr lang="de-DE" sz="2400" b="0" dirty="0">
                <a:latin typeface="+mn-lt"/>
              </a:rPr>
              <a:t>  </a:t>
            </a:r>
            <a:br>
              <a:rPr lang="de-DE" sz="2400" b="0" dirty="0">
                <a:latin typeface="+mn-lt"/>
              </a:rPr>
            </a:br>
            <a:endParaRPr lang="de-DE" sz="2400" b="0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260D0-5488-FF1B-58C3-74959BDC1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819" y="536625"/>
            <a:ext cx="6103277" cy="769441"/>
          </a:xfrm>
        </p:spPr>
        <p:txBody>
          <a:bodyPr/>
          <a:lstStyle/>
          <a:p>
            <a:r>
              <a:rPr lang="de-DE" sz="4400" b="1" dirty="0" err="1">
                <a:solidFill>
                  <a:srgbClr val="FF0000"/>
                </a:solidFill>
              </a:rPr>
              <a:t>Thanks</a:t>
            </a:r>
            <a:r>
              <a:rPr lang="de-DE" sz="44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8" name="Textfeld 4">
            <a:extLst>
              <a:ext uri="{FF2B5EF4-FFF2-40B4-BE49-F238E27FC236}">
                <a16:creationId xmlns:a16="http://schemas.microsoft.com/office/drawing/2014/main" id="{0CBD317B-E21D-DF2C-5F31-4F70D2EA3EC3}"/>
              </a:ext>
            </a:extLst>
          </p:cNvPr>
          <p:cNvSpPr txBox="1"/>
          <p:nvPr/>
        </p:nvSpPr>
        <p:spPr>
          <a:xfrm>
            <a:off x="8964386" y="646339"/>
            <a:ext cx="1318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err="1">
                <a:latin typeface="Cooper Black" panose="0208090404030B020404" pitchFamily="18" charset="0"/>
              </a:rPr>
              <a:t>Questions</a:t>
            </a:r>
            <a:r>
              <a:rPr lang="de-DE" sz="1600" dirty="0">
                <a:latin typeface="Cooper Black" panose="0208090404030B020404" pitchFamily="18" charset="0"/>
              </a:rPr>
              <a:t>?</a:t>
            </a:r>
          </a:p>
        </p:txBody>
      </p:sp>
      <p:pic>
        <p:nvPicPr>
          <p:cNvPr id="9" name="Picture 4" descr="https://i.pinimg.com/originals/de/6a/0e/de6a0eec4cb6d8e56ec1d59687e6b418.gif">
            <a:extLst>
              <a:ext uri="{FF2B5EF4-FFF2-40B4-BE49-F238E27FC236}">
                <a16:creationId xmlns:a16="http://schemas.microsoft.com/office/drawing/2014/main" id="{CC668846-837E-647B-623C-8C1E00C49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719" y="1030400"/>
            <a:ext cx="45339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342BF8EB-FE13-882F-0EB5-FBD624BC5D3D}"/>
              </a:ext>
            </a:extLst>
          </p:cNvPr>
          <p:cNvSpPr txBox="1">
            <a:spLocks/>
          </p:cNvSpPr>
          <p:nvPr/>
        </p:nvSpPr>
        <p:spPr>
          <a:xfrm>
            <a:off x="2511755" y="5746509"/>
            <a:ext cx="3360205" cy="1021715"/>
          </a:xfrm>
          <a:prstGeom prst="rect">
            <a:avLst/>
          </a:prstGeom>
        </p:spPr>
        <p:txBody>
          <a:bodyPr/>
          <a:lstStyle>
            <a:lvl1pPr marL="304792" indent="-304792" algn="l" defTabSz="121917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tx2"/>
              </a:buClr>
              <a:buFont typeface="Wingdings" pitchFamily="2" charset="2"/>
              <a:buChar char="§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100000"/>
              </a:lnSpc>
              <a:spcBef>
                <a:spcPts val="667"/>
              </a:spcBef>
              <a:buClr>
                <a:schemeClr val="tx2"/>
              </a:buClr>
              <a:buFont typeface="Wingdings" pitchFamily="2" charset="2"/>
              <a:buChar char="§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100000"/>
              </a:lnSpc>
              <a:spcBef>
                <a:spcPts val="667"/>
              </a:spcBef>
              <a:buClr>
                <a:schemeClr val="tx2"/>
              </a:buClr>
              <a:buFont typeface="Wingdings" pitchFamily="2" charset="2"/>
              <a:buChar char="§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100000"/>
              </a:lnSpc>
              <a:spcBef>
                <a:spcPts val="667"/>
              </a:spcBef>
              <a:buClr>
                <a:schemeClr val="tx2"/>
              </a:buClr>
              <a:buFont typeface="Wingdings" pitchFamily="2" charset="2"/>
              <a:buChar char="§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100000"/>
              </a:lnSpc>
              <a:spcBef>
                <a:spcPts val="667"/>
              </a:spcBef>
              <a:buClr>
                <a:schemeClr val="tx2"/>
              </a:buClr>
              <a:buFont typeface="Wingdings" pitchFamily="2" charset="2"/>
              <a:buChar char="§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dirty="0"/>
              <a:t>Marc </a:t>
            </a:r>
            <a:r>
              <a:rPr lang="de-DE" sz="1400" dirty="0" err="1"/>
              <a:t>Wenskat</a:t>
            </a:r>
            <a:r>
              <a:rPr lang="de-DE" sz="1400" dirty="0"/>
              <a:t> / MSL</a:t>
            </a:r>
          </a:p>
          <a:p>
            <a:pPr marL="0" indent="0">
              <a:buNone/>
            </a:pPr>
            <a:r>
              <a:rPr lang="de-DE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marc.wenskat@desy.de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080559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181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064B482-6EAF-413A-AFDF-4217721DA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TLS can exist in one of two energetically similar configurations.</a:t>
            </a:r>
          </a:p>
          <a:p>
            <a:r>
              <a:rPr lang="en-US" dirty="0"/>
              <a:t>These configurations are modelled as two minima in a double-well potential which are separated by a barrier.</a:t>
            </a:r>
          </a:p>
          <a:p>
            <a:r>
              <a:rPr lang="en-US" dirty="0"/>
              <a:t>At sufficiently low temperatures, thermal activation over the barrier is suppressed and the dynamics are governed by quantum tunneling through the barrier.</a:t>
            </a:r>
          </a:p>
          <a:p>
            <a:r>
              <a:rPr lang="en-US" dirty="0"/>
              <a:t>In general, the system couples to applied electric fields in such a way that transitions can be driven between the states.</a:t>
            </a:r>
          </a:p>
          <a:p>
            <a:r>
              <a:rPr lang="en-US" dirty="0"/>
              <a:t>Due to the multiple/random arrangements, an ensemble of TLS is characterized by a wide distribution of potential barrier heights and thus spans a large range of switching rates and </a:t>
            </a:r>
            <a:r>
              <a:rPr lang="en-US" dirty="0" err="1"/>
              <a:t>eigenenergies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4C7A36-C90B-41BA-90F3-AB4B549C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Two</a:t>
            </a:r>
            <a:r>
              <a:rPr lang="de-DE" dirty="0"/>
              <a:t>-Level System: </a:t>
            </a:r>
            <a:r>
              <a:rPr lang="de-DE" dirty="0" err="1"/>
              <a:t>Assumptions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155F92-C108-47D6-A16D-4CF3B5A12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06" t="36094" r="38973" b="10707"/>
          <a:stretch/>
        </p:blipFill>
        <p:spPr>
          <a:xfrm>
            <a:off x="8688288" y="1509184"/>
            <a:ext cx="3382334" cy="302952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6204FCB-1FE6-43AA-A5E6-CAF91606B9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1" t="20586" r="34175" b="18519"/>
          <a:stretch/>
        </p:blipFill>
        <p:spPr>
          <a:xfrm>
            <a:off x="8608368" y="4555718"/>
            <a:ext cx="3307751" cy="207145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55778FE-2823-40AD-A7E0-9F009FD7D674}"/>
              </a:ext>
            </a:extLst>
          </p:cNvPr>
          <p:cNvSpPr/>
          <p:nvPr/>
        </p:nvSpPr>
        <p:spPr>
          <a:xfrm>
            <a:off x="344406" y="6519446"/>
            <a:ext cx="64535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[Müller, Clemens, Jared H. Cole, and Jürgen </a:t>
            </a:r>
            <a:r>
              <a:rPr lang="de-DE" sz="8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Lisenfeld</a:t>
            </a:r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Reports on Progress in Physics 82.12 (2019): 124501.]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9C3C50-B2A6-7B7A-4E8C-08BA8A873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11.6.2026 | TTC2026 | M. </a:t>
            </a:r>
            <a:r>
              <a:rPr lang="de-DE" dirty="0" err="1"/>
              <a:t>Wenskat</a:t>
            </a:r>
            <a:r>
              <a:rPr lang="de-DE" dirty="0"/>
              <a:t> | </a:t>
            </a:r>
            <a:r>
              <a:rPr lang="de-DE" dirty="0" err="1"/>
              <a:t>ThinFilm</a:t>
            </a:r>
            <a:r>
              <a:rPr lang="de-DE" dirty="0"/>
              <a:t> R&amp;D @ UHH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F2457C-F5D1-CD02-E926-3B2053015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36A9-44BC-4FAA-B3A4-41E2C550A67A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3106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064B482-6EAF-413A-AFDF-4217721DA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9184"/>
            <a:ext cx="11492345" cy="3937001"/>
          </a:xfrm>
        </p:spPr>
        <p:txBody>
          <a:bodyPr/>
          <a:lstStyle/>
          <a:p>
            <a:r>
              <a:rPr lang="en-US" dirty="0"/>
              <a:t>When TLS couple through an electric dipole moment </a:t>
            </a:r>
            <a:r>
              <a:rPr lang="en-US" i="1" dirty="0"/>
              <a:t>d</a:t>
            </a:r>
            <a:r>
              <a:rPr lang="en-US" dirty="0"/>
              <a:t> to oscillating electric fields, they can resonantly absorb energy </a:t>
            </a:r>
            <a:r>
              <a:rPr lang="en-US" sz="1200" dirty="0"/>
              <a:t>(and give rise to dielectric loss)</a:t>
            </a:r>
            <a:r>
              <a:rPr lang="en-US" dirty="0"/>
              <a:t>.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4C7A36-C90B-41BA-90F3-AB4B549C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Rabi-</a:t>
            </a:r>
            <a:r>
              <a:rPr lang="de-DE" dirty="0" err="1"/>
              <a:t>Oscillation</a:t>
            </a:r>
            <a:endParaRPr lang="de-DE" dirty="0"/>
          </a:p>
        </p:txBody>
      </p:sp>
      <p:pic>
        <p:nvPicPr>
          <p:cNvPr id="1030" name="Picture 6" descr="https://upload.wikimedia.org/wikipedia/commons/thumb/0/0a/Ts_atomspectrum.svg/206px-Ts_atomspectrum.svg.png">
            <a:extLst>
              <a:ext uri="{FF2B5EF4-FFF2-40B4-BE49-F238E27FC236}">
                <a16:creationId xmlns:a16="http://schemas.microsoft.com/office/drawing/2014/main" id="{E2CB6DA9-6B53-4873-9A84-D1B3595DD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486025"/>
            <a:ext cx="2953134" cy="305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F3BA96B-AC6A-48AF-BCDC-701B33A17E98}"/>
              </a:ext>
            </a:extLst>
          </p:cNvPr>
          <p:cNvSpPr txBox="1"/>
          <p:nvPr/>
        </p:nvSpPr>
        <p:spPr>
          <a:xfrm>
            <a:off x="3475182" y="2678545"/>
            <a:ext cx="82850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>
                <a:latin typeface="TheSans UHH" panose="020B0502050302020203" pitchFamily="34" charset="77"/>
              </a:rPr>
              <a:t>Probability</a:t>
            </a:r>
            <a:r>
              <a:rPr lang="de-DE" sz="1600" dirty="0">
                <a:latin typeface="TheSans UHH" panose="020B0502050302020203" pitchFamily="34" charset="77"/>
              </a:rPr>
              <a:t> P </a:t>
            </a:r>
            <a:r>
              <a:rPr lang="de-DE" sz="1600" dirty="0" err="1">
                <a:latin typeface="TheSans UHH" panose="020B0502050302020203" pitchFamily="34" charset="77"/>
              </a:rPr>
              <a:t>to</a:t>
            </a:r>
            <a:r>
              <a:rPr lang="de-DE" sz="1600" dirty="0">
                <a:latin typeface="TheSans UHH" panose="020B0502050302020203" pitchFamily="34" charset="77"/>
              </a:rPr>
              <a:t> find TLS in </a:t>
            </a:r>
            <a:r>
              <a:rPr lang="de-DE" sz="1600" dirty="0" err="1">
                <a:latin typeface="TheSans UHH" panose="020B0502050302020203" pitchFamily="34" charset="77"/>
              </a:rPr>
              <a:t>excited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state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is</a:t>
            </a:r>
            <a:r>
              <a:rPr lang="de-DE" sz="1600" dirty="0">
                <a:latin typeface="TheSans UHH" panose="020B0502050302020203" pitchFamily="34" charset="77"/>
              </a:rPr>
              <a:t> proportional </a:t>
            </a:r>
            <a:r>
              <a:rPr lang="de-DE" sz="1600" dirty="0" err="1">
                <a:latin typeface="TheSans UHH" panose="020B0502050302020203" pitchFamily="34" charset="77"/>
              </a:rPr>
              <a:t>to</a:t>
            </a:r>
            <a:r>
              <a:rPr lang="de-DE" sz="1600" dirty="0">
                <a:latin typeface="TheSans UHH" panose="020B0502050302020203" pitchFamily="34" charset="77"/>
              </a:rPr>
              <a:t> sin²(</a:t>
            </a:r>
            <a:r>
              <a:rPr lang="el-GR" sz="1600" i="1" dirty="0">
                <a:latin typeface="TheSans UHH" panose="020B0502050302020203" pitchFamily="34" charset="77"/>
              </a:rPr>
              <a:t>Ω</a:t>
            </a:r>
            <a:r>
              <a:rPr lang="de-DE" sz="1600" i="1" baseline="-25000" dirty="0" err="1">
                <a:latin typeface="TheSans UHH" panose="020B0502050302020203" pitchFamily="34" charset="77"/>
              </a:rPr>
              <a:t>Rabi</a:t>
            </a:r>
            <a:r>
              <a:rPr lang="de-DE" sz="1600" i="1" dirty="0" err="1">
                <a:latin typeface="TheSans UHH" panose="020B0502050302020203" pitchFamily="34" charset="77"/>
              </a:rPr>
              <a:t>t</a:t>
            </a:r>
            <a:r>
              <a:rPr lang="de-DE" sz="1600" dirty="0">
                <a:latin typeface="TheSans UHH" panose="020B0502050302020203" pitchFamily="34" charset="77"/>
              </a:rPr>
              <a:t>/2)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600" dirty="0">
              <a:latin typeface="TheSans UHH" panose="020B0502050302020203" pitchFamily="34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600" dirty="0">
              <a:latin typeface="TheSans UHH" panose="020B0502050302020203" pitchFamily="34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600" dirty="0">
              <a:latin typeface="TheSans UHH" panose="020B0502050302020203" pitchFamily="34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600" dirty="0">
              <a:latin typeface="TheSans UHH" panose="020B0502050302020203" pitchFamily="34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600" dirty="0">
              <a:latin typeface="TheSans UHH" panose="020B0502050302020203" pitchFamily="34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600" dirty="0">
              <a:latin typeface="TheSans UHH" panose="020B0502050302020203" pitchFamily="34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600" dirty="0">
              <a:latin typeface="TheSans UHH" panose="020B0502050302020203" pitchFamily="34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600" dirty="0">
              <a:latin typeface="TheSans UHH" panose="020B0502050302020203" pitchFamily="34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600" dirty="0">
              <a:latin typeface="TheSans UHH" panose="020B0502050302020203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9B2941B-9B35-4D36-B428-4D3B7D1664EB}"/>
                  </a:ext>
                </a:extLst>
              </p:cNvPr>
              <p:cNvSpPr txBox="1"/>
              <p:nvPr/>
            </p:nvSpPr>
            <p:spPr>
              <a:xfrm>
                <a:off x="8136920" y="3333944"/>
                <a:ext cx="1508746" cy="5312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𝑅𝑎𝑏𝑖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de-DE" sz="1600" dirty="0">
                  <a:latin typeface="TheSans UHH" panose="020B0502050302020203" pitchFamily="34" charset="77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9B2941B-9B35-4D36-B428-4D3B7D166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6920" y="3333944"/>
                <a:ext cx="1508746" cy="5312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6" name="Picture 12" descr="The transition probabilities $P$ between the energy states of a two-level quantum system when external driving fields with frequencies $k_\RR = \omega_\RR$ and $k_\RR=1.1\omega_\RR$ are applied, respectively. The corresponding relative detunings are $\RD = 0$ and $\RD = 1$, respectively. The amplitudes of the driving fields are $A_\RR=0.1\omega_\RR$ in both cases.">
            <a:extLst>
              <a:ext uri="{FF2B5EF4-FFF2-40B4-BE49-F238E27FC236}">
                <a16:creationId xmlns:a16="http://schemas.microsoft.com/office/drawing/2014/main" id="{7651501A-D681-4026-B679-EE9EFED7E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26" y="3131126"/>
            <a:ext cx="4432900" cy="281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0D5C1D5-AC24-D7C7-88F7-40068CC42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11.6.2026 | TTC2026 | M. Wenskat | ThinFilm R&amp;D @ UHH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7AC089-06BC-7558-FF20-1EE0AE138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36A9-44BC-4FAA-B3A4-41E2C550A67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7328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064B482-6EAF-413A-AFDF-4217721DA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9184"/>
            <a:ext cx="11328400" cy="4512925"/>
          </a:xfrm>
        </p:spPr>
        <p:txBody>
          <a:bodyPr>
            <a:normAutofit/>
          </a:bodyPr>
          <a:lstStyle/>
          <a:p>
            <a:r>
              <a:rPr lang="de-DE" sz="2000" dirty="0">
                <a:latin typeface="TheSans UHH" panose="020B0502050302020203"/>
              </a:rPr>
              <a:t>In </a:t>
            </a:r>
            <a:r>
              <a:rPr lang="de-DE" sz="2000" dirty="0" err="1">
                <a:latin typeface="TheSans UHH" panose="020B0502050302020203"/>
              </a:rPr>
              <a:t>order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to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get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into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excited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state</a:t>
            </a:r>
            <a:r>
              <a:rPr lang="de-DE" sz="2000" dirty="0">
                <a:latin typeface="TheSans UHH" panose="020B0502050302020203"/>
              </a:rPr>
              <a:t>, </a:t>
            </a:r>
            <a:r>
              <a:rPr lang="de-DE" sz="2000" dirty="0" err="1">
                <a:latin typeface="TheSans UHH" panose="020B0502050302020203"/>
              </a:rPr>
              <a:t>the</a:t>
            </a:r>
            <a:r>
              <a:rPr lang="de-DE" sz="2000" dirty="0">
                <a:latin typeface="TheSans UHH" panose="020B0502050302020203"/>
              </a:rPr>
              <a:t> TLS </a:t>
            </a:r>
            <a:r>
              <a:rPr lang="de-DE" sz="2000" dirty="0" err="1">
                <a:latin typeface="TheSans UHH" panose="020B0502050302020203"/>
              </a:rPr>
              <a:t>needs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to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be</a:t>
            </a:r>
            <a:r>
              <a:rPr lang="de-DE" sz="2000" dirty="0">
                <a:latin typeface="TheSans UHH" panose="020B0502050302020203"/>
              </a:rPr>
              <a:t> in </a:t>
            </a:r>
            <a:r>
              <a:rPr lang="de-DE" sz="2000" dirty="0" err="1">
                <a:latin typeface="TheSans UHH" panose="020B0502050302020203"/>
              </a:rPr>
              <a:t>its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ground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state</a:t>
            </a:r>
            <a:r>
              <a:rPr lang="de-DE" sz="2000" dirty="0">
                <a:latin typeface="TheSans UHH" panose="020B0502050302020203"/>
              </a:rPr>
              <a:t>. </a:t>
            </a:r>
            <a:r>
              <a:rPr lang="de-DE" sz="2000" dirty="0" err="1">
                <a:latin typeface="TheSans UHH" panose="020B0502050302020203"/>
              </a:rPr>
              <a:t>If</a:t>
            </a:r>
            <a:r>
              <a:rPr lang="de-DE" sz="2000" dirty="0">
                <a:latin typeface="TheSans UHH" panose="020B0502050302020203"/>
              </a:rPr>
              <a:t> all TLS </a:t>
            </a:r>
            <a:r>
              <a:rPr lang="de-DE" sz="2000" dirty="0" err="1">
                <a:latin typeface="TheSans UHH" panose="020B0502050302020203"/>
              </a:rPr>
              <a:t>are</a:t>
            </a:r>
            <a:r>
              <a:rPr lang="de-DE" sz="2000" dirty="0">
                <a:latin typeface="TheSans UHH" panose="020B0502050302020203"/>
              </a:rPr>
              <a:t> in </a:t>
            </a:r>
            <a:r>
              <a:rPr lang="de-DE" sz="2000" dirty="0" err="1">
                <a:latin typeface="TheSans UHH" panose="020B0502050302020203"/>
              </a:rPr>
              <a:t>the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excited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state</a:t>
            </a:r>
            <a:r>
              <a:rPr lang="de-DE" sz="2000" dirty="0">
                <a:latin typeface="TheSans UHH" panose="020B0502050302020203"/>
              </a:rPr>
              <a:t>, </a:t>
            </a:r>
            <a:r>
              <a:rPr lang="de-DE" sz="2000" dirty="0" err="1">
                <a:latin typeface="TheSans UHH" panose="020B0502050302020203"/>
              </a:rPr>
              <a:t>no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absorption</a:t>
            </a:r>
            <a:r>
              <a:rPr lang="de-DE" sz="2000" dirty="0">
                <a:latin typeface="TheSans UHH" panose="020B0502050302020203"/>
              </a:rPr>
              <a:t> and </a:t>
            </a:r>
            <a:r>
              <a:rPr lang="de-DE" sz="2000" dirty="0" err="1">
                <a:latin typeface="TheSans UHH" panose="020B0502050302020203"/>
              </a:rPr>
              <a:t>hence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no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losses</a:t>
            </a:r>
            <a:r>
              <a:rPr lang="de-DE" sz="2000" dirty="0">
                <a:latin typeface="TheSans UHH" panose="020B0502050302020203"/>
              </a:rPr>
              <a:t>.</a:t>
            </a:r>
          </a:p>
          <a:p>
            <a:r>
              <a:rPr lang="de-DE" sz="2000" dirty="0" err="1">
                <a:latin typeface="TheSans UHH" panose="020B0502050302020203"/>
              </a:rPr>
              <a:t>When</a:t>
            </a:r>
            <a:r>
              <a:rPr lang="de-DE" sz="2000" dirty="0">
                <a:latin typeface="TheSans UHH" panose="020B0502050302020203"/>
              </a:rPr>
              <a:t> a TLS </a:t>
            </a:r>
            <a:r>
              <a:rPr lang="de-DE" sz="2000" dirty="0" err="1">
                <a:latin typeface="TheSans UHH" panose="020B0502050302020203"/>
              </a:rPr>
              <a:t>is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driven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above</a:t>
            </a:r>
            <a:r>
              <a:rPr lang="de-DE" sz="2000" dirty="0">
                <a:latin typeface="TheSans UHH" panose="020B0502050302020203"/>
              </a:rPr>
              <a:t> a </a:t>
            </a:r>
            <a:r>
              <a:rPr lang="de-DE" sz="2000" dirty="0" err="1">
                <a:latin typeface="TheSans UHH" panose="020B0502050302020203"/>
              </a:rPr>
              <a:t>certain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critical</a:t>
            </a:r>
            <a:r>
              <a:rPr lang="de-DE" sz="2000" dirty="0">
                <a:latin typeface="TheSans UHH" panose="020B0502050302020203"/>
              </a:rPr>
              <a:t> power </a:t>
            </a:r>
            <a:r>
              <a:rPr lang="de-DE" sz="2000" i="1" dirty="0" err="1">
                <a:latin typeface="TheSans UHH" panose="020B0502050302020203"/>
              </a:rPr>
              <a:t>P</a:t>
            </a:r>
            <a:r>
              <a:rPr lang="de-DE" sz="2000" i="1" baseline="-25000" dirty="0" err="1">
                <a:latin typeface="TheSans UHH" panose="020B0502050302020203"/>
              </a:rPr>
              <a:t>c</a:t>
            </a:r>
            <a:r>
              <a:rPr lang="de-DE" sz="2000" baseline="-25000" dirty="0">
                <a:latin typeface="TheSans UHH" panose="020B0502050302020203"/>
              </a:rPr>
              <a:t> </a:t>
            </a:r>
            <a:r>
              <a:rPr lang="de-DE" sz="2000" dirty="0">
                <a:latin typeface="TheSans UHH" panose="020B0502050302020203"/>
              </a:rPr>
              <a:t>,</a:t>
            </a:r>
            <a:r>
              <a:rPr lang="de-DE" sz="2000" baseline="-25000" dirty="0">
                <a:latin typeface="TheSans UHH" panose="020B0502050302020203"/>
              </a:rPr>
              <a:t> </a:t>
            </a:r>
            <a:r>
              <a:rPr lang="el-GR" sz="2000" i="1" dirty="0">
                <a:latin typeface="TheSans UHH" panose="020B0502050302020203" pitchFamily="34" charset="77"/>
              </a:rPr>
              <a:t>Ω</a:t>
            </a:r>
            <a:r>
              <a:rPr lang="de-DE" sz="2000" i="1" baseline="-25000" dirty="0">
                <a:latin typeface="TheSans UHH" panose="020B0502050302020203"/>
              </a:rPr>
              <a:t>Rabi </a:t>
            </a:r>
            <a:r>
              <a:rPr lang="de-DE" sz="2000" dirty="0">
                <a:latin typeface="TheSans UHH" panose="020B0502050302020203"/>
              </a:rPr>
              <a:t>will </a:t>
            </a:r>
            <a:r>
              <a:rPr lang="de-DE" sz="2000" dirty="0" err="1">
                <a:latin typeface="TheSans UHH" panose="020B0502050302020203"/>
              </a:rPr>
              <a:t>be</a:t>
            </a:r>
            <a:r>
              <a:rPr lang="de-DE" sz="2000" dirty="0">
                <a:latin typeface="TheSans UHH" panose="020B0502050302020203"/>
              </a:rPr>
              <a:t> larger </a:t>
            </a:r>
            <a:r>
              <a:rPr lang="de-DE" sz="2000" dirty="0" err="1">
                <a:latin typeface="TheSans UHH" panose="020B0502050302020203"/>
              </a:rPr>
              <a:t>than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the</a:t>
            </a:r>
            <a:r>
              <a:rPr lang="de-DE" sz="2000" dirty="0">
                <a:latin typeface="TheSans UHH" panose="020B0502050302020203"/>
              </a:rPr>
              <a:t> TLS </a:t>
            </a:r>
            <a:r>
              <a:rPr lang="de-DE" sz="2000" dirty="0" err="1">
                <a:latin typeface="TheSans UHH" panose="020B0502050302020203"/>
              </a:rPr>
              <a:t>loss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rates</a:t>
            </a:r>
            <a:r>
              <a:rPr lang="de-DE" sz="2000" dirty="0">
                <a:latin typeface="TheSans UHH" panose="020B0502050302020203"/>
              </a:rPr>
              <a:t> </a:t>
            </a:r>
          </a:p>
          <a:p>
            <a:endParaRPr lang="de-DE" sz="2000" baseline="-25000" dirty="0">
              <a:latin typeface="TheSans UHH" panose="020B0502050302020203"/>
            </a:endParaRPr>
          </a:p>
          <a:p>
            <a:r>
              <a:rPr lang="de-DE" sz="2000" dirty="0" err="1">
                <a:latin typeface="TheSans UHH" panose="020B0502050302020203"/>
              </a:rPr>
              <a:t>If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the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excitation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happens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faster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than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the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decay</a:t>
            </a:r>
            <a:r>
              <a:rPr lang="de-DE" sz="2000" dirty="0">
                <a:latin typeface="TheSans UHH" panose="020B0502050302020203"/>
              </a:rPr>
              <a:t> (</a:t>
            </a:r>
            <a:r>
              <a:rPr lang="de-DE" sz="2000" i="1" dirty="0" err="1">
                <a:latin typeface="TheSans UHH" panose="020B0502050302020203"/>
              </a:rPr>
              <a:t>P</a:t>
            </a:r>
            <a:r>
              <a:rPr lang="de-DE" sz="2000" i="1" baseline="-25000" dirty="0" err="1">
                <a:latin typeface="TheSans UHH" panose="020B0502050302020203"/>
              </a:rPr>
              <a:t>f</a:t>
            </a:r>
            <a:r>
              <a:rPr lang="de-DE" sz="2000" dirty="0">
                <a:latin typeface="TheSans UHH" panose="020B0502050302020203"/>
              </a:rPr>
              <a:t>&gt;</a:t>
            </a:r>
            <a:r>
              <a:rPr lang="de-DE" sz="2000" i="1" dirty="0" err="1">
                <a:latin typeface="TheSans UHH" panose="020B0502050302020203"/>
              </a:rPr>
              <a:t>P</a:t>
            </a:r>
            <a:r>
              <a:rPr lang="de-DE" sz="2000" i="1" baseline="-25000" dirty="0" err="1">
                <a:latin typeface="TheSans UHH" panose="020B0502050302020203"/>
              </a:rPr>
              <a:t>c</a:t>
            </a:r>
            <a:r>
              <a:rPr lang="de-DE" sz="2000" dirty="0">
                <a:latin typeface="TheSans UHH" panose="020B0502050302020203"/>
              </a:rPr>
              <a:t>), </a:t>
            </a:r>
            <a:r>
              <a:rPr lang="de-DE" sz="2000" dirty="0" err="1">
                <a:latin typeface="TheSans UHH" panose="020B0502050302020203"/>
              </a:rPr>
              <a:t>we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saturate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the</a:t>
            </a:r>
            <a:r>
              <a:rPr lang="de-DE" sz="2000" dirty="0">
                <a:latin typeface="TheSans UHH" panose="020B0502050302020203"/>
              </a:rPr>
              <a:t> </a:t>
            </a:r>
            <a:r>
              <a:rPr lang="de-DE" sz="2000" dirty="0" err="1">
                <a:latin typeface="TheSans UHH" panose="020B0502050302020203"/>
              </a:rPr>
              <a:t>losses</a:t>
            </a:r>
            <a:endParaRPr lang="de-DE" sz="2000" baseline="-25000" dirty="0">
              <a:latin typeface="TheSans UHH" panose="020B0502050302020203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24C7A36-C90B-41BA-90F3-AB4B549CC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Power </a:t>
            </a:r>
            <a:r>
              <a:rPr lang="de-DE" dirty="0" err="1"/>
              <a:t>dependent</a:t>
            </a:r>
            <a:r>
              <a:rPr lang="de-DE" dirty="0"/>
              <a:t> </a:t>
            </a:r>
            <a:r>
              <a:rPr lang="de-DE" dirty="0" err="1"/>
              <a:t>losses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4FC2A8EA-5848-4AA0-BAAF-1644ABC64F20}"/>
                  </a:ext>
                </a:extLst>
              </p:cNvPr>
              <p:cNvSpPr txBox="1"/>
              <p:nvPr/>
            </p:nvSpPr>
            <p:spPr>
              <a:xfrm>
                <a:off x="4534897" y="2781907"/>
                <a:ext cx="3122205" cy="6345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𝑅𝑎𝑏𝑖</m:t>
                          </m:r>
                        </m:sub>
                      </m:sSub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de-DE" sz="1600" dirty="0">
                  <a:latin typeface="TheSans UHH" panose="020B0502050302020203" pitchFamily="34" charset="77"/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4FC2A8EA-5848-4AA0-BAAF-1644ABC64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897" y="2781907"/>
                <a:ext cx="3122205" cy="634533"/>
              </a:xfrm>
              <a:prstGeom prst="rect">
                <a:avLst/>
              </a:prstGeom>
              <a:blipFill>
                <a:blip r:embed="rId2"/>
                <a:stretch>
                  <a:fillRect b="-9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CE541125-5ADC-4ED8-9A42-86F9AACBABD1}"/>
                  </a:ext>
                </a:extLst>
              </p:cNvPr>
              <p:cNvSpPr txBox="1"/>
              <p:nvPr/>
            </p:nvSpPr>
            <p:spPr>
              <a:xfrm>
                <a:off x="2817090" y="4111563"/>
                <a:ext cx="6264538" cy="15073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𝑡𝑎𝑛</m:t>
                      </m:r>
                      <m:sSub>
                        <m:sSub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𝑇𝐿𝑆</m:t>
                          </m:r>
                        </m:sub>
                      </m:sSub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𝑡𝑎𝑛h</m:t>
                          </m:r>
                          <m:d>
                            <m:d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𝑅𝑎𝑏𝑖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de-DE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de-DE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de-DE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e-D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de-DE" sz="20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000" i="1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de-D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de-DE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2000" i="1">
                          <a:latin typeface="Cambria Math" panose="02040503050406030204" pitchFamily="18" charset="0"/>
                        </a:rPr>
                        <m:t>𝑡𝑎𝑛</m:t>
                      </m:r>
                      <m:sSub>
                        <m:sSub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de-DE" sz="2000" dirty="0">
                  <a:latin typeface="TheSans UHH" panose="020B0502050302020203" pitchFamily="34" charset="77"/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CE541125-5ADC-4ED8-9A42-86F9AACBA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090" y="4111563"/>
                <a:ext cx="6264538" cy="15073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FBC24904-05DF-4092-9F06-EA3F451F59C5}"/>
              </a:ext>
            </a:extLst>
          </p:cNvPr>
          <p:cNvSpPr txBox="1"/>
          <p:nvPr/>
        </p:nvSpPr>
        <p:spPr>
          <a:xfrm>
            <a:off x="9372587" y="4588232"/>
            <a:ext cx="2477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TheSans UHH" panose="020B0502050302020203" pitchFamily="34" charset="77"/>
              </a:rPr>
              <a:t>Single </a:t>
            </a:r>
            <a:r>
              <a:rPr lang="de-DE" sz="1200" dirty="0" err="1">
                <a:latin typeface="TheSans UHH" panose="020B0502050302020203" pitchFamily="34" charset="77"/>
              </a:rPr>
              <a:t>species</a:t>
            </a:r>
            <a:r>
              <a:rPr lang="de-DE" sz="1200" dirty="0">
                <a:latin typeface="TheSans UHH" panose="020B0502050302020203" pitchFamily="34" charset="77"/>
              </a:rPr>
              <a:t>, non-</a:t>
            </a:r>
            <a:r>
              <a:rPr lang="de-DE" sz="1200" dirty="0" err="1">
                <a:latin typeface="TheSans UHH" panose="020B0502050302020203" pitchFamily="34" charset="77"/>
              </a:rPr>
              <a:t>interacting</a:t>
            </a:r>
            <a:r>
              <a:rPr lang="de-DE" sz="1200" dirty="0">
                <a:latin typeface="TheSans UHH" panose="020B0502050302020203" pitchFamily="34" charset="77"/>
              </a:rPr>
              <a:t> TLS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7EC45BD-0D48-4C9A-8664-ED83CEB758D9}"/>
              </a:ext>
            </a:extLst>
          </p:cNvPr>
          <p:cNvSpPr/>
          <p:nvPr/>
        </p:nvSpPr>
        <p:spPr>
          <a:xfrm>
            <a:off x="344406" y="6519446"/>
            <a:ext cx="64535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[Müller, Clemens, Jared H. Cole, and Jürgen </a:t>
            </a:r>
            <a:r>
              <a:rPr lang="de-DE" sz="8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Lisenfeld</a:t>
            </a:r>
            <a:r>
              <a:rPr lang="de-DE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Reports on Progress in Physics 82.12 (2019): 124501.]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CC6AC-1DEA-AA6E-8236-D57E00A43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11.6.2026 | TTC2026 | M. Wenskat | ThinFilm R&amp;D @ UHH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BA15F-55D2-7279-DBCC-24FFD843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36A9-44BC-4FAA-B3A4-41E2C550A67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8861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774DC-1A63-2EE9-EAA0-09F0DBD2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choice</a:t>
            </a:r>
            <a:r>
              <a:rPr lang="de-DE" dirty="0"/>
              <a:t>: </a:t>
            </a:r>
            <a:r>
              <a:rPr lang="de-DE" dirty="0" err="1"/>
              <a:t>Atomic</a:t>
            </a:r>
            <a:r>
              <a:rPr lang="de-DE" dirty="0"/>
              <a:t> Layer Deposition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64361-698F-10DE-5EE6-93150269A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99" y="1509184"/>
            <a:ext cx="11760201" cy="3937001"/>
          </a:xfrm>
        </p:spPr>
        <p:txBody>
          <a:bodyPr/>
          <a:lstStyle/>
          <a:p>
            <a:r>
              <a:rPr lang="en-US" dirty="0"/>
              <a:t>Self-limited growth process with high conformity &amp; thickness control “independent” of geometry</a:t>
            </a:r>
          </a:p>
          <a:p>
            <a:r>
              <a:rPr lang="en-US" dirty="0"/>
              <a:t>At a price of slow growth rate and not all materials possible (e.g. no Nb</a:t>
            </a:r>
            <a:r>
              <a:rPr lang="en-US" baseline="-25000" dirty="0"/>
              <a:t>3</a:t>
            </a:r>
            <a:r>
              <a:rPr lang="en-US" dirty="0"/>
              <a:t>Sn)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5C3C40FE-FF50-4F3D-537C-EB7D7923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2875" y="6153346"/>
            <a:ext cx="877325" cy="366183"/>
          </a:xfrm>
        </p:spPr>
        <p:txBody>
          <a:bodyPr/>
          <a:lstStyle/>
          <a:p>
            <a:fld id="{1CD44E76-E6FB-42D8-BBBB-9B9CDDFCE597}" type="slidenum">
              <a:rPr lang="de-DE" smtClean="0"/>
              <a:t>2</a:t>
            </a:fld>
            <a:endParaRPr lang="de-DE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62B0C7A-227C-7D0D-4CE6-C5E78AEA6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0725" y="6153347"/>
            <a:ext cx="8752150" cy="366183"/>
          </a:xfrm>
        </p:spPr>
        <p:txBody>
          <a:bodyPr/>
          <a:lstStyle/>
          <a:p>
            <a:r>
              <a:rPr lang="de-DE"/>
              <a:t>11.6.2026 | TTC2026 | M. Wenskat | ThinFilm R&amp;D @ UHH</a:t>
            </a:r>
          </a:p>
        </p:txBody>
      </p:sp>
      <p:grpSp>
        <p:nvGrpSpPr>
          <p:cNvPr id="7" name="Gruppieren 4">
            <a:extLst>
              <a:ext uri="{FF2B5EF4-FFF2-40B4-BE49-F238E27FC236}">
                <a16:creationId xmlns:a16="http://schemas.microsoft.com/office/drawing/2014/main" id="{DFA26AEF-7C17-2770-997E-DDDB94460AB4}"/>
              </a:ext>
            </a:extLst>
          </p:cNvPr>
          <p:cNvGrpSpPr/>
          <p:nvPr/>
        </p:nvGrpSpPr>
        <p:grpSpPr>
          <a:xfrm>
            <a:off x="284529" y="2716634"/>
            <a:ext cx="4896544" cy="3065566"/>
            <a:chOff x="179512" y="1563638"/>
            <a:chExt cx="4896544" cy="3065566"/>
          </a:xfrm>
        </p:grpSpPr>
        <p:grpSp>
          <p:nvGrpSpPr>
            <p:cNvPr id="8" name="Gruppieren 19">
              <a:extLst>
                <a:ext uri="{FF2B5EF4-FFF2-40B4-BE49-F238E27FC236}">
                  <a16:creationId xmlns:a16="http://schemas.microsoft.com/office/drawing/2014/main" id="{2AC5D073-D730-13D1-DF19-5867C0DF65AB}"/>
                </a:ext>
              </a:extLst>
            </p:cNvPr>
            <p:cNvGrpSpPr/>
            <p:nvPr/>
          </p:nvGrpSpPr>
          <p:grpSpPr>
            <a:xfrm>
              <a:off x="179512" y="1563638"/>
              <a:ext cx="4896544" cy="3065566"/>
              <a:chOff x="179512" y="1563638"/>
              <a:chExt cx="4896544" cy="3065566"/>
            </a:xfrm>
          </p:grpSpPr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A3CF714A-105B-D1CB-0BF0-164D7EA67980}"/>
                  </a:ext>
                </a:extLst>
              </p:cNvPr>
              <p:cNvSpPr/>
              <p:nvPr/>
            </p:nvSpPr>
            <p:spPr>
              <a:xfrm>
                <a:off x="3196909" y="4373984"/>
                <a:ext cx="1879147" cy="21399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algn="r" defTabSz="457200">
                  <a:lnSpc>
                    <a:spcPct val="100000"/>
                  </a:lnSpc>
                </a:pPr>
                <a:r>
                  <a:rPr lang="es-ES" sz="800" b="0" strike="noStrike" spc="-1" dirty="0">
                    <a:solidFill>
                      <a:schemeClr val="dk1"/>
                    </a:solidFill>
                    <a:latin typeface="TheSans UHH"/>
                  </a:rPr>
                  <a:t>[L. Mai, DOI: 10.13154/294-7658 (2020)]</a:t>
                </a:r>
                <a:endParaRPr lang="de-DE" sz="8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grpSp>
            <p:nvGrpSpPr>
              <p:cNvPr id="11" name="Gruppieren 18">
                <a:extLst>
                  <a:ext uri="{FF2B5EF4-FFF2-40B4-BE49-F238E27FC236}">
                    <a16:creationId xmlns:a16="http://schemas.microsoft.com/office/drawing/2014/main" id="{4FC25627-9E56-B580-6D01-663FF94F3B9D}"/>
                  </a:ext>
                </a:extLst>
              </p:cNvPr>
              <p:cNvGrpSpPr/>
              <p:nvPr/>
            </p:nvGrpSpPr>
            <p:grpSpPr>
              <a:xfrm>
                <a:off x="179512" y="1563638"/>
                <a:ext cx="4784926" cy="3065566"/>
                <a:chOff x="108097" y="1563638"/>
                <a:chExt cx="4784926" cy="3065566"/>
              </a:xfrm>
            </p:grpSpPr>
            <p:sp>
              <p:nvSpPr>
                <p:cNvPr id="12" name="Textfeld 7">
                  <a:extLst>
                    <a:ext uri="{FF2B5EF4-FFF2-40B4-BE49-F238E27FC236}">
                      <a16:creationId xmlns:a16="http://schemas.microsoft.com/office/drawing/2014/main" id="{FDC13507-6A37-5C21-8244-204B0B682308}"/>
                    </a:ext>
                  </a:extLst>
                </p:cNvPr>
                <p:cNvSpPr txBox="1"/>
                <p:nvPr/>
              </p:nvSpPr>
              <p:spPr>
                <a:xfrm>
                  <a:off x="108097" y="1563638"/>
                  <a:ext cx="3911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spc="-1" dirty="0">
                      <a:solidFill>
                        <a:srgbClr val="003560"/>
                      </a:solidFill>
                    </a:rPr>
                    <a:t>Al Precursor</a:t>
                  </a:r>
                  <a:endParaRPr lang="en-US" sz="1600" spc="-1" baseline="-25000" dirty="0">
                    <a:solidFill>
                      <a:srgbClr val="003560"/>
                    </a:solidFill>
                  </a:endParaRPr>
                </a:p>
              </p:txBody>
            </p:sp>
            <p:sp>
              <p:nvSpPr>
                <p:cNvPr id="13" name="Textfeld 8">
                  <a:extLst>
                    <a:ext uri="{FF2B5EF4-FFF2-40B4-BE49-F238E27FC236}">
                      <a16:creationId xmlns:a16="http://schemas.microsoft.com/office/drawing/2014/main" id="{835701BF-385D-42AF-67CA-8620F938A0B1}"/>
                    </a:ext>
                  </a:extLst>
                </p:cNvPr>
                <p:cNvSpPr txBox="1"/>
                <p:nvPr/>
              </p:nvSpPr>
              <p:spPr>
                <a:xfrm>
                  <a:off x="845220" y="4290650"/>
                  <a:ext cx="24374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spc="-1" dirty="0">
                      <a:solidFill>
                        <a:srgbClr val="8DAE0E"/>
                      </a:solidFill>
                    </a:rPr>
                    <a:t>H</a:t>
                  </a:r>
                  <a:r>
                    <a:rPr lang="en-US" sz="1600" spc="-1" baseline="-25000" dirty="0">
                      <a:solidFill>
                        <a:srgbClr val="8DAE0E"/>
                      </a:solidFill>
                    </a:rPr>
                    <a:t>2</a:t>
                  </a:r>
                  <a:r>
                    <a:rPr lang="en-US" sz="1600" spc="-1" dirty="0">
                      <a:solidFill>
                        <a:srgbClr val="8DAE0E"/>
                      </a:solidFill>
                    </a:rPr>
                    <a:t>O</a:t>
                  </a:r>
                  <a:endParaRPr lang="en-US" sz="1600" spc="-1" baseline="-25000" dirty="0">
                    <a:solidFill>
                      <a:srgbClr val="8DAE0E"/>
                    </a:solidFill>
                  </a:endParaRPr>
                </a:p>
              </p:txBody>
            </p:sp>
            <p:pic>
              <p:nvPicPr>
                <p:cNvPr id="14" name="Grafik 16" descr="Ein Bild, das Screenshot, Text, Diagramm, Design enthält.&#10;&#10;KI-generierte Inhalte können fehlerhaft sein.">
                  <a:extLst>
                    <a:ext uri="{FF2B5EF4-FFF2-40B4-BE49-F238E27FC236}">
                      <a16:creationId xmlns:a16="http://schemas.microsoft.com/office/drawing/2014/main" id="{A30ECB82-8A38-85B7-44EA-4B38D8CD49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23528" y="1851670"/>
                  <a:ext cx="4569495" cy="2501025"/>
                </a:xfrm>
                <a:prstGeom prst="rect">
                  <a:avLst/>
                </a:prstGeom>
              </p:spPr>
            </p:pic>
          </p:grpSp>
        </p:grpSp>
        <p:sp>
          <p:nvSpPr>
            <p:cNvPr id="9" name="Textfeld 9">
              <a:extLst>
                <a:ext uri="{FF2B5EF4-FFF2-40B4-BE49-F238E27FC236}">
                  <a16:creationId xmlns:a16="http://schemas.microsoft.com/office/drawing/2014/main" id="{696BFC45-91C2-BC81-9B5B-472864335A40}"/>
                </a:ext>
              </a:extLst>
            </p:cNvPr>
            <p:cNvSpPr txBox="1"/>
            <p:nvPr/>
          </p:nvSpPr>
          <p:spPr>
            <a:xfrm>
              <a:off x="1527483" y="3003798"/>
              <a:ext cx="12157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-1" dirty="0"/>
                <a:t>120 °C</a:t>
              </a:r>
              <a:endParaRPr lang="en-US" sz="1600" b="1" spc="-1" baseline="-25000" dirty="0"/>
            </a:p>
          </p:txBody>
        </p:sp>
      </p:grpSp>
      <p:sp>
        <p:nvSpPr>
          <p:cNvPr id="15" name="Textfeld 2">
            <a:extLst>
              <a:ext uri="{FF2B5EF4-FFF2-40B4-BE49-F238E27FC236}">
                <a16:creationId xmlns:a16="http://schemas.microsoft.com/office/drawing/2014/main" id="{E853B391-C2B7-7B03-3DA1-E85A736F3944}"/>
              </a:ext>
            </a:extLst>
          </p:cNvPr>
          <p:cNvSpPr txBox="1"/>
          <p:nvPr/>
        </p:nvSpPr>
        <p:spPr>
          <a:xfrm>
            <a:off x="5069455" y="2829374"/>
            <a:ext cx="358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C515B"/>
                </a:solidFill>
              </a:rPr>
              <a:t>Thermal ALD System at University of Hamburg</a:t>
            </a:r>
          </a:p>
        </p:txBody>
      </p:sp>
      <p:pic>
        <p:nvPicPr>
          <p:cNvPr id="19" name="Picture 64">
            <a:extLst>
              <a:ext uri="{FF2B5EF4-FFF2-40B4-BE49-F238E27FC236}">
                <a16:creationId xmlns:a16="http://schemas.microsoft.com/office/drawing/2014/main" id="{1BFDE13D-4A59-F896-B155-A77555D78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8" r="1059" b="18068"/>
          <a:stretch>
            <a:fillRect/>
          </a:stretch>
        </p:blipFill>
        <p:spPr>
          <a:xfrm>
            <a:off x="5825734" y="3111890"/>
            <a:ext cx="2076454" cy="20502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146FCF9-9D1E-ECBC-7FDC-FF41CBD9CA21}"/>
              </a:ext>
            </a:extLst>
          </p:cNvPr>
          <p:cNvSpPr txBox="1"/>
          <p:nvPr/>
        </p:nvSpPr>
        <p:spPr>
          <a:xfrm>
            <a:off x="5270719" y="5288495"/>
            <a:ext cx="39497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/>
              <a:t>[G.K. </a:t>
            </a:r>
            <a:r>
              <a:rPr lang="de-DE" sz="1000" b="1" dirty="0" err="1"/>
              <a:t>Deyu</a:t>
            </a:r>
            <a:r>
              <a:rPr lang="de-DE" sz="1000" b="1" dirty="0"/>
              <a:t> et al., Chem. Mater. 2024, 36, 6, 2846–2856 (2024)]</a:t>
            </a:r>
          </a:p>
          <a:p>
            <a:r>
              <a:rPr lang="de-DE" sz="1000" b="1" dirty="0"/>
              <a:t>[M. </a:t>
            </a:r>
            <a:r>
              <a:rPr lang="de-DE" sz="1000" b="1" dirty="0" err="1"/>
              <a:t>Wenskat</a:t>
            </a:r>
            <a:r>
              <a:rPr lang="de-DE" sz="1000" b="1" dirty="0"/>
              <a:t> et al., </a:t>
            </a:r>
            <a:r>
              <a:rPr lang="fr-FR" sz="1000" b="1" dirty="0" err="1"/>
              <a:t>Supercond</a:t>
            </a:r>
            <a:r>
              <a:rPr lang="fr-FR" sz="1000" b="1" dirty="0"/>
              <a:t>. </a:t>
            </a:r>
            <a:r>
              <a:rPr lang="fr-FR" sz="1000" b="1" dirty="0" err="1"/>
              <a:t>Sci</a:t>
            </a:r>
            <a:r>
              <a:rPr lang="fr-FR" sz="1000" b="1" dirty="0"/>
              <a:t>. </a:t>
            </a:r>
            <a:r>
              <a:rPr lang="fr-FR" sz="1000" b="1" dirty="0" err="1"/>
              <a:t>Technol</a:t>
            </a:r>
            <a:r>
              <a:rPr lang="fr-FR" sz="1000" b="1" dirty="0"/>
              <a:t>. 36 015010 (2023)]</a:t>
            </a:r>
            <a:endParaRPr lang="de-DE" sz="1000" b="1" dirty="0"/>
          </a:p>
        </p:txBody>
      </p:sp>
      <p:pic>
        <p:nvPicPr>
          <p:cNvPr id="22" name="Grafik 15">
            <a:extLst>
              <a:ext uri="{FF2B5EF4-FFF2-40B4-BE49-F238E27FC236}">
                <a16:creationId xmlns:a16="http://schemas.microsoft.com/office/drawing/2014/main" id="{E7E1480F-3DC1-FD58-B5D6-B1461129E0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98" t="4237" r="7738"/>
          <a:stretch>
            <a:fillRect/>
          </a:stretch>
        </p:blipFill>
        <p:spPr>
          <a:xfrm>
            <a:off x="8216615" y="3131647"/>
            <a:ext cx="3662324" cy="2050293"/>
          </a:xfrm>
          <a:prstGeom prst="rect">
            <a:avLst/>
          </a:prstGeom>
        </p:spPr>
      </p:pic>
      <p:grpSp>
        <p:nvGrpSpPr>
          <p:cNvPr id="23" name="Gruppieren 2">
            <a:extLst>
              <a:ext uri="{FF2B5EF4-FFF2-40B4-BE49-F238E27FC236}">
                <a16:creationId xmlns:a16="http://schemas.microsoft.com/office/drawing/2014/main" id="{33E6FA8A-E5C0-0F54-5EF4-15686638C701}"/>
              </a:ext>
            </a:extLst>
          </p:cNvPr>
          <p:cNvGrpSpPr/>
          <p:nvPr/>
        </p:nvGrpSpPr>
        <p:grpSpPr>
          <a:xfrm>
            <a:off x="6210195" y="2715205"/>
            <a:ext cx="4896544" cy="3065566"/>
            <a:chOff x="179512" y="1563638"/>
            <a:chExt cx="4896544" cy="3065566"/>
          </a:xfrm>
        </p:grpSpPr>
        <p:grpSp>
          <p:nvGrpSpPr>
            <p:cNvPr id="24" name="Gruppieren 20">
              <a:extLst>
                <a:ext uri="{FF2B5EF4-FFF2-40B4-BE49-F238E27FC236}">
                  <a16:creationId xmlns:a16="http://schemas.microsoft.com/office/drawing/2014/main" id="{72501D92-FBA6-6DD0-D07A-654B2E040F7B}"/>
                </a:ext>
              </a:extLst>
            </p:cNvPr>
            <p:cNvGrpSpPr/>
            <p:nvPr/>
          </p:nvGrpSpPr>
          <p:grpSpPr>
            <a:xfrm>
              <a:off x="179512" y="1563638"/>
              <a:ext cx="4896544" cy="3065566"/>
              <a:chOff x="179512" y="1563638"/>
              <a:chExt cx="4896544" cy="3065566"/>
            </a:xfrm>
          </p:grpSpPr>
          <p:grpSp>
            <p:nvGrpSpPr>
              <p:cNvPr id="26" name="Gruppieren 18">
                <a:extLst>
                  <a:ext uri="{FF2B5EF4-FFF2-40B4-BE49-F238E27FC236}">
                    <a16:creationId xmlns:a16="http://schemas.microsoft.com/office/drawing/2014/main" id="{227EBE6F-9985-465C-8521-8699AFFD552F}"/>
                  </a:ext>
                </a:extLst>
              </p:cNvPr>
              <p:cNvGrpSpPr/>
              <p:nvPr/>
            </p:nvGrpSpPr>
            <p:grpSpPr>
              <a:xfrm>
                <a:off x="179512" y="1563638"/>
                <a:ext cx="4782845" cy="3065566"/>
                <a:chOff x="108097" y="1563638"/>
                <a:chExt cx="4782845" cy="3065566"/>
              </a:xfrm>
            </p:grpSpPr>
            <p:pic>
              <p:nvPicPr>
                <p:cNvPr id="28" name="Grafik 15" descr="Ein Bild, das Screenshot, Diagramm, Design enthält.&#10;&#10;KI-generierte Inhalte können fehlerhaft sein.">
                  <a:extLst>
                    <a:ext uri="{FF2B5EF4-FFF2-40B4-BE49-F238E27FC236}">
                      <a16:creationId xmlns:a16="http://schemas.microsoft.com/office/drawing/2014/main" id="{3FA50F23-61C8-313C-F788-6D5E9339B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3529" y="1851670"/>
                  <a:ext cx="4567413" cy="2490134"/>
                </a:xfrm>
                <a:prstGeom prst="rect">
                  <a:avLst/>
                </a:prstGeom>
              </p:spPr>
            </p:pic>
            <p:sp>
              <p:nvSpPr>
                <p:cNvPr id="29" name="Textfeld 16">
                  <a:extLst>
                    <a:ext uri="{FF2B5EF4-FFF2-40B4-BE49-F238E27FC236}">
                      <a16:creationId xmlns:a16="http://schemas.microsoft.com/office/drawing/2014/main" id="{5516EAE5-A5FD-CFB8-9818-E1C4331ABB38}"/>
                    </a:ext>
                  </a:extLst>
                </p:cNvPr>
                <p:cNvSpPr txBox="1"/>
                <p:nvPr/>
              </p:nvSpPr>
              <p:spPr>
                <a:xfrm>
                  <a:off x="108097" y="1563638"/>
                  <a:ext cx="3911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spc="-1" dirty="0">
                      <a:solidFill>
                        <a:srgbClr val="003560"/>
                      </a:solidFill>
                    </a:rPr>
                    <a:t>Al, Nb, Ti Precursor</a:t>
                  </a:r>
                  <a:endParaRPr lang="en-US" sz="1600" spc="-1" baseline="-25000" dirty="0">
                    <a:solidFill>
                      <a:srgbClr val="003560"/>
                    </a:solidFill>
                  </a:endParaRPr>
                </a:p>
              </p:txBody>
            </p:sp>
            <p:sp>
              <p:nvSpPr>
                <p:cNvPr id="30" name="Textfeld 17">
                  <a:extLst>
                    <a:ext uri="{FF2B5EF4-FFF2-40B4-BE49-F238E27FC236}">
                      <a16:creationId xmlns:a16="http://schemas.microsoft.com/office/drawing/2014/main" id="{C1A4C348-C591-3E39-963D-EB49D23D57B3}"/>
                    </a:ext>
                  </a:extLst>
                </p:cNvPr>
                <p:cNvSpPr txBox="1"/>
                <p:nvPr/>
              </p:nvSpPr>
              <p:spPr>
                <a:xfrm>
                  <a:off x="848649" y="4290650"/>
                  <a:ext cx="24374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spc="-1" dirty="0">
                      <a:solidFill>
                        <a:srgbClr val="8DAE0E"/>
                      </a:solidFill>
                    </a:rPr>
                    <a:t>N</a:t>
                  </a:r>
                  <a:r>
                    <a:rPr lang="en-US" sz="1600" spc="-1" baseline="-25000" dirty="0">
                      <a:solidFill>
                        <a:srgbClr val="8DAE0E"/>
                      </a:solidFill>
                    </a:rPr>
                    <a:t>2 </a:t>
                  </a:r>
                  <a:r>
                    <a:rPr lang="en-US" sz="1600" spc="-1" dirty="0">
                      <a:solidFill>
                        <a:srgbClr val="8DAE0E"/>
                      </a:solidFill>
                    </a:rPr>
                    <a:t>Plasma</a:t>
                  </a:r>
                  <a:endParaRPr lang="en-US" sz="1600" spc="-1" baseline="-25000" dirty="0">
                    <a:solidFill>
                      <a:srgbClr val="8DAE0E"/>
                    </a:solidFill>
                  </a:endParaRPr>
                </a:p>
              </p:txBody>
            </p:sp>
          </p:grpSp>
          <p:sp>
            <p:nvSpPr>
              <p:cNvPr id="27" name="Textfeld 9">
                <a:extLst>
                  <a:ext uri="{FF2B5EF4-FFF2-40B4-BE49-F238E27FC236}">
                    <a16:creationId xmlns:a16="http://schemas.microsoft.com/office/drawing/2014/main" id="{FE32F48A-9C4C-DC6E-4AFD-4E8BBF92E471}"/>
                  </a:ext>
                </a:extLst>
              </p:cNvPr>
              <p:cNvSpPr/>
              <p:nvPr/>
            </p:nvSpPr>
            <p:spPr>
              <a:xfrm>
                <a:off x="3196909" y="4373984"/>
                <a:ext cx="1879147" cy="21399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algn="r" defTabSz="457200">
                  <a:lnSpc>
                    <a:spcPct val="100000"/>
                  </a:lnSpc>
                </a:pPr>
                <a:r>
                  <a:rPr lang="es-ES" sz="800" b="0" strike="noStrike" spc="-1" dirty="0">
                    <a:solidFill>
                      <a:schemeClr val="dk1"/>
                    </a:solidFill>
                    <a:latin typeface="TheSans UHH"/>
                  </a:rPr>
                  <a:t>[L. Mai, DOI: 10.13154/294-7658 (2020)]</a:t>
                </a:r>
                <a:endParaRPr lang="de-DE" sz="8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25" name="Textfeld 11">
              <a:extLst>
                <a:ext uri="{FF2B5EF4-FFF2-40B4-BE49-F238E27FC236}">
                  <a16:creationId xmlns:a16="http://schemas.microsoft.com/office/drawing/2014/main" id="{A34295A7-D6E5-4F33-1770-8AA56EDDFBE4}"/>
                </a:ext>
              </a:extLst>
            </p:cNvPr>
            <p:cNvSpPr txBox="1"/>
            <p:nvPr/>
          </p:nvSpPr>
          <p:spPr>
            <a:xfrm>
              <a:off x="1527483" y="3003798"/>
              <a:ext cx="12157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spc="-1" dirty="0"/>
                <a:t>250 °C</a:t>
              </a:r>
              <a:endParaRPr lang="en-US" sz="1600" b="1" spc="-1" baseline="-25000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E3CB73B-0174-C62B-2275-F5154563489D}"/>
              </a:ext>
            </a:extLst>
          </p:cNvPr>
          <p:cNvSpPr txBox="1"/>
          <p:nvPr/>
        </p:nvSpPr>
        <p:spPr>
          <a:xfrm>
            <a:off x="6311509" y="5795160"/>
            <a:ext cx="46815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/>
              <a:t>[G.K. </a:t>
            </a:r>
            <a:r>
              <a:rPr lang="de-DE" sz="1000" b="1" dirty="0" err="1"/>
              <a:t>Deyu</a:t>
            </a:r>
            <a:r>
              <a:rPr lang="de-DE" sz="1000" b="1" dirty="0"/>
              <a:t> et al., Mater. </a:t>
            </a:r>
            <a:r>
              <a:rPr lang="de-DE" sz="1000" b="1" dirty="0" err="1"/>
              <a:t>Horiz</a:t>
            </a:r>
            <a:r>
              <a:rPr lang="de-DE" sz="1000" b="1" dirty="0"/>
              <a:t>. 12, 5594-5626 (2025)]</a:t>
            </a:r>
          </a:p>
          <a:p>
            <a:r>
              <a:rPr lang="de-DE" sz="1000" b="1" dirty="0"/>
              <a:t>[I. Gonzalez Diaz-Palacio et al., J. </a:t>
            </a:r>
            <a:r>
              <a:rPr lang="de-DE" sz="1000" b="1" dirty="0" err="1"/>
              <a:t>Appl</a:t>
            </a:r>
            <a:r>
              <a:rPr lang="de-DE" sz="1000" b="1" dirty="0"/>
              <a:t>. Phys. 134, 035301 (2023)]</a:t>
            </a:r>
          </a:p>
          <a:p>
            <a:endParaRPr lang="de-DE" sz="1000" b="1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DE24194-1F0F-3A69-6209-8E458DECB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8" r="20645"/>
          <a:stretch/>
        </p:blipFill>
        <p:spPr>
          <a:xfrm rot="5400000">
            <a:off x="1554425" y="1742948"/>
            <a:ext cx="3022867" cy="51435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284ACFF-C514-F6D5-8EC8-E792DD4BCBE0}"/>
              </a:ext>
            </a:extLst>
          </p:cNvPr>
          <p:cNvSpPr/>
          <p:nvPr/>
        </p:nvSpPr>
        <p:spPr>
          <a:xfrm>
            <a:off x="8234903" y="4360684"/>
            <a:ext cx="1171582" cy="593687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ED5BDC-B70D-C19F-6940-FBE4D2DA750A}"/>
              </a:ext>
            </a:extLst>
          </p:cNvPr>
          <p:cNvCxnSpPr>
            <a:cxnSpLocks/>
            <a:stCxn id="3" idx="0"/>
            <a:endCxn id="35" idx="0"/>
          </p:cNvCxnSpPr>
          <p:nvPr/>
        </p:nvCxnSpPr>
        <p:spPr>
          <a:xfrm flipH="1" flipV="1">
            <a:off x="2724624" y="3607633"/>
            <a:ext cx="6096070" cy="75305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F7991D-A60E-9269-CBD2-E7B2F571B801}"/>
              </a:ext>
            </a:extLst>
          </p:cNvPr>
          <p:cNvCxnSpPr>
            <a:cxnSpLocks/>
            <a:stCxn id="3" idx="4"/>
            <a:endCxn id="35" idx="4"/>
          </p:cNvCxnSpPr>
          <p:nvPr/>
        </p:nvCxnSpPr>
        <p:spPr>
          <a:xfrm flipH="1" flipV="1">
            <a:off x="2724624" y="4943541"/>
            <a:ext cx="6096070" cy="1083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5E23EF0C-FC05-D00E-209C-B8DD3EE16E88}"/>
              </a:ext>
            </a:extLst>
          </p:cNvPr>
          <p:cNvSpPr/>
          <p:nvPr/>
        </p:nvSpPr>
        <p:spPr>
          <a:xfrm>
            <a:off x="2075112" y="3607633"/>
            <a:ext cx="1299023" cy="1335908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C9A7E6-998E-DD56-BE8D-D58AD6D4D06B}"/>
              </a:ext>
            </a:extLst>
          </p:cNvPr>
          <p:cNvSpPr txBox="1"/>
          <p:nvPr/>
        </p:nvSpPr>
        <p:spPr>
          <a:xfrm>
            <a:off x="1494502" y="4060724"/>
            <a:ext cx="275088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TheSans UHH" panose="020B0502050302020203" pitchFamily="34" charset="77"/>
              </a:rPr>
              <a:t>Thermal ALD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751D29-66B3-E046-101F-8840C6D788B1}"/>
              </a:ext>
            </a:extLst>
          </p:cNvPr>
          <p:cNvSpPr txBox="1"/>
          <p:nvPr/>
        </p:nvSpPr>
        <p:spPr>
          <a:xfrm>
            <a:off x="7292454" y="4044754"/>
            <a:ext cx="3240000" cy="46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TheSans UHH" panose="020B0502050302020203" pitchFamily="34" charset="77"/>
              </a:rPr>
              <a:t>Plasma-</a:t>
            </a:r>
            <a:r>
              <a:rPr lang="de-DE" sz="2400" b="1" dirty="0" err="1">
                <a:latin typeface="TheSans UHH" panose="020B0502050302020203" pitchFamily="34" charset="77"/>
              </a:rPr>
              <a:t>enhanced</a:t>
            </a:r>
            <a:r>
              <a:rPr lang="de-DE" sz="2400" b="1" dirty="0">
                <a:latin typeface="TheSans UHH" panose="020B0502050302020203" pitchFamily="34" charset="77"/>
              </a:rPr>
              <a:t> ALD</a:t>
            </a:r>
          </a:p>
        </p:txBody>
      </p:sp>
    </p:spTree>
    <p:extLst>
      <p:ext uri="{BB962C8B-B14F-4D97-AF65-F5344CB8AC3E}">
        <p14:creationId xmlns:p14="http://schemas.microsoft.com/office/powerpoint/2010/main" val="145896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1" grpId="0"/>
      <p:bldP spid="21" grpId="1"/>
      <p:bldP spid="32" grpId="0"/>
      <p:bldP spid="32" grpId="1"/>
      <p:bldP spid="3" grpId="0" animBg="1"/>
      <p:bldP spid="3" grpId="1" animBg="1"/>
      <p:bldP spid="35" grpId="0" animBg="1"/>
      <p:bldP spid="35" grpId="1" animBg="1"/>
      <p:bldP spid="16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2DA99F4-8770-D36D-E47F-B9746E4E35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26"/>
          <a:stretch/>
        </p:blipFill>
        <p:spPr>
          <a:xfrm>
            <a:off x="1629849" y="1512888"/>
            <a:ext cx="2883926" cy="3933825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B819A99-E91C-9C6B-EAF8-03F714427E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645003" y="1512888"/>
            <a:ext cx="2950368" cy="39338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F02301-7DFC-1BE3-950E-E13D4A895181}"/>
              </a:ext>
            </a:extLst>
          </p:cNvPr>
          <p:cNvSpPr txBox="1"/>
          <p:nvPr/>
        </p:nvSpPr>
        <p:spPr>
          <a:xfrm>
            <a:off x="1629850" y="950750"/>
            <a:ext cx="2883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TheSans UHH" panose="020B0502050302020203" pitchFamily="34" charset="77"/>
              </a:rPr>
              <a:t>Thermal ALD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96FF07-1B16-27B7-5798-FF5098CC6562}"/>
              </a:ext>
            </a:extLst>
          </p:cNvPr>
          <p:cNvSpPr txBox="1"/>
          <p:nvPr/>
        </p:nvSpPr>
        <p:spPr>
          <a:xfrm>
            <a:off x="7678226" y="950750"/>
            <a:ext cx="2883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TheSans UHH" panose="020B0502050302020203" pitchFamily="34" charset="77"/>
              </a:rPr>
              <a:t>Plasma-</a:t>
            </a:r>
            <a:r>
              <a:rPr lang="de-DE" sz="1600" b="1" dirty="0" err="1">
                <a:latin typeface="TheSans UHH" panose="020B0502050302020203" pitchFamily="34" charset="77"/>
              </a:rPr>
              <a:t>enhanced</a:t>
            </a:r>
            <a:r>
              <a:rPr lang="de-DE" sz="1600" b="1" dirty="0">
                <a:latin typeface="TheSans UHH" panose="020B0502050302020203" pitchFamily="34" charset="77"/>
              </a:rPr>
              <a:t> ALD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24CDD0-CEAE-256B-6852-EF96D6F32DC4}"/>
              </a:ext>
            </a:extLst>
          </p:cNvPr>
          <p:cNvSpPr/>
          <p:nvPr/>
        </p:nvSpPr>
        <p:spPr>
          <a:xfrm>
            <a:off x="7449147" y="793138"/>
            <a:ext cx="3538728" cy="4727674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5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D37E560-56E0-4034-9DF3-AE09B101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Nb</a:t>
            </a:r>
            <a:r>
              <a:rPr lang="de-DE" dirty="0"/>
              <a:t>-oxides? </a:t>
            </a:r>
            <a:r>
              <a:rPr lang="de-DE" dirty="0" err="1"/>
              <a:t>It‘s</a:t>
            </a:r>
            <a:r>
              <a:rPr lang="de-DE" dirty="0"/>
              <a:t> </a:t>
            </a:r>
            <a:r>
              <a:rPr lang="de-DE" dirty="0" err="1"/>
              <a:t>complicated</a:t>
            </a:r>
            <a:r>
              <a:rPr lang="de-DE" dirty="0"/>
              <a:t>!</a:t>
            </a:r>
          </a:p>
        </p:txBody>
      </p:sp>
      <p:grpSp>
        <p:nvGrpSpPr>
          <p:cNvPr id="7" name="Group 85">
            <a:extLst>
              <a:ext uri="{FF2B5EF4-FFF2-40B4-BE49-F238E27FC236}">
                <a16:creationId xmlns:a16="http://schemas.microsoft.com/office/drawing/2014/main" id="{26593029-4B0A-43F4-B94E-70F14B493EDD}"/>
              </a:ext>
            </a:extLst>
          </p:cNvPr>
          <p:cNvGrpSpPr/>
          <p:nvPr/>
        </p:nvGrpSpPr>
        <p:grpSpPr>
          <a:xfrm>
            <a:off x="431800" y="2068730"/>
            <a:ext cx="2946265" cy="2801852"/>
            <a:chOff x="725171" y="810943"/>
            <a:chExt cx="1513574" cy="1425904"/>
          </a:xfrm>
        </p:grpSpPr>
        <p:pic>
          <p:nvPicPr>
            <p:cNvPr id="8" name="Picture 86">
              <a:extLst>
                <a:ext uri="{FF2B5EF4-FFF2-40B4-BE49-F238E27FC236}">
                  <a16:creationId xmlns:a16="http://schemas.microsoft.com/office/drawing/2014/main" id="{585432CC-33A6-42EF-8511-23FD6FB40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7" t="22925" r="76608" b="39284"/>
            <a:stretch/>
          </p:blipFill>
          <p:spPr>
            <a:xfrm>
              <a:off x="1007513" y="810943"/>
              <a:ext cx="1231232" cy="142590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7">
                  <a:extLst>
                    <a:ext uri="{FF2B5EF4-FFF2-40B4-BE49-F238E27FC236}">
                      <a16:creationId xmlns:a16="http://schemas.microsoft.com/office/drawing/2014/main" id="{53580745-E5EE-49B5-A5E4-0A03960FD401}"/>
                    </a:ext>
                  </a:extLst>
                </p:cNvPr>
                <p:cNvSpPr txBox="1"/>
                <p:nvPr/>
              </p:nvSpPr>
              <p:spPr>
                <a:xfrm>
                  <a:off x="1109726" y="923378"/>
                  <a:ext cx="877752" cy="1879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𝐍𝐛</m:t>
                            </m:r>
                          </m:e>
                          <m:sub>
                            <m:r>
                              <a:rPr lang="en-US" b="1" i="0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𝐎</m:t>
                            </m:r>
                          </m:e>
                          <m:sub>
                            <m:r>
                              <a:rPr lang="en-US" b="1" i="0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sub>
                        </m:sSub>
                      </m:oMath>
                    </m:oMathPara>
                  </a14:m>
                  <a:endParaRPr lang="de-DE" b="1" dirty="0">
                    <a:latin typeface="Arial Black" panose="020B0A040201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7">
                  <a:extLst>
                    <a:ext uri="{FF2B5EF4-FFF2-40B4-BE49-F238E27FC236}">
                      <a16:creationId xmlns:a16="http://schemas.microsoft.com/office/drawing/2014/main" id="{53580745-E5EE-49B5-A5E4-0A03960FD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726" y="923378"/>
                  <a:ext cx="877752" cy="18795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88">
                  <a:extLst>
                    <a:ext uri="{FF2B5EF4-FFF2-40B4-BE49-F238E27FC236}">
                      <a16:creationId xmlns:a16="http://schemas.microsoft.com/office/drawing/2014/main" id="{305C6384-93C6-4431-988C-B67FA022504B}"/>
                    </a:ext>
                  </a:extLst>
                </p:cNvPr>
                <p:cNvSpPr txBox="1"/>
                <p:nvPr/>
              </p:nvSpPr>
              <p:spPr>
                <a:xfrm>
                  <a:off x="1342364" y="1526182"/>
                  <a:ext cx="457633" cy="1879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𝐍𝐛</m:t>
                        </m:r>
                      </m:oMath>
                    </m:oMathPara>
                  </a14:m>
                  <a:endParaRPr lang="de-DE" b="1" dirty="0">
                    <a:latin typeface="Arial Black" panose="020B0A040201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88">
                  <a:extLst>
                    <a:ext uri="{FF2B5EF4-FFF2-40B4-BE49-F238E27FC236}">
                      <a16:creationId xmlns:a16="http://schemas.microsoft.com/office/drawing/2014/main" id="{305C6384-93C6-4431-988C-B67FA02250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2364" y="1526182"/>
                  <a:ext cx="457633" cy="18795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89">
                  <a:extLst>
                    <a:ext uri="{FF2B5EF4-FFF2-40B4-BE49-F238E27FC236}">
                      <a16:creationId xmlns:a16="http://schemas.microsoft.com/office/drawing/2014/main" id="{761DEB68-0FBF-4D7A-9CCC-91E8D5360B57}"/>
                    </a:ext>
                  </a:extLst>
                </p:cNvPr>
                <p:cNvSpPr txBox="1"/>
                <p:nvPr/>
              </p:nvSpPr>
              <p:spPr>
                <a:xfrm rot="619253">
                  <a:off x="1012077" y="1310928"/>
                  <a:ext cx="1103621" cy="1096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𝐍𝐛𝐎</m:t>
                        </m:r>
                        <m:r>
                          <a:rPr lang="de-DE" sz="1400" b="1" i="0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de-DE" sz="1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𝐍𝐛𝐎</m:t>
                        </m:r>
                        <m:r>
                          <a:rPr lang="de-DE" sz="1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4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𝐍𝐛𝐎𝐱</m:t>
                        </m:r>
                      </m:oMath>
                    </m:oMathPara>
                  </a14:m>
                  <a:endParaRPr lang="de-DE" sz="1400" b="1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89">
                  <a:extLst>
                    <a:ext uri="{FF2B5EF4-FFF2-40B4-BE49-F238E27FC236}">
                      <a16:creationId xmlns:a16="http://schemas.microsoft.com/office/drawing/2014/main" id="{761DEB68-0FBF-4D7A-9CCC-91E8D5360B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619253">
                  <a:off x="1012077" y="1310928"/>
                  <a:ext cx="1103621" cy="1096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" name="Group 90">
              <a:extLst>
                <a:ext uri="{FF2B5EF4-FFF2-40B4-BE49-F238E27FC236}">
                  <a16:creationId xmlns:a16="http://schemas.microsoft.com/office/drawing/2014/main" id="{68851328-9E42-4350-9744-C9121A971479}"/>
                </a:ext>
              </a:extLst>
            </p:cNvPr>
            <p:cNvGrpSpPr/>
            <p:nvPr/>
          </p:nvGrpSpPr>
          <p:grpSpPr>
            <a:xfrm>
              <a:off x="725171" y="838383"/>
              <a:ext cx="189736" cy="685357"/>
              <a:chOff x="725171" y="564054"/>
              <a:chExt cx="189736" cy="685357"/>
            </a:xfrm>
          </p:grpSpPr>
          <p:cxnSp>
            <p:nvCxnSpPr>
              <p:cNvPr id="13" name="Straight Arrow Connector 91">
                <a:extLst>
                  <a:ext uri="{FF2B5EF4-FFF2-40B4-BE49-F238E27FC236}">
                    <a16:creationId xmlns:a16="http://schemas.microsoft.com/office/drawing/2014/main" id="{ACDAC84E-97FC-48C1-AE97-2E32BE5A8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5968" y="564054"/>
                <a:ext cx="0" cy="685357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feld 45">
                <a:extLst>
                  <a:ext uri="{FF2B5EF4-FFF2-40B4-BE49-F238E27FC236}">
                    <a16:creationId xmlns:a16="http://schemas.microsoft.com/office/drawing/2014/main" id="{0DDB94B9-5B80-458E-86C9-A677F50A956B}"/>
                  </a:ext>
                </a:extLst>
              </p:cNvPr>
              <p:cNvSpPr txBox="1"/>
              <p:nvPr/>
            </p:nvSpPr>
            <p:spPr>
              <a:xfrm rot="16200000" flipH="1">
                <a:off x="492341" y="813870"/>
                <a:ext cx="655396" cy="189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~5 nm</a:t>
                </a:r>
              </a:p>
            </p:txBody>
          </p:sp>
        </p:grp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03957B7E-49F1-48E3-B99D-F3F5530A75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090" t="26667" r="22980" b="45454"/>
          <a:stretch/>
        </p:blipFill>
        <p:spPr>
          <a:xfrm>
            <a:off x="3740727" y="2062059"/>
            <a:ext cx="4710546" cy="1911927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C1DC5B27-2F37-4259-8E10-A1CE1ADE7BF0}"/>
              </a:ext>
            </a:extLst>
          </p:cNvPr>
          <p:cNvSpPr/>
          <p:nvPr/>
        </p:nvSpPr>
        <p:spPr>
          <a:xfrm>
            <a:off x="2524015" y="2289661"/>
            <a:ext cx="727605" cy="3693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28E648B-0D43-4D0A-8F47-35E741FF6F47}"/>
              </a:ext>
            </a:extLst>
          </p:cNvPr>
          <p:cNvSpPr/>
          <p:nvPr/>
        </p:nvSpPr>
        <p:spPr>
          <a:xfrm>
            <a:off x="3614282" y="2062059"/>
            <a:ext cx="4947827" cy="19119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03369268-94DA-4830-9B27-BD1431339D86}"/>
              </a:ext>
            </a:extLst>
          </p:cNvPr>
          <p:cNvCxnSpPr/>
          <p:nvPr/>
        </p:nvCxnSpPr>
        <p:spPr>
          <a:xfrm flipV="1">
            <a:off x="2524015" y="2062059"/>
            <a:ext cx="1090267" cy="22760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CDC1DD30-D47E-4FF5-BC55-D03FDCA75B28}"/>
              </a:ext>
            </a:extLst>
          </p:cNvPr>
          <p:cNvCxnSpPr>
            <a:cxnSpLocks/>
          </p:cNvCxnSpPr>
          <p:nvPr/>
        </p:nvCxnSpPr>
        <p:spPr>
          <a:xfrm>
            <a:off x="2524015" y="2658995"/>
            <a:ext cx="1090267" cy="131499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698560D7-1DCA-40B1-8B63-E252F1D6FD4F}"/>
              </a:ext>
            </a:extLst>
          </p:cNvPr>
          <p:cNvSpPr txBox="1"/>
          <p:nvPr/>
        </p:nvSpPr>
        <p:spPr>
          <a:xfrm>
            <a:off x="8688554" y="2884577"/>
            <a:ext cx="3254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err="1">
                <a:latin typeface="TheSans UHH" panose="020B0502050302020203" pitchFamily="34" charset="77"/>
              </a:rPr>
              <a:t>Periodic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Lattice</a:t>
            </a:r>
            <a:r>
              <a:rPr lang="de-DE" sz="1600" dirty="0">
                <a:latin typeface="TheSans UHH" panose="020B0502050302020203" pitchFamily="34" charset="77"/>
              </a:rPr>
              <a:t>?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7DE1256-64CD-4E27-AC5C-2DCB174FB41E}"/>
              </a:ext>
            </a:extLst>
          </p:cNvPr>
          <p:cNvSpPr txBox="1"/>
          <p:nvPr/>
        </p:nvSpPr>
        <p:spPr>
          <a:xfrm>
            <a:off x="3624534" y="4103464"/>
            <a:ext cx="5062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TheSans UHH" panose="020B0502050302020203" pitchFamily="34" charset="77"/>
              </a:rPr>
              <a:t>Reality: Energetically not favored at RT, not “our” Nb</a:t>
            </a:r>
            <a:r>
              <a:rPr lang="en-US" sz="1600" baseline="-25000" dirty="0">
                <a:latin typeface="TheSans UHH" panose="020B0502050302020203" pitchFamily="34" charset="77"/>
              </a:rPr>
              <a:t>2</a:t>
            </a:r>
            <a:r>
              <a:rPr lang="en-US" sz="1600" dirty="0">
                <a:latin typeface="TheSans UHH" panose="020B0502050302020203" pitchFamily="34" charset="77"/>
              </a:rPr>
              <a:t>O</a:t>
            </a:r>
            <a:r>
              <a:rPr lang="en-US" sz="1600" baseline="-25000" dirty="0">
                <a:latin typeface="TheSans UHH" panose="020B0502050302020203" pitchFamily="34" charset="77"/>
              </a:rPr>
              <a:t>5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E8ECE900-2630-4EBC-908A-E44121AFDB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751" t="17796" r="14647" b="39212"/>
          <a:stretch/>
        </p:blipFill>
        <p:spPr>
          <a:xfrm>
            <a:off x="9058010" y="2352828"/>
            <a:ext cx="2041237" cy="2948438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A1EDEE2-B19D-40D4-90BC-3638C4241D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709" t="26992" r="33333" b="41010"/>
          <a:stretch/>
        </p:blipFill>
        <p:spPr>
          <a:xfrm>
            <a:off x="3624534" y="2087514"/>
            <a:ext cx="4932218" cy="1888172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DDC660F4-19CB-46FF-B48E-89D58EA9D99F}"/>
              </a:ext>
            </a:extLst>
          </p:cNvPr>
          <p:cNvSpPr txBox="1"/>
          <p:nvPr/>
        </p:nvSpPr>
        <p:spPr>
          <a:xfrm>
            <a:off x="3614282" y="4486675"/>
            <a:ext cx="4836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i="1" dirty="0" err="1">
                <a:latin typeface="TheSans UHH" panose="020B0502050302020203" pitchFamily="34" charset="77"/>
              </a:rPr>
              <a:t>Amorphous</a:t>
            </a:r>
            <a:r>
              <a:rPr lang="de-DE" sz="1600" b="1" i="1" dirty="0">
                <a:latin typeface="TheSans UHH" panose="020B0502050302020203" pitchFamily="34" charset="77"/>
              </a:rPr>
              <a:t> = </a:t>
            </a:r>
            <a:r>
              <a:rPr lang="de-DE" sz="1600" b="1" i="1" dirty="0" err="1">
                <a:latin typeface="TheSans UHH" panose="020B0502050302020203" pitchFamily="34" charset="77"/>
              </a:rPr>
              <a:t>defective</a:t>
            </a:r>
            <a:r>
              <a:rPr lang="de-DE" sz="1600" b="1" i="1" dirty="0">
                <a:latin typeface="TheSans UHH" panose="020B0502050302020203" pitchFamily="34" charset="77"/>
              </a:rPr>
              <a:t> </a:t>
            </a:r>
            <a:endParaRPr lang="de-DE" sz="1600" dirty="0">
              <a:latin typeface="TheSans UHH" panose="020B0502050302020203" pitchFamily="34" charset="77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143E1339-B010-4007-8619-66780E6BD642}"/>
              </a:ext>
            </a:extLst>
          </p:cNvPr>
          <p:cNvSpPr/>
          <p:nvPr/>
        </p:nvSpPr>
        <p:spPr>
          <a:xfrm>
            <a:off x="4759683" y="3834155"/>
            <a:ext cx="1930400" cy="130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6CC489D5-C75E-4BBA-BC68-CECA44992647}"/>
              </a:ext>
            </a:extLst>
          </p:cNvPr>
          <p:cNvSpPr/>
          <p:nvPr/>
        </p:nvSpPr>
        <p:spPr>
          <a:xfrm>
            <a:off x="3979225" y="2086390"/>
            <a:ext cx="3308266" cy="317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760932FC-1795-4BE4-9122-D6858891DD14}"/>
              </a:ext>
            </a:extLst>
          </p:cNvPr>
          <p:cNvSpPr/>
          <p:nvPr/>
        </p:nvSpPr>
        <p:spPr>
          <a:xfrm>
            <a:off x="8451273" y="6327815"/>
            <a:ext cx="3740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[Sheridan, Evan, et al., </a:t>
            </a:r>
            <a:r>
              <a:rPr lang="de-DE" sz="700" b="1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arXiv</a:t>
            </a:r>
            <a:r>
              <a:rPr lang="de-DE" sz="700" b="1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700" b="1" i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preprint</a:t>
            </a:r>
            <a:r>
              <a:rPr lang="de-DE" sz="700" b="1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arXiv:2111.11684 (2021)</a:t>
            </a:r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]</a:t>
            </a:r>
          </a:p>
          <a:p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</a:t>
            </a:r>
            <a:r>
              <a:rPr lang="de-DE" sz="7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Harrelson</a:t>
            </a:r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Thomas, et al., </a:t>
            </a:r>
            <a:r>
              <a:rPr lang="de-DE" sz="700" b="1" i="1" dirty="0" err="1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de-DE" sz="7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700" b="1" i="1" dirty="0" err="1">
                <a:solidFill>
                  <a:schemeClr val="bg1">
                    <a:lumMod val="50000"/>
                  </a:schemeClr>
                </a:solidFill>
              </a:rPr>
              <a:t>preprint</a:t>
            </a:r>
            <a:r>
              <a:rPr lang="de-DE" sz="700" b="1" i="1" dirty="0">
                <a:solidFill>
                  <a:schemeClr val="bg1">
                    <a:lumMod val="50000"/>
                  </a:schemeClr>
                </a:solidFill>
              </a:rPr>
              <a:t> arXiv:2111.11590 (2021)</a:t>
            </a:r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]</a:t>
            </a:r>
          </a:p>
          <a:p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Murthy, </a:t>
            </a:r>
            <a:r>
              <a:rPr lang="en-US" sz="7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Akshay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A., et al. ACS </a:t>
            </a:r>
            <a:r>
              <a:rPr lang="en-US" sz="7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nano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16.10 (2022): 17257-17262.]</a:t>
            </a:r>
            <a:endParaRPr lang="de-DE" sz="7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de-DE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[</a:t>
            </a:r>
            <a:r>
              <a:rPr lang="en-US" sz="7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Herval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7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Leonilson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KS, et al. Journal of Alloys and Compounds 653 (2015): 358-362.]</a:t>
            </a:r>
            <a:endParaRPr lang="de-DE" sz="7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A69EB21-19D5-40E7-8BFC-42AB9F0D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4E76-E6FB-42D8-BBBB-9B9CDDFCE597}" type="slidenum">
              <a:rPr lang="de-DE" smtClean="0"/>
              <a:t>4</a:t>
            </a:fld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4A867E-4992-C7DD-8F70-EF459D1B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11.6.2026 | TTC2026 | M. Wenskat | ThinFilm R&amp;D @ UHH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2AB370-2FD8-22C1-9443-8A588D334428}"/>
              </a:ext>
            </a:extLst>
          </p:cNvPr>
          <p:cNvSpPr/>
          <p:nvPr/>
        </p:nvSpPr>
        <p:spPr>
          <a:xfrm>
            <a:off x="3740727" y="2546555"/>
            <a:ext cx="369456" cy="385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9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31" grpId="0"/>
      <p:bldP spid="31" grpId="1"/>
      <p:bldP spid="32" grpId="0"/>
      <p:bldP spid="35" grpId="0"/>
      <p:bldP spid="36" grpId="0" animBg="1"/>
      <p:bldP spid="37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0B2FAD2-26BE-4F58-B9C0-2EB3DD7D9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09184"/>
            <a:ext cx="11328400" cy="4614525"/>
          </a:xfrm>
        </p:spPr>
        <p:txBody>
          <a:bodyPr>
            <a:normAutofit/>
          </a:bodyPr>
          <a:lstStyle/>
          <a:p>
            <a:r>
              <a:rPr lang="en-US" dirty="0"/>
              <a:t>Creates losses! How?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/>
              <a:t> Unbound valence electrons</a:t>
            </a:r>
          </a:p>
          <a:p>
            <a:r>
              <a:rPr lang="en-US" dirty="0"/>
              <a:t>Dominant mechanism depends on the amplitude of the applied field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 both regimes are linked by the same microscopic origin: </a:t>
            </a:r>
          </a:p>
          <a:p>
            <a:pPr marL="0" indent="0">
              <a:buNone/>
            </a:pPr>
            <a:r>
              <a:rPr lang="en-US" dirty="0"/>
              <a:t>	                          </a:t>
            </a:r>
            <a:r>
              <a:rPr lang="en-US" b="1" dirty="0"/>
              <a:t>Study one regime, learn about the other</a:t>
            </a:r>
          </a:p>
          <a:p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233BB8A-2BBD-452B-AB7E-0758429CF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52670"/>
            <a:ext cx="11933382" cy="767788"/>
          </a:xfrm>
        </p:spPr>
        <p:txBody>
          <a:bodyPr>
            <a:noAutofit/>
          </a:bodyPr>
          <a:lstStyle/>
          <a:p>
            <a:r>
              <a:rPr lang="de-DE" sz="3470" dirty="0" err="1"/>
              <a:t>Why</a:t>
            </a:r>
            <a:r>
              <a:rPr lang="de-DE" sz="3470" dirty="0"/>
              <a:t> </a:t>
            </a:r>
            <a:r>
              <a:rPr lang="de-DE" sz="3470" dirty="0" err="1"/>
              <a:t>does</a:t>
            </a:r>
            <a:r>
              <a:rPr lang="de-DE" sz="3470" dirty="0"/>
              <a:t> </a:t>
            </a:r>
            <a:r>
              <a:rPr lang="de-DE" sz="3470" dirty="0" err="1"/>
              <a:t>it</a:t>
            </a:r>
            <a:r>
              <a:rPr lang="de-DE" sz="3470" dirty="0"/>
              <a:t> matter </a:t>
            </a:r>
            <a:r>
              <a:rPr lang="de-DE" sz="3470" dirty="0" err="1"/>
              <a:t>if</a:t>
            </a:r>
            <a:r>
              <a:rPr lang="de-DE" sz="3470" dirty="0"/>
              <a:t> Nb-oxide </a:t>
            </a:r>
            <a:r>
              <a:rPr lang="de-DE" sz="3470" dirty="0" err="1"/>
              <a:t>is</a:t>
            </a:r>
            <a:r>
              <a:rPr lang="de-DE" sz="3470" dirty="0"/>
              <a:t> </a:t>
            </a:r>
            <a:r>
              <a:rPr lang="de-DE" sz="3470" dirty="0" err="1"/>
              <a:t>defective</a:t>
            </a:r>
            <a:r>
              <a:rPr lang="de-DE" sz="3470" dirty="0"/>
              <a:t>?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5B016D7-5E19-4BC5-A235-7AD4938420A3}"/>
              </a:ext>
            </a:extLst>
          </p:cNvPr>
          <p:cNvGrpSpPr/>
          <p:nvPr/>
        </p:nvGrpSpPr>
        <p:grpSpPr>
          <a:xfrm>
            <a:off x="1902691" y="2571174"/>
            <a:ext cx="8386618" cy="767788"/>
            <a:chOff x="1754909" y="3918527"/>
            <a:chExt cx="8386618" cy="767788"/>
          </a:xfrm>
        </p:grpSpPr>
        <p:sp>
          <p:nvSpPr>
            <p:cNvPr id="2" name="Pfeil: nach links und rechts 1">
              <a:extLst>
                <a:ext uri="{FF2B5EF4-FFF2-40B4-BE49-F238E27FC236}">
                  <a16:creationId xmlns:a16="http://schemas.microsoft.com/office/drawing/2014/main" id="{936AEEDB-8489-440F-BF7F-27DAA6CFE2E2}"/>
                </a:ext>
              </a:extLst>
            </p:cNvPr>
            <p:cNvSpPr/>
            <p:nvPr/>
          </p:nvSpPr>
          <p:spPr>
            <a:xfrm>
              <a:off x="1754909" y="3918527"/>
              <a:ext cx="8386618" cy="767788"/>
            </a:xfrm>
            <a:prstGeom prst="left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i="1" dirty="0" err="1">
                  <a:solidFill>
                    <a:schemeClr val="bg1"/>
                  </a:solidFill>
                </a:rPr>
                <a:t>E</a:t>
              </a:r>
              <a:r>
                <a:rPr lang="de-DE" sz="2400" b="1" i="1" baseline="-25000" dirty="0" err="1">
                  <a:solidFill>
                    <a:schemeClr val="bg1"/>
                  </a:solidFill>
                </a:rPr>
                <a:t>acc</a:t>
              </a:r>
              <a:r>
                <a:rPr lang="de-DE" sz="2400" b="1" baseline="-25000" dirty="0">
                  <a:solidFill>
                    <a:schemeClr val="bg1"/>
                  </a:solidFill>
                </a:rPr>
                <a:t> </a:t>
              </a:r>
              <a:r>
                <a:rPr lang="de-DE" sz="1000" dirty="0">
                  <a:solidFill>
                    <a:schemeClr val="bg1"/>
                  </a:solidFill>
                </a:rPr>
                <a:t>(</a:t>
              </a:r>
              <a:r>
                <a:rPr lang="de-DE" sz="1000" dirty="0" err="1">
                  <a:solidFill>
                    <a:schemeClr val="bg1"/>
                  </a:solidFill>
                </a:rPr>
                <a:t>number</a:t>
              </a:r>
              <a:r>
                <a:rPr lang="de-DE" sz="1000" dirty="0">
                  <a:solidFill>
                    <a:schemeClr val="bg1"/>
                  </a:solidFill>
                </a:rPr>
                <a:t> </a:t>
              </a:r>
              <a:r>
                <a:rPr lang="de-DE" sz="1000" dirty="0" err="1">
                  <a:solidFill>
                    <a:schemeClr val="bg1"/>
                  </a:solidFill>
                </a:rPr>
                <a:t>of</a:t>
              </a:r>
              <a:r>
                <a:rPr lang="de-DE" sz="1000" dirty="0">
                  <a:solidFill>
                    <a:schemeClr val="bg1"/>
                  </a:solidFill>
                </a:rPr>
                <a:t> </a:t>
              </a:r>
              <a:r>
                <a:rPr lang="de-DE" sz="1000" dirty="0" err="1">
                  <a:solidFill>
                    <a:schemeClr val="bg1"/>
                  </a:solidFill>
                </a:rPr>
                <a:t>photons</a:t>
              </a:r>
              <a:r>
                <a:rPr lang="de-DE" sz="1000" dirty="0">
                  <a:solidFill>
                    <a:schemeClr val="bg1"/>
                  </a:solidFill>
                </a:rPr>
                <a:t>)</a:t>
              </a:r>
              <a:endParaRPr lang="de-DE" sz="24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BB11FFE-CA4A-4C5B-A9B4-CEFAF27802FB}"/>
                </a:ext>
              </a:extLst>
            </p:cNvPr>
            <p:cNvSpPr txBox="1"/>
            <p:nvPr/>
          </p:nvSpPr>
          <p:spPr>
            <a:xfrm>
              <a:off x="2050472" y="4130963"/>
              <a:ext cx="6927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 err="1">
                  <a:solidFill>
                    <a:schemeClr val="bg1"/>
                  </a:solidFill>
                  <a:latin typeface="TheSans UHH" panose="020B0502050302020203" pitchFamily="34" charset="77"/>
                </a:rPr>
                <a:t>low</a:t>
              </a:r>
              <a:endParaRPr lang="de-DE" sz="1600" dirty="0">
                <a:solidFill>
                  <a:schemeClr val="bg1"/>
                </a:solidFill>
                <a:latin typeface="TheSans UHH" panose="020B0502050302020203" pitchFamily="34" charset="77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CD8F9A7F-216F-4A0B-9AF3-6DFB9493D0C8}"/>
                </a:ext>
              </a:extLst>
            </p:cNvPr>
            <p:cNvSpPr txBox="1"/>
            <p:nvPr/>
          </p:nvSpPr>
          <p:spPr>
            <a:xfrm>
              <a:off x="9287163" y="4130963"/>
              <a:ext cx="6927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>
                  <a:solidFill>
                    <a:schemeClr val="bg1"/>
                  </a:solidFill>
                  <a:latin typeface="TheSans UHH" panose="020B0502050302020203" pitchFamily="34" charset="77"/>
                </a:rPr>
                <a:t>high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6ECC1E94-22CF-4B62-9D79-0515743CAD7C}"/>
              </a:ext>
            </a:extLst>
          </p:cNvPr>
          <p:cNvSpPr txBox="1"/>
          <p:nvPr/>
        </p:nvSpPr>
        <p:spPr>
          <a:xfrm>
            <a:off x="447962" y="3306980"/>
            <a:ext cx="5384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err="1">
                <a:latin typeface="TheSans UHH" panose="020B0502050302020203" pitchFamily="34" charset="77"/>
              </a:rPr>
              <a:t>Electron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spins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alignment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can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be</a:t>
            </a:r>
            <a:r>
              <a:rPr lang="de-DE" sz="1600" dirty="0">
                <a:latin typeface="TheSans UHH" panose="020B0502050302020203" pitchFamily="34" charset="77"/>
              </a:rPr>
              <a:t> in </a:t>
            </a:r>
            <a:r>
              <a:rPr lang="de-DE" sz="1600" dirty="0" err="1">
                <a:latin typeface="TheSans UHH" panose="020B0502050302020203" pitchFamily="34" charset="77"/>
              </a:rPr>
              <a:t>two</a:t>
            </a:r>
            <a:r>
              <a:rPr lang="de-DE" sz="1600" dirty="0">
                <a:latin typeface="TheSans UHH" panose="020B0502050302020203" pitchFamily="34" charset="77"/>
              </a:rPr>
              <a:t> different </a:t>
            </a:r>
            <a:r>
              <a:rPr lang="de-DE" sz="1600" dirty="0" err="1">
                <a:latin typeface="TheSans UHH" panose="020B0502050302020203" pitchFamily="34" charset="77"/>
              </a:rPr>
              <a:t>configuration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DE" sz="1600" b="1" dirty="0" err="1">
                <a:latin typeface="TheSans UHH" panose="020B0502050302020203" pitchFamily="34" charset="77"/>
              </a:rPr>
              <a:t>Two</a:t>
            </a:r>
            <a:r>
              <a:rPr lang="de-DE" sz="1600" b="1" dirty="0">
                <a:latin typeface="TheSans UHH" panose="020B0502050302020203" pitchFamily="34" charset="77"/>
              </a:rPr>
              <a:t>-Level System  </a:t>
            </a:r>
          </a:p>
          <a:p>
            <a:pPr algn="l"/>
            <a:r>
              <a:rPr lang="de-DE" sz="1600" b="1" dirty="0" err="1">
                <a:latin typeface="TheSans UHH" panose="020B0502050302020203" pitchFamily="34" charset="77"/>
              </a:rPr>
              <a:t>Application</a:t>
            </a:r>
            <a:r>
              <a:rPr lang="de-DE" sz="1600" b="1" dirty="0">
                <a:latin typeface="TheSans UHH" panose="020B0502050302020203" pitchFamily="34" charset="77"/>
              </a:rPr>
              <a:t>: Quantum </a:t>
            </a:r>
            <a:r>
              <a:rPr lang="de-DE" sz="1600" b="1" dirty="0" err="1">
                <a:latin typeface="TheSans UHH" panose="020B0502050302020203" pitchFamily="34" charset="77"/>
              </a:rPr>
              <a:t>computing</a:t>
            </a:r>
            <a:endParaRPr lang="de-DE" sz="1600" b="1" dirty="0">
              <a:latin typeface="TheSans UHH" panose="020B0502050302020203" pitchFamily="34" charset="77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E1E80E4-2274-4876-8764-D035A183F113}"/>
              </a:ext>
            </a:extLst>
          </p:cNvPr>
          <p:cNvSpPr txBox="1"/>
          <p:nvPr/>
        </p:nvSpPr>
        <p:spPr>
          <a:xfrm>
            <a:off x="6492241" y="3306980"/>
            <a:ext cx="5699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err="1">
                <a:latin typeface="TheSans UHH" panose="020B0502050302020203" pitchFamily="34" charset="77"/>
              </a:rPr>
              <a:t>Magnetic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moment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of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unbound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spin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act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as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magnetic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scattering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 err="1">
                <a:latin typeface="TheSans UHH" panose="020B0502050302020203" pitchFamily="34" charset="77"/>
              </a:rPr>
              <a:t>site</a:t>
            </a:r>
            <a:r>
              <a:rPr lang="de-DE" sz="1600" dirty="0">
                <a:latin typeface="TheSans UHH" panose="020B0502050302020203" pitchFamily="34" charset="77"/>
              </a:rPr>
              <a:t>, </a:t>
            </a:r>
            <a:r>
              <a:rPr lang="de-DE" sz="1600" dirty="0" err="1">
                <a:latin typeface="TheSans UHH" panose="020B0502050302020203" pitchFamily="34" charset="77"/>
              </a:rPr>
              <a:t>causes</a:t>
            </a:r>
            <a:r>
              <a:rPr lang="de-DE" sz="1600" dirty="0">
                <a:latin typeface="TheSans UHH" panose="020B0502050302020203" pitchFamily="34" charset="77"/>
              </a:rPr>
              <a:t> pair </a:t>
            </a:r>
            <a:r>
              <a:rPr lang="de-DE" sz="1600" dirty="0" err="1">
                <a:latin typeface="TheSans UHH" panose="020B0502050302020203" pitchFamily="34" charset="77"/>
              </a:rPr>
              <a:t>breaking</a:t>
            </a:r>
            <a:r>
              <a:rPr lang="de-DE" sz="1600" dirty="0">
                <a:latin typeface="TheSans UHH" panose="020B0502050302020203" pitchFamily="34" charset="77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de-DE" sz="1600" b="1" dirty="0" err="1">
                <a:latin typeface="TheSans UHH" panose="020B0502050302020203" pitchFamily="34" charset="77"/>
              </a:rPr>
              <a:t>Magnetic</a:t>
            </a:r>
            <a:r>
              <a:rPr lang="de-DE" sz="1600" b="1" dirty="0">
                <a:latin typeface="TheSans UHH" panose="020B0502050302020203" pitchFamily="34" charset="77"/>
              </a:rPr>
              <a:t> </a:t>
            </a:r>
            <a:r>
              <a:rPr lang="de-DE" sz="1600" b="1" dirty="0" err="1">
                <a:latin typeface="TheSans UHH" panose="020B0502050302020203" pitchFamily="34" charset="77"/>
              </a:rPr>
              <a:t>impurities</a:t>
            </a:r>
            <a:endParaRPr lang="de-DE" sz="1600" b="1" dirty="0">
              <a:latin typeface="TheSans UHH" panose="020B0502050302020203" pitchFamily="34" charset="77"/>
            </a:endParaRPr>
          </a:p>
          <a:p>
            <a:pPr algn="l"/>
            <a:r>
              <a:rPr lang="de-DE" sz="1600" b="1" dirty="0" err="1">
                <a:latin typeface="TheSans UHH" panose="020B0502050302020203" pitchFamily="34" charset="77"/>
              </a:rPr>
              <a:t>Application</a:t>
            </a:r>
            <a:r>
              <a:rPr lang="de-DE" sz="1600" b="1" dirty="0">
                <a:latin typeface="TheSans UHH" panose="020B0502050302020203" pitchFamily="34" charset="77"/>
              </a:rPr>
              <a:t>: </a:t>
            </a:r>
            <a:r>
              <a:rPr lang="de-DE" sz="1600" b="1" dirty="0" err="1">
                <a:latin typeface="TheSans UHH" panose="020B0502050302020203" pitchFamily="34" charset="77"/>
              </a:rPr>
              <a:t>Accelerators</a:t>
            </a:r>
            <a:endParaRPr lang="de-DE" sz="1600" b="1" dirty="0">
              <a:latin typeface="TheSans UHH" panose="020B0502050302020203" pitchFamily="34" charset="77"/>
            </a:endParaRP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FE3F19FA-50C0-4259-BDF8-670118A7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44E76-E6FB-42D8-BBBB-9B9CDDFCE597}" type="slidenum">
              <a:rPr lang="de-DE" smtClean="0"/>
              <a:t>5</a:t>
            </a:fld>
            <a:endParaRPr 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B35FC8-9D56-A60C-AC59-A2DF178AB558}"/>
              </a:ext>
            </a:extLst>
          </p:cNvPr>
          <p:cNvSpPr txBox="1"/>
          <p:nvPr/>
        </p:nvSpPr>
        <p:spPr>
          <a:xfrm>
            <a:off x="447961" y="4105382"/>
            <a:ext cx="4825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[A. Romanenko et al.,</a:t>
            </a:r>
            <a:r>
              <a:rPr lang="nn-NO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Phys. Rev. Lett., vol. 119, no. 26, p. 264801 (2017)</a:t>
            </a:r>
            <a:r>
              <a:rPr lang="de-DE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]</a:t>
            </a:r>
          </a:p>
          <a:p>
            <a:r>
              <a:rPr lang="de-DE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[Y. </a:t>
            </a:r>
            <a:r>
              <a:rPr lang="de-DE" sz="9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Kalboussi</a:t>
            </a:r>
            <a:r>
              <a:rPr lang="de-DE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et al.,</a:t>
            </a:r>
            <a:r>
              <a:rPr lang="nn-NO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Appl. Phys. Lett., vol. 124, no. 13 (2024)</a:t>
            </a:r>
            <a:r>
              <a:rPr lang="de-DE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]</a:t>
            </a:r>
          </a:p>
          <a:p>
            <a:r>
              <a:rPr lang="de-DE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[L. </a:t>
            </a:r>
            <a:r>
              <a:rPr lang="de-DE" sz="9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Grasselino</a:t>
            </a:r>
            <a:r>
              <a:rPr lang="de-DE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et al., THA04, SRF2025]</a:t>
            </a:r>
          </a:p>
          <a:p>
            <a:r>
              <a:rPr lang="de-DE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[R. Venugopal et al., TUP16, SRF2025]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FEE22F-D311-BEBE-7EDB-F19C69328A09}"/>
              </a:ext>
            </a:extLst>
          </p:cNvPr>
          <p:cNvSpPr txBox="1"/>
          <p:nvPr/>
        </p:nvSpPr>
        <p:spPr>
          <a:xfrm>
            <a:off x="6492241" y="4105382"/>
            <a:ext cx="4608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[T. </a:t>
            </a:r>
            <a:r>
              <a:rPr lang="fr-FR" sz="9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Proslier</a:t>
            </a:r>
            <a:r>
              <a:rPr lang="fr-FR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et al. IEEE Trans. </a:t>
            </a:r>
            <a:r>
              <a:rPr lang="fr-FR" sz="9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Appl</a:t>
            </a:r>
            <a:r>
              <a:rPr lang="fr-FR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</a:t>
            </a:r>
            <a:r>
              <a:rPr lang="fr-FR" sz="9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Supercond</a:t>
            </a:r>
            <a:r>
              <a:rPr lang="fr-FR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21.3: 2619-2622 (2011)]</a:t>
            </a:r>
          </a:p>
          <a:p>
            <a:r>
              <a:rPr lang="fr-FR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[N. </a:t>
            </a:r>
            <a:r>
              <a:rPr lang="fr-FR" sz="9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Groll</a:t>
            </a:r>
            <a:r>
              <a:rPr lang="fr-FR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et al., </a:t>
            </a:r>
            <a:r>
              <a:rPr lang="fr-FR" sz="9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arXiv</a:t>
            </a:r>
            <a:r>
              <a:rPr lang="fr-FR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9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preprint</a:t>
            </a:r>
            <a:r>
              <a:rPr lang="fr-FR" sz="9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arXiv:1805.06359 (2018)]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9B57BB8D-4059-0F3C-5B4E-A38BC125F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11.6.2026 | TTC2026 | M. Wenskat | ThinFilm R&amp;D @ UHH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A07175-0D2C-A9C6-6038-8773A8754E74}"/>
              </a:ext>
            </a:extLst>
          </p:cNvPr>
          <p:cNvSpPr/>
          <p:nvPr/>
        </p:nvSpPr>
        <p:spPr>
          <a:xfrm>
            <a:off x="2617928" y="1490044"/>
            <a:ext cx="4563922" cy="410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57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FA9B8EB-6CEC-5B11-A27B-6CAAFCCB91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6869" y="3400651"/>
                <a:ext cx="5834856" cy="187101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sz="1800" dirty="0"/>
                  <a:t>Loss </a:t>
                </a:r>
                <a:r>
                  <a:rPr lang="de-DE" sz="1800" dirty="0" err="1"/>
                  <a:t>tangent</a:t>
                </a:r>
                <a:r>
                  <a:rPr lang="de-DE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𝑇𝐿𝑆</m:t>
                        </m:r>
                      </m:sub>
                    </m:sSub>
                  </m:oMath>
                </a14:m>
                <a:r>
                  <a:rPr lang="de-DE" sz="1800" dirty="0"/>
                  <a:t> x </a:t>
                </a:r>
                <a:r>
                  <a:rPr lang="de-DE" sz="1800" dirty="0" err="1"/>
                  <a:t>affected</a:t>
                </a:r>
                <a:r>
                  <a:rPr lang="de-DE" sz="1800" dirty="0"/>
                  <a:t> </a:t>
                </a:r>
                <a:r>
                  <a:rPr lang="de-DE" sz="1800" dirty="0" err="1"/>
                  <a:t>volume</a:t>
                </a:r>
                <a:r>
                  <a:rPr lang="de-DE" sz="1800" dirty="0"/>
                  <a:t> </a:t>
                </a:r>
                <a:r>
                  <a:rPr lang="de-DE" sz="1800" i="1" dirty="0"/>
                  <a:t>F</a:t>
                </a:r>
                <a:r>
                  <a:rPr lang="de-DE" sz="1800" dirty="0"/>
                  <a:t>  </a:t>
                </a:r>
              </a:p>
              <a:p>
                <a:r>
                  <a:rPr lang="de-DE" sz="1800" dirty="0"/>
                  <a:t>Field </a:t>
                </a:r>
                <a:r>
                  <a:rPr lang="de-DE" sz="1800" dirty="0" err="1"/>
                  <a:t>dependency</a:t>
                </a:r>
                <a:r>
                  <a:rPr lang="de-DE" sz="1800" dirty="0"/>
                  <a:t> &amp; </a:t>
                </a:r>
                <a:r>
                  <a:rPr lang="de-DE" sz="1800" dirty="0" err="1"/>
                  <a:t>saturation</a:t>
                </a:r>
                <a:r>
                  <a:rPr lang="de-DE" sz="1800" dirty="0"/>
                  <a:t> on-set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de-DE" sz="1800" dirty="0"/>
              </a:p>
              <a:p>
                <a:r>
                  <a:rPr lang="el-GR" sz="1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de-DE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DE" sz="1800" dirty="0" err="1"/>
                  <a:t>resonator</a:t>
                </a:r>
                <a:r>
                  <a:rPr lang="de-DE" sz="1800" dirty="0"/>
                  <a:t> </a:t>
                </a:r>
                <a:r>
                  <a:rPr lang="de-DE" sz="1800" dirty="0" err="1"/>
                  <a:t>geometry</a:t>
                </a:r>
                <a:r>
                  <a:rPr lang="de-DE" sz="1800" dirty="0"/>
                  <a:t> – </a:t>
                </a:r>
                <a:r>
                  <a:rPr lang="de-DE" sz="1800" dirty="0" err="1"/>
                  <a:t>usually</a:t>
                </a:r>
                <a:r>
                  <a:rPr lang="de-DE" sz="1800" dirty="0"/>
                  <a:t> </a:t>
                </a:r>
                <a:r>
                  <a:rPr lang="de-DE" sz="1800" dirty="0" err="1"/>
                  <a:t>free</a:t>
                </a:r>
                <a:r>
                  <a:rPr lang="de-DE" sz="1800" dirty="0"/>
                  <a:t> fit </a:t>
                </a:r>
                <a:r>
                  <a:rPr lang="de-DE" sz="1800" dirty="0" err="1"/>
                  <a:t>parameter</a:t>
                </a:r>
                <a:endParaRPr lang="de-DE" sz="1800" dirty="0"/>
              </a:p>
              <a:p>
                <a:r>
                  <a:rPr lang="de-DE" sz="1800" dirty="0"/>
                  <a:t>Residual </a:t>
                </a:r>
                <a:r>
                  <a:rPr lang="de-DE" sz="1800" dirty="0" err="1"/>
                  <a:t>losses</a:t>
                </a:r>
                <a:endParaRPr lang="de-DE" sz="18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FA9B8EB-6CEC-5B11-A27B-6CAAFCCB91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6869" y="3400651"/>
                <a:ext cx="5834856" cy="1871017"/>
              </a:xfrm>
              <a:blipFill>
                <a:blip r:embed="rId2"/>
                <a:stretch>
                  <a:fillRect l="-2299" t="-1954" b="-13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4CB8394D-2750-1931-7E6C-18DC4C904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Established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acc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sz="2000" dirty="0"/>
              <a:t> (at 1.5K)</a:t>
            </a:r>
            <a:r>
              <a:rPr lang="de-DE" dirty="0"/>
              <a:t> at DESY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4500F-4555-FFAB-E42B-EC0195DC5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712" y="1265939"/>
            <a:ext cx="6498288" cy="468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D3EB31-2D3D-233C-F4FD-B6D9A881B830}"/>
              </a:ext>
            </a:extLst>
          </p:cNvPr>
          <p:cNvSpPr txBox="1"/>
          <p:nvPr/>
        </p:nvSpPr>
        <p:spPr>
          <a:xfrm>
            <a:off x="9411843" y="982273"/>
            <a:ext cx="26403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/>
              <a:t>[M. Wiencek et al., THP40, SRF2025] </a:t>
            </a:r>
          </a:p>
          <a:p>
            <a:endParaRPr lang="de-DE" sz="1000" b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EEAAD-0128-04D1-D3C5-A1929099F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11.6.2026 | TTC2026 | M. Wenskat | ThinFilm R&amp;D @ UHH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C076A2-C5A0-C615-5D66-73C683350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36A9-44BC-4FAA-B3A4-41E2C550A67A}" type="slidenum">
              <a:rPr lang="de-DE" smtClean="0"/>
              <a:t>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9FD554-77B0-383B-188C-4B328AADC1A6}"/>
                  </a:ext>
                </a:extLst>
              </p:cNvPr>
              <p:cNvSpPr txBox="1"/>
              <p:nvPr/>
            </p:nvSpPr>
            <p:spPr>
              <a:xfrm>
                <a:off x="1191213" y="1955725"/>
                <a:ext cx="3712234" cy="1125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𝑎𝑐𝑐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∙ </m:t>
                          </m:r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𝑇𝐿𝑆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de-DE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e-D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de-DE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𝑎𝑐𝑐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de-DE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𝑛𝑜𝑛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𝑇𝐿𝑆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i="1" dirty="0">
                  <a:latin typeface="TheSans UHH" panose="020B0502050302020203" pitchFamily="34" charset="77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9FD554-77B0-383B-188C-4B328AADC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213" y="1955725"/>
                <a:ext cx="3712234" cy="11258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92506FC-8BE7-19A1-8238-58B95506CCA8}"/>
              </a:ext>
            </a:extLst>
          </p:cNvPr>
          <p:cNvSpPr/>
          <p:nvPr/>
        </p:nvSpPr>
        <p:spPr>
          <a:xfrm>
            <a:off x="2487756" y="1947319"/>
            <a:ext cx="1152000" cy="28800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EE92E8-3FCC-7216-7120-63353090ADE3}"/>
              </a:ext>
            </a:extLst>
          </p:cNvPr>
          <p:cNvSpPr/>
          <p:nvPr/>
        </p:nvSpPr>
        <p:spPr>
          <a:xfrm>
            <a:off x="2306780" y="2289952"/>
            <a:ext cx="1438275" cy="80000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F79B7B-1DF8-D334-DD9E-A53CF459E7F6}"/>
              </a:ext>
            </a:extLst>
          </p:cNvPr>
          <p:cNvSpPr/>
          <p:nvPr/>
        </p:nvSpPr>
        <p:spPr>
          <a:xfrm>
            <a:off x="3898742" y="1862751"/>
            <a:ext cx="1004705" cy="80000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3F27AE-E3AB-CF68-9679-1EFFF8BE3944}"/>
                  </a:ext>
                </a:extLst>
              </p:cNvPr>
              <p:cNvSpPr txBox="1"/>
              <p:nvPr/>
            </p:nvSpPr>
            <p:spPr>
              <a:xfrm>
                <a:off x="6990255" y="2050653"/>
                <a:ext cx="3324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∙ </m:t>
                    </m:r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𝑇𝐿𝑆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2.8±0.3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3F27AE-E3AB-CF68-9679-1EFFF8BE3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255" y="2050653"/>
                <a:ext cx="332401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630759C-CDFF-A585-DFE1-DE21500FADB1}"/>
                  </a:ext>
                </a:extLst>
              </p:cNvPr>
              <p:cNvSpPr txBox="1"/>
              <p:nvPr/>
            </p:nvSpPr>
            <p:spPr>
              <a:xfrm>
                <a:off x="5571643" y="5600952"/>
                <a:ext cx="2560134" cy="646331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de-DE" b="0" dirty="0" err="1">
                    <a:latin typeface="+mj-lt"/>
                  </a:rPr>
                  <a:t>Expect</a:t>
                </a:r>
                <a:r>
                  <a:rPr lang="de-DE" b="0" dirty="0">
                    <a:latin typeface="+mj-lt"/>
                  </a:rPr>
                  <a:t> </a:t>
                </a:r>
                <a:r>
                  <a:rPr lang="de-DE" b="0" dirty="0" err="1">
                    <a:latin typeface="+mj-lt"/>
                  </a:rPr>
                  <a:t>for</a:t>
                </a:r>
                <a:r>
                  <a:rPr lang="de-DE" b="0" dirty="0">
                    <a:latin typeface="+mj-lt"/>
                  </a:rPr>
                  <a:t> 5nm Nb</a:t>
                </a:r>
                <a:r>
                  <a:rPr lang="de-DE" b="0" baseline="-25000" dirty="0">
                    <a:latin typeface="+mj-lt"/>
                  </a:rPr>
                  <a:t>2</a:t>
                </a:r>
                <a:r>
                  <a:rPr lang="de-DE" b="0" dirty="0">
                    <a:latin typeface="+mj-lt"/>
                  </a:rPr>
                  <a:t>O</a:t>
                </a:r>
                <a:r>
                  <a:rPr lang="de-DE" b="0" baseline="-25000" dirty="0">
                    <a:latin typeface="+mj-lt"/>
                  </a:rPr>
                  <a:t>5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∙ </m:t>
                    </m:r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𝑇𝐿𝑆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=3×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630759C-CDFF-A585-DFE1-DE21500FA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643" y="5600952"/>
                <a:ext cx="2560134" cy="646331"/>
              </a:xfrm>
              <a:prstGeom prst="rect">
                <a:avLst/>
              </a:prstGeom>
              <a:blipFill>
                <a:blip r:embed="rId6"/>
                <a:stretch>
                  <a:fillRect l="-1408" t="-2679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FF86B70-06E7-6EE8-CB07-5469157BE63E}"/>
              </a:ext>
            </a:extLst>
          </p:cNvPr>
          <p:cNvSpPr txBox="1"/>
          <p:nvPr/>
        </p:nvSpPr>
        <p:spPr>
          <a:xfrm>
            <a:off x="5473323" y="6234654"/>
            <a:ext cx="45142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/>
              <a:t>[A. Romanenko et al.,</a:t>
            </a:r>
            <a:r>
              <a:rPr lang="nn-NO" sz="1000" b="1" dirty="0"/>
              <a:t> Phys. Rev. Lett., vol. 119, no. 26, p. 264801 (2017)</a:t>
            </a:r>
            <a:r>
              <a:rPr lang="de-DE" sz="1000" b="1" dirty="0"/>
              <a:t>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E7CCD2-488A-F02E-8F1E-DF0BC0749D98}"/>
              </a:ext>
            </a:extLst>
          </p:cNvPr>
          <p:cNvSpPr txBox="1"/>
          <p:nvPr/>
        </p:nvSpPr>
        <p:spPr>
          <a:xfrm>
            <a:off x="9412709" y="1132944"/>
            <a:ext cx="26403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/>
              <a:t>[R. Venugopal et al., TUP16, SRF2025]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1D95D9-D06A-9EA8-0201-9728FD81DA97}"/>
              </a:ext>
            </a:extLst>
          </p:cNvPr>
          <p:cNvSpPr txBox="1"/>
          <p:nvPr/>
        </p:nvSpPr>
        <p:spPr>
          <a:xfrm>
            <a:off x="6851710" y="4800600"/>
            <a:ext cx="75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latin typeface="TheSans UHH" panose="020B0502050302020203" pitchFamily="34" charset="77"/>
              </a:rPr>
              <a:t>1.5K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BFA66C-2215-B6C6-6418-88662E243691}"/>
              </a:ext>
            </a:extLst>
          </p:cNvPr>
          <p:cNvSpPr txBox="1"/>
          <p:nvPr/>
        </p:nvSpPr>
        <p:spPr>
          <a:xfrm rot="5400000">
            <a:off x="9538076" y="3450025"/>
            <a:ext cx="3684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b="1" dirty="0">
                <a:latin typeface="TheSans UHH" panose="020B0502050302020203" pitchFamily="34" charset="77"/>
              </a:rPr>
              <a:t>Colors: </a:t>
            </a:r>
            <a:r>
              <a:rPr lang="de-DE" sz="1000" b="1" dirty="0" err="1">
                <a:latin typeface="TheSans UHH" panose="020B0502050302020203" pitchFamily="34" charset="77"/>
              </a:rPr>
              <a:t>Measurements</a:t>
            </a:r>
            <a:r>
              <a:rPr lang="de-DE" sz="1000" b="1" dirty="0">
                <a:latin typeface="TheSans UHH" panose="020B0502050302020203" pitchFamily="34" charset="77"/>
              </a:rPr>
              <a:t> </a:t>
            </a:r>
            <a:r>
              <a:rPr lang="de-DE" sz="1000" b="1" dirty="0" err="1">
                <a:latin typeface="TheSans UHH" panose="020B0502050302020203" pitchFamily="34" charset="77"/>
              </a:rPr>
              <a:t>with</a:t>
            </a:r>
            <a:r>
              <a:rPr lang="de-DE" sz="1000" b="1" dirty="0">
                <a:latin typeface="TheSans UHH" panose="020B0502050302020203" pitchFamily="34" charset="77"/>
              </a:rPr>
              <a:t> different VT </a:t>
            </a:r>
            <a:r>
              <a:rPr lang="de-DE" sz="1000" b="1" dirty="0" err="1">
                <a:latin typeface="TheSans UHH" panose="020B0502050302020203" pitchFamily="34" charset="77"/>
              </a:rPr>
              <a:t>configurations</a:t>
            </a:r>
            <a:endParaRPr lang="de-DE" sz="1000" b="1" dirty="0">
              <a:latin typeface="TheSans UHH" panose="020B0502050302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959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5" grpId="0"/>
      <p:bldP spid="16" grpId="0" animBg="1"/>
      <p:bldP spid="18" grpId="0"/>
      <p:bldP spid="19" grpId="0"/>
      <p:bldP spid="2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FA9B8EB-6CEC-5B11-A27B-6CAAFCCB91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53991" y="1835306"/>
                <a:ext cx="6238009" cy="4849974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18nm Al</a:t>
                </a:r>
                <a:r>
                  <a:rPr lang="en-US" baseline="-25000" dirty="0"/>
                  <a:t>2</a:t>
                </a:r>
                <a:r>
                  <a:rPr lang="en-US" dirty="0"/>
                  <a:t>O</a:t>
                </a:r>
                <a:r>
                  <a:rPr lang="en-US" baseline="-25000" dirty="0"/>
                  <a:t>3</a:t>
                </a:r>
                <a:r>
                  <a:rPr lang="en-US" dirty="0"/>
                  <a:t> + 2x 3h@300°C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∙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𝑇𝐿𝑆</m:t>
                        </m:r>
                      </m:sub>
                    </m:sSub>
                  </m:oMath>
                </a14:m>
                <a:r>
                  <a:rPr lang="en-US" dirty="0"/>
                  <a:t> x2 lower compared to baseline</a:t>
                </a:r>
              </a:p>
              <a:p>
                <a:r>
                  <a:rPr lang="en-US" dirty="0"/>
                  <a:t>Nb</a:t>
                </a:r>
                <a:r>
                  <a:rPr lang="en-US" baseline="-25000" dirty="0"/>
                  <a:t>2</a:t>
                </a:r>
                <a:r>
                  <a:rPr lang="en-US" dirty="0"/>
                  <a:t>O</a:t>
                </a:r>
                <a:r>
                  <a:rPr lang="en-US" baseline="-25000" dirty="0"/>
                  <a:t>5</a:t>
                </a:r>
                <a:r>
                  <a:rPr lang="en-US" dirty="0"/>
                  <a:t> gone / not growing back – Al</a:t>
                </a:r>
                <a:r>
                  <a:rPr lang="en-US" baseline="-25000" dirty="0"/>
                  <a:t>2</a:t>
                </a:r>
                <a:r>
                  <a:rPr lang="en-US" dirty="0"/>
                  <a:t>O</a:t>
                </a:r>
                <a:r>
                  <a:rPr lang="en-US" baseline="-25000" dirty="0"/>
                  <a:t>3</a:t>
                </a:r>
                <a:r>
                  <a:rPr lang="en-US" dirty="0"/>
                  <a:t> passivates</a:t>
                </a:r>
              </a:p>
              <a:p>
                <a:r>
                  <a:rPr lang="en-US" dirty="0"/>
                  <a:t>Compare oxide layers baseline &amp; </a:t>
                </a:r>
                <a:r>
                  <a:rPr lang="en-US" dirty="0" err="1"/>
                  <a:t>coating+midT</a:t>
                </a:r>
                <a:endParaRPr lang="en-US" dirty="0"/>
              </a:p>
              <a:p>
                <a:pPr lvl="1"/>
                <a:r>
                  <a:rPr lang="en-US" dirty="0"/>
                  <a:t>Al</a:t>
                </a:r>
                <a:r>
                  <a:rPr lang="en-US" baseline="-25000" dirty="0"/>
                  <a:t>2</a:t>
                </a:r>
                <a:r>
                  <a:rPr lang="en-US" dirty="0"/>
                  <a:t>O</a:t>
                </a:r>
                <a:r>
                  <a:rPr lang="en-US" baseline="-25000" dirty="0"/>
                  <a:t>3</a:t>
                </a:r>
                <a:r>
                  <a:rPr lang="en-US" dirty="0"/>
                  <a:t> layer thicker by ~3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𝐴𝑙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~ 1/3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𝐴𝑙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𝑇𝐿𝑆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𝑁𝑏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𝑇𝐿𝑆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𝐴𝑙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𝐴𝑙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≈2−3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Other materials even better? Ta</a:t>
                </a:r>
                <a:r>
                  <a:rPr lang="en-US" baseline="-25000" dirty="0"/>
                  <a:t>2</a:t>
                </a:r>
                <a:r>
                  <a:rPr lang="en-US" dirty="0"/>
                  <a:t>O</a:t>
                </a:r>
                <a:r>
                  <a:rPr lang="en-US" baseline="-25000" dirty="0"/>
                  <a:t>5</a:t>
                </a:r>
                <a:r>
                  <a:rPr lang="en-US" dirty="0"/>
                  <a:t> / ZrO</a:t>
                </a:r>
                <a:r>
                  <a:rPr lang="en-US" baseline="-25000" dirty="0"/>
                  <a:t>2</a:t>
                </a:r>
                <a:r>
                  <a:rPr lang="en-US" dirty="0"/>
                  <a:t>?</a:t>
                </a:r>
                <a:endParaRPr lang="en-US" baseline="-250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FA9B8EB-6CEC-5B11-A27B-6CAAFCCB91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53991" y="1835306"/>
                <a:ext cx="6238009" cy="4849974"/>
              </a:xfrm>
              <a:blipFill>
                <a:blip r:embed="rId2"/>
                <a:stretch>
                  <a:fillRect l="-2346" t="-5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4CB8394D-2750-1931-7E6C-18DC4C904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</a:t>
            </a:r>
            <a:r>
              <a:rPr lang="de-DE" baseline="-25000" dirty="0"/>
              <a:t>2</a:t>
            </a:r>
            <a:r>
              <a:rPr lang="de-DE" dirty="0"/>
              <a:t>O</a:t>
            </a:r>
            <a:r>
              <a:rPr lang="de-DE" baseline="-25000" dirty="0"/>
              <a:t>3</a:t>
            </a:r>
            <a:r>
              <a:rPr lang="de-DE" dirty="0"/>
              <a:t> </a:t>
            </a:r>
            <a:r>
              <a:rPr lang="de-DE" dirty="0" err="1"/>
              <a:t>passivation</a:t>
            </a:r>
            <a:r>
              <a:rPr lang="de-DE" dirty="0"/>
              <a:t> </a:t>
            </a:r>
            <a:r>
              <a:rPr lang="de-DE" dirty="0" err="1"/>
              <a:t>works</a:t>
            </a:r>
            <a:r>
              <a:rPr lang="de-DE" dirty="0"/>
              <a:t> &amp;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checks</a:t>
            </a:r>
            <a:r>
              <a:rPr lang="de-DE" dirty="0"/>
              <a:t> out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A2658F-AF48-4E6C-B4D2-FB21A2893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728"/>
            <a:ext cx="6498288" cy="46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5F3911-59B5-6C53-C0C9-D20257463CA7}"/>
              </a:ext>
            </a:extLst>
          </p:cNvPr>
          <p:cNvSpPr txBox="1"/>
          <p:nvPr/>
        </p:nvSpPr>
        <p:spPr>
          <a:xfrm>
            <a:off x="9402318" y="966688"/>
            <a:ext cx="26403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/>
              <a:t>[R. Venugopal et al., TUP16, SRF2025]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FFA192-642B-B93C-93BD-9F56B9466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11.6.2026 | TTC2026 | M. </a:t>
            </a:r>
            <a:r>
              <a:rPr lang="de-DE" dirty="0" err="1"/>
              <a:t>Wenskat</a:t>
            </a:r>
            <a:r>
              <a:rPr lang="de-DE" dirty="0"/>
              <a:t> | </a:t>
            </a:r>
            <a:r>
              <a:rPr lang="de-DE" dirty="0" err="1"/>
              <a:t>ThinFilm</a:t>
            </a:r>
            <a:r>
              <a:rPr lang="de-DE" dirty="0"/>
              <a:t> R&amp;D @ UHH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801C2-16CC-0E5E-AD12-2850D4DC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936A9-44BC-4FAA-B3A4-41E2C550A67A}" type="slidenum">
              <a:rPr lang="de-DE" smtClean="0"/>
              <a:t>7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A58739-35C0-493C-697E-A38DC14DD23A}"/>
              </a:ext>
            </a:extLst>
          </p:cNvPr>
          <p:cNvSpPr txBox="1"/>
          <p:nvPr/>
        </p:nvSpPr>
        <p:spPr>
          <a:xfrm>
            <a:off x="1147101" y="4862945"/>
            <a:ext cx="691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latin typeface="TheSans UHH" panose="020B0502050302020203" pitchFamily="34" charset="77"/>
              </a:rPr>
              <a:t>1.5K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D927B5-DAE9-E8A7-FFF6-DC555CCEF2DF}"/>
                  </a:ext>
                </a:extLst>
              </p:cNvPr>
              <p:cNvSpPr txBox="1"/>
              <p:nvPr/>
            </p:nvSpPr>
            <p:spPr>
              <a:xfrm>
                <a:off x="1219838" y="2112999"/>
                <a:ext cx="3324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∙ </m:t>
                    </m:r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𝑇𝐿𝑆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1.5±0.9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D927B5-DAE9-E8A7-FFF6-DC555CCEF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838" y="2112999"/>
                <a:ext cx="3324011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F927C7A-6DBE-7A19-B56B-8242D09D5FCB}"/>
              </a:ext>
            </a:extLst>
          </p:cNvPr>
          <p:cNvSpPr txBox="1"/>
          <p:nvPr/>
        </p:nvSpPr>
        <p:spPr>
          <a:xfrm>
            <a:off x="8312726" y="1139237"/>
            <a:ext cx="35636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b="1" dirty="0"/>
              <a:t>[A. </a:t>
            </a:r>
            <a:r>
              <a:rPr lang="de-DE" sz="1000" b="1" dirty="0" err="1"/>
              <a:t>Zaidman</a:t>
            </a:r>
            <a:r>
              <a:rPr lang="de-DE" sz="1000" b="1" dirty="0"/>
              <a:t> et al., Phys. Rev. Materials 9, 094806 (2025)]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0592BE-B420-0753-D60E-5F4EED90B1F8}"/>
              </a:ext>
            </a:extLst>
          </p:cNvPr>
          <p:cNvSpPr txBox="1"/>
          <p:nvPr/>
        </p:nvSpPr>
        <p:spPr>
          <a:xfrm rot="5400000">
            <a:off x="3845362" y="3487567"/>
            <a:ext cx="3684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b="1" dirty="0">
                <a:latin typeface="TheSans UHH" panose="020B0502050302020203" pitchFamily="34" charset="77"/>
              </a:rPr>
              <a:t>Colors: </a:t>
            </a:r>
            <a:r>
              <a:rPr lang="de-DE" sz="1000" b="1" dirty="0" err="1">
                <a:latin typeface="TheSans UHH" panose="020B0502050302020203" pitchFamily="34" charset="77"/>
              </a:rPr>
              <a:t>Measurements</a:t>
            </a:r>
            <a:r>
              <a:rPr lang="de-DE" sz="1000" b="1" dirty="0">
                <a:latin typeface="TheSans UHH" panose="020B0502050302020203" pitchFamily="34" charset="77"/>
              </a:rPr>
              <a:t> </a:t>
            </a:r>
            <a:r>
              <a:rPr lang="de-DE" sz="1000" b="1" dirty="0" err="1">
                <a:latin typeface="TheSans UHH" panose="020B0502050302020203" pitchFamily="34" charset="77"/>
              </a:rPr>
              <a:t>with</a:t>
            </a:r>
            <a:r>
              <a:rPr lang="de-DE" sz="1000" b="1" dirty="0">
                <a:latin typeface="TheSans UHH" panose="020B0502050302020203" pitchFamily="34" charset="77"/>
              </a:rPr>
              <a:t> different VT </a:t>
            </a:r>
            <a:r>
              <a:rPr lang="de-DE" sz="1000" b="1" dirty="0" err="1">
                <a:latin typeface="TheSans UHH" panose="020B0502050302020203" pitchFamily="34" charset="77"/>
              </a:rPr>
              <a:t>configurations</a:t>
            </a:r>
            <a:endParaRPr lang="de-DE" sz="1000" b="1" dirty="0">
              <a:latin typeface="TheSans UHH" panose="020B0502050302020203" pitchFamily="34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D84870-7538-5484-F7D7-85906A63D86D}"/>
              </a:ext>
            </a:extLst>
          </p:cNvPr>
          <p:cNvSpPr/>
          <p:nvPr/>
        </p:nvSpPr>
        <p:spPr>
          <a:xfrm>
            <a:off x="8659739" y="5397424"/>
            <a:ext cx="2233295" cy="427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74A57C-4376-B1EB-00A6-8D9E2B73AEE8}"/>
              </a:ext>
            </a:extLst>
          </p:cNvPr>
          <p:cNvSpPr/>
          <p:nvPr/>
        </p:nvSpPr>
        <p:spPr>
          <a:xfrm>
            <a:off x="10893034" y="5374219"/>
            <a:ext cx="903592" cy="427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8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2DA99F4-8770-D36D-E47F-B9746E4E35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26"/>
          <a:stretch/>
        </p:blipFill>
        <p:spPr>
          <a:xfrm>
            <a:off x="1629849" y="1512888"/>
            <a:ext cx="2883926" cy="3933825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B819A99-E91C-9C6B-EAF8-03F714427E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645003" y="1512888"/>
            <a:ext cx="2950368" cy="39338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724CDD0-CEAE-256B-6852-EF96D6F32DC4}"/>
              </a:ext>
            </a:extLst>
          </p:cNvPr>
          <p:cNvSpPr/>
          <p:nvPr/>
        </p:nvSpPr>
        <p:spPr>
          <a:xfrm>
            <a:off x="1302448" y="1285240"/>
            <a:ext cx="3538728" cy="438912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21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774DC-1A63-2EE9-EAA0-09F0DBD2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Dream: </a:t>
            </a:r>
            <a:r>
              <a:rPr lang="de-DE" dirty="0" err="1"/>
              <a:t>unique</a:t>
            </a:r>
            <a:r>
              <a:rPr lang="de-DE" dirty="0"/>
              <a:t> &amp; versatile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coating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</p:txBody>
      </p:sp>
      <p:sp>
        <p:nvSpPr>
          <p:cNvPr id="3" name="TextBox 45">
            <a:extLst>
              <a:ext uri="{FF2B5EF4-FFF2-40B4-BE49-F238E27FC236}">
                <a16:creationId xmlns:a16="http://schemas.microsoft.com/office/drawing/2014/main" id="{0AA3FF30-64D4-AAED-7060-163CBC6EB447}"/>
              </a:ext>
            </a:extLst>
          </p:cNvPr>
          <p:cNvSpPr txBox="1"/>
          <p:nvPr/>
        </p:nvSpPr>
        <p:spPr>
          <a:xfrm>
            <a:off x="7161418" y="1703611"/>
            <a:ext cx="4957117" cy="427809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High versatility</a:t>
            </a:r>
            <a:r>
              <a:rPr lang="en-US" sz="2000" dirty="0"/>
              <a:t> in one system:</a:t>
            </a:r>
          </a:p>
          <a:p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PEALD and thermal ALD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Planned materials: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NbTiN / NbN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AlN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Al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Ta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5</a:t>
            </a:r>
            <a:endParaRPr lang="en-US" sz="2000" dirty="0"/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In-situ annealing due to better </a:t>
            </a:r>
            <a:r>
              <a:rPr lang="en-US" sz="2000" dirty="0" err="1"/>
              <a:t>p</a:t>
            </a:r>
            <a:r>
              <a:rPr lang="en-US" sz="2000" baseline="-25000" dirty="0" err="1"/>
              <a:t>base</a:t>
            </a:r>
            <a:endParaRPr lang="en-US" sz="2000" baseline="-250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dissolve oxide layers before coating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after coating to activate films</a:t>
            </a:r>
          </a:p>
          <a:p>
            <a:pPr lvl="1"/>
            <a:endParaRPr lang="en-US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DE997-EC3D-0731-AA7F-42F90ACBA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t="3894" r="9870" b="6455"/>
          <a:stretch/>
        </p:blipFill>
        <p:spPr>
          <a:xfrm>
            <a:off x="2952879" y="1335018"/>
            <a:ext cx="4156696" cy="4399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0715FC-5516-C423-5081-38D6F67A9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5" y="1266440"/>
            <a:ext cx="2217975" cy="4472373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B3FB2BF1-A464-7589-A320-5E555B6686A3}"/>
              </a:ext>
            </a:extLst>
          </p:cNvPr>
          <p:cNvSpPr txBox="1">
            <a:spLocks/>
          </p:cNvSpPr>
          <p:nvPr/>
        </p:nvSpPr>
        <p:spPr>
          <a:xfrm>
            <a:off x="2130725" y="6220022"/>
            <a:ext cx="8752150" cy="36618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/>
              <a:t>11.6.2026 | TTC2026 | M. </a:t>
            </a:r>
            <a:r>
              <a:rPr lang="de-DE" sz="900" dirty="0" err="1"/>
              <a:t>Wenskat</a:t>
            </a:r>
            <a:r>
              <a:rPr lang="de-DE" sz="900" dirty="0"/>
              <a:t> | </a:t>
            </a:r>
            <a:r>
              <a:rPr lang="de-DE" sz="900" dirty="0" err="1"/>
              <a:t>ThinFilm</a:t>
            </a:r>
            <a:r>
              <a:rPr lang="de-DE" sz="900" dirty="0"/>
              <a:t> R&amp;D @ UHH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5C9370B3-4600-1612-7852-48C5A9E23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2880" y="6155943"/>
            <a:ext cx="937320" cy="366183"/>
          </a:xfrm>
        </p:spPr>
        <p:txBody>
          <a:bodyPr/>
          <a:lstStyle/>
          <a:p>
            <a:fld id="{001936A9-44BC-4FAA-B3A4-41E2C550A67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9885237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 6">
      <a:dk1>
        <a:srgbClr val="333333"/>
      </a:dk1>
      <a:lt1>
        <a:srgbClr val="FFFFFF"/>
      </a:lt1>
      <a:dk2>
        <a:srgbClr val="0271BB"/>
      </a:dk2>
      <a:lt2>
        <a:srgbClr val="F0F3F6"/>
      </a:lt2>
      <a:accent1>
        <a:srgbClr val="E2001A"/>
      </a:accent1>
      <a:accent2>
        <a:srgbClr val="0271BB"/>
      </a:accent2>
      <a:accent3>
        <a:srgbClr val="3B515B"/>
      </a:accent3>
      <a:accent4>
        <a:srgbClr val="F07F8C"/>
      </a:accent4>
      <a:accent5>
        <a:srgbClr val="80B8DD"/>
      </a:accent5>
      <a:accent6>
        <a:srgbClr val="9DA8AD"/>
      </a:accent6>
      <a:hlink>
        <a:srgbClr val="0271BB"/>
      </a:hlink>
      <a:folHlink>
        <a:srgbClr val="80B8D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3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smtClean="0">
            <a:latin typeface="TheSans UHH" panose="020B0502050302020203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30522-Vorlage-PPT-v12" id="{93E51D71-30E6-944F-AF76-1663F22A654C}" vid="{1A941132-CFFB-364C-ACFC-9EF91DACCF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UHH_Template</Template>
  <TotalTime>0</TotalTime>
  <Words>1493</Words>
  <Application>Microsoft Office PowerPoint</Application>
  <PresentationFormat>Widescreen</PresentationFormat>
  <Paragraphs>188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 Black</vt:lpstr>
      <vt:lpstr>Calibri</vt:lpstr>
      <vt:lpstr>Cambria Math</vt:lpstr>
      <vt:lpstr>Cooper Black</vt:lpstr>
      <vt:lpstr>Courier New</vt:lpstr>
      <vt:lpstr>TheSans UHH</vt:lpstr>
      <vt:lpstr>Times New Roman</vt:lpstr>
      <vt:lpstr>Wingdings</vt:lpstr>
      <vt:lpstr>Benutzerdefiniertes Design</vt:lpstr>
      <vt:lpstr>Status of the  Thin Film R&amp;D at U Hamburg</vt:lpstr>
      <vt:lpstr>Method of choice: Atomic Layer Deposition</vt:lpstr>
      <vt:lpstr>PowerPoint Presentation</vt:lpstr>
      <vt:lpstr>What do we know about Nb-oxides? It‘s complicated!</vt:lpstr>
      <vt:lpstr>Why does it matter if Nb-oxide is defective?</vt:lpstr>
      <vt:lpstr>Established low Eacc measurement (at 1.5K) at DESY</vt:lpstr>
      <vt:lpstr>Al2O3 passivation works &amp; the physics checks out</vt:lpstr>
      <vt:lpstr>PowerPoint Presentation</vt:lpstr>
      <vt:lpstr>Dream: unique &amp; versatile cavity coating system</vt:lpstr>
      <vt:lpstr>Dream + Team + Hard Work = Reality</vt:lpstr>
      <vt:lpstr>All components are ready and PLC is working</vt:lpstr>
      <vt:lpstr>Conclusion</vt:lpstr>
      <vt:lpstr>A great team to make it all work  </vt:lpstr>
      <vt:lpstr>▪ to you for listening / your patience ▪ to the conveners to invite me ▪ to BMFTR for funding ▪ to the team   </vt:lpstr>
      <vt:lpstr>PowerPoint Presentation</vt:lpstr>
      <vt:lpstr>Two-Level System: Assumptions</vt:lpstr>
      <vt:lpstr>Rabi-Oscillation</vt:lpstr>
      <vt:lpstr>Power dependent losses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Wenskat, Marc</dc:creator>
  <cp:lastModifiedBy>Wenskat, Marc</cp:lastModifiedBy>
  <cp:revision>343</cp:revision>
  <dcterms:created xsi:type="dcterms:W3CDTF">2026-05-31T08:04:12Z</dcterms:created>
  <dcterms:modified xsi:type="dcterms:W3CDTF">2026-06-10T08:26:19Z</dcterms:modified>
</cp:coreProperties>
</file>