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19"/>
  </p:notesMasterIdLst>
  <p:handoutMasterIdLst>
    <p:handoutMasterId r:id="rId20"/>
  </p:handoutMasterIdLst>
  <p:sldIdLst>
    <p:sldId id="813" r:id="rId2"/>
    <p:sldId id="3696" r:id="rId3"/>
    <p:sldId id="3716" r:id="rId4"/>
    <p:sldId id="339" r:id="rId5"/>
    <p:sldId id="3702" r:id="rId6"/>
    <p:sldId id="3701" r:id="rId7"/>
    <p:sldId id="3719" r:id="rId8"/>
    <p:sldId id="344" r:id="rId9"/>
    <p:sldId id="3722" r:id="rId10"/>
    <p:sldId id="3732" r:id="rId11"/>
    <p:sldId id="3738" r:id="rId12"/>
    <p:sldId id="3739" r:id="rId13"/>
    <p:sldId id="3736" r:id="rId14"/>
    <p:sldId id="3735" r:id="rId15"/>
    <p:sldId id="3726" r:id="rId16"/>
    <p:sldId id="3727" r:id="rId17"/>
    <p:sldId id="3709" r:id="rId18"/>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0"/>
    <a:srgbClr val="000000"/>
    <a:srgbClr val="343565"/>
    <a:srgbClr val="5B9BD5"/>
    <a:srgbClr val="A40008"/>
    <a:srgbClr val="0000CC"/>
    <a:srgbClr val="99FF66"/>
    <a:srgbClr val="FFFFFF"/>
    <a:srgbClr val="FF9933"/>
    <a:srgbClr val="C253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3" autoAdjust="0"/>
    <p:restoredTop sz="77326" autoAdjust="0"/>
  </p:normalViewPr>
  <p:slideViewPr>
    <p:cSldViewPr snapToGrid="0">
      <p:cViewPr varScale="1">
        <p:scale>
          <a:sx n="68" d="100"/>
          <a:sy n="68" d="100"/>
        </p:scale>
        <p:origin x="315"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D499AEB-C5DF-4675-892D-EC7FC493D19F}" type="datetimeFigureOut">
              <a:rPr lang="zh-CN" altLang="en-US" smtClean="0"/>
              <a:t>2026/6/11</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F69E532-399D-4D6A-B637-426090632E1E}" type="slidenum">
              <a:rPr lang="zh-CN" altLang="en-US" smtClean="0"/>
              <a:t>‹#›</a:t>
            </a:fld>
            <a:endParaRPr lang="zh-CN" altLang="en-US"/>
          </a:p>
        </p:txBody>
      </p:sp>
    </p:spTree>
    <p:extLst>
      <p:ext uri="{BB962C8B-B14F-4D97-AF65-F5344CB8AC3E}">
        <p14:creationId xmlns:p14="http://schemas.microsoft.com/office/powerpoint/2010/main" val="2635535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3BAE9BC-9F2C-42B9-9E93-61C2E06BEDD2}" type="datetimeFigureOut">
              <a:rPr lang="zh-CN" altLang="en-US" smtClean="0"/>
              <a:t>2026/6/11</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622632F-E074-47FB-B6DA-10E01CCFB412}" type="slidenum">
              <a:rPr lang="zh-CN" altLang="en-US" smtClean="0"/>
              <a:t>‹#›</a:t>
            </a:fld>
            <a:endParaRPr lang="zh-CN" altLang="en-US"/>
          </a:p>
        </p:txBody>
      </p:sp>
    </p:spTree>
    <p:extLst>
      <p:ext uri="{BB962C8B-B14F-4D97-AF65-F5344CB8AC3E}">
        <p14:creationId xmlns:p14="http://schemas.microsoft.com/office/powerpoint/2010/main" val="310157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zh-CN" altLang="en-US" dirty="0"/>
              <a:t>下一代超导薄膜加速腔</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6070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Similarly, the results of the sample testing demonstrated a significant improvement in uniformity, and the superconducting transition temperature reached 9.2 K.</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10</a:t>
            </a:fld>
            <a:endParaRPr lang="zh-CN" altLang="en-US"/>
          </a:p>
        </p:txBody>
      </p:sp>
    </p:spTree>
    <p:extLst>
      <p:ext uri="{BB962C8B-B14F-4D97-AF65-F5344CB8AC3E}">
        <p14:creationId xmlns:p14="http://schemas.microsoft.com/office/powerpoint/2010/main" val="139512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err="1"/>
              <a:t>Inportantly,our</a:t>
            </a:r>
            <a:r>
              <a:rPr lang="en-US" altLang="zh-CN" dirty="0"/>
              <a:t> process includes an in-situ plasma cleaning step. The cross-sectional diagram clearly shows that there are numerous voids at the interface in the case of no reverse sputtering, but after reverse sputtering, the interface becomes very smooth. The process significantly enhances adhesion between the Nb film and the Cu substrate. At the same time, it can be observed that the Non </a:t>
            </a:r>
            <a:r>
              <a:rPr lang="en-US" altLang="zh-CN" dirty="0" err="1"/>
              <a:t>resputting</a:t>
            </a:r>
            <a:r>
              <a:rPr lang="en-US" altLang="zh-CN" dirty="0"/>
              <a:t> samples showed obvious delamination, but the </a:t>
            </a:r>
            <a:r>
              <a:rPr lang="en-US" altLang="zh-CN" dirty="0" err="1"/>
              <a:t>resputtering</a:t>
            </a:r>
            <a:r>
              <a:rPr lang="en-US" altLang="zh-CN" dirty="0"/>
              <a:t> samples had excellent adhesion.</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11</a:t>
            </a:fld>
            <a:endParaRPr lang="zh-CN" altLang="en-US"/>
          </a:p>
        </p:txBody>
      </p:sp>
    </p:spTree>
    <p:extLst>
      <p:ext uri="{BB962C8B-B14F-4D97-AF65-F5344CB8AC3E}">
        <p14:creationId xmlns:p14="http://schemas.microsoft.com/office/powerpoint/2010/main" val="69618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film is clearly separated from the substrate.</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12</a:t>
            </a:fld>
            <a:endParaRPr lang="zh-CN" altLang="en-US"/>
          </a:p>
        </p:txBody>
      </p:sp>
    </p:spTree>
    <p:extLst>
      <p:ext uri="{BB962C8B-B14F-4D97-AF65-F5344CB8AC3E}">
        <p14:creationId xmlns:p14="http://schemas.microsoft.com/office/powerpoint/2010/main" val="412022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the above results and methods, we carried out sputtering coating on the semi-copper cavity. Through the second-generation target system, we have already achieved the sputtering of a film with obvious metallic luster on the copper cavity. Subsequently, we will conduct sputtering coating on the inner wall of the complete copper cavity and perform low-temperature vertical testing.</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14</a:t>
            </a:fld>
            <a:endParaRPr lang="zh-CN" altLang="en-US"/>
          </a:p>
        </p:txBody>
      </p:sp>
    </p:spTree>
    <p:extLst>
      <p:ext uri="{BB962C8B-B14F-4D97-AF65-F5344CB8AC3E}">
        <p14:creationId xmlns:p14="http://schemas.microsoft.com/office/powerpoint/2010/main" val="160748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We developed a novel </a:t>
            </a:r>
            <a:r>
              <a:rPr lang="en-US" altLang="zh-CN" dirty="0" err="1"/>
              <a:t>HiPIMRS</a:t>
            </a:r>
            <a:r>
              <a:rPr lang="en-US" altLang="zh-CN" dirty="0"/>
              <a:t> apparatus for high-quality Nb films on complex SRF Cu cavities. The Nb films show Tc of 9 K, uniform thickness, and strong adhesion. We are now moving towards </a:t>
            </a:r>
            <a:r>
              <a:rPr lang="en-US" altLang="zh-CN" dirty="0" err="1"/>
              <a:t>Nb₃Sn-Cu</a:t>
            </a:r>
            <a:r>
              <a:rPr lang="en-US" altLang="zh-CN" dirty="0"/>
              <a:t> cavity technology.</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15</a:t>
            </a:fld>
            <a:endParaRPr lang="zh-CN" altLang="en-US"/>
          </a:p>
        </p:txBody>
      </p:sp>
    </p:spTree>
    <p:extLst>
      <p:ext uri="{BB962C8B-B14F-4D97-AF65-F5344CB8AC3E}">
        <p14:creationId xmlns:p14="http://schemas.microsoft.com/office/powerpoint/2010/main" val="3381636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40F3-9761-9D4B-FB9D-7B1C2D4FA0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808AAB-EA6C-C7E2-6C0B-920E6F100D80}"/>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3809E9E8-4229-E84A-7E35-A5532D5B78F8}"/>
              </a:ext>
            </a:extLst>
          </p:cNvPr>
          <p:cNvSpPr>
            <a:spLocks noGrp="1"/>
          </p:cNvSpPr>
          <p:nvPr>
            <p:ph type="body" idx="1"/>
          </p:nvPr>
        </p:nvSpPr>
        <p:spPr/>
        <p:txBody>
          <a:bodyPr/>
          <a:lstStyle/>
          <a:p>
            <a:r>
              <a:rPr lang="en-US" altLang="zh-CN" b="0" i="0" dirty="0">
                <a:effectLst/>
                <a:latin typeface="-apple-system"/>
              </a:rPr>
              <a:t>Finally , I would like to thank my collaborators for their help and support.</a:t>
            </a:r>
            <a:endParaRPr lang="zh-CN" altLang="en-US" dirty="0"/>
          </a:p>
        </p:txBody>
      </p:sp>
      <p:sp>
        <p:nvSpPr>
          <p:cNvPr id="4" name="灯片编号占位符 3">
            <a:extLst>
              <a:ext uri="{FF2B5EF4-FFF2-40B4-BE49-F238E27FC236}">
                <a16:creationId xmlns:a16="http://schemas.microsoft.com/office/drawing/2014/main" id="{88DD8DA2-B566-D774-85FB-70F9C0C8BE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9541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419B-7368-EB38-3AAA-CB0D77880D3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72C05E-CAFB-7F9B-229A-7FB2F50225BF}"/>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2BBD8163-E9EF-FCBA-C01B-AC7FE44EC00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D46601B-CF5F-5E22-2FDD-A839D9A525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8319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 SRF cavity uses microwave injection to create a standing-wave field, accelerating electron or proton beams.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pure Nb cavity have been used widely such as not only were used in large </a:t>
            </a:r>
            <a:r>
              <a:rPr lang="en-US" altLang="zh-CN" dirty="0" err="1"/>
              <a:t>dscientic</a:t>
            </a:r>
            <a:r>
              <a:rPr lang="en-US" altLang="zh-CN" dirty="0"/>
              <a:t> </a:t>
            </a:r>
            <a:r>
              <a:rPr lang="en-US" altLang="zh-CN" dirty="0" err="1"/>
              <a:t>facilituy</a:t>
            </a:r>
            <a:r>
              <a:rPr lang="zh-CN" altLang="en-US" dirty="0"/>
              <a:t>，</a:t>
            </a:r>
            <a:r>
              <a:rPr lang="en-US" altLang="zh-CN" dirty="0"/>
              <a:t>but also </a:t>
            </a:r>
            <a:r>
              <a:rPr lang="en-US" altLang="zh-CN" dirty="0" err="1"/>
              <a:t>beed</a:t>
            </a:r>
            <a:r>
              <a:rPr lang="en-US" altLang="zh-CN" dirty="0"/>
              <a:t> used in </a:t>
            </a:r>
            <a:r>
              <a:rPr lang="en-US" altLang="zh-CN" dirty="0" err="1"/>
              <a:t>theropotic</a:t>
            </a:r>
            <a:r>
              <a:rPr lang="en-US" altLang="zh-CN" dirty="0"/>
              <a:t> apparatus</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CERN’s particle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Hard X-ray Free Electron Laser Facility @ShanghaiTech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dirty="0">
                <a:solidFill>
                  <a:srgbClr val="C00000"/>
                </a:solidFill>
                <a:effectLst/>
                <a:latin typeface="Arial" panose="020B0604020202020204" pitchFamily="34" charset="0"/>
                <a:cs typeface="Arial" panose="020B0604020202020204" pitchFamily="34" charset="0"/>
              </a:rPr>
              <a:t>heavy-ion therapeutic apparatus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2</a:t>
            </a:fld>
            <a:endParaRPr lang="zh-CN" altLang="en-US"/>
          </a:p>
        </p:txBody>
      </p:sp>
    </p:spTree>
    <p:extLst>
      <p:ext uri="{BB962C8B-B14F-4D97-AF65-F5344CB8AC3E}">
        <p14:creationId xmlns:p14="http://schemas.microsoft.com/office/powerpoint/2010/main" val="208344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However, due to the expensive Nb material and high cooling and grid power cost, developing the next generation "Nb-Cu" composite cavity has become an important direction. </a:t>
            </a:r>
          </a:p>
          <a:p>
            <a:r>
              <a:rPr lang="en-US" altLang="zh-CN" dirty="0"/>
              <a:t>A common method is depositing a superconducting film on a copper substrate, combining good thermal conductivity and SRF cavity performance. It can effectively reduce costs.</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3</a:t>
            </a:fld>
            <a:endParaRPr lang="zh-CN" altLang="en-US"/>
          </a:p>
        </p:txBody>
      </p:sp>
    </p:spTree>
    <p:extLst>
      <p:ext uri="{BB962C8B-B14F-4D97-AF65-F5344CB8AC3E}">
        <p14:creationId xmlns:p14="http://schemas.microsoft.com/office/powerpoint/2010/main" val="1004840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Depending on the high </a:t>
            </a:r>
            <a:r>
              <a:rPr lang="en-US" altLang="zh-CN" dirty="0" err="1"/>
              <a:t>plsma</a:t>
            </a:r>
            <a:r>
              <a:rPr lang="en-US" altLang="zh-CN" dirty="0"/>
              <a:t> density ,</a:t>
            </a:r>
            <a:r>
              <a:rPr lang="zh-CN" altLang="en-US" dirty="0"/>
              <a:t> </a:t>
            </a:r>
            <a:r>
              <a:rPr lang="en-US" altLang="zh-CN" dirty="0"/>
              <a:t>it</a:t>
            </a:r>
            <a:r>
              <a:rPr lang="zh-CN" altLang="en-US" dirty="0"/>
              <a:t> </a:t>
            </a:r>
            <a:r>
              <a:rPr lang="en-US" altLang="zh-CN" dirty="0"/>
              <a:t>is a important method to </a:t>
            </a:r>
            <a:r>
              <a:rPr lang="en-US" altLang="zh-CN" dirty="0" err="1"/>
              <a:t>spttering</a:t>
            </a:r>
            <a:r>
              <a:rPr lang="en-US" altLang="zh-CN" dirty="0"/>
              <a:t> Nb-Cu cavity. </a:t>
            </a:r>
          </a:p>
          <a:p>
            <a:endParaRPr lang="en-US" altLang="zh-CN" dirty="0"/>
          </a:p>
          <a:p>
            <a:r>
              <a:rPr lang="en-US" altLang="zh-CN" dirty="0"/>
              <a:t>Nb-Cu cavities have developed like CERN and IHEP . However, uniform thickness and strong adhesion remain challenging.</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4</a:t>
            </a:fld>
            <a:endParaRPr lang="zh-CN" altLang="en-US"/>
          </a:p>
        </p:txBody>
      </p:sp>
    </p:spTree>
    <p:extLst>
      <p:ext uri="{BB962C8B-B14F-4D97-AF65-F5344CB8AC3E}">
        <p14:creationId xmlns:p14="http://schemas.microsoft.com/office/powerpoint/2010/main" val="3991138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CE66D-097B-2EE5-2BB5-CA4F384813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DBEF20-75EF-35E9-81B7-D4AD81682A8D}"/>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E55B3A1B-C58C-F3B2-232E-C2369D070DE3}"/>
              </a:ext>
            </a:extLst>
          </p:cNvPr>
          <p:cNvSpPr>
            <a:spLocks noGrp="1"/>
          </p:cNvSpPr>
          <p:nvPr>
            <p:ph type="body" idx="1"/>
          </p:nvPr>
        </p:nvSpPr>
        <p:spPr/>
        <p:txBody>
          <a:bodyPr/>
          <a:lstStyle/>
          <a:p>
            <a:r>
              <a:rPr lang="en-US" altLang="zh-CN" dirty="0"/>
              <a:t>Therefore</a:t>
            </a:r>
            <a:r>
              <a:rPr lang="zh-CN" altLang="en-US" dirty="0"/>
              <a:t>，</a:t>
            </a:r>
            <a:r>
              <a:rPr lang="en-US" altLang="zh-CN" dirty="0"/>
              <a:t>We developed a novel “High-energy Pulsed Magnetron Re-sputtering/Sputtering” (HiPIMRS) technique. </a:t>
            </a:r>
            <a:endParaRPr lang="zh-CN" altLang="en-US" dirty="0"/>
          </a:p>
        </p:txBody>
      </p:sp>
      <p:sp>
        <p:nvSpPr>
          <p:cNvPr id="4" name="灯片编号占位符 3">
            <a:extLst>
              <a:ext uri="{FF2B5EF4-FFF2-40B4-BE49-F238E27FC236}">
                <a16:creationId xmlns:a16="http://schemas.microsoft.com/office/drawing/2014/main" id="{28C9B7F4-CE4F-9D78-06D6-B9BF4DDA752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7049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For the first generation of the target system, we used long cylindrical target materials and equal-sized stainless steel cavities. Small-scale tests were conducted on the inner walls of the cavities, and superconducting films were successfully grown, However, the superconducting films were clearly non-uniform.</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6</a:t>
            </a:fld>
            <a:endParaRPr lang="zh-CN" altLang="en-US"/>
          </a:p>
        </p:txBody>
      </p:sp>
    </p:spTree>
    <p:extLst>
      <p:ext uri="{BB962C8B-B14F-4D97-AF65-F5344CB8AC3E}">
        <p14:creationId xmlns:p14="http://schemas.microsoft.com/office/powerpoint/2010/main" val="46818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Furthermore, we also attempted to sputter superconducting films on copper substrates. Similarly, we achieved superconductivity, with the critical temperature reaching 8.5 K.</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7</a:t>
            </a:fld>
            <a:endParaRPr lang="zh-CN" altLang="en-US"/>
          </a:p>
        </p:txBody>
      </p:sp>
    </p:spTree>
    <p:extLst>
      <p:ext uri="{BB962C8B-B14F-4D97-AF65-F5344CB8AC3E}">
        <p14:creationId xmlns:p14="http://schemas.microsoft.com/office/powerpoint/2010/main" val="67961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XRD shows a preferred (110) orientation. Average surface roughness ~15 nm, grain size ~100 nm. the changes in the sample morphology under different </a:t>
            </a:r>
            <a:r>
              <a:rPr lang="en-US" altLang="zh-CN" dirty="0" err="1"/>
              <a:t>currentsDense</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8</a:t>
            </a:fld>
            <a:endParaRPr lang="zh-CN" altLang="en-US"/>
          </a:p>
        </p:txBody>
      </p:sp>
    </p:spTree>
    <p:extLst>
      <p:ext uri="{BB962C8B-B14F-4D97-AF65-F5344CB8AC3E}">
        <p14:creationId xmlns:p14="http://schemas.microsoft.com/office/powerpoint/2010/main" val="243646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Due to the uniform film of the first-generation target, we designed the second-generation target system.</a:t>
            </a:r>
          </a:p>
          <a:p>
            <a:r>
              <a:rPr lang="en-US" altLang="zh-CN" dirty="0"/>
              <a:t>We reduced the surface area of the target and integrated the magnet into the interior of the target. </a:t>
            </a:r>
          </a:p>
          <a:p>
            <a:r>
              <a:rPr lang="en-US" altLang="zh-CN" dirty="0"/>
              <a:t>We simulated the distribution of the surface magnetic field. This is the plasma during the sputtering process. This is the target specimen.</a:t>
            </a:r>
            <a:endParaRPr lang="zh-CN" altLang="en-US" dirty="0"/>
          </a:p>
        </p:txBody>
      </p:sp>
      <p:sp>
        <p:nvSpPr>
          <p:cNvPr id="4" name="灯片编号占位符 3"/>
          <p:cNvSpPr>
            <a:spLocks noGrp="1"/>
          </p:cNvSpPr>
          <p:nvPr>
            <p:ph type="sldNum" sz="quarter" idx="5"/>
          </p:nvPr>
        </p:nvSpPr>
        <p:spPr/>
        <p:txBody>
          <a:bodyPr/>
          <a:lstStyle/>
          <a:p>
            <a:fld id="{F622632F-E074-47FB-B6DA-10E01CCFB412}" type="slidenum">
              <a:rPr lang="zh-CN" altLang="en-US" smtClean="0"/>
              <a:t>9</a:t>
            </a:fld>
            <a:endParaRPr lang="zh-CN" altLang="en-US"/>
          </a:p>
        </p:txBody>
      </p:sp>
    </p:spTree>
    <p:extLst>
      <p:ext uri="{BB962C8B-B14F-4D97-AF65-F5344CB8AC3E}">
        <p14:creationId xmlns:p14="http://schemas.microsoft.com/office/powerpoint/2010/main" val="138363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2A5D378-42F3-4621-80AB-A9E7EF91EDD3}" type="datetime1">
              <a:rPr lang="zh-CN" altLang="en-US" smtClean="0">
                <a:solidFill>
                  <a:prstClr val="black">
                    <a:tint val="75000"/>
                  </a:prstClr>
                </a:solidFill>
              </a:rPr>
              <a:t>2026/6/11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9448800" y="6492875"/>
            <a:ext cx="2743200" cy="365125"/>
          </a:xfrm>
          <a:prstGeom prst="rect">
            <a:avLst/>
          </a:prstGeom>
        </p:spPr>
        <p:txBody>
          <a:bodyPr/>
          <a:lstStyle>
            <a:lvl1pPr algn="r">
              <a:defRPr>
                <a:solidFill>
                  <a:schemeClr val="tx1"/>
                </a:solidFill>
              </a:defRPr>
            </a:lvl1pPr>
          </a:lstStyle>
          <a:p>
            <a:fld id="{30DAADFE-70B2-46BB-83E7-AEA27254DAD5}" type="slidenum">
              <a:rPr lang="zh-CN" altLang="en-US" smtClean="0"/>
              <a:pPr/>
              <a:t>‹#›</a:t>
            </a:fld>
            <a:endParaRPr lang="zh-CN" altLang="en-US"/>
          </a:p>
        </p:txBody>
      </p:sp>
    </p:spTree>
    <p:extLst>
      <p:ext uri="{BB962C8B-B14F-4D97-AF65-F5344CB8AC3E}">
        <p14:creationId xmlns:p14="http://schemas.microsoft.com/office/powerpoint/2010/main" val="49444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39F77CB-3A86-4D14-9570-2FC244356B45}" type="datetime1">
              <a:rPr lang="zh-CN" altLang="en-US" smtClean="0">
                <a:solidFill>
                  <a:prstClr val="black">
                    <a:tint val="75000"/>
                  </a:prstClr>
                </a:solidFill>
              </a:rPr>
              <a:t>2026/6/11</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9448800" y="6492875"/>
            <a:ext cx="2743200" cy="365125"/>
          </a:xfrm>
          <a:prstGeom prst="rect">
            <a:avLst/>
          </a:prstGeom>
        </p:spPr>
        <p:txBody>
          <a:bodyPr/>
          <a:lstStyle>
            <a:lvl1pPr algn="r">
              <a:defRPr>
                <a:solidFill>
                  <a:schemeClr val="tx1"/>
                </a:solidFill>
              </a:defRPr>
            </a:lvl1pPr>
          </a:lstStyle>
          <a:p>
            <a:fld id="{30DAADFE-70B2-46BB-83E7-AEA27254DAD5}" type="slidenum">
              <a:rPr lang="zh-CN" altLang="en-US" smtClean="0"/>
              <a:pPr/>
              <a:t>‹#›</a:t>
            </a:fld>
            <a:endParaRPr lang="zh-CN" altLang="en-US"/>
          </a:p>
        </p:txBody>
      </p:sp>
    </p:spTree>
    <p:extLst>
      <p:ext uri="{BB962C8B-B14F-4D97-AF65-F5344CB8AC3E}">
        <p14:creationId xmlns:p14="http://schemas.microsoft.com/office/powerpoint/2010/main" val="213888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767" y="0"/>
            <a:ext cx="11112500" cy="609674"/>
          </a:xfrm>
          <a:prstGeom prst="rect">
            <a:avLst/>
          </a:prstGeom>
        </p:spPr>
        <p:txBody>
          <a:bodyPr/>
          <a:lstStyle/>
          <a:p>
            <a:r>
              <a:rPr lang="zh-CN" altLang="en-US" dirty="0"/>
              <a:t>单击此处编辑母版标题样式</a:t>
            </a:r>
          </a:p>
        </p:txBody>
      </p:sp>
      <p:sp>
        <p:nvSpPr>
          <p:cNvPr id="3" name="灯片编号占位符 5">
            <a:extLst>
              <a:ext uri="{FF2B5EF4-FFF2-40B4-BE49-F238E27FC236}">
                <a16:creationId xmlns:a16="http://schemas.microsoft.com/office/drawing/2014/main" id="{20D9B249-EE18-98BD-3E49-BB6B2349C58B}"/>
              </a:ext>
            </a:extLst>
          </p:cNvPr>
          <p:cNvSpPr>
            <a:spLocks noGrp="1" noChangeArrowheads="1"/>
          </p:cNvSpPr>
          <p:nvPr>
            <p:ph type="sldNum" sz="quarter" idx="12"/>
          </p:nvPr>
        </p:nvSpPr>
        <p:spPr>
          <a:xfrm>
            <a:off x="9448800" y="6463784"/>
            <a:ext cx="2743200" cy="365125"/>
          </a:xfrm>
          <a:prstGeom prst="rect">
            <a:avLst/>
          </a:prstGeom>
          <a:ln/>
        </p:spPr>
        <p:txBody>
          <a:bodyPr/>
          <a:lstStyle>
            <a:lvl1pPr algn="r">
              <a:defRPr sz="2400">
                <a:solidFill>
                  <a:schemeClr val="accent5">
                    <a:lumMod val="50000"/>
                  </a:schemeClr>
                </a:solidFill>
              </a:defRPr>
            </a:lvl1pPr>
          </a:lstStyle>
          <a:p>
            <a:pPr>
              <a:defRPr/>
            </a:pPr>
            <a:fld id="{A1321B50-2D59-428D-B297-BBE378F191FD}" type="slidenum">
              <a:rPr lang="zh-CN" altLang="en-US" smtClean="0"/>
              <a:pPr>
                <a:defRPr/>
              </a:pPr>
              <a:t>‹#›</a:t>
            </a:fld>
            <a:endParaRPr lang="zh-CN" altLang="en-US" sz="3600"/>
          </a:p>
        </p:txBody>
      </p:sp>
    </p:spTree>
    <p:extLst>
      <p:ext uri="{BB962C8B-B14F-4D97-AF65-F5344CB8AC3E}">
        <p14:creationId xmlns:p14="http://schemas.microsoft.com/office/powerpoint/2010/main" val="34797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8723F4A-B16B-4059-938B-C7B49DCF187D}"/>
              </a:ext>
            </a:extLst>
          </p:cNvPr>
          <p:cNvSpPr>
            <a:spLocks noGrp="1" noChangeArrowheads="1"/>
          </p:cNvSpPr>
          <p:nvPr>
            <p:ph type="dt" sz="half" idx="10"/>
          </p:nvPr>
        </p:nvSpPr>
        <p:spPr>
          <a:xfrm>
            <a:off x="424961" y="6356350"/>
            <a:ext cx="2743200" cy="365125"/>
          </a:xfrm>
          <a:prstGeom prst="rect">
            <a:avLst/>
          </a:prstGeom>
          <a:ln/>
        </p:spPr>
        <p:txBody>
          <a:bodyPr/>
          <a:lstStyle>
            <a:lvl1pPr>
              <a:defRPr/>
            </a:lvl1pPr>
          </a:lstStyle>
          <a:p>
            <a:pPr>
              <a:defRPr/>
            </a:pPr>
            <a:fld id="{9A7CAD49-3114-4770-B543-58AA072AC733}" type="datetime1">
              <a:rPr lang="zh-CN" altLang="en-US" smtClean="0"/>
              <a:t>2026/6/11</a:t>
            </a:fld>
            <a:endParaRPr lang="zh-CN" altLang="en-US" sz="1800">
              <a:solidFill>
                <a:schemeClr val="tx1"/>
              </a:solidFill>
              <a:ea typeface="宋体" pitchFamily="2" charset="-122"/>
            </a:endParaRPr>
          </a:p>
        </p:txBody>
      </p:sp>
      <p:sp>
        <p:nvSpPr>
          <p:cNvPr id="5" name="页脚占位符 4">
            <a:extLst>
              <a:ext uri="{FF2B5EF4-FFF2-40B4-BE49-F238E27FC236}">
                <a16:creationId xmlns:a16="http://schemas.microsoft.com/office/drawing/2014/main" id="{F5B5071D-B6D6-484D-A57F-57EDEC89E42F}"/>
              </a:ext>
            </a:extLst>
          </p:cNvPr>
          <p:cNvSpPr>
            <a:spLocks noGrp="1" noChangeArrowheads="1"/>
          </p:cNvSpPr>
          <p:nvPr>
            <p:ph type="ftr" sz="quarter" idx="11"/>
          </p:nvPr>
        </p:nvSpPr>
        <p:spPr>
          <a:xfrm>
            <a:off x="4152900" y="6356350"/>
            <a:ext cx="4114800" cy="365125"/>
          </a:xfrm>
          <a:prstGeom prst="rect">
            <a:avLst/>
          </a:prstGeom>
          <a:ln/>
        </p:spPr>
        <p:txBody>
          <a:bodyPr/>
          <a:lstStyle>
            <a:lvl1pPr>
              <a:defRPr/>
            </a:lvl1pPr>
          </a:lstStyle>
          <a:p>
            <a:pPr>
              <a:defRPr/>
            </a:pPr>
            <a:endParaRPr lang="zh-CN" altLang="zh-CN"/>
          </a:p>
        </p:txBody>
      </p:sp>
      <p:sp>
        <p:nvSpPr>
          <p:cNvPr id="6" name="灯片编号占位符 5">
            <a:extLst>
              <a:ext uri="{FF2B5EF4-FFF2-40B4-BE49-F238E27FC236}">
                <a16:creationId xmlns:a16="http://schemas.microsoft.com/office/drawing/2014/main" id="{65AD2489-C380-4A3B-88DF-4D600BA2CF0D}"/>
              </a:ext>
            </a:extLst>
          </p:cNvPr>
          <p:cNvSpPr>
            <a:spLocks noGrp="1" noChangeArrowheads="1"/>
          </p:cNvSpPr>
          <p:nvPr>
            <p:ph type="sldNum" sz="quarter" idx="12"/>
          </p:nvPr>
        </p:nvSpPr>
        <p:spPr>
          <a:xfrm>
            <a:off x="9448800" y="6463784"/>
            <a:ext cx="2743200" cy="365125"/>
          </a:xfrm>
          <a:prstGeom prst="rect">
            <a:avLst/>
          </a:prstGeom>
          <a:ln/>
        </p:spPr>
        <p:txBody>
          <a:bodyPr/>
          <a:lstStyle>
            <a:lvl1pPr algn="r">
              <a:defRPr sz="2400">
                <a:solidFill>
                  <a:schemeClr val="accent5">
                    <a:lumMod val="50000"/>
                  </a:schemeClr>
                </a:solidFill>
              </a:defRPr>
            </a:lvl1pPr>
          </a:lstStyle>
          <a:p>
            <a:pPr>
              <a:defRPr/>
            </a:pPr>
            <a:fld id="{A1321B50-2D59-428D-B297-BBE378F191FD}" type="slidenum">
              <a:rPr lang="zh-CN" altLang="en-US" smtClean="0"/>
              <a:pPr>
                <a:defRPr/>
              </a:pPr>
              <a:t>‹#›</a:t>
            </a:fld>
            <a:endParaRPr lang="zh-CN" altLang="en-US" sz="3600"/>
          </a:p>
        </p:txBody>
      </p:sp>
      <p:grpSp>
        <p:nvGrpSpPr>
          <p:cNvPr id="2" name="组合 1">
            <a:extLst>
              <a:ext uri="{FF2B5EF4-FFF2-40B4-BE49-F238E27FC236}">
                <a16:creationId xmlns:a16="http://schemas.microsoft.com/office/drawing/2014/main" id="{8F6107C8-BB63-C458-C387-2D51385FF691}"/>
              </a:ext>
            </a:extLst>
          </p:cNvPr>
          <p:cNvGrpSpPr>
            <a:grpSpLocks noChangeAspect="1"/>
          </p:cNvGrpSpPr>
          <p:nvPr userDrawn="1"/>
        </p:nvGrpSpPr>
        <p:grpSpPr>
          <a:xfrm>
            <a:off x="9751212" y="35440"/>
            <a:ext cx="2440788" cy="481569"/>
            <a:chOff x="8580936" y="241105"/>
            <a:chExt cx="2979695" cy="587896"/>
          </a:xfrm>
        </p:grpSpPr>
        <p:pic>
          <p:nvPicPr>
            <p:cNvPr id="3" name="图片 2">
              <a:extLst>
                <a:ext uri="{FF2B5EF4-FFF2-40B4-BE49-F238E27FC236}">
                  <a16:creationId xmlns:a16="http://schemas.microsoft.com/office/drawing/2014/main" id="{DF5629C7-FB83-3B7C-B59D-AE5C2F2632E3}"/>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940" t="27652" r="13384" b="24059"/>
            <a:stretch/>
          </p:blipFill>
          <p:spPr>
            <a:xfrm>
              <a:off x="8580936" y="293578"/>
              <a:ext cx="1457550" cy="535423"/>
            </a:xfrm>
            <a:prstGeom prst="rect">
              <a:avLst/>
            </a:prstGeom>
          </p:spPr>
        </p:pic>
        <p:pic>
          <p:nvPicPr>
            <p:cNvPr id="8" name="图片 7">
              <a:extLst>
                <a:ext uri="{FF2B5EF4-FFF2-40B4-BE49-F238E27FC236}">
                  <a16:creationId xmlns:a16="http://schemas.microsoft.com/office/drawing/2014/main" id="{E7D5085D-9B45-3AB5-7F42-F127DE340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1416" y="241105"/>
              <a:ext cx="1119215" cy="581605"/>
            </a:xfrm>
            <a:prstGeom prst="rect">
              <a:avLst/>
            </a:prstGeom>
          </p:spPr>
        </p:pic>
        <p:pic>
          <p:nvPicPr>
            <p:cNvPr id="9" name="图片 8">
              <a:extLst>
                <a:ext uri="{FF2B5EF4-FFF2-40B4-BE49-F238E27FC236}">
                  <a16:creationId xmlns:a16="http://schemas.microsoft.com/office/drawing/2014/main" id="{AB258905-B4F8-2D81-CEA8-B84A1413819C}"/>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0088407" y="345198"/>
              <a:ext cx="333959" cy="432182"/>
            </a:xfrm>
            <a:prstGeom prst="rect">
              <a:avLst/>
            </a:prstGeom>
          </p:spPr>
        </p:pic>
      </p:grpSp>
    </p:spTree>
    <p:extLst>
      <p:ext uri="{BB962C8B-B14F-4D97-AF65-F5344CB8AC3E}">
        <p14:creationId xmlns:p14="http://schemas.microsoft.com/office/powerpoint/2010/main" val="3860358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DCBCDD4-929E-2D18-D4ED-BFE0F1897040}"/>
              </a:ext>
            </a:extLst>
          </p:cNvPr>
          <p:cNvPicPr>
            <a:picLocks noChangeAspect="1"/>
          </p:cNvPicPr>
          <p:nvPr userDrawn="1"/>
        </p:nvPicPr>
        <p:blipFill>
          <a:blip r:embed="rId6">
            <a:alphaModFix/>
            <a:extLst>
              <a:ext uri="{BEBA8EAE-BF5A-486C-A8C5-ECC9F3942E4B}">
                <a14:imgProps xmlns:a14="http://schemas.microsoft.com/office/drawing/2010/main">
                  <a14:imgLayer r:embed="rId7">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日期占位符 3">
            <a:extLst>
              <a:ext uri="{FF2B5EF4-FFF2-40B4-BE49-F238E27FC236}">
                <a16:creationId xmlns:a16="http://schemas.microsoft.com/office/drawing/2014/main" id="{CCA60610-E28A-5840-81C9-99A7DB13E7FF}"/>
              </a:ext>
            </a:extLst>
          </p:cNvPr>
          <p:cNvSpPr>
            <a:spLocks noGrp="1" noChangeArrowheads="1"/>
          </p:cNvSpPr>
          <p:nvPr>
            <p:ph type="dt" sz="half" idx="2"/>
          </p:nvPr>
        </p:nvSpPr>
        <p:spPr>
          <a:xfrm>
            <a:off x="91133" y="6472402"/>
            <a:ext cx="2743200" cy="365125"/>
          </a:xfrm>
          <a:prstGeom prst="rect">
            <a:avLst/>
          </a:prstGeom>
          <a:ln/>
        </p:spPr>
        <p:txBody>
          <a:bodyPr/>
          <a:lstStyle>
            <a:lvl1pPr>
              <a:defRPr/>
            </a:lvl1pPr>
          </a:lstStyle>
          <a:p>
            <a:pPr>
              <a:defRPr/>
            </a:pPr>
            <a:fld id="{9A7CAD49-3114-4770-B543-58AA072AC733}" type="datetime1">
              <a:rPr lang="zh-CN" altLang="en-US" smtClean="0"/>
              <a:t>2026/6/11</a:t>
            </a:fld>
            <a:endParaRPr lang="zh-CN" altLang="en-US" sz="1800">
              <a:solidFill>
                <a:schemeClr val="tx1"/>
              </a:solidFill>
              <a:ea typeface="宋体" pitchFamily="2" charset="-122"/>
            </a:endParaRPr>
          </a:p>
        </p:txBody>
      </p:sp>
      <p:sp>
        <p:nvSpPr>
          <p:cNvPr id="8" name="页脚占位符 4">
            <a:extLst>
              <a:ext uri="{FF2B5EF4-FFF2-40B4-BE49-F238E27FC236}">
                <a16:creationId xmlns:a16="http://schemas.microsoft.com/office/drawing/2014/main" id="{52441792-6D92-D575-7300-050E27A17B92}"/>
              </a:ext>
            </a:extLst>
          </p:cNvPr>
          <p:cNvSpPr>
            <a:spLocks noGrp="1" noChangeArrowheads="1"/>
          </p:cNvSpPr>
          <p:nvPr>
            <p:ph type="ftr" sz="quarter" idx="3"/>
          </p:nvPr>
        </p:nvSpPr>
        <p:spPr>
          <a:xfrm>
            <a:off x="3819072" y="6472402"/>
            <a:ext cx="4114800" cy="365125"/>
          </a:xfrm>
          <a:prstGeom prst="rect">
            <a:avLst/>
          </a:prstGeom>
          <a:ln/>
        </p:spPr>
        <p:txBody>
          <a:bodyPr/>
          <a:lstStyle>
            <a:lvl1pPr>
              <a:defRPr/>
            </a:lvl1pPr>
          </a:lstStyle>
          <a:p>
            <a:pPr>
              <a:defRPr/>
            </a:pPr>
            <a:endParaRPr lang="zh-CN" altLang="zh-CN"/>
          </a:p>
        </p:txBody>
      </p:sp>
      <p:sp>
        <p:nvSpPr>
          <p:cNvPr id="9" name="灯片编号占位符 5">
            <a:extLst>
              <a:ext uri="{FF2B5EF4-FFF2-40B4-BE49-F238E27FC236}">
                <a16:creationId xmlns:a16="http://schemas.microsoft.com/office/drawing/2014/main" id="{A8D7C9EB-E6AF-1E31-A57F-58C404CE4543}"/>
              </a:ext>
            </a:extLst>
          </p:cNvPr>
          <p:cNvSpPr>
            <a:spLocks noGrp="1" noChangeArrowheads="1"/>
          </p:cNvSpPr>
          <p:nvPr>
            <p:ph type="sldNum" sz="quarter" idx="4"/>
          </p:nvPr>
        </p:nvSpPr>
        <p:spPr>
          <a:xfrm>
            <a:off x="9448800" y="6463784"/>
            <a:ext cx="2743200" cy="365125"/>
          </a:xfrm>
          <a:prstGeom prst="rect">
            <a:avLst/>
          </a:prstGeom>
          <a:ln/>
        </p:spPr>
        <p:txBody>
          <a:bodyPr/>
          <a:lstStyle>
            <a:lvl1pPr algn="r">
              <a:defRPr sz="2400">
                <a:solidFill>
                  <a:srgbClr val="000020"/>
                </a:solidFill>
              </a:defRPr>
            </a:lvl1pPr>
          </a:lstStyle>
          <a:p>
            <a:pPr algn="r">
              <a:defRPr/>
            </a:pPr>
            <a:fld id="{A1321B50-2D59-428D-B297-BBE378F191FD}" type="slidenum">
              <a:rPr lang="zh-CN" altLang="en-US" smtClean="0"/>
              <a:pPr>
                <a:defRPr/>
              </a:pPr>
              <a:t>‹#›</a:t>
            </a:fld>
            <a:endParaRPr lang="zh-CN" altLang="en-US" sz="3600"/>
          </a:p>
        </p:txBody>
      </p:sp>
      <p:grpSp>
        <p:nvGrpSpPr>
          <p:cNvPr id="11" name="组合 10">
            <a:extLst>
              <a:ext uri="{FF2B5EF4-FFF2-40B4-BE49-F238E27FC236}">
                <a16:creationId xmlns:a16="http://schemas.microsoft.com/office/drawing/2014/main" id="{233FC581-D5D1-CBFC-35A1-3F8E85939D7A}"/>
              </a:ext>
            </a:extLst>
          </p:cNvPr>
          <p:cNvGrpSpPr>
            <a:grpSpLocks noChangeAspect="1"/>
          </p:cNvGrpSpPr>
          <p:nvPr userDrawn="1"/>
        </p:nvGrpSpPr>
        <p:grpSpPr>
          <a:xfrm>
            <a:off x="9751212" y="35440"/>
            <a:ext cx="2440788" cy="481569"/>
            <a:chOff x="8580936" y="241105"/>
            <a:chExt cx="2979695" cy="587896"/>
          </a:xfrm>
        </p:grpSpPr>
        <p:pic>
          <p:nvPicPr>
            <p:cNvPr id="12" name="图片 11">
              <a:extLst>
                <a:ext uri="{FF2B5EF4-FFF2-40B4-BE49-F238E27FC236}">
                  <a16:creationId xmlns:a16="http://schemas.microsoft.com/office/drawing/2014/main" id="{CA8F3BF2-BFC8-F79D-76CB-6661B2EE97C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6940" t="27652" r="13384" b="24059"/>
            <a:stretch/>
          </p:blipFill>
          <p:spPr>
            <a:xfrm>
              <a:off x="8580936" y="293578"/>
              <a:ext cx="1457550" cy="535423"/>
            </a:xfrm>
            <a:prstGeom prst="rect">
              <a:avLst/>
            </a:prstGeom>
          </p:spPr>
        </p:pic>
        <p:pic>
          <p:nvPicPr>
            <p:cNvPr id="13" name="图片 12">
              <a:extLst>
                <a:ext uri="{FF2B5EF4-FFF2-40B4-BE49-F238E27FC236}">
                  <a16:creationId xmlns:a16="http://schemas.microsoft.com/office/drawing/2014/main" id="{FDF847E9-AC87-B393-870E-501FB75D7B43}"/>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10441416" y="241105"/>
              <a:ext cx="1119215" cy="581605"/>
            </a:xfrm>
            <a:prstGeom prst="rect">
              <a:avLst/>
            </a:prstGeom>
          </p:spPr>
        </p:pic>
        <p:pic>
          <p:nvPicPr>
            <p:cNvPr id="14" name="图片 13">
              <a:extLst>
                <a:ext uri="{FF2B5EF4-FFF2-40B4-BE49-F238E27FC236}">
                  <a16:creationId xmlns:a16="http://schemas.microsoft.com/office/drawing/2014/main" id="{4658B366-9F35-07B2-852A-DFE6683A9DD2}"/>
                </a:ext>
              </a:extLst>
            </p:cNvPr>
            <p:cNvPicPr>
              <a:picLocks noChangeAspect="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0088407" y="345198"/>
              <a:ext cx="333959" cy="432182"/>
            </a:xfrm>
            <a:prstGeom prst="rect">
              <a:avLst/>
            </a:prstGeom>
          </p:spPr>
        </p:pic>
      </p:grpSp>
      <p:sp>
        <p:nvSpPr>
          <p:cNvPr id="16" name="矩形 15">
            <a:extLst>
              <a:ext uri="{FF2B5EF4-FFF2-40B4-BE49-F238E27FC236}">
                <a16:creationId xmlns:a16="http://schemas.microsoft.com/office/drawing/2014/main" id="{51D0E5A8-E6F9-7CDF-800F-C1D3D24D5020}"/>
              </a:ext>
            </a:extLst>
          </p:cNvPr>
          <p:cNvSpPr/>
          <p:nvPr userDrawn="1"/>
        </p:nvSpPr>
        <p:spPr>
          <a:xfrm>
            <a:off x="0" y="632564"/>
            <a:ext cx="12192000" cy="62254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407868648"/>
      </p:ext>
    </p:extLst>
  </p:cSld>
  <p:clrMap bg1="lt1" tx1="dk1" bg2="lt2" tx2="dk2" accent1="accent1" accent2="accent2" accent3="accent3" accent4="accent4" accent5="accent5" accent6="accent6" hlink="hlink" folHlink="folHlink"/>
  <p:sldLayoutIdLst>
    <p:sldLayoutId id="2147483817" r:id="rId1"/>
    <p:sldLayoutId id="2147483822" r:id="rId2"/>
    <p:sldLayoutId id="2147484129" r:id="rId3"/>
    <p:sldLayoutId id="214748413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36.png"/><Relationship Id="rId7"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oleObject" Target="../embeddings/oleObject3.bin"/><Relationship Id="rId11" Type="http://schemas.openxmlformats.org/officeDocument/2006/relationships/image" Target="../media/image40.wmf"/><Relationship Id="rId5" Type="http://schemas.openxmlformats.org/officeDocument/2006/relationships/image" Target="../media/image37.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18" Type="http://schemas.openxmlformats.org/officeDocument/2006/relationships/image" Target="../media/image62.jpeg"/><Relationship Id="rId3" Type="http://schemas.openxmlformats.org/officeDocument/2006/relationships/image" Target="../media/image5.png"/><Relationship Id="rId7" Type="http://schemas.openxmlformats.org/officeDocument/2006/relationships/image" Target="../media/image51.jpeg"/><Relationship Id="rId12" Type="http://schemas.openxmlformats.org/officeDocument/2006/relationships/image" Target="../media/image56.jpg"/><Relationship Id="rId17" Type="http://schemas.openxmlformats.org/officeDocument/2006/relationships/image" Target="../media/image61.jpeg"/><Relationship Id="rId2" Type="http://schemas.openxmlformats.org/officeDocument/2006/relationships/notesSlide" Target="../notesSlides/notesSlide15.xml"/><Relationship Id="rId16"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6.png"/><Relationship Id="rId15" Type="http://schemas.openxmlformats.org/officeDocument/2006/relationships/image" Target="../media/image59.jp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image" Target="../media/image53.jpeg"/><Relationship Id="rId1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tif"/><Relationship Id="rId5" Type="http://schemas.openxmlformats.org/officeDocument/2006/relationships/image" Target="../media/image28.tif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501987D-B792-C6F6-8A1B-412C2009555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9231" b="19231"/>
          <a:stretch>
            <a:fillRect/>
          </a:stretch>
        </p:blipFill>
        <p:spPr>
          <a:xfrm flipH="1">
            <a:off x="-2" y="-792"/>
            <a:ext cx="12192001" cy="6858001"/>
          </a:xfrm>
          <a:prstGeom prst="rect">
            <a:avLst/>
          </a:prstGeom>
        </p:spPr>
      </p:pic>
      <p:sp>
        <p:nvSpPr>
          <p:cNvPr id="6" name="Ondertitel 2">
            <a:extLst>
              <a:ext uri="{FF2B5EF4-FFF2-40B4-BE49-F238E27FC236}">
                <a16:creationId xmlns:a16="http://schemas.microsoft.com/office/drawing/2014/main" id="{B2046130-F1CC-8FF0-5EE0-B399198F6E36}"/>
              </a:ext>
            </a:extLst>
          </p:cNvPr>
          <p:cNvSpPr txBox="1">
            <a:spLocks/>
          </p:cNvSpPr>
          <p:nvPr/>
        </p:nvSpPr>
        <p:spPr>
          <a:xfrm>
            <a:off x="2275213" y="4310448"/>
            <a:ext cx="7641569" cy="1655261"/>
          </a:xfrm>
          <a:prstGeom prst="rect">
            <a:avLst/>
          </a:prstGeom>
          <a:solidFill>
            <a:srgbClr val="000020">
              <a:alpha val="49000"/>
            </a:srgbClr>
          </a:solidFill>
          <a:ln w="9525">
            <a:noFill/>
            <a:miter lim="800000"/>
            <a:headEnd/>
            <a:tailEnd/>
          </a:ln>
        </p:spPr>
        <p:txBody>
          <a:bodyPr wrap="square">
            <a:spAutoFit/>
          </a:bodyPr>
          <a:lstStyle>
            <a:defPPr>
              <a:defRPr lang="zh-CN"/>
            </a:defPPr>
            <a:lvl1pPr algn="ctr">
              <a:defRPr sz="4400" b="1">
                <a:solidFill>
                  <a:schemeClr val="bg1"/>
                </a:solidFill>
                <a:effectLst>
                  <a:outerShdw blurRad="38100" dist="38100" dir="2700000" algn="tl">
                    <a:srgbClr val="000000">
                      <a:alpha val="43137"/>
                    </a:srgbClr>
                  </a:outerShdw>
                </a:effectLst>
                <a:latin typeface="+mj-lt"/>
                <a:ea typeface="黑体" panose="02010609060101010101" pitchFamily="49"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nSpc>
                <a:spcPct val="125000"/>
              </a:lnSpc>
            </a:pPr>
            <a:r>
              <a:rPr lang="en-US" altLang="zh-CN" sz="2800" dirty="0">
                <a:latin typeface="Arial" panose="020B0604020202020204" pitchFamily="34" charset="0"/>
                <a:cs typeface="Arial" panose="020B0604020202020204" pitchFamily="34" charset="0"/>
              </a:rPr>
              <a:t>Peng Dong</a:t>
            </a:r>
          </a:p>
          <a:p>
            <a:pPr>
              <a:lnSpc>
                <a:spcPct val="125000"/>
              </a:lnSpc>
            </a:pPr>
            <a:r>
              <a:rPr lang="en-US" altLang="zh-CN" sz="2800" dirty="0">
                <a:latin typeface="Arial" panose="020B0604020202020204" pitchFamily="34" charset="0"/>
                <a:cs typeface="Arial" panose="020B0604020202020204" pitchFamily="34" charset="0"/>
              </a:rPr>
              <a:t>ShanghaiTech University</a:t>
            </a:r>
          </a:p>
          <a:p>
            <a:pPr>
              <a:lnSpc>
                <a:spcPct val="125000"/>
              </a:lnSpc>
            </a:pPr>
            <a:r>
              <a:rPr lang="en-US" altLang="zh-CN" sz="2800" dirty="0">
                <a:latin typeface="Arial" panose="020B0604020202020204" pitchFamily="34" charset="0"/>
                <a:cs typeface="Arial" panose="020B0604020202020204" pitchFamily="34" charset="0"/>
              </a:rPr>
              <a:t>June 11th, 2026</a:t>
            </a:r>
          </a:p>
        </p:txBody>
      </p:sp>
      <p:sp>
        <p:nvSpPr>
          <p:cNvPr id="5" name="TextBox 19">
            <a:extLst>
              <a:ext uri="{FF2B5EF4-FFF2-40B4-BE49-F238E27FC236}">
                <a16:creationId xmlns:a16="http://schemas.microsoft.com/office/drawing/2014/main" id="{B10C2E87-6B5D-3FA7-68BB-8F380EC12D29}"/>
              </a:ext>
            </a:extLst>
          </p:cNvPr>
          <p:cNvSpPr txBox="1"/>
          <p:nvPr/>
        </p:nvSpPr>
        <p:spPr>
          <a:xfrm>
            <a:off x="577484" y="1726312"/>
            <a:ext cx="10896535" cy="2031325"/>
          </a:xfrm>
          <a:prstGeom prst="rect">
            <a:avLst/>
          </a:prstGeom>
          <a:solidFill>
            <a:srgbClr val="343565">
              <a:alpha val="51000"/>
            </a:srgbClr>
          </a:solidFill>
        </p:spPr>
        <p:txBody>
          <a:bodyPr wrap="square" lIns="0" tIns="0" rIns="0" bIns="0" rtlCol="0">
            <a:spAutoFit/>
          </a:bodyPr>
          <a:lstStyle/>
          <a:p>
            <a:pPr algn="ctr"/>
            <a:r>
              <a:rPr lang="en-US" altLang="zh-CN" sz="4400" b="1" dirty="0">
                <a:solidFill>
                  <a:schemeClr val="bg1"/>
                </a:solidFill>
                <a:latin typeface="Arial" panose="020B0604020202020204" pitchFamily="34" charset="0"/>
                <a:cs typeface="Arial" panose="020B0604020202020204" pitchFamily="34" charset="0"/>
              </a:rPr>
              <a:t>Development of next-generation superconducting thin-film accelerator cavities</a:t>
            </a:r>
            <a:endParaRPr lang="zh-CN" altLang="en-US" sz="9600" i="1" dirty="0">
              <a:solidFill>
                <a:schemeClr val="bg1"/>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Arial" panose="020B0604020202020204" pitchFamily="34" charset="0"/>
            </a:endParaRPr>
          </a:p>
        </p:txBody>
      </p:sp>
      <p:pic>
        <p:nvPicPr>
          <p:cNvPr id="14" name="图片 13">
            <a:extLst>
              <a:ext uri="{FF2B5EF4-FFF2-40B4-BE49-F238E27FC236}">
                <a16:creationId xmlns:a16="http://schemas.microsoft.com/office/drawing/2014/main" id="{0DD88F54-C4E4-37EA-B437-0ABEF9C423B9}"/>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940" t="27652" r="13384" b="24059"/>
          <a:stretch/>
        </p:blipFill>
        <p:spPr>
          <a:xfrm>
            <a:off x="8856371" y="141577"/>
            <a:ext cx="3170131" cy="879525"/>
          </a:xfrm>
          <a:prstGeom prst="rect">
            <a:avLst/>
          </a:prstGeom>
        </p:spPr>
      </p:pic>
      <p:sp>
        <p:nvSpPr>
          <p:cNvPr id="2" name="文本框 1">
            <a:extLst>
              <a:ext uri="{FF2B5EF4-FFF2-40B4-BE49-F238E27FC236}">
                <a16:creationId xmlns:a16="http://schemas.microsoft.com/office/drawing/2014/main" id="{40AE095F-0B4D-B285-3D3A-D3830CD13F23}"/>
              </a:ext>
            </a:extLst>
          </p:cNvPr>
          <p:cNvSpPr txBox="1"/>
          <p:nvPr/>
        </p:nvSpPr>
        <p:spPr>
          <a:xfrm>
            <a:off x="3731083" y="6431606"/>
            <a:ext cx="4540730" cy="369332"/>
          </a:xfrm>
          <a:prstGeom prst="rect">
            <a:avLst/>
          </a:prstGeom>
          <a:noFill/>
        </p:spPr>
        <p:txBody>
          <a:bodyPr wrap="none" rtlCol="0">
            <a:spAutoFit/>
          </a:bodyPr>
          <a:lstStyle/>
          <a:p>
            <a:r>
              <a:rPr lang="en-US" altLang="zh-CN" dirty="0">
                <a:solidFill>
                  <a:schemeClr val="bg1"/>
                </a:solidFill>
                <a:latin typeface="Arial" panose="020B0604020202020204" pitchFamily="34" charset="0"/>
                <a:cs typeface="Arial" panose="020B0604020202020204" pitchFamily="34" charset="0"/>
              </a:rPr>
              <a:t>TTC meeting(2026), Gif sur Yvette, France</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95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BF14AD-F1F5-4CA0-BB82-D8B252D11697}"/>
              </a:ext>
            </a:extLst>
          </p:cNvPr>
          <p:cNvSpPr>
            <a:spLocks noGrp="1"/>
          </p:cNvSpPr>
          <p:nvPr>
            <p:ph type="sldNum" sz="quarter" idx="12"/>
          </p:nvPr>
        </p:nvSpPr>
        <p:spPr/>
        <p:txBody>
          <a:bodyPr/>
          <a:lstStyle/>
          <a:p>
            <a:pPr>
              <a:defRPr/>
            </a:pPr>
            <a:fld id="{A1321B50-2D59-428D-B297-BBE378F191FD}" type="slidenum">
              <a:rPr lang="zh-CN" altLang="en-US" smtClean="0"/>
              <a:pPr>
                <a:defRPr/>
              </a:pPr>
              <a:t>10</a:t>
            </a:fld>
            <a:endParaRPr lang="zh-CN" altLang="en-US" sz="3600"/>
          </a:p>
        </p:txBody>
      </p:sp>
      <p:sp>
        <p:nvSpPr>
          <p:cNvPr id="4" name="标题 1">
            <a:extLst>
              <a:ext uri="{FF2B5EF4-FFF2-40B4-BE49-F238E27FC236}">
                <a16:creationId xmlns:a16="http://schemas.microsoft.com/office/drawing/2014/main" id="{EBE1A5B5-4095-4FEB-8A5D-CCA4FC638850}"/>
              </a:ext>
            </a:extLst>
          </p:cNvPr>
          <p:cNvSpPr txBox="1"/>
          <p:nvPr/>
        </p:nvSpPr>
        <p:spPr>
          <a:xfrm>
            <a:off x="0" y="530731"/>
            <a:ext cx="6037825"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8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grpSp>
        <p:nvGrpSpPr>
          <p:cNvPr id="31" name="组合 30">
            <a:extLst>
              <a:ext uri="{FF2B5EF4-FFF2-40B4-BE49-F238E27FC236}">
                <a16:creationId xmlns:a16="http://schemas.microsoft.com/office/drawing/2014/main" id="{BD846221-448B-47BE-84BC-39A562BE719F}"/>
              </a:ext>
            </a:extLst>
          </p:cNvPr>
          <p:cNvGrpSpPr/>
          <p:nvPr/>
        </p:nvGrpSpPr>
        <p:grpSpPr>
          <a:xfrm>
            <a:off x="43425" y="808242"/>
            <a:ext cx="2537874" cy="5655542"/>
            <a:chOff x="765566" y="1557338"/>
            <a:chExt cx="2650734" cy="4008437"/>
          </a:xfrm>
        </p:grpSpPr>
        <p:pic>
          <p:nvPicPr>
            <p:cNvPr id="34" name="图片 1">
              <a:extLst>
                <a:ext uri="{FF2B5EF4-FFF2-40B4-BE49-F238E27FC236}">
                  <a16:creationId xmlns:a16="http://schemas.microsoft.com/office/drawing/2014/main" id="{48D1B10A-65EA-48E4-A871-76E9E2F473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75" r="50905"/>
            <a:stretch>
              <a:fillRect/>
            </a:stretch>
          </p:blipFill>
          <p:spPr bwMode="auto">
            <a:xfrm>
              <a:off x="765566" y="1557338"/>
              <a:ext cx="1722046"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直接箭头连接符 34">
              <a:extLst>
                <a:ext uri="{FF2B5EF4-FFF2-40B4-BE49-F238E27FC236}">
                  <a16:creationId xmlns:a16="http://schemas.microsoft.com/office/drawing/2014/main" id="{842CF054-11C9-4AC7-ABF7-CEFA4C23927F}"/>
                </a:ext>
              </a:extLst>
            </p:cNvPr>
            <p:cNvCxnSpPr/>
            <p:nvPr/>
          </p:nvCxnSpPr>
          <p:spPr bwMode="auto">
            <a:xfrm flipH="1">
              <a:off x="1644650" y="2784475"/>
              <a:ext cx="481013" cy="3937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8C721BA9-D4EB-47AD-9F79-E39226EFB0C0}"/>
                </a:ext>
              </a:extLst>
            </p:cNvPr>
            <p:cNvCxnSpPr>
              <a:cxnSpLocks/>
            </p:cNvCxnSpPr>
            <p:nvPr/>
          </p:nvCxnSpPr>
          <p:spPr bwMode="auto">
            <a:xfrm flipH="1">
              <a:off x="2319338" y="3324225"/>
              <a:ext cx="417512" cy="12858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47BD2D56-9F93-416A-96EC-DD8A156A1229}"/>
                </a:ext>
              </a:extLst>
            </p:cNvPr>
            <p:cNvCxnSpPr>
              <a:cxnSpLocks/>
            </p:cNvCxnSpPr>
            <p:nvPr/>
          </p:nvCxnSpPr>
          <p:spPr bwMode="auto">
            <a:xfrm flipH="1">
              <a:off x="2424113" y="3502025"/>
              <a:ext cx="390525" cy="1016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A7E968C4-709E-4A2D-86E4-5A90A8AF75AC}"/>
                </a:ext>
              </a:extLst>
            </p:cNvPr>
            <p:cNvCxnSpPr>
              <a:cxnSpLocks/>
            </p:cNvCxnSpPr>
            <p:nvPr/>
          </p:nvCxnSpPr>
          <p:spPr bwMode="auto">
            <a:xfrm flipH="1" flipV="1">
              <a:off x="1682750" y="4200525"/>
              <a:ext cx="323850" cy="5842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14">
              <a:extLst>
                <a:ext uri="{FF2B5EF4-FFF2-40B4-BE49-F238E27FC236}">
                  <a16:creationId xmlns:a16="http://schemas.microsoft.com/office/drawing/2014/main" id="{ED42E962-1D8A-414C-83F4-4CC25263C5A7}"/>
                </a:ext>
              </a:extLst>
            </p:cNvPr>
            <p:cNvSpPr txBox="1">
              <a:spLocks noChangeArrowheads="1"/>
            </p:cNvSpPr>
            <p:nvPr/>
          </p:nvSpPr>
          <p:spPr bwMode="auto">
            <a:xfrm>
              <a:off x="2795588" y="3354388"/>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UB1</a:t>
              </a:r>
              <a:endParaRPr lang="zh-CN" altLang="en-US" sz="1400" b="1">
                <a:latin typeface="Arial" panose="020B0604020202020204" pitchFamily="34" charset="0"/>
                <a:cs typeface="Arial" panose="020B0604020202020204" pitchFamily="34" charset="0"/>
              </a:endParaRPr>
            </a:p>
          </p:txBody>
        </p:sp>
        <p:sp>
          <p:nvSpPr>
            <p:cNvPr id="42" name="文本框 15">
              <a:extLst>
                <a:ext uri="{FF2B5EF4-FFF2-40B4-BE49-F238E27FC236}">
                  <a16:creationId xmlns:a16="http://schemas.microsoft.com/office/drawing/2014/main" id="{775FB71D-3357-48EC-982B-9DD1F5245F0D}"/>
                </a:ext>
              </a:extLst>
            </p:cNvPr>
            <p:cNvSpPr txBox="1">
              <a:spLocks noChangeArrowheads="1"/>
            </p:cNvSpPr>
            <p:nvPr/>
          </p:nvSpPr>
          <p:spPr bwMode="auto">
            <a:xfrm>
              <a:off x="2814638" y="3706813"/>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BB1</a:t>
              </a:r>
              <a:endParaRPr lang="zh-CN" altLang="en-US" sz="1400" b="1">
                <a:latin typeface="Arial" panose="020B0604020202020204" pitchFamily="34" charset="0"/>
                <a:cs typeface="Arial" panose="020B0604020202020204" pitchFamily="34" charset="0"/>
              </a:endParaRPr>
            </a:p>
          </p:txBody>
        </p:sp>
        <p:sp>
          <p:nvSpPr>
            <p:cNvPr id="43" name="文本框 16">
              <a:extLst>
                <a:ext uri="{FF2B5EF4-FFF2-40B4-BE49-F238E27FC236}">
                  <a16:creationId xmlns:a16="http://schemas.microsoft.com/office/drawing/2014/main" id="{131BC6C9-90BC-4C59-8E26-164EA5DD6E5F}"/>
                </a:ext>
              </a:extLst>
            </p:cNvPr>
            <p:cNvSpPr txBox="1">
              <a:spLocks noChangeArrowheads="1"/>
            </p:cNvSpPr>
            <p:nvPr/>
          </p:nvSpPr>
          <p:spPr bwMode="auto">
            <a:xfrm>
              <a:off x="2657475" y="3073400"/>
              <a:ext cx="603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UB2</a:t>
              </a:r>
              <a:endParaRPr lang="zh-CN" altLang="en-US" sz="1400" b="1">
                <a:latin typeface="Arial" panose="020B0604020202020204" pitchFamily="34" charset="0"/>
                <a:cs typeface="Arial" panose="020B0604020202020204" pitchFamily="34" charset="0"/>
              </a:endParaRPr>
            </a:p>
          </p:txBody>
        </p:sp>
        <p:sp>
          <p:nvSpPr>
            <p:cNvPr id="44" name="文本框 17">
              <a:extLst>
                <a:ext uri="{FF2B5EF4-FFF2-40B4-BE49-F238E27FC236}">
                  <a16:creationId xmlns:a16="http://schemas.microsoft.com/office/drawing/2014/main" id="{8C42414A-6F0E-4C5B-9BAD-3AAF5FBD0CF0}"/>
                </a:ext>
              </a:extLst>
            </p:cNvPr>
            <p:cNvSpPr txBox="1">
              <a:spLocks noChangeArrowheads="1"/>
            </p:cNvSpPr>
            <p:nvPr/>
          </p:nvSpPr>
          <p:spPr bwMode="auto">
            <a:xfrm>
              <a:off x="1855788" y="468788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BB5</a:t>
              </a:r>
              <a:endParaRPr lang="zh-CN" altLang="en-US" sz="1400" b="1">
                <a:latin typeface="Arial" panose="020B0604020202020204" pitchFamily="34" charset="0"/>
                <a:cs typeface="Arial" panose="020B0604020202020204" pitchFamily="34" charset="0"/>
              </a:endParaRPr>
            </a:p>
          </p:txBody>
        </p:sp>
        <p:cxnSp>
          <p:nvCxnSpPr>
            <p:cNvPr id="45" name="直接箭头连接符 44">
              <a:extLst>
                <a:ext uri="{FF2B5EF4-FFF2-40B4-BE49-F238E27FC236}">
                  <a16:creationId xmlns:a16="http://schemas.microsoft.com/office/drawing/2014/main" id="{F73F046F-305D-4D6C-AC1B-33599761D6F8}"/>
                </a:ext>
              </a:extLst>
            </p:cNvPr>
            <p:cNvCxnSpPr/>
            <p:nvPr/>
          </p:nvCxnSpPr>
          <p:spPr bwMode="auto">
            <a:xfrm flipH="1">
              <a:off x="1909763" y="2836863"/>
              <a:ext cx="481012" cy="3937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5D6F6172-2FF7-406B-9796-CA805202E1AF}"/>
                </a:ext>
              </a:extLst>
            </p:cNvPr>
            <p:cNvCxnSpPr/>
            <p:nvPr/>
          </p:nvCxnSpPr>
          <p:spPr bwMode="auto">
            <a:xfrm flipH="1">
              <a:off x="2160588" y="2952750"/>
              <a:ext cx="481012" cy="3937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1790ACBE-4395-4ED1-A675-82E2DE37EE45}"/>
                </a:ext>
              </a:extLst>
            </p:cNvPr>
            <p:cNvSpPr txBox="1">
              <a:spLocks noChangeArrowheads="1"/>
            </p:cNvSpPr>
            <p:nvPr/>
          </p:nvSpPr>
          <p:spPr bwMode="auto">
            <a:xfrm>
              <a:off x="2581275" y="2724150"/>
              <a:ext cx="603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UB3</a:t>
              </a:r>
              <a:endParaRPr lang="zh-CN" altLang="en-US" sz="1400" b="1">
                <a:latin typeface="Arial" panose="020B0604020202020204" pitchFamily="34" charset="0"/>
                <a:cs typeface="Arial" panose="020B0604020202020204" pitchFamily="34" charset="0"/>
              </a:endParaRPr>
            </a:p>
          </p:txBody>
        </p:sp>
        <p:sp>
          <p:nvSpPr>
            <p:cNvPr id="48" name="文本框 16">
              <a:extLst>
                <a:ext uri="{FF2B5EF4-FFF2-40B4-BE49-F238E27FC236}">
                  <a16:creationId xmlns:a16="http://schemas.microsoft.com/office/drawing/2014/main" id="{75247129-6C62-43C3-8C5D-6CC7AA61E382}"/>
                </a:ext>
              </a:extLst>
            </p:cNvPr>
            <p:cNvSpPr txBox="1">
              <a:spLocks noChangeArrowheads="1"/>
            </p:cNvSpPr>
            <p:nvPr/>
          </p:nvSpPr>
          <p:spPr bwMode="auto">
            <a:xfrm>
              <a:off x="2185988" y="2509838"/>
              <a:ext cx="603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UB4</a:t>
              </a:r>
              <a:endParaRPr lang="zh-CN" altLang="en-US" sz="1400" b="1">
                <a:latin typeface="Arial" panose="020B0604020202020204" pitchFamily="34" charset="0"/>
                <a:cs typeface="Arial" panose="020B0604020202020204" pitchFamily="34" charset="0"/>
              </a:endParaRPr>
            </a:p>
          </p:txBody>
        </p:sp>
        <p:sp>
          <p:nvSpPr>
            <p:cNvPr id="49" name="文本框 16">
              <a:extLst>
                <a:ext uri="{FF2B5EF4-FFF2-40B4-BE49-F238E27FC236}">
                  <a16:creationId xmlns:a16="http://schemas.microsoft.com/office/drawing/2014/main" id="{88263FF7-C3E0-4998-99AA-90DE904FAC73}"/>
                </a:ext>
              </a:extLst>
            </p:cNvPr>
            <p:cNvSpPr txBox="1">
              <a:spLocks noChangeArrowheads="1"/>
            </p:cNvSpPr>
            <p:nvPr/>
          </p:nvSpPr>
          <p:spPr bwMode="auto">
            <a:xfrm>
              <a:off x="1711325" y="2414588"/>
              <a:ext cx="603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UB5</a:t>
              </a:r>
              <a:endParaRPr lang="zh-CN" altLang="en-US" sz="1400" b="1">
                <a:latin typeface="Arial" panose="020B0604020202020204" pitchFamily="34" charset="0"/>
                <a:cs typeface="Arial" panose="020B0604020202020204" pitchFamily="34" charset="0"/>
              </a:endParaRPr>
            </a:p>
          </p:txBody>
        </p:sp>
        <p:cxnSp>
          <p:nvCxnSpPr>
            <p:cNvPr id="50" name="直接箭头连接符 49">
              <a:extLst>
                <a:ext uri="{FF2B5EF4-FFF2-40B4-BE49-F238E27FC236}">
                  <a16:creationId xmlns:a16="http://schemas.microsoft.com/office/drawing/2014/main" id="{2A0D2C0B-9579-4D9D-907B-69394E16DA82}"/>
                </a:ext>
              </a:extLst>
            </p:cNvPr>
            <p:cNvCxnSpPr>
              <a:cxnSpLocks/>
            </p:cNvCxnSpPr>
            <p:nvPr/>
          </p:nvCxnSpPr>
          <p:spPr bwMode="auto">
            <a:xfrm flipH="1" flipV="1">
              <a:off x="2432050" y="3736975"/>
              <a:ext cx="360363" cy="134938"/>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045B3AAF-8F21-4BA9-99E4-B817C8BC377F}"/>
                </a:ext>
              </a:extLst>
            </p:cNvPr>
            <p:cNvCxnSpPr>
              <a:cxnSpLocks/>
            </p:cNvCxnSpPr>
            <p:nvPr/>
          </p:nvCxnSpPr>
          <p:spPr bwMode="auto">
            <a:xfrm flipH="1" flipV="1">
              <a:off x="2268538" y="3979863"/>
              <a:ext cx="427037" cy="47783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412EE033-C2EE-4DBF-AB38-FCBB265B59AC}"/>
                </a:ext>
              </a:extLst>
            </p:cNvPr>
            <p:cNvCxnSpPr>
              <a:cxnSpLocks/>
            </p:cNvCxnSpPr>
            <p:nvPr/>
          </p:nvCxnSpPr>
          <p:spPr bwMode="auto">
            <a:xfrm flipH="1" flipV="1">
              <a:off x="2392363" y="3879850"/>
              <a:ext cx="341312" cy="315913"/>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178E17B2-3B00-4129-ADF6-3BC564887323}"/>
                </a:ext>
              </a:extLst>
            </p:cNvPr>
            <p:cNvCxnSpPr>
              <a:cxnSpLocks/>
            </p:cNvCxnSpPr>
            <p:nvPr/>
          </p:nvCxnSpPr>
          <p:spPr bwMode="auto">
            <a:xfrm flipH="1" flipV="1">
              <a:off x="2035175" y="4113213"/>
              <a:ext cx="342900" cy="52228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17">
              <a:extLst>
                <a:ext uri="{FF2B5EF4-FFF2-40B4-BE49-F238E27FC236}">
                  <a16:creationId xmlns:a16="http://schemas.microsoft.com/office/drawing/2014/main" id="{B5B93D88-7970-4C14-97F5-2903D961783B}"/>
                </a:ext>
              </a:extLst>
            </p:cNvPr>
            <p:cNvSpPr txBox="1">
              <a:spLocks noChangeArrowheads="1"/>
            </p:cNvSpPr>
            <p:nvPr/>
          </p:nvSpPr>
          <p:spPr bwMode="auto">
            <a:xfrm>
              <a:off x="2260600" y="457358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BB4</a:t>
              </a:r>
              <a:endParaRPr lang="zh-CN" altLang="en-US" sz="1400" b="1">
                <a:latin typeface="Arial" panose="020B0604020202020204" pitchFamily="34" charset="0"/>
                <a:cs typeface="Arial" panose="020B0604020202020204" pitchFamily="34" charset="0"/>
              </a:endParaRPr>
            </a:p>
          </p:txBody>
        </p:sp>
        <p:sp>
          <p:nvSpPr>
            <p:cNvPr id="55" name="文本框 17">
              <a:extLst>
                <a:ext uri="{FF2B5EF4-FFF2-40B4-BE49-F238E27FC236}">
                  <a16:creationId xmlns:a16="http://schemas.microsoft.com/office/drawing/2014/main" id="{21359EA0-4BEF-4397-980C-C3116519B907}"/>
                </a:ext>
              </a:extLst>
            </p:cNvPr>
            <p:cNvSpPr txBox="1">
              <a:spLocks noChangeArrowheads="1"/>
            </p:cNvSpPr>
            <p:nvPr/>
          </p:nvSpPr>
          <p:spPr bwMode="auto">
            <a:xfrm>
              <a:off x="2632075" y="44148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dirty="0">
                  <a:latin typeface="Arial" panose="020B0604020202020204" pitchFamily="34" charset="0"/>
                  <a:cs typeface="Arial" panose="020B0604020202020204" pitchFamily="34" charset="0"/>
                </a:rPr>
                <a:t>BB3</a:t>
              </a:r>
              <a:endParaRPr lang="zh-CN" altLang="en-US" sz="1400" b="1" dirty="0">
                <a:latin typeface="Arial" panose="020B0604020202020204" pitchFamily="34" charset="0"/>
                <a:cs typeface="Arial" panose="020B0604020202020204" pitchFamily="34" charset="0"/>
              </a:endParaRPr>
            </a:p>
          </p:txBody>
        </p:sp>
        <p:sp>
          <p:nvSpPr>
            <p:cNvPr id="56" name="文本框 17">
              <a:extLst>
                <a:ext uri="{FF2B5EF4-FFF2-40B4-BE49-F238E27FC236}">
                  <a16:creationId xmlns:a16="http://schemas.microsoft.com/office/drawing/2014/main" id="{85ADD13E-F646-4F11-9A30-3B3DD1F716AB}"/>
                </a:ext>
              </a:extLst>
            </p:cNvPr>
            <p:cNvSpPr txBox="1">
              <a:spLocks noChangeArrowheads="1"/>
            </p:cNvSpPr>
            <p:nvPr/>
          </p:nvSpPr>
          <p:spPr bwMode="auto">
            <a:xfrm>
              <a:off x="2695575" y="405288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b="1">
                  <a:latin typeface="Arial" panose="020B0604020202020204" pitchFamily="34" charset="0"/>
                  <a:cs typeface="Arial" panose="020B0604020202020204" pitchFamily="34" charset="0"/>
                </a:rPr>
                <a:t>BB2</a:t>
              </a:r>
              <a:endParaRPr lang="zh-CN" altLang="en-US" sz="1400" b="1">
                <a:latin typeface="Arial" panose="020B0604020202020204" pitchFamily="34" charset="0"/>
                <a:cs typeface="Arial" panose="020B0604020202020204" pitchFamily="34" charset="0"/>
              </a:endParaRPr>
            </a:p>
          </p:txBody>
        </p:sp>
      </p:grpSp>
      <p:graphicFrame>
        <p:nvGraphicFramePr>
          <p:cNvPr id="3" name="对象 2">
            <a:extLst>
              <a:ext uri="{FF2B5EF4-FFF2-40B4-BE49-F238E27FC236}">
                <a16:creationId xmlns:a16="http://schemas.microsoft.com/office/drawing/2014/main" id="{B4A678E9-F0F3-704B-E58D-2E3F934348B9}"/>
              </a:ext>
            </a:extLst>
          </p:cNvPr>
          <p:cNvGraphicFramePr>
            <a:graphicFrameLocks noChangeAspect="1"/>
          </p:cNvGraphicFramePr>
          <p:nvPr/>
        </p:nvGraphicFramePr>
        <p:xfrm>
          <a:off x="2498853" y="1228208"/>
          <a:ext cx="2136775" cy="5418137"/>
        </p:xfrm>
        <a:graphic>
          <a:graphicData uri="http://schemas.openxmlformats.org/presentationml/2006/ole">
            <mc:AlternateContent xmlns:mc="http://schemas.openxmlformats.org/markup-compatibility/2006">
              <mc:Choice xmlns:v="urn:schemas-microsoft-com:vml" Requires="v">
                <p:oleObj name="Graph" r:id="rId4" imgW="3124390" imgH="7921790" progId="Origin95.Graph">
                  <p:embed/>
                </p:oleObj>
              </mc:Choice>
              <mc:Fallback>
                <p:oleObj name="Graph" r:id="rId4" imgW="3124390" imgH="7921790" progId="Origin95.Graph">
                  <p:embed/>
                  <p:pic>
                    <p:nvPicPr>
                      <p:cNvPr id="3" name="对象 2">
                        <a:extLst>
                          <a:ext uri="{FF2B5EF4-FFF2-40B4-BE49-F238E27FC236}">
                            <a16:creationId xmlns:a16="http://schemas.microsoft.com/office/drawing/2014/main" id="{B4A678E9-F0F3-704B-E58D-2E3F934348B9}"/>
                          </a:ext>
                        </a:extLst>
                      </p:cNvPr>
                      <p:cNvPicPr/>
                      <p:nvPr/>
                    </p:nvPicPr>
                    <p:blipFill>
                      <a:blip r:embed="rId5"/>
                      <a:stretch>
                        <a:fillRect/>
                      </a:stretch>
                    </p:blipFill>
                    <p:spPr>
                      <a:xfrm>
                        <a:off x="2498853" y="1228208"/>
                        <a:ext cx="2136775" cy="5418137"/>
                      </a:xfrm>
                      <a:prstGeom prst="rect">
                        <a:avLst/>
                      </a:prstGeom>
                    </p:spPr>
                  </p:pic>
                </p:oleObj>
              </mc:Fallback>
            </mc:AlternateContent>
          </a:graphicData>
        </a:graphic>
      </p:graphicFrame>
      <p:graphicFrame>
        <p:nvGraphicFramePr>
          <p:cNvPr id="5" name="对象 4">
            <a:extLst>
              <a:ext uri="{FF2B5EF4-FFF2-40B4-BE49-F238E27FC236}">
                <a16:creationId xmlns:a16="http://schemas.microsoft.com/office/drawing/2014/main" id="{B223292B-B408-B014-BAF3-C6544A3E6201}"/>
              </a:ext>
            </a:extLst>
          </p:cNvPr>
          <p:cNvGraphicFramePr>
            <a:graphicFrameLocks noChangeAspect="1"/>
          </p:cNvGraphicFramePr>
          <p:nvPr/>
        </p:nvGraphicFramePr>
        <p:xfrm>
          <a:off x="4504915" y="1228209"/>
          <a:ext cx="2847975" cy="5418137"/>
        </p:xfrm>
        <a:graphic>
          <a:graphicData uri="http://schemas.openxmlformats.org/presentationml/2006/ole">
            <mc:AlternateContent xmlns:mc="http://schemas.openxmlformats.org/markup-compatibility/2006">
              <mc:Choice xmlns:v="urn:schemas-microsoft-com:vml" Requires="v">
                <p:oleObj name="Graph" r:id="rId6" imgW="4206126" imgH="8002600" progId="Origin95.Graph">
                  <p:embed/>
                </p:oleObj>
              </mc:Choice>
              <mc:Fallback>
                <p:oleObj name="Graph" r:id="rId6" imgW="4206126" imgH="8002600" progId="Origin95.Graph">
                  <p:embed/>
                  <p:pic>
                    <p:nvPicPr>
                      <p:cNvPr id="5" name="对象 4">
                        <a:extLst>
                          <a:ext uri="{FF2B5EF4-FFF2-40B4-BE49-F238E27FC236}">
                            <a16:creationId xmlns:a16="http://schemas.microsoft.com/office/drawing/2014/main" id="{B223292B-B408-B014-BAF3-C6544A3E6201}"/>
                          </a:ext>
                        </a:extLst>
                      </p:cNvPr>
                      <p:cNvPicPr/>
                      <p:nvPr/>
                    </p:nvPicPr>
                    <p:blipFill>
                      <a:blip r:embed="rId7"/>
                      <a:stretch>
                        <a:fillRect/>
                      </a:stretch>
                    </p:blipFill>
                    <p:spPr>
                      <a:xfrm>
                        <a:off x="4504915" y="1228209"/>
                        <a:ext cx="2847975" cy="5418137"/>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B84B3D00-5B6B-F180-AED3-B6CAD9A0569A}"/>
              </a:ext>
            </a:extLst>
          </p:cNvPr>
          <p:cNvGraphicFramePr>
            <a:graphicFrameLocks noChangeAspect="1"/>
          </p:cNvGraphicFramePr>
          <p:nvPr/>
        </p:nvGraphicFramePr>
        <p:xfrm>
          <a:off x="7397770" y="1261514"/>
          <a:ext cx="2079625" cy="5418137"/>
        </p:xfrm>
        <a:graphic>
          <a:graphicData uri="http://schemas.openxmlformats.org/presentationml/2006/ole">
            <mc:AlternateContent xmlns:mc="http://schemas.openxmlformats.org/markup-compatibility/2006">
              <mc:Choice xmlns:v="urn:schemas-microsoft-com:vml" Requires="v">
                <p:oleObj name="Graph" r:id="rId8" imgW="3077185" imgH="8017802" progId="Origin95.Graph">
                  <p:embed/>
                </p:oleObj>
              </mc:Choice>
              <mc:Fallback>
                <p:oleObj name="Graph" r:id="rId8" imgW="3077185" imgH="8017802" progId="Origin95.Graph">
                  <p:embed/>
                  <p:pic>
                    <p:nvPicPr>
                      <p:cNvPr id="7" name="对象 6">
                        <a:extLst>
                          <a:ext uri="{FF2B5EF4-FFF2-40B4-BE49-F238E27FC236}">
                            <a16:creationId xmlns:a16="http://schemas.microsoft.com/office/drawing/2014/main" id="{B84B3D00-5B6B-F180-AED3-B6CAD9A0569A}"/>
                          </a:ext>
                        </a:extLst>
                      </p:cNvPr>
                      <p:cNvPicPr/>
                      <p:nvPr/>
                    </p:nvPicPr>
                    <p:blipFill>
                      <a:blip r:embed="rId9"/>
                      <a:stretch>
                        <a:fillRect/>
                      </a:stretch>
                    </p:blipFill>
                    <p:spPr>
                      <a:xfrm>
                        <a:off x="7397770" y="1261514"/>
                        <a:ext cx="2079625" cy="5418137"/>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F414773B-04C6-0BE2-6EE5-A4663DC2DA8E}"/>
              </a:ext>
            </a:extLst>
          </p:cNvPr>
          <p:cNvGraphicFramePr>
            <a:graphicFrameLocks noChangeAspect="1"/>
          </p:cNvGraphicFramePr>
          <p:nvPr/>
        </p:nvGraphicFramePr>
        <p:xfrm>
          <a:off x="9567155" y="1242394"/>
          <a:ext cx="2284879" cy="5499500"/>
        </p:xfrm>
        <a:graphic>
          <a:graphicData uri="http://schemas.openxmlformats.org/presentationml/2006/ole">
            <mc:AlternateContent xmlns:mc="http://schemas.openxmlformats.org/markup-compatibility/2006">
              <mc:Choice xmlns:v="urn:schemas-microsoft-com:vml" Requires="v">
                <p:oleObj name="Graph" r:id="rId10" imgW="3418200" imgH="8226720" progId="Origin95.Graph">
                  <p:embed/>
                </p:oleObj>
              </mc:Choice>
              <mc:Fallback>
                <p:oleObj name="Graph" r:id="rId10" imgW="3418200" imgH="8226720" progId="Origin95.Graph">
                  <p:embed/>
                  <p:pic>
                    <p:nvPicPr>
                      <p:cNvPr id="8" name="对象 7">
                        <a:extLst>
                          <a:ext uri="{FF2B5EF4-FFF2-40B4-BE49-F238E27FC236}">
                            <a16:creationId xmlns:a16="http://schemas.microsoft.com/office/drawing/2014/main" id="{F414773B-04C6-0BE2-6EE5-A4663DC2DA8E}"/>
                          </a:ext>
                        </a:extLst>
                      </p:cNvPr>
                      <p:cNvPicPr/>
                      <p:nvPr/>
                    </p:nvPicPr>
                    <p:blipFill>
                      <a:blip r:embed="rId11"/>
                      <a:stretch>
                        <a:fillRect/>
                      </a:stretch>
                    </p:blipFill>
                    <p:spPr>
                      <a:xfrm>
                        <a:off x="9567155" y="1242394"/>
                        <a:ext cx="2284879" cy="5499500"/>
                      </a:xfrm>
                      <a:prstGeom prst="rect">
                        <a:avLst/>
                      </a:prstGeom>
                    </p:spPr>
                  </p:pic>
                </p:oleObj>
              </mc:Fallback>
            </mc:AlternateContent>
          </a:graphicData>
        </a:graphic>
      </p:graphicFrame>
      <p:sp>
        <p:nvSpPr>
          <p:cNvPr id="32" name="标题 1">
            <a:extLst>
              <a:ext uri="{FF2B5EF4-FFF2-40B4-BE49-F238E27FC236}">
                <a16:creationId xmlns:a16="http://schemas.microsoft.com/office/drawing/2014/main" id="{CEAD8DAA-7213-4B44-85B4-39DA223DE0CB}"/>
              </a:ext>
            </a:extLst>
          </p:cNvPr>
          <p:cNvSpPr txBox="1"/>
          <p:nvPr/>
        </p:nvSpPr>
        <p:spPr>
          <a:xfrm>
            <a:off x="2799216" y="565198"/>
            <a:ext cx="9554709"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800" b="1" i="0" dirty="0">
                <a:solidFill>
                  <a:srgbClr val="C00000"/>
                </a:solidFill>
                <a:effectLst/>
                <a:latin typeface="Arial" panose="020B0604020202020204" pitchFamily="34" charset="0"/>
                <a:cs typeface="Arial" panose="020B0604020202020204" pitchFamily="34" charset="0"/>
              </a:rPr>
              <a:t>Significantly enhanced the film’s homogeneity</a:t>
            </a:r>
            <a:endParaRPr lang="zh-CN" altLang="en-US" sz="28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33" name="标题 1">
            <a:extLst>
              <a:ext uri="{FF2B5EF4-FFF2-40B4-BE49-F238E27FC236}">
                <a16:creationId xmlns:a16="http://schemas.microsoft.com/office/drawing/2014/main" id="{D7796F8B-7B15-45A1-BEE7-F4D6195128FA}"/>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2</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nd</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6" name="文本框 5">
            <a:extLst>
              <a:ext uri="{FF2B5EF4-FFF2-40B4-BE49-F238E27FC236}">
                <a16:creationId xmlns:a16="http://schemas.microsoft.com/office/drawing/2014/main" id="{B36604C2-1294-6166-7B5C-038E064B4F95}"/>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345491"/>
      </p:ext>
    </p:extLst>
  </p:cSld>
  <p:clrMapOvr>
    <a:masterClrMapping/>
  </p:clrMapOvr>
  <mc:AlternateContent xmlns:mc="http://schemas.openxmlformats.org/markup-compatibility/2006" xmlns:p14="http://schemas.microsoft.com/office/powerpoint/2010/main">
    <mc:Choice Requires="p14">
      <p:transition spd="slow" p14:dur="2000" advTm="28324"/>
    </mc:Choice>
    <mc:Fallback xmlns="">
      <p:transition spd="slow" advTm="2832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9C92356-8573-493D-8360-3EDF3A5085F1}"/>
              </a:ext>
            </a:extLst>
          </p:cNvPr>
          <p:cNvSpPr>
            <a:spLocks noGrp="1"/>
          </p:cNvSpPr>
          <p:nvPr>
            <p:ph type="sldNum" sz="quarter" idx="12"/>
          </p:nvPr>
        </p:nvSpPr>
        <p:spPr>
          <a:xfrm>
            <a:off x="9386888" y="6508227"/>
            <a:ext cx="2743200" cy="365125"/>
          </a:xfrm>
        </p:spPr>
        <p:txBody>
          <a:bodyPr/>
          <a:lstStyle/>
          <a:p>
            <a:pPr>
              <a:defRPr/>
            </a:pPr>
            <a:fld id="{A1321B50-2D59-428D-B297-BBE378F191FD}" type="slidenum">
              <a:rPr lang="zh-CN" altLang="en-US" smtClean="0"/>
              <a:t>11</a:t>
            </a:fld>
            <a:endParaRPr lang="zh-CN" altLang="en-US" sz="1800" dirty="0">
              <a:solidFill>
                <a:schemeClr val="tx1"/>
              </a:solidFill>
              <a:ea typeface="宋体" panose="02010600030101010101" pitchFamily="2" charset="-122"/>
            </a:endParaRPr>
          </a:p>
        </p:txBody>
      </p:sp>
      <p:pic>
        <p:nvPicPr>
          <p:cNvPr id="10" name="图片 9">
            <a:extLst>
              <a:ext uri="{FF2B5EF4-FFF2-40B4-BE49-F238E27FC236}">
                <a16:creationId xmlns:a16="http://schemas.microsoft.com/office/drawing/2014/main" id="{BF98D386-381A-49DD-A038-93BE1508451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34" t="4445" r="19096"/>
          <a:stretch/>
        </p:blipFill>
        <p:spPr>
          <a:xfrm>
            <a:off x="58175" y="917125"/>
            <a:ext cx="4239777" cy="5773664"/>
          </a:xfrm>
          <a:prstGeom prst="rect">
            <a:avLst/>
          </a:prstGeom>
          <a:ln>
            <a:noFill/>
          </a:ln>
        </p:spPr>
      </p:pic>
      <p:sp>
        <p:nvSpPr>
          <p:cNvPr id="12" name="标题 1">
            <a:extLst>
              <a:ext uri="{FF2B5EF4-FFF2-40B4-BE49-F238E27FC236}">
                <a16:creationId xmlns:a16="http://schemas.microsoft.com/office/drawing/2014/main" id="{13CE424D-FE44-4E91-A26A-C564788636AC}"/>
              </a:ext>
            </a:extLst>
          </p:cNvPr>
          <p:cNvSpPr txBox="1"/>
          <p:nvPr/>
        </p:nvSpPr>
        <p:spPr>
          <a:xfrm>
            <a:off x="94520" y="542088"/>
            <a:ext cx="6295473"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800" dirty="0">
                <a:solidFill>
                  <a:srgbClr val="C00000"/>
                </a:solidFill>
                <a:latin typeface="Arial" panose="020B0604020202020204" pitchFamily="34" charset="0"/>
                <a:ea typeface="黑体" panose="02010609060101010101" pitchFamily="49" charset="-122"/>
                <a:cs typeface="Arial" panose="020B0604020202020204" pitchFamily="34" charset="0"/>
              </a:rPr>
              <a:t>Re-sputtering/Sputtering progress</a:t>
            </a:r>
            <a:endParaRPr lang="zh-CN" altLang="en-US" sz="28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8" name="标题 1">
            <a:extLst>
              <a:ext uri="{FF2B5EF4-FFF2-40B4-BE49-F238E27FC236}">
                <a16:creationId xmlns:a16="http://schemas.microsoft.com/office/drawing/2014/main" id="{57727BF2-E2A0-4864-8B8F-038A73DE5D19}"/>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2</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nd</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3" name="矩形 2">
            <a:extLst>
              <a:ext uri="{FF2B5EF4-FFF2-40B4-BE49-F238E27FC236}">
                <a16:creationId xmlns:a16="http://schemas.microsoft.com/office/drawing/2014/main" id="{5EDD70BE-7861-4126-A33F-F802DC679AEE}"/>
              </a:ext>
            </a:extLst>
          </p:cNvPr>
          <p:cNvSpPr/>
          <p:nvPr/>
        </p:nvSpPr>
        <p:spPr>
          <a:xfrm>
            <a:off x="3167743" y="3015343"/>
            <a:ext cx="1130209" cy="5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2CEC26AA-B159-46F7-B7AF-2918DF2D1C0B}"/>
              </a:ext>
            </a:extLst>
          </p:cNvPr>
          <p:cNvSpPr/>
          <p:nvPr/>
        </p:nvSpPr>
        <p:spPr>
          <a:xfrm>
            <a:off x="3320143" y="4484838"/>
            <a:ext cx="977809" cy="1545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D5BF3BF3-57A9-4293-9449-76CB194B5520}"/>
              </a:ext>
            </a:extLst>
          </p:cNvPr>
          <p:cNvSpPr/>
          <p:nvPr/>
        </p:nvSpPr>
        <p:spPr>
          <a:xfrm>
            <a:off x="3132234" y="2088266"/>
            <a:ext cx="1165718" cy="1166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BE5F724D-D39E-6ECD-E8B9-187650E1557B}"/>
              </a:ext>
            </a:extLst>
          </p:cNvPr>
          <p:cNvPicPr>
            <a:picLocks noChangeAspect="1"/>
          </p:cNvPicPr>
          <p:nvPr/>
        </p:nvPicPr>
        <p:blipFill>
          <a:blip r:embed="rId4"/>
          <a:stretch>
            <a:fillRect/>
          </a:stretch>
        </p:blipFill>
        <p:spPr>
          <a:xfrm>
            <a:off x="4239522" y="1579296"/>
            <a:ext cx="7890566" cy="4736616"/>
          </a:xfrm>
          <a:prstGeom prst="rect">
            <a:avLst/>
          </a:prstGeom>
        </p:spPr>
      </p:pic>
      <p:sp>
        <p:nvSpPr>
          <p:cNvPr id="6" name="文本框 5">
            <a:extLst>
              <a:ext uri="{FF2B5EF4-FFF2-40B4-BE49-F238E27FC236}">
                <a16:creationId xmlns:a16="http://schemas.microsoft.com/office/drawing/2014/main" id="{89FD39C5-E8B7-676C-E8C2-58357DB2C18F}"/>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680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4F68333-C9C6-EAE2-2C17-3C0FD8EAE92C}"/>
              </a:ext>
            </a:extLst>
          </p:cNvPr>
          <p:cNvSpPr>
            <a:spLocks noGrp="1"/>
          </p:cNvSpPr>
          <p:nvPr>
            <p:ph type="sldNum" sz="quarter" idx="12"/>
          </p:nvPr>
        </p:nvSpPr>
        <p:spPr/>
        <p:txBody>
          <a:bodyPr/>
          <a:lstStyle/>
          <a:p>
            <a:pPr>
              <a:defRPr/>
            </a:pPr>
            <a:fld id="{A1321B50-2D59-428D-B297-BBE378F191FD}" type="slidenum">
              <a:rPr lang="zh-CN" altLang="en-US" smtClean="0"/>
              <a:pPr>
                <a:defRPr/>
              </a:pPr>
              <a:t>12</a:t>
            </a:fld>
            <a:endParaRPr lang="zh-CN" altLang="en-US" sz="3600"/>
          </a:p>
        </p:txBody>
      </p:sp>
      <p:sp>
        <p:nvSpPr>
          <p:cNvPr id="3" name="标题 1">
            <a:extLst>
              <a:ext uri="{FF2B5EF4-FFF2-40B4-BE49-F238E27FC236}">
                <a16:creationId xmlns:a16="http://schemas.microsoft.com/office/drawing/2014/main" id="{27FF1754-0B9B-1829-B4B4-7E4D88022194}"/>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2</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nd</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pic>
        <p:nvPicPr>
          <p:cNvPr id="5" name="图片 4">
            <a:extLst>
              <a:ext uri="{FF2B5EF4-FFF2-40B4-BE49-F238E27FC236}">
                <a16:creationId xmlns:a16="http://schemas.microsoft.com/office/drawing/2014/main" id="{7FCEA3D7-1B00-BCD4-6376-3135BD4D494B}"/>
              </a:ext>
            </a:extLst>
          </p:cNvPr>
          <p:cNvPicPr>
            <a:picLocks noChangeAspect="1"/>
          </p:cNvPicPr>
          <p:nvPr/>
        </p:nvPicPr>
        <p:blipFill>
          <a:blip r:embed="rId3"/>
          <a:stretch>
            <a:fillRect/>
          </a:stretch>
        </p:blipFill>
        <p:spPr>
          <a:xfrm>
            <a:off x="165787" y="803368"/>
            <a:ext cx="11860425" cy="5584216"/>
          </a:xfrm>
          <a:prstGeom prst="rect">
            <a:avLst/>
          </a:prstGeom>
        </p:spPr>
      </p:pic>
      <p:sp>
        <p:nvSpPr>
          <p:cNvPr id="7" name="文本框 6">
            <a:extLst>
              <a:ext uri="{FF2B5EF4-FFF2-40B4-BE49-F238E27FC236}">
                <a16:creationId xmlns:a16="http://schemas.microsoft.com/office/drawing/2014/main" id="{A5997D7F-D220-C3E5-958A-A1EF7DAA6BE9}"/>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026AC4BF-5FBB-4910-8AC8-728A0F83B5E6}"/>
              </a:ext>
            </a:extLst>
          </p:cNvPr>
          <p:cNvSpPr txBox="1"/>
          <p:nvPr/>
        </p:nvSpPr>
        <p:spPr>
          <a:xfrm>
            <a:off x="3432756" y="6350168"/>
            <a:ext cx="9091188" cy="461665"/>
          </a:xfrm>
          <a:prstGeom prst="rect">
            <a:avLst/>
          </a:prstGeom>
          <a:noFill/>
        </p:spPr>
        <p:txBody>
          <a:bodyPr wrap="square" rtlCol="0">
            <a:spAutoFit/>
          </a:bodyPr>
          <a:lstStyle/>
          <a:p>
            <a:r>
              <a:rPr lang="en-US" altLang="zh-CN" sz="2400" dirty="0">
                <a:solidFill>
                  <a:srgbClr val="C00000"/>
                </a:solidFill>
                <a:latin typeface="Arial" panose="020B0604020202020204" pitchFamily="34" charset="0"/>
                <a:ea typeface="黑体" panose="02010609060101010101" charset="-122"/>
                <a:cs typeface="Arial" panose="020B0604020202020204" pitchFamily="34" charset="0"/>
              </a:rPr>
              <a:t>In-situ plasma cleaning, for enhanced adhesion efficacy </a:t>
            </a:r>
            <a:endParaRPr lang="zh-CN" altLang="en-US" sz="2400" dirty="0">
              <a:solidFill>
                <a:srgbClr val="C00000"/>
              </a:solidFill>
              <a:latin typeface="Arial" panose="020B0604020202020204" pitchFamily="34" charset="0"/>
              <a:ea typeface="黑体" panose="02010609060101010101" charset="-122"/>
              <a:cs typeface="Arial" panose="020B0604020202020204" pitchFamily="34" charset="0"/>
            </a:endParaRPr>
          </a:p>
        </p:txBody>
      </p:sp>
    </p:spTree>
    <p:extLst>
      <p:ext uri="{BB962C8B-B14F-4D97-AF65-F5344CB8AC3E}">
        <p14:creationId xmlns:p14="http://schemas.microsoft.com/office/powerpoint/2010/main" val="13558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6B3A06D-7295-0230-458E-0711C1F97715}"/>
              </a:ext>
            </a:extLst>
          </p:cNvPr>
          <p:cNvSpPr>
            <a:spLocks noGrp="1"/>
          </p:cNvSpPr>
          <p:nvPr>
            <p:ph type="sldNum" sz="quarter" idx="12"/>
          </p:nvPr>
        </p:nvSpPr>
        <p:spPr/>
        <p:txBody>
          <a:bodyPr/>
          <a:lstStyle/>
          <a:p>
            <a:pPr>
              <a:defRPr/>
            </a:pPr>
            <a:fld id="{A1321B50-2D59-428D-B297-BBE378F191FD}" type="slidenum">
              <a:rPr lang="zh-CN" altLang="en-US" smtClean="0"/>
              <a:pPr>
                <a:defRPr/>
              </a:pPr>
              <a:t>13</a:t>
            </a:fld>
            <a:endParaRPr lang="zh-CN" altLang="en-US" sz="3600"/>
          </a:p>
        </p:txBody>
      </p:sp>
      <p:sp>
        <p:nvSpPr>
          <p:cNvPr id="3" name="标题 1">
            <a:extLst>
              <a:ext uri="{FF2B5EF4-FFF2-40B4-BE49-F238E27FC236}">
                <a16:creationId xmlns:a16="http://schemas.microsoft.com/office/drawing/2014/main" id="{EB09A713-C337-63E8-3053-BCE66F6E44CF}"/>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2</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nd</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pic>
        <p:nvPicPr>
          <p:cNvPr id="5" name="图片 4">
            <a:extLst>
              <a:ext uri="{FF2B5EF4-FFF2-40B4-BE49-F238E27FC236}">
                <a16:creationId xmlns:a16="http://schemas.microsoft.com/office/drawing/2014/main" id="{4EF47F1E-8AE2-ACD0-96ED-745FB2450AA9}"/>
              </a:ext>
            </a:extLst>
          </p:cNvPr>
          <p:cNvPicPr>
            <a:picLocks noChangeAspect="1"/>
          </p:cNvPicPr>
          <p:nvPr/>
        </p:nvPicPr>
        <p:blipFill>
          <a:blip r:embed="rId2"/>
          <a:stretch>
            <a:fillRect/>
          </a:stretch>
        </p:blipFill>
        <p:spPr>
          <a:xfrm>
            <a:off x="9925" y="879568"/>
            <a:ext cx="12235493" cy="5416457"/>
          </a:xfrm>
          <a:prstGeom prst="rect">
            <a:avLst/>
          </a:prstGeom>
        </p:spPr>
      </p:pic>
      <p:sp>
        <p:nvSpPr>
          <p:cNvPr id="7" name="文本框 6">
            <a:extLst>
              <a:ext uri="{FF2B5EF4-FFF2-40B4-BE49-F238E27FC236}">
                <a16:creationId xmlns:a16="http://schemas.microsoft.com/office/drawing/2014/main" id="{DBB03458-36F5-1073-C541-9F580766BD1A}"/>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9EC35EE6-0D56-0B05-FE84-412C9F2C736E}"/>
              </a:ext>
            </a:extLst>
          </p:cNvPr>
          <p:cNvSpPr txBox="1"/>
          <p:nvPr/>
        </p:nvSpPr>
        <p:spPr>
          <a:xfrm>
            <a:off x="5090106" y="6296025"/>
            <a:ext cx="9091188" cy="461665"/>
          </a:xfrm>
          <a:prstGeom prst="rect">
            <a:avLst/>
          </a:prstGeom>
          <a:noFill/>
        </p:spPr>
        <p:txBody>
          <a:bodyPr wrap="square" rtlCol="0">
            <a:spAutoFit/>
          </a:bodyPr>
          <a:lstStyle/>
          <a:p>
            <a:r>
              <a:rPr lang="en-US" altLang="zh-CN" sz="2400" dirty="0">
                <a:solidFill>
                  <a:srgbClr val="C00000"/>
                </a:solidFill>
                <a:latin typeface="Arial" panose="020B0604020202020204" pitchFamily="34" charset="0"/>
                <a:ea typeface="黑体" panose="02010609060101010101" charset="-122"/>
                <a:cs typeface="Arial" panose="020B0604020202020204" pitchFamily="34" charset="0"/>
              </a:rPr>
              <a:t>Removing oxygen and void. </a:t>
            </a:r>
            <a:endParaRPr lang="zh-CN" altLang="en-US" sz="2400" dirty="0">
              <a:solidFill>
                <a:srgbClr val="C00000"/>
              </a:solidFill>
              <a:latin typeface="Arial" panose="020B0604020202020204" pitchFamily="34" charset="0"/>
              <a:ea typeface="黑体" panose="02010609060101010101" charset="-122"/>
              <a:cs typeface="Arial" panose="020B0604020202020204" pitchFamily="34" charset="0"/>
            </a:endParaRPr>
          </a:p>
        </p:txBody>
      </p:sp>
    </p:spTree>
    <p:extLst>
      <p:ext uri="{BB962C8B-B14F-4D97-AF65-F5344CB8AC3E}">
        <p14:creationId xmlns:p14="http://schemas.microsoft.com/office/powerpoint/2010/main" val="126282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0E07AF6-0E45-5C04-F704-0B4EA098CEE7}"/>
              </a:ext>
            </a:extLst>
          </p:cNvPr>
          <p:cNvSpPr>
            <a:spLocks noGrp="1"/>
          </p:cNvSpPr>
          <p:nvPr>
            <p:ph type="sldNum" sz="quarter" idx="12"/>
          </p:nvPr>
        </p:nvSpPr>
        <p:spPr/>
        <p:txBody>
          <a:bodyPr/>
          <a:lstStyle/>
          <a:p>
            <a:pPr>
              <a:defRPr/>
            </a:pPr>
            <a:fld id="{A1321B50-2D59-428D-B297-BBE378F191FD}" type="slidenum">
              <a:rPr lang="zh-CN" altLang="en-US" smtClean="0"/>
              <a:pPr>
                <a:defRPr/>
              </a:pPr>
              <a:t>14</a:t>
            </a:fld>
            <a:endParaRPr lang="zh-CN" altLang="en-US" sz="3600"/>
          </a:p>
        </p:txBody>
      </p:sp>
      <p:pic>
        <p:nvPicPr>
          <p:cNvPr id="4" name="图片 3">
            <a:extLst>
              <a:ext uri="{FF2B5EF4-FFF2-40B4-BE49-F238E27FC236}">
                <a16:creationId xmlns:a16="http://schemas.microsoft.com/office/drawing/2014/main" id="{52B79757-6A15-408A-B4A8-143A884BD631}"/>
              </a:ext>
            </a:extLst>
          </p:cNvPr>
          <p:cNvPicPr>
            <a:picLocks noChangeAspect="1"/>
          </p:cNvPicPr>
          <p:nvPr/>
        </p:nvPicPr>
        <p:blipFill>
          <a:blip r:embed="rId3"/>
          <a:srcRect r="64130"/>
          <a:stretch>
            <a:fillRect/>
          </a:stretch>
        </p:blipFill>
        <p:spPr>
          <a:xfrm>
            <a:off x="466756" y="954817"/>
            <a:ext cx="1465558" cy="2702649"/>
          </a:xfrm>
          <a:prstGeom prst="rect">
            <a:avLst/>
          </a:prstGeom>
        </p:spPr>
      </p:pic>
      <p:pic>
        <p:nvPicPr>
          <p:cNvPr id="11" name="图片 10">
            <a:extLst>
              <a:ext uri="{FF2B5EF4-FFF2-40B4-BE49-F238E27FC236}">
                <a16:creationId xmlns:a16="http://schemas.microsoft.com/office/drawing/2014/main" id="{DD176F93-CC18-1175-EC4B-D8C35DB7D15B}"/>
              </a:ext>
            </a:extLst>
          </p:cNvPr>
          <p:cNvPicPr>
            <a:picLocks noChangeAspect="1"/>
          </p:cNvPicPr>
          <p:nvPr/>
        </p:nvPicPr>
        <p:blipFill>
          <a:blip r:embed="rId4" cstate="print">
            <a:extLst>
              <a:ext uri="{28A0092B-C50C-407E-A947-70E740481C1C}">
                <a14:useLocalDpi xmlns:a14="http://schemas.microsoft.com/office/drawing/2010/main" val="0"/>
              </a:ext>
            </a:extLst>
          </a:blip>
          <a:srcRect b="5245"/>
          <a:stretch>
            <a:fillRect/>
          </a:stretch>
        </p:blipFill>
        <p:spPr>
          <a:xfrm>
            <a:off x="2219508" y="800848"/>
            <a:ext cx="6450319" cy="3015537"/>
          </a:xfrm>
          <a:prstGeom prst="rect">
            <a:avLst/>
          </a:prstGeom>
        </p:spPr>
      </p:pic>
      <p:pic>
        <p:nvPicPr>
          <p:cNvPr id="5" name="图片 4">
            <a:extLst>
              <a:ext uri="{FF2B5EF4-FFF2-40B4-BE49-F238E27FC236}">
                <a16:creationId xmlns:a16="http://schemas.microsoft.com/office/drawing/2014/main" id="{01CB9F8A-A79A-EDC0-0C45-F3EBF21F23E3}"/>
              </a:ext>
            </a:extLst>
          </p:cNvPr>
          <p:cNvPicPr>
            <a:picLocks noChangeAspect="1"/>
          </p:cNvPicPr>
          <p:nvPr/>
        </p:nvPicPr>
        <p:blipFill>
          <a:blip r:embed="rId5">
            <a:extLst>
              <a:ext uri="{28A0092B-C50C-407E-A947-70E740481C1C}">
                <a14:useLocalDpi xmlns:a14="http://schemas.microsoft.com/office/drawing/2010/main" val="0"/>
              </a:ext>
            </a:extLst>
          </a:blip>
          <a:srcRect l="16652" t="26667" r="12818" b="35860"/>
          <a:stretch>
            <a:fillRect/>
          </a:stretch>
        </p:blipFill>
        <p:spPr>
          <a:xfrm>
            <a:off x="5849259" y="4414203"/>
            <a:ext cx="2879025" cy="2039507"/>
          </a:xfrm>
          <a:prstGeom prst="rect">
            <a:avLst/>
          </a:prstGeom>
        </p:spPr>
      </p:pic>
      <p:pic>
        <p:nvPicPr>
          <p:cNvPr id="7" name="图片 6">
            <a:extLst>
              <a:ext uri="{FF2B5EF4-FFF2-40B4-BE49-F238E27FC236}">
                <a16:creationId xmlns:a16="http://schemas.microsoft.com/office/drawing/2014/main" id="{E4A8610B-E3DD-4FE6-B60D-47B1F012007B}"/>
              </a:ext>
            </a:extLst>
          </p:cNvPr>
          <p:cNvPicPr>
            <a:picLocks noChangeAspect="1"/>
          </p:cNvPicPr>
          <p:nvPr/>
        </p:nvPicPr>
        <p:blipFill>
          <a:blip r:embed="rId6" cstate="print">
            <a:extLst>
              <a:ext uri="{28A0092B-C50C-407E-A947-70E740481C1C}">
                <a14:useLocalDpi xmlns:a14="http://schemas.microsoft.com/office/drawing/2010/main" val="0"/>
              </a:ext>
            </a:extLst>
          </a:blip>
          <a:srcRect t="43500" b="4515"/>
          <a:stretch>
            <a:fillRect/>
          </a:stretch>
        </p:blipFill>
        <p:spPr>
          <a:xfrm>
            <a:off x="416444" y="4235913"/>
            <a:ext cx="2317527" cy="2141778"/>
          </a:xfrm>
          <a:prstGeom prst="rect">
            <a:avLst/>
          </a:prstGeom>
        </p:spPr>
      </p:pic>
      <p:pic>
        <p:nvPicPr>
          <p:cNvPr id="9" name="图片 8">
            <a:extLst>
              <a:ext uri="{FF2B5EF4-FFF2-40B4-BE49-F238E27FC236}">
                <a16:creationId xmlns:a16="http://schemas.microsoft.com/office/drawing/2014/main" id="{4562F84F-FC1C-8AFB-EBE4-B1C4B9776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5075" y="4606837"/>
            <a:ext cx="2408518" cy="1585983"/>
          </a:xfrm>
          <a:prstGeom prst="rect">
            <a:avLst/>
          </a:prstGeom>
        </p:spPr>
      </p:pic>
      <p:sp>
        <p:nvSpPr>
          <p:cNvPr id="12" name="矩形 11">
            <a:extLst>
              <a:ext uri="{FF2B5EF4-FFF2-40B4-BE49-F238E27FC236}">
                <a16:creationId xmlns:a16="http://schemas.microsoft.com/office/drawing/2014/main" id="{1D32DF30-3529-D3A0-FDBA-F809CC4BB997}"/>
              </a:ext>
            </a:extLst>
          </p:cNvPr>
          <p:cNvSpPr/>
          <p:nvPr/>
        </p:nvSpPr>
        <p:spPr>
          <a:xfrm>
            <a:off x="287522" y="800848"/>
            <a:ext cx="8566192" cy="3059929"/>
          </a:xfrm>
          <a:prstGeom prst="rect">
            <a:avLst/>
          </a:prstGeom>
          <a:noFill/>
          <a:ln w="50800">
            <a:solidFill>
              <a:srgbClr val="5B9BD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B980B3F-6D4B-4A62-5553-B0740B4904D6}"/>
              </a:ext>
            </a:extLst>
          </p:cNvPr>
          <p:cNvSpPr/>
          <p:nvPr/>
        </p:nvSpPr>
        <p:spPr>
          <a:xfrm>
            <a:off x="287522" y="4018673"/>
            <a:ext cx="8566192" cy="2517936"/>
          </a:xfrm>
          <a:prstGeom prst="rect">
            <a:avLst/>
          </a:prstGeom>
          <a:noFill/>
          <a:ln w="50800">
            <a:solidFill>
              <a:srgbClr val="5B9BD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B3BCA5E0-CD62-348F-308E-D00D47DDC2BA}"/>
              </a:ext>
            </a:extLst>
          </p:cNvPr>
          <p:cNvSpPr txBox="1"/>
          <p:nvPr/>
        </p:nvSpPr>
        <p:spPr>
          <a:xfrm>
            <a:off x="8957021" y="1709083"/>
            <a:ext cx="3133379" cy="1384995"/>
          </a:xfrm>
          <a:prstGeom prst="rect">
            <a:avLst/>
          </a:prstGeom>
          <a:noFill/>
        </p:spPr>
        <p:txBody>
          <a:bodyPr wrap="square" rtlCol="0">
            <a:spAutoFit/>
          </a:bodyPr>
          <a:lstStyle/>
          <a:p>
            <a:r>
              <a:rPr lang="en-US" altLang="zh-CN" sz="2800" dirty="0">
                <a:latin typeface="Arial" panose="020B0604020202020204" pitchFamily="34" charset="0"/>
                <a:ea typeface="黑体" panose="02010609060101010101" pitchFamily="49" charset="-122"/>
                <a:cs typeface="Arial" panose="020B0604020202020204" pitchFamily="34" charset="0"/>
              </a:rPr>
              <a:t>Sputtering in</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hemi-spherical cavity</a:t>
            </a:r>
            <a:r>
              <a:rPr lang="zh-CN" altLang="en-US" sz="2800" dirty="0">
                <a:latin typeface="Arial" panose="020B0604020202020204" pitchFamily="34" charset="0"/>
                <a:ea typeface="黑体" panose="02010609060101010101" pitchFamily="49" charset="-122"/>
                <a:cs typeface="Arial" panose="020B0604020202020204" pitchFamily="34" charset="0"/>
              </a:rPr>
              <a:t>　　</a:t>
            </a:r>
          </a:p>
        </p:txBody>
      </p:sp>
      <p:sp>
        <p:nvSpPr>
          <p:cNvPr id="6" name="文本框 5">
            <a:extLst>
              <a:ext uri="{FF2B5EF4-FFF2-40B4-BE49-F238E27FC236}">
                <a16:creationId xmlns:a16="http://schemas.microsoft.com/office/drawing/2014/main" id="{4D44A404-A16C-5415-03A7-977725AC496E}"/>
              </a:ext>
            </a:extLst>
          </p:cNvPr>
          <p:cNvSpPr txBox="1"/>
          <p:nvPr/>
        </p:nvSpPr>
        <p:spPr>
          <a:xfrm>
            <a:off x="8853714" y="4707330"/>
            <a:ext cx="3456481" cy="1384995"/>
          </a:xfrm>
          <a:prstGeom prst="rect">
            <a:avLst/>
          </a:prstGeom>
          <a:noFill/>
        </p:spPr>
        <p:txBody>
          <a:bodyPr wrap="square" rtlCol="0">
            <a:spAutoFit/>
          </a:bodyPr>
          <a:lstStyle/>
          <a:p>
            <a:r>
              <a:rPr lang="en-US" altLang="zh-CN" sz="2800" dirty="0">
                <a:latin typeface="Arial" panose="020B0604020202020204" pitchFamily="34" charset="0"/>
                <a:ea typeface="黑体" panose="02010609060101010101" pitchFamily="49" charset="-122"/>
                <a:cs typeface="Arial" panose="020B0604020202020204" pitchFamily="34" charset="0"/>
              </a:rPr>
              <a:t>1.3</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GHz copper cavity and</a:t>
            </a:r>
            <a:r>
              <a:rPr lang="zh-CN" altLang="en-US" sz="2800" dirty="0">
                <a:latin typeface="Arial" panose="020B0604020202020204" pitchFamily="34" charset="0"/>
                <a:ea typeface="黑体" panose="02010609060101010101" pitchFamily="49" charset="-122"/>
                <a:cs typeface="Arial" panose="020B0604020202020204" pitchFamily="34" charset="0"/>
              </a:rPr>
              <a:t>　</a:t>
            </a:r>
            <a:r>
              <a:rPr lang="en-US" altLang="zh-CN" sz="2800" dirty="0">
                <a:latin typeface="Arial" panose="020B0604020202020204" pitchFamily="34" charset="0"/>
                <a:ea typeface="黑体" panose="02010609060101010101" pitchFamily="49" charset="-122"/>
                <a:cs typeface="Arial" panose="020B0604020202020204" pitchFamily="34" charset="0"/>
              </a:rPr>
              <a:t>vertical measurement</a:t>
            </a:r>
            <a:endParaRPr lang="zh-CN" altLang="en-US" sz="2800" dirty="0">
              <a:latin typeface="Arial" panose="020B0604020202020204" pitchFamily="34" charset="0"/>
              <a:ea typeface="黑体" panose="02010609060101010101" pitchFamily="49" charset="-122"/>
              <a:cs typeface="Arial" panose="020B0604020202020204" pitchFamily="34" charset="0"/>
            </a:endParaRPr>
          </a:p>
        </p:txBody>
      </p:sp>
      <p:sp>
        <p:nvSpPr>
          <p:cNvPr id="14" name="标题 1">
            <a:extLst>
              <a:ext uri="{FF2B5EF4-FFF2-40B4-BE49-F238E27FC236}">
                <a16:creationId xmlns:a16="http://schemas.microsoft.com/office/drawing/2014/main" id="{A3620DE9-D527-4639-BCAC-1F60B9E01862}"/>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Progress of Nb-Cu cavity</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8" name="文本框 7">
            <a:extLst>
              <a:ext uri="{FF2B5EF4-FFF2-40B4-BE49-F238E27FC236}">
                <a16:creationId xmlns:a16="http://schemas.microsoft.com/office/drawing/2014/main" id="{9DCB5F39-7F69-C33B-285E-DE9683C65833}"/>
              </a:ext>
            </a:extLst>
          </p:cNvPr>
          <p:cNvSpPr txBox="1"/>
          <p:nvPr/>
        </p:nvSpPr>
        <p:spPr>
          <a:xfrm>
            <a:off x="9925" y="6588035"/>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2229509"/>
      </p:ext>
    </p:extLst>
  </p:cSld>
  <p:clrMapOvr>
    <a:masterClrMapping/>
  </p:clrMapOvr>
  <mc:AlternateContent xmlns:mc="http://schemas.openxmlformats.org/markup-compatibility/2006" xmlns:p14="http://schemas.microsoft.com/office/powerpoint/2010/main">
    <mc:Choice Requires="p14">
      <p:transition spd="slow" p14:dur="2000" advTm="71704"/>
    </mc:Choice>
    <mc:Fallback xmlns="">
      <p:transition spd="slow" advTm="7170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1F3BE6-8BBB-BBA5-BC74-E40855825925}"/>
              </a:ext>
            </a:extLst>
          </p:cNvPr>
          <p:cNvSpPr>
            <a:spLocks noGrp="1"/>
          </p:cNvSpPr>
          <p:nvPr>
            <p:ph type="title"/>
          </p:nvPr>
        </p:nvSpPr>
        <p:spPr>
          <a:xfrm>
            <a:off x="12767" y="0"/>
            <a:ext cx="6417062" cy="609674"/>
          </a:xfrm>
          <a:ln>
            <a:noFill/>
          </a:ln>
        </p:spPr>
        <p:txBody>
          <a:bodyPr/>
          <a:lstStyle/>
          <a:p>
            <a:endParaRPr lang="zh-CN" altLang="en-US" dirty="0"/>
          </a:p>
        </p:txBody>
      </p:sp>
      <p:sp>
        <p:nvSpPr>
          <p:cNvPr id="3" name="灯片编号占位符 2">
            <a:extLst>
              <a:ext uri="{FF2B5EF4-FFF2-40B4-BE49-F238E27FC236}">
                <a16:creationId xmlns:a16="http://schemas.microsoft.com/office/drawing/2014/main" id="{CDC6F086-DDBB-F98B-2480-09FA67D37067}"/>
              </a:ext>
            </a:extLst>
          </p:cNvPr>
          <p:cNvSpPr>
            <a:spLocks noGrp="1"/>
          </p:cNvSpPr>
          <p:nvPr>
            <p:ph type="sldNum" sz="quarter" idx="12"/>
          </p:nvPr>
        </p:nvSpPr>
        <p:spPr/>
        <p:txBody>
          <a:bodyPr/>
          <a:lstStyle/>
          <a:p>
            <a:pPr>
              <a:defRPr/>
            </a:pPr>
            <a:fld id="{A1321B50-2D59-428D-B297-BBE378F191FD}" type="slidenum">
              <a:rPr lang="zh-CN" altLang="en-US" smtClean="0"/>
              <a:pPr>
                <a:defRPr/>
              </a:pPr>
              <a:t>15</a:t>
            </a:fld>
            <a:endParaRPr lang="zh-CN" altLang="en-US" sz="3600"/>
          </a:p>
        </p:txBody>
      </p:sp>
      <p:sp>
        <p:nvSpPr>
          <p:cNvPr id="4" name="文本框 3">
            <a:extLst>
              <a:ext uri="{FF2B5EF4-FFF2-40B4-BE49-F238E27FC236}">
                <a16:creationId xmlns:a16="http://schemas.microsoft.com/office/drawing/2014/main" id="{2DECCBC8-87BC-E2A9-ADEC-A7027B664D1B}"/>
              </a:ext>
            </a:extLst>
          </p:cNvPr>
          <p:cNvSpPr txBox="1"/>
          <p:nvPr/>
        </p:nvSpPr>
        <p:spPr>
          <a:xfrm>
            <a:off x="145144" y="-36657"/>
            <a:ext cx="4775666" cy="646331"/>
          </a:xfrm>
          <a:prstGeom prst="rect">
            <a:avLst/>
          </a:prstGeom>
          <a:noFill/>
        </p:spPr>
        <p:txBody>
          <a:bodyPr wrap="none" rtlCol="0">
            <a:spAutoFit/>
          </a:bodyPr>
          <a:lstStyle/>
          <a:p>
            <a:r>
              <a:rPr lang="en-US" altLang="zh-CN" sz="3600" dirty="0">
                <a:solidFill>
                  <a:schemeClr val="bg1"/>
                </a:solidFill>
                <a:latin typeface="Arial" panose="020B0604020202020204" pitchFamily="34" charset="0"/>
                <a:cs typeface="Arial" panose="020B0604020202020204" pitchFamily="34" charset="0"/>
              </a:rPr>
              <a:t>Summary and Outlook</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FCDFBEDC-EF41-FE0B-4E4E-FE330A180616}"/>
              </a:ext>
            </a:extLst>
          </p:cNvPr>
          <p:cNvSpPr txBox="1"/>
          <p:nvPr/>
        </p:nvSpPr>
        <p:spPr>
          <a:xfrm>
            <a:off x="145144" y="1655439"/>
            <a:ext cx="11895801" cy="3970318"/>
          </a:xfrm>
          <a:prstGeom prst="rect">
            <a:avLst/>
          </a:prstGeom>
          <a:noFill/>
        </p:spPr>
        <p:txBody>
          <a:bodyPr wrap="square">
            <a:spAutoFit/>
          </a:bodyPr>
          <a:lstStyle/>
          <a:p>
            <a:pPr marL="457200" indent="-45720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Developed a high-energy pulsed magnetron sputtering apparats for high-quality superconducting Nb films on Cu cavity.</a:t>
            </a:r>
          </a:p>
          <a:p>
            <a:pPr marL="457200" indent="-457200">
              <a:buFont typeface="Wingdings" panose="05000000000000000000" pitchFamily="2" charset="2"/>
              <a:buChar char="Ø"/>
            </a:pPr>
            <a:endParaRPr lang="en-US" altLang="zh-CN"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The Nb thin films on Cu cavities demonstrate </a:t>
            </a:r>
            <a:r>
              <a:rPr lang="en-US" altLang="zh-CN" sz="2800" i="1" dirty="0">
                <a:latin typeface="Arial" panose="020B0604020202020204" pitchFamily="34" charset="0"/>
                <a:cs typeface="Arial" panose="020B0604020202020204" pitchFamily="34" charset="0"/>
              </a:rPr>
              <a:t>T</a:t>
            </a:r>
            <a:r>
              <a:rPr lang="en-US" altLang="zh-CN" sz="2800" baseline="-25000" dirty="0">
                <a:latin typeface="Arial" panose="020B0604020202020204" pitchFamily="34" charset="0"/>
                <a:cs typeface="Arial" panose="020B0604020202020204" pitchFamily="34" charset="0"/>
              </a:rPr>
              <a:t>c</a:t>
            </a:r>
            <a:r>
              <a:rPr lang="en-US" altLang="zh-CN" sz="2800" dirty="0">
                <a:latin typeface="Arial" panose="020B0604020202020204" pitchFamily="34" charset="0"/>
                <a:cs typeface="Arial" panose="020B0604020202020204" pitchFamily="34" charset="0"/>
              </a:rPr>
              <a:t> of 9.2 K, homogenously thickness distribution, and strong adhesion with Cu substrate.</a:t>
            </a:r>
          </a:p>
          <a:p>
            <a:pPr marL="457200" indent="-457200">
              <a:buFont typeface="Wingdings" panose="05000000000000000000" pitchFamily="2" charset="2"/>
              <a:buChar char="Ø"/>
            </a:pPr>
            <a:endParaRPr lang="en-US" altLang="zh-CN"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altLang="zh-CN" sz="2800" dirty="0">
                <a:latin typeface="Arial" panose="020B0604020202020204" pitchFamily="34" charset="0"/>
                <a:cs typeface="Arial" panose="020B0604020202020204" pitchFamily="34" charset="0"/>
              </a:rPr>
              <a:t>It is impressive to develop  Nb</a:t>
            </a:r>
            <a:r>
              <a:rPr lang="en-US" altLang="zh-CN" sz="2800" baseline="-25000" dirty="0">
                <a:latin typeface="Arial" panose="020B0604020202020204" pitchFamily="34" charset="0"/>
                <a:cs typeface="Arial" panose="020B0604020202020204" pitchFamily="34" charset="0"/>
              </a:rPr>
              <a:t>3</a:t>
            </a:r>
            <a:r>
              <a:rPr lang="en-US" altLang="zh-CN" sz="2800" dirty="0">
                <a:latin typeface="Arial" panose="020B0604020202020204" pitchFamily="34" charset="0"/>
                <a:cs typeface="Arial" panose="020B0604020202020204" pitchFamily="34" charset="0"/>
              </a:rPr>
              <a:t>Sn-Cu cavities technique.</a:t>
            </a:r>
          </a:p>
          <a:p>
            <a:endParaRPr lang="en-US" altLang="zh-C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16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84FFD-94A9-04BF-5222-21CA92E1E681}"/>
            </a:ext>
          </a:extLst>
        </p:cNvPr>
        <p:cNvGrpSpPr/>
        <p:nvPr/>
      </p:nvGrpSpPr>
      <p:grpSpPr>
        <a:xfrm>
          <a:off x="0" y="0"/>
          <a:ext cx="0" cy="0"/>
          <a:chOff x="0" y="0"/>
          <a:chExt cx="0" cy="0"/>
        </a:xfrm>
      </p:grpSpPr>
      <p:pic>
        <p:nvPicPr>
          <p:cNvPr id="8" name="图片 7">
            <a:extLst>
              <a:ext uri="{FF2B5EF4-FFF2-40B4-BE49-F238E27FC236}">
                <a16:creationId xmlns:a16="http://schemas.microsoft.com/office/drawing/2014/main" id="{CF43773A-3C47-C6FE-774C-F011952EB68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9231" b="19231"/>
          <a:stretch>
            <a:fillRect/>
          </a:stretch>
        </p:blipFill>
        <p:spPr>
          <a:xfrm flipH="1">
            <a:off x="0" y="-1"/>
            <a:ext cx="12192001" cy="6858001"/>
          </a:xfrm>
          <a:prstGeom prst="rect">
            <a:avLst/>
          </a:prstGeom>
        </p:spPr>
      </p:pic>
      <p:sp>
        <p:nvSpPr>
          <p:cNvPr id="5" name="TextBox 19">
            <a:extLst>
              <a:ext uri="{FF2B5EF4-FFF2-40B4-BE49-F238E27FC236}">
                <a16:creationId xmlns:a16="http://schemas.microsoft.com/office/drawing/2014/main" id="{CD5EEC77-140A-9479-4F48-C58A2F803F0B}"/>
              </a:ext>
            </a:extLst>
          </p:cNvPr>
          <p:cNvSpPr txBox="1"/>
          <p:nvPr/>
        </p:nvSpPr>
        <p:spPr>
          <a:xfrm>
            <a:off x="3181081" y="169303"/>
            <a:ext cx="5574242" cy="492443"/>
          </a:xfrm>
          <a:prstGeom prst="rect">
            <a:avLst/>
          </a:prstGeom>
          <a:solidFill>
            <a:srgbClr val="343565">
              <a:alpha val="51000"/>
            </a:srgbClr>
          </a:solidFill>
        </p:spPr>
        <p:txBody>
          <a:bodyPr wrap="square" lIns="0" tIns="0" rIns="0" bIns="0" rtlCol="0">
            <a:spAutoFit/>
          </a:bodyPr>
          <a:lstStyle>
            <a:defPPr>
              <a:defRPr lang="zh-CN"/>
            </a:defPPr>
            <a:lvl1pPr algn="ctr">
              <a:defRPr sz="4400" b="1">
                <a:solidFill>
                  <a:schemeClr val="bg1"/>
                </a:solidFill>
              </a:defRPr>
            </a:lvl1pPr>
          </a:lstStyle>
          <a:p>
            <a:r>
              <a:rPr lang="en-US" altLang="zh-CN" sz="3200" dirty="0">
                <a:solidFill>
                  <a:srgbClr val="FFFF00"/>
                </a:solidFill>
              </a:rPr>
              <a:t>Acknowledgements</a:t>
            </a:r>
            <a:endParaRPr lang="zh-CN" altLang="en-US" sz="3200" dirty="0"/>
          </a:p>
        </p:txBody>
      </p:sp>
      <p:grpSp>
        <p:nvGrpSpPr>
          <p:cNvPr id="13" name="组合 12">
            <a:extLst>
              <a:ext uri="{FF2B5EF4-FFF2-40B4-BE49-F238E27FC236}">
                <a16:creationId xmlns:a16="http://schemas.microsoft.com/office/drawing/2014/main" id="{A8D39429-395C-F834-35B6-4EC92586B48F}"/>
              </a:ext>
            </a:extLst>
          </p:cNvPr>
          <p:cNvGrpSpPr/>
          <p:nvPr/>
        </p:nvGrpSpPr>
        <p:grpSpPr>
          <a:xfrm>
            <a:off x="359231" y="4465432"/>
            <a:ext cx="2884867" cy="1043775"/>
            <a:chOff x="437882" y="2582214"/>
            <a:chExt cx="2884867" cy="1043775"/>
          </a:xfrm>
        </p:grpSpPr>
        <p:sp>
          <p:nvSpPr>
            <p:cNvPr id="7" name="矩形 6">
              <a:extLst>
                <a:ext uri="{FF2B5EF4-FFF2-40B4-BE49-F238E27FC236}">
                  <a16:creationId xmlns:a16="http://schemas.microsoft.com/office/drawing/2014/main" id="{9B1C0966-4B3A-62B7-FE82-C42CA1A2FBEF}"/>
                </a:ext>
              </a:extLst>
            </p:cNvPr>
            <p:cNvSpPr/>
            <p:nvPr/>
          </p:nvSpPr>
          <p:spPr>
            <a:xfrm>
              <a:off x="437882" y="2582214"/>
              <a:ext cx="2884867" cy="1043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6EB4BB8-C2C3-5E71-6335-59EF4B4AB07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940" t="27652" r="13384" b="24059"/>
            <a:stretch/>
          </p:blipFill>
          <p:spPr>
            <a:xfrm>
              <a:off x="511936" y="2664338"/>
              <a:ext cx="2691684" cy="879525"/>
            </a:xfrm>
            <a:prstGeom prst="rect">
              <a:avLst/>
            </a:prstGeom>
          </p:spPr>
        </p:pic>
      </p:grpSp>
      <p:grpSp>
        <p:nvGrpSpPr>
          <p:cNvPr id="11" name="组合 10">
            <a:extLst>
              <a:ext uri="{FF2B5EF4-FFF2-40B4-BE49-F238E27FC236}">
                <a16:creationId xmlns:a16="http://schemas.microsoft.com/office/drawing/2014/main" id="{40473DF6-1621-44CB-41FD-2D79F3E0EF27}"/>
              </a:ext>
            </a:extLst>
          </p:cNvPr>
          <p:cNvGrpSpPr/>
          <p:nvPr/>
        </p:nvGrpSpPr>
        <p:grpSpPr>
          <a:xfrm>
            <a:off x="498791" y="1107965"/>
            <a:ext cx="2559293" cy="1043775"/>
            <a:chOff x="534318" y="4034561"/>
            <a:chExt cx="2559293" cy="1043775"/>
          </a:xfrm>
        </p:grpSpPr>
        <p:sp>
          <p:nvSpPr>
            <p:cNvPr id="10" name="矩形 9">
              <a:extLst>
                <a:ext uri="{FF2B5EF4-FFF2-40B4-BE49-F238E27FC236}">
                  <a16:creationId xmlns:a16="http://schemas.microsoft.com/office/drawing/2014/main" id="{BE8C5A31-EB63-FC42-9641-A2C2AE2A77B2}"/>
                </a:ext>
              </a:extLst>
            </p:cNvPr>
            <p:cNvSpPr/>
            <p:nvPr/>
          </p:nvSpPr>
          <p:spPr>
            <a:xfrm>
              <a:off x="534318" y="4034561"/>
              <a:ext cx="2434262" cy="1043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554B735-88FD-6117-D169-84A929489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349" y="4034561"/>
              <a:ext cx="2434262" cy="955387"/>
            </a:xfrm>
            <a:prstGeom prst="rect">
              <a:avLst/>
            </a:prstGeom>
          </p:spPr>
        </p:pic>
      </p:grpSp>
      <p:grpSp>
        <p:nvGrpSpPr>
          <p:cNvPr id="12" name="组合 11">
            <a:extLst>
              <a:ext uri="{FF2B5EF4-FFF2-40B4-BE49-F238E27FC236}">
                <a16:creationId xmlns:a16="http://schemas.microsoft.com/office/drawing/2014/main" id="{2A7AA739-8A3E-145B-DC50-242518EFA7FC}"/>
              </a:ext>
            </a:extLst>
          </p:cNvPr>
          <p:cNvGrpSpPr/>
          <p:nvPr/>
        </p:nvGrpSpPr>
        <p:grpSpPr>
          <a:xfrm>
            <a:off x="1048483" y="2857067"/>
            <a:ext cx="1204176" cy="1162145"/>
            <a:chOff x="1255690" y="1092752"/>
            <a:chExt cx="1204176" cy="1162145"/>
          </a:xfrm>
        </p:grpSpPr>
        <p:sp>
          <p:nvSpPr>
            <p:cNvPr id="9" name="矩形 8">
              <a:extLst>
                <a:ext uri="{FF2B5EF4-FFF2-40B4-BE49-F238E27FC236}">
                  <a16:creationId xmlns:a16="http://schemas.microsoft.com/office/drawing/2014/main" id="{86706491-B289-34A5-9961-C68D0637EAC5}"/>
                </a:ext>
              </a:extLst>
            </p:cNvPr>
            <p:cNvSpPr/>
            <p:nvPr/>
          </p:nvSpPr>
          <p:spPr>
            <a:xfrm>
              <a:off x="1255690" y="1092752"/>
              <a:ext cx="1204176" cy="11621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38DE7359-2BC4-6673-3A53-D86EB2895877}"/>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40437" y="1136266"/>
              <a:ext cx="1067912" cy="1043775"/>
            </a:xfrm>
            <a:prstGeom prst="rect">
              <a:avLst/>
            </a:prstGeom>
          </p:spPr>
        </p:pic>
      </p:grpSp>
      <p:pic>
        <p:nvPicPr>
          <p:cNvPr id="1028" name="Picture 4">
            <a:extLst>
              <a:ext uri="{FF2B5EF4-FFF2-40B4-BE49-F238E27FC236}">
                <a16:creationId xmlns:a16="http://schemas.microsoft.com/office/drawing/2014/main" id="{243A6C67-D36C-6A8F-1BB9-7184550375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8981" y="1136684"/>
            <a:ext cx="772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198E16A-AD8C-4E7A-C6DF-11B980C6BE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1658" y="1142217"/>
            <a:ext cx="900562" cy="10954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C428508-C993-A93C-E01F-79843806A8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2571" y="4826799"/>
            <a:ext cx="938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1456F96-1B79-84F0-E895-062C0269BA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97012" y="4763891"/>
            <a:ext cx="828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A7ED7F9D-D560-9D73-35B3-194B91FCD5FB}"/>
              </a:ext>
            </a:extLst>
          </p:cNvPr>
          <p:cNvPicPr>
            <a:picLocks noChangeAspect="1"/>
          </p:cNvPicPr>
          <p:nvPr/>
        </p:nvPicPr>
        <p:blipFill>
          <a:blip r:embed="rId12">
            <a:extLst>
              <a:ext uri="{28A0092B-C50C-407E-A947-70E740481C1C}">
                <a14:useLocalDpi xmlns:a14="http://schemas.microsoft.com/office/drawing/2010/main" val="0"/>
              </a:ext>
            </a:extLst>
          </a:blip>
          <a:srcRect r="24977"/>
          <a:stretch>
            <a:fillRect/>
          </a:stretch>
        </p:blipFill>
        <p:spPr>
          <a:xfrm>
            <a:off x="7131156" y="4799106"/>
            <a:ext cx="810250" cy="1080000"/>
          </a:xfrm>
          <a:prstGeom prst="rect">
            <a:avLst/>
          </a:prstGeom>
        </p:spPr>
      </p:pic>
      <p:pic>
        <p:nvPicPr>
          <p:cNvPr id="17" name="图片 16">
            <a:extLst>
              <a:ext uri="{FF2B5EF4-FFF2-40B4-BE49-F238E27FC236}">
                <a16:creationId xmlns:a16="http://schemas.microsoft.com/office/drawing/2014/main" id="{6C06BD3D-E195-8776-446B-F2E4B0C7F4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9231" y="5591331"/>
            <a:ext cx="2930176" cy="820449"/>
          </a:xfrm>
          <a:prstGeom prst="rect">
            <a:avLst/>
          </a:prstGeom>
        </p:spPr>
      </p:pic>
      <p:pic>
        <p:nvPicPr>
          <p:cNvPr id="20" name="图片 19">
            <a:extLst>
              <a:ext uri="{FF2B5EF4-FFF2-40B4-BE49-F238E27FC236}">
                <a16:creationId xmlns:a16="http://schemas.microsoft.com/office/drawing/2014/main" id="{530971FC-C073-9E43-5507-533F04A955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74781" y="4799106"/>
            <a:ext cx="742858" cy="1080000"/>
          </a:xfrm>
          <a:prstGeom prst="rect">
            <a:avLst/>
          </a:prstGeom>
        </p:spPr>
      </p:pic>
      <p:pic>
        <p:nvPicPr>
          <p:cNvPr id="24" name="图片 23">
            <a:extLst>
              <a:ext uri="{FF2B5EF4-FFF2-40B4-BE49-F238E27FC236}">
                <a16:creationId xmlns:a16="http://schemas.microsoft.com/office/drawing/2014/main" id="{074E2DD6-1838-EBB6-194A-C7D14AE1BE5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44036" y="4826799"/>
            <a:ext cx="768200" cy="1080000"/>
          </a:xfrm>
          <a:prstGeom prst="rect">
            <a:avLst/>
          </a:prstGeom>
        </p:spPr>
      </p:pic>
      <p:pic>
        <p:nvPicPr>
          <p:cNvPr id="1044" name="Picture 20">
            <a:extLst>
              <a:ext uri="{FF2B5EF4-FFF2-40B4-BE49-F238E27FC236}">
                <a16:creationId xmlns:a16="http://schemas.microsoft.com/office/drawing/2014/main" id="{B799C75E-FC12-0240-A3AC-2111669DB9A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06769" y="2842655"/>
            <a:ext cx="77142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70D000F0-E260-95FC-A1E6-80371D87BB86}"/>
              </a:ext>
            </a:extLst>
          </p:cNvPr>
          <p:cNvPicPr>
            <a:picLocks noChangeAspect="1"/>
          </p:cNvPicPr>
          <p:nvPr/>
        </p:nvPicPr>
        <p:blipFill>
          <a:blip r:embed="rId17" cstate="print">
            <a:extLst>
              <a:ext uri="{28A0092B-C50C-407E-A947-70E740481C1C}">
                <a14:useLocalDpi xmlns:a14="http://schemas.microsoft.com/office/drawing/2010/main" val="0"/>
              </a:ext>
            </a:extLst>
          </a:blip>
          <a:srcRect l="9805" t="24507" r="33197" b="24226"/>
          <a:stretch>
            <a:fillRect/>
          </a:stretch>
        </p:blipFill>
        <p:spPr>
          <a:xfrm>
            <a:off x="9529610" y="1157629"/>
            <a:ext cx="900562" cy="1080000"/>
          </a:xfrm>
          <a:prstGeom prst="rect">
            <a:avLst/>
          </a:prstGeom>
        </p:spPr>
      </p:pic>
      <p:pic>
        <p:nvPicPr>
          <p:cNvPr id="27" name="图片 26">
            <a:extLst>
              <a:ext uri="{FF2B5EF4-FFF2-40B4-BE49-F238E27FC236}">
                <a16:creationId xmlns:a16="http://schemas.microsoft.com/office/drawing/2014/main" id="{46A24B16-D41A-7B78-682F-4ADE6A2EE692}"/>
              </a:ext>
            </a:extLst>
          </p:cNvPr>
          <p:cNvPicPr>
            <a:picLocks noChangeAspect="1"/>
          </p:cNvPicPr>
          <p:nvPr/>
        </p:nvPicPr>
        <p:blipFill>
          <a:blip r:embed="rId17" cstate="print">
            <a:extLst>
              <a:ext uri="{28A0092B-C50C-407E-A947-70E740481C1C}">
                <a14:useLocalDpi xmlns:a14="http://schemas.microsoft.com/office/drawing/2010/main" val="0"/>
              </a:ext>
            </a:extLst>
          </a:blip>
          <a:srcRect l="9805" t="24507" r="33197" b="24226"/>
          <a:stretch>
            <a:fillRect/>
          </a:stretch>
        </p:blipFill>
        <p:spPr>
          <a:xfrm>
            <a:off x="3816869" y="2850156"/>
            <a:ext cx="900562" cy="1080000"/>
          </a:xfrm>
          <a:prstGeom prst="rect">
            <a:avLst/>
          </a:prstGeom>
        </p:spPr>
      </p:pic>
      <p:sp>
        <p:nvSpPr>
          <p:cNvPr id="28" name="文本框 27">
            <a:extLst>
              <a:ext uri="{FF2B5EF4-FFF2-40B4-BE49-F238E27FC236}">
                <a16:creationId xmlns:a16="http://schemas.microsoft.com/office/drawing/2014/main" id="{A6E74CC1-E717-8954-CBCD-054429B0F233}"/>
              </a:ext>
            </a:extLst>
          </p:cNvPr>
          <p:cNvSpPr txBox="1"/>
          <p:nvPr/>
        </p:nvSpPr>
        <p:spPr>
          <a:xfrm>
            <a:off x="3467147" y="2373669"/>
            <a:ext cx="1556260" cy="369332"/>
          </a:xfrm>
          <a:prstGeom prst="rect">
            <a:avLst/>
          </a:prstGeom>
          <a:noFill/>
        </p:spPr>
        <p:txBody>
          <a:bodyPr wrap="none" rtlCol="0">
            <a:spAutoFit/>
          </a:bodyPr>
          <a:lstStyle/>
          <a:p>
            <a:r>
              <a:rPr lang="en-US" altLang="zh-CN" dirty="0">
                <a:solidFill>
                  <a:schemeClr val="bg1"/>
                </a:solidFill>
              </a:rPr>
              <a:t>Dr.</a:t>
            </a:r>
            <a:r>
              <a:rPr lang="zh-CN" altLang="en-US" dirty="0">
                <a:solidFill>
                  <a:schemeClr val="bg1"/>
                </a:solidFill>
              </a:rPr>
              <a:t> </a:t>
            </a:r>
            <a:r>
              <a:rPr lang="en-US" altLang="zh-CN" dirty="0">
                <a:solidFill>
                  <a:schemeClr val="bg1"/>
                </a:solidFill>
              </a:rPr>
              <a:t>Peng</a:t>
            </a:r>
            <a:r>
              <a:rPr lang="zh-CN" altLang="en-US" dirty="0">
                <a:solidFill>
                  <a:schemeClr val="bg1"/>
                </a:solidFill>
              </a:rPr>
              <a:t> </a:t>
            </a:r>
            <a:r>
              <a:rPr lang="en-US" altLang="zh-CN" dirty="0">
                <a:solidFill>
                  <a:schemeClr val="bg1"/>
                </a:solidFill>
              </a:rPr>
              <a:t>Dong</a:t>
            </a:r>
            <a:r>
              <a:rPr lang="zh-CN" altLang="en-US" dirty="0">
                <a:solidFill>
                  <a:schemeClr val="bg1"/>
                </a:solidFill>
              </a:rPr>
              <a:t> </a:t>
            </a:r>
          </a:p>
        </p:txBody>
      </p:sp>
      <p:sp>
        <p:nvSpPr>
          <p:cNvPr id="29" name="文本框 28">
            <a:extLst>
              <a:ext uri="{FF2B5EF4-FFF2-40B4-BE49-F238E27FC236}">
                <a16:creationId xmlns:a16="http://schemas.microsoft.com/office/drawing/2014/main" id="{71E58075-53D4-0295-897F-CC8A6D8B0480}"/>
              </a:ext>
            </a:extLst>
          </p:cNvPr>
          <p:cNvSpPr txBox="1"/>
          <p:nvPr/>
        </p:nvSpPr>
        <p:spPr>
          <a:xfrm>
            <a:off x="5667967" y="2377019"/>
            <a:ext cx="1554528" cy="369332"/>
          </a:xfrm>
          <a:prstGeom prst="rect">
            <a:avLst/>
          </a:prstGeom>
          <a:noFill/>
        </p:spPr>
        <p:txBody>
          <a:bodyPr wrap="none" rtlCol="0">
            <a:spAutoFit/>
          </a:bodyPr>
          <a:lstStyle/>
          <a:p>
            <a:r>
              <a:rPr lang="en-US" altLang="zh-CN" dirty="0">
                <a:solidFill>
                  <a:schemeClr val="bg1"/>
                </a:solidFill>
              </a:rPr>
              <a:t>Yanjiang Wang</a:t>
            </a:r>
            <a:endParaRPr lang="zh-CN" altLang="en-US" dirty="0">
              <a:solidFill>
                <a:schemeClr val="bg1"/>
              </a:solidFill>
            </a:endParaRPr>
          </a:p>
        </p:txBody>
      </p:sp>
      <p:sp>
        <p:nvSpPr>
          <p:cNvPr id="30" name="文本框 29">
            <a:extLst>
              <a:ext uri="{FF2B5EF4-FFF2-40B4-BE49-F238E27FC236}">
                <a16:creationId xmlns:a16="http://schemas.microsoft.com/office/drawing/2014/main" id="{6CBD2926-06FD-9786-B321-8593EF16E556}"/>
              </a:ext>
            </a:extLst>
          </p:cNvPr>
          <p:cNvSpPr txBox="1"/>
          <p:nvPr/>
        </p:nvSpPr>
        <p:spPr>
          <a:xfrm>
            <a:off x="7724106" y="2433146"/>
            <a:ext cx="1300356" cy="369332"/>
          </a:xfrm>
          <a:prstGeom prst="rect">
            <a:avLst/>
          </a:prstGeom>
          <a:noFill/>
        </p:spPr>
        <p:txBody>
          <a:bodyPr wrap="none" rtlCol="0">
            <a:spAutoFit/>
          </a:bodyPr>
          <a:lstStyle/>
          <a:p>
            <a:r>
              <a:rPr lang="en-US" altLang="zh-CN" dirty="0">
                <a:solidFill>
                  <a:schemeClr val="bg1"/>
                </a:solidFill>
              </a:rPr>
              <a:t>Jianjun Xiao</a:t>
            </a:r>
            <a:endParaRPr lang="zh-CN" altLang="en-US" dirty="0">
              <a:solidFill>
                <a:schemeClr val="bg1"/>
              </a:solidFill>
            </a:endParaRPr>
          </a:p>
        </p:txBody>
      </p:sp>
      <p:sp>
        <p:nvSpPr>
          <p:cNvPr id="31" name="文本框 30">
            <a:extLst>
              <a:ext uri="{FF2B5EF4-FFF2-40B4-BE49-F238E27FC236}">
                <a16:creationId xmlns:a16="http://schemas.microsoft.com/office/drawing/2014/main" id="{1BF51A0A-B129-4F41-FEF0-62133B4C4D11}"/>
              </a:ext>
            </a:extLst>
          </p:cNvPr>
          <p:cNvSpPr txBox="1"/>
          <p:nvPr/>
        </p:nvSpPr>
        <p:spPr>
          <a:xfrm>
            <a:off x="9529610" y="2433146"/>
            <a:ext cx="1188339" cy="369332"/>
          </a:xfrm>
          <a:prstGeom prst="rect">
            <a:avLst/>
          </a:prstGeom>
          <a:noFill/>
        </p:spPr>
        <p:txBody>
          <a:bodyPr wrap="none" rtlCol="0">
            <a:spAutoFit/>
          </a:bodyPr>
          <a:lstStyle/>
          <a:p>
            <a:r>
              <a:rPr lang="en-US" altLang="zh-CN" dirty="0">
                <a:solidFill>
                  <a:schemeClr val="bg1"/>
                </a:solidFill>
              </a:rPr>
              <a:t>Prof. Jun Li</a:t>
            </a:r>
            <a:endParaRPr lang="zh-CN" altLang="en-US" dirty="0">
              <a:solidFill>
                <a:schemeClr val="bg1"/>
              </a:solidFill>
            </a:endParaRPr>
          </a:p>
        </p:txBody>
      </p:sp>
      <p:sp>
        <p:nvSpPr>
          <p:cNvPr id="32" name="文本框 31">
            <a:extLst>
              <a:ext uri="{FF2B5EF4-FFF2-40B4-BE49-F238E27FC236}">
                <a16:creationId xmlns:a16="http://schemas.microsoft.com/office/drawing/2014/main" id="{81694807-EB9A-95B9-5A00-D3D9D02B6586}"/>
              </a:ext>
            </a:extLst>
          </p:cNvPr>
          <p:cNvSpPr txBox="1"/>
          <p:nvPr/>
        </p:nvSpPr>
        <p:spPr>
          <a:xfrm>
            <a:off x="3634021" y="3918115"/>
            <a:ext cx="1188339" cy="369332"/>
          </a:xfrm>
          <a:prstGeom prst="rect">
            <a:avLst/>
          </a:prstGeom>
          <a:noFill/>
        </p:spPr>
        <p:txBody>
          <a:bodyPr wrap="none" rtlCol="0">
            <a:spAutoFit/>
          </a:bodyPr>
          <a:lstStyle/>
          <a:p>
            <a:r>
              <a:rPr lang="en-US" altLang="zh-CN" dirty="0">
                <a:solidFill>
                  <a:schemeClr val="bg1"/>
                </a:solidFill>
              </a:rPr>
              <a:t>Prof. Jun Li</a:t>
            </a:r>
            <a:endParaRPr lang="zh-CN" altLang="en-US" dirty="0">
              <a:solidFill>
                <a:schemeClr val="bg1"/>
              </a:solidFill>
            </a:endParaRPr>
          </a:p>
        </p:txBody>
      </p:sp>
      <p:sp>
        <p:nvSpPr>
          <p:cNvPr id="33" name="文本框 32">
            <a:extLst>
              <a:ext uri="{FF2B5EF4-FFF2-40B4-BE49-F238E27FC236}">
                <a16:creationId xmlns:a16="http://schemas.microsoft.com/office/drawing/2014/main" id="{DF5DDB76-49BF-3559-E4E8-ADDB7B50ADD2}"/>
              </a:ext>
            </a:extLst>
          </p:cNvPr>
          <p:cNvSpPr txBox="1"/>
          <p:nvPr/>
        </p:nvSpPr>
        <p:spPr>
          <a:xfrm>
            <a:off x="5188816" y="3912046"/>
            <a:ext cx="1653851" cy="369332"/>
          </a:xfrm>
          <a:prstGeom prst="rect">
            <a:avLst/>
          </a:prstGeom>
          <a:noFill/>
        </p:spPr>
        <p:txBody>
          <a:bodyPr wrap="none" rtlCol="0">
            <a:spAutoFit/>
          </a:bodyPr>
          <a:lstStyle/>
          <a:p>
            <a:r>
              <a:rPr lang="en-US" altLang="zh-CN" dirty="0">
                <a:solidFill>
                  <a:schemeClr val="bg1"/>
                </a:solidFill>
              </a:rPr>
              <a:t>Prof. Yulin Chen</a:t>
            </a:r>
            <a:endParaRPr lang="zh-CN" altLang="en-US" dirty="0">
              <a:solidFill>
                <a:schemeClr val="bg1"/>
              </a:solidFill>
            </a:endParaRPr>
          </a:p>
        </p:txBody>
      </p:sp>
      <p:sp>
        <p:nvSpPr>
          <p:cNvPr id="34" name="文本框 33">
            <a:extLst>
              <a:ext uri="{FF2B5EF4-FFF2-40B4-BE49-F238E27FC236}">
                <a16:creationId xmlns:a16="http://schemas.microsoft.com/office/drawing/2014/main" id="{26B4D459-5B90-1D5F-797E-C184AA8AE57C}"/>
              </a:ext>
            </a:extLst>
          </p:cNvPr>
          <p:cNvSpPr txBox="1"/>
          <p:nvPr/>
        </p:nvSpPr>
        <p:spPr>
          <a:xfrm>
            <a:off x="3340095" y="5918402"/>
            <a:ext cx="1639744" cy="369332"/>
          </a:xfrm>
          <a:prstGeom prst="rect">
            <a:avLst/>
          </a:prstGeom>
          <a:noFill/>
        </p:spPr>
        <p:txBody>
          <a:bodyPr wrap="none" rtlCol="0">
            <a:spAutoFit/>
          </a:bodyPr>
          <a:lstStyle/>
          <a:p>
            <a:r>
              <a:rPr lang="en-US" altLang="zh-CN" dirty="0">
                <a:solidFill>
                  <a:schemeClr val="bg1"/>
                </a:solidFill>
              </a:rPr>
              <a:t>Dr. </a:t>
            </a:r>
            <a:r>
              <a:rPr lang="en-US" altLang="zh-CN" dirty="0" err="1">
                <a:solidFill>
                  <a:schemeClr val="bg1"/>
                </a:solidFill>
              </a:rPr>
              <a:t>Zhaoxi</a:t>
            </a:r>
            <a:r>
              <a:rPr lang="en-US" altLang="zh-CN" dirty="0">
                <a:solidFill>
                  <a:schemeClr val="bg1"/>
                </a:solidFill>
              </a:rPr>
              <a:t> Chen</a:t>
            </a:r>
            <a:endParaRPr lang="zh-CN" altLang="en-US" dirty="0">
              <a:solidFill>
                <a:schemeClr val="bg1"/>
              </a:solidFill>
            </a:endParaRPr>
          </a:p>
        </p:txBody>
      </p:sp>
      <p:sp>
        <p:nvSpPr>
          <p:cNvPr id="35" name="文本框 34">
            <a:extLst>
              <a:ext uri="{FF2B5EF4-FFF2-40B4-BE49-F238E27FC236}">
                <a16:creationId xmlns:a16="http://schemas.microsoft.com/office/drawing/2014/main" id="{69EBEC7C-4BC8-D588-D40F-A9F31AEAC102}"/>
              </a:ext>
            </a:extLst>
          </p:cNvPr>
          <p:cNvSpPr txBox="1"/>
          <p:nvPr/>
        </p:nvSpPr>
        <p:spPr>
          <a:xfrm>
            <a:off x="4917147" y="5918402"/>
            <a:ext cx="1775038" cy="369332"/>
          </a:xfrm>
          <a:prstGeom prst="rect">
            <a:avLst/>
          </a:prstGeom>
          <a:noFill/>
        </p:spPr>
        <p:txBody>
          <a:bodyPr wrap="none" rtlCol="0">
            <a:spAutoFit/>
          </a:bodyPr>
          <a:lstStyle/>
          <a:p>
            <a:r>
              <a:rPr lang="en-US" altLang="zh-CN" dirty="0">
                <a:solidFill>
                  <a:schemeClr val="bg1"/>
                </a:solidFill>
              </a:rPr>
              <a:t>Prof. </a:t>
            </a:r>
            <a:r>
              <a:rPr lang="en-US" altLang="zh-CN" dirty="0" err="1">
                <a:solidFill>
                  <a:schemeClr val="bg1"/>
                </a:solidFill>
              </a:rPr>
              <a:t>Xuerong</a:t>
            </a:r>
            <a:r>
              <a:rPr lang="en-US" altLang="zh-CN" dirty="0">
                <a:solidFill>
                  <a:schemeClr val="bg1"/>
                </a:solidFill>
              </a:rPr>
              <a:t> Liu</a:t>
            </a:r>
            <a:endParaRPr lang="zh-CN" altLang="en-US" dirty="0">
              <a:solidFill>
                <a:schemeClr val="bg1"/>
              </a:solidFill>
            </a:endParaRPr>
          </a:p>
        </p:txBody>
      </p:sp>
      <p:sp>
        <p:nvSpPr>
          <p:cNvPr id="36" name="文本框 35">
            <a:extLst>
              <a:ext uri="{FF2B5EF4-FFF2-40B4-BE49-F238E27FC236}">
                <a16:creationId xmlns:a16="http://schemas.microsoft.com/office/drawing/2014/main" id="{6B7EE60D-75DF-6F8D-0110-2B1E9C26AEC0}"/>
              </a:ext>
            </a:extLst>
          </p:cNvPr>
          <p:cNvSpPr txBox="1"/>
          <p:nvPr/>
        </p:nvSpPr>
        <p:spPr>
          <a:xfrm>
            <a:off x="6688111" y="5918402"/>
            <a:ext cx="1910267" cy="369332"/>
          </a:xfrm>
          <a:prstGeom prst="rect">
            <a:avLst/>
          </a:prstGeom>
          <a:noFill/>
        </p:spPr>
        <p:txBody>
          <a:bodyPr wrap="none" rtlCol="0">
            <a:spAutoFit/>
          </a:bodyPr>
          <a:lstStyle/>
          <a:p>
            <a:r>
              <a:rPr lang="en-US" altLang="zh-CN" dirty="0">
                <a:solidFill>
                  <a:schemeClr val="bg1"/>
                </a:solidFill>
              </a:rPr>
              <a:t>Prof.  </a:t>
            </a:r>
            <a:r>
              <a:rPr lang="en-US" altLang="zh-CN" dirty="0" err="1">
                <a:solidFill>
                  <a:schemeClr val="bg1"/>
                </a:solidFill>
              </a:rPr>
              <a:t>Jinfang</a:t>
            </a:r>
            <a:r>
              <a:rPr lang="en-US" altLang="zh-CN" dirty="0">
                <a:solidFill>
                  <a:schemeClr val="bg1"/>
                </a:solidFill>
              </a:rPr>
              <a:t> Chen</a:t>
            </a:r>
            <a:endParaRPr lang="zh-CN" altLang="en-US" dirty="0">
              <a:solidFill>
                <a:schemeClr val="bg1"/>
              </a:solidFill>
            </a:endParaRPr>
          </a:p>
        </p:txBody>
      </p:sp>
      <p:sp>
        <p:nvSpPr>
          <p:cNvPr id="37" name="文本框 36">
            <a:extLst>
              <a:ext uri="{FF2B5EF4-FFF2-40B4-BE49-F238E27FC236}">
                <a16:creationId xmlns:a16="http://schemas.microsoft.com/office/drawing/2014/main" id="{E635933C-5401-306F-EE6B-EE5EF5CBC15D}"/>
              </a:ext>
            </a:extLst>
          </p:cNvPr>
          <p:cNvSpPr txBox="1"/>
          <p:nvPr/>
        </p:nvSpPr>
        <p:spPr>
          <a:xfrm>
            <a:off x="8531324" y="5918402"/>
            <a:ext cx="1754198" cy="369332"/>
          </a:xfrm>
          <a:prstGeom prst="rect">
            <a:avLst/>
          </a:prstGeom>
          <a:noFill/>
        </p:spPr>
        <p:txBody>
          <a:bodyPr wrap="none" rtlCol="0">
            <a:spAutoFit/>
          </a:bodyPr>
          <a:lstStyle/>
          <a:p>
            <a:r>
              <a:rPr lang="en-US" altLang="zh-CN" dirty="0">
                <a:solidFill>
                  <a:schemeClr val="bg1"/>
                </a:solidFill>
              </a:rPr>
              <a:t>Prof. Dong Wang</a:t>
            </a:r>
            <a:endParaRPr lang="zh-CN" altLang="en-US" dirty="0">
              <a:solidFill>
                <a:schemeClr val="bg1"/>
              </a:solidFill>
            </a:endParaRPr>
          </a:p>
        </p:txBody>
      </p:sp>
      <p:sp>
        <p:nvSpPr>
          <p:cNvPr id="38" name="文本框 37">
            <a:extLst>
              <a:ext uri="{FF2B5EF4-FFF2-40B4-BE49-F238E27FC236}">
                <a16:creationId xmlns:a16="http://schemas.microsoft.com/office/drawing/2014/main" id="{2B9E5388-1778-90D4-0E1F-17431EAAA3EB}"/>
              </a:ext>
            </a:extLst>
          </p:cNvPr>
          <p:cNvSpPr txBox="1"/>
          <p:nvPr/>
        </p:nvSpPr>
        <p:spPr>
          <a:xfrm>
            <a:off x="10249027" y="5918402"/>
            <a:ext cx="1274901" cy="369332"/>
          </a:xfrm>
          <a:prstGeom prst="rect">
            <a:avLst/>
          </a:prstGeom>
          <a:noFill/>
        </p:spPr>
        <p:txBody>
          <a:bodyPr wrap="none" rtlCol="0">
            <a:spAutoFit/>
          </a:bodyPr>
          <a:lstStyle/>
          <a:p>
            <a:r>
              <a:rPr lang="en-US" altLang="zh-CN" dirty="0">
                <a:solidFill>
                  <a:schemeClr val="bg1"/>
                </a:solidFill>
              </a:rPr>
              <a:t>Prof. Zhi Liu</a:t>
            </a:r>
            <a:endParaRPr lang="zh-CN" altLang="en-US" dirty="0">
              <a:solidFill>
                <a:schemeClr val="bg1"/>
              </a:solidFill>
            </a:endParaRPr>
          </a:p>
        </p:txBody>
      </p:sp>
      <p:pic>
        <p:nvPicPr>
          <p:cNvPr id="14" name="图片 13">
            <a:extLst>
              <a:ext uri="{FF2B5EF4-FFF2-40B4-BE49-F238E27FC236}">
                <a16:creationId xmlns:a16="http://schemas.microsoft.com/office/drawing/2014/main" id="{397D5152-4B25-46BB-B1FA-970C9935C9C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78680" y="1107965"/>
            <a:ext cx="916413" cy="1179195"/>
          </a:xfrm>
          <a:prstGeom prst="rect">
            <a:avLst/>
          </a:prstGeom>
        </p:spPr>
      </p:pic>
    </p:spTree>
    <p:extLst>
      <p:ext uri="{BB962C8B-B14F-4D97-AF65-F5344CB8AC3E}">
        <p14:creationId xmlns:p14="http://schemas.microsoft.com/office/powerpoint/2010/main" val="3647199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B913-6ADB-BAE8-85A2-3CDE8C67EBA8}"/>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61ACF91F-0E38-AAAA-A8CD-AE44E82945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9231" b="19231"/>
          <a:stretch>
            <a:fillRect/>
          </a:stretch>
        </p:blipFill>
        <p:spPr>
          <a:xfrm flipH="1">
            <a:off x="-2" y="-1"/>
            <a:ext cx="12192001" cy="6858001"/>
          </a:xfrm>
          <a:prstGeom prst="rect">
            <a:avLst/>
          </a:prstGeom>
        </p:spPr>
      </p:pic>
      <p:pic>
        <p:nvPicPr>
          <p:cNvPr id="11" name="Picture 10" descr="D:\TAO\上科大\PPT\PPT-10.png">
            <a:extLst>
              <a:ext uri="{FF2B5EF4-FFF2-40B4-BE49-F238E27FC236}">
                <a16:creationId xmlns:a16="http://schemas.microsoft.com/office/drawing/2014/main" id="{289C19E5-4172-CEB7-D341-EE08D01E223D}"/>
              </a:ext>
            </a:extLst>
          </p:cNvPr>
          <p:cNvPicPr>
            <a:picLocks noChangeAspect="1" noChangeArrowheads="1"/>
          </p:cNvPicPr>
          <p:nvPr/>
        </p:nvPicPr>
        <p:blipFill>
          <a:blip r:embed="rId5">
            <a:duotone>
              <a:schemeClr val="accent3">
                <a:shade val="45000"/>
                <a:satMod val="135000"/>
              </a:schemeClr>
              <a:prstClr val="white"/>
            </a:duotone>
          </a:blip>
          <a:srcRect r="69707"/>
          <a:stretch/>
        </p:blipFill>
        <p:spPr bwMode="auto">
          <a:xfrm>
            <a:off x="5638813" y="150017"/>
            <a:ext cx="1066772" cy="945462"/>
          </a:xfrm>
          <a:prstGeom prst="rect">
            <a:avLst/>
          </a:prstGeom>
          <a:noFill/>
        </p:spPr>
      </p:pic>
      <p:sp>
        <p:nvSpPr>
          <p:cNvPr id="5" name="TextBox 19">
            <a:extLst>
              <a:ext uri="{FF2B5EF4-FFF2-40B4-BE49-F238E27FC236}">
                <a16:creationId xmlns:a16="http://schemas.microsoft.com/office/drawing/2014/main" id="{2FA03150-C1E4-7608-B554-40BD5886DFA2}"/>
              </a:ext>
            </a:extLst>
          </p:cNvPr>
          <p:cNvSpPr txBox="1"/>
          <p:nvPr/>
        </p:nvSpPr>
        <p:spPr>
          <a:xfrm>
            <a:off x="50800" y="2961077"/>
            <a:ext cx="12141199" cy="677108"/>
          </a:xfrm>
          <a:prstGeom prst="rect">
            <a:avLst/>
          </a:prstGeom>
          <a:solidFill>
            <a:srgbClr val="343565">
              <a:alpha val="51000"/>
            </a:srgbClr>
          </a:solidFill>
        </p:spPr>
        <p:txBody>
          <a:bodyPr wrap="square" lIns="0" tIns="0" rIns="0" bIns="0" rtlCol="0">
            <a:spAutoFit/>
          </a:bodyPr>
          <a:lstStyle>
            <a:defPPr>
              <a:defRPr lang="zh-CN"/>
            </a:defPPr>
            <a:lvl1pPr algn="ctr">
              <a:defRPr sz="4400" b="1">
                <a:solidFill>
                  <a:srgbClr val="FFFF00"/>
                </a:solidFill>
              </a:defRPr>
            </a:lvl1pPr>
          </a:lstStyle>
          <a:p>
            <a:r>
              <a:rPr lang="en-US" altLang="zh-CN" dirty="0"/>
              <a:t>Thanks for your attention</a:t>
            </a:r>
            <a:r>
              <a:rPr lang="zh-CN" altLang="en-US" dirty="0"/>
              <a:t>！</a:t>
            </a:r>
          </a:p>
        </p:txBody>
      </p:sp>
      <p:sp>
        <p:nvSpPr>
          <p:cNvPr id="3" name="灯片编号占位符 2">
            <a:extLst>
              <a:ext uri="{FF2B5EF4-FFF2-40B4-BE49-F238E27FC236}">
                <a16:creationId xmlns:a16="http://schemas.microsoft.com/office/drawing/2014/main" id="{522F40A3-2323-46BE-D2F6-3241A77D830B}"/>
              </a:ext>
            </a:extLst>
          </p:cNvPr>
          <p:cNvSpPr>
            <a:spLocks noGrp="1"/>
          </p:cNvSpPr>
          <p:nvPr>
            <p:ph type="sldNum" sz="quarter" idx="12"/>
          </p:nvPr>
        </p:nvSpPr>
        <p:spPr/>
        <p:txBody>
          <a:bodyPr/>
          <a:lstStyle/>
          <a:p>
            <a:fld id="{30DAADFE-70B2-46BB-83E7-AEA27254DAD5}" type="slidenum">
              <a:rPr lang="zh-CN" altLang="en-US" smtClean="0">
                <a:solidFill>
                  <a:prstClr val="black">
                    <a:tint val="75000"/>
                  </a:prstClr>
                </a:solidFill>
              </a:rPr>
              <a:pPr/>
              <a:t>17</a:t>
            </a:fld>
            <a:endParaRPr lang="zh-CN" altLang="en-US">
              <a:solidFill>
                <a:prstClr val="black">
                  <a:tint val="75000"/>
                </a:prstClr>
              </a:solidFill>
            </a:endParaRPr>
          </a:p>
        </p:txBody>
      </p:sp>
    </p:spTree>
    <p:extLst>
      <p:ext uri="{BB962C8B-B14F-4D97-AF65-F5344CB8AC3E}">
        <p14:creationId xmlns:p14="http://schemas.microsoft.com/office/powerpoint/2010/main" val="282839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4B87-C588-5339-81ED-E12AE7F9B530}"/>
            </a:ext>
          </a:extLst>
        </p:cNvPr>
        <p:cNvGrpSpPr/>
        <p:nvPr/>
      </p:nvGrpSpPr>
      <p:grpSpPr>
        <a:xfrm>
          <a:off x="0" y="0"/>
          <a:ext cx="0" cy="0"/>
          <a:chOff x="0" y="0"/>
          <a:chExt cx="0" cy="0"/>
        </a:xfrm>
      </p:grpSpPr>
      <p:sp>
        <p:nvSpPr>
          <p:cNvPr id="3" name="标题 1">
            <a:extLst>
              <a:ext uri="{FF2B5EF4-FFF2-40B4-BE49-F238E27FC236}">
                <a16:creationId xmlns:a16="http://schemas.microsoft.com/office/drawing/2014/main" id="{109A02B2-2D1E-42D2-0A89-B5861F285D28}"/>
              </a:ext>
            </a:extLst>
          </p:cNvPr>
          <p:cNvSpPr txBox="1">
            <a:spLocks/>
          </p:cNvSpPr>
          <p:nvPr/>
        </p:nvSpPr>
        <p:spPr>
          <a:xfrm>
            <a:off x="9925" y="-104948"/>
            <a:ext cx="10515600" cy="847463"/>
          </a:xfrm>
        </p:spPr>
        <p:txBody>
          <a:bodyPr vert="horz" lIns="91440" tIns="45720" rIns="91440" bIns="45720" rtlCol="0" anchor="ctr">
            <a:normAutofit/>
          </a:bodyPr>
          <a:lst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6pPr>
            <a:lvl7pPr marL="18288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7pPr>
            <a:lvl8pPr marL="22860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8pPr>
            <a:lvl9pPr marL="27432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9pPr>
          </a:lstStyle>
          <a:p>
            <a:r>
              <a:rPr lang="en-US" altLang="zh-CN" sz="3600" b="1" kern="0" dirty="0">
                <a:solidFill>
                  <a:schemeClr val="bg1"/>
                </a:solidFill>
                <a:latin typeface="Arial" panose="020B0604020202020204" pitchFamily="34" charset="0"/>
                <a:ea typeface="黑体" panose="02010609060101010101" pitchFamily="49" charset="-122"/>
                <a:cs typeface="Arial" panose="020B0604020202020204" pitchFamily="34" charset="0"/>
              </a:rPr>
              <a:t>SRF cavity</a:t>
            </a:r>
            <a:endParaRPr lang="zh-CN" altLang="en-US" sz="3600" b="1" kern="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pic>
        <p:nvPicPr>
          <p:cNvPr id="18" name="Picture 4" descr="https://td.fnal.gov/wp-content/uploads/2016/02/wide_cryomodulefly.png">
            <a:extLst>
              <a:ext uri="{FF2B5EF4-FFF2-40B4-BE49-F238E27FC236}">
                <a16:creationId xmlns:a16="http://schemas.microsoft.com/office/drawing/2014/main" id="{91F24580-D924-C860-B406-0D39885F3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15" t="5223" r="31038" b="16142"/>
          <a:stretch>
            <a:fillRect/>
          </a:stretch>
        </p:blipFill>
        <p:spPr bwMode="auto">
          <a:xfrm>
            <a:off x="5208046" y="1002623"/>
            <a:ext cx="336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id="{77FC39D2-A6DB-9D14-8038-8E8FBB350CB8}"/>
              </a:ext>
            </a:extLst>
          </p:cNvPr>
          <p:cNvSpPr txBox="1"/>
          <p:nvPr/>
        </p:nvSpPr>
        <p:spPr>
          <a:xfrm>
            <a:off x="4385342" y="4023271"/>
            <a:ext cx="2646878" cy="523220"/>
          </a:xfrm>
          <a:prstGeom prst="rect">
            <a:avLst/>
          </a:prstGeom>
          <a:noFill/>
        </p:spPr>
        <p:txBody>
          <a:bodyPr wrap="none" rtlCol="0">
            <a:spAutoFit/>
          </a:bodyPr>
          <a:lstStyle/>
          <a:p>
            <a:r>
              <a:rPr lang="en-US" altLang="zh-CN" sz="2800" dirty="0">
                <a:solidFill>
                  <a:schemeClr val="bg1"/>
                </a:solidFill>
                <a:latin typeface="Arial" panose="020B0604020202020204" pitchFamily="34" charset="0"/>
                <a:ea typeface="黑体" panose="02010609060101010101" pitchFamily="49" charset="-122"/>
                <a:cs typeface="Arial" panose="020B0604020202020204" pitchFamily="34" charset="0"/>
              </a:rPr>
              <a:t>@Fermilab, US</a:t>
            </a:r>
            <a:endParaRPr lang="zh-CN" altLang="en-US" sz="28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pic>
        <p:nvPicPr>
          <p:cNvPr id="31" name="Picture 4" descr="CERN’s particle accelerator starts up after a three-year hiatus - The Verge">
            <a:extLst>
              <a:ext uri="{FF2B5EF4-FFF2-40B4-BE49-F238E27FC236}">
                <a16:creationId xmlns:a16="http://schemas.microsoft.com/office/drawing/2014/main" id="{5587CFE7-026A-818E-1EEB-96A8AFC58E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8" t="-1809" r="22924" b="1809"/>
          <a:stretch>
            <a:fillRect/>
          </a:stretch>
        </p:blipFill>
        <p:spPr bwMode="auto">
          <a:xfrm>
            <a:off x="8683221" y="981205"/>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39E6EBAE-BA06-42E9-8922-94516626CA83}"/>
              </a:ext>
            </a:extLst>
          </p:cNvPr>
          <p:cNvPicPr>
            <a:picLocks noChangeAspect="1"/>
          </p:cNvPicPr>
          <p:nvPr/>
        </p:nvPicPr>
        <p:blipFill rotWithShape="1">
          <a:blip r:embed="rId5"/>
          <a:srcRect l="26050" t="3062" r="8382" b="1876"/>
          <a:stretch>
            <a:fillRect/>
          </a:stretch>
        </p:blipFill>
        <p:spPr>
          <a:xfrm>
            <a:off x="8683221" y="3782731"/>
            <a:ext cx="3360000" cy="2520000"/>
          </a:xfrm>
          <a:prstGeom prst="rect">
            <a:avLst/>
          </a:prstGeom>
        </p:spPr>
      </p:pic>
      <p:pic>
        <p:nvPicPr>
          <p:cNvPr id="33" name="图片 32">
            <a:extLst>
              <a:ext uri="{FF2B5EF4-FFF2-40B4-BE49-F238E27FC236}">
                <a16:creationId xmlns:a16="http://schemas.microsoft.com/office/drawing/2014/main" id="{5D061829-A524-4B52-B08E-7E1F44C347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256" t="429" r="11744" b="24571"/>
          <a:stretch>
            <a:fillRect/>
          </a:stretch>
        </p:blipFill>
        <p:spPr>
          <a:xfrm>
            <a:off x="5208046" y="3782731"/>
            <a:ext cx="3360000" cy="2520000"/>
          </a:xfrm>
          <a:prstGeom prst="rect">
            <a:avLst/>
          </a:prstGeom>
        </p:spPr>
      </p:pic>
      <p:sp>
        <p:nvSpPr>
          <p:cNvPr id="34" name="文本框 33">
            <a:extLst>
              <a:ext uri="{FF2B5EF4-FFF2-40B4-BE49-F238E27FC236}">
                <a16:creationId xmlns:a16="http://schemas.microsoft.com/office/drawing/2014/main" id="{B96F774C-0CFE-3505-93D9-EDE72C88135D}"/>
              </a:ext>
            </a:extLst>
          </p:cNvPr>
          <p:cNvSpPr txBox="1"/>
          <p:nvPr/>
        </p:nvSpPr>
        <p:spPr>
          <a:xfrm>
            <a:off x="7081372" y="3101095"/>
            <a:ext cx="1601849" cy="400110"/>
          </a:xfrm>
          <a:prstGeom prst="rect">
            <a:avLst/>
          </a:prstGeom>
          <a:noFill/>
        </p:spPr>
        <p:txBody>
          <a:bodyPr wrap="square" rtlCol="0">
            <a:spAutoFit/>
          </a:bodyPr>
          <a:lstStyle/>
          <a:p>
            <a:r>
              <a:rPr lang="en-US" altLang="zh-CN" sz="2000" dirty="0">
                <a:solidFill>
                  <a:schemeClr val="bg1"/>
                </a:solidFill>
                <a:latin typeface="Arial" panose="020B0604020202020204" pitchFamily="34" charset="0"/>
                <a:ea typeface="黑体" panose="02010609060101010101" pitchFamily="49" charset="-122"/>
                <a:cs typeface="Arial" panose="020B0604020202020204" pitchFamily="34" charset="0"/>
              </a:rPr>
              <a:t>@Fermilab</a:t>
            </a:r>
            <a:endParaRPr lang="zh-CN" altLang="en-US" sz="20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36" name="文本框 35">
            <a:extLst>
              <a:ext uri="{FF2B5EF4-FFF2-40B4-BE49-F238E27FC236}">
                <a16:creationId xmlns:a16="http://schemas.microsoft.com/office/drawing/2014/main" id="{3B5BC3BE-3155-6CC3-4DD2-518A52CAFD56}"/>
              </a:ext>
            </a:extLst>
          </p:cNvPr>
          <p:cNvSpPr txBox="1"/>
          <p:nvPr/>
        </p:nvSpPr>
        <p:spPr>
          <a:xfrm>
            <a:off x="7411915" y="5884013"/>
            <a:ext cx="6397282" cy="369332"/>
          </a:xfrm>
          <a:prstGeom prst="rect">
            <a:avLst/>
          </a:prstGeom>
          <a:noFill/>
        </p:spPr>
        <p:txBody>
          <a:bodyPr wrap="square">
            <a:spAutoFit/>
          </a:bodyPr>
          <a:lstStyle/>
          <a:p>
            <a:r>
              <a:rPr lang="en-US" altLang="zh-CN" sz="1800" dirty="0">
                <a:solidFill>
                  <a:schemeClr val="bg1"/>
                </a:solidFill>
                <a:latin typeface="Arial" panose="020B0604020202020204" pitchFamily="34" charset="0"/>
                <a:cs typeface="Arial" panose="020B0604020202020204" pitchFamily="34" charset="0"/>
              </a:rPr>
              <a:t>@SHINE</a:t>
            </a:r>
            <a:endParaRPr lang="zh-CN" altLang="en-US" dirty="0"/>
          </a:p>
        </p:txBody>
      </p:sp>
      <p:pic>
        <p:nvPicPr>
          <p:cNvPr id="38" name="图片 37">
            <a:extLst>
              <a:ext uri="{FF2B5EF4-FFF2-40B4-BE49-F238E27FC236}">
                <a16:creationId xmlns:a16="http://schemas.microsoft.com/office/drawing/2014/main" id="{26909CA2-D978-5A53-2720-1B8EB136834D}"/>
              </a:ext>
            </a:extLst>
          </p:cNvPr>
          <p:cNvPicPr>
            <a:picLocks noChangeAspect="1"/>
          </p:cNvPicPr>
          <p:nvPr/>
        </p:nvPicPr>
        <p:blipFill>
          <a:blip r:embed="rId7"/>
          <a:stretch>
            <a:fillRect/>
          </a:stretch>
        </p:blipFill>
        <p:spPr>
          <a:xfrm>
            <a:off x="0" y="942351"/>
            <a:ext cx="5063874" cy="2277099"/>
          </a:xfrm>
          <a:prstGeom prst="rect">
            <a:avLst/>
          </a:prstGeom>
        </p:spPr>
      </p:pic>
      <p:pic>
        <p:nvPicPr>
          <p:cNvPr id="2" name="图片 1">
            <a:extLst>
              <a:ext uri="{FF2B5EF4-FFF2-40B4-BE49-F238E27FC236}">
                <a16:creationId xmlns:a16="http://schemas.microsoft.com/office/drawing/2014/main" id="{E60FDAB9-D906-BF74-FB16-C13F015F150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2" t="9948" r="3787" b="12812"/>
          <a:stretch>
            <a:fillRect/>
          </a:stretch>
        </p:blipFill>
        <p:spPr>
          <a:xfrm>
            <a:off x="200063" y="3501205"/>
            <a:ext cx="4448990" cy="2700000"/>
          </a:xfrm>
          <a:prstGeom prst="rect">
            <a:avLst/>
          </a:prstGeom>
        </p:spPr>
      </p:pic>
      <p:sp>
        <p:nvSpPr>
          <p:cNvPr id="4" name="文本框 3">
            <a:extLst>
              <a:ext uri="{FF2B5EF4-FFF2-40B4-BE49-F238E27FC236}">
                <a16:creationId xmlns:a16="http://schemas.microsoft.com/office/drawing/2014/main" id="{21FBACA3-76B9-E666-3EED-A37261C3ACBA}"/>
              </a:ext>
            </a:extLst>
          </p:cNvPr>
          <p:cNvSpPr txBox="1"/>
          <p:nvPr/>
        </p:nvSpPr>
        <p:spPr>
          <a:xfrm>
            <a:off x="10906674" y="3101095"/>
            <a:ext cx="1601849" cy="400110"/>
          </a:xfrm>
          <a:prstGeom prst="rect">
            <a:avLst/>
          </a:prstGeom>
          <a:noFill/>
        </p:spPr>
        <p:txBody>
          <a:bodyPr wrap="square" rtlCol="0">
            <a:spAutoFit/>
          </a:bodyPr>
          <a:lstStyle/>
          <a:p>
            <a:r>
              <a:rPr lang="en-US" altLang="zh-CN" sz="2000" dirty="0">
                <a:solidFill>
                  <a:schemeClr val="bg1"/>
                </a:solidFill>
                <a:latin typeface="Arial" panose="020B0604020202020204" pitchFamily="34" charset="0"/>
                <a:ea typeface="黑体" panose="02010609060101010101" pitchFamily="49" charset="-122"/>
                <a:cs typeface="Arial" panose="020B0604020202020204" pitchFamily="34" charset="0"/>
              </a:rPr>
              <a:t>@CERN</a:t>
            </a:r>
            <a:endParaRPr lang="zh-CN" altLang="en-US" sz="20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7F073116-4E7A-2A8A-0F1A-FA13846C8952}"/>
              </a:ext>
            </a:extLst>
          </p:cNvPr>
          <p:cNvSpPr txBox="1"/>
          <p:nvPr/>
        </p:nvSpPr>
        <p:spPr>
          <a:xfrm>
            <a:off x="3584417" y="5794317"/>
            <a:ext cx="1601849" cy="400110"/>
          </a:xfrm>
          <a:prstGeom prst="rect">
            <a:avLst/>
          </a:prstGeom>
          <a:noFill/>
        </p:spPr>
        <p:txBody>
          <a:bodyPr wrap="square" rtlCol="0">
            <a:spAutoFit/>
          </a:bodyPr>
          <a:lstStyle/>
          <a:p>
            <a:r>
              <a:rPr lang="en-US" altLang="zh-CN" sz="2000" dirty="0">
                <a:solidFill>
                  <a:schemeClr val="bg1"/>
                </a:solidFill>
                <a:latin typeface="Arial" panose="020B0604020202020204" pitchFamily="34" charset="0"/>
                <a:ea typeface="黑体" panose="02010609060101010101" pitchFamily="49" charset="-122"/>
                <a:cs typeface="Arial" panose="020B0604020202020204" pitchFamily="34" charset="0"/>
              </a:rPr>
              <a:t>@SARI</a:t>
            </a:r>
            <a:endParaRPr lang="zh-CN" altLang="en-US" sz="20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sp>
        <p:nvSpPr>
          <p:cNvPr id="6" name="标题 1">
            <a:extLst>
              <a:ext uri="{FF2B5EF4-FFF2-40B4-BE49-F238E27FC236}">
                <a16:creationId xmlns:a16="http://schemas.microsoft.com/office/drawing/2014/main" id="{1B5803B4-A8C0-416F-7FB7-55C4A0D94B09}"/>
              </a:ext>
            </a:extLst>
          </p:cNvPr>
          <p:cNvSpPr txBox="1">
            <a:spLocks/>
          </p:cNvSpPr>
          <p:nvPr/>
        </p:nvSpPr>
        <p:spPr>
          <a:xfrm>
            <a:off x="7081372" y="6160525"/>
            <a:ext cx="10515600" cy="847463"/>
          </a:xfrm>
        </p:spPr>
        <p:txBody>
          <a:bodyPr vert="horz" lIns="91440" tIns="45720" rIns="91440" bIns="45720" rtlCol="0" anchor="ctr">
            <a:normAutofit/>
          </a:bodyPr>
          <a:lstStyle>
            <a:lvl1pPr marL="914400" indent="-914400" algn="l" rtl="0" eaLnBrk="0" fontAlgn="base" hangingPunct="0">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2pPr>
            <a:lvl3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3pPr>
            <a:lvl4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4pPr>
            <a:lvl5pPr marL="914400" indent="-914400" algn="l" rtl="0" eaLnBrk="0" fontAlgn="base" hangingPunct="0">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6pPr>
            <a:lvl7pPr marL="18288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7pPr>
            <a:lvl8pPr marL="22860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8pPr>
            <a:lvl9pPr marL="2743200" indent="-914400" algn="l" rtl="0" fontAlgn="base">
              <a:lnSpc>
                <a:spcPct val="90000"/>
              </a:lnSpc>
              <a:spcBef>
                <a:spcPct val="0"/>
              </a:spcBef>
              <a:spcAft>
                <a:spcPct val="0"/>
              </a:spcAft>
              <a:defRPr sz="4400">
                <a:solidFill>
                  <a:schemeClr val="tx1"/>
                </a:solidFill>
                <a:latin typeface="Calibri Light" pitchFamily="34" charset="0"/>
                <a:ea typeface="Adobe 黑体 Std R" pitchFamily="34" charset="-122"/>
                <a:sym typeface="Calibri Light" pitchFamily="34" charset="0"/>
              </a:defRPr>
            </a:lvl9pPr>
          </a:lstStyle>
          <a:p>
            <a:r>
              <a:rPr lang="en-US" altLang="zh-CN" sz="2400" b="1" kern="0" dirty="0">
                <a:solidFill>
                  <a:srgbClr val="C00000"/>
                </a:solidFill>
                <a:latin typeface="Arial" panose="020B0604020202020204" pitchFamily="34" charset="0"/>
                <a:ea typeface="黑体" panose="02010609060101010101" pitchFamily="49" charset="-122"/>
                <a:cs typeface="Arial" panose="020B0604020202020204" pitchFamily="34" charset="0"/>
              </a:rPr>
              <a:t>SRF cavity matters.</a:t>
            </a:r>
            <a:endParaRPr lang="zh-CN" altLang="en-US" sz="2400" b="1" kern="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7" name="文本框 6">
            <a:extLst>
              <a:ext uri="{FF2B5EF4-FFF2-40B4-BE49-F238E27FC236}">
                <a16:creationId xmlns:a16="http://schemas.microsoft.com/office/drawing/2014/main" id="{82505861-ACD7-A425-EB90-6AF9706D0AA0}"/>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62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D50F4D3-09B8-EB57-2868-5AC83E8B73D8}"/>
              </a:ext>
            </a:extLst>
          </p:cNvPr>
          <p:cNvSpPr>
            <a:spLocks noGrp="1"/>
          </p:cNvSpPr>
          <p:nvPr>
            <p:ph type="sldNum" sz="quarter" idx="12"/>
          </p:nvPr>
        </p:nvSpPr>
        <p:spPr/>
        <p:txBody>
          <a:bodyPr/>
          <a:lstStyle/>
          <a:p>
            <a:pPr>
              <a:defRPr/>
            </a:pPr>
            <a:fld id="{A1321B50-2D59-428D-B297-BBE378F191FD}" type="slidenum">
              <a:rPr lang="zh-CN" altLang="en-US" smtClean="0"/>
              <a:pPr>
                <a:defRPr/>
              </a:pPr>
              <a:t>3</a:t>
            </a:fld>
            <a:endParaRPr lang="zh-CN" altLang="en-US" sz="3600"/>
          </a:p>
        </p:txBody>
      </p:sp>
      <p:grpSp>
        <p:nvGrpSpPr>
          <p:cNvPr id="13" name="组合 12">
            <a:extLst>
              <a:ext uri="{FF2B5EF4-FFF2-40B4-BE49-F238E27FC236}">
                <a16:creationId xmlns:a16="http://schemas.microsoft.com/office/drawing/2014/main" id="{C2FDC670-BA43-2739-12D9-8DA333E24D04}"/>
              </a:ext>
            </a:extLst>
          </p:cNvPr>
          <p:cNvGrpSpPr/>
          <p:nvPr/>
        </p:nvGrpSpPr>
        <p:grpSpPr>
          <a:xfrm>
            <a:off x="930148" y="1110772"/>
            <a:ext cx="10733892" cy="4021253"/>
            <a:chOff x="1554686" y="1077746"/>
            <a:chExt cx="9275784" cy="3266776"/>
          </a:xfrm>
        </p:grpSpPr>
        <p:pic>
          <p:nvPicPr>
            <p:cNvPr id="8" name="图片 7">
              <a:extLst>
                <a:ext uri="{FF2B5EF4-FFF2-40B4-BE49-F238E27FC236}">
                  <a16:creationId xmlns:a16="http://schemas.microsoft.com/office/drawing/2014/main" id="{C9A205C7-A05B-9604-E1CF-417663964B8B}"/>
                </a:ext>
              </a:extLst>
            </p:cNvPr>
            <p:cNvPicPr>
              <a:picLocks noChangeAspect="1"/>
            </p:cNvPicPr>
            <p:nvPr/>
          </p:nvPicPr>
          <p:blipFill>
            <a:blip r:embed="rId3"/>
            <a:stretch>
              <a:fillRect/>
            </a:stretch>
          </p:blipFill>
          <p:spPr>
            <a:xfrm>
              <a:off x="1554686" y="1077746"/>
              <a:ext cx="9275784" cy="3266776"/>
            </a:xfrm>
            <a:prstGeom prst="rect">
              <a:avLst/>
            </a:prstGeom>
          </p:spPr>
        </p:pic>
        <p:sp>
          <p:nvSpPr>
            <p:cNvPr id="10" name="文本框 9">
              <a:extLst>
                <a:ext uri="{FF2B5EF4-FFF2-40B4-BE49-F238E27FC236}">
                  <a16:creationId xmlns:a16="http://schemas.microsoft.com/office/drawing/2014/main" id="{206417AB-8020-0CC0-A4A0-A72616E25942}"/>
                </a:ext>
              </a:extLst>
            </p:cNvPr>
            <p:cNvSpPr txBox="1"/>
            <p:nvPr/>
          </p:nvSpPr>
          <p:spPr>
            <a:xfrm flipH="1">
              <a:off x="6871432" y="2667820"/>
              <a:ext cx="1192531" cy="425052"/>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Cu</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076B6078-6FF2-9358-630F-834FDF849D65}"/>
                </a:ext>
              </a:extLst>
            </p:cNvPr>
            <p:cNvSpPr txBox="1"/>
            <p:nvPr/>
          </p:nvSpPr>
          <p:spPr>
            <a:xfrm flipH="1">
              <a:off x="3811269" y="2489764"/>
              <a:ext cx="1192531" cy="425052"/>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Nb</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DF60F445-AC16-97EF-A953-A9FA26316BF0}"/>
                </a:ext>
              </a:extLst>
            </p:cNvPr>
            <p:cNvSpPr txBox="1"/>
            <p:nvPr/>
          </p:nvSpPr>
          <p:spPr>
            <a:xfrm flipH="1">
              <a:off x="6524388" y="1807207"/>
              <a:ext cx="1638369" cy="425052"/>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Nb </a:t>
              </a:r>
              <a:r>
                <a:rPr lang="en-US" altLang="zh-CN" sz="2800" dirty="0">
                  <a:solidFill>
                    <a:schemeClr val="bg1"/>
                  </a:solidFill>
                  <a:latin typeface="Arial" panose="020B0604020202020204" pitchFamily="34" charset="0"/>
                  <a:ea typeface="黑体" panose="02010609060101010101" pitchFamily="49" charset="-122"/>
                  <a:cs typeface="Arial" panose="020B0604020202020204" pitchFamily="34" charset="0"/>
                </a:rPr>
                <a:t>film</a:t>
              </a:r>
              <a:endParaRPr lang="zh-CN" altLang="en-US" sz="2800"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grpSp>
      <p:sp>
        <p:nvSpPr>
          <p:cNvPr id="14" name="TextBox 3">
            <a:extLst>
              <a:ext uri="{FF2B5EF4-FFF2-40B4-BE49-F238E27FC236}">
                <a16:creationId xmlns:a16="http://schemas.microsoft.com/office/drawing/2014/main" id="{6114EB0F-D58B-4D94-9C57-1FCA3990428F}"/>
              </a:ext>
            </a:extLst>
          </p:cNvPr>
          <p:cNvSpPr txBox="1"/>
          <p:nvPr/>
        </p:nvSpPr>
        <p:spPr>
          <a:xfrm flipH="1">
            <a:off x="73025" y="705521"/>
            <a:ext cx="11988800" cy="400110"/>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Developing of next-generation niobium-film cavity technology</a:t>
            </a:r>
            <a:endParaRPr lang="en-US" altLang="zh-CN" sz="2000" b="1" dirty="0">
              <a:solidFill>
                <a:srgbClr val="C00000"/>
              </a:solidFill>
              <a:latin typeface="黑体" panose="02010609060101010101" pitchFamily="49" charset="-122"/>
              <a:ea typeface="黑体" panose="02010609060101010101" pitchFamily="49" charset="-122"/>
            </a:endParaRPr>
          </a:p>
        </p:txBody>
      </p:sp>
      <p:sp>
        <p:nvSpPr>
          <p:cNvPr id="15" name="文本框 14">
            <a:extLst>
              <a:ext uri="{FF2B5EF4-FFF2-40B4-BE49-F238E27FC236}">
                <a16:creationId xmlns:a16="http://schemas.microsoft.com/office/drawing/2014/main" id="{6A27662E-52BC-4452-82EC-CBEE09332309}"/>
              </a:ext>
            </a:extLst>
          </p:cNvPr>
          <p:cNvSpPr txBox="1"/>
          <p:nvPr/>
        </p:nvSpPr>
        <p:spPr>
          <a:xfrm>
            <a:off x="0" y="-50490"/>
            <a:ext cx="11315700" cy="646331"/>
          </a:xfrm>
          <a:prstGeom prst="rect">
            <a:avLst/>
          </a:prstGeom>
          <a:noFill/>
        </p:spPr>
        <p:txBody>
          <a:bodyPr wrap="square">
            <a:spAutoFit/>
          </a:bodyPr>
          <a:lstStyle/>
          <a:p>
            <a:r>
              <a:rPr lang="en-US" altLang="zh-CN" sz="3600" dirty="0">
                <a:solidFill>
                  <a:schemeClr val="bg1"/>
                </a:solidFill>
                <a:latin typeface="Arial" panose="020B0604020202020204" pitchFamily="34" charset="0"/>
                <a:cs typeface="Arial" panose="020B0604020202020204" pitchFamily="34" charset="0"/>
              </a:rPr>
              <a:t>Superconducting niobium film accelerating cavity</a:t>
            </a:r>
            <a:endParaRPr lang="zh-CN" altLang="en-US" sz="3600" dirty="0">
              <a:solidFill>
                <a:schemeClr val="bg1"/>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090CB52-B12F-4831-99AD-4DE25246B910}"/>
              </a:ext>
            </a:extLst>
          </p:cNvPr>
          <p:cNvSpPr txBox="1"/>
          <p:nvPr/>
        </p:nvSpPr>
        <p:spPr>
          <a:xfrm>
            <a:off x="2706764" y="5436016"/>
            <a:ext cx="2505631" cy="338554"/>
          </a:xfrm>
          <a:prstGeom prst="rect">
            <a:avLst/>
          </a:prstGeom>
          <a:noFill/>
        </p:spPr>
        <p:txBody>
          <a:bodyPr wrap="square">
            <a:spAutoFit/>
          </a:bodyPr>
          <a:lstStyle/>
          <a:p>
            <a:r>
              <a:rPr lang="en-US" altLang="zh-CN" sz="1600" b="1" dirty="0">
                <a:latin typeface="Arial" panose="020B0604020202020204" pitchFamily="34" charset="0"/>
                <a:cs typeface="Arial" panose="020B0604020202020204" pitchFamily="34" charset="0"/>
              </a:rPr>
              <a:t>Poor Thermal Stability</a:t>
            </a:r>
            <a:endParaRPr lang="zh-CN" altLang="en-US" sz="1600" b="1"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8B52C19E-E91C-4486-92A3-CBB81749C2E2}"/>
              </a:ext>
            </a:extLst>
          </p:cNvPr>
          <p:cNvSpPr txBox="1"/>
          <p:nvPr/>
        </p:nvSpPr>
        <p:spPr>
          <a:xfrm>
            <a:off x="1952306" y="5737979"/>
            <a:ext cx="4245294" cy="338554"/>
          </a:xfrm>
          <a:prstGeom prst="rect">
            <a:avLst/>
          </a:prstGeom>
          <a:noFill/>
        </p:spPr>
        <p:txBody>
          <a:bodyPr wrap="square">
            <a:spAutoFit/>
          </a:bodyPr>
          <a:lstStyle/>
          <a:p>
            <a:r>
              <a:rPr lang="en-US" altLang="zh-CN" sz="1600" b="1" dirty="0">
                <a:latin typeface="Arial" panose="020B0604020202020204" pitchFamily="34" charset="0"/>
                <a:cs typeface="Arial" panose="020B0604020202020204" pitchFamily="34" charset="0"/>
              </a:rPr>
              <a:t>Stringent Processing Requirements</a:t>
            </a:r>
            <a:endParaRPr lang="zh-CN" altLang="en-US" sz="1600" b="1"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754B5D4-72F0-46EC-B75B-12DD06609B78}"/>
              </a:ext>
            </a:extLst>
          </p:cNvPr>
          <p:cNvSpPr txBox="1"/>
          <p:nvPr/>
        </p:nvSpPr>
        <p:spPr>
          <a:xfrm>
            <a:off x="1867612" y="6039942"/>
            <a:ext cx="4228388" cy="338554"/>
          </a:xfrm>
          <a:prstGeom prst="rect">
            <a:avLst/>
          </a:prstGeom>
          <a:noFill/>
        </p:spPr>
        <p:txBody>
          <a:bodyPr wrap="square">
            <a:spAutoFit/>
          </a:bodyPr>
          <a:lstStyle/>
          <a:p>
            <a:r>
              <a:rPr lang="en-US" altLang="zh-CN" sz="1600" b="1" i="0" dirty="0">
                <a:solidFill>
                  <a:srgbClr val="0F1115"/>
                </a:solidFill>
                <a:effectLst/>
                <a:latin typeface="Arial" panose="020B0604020202020204" pitchFamily="34" charset="0"/>
                <a:cs typeface="Arial" panose="020B0604020202020204" pitchFamily="34" charset="0"/>
              </a:rPr>
              <a:t>Exceptionally High Operational Costs</a:t>
            </a:r>
            <a:endParaRPr lang="zh-CN" altLang="en-US" sz="1600"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C842C398-78D4-4B12-AAFF-8A29BEFAC869}"/>
              </a:ext>
            </a:extLst>
          </p:cNvPr>
          <p:cNvSpPr txBox="1"/>
          <p:nvPr/>
        </p:nvSpPr>
        <p:spPr>
          <a:xfrm>
            <a:off x="527960" y="4912772"/>
            <a:ext cx="6527800" cy="461665"/>
          </a:xfrm>
          <a:prstGeom prst="rect">
            <a:avLst/>
          </a:prstGeom>
          <a:noFill/>
        </p:spPr>
        <p:txBody>
          <a:bodyPr wrap="square">
            <a:spAutoFit/>
          </a:bodyPr>
          <a:lstStyle/>
          <a:p>
            <a:pPr algn="ctr"/>
            <a:r>
              <a:rPr lang="en-US" altLang="zh-CN" sz="2400" dirty="0">
                <a:highlight>
                  <a:srgbClr val="FFFF00"/>
                </a:highlight>
                <a:latin typeface="Arial" panose="020B0604020202020204" pitchFamily="34" charset="0"/>
                <a:cs typeface="Arial" panose="020B0604020202020204" pitchFamily="34" charset="0"/>
              </a:rPr>
              <a:t>Challenges</a:t>
            </a:r>
            <a:endParaRPr lang="zh-CN" altLang="en-US" sz="2400" dirty="0">
              <a:highlight>
                <a:srgbClr val="FFFF00"/>
              </a:highlight>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666091C9-88D9-4024-87CB-D900F423C3DA}"/>
              </a:ext>
            </a:extLst>
          </p:cNvPr>
          <p:cNvSpPr txBox="1"/>
          <p:nvPr/>
        </p:nvSpPr>
        <p:spPr>
          <a:xfrm>
            <a:off x="4578590" y="4920686"/>
            <a:ext cx="6527800" cy="461665"/>
          </a:xfrm>
          <a:prstGeom prst="rect">
            <a:avLst/>
          </a:prstGeom>
          <a:noFill/>
        </p:spPr>
        <p:txBody>
          <a:bodyPr wrap="square">
            <a:spAutoFit/>
          </a:bodyPr>
          <a:lstStyle/>
          <a:p>
            <a:pPr algn="ctr"/>
            <a:r>
              <a:rPr lang="en-US" altLang="zh-CN" sz="2400" dirty="0">
                <a:highlight>
                  <a:srgbClr val="FFFF00"/>
                </a:highlight>
                <a:latin typeface="Arial" panose="020B0604020202020204" pitchFamily="34" charset="0"/>
                <a:cs typeface="Arial" panose="020B0604020202020204" pitchFamily="34" charset="0"/>
              </a:rPr>
              <a:t>Advantages</a:t>
            </a:r>
            <a:endParaRPr lang="zh-CN" altLang="en-US" sz="2400" dirty="0">
              <a:highlight>
                <a:srgbClr val="FFFF00"/>
              </a:highlight>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A7039BC4-B3E1-47E9-9D6C-3F5C93B19295}"/>
              </a:ext>
            </a:extLst>
          </p:cNvPr>
          <p:cNvSpPr txBox="1"/>
          <p:nvPr/>
        </p:nvSpPr>
        <p:spPr>
          <a:xfrm>
            <a:off x="6434061" y="5447277"/>
            <a:ext cx="3734508" cy="338554"/>
          </a:xfrm>
          <a:prstGeom prst="rect">
            <a:avLst/>
          </a:prstGeom>
          <a:noFill/>
        </p:spPr>
        <p:txBody>
          <a:bodyPr wrap="square">
            <a:spAutoFit/>
          </a:bodyPr>
          <a:lstStyle/>
          <a:p>
            <a:r>
              <a:rPr lang="en-US" altLang="zh-CN" sz="1600" b="1" dirty="0">
                <a:latin typeface="Arial" panose="020B0604020202020204" pitchFamily="34" charset="0"/>
                <a:cs typeface="Arial" panose="020B0604020202020204" pitchFamily="34" charset="0"/>
              </a:rPr>
              <a:t>Superior Thermal Stability</a:t>
            </a:r>
            <a:endParaRPr lang="zh-CN" altLang="en-US" sz="1600" b="1"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5C0A2BCD-43DC-40A1-BC8C-7181C6BB942F}"/>
              </a:ext>
            </a:extLst>
          </p:cNvPr>
          <p:cNvSpPr txBox="1"/>
          <p:nvPr/>
        </p:nvSpPr>
        <p:spPr>
          <a:xfrm>
            <a:off x="6297094" y="5731978"/>
            <a:ext cx="3875087" cy="338554"/>
          </a:xfrm>
          <a:prstGeom prst="rect">
            <a:avLst/>
          </a:prstGeom>
          <a:noFill/>
        </p:spPr>
        <p:txBody>
          <a:bodyPr wrap="square">
            <a:spAutoFit/>
          </a:bodyPr>
          <a:lstStyle/>
          <a:p>
            <a:r>
              <a:rPr lang="en-US" altLang="zh-CN" sz="1600" b="1" i="0" dirty="0">
                <a:solidFill>
                  <a:srgbClr val="0F1115"/>
                </a:solidFill>
                <a:effectLst/>
                <a:latin typeface="Arial" panose="020B0604020202020204" pitchFamily="34" charset="0"/>
                <a:cs typeface="Arial" panose="020B0604020202020204" pitchFamily="34" charset="0"/>
              </a:rPr>
              <a:t>Higher Operating Temperature</a:t>
            </a:r>
            <a:endParaRPr lang="zh-CN" altLang="en-US" sz="16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7E442D44-4080-4B20-A4E3-5F3AF3B4F236}"/>
              </a:ext>
            </a:extLst>
          </p:cNvPr>
          <p:cNvSpPr txBox="1"/>
          <p:nvPr/>
        </p:nvSpPr>
        <p:spPr>
          <a:xfrm>
            <a:off x="6449301" y="6039942"/>
            <a:ext cx="3875087" cy="338554"/>
          </a:xfrm>
          <a:prstGeom prst="rect">
            <a:avLst/>
          </a:prstGeom>
          <a:noFill/>
        </p:spPr>
        <p:txBody>
          <a:bodyPr wrap="square">
            <a:spAutoFit/>
          </a:bodyPr>
          <a:lstStyle/>
          <a:p>
            <a:r>
              <a:rPr lang="en-US" altLang="zh-CN" sz="1600" b="1" i="0" dirty="0">
                <a:solidFill>
                  <a:srgbClr val="0F1115"/>
                </a:solidFill>
                <a:effectLst/>
                <a:latin typeface="Arial" panose="020B0604020202020204" pitchFamily="34" charset="0"/>
                <a:cs typeface="Arial" panose="020B0604020202020204" pitchFamily="34" charset="0"/>
              </a:rPr>
              <a:t>Significant Cost Efficiency</a:t>
            </a:r>
            <a:endParaRPr lang="zh-CN" altLang="en-US" sz="1600"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154A941F-0423-124C-3392-3BB98A4B1518}"/>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06689C8A-E9C5-76EE-5029-B4B53A8B2658}"/>
              </a:ext>
            </a:extLst>
          </p:cNvPr>
          <p:cNvSpPr txBox="1"/>
          <p:nvPr/>
        </p:nvSpPr>
        <p:spPr>
          <a:xfrm>
            <a:off x="6297094" y="6519156"/>
            <a:ext cx="6715124" cy="369332"/>
          </a:xfrm>
          <a:prstGeom prst="rect">
            <a:avLst/>
          </a:prstGeom>
          <a:noFill/>
        </p:spPr>
        <p:txBody>
          <a:bodyPr wrap="square">
            <a:spAutoFit/>
          </a:bodyPr>
          <a:lstStyle/>
          <a:p>
            <a:r>
              <a:rPr lang="en-US" altLang="zh-CN" dirty="0"/>
              <a:t>	</a:t>
            </a:r>
            <a:r>
              <a:rPr lang="en-US" altLang="zh-CN" sz="1200" dirty="0">
                <a:latin typeface="Arial" panose="020B0604020202020204" pitchFamily="34" charset="0"/>
                <a:cs typeface="Arial" panose="020B0604020202020204" pitchFamily="34" charset="0"/>
              </a:rPr>
              <a:t>A.-.M. Valente Feliciano </a:t>
            </a:r>
            <a:r>
              <a:rPr lang="en-US" altLang="zh-CN" sz="1200" i="1" dirty="0">
                <a:latin typeface="Arial" panose="020B0604020202020204" pitchFamily="34" charset="0"/>
                <a:cs typeface="Arial" panose="020B0604020202020204" pitchFamily="34" charset="0"/>
              </a:rPr>
              <a:t>et al</a:t>
            </a:r>
            <a:r>
              <a:rPr lang="en-US" altLang="zh-CN" sz="1200" dirty="0">
                <a:latin typeface="Arial" panose="020B0604020202020204" pitchFamily="34" charset="0"/>
                <a:cs typeface="Arial" panose="020B0604020202020204" pitchFamily="34" charset="0"/>
              </a:rPr>
              <a:t> . arXiv:2204.02536</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67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a:extLst>
              <a:ext uri="{FF2B5EF4-FFF2-40B4-BE49-F238E27FC236}">
                <a16:creationId xmlns:a16="http://schemas.microsoft.com/office/drawing/2014/main" id="{2C151694-6C2D-4BBC-9A50-12B0394E6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24" r="65272"/>
          <a:stretch>
            <a:fillRect/>
          </a:stretch>
        </p:blipFill>
        <p:spPr bwMode="auto">
          <a:xfrm>
            <a:off x="2396706" y="1596944"/>
            <a:ext cx="3186272" cy="405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23CBE965-AA01-458D-93CE-C52394EF3BDE}"/>
              </a:ext>
            </a:extLst>
          </p:cNvPr>
          <p:cNvSpPr>
            <a:spLocks noGrp="1"/>
          </p:cNvSpPr>
          <p:nvPr>
            <p:ph type="title" idx="4294967295"/>
          </p:nvPr>
        </p:nvSpPr>
        <p:spPr>
          <a:xfrm>
            <a:off x="0" y="34848"/>
            <a:ext cx="11632037" cy="896397"/>
          </a:xfrm>
          <a:prstGeom prst="rect">
            <a:avLst/>
          </a:prstGeom>
        </p:spPr>
        <p:txBody>
          <a:bodyPr>
            <a:noAutofit/>
          </a:bodyPr>
          <a:lstStyle/>
          <a:p>
            <a:pPr algn="l"/>
            <a:r>
              <a:rPr lang="en-US" altLang="zh-CN" sz="3600" b="1" dirty="0">
                <a:solidFill>
                  <a:schemeClr val="bg1"/>
                </a:solidFill>
                <a:latin typeface="Arial" panose="020B0604020202020204" pitchFamily="34" charset="0"/>
                <a:ea typeface="黑体" panose="02010609060101010101" pitchFamily="49" charset="-122"/>
                <a:cs typeface="Arial" panose="020B0604020202020204" pitchFamily="34" charset="0"/>
              </a:rPr>
              <a:t>Research Developments thin-film technique</a:t>
            </a:r>
            <a:endParaRPr lang="zh-CN" altLang="en-US" sz="3600" b="1" dirty="0">
              <a:solidFill>
                <a:schemeClr val="bg1"/>
              </a:solidFill>
              <a:latin typeface="Arial" panose="020B0604020202020204" pitchFamily="34" charset="0"/>
              <a:ea typeface="黑体" panose="02010609060101010101" pitchFamily="49" charset="-122"/>
              <a:cs typeface="Arial" panose="020B0604020202020204" pitchFamily="34" charset="0"/>
            </a:endParaRPr>
          </a:p>
        </p:txBody>
      </p:sp>
      <p:pic>
        <p:nvPicPr>
          <p:cNvPr id="5" name="图片 4">
            <a:extLst>
              <a:ext uri="{FF2B5EF4-FFF2-40B4-BE49-F238E27FC236}">
                <a16:creationId xmlns:a16="http://schemas.microsoft.com/office/drawing/2014/main" id="{5F4A803B-338A-4EFE-A091-7F6A63BD1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44" y="1607088"/>
            <a:ext cx="2236262" cy="3983108"/>
          </a:xfrm>
          <a:prstGeom prst="rect">
            <a:avLst/>
          </a:prstGeom>
        </p:spPr>
      </p:pic>
      <p:sp>
        <p:nvSpPr>
          <p:cNvPr id="14" name="矩形 13">
            <a:extLst>
              <a:ext uri="{FF2B5EF4-FFF2-40B4-BE49-F238E27FC236}">
                <a16:creationId xmlns:a16="http://schemas.microsoft.com/office/drawing/2014/main" id="{4BCA08E2-7BFB-48F8-9CCE-A8460FC360B2}"/>
              </a:ext>
            </a:extLst>
          </p:cNvPr>
          <p:cNvSpPr/>
          <p:nvPr/>
        </p:nvSpPr>
        <p:spPr>
          <a:xfrm>
            <a:off x="107473" y="1614515"/>
            <a:ext cx="2711150" cy="369332"/>
          </a:xfrm>
          <a:prstGeom prst="rect">
            <a:avLst/>
          </a:prstGeom>
        </p:spPr>
        <p:txBody>
          <a:bodyPr wrap="square">
            <a:spAutoFit/>
          </a:bodyPr>
          <a:lstStyle/>
          <a:p>
            <a:r>
              <a:rPr lang="en-US" altLang="zh-CN" b="1" dirty="0">
                <a:solidFill>
                  <a:schemeClr val="accent4"/>
                </a:solidFill>
                <a:latin typeface="Arial" panose="020B0604020202020204" pitchFamily="34" charset="0"/>
                <a:ea typeface="黑体" panose="02010609060101010101" pitchFamily="49" charset="-122"/>
                <a:cs typeface="Arial" panose="020B0604020202020204" pitchFamily="34" charset="0"/>
              </a:rPr>
              <a:t>@CERN</a:t>
            </a:r>
          </a:p>
        </p:txBody>
      </p:sp>
      <p:sp>
        <p:nvSpPr>
          <p:cNvPr id="3" name="灯片编号占位符 2">
            <a:extLst>
              <a:ext uri="{FF2B5EF4-FFF2-40B4-BE49-F238E27FC236}">
                <a16:creationId xmlns:a16="http://schemas.microsoft.com/office/drawing/2014/main" id="{2D71E1D1-B821-1A5F-F549-181867C5C763}"/>
              </a:ext>
            </a:extLst>
          </p:cNvPr>
          <p:cNvSpPr>
            <a:spLocks noGrp="1"/>
          </p:cNvSpPr>
          <p:nvPr>
            <p:ph type="sldNum" sz="quarter" idx="12"/>
          </p:nvPr>
        </p:nvSpPr>
        <p:spPr>
          <a:xfrm>
            <a:off x="9448800" y="6474753"/>
            <a:ext cx="2743200" cy="365125"/>
          </a:xfrm>
        </p:spPr>
        <p:txBody>
          <a:bodyPr/>
          <a:lstStyle/>
          <a:p>
            <a:pPr>
              <a:defRPr/>
            </a:pPr>
            <a:fld id="{A1321B50-2D59-428D-B297-BBE378F191FD}" type="slidenum">
              <a:rPr lang="zh-CN" altLang="en-US" smtClean="0">
                <a:latin typeface="Arial" panose="020B0604020202020204" pitchFamily="34" charset="0"/>
                <a:cs typeface="Arial" panose="020B0604020202020204" pitchFamily="34" charset="0"/>
              </a:rPr>
              <a:pPr>
                <a:defRPr/>
              </a:pPr>
              <a:t>4</a:t>
            </a:fld>
            <a:endParaRPr lang="zh-CN" altLang="en-US" sz="36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61C94F5B-CF88-410E-BBF0-55781DD05292}"/>
              </a:ext>
            </a:extLst>
          </p:cNvPr>
          <p:cNvSpPr txBox="1"/>
          <p:nvPr/>
        </p:nvSpPr>
        <p:spPr>
          <a:xfrm>
            <a:off x="2397" y="701948"/>
            <a:ext cx="9309713" cy="461665"/>
          </a:xfrm>
          <a:prstGeom prst="rect">
            <a:avLst/>
          </a:prstGeom>
          <a:noFill/>
        </p:spPr>
        <p:txBody>
          <a:bodyPr wrap="square">
            <a:spAutoFit/>
          </a:bodyPr>
          <a:lstStyle/>
          <a:p>
            <a:r>
              <a:rPr lang="en-US" altLang="zh-CN" sz="2400" b="1" i="0" dirty="0">
                <a:solidFill>
                  <a:srgbClr val="C00000"/>
                </a:solidFill>
                <a:effectLst/>
                <a:latin typeface="Arial" panose="020B0604020202020204" pitchFamily="34" charset="0"/>
                <a:cs typeface="Arial" panose="020B0604020202020204" pitchFamily="34" charset="0"/>
              </a:rPr>
              <a:t>High-energy pulsed magnetron sputtering technique </a:t>
            </a:r>
            <a:r>
              <a:rPr lang="en-US" altLang="zh-CN" sz="2400" b="1" dirty="0">
                <a:solidFill>
                  <a:srgbClr val="C00000"/>
                </a:solidFill>
                <a:latin typeface="Arial" panose="020B0604020202020204" pitchFamily="34" charset="0"/>
                <a:cs typeface="Arial" panose="020B0604020202020204" pitchFamily="34" charset="0"/>
              </a:rPr>
              <a:t>(HiPIMS)</a:t>
            </a:r>
            <a:endParaRPr lang="zh-CN" altLang="en-US" sz="2400" dirty="0">
              <a:solidFill>
                <a:srgbClr val="C00000"/>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E831AC48-11A6-4C2E-A871-89AD6E9B6E6C}"/>
              </a:ext>
            </a:extLst>
          </p:cNvPr>
          <p:cNvSpPr/>
          <p:nvPr/>
        </p:nvSpPr>
        <p:spPr>
          <a:xfrm>
            <a:off x="970613" y="5906650"/>
            <a:ext cx="11475280" cy="461665"/>
          </a:xfrm>
          <a:prstGeom prst="rect">
            <a:avLst/>
          </a:prstGeom>
        </p:spPr>
        <p:txBody>
          <a:bodyPr wrap="square">
            <a:spAutoFit/>
          </a:bodyPr>
          <a:lstStyle/>
          <a:p>
            <a:pPr algn="l"/>
            <a:r>
              <a:rPr lang="en-US" altLang="zh-CN" sz="2400" b="1" dirty="0">
                <a:solidFill>
                  <a:srgbClr val="C00000"/>
                </a:solidFill>
                <a:latin typeface="Arial" panose="020B0604020202020204" pitchFamily="34" charset="0"/>
                <a:cs typeface="Arial" panose="020B0604020202020204" pitchFamily="34" charset="0"/>
              </a:rPr>
              <a:t>U</a:t>
            </a:r>
            <a:r>
              <a:rPr lang="en-US" altLang="zh-CN" sz="2400" b="1" i="0" dirty="0">
                <a:solidFill>
                  <a:srgbClr val="C00000"/>
                </a:solidFill>
                <a:effectLst/>
                <a:latin typeface="Arial" panose="020B0604020202020204" pitchFamily="34" charset="0"/>
                <a:cs typeface="Arial" panose="020B0604020202020204" pitchFamily="34" charset="0"/>
              </a:rPr>
              <a:t>niform film thickness and delamination</a:t>
            </a:r>
            <a:r>
              <a:rPr lang="en-US" altLang="zh-CN" sz="2400" b="1" dirty="0">
                <a:solidFill>
                  <a:srgbClr val="C00000"/>
                </a:solidFill>
                <a:latin typeface="Arial" panose="020B0604020202020204" pitchFamily="34" charset="0"/>
                <a:cs typeface="Arial" panose="020B0604020202020204" pitchFamily="34" charset="0"/>
              </a:rPr>
              <a:t> are challenging.</a:t>
            </a:r>
            <a:endParaRPr lang="en-US" altLang="zh-CN" sz="2400" b="1" i="0" dirty="0">
              <a:solidFill>
                <a:srgbClr val="C00000"/>
              </a:solidFill>
              <a:effectLst/>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6C648143-C62D-491C-B238-C7D3D6928ACE}"/>
              </a:ext>
            </a:extLst>
          </p:cNvPr>
          <p:cNvSpPr txBox="1"/>
          <p:nvPr/>
        </p:nvSpPr>
        <p:spPr>
          <a:xfrm>
            <a:off x="2396706" y="1614515"/>
            <a:ext cx="1674497" cy="369332"/>
          </a:xfrm>
          <a:prstGeom prst="rect">
            <a:avLst/>
          </a:prstGeom>
          <a:noFill/>
        </p:spPr>
        <p:txBody>
          <a:bodyPr wrap="none" rtlCol="0">
            <a:spAutoFit/>
          </a:bodyPr>
          <a:lstStyle/>
          <a:p>
            <a:r>
              <a:rPr lang="en-US" altLang="zh-CN" b="1" dirty="0">
                <a:solidFill>
                  <a:schemeClr val="accent4"/>
                </a:solidFill>
                <a:latin typeface="Arial" panose="020B0604020202020204" pitchFamily="34" charset="0"/>
                <a:ea typeface="黑体" panose="02010609060101010101" pitchFamily="49" charset="-122"/>
                <a:cs typeface="Arial" panose="020B0604020202020204" pitchFamily="34" charset="0"/>
              </a:rPr>
              <a:t>@IHEP</a:t>
            </a:r>
            <a:r>
              <a:rPr lang="zh-CN" altLang="en-US" b="1" dirty="0">
                <a:solidFill>
                  <a:schemeClr val="accent4"/>
                </a:solidFill>
                <a:latin typeface="Arial" panose="020B0604020202020204" pitchFamily="34" charset="0"/>
                <a:ea typeface="黑体" panose="02010609060101010101" pitchFamily="49" charset="-122"/>
                <a:cs typeface="Arial" panose="020B0604020202020204" pitchFamily="34" charset="0"/>
              </a:rPr>
              <a:t> </a:t>
            </a:r>
            <a:r>
              <a:rPr lang="en-US" altLang="zh-CN" b="1" dirty="0">
                <a:solidFill>
                  <a:schemeClr val="accent4"/>
                </a:solidFill>
                <a:latin typeface="Arial" panose="020B0604020202020204" pitchFamily="34" charset="0"/>
                <a:ea typeface="黑体" panose="02010609060101010101" pitchFamily="49" charset="-122"/>
                <a:cs typeface="Arial" panose="020B0604020202020204" pitchFamily="34" charset="0"/>
              </a:rPr>
              <a:t>(2023)</a:t>
            </a:r>
            <a:endParaRPr lang="zh-CN" altLang="en-US" b="1" dirty="0">
              <a:solidFill>
                <a:schemeClr val="accent4"/>
              </a:solidFill>
              <a:latin typeface="Arial" panose="020B0604020202020204" pitchFamily="34" charset="0"/>
              <a:ea typeface="黑体" panose="02010609060101010101" pitchFamily="49" charset="-122"/>
              <a:cs typeface="Arial" panose="020B0604020202020204" pitchFamily="34" charset="0"/>
            </a:endParaRPr>
          </a:p>
        </p:txBody>
      </p:sp>
      <p:pic>
        <p:nvPicPr>
          <p:cNvPr id="10" name="图片 9">
            <a:extLst>
              <a:ext uri="{FF2B5EF4-FFF2-40B4-BE49-F238E27FC236}">
                <a16:creationId xmlns:a16="http://schemas.microsoft.com/office/drawing/2014/main" id="{E1509EEB-D40E-B15B-A203-FF0E9C3DB080}"/>
              </a:ext>
            </a:extLst>
          </p:cNvPr>
          <p:cNvPicPr>
            <a:picLocks noChangeAspect="1"/>
          </p:cNvPicPr>
          <p:nvPr/>
        </p:nvPicPr>
        <p:blipFill>
          <a:blip r:embed="rId5"/>
          <a:srcRect l="33794"/>
          <a:stretch>
            <a:fillRect/>
          </a:stretch>
        </p:blipFill>
        <p:spPr>
          <a:xfrm>
            <a:off x="5614407" y="1594137"/>
            <a:ext cx="4030145" cy="4009009"/>
          </a:xfrm>
          <a:prstGeom prst="rect">
            <a:avLst/>
          </a:prstGeom>
        </p:spPr>
      </p:pic>
      <p:grpSp>
        <p:nvGrpSpPr>
          <p:cNvPr id="13" name="组合 12">
            <a:extLst>
              <a:ext uri="{FF2B5EF4-FFF2-40B4-BE49-F238E27FC236}">
                <a16:creationId xmlns:a16="http://schemas.microsoft.com/office/drawing/2014/main" id="{21B20328-55B5-0C96-8398-B4EF5E47936E}"/>
              </a:ext>
            </a:extLst>
          </p:cNvPr>
          <p:cNvGrpSpPr/>
          <p:nvPr/>
        </p:nvGrpSpPr>
        <p:grpSpPr>
          <a:xfrm>
            <a:off x="9666047" y="1300333"/>
            <a:ext cx="1864755" cy="4855719"/>
            <a:chOff x="10148526" y="1264090"/>
            <a:chExt cx="1864755" cy="4855719"/>
          </a:xfrm>
        </p:grpSpPr>
        <p:pic>
          <p:nvPicPr>
            <p:cNvPr id="15" name="图片 14">
              <a:extLst>
                <a:ext uri="{FF2B5EF4-FFF2-40B4-BE49-F238E27FC236}">
                  <a16:creationId xmlns:a16="http://schemas.microsoft.com/office/drawing/2014/main" id="{BCBB8F3A-8F99-89A2-4683-70ADC3291152}"/>
                </a:ext>
              </a:extLst>
            </p:cNvPr>
            <p:cNvPicPr>
              <a:picLocks noChangeAspect="1"/>
            </p:cNvPicPr>
            <p:nvPr/>
          </p:nvPicPr>
          <p:blipFill rotWithShape="1">
            <a:blip r:embed="rId6"/>
            <a:srcRect t="9128"/>
            <a:stretch/>
          </p:blipFill>
          <p:spPr>
            <a:xfrm>
              <a:off x="10148526" y="3872934"/>
              <a:ext cx="1864755" cy="2246875"/>
            </a:xfrm>
            <a:prstGeom prst="rect">
              <a:avLst/>
            </a:prstGeom>
          </p:spPr>
        </p:pic>
        <p:pic>
          <p:nvPicPr>
            <p:cNvPr id="16" name="图片 15">
              <a:extLst>
                <a:ext uri="{FF2B5EF4-FFF2-40B4-BE49-F238E27FC236}">
                  <a16:creationId xmlns:a16="http://schemas.microsoft.com/office/drawing/2014/main" id="{8237A0E8-8283-02A1-CCAC-69D6946C4379}"/>
                </a:ext>
              </a:extLst>
            </p:cNvPr>
            <p:cNvPicPr>
              <a:picLocks noChangeAspect="1"/>
            </p:cNvPicPr>
            <p:nvPr/>
          </p:nvPicPr>
          <p:blipFill rotWithShape="1">
            <a:blip r:embed="rId7"/>
            <a:srcRect l="36055" t="7851" r="32233"/>
            <a:stretch/>
          </p:blipFill>
          <p:spPr>
            <a:xfrm>
              <a:off x="10158461" y="1264090"/>
              <a:ext cx="1801609" cy="2451358"/>
            </a:xfrm>
            <a:prstGeom prst="rect">
              <a:avLst/>
            </a:prstGeom>
          </p:spPr>
        </p:pic>
      </p:grpSp>
      <p:sp>
        <p:nvSpPr>
          <p:cNvPr id="19" name="文本框 18">
            <a:extLst>
              <a:ext uri="{FF2B5EF4-FFF2-40B4-BE49-F238E27FC236}">
                <a16:creationId xmlns:a16="http://schemas.microsoft.com/office/drawing/2014/main" id="{E2890E2D-C1B4-26BA-8553-BFCBE56166F6}"/>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E42FA32A-54F9-C5BC-8B6A-0C1F4A5A5BBC}"/>
              </a:ext>
            </a:extLst>
          </p:cNvPr>
          <p:cNvSpPr txBox="1"/>
          <p:nvPr/>
        </p:nvSpPr>
        <p:spPr>
          <a:xfrm>
            <a:off x="8893068" y="6591123"/>
            <a:ext cx="7105650" cy="276999"/>
          </a:xfrm>
          <a:prstGeom prst="rect">
            <a:avLst/>
          </a:prstGeom>
          <a:noFill/>
        </p:spPr>
        <p:txBody>
          <a:bodyPr wrap="square">
            <a:spAutoFit/>
          </a:bodyPr>
          <a:lstStyle/>
          <a:p>
            <a:r>
              <a:rPr lang="zh-CN" altLang="en-US" sz="1200" dirty="0">
                <a:latin typeface="Arial" panose="020B0604020202020204" pitchFamily="34" charset="0"/>
                <a:ea typeface="黑体" panose="02010609060101010101" pitchFamily="49" charset="-122"/>
                <a:cs typeface="Arial" panose="020B0604020202020204" pitchFamily="34" charset="0"/>
              </a:rPr>
              <a:t>真空科学与技术学报</a:t>
            </a:r>
            <a:r>
              <a:rPr lang="en-US" altLang="zh-CN" sz="1200" dirty="0">
                <a:latin typeface="Arial" panose="020B0604020202020204" pitchFamily="34" charset="0"/>
                <a:ea typeface="黑体" panose="02010609060101010101" pitchFamily="49" charset="-122"/>
                <a:cs typeface="Arial" panose="020B0604020202020204" pitchFamily="34" charset="0"/>
              </a:rPr>
              <a:t>, 2023, 43(1): 29-35</a:t>
            </a:r>
            <a:endParaRPr lang="zh-CN" altLang="en-US" sz="12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795906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631A-D9B4-7477-A779-A2DA7642CAFF}"/>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4539FB27-D102-9CF5-C038-8ED99003FCA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rcRect l="19231" b="19231"/>
          <a:stretch>
            <a:fillRect/>
          </a:stretch>
        </p:blipFill>
        <p:spPr>
          <a:xfrm flipH="1">
            <a:off x="-1" y="-1"/>
            <a:ext cx="12192001" cy="6858001"/>
          </a:xfrm>
          <a:prstGeom prst="rect">
            <a:avLst/>
          </a:prstGeom>
        </p:spPr>
      </p:pic>
      <p:pic>
        <p:nvPicPr>
          <p:cNvPr id="11" name="Picture 10" descr="D:\TAO\上科大\PPT\PPT-10.png">
            <a:extLst>
              <a:ext uri="{FF2B5EF4-FFF2-40B4-BE49-F238E27FC236}">
                <a16:creationId xmlns:a16="http://schemas.microsoft.com/office/drawing/2014/main" id="{2895045A-C489-6F82-840F-E2B07D219531}"/>
              </a:ext>
            </a:extLst>
          </p:cNvPr>
          <p:cNvPicPr>
            <a:picLocks noChangeAspect="1" noChangeArrowheads="1"/>
          </p:cNvPicPr>
          <p:nvPr/>
        </p:nvPicPr>
        <p:blipFill>
          <a:blip r:embed="rId5">
            <a:duotone>
              <a:schemeClr val="accent3">
                <a:shade val="45000"/>
                <a:satMod val="135000"/>
              </a:schemeClr>
              <a:prstClr val="white"/>
            </a:duotone>
          </a:blip>
          <a:srcRect r="69707"/>
          <a:stretch/>
        </p:blipFill>
        <p:spPr bwMode="auto">
          <a:xfrm>
            <a:off x="5638813" y="150017"/>
            <a:ext cx="1066772" cy="945462"/>
          </a:xfrm>
          <a:prstGeom prst="rect">
            <a:avLst/>
          </a:prstGeom>
          <a:noFill/>
        </p:spPr>
      </p:pic>
      <p:sp>
        <p:nvSpPr>
          <p:cNvPr id="5" name="TextBox 19">
            <a:extLst>
              <a:ext uri="{FF2B5EF4-FFF2-40B4-BE49-F238E27FC236}">
                <a16:creationId xmlns:a16="http://schemas.microsoft.com/office/drawing/2014/main" id="{2C3C960B-1633-8BBF-1246-6E10EDECD6AA}"/>
              </a:ext>
            </a:extLst>
          </p:cNvPr>
          <p:cNvSpPr txBox="1"/>
          <p:nvPr/>
        </p:nvSpPr>
        <p:spPr>
          <a:xfrm>
            <a:off x="-1" y="2018703"/>
            <a:ext cx="12192000" cy="1661993"/>
          </a:xfrm>
          <a:prstGeom prst="rect">
            <a:avLst/>
          </a:prstGeom>
          <a:solidFill>
            <a:srgbClr val="343565">
              <a:alpha val="51000"/>
            </a:srgbClr>
          </a:solidFill>
        </p:spPr>
        <p:txBody>
          <a:bodyPr wrap="square" lIns="0" tIns="0" rIns="0" bIns="0" rtlCol="0">
            <a:spAutoFit/>
          </a:bodyPr>
          <a:lstStyle>
            <a:defPPr>
              <a:defRPr lang="zh-CN"/>
            </a:defPPr>
            <a:lvl1pPr algn="ctr">
              <a:defRPr sz="4400" b="1">
                <a:solidFill>
                  <a:srgbClr val="FFFF00"/>
                </a:solidFill>
              </a:defRPr>
            </a:lvl1pPr>
          </a:lstStyle>
          <a:p>
            <a:r>
              <a:rPr lang="en-US" altLang="zh-CN" sz="3200" dirty="0">
                <a:solidFill>
                  <a:schemeClr val="bg1"/>
                </a:solidFill>
                <a:latin typeface="Arial" panose="020B0604020202020204" pitchFamily="34" charset="0"/>
                <a:cs typeface="Arial" panose="020B0604020202020204" pitchFamily="34" charset="0"/>
              </a:rPr>
              <a:t>Development of Nb-Cu cavity in</a:t>
            </a:r>
            <a:r>
              <a:rPr lang="zh-CN" altLang="en-US" sz="3200" dirty="0">
                <a:solidFill>
                  <a:schemeClr val="bg1"/>
                </a:solidFill>
                <a:latin typeface="Arial" panose="020B0604020202020204" pitchFamily="34" charset="0"/>
                <a:cs typeface="Arial" panose="020B0604020202020204" pitchFamily="34" charset="0"/>
              </a:rPr>
              <a:t> </a:t>
            </a:r>
            <a:r>
              <a:rPr lang="en-US" altLang="zh-CN" sz="3200" dirty="0">
                <a:solidFill>
                  <a:schemeClr val="bg1"/>
                </a:solidFill>
                <a:latin typeface="Arial" panose="020B0604020202020204" pitchFamily="34" charset="0"/>
                <a:cs typeface="Arial" panose="020B0604020202020204" pitchFamily="34" charset="0"/>
              </a:rPr>
              <a:t>ShanghaiTech:</a:t>
            </a:r>
          </a:p>
          <a:p>
            <a:r>
              <a:rPr lang="en-US" altLang="zh-CN" sz="3600" i="1" dirty="0">
                <a:latin typeface="Arial" panose="020B0604020202020204" pitchFamily="34" charset="0"/>
                <a:cs typeface="Arial" panose="020B0604020202020204" pitchFamily="34" charset="0"/>
              </a:rPr>
              <a:t>High-energy Pulsed Magnetron Re-sputtering/Sputtering technique (HiPIMRS)</a:t>
            </a:r>
            <a:r>
              <a:rPr lang="en-US" altLang="zh-CN" sz="4000" dirty="0">
                <a:latin typeface="Arial" panose="020B0604020202020204" pitchFamily="34" charset="0"/>
                <a:cs typeface="Arial" panose="020B0604020202020204" pitchFamily="34" charset="0"/>
              </a:rPr>
              <a:t>  </a:t>
            </a:r>
            <a:endParaRPr lang="zh-CN" altLang="en-US" sz="4000" dirty="0">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F257D4AD-FFF3-6C0E-B7D1-619EAA50731B}"/>
              </a:ext>
            </a:extLst>
          </p:cNvPr>
          <p:cNvSpPr>
            <a:spLocks noGrp="1"/>
          </p:cNvSpPr>
          <p:nvPr>
            <p:ph type="sldNum" sz="quarter" idx="12"/>
          </p:nvPr>
        </p:nvSpPr>
        <p:spPr/>
        <p:txBody>
          <a:bodyPr/>
          <a:lstStyle/>
          <a:p>
            <a:fld id="{30DAADFE-70B2-46BB-83E7-AEA27254DAD5}" type="slidenum">
              <a:rPr lang="zh-CN" altLang="en-US" smtClean="0">
                <a:solidFill>
                  <a:prstClr val="black">
                    <a:tint val="75000"/>
                  </a:prstClr>
                </a:solidFill>
              </a:rPr>
              <a:pPr/>
              <a:t>5</a:t>
            </a:fld>
            <a:endParaRPr lang="zh-CN" altLang="en-US">
              <a:solidFill>
                <a:prstClr val="black">
                  <a:tint val="75000"/>
                </a:prstClr>
              </a:solidFill>
            </a:endParaRPr>
          </a:p>
        </p:txBody>
      </p:sp>
      <p:sp>
        <p:nvSpPr>
          <p:cNvPr id="4" name="文本框 3">
            <a:extLst>
              <a:ext uri="{FF2B5EF4-FFF2-40B4-BE49-F238E27FC236}">
                <a16:creationId xmlns:a16="http://schemas.microsoft.com/office/drawing/2014/main" id="{B3B50484-A002-2BA1-0504-F3E5BE4DC41F}"/>
              </a:ext>
            </a:extLst>
          </p:cNvPr>
          <p:cNvSpPr txBox="1"/>
          <p:nvPr/>
        </p:nvSpPr>
        <p:spPr>
          <a:xfrm>
            <a:off x="1099077" y="4839297"/>
            <a:ext cx="12192000" cy="461665"/>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Peng Dong </a:t>
            </a:r>
            <a:r>
              <a:rPr lang="en-US" altLang="zh-CN" sz="2400" b="1" i="1" dirty="0">
                <a:solidFill>
                  <a:schemeClr val="bg1"/>
                </a:solidFill>
                <a:latin typeface="Arial" panose="020B0604020202020204" pitchFamily="34" charset="0"/>
                <a:ea typeface="黑体" panose="02010609060101010101" pitchFamily="49" charset="-122"/>
                <a:cs typeface="Arial" panose="020B0604020202020204" pitchFamily="34" charset="0"/>
              </a:rPr>
              <a:t>et al</a:t>
            </a:r>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 Review of Scientific Instruments 96,</a:t>
            </a: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103901 </a:t>
            </a:r>
            <a:r>
              <a:rPr lang="zh-CN" altLang="en-US" sz="2400" b="1"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chemeClr val="bg1"/>
                </a:solidFill>
                <a:latin typeface="Arial" panose="020B0604020202020204" pitchFamily="34" charset="0"/>
                <a:ea typeface="黑体" panose="02010609060101010101" pitchFamily="49" charset="-122"/>
                <a:cs typeface="Arial" panose="020B0604020202020204" pitchFamily="34" charset="0"/>
              </a:rPr>
              <a:t>(2025)</a:t>
            </a:r>
          </a:p>
        </p:txBody>
      </p:sp>
    </p:spTree>
    <p:extLst>
      <p:ext uri="{BB962C8B-B14F-4D97-AF65-F5344CB8AC3E}">
        <p14:creationId xmlns:p14="http://schemas.microsoft.com/office/powerpoint/2010/main" val="1779839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a:extLst>
              <a:ext uri="{FF2B5EF4-FFF2-40B4-BE49-F238E27FC236}">
                <a16:creationId xmlns:a16="http://schemas.microsoft.com/office/drawing/2014/main" id="{CC596013-AEB7-5947-3CD6-630F9219201A}"/>
              </a:ext>
            </a:extLst>
          </p:cNvPr>
          <p:cNvSpPr txBox="1"/>
          <p:nvPr/>
        </p:nvSpPr>
        <p:spPr>
          <a:xfrm>
            <a:off x="102144" y="-273753"/>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1</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st</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(2021-2024)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23" name="灯片编号占位符 22">
            <a:extLst>
              <a:ext uri="{FF2B5EF4-FFF2-40B4-BE49-F238E27FC236}">
                <a16:creationId xmlns:a16="http://schemas.microsoft.com/office/drawing/2014/main" id="{E6CD3C7A-6ABA-E1EB-287B-ACA2E37C35B1}"/>
              </a:ext>
            </a:extLst>
          </p:cNvPr>
          <p:cNvSpPr>
            <a:spLocks noGrp="1"/>
          </p:cNvSpPr>
          <p:nvPr>
            <p:ph type="sldNum" sz="quarter" idx="12"/>
          </p:nvPr>
        </p:nvSpPr>
        <p:spPr/>
        <p:txBody>
          <a:bodyPr/>
          <a:lstStyle/>
          <a:p>
            <a:pPr>
              <a:defRPr/>
            </a:pPr>
            <a:fld id="{A1321B50-2D59-428D-B297-BBE378F191FD}" type="slidenum">
              <a:rPr lang="zh-CN" altLang="en-US" smtClean="0"/>
              <a:pPr>
                <a:defRPr/>
              </a:pPr>
              <a:t>6</a:t>
            </a:fld>
            <a:endParaRPr lang="zh-CN" altLang="en-US" sz="3600" dirty="0"/>
          </a:p>
        </p:txBody>
      </p:sp>
      <p:sp>
        <p:nvSpPr>
          <p:cNvPr id="2" name="文本框 1">
            <a:extLst>
              <a:ext uri="{FF2B5EF4-FFF2-40B4-BE49-F238E27FC236}">
                <a16:creationId xmlns:a16="http://schemas.microsoft.com/office/drawing/2014/main" id="{71073F5F-9463-472D-BEE0-127098D93BD0}"/>
              </a:ext>
            </a:extLst>
          </p:cNvPr>
          <p:cNvSpPr txBox="1"/>
          <p:nvPr/>
        </p:nvSpPr>
        <p:spPr>
          <a:xfrm>
            <a:off x="962081" y="6069908"/>
            <a:ext cx="11481177" cy="461665"/>
          </a:xfrm>
          <a:prstGeom prst="rect">
            <a:avLst/>
          </a:prstGeom>
          <a:noFill/>
        </p:spPr>
        <p:txBody>
          <a:bodyPr wrap="square" rtlCol="0">
            <a:spAutoFit/>
          </a:bodyPr>
          <a:lstStyle/>
          <a:p>
            <a:r>
              <a:rPr lang="en-US" altLang="zh-CN" sz="2400" b="1" i="0" dirty="0">
                <a:solidFill>
                  <a:srgbClr val="C00000"/>
                </a:solidFill>
                <a:effectLst/>
                <a:latin typeface="Arial" panose="020B0604020202020204" pitchFamily="34" charset="0"/>
                <a:cs typeface="Arial" panose="020B0604020202020204" pitchFamily="34" charset="0"/>
              </a:rPr>
              <a:t>Success in a DEMO system and fabricated superconducting Nb thin films.</a:t>
            </a:r>
            <a:endParaRPr lang="zh-CN" altLang="en-US" sz="2400" dirty="0">
              <a:solidFill>
                <a:srgbClr val="C00000"/>
              </a:solidFill>
              <a:latin typeface="Arial" panose="020B0604020202020204" pitchFamily="34" charset="0"/>
              <a:cs typeface="Arial" panose="020B0604020202020204" pitchFamily="34" charset="0"/>
            </a:endParaRPr>
          </a:p>
        </p:txBody>
      </p:sp>
      <p:grpSp>
        <p:nvGrpSpPr>
          <p:cNvPr id="4" name="组合 3">
            <a:extLst>
              <a:ext uri="{FF2B5EF4-FFF2-40B4-BE49-F238E27FC236}">
                <a16:creationId xmlns:a16="http://schemas.microsoft.com/office/drawing/2014/main" id="{304AD617-16F0-4F2A-B50F-309CDC487918}"/>
              </a:ext>
            </a:extLst>
          </p:cNvPr>
          <p:cNvGrpSpPr/>
          <p:nvPr/>
        </p:nvGrpSpPr>
        <p:grpSpPr>
          <a:xfrm>
            <a:off x="21617" y="738004"/>
            <a:ext cx="6537151" cy="5297615"/>
            <a:chOff x="102144" y="1071771"/>
            <a:chExt cx="7263753" cy="4596508"/>
          </a:xfrm>
        </p:grpSpPr>
        <p:pic>
          <p:nvPicPr>
            <p:cNvPr id="18" name="图片 17">
              <a:extLst>
                <a:ext uri="{FF2B5EF4-FFF2-40B4-BE49-F238E27FC236}">
                  <a16:creationId xmlns:a16="http://schemas.microsoft.com/office/drawing/2014/main" id="{86E9E7E4-5E69-92C0-595F-48AA9E73E020}"/>
                </a:ext>
              </a:extLst>
            </p:cNvPr>
            <p:cNvPicPr>
              <a:picLocks noChangeAspect="1"/>
            </p:cNvPicPr>
            <p:nvPr/>
          </p:nvPicPr>
          <p:blipFill>
            <a:blip r:embed="rId3" cstate="print">
              <a:extLst>
                <a:ext uri="{28A0092B-C50C-407E-A947-70E740481C1C}">
                  <a14:useLocalDpi xmlns:a14="http://schemas.microsoft.com/office/drawing/2010/main" val="0"/>
                </a:ext>
              </a:extLst>
            </a:blip>
            <a:srcRect t="3264" r="1262"/>
            <a:stretch/>
          </p:blipFill>
          <p:spPr>
            <a:xfrm>
              <a:off x="1829344" y="1071771"/>
              <a:ext cx="3974169" cy="4527747"/>
            </a:xfrm>
            <a:prstGeom prst="rect">
              <a:avLst/>
            </a:prstGeom>
          </p:spPr>
        </p:pic>
        <p:pic>
          <p:nvPicPr>
            <p:cNvPr id="5" name="图片 4">
              <a:extLst>
                <a:ext uri="{FF2B5EF4-FFF2-40B4-BE49-F238E27FC236}">
                  <a16:creationId xmlns:a16="http://schemas.microsoft.com/office/drawing/2014/main" id="{A7440654-C7F2-F1AD-7DD9-6FCF2192EB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42" b="9513"/>
            <a:stretch/>
          </p:blipFill>
          <p:spPr>
            <a:xfrm>
              <a:off x="5931573" y="1448847"/>
              <a:ext cx="1434324" cy="3453550"/>
            </a:xfrm>
            <a:prstGeom prst="rect">
              <a:avLst/>
            </a:prstGeom>
          </p:spPr>
        </p:pic>
        <p:sp>
          <p:nvSpPr>
            <p:cNvPr id="12" name="文本框 11">
              <a:extLst>
                <a:ext uri="{FF2B5EF4-FFF2-40B4-BE49-F238E27FC236}">
                  <a16:creationId xmlns:a16="http://schemas.microsoft.com/office/drawing/2014/main" id="{71023CB0-791D-AAA7-6A60-C408555F8BFD}"/>
                </a:ext>
              </a:extLst>
            </p:cNvPr>
            <p:cNvSpPr txBox="1"/>
            <p:nvPr/>
          </p:nvSpPr>
          <p:spPr>
            <a:xfrm>
              <a:off x="3652239" y="5298947"/>
              <a:ext cx="3422684"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ea typeface="黑体" panose="02010609060101010101" charset="-122"/>
                  <a:cs typeface="Arial" panose="020B0604020202020204" pitchFamily="34" charset="0"/>
                </a:rPr>
                <a:t>@ShanghaiTech</a:t>
              </a:r>
              <a:endParaRPr lang="zh-CN" altLang="en-US" b="1" dirty="0">
                <a:solidFill>
                  <a:schemeClr val="bg1"/>
                </a:solidFill>
                <a:latin typeface="Arial" panose="020B0604020202020204" pitchFamily="34" charset="0"/>
                <a:ea typeface="黑体" panose="02010609060101010101" charset="-122"/>
                <a:cs typeface="Arial" panose="020B0604020202020204" pitchFamily="34" charset="0"/>
              </a:endParaRPr>
            </a:p>
          </p:txBody>
        </p:sp>
        <p:pic>
          <p:nvPicPr>
            <p:cNvPr id="16" name="图片 15">
              <a:extLst>
                <a:ext uri="{FF2B5EF4-FFF2-40B4-BE49-F238E27FC236}">
                  <a16:creationId xmlns:a16="http://schemas.microsoft.com/office/drawing/2014/main" id="{56EE854D-F5E0-0880-8305-E3DA66920A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744" r="2418" b="39355"/>
            <a:stretch/>
          </p:blipFill>
          <p:spPr>
            <a:xfrm rot="5400000" flipV="1">
              <a:off x="-1120143" y="3389549"/>
              <a:ext cx="3986120" cy="548447"/>
            </a:xfrm>
            <a:prstGeom prst="rect">
              <a:avLst/>
            </a:prstGeom>
          </p:spPr>
        </p:pic>
        <p:sp>
          <p:nvSpPr>
            <p:cNvPr id="6" name="矩形 5">
              <a:extLst>
                <a:ext uri="{FF2B5EF4-FFF2-40B4-BE49-F238E27FC236}">
                  <a16:creationId xmlns:a16="http://schemas.microsoft.com/office/drawing/2014/main" id="{F7E6A347-A4AF-9F78-8D3C-4817CC4E5944}"/>
                </a:ext>
              </a:extLst>
            </p:cNvPr>
            <p:cNvSpPr/>
            <p:nvPr/>
          </p:nvSpPr>
          <p:spPr>
            <a:xfrm>
              <a:off x="3025763" y="2141803"/>
              <a:ext cx="434874" cy="1473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 name="直接箭头连接符 6">
              <a:extLst>
                <a:ext uri="{FF2B5EF4-FFF2-40B4-BE49-F238E27FC236}">
                  <a16:creationId xmlns:a16="http://schemas.microsoft.com/office/drawing/2014/main" id="{4721931C-D5E7-CEB3-D0DE-0B0FC4A6CDCD}"/>
                </a:ext>
              </a:extLst>
            </p:cNvPr>
            <p:cNvCxnSpPr/>
            <p:nvPr/>
          </p:nvCxnSpPr>
          <p:spPr>
            <a:xfrm flipV="1">
              <a:off x="3506714" y="1940581"/>
              <a:ext cx="2401879" cy="4978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97D6E4C4-D360-EF06-2258-672C4C9C2713}"/>
                </a:ext>
              </a:extLst>
            </p:cNvPr>
            <p:cNvCxnSpPr>
              <a:cxnSpLocks/>
            </p:cNvCxnSpPr>
            <p:nvPr/>
          </p:nvCxnSpPr>
          <p:spPr>
            <a:xfrm>
              <a:off x="3488500" y="3612928"/>
              <a:ext cx="2480181" cy="732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4ABF7B2E-CECD-5C59-D57D-D237571267FE}"/>
                </a:ext>
              </a:extLst>
            </p:cNvPr>
            <p:cNvSpPr txBox="1"/>
            <p:nvPr/>
          </p:nvSpPr>
          <p:spPr>
            <a:xfrm>
              <a:off x="102144" y="1139181"/>
              <a:ext cx="2326889" cy="461665"/>
            </a:xfrm>
            <a:prstGeom prst="rect">
              <a:avLst/>
            </a:prstGeom>
            <a:noFill/>
          </p:spPr>
          <p:txBody>
            <a:bodyPr wrap="square" rtlCol="0">
              <a:spAutoFit/>
            </a:bodyPr>
            <a:lstStyle/>
            <a:p>
              <a:r>
                <a:rPr lang="en-US" altLang="zh-CN" sz="2400" b="1" dirty="0">
                  <a:latin typeface="Arial" panose="020B0604020202020204" pitchFamily="34" charset="0"/>
                  <a:ea typeface="黑体" panose="02010609060101010101" charset="-122"/>
                  <a:cs typeface="Arial" panose="020B0604020202020204" pitchFamily="34" charset="0"/>
                </a:rPr>
                <a:t>Nb target</a:t>
              </a:r>
              <a:endParaRPr lang="zh-CN" altLang="en-US" sz="2400" b="1" dirty="0">
                <a:latin typeface="Arial" panose="020B0604020202020204" pitchFamily="34" charset="0"/>
                <a:ea typeface="黑体" panose="02010609060101010101" charset="-122"/>
                <a:cs typeface="Arial" panose="020B0604020202020204" pitchFamily="34" charset="0"/>
              </a:endParaRPr>
            </a:p>
          </p:txBody>
        </p:sp>
        <p:cxnSp>
          <p:nvCxnSpPr>
            <p:cNvPr id="3" name="直接箭头连接符 2">
              <a:extLst>
                <a:ext uri="{FF2B5EF4-FFF2-40B4-BE49-F238E27FC236}">
                  <a16:creationId xmlns:a16="http://schemas.microsoft.com/office/drawing/2014/main" id="{D11749DA-4117-4E31-226D-E210A8C321DC}"/>
                </a:ext>
              </a:extLst>
            </p:cNvPr>
            <p:cNvCxnSpPr>
              <a:cxnSpLocks/>
            </p:cNvCxnSpPr>
            <p:nvPr/>
          </p:nvCxnSpPr>
          <p:spPr>
            <a:xfrm flipH="1">
              <a:off x="1236456" y="2743200"/>
              <a:ext cx="1920354" cy="2982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59F8A25-506E-6322-C85C-677938D1336B}"/>
                </a:ext>
              </a:extLst>
            </p:cNvPr>
            <p:cNvSpPr/>
            <p:nvPr/>
          </p:nvSpPr>
          <p:spPr>
            <a:xfrm>
              <a:off x="3184673" y="2254873"/>
              <a:ext cx="110543" cy="119952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4" name="图片 23">
            <a:extLst>
              <a:ext uri="{FF2B5EF4-FFF2-40B4-BE49-F238E27FC236}">
                <a16:creationId xmlns:a16="http://schemas.microsoft.com/office/drawing/2014/main" id="{2D7D8CFC-6294-4F63-A327-72326C7F6320}"/>
              </a:ext>
            </a:extLst>
          </p:cNvPr>
          <p:cNvPicPr>
            <a:picLocks noChangeAspect="1"/>
          </p:cNvPicPr>
          <p:nvPr/>
        </p:nvPicPr>
        <p:blipFill>
          <a:blip r:embed="rId6"/>
          <a:stretch>
            <a:fillRect/>
          </a:stretch>
        </p:blipFill>
        <p:spPr>
          <a:xfrm>
            <a:off x="6558768" y="1853847"/>
            <a:ext cx="5611613" cy="4042348"/>
          </a:xfrm>
          <a:prstGeom prst="rect">
            <a:avLst/>
          </a:prstGeom>
        </p:spPr>
      </p:pic>
      <p:sp>
        <p:nvSpPr>
          <p:cNvPr id="25" name="标题 1">
            <a:extLst>
              <a:ext uri="{FF2B5EF4-FFF2-40B4-BE49-F238E27FC236}">
                <a16:creationId xmlns:a16="http://schemas.microsoft.com/office/drawing/2014/main" id="{298CE2F5-0F4B-4245-B16B-E1A7A2C05F4E}"/>
              </a:ext>
            </a:extLst>
          </p:cNvPr>
          <p:cNvSpPr txBox="1"/>
          <p:nvPr/>
        </p:nvSpPr>
        <p:spPr>
          <a:xfrm>
            <a:off x="6997092" y="884641"/>
            <a:ext cx="7440014"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800" dirty="0">
                <a:solidFill>
                  <a:srgbClr val="C00000"/>
                </a:solidFill>
                <a:latin typeface="Arial" panose="020B0604020202020204" pitchFamily="34" charset="0"/>
                <a:ea typeface="黑体" panose="02010609060101010101" charset="-122"/>
                <a:cs typeface="Arial" panose="020B0604020202020204" pitchFamily="34" charset="0"/>
              </a:rPr>
              <a:t>Thin-film on Si substrate</a:t>
            </a:r>
            <a:endParaRPr lang="zh-CN" altLang="en-US" sz="2800" dirty="0">
              <a:solidFill>
                <a:srgbClr val="C00000"/>
              </a:solidFill>
              <a:latin typeface="Arial" panose="020B0604020202020204" pitchFamily="34" charset="0"/>
              <a:ea typeface="黑体" panose="02010609060101010101" charset="-122"/>
              <a:cs typeface="Arial" panose="020B0604020202020204" pitchFamily="34" charset="0"/>
            </a:endParaRPr>
          </a:p>
        </p:txBody>
      </p:sp>
      <p:sp>
        <p:nvSpPr>
          <p:cNvPr id="13" name="文本框 12">
            <a:extLst>
              <a:ext uri="{FF2B5EF4-FFF2-40B4-BE49-F238E27FC236}">
                <a16:creationId xmlns:a16="http://schemas.microsoft.com/office/drawing/2014/main" id="{5443B06A-3550-9E27-EDAB-FC8F6BA78741}"/>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15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EAAFBD5F-7368-442A-82B9-C2A081E5CC11}"/>
              </a:ext>
            </a:extLst>
          </p:cNvPr>
          <p:cNvSpPr txBox="1"/>
          <p:nvPr/>
        </p:nvSpPr>
        <p:spPr>
          <a:xfrm>
            <a:off x="51172" y="3582103"/>
            <a:ext cx="6044828" cy="369332"/>
          </a:xfrm>
          <a:prstGeom prst="rect">
            <a:avLst/>
          </a:prstGeom>
          <a:noFill/>
        </p:spPr>
        <p:txBody>
          <a:bodyPr wrap="square" rtlCol="0">
            <a:spAutoFit/>
          </a:bodyPr>
          <a:lstStyle/>
          <a:p>
            <a:r>
              <a:rPr lang="en-US" altLang="zh-CN" b="1" i="0" dirty="0">
                <a:effectLst/>
                <a:latin typeface="Arial" panose="020B0604020202020204" pitchFamily="34" charset="0"/>
                <a:cs typeface="Arial" panose="020B0604020202020204" pitchFamily="34" charset="0"/>
              </a:rPr>
              <a:t>isopropanol, acetone, and DI water cleaning</a:t>
            </a:r>
            <a:endParaRPr lang="zh-CN" altLang="en-US" dirty="0">
              <a:latin typeface="Arial" panose="020B0604020202020204" pitchFamily="34" charset="0"/>
              <a:ea typeface="黑体" panose="02010609060101010101" pitchFamily="49" charset="-122"/>
              <a:cs typeface="Arial" panose="020B0604020202020204" pitchFamily="34" charset="0"/>
            </a:endParaRPr>
          </a:p>
        </p:txBody>
      </p:sp>
      <p:pic>
        <p:nvPicPr>
          <p:cNvPr id="11" name="图片 10">
            <a:extLst>
              <a:ext uri="{FF2B5EF4-FFF2-40B4-BE49-F238E27FC236}">
                <a16:creationId xmlns:a16="http://schemas.microsoft.com/office/drawing/2014/main" id="{67BBC383-D704-4F7A-AA37-EDC0755F9B9F}"/>
              </a:ext>
            </a:extLst>
          </p:cNvPr>
          <p:cNvPicPr>
            <a:picLocks noChangeAspect="1"/>
          </p:cNvPicPr>
          <p:nvPr/>
        </p:nvPicPr>
        <p:blipFill rotWithShape="1">
          <a:blip r:embed="rId3"/>
          <a:srcRect t="48647" r="50233" b="-1"/>
          <a:stretch>
            <a:fillRect/>
          </a:stretch>
        </p:blipFill>
        <p:spPr>
          <a:xfrm>
            <a:off x="8020486" y="867519"/>
            <a:ext cx="3536603" cy="3083217"/>
          </a:xfrm>
          <a:prstGeom prst="rect">
            <a:avLst/>
          </a:prstGeom>
        </p:spPr>
      </p:pic>
      <p:pic>
        <p:nvPicPr>
          <p:cNvPr id="67" name="图片 66">
            <a:extLst>
              <a:ext uri="{FF2B5EF4-FFF2-40B4-BE49-F238E27FC236}">
                <a16:creationId xmlns:a16="http://schemas.microsoft.com/office/drawing/2014/main" id="{C7516878-D44A-4A54-BE3C-7EBDF74AECC7}"/>
              </a:ext>
            </a:extLst>
          </p:cNvPr>
          <p:cNvPicPr>
            <a:picLocks noChangeAspect="1"/>
          </p:cNvPicPr>
          <p:nvPr/>
        </p:nvPicPr>
        <p:blipFill rotWithShape="1">
          <a:blip r:embed="rId3"/>
          <a:srcRect t="-1930" b="56515"/>
          <a:stretch/>
        </p:blipFill>
        <p:spPr>
          <a:xfrm>
            <a:off x="412078" y="1057905"/>
            <a:ext cx="6586815" cy="2527300"/>
          </a:xfrm>
          <a:prstGeom prst="rect">
            <a:avLst/>
          </a:prstGeom>
        </p:spPr>
      </p:pic>
      <p:grpSp>
        <p:nvGrpSpPr>
          <p:cNvPr id="84" name="组合 83">
            <a:extLst>
              <a:ext uri="{FF2B5EF4-FFF2-40B4-BE49-F238E27FC236}">
                <a16:creationId xmlns:a16="http://schemas.microsoft.com/office/drawing/2014/main" id="{468B8E16-1AF2-432B-960B-C82590B40BCB}"/>
              </a:ext>
            </a:extLst>
          </p:cNvPr>
          <p:cNvGrpSpPr>
            <a:grpSpLocks noChangeAspect="1"/>
          </p:cNvGrpSpPr>
          <p:nvPr/>
        </p:nvGrpSpPr>
        <p:grpSpPr>
          <a:xfrm>
            <a:off x="5684419" y="4000727"/>
            <a:ext cx="1096039" cy="2463057"/>
            <a:chOff x="6225395" y="3804558"/>
            <a:chExt cx="2061950" cy="4633684"/>
          </a:xfrm>
        </p:grpSpPr>
        <p:pic>
          <p:nvPicPr>
            <p:cNvPr id="72" name="图片 71">
              <a:extLst>
                <a:ext uri="{FF2B5EF4-FFF2-40B4-BE49-F238E27FC236}">
                  <a16:creationId xmlns:a16="http://schemas.microsoft.com/office/drawing/2014/main" id="{AF153E30-0CC5-49E8-872A-B7F7E23B0083}"/>
                </a:ext>
              </a:extLst>
            </p:cNvPr>
            <p:cNvPicPr>
              <a:picLocks noChangeAspect="1"/>
            </p:cNvPicPr>
            <p:nvPr/>
          </p:nvPicPr>
          <p:blipFill>
            <a:blip r:embed="rId4"/>
            <a:stretch>
              <a:fillRect/>
            </a:stretch>
          </p:blipFill>
          <p:spPr>
            <a:xfrm rot="5400000">
              <a:off x="4939528" y="5090425"/>
              <a:ext cx="4633684" cy="2061950"/>
            </a:xfrm>
            <a:prstGeom prst="rect">
              <a:avLst/>
            </a:prstGeom>
          </p:spPr>
        </p:pic>
        <p:grpSp>
          <p:nvGrpSpPr>
            <p:cNvPr id="73" name="组合 72">
              <a:extLst>
                <a:ext uri="{FF2B5EF4-FFF2-40B4-BE49-F238E27FC236}">
                  <a16:creationId xmlns:a16="http://schemas.microsoft.com/office/drawing/2014/main" id="{A9D3D7C1-E1F0-42F2-8776-CDDCFAA315B2}"/>
                </a:ext>
              </a:extLst>
            </p:cNvPr>
            <p:cNvGrpSpPr/>
            <p:nvPr/>
          </p:nvGrpSpPr>
          <p:grpSpPr>
            <a:xfrm>
              <a:off x="6792375" y="4167414"/>
              <a:ext cx="1480457" cy="1857829"/>
              <a:chOff x="1204686" y="1640114"/>
              <a:chExt cx="1480457" cy="1857829"/>
            </a:xfrm>
          </p:grpSpPr>
          <p:sp>
            <p:nvSpPr>
              <p:cNvPr id="74" name="任意多边形: 形状 73">
                <a:extLst>
                  <a:ext uri="{FF2B5EF4-FFF2-40B4-BE49-F238E27FC236}">
                    <a16:creationId xmlns:a16="http://schemas.microsoft.com/office/drawing/2014/main" id="{9293D9C6-F34B-45E8-853B-4189C64A6E8A}"/>
                  </a:ext>
                </a:extLst>
              </p:cNvPr>
              <p:cNvSpPr/>
              <p:nvPr/>
            </p:nvSpPr>
            <p:spPr>
              <a:xfrm>
                <a:off x="1204686" y="2394857"/>
                <a:ext cx="1480457" cy="1103086"/>
              </a:xfrm>
              <a:custGeom>
                <a:avLst/>
                <a:gdLst>
                  <a:gd name="connsiteX0" fmla="*/ 0 w 1480457"/>
                  <a:gd name="connsiteY0" fmla="*/ 0 h 1103086"/>
                  <a:gd name="connsiteX1" fmla="*/ 682171 w 1480457"/>
                  <a:gd name="connsiteY1" fmla="*/ 217714 h 1103086"/>
                  <a:gd name="connsiteX2" fmla="*/ 1233714 w 1480457"/>
                  <a:gd name="connsiteY2" fmla="*/ 638629 h 1103086"/>
                  <a:gd name="connsiteX3" fmla="*/ 1480457 w 1480457"/>
                  <a:gd name="connsiteY3" fmla="*/ 1103086 h 1103086"/>
                </a:gdLst>
                <a:ahLst/>
                <a:cxnLst>
                  <a:cxn ang="0">
                    <a:pos x="connsiteX0" y="connsiteY0"/>
                  </a:cxn>
                  <a:cxn ang="0">
                    <a:pos x="connsiteX1" y="connsiteY1"/>
                  </a:cxn>
                  <a:cxn ang="0">
                    <a:pos x="connsiteX2" y="connsiteY2"/>
                  </a:cxn>
                  <a:cxn ang="0">
                    <a:pos x="connsiteX3" y="connsiteY3"/>
                  </a:cxn>
                </a:cxnLst>
                <a:rect l="l" t="t" r="r" b="b"/>
                <a:pathLst>
                  <a:path w="1480457" h="1103086">
                    <a:moveTo>
                      <a:pt x="0" y="0"/>
                    </a:moveTo>
                    <a:cubicBezTo>
                      <a:pt x="238276" y="55638"/>
                      <a:pt x="476552" y="111276"/>
                      <a:pt x="682171" y="217714"/>
                    </a:cubicBezTo>
                    <a:cubicBezTo>
                      <a:pt x="887790" y="324152"/>
                      <a:pt x="1100666" y="491067"/>
                      <a:pt x="1233714" y="638629"/>
                    </a:cubicBezTo>
                    <a:cubicBezTo>
                      <a:pt x="1366762" y="786191"/>
                      <a:pt x="1423609" y="944638"/>
                      <a:pt x="1480457" y="1103086"/>
                    </a:cubicBez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5" name="直接连接符 74">
                <a:extLst>
                  <a:ext uri="{FF2B5EF4-FFF2-40B4-BE49-F238E27FC236}">
                    <a16:creationId xmlns:a16="http://schemas.microsoft.com/office/drawing/2014/main" id="{1FF23FD6-8309-4C63-970A-60F5C1005FCB}"/>
                  </a:ext>
                </a:extLst>
              </p:cNvPr>
              <p:cNvCxnSpPr/>
              <p:nvPr/>
            </p:nvCxnSpPr>
            <p:spPr>
              <a:xfrm flipV="1">
                <a:off x="1204686" y="1640114"/>
                <a:ext cx="0" cy="754743"/>
              </a:xfrm>
              <a:prstGeom prst="lin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76" name="任意多边形: 形状 75">
              <a:extLst>
                <a:ext uri="{FF2B5EF4-FFF2-40B4-BE49-F238E27FC236}">
                  <a16:creationId xmlns:a16="http://schemas.microsoft.com/office/drawing/2014/main" id="{24594E5D-8828-4026-ACF0-77F3CC9E374B}"/>
                </a:ext>
              </a:extLst>
            </p:cNvPr>
            <p:cNvSpPr/>
            <p:nvPr/>
          </p:nvSpPr>
          <p:spPr>
            <a:xfrm>
              <a:off x="6828660" y="6209358"/>
              <a:ext cx="1407885" cy="1161143"/>
            </a:xfrm>
            <a:custGeom>
              <a:avLst/>
              <a:gdLst>
                <a:gd name="connsiteX0" fmla="*/ 1407885 w 1407885"/>
                <a:gd name="connsiteY0" fmla="*/ 0 h 1161143"/>
                <a:gd name="connsiteX1" fmla="*/ 1001485 w 1407885"/>
                <a:gd name="connsiteY1" fmla="*/ 696686 h 1161143"/>
                <a:gd name="connsiteX2" fmla="*/ 0 w 1407885"/>
                <a:gd name="connsiteY2" fmla="*/ 1161143 h 1161143"/>
              </a:gdLst>
              <a:ahLst/>
              <a:cxnLst>
                <a:cxn ang="0">
                  <a:pos x="connsiteX0" y="connsiteY0"/>
                </a:cxn>
                <a:cxn ang="0">
                  <a:pos x="connsiteX1" y="connsiteY1"/>
                </a:cxn>
                <a:cxn ang="0">
                  <a:pos x="connsiteX2" y="connsiteY2"/>
                </a:cxn>
              </a:cxnLst>
              <a:rect l="l" t="t" r="r" b="b"/>
              <a:pathLst>
                <a:path w="1407885" h="1161143">
                  <a:moveTo>
                    <a:pt x="1407885" y="0"/>
                  </a:moveTo>
                  <a:cubicBezTo>
                    <a:pt x="1322008" y="251581"/>
                    <a:pt x="1236132" y="503162"/>
                    <a:pt x="1001485" y="696686"/>
                  </a:cubicBezTo>
                  <a:cubicBezTo>
                    <a:pt x="766838" y="890210"/>
                    <a:pt x="383419" y="1025676"/>
                    <a:pt x="0" y="1161143"/>
                  </a:cubicBez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77" name="直接连接符 76">
              <a:extLst>
                <a:ext uri="{FF2B5EF4-FFF2-40B4-BE49-F238E27FC236}">
                  <a16:creationId xmlns:a16="http://schemas.microsoft.com/office/drawing/2014/main" id="{DAB90BA7-5410-4A49-90B1-A21BCE8380F7}"/>
                </a:ext>
              </a:extLst>
            </p:cNvPr>
            <p:cNvCxnSpPr/>
            <p:nvPr/>
          </p:nvCxnSpPr>
          <p:spPr>
            <a:xfrm>
              <a:off x="6792375" y="7592786"/>
              <a:ext cx="0" cy="638628"/>
            </a:xfrm>
            <a:prstGeom prst="lin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8" name="矩形 77">
              <a:extLst>
                <a:ext uri="{FF2B5EF4-FFF2-40B4-BE49-F238E27FC236}">
                  <a16:creationId xmlns:a16="http://schemas.microsoft.com/office/drawing/2014/main" id="{EF052DC5-43DE-4864-8F2B-33D49250E697}"/>
                </a:ext>
              </a:extLst>
            </p:cNvPr>
            <p:cNvSpPr/>
            <p:nvPr/>
          </p:nvSpPr>
          <p:spPr>
            <a:xfrm>
              <a:off x="6792375" y="7699253"/>
              <a:ext cx="595035" cy="584775"/>
            </a:xfrm>
            <a:prstGeom prst="rect">
              <a:avLst/>
            </a:prstGeom>
          </p:spPr>
          <p:txBody>
            <a:bodyPr wrap="none">
              <a:spAutoFit/>
            </a:bodyPr>
            <a:lstStyle/>
            <a:p>
              <a:r>
                <a:rPr lang="zh-CN" altLang="en-US" sz="3200">
                  <a:solidFill>
                    <a:srgbClr val="C00000"/>
                  </a:solidFill>
                  <a:latin typeface="黑体" panose="02010609060101010101" pitchFamily="49" charset="-122"/>
                  <a:ea typeface="黑体" panose="02010609060101010101" pitchFamily="49" charset="-122"/>
                </a:rPr>
                <a:t>①</a:t>
              </a:r>
            </a:p>
          </p:txBody>
        </p:sp>
        <p:sp>
          <p:nvSpPr>
            <p:cNvPr id="79" name="矩形 78">
              <a:extLst>
                <a:ext uri="{FF2B5EF4-FFF2-40B4-BE49-F238E27FC236}">
                  <a16:creationId xmlns:a16="http://schemas.microsoft.com/office/drawing/2014/main" id="{4B34ADBD-1AC1-43CB-A89B-83F21FAA11C8}"/>
                </a:ext>
              </a:extLst>
            </p:cNvPr>
            <p:cNvSpPr/>
            <p:nvPr/>
          </p:nvSpPr>
          <p:spPr>
            <a:xfrm>
              <a:off x="7256369" y="4153267"/>
              <a:ext cx="595036" cy="584775"/>
            </a:xfrm>
            <a:prstGeom prst="rect">
              <a:avLst/>
            </a:prstGeom>
          </p:spPr>
          <p:txBody>
            <a:bodyPr wrap="none">
              <a:spAutoFit/>
            </a:bodyPr>
            <a:lstStyle/>
            <a:p>
              <a:r>
                <a:rPr lang="zh-CN" altLang="en-US" sz="3200" dirty="0">
                  <a:solidFill>
                    <a:srgbClr val="C00000"/>
                  </a:solidFill>
                  <a:latin typeface="黑体" panose="02010609060101010101" pitchFamily="49" charset="-122"/>
                  <a:ea typeface="黑体" panose="02010609060101010101" pitchFamily="49" charset="-122"/>
                </a:rPr>
                <a:t>②</a:t>
              </a:r>
            </a:p>
          </p:txBody>
        </p:sp>
        <p:sp>
          <p:nvSpPr>
            <p:cNvPr id="80" name="矩形 79">
              <a:extLst>
                <a:ext uri="{FF2B5EF4-FFF2-40B4-BE49-F238E27FC236}">
                  <a16:creationId xmlns:a16="http://schemas.microsoft.com/office/drawing/2014/main" id="{835C51AD-1377-4551-9715-9C54E3AA8499}"/>
                </a:ext>
              </a:extLst>
            </p:cNvPr>
            <p:cNvSpPr/>
            <p:nvPr/>
          </p:nvSpPr>
          <p:spPr>
            <a:xfrm>
              <a:off x="7588083" y="6742359"/>
              <a:ext cx="595036" cy="584775"/>
            </a:xfrm>
            <a:prstGeom prst="rect">
              <a:avLst/>
            </a:prstGeom>
          </p:spPr>
          <p:txBody>
            <a:bodyPr wrap="none">
              <a:spAutoFit/>
            </a:bodyPr>
            <a:lstStyle/>
            <a:p>
              <a:r>
                <a:rPr lang="zh-CN" altLang="en-US" sz="3200" dirty="0">
                  <a:solidFill>
                    <a:srgbClr val="C00000"/>
                  </a:solidFill>
                  <a:latin typeface="黑体" panose="02010609060101010101" pitchFamily="49" charset="-122"/>
                  <a:ea typeface="黑体" panose="02010609060101010101" pitchFamily="49" charset="-122"/>
                </a:rPr>
                <a:t>③</a:t>
              </a:r>
            </a:p>
          </p:txBody>
        </p:sp>
      </p:grpSp>
      <p:grpSp>
        <p:nvGrpSpPr>
          <p:cNvPr id="14" name="组合 13">
            <a:extLst>
              <a:ext uri="{FF2B5EF4-FFF2-40B4-BE49-F238E27FC236}">
                <a16:creationId xmlns:a16="http://schemas.microsoft.com/office/drawing/2014/main" id="{0EC70BEE-96B6-4BC7-8C0C-6763F471BF1B}"/>
              </a:ext>
            </a:extLst>
          </p:cNvPr>
          <p:cNvGrpSpPr>
            <a:grpSpLocks noChangeAspect="1"/>
          </p:cNvGrpSpPr>
          <p:nvPr/>
        </p:nvGrpSpPr>
        <p:grpSpPr>
          <a:xfrm>
            <a:off x="1080143" y="4078944"/>
            <a:ext cx="3775223" cy="2384840"/>
            <a:chOff x="695177" y="4731657"/>
            <a:chExt cx="5103018" cy="3223619"/>
          </a:xfrm>
        </p:grpSpPr>
        <p:pic>
          <p:nvPicPr>
            <p:cNvPr id="71" name="图片 70">
              <a:extLst>
                <a:ext uri="{FF2B5EF4-FFF2-40B4-BE49-F238E27FC236}">
                  <a16:creationId xmlns:a16="http://schemas.microsoft.com/office/drawing/2014/main" id="{0B300193-715D-4535-80AA-6CABFF9E90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21" t="23855" r="11225" b="14111"/>
            <a:stretch/>
          </p:blipFill>
          <p:spPr>
            <a:xfrm flipH="1">
              <a:off x="695177" y="4731657"/>
              <a:ext cx="5103018" cy="3053443"/>
            </a:xfrm>
            <a:prstGeom prst="rect">
              <a:avLst/>
            </a:prstGeom>
          </p:spPr>
        </p:pic>
        <p:sp>
          <p:nvSpPr>
            <p:cNvPr id="81" name="矩形 80">
              <a:extLst>
                <a:ext uri="{FF2B5EF4-FFF2-40B4-BE49-F238E27FC236}">
                  <a16:creationId xmlns:a16="http://schemas.microsoft.com/office/drawing/2014/main" id="{E83D99C7-2E89-4578-9BE1-6E88F5F268F4}"/>
                </a:ext>
              </a:extLst>
            </p:cNvPr>
            <p:cNvSpPr/>
            <p:nvPr/>
          </p:nvSpPr>
          <p:spPr>
            <a:xfrm>
              <a:off x="695177" y="6101442"/>
              <a:ext cx="595035" cy="584775"/>
            </a:xfrm>
            <a:prstGeom prst="rect">
              <a:avLst/>
            </a:prstGeom>
          </p:spPr>
          <p:txBody>
            <a:bodyPr wrap="none">
              <a:spAutoFit/>
            </a:bodyPr>
            <a:lstStyle/>
            <a:p>
              <a:r>
                <a:rPr lang="zh-CN" altLang="en-US" sz="3200">
                  <a:solidFill>
                    <a:srgbClr val="C00000"/>
                  </a:solidFill>
                  <a:latin typeface="黑体" panose="02010609060101010101" pitchFamily="49" charset="-122"/>
                  <a:ea typeface="黑体" panose="02010609060101010101" pitchFamily="49" charset="-122"/>
                </a:rPr>
                <a:t>①</a:t>
              </a:r>
            </a:p>
          </p:txBody>
        </p:sp>
        <p:sp>
          <p:nvSpPr>
            <p:cNvPr id="82" name="矩形 81">
              <a:extLst>
                <a:ext uri="{FF2B5EF4-FFF2-40B4-BE49-F238E27FC236}">
                  <a16:creationId xmlns:a16="http://schemas.microsoft.com/office/drawing/2014/main" id="{526E5165-A40C-45B6-B183-72E6E4C22135}"/>
                </a:ext>
              </a:extLst>
            </p:cNvPr>
            <p:cNvSpPr/>
            <p:nvPr/>
          </p:nvSpPr>
          <p:spPr>
            <a:xfrm>
              <a:off x="1741480" y="7370501"/>
              <a:ext cx="595035" cy="584775"/>
            </a:xfrm>
            <a:prstGeom prst="rect">
              <a:avLst/>
            </a:prstGeom>
          </p:spPr>
          <p:txBody>
            <a:bodyPr wrap="none">
              <a:spAutoFit/>
            </a:bodyPr>
            <a:lstStyle/>
            <a:p>
              <a:r>
                <a:rPr lang="zh-CN" altLang="en-US" sz="3200">
                  <a:solidFill>
                    <a:srgbClr val="C00000"/>
                  </a:solidFill>
                  <a:latin typeface="黑体" panose="02010609060101010101" pitchFamily="49" charset="-122"/>
                  <a:ea typeface="黑体" panose="02010609060101010101" pitchFamily="49" charset="-122"/>
                </a:rPr>
                <a:t>②</a:t>
              </a:r>
            </a:p>
          </p:txBody>
        </p:sp>
        <p:sp>
          <p:nvSpPr>
            <p:cNvPr id="83" name="矩形 82">
              <a:extLst>
                <a:ext uri="{FF2B5EF4-FFF2-40B4-BE49-F238E27FC236}">
                  <a16:creationId xmlns:a16="http://schemas.microsoft.com/office/drawing/2014/main" id="{FBA466A2-BE08-4D4E-A1A7-C8882033B1B7}"/>
                </a:ext>
              </a:extLst>
            </p:cNvPr>
            <p:cNvSpPr/>
            <p:nvPr/>
          </p:nvSpPr>
          <p:spPr>
            <a:xfrm>
              <a:off x="4730426" y="7078113"/>
              <a:ext cx="595035" cy="584775"/>
            </a:xfrm>
            <a:prstGeom prst="rect">
              <a:avLst/>
            </a:prstGeom>
          </p:spPr>
          <p:txBody>
            <a:bodyPr wrap="none">
              <a:spAutoFit/>
            </a:bodyPr>
            <a:lstStyle/>
            <a:p>
              <a:r>
                <a:rPr lang="zh-CN" altLang="en-US" sz="3200">
                  <a:solidFill>
                    <a:srgbClr val="C00000"/>
                  </a:solidFill>
                  <a:latin typeface="黑体" panose="02010609060101010101" pitchFamily="49" charset="-122"/>
                  <a:ea typeface="黑体" panose="02010609060101010101" pitchFamily="49" charset="-122"/>
                </a:rPr>
                <a:t>③</a:t>
              </a:r>
            </a:p>
          </p:txBody>
        </p:sp>
      </p:grpSp>
      <p:pic>
        <p:nvPicPr>
          <p:cNvPr id="85" name="图片 84">
            <a:extLst>
              <a:ext uri="{FF2B5EF4-FFF2-40B4-BE49-F238E27FC236}">
                <a16:creationId xmlns:a16="http://schemas.microsoft.com/office/drawing/2014/main" id="{A456B4E6-0043-42B2-811F-24D2F76E5C59}"/>
              </a:ext>
            </a:extLst>
          </p:cNvPr>
          <p:cNvPicPr>
            <a:picLocks noChangeAspect="1"/>
          </p:cNvPicPr>
          <p:nvPr/>
        </p:nvPicPr>
        <p:blipFill rotWithShape="1">
          <a:blip r:embed="rId3"/>
          <a:srcRect l="50233" t="48647" b="-1"/>
          <a:stretch>
            <a:fillRect/>
          </a:stretch>
        </p:blipFill>
        <p:spPr>
          <a:xfrm>
            <a:off x="8087115" y="3843756"/>
            <a:ext cx="3469974" cy="3025130"/>
          </a:xfrm>
          <a:prstGeom prst="rect">
            <a:avLst/>
          </a:prstGeom>
        </p:spPr>
      </p:pic>
      <p:sp>
        <p:nvSpPr>
          <p:cNvPr id="26" name="标题 1">
            <a:extLst>
              <a:ext uri="{FF2B5EF4-FFF2-40B4-BE49-F238E27FC236}">
                <a16:creationId xmlns:a16="http://schemas.microsoft.com/office/drawing/2014/main" id="{CA645A28-DA0B-4B71-A50B-A34ADDBDE6D0}"/>
              </a:ext>
            </a:extLst>
          </p:cNvPr>
          <p:cNvSpPr txBox="1"/>
          <p:nvPr/>
        </p:nvSpPr>
        <p:spPr>
          <a:xfrm>
            <a:off x="91086" y="500346"/>
            <a:ext cx="6037825"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800" dirty="0">
                <a:solidFill>
                  <a:srgbClr val="C00000"/>
                </a:solidFill>
                <a:latin typeface="Arial" panose="020B0604020202020204" pitchFamily="34" charset="0"/>
                <a:ea typeface="黑体" panose="02010609060101010101" charset="-122"/>
                <a:cs typeface="Arial" panose="020B0604020202020204" pitchFamily="34" charset="0"/>
              </a:rPr>
              <a:t>Thin films on Cu substrate </a:t>
            </a:r>
            <a:endParaRPr lang="zh-CN" altLang="en-US" sz="2800" dirty="0">
              <a:solidFill>
                <a:srgbClr val="C00000"/>
              </a:solidFill>
              <a:latin typeface="Arial" panose="020B0604020202020204" pitchFamily="34" charset="0"/>
              <a:ea typeface="黑体" panose="02010609060101010101" charset="-122"/>
              <a:cs typeface="Arial" panose="020B0604020202020204" pitchFamily="34" charset="0"/>
            </a:endParaRPr>
          </a:p>
        </p:txBody>
      </p:sp>
      <p:sp>
        <p:nvSpPr>
          <p:cNvPr id="23" name="标题 1">
            <a:extLst>
              <a:ext uri="{FF2B5EF4-FFF2-40B4-BE49-F238E27FC236}">
                <a16:creationId xmlns:a16="http://schemas.microsoft.com/office/drawing/2014/main" id="{02FC02EF-4A17-40F5-94D4-0E031CC5339A}"/>
              </a:ext>
            </a:extLst>
          </p:cNvPr>
          <p:cNvSpPr txBox="1"/>
          <p:nvPr/>
        </p:nvSpPr>
        <p:spPr>
          <a:xfrm>
            <a:off x="102144" y="-273753"/>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1</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st</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(2021-2024)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2" name="矩形 1">
            <a:extLst>
              <a:ext uri="{FF2B5EF4-FFF2-40B4-BE49-F238E27FC236}">
                <a16:creationId xmlns:a16="http://schemas.microsoft.com/office/drawing/2014/main" id="{7C90010D-0FF5-4700-AF3B-5745D905CC92}"/>
              </a:ext>
            </a:extLst>
          </p:cNvPr>
          <p:cNvSpPr/>
          <p:nvPr/>
        </p:nvSpPr>
        <p:spPr>
          <a:xfrm>
            <a:off x="7977028" y="692173"/>
            <a:ext cx="533400" cy="42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7A391A51-C931-4799-8F1E-406E0A5A19B0}"/>
              </a:ext>
            </a:extLst>
          </p:cNvPr>
          <p:cNvSpPr/>
          <p:nvPr/>
        </p:nvSpPr>
        <p:spPr>
          <a:xfrm>
            <a:off x="7953080" y="3576184"/>
            <a:ext cx="533400" cy="42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05FB6CA7-EFA0-9A15-8554-4D80A3AEED96}"/>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492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4CA737D-D0D2-4B94-AE59-BE6EE62B6952}"/>
              </a:ext>
            </a:extLst>
          </p:cNvPr>
          <p:cNvSpPr txBox="1"/>
          <p:nvPr/>
        </p:nvSpPr>
        <p:spPr>
          <a:xfrm>
            <a:off x="64692" y="472542"/>
            <a:ext cx="9916268"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2800" dirty="0">
                <a:solidFill>
                  <a:srgbClr val="C00000"/>
                </a:solidFill>
                <a:latin typeface="Arial" panose="020B0604020202020204" pitchFamily="34" charset="0"/>
                <a:ea typeface="黑体" panose="02010609060101010101" pitchFamily="49" charset="-122"/>
                <a:cs typeface="Arial" panose="020B0604020202020204" pitchFamily="34" charset="0"/>
              </a:rPr>
              <a:t>Structure and morphology analysis</a:t>
            </a:r>
          </a:p>
        </p:txBody>
      </p:sp>
      <p:sp>
        <p:nvSpPr>
          <p:cNvPr id="10" name="文本框 9">
            <a:extLst>
              <a:ext uri="{FF2B5EF4-FFF2-40B4-BE49-F238E27FC236}">
                <a16:creationId xmlns:a16="http://schemas.microsoft.com/office/drawing/2014/main" id="{4E64DBB8-3DD4-47AA-AB7E-9C1F0E934E7A}"/>
              </a:ext>
            </a:extLst>
          </p:cNvPr>
          <p:cNvSpPr txBox="1"/>
          <p:nvPr/>
        </p:nvSpPr>
        <p:spPr>
          <a:xfrm>
            <a:off x="2026694" y="6134857"/>
            <a:ext cx="184731" cy="338554"/>
          </a:xfrm>
          <a:prstGeom prst="rect">
            <a:avLst/>
          </a:prstGeom>
          <a:noFill/>
        </p:spPr>
        <p:txBody>
          <a:bodyPr wrap="none" rtlCol="0">
            <a:spAutoFit/>
          </a:bodyPr>
          <a:lstStyle/>
          <a:p>
            <a:endParaRPr lang="zh-CN" altLang="en-US" sz="2400" baseline="-25000" dirty="0">
              <a:solidFill>
                <a:srgbClr val="C00000"/>
              </a:solidFill>
              <a:latin typeface="+mn-lt"/>
              <a:ea typeface="黑体" panose="02010609060101010101" charset="-122"/>
            </a:endParaRPr>
          </a:p>
        </p:txBody>
      </p:sp>
      <p:sp>
        <p:nvSpPr>
          <p:cNvPr id="16" name="文本框 15">
            <a:extLst>
              <a:ext uri="{FF2B5EF4-FFF2-40B4-BE49-F238E27FC236}">
                <a16:creationId xmlns:a16="http://schemas.microsoft.com/office/drawing/2014/main" id="{BEB656B3-9F87-48FB-A114-D2E6060FA833}"/>
              </a:ext>
            </a:extLst>
          </p:cNvPr>
          <p:cNvSpPr txBox="1"/>
          <p:nvPr/>
        </p:nvSpPr>
        <p:spPr>
          <a:xfrm>
            <a:off x="6022978" y="5577756"/>
            <a:ext cx="6323049" cy="1815882"/>
          </a:xfrm>
          <a:prstGeom prst="rect">
            <a:avLst/>
          </a:prstGeom>
          <a:noFill/>
        </p:spPr>
        <p:txBody>
          <a:bodyPr wrap="square" rtlCol="0">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Characteristic peaks of the Nb film —— (110) ;  Average surface roughness ~ 15 nm;  Particulate size ~ 100 nm;</a:t>
            </a:r>
          </a:p>
          <a:p>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With increasing impulse current (0.2→1 Å), Nb film grain size increases, defects reduce.</a:t>
            </a:r>
          </a:p>
          <a:p>
            <a:endParaRPr lang="en-US" altLang="zh-CN" sz="3600" dirty="0">
              <a:solidFill>
                <a:srgbClr val="C00000"/>
              </a:solidFill>
              <a:latin typeface="黑体" panose="02010609060101010101" pitchFamily="49" charset="-122"/>
              <a:ea typeface="黑体" panose="02010609060101010101" pitchFamily="49" charset="-122"/>
            </a:endParaRPr>
          </a:p>
        </p:txBody>
      </p:sp>
      <p:graphicFrame>
        <p:nvGraphicFramePr>
          <p:cNvPr id="82" name="对象 81">
            <a:extLst>
              <a:ext uri="{FF2B5EF4-FFF2-40B4-BE49-F238E27FC236}">
                <a16:creationId xmlns:a16="http://schemas.microsoft.com/office/drawing/2014/main" id="{F23398D8-B415-452F-A047-ED4A563289EB}"/>
              </a:ext>
            </a:extLst>
          </p:cNvPr>
          <p:cNvGraphicFramePr>
            <a:graphicFrameLocks noChangeAspect="1"/>
          </p:cNvGraphicFramePr>
          <p:nvPr>
            <p:extLst>
              <p:ext uri="{D42A27DB-BD31-4B8C-83A1-F6EECF244321}">
                <p14:modId xmlns:p14="http://schemas.microsoft.com/office/powerpoint/2010/main" val="3684946632"/>
              </p:ext>
            </p:extLst>
          </p:nvPr>
        </p:nvGraphicFramePr>
        <p:xfrm>
          <a:off x="143041" y="1076104"/>
          <a:ext cx="5389985" cy="3169879"/>
        </p:xfrm>
        <a:graphic>
          <a:graphicData uri="http://schemas.openxmlformats.org/presentationml/2006/ole">
            <mc:AlternateContent xmlns:mc="http://schemas.openxmlformats.org/markup-compatibility/2006">
              <mc:Choice xmlns:v="urn:schemas-microsoft-com:vml" Requires="v">
                <p:oleObj name="Graph" r:id="rId3" imgW="8986546" imgH="5442313" progId="Origin95.Graph">
                  <p:embed/>
                </p:oleObj>
              </mc:Choice>
              <mc:Fallback>
                <p:oleObj name="Graph" r:id="rId3" imgW="8986546" imgH="5442313" progId="Origin95.Graph">
                  <p:embed/>
                  <p:pic>
                    <p:nvPicPr>
                      <p:cNvPr id="82" name="对象 81">
                        <a:extLst>
                          <a:ext uri="{FF2B5EF4-FFF2-40B4-BE49-F238E27FC236}">
                            <a16:creationId xmlns:a16="http://schemas.microsoft.com/office/drawing/2014/main" id="{F23398D8-B415-452F-A047-ED4A563289EB}"/>
                          </a:ext>
                        </a:extLst>
                      </p:cNvPr>
                      <p:cNvPicPr/>
                      <p:nvPr/>
                    </p:nvPicPr>
                    <p:blipFill>
                      <a:blip r:embed="rId4"/>
                      <a:stretch>
                        <a:fillRect/>
                      </a:stretch>
                    </p:blipFill>
                    <p:spPr>
                      <a:xfrm>
                        <a:off x="143041" y="1076104"/>
                        <a:ext cx="5389985" cy="3169879"/>
                      </a:xfrm>
                      <a:prstGeom prst="rect">
                        <a:avLst/>
                      </a:prstGeom>
                    </p:spPr>
                  </p:pic>
                </p:oleObj>
              </mc:Fallback>
            </mc:AlternateContent>
          </a:graphicData>
        </a:graphic>
      </p:graphicFrame>
      <p:grpSp>
        <p:nvGrpSpPr>
          <p:cNvPr id="85" name="组合 84">
            <a:extLst>
              <a:ext uri="{FF2B5EF4-FFF2-40B4-BE49-F238E27FC236}">
                <a16:creationId xmlns:a16="http://schemas.microsoft.com/office/drawing/2014/main" id="{CEB18D35-E4D0-4CF4-95EE-F2D841CFDFE6}"/>
              </a:ext>
            </a:extLst>
          </p:cNvPr>
          <p:cNvGrpSpPr/>
          <p:nvPr/>
        </p:nvGrpSpPr>
        <p:grpSpPr>
          <a:xfrm>
            <a:off x="181725" y="4223989"/>
            <a:ext cx="2708803" cy="2259927"/>
            <a:chOff x="7805821" y="286591"/>
            <a:chExt cx="3126257" cy="2557847"/>
          </a:xfrm>
        </p:grpSpPr>
        <p:pic>
          <p:nvPicPr>
            <p:cNvPr id="88" name="图片 87">
              <a:extLst>
                <a:ext uri="{FF2B5EF4-FFF2-40B4-BE49-F238E27FC236}">
                  <a16:creationId xmlns:a16="http://schemas.microsoft.com/office/drawing/2014/main" id="{66B2C811-45D6-4D2B-A9BC-ECC000D77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821" y="286591"/>
              <a:ext cx="3126257" cy="2557847"/>
            </a:xfrm>
            <a:prstGeom prst="rect">
              <a:avLst/>
            </a:prstGeom>
          </p:spPr>
        </p:pic>
        <p:sp>
          <p:nvSpPr>
            <p:cNvPr id="89" name="矩形 88">
              <a:extLst>
                <a:ext uri="{FF2B5EF4-FFF2-40B4-BE49-F238E27FC236}">
                  <a16:creationId xmlns:a16="http://schemas.microsoft.com/office/drawing/2014/main" id="{134AB1C3-6C06-4225-895A-9C7A5A0B7B39}"/>
                </a:ext>
              </a:extLst>
            </p:cNvPr>
            <p:cNvSpPr/>
            <p:nvPr/>
          </p:nvSpPr>
          <p:spPr>
            <a:xfrm>
              <a:off x="9479280" y="2698980"/>
              <a:ext cx="775663" cy="145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Arial" panose="020B0604020202020204" pitchFamily="34" charset="0"/>
                  <a:cs typeface="Arial" panose="020B0604020202020204" pitchFamily="34" charset="0"/>
                </a:rPr>
                <a:t>1 </a:t>
              </a:r>
              <a:r>
                <a:rPr lang="el-GR" altLang="zh-CN" sz="1050" dirty="0">
                  <a:solidFill>
                    <a:schemeClr val="tx1"/>
                  </a:solidFill>
                  <a:latin typeface="Arial" panose="020B0604020202020204" pitchFamily="34" charset="0"/>
                  <a:ea typeface="等线" panose="02010600030101010101" pitchFamily="2" charset="-122"/>
                  <a:cs typeface="Arial" panose="020B0604020202020204" pitchFamily="34" charset="0"/>
                </a:rPr>
                <a:t>μ</a:t>
              </a:r>
              <a:r>
                <a:rPr lang="en-US" altLang="zh-CN" sz="1050" dirty="0">
                  <a:solidFill>
                    <a:schemeClr val="tx1"/>
                  </a:solidFill>
                  <a:latin typeface="Arial" panose="020B0604020202020204" pitchFamily="34" charset="0"/>
                  <a:ea typeface="等线" panose="02010600030101010101" pitchFamily="2" charset="-122"/>
                  <a:cs typeface="Arial" panose="020B0604020202020204" pitchFamily="34" charset="0"/>
                </a:rPr>
                <a:t>m</a:t>
              </a:r>
              <a:r>
                <a:rPr lang="en-US" altLang="zh-CN" sz="1050" dirty="0">
                  <a:solidFill>
                    <a:schemeClr val="tx1"/>
                  </a:solidFill>
                  <a:latin typeface="Arial" panose="020B0604020202020204" pitchFamily="34" charset="0"/>
                  <a:cs typeface="Arial" panose="020B0604020202020204" pitchFamily="34" charset="0"/>
                </a:rPr>
                <a:t> </a:t>
              </a:r>
              <a:endParaRPr lang="zh-CN" altLang="en-US" sz="1050" dirty="0">
                <a:solidFill>
                  <a:schemeClr val="tx1"/>
                </a:solidFill>
                <a:latin typeface="Arial" panose="020B0604020202020204" pitchFamily="34" charset="0"/>
                <a:cs typeface="Arial" panose="020B0604020202020204" pitchFamily="34" charset="0"/>
              </a:endParaRPr>
            </a:p>
          </p:txBody>
        </p:sp>
        <p:sp>
          <p:nvSpPr>
            <p:cNvPr id="90" name="矩形 89">
              <a:extLst>
                <a:ext uri="{FF2B5EF4-FFF2-40B4-BE49-F238E27FC236}">
                  <a16:creationId xmlns:a16="http://schemas.microsoft.com/office/drawing/2014/main" id="{AE5015D0-A696-4DB9-B95E-90F9B375E34B}"/>
                </a:ext>
              </a:extLst>
            </p:cNvPr>
            <p:cNvSpPr/>
            <p:nvPr/>
          </p:nvSpPr>
          <p:spPr>
            <a:xfrm>
              <a:off x="7910845" y="2653399"/>
              <a:ext cx="913589" cy="191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F53CC1EA-5E3D-49D2-BDB3-D90BD5D5AF1C}"/>
              </a:ext>
            </a:extLst>
          </p:cNvPr>
          <p:cNvGrpSpPr/>
          <p:nvPr/>
        </p:nvGrpSpPr>
        <p:grpSpPr>
          <a:xfrm>
            <a:off x="2779853" y="4261795"/>
            <a:ext cx="3103420" cy="2156417"/>
            <a:chOff x="4082773" y="1626865"/>
            <a:chExt cx="3508477" cy="2451468"/>
          </a:xfrm>
        </p:grpSpPr>
        <p:pic>
          <p:nvPicPr>
            <p:cNvPr id="35" name="图片 34">
              <a:extLst>
                <a:ext uri="{FF2B5EF4-FFF2-40B4-BE49-F238E27FC236}">
                  <a16:creationId xmlns:a16="http://schemas.microsoft.com/office/drawing/2014/main" id="{2A6F679F-B07E-4919-9613-3C0DE5819CA6}"/>
                </a:ext>
              </a:extLst>
            </p:cNvPr>
            <p:cNvPicPr>
              <a:picLocks noChangeAspect="1"/>
            </p:cNvPicPr>
            <p:nvPr/>
          </p:nvPicPr>
          <p:blipFill rotWithShape="1">
            <a:blip r:embed="rId6">
              <a:extLst>
                <a:ext uri="{28A0092B-C50C-407E-A947-70E740481C1C}">
                  <a14:useLocalDpi xmlns:a14="http://schemas.microsoft.com/office/drawing/2010/main" val="0"/>
                </a:ext>
              </a:extLst>
            </a:blip>
            <a:srcRect l="3631" t="15383" r="22968" b="21309"/>
            <a:stretch/>
          </p:blipFill>
          <p:spPr>
            <a:xfrm>
              <a:off x="4352896" y="1626865"/>
              <a:ext cx="3202903" cy="2259926"/>
            </a:xfrm>
            <a:prstGeom prst="rect">
              <a:avLst/>
            </a:prstGeom>
          </p:spPr>
        </p:pic>
        <p:sp>
          <p:nvSpPr>
            <p:cNvPr id="36" name="矩形 35">
              <a:extLst>
                <a:ext uri="{FF2B5EF4-FFF2-40B4-BE49-F238E27FC236}">
                  <a16:creationId xmlns:a16="http://schemas.microsoft.com/office/drawing/2014/main" id="{EE249F40-36CA-432C-967D-ADBBDB2588D3}"/>
                </a:ext>
              </a:extLst>
            </p:cNvPr>
            <p:cNvSpPr/>
            <p:nvPr/>
          </p:nvSpPr>
          <p:spPr>
            <a:xfrm>
              <a:off x="5922752" y="3701982"/>
              <a:ext cx="153399" cy="17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7" name="矩形 36">
              <a:extLst>
                <a:ext uri="{FF2B5EF4-FFF2-40B4-BE49-F238E27FC236}">
                  <a16:creationId xmlns:a16="http://schemas.microsoft.com/office/drawing/2014/main" id="{C87549B5-22DD-490B-A2D5-70469A33EFC7}"/>
                </a:ext>
              </a:extLst>
            </p:cNvPr>
            <p:cNvSpPr/>
            <p:nvPr/>
          </p:nvSpPr>
          <p:spPr>
            <a:xfrm>
              <a:off x="6273810" y="3571784"/>
              <a:ext cx="153399" cy="17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B9C95434-68DD-4791-8605-0950407FF537}"/>
                </a:ext>
              </a:extLst>
            </p:cNvPr>
            <p:cNvSpPr/>
            <p:nvPr/>
          </p:nvSpPr>
          <p:spPr>
            <a:xfrm>
              <a:off x="6631411" y="3452439"/>
              <a:ext cx="153399" cy="17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00262EB7-FED9-4E8A-AF35-532EC25828DE}"/>
                </a:ext>
              </a:extLst>
            </p:cNvPr>
            <p:cNvSpPr/>
            <p:nvPr/>
          </p:nvSpPr>
          <p:spPr>
            <a:xfrm>
              <a:off x="6989012" y="3341836"/>
              <a:ext cx="153399" cy="17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4C17EA4C-4A01-4502-8D83-CD1D047D74F5}"/>
                </a:ext>
              </a:extLst>
            </p:cNvPr>
            <p:cNvSpPr/>
            <p:nvPr/>
          </p:nvSpPr>
          <p:spPr>
            <a:xfrm>
              <a:off x="7277247" y="3233706"/>
              <a:ext cx="221166" cy="13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1" name="矩形 40">
              <a:extLst>
                <a:ext uri="{FF2B5EF4-FFF2-40B4-BE49-F238E27FC236}">
                  <a16:creationId xmlns:a16="http://schemas.microsoft.com/office/drawing/2014/main" id="{0E96C120-829F-49E5-967F-188E2D5582CB}"/>
                </a:ext>
              </a:extLst>
            </p:cNvPr>
            <p:cNvSpPr/>
            <p:nvPr/>
          </p:nvSpPr>
          <p:spPr>
            <a:xfrm>
              <a:off x="4974308" y="3584597"/>
              <a:ext cx="221166" cy="13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F7E6A00F-4EB1-447F-9FE8-3AB11A610EB4}"/>
                </a:ext>
              </a:extLst>
            </p:cNvPr>
            <p:cNvSpPr/>
            <p:nvPr/>
          </p:nvSpPr>
          <p:spPr>
            <a:xfrm>
              <a:off x="4806738" y="3372081"/>
              <a:ext cx="221166" cy="13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8866C33D-B9AF-4685-8DA8-4B3E72F2BB9D}"/>
                </a:ext>
              </a:extLst>
            </p:cNvPr>
            <p:cNvSpPr/>
            <p:nvPr/>
          </p:nvSpPr>
          <p:spPr>
            <a:xfrm>
              <a:off x="4575105" y="3164458"/>
              <a:ext cx="221166" cy="13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6" name="矩形 45">
              <a:extLst>
                <a:ext uri="{FF2B5EF4-FFF2-40B4-BE49-F238E27FC236}">
                  <a16:creationId xmlns:a16="http://schemas.microsoft.com/office/drawing/2014/main" id="{ED822058-9727-4F63-8DF4-5399A19C7F00}"/>
                </a:ext>
              </a:extLst>
            </p:cNvPr>
            <p:cNvSpPr/>
            <p:nvPr/>
          </p:nvSpPr>
          <p:spPr>
            <a:xfrm>
              <a:off x="4364937" y="2989656"/>
              <a:ext cx="221166" cy="138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C2282E9C-AAF2-4FAE-9AF4-5A01C16D9093}"/>
                </a:ext>
              </a:extLst>
            </p:cNvPr>
            <p:cNvSpPr txBox="1"/>
            <p:nvPr/>
          </p:nvSpPr>
          <p:spPr>
            <a:xfrm>
              <a:off x="5813186" y="3644076"/>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1</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49" name="文本框 48">
              <a:extLst>
                <a:ext uri="{FF2B5EF4-FFF2-40B4-BE49-F238E27FC236}">
                  <a16:creationId xmlns:a16="http://schemas.microsoft.com/office/drawing/2014/main" id="{F4DB5DF7-2B8C-4CAC-AACD-C144BF950B25}"/>
                </a:ext>
              </a:extLst>
            </p:cNvPr>
            <p:cNvSpPr txBox="1"/>
            <p:nvPr/>
          </p:nvSpPr>
          <p:spPr>
            <a:xfrm>
              <a:off x="6202673" y="3532913"/>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2</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6" name="文本框 55">
              <a:extLst>
                <a:ext uri="{FF2B5EF4-FFF2-40B4-BE49-F238E27FC236}">
                  <a16:creationId xmlns:a16="http://schemas.microsoft.com/office/drawing/2014/main" id="{9C469CDE-038C-4C8E-841D-CF74141FA7FD}"/>
                </a:ext>
              </a:extLst>
            </p:cNvPr>
            <p:cNvSpPr txBox="1"/>
            <p:nvPr/>
          </p:nvSpPr>
          <p:spPr>
            <a:xfrm>
              <a:off x="6558039" y="3417200"/>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3</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8" name="文本框 57">
              <a:extLst>
                <a:ext uri="{FF2B5EF4-FFF2-40B4-BE49-F238E27FC236}">
                  <a16:creationId xmlns:a16="http://schemas.microsoft.com/office/drawing/2014/main" id="{A244DC6B-E441-4B8B-BCE3-1D51F38C80DC}"/>
                </a:ext>
              </a:extLst>
            </p:cNvPr>
            <p:cNvSpPr txBox="1"/>
            <p:nvPr/>
          </p:nvSpPr>
          <p:spPr>
            <a:xfrm>
              <a:off x="6914576" y="3293932"/>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4</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9" name="文本框 58">
              <a:extLst>
                <a:ext uri="{FF2B5EF4-FFF2-40B4-BE49-F238E27FC236}">
                  <a16:creationId xmlns:a16="http://schemas.microsoft.com/office/drawing/2014/main" id="{D6BE8D88-FBEB-4964-860B-19AD2AF21598}"/>
                </a:ext>
              </a:extLst>
            </p:cNvPr>
            <p:cNvSpPr txBox="1"/>
            <p:nvPr/>
          </p:nvSpPr>
          <p:spPr>
            <a:xfrm>
              <a:off x="7245218" y="3182304"/>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5</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0" name="文本框 59">
              <a:extLst>
                <a:ext uri="{FF2B5EF4-FFF2-40B4-BE49-F238E27FC236}">
                  <a16:creationId xmlns:a16="http://schemas.microsoft.com/office/drawing/2014/main" id="{B2095DA5-D932-41E9-88C5-F1E08C7A1416}"/>
                </a:ext>
              </a:extLst>
            </p:cNvPr>
            <p:cNvSpPr txBox="1"/>
            <p:nvPr/>
          </p:nvSpPr>
          <p:spPr>
            <a:xfrm>
              <a:off x="5034067" y="3531635"/>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1</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1" name="文本框 60">
              <a:extLst>
                <a:ext uri="{FF2B5EF4-FFF2-40B4-BE49-F238E27FC236}">
                  <a16:creationId xmlns:a16="http://schemas.microsoft.com/office/drawing/2014/main" id="{B94D4A42-CF7A-452B-B4A3-825E0C07670C}"/>
                </a:ext>
              </a:extLst>
            </p:cNvPr>
            <p:cNvSpPr txBox="1"/>
            <p:nvPr/>
          </p:nvSpPr>
          <p:spPr>
            <a:xfrm>
              <a:off x="4840485" y="3301395"/>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2</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2" name="文本框 61">
              <a:extLst>
                <a:ext uri="{FF2B5EF4-FFF2-40B4-BE49-F238E27FC236}">
                  <a16:creationId xmlns:a16="http://schemas.microsoft.com/office/drawing/2014/main" id="{A0884A29-FF3F-42E2-AB6F-2B1763C9735B}"/>
                </a:ext>
              </a:extLst>
            </p:cNvPr>
            <p:cNvSpPr txBox="1"/>
            <p:nvPr/>
          </p:nvSpPr>
          <p:spPr>
            <a:xfrm>
              <a:off x="4619864" y="3103653"/>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3</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3" name="文本框 62">
              <a:extLst>
                <a:ext uri="{FF2B5EF4-FFF2-40B4-BE49-F238E27FC236}">
                  <a16:creationId xmlns:a16="http://schemas.microsoft.com/office/drawing/2014/main" id="{C1C42F76-630F-4302-AD35-4445F9AE2F13}"/>
                </a:ext>
              </a:extLst>
            </p:cNvPr>
            <p:cNvSpPr txBox="1"/>
            <p:nvPr/>
          </p:nvSpPr>
          <p:spPr>
            <a:xfrm>
              <a:off x="4423284" y="2890615"/>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4</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4" name="文本框 63">
              <a:extLst>
                <a:ext uri="{FF2B5EF4-FFF2-40B4-BE49-F238E27FC236}">
                  <a16:creationId xmlns:a16="http://schemas.microsoft.com/office/drawing/2014/main" id="{F28B82AB-F243-4481-B5EA-9FDF9C64A3E1}"/>
                </a:ext>
              </a:extLst>
            </p:cNvPr>
            <p:cNvSpPr txBox="1"/>
            <p:nvPr/>
          </p:nvSpPr>
          <p:spPr>
            <a:xfrm>
              <a:off x="4196426" y="2692045"/>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5</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65" name="文本框 64">
              <a:extLst>
                <a:ext uri="{FF2B5EF4-FFF2-40B4-BE49-F238E27FC236}">
                  <a16:creationId xmlns:a16="http://schemas.microsoft.com/office/drawing/2014/main" id="{9C966F22-55F6-4465-9799-F8353CD3F425}"/>
                </a:ext>
              </a:extLst>
            </p:cNvPr>
            <p:cNvSpPr txBox="1"/>
            <p:nvPr/>
          </p:nvSpPr>
          <p:spPr>
            <a:xfrm>
              <a:off x="5391625" y="3754687"/>
              <a:ext cx="298738" cy="323646"/>
            </a:xfrm>
            <a:prstGeom prst="rect">
              <a:avLst/>
            </a:prstGeom>
            <a:noFill/>
          </p:spPr>
          <p:txBody>
            <a:bodyPr wrap="none" rtlCol="0">
              <a:spAutoFit/>
            </a:bodyPr>
            <a:lstStyle/>
            <a:p>
              <a:r>
                <a:rPr lang="en-US" altLang="zh-CN" sz="1400" dirty="0">
                  <a:latin typeface="Arial" panose="020B0604020202020204" pitchFamily="34" charset="0"/>
                  <a:ea typeface="黑体" panose="02010609060101010101" pitchFamily="49" charset="-122"/>
                  <a:cs typeface="Arial" panose="020B0604020202020204" pitchFamily="34" charset="0"/>
                </a:rPr>
                <a:t>0</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cxnSp>
          <p:nvCxnSpPr>
            <p:cNvPr id="66" name="直接连接符 65">
              <a:extLst>
                <a:ext uri="{FF2B5EF4-FFF2-40B4-BE49-F238E27FC236}">
                  <a16:creationId xmlns:a16="http://schemas.microsoft.com/office/drawing/2014/main" id="{AE4F9E70-4B7F-48EE-8243-037E2C84054A}"/>
                </a:ext>
              </a:extLst>
            </p:cNvPr>
            <p:cNvCxnSpPr/>
            <p:nvPr/>
          </p:nvCxnSpPr>
          <p:spPr>
            <a:xfrm flipV="1">
              <a:off x="5449200" y="3160191"/>
              <a:ext cx="1913420" cy="629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39E61A34-6876-4755-B8AA-4AA0E348860B}"/>
                </a:ext>
              </a:extLst>
            </p:cNvPr>
            <p:cNvCxnSpPr/>
            <p:nvPr/>
          </p:nvCxnSpPr>
          <p:spPr>
            <a:xfrm flipH="1" flipV="1">
              <a:off x="4432442" y="2742289"/>
              <a:ext cx="1123216" cy="10658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6348818C-C0E6-4565-BC01-2572591001BD}"/>
                </a:ext>
              </a:extLst>
            </p:cNvPr>
            <p:cNvCxnSpPr/>
            <p:nvPr/>
          </p:nvCxnSpPr>
          <p:spPr>
            <a:xfrm flipH="1" flipV="1">
              <a:off x="7108865" y="3012403"/>
              <a:ext cx="224550" cy="20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F95DB277-8AF2-400B-BA70-0A626D7EA442}"/>
                </a:ext>
              </a:extLst>
            </p:cNvPr>
            <p:cNvCxnSpPr/>
            <p:nvPr/>
          </p:nvCxnSpPr>
          <p:spPr>
            <a:xfrm flipV="1">
              <a:off x="4472656" y="2263158"/>
              <a:ext cx="2864" cy="551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3262DA7C-F056-4CC8-BDE7-6B8096BDB315}"/>
                </a:ext>
              </a:extLst>
            </p:cNvPr>
            <p:cNvCxnSpPr/>
            <p:nvPr/>
          </p:nvCxnSpPr>
          <p:spPr>
            <a:xfrm flipH="1" flipV="1">
              <a:off x="4420735" y="2259816"/>
              <a:ext cx="65086" cy="21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9246A6E-286B-4216-80E8-568376B78166}"/>
                </a:ext>
              </a:extLst>
            </p:cNvPr>
            <p:cNvCxnSpPr/>
            <p:nvPr/>
          </p:nvCxnSpPr>
          <p:spPr>
            <a:xfrm flipH="1" flipV="1">
              <a:off x="4416785" y="2515873"/>
              <a:ext cx="65086" cy="21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D11CA7F7-82B1-4FEC-AB14-C456850B9142}"/>
                </a:ext>
              </a:extLst>
            </p:cNvPr>
            <p:cNvCxnSpPr/>
            <p:nvPr/>
          </p:nvCxnSpPr>
          <p:spPr>
            <a:xfrm flipH="1">
              <a:off x="4407985" y="2729481"/>
              <a:ext cx="204497" cy="74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749C211-4895-4FA2-9251-8C68C3F3099C}"/>
                </a:ext>
              </a:extLst>
            </p:cNvPr>
            <p:cNvCxnSpPr/>
            <p:nvPr/>
          </p:nvCxnSpPr>
          <p:spPr>
            <a:xfrm flipH="1">
              <a:off x="4619864" y="2975209"/>
              <a:ext cx="50856" cy="28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D3E51C0D-204F-4211-8080-F333B9FADF53}"/>
                </a:ext>
              </a:extLst>
            </p:cNvPr>
            <p:cNvCxnSpPr/>
            <p:nvPr/>
          </p:nvCxnSpPr>
          <p:spPr>
            <a:xfrm flipH="1">
              <a:off x="4826086" y="3173426"/>
              <a:ext cx="50856" cy="28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AAFAA9FF-264F-496F-B785-B6E635834C64}"/>
                </a:ext>
              </a:extLst>
            </p:cNvPr>
            <p:cNvCxnSpPr/>
            <p:nvPr/>
          </p:nvCxnSpPr>
          <p:spPr>
            <a:xfrm flipH="1">
              <a:off x="5034033" y="3372081"/>
              <a:ext cx="50856" cy="28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E174E091-9F76-480D-8FDD-76F7033116B0}"/>
                </a:ext>
              </a:extLst>
            </p:cNvPr>
            <p:cNvCxnSpPr/>
            <p:nvPr/>
          </p:nvCxnSpPr>
          <p:spPr>
            <a:xfrm flipH="1">
              <a:off x="5248298" y="3567558"/>
              <a:ext cx="50856" cy="28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98C91A7B-8246-4496-9539-24C17BBF0D0C}"/>
                </a:ext>
              </a:extLst>
            </p:cNvPr>
            <p:cNvCxnSpPr/>
            <p:nvPr/>
          </p:nvCxnSpPr>
          <p:spPr>
            <a:xfrm flipH="1" flipV="1">
              <a:off x="5871666" y="3652005"/>
              <a:ext cx="36023" cy="42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42048CA3-97B4-45B9-9124-C2F6153F7ECF}"/>
                </a:ext>
              </a:extLst>
            </p:cNvPr>
            <p:cNvCxnSpPr/>
            <p:nvPr/>
          </p:nvCxnSpPr>
          <p:spPr>
            <a:xfrm flipH="1" flipV="1">
              <a:off x="6237664" y="3532115"/>
              <a:ext cx="36023" cy="42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17BDB38-1D08-423C-BEDF-7CDC7057E2A4}"/>
                </a:ext>
              </a:extLst>
            </p:cNvPr>
            <p:cNvCxnSpPr/>
            <p:nvPr/>
          </p:nvCxnSpPr>
          <p:spPr>
            <a:xfrm flipH="1" flipV="1">
              <a:off x="6588623" y="3417200"/>
              <a:ext cx="36023" cy="42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6B69EFF-2C59-49BE-B4C0-BF9E5E59C3D5}"/>
                </a:ext>
              </a:extLst>
            </p:cNvPr>
            <p:cNvCxnSpPr/>
            <p:nvPr/>
          </p:nvCxnSpPr>
          <p:spPr>
            <a:xfrm flipH="1" flipV="1">
              <a:off x="6953838" y="3302168"/>
              <a:ext cx="36023" cy="42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矩形 80">
              <a:extLst>
                <a:ext uri="{FF2B5EF4-FFF2-40B4-BE49-F238E27FC236}">
                  <a16:creationId xmlns:a16="http://schemas.microsoft.com/office/drawing/2014/main" id="{9E652FFF-EDAD-4C69-B0DD-BF44B1596B37}"/>
                </a:ext>
              </a:extLst>
            </p:cNvPr>
            <p:cNvSpPr/>
            <p:nvPr/>
          </p:nvSpPr>
          <p:spPr>
            <a:xfrm>
              <a:off x="6782870" y="2495003"/>
              <a:ext cx="109318" cy="89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86" name="矩形 85">
              <a:extLst>
                <a:ext uri="{FF2B5EF4-FFF2-40B4-BE49-F238E27FC236}">
                  <a16:creationId xmlns:a16="http://schemas.microsoft.com/office/drawing/2014/main" id="{F29A8E7E-7E64-48CD-87BC-DD192F771BB3}"/>
                </a:ext>
              </a:extLst>
            </p:cNvPr>
            <p:cNvSpPr/>
            <p:nvPr/>
          </p:nvSpPr>
          <p:spPr>
            <a:xfrm>
              <a:off x="7093898" y="3436941"/>
              <a:ext cx="497352" cy="349888"/>
            </a:xfrm>
            <a:prstGeom prst="rect">
              <a:avLst/>
            </a:prstGeom>
          </p:spPr>
          <p:txBody>
            <a:bodyPr wrap="square">
              <a:spAutoFit/>
            </a:bodyPr>
            <a:lstStyle/>
            <a:p>
              <a:r>
                <a:rPr lang="el-GR" altLang="zh-CN" sz="1400" dirty="0">
                  <a:latin typeface="Arial" panose="020B0604020202020204" pitchFamily="34" charset="0"/>
                  <a:cs typeface="Arial" panose="020B0604020202020204" pitchFamily="34" charset="0"/>
                </a:rPr>
                <a:t>μ</a:t>
              </a:r>
              <a:r>
                <a:rPr lang="en-US" altLang="zh-CN" sz="1400" dirty="0">
                  <a:latin typeface="Arial" panose="020B0604020202020204" pitchFamily="34" charset="0"/>
                  <a:cs typeface="Arial" panose="020B0604020202020204" pitchFamily="34" charset="0"/>
                </a:rPr>
                <a:t>m </a:t>
              </a:r>
              <a:endParaRPr lang="zh-CN" altLang="en-US" sz="1400" dirty="0">
                <a:latin typeface="Arial" panose="020B0604020202020204" pitchFamily="34" charset="0"/>
                <a:cs typeface="Arial" panose="020B0604020202020204" pitchFamily="34" charset="0"/>
              </a:endParaRPr>
            </a:p>
          </p:txBody>
        </p:sp>
        <p:sp>
          <p:nvSpPr>
            <p:cNvPr id="87" name="矩形 86">
              <a:extLst>
                <a:ext uri="{FF2B5EF4-FFF2-40B4-BE49-F238E27FC236}">
                  <a16:creationId xmlns:a16="http://schemas.microsoft.com/office/drawing/2014/main" id="{0D7CC6A1-9ABF-49AF-B965-ABDDB9DAE0B9}"/>
                </a:ext>
              </a:extLst>
            </p:cNvPr>
            <p:cNvSpPr/>
            <p:nvPr/>
          </p:nvSpPr>
          <p:spPr>
            <a:xfrm>
              <a:off x="4082773" y="2959812"/>
              <a:ext cx="550823" cy="349888"/>
            </a:xfrm>
            <a:prstGeom prst="rect">
              <a:avLst/>
            </a:prstGeom>
          </p:spPr>
          <p:txBody>
            <a:bodyPr wrap="square">
              <a:spAutoFit/>
            </a:bodyPr>
            <a:lstStyle/>
            <a:p>
              <a:r>
                <a:rPr lang="el-GR" altLang="zh-CN" sz="1400" dirty="0">
                  <a:latin typeface="Arial" panose="020B0604020202020204" pitchFamily="34" charset="0"/>
                  <a:cs typeface="Arial" panose="020B0604020202020204" pitchFamily="34" charset="0"/>
                </a:rPr>
                <a:t>μ</a:t>
              </a:r>
              <a:r>
                <a:rPr lang="en-US" altLang="zh-CN" sz="1400" dirty="0">
                  <a:latin typeface="Arial" panose="020B0604020202020204" pitchFamily="34" charset="0"/>
                  <a:cs typeface="Arial" panose="020B0604020202020204" pitchFamily="34" charset="0"/>
                </a:rPr>
                <a:t>m </a:t>
              </a:r>
              <a:endParaRPr lang="zh-CN" altLang="en-US" sz="1400" dirty="0">
                <a:latin typeface="Arial" panose="020B0604020202020204" pitchFamily="34" charset="0"/>
                <a:cs typeface="Arial" panose="020B0604020202020204" pitchFamily="34" charset="0"/>
              </a:endParaRPr>
            </a:p>
          </p:txBody>
        </p:sp>
      </p:grpSp>
      <p:sp>
        <p:nvSpPr>
          <p:cNvPr id="51" name="标题 1">
            <a:extLst>
              <a:ext uri="{FF2B5EF4-FFF2-40B4-BE49-F238E27FC236}">
                <a16:creationId xmlns:a16="http://schemas.microsoft.com/office/drawing/2014/main" id="{F667A2A6-8E62-4871-88D9-08ECF6496B6C}"/>
              </a:ext>
            </a:extLst>
          </p:cNvPr>
          <p:cNvSpPr txBox="1"/>
          <p:nvPr/>
        </p:nvSpPr>
        <p:spPr>
          <a:xfrm>
            <a:off x="102144" y="-273753"/>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1</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st</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(2021-2024)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grpSp>
        <p:nvGrpSpPr>
          <p:cNvPr id="52" name="组合 51">
            <a:extLst>
              <a:ext uri="{FF2B5EF4-FFF2-40B4-BE49-F238E27FC236}">
                <a16:creationId xmlns:a16="http://schemas.microsoft.com/office/drawing/2014/main" id="{DBD3FFEA-0BEB-4336-B6E3-5AEA54600CA6}"/>
              </a:ext>
            </a:extLst>
          </p:cNvPr>
          <p:cNvGrpSpPr/>
          <p:nvPr/>
        </p:nvGrpSpPr>
        <p:grpSpPr>
          <a:xfrm>
            <a:off x="5620607" y="1056759"/>
            <a:ext cx="6408687" cy="4557129"/>
            <a:chOff x="450763" y="1344282"/>
            <a:chExt cx="6874869" cy="5148593"/>
          </a:xfrm>
        </p:grpSpPr>
        <p:pic>
          <p:nvPicPr>
            <p:cNvPr id="53" name="图片 52">
              <a:extLst>
                <a:ext uri="{FF2B5EF4-FFF2-40B4-BE49-F238E27FC236}">
                  <a16:creationId xmlns:a16="http://schemas.microsoft.com/office/drawing/2014/main" id="{E31F6160-9712-4983-96CD-1F7908A62BE0}"/>
                </a:ext>
              </a:extLst>
            </p:cNvPr>
            <p:cNvPicPr>
              <a:picLocks noChangeAspect="1"/>
            </p:cNvPicPr>
            <p:nvPr/>
          </p:nvPicPr>
          <p:blipFill rotWithShape="1">
            <a:blip r:embed="rId7"/>
            <a:srcRect b="34279"/>
            <a:stretch/>
          </p:blipFill>
          <p:spPr>
            <a:xfrm>
              <a:off x="450763" y="1344282"/>
              <a:ext cx="6783002" cy="5148593"/>
            </a:xfrm>
            <a:prstGeom prst="rect">
              <a:avLst/>
            </a:prstGeom>
          </p:spPr>
        </p:pic>
        <p:sp>
          <p:nvSpPr>
            <p:cNvPr id="54" name="文本框 53">
              <a:extLst>
                <a:ext uri="{FF2B5EF4-FFF2-40B4-BE49-F238E27FC236}">
                  <a16:creationId xmlns:a16="http://schemas.microsoft.com/office/drawing/2014/main" id="{1889D505-6D9C-4FBD-8216-0FF6F20ABDF2}"/>
                </a:ext>
              </a:extLst>
            </p:cNvPr>
            <p:cNvSpPr txBox="1"/>
            <p:nvPr/>
          </p:nvSpPr>
          <p:spPr>
            <a:xfrm>
              <a:off x="1739900" y="1719983"/>
              <a:ext cx="787400"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0.2 A</a:t>
              </a:r>
              <a:endParaRPr lang="zh-CN" altLang="en-US" dirty="0">
                <a:solidFill>
                  <a:schemeClr val="bg1"/>
                </a:solidFill>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78C4D1BD-49C2-4DF5-BBC3-2B685BEC162B}"/>
                </a:ext>
              </a:extLst>
            </p:cNvPr>
            <p:cNvSpPr txBox="1"/>
            <p:nvPr/>
          </p:nvSpPr>
          <p:spPr>
            <a:xfrm>
              <a:off x="3339344" y="1719983"/>
              <a:ext cx="787400"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0.5 A</a:t>
              </a:r>
              <a:endParaRPr lang="zh-CN" altLang="en-US" dirty="0">
                <a:solidFill>
                  <a:schemeClr val="bg1"/>
                </a:solidFill>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06987FE8-D8B1-4349-8540-5CE4C4E091C4}"/>
                </a:ext>
              </a:extLst>
            </p:cNvPr>
            <p:cNvSpPr txBox="1"/>
            <p:nvPr/>
          </p:nvSpPr>
          <p:spPr>
            <a:xfrm>
              <a:off x="4813300" y="1719983"/>
              <a:ext cx="912888"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0.75 A</a:t>
              </a:r>
              <a:endParaRPr lang="zh-CN" altLang="en-US" dirty="0">
                <a:solidFill>
                  <a:schemeClr val="bg1"/>
                </a:solidFill>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8A8850C9-A858-40C5-AA28-05DFA2765546}"/>
                </a:ext>
              </a:extLst>
            </p:cNvPr>
            <p:cNvSpPr txBox="1"/>
            <p:nvPr/>
          </p:nvSpPr>
          <p:spPr>
            <a:xfrm>
              <a:off x="6412744" y="1719983"/>
              <a:ext cx="912888" cy="369332"/>
            </a:xfrm>
            <a:prstGeom prst="rect">
              <a:avLst/>
            </a:prstGeom>
            <a:no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1 A</a:t>
              </a:r>
              <a:endParaRPr lang="zh-CN" altLang="en-US" dirty="0">
                <a:solidFill>
                  <a:schemeClr val="bg1"/>
                </a:solidFill>
                <a:latin typeface="Arial" panose="020B0604020202020204" pitchFamily="34" charset="0"/>
                <a:cs typeface="Arial" panose="020B0604020202020204" pitchFamily="34" charset="0"/>
              </a:endParaRPr>
            </a:p>
          </p:txBody>
        </p:sp>
      </p:grpSp>
      <p:sp>
        <p:nvSpPr>
          <p:cNvPr id="3" name="文本框 2">
            <a:extLst>
              <a:ext uri="{FF2B5EF4-FFF2-40B4-BE49-F238E27FC236}">
                <a16:creationId xmlns:a16="http://schemas.microsoft.com/office/drawing/2014/main" id="{B17D8424-FF1E-EA45-469A-2941D4CC4BF7}"/>
              </a:ext>
            </a:extLst>
          </p:cNvPr>
          <p:cNvSpPr txBox="1"/>
          <p:nvPr/>
        </p:nvSpPr>
        <p:spPr>
          <a:xfrm>
            <a:off x="9925" y="6581001"/>
            <a:ext cx="3087705"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TTC meeting(2026), Gif sur Yvette, France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93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BA8DFFC-5101-4793-8DE6-F6E8C46157A0}"/>
              </a:ext>
            </a:extLst>
          </p:cNvPr>
          <p:cNvSpPr>
            <a:spLocks noGrp="1"/>
          </p:cNvSpPr>
          <p:nvPr>
            <p:ph type="sldNum" sz="quarter" idx="12"/>
          </p:nvPr>
        </p:nvSpPr>
        <p:spPr/>
        <p:txBody>
          <a:bodyPr/>
          <a:lstStyle/>
          <a:p>
            <a:pPr>
              <a:defRPr/>
            </a:pPr>
            <a:fld id="{A1321B50-2D59-428D-B297-BBE378F191FD}" type="slidenum">
              <a:rPr lang="zh-CN" altLang="en-US" smtClean="0"/>
              <a:pPr>
                <a:defRPr/>
              </a:pPr>
              <a:t>9</a:t>
            </a:fld>
            <a:endParaRPr lang="zh-CN" altLang="en-US" sz="3600"/>
          </a:p>
        </p:txBody>
      </p:sp>
      <p:sp>
        <p:nvSpPr>
          <p:cNvPr id="4" name="标题 1">
            <a:extLst>
              <a:ext uri="{FF2B5EF4-FFF2-40B4-BE49-F238E27FC236}">
                <a16:creationId xmlns:a16="http://schemas.microsoft.com/office/drawing/2014/main" id="{6D7EE8AE-DDB8-4454-B2E4-862849D62685}"/>
              </a:ext>
            </a:extLst>
          </p:cNvPr>
          <p:cNvSpPr txBox="1"/>
          <p:nvPr/>
        </p:nvSpPr>
        <p:spPr>
          <a:xfrm>
            <a:off x="0" y="530731"/>
            <a:ext cx="6037825" cy="8329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endParaRPr lang="zh-CN" altLang="en-US" sz="28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pic>
        <p:nvPicPr>
          <p:cNvPr id="5" name="图片 4">
            <a:extLst>
              <a:ext uri="{FF2B5EF4-FFF2-40B4-BE49-F238E27FC236}">
                <a16:creationId xmlns:a16="http://schemas.microsoft.com/office/drawing/2014/main" id="{D196FCEC-9B56-4958-A30C-E11759B349F9}"/>
              </a:ext>
            </a:extLst>
          </p:cNvPr>
          <p:cNvPicPr>
            <a:picLocks noChangeAspect="1"/>
          </p:cNvPicPr>
          <p:nvPr/>
        </p:nvPicPr>
        <p:blipFill rotWithShape="1">
          <a:blip r:embed="rId3">
            <a:extLst>
              <a:ext uri="{28A0092B-C50C-407E-A947-70E740481C1C}">
                <a14:useLocalDpi xmlns:a14="http://schemas.microsoft.com/office/drawing/2010/main" val="0"/>
              </a:ext>
            </a:extLst>
          </a:blip>
          <a:srcRect b="1528"/>
          <a:stretch/>
        </p:blipFill>
        <p:spPr>
          <a:xfrm>
            <a:off x="410830" y="1221029"/>
            <a:ext cx="3361006" cy="5266854"/>
          </a:xfrm>
          <a:prstGeom prst="rect">
            <a:avLst/>
          </a:prstGeom>
        </p:spPr>
      </p:pic>
      <p:pic>
        <p:nvPicPr>
          <p:cNvPr id="7" name="图片 6">
            <a:extLst>
              <a:ext uri="{FF2B5EF4-FFF2-40B4-BE49-F238E27FC236}">
                <a16:creationId xmlns:a16="http://schemas.microsoft.com/office/drawing/2014/main" id="{7734BE96-843F-481E-90A9-8B462A41F8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10" t="22278" r="33929" b="9840"/>
          <a:stretch/>
        </p:blipFill>
        <p:spPr>
          <a:xfrm>
            <a:off x="9828509" y="873151"/>
            <a:ext cx="2216765" cy="5182784"/>
          </a:xfrm>
          <a:prstGeom prst="rect">
            <a:avLst/>
          </a:prstGeom>
        </p:spPr>
      </p:pic>
      <p:pic>
        <p:nvPicPr>
          <p:cNvPr id="11" name="图片 10">
            <a:extLst>
              <a:ext uri="{FF2B5EF4-FFF2-40B4-BE49-F238E27FC236}">
                <a16:creationId xmlns:a16="http://schemas.microsoft.com/office/drawing/2014/main" id="{7A88B62E-846F-4F2A-883D-99642F53CC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7181" y="1022892"/>
            <a:ext cx="1472598" cy="2311120"/>
          </a:xfrm>
          <a:prstGeom prst="rect">
            <a:avLst/>
          </a:prstGeom>
        </p:spPr>
      </p:pic>
      <p:sp>
        <p:nvSpPr>
          <p:cNvPr id="18" name="文本框 17">
            <a:extLst>
              <a:ext uri="{FF2B5EF4-FFF2-40B4-BE49-F238E27FC236}">
                <a16:creationId xmlns:a16="http://schemas.microsoft.com/office/drawing/2014/main" id="{088DEBC1-C772-4B58-92B7-ACE2AC0E3E10}"/>
              </a:ext>
            </a:extLst>
          </p:cNvPr>
          <p:cNvSpPr txBox="1"/>
          <p:nvPr/>
        </p:nvSpPr>
        <p:spPr>
          <a:xfrm>
            <a:off x="7513724" y="3372107"/>
            <a:ext cx="954107"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Plasma</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15F709F5-408D-426C-A8CE-50BFFEB9C91D}"/>
              </a:ext>
            </a:extLst>
          </p:cNvPr>
          <p:cNvSpPr txBox="1"/>
          <p:nvPr/>
        </p:nvSpPr>
        <p:spPr>
          <a:xfrm>
            <a:off x="10034232" y="6323650"/>
            <a:ext cx="1877502" cy="369332"/>
          </a:xfrm>
          <a:prstGeom prst="rect">
            <a:avLst/>
          </a:prstGeom>
          <a:noFill/>
        </p:spPr>
        <p:txBody>
          <a:bodyPr wrap="none" rtlCol="0">
            <a:spAutoFit/>
          </a:bodyPr>
          <a:lstStyle/>
          <a:p>
            <a:r>
              <a:rPr lang="en-US" altLang="zh-CN" i="0" dirty="0">
                <a:effectLst/>
                <a:latin typeface="Arial" panose="020B0604020202020204" pitchFamily="34" charset="0"/>
                <a:cs typeface="Arial" panose="020B0604020202020204" pitchFamily="34" charset="0"/>
              </a:rPr>
              <a:t>Target specimen</a:t>
            </a:r>
            <a:endParaRPr lang="zh-CN" altLang="en-US" dirty="0">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B5FA4529-C728-4192-85F5-993EFF2D815A}"/>
              </a:ext>
            </a:extLst>
          </p:cNvPr>
          <p:cNvSpPr txBox="1"/>
          <p:nvPr/>
        </p:nvSpPr>
        <p:spPr>
          <a:xfrm>
            <a:off x="3774968" y="3323592"/>
            <a:ext cx="36837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I</a:t>
            </a:r>
            <a:r>
              <a:rPr lang="en-US" altLang="zh-CN" i="0" dirty="0">
                <a:effectLst/>
                <a:latin typeface="Arial" panose="020B0604020202020204" pitchFamily="34" charset="0"/>
                <a:cs typeface="Arial" panose="020B0604020202020204" pitchFamily="34" charset="0"/>
              </a:rPr>
              <a:t>ntrinsic architecture of target</a:t>
            </a:r>
            <a:endParaRPr lang="zh-CN" altLang="en-US"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C4F0185E-79D0-4B97-9E7E-9E06C75F7E93}"/>
              </a:ext>
            </a:extLst>
          </p:cNvPr>
          <p:cNvSpPr txBox="1"/>
          <p:nvPr/>
        </p:nvSpPr>
        <p:spPr>
          <a:xfrm>
            <a:off x="1314708" y="6459577"/>
            <a:ext cx="1621021"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Target system</a:t>
            </a:r>
            <a:endParaRPr lang="zh-CN" altLang="en-US" dirty="0">
              <a:latin typeface="Arial" panose="020B0604020202020204" pitchFamily="34" charset="0"/>
              <a:cs typeface="Arial" panose="020B0604020202020204" pitchFamily="34" charset="0"/>
            </a:endParaRPr>
          </a:p>
        </p:txBody>
      </p:sp>
      <p:sp>
        <p:nvSpPr>
          <p:cNvPr id="24" name="标题 1">
            <a:extLst>
              <a:ext uri="{FF2B5EF4-FFF2-40B4-BE49-F238E27FC236}">
                <a16:creationId xmlns:a16="http://schemas.microsoft.com/office/drawing/2014/main" id="{86EACD23-DA9C-46CF-B48C-0D0F7B4361CF}"/>
              </a:ext>
            </a:extLst>
          </p:cNvPr>
          <p:cNvSpPr txBox="1"/>
          <p:nvPr/>
        </p:nvSpPr>
        <p:spPr>
          <a:xfrm>
            <a:off x="0" y="-250818"/>
            <a:ext cx="8147136" cy="1130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2</a:t>
            </a:r>
            <a:r>
              <a:rPr lang="en-US" altLang="zh-CN" sz="3600" baseline="30000" dirty="0">
                <a:solidFill>
                  <a:schemeClr val="bg1"/>
                </a:solidFill>
                <a:latin typeface="Arial" panose="020B0604020202020204" pitchFamily="34" charset="0"/>
                <a:ea typeface="黑体" panose="02010609060101010101" charset="-122"/>
                <a:cs typeface="Arial" panose="020B0604020202020204" pitchFamily="34" charset="0"/>
              </a:rPr>
              <a:t>nd</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generation </a:t>
            </a:r>
            <a:r>
              <a:rPr lang="en-US" altLang="zh-CN" sz="3600" dirty="0" err="1">
                <a:solidFill>
                  <a:schemeClr val="bg1"/>
                </a:solidFill>
                <a:latin typeface="Arial" panose="020B0604020202020204" pitchFamily="34" charset="0"/>
                <a:ea typeface="黑体" panose="02010609060101010101" charset="-122"/>
                <a:cs typeface="Arial" panose="020B0604020202020204" pitchFamily="34" charset="0"/>
              </a:rPr>
              <a:t>HiPIMRS</a:t>
            </a:r>
            <a:r>
              <a:rPr lang="en-US" altLang="zh-CN" sz="3600" dirty="0">
                <a:solidFill>
                  <a:schemeClr val="bg1"/>
                </a:solidFill>
                <a:latin typeface="Arial" panose="020B0604020202020204" pitchFamily="34" charset="0"/>
                <a:ea typeface="黑体" panose="02010609060101010101" charset="-122"/>
                <a:cs typeface="Arial" panose="020B0604020202020204" pitchFamily="34" charset="0"/>
              </a:rPr>
              <a:t> (2024-)</a:t>
            </a:r>
            <a:endParaRPr lang="zh-CN" altLang="en-US" sz="3600" dirty="0">
              <a:solidFill>
                <a:schemeClr val="bg1"/>
              </a:solidFill>
              <a:latin typeface="Arial" panose="020B0604020202020204" pitchFamily="34" charset="0"/>
              <a:ea typeface="黑体" panose="02010609060101010101" charset="-122"/>
              <a:cs typeface="Arial" panose="020B0604020202020204" pitchFamily="34" charset="0"/>
            </a:endParaRPr>
          </a:p>
        </p:txBody>
      </p:sp>
      <p:sp>
        <p:nvSpPr>
          <p:cNvPr id="25" name="文本框 24">
            <a:extLst>
              <a:ext uri="{FF2B5EF4-FFF2-40B4-BE49-F238E27FC236}">
                <a16:creationId xmlns:a16="http://schemas.microsoft.com/office/drawing/2014/main" id="{9396F9EC-59CE-403B-BE12-F7D4D1E87D2B}"/>
              </a:ext>
            </a:extLst>
          </p:cNvPr>
          <p:cNvSpPr txBox="1"/>
          <p:nvPr/>
        </p:nvSpPr>
        <p:spPr>
          <a:xfrm>
            <a:off x="874699" y="795633"/>
            <a:ext cx="7871882" cy="461665"/>
          </a:xfrm>
          <a:prstGeom prst="rect">
            <a:avLst/>
          </a:prstGeom>
          <a:noFill/>
        </p:spPr>
        <p:txBody>
          <a:bodyPr wrap="square">
            <a:spAutoFit/>
          </a:bodyPr>
          <a:lstStyle/>
          <a:p>
            <a:r>
              <a:rPr lang="en-US" altLang="zh-CN" sz="2400" b="1" i="0" dirty="0">
                <a:solidFill>
                  <a:srgbClr val="C00000"/>
                </a:solidFill>
                <a:effectLst/>
                <a:latin typeface="Arial" panose="020B0604020202020204" pitchFamily="34" charset="0"/>
                <a:cs typeface="Arial" panose="020B0604020202020204" pitchFamily="34" charset="0"/>
              </a:rPr>
              <a:t>Target system</a:t>
            </a:r>
            <a:endParaRPr lang="zh-CN" altLang="en-US" sz="2400" dirty="0">
              <a:solidFill>
                <a:srgbClr val="C00000"/>
              </a:solidFill>
              <a:latin typeface="Arial" panose="020B0604020202020204" pitchFamily="34" charset="0"/>
              <a:cs typeface="Arial" panose="020B0604020202020204" pitchFamily="34" charset="0"/>
            </a:endParaRPr>
          </a:p>
        </p:txBody>
      </p:sp>
      <p:grpSp>
        <p:nvGrpSpPr>
          <p:cNvPr id="44" name="组合 43">
            <a:extLst>
              <a:ext uri="{FF2B5EF4-FFF2-40B4-BE49-F238E27FC236}">
                <a16:creationId xmlns:a16="http://schemas.microsoft.com/office/drawing/2014/main" id="{17A2272C-E1CA-4986-972A-689D2FEFAC94}"/>
              </a:ext>
            </a:extLst>
          </p:cNvPr>
          <p:cNvGrpSpPr/>
          <p:nvPr/>
        </p:nvGrpSpPr>
        <p:grpSpPr>
          <a:xfrm>
            <a:off x="4170216" y="3644989"/>
            <a:ext cx="5571300" cy="3088733"/>
            <a:chOff x="14818" y="1920669"/>
            <a:chExt cx="5965825" cy="3591677"/>
          </a:xfrm>
        </p:grpSpPr>
        <p:sp>
          <p:nvSpPr>
            <p:cNvPr id="45" name="矩形 44">
              <a:extLst>
                <a:ext uri="{FF2B5EF4-FFF2-40B4-BE49-F238E27FC236}">
                  <a16:creationId xmlns:a16="http://schemas.microsoft.com/office/drawing/2014/main" id="{597B2F7D-C4A5-4A04-AFB1-E6F70D3C8988}"/>
                </a:ext>
              </a:extLst>
            </p:cNvPr>
            <p:cNvSpPr/>
            <p:nvPr/>
          </p:nvSpPr>
          <p:spPr bwMode="auto">
            <a:xfrm>
              <a:off x="14818" y="2849357"/>
              <a:ext cx="765175" cy="1971675"/>
            </a:xfrm>
            <a:prstGeom prst="rect">
              <a:avLst/>
            </a:prstGeom>
            <a:noFill/>
            <a:ln w="571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矩形 45">
              <a:extLst>
                <a:ext uri="{FF2B5EF4-FFF2-40B4-BE49-F238E27FC236}">
                  <a16:creationId xmlns:a16="http://schemas.microsoft.com/office/drawing/2014/main" id="{0BCC8D97-63B3-4ED2-9753-00690EFF97E9}"/>
                </a:ext>
              </a:extLst>
            </p:cNvPr>
            <p:cNvSpPr/>
            <p:nvPr/>
          </p:nvSpPr>
          <p:spPr bwMode="auto">
            <a:xfrm>
              <a:off x="160868" y="3711369"/>
              <a:ext cx="473075" cy="709613"/>
            </a:xfrm>
            <a:prstGeom prst="rect">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矩形 46">
              <a:extLst>
                <a:ext uri="{FF2B5EF4-FFF2-40B4-BE49-F238E27FC236}">
                  <a16:creationId xmlns:a16="http://schemas.microsoft.com/office/drawing/2014/main" id="{1A7D6600-5B8B-44E7-9F1C-0E512F568815}"/>
                </a:ext>
              </a:extLst>
            </p:cNvPr>
            <p:cNvSpPr/>
            <p:nvPr/>
          </p:nvSpPr>
          <p:spPr bwMode="auto">
            <a:xfrm>
              <a:off x="160868" y="4432094"/>
              <a:ext cx="473075" cy="292100"/>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US" altLang="zh-CN" dirty="0"/>
                <a:t>1</a:t>
              </a:r>
              <a:endParaRPr lang="zh-CN" altLang="en-US" dirty="0"/>
            </a:p>
          </p:txBody>
        </p:sp>
        <p:sp>
          <p:nvSpPr>
            <p:cNvPr id="48" name="矩形 47">
              <a:extLst>
                <a:ext uri="{FF2B5EF4-FFF2-40B4-BE49-F238E27FC236}">
                  <a16:creationId xmlns:a16="http://schemas.microsoft.com/office/drawing/2014/main" id="{9DB2664B-4730-4C47-8699-CCD0B50B2F3E}"/>
                </a:ext>
              </a:extLst>
            </p:cNvPr>
            <p:cNvSpPr/>
            <p:nvPr/>
          </p:nvSpPr>
          <p:spPr bwMode="auto">
            <a:xfrm>
              <a:off x="160868" y="2930319"/>
              <a:ext cx="473075" cy="709613"/>
            </a:xfrm>
            <a:prstGeom prst="rect">
              <a:avLst/>
            </a:prstGeom>
            <a:no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9" name="直接箭头连接符 48">
              <a:extLst>
                <a:ext uri="{FF2B5EF4-FFF2-40B4-BE49-F238E27FC236}">
                  <a16:creationId xmlns:a16="http://schemas.microsoft.com/office/drawing/2014/main" id="{370F016C-AE20-44A4-AFDF-62348D8B3890}"/>
                </a:ext>
              </a:extLst>
            </p:cNvPr>
            <p:cNvCxnSpPr/>
            <p:nvPr/>
          </p:nvCxnSpPr>
          <p:spPr bwMode="auto">
            <a:xfrm>
              <a:off x="633943" y="2228644"/>
              <a:ext cx="0" cy="57467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38">
              <a:extLst>
                <a:ext uri="{FF2B5EF4-FFF2-40B4-BE49-F238E27FC236}">
                  <a16:creationId xmlns:a16="http://schemas.microsoft.com/office/drawing/2014/main" id="{9C10163C-7C7D-4842-AD68-2B7A0207A64B}"/>
                </a:ext>
              </a:extLst>
            </p:cNvPr>
            <p:cNvSpPr txBox="1">
              <a:spLocks noChangeArrowheads="1"/>
            </p:cNvSpPr>
            <p:nvPr/>
          </p:nvSpPr>
          <p:spPr bwMode="auto">
            <a:xfrm>
              <a:off x="397458" y="1920669"/>
              <a:ext cx="10900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Nb Target</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cxnSp>
          <p:nvCxnSpPr>
            <p:cNvPr id="51" name="直接箭头连接符 50">
              <a:extLst>
                <a:ext uri="{FF2B5EF4-FFF2-40B4-BE49-F238E27FC236}">
                  <a16:creationId xmlns:a16="http://schemas.microsoft.com/office/drawing/2014/main" id="{E47C1A31-A750-4CB4-B276-FD3BB9733EE0}"/>
                </a:ext>
              </a:extLst>
            </p:cNvPr>
            <p:cNvCxnSpPr>
              <a:cxnSpLocks/>
            </p:cNvCxnSpPr>
            <p:nvPr/>
          </p:nvCxnSpPr>
          <p:spPr bwMode="auto">
            <a:xfrm flipH="1" flipV="1">
              <a:off x="518047" y="4701944"/>
              <a:ext cx="555432" cy="55259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C14ABEE0-6ED5-4980-940D-51FE28DD3ED2}"/>
                </a:ext>
              </a:extLst>
            </p:cNvPr>
            <p:cNvCxnSpPr>
              <a:cxnSpLocks/>
            </p:cNvCxnSpPr>
            <p:nvPr/>
          </p:nvCxnSpPr>
          <p:spPr bwMode="auto">
            <a:xfrm flipH="1">
              <a:off x="602193" y="3370057"/>
              <a:ext cx="484187" cy="26987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50638623-2D58-4E64-B54E-07F06E54589D}"/>
                </a:ext>
              </a:extLst>
            </p:cNvPr>
            <p:cNvCxnSpPr>
              <a:cxnSpLocks/>
            </p:cNvCxnSpPr>
            <p:nvPr/>
          </p:nvCxnSpPr>
          <p:spPr bwMode="auto">
            <a:xfrm flipH="1" flipV="1">
              <a:off x="602193" y="3768519"/>
              <a:ext cx="512762" cy="16827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42">
              <a:extLst>
                <a:ext uri="{FF2B5EF4-FFF2-40B4-BE49-F238E27FC236}">
                  <a16:creationId xmlns:a16="http://schemas.microsoft.com/office/drawing/2014/main" id="{497109DF-D598-449C-BD64-AC4C55EA45BC}"/>
                </a:ext>
              </a:extLst>
            </p:cNvPr>
            <p:cNvSpPr txBox="1">
              <a:spLocks noChangeArrowheads="1"/>
            </p:cNvSpPr>
            <p:nvPr/>
          </p:nvSpPr>
          <p:spPr bwMode="auto">
            <a:xfrm>
              <a:off x="961271" y="4989126"/>
              <a:ext cx="11039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Insulating ceramic</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5" name="文本框 43">
              <a:extLst>
                <a:ext uri="{FF2B5EF4-FFF2-40B4-BE49-F238E27FC236}">
                  <a16:creationId xmlns:a16="http://schemas.microsoft.com/office/drawing/2014/main" id="{81635FEF-7E93-4DEB-B420-BDFFF4E4C0A4}"/>
                </a:ext>
              </a:extLst>
            </p:cNvPr>
            <p:cNvSpPr txBox="1">
              <a:spLocks noChangeArrowheads="1"/>
            </p:cNvSpPr>
            <p:nvPr/>
          </p:nvSpPr>
          <p:spPr bwMode="auto">
            <a:xfrm>
              <a:off x="837188" y="3051889"/>
              <a:ext cx="12761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North pole</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6" name="文本框 44">
              <a:extLst>
                <a:ext uri="{FF2B5EF4-FFF2-40B4-BE49-F238E27FC236}">
                  <a16:creationId xmlns:a16="http://schemas.microsoft.com/office/drawing/2014/main" id="{21AB27EC-E028-4F14-99A3-793F8961FA7D}"/>
                </a:ext>
              </a:extLst>
            </p:cNvPr>
            <p:cNvSpPr txBox="1">
              <a:spLocks noChangeArrowheads="1"/>
            </p:cNvSpPr>
            <p:nvPr/>
          </p:nvSpPr>
          <p:spPr bwMode="auto">
            <a:xfrm>
              <a:off x="801628" y="3924306"/>
              <a:ext cx="1213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North pole</a:t>
              </a:r>
            </a:p>
          </p:txBody>
        </p:sp>
        <p:cxnSp>
          <p:nvCxnSpPr>
            <p:cNvPr id="57" name="直接箭头连接符 56">
              <a:extLst>
                <a:ext uri="{FF2B5EF4-FFF2-40B4-BE49-F238E27FC236}">
                  <a16:creationId xmlns:a16="http://schemas.microsoft.com/office/drawing/2014/main" id="{6B0FACFB-80AB-4EA7-BE87-92E8F54FC80A}"/>
                </a:ext>
              </a:extLst>
            </p:cNvPr>
            <p:cNvCxnSpPr>
              <a:cxnSpLocks/>
            </p:cNvCxnSpPr>
            <p:nvPr/>
          </p:nvCxnSpPr>
          <p:spPr bwMode="auto">
            <a:xfrm flipH="1">
              <a:off x="548218" y="2714419"/>
              <a:ext cx="538162" cy="24288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46">
              <a:extLst>
                <a:ext uri="{FF2B5EF4-FFF2-40B4-BE49-F238E27FC236}">
                  <a16:creationId xmlns:a16="http://schemas.microsoft.com/office/drawing/2014/main" id="{667DD282-683F-4927-80CD-398B239AFA91}"/>
                </a:ext>
              </a:extLst>
            </p:cNvPr>
            <p:cNvSpPr txBox="1">
              <a:spLocks noChangeArrowheads="1"/>
            </p:cNvSpPr>
            <p:nvPr/>
          </p:nvSpPr>
          <p:spPr bwMode="auto">
            <a:xfrm>
              <a:off x="843492" y="2404292"/>
              <a:ext cx="11300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South pole</a:t>
              </a:r>
              <a:endParaRPr lang="zh-CN" altLang="en-US" sz="1400" dirty="0">
                <a:latin typeface="Arial" panose="020B0604020202020204" pitchFamily="34" charset="0"/>
                <a:ea typeface="黑体" panose="02010609060101010101" pitchFamily="49" charset="-122"/>
                <a:cs typeface="Arial" panose="020B0604020202020204" pitchFamily="34" charset="0"/>
              </a:endParaRPr>
            </a:p>
          </p:txBody>
        </p:sp>
        <p:sp>
          <p:nvSpPr>
            <p:cNvPr id="59" name="文本框 47">
              <a:extLst>
                <a:ext uri="{FF2B5EF4-FFF2-40B4-BE49-F238E27FC236}">
                  <a16:creationId xmlns:a16="http://schemas.microsoft.com/office/drawing/2014/main" id="{FDB04792-B5B3-404A-9716-897D3C407E23}"/>
                </a:ext>
              </a:extLst>
            </p:cNvPr>
            <p:cNvSpPr txBox="1">
              <a:spLocks noChangeArrowheads="1"/>
            </p:cNvSpPr>
            <p:nvPr/>
          </p:nvSpPr>
          <p:spPr bwMode="auto">
            <a:xfrm>
              <a:off x="767467" y="4496594"/>
              <a:ext cx="12761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zh-CN" sz="1400" dirty="0">
                  <a:latin typeface="Arial" panose="020B0604020202020204" pitchFamily="34" charset="0"/>
                  <a:ea typeface="黑体" panose="02010609060101010101" pitchFamily="49" charset="-122"/>
                  <a:cs typeface="Arial" panose="020B0604020202020204" pitchFamily="34" charset="0"/>
                </a:rPr>
                <a:t>South pole</a:t>
              </a:r>
            </a:p>
          </p:txBody>
        </p:sp>
        <p:cxnSp>
          <p:nvCxnSpPr>
            <p:cNvPr id="60" name="直接箭头连接符 59">
              <a:extLst>
                <a:ext uri="{FF2B5EF4-FFF2-40B4-BE49-F238E27FC236}">
                  <a16:creationId xmlns:a16="http://schemas.microsoft.com/office/drawing/2014/main" id="{95795E17-A62D-400A-9A27-029919344671}"/>
                </a:ext>
              </a:extLst>
            </p:cNvPr>
            <p:cNvCxnSpPr>
              <a:cxnSpLocks/>
            </p:cNvCxnSpPr>
            <p:nvPr/>
          </p:nvCxnSpPr>
          <p:spPr bwMode="auto">
            <a:xfrm flipH="1" flipV="1">
              <a:off x="597430" y="4419394"/>
              <a:ext cx="492125" cy="11588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1" name="图片 18">
              <a:extLst>
                <a:ext uri="{FF2B5EF4-FFF2-40B4-BE49-F238E27FC236}">
                  <a16:creationId xmlns:a16="http://schemas.microsoft.com/office/drawing/2014/main" id="{024B4EC5-7867-4B2C-861E-E839138EC14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5202" y="2468109"/>
              <a:ext cx="4115441" cy="287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a:extLst>
              <a:ext uri="{FF2B5EF4-FFF2-40B4-BE49-F238E27FC236}">
                <a16:creationId xmlns:a16="http://schemas.microsoft.com/office/drawing/2014/main" id="{4BA08723-5741-5062-5EAB-35987A65B83E}"/>
              </a:ext>
            </a:extLst>
          </p:cNvPr>
          <p:cNvPicPr>
            <a:picLocks noChangeAspect="1"/>
          </p:cNvPicPr>
          <p:nvPr/>
        </p:nvPicPr>
        <p:blipFill>
          <a:blip r:embed="rId7" cstate="print">
            <a:extLst>
              <a:ext uri="{28A0092B-C50C-407E-A947-70E740481C1C}">
                <a14:useLocalDpi xmlns:a14="http://schemas.microsoft.com/office/drawing/2010/main" val="0"/>
              </a:ext>
            </a:extLst>
          </a:blip>
          <a:srcRect l="12422" r="6181" b="5507"/>
          <a:stretch>
            <a:fillRect/>
          </a:stretch>
        </p:blipFill>
        <p:spPr>
          <a:xfrm>
            <a:off x="6636685" y="976331"/>
            <a:ext cx="2573765" cy="2240917"/>
          </a:xfrm>
          <a:prstGeom prst="rect">
            <a:avLst/>
          </a:prstGeom>
        </p:spPr>
      </p:pic>
    </p:spTree>
    <p:extLst>
      <p:ext uri="{BB962C8B-B14F-4D97-AF65-F5344CB8AC3E}">
        <p14:creationId xmlns:p14="http://schemas.microsoft.com/office/powerpoint/2010/main" val="3083140838"/>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30345</TotalTime>
  <Words>1214</Words>
  <Application>Microsoft Office PowerPoint</Application>
  <PresentationFormat>宽屏</PresentationFormat>
  <Paragraphs>188</Paragraphs>
  <Slides>17</Slides>
  <Notes>16</Notes>
  <HiddenSlides>0</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17</vt:i4>
      </vt:variant>
    </vt:vector>
  </HeadingPairs>
  <TitlesOfParts>
    <vt:vector size="25" baseType="lpstr">
      <vt:lpstr>-apple-system</vt:lpstr>
      <vt:lpstr>黑体</vt:lpstr>
      <vt:lpstr>宋体</vt:lpstr>
      <vt:lpstr>Arial</vt:lpstr>
      <vt:lpstr>Calibri</vt:lpstr>
      <vt:lpstr>Wingdings</vt:lpstr>
      <vt:lpstr>1_Office 主题</vt:lpstr>
      <vt:lpstr>Graph</vt:lpstr>
      <vt:lpstr>PowerPoint 演示文稿</vt:lpstr>
      <vt:lpstr>PowerPoint 演示文稿</vt:lpstr>
      <vt:lpstr>PowerPoint 演示文稿</vt:lpstr>
      <vt:lpstr>Research Developments thin-film technique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2020年上半年工作总结 及 下半年工作要点</dc:title>
  <dc:creator>综合办公室</dc:creator>
  <cp:lastModifiedBy>Dong Peng</cp:lastModifiedBy>
  <cp:revision>556</cp:revision>
  <cp:lastPrinted>2020-08-13T05:01:15Z</cp:lastPrinted>
  <dcterms:created xsi:type="dcterms:W3CDTF">2020-08-05T05:24:34Z</dcterms:created>
  <dcterms:modified xsi:type="dcterms:W3CDTF">2026-06-10T21:54:59Z</dcterms:modified>
</cp:coreProperties>
</file>