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99" r:id="rId3"/>
    <p:sldId id="505" r:id="rId4"/>
    <p:sldId id="493" r:id="rId5"/>
    <p:sldId id="494" r:id="rId6"/>
    <p:sldId id="495" r:id="rId7"/>
    <p:sldId id="496" r:id="rId8"/>
    <p:sldId id="487" r:id="rId9"/>
    <p:sldId id="497" r:id="rId10"/>
    <p:sldId id="498" r:id="rId11"/>
    <p:sldId id="501" r:id="rId12"/>
    <p:sldId id="504" r:id="rId13"/>
    <p:sldId id="503" r:id="rId14"/>
    <p:sldId id="499" r:id="rId1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CEE0"/>
    <a:srgbClr val="BC82B1"/>
    <a:srgbClr val="00BFBF"/>
    <a:srgbClr val="E26FFF"/>
    <a:srgbClr val="00A0FF"/>
    <a:srgbClr val="0018BF"/>
    <a:srgbClr val="6E00DC"/>
    <a:srgbClr val="00C8C8"/>
    <a:srgbClr val="0000FF"/>
    <a:srgbClr val="BF0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52" autoAdjust="0"/>
  </p:normalViewPr>
  <p:slideViewPr>
    <p:cSldViewPr snapToGrid="0">
      <p:cViewPr>
        <p:scale>
          <a:sx n="100" d="100"/>
          <a:sy n="100" d="100"/>
        </p:scale>
        <p:origin x="432" y="1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221A9-FC29-A14C-B213-22B55587621F}" type="datetimeFigureOut">
              <a:rPr lang="en-CH" smtClean="0"/>
              <a:t>06/10/2026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A1170-8D81-D24F-8B88-9C50F591731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5069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A1170-8D81-D24F-8B88-9C50F5917318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7166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A1170-8D81-D24F-8B88-9C50F5917318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39286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A1170-8D81-D24F-8B88-9C50F5917318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7440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69AE5-4F4E-6F22-78BC-FFA5D02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DB530-C39B-10E5-5D27-55A9B2FAA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FE91C3-F59F-A853-E526-5640826C5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3DFBE-E3BF-C6FD-922A-E1CD07DC9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A1170-8D81-D24F-8B88-9C50F5917318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5047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4463DC9-126B-39DD-014C-348D8893FD1A}"/>
              </a:ext>
            </a:extLst>
          </p:cNvPr>
          <p:cNvSpPr/>
          <p:nvPr userDrawn="1"/>
        </p:nvSpPr>
        <p:spPr>
          <a:xfrm>
            <a:off x="174296" y="177800"/>
            <a:ext cx="11843409" cy="6502400"/>
          </a:xfrm>
          <a:prstGeom prst="rect">
            <a:avLst/>
          </a:prstGeom>
          <a:solidFill>
            <a:srgbClr val="1544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F8839-1B1E-D58C-FD25-56AAEAEF9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64" y="2000574"/>
            <a:ext cx="11481116" cy="31444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46B0B-04F8-DF83-898C-2ED9EF9A9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664" y="5455750"/>
            <a:ext cx="6335487" cy="1036711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335B9-6B88-860E-6D47-269AB67F49C1}"/>
              </a:ext>
            </a:extLst>
          </p:cNvPr>
          <p:cNvSpPr txBox="1"/>
          <p:nvPr userDrawn="1"/>
        </p:nvSpPr>
        <p:spPr>
          <a:xfrm>
            <a:off x="1706638" y="447861"/>
            <a:ext cx="5308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GB" sz="1800" b="1" dirty="0">
                <a:solidFill>
                  <a:schemeClr val="bg1"/>
                </a:solidFill>
                <a:latin typeface="Aptos" panose="020B0004020202020204" pitchFamily="34" charset="0"/>
              </a:rPr>
              <a:t>Technology Department</a:t>
            </a:r>
          </a:p>
          <a:p>
            <a:pPr algn="l">
              <a:spcAft>
                <a:spcPts val="0"/>
              </a:spcAft>
            </a:pPr>
            <a:r>
              <a:rPr lang="en-GB" sz="1800" b="1" dirty="0">
                <a:solidFill>
                  <a:schemeClr val="bg1"/>
                </a:solidFill>
                <a:latin typeface="Aptos" panose="020B0004020202020204" pitchFamily="34" charset="0"/>
              </a:rPr>
              <a:t>Vacuum, Surfaces and Coatings Group</a:t>
            </a:r>
          </a:p>
          <a:p>
            <a:pPr algn="l">
              <a:spcAft>
                <a:spcPts val="0"/>
              </a:spcAft>
            </a:pPr>
            <a:r>
              <a:rPr lang="en-GB" sz="1800" b="1" i="1" dirty="0">
                <a:solidFill>
                  <a:schemeClr val="bg1"/>
                </a:solidFill>
                <a:latin typeface="Aptos" panose="020B0004020202020204" pitchFamily="34" charset="0"/>
              </a:rPr>
              <a:t>Surface, Coatings and Chemistry Section</a:t>
            </a:r>
          </a:p>
          <a:p>
            <a:pPr algn="l">
              <a:spcAft>
                <a:spcPts val="0"/>
              </a:spcAft>
            </a:pPr>
            <a:r>
              <a:rPr lang="en-GB" sz="1800" b="1" dirty="0">
                <a:solidFill>
                  <a:schemeClr val="bg1"/>
                </a:solidFill>
                <a:latin typeface="Aptos" panose="020B0004020202020204" pitchFamily="34" charset="0"/>
              </a:rPr>
              <a:t>(TE-VSC-SCC)</a:t>
            </a:r>
          </a:p>
        </p:txBody>
      </p:sp>
      <p:pic>
        <p:nvPicPr>
          <p:cNvPr id="9" name="Picture 8" descr="A logo with white lines&#10;&#10;AI-generated content may be incorrect.">
            <a:extLst>
              <a:ext uri="{FF2B5EF4-FFF2-40B4-BE49-F238E27FC236}">
                <a16:creationId xmlns:a16="http://schemas.microsoft.com/office/drawing/2014/main" id="{7DAB617B-EC20-CC95-97CE-6AB24D997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64" y="365539"/>
            <a:ext cx="1364974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8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5554E-80B2-6F27-D184-9BEA1534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81FBE-85AD-9811-2F08-681027D10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80F35-99FE-E956-330E-1C6F10F97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8C1437-0E2C-17BD-6BB5-EC7ACB0CE4E8}"/>
              </a:ext>
            </a:extLst>
          </p:cNvPr>
          <p:cNvSpPr/>
          <p:nvPr userDrawn="1"/>
        </p:nvSpPr>
        <p:spPr>
          <a:xfrm>
            <a:off x="-600" y="6475101"/>
            <a:ext cx="12193200" cy="384628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561B48F-CB9A-0898-6BBC-EF914A8D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9-12 June 2026</a:t>
            </a:r>
            <a:endParaRPr lang="en-CH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22F4E53-9DE5-9E7C-BAE0-03C9FC93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51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D481F60-C447-B774-60F3-2F321146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F9D9DFF-FD75-294A-B3A4-13BF406B7A00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7442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B2EB-42E6-4DFF-9C8E-6380798D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F4894-5FA9-D56E-F9DD-181DC32FA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2F286-F06C-3532-9D52-F76EB4A4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30939-1E72-7245-FB72-3D9DA0A6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4046D-63EA-1DD6-2FE3-439B046E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3381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FEE3E-A170-B5C3-8A3F-8FE242DF52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66262-355D-8B07-85ED-7E62AF94A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822C2-FAB3-0E03-7779-73307997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93AAE-DFBF-9930-BA65-799D2626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5036B-3B6C-50A8-9822-CDE88C28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42765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6141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7182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56F38-163D-DF49-A446-83C8974E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72"/>
            <a:ext cx="11271584" cy="908503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rgbClr val="1544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E79E8-E4D8-2B1D-BE0B-162816341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pic>
        <p:nvPicPr>
          <p:cNvPr id="9" name="Picture 8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DF4ADAAB-E064-5E03-EC45-399C5A9C3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6" y="185629"/>
            <a:ext cx="673768" cy="6737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084F5FE-5FFD-7807-7924-7400EB190C9A}"/>
              </a:ext>
            </a:extLst>
          </p:cNvPr>
          <p:cNvSpPr/>
          <p:nvPr userDrawn="1"/>
        </p:nvSpPr>
        <p:spPr>
          <a:xfrm>
            <a:off x="-600" y="6475101"/>
            <a:ext cx="12193200" cy="384628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C777B1-EE70-8559-0846-B2A93B2D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9-12 June 2026</a:t>
            </a:r>
            <a:endParaRPr lang="en-CH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C61AE20-BE8A-1737-4244-C3BE9080B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51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A6250D4-86A7-8337-F6F3-3560ADB2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F9D9DFF-FD75-294A-B3A4-13BF406B7A00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8494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AD536-1318-59DE-6C85-DEC2745BC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D69EE-87A0-BC54-6D24-A79B7F77A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4CA6A-A4A0-C3CB-92B2-B44AE0176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0C915-0BC0-D186-B497-9B7E8869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44FA1-9207-D923-C1F3-2CBAC670D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74174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546EE-CA2B-E077-7DDF-D752E30A3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880DB-C931-BC9F-A3FC-FA49FB350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592F7E-0094-1E89-2B8E-8FD5D36E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72"/>
            <a:ext cx="11271584" cy="908503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rgbClr val="1544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pic>
        <p:nvPicPr>
          <p:cNvPr id="9" name="Picture 8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4898B3AB-0930-40D8-E472-24E9A219A5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6" y="185629"/>
            <a:ext cx="673768" cy="6737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0A01892-2016-0955-937C-992F91A3111B}"/>
              </a:ext>
            </a:extLst>
          </p:cNvPr>
          <p:cNvSpPr/>
          <p:nvPr userDrawn="1"/>
        </p:nvSpPr>
        <p:spPr>
          <a:xfrm>
            <a:off x="-600" y="6475101"/>
            <a:ext cx="12193200" cy="384628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B11D5D3A-9D25-0456-9AF0-8502487B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9-12 June 2026</a:t>
            </a:r>
            <a:endParaRPr lang="en-CH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22B5F1E-DFFC-0E5C-F773-59D6B9204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51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987622C-00DD-5CF2-6783-9F5D927BC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F9D9DFF-FD75-294A-B3A4-13BF406B7A00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1801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098B7-F5D0-C313-9124-963F2A58F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1A1B2-5AE5-3993-8FB7-932403E3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65A77-9693-889A-E3D8-96FA0115E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8EF708-C972-5226-047D-405F401FD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49A1C5-0A81-1606-01E0-E0CA31E2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72"/>
            <a:ext cx="11271584" cy="908503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rgbClr val="1544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pic>
        <p:nvPicPr>
          <p:cNvPr id="11" name="Picture 10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EAC7F028-6F2E-9183-6599-A19661247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6" y="185629"/>
            <a:ext cx="673768" cy="6737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6AEFD32-8996-C1A1-3D5D-3789D530077D}"/>
              </a:ext>
            </a:extLst>
          </p:cNvPr>
          <p:cNvSpPr/>
          <p:nvPr userDrawn="1"/>
        </p:nvSpPr>
        <p:spPr>
          <a:xfrm>
            <a:off x="-600" y="6475101"/>
            <a:ext cx="12193200" cy="384628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4434EF9-2F01-B811-6262-A7BB62997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9-12 June 2026</a:t>
            </a:r>
            <a:endParaRPr lang="en-CH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A639598-3394-C5C4-2AE3-D3048055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51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C4123F4-9DDE-6A5A-D7C8-F87FE38A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F9D9DFF-FD75-294A-B3A4-13BF406B7A00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6349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8FD0A47E-F917-FC91-629D-2E0226199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6" y="185629"/>
            <a:ext cx="673768" cy="6737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4AAB65-B079-5E55-8D8C-ECFDCE388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72"/>
            <a:ext cx="11271584" cy="908503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rgbClr val="1544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0C7005-621E-6E7B-B084-3AB99CBEBE46}"/>
              </a:ext>
            </a:extLst>
          </p:cNvPr>
          <p:cNvSpPr/>
          <p:nvPr userDrawn="1"/>
        </p:nvSpPr>
        <p:spPr>
          <a:xfrm>
            <a:off x="-600" y="6475101"/>
            <a:ext cx="12193200" cy="384628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B5692C9-8898-EBC5-E475-D2BCA47B1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9-12 June 2026</a:t>
            </a:r>
            <a:endParaRPr lang="en-CH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A2E76A8-0B8A-3D45-FF71-406EEF89B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51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4F958A1-58E5-D002-8C23-822B5A23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F9D9DFF-FD75-294A-B3A4-13BF406B7A00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2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BE48451-63FF-B8C2-6F06-47A7E3CD00F3}"/>
              </a:ext>
            </a:extLst>
          </p:cNvPr>
          <p:cNvSpPr/>
          <p:nvPr userDrawn="1"/>
        </p:nvSpPr>
        <p:spPr>
          <a:xfrm>
            <a:off x="0" y="-1"/>
            <a:ext cx="12192000" cy="23953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544A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B988F5-39D8-1641-3FE7-67CEC7D9C589}"/>
              </a:ext>
            </a:extLst>
          </p:cNvPr>
          <p:cNvSpPr/>
          <p:nvPr userDrawn="1"/>
        </p:nvSpPr>
        <p:spPr>
          <a:xfrm>
            <a:off x="0" y="4816773"/>
            <a:ext cx="12192000" cy="20412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544A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4C67F-3B2D-6A4A-9BCB-3F316863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45" y="2395322"/>
            <a:ext cx="11587055" cy="2421452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pic>
        <p:nvPicPr>
          <p:cNvPr id="8" name="Picture 7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35F1D356-EA84-2093-7086-FBAC3BAD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45" y="112490"/>
            <a:ext cx="2170340" cy="2170340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B63F1F8-C512-EF09-93A4-09ED93CD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9-12 June 2026</a:t>
            </a:r>
            <a:endParaRPr lang="en-CH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F8637D3-95D3-A9CD-C769-8FFD03C0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51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5B9AFF-854A-0AD8-0BDE-D5F13F80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9D9DFF-FD75-294A-B3A4-13BF406B7A00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7133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8C2074-E182-8D6F-B484-70F409B576B5}"/>
              </a:ext>
            </a:extLst>
          </p:cNvPr>
          <p:cNvSpPr/>
          <p:nvPr userDrawn="1"/>
        </p:nvSpPr>
        <p:spPr>
          <a:xfrm>
            <a:off x="-600" y="6475101"/>
            <a:ext cx="12193200" cy="384628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485B9DD-0B0C-0F49-9A19-2006FB42F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9-12 June 2026</a:t>
            </a:r>
            <a:endParaRPr lang="en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BB3D0DF-E000-E69E-A905-874F6D0F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51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D3A306F-CB8E-7F2D-AE0C-4FFF7E54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F9D9DFF-FD75-294A-B3A4-13BF406B7A00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017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EB17-3E98-985C-1C27-285E617D6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16861-F33D-1C93-9E0D-8DF206686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843FF-AB1C-6D42-AAA1-A3C8D88D2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6E7651-45D3-3964-2037-76DB1FBA527F}"/>
              </a:ext>
            </a:extLst>
          </p:cNvPr>
          <p:cNvSpPr/>
          <p:nvPr userDrawn="1"/>
        </p:nvSpPr>
        <p:spPr>
          <a:xfrm>
            <a:off x="-600" y="6475101"/>
            <a:ext cx="12193200" cy="384628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FE2DE01-186E-8311-9787-5B43347A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9-12 June 2026</a:t>
            </a:r>
            <a:endParaRPr lang="en-CH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922C193-7E1D-BBA6-F62A-89E96C18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51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CC4AB09-3B7C-BC91-8A00-E5336F26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51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F9D9DFF-FD75-294A-B3A4-13BF406B7A00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6114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0C5A1-46E3-2A34-9454-27935CD80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95DD6-83EF-DA6E-7098-6D8A67B25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9-12 June 2026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FB0CF-A06F-1EF6-FD61-11CBE3222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1194A-4408-13FC-723C-B9F77E744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9DFF-FD75-294A-B3A4-13BF406B7A0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2046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6.jpeg"/><Relationship Id="rId7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5" Type="http://schemas.microsoft.com/office/2007/relationships/hdphoto" Target="../media/hdphoto4.wdp"/><Relationship Id="rId10" Type="http://schemas.openxmlformats.org/officeDocument/2006/relationships/image" Target="../media/image40.jpeg"/><Relationship Id="rId4" Type="http://schemas.openxmlformats.org/officeDocument/2006/relationships/image" Target="../media/image37.png"/><Relationship Id="rId9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eg"/><Relationship Id="rId9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microsoft.com/office/2007/relationships/hdphoto" Target="../media/hdphoto1.wdp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dico.cern.ch/event/1376902/contributions/6111631/attachments/2928067/5141047/Ion_bombardment_enery_effectv2.pdf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12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jpe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152C36-3FF2-3DCC-79D8-09E6C1A04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64" y="2000574"/>
            <a:ext cx="11481116" cy="31444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From 1.3 GHz to 400 MHz Nb/Cu Cavities: Challenges and Optimisation Strategies</a:t>
            </a:r>
            <a:endParaRPr lang="en-GB" noProof="0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DA8D5AFE-7DD6-08BF-B6C7-50228D156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220" y="4626722"/>
            <a:ext cx="6335712" cy="1036637"/>
          </a:xfrm>
        </p:spPr>
        <p:txBody>
          <a:bodyPr>
            <a:normAutofit/>
          </a:bodyPr>
          <a:lstStyle/>
          <a:p>
            <a:r>
              <a:rPr lang="en-GB" dirty="0"/>
              <a:t>p</a:t>
            </a:r>
            <a:r>
              <a:rPr lang="en-GB" noProof="0" dirty="0" err="1"/>
              <a:t>resenter</a:t>
            </a:r>
            <a:r>
              <a:rPr lang="en-GB" noProof="0" dirty="0"/>
              <a:t>: </a:t>
            </a:r>
            <a:r>
              <a:rPr lang="en-GB" b="1" noProof="0" dirty="0"/>
              <a:t>Caroline Hain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760ACB-CFEB-FCE9-4259-1581FBBFB77C}"/>
              </a:ext>
            </a:extLst>
          </p:cNvPr>
          <p:cNvSpPr txBox="1"/>
          <p:nvPr/>
        </p:nvSpPr>
        <p:spPr>
          <a:xfrm>
            <a:off x="9474716" y="5584934"/>
            <a:ext cx="237597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2400" b="1" dirty="0">
                <a:solidFill>
                  <a:schemeClr val="bg1"/>
                </a:solidFill>
              </a:rPr>
              <a:t>TTC meeting</a:t>
            </a:r>
          </a:p>
          <a:p>
            <a:pPr algn="r">
              <a:spcAft>
                <a:spcPts val="600"/>
              </a:spcAft>
            </a:pPr>
            <a:r>
              <a:rPr lang="en-GB" sz="2400" b="1" dirty="0">
                <a:solidFill>
                  <a:schemeClr val="bg1"/>
                </a:solidFill>
              </a:rPr>
              <a:t>9-12 June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F9E07B-E2E9-DD40-21E7-EE220BD440D4}"/>
              </a:ext>
            </a:extLst>
          </p:cNvPr>
          <p:cNvSpPr txBox="1"/>
          <p:nvPr/>
        </p:nvSpPr>
        <p:spPr>
          <a:xfrm>
            <a:off x="341313" y="5584934"/>
            <a:ext cx="8231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G. </a:t>
            </a:r>
            <a:r>
              <a:rPr lang="en-US" sz="1600" dirty="0" err="1">
                <a:solidFill>
                  <a:schemeClr val="bg1"/>
                </a:solidFill>
              </a:rPr>
              <a:t>Rosaz</a:t>
            </a:r>
            <a:r>
              <a:rPr lang="en-US" sz="1600" dirty="0">
                <a:solidFill>
                  <a:schemeClr val="bg1"/>
                </a:solidFill>
              </a:rPr>
              <a:t>, C. Pereira, S. Forel, L. Ferreira, D. </a:t>
            </a:r>
            <a:r>
              <a:rPr lang="en-US" sz="1600" dirty="0" err="1">
                <a:solidFill>
                  <a:schemeClr val="bg1"/>
                </a:solidFill>
              </a:rPr>
              <a:t>Doretto</a:t>
            </a:r>
            <a:r>
              <a:rPr lang="en-US" sz="1600" dirty="0">
                <a:solidFill>
                  <a:schemeClr val="bg1"/>
                </a:solidFill>
              </a:rPr>
              <a:t>, A. Guyot, A. Vassallo, K. Brunner, G. </a:t>
            </a:r>
            <a:r>
              <a:rPr lang="en-US" sz="1600" dirty="0" err="1">
                <a:solidFill>
                  <a:schemeClr val="bg1"/>
                </a:solidFill>
              </a:rPr>
              <a:t>Pechaud</a:t>
            </a:r>
            <a:r>
              <a:rPr lang="en-US" sz="1600" dirty="0">
                <a:solidFill>
                  <a:schemeClr val="bg1"/>
                </a:solidFill>
              </a:rPr>
              <a:t>, D. </a:t>
            </a:r>
            <a:r>
              <a:rPr lang="en-US" sz="1600" dirty="0" err="1">
                <a:solidFill>
                  <a:schemeClr val="bg1"/>
                </a:solidFill>
              </a:rPr>
              <a:t>Smekens</a:t>
            </a:r>
            <a:r>
              <a:rPr lang="en-US" sz="1600" dirty="0">
                <a:solidFill>
                  <a:schemeClr val="bg1"/>
                </a:solidFill>
              </a:rPr>
              <a:t>, B. Dubois, S. </a:t>
            </a:r>
            <a:r>
              <a:rPr lang="en-US" sz="1600" dirty="0" err="1">
                <a:solidFill>
                  <a:schemeClr val="bg1"/>
                </a:solidFill>
              </a:rPr>
              <a:t>Bizzaglia</a:t>
            </a:r>
            <a:r>
              <a:rPr lang="en-US" sz="1600" dirty="0">
                <a:solidFill>
                  <a:schemeClr val="bg1"/>
                </a:solidFill>
              </a:rPr>
              <a:t>, S. Zadeh, F. </a:t>
            </a:r>
            <a:r>
              <a:rPr lang="en-US" sz="1600" dirty="0" err="1">
                <a:solidFill>
                  <a:schemeClr val="bg1"/>
                </a:solidFill>
              </a:rPr>
              <a:t>Pelloux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(and many others from TE, SY, EN)</a:t>
            </a:r>
          </a:p>
        </p:txBody>
      </p:sp>
    </p:spTree>
    <p:extLst>
      <p:ext uri="{BB962C8B-B14F-4D97-AF65-F5344CB8AC3E}">
        <p14:creationId xmlns:p14="http://schemas.microsoft.com/office/powerpoint/2010/main" val="355131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DB4D-BD62-97C8-414E-686C037B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Upscaling to 400 MHz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DC662-0678-636C-ADE8-8785898F2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D10F0-ACC8-9457-55DA-06FFAFE27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0E68F-B693-93A6-3408-A675E0BC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pPr/>
              <a:t>10</a:t>
            </a:fld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2B9EC-7CC3-B40F-E35D-BDE3C453A107}"/>
              </a:ext>
            </a:extLst>
          </p:cNvPr>
          <p:cNvSpPr/>
          <p:nvPr/>
        </p:nvSpPr>
        <p:spPr>
          <a:xfrm>
            <a:off x="222592" y="4347928"/>
            <a:ext cx="2406306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CE6B42-F89C-A49B-AC97-B74F25A56C72}"/>
              </a:ext>
            </a:extLst>
          </p:cNvPr>
          <p:cNvSpPr/>
          <p:nvPr/>
        </p:nvSpPr>
        <p:spPr>
          <a:xfrm>
            <a:off x="222592" y="3917734"/>
            <a:ext cx="2406306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i="1" dirty="0"/>
              <a:t>example 400 MHz cavity</a:t>
            </a:r>
            <a:endParaRPr lang="en-US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B95225-A324-85D2-00BC-6A7F0B5956BF}"/>
              </a:ext>
            </a:extLst>
          </p:cNvPr>
          <p:cNvSpPr txBox="1"/>
          <p:nvPr/>
        </p:nvSpPr>
        <p:spPr>
          <a:xfrm>
            <a:off x="222592" y="4347928"/>
            <a:ext cx="24063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important factors</a:t>
            </a:r>
            <a:r>
              <a:rPr lang="en-GB" sz="16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surface state/treatment of Cu (polishing + passivation)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compact, high purity Nb coatings, i.e. strict control over level of impurities (e.g. oxygen, hydrogen, particulates)</a:t>
            </a:r>
          </a:p>
        </p:txBody>
      </p:sp>
      <p:pic>
        <p:nvPicPr>
          <p:cNvPr id="12" name="Picture 11" descr="A large metal cylinder with round holes&#10;&#10;AI-generated content may be incorrect.">
            <a:extLst>
              <a:ext uri="{FF2B5EF4-FFF2-40B4-BE49-F238E27FC236}">
                <a16:creationId xmlns:a16="http://schemas.microsoft.com/office/drawing/2014/main" id="{65667CFD-3A97-6FDA-7991-EC9516B0FE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58" b="2528"/>
          <a:stretch>
            <a:fillRect/>
          </a:stretch>
        </p:blipFill>
        <p:spPr>
          <a:xfrm>
            <a:off x="222592" y="1018523"/>
            <a:ext cx="2406306" cy="2899211"/>
          </a:xfrm>
          <a:prstGeom prst="rect">
            <a:avLst/>
          </a:prstGeom>
        </p:spPr>
      </p:pic>
      <p:pic>
        <p:nvPicPr>
          <p:cNvPr id="21" name="Picture 20" descr="A close up of a liquid&#10;&#10;AI-generated content may be incorrect.">
            <a:extLst>
              <a:ext uri="{FF2B5EF4-FFF2-40B4-BE49-F238E27FC236}">
                <a16:creationId xmlns:a16="http://schemas.microsoft.com/office/drawing/2014/main" id="{5AF33173-BC97-D88C-7091-C31DBE82FF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13920" y="4765854"/>
            <a:ext cx="2514618" cy="1644177"/>
          </a:xfrm>
          <a:prstGeom prst="rect">
            <a:avLst/>
          </a:prstGeom>
        </p:spPr>
      </p:pic>
      <p:pic>
        <p:nvPicPr>
          <p:cNvPr id="22" name="Picture 21" descr="A close up of a red and silver object&#10;&#10;AI-generated content may be incorrect.">
            <a:extLst>
              <a:ext uri="{FF2B5EF4-FFF2-40B4-BE49-F238E27FC236}">
                <a16:creationId xmlns:a16="http://schemas.microsoft.com/office/drawing/2014/main" id="{610DCEDA-329E-3F03-8809-1365F7D2E2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7050"/>
          <a:stretch>
            <a:fillRect/>
          </a:stretch>
        </p:blipFill>
        <p:spPr>
          <a:xfrm rot="16200000">
            <a:off x="3282516" y="2769429"/>
            <a:ext cx="1377426" cy="251461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C1D5C1D2-A05A-EE15-F68E-112E5E6E8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904"/>
          <a:stretch>
            <a:fillRect/>
          </a:stretch>
        </p:blipFill>
        <p:spPr>
          <a:xfrm>
            <a:off x="2713919" y="1018523"/>
            <a:ext cx="3609533" cy="225210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6BBBEC0-9F6A-396B-9E2C-86660F7EC38D}"/>
              </a:ext>
            </a:extLst>
          </p:cNvPr>
          <p:cNvSpPr txBox="1"/>
          <p:nvPr/>
        </p:nvSpPr>
        <p:spPr>
          <a:xfrm>
            <a:off x="6323452" y="981075"/>
            <a:ext cx="5335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same setup for both 1.3 GHz and 400 MHz cavities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larger volume needs to be treated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insufficient and inhomogeneous rinsing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E9DB63-AA47-4D3E-7F43-429513FC58AD}"/>
              </a:ext>
            </a:extLst>
          </p:cNvPr>
          <p:cNvSpPr txBox="1"/>
          <p:nvPr/>
        </p:nvSpPr>
        <p:spPr>
          <a:xfrm>
            <a:off x="7618828" y="3345210"/>
            <a:ext cx="4490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takes time to mount/dismount the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preventing oxidation is critical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availability of safe passivation solutions is limited </a:t>
            </a:r>
            <a:endParaRPr lang="en-US" sz="1200" dirty="0"/>
          </a:p>
        </p:txBody>
      </p:sp>
      <p:pic>
        <p:nvPicPr>
          <p:cNvPr id="34" name="Picture 33" descr="A white circular object with a hole in it&#10;&#10;AI-generated content may be incorrect.">
            <a:extLst>
              <a:ext uri="{FF2B5EF4-FFF2-40B4-BE49-F238E27FC236}">
                <a16:creationId xmlns:a16="http://schemas.microsoft.com/office/drawing/2014/main" id="{8E3F69F0-1E58-DD23-AB34-E74F56FC20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907"/>
          <a:stretch>
            <a:fillRect/>
          </a:stretch>
        </p:blipFill>
        <p:spPr>
          <a:xfrm>
            <a:off x="6473992" y="1757372"/>
            <a:ext cx="1884484" cy="1502083"/>
          </a:xfrm>
          <a:prstGeom prst="rect">
            <a:avLst/>
          </a:prstGeom>
        </p:spPr>
      </p:pic>
      <p:pic>
        <p:nvPicPr>
          <p:cNvPr id="35" name="Picture 34" descr="A close up of a white object&#10;&#10;AI-generated content may be incorrect.">
            <a:extLst>
              <a:ext uri="{FF2B5EF4-FFF2-40B4-BE49-F238E27FC236}">
                <a16:creationId xmlns:a16="http://schemas.microsoft.com/office/drawing/2014/main" id="{9CDF3A26-5C23-D429-9DA2-615508B5F8D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0311"/>
          <a:stretch>
            <a:fillRect/>
          </a:stretch>
        </p:blipFill>
        <p:spPr>
          <a:xfrm>
            <a:off x="8390581" y="1757372"/>
            <a:ext cx="1395711" cy="150208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B6E34C7-7FE5-9490-F1B5-2C51BB5572B8}"/>
              </a:ext>
            </a:extLst>
          </p:cNvPr>
          <p:cNvSpPr txBox="1"/>
          <p:nvPr/>
        </p:nvSpPr>
        <p:spPr>
          <a:xfrm>
            <a:off x="9881015" y="2098796"/>
            <a:ext cx="18633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fine Cu powder collected on the outflow side</a:t>
            </a:r>
            <a:endParaRPr lang="en-GB" sz="1200" i="1" dirty="0"/>
          </a:p>
        </p:txBody>
      </p:sp>
      <p:pic>
        <p:nvPicPr>
          <p:cNvPr id="40" name="Picture 39" descr="A close-up of a warning sign&#10;&#10;AI-generated content may be incorrect.">
            <a:extLst>
              <a:ext uri="{FF2B5EF4-FFF2-40B4-BE49-F238E27FC236}">
                <a16:creationId xmlns:a16="http://schemas.microsoft.com/office/drawing/2014/main" id="{9818E12F-8378-0EF4-EBAB-309F941CB7C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4966" y="4226527"/>
            <a:ext cx="3021641" cy="2127181"/>
          </a:xfrm>
          <a:prstGeom prst="roundRect">
            <a:avLst>
              <a:gd name="adj" fmla="val 8730"/>
            </a:avLst>
          </a:prstGeom>
          <a:ln w="28575">
            <a:solidFill>
              <a:srgbClr val="C00000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00D3D77-9F08-B661-C82A-5E6D4159418F}"/>
              </a:ext>
            </a:extLst>
          </p:cNvPr>
          <p:cNvSpPr txBox="1"/>
          <p:nvPr/>
        </p:nvSpPr>
        <p:spPr>
          <a:xfrm>
            <a:off x="10696034" y="4817822"/>
            <a:ext cx="14137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long-lasting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highly toxic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1D72ED-099C-84FE-506E-908C87C8787B}"/>
              </a:ext>
            </a:extLst>
          </p:cNvPr>
          <p:cNvSpPr/>
          <p:nvPr/>
        </p:nvSpPr>
        <p:spPr>
          <a:xfrm>
            <a:off x="2694887" y="3333337"/>
            <a:ext cx="2514617" cy="26316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6060B-3E2D-9676-688A-FF412A60BD8E}"/>
              </a:ext>
            </a:extLst>
          </p:cNvPr>
          <p:cNvSpPr txBox="1"/>
          <p:nvPr/>
        </p:nvSpPr>
        <p:spPr>
          <a:xfrm>
            <a:off x="2904624" y="3307356"/>
            <a:ext cx="2133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oxidation stains</a:t>
            </a:r>
            <a:endParaRPr lang="en-US" sz="1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C54CB6-CFF3-E6D0-AEE1-B985A6B2342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7832" r="18288"/>
          <a:stretch>
            <a:fillRect/>
          </a:stretch>
        </p:blipFill>
        <p:spPr>
          <a:xfrm>
            <a:off x="5273803" y="3341524"/>
            <a:ext cx="2309382" cy="30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7" grpId="0"/>
      <p:bldP spid="41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9BA64-CE66-D965-79A3-8BB0AF524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D7B058B-2053-46FB-6ABC-CB6C09414EF5}"/>
              </a:ext>
            </a:extLst>
          </p:cNvPr>
          <p:cNvSpPr/>
          <p:nvPr/>
        </p:nvSpPr>
        <p:spPr>
          <a:xfrm>
            <a:off x="7445354" y="1013288"/>
            <a:ext cx="4518011" cy="13912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DB258-7435-2000-0F35-FDC8933A50A8}"/>
              </a:ext>
            </a:extLst>
          </p:cNvPr>
          <p:cNvSpPr/>
          <p:nvPr/>
        </p:nvSpPr>
        <p:spPr>
          <a:xfrm>
            <a:off x="2715394" y="1013610"/>
            <a:ext cx="4660396" cy="1218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DF5D7-F734-D412-5B3B-3BF6F86A8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Upscaling to 400 MHz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BEC26-29E7-E0F5-5355-6D89D837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A7458-8083-0894-CF8C-01C53EBA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C7C6A-02CC-8D03-FC1E-18FD3850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pPr/>
              <a:t>11</a:t>
            </a:fld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67F5AE-15A4-7671-D103-25758ECB27CF}"/>
              </a:ext>
            </a:extLst>
          </p:cNvPr>
          <p:cNvSpPr/>
          <p:nvPr/>
        </p:nvSpPr>
        <p:spPr>
          <a:xfrm>
            <a:off x="222592" y="4347928"/>
            <a:ext cx="2406306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76C278-82BA-F372-A341-501C28F4555A}"/>
              </a:ext>
            </a:extLst>
          </p:cNvPr>
          <p:cNvSpPr/>
          <p:nvPr/>
        </p:nvSpPr>
        <p:spPr>
          <a:xfrm>
            <a:off x="222592" y="3917734"/>
            <a:ext cx="2406306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i="1" dirty="0"/>
              <a:t>example 400 MHz cavity</a:t>
            </a:r>
            <a:endParaRPr lang="en-US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137450-71F2-3478-19A2-09B14AF7F76D}"/>
              </a:ext>
            </a:extLst>
          </p:cNvPr>
          <p:cNvSpPr txBox="1"/>
          <p:nvPr/>
        </p:nvSpPr>
        <p:spPr>
          <a:xfrm>
            <a:off x="222592" y="4347928"/>
            <a:ext cx="24063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important factors</a:t>
            </a:r>
            <a:r>
              <a:rPr lang="en-GB" sz="16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surface state/treatment of Cu (polishing + passivation)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compact, high purity Nb coatings, i.e. strict control over level of impurities (e.g. oxygen, hydrogen, particulates)</a:t>
            </a:r>
          </a:p>
        </p:txBody>
      </p:sp>
      <p:pic>
        <p:nvPicPr>
          <p:cNvPr id="12" name="Picture 11" descr="A large metal cylinder with round holes&#10;&#10;AI-generated content may be incorrect.">
            <a:extLst>
              <a:ext uri="{FF2B5EF4-FFF2-40B4-BE49-F238E27FC236}">
                <a16:creationId xmlns:a16="http://schemas.microsoft.com/office/drawing/2014/main" id="{4CE94AC1-3B91-C6C7-514F-F02DD244A8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58" b="2528"/>
          <a:stretch>
            <a:fillRect/>
          </a:stretch>
        </p:blipFill>
        <p:spPr>
          <a:xfrm>
            <a:off x="222592" y="1018523"/>
            <a:ext cx="2406306" cy="2899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A59DE-3628-DB2A-9E60-2EBC6BE4F5A2}"/>
              </a:ext>
            </a:extLst>
          </p:cNvPr>
          <p:cNvSpPr txBox="1"/>
          <p:nvPr/>
        </p:nvSpPr>
        <p:spPr>
          <a:xfrm>
            <a:off x="2776514" y="1013610"/>
            <a:ext cx="33194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BFBF"/>
                </a:solidFill>
              </a:rPr>
              <a:t>ammonium citrate</a:t>
            </a:r>
          </a:p>
          <a:p>
            <a:r>
              <a:rPr lang="en-GB" sz="1100" i="1" dirty="0">
                <a:solidFill>
                  <a:srgbClr val="00BFBF"/>
                </a:solidFill>
              </a:rPr>
              <a:t>(same as for 1.3 GHz)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much safer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not as robust as Cr (VI)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helps control surface chemistry</a:t>
            </a:r>
          </a:p>
        </p:txBody>
      </p:sp>
      <p:pic>
        <p:nvPicPr>
          <p:cNvPr id="7" name="Picture 6" descr="A close-up of a machine&#10;&#10;AI-generated content may be incorrect.">
            <a:extLst>
              <a:ext uri="{FF2B5EF4-FFF2-40B4-BE49-F238E27FC236}">
                <a16:creationId xmlns:a16="http://schemas.microsoft.com/office/drawing/2014/main" id="{C92C32F2-C131-8BF9-8FAB-B5138F89E5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27"/>
          <a:stretch>
            <a:fillRect/>
          </a:stretch>
        </p:blipFill>
        <p:spPr>
          <a:xfrm rot="5400000">
            <a:off x="2901185" y="2121647"/>
            <a:ext cx="1934913" cy="2288987"/>
          </a:xfrm>
          <a:prstGeom prst="rect">
            <a:avLst/>
          </a:prstGeom>
        </p:spPr>
      </p:pic>
      <p:pic>
        <p:nvPicPr>
          <p:cNvPr id="8" name="Picture 7" descr="A close up of a metal surface&#10;&#10;AI-generated content may be incorrect.">
            <a:extLst>
              <a:ext uri="{FF2B5EF4-FFF2-40B4-BE49-F238E27FC236}">
                <a16:creationId xmlns:a16="http://schemas.microsoft.com/office/drawing/2014/main" id="{36C6BF2B-E394-0C38-B782-232A6DF343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943" t="17173" r="22386" b="33286"/>
          <a:stretch>
            <a:fillRect/>
          </a:stretch>
        </p:blipFill>
        <p:spPr>
          <a:xfrm>
            <a:off x="2724148" y="4266132"/>
            <a:ext cx="2288985" cy="2143899"/>
          </a:xfrm>
          <a:prstGeom prst="rect">
            <a:avLst/>
          </a:prstGeom>
        </p:spPr>
      </p:pic>
      <p:pic>
        <p:nvPicPr>
          <p:cNvPr id="13" name="Picture 12" descr="A close-up of a moldy surface&#10;&#10;AI-generated content may be incorrect.">
            <a:extLst>
              <a:ext uri="{FF2B5EF4-FFF2-40B4-BE49-F238E27FC236}">
                <a16:creationId xmlns:a16="http://schemas.microsoft.com/office/drawing/2014/main" id="{81442D9F-4EEF-9A6B-1087-9DFDE6634E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4946" b="1569"/>
          <a:stretch>
            <a:fillRect/>
          </a:stretch>
        </p:blipFill>
        <p:spPr>
          <a:xfrm>
            <a:off x="5055117" y="4266132"/>
            <a:ext cx="2315671" cy="2143899"/>
          </a:xfrm>
          <a:prstGeom prst="rect">
            <a:avLst/>
          </a:prstGeom>
          <a:ln w="19050">
            <a:noFill/>
            <a:prstDash val="solid"/>
          </a:ln>
        </p:spPr>
      </p:pic>
      <p:pic>
        <p:nvPicPr>
          <p:cNvPr id="14" name="Picture 13" descr="A close-up of a pink blob&#10;&#10;AI-generated content may be incorrect.">
            <a:extLst>
              <a:ext uri="{FF2B5EF4-FFF2-40B4-BE49-F238E27FC236}">
                <a16:creationId xmlns:a16="http://schemas.microsoft.com/office/drawing/2014/main" id="{B07ACB48-F517-1BF1-33AC-8D3570516A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223" t="11684"/>
          <a:stretch>
            <a:fillRect/>
          </a:stretch>
        </p:blipFill>
        <p:spPr>
          <a:xfrm>
            <a:off x="5055117" y="2297059"/>
            <a:ext cx="2321714" cy="19349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6E2035-3C91-40E0-A56A-5D6D0F0ACBA4}"/>
              </a:ext>
            </a:extLst>
          </p:cNvPr>
          <p:cNvSpPr txBox="1"/>
          <p:nvPr/>
        </p:nvSpPr>
        <p:spPr>
          <a:xfrm>
            <a:off x="5112336" y="1444497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…and biocompatible!</a:t>
            </a:r>
            <a:endParaRPr lang="en-US" sz="1600" b="1" dirty="0"/>
          </a:p>
        </p:txBody>
      </p:sp>
      <p:pic>
        <p:nvPicPr>
          <p:cNvPr id="17" name="Picture 16" descr="A circular metal object with holes&#10;&#10;AI-generated content may be incorrect.">
            <a:extLst>
              <a:ext uri="{FF2B5EF4-FFF2-40B4-BE49-F238E27FC236}">
                <a16:creationId xmlns:a16="http://schemas.microsoft.com/office/drawing/2014/main" id="{7D7894D0-ABDE-FA1E-05D8-751719CE2C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0302" y="2478006"/>
            <a:ext cx="2233063" cy="2233063"/>
          </a:xfrm>
          <a:prstGeom prst="rect">
            <a:avLst/>
          </a:prstGeom>
        </p:spPr>
      </p:pic>
      <p:pic>
        <p:nvPicPr>
          <p:cNvPr id="18" name="Picture 17" descr="A circular object with a hole in it&#10;&#10;AI-generated content may be incorrect.">
            <a:extLst>
              <a:ext uri="{FF2B5EF4-FFF2-40B4-BE49-F238E27FC236}">
                <a16:creationId xmlns:a16="http://schemas.microsoft.com/office/drawing/2014/main" id="{583D5731-75BF-8F91-E94E-E0E9AE96E7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5354" y="2478006"/>
            <a:ext cx="2221908" cy="22219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131F5E-F2AD-B87F-ABCC-C2DF0AC20662}"/>
              </a:ext>
            </a:extLst>
          </p:cNvPr>
          <p:cNvSpPr txBox="1"/>
          <p:nvPr/>
        </p:nvSpPr>
        <p:spPr>
          <a:xfrm>
            <a:off x="7770579" y="1190931"/>
            <a:ext cx="3793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improvements in monitoring EP bath, passivation solution and environmental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additional high-pressure rinsing</a:t>
            </a:r>
            <a:endParaRPr lang="en-US" sz="1600" b="1" dirty="0"/>
          </a:p>
        </p:txBody>
      </p:sp>
      <p:pic>
        <p:nvPicPr>
          <p:cNvPr id="23" name="Picture 22" descr="Close-up of a shiny metal surface&#10;&#10;AI-generated content may be incorrect.">
            <a:extLst>
              <a:ext uri="{FF2B5EF4-FFF2-40B4-BE49-F238E27FC236}">
                <a16:creationId xmlns:a16="http://schemas.microsoft.com/office/drawing/2014/main" id="{E84A5BBC-9B09-070B-641C-5885CD1EC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5354" y="4735235"/>
            <a:ext cx="2221908" cy="1666428"/>
          </a:xfrm>
          <a:prstGeom prst="rect">
            <a:avLst/>
          </a:prstGeom>
        </p:spPr>
      </p:pic>
      <p:pic>
        <p:nvPicPr>
          <p:cNvPr id="25" name="Picture 24" descr="A close up of a metal wheel&#10;&#10;AI-generated content may be incorrect.">
            <a:extLst>
              <a:ext uri="{FF2B5EF4-FFF2-40B4-BE49-F238E27FC236}">
                <a16:creationId xmlns:a16="http://schemas.microsoft.com/office/drawing/2014/main" id="{E0F5C796-D747-48AD-738D-979E4CDD03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6345" y="4735235"/>
            <a:ext cx="2233063" cy="167479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C8AD5C-301C-0FB4-B19A-DCF8006DDE5F}"/>
              </a:ext>
            </a:extLst>
          </p:cNvPr>
          <p:cNvCxnSpPr/>
          <p:nvPr/>
        </p:nvCxnSpPr>
        <p:spPr>
          <a:xfrm>
            <a:off x="2786039" y="6318983"/>
            <a:ext cx="360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7D2016-96D4-60C1-0468-FE7C8578D43A}"/>
              </a:ext>
            </a:extLst>
          </p:cNvPr>
          <p:cNvCxnSpPr/>
          <p:nvPr/>
        </p:nvCxnSpPr>
        <p:spPr>
          <a:xfrm>
            <a:off x="5121861" y="6303427"/>
            <a:ext cx="360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845102-F4AA-4838-FE03-EAA337E59545}"/>
              </a:ext>
            </a:extLst>
          </p:cNvPr>
          <p:cNvCxnSpPr/>
          <p:nvPr/>
        </p:nvCxnSpPr>
        <p:spPr>
          <a:xfrm>
            <a:off x="5116773" y="4132375"/>
            <a:ext cx="360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6722BF4-1E79-4D54-09D9-80CB3861FFC5}"/>
              </a:ext>
            </a:extLst>
          </p:cNvPr>
          <p:cNvSpPr txBox="1"/>
          <p:nvPr/>
        </p:nvSpPr>
        <p:spPr>
          <a:xfrm>
            <a:off x="2686661" y="6116196"/>
            <a:ext cx="6126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10 mm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07DFE7-16E1-0B09-3837-5EC383859799}"/>
              </a:ext>
            </a:extLst>
          </p:cNvPr>
          <p:cNvSpPr txBox="1"/>
          <p:nvPr/>
        </p:nvSpPr>
        <p:spPr>
          <a:xfrm>
            <a:off x="5017490" y="6096318"/>
            <a:ext cx="6126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0.2 mm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2D5BE0-86EA-CAAF-C896-37924AD0D8FE}"/>
              </a:ext>
            </a:extLst>
          </p:cNvPr>
          <p:cNvSpPr txBox="1"/>
          <p:nvPr/>
        </p:nvSpPr>
        <p:spPr>
          <a:xfrm>
            <a:off x="5017490" y="3929005"/>
            <a:ext cx="6126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0.2 mm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3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  <p:bldP spid="6" grpId="0"/>
      <p:bldP spid="16" grpId="0"/>
      <p:bldP spid="19" grpId="0"/>
      <p:bldP spid="27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1F8743-3FE3-D728-5278-FC1ECE76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summarising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A6994-3118-EA92-73E8-D5F075DF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821B0-639A-7729-DE77-B1761F45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0531D-B626-A829-C7AD-1FEF6FB5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pPr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64578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E0CFB7-389D-E742-D4A7-1A8AEE3875CE}"/>
              </a:ext>
            </a:extLst>
          </p:cNvPr>
          <p:cNvSpPr/>
          <p:nvPr/>
        </p:nvSpPr>
        <p:spPr>
          <a:xfrm>
            <a:off x="227073" y="4270760"/>
            <a:ext cx="6708654" cy="1796871"/>
          </a:xfrm>
          <a:prstGeom prst="rect">
            <a:avLst/>
          </a:prstGeom>
          <a:solidFill>
            <a:srgbClr val="E4CE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F6604B-3ACD-1BEA-4F44-EED185CD7A7E}"/>
              </a:ext>
            </a:extLst>
          </p:cNvPr>
          <p:cNvSpPr/>
          <p:nvPr/>
        </p:nvSpPr>
        <p:spPr>
          <a:xfrm>
            <a:off x="227073" y="1316549"/>
            <a:ext cx="6708654" cy="2910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5D3D9-BB82-33B8-4B1F-5BDC56063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ongoing activities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56402-6623-9690-7D76-E6F91BD64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D637B-BFD1-07D2-CF57-8BEA435EF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4E10D-D82B-EB57-F783-6A929F1F0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pPr/>
              <a:t>13</a:t>
            </a:fld>
            <a:endParaRPr lang="en-CH"/>
          </a:p>
        </p:txBody>
      </p:sp>
      <p:pic>
        <p:nvPicPr>
          <p:cNvPr id="6" name="Picture 5" descr="A machine in a room&#10;&#10;AI-generated content may be incorrect.">
            <a:extLst>
              <a:ext uri="{FF2B5EF4-FFF2-40B4-BE49-F238E27FC236}">
                <a16:creationId xmlns:a16="http://schemas.microsoft.com/office/drawing/2014/main" id="{BAA46976-2D7B-97CD-85E2-BC6AC5A7C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01" b="3220"/>
          <a:stretch>
            <a:fillRect/>
          </a:stretch>
        </p:blipFill>
        <p:spPr>
          <a:xfrm>
            <a:off x="8099702" y="1316549"/>
            <a:ext cx="1097442" cy="4751082"/>
          </a:xfrm>
          <a:prstGeom prst="rect">
            <a:avLst/>
          </a:prstGeom>
        </p:spPr>
      </p:pic>
      <p:pic>
        <p:nvPicPr>
          <p:cNvPr id="12" name="Picture 11" descr="People in white protective suits standing on ladders&#10;&#10;AI-generated content may be incorrect.">
            <a:extLst>
              <a:ext uri="{FF2B5EF4-FFF2-40B4-BE49-F238E27FC236}">
                <a16:creationId xmlns:a16="http://schemas.microsoft.com/office/drawing/2014/main" id="{3C615C56-BCD5-07DA-0031-8CBBAEBA6C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320" t="6111" r="40618" b="56161"/>
          <a:stretch>
            <a:fillRect/>
          </a:stretch>
        </p:blipFill>
        <p:spPr>
          <a:xfrm>
            <a:off x="6984271" y="1316549"/>
            <a:ext cx="1066887" cy="4751082"/>
          </a:xfrm>
          <a:prstGeom prst="rect">
            <a:avLst/>
          </a:prstGeom>
        </p:spPr>
      </p:pic>
      <p:pic>
        <p:nvPicPr>
          <p:cNvPr id="14" name="Picture 13" descr="A person in a gloved hand&#10;&#10;AI-generated content may be incorrect.">
            <a:extLst>
              <a:ext uri="{FF2B5EF4-FFF2-40B4-BE49-F238E27FC236}">
                <a16:creationId xmlns:a16="http://schemas.microsoft.com/office/drawing/2014/main" id="{DAB0FABF-2FF6-A62B-B18E-4A005E0B8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5" t="12357" r="5783" b="35189"/>
          <a:stretch>
            <a:fillRect/>
          </a:stretch>
        </p:blipFill>
        <p:spPr>
          <a:xfrm>
            <a:off x="5147987" y="1910261"/>
            <a:ext cx="1722823" cy="1722823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F6E7F2-701B-54CC-868F-E6A826A256F9}"/>
              </a:ext>
            </a:extLst>
          </p:cNvPr>
          <p:cNvSpPr txBox="1"/>
          <p:nvPr/>
        </p:nvSpPr>
        <p:spPr>
          <a:xfrm>
            <a:off x="286600" y="1617510"/>
            <a:ext cx="4885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So far…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possible to reach the FCC specifications demonstrated on 1.3 GHz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HiPIMS improves the Q</a:t>
            </a:r>
            <a:r>
              <a:rPr lang="en-GB" baseline="-25000" dirty="0"/>
              <a:t>0</a:t>
            </a:r>
            <a:r>
              <a:rPr lang="en-GB" dirty="0"/>
              <a:t> of the Nb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biggest challenge related to electropolishing, improvements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latest processed cavity to be RF tested mid-June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DFC387-9A49-A713-488A-3F5442557B11}"/>
              </a:ext>
            </a:extLst>
          </p:cNvPr>
          <p:cNvSpPr txBox="1"/>
          <p:nvPr/>
        </p:nvSpPr>
        <p:spPr>
          <a:xfrm>
            <a:off x="286600" y="4430531"/>
            <a:ext cx="6584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ongoing activities and 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improving cavity-EP system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studies related to optimising anode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HiPIMS + cavity biasing (DC and synchronised)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plasma surface treatment: surface cleaning and passivation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6C3145-FE31-2B01-24AB-74D50D5776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4028" y="3361579"/>
            <a:ext cx="2725403" cy="2705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264C7A-E652-A798-B2E6-5914AD2253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520"/>
          <a:stretch>
            <a:fillRect/>
          </a:stretch>
        </p:blipFill>
        <p:spPr>
          <a:xfrm>
            <a:off x="9254028" y="1316549"/>
            <a:ext cx="2725403" cy="19730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7F17FD-E07E-8F27-DE6C-03E431F7DBF6}"/>
              </a:ext>
            </a:extLst>
          </p:cNvPr>
          <p:cNvSpPr/>
          <p:nvPr/>
        </p:nvSpPr>
        <p:spPr>
          <a:xfrm>
            <a:off x="9254028" y="5805443"/>
            <a:ext cx="2725404" cy="26154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CC036E-1E3C-8467-702F-CD05D5760FE2}"/>
              </a:ext>
            </a:extLst>
          </p:cNvPr>
          <p:cNvSpPr txBox="1"/>
          <p:nvPr/>
        </p:nvSpPr>
        <p:spPr>
          <a:xfrm>
            <a:off x="9311724" y="5805443"/>
            <a:ext cx="26100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/>
              <a:t>courtesy of: C. </a:t>
            </a:r>
            <a:r>
              <a:rPr lang="en-GB" sz="1100" i="1" dirty="0" err="1"/>
              <a:t>Kouzios</a:t>
            </a:r>
            <a:r>
              <a:rPr lang="en-GB" sz="1100" i="1" dirty="0"/>
              <a:t>, M. </a:t>
            </a:r>
            <a:r>
              <a:rPr lang="en-GB" sz="1100" i="1" dirty="0" err="1"/>
              <a:t>Himmerlich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7003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5" grpId="0"/>
      <p:bldP spid="16" grpId="0"/>
      <p:bldP spid="10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C4892-D61E-1954-E846-55416AD0B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CDB784-9D97-F802-9169-CA2FA53BF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64" y="2000574"/>
            <a:ext cx="11481116" cy="31444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From 1.3 GHz to 400 MHz Nb/Cu Cavities: Challenges and Optimisation Strategies</a:t>
            </a:r>
            <a:endParaRPr lang="en-GB" noProof="0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7DEDAEE0-3446-1F17-A04F-580572827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220" y="4626722"/>
            <a:ext cx="6335712" cy="1036637"/>
          </a:xfrm>
        </p:spPr>
        <p:txBody>
          <a:bodyPr>
            <a:normAutofit/>
          </a:bodyPr>
          <a:lstStyle/>
          <a:p>
            <a:r>
              <a:rPr lang="en-GB" dirty="0"/>
              <a:t>p</a:t>
            </a:r>
            <a:r>
              <a:rPr lang="en-GB" noProof="0" dirty="0" err="1"/>
              <a:t>resenter</a:t>
            </a:r>
            <a:r>
              <a:rPr lang="en-GB" noProof="0" dirty="0"/>
              <a:t>: </a:t>
            </a:r>
            <a:r>
              <a:rPr lang="en-GB" b="1" noProof="0" dirty="0"/>
              <a:t>Caroline Hain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02BEA3-08A1-5DC0-043A-825A807BF506}"/>
              </a:ext>
            </a:extLst>
          </p:cNvPr>
          <p:cNvSpPr txBox="1"/>
          <p:nvPr/>
        </p:nvSpPr>
        <p:spPr>
          <a:xfrm>
            <a:off x="9474716" y="5584934"/>
            <a:ext cx="237597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2400" b="1" dirty="0">
                <a:solidFill>
                  <a:schemeClr val="bg1"/>
                </a:solidFill>
              </a:rPr>
              <a:t>TTC meeting</a:t>
            </a:r>
          </a:p>
          <a:p>
            <a:pPr algn="r">
              <a:spcAft>
                <a:spcPts val="600"/>
              </a:spcAft>
            </a:pPr>
            <a:r>
              <a:rPr lang="en-GB" sz="2400" b="1" dirty="0">
                <a:solidFill>
                  <a:schemeClr val="bg1"/>
                </a:solidFill>
              </a:rPr>
              <a:t>9-12 June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A6BC2-D1A4-E67E-8447-7BD27D5442CA}"/>
              </a:ext>
            </a:extLst>
          </p:cNvPr>
          <p:cNvSpPr txBox="1"/>
          <p:nvPr/>
        </p:nvSpPr>
        <p:spPr>
          <a:xfrm>
            <a:off x="341313" y="5584934"/>
            <a:ext cx="8231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G. </a:t>
            </a:r>
            <a:r>
              <a:rPr lang="en-US" sz="1600" dirty="0" err="1">
                <a:solidFill>
                  <a:schemeClr val="bg1"/>
                </a:solidFill>
              </a:rPr>
              <a:t>Rosaz</a:t>
            </a:r>
            <a:r>
              <a:rPr lang="en-US" sz="1600" dirty="0">
                <a:solidFill>
                  <a:schemeClr val="bg1"/>
                </a:solidFill>
              </a:rPr>
              <a:t>, C. Pereira, S. Forel, L. Ferreira, D. </a:t>
            </a:r>
            <a:r>
              <a:rPr lang="en-US" sz="1600" dirty="0" err="1">
                <a:solidFill>
                  <a:schemeClr val="bg1"/>
                </a:solidFill>
              </a:rPr>
              <a:t>Doretto</a:t>
            </a:r>
            <a:r>
              <a:rPr lang="en-US" sz="1600" dirty="0">
                <a:solidFill>
                  <a:schemeClr val="bg1"/>
                </a:solidFill>
              </a:rPr>
              <a:t>, A. Guyot, A. Vassallo, K. Brunner, G. </a:t>
            </a:r>
            <a:r>
              <a:rPr lang="en-US" sz="1600" dirty="0" err="1">
                <a:solidFill>
                  <a:schemeClr val="bg1"/>
                </a:solidFill>
              </a:rPr>
              <a:t>Pechaud</a:t>
            </a:r>
            <a:r>
              <a:rPr lang="en-US" sz="1600" dirty="0">
                <a:solidFill>
                  <a:schemeClr val="bg1"/>
                </a:solidFill>
              </a:rPr>
              <a:t>, D. </a:t>
            </a:r>
            <a:r>
              <a:rPr lang="en-US" sz="1600" dirty="0" err="1">
                <a:solidFill>
                  <a:schemeClr val="bg1"/>
                </a:solidFill>
              </a:rPr>
              <a:t>Smekens</a:t>
            </a:r>
            <a:r>
              <a:rPr lang="en-US" sz="1600" dirty="0">
                <a:solidFill>
                  <a:schemeClr val="bg1"/>
                </a:solidFill>
              </a:rPr>
              <a:t>, B. Dubois, S. </a:t>
            </a:r>
            <a:r>
              <a:rPr lang="en-US" sz="1600" dirty="0" err="1">
                <a:solidFill>
                  <a:schemeClr val="bg1"/>
                </a:solidFill>
              </a:rPr>
              <a:t>Bizzaglia</a:t>
            </a:r>
            <a:r>
              <a:rPr lang="en-US" sz="1600" dirty="0">
                <a:solidFill>
                  <a:schemeClr val="bg1"/>
                </a:solidFill>
              </a:rPr>
              <a:t>, S. Zadeh, F. </a:t>
            </a:r>
            <a:r>
              <a:rPr lang="en-US" sz="1600" dirty="0" err="1">
                <a:solidFill>
                  <a:schemeClr val="bg1"/>
                </a:solidFill>
              </a:rPr>
              <a:t>Pelloux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(and many others from TE, SY, EN)</a:t>
            </a:r>
          </a:p>
        </p:txBody>
      </p:sp>
    </p:spTree>
    <p:extLst>
      <p:ext uri="{BB962C8B-B14F-4D97-AF65-F5344CB8AC3E}">
        <p14:creationId xmlns:p14="http://schemas.microsoft.com/office/powerpoint/2010/main" val="101467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2FFE8D-14B7-2A6D-D0DD-8CB47806B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Quantitative objectives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2B20-1E38-81E6-E520-60C167C8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0"/>
            <a:ext cx="2743200" cy="365125"/>
          </a:xfrm>
        </p:spPr>
        <p:txBody>
          <a:bodyPr/>
          <a:lstStyle/>
          <a:p>
            <a:r>
              <a:rPr lang="en-US" noProof="0"/>
              <a:t>9-12 June 2026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10395-6F52-136A-8BD2-A71BBED4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5100"/>
            <a:ext cx="4114800" cy="365125"/>
          </a:xfrm>
        </p:spPr>
        <p:txBody>
          <a:bodyPr/>
          <a:lstStyle/>
          <a:p>
            <a:r>
              <a:rPr lang="en-GB" noProof="0"/>
              <a:t>C. Hain | TTC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A43B-3235-CA24-4AFF-4A810393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5100"/>
            <a:ext cx="2743200" cy="365125"/>
          </a:xfrm>
        </p:spPr>
        <p:txBody>
          <a:bodyPr/>
          <a:lstStyle/>
          <a:p>
            <a:fld id="{36B5EA5A-BC32-A742-B11B-8E7414D5B535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CD44B1-231C-F5E0-34C8-71FC536BEF31}"/>
              </a:ext>
            </a:extLst>
          </p:cNvPr>
          <p:cNvSpPr txBox="1"/>
          <p:nvPr/>
        </p:nvSpPr>
        <p:spPr>
          <a:xfrm>
            <a:off x="657271" y="1571309"/>
            <a:ext cx="4259286" cy="1354217"/>
          </a:xfrm>
          <a:prstGeom prst="rect">
            <a:avLst/>
          </a:prstGeom>
          <a:noFill/>
          <a:ln w="19050">
            <a:solidFill>
              <a:srgbClr val="61C4D3"/>
            </a:solidFill>
          </a:ln>
        </p:spPr>
        <p:txBody>
          <a:bodyPr wrap="square">
            <a:spAutoFit/>
          </a:bodyPr>
          <a:lstStyle/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noProof="0" dirty="0"/>
              <a:t>4×10</a:t>
            </a:r>
            <a:r>
              <a:rPr lang="en-GB" b="1" baseline="30000" noProof="0" dirty="0"/>
              <a:t>8</a:t>
            </a:r>
            <a:r>
              <a:rPr lang="en-GB" b="1" noProof="0" dirty="0"/>
              <a:t> @ 12 MV/m, 4.2 K (scaled 400 MHz FCC specs)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1×10</a:t>
            </a:r>
            <a:r>
              <a:rPr lang="en-GB" baseline="30000" noProof="0" dirty="0"/>
              <a:t>10</a:t>
            </a:r>
            <a:r>
              <a:rPr lang="en-GB" noProof="0" dirty="0"/>
              <a:t> @ 20 MV/m, 2 K (R&amp;D goal)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1×10</a:t>
            </a:r>
            <a:r>
              <a:rPr lang="en-GB" baseline="30000" noProof="0" dirty="0"/>
              <a:t>10</a:t>
            </a:r>
            <a:r>
              <a:rPr lang="en-GB" noProof="0" dirty="0"/>
              <a:t> @ 25 MV/m, 2 K </a:t>
            </a:r>
            <a:r>
              <a:rPr lang="en-GB" dirty="0"/>
              <a:t>(R&amp;D goal)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242BAD-114A-9190-5598-AF7F3F9FEDB8}"/>
              </a:ext>
            </a:extLst>
          </p:cNvPr>
          <p:cNvSpPr/>
          <p:nvPr/>
        </p:nvSpPr>
        <p:spPr>
          <a:xfrm>
            <a:off x="657269" y="1157654"/>
            <a:ext cx="4259285" cy="413657"/>
          </a:xfrm>
          <a:prstGeom prst="rect">
            <a:avLst/>
          </a:prstGeom>
          <a:solidFill>
            <a:srgbClr val="61C4D3"/>
          </a:solidFill>
          <a:ln w="19050">
            <a:solidFill>
              <a:srgbClr val="61C4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>
                <a:solidFill>
                  <a:schemeClr val="bg1"/>
                </a:solidFill>
                <a:latin typeface="Arial Black" panose="020B0A04020102020204" pitchFamily="34" charset="0"/>
              </a:rPr>
              <a:t>1.3 GHz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DAB65C-2E4F-D34B-F693-83EE4EF9DC7D}"/>
              </a:ext>
            </a:extLst>
          </p:cNvPr>
          <p:cNvSpPr/>
          <p:nvPr/>
        </p:nvSpPr>
        <p:spPr>
          <a:xfrm>
            <a:off x="5126765" y="1157652"/>
            <a:ext cx="6398579" cy="413657"/>
          </a:xfrm>
          <a:prstGeom prst="rect">
            <a:avLst/>
          </a:prstGeom>
          <a:solidFill>
            <a:srgbClr val="E15E32"/>
          </a:solidFill>
          <a:ln w="19050">
            <a:solidFill>
              <a:srgbClr val="E15E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>
                <a:solidFill>
                  <a:schemeClr val="bg1"/>
                </a:solidFill>
                <a:latin typeface="Arial Black" panose="020B0A04020102020204" pitchFamily="34" charset="0"/>
              </a:rPr>
              <a:t>400 MHz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429727-3E71-6CD2-7D9D-A48846CF70CB}"/>
              </a:ext>
            </a:extLst>
          </p:cNvPr>
          <p:cNvSpPr txBox="1"/>
          <p:nvPr/>
        </p:nvSpPr>
        <p:spPr>
          <a:xfrm>
            <a:off x="5126767" y="1571309"/>
            <a:ext cx="6398578" cy="369332"/>
          </a:xfrm>
          <a:prstGeom prst="rect">
            <a:avLst/>
          </a:prstGeom>
          <a:noFill/>
          <a:ln w="19050">
            <a:solidFill>
              <a:srgbClr val="E15E32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noProof="0" dirty="0"/>
              <a:t>2-cell, 3.3×10</a:t>
            </a:r>
            <a:r>
              <a:rPr lang="en-GB" b="1" baseline="30000" noProof="0" dirty="0"/>
              <a:t>9</a:t>
            </a:r>
            <a:r>
              <a:rPr lang="en-GB" b="1" noProof="0" dirty="0"/>
              <a:t> @ 12.2 MV/m, 4.5 K (FCC specs, bare)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922DDD-83DD-6ADD-656C-A8FE6387F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8" r="23617"/>
          <a:stretch>
            <a:fillRect/>
          </a:stretch>
        </p:blipFill>
        <p:spPr>
          <a:xfrm>
            <a:off x="657269" y="3027006"/>
            <a:ext cx="1678410" cy="3060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D282C48-F0C2-97F9-554E-9265706DF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478" r="12998"/>
          <a:stretch>
            <a:fillRect/>
          </a:stretch>
        </p:blipFill>
        <p:spPr bwMode="auto">
          <a:xfrm>
            <a:off x="7540486" y="2054088"/>
            <a:ext cx="1919249" cy="403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lose-up of a shiny metal tube&#10;&#10;AI-generated content may be incorrect.">
            <a:extLst>
              <a:ext uri="{FF2B5EF4-FFF2-40B4-BE49-F238E27FC236}">
                <a16:creationId xmlns:a16="http://schemas.microsoft.com/office/drawing/2014/main" id="{0C159622-8331-D327-1B68-FE8B84DD6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96090" y="3027006"/>
            <a:ext cx="1120464" cy="1530000"/>
          </a:xfrm>
          <a:prstGeom prst="rect">
            <a:avLst/>
          </a:prstGeom>
        </p:spPr>
      </p:pic>
      <p:pic>
        <p:nvPicPr>
          <p:cNvPr id="25" name="Picture 24" descr="Close-up of a metal tube&#10;&#10;AI-generated content may be incorrect.">
            <a:extLst>
              <a:ext uri="{FF2B5EF4-FFF2-40B4-BE49-F238E27FC236}">
                <a16:creationId xmlns:a16="http://schemas.microsoft.com/office/drawing/2014/main" id="{DB35729F-F544-9AE1-1D77-2413C3E7CB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96090" y="4557006"/>
            <a:ext cx="1127277" cy="1530000"/>
          </a:xfrm>
          <a:prstGeom prst="rect">
            <a:avLst/>
          </a:prstGeom>
        </p:spPr>
      </p:pic>
      <p:pic>
        <p:nvPicPr>
          <p:cNvPr id="12" name="Picture 4" descr="acc-models / acc-models-fcc / FCC-ee-lattice · GitLab">
            <a:extLst>
              <a:ext uri="{FF2B5EF4-FFF2-40B4-BE49-F238E27FC236}">
                <a16:creationId xmlns:a16="http://schemas.microsoft.com/office/drawing/2014/main" id="{362A007C-8E96-BFB9-62A0-52E36B905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724" y="78529"/>
            <a:ext cx="932492" cy="89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718792-D4EE-E801-ED17-4167492351C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0475" y="3027006"/>
            <a:ext cx="1350819" cy="3060000"/>
          </a:xfrm>
          <a:prstGeom prst="rect">
            <a:avLst/>
          </a:prstGeom>
        </p:spPr>
      </p:pic>
      <p:pic>
        <p:nvPicPr>
          <p:cNvPr id="19" name="Picture 18" descr="A large copper object on a white stand&#10;&#10;AI-generated content may be incorrect.">
            <a:extLst>
              <a:ext uri="{FF2B5EF4-FFF2-40B4-BE49-F238E27FC236}">
                <a16:creationId xmlns:a16="http://schemas.microsoft.com/office/drawing/2014/main" id="{85036DCA-39DF-A212-CFD7-CB29EFD1C51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" b="2744"/>
          <a:stretch>
            <a:fillRect/>
          </a:stretch>
        </p:blipFill>
        <p:spPr>
          <a:xfrm>
            <a:off x="5126766" y="2054088"/>
            <a:ext cx="2353208" cy="4032682"/>
          </a:xfrm>
          <a:prstGeom prst="rect">
            <a:avLst/>
          </a:prstGeom>
        </p:spPr>
      </p:pic>
      <p:pic>
        <p:nvPicPr>
          <p:cNvPr id="21" name="Picture 20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3206F690-D99D-90B8-8760-12E72681188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0245" y="2054088"/>
            <a:ext cx="2005100" cy="2005100"/>
          </a:xfrm>
          <a:prstGeom prst="rect">
            <a:avLst/>
          </a:prstGeom>
        </p:spPr>
      </p:pic>
      <p:pic>
        <p:nvPicPr>
          <p:cNvPr id="24" name="Picture 23" descr="A close up of a wheel&#10;&#10;AI-generated content may be incorrect.">
            <a:extLst>
              <a:ext uri="{FF2B5EF4-FFF2-40B4-BE49-F238E27FC236}">
                <a16:creationId xmlns:a16="http://schemas.microsoft.com/office/drawing/2014/main" id="{6A79FB7F-D7DA-24E5-E0B0-6904D119681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0245" y="4081670"/>
            <a:ext cx="2005100" cy="20051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9D0C550-BAA6-C057-1684-A71893DCE8EF}"/>
              </a:ext>
            </a:extLst>
          </p:cNvPr>
          <p:cNvSpPr/>
          <p:nvPr/>
        </p:nvSpPr>
        <p:spPr>
          <a:xfrm>
            <a:off x="271670" y="1102425"/>
            <a:ext cx="11724546" cy="52453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8A4131-1888-AB02-1386-E837BBB557EF}"/>
              </a:ext>
            </a:extLst>
          </p:cNvPr>
          <p:cNvSpPr txBox="1"/>
          <p:nvPr/>
        </p:nvSpPr>
        <p:spPr>
          <a:xfrm>
            <a:off x="3306615" y="3136613"/>
            <a:ext cx="5578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</a:rPr>
              <a:t>What is the current status? 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4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30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39F9D-FAAE-D375-DC88-83D06B721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111628-7A8F-F7FB-221F-E57710995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1.3 GHz R&amp;D progress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1207FB-75E3-4017-28F7-E06DBE9BF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BDEF3-F61C-3F93-72C7-004B9E16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4F5B2-0DB6-FAB9-8009-FDB49FB8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pPr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67148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6E4CA-9C76-46B0-95F2-DD982E895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9BD9299-7B97-7816-1082-3D2D1D63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Advancements in 1.3 GHz R&amp;D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D7DBF-2EF0-3172-05AF-BC9C872F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AAE53-C60C-359C-6418-0CEEF738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5E50-A3D7-86D8-1162-3B43C966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pPr/>
              <a:t>4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971D32-6598-4538-06B7-9513E36C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25" t="26638" r="5781" b="20537"/>
          <a:stretch>
            <a:fillRect/>
          </a:stretch>
        </p:blipFill>
        <p:spPr>
          <a:xfrm>
            <a:off x="222593" y="1018526"/>
            <a:ext cx="3396907" cy="1572274"/>
          </a:xfrm>
          <a:prstGeom prst="rect">
            <a:avLst/>
          </a:prstGeom>
          <a:ln w="3810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8FE75B-1255-7FE1-75CC-1257605B8FA0}"/>
              </a:ext>
            </a:extLst>
          </p:cNvPr>
          <p:cNvSpPr/>
          <p:nvPr/>
        </p:nvSpPr>
        <p:spPr>
          <a:xfrm>
            <a:off x="222593" y="2590800"/>
            <a:ext cx="3396907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i="1" dirty="0"/>
              <a:t>example 1.3 GHz cavity</a:t>
            </a:r>
            <a:endParaRPr lang="en-US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CB8D7C-1C9B-906B-8C8F-21B0AE45A26B}"/>
              </a:ext>
            </a:extLst>
          </p:cNvPr>
          <p:cNvSpPr txBox="1"/>
          <p:nvPr/>
        </p:nvSpPr>
        <p:spPr>
          <a:xfrm>
            <a:off x="3695699" y="1018525"/>
            <a:ext cx="83499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important factors</a:t>
            </a:r>
            <a:r>
              <a:rPr lang="en-GB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surface state/treatment of Cu (polishing + passivation)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compact, high purity Nb coatings, i.e. strict control over level of impurities (e.g. oxygen, hydrogen, particulates)</a:t>
            </a:r>
          </a:p>
        </p:txBody>
      </p:sp>
    </p:spTree>
    <p:extLst>
      <p:ext uri="{BB962C8B-B14F-4D97-AF65-F5344CB8AC3E}">
        <p14:creationId xmlns:p14="http://schemas.microsoft.com/office/powerpoint/2010/main" val="4902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E3AEA-2396-AD2F-09A8-C815EF3A0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3339D1-A77E-367B-6BFD-BC896AB1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Advancements in 1.3 GHz R&amp;D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C5465-A9C3-8E46-F203-1C92F627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769BC-2E6E-272D-773F-9007D3067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BD656-8CE5-6441-D611-2DD7595B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pPr/>
              <a:t>5</a:t>
            </a:fld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912AF-41DB-229F-D7C0-E1417DB4F7CD}"/>
              </a:ext>
            </a:extLst>
          </p:cNvPr>
          <p:cNvSpPr txBox="1"/>
          <p:nvPr/>
        </p:nvSpPr>
        <p:spPr>
          <a:xfrm>
            <a:off x="3695699" y="1018525"/>
            <a:ext cx="83499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important factors</a:t>
            </a:r>
            <a:r>
              <a:rPr lang="en-GB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surface state/treatment of Cu (polishing + passivation)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compact, high purity Nb coatings, i.e. strict control over level of impurities (e.g. oxygen, hydrogen, particulates)</a:t>
            </a:r>
          </a:p>
        </p:txBody>
      </p:sp>
      <p:pic>
        <p:nvPicPr>
          <p:cNvPr id="22" name="Picture 21" descr="Close-up of a copper object&#10;&#10;AI-generated content may be incorrect.">
            <a:extLst>
              <a:ext uri="{FF2B5EF4-FFF2-40B4-BE49-F238E27FC236}">
                <a16:creationId xmlns:a16="http://schemas.microsoft.com/office/drawing/2014/main" id="{59BE9945-D961-7C72-C7F8-DF2CDEB1A0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9866002" y="1638235"/>
            <a:ext cx="1500389" cy="1976809"/>
          </a:xfrm>
          <a:prstGeom prst="rect">
            <a:avLst/>
          </a:prstGeom>
          <a:ln w="19050">
            <a:noFill/>
          </a:ln>
        </p:spPr>
      </p:pic>
      <p:pic>
        <p:nvPicPr>
          <p:cNvPr id="23" name="Picture 22" descr="Close-up of a circular object&#10;&#10;AI-generated content may be incorrect.">
            <a:extLst>
              <a:ext uri="{FF2B5EF4-FFF2-40B4-BE49-F238E27FC236}">
                <a16:creationId xmlns:a16="http://schemas.microsoft.com/office/drawing/2014/main" id="{A775C924-82F2-CE54-FF4E-6DE5D567F5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865400" y="3167279"/>
            <a:ext cx="1501593" cy="1976808"/>
          </a:xfrm>
          <a:prstGeom prst="rect">
            <a:avLst/>
          </a:prstGeom>
          <a:ln w="19050">
            <a:noFill/>
          </a:ln>
        </p:spPr>
      </p:pic>
      <p:pic>
        <p:nvPicPr>
          <p:cNvPr id="24" name="Picture 23" descr="A close-up of a metal tube&#10;&#10;AI-generated content may be incorrect.">
            <a:extLst>
              <a:ext uri="{FF2B5EF4-FFF2-40B4-BE49-F238E27FC236}">
                <a16:creationId xmlns:a16="http://schemas.microsoft.com/office/drawing/2014/main" id="{9A35D4D2-3939-981F-A17E-6FEBA9C0EF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875044" y="4694075"/>
            <a:ext cx="1501593" cy="1976808"/>
          </a:xfrm>
          <a:prstGeom prst="rect">
            <a:avLst/>
          </a:prstGeom>
          <a:ln w="19050"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2DEC2AA-D448-3A5C-F314-BCECAA00F6A1}"/>
              </a:ext>
            </a:extLst>
          </p:cNvPr>
          <p:cNvSpPr/>
          <p:nvPr/>
        </p:nvSpPr>
        <p:spPr>
          <a:xfrm>
            <a:off x="222593" y="3009899"/>
            <a:ext cx="3396907" cy="3418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7FCBF1-6D64-A7B1-040C-229208F82DBF}"/>
              </a:ext>
            </a:extLst>
          </p:cNvPr>
          <p:cNvSpPr/>
          <p:nvPr/>
        </p:nvSpPr>
        <p:spPr>
          <a:xfrm>
            <a:off x="9627788" y="4605420"/>
            <a:ext cx="1976808" cy="30106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CD813A-0EFB-B12E-A61C-03D5C02EBDC7}"/>
              </a:ext>
            </a:extLst>
          </p:cNvPr>
          <p:cNvSpPr txBox="1"/>
          <p:nvPr/>
        </p:nvSpPr>
        <p:spPr>
          <a:xfrm>
            <a:off x="9861954" y="4617450"/>
            <a:ext cx="1527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electropolished</a:t>
            </a:r>
            <a:endParaRPr lang="en-US" sz="1200" i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A05E68-F108-F194-2E9B-E76AB11C69AB}"/>
              </a:ext>
            </a:extLst>
          </p:cNvPr>
          <p:cNvSpPr/>
          <p:nvPr/>
        </p:nvSpPr>
        <p:spPr>
          <a:xfrm>
            <a:off x="9627793" y="3088375"/>
            <a:ext cx="1976808" cy="30106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C1B7FA-C34B-307C-5E87-C03F905D4D4A}"/>
              </a:ext>
            </a:extLst>
          </p:cNvPr>
          <p:cNvSpPr txBox="1"/>
          <p:nvPr/>
        </p:nvSpPr>
        <p:spPr>
          <a:xfrm>
            <a:off x="9627788" y="3100405"/>
            <a:ext cx="1976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as-machined, cleaned</a:t>
            </a:r>
            <a:endParaRPr lang="en-US" sz="1200" i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909B3C-9A14-8B6B-04FF-D16183A26E10}"/>
              </a:ext>
            </a:extLst>
          </p:cNvPr>
          <p:cNvSpPr/>
          <p:nvPr/>
        </p:nvSpPr>
        <p:spPr>
          <a:xfrm>
            <a:off x="9636299" y="6132613"/>
            <a:ext cx="1976808" cy="30106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8A5815-FE1C-6126-B9E3-53F47B544430}"/>
              </a:ext>
            </a:extLst>
          </p:cNvPr>
          <p:cNvSpPr txBox="1"/>
          <p:nvPr/>
        </p:nvSpPr>
        <p:spPr>
          <a:xfrm>
            <a:off x="9852306" y="6151726"/>
            <a:ext cx="1527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EP, Nb-coated</a:t>
            </a:r>
            <a:endParaRPr lang="en-US" sz="12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E2076-829E-4F31-3FF7-610C298464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378" r="31393"/>
          <a:stretch>
            <a:fillRect/>
          </a:stretch>
        </p:blipFill>
        <p:spPr>
          <a:xfrm>
            <a:off x="3832145" y="2095913"/>
            <a:ext cx="5478463" cy="435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6F8A04-F78B-2D8B-1AC4-585A5FE63309}"/>
              </a:ext>
            </a:extLst>
          </p:cNvPr>
          <p:cNvSpPr txBox="1"/>
          <p:nvPr/>
        </p:nvSpPr>
        <p:spPr>
          <a:xfrm>
            <a:off x="267358" y="3006540"/>
            <a:ext cx="3390242" cy="3408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E26FFF"/>
                </a:solidFill>
              </a:rPr>
              <a:t>as-machined (AM)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machining marks, high roughness, mechanically damaged near-surface layer</a:t>
            </a:r>
          </a:p>
          <a:p>
            <a:r>
              <a:rPr lang="en-GB" sz="1600" b="1" dirty="0">
                <a:solidFill>
                  <a:srgbClr val="00A0FF"/>
                </a:solidFill>
              </a:rPr>
              <a:t>chemical polishing (with SUBU)</a:t>
            </a:r>
          </a:p>
          <a:p>
            <a:r>
              <a:rPr lang="en-GB" sz="1050" i="1" dirty="0">
                <a:solidFill>
                  <a:srgbClr val="00A0FF"/>
                </a:solidFill>
              </a:rPr>
              <a:t>mixture of sulfamic acid, hydrogen peroxide, </a:t>
            </a:r>
            <a:br>
              <a:rPr lang="en-GB" sz="1050" i="1" dirty="0">
                <a:solidFill>
                  <a:srgbClr val="00A0FF"/>
                </a:solidFill>
              </a:rPr>
            </a:br>
            <a:r>
              <a:rPr lang="en-GB" sz="1050" i="1" dirty="0">
                <a:solidFill>
                  <a:srgbClr val="00A0FF"/>
                </a:solidFill>
              </a:rPr>
              <a:t>n-butanol and ammonium citrate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removes damaged layer, reduces roughness BUT differentially etches crystallographic orientations, can induce </a:t>
            </a:r>
            <a:r>
              <a:rPr lang="en-GB" sz="1400" dirty="0" err="1"/>
              <a:t>micropitting</a:t>
            </a:r>
            <a:endParaRPr lang="en-GB" sz="1400" dirty="0"/>
          </a:p>
          <a:p>
            <a:r>
              <a:rPr lang="en-GB" sz="1600" b="1" dirty="0">
                <a:solidFill>
                  <a:srgbClr val="00B050"/>
                </a:solidFill>
              </a:rPr>
              <a:t>electropolishing (EP)</a:t>
            </a:r>
          </a:p>
          <a:p>
            <a:r>
              <a:rPr lang="en-GB" sz="1050" i="1" dirty="0">
                <a:solidFill>
                  <a:srgbClr val="00B050"/>
                </a:solidFill>
              </a:rPr>
              <a:t>mixture of phosphoric acid and n-butanol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reduces microroughness, more uniformly polished surfaces</a:t>
            </a:r>
            <a:endParaRPr lang="en-GB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1280F1-23DF-923B-AAF2-0A6B25DA56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378" r="31393"/>
          <a:stretch>
            <a:fillRect/>
          </a:stretch>
        </p:blipFill>
        <p:spPr>
          <a:xfrm>
            <a:off x="3832145" y="2095913"/>
            <a:ext cx="5478463" cy="435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2BA63E-DD02-6AD1-E2A1-9D7AA57093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245" r="31393"/>
          <a:stretch>
            <a:fillRect/>
          </a:stretch>
        </p:blipFill>
        <p:spPr>
          <a:xfrm>
            <a:off x="3819524" y="2095913"/>
            <a:ext cx="5491084" cy="435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9600F4-7C00-9A07-3A64-B0706513CE9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625" t="26638" r="5781" b="20537"/>
          <a:stretch>
            <a:fillRect/>
          </a:stretch>
        </p:blipFill>
        <p:spPr>
          <a:xfrm>
            <a:off x="222593" y="1018526"/>
            <a:ext cx="3396907" cy="1572274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4F0F0B-F523-628B-64B2-1E3F5EC22A73}"/>
              </a:ext>
            </a:extLst>
          </p:cNvPr>
          <p:cNvSpPr/>
          <p:nvPr/>
        </p:nvSpPr>
        <p:spPr>
          <a:xfrm>
            <a:off x="222593" y="2590800"/>
            <a:ext cx="3396907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i="1" dirty="0"/>
              <a:t>example 1.3 GHz cavity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54967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26" grpId="0"/>
      <p:bldP spid="35" grpId="0" animBg="1"/>
      <p:bldP spid="36" grpId="0"/>
      <p:bldP spid="3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DF44-BF8B-40C8-5E3F-1764B66AA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Advancements in 1.3 GHz R&amp;D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D3938-E811-C550-6F5C-3CF7DB3E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33D0A-D0C5-1F16-9C0C-8DD113DA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817E4-2FE0-FE3C-9986-C3982DB8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pPr/>
              <a:t>6</a:t>
            </a:fld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CBF88-5C12-A868-89CC-3E0F49B70F40}"/>
              </a:ext>
            </a:extLst>
          </p:cNvPr>
          <p:cNvSpPr txBox="1"/>
          <p:nvPr/>
        </p:nvSpPr>
        <p:spPr>
          <a:xfrm>
            <a:off x="3695699" y="1018525"/>
            <a:ext cx="83499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important factors</a:t>
            </a:r>
            <a:r>
              <a:rPr lang="en-GB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surface state/treatment of Cu (polishing + passivation)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compact, high purity Nb coatings, i.e. strict control over level of impurities (e.g. oxygen, hydrogen, particulates)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27C573-2D00-1B06-7530-B42CE74D3AF4}"/>
              </a:ext>
            </a:extLst>
          </p:cNvPr>
          <p:cNvSpPr/>
          <p:nvPr/>
        </p:nvSpPr>
        <p:spPr>
          <a:xfrm>
            <a:off x="222592" y="3008109"/>
            <a:ext cx="3396907" cy="2062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HiPIMS</a:t>
            </a:r>
            <a:r>
              <a:rPr lang="en-GB" sz="1600" b="1" dirty="0"/>
              <a:t> vs </a:t>
            </a:r>
            <a:r>
              <a:rPr lang="en-GB" sz="1600" b="1" dirty="0">
                <a:solidFill>
                  <a:schemeClr val="accent2"/>
                </a:solidFill>
              </a:rPr>
              <a:t>DCMS</a:t>
            </a:r>
            <a:endParaRPr lang="en-GB" sz="16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high plasma density (approx. 10</a:t>
            </a:r>
            <a:r>
              <a:rPr lang="en-GB" sz="1600" baseline="30000" dirty="0">
                <a:latin typeface="+mj-lt"/>
              </a:rPr>
              <a:t>19</a:t>
            </a:r>
            <a:r>
              <a:rPr lang="en-GB" sz="1600" dirty="0">
                <a:latin typeface="+mj-lt"/>
              </a:rPr>
              <a:t> m</a:t>
            </a:r>
            <a:r>
              <a:rPr lang="en-GB" sz="1600" baseline="30000" dirty="0">
                <a:latin typeface="+mj-lt"/>
              </a:rPr>
              <a:t>-3</a:t>
            </a:r>
            <a:r>
              <a:rPr lang="en-GB" sz="1600" dirty="0">
                <a:latin typeface="+mj-lt"/>
              </a:rPr>
              <a:t>) compared to DCMS (approx. 10</a:t>
            </a:r>
            <a:r>
              <a:rPr lang="en-GB" sz="1600" baseline="30000" dirty="0">
                <a:latin typeface="+mj-lt"/>
              </a:rPr>
              <a:t>16</a:t>
            </a:r>
            <a:r>
              <a:rPr lang="en-GB" sz="1600" dirty="0">
                <a:latin typeface="+mj-lt"/>
              </a:rPr>
              <a:t> m</a:t>
            </a:r>
            <a:r>
              <a:rPr lang="en-GB" sz="1600" baseline="30000" dirty="0">
                <a:latin typeface="+mj-lt"/>
              </a:rPr>
              <a:t>-3</a:t>
            </a:r>
            <a:r>
              <a:rPr lang="en-GB" sz="1600" dirty="0"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increased probability for ionising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high degree of ionisation of sputtered material</a:t>
            </a:r>
            <a:endParaRPr lang="en-GB" sz="1600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96151-A928-18AF-65E7-47E67BF523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393"/>
          <a:stretch>
            <a:fillRect/>
          </a:stretch>
        </p:blipFill>
        <p:spPr>
          <a:xfrm>
            <a:off x="7842398" y="2385623"/>
            <a:ext cx="4171305" cy="34527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26F708-49D5-983B-637B-6D470C421F89}"/>
              </a:ext>
            </a:extLst>
          </p:cNvPr>
          <p:cNvSpPr/>
          <p:nvPr/>
        </p:nvSpPr>
        <p:spPr>
          <a:xfrm>
            <a:off x="11943784" y="3759045"/>
            <a:ext cx="139838" cy="36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23FE44-73F1-4C4A-B62E-4DE305A213CF}"/>
              </a:ext>
            </a:extLst>
          </p:cNvPr>
          <p:cNvSpPr txBox="1"/>
          <p:nvPr/>
        </p:nvSpPr>
        <p:spPr>
          <a:xfrm>
            <a:off x="3750485" y="6139862"/>
            <a:ext cx="27763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latin typeface="Arial Narrow" panose="020B0606020202030204" pitchFamily="34" charset="0"/>
              </a:rPr>
              <a:t>M. Ghaemi et al. </a:t>
            </a:r>
            <a:r>
              <a:rPr lang="en-GB" sz="800" i="1" dirty="0">
                <a:latin typeface="Arial Narrow" panose="020B0606020202030204" pitchFamily="34" charset="0"/>
              </a:rPr>
              <a:t>Surface &amp; Coatings Technology 476 (2024) 130199</a:t>
            </a:r>
            <a:endParaRPr lang="en-US" sz="800" i="1" dirty="0">
              <a:latin typeface="Arial Narrow" panose="020B0606020202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8BAEFF-F53A-4290-922D-DCD4BE6DC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52" y="5070345"/>
            <a:ext cx="2776329" cy="126196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969A037-FE2F-CA20-3AC7-B13B4BA0772F}"/>
              </a:ext>
            </a:extLst>
          </p:cNvPr>
          <p:cNvSpPr/>
          <p:nvPr/>
        </p:nvSpPr>
        <p:spPr>
          <a:xfrm>
            <a:off x="-25099" y="6248231"/>
            <a:ext cx="227364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i="1" dirty="0">
                <a:latin typeface="Arial Narrow" panose="020B0606020202030204" pitchFamily="34" charset="0"/>
              </a:rPr>
              <a:t>T. </a:t>
            </a:r>
            <a:r>
              <a:rPr lang="en-GB" sz="800" i="1" dirty="0" err="1">
                <a:latin typeface="Arial Narrow" panose="020B0606020202030204" pitchFamily="34" charset="0"/>
              </a:rPr>
              <a:t>Mieno</a:t>
            </a:r>
            <a:r>
              <a:rPr lang="en-GB" sz="800" i="1" dirty="0">
                <a:latin typeface="Arial Narrow" panose="020B0606020202030204" pitchFamily="34" charset="0"/>
              </a:rPr>
              <a:t> Plasma Science and Technology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7CE73D-75F6-529A-030F-E901AE06ED77}"/>
              </a:ext>
            </a:extLst>
          </p:cNvPr>
          <p:cNvSpPr txBox="1"/>
          <p:nvPr/>
        </p:nvSpPr>
        <p:spPr>
          <a:xfrm>
            <a:off x="8379015" y="2075918"/>
            <a:ext cx="1696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EP + HiPIMS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7398E7F-6E0C-036B-0BDC-D1B743F79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659" y="2294528"/>
            <a:ext cx="4042577" cy="37936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452E77-B142-29B8-DD6A-648DDBF286B1}"/>
              </a:ext>
            </a:extLst>
          </p:cNvPr>
          <p:cNvSpPr/>
          <p:nvPr/>
        </p:nvSpPr>
        <p:spPr>
          <a:xfrm>
            <a:off x="7786240" y="3777279"/>
            <a:ext cx="139838" cy="36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BF4C01-16A1-B32E-55C7-00A700B99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76" r="1"/>
          <a:stretch>
            <a:fillRect/>
          </a:stretch>
        </p:blipFill>
        <p:spPr>
          <a:xfrm>
            <a:off x="7922195" y="2383370"/>
            <a:ext cx="4114903" cy="34527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ADFA14D-9D1F-12C5-9598-213A721F981E}"/>
              </a:ext>
            </a:extLst>
          </p:cNvPr>
          <p:cNvSpPr/>
          <p:nvPr/>
        </p:nvSpPr>
        <p:spPr>
          <a:xfrm>
            <a:off x="7852276" y="5364722"/>
            <a:ext cx="139838" cy="36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54470E-66EA-59FA-E7B1-B7587DBEA5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25" t="26638" r="5781" b="20537"/>
          <a:stretch>
            <a:fillRect/>
          </a:stretch>
        </p:blipFill>
        <p:spPr>
          <a:xfrm>
            <a:off x="222593" y="1018526"/>
            <a:ext cx="3396907" cy="1572274"/>
          </a:xfrm>
          <a:prstGeom prst="rect">
            <a:avLst/>
          </a:prstGeom>
          <a:ln w="38100"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CF8858-921C-C56E-42A3-03FFDB258F68}"/>
              </a:ext>
            </a:extLst>
          </p:cNvPr>
          <p:cNvSpPr/>
          <p:nvPr/>
        </p:nvSpPr>
        <p:spPr>
          <a:xfrm>
            <a:off x="222593" y="2590800"/>
            <a:ext cx="3396907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i="1" dirty="0"/>
              <a:t>example 1.3 GHz cavity</a:t>
            </a:r>
            <a:endParaRPr lang="en-US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AEE73-969B-6273-FB39-AC3612A992A8}"/>
              </a:ext>
            </a:extLst>
          </p:cNvPr>
          <p:cNvSpPr txBox="1"/>
          <p:nvPr/>
        </p:nvSpPr>
        <p:spPr>
          <a:xfrm>
            <a:off x="8379015" y="6153998"/>
            <a:ext cx="2612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6"/>
              </a:rPr>
              <a:t> 11</a:t>
            </a:r>
            <a:r>
              <a:rPr lang="en-US" sz="1400" baseline="30000" dirty="0">
                <a:hlinkClick r:id="rId6"/>
              </a:rPr>
              <a:t>th</a:t>
            </a:r>
            <a:r>
              <a:rPr lang="en-US" sz="1400" dirty="0">
                <a:hlinkClick r:id="rId6"/>
              </a:rPr>
              <a:t> TFSRF Workshop (2024) 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2B4F7A-10EC-5910-BB03-01BB8925493C}"/>
              </a:ext>
            </a:extLst>
          </p:cNvPr>
          <p:cNvSpPr txBox="1"/>
          <p:nvPr/>
        </p:nvSpPr>
        <p:spPr>
          <a:xfrm>
            <a:off x="8396172" y="5900391"/>
            <a:ext cx="3344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PhD work of C. Pereira</a:t>
            </a:r>
          </a:p>
        </p:txBody>
      </p:sp>
      <p:pic>
        <p:nvPicPr>
          <p:cNvPr id="26" name="Picture 25" descr="A blue and black logo&#10;&#10;AI-generated content may be incorrect.">
            <a:extLst>
              <a:ext uri="{FF2B5EF4-FFF2-40B4-BE49-F238E27FC236}">
                <a16:creationId xmlns:a16="http://schemas.microsoft.com/office/drawing/2014/main" id="{6C119AD9-4D93-77D8-04E2-ECA614BC6D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8177" y="2886991"/>
            <a:ext cx="474134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9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  <p:bldP spid="21" grpId="0"/>
      <p:bldP spid="25" grpId="0"/>
      <p:bldP spid="14" grpId="0" animBg="1"/>
      <p:bldP spid="17" grpId="0" animBg="1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78C964-0161-8F4C-58BF-C2656B85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transfer this approach to 400 MHz cavities?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574D6-0F3C-041C-E408-12BE05642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8624E6-5EDB-0A8C-54A4-A2CCB92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96E77-42E6-3CA8-7B38-FD80497F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pPr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0346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EF7301B-A96A-27F0-F6F4-58789EDF6EE9}"/>
              </a:ext>
            </a:extLst>
          </p:cNvPr>
          <p:cNvSpPr/>
          <p:nvPr/>
        </p:nvSpPr>
        <p:spPr>
          <a:xfrm>
            <a:off x="222592" y="3057525"/>
            <a:ext cx="3396907" cy="3306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2121F-75C0-286E-C60C-AEB18286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Upscaling to 400 MHz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6DB0E2-8297-CA50-BCD1-D4A76407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688077-EB54-92D4-D72E-C92CD336F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61BC5-8337-9C4B-ED1D-A5B6C226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pPr/>
              <a:t>8</a:t>
            </a:fld>
            <a:endParaRPr lang="en-CH"/>
          </a:p>
        </p:txBody>
      </p:sp>
      <p:pic>
        <p:nvPicPr>
          <p:cNvPr id="6" name="Picture 5" descr="A large metal object with copper pipes&#10;&#10;AI-generated content may be incorrect.">
            <a:extLst>
              <a:ext uri="{FF2B5EF4-FFF2-40B4-BE49-F238E27FC236}">
                <a16:creationId xmlns:a16="http://schemas.microsoft.com/office/drawing/2014/main" id="{28E7317C-0D5B-4FCF-8F7A-D94550832B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1" r="1524"/>
          <a:stretch>
            <a:fillRect/>
          </a:stretch>
        </p:blipFill>
        <p:spPr>
          <a:xfrm>
            <a:off x="3718495" y="1018524"/>
            <a:ext cx="5753099" cy="5345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13F385-5B39-3AB1-D470-BBEA93A7A927}"/>
              </a:ext>
            </a:extLst>
          </p:cNvPr>
          <p:cNvSpPr txBox="1"/>
          <p:nvPr/>
        </p:nvSpPr>
        <p:spPr>
          <a:xfrm>
            <a:off x="7219950" y="5171838"/>
            <a:ext cx="1736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1.3 GHz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81EFC-E360-D5E5-7190-3F94DF17F41D}"/>
              </a:ext>
            </a:extLst>
          </p:cNvPr>
          <p:cNvSpPr txBox="1"/>
          <p:nvPr/>
        </p:nvSpPr>
        <p:spPr>
          <a:xfrm>
            <a:off x="4621802" y="3624178"/>
            <a:ext cx="185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400 MHz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9782B5-E69D-9E5A-6CA8-68C079B9363A}"/>
              </a:ext>
            </a:extLst>
          </p:cNvPr>
          <p:cNvSpPr txBox="1"/>
          <p:nvPr/>
        </p:nvSpPr>
        <p:spPr>
          <a:xfrm>
            <a:off x="389689" y="3387584"/>
            <a:ext cx="319171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/>
              <a:t>moving from 1.3 GHz to 400 MHz cavities can present a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much larger surface area needs to be treated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object handling becomes significantly more difficult, requiring crane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switching between process steps is time-consuming</a:t>
            </a:r>
          </a:p>
        </p:txBody>
      </p:sp>
      <p:pic>
        <p:nvPicPr>
          <p:cNvPr id="16" name="Picture 15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D1E6FA77-C0EC-489D-5B36-03A7941B32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583"/>
          <a:stretch>
            <a:fillRect/>
          </a:stretch>
        </p:blipFill>
        <p:spPr>
          <a:xfrm>
            <a:off x="9570590" y="1018523"/>
            <a:ext cx="2384267" cy="5345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29F504-B3AA-EDF5-CFA0-39FD1EA55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25" t="26638" r="5781" b="20537"/>
          <a:stretch>
            <a:fillRect/>
          </a:stretch>
        </p:blipFill>
        <p:spPr>
          <a:xfrm>
            <a:off x="222593" y="1018526"/>
            <a:ext cx="3396907" cy="1572274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5F4C72-0361-A8BF-B33B-9F0172897A80}"/>
              </a:ext>
            </a:extLst>
          </p:cNvPr>
          <p:cNvSpPr/>
          <p:nvPr/>
        </p:nvSpPr>
        <p:spPr>
          <a:xfrm>
            <a:off x="222593" y="2590800"/>
            <a:ext cx="3396907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i="1" dirty="0"/>
              <a:t>example 1.3 GHz cavity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1080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8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73ADA11-1192-C6D9-CEEB-CE705F929E42}"/>
              </a:ext>
            </a:extLst>
          </p:cNvPr>
          <p:cNvSpPr/>
          <p:nvPr/>
        </p:nvSpPr>
        <p:spPr>
          <a:xfrm>
            <a:off x="3098222" y="4347928"/>
            <a:ext cx="3073977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7E1EA9-4811-0944-4F8F-94237200777B}"/>
              </a:ext>
            </a:extLst>
          </p:cNvPr>
          <p:cNvSpPr/>
          <p:nvPr/>
        </p:nvSpPr>
        <p:spPr>
          <a:xfrm>
            <a:off x="222592" y="4347928"/>
            <a:ext cx="2406306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50AE5-DB58-BF63-F76F-EB890980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Upscaling to 400 MHz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36931-623E-2319-F422-9022C795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9-12 June 2026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88532-3762-46DE-BB24-BEE3161ED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Hain | TTC meeting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A8ED1-E790-9AE9-5FF1-CF0A4EC5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9DFF-FD75-294A-B3A4-13BF406B7A00}" type="slidenum">
              <a:rPr lang="en-CH" smtClean="0"/>
              <a:pPr/>
              <a:t>9</a:t>
            </a:fld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CD088-E2A2-71E0-55EE-0A86A735138F}"/>
              </a:ext>
            </a:extLst>
          </p:cNvPr>
          <p:cNvSpPr/>
          <p:nvPr/>
        </p:nvSpPr>
        <p:spPr>
          <a:xfrm>
            <a:off x="222592" y="3917734"/>
            <a:ext cx="2406306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i="1" dirty="0"/>
              <a:t>example 400 MHz cavity</a:t>
            </a:r>
            <a:endParaRPr lang="en-US" sz="1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96F0A-4067-ABBD-DA44-94432FC50114}"/>
              </a:ext>
            </a:extLst>
          </p:cNvPr>
          <p:cNvSpPr txBox="1"/>
          <p:nvPr/>
        </p:nvSpPr>
        <p:spPr>
          <a:xfrm>
            <a:off x="222592" y="4347928"/>
            <a:ext cx="24063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important factors</a:t>
            </a:r>
            <a:r>
              <a:rPr lang="en-GB" sz="16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surface state/treatment of Cu (polishing + passivation)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compact, high purity Nb coatings, i.e. strict control over level of impurities (e.g. oxygen, hydrogen, particulates)</a:t>
            </a:r>
          </a:p>
        </p:txBody>
      </p:sp>
      <p:pic>
        <p:nvPicPr>
          <p:cNvPr id="13" name="Picture 12" descr="A large metal cylinder with round holes&#10;&#10;AI-generated content may be incorrect.">
            <a:extLst>
              <a:ext uri="{FF2B5EF4-FFF2-40B4-BE49-F238E27FC236}">
                <a16:creationId xmlns:a16="http://schemas.microsoft.com/office/drawing/2014/main" id="{14BDE1FF-6F08-EF67-C7E3-3AB74A188A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58" b="2528"/>
          <a:stretch>
            <a:fillRect/>
          </a:stretch>
        </p:blipFill>
        <p:spPr>
          <a:xfrm>
            <a:off x="222592" y="1018523"/>
            <a:ext cx="2406306" cy="28992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6363C-7F02-F0ED-9532-E0669F69C8E1}"/>
              </a:ext>
            </a:extLst>
          </p:cNvPr>
          <p:cNvSpPr txBox="1"/>
          <p:nvPr/>
        </p:nvSpPr>
        <p:spPr>
          <a:xfrm>
            <a:off x="3131561" y="968533"/>
            <a:ext cx="1960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SUBU + DCMS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194149-EC21-FE1D-0679-567C52EB76C1}"/>
              </a:ext>
            </a:extLst>
          </p:cNvPr>
          <p:cNvSpPr txBox="1"/>
          <p:nvPr/>
        </p:nvSpPr>
        <p:spPr>
          <a:xfrm>
            <a:off x="3131561" y="971922"/>
            <a:ext cx="20874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SUBU + HiPIMS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384CF0-BB71-E650-DC43-32B4EC30A6AB}"/>
              </a:ext>
            </a:extLst>
          </p:cNvPr>
          <p:cNvSpPr txBox="1"/>
          <p:nvPr/>
        </p:nvSpPr>
        <p:spPr>
          <a:xfrm>
            <a:off x="3131561" y="4471038"/>
            <a:ext cx="29644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SUBU surface treatment, DCMS coating → </a:t>
            </a:r>
            <a:r>
              <a:rPr lang="en-GB" sz="1400" b="1" dirty="0"/>
              <a:t>LHC specs met at 4.5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Verdana" panose="020B0604030504040204" pitchFamily="34" charset="0"/>
                <a:cs typeface="Arial"/>
              </a:rPr>
              <a:t>SUBU surface treatment, high power impulse magnetron sputtering (</a:t>
            </a:r>
            <a:r>
              <a:rPr lang="en-US" sz="1400" dirty="0" err="1">
                <a:ea typeface="Verdana" panose="020B0604030504040204" pitchFamily="34" charset="0"/>
                <a:cs typeface="Arial"/>
              </a:rPr>
              <a:t>HiPIMS</a:t>
            </a:r>
            <a:r>
              <a:rPr lang="en-US" sz="1400" dirty="0">
                <a:ea typeface="Verdana" panose="020B0604030504040204" pitchFamily="34" charset="0"/>
                <a:cs typeface="Arial"/>
              </a:rPr>
              <a:t>) → </a:t>
            </a:r>
            <a:r>
              <a:rPr lang="en-US" sz="1400" b="1" dirty="0">
                <a:solidFill>
                  <a:srgbClr val="00B050"/>
                </a:solidFill>
                <a:ea typeface="Verdana" panose="020B0604030504040204" pitchFamily="34" charset="0"/>
                <a:cs typeface="Arial"/>
              </a:rPr>
              <a:t>improvement in Q</a:t>
            </a:r>
            <a:r>
              <a:rPr lang="en-US" sz="1400" b="1" baseline="-25000" dirty="0">
                <a:solidFill>
                  <a:srgbClr val="00B050"/>
                </a:solidFill>
                <a:ea typeface="Verdana" panose="020B0604030504040204" pitchFamily="34" charset="0"/>
                <a:cs typeface="Arial"/>
              </a:rPr>
              <a:t>0</a:t>
            </a:r>
            <a:r>
              <a:rPr lang="en-US" sz="1400" b="1" dirty="0">
                <a:ea typeface="Verdana" panose="020B0604030504040204" pitchFamily="34" charset="0"/>
                <a:cs typeface="Arial"/>
              </a:rPr>
              <a:t>, </a:t>
            </a:r>
            <a:r>
              <a:rPr lang="en-US" sz="1400" b="1" u="sng" dirty="0">
                <a:solidFill>
                  <a:srgbClr val="FF0000"/>
                </a:solidFill>
                <a:ea typeface="Verdana" panose="020B0604030504040204" pitchFamily="34" charset="0"/>
                <a:cs typeface="Arial"/>
              </a:rPr>
              <a:t>BUT</a:t>
            </a:r>
            <a:r>
              <a:rPr lang="en-US" sz="1400" b="1" dirty="0">
                <a:solidFill>
                  <a:srgbClr val="FF0000"/>
                </a:solidFill>
                <a:ea typeface="Verdana" panose="020B0604030504040204" pitchFamily="34" charset="0"/>
                <a:cs typeface="Arial"/>
              </a:rPr>
              <a:t> FCC specifications not met yet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CB6C02F3-94B8-37A1-80DF-5B47B0EF0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904"/>
          <a:stretch>
            <a:fillRect/>
          </a:stretch>
        </p:blipFill>
        <p:spPr>
          <a:xfrm>
            <a:off x="6381045" y="1368643"/>
            <a:ext cx="3143956" cy="1961614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22" name="Picture 21" descr="A machine with a black cylindrical object&#10;&#10;AI-generated content may be incorrect.">
            <a:extLst>
              <a:ext uri="{FF2B5EF4-FFF2-40B4-BE49-F238E27FC236}">
                <a16:creationId xmlns:a16="http://schemas.microsoft.com/office/drawing/2014/main" id="{9C6C095F-89B2-066F-30E5-71A36A0FDF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24" t="25948" r="9966" b="29692"/>
          <a:stretch>
            <a:fillRect/>
          </a:stretch>
        </p:blipFill>
        <p:spPr>
          <a:xfrm>
            <a:off x="6381044" y="3395326"/>
            <a:ext cx="3139367" cy="1321870"/>
          </a:xfrm>
          <a:prstGeom prst="rect">
            <a:avLst/>
          </a:prstGeom>
        </p:spPr>
      </p:pic>
      <p:pic>
        <p:nvPicPr>
          <p:cNvPr id="23" name="Picture 22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D0B549D9-6010-B259-AA3C-72470AABE2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81" t="22365" r="13163" b="23118"/>
          <a:stretch>
            <a:fillRect/>
          </a:stretch>
        </p:blipFill>
        <p:spPr>
          <a:xfrm>
            <a:off x="6385634" y="4782265"/>
            <a:ext cx="3139367" cy="162776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72B550C-4BE7-0E41-C649-C9E7ABA8320A}"/>
              </a:ext>
            </a:extLst>
          </p:cNvPr>
          <p:cNvSpPr txBox="1"/>
          <p:nvPr/>
        </p:nvSpPr>
        <p:spPr>
          <a:xfrm>
            <a:off x="6381044" y="968533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moving to EP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A6DD35A-3313-37E6-1BB2-5E9F3DAEE289}"/>
              </a:ext>
            </a:extLst>
          </p:cNvPr>
          <p:cNvCxnSpPr>
            <a:stCxn id="16" idx="3"/>
            <a:endCxn id="24" idx="1"/>
          </p:cNvCxnSpPr>
          <p:nvPr/>
        </p:nvCxnSpPr>
        <p:spPr>
          <a:xfrm flipV="1">
            <a:off x="5218992" y="1168588"/>
            <a:ext cx="1162052" cy="33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FFE3E5C-A76E-73E0-CA0A-2D7985A3D7B0}"/>
              </a:ext>
            </a:extLst>
          </p:cNvPr>
          <p:cNvSpPr/>
          <p:nvPr/>
        </p:nvSpPr>
        <p:spPr>
          <a:xfrm>
            <a:off x="9609932" y="1368643"/>
            <a:ext cx="2323334" cy="1058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23C5A-2C80-2F0D-727B-04D2D6EAB187}"/>
              </a:ext>
            </a:extLst>
          </p:cNvPr>
          <p:cNvSpPr txBox="1"/>
          <p:nvPr/>
        </p:nvSpPr>
        <p:spPr>
          <a:xfrm>
            <a:off x="9609931" y="1349627"/>
            <a:ext cx="2317233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so far ALL attempts of EP of 400 MHz cavities have resulted in peel-off</a:t>
            </a:r>
            <a:endParaRPr lang="en-GB" sz="1400" dirty="0">
              <a:solidFill>
                <a:srgbClr val="C00000"/>
              </a:solidFill>
            </a:endParaRPr>
          </a:p>
        </p:txBody>
      </p:sp>
      <p:pic>
        <p:nvPicPr>
          <p:cNvPr id="35" name="Picture 34" descr="A close-up of a black and white speckled surface&#10;&#10;AI-generated content may be incorrect.">
            <a:extLst>
              <a:ext uri="{FF2B5EF4-FFF2-40B4-BE49-F238E27FC236}">
                <a16:creationId xmlns:a16="http://schemas.microsoft.com/office/drawing/2014/main" id="{810E9EB0-A321-79B5-2DEC-DB9B8219DD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72" r="4905" b="1673"/>
          <a:stretch>
            <a:fillRect/>
          </a:stretch>
        </p:blipFill>
        <p:spPr>
          <a:xfrm>
            <a:off x="9609927" y="4512169"/>
            <a:ext cx="2317233" cy="1897862"/>
          </a:xfrm>
          <a:prstGeom prst="rect">
            <a:avLst/>
          </a:prstGeom>
        </p:spPr>
      </p:pic>
      <p:pic>
        <p:nvPicPr>
          <p:cNvPr id="36" name="Picture 35" descr="A close-up of a black surface&#10;&#10;AI-generated content may be incorrect.">
            <a:extLst>
              <a:ext uri="{FF2B5EF4-FFF2-40B4-BE49-F238E27FC236}">
                <a16:creationId xmlns:a16="http://schemas.microsoft.com/office/drawing/2014/main" id="{18397B86-3C1F-E439-B142-F658A4281F4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970" t="28523" r="26956" b="37505"/>
          <a:stretch>
            <a:fillRect/>
          </a:stretch>
        </p:blipFill>
        <p:spPr>
          <a:xfrm>
            <a:off x="9609928" y="3490027"/>
            <a:ext cx="2317233" cy="9828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212DFE8-EEB9-D475-1E7F-906D9658A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7648" b="-1"/>
          <a:stretch>
            <a:fillRect/>
          </a:stretch>
        </p:blipFill>
        <p:spPr>
          <a:xfrm>
            <a:off x="9614522" y="2466167"/>
            <a:ext cx="2323761" cy="9828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D23ACD-CD46-6DE9-61A1-9C68EDF781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3800" y="1246199"/>
            <a:ext cx="3592821" cy="3024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5B9B0AD-1F7E-4C16-3803-39BF61BD1A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0860" y="1246199"/>
            <a:ext cx="3592821" cy="3024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00E2628-C76B-0CB9-2397-822C6C89AE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1384" y="1245607"/>
            <a:ext cx="3592821" cy="302400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828C2C0-1F15-88F6-7E90-13D432248CB7}"/>
              </a:ext>
            </a:extLst>
          </p:cNvPr>
          <p:cNvCxnSpPr/>
          <p:nvPr/>
        </p:nvCxnSpPr>
        <p:spPr>
          <a:xfrm>
            <a:off x="9736261" y="6279227"/>
            <a:ext cx="360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32B67B2-5569-5EE2-F334-977763A100AF}"/>
              </a:ext>
            </a:extLst>
          </p:cNvPr>
          <p:cNvSpPr txBox="1"/>
          <p:nvPr/>
        </p:nvSpPr>
        <p:spPr>
          <a:xfrm>
            <a:off x="9622938" y="6062714"/>
            <a:ext cx="6126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10 mm</a:t>
            </a:r>
            <a:endParaRPr lang="en-US" sz="900" b="1" dirty="0">
              <a:solidFill>
                <a:schemeClr val="bg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05730C4-C609-7A03-4E27-E3A1CFB281AA}"/>
              </a:ext>
            </a:extLst>
          </p:cNvPr>
          <p:cNvCxnSpPr/>
          <p:nvPr/>
        </p:nvCxnSpPr>
        <p:spPr>
          <a:xfrm>
            <a:off x="9716382" y="4378755"/>
            <a:ext cx="360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FABE71C-F3BC-5E42-1594-1BE2AB2F94A3}"/>
              </a:ext>
            </a:extLst>
          </p:cNvPr>
          <p:cNvSpPr txBox="1"/>
          <p:nvPr/>
        </p:nvSpPr>
        <p:spPr>
          <a:xfrm>
            <a:off x="9624834" y="4180227"/>
            <a:ext cx="6126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20 mm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7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  <p:bldP spid="16" grpId="0" animBg="1"/>
      <p:bldP spid="24" grpId="0"/>
      <p:bldP spid="31" grpId="0" animBg="1"/>
      <p:bldP spid="33" grpId="0" animBg="1"/>
      <p:bldP spid="48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12051</TotalTime>
  <Words>1146</Words>
  <Application>Microsoft Office PowerPoint</Application>
  <PresentationFormat>Widescreen</PresentationFormat>
  <Paragraphs>161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Arial Black</vt:lpstr>
      <vt:lpstr>Arial Narrow</vt:lpstr>
      <vt:lpstr>Calibri</vt:lpstr>
      <vt:lpstr>Verdana</vt:lpstr>
      <vt:lpstr>Office Theme</vt:lpstr>
      <vt:lpstr>From 1.3 GHz to 400 MHz Nb/Cu Cavities: Challenges and Optimisation Strategies</vt:lpstr>
      <vt:lpstr>Quantitative objectives</vt:lpstr>
      <vt:lpstr>1.3 GHz R&amp;D progress</vt:lpstr>
      <vt:lpstr>Advancements in 1.3 GHz R&amp;D</vt:lpstr>
      <vt:lpstr>Advancements in 1.3 GHz R&amp;D</vt:lpstr>
      <vt:lpstr>Advancements in 1.3 GHz R&amp;D</vt:lpstr>
      <vt:lpstr>How to transfer this approach to 400 MHz cavities?</vt:lpstr>
      <vt:lpstr>Upscaling to 400 MHz</vt:lpstr>
      <vt:lpstr>Upscaling to 400 MHz</vt:lpstr>
      <vt:lpstr>Upscaling to 400 MHz</vt:lpstr>
      <vt:lpstr>Upscaling to 400 MHz</vt:lpstr>
      <vt:lpstr>summarising</vt:lpstr>
      <vt:lpstr>Summary and ongoing activities</vt:lpstr>
      <vt:lpstr>From 1.3 GHz to 400 MHz Nb/Cu Cavities: Challenges and Optimisation Strategies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TE-forum_Hain</dc:title>
  <dc:creator>Hain Caroline</dc:creator>
  <cp:lastModifiedBy>Caroline Hain</cp:lastModifiedBy>
  <cp:revision>99</cp:revision>
  <dcterms:created xsi:type="dcterms:W3CDTF">2023-06-27T08:21:50Z</dcterms:created>
  <dcterms:modified xsi:type="dcterms:W3CDTF">2026-06-10T10:16:55Z</dcterms:modified>
</cp:coreProperties>
</file>