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5"/>
  </p:notesMasterIdLst>
  <p:sldIdLst>
    <p:sldId id="256" r:id="rId2"/>
    <p:sldId id="264" r:id="rId3"/>
    <p:sldId id="258" r:id="rId4"/>
    <p:sldId id="265" r:id="rId5"/>
    <p:sldId id="259" r:id="rId6"/>
    <p:sldId id="266" r:id="rId7"/>
    <p:sldId id="267" r:id="rId8"/>
    <p:sldId id="274" r:id="rId9"/>
    <p:sldId id="275" r:id="rId10"/>
    <p:sldId id="276" r:id="rId11"/>
    <p:sldId id="268" r:id="rId12"/>
    <p:sldId id="269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et Mathieu" initials="OM" lastIdx="1" clrIdx="0">
    <p:extLst>
      <p:ext uri="{19B8F6BF-5375-455C-9EA6-DF929625EA0E}">
        <p15:presenceInfo xmlns:p15="http://schemas.microsoft.com/office/powerpoint/2012/main" userId="0400952d450a930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50A1"/>
    <a:srgbClr val="BDCAF1"/>
    <a:srgbClr val="F4F7FD"/>
    <a:srgbClr val="4078C5"/>
    <a:srgbClr val="6C9BD2"/>
    <a:srgbClr val="DD6430"/>
    <a:srgbClr val="D17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6" autoAdjust="0"/>
    <p:restoredTop sz="95627" autoAdjust="0"/>
  </p:normalViewPr>
  <p:slideViewPr>
    <p:cSldViewPr snapToGrid="0">
      <p:cViewPr varScale="1">
        <p:scale>
          <a:sx n="109" d="100"/>
          <a:sy n="109" d="100"/>
        </p:scale>
        <p:origin x="8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06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2FD1B-8103-4D2E-B2B8-F6B4FA21BB42}" type="datetimeFigureOut">
              <a:rPr kumimoji="1" lang="ja-JP" altLang="en-US" smtClean="0"/>
              <a:t>2026/6/11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8FCD5-2B77-4CDA-9A16-0E7825A18A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65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FCD5-2B77-4CDA-9A16-0E7825A18A2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1149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dirty="0"/>
              <a:t>Click to edit Master subtitle style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3AEF057-80C9-4608-B16D-388BCDBF4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F9F536-F701-4951-BCB9-6C6F94FDF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Recent Results of Nb/Cu Coating Cavity under KEK/CERN Collaboration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8B18CA-0BB9-4C11-BF9E-AD2979E62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57190" y="1268413"/>
            <a:ext cx="1399847" cy="5040312"/>
          </a:xfrm>
        </p:spPr>
        <p:txBody>
          <a:bodyPr vert="eaVert"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4963" y="1268413"/>
            <a:ext cx="10049721" cy="5040312"/>
          </a:xfrm>
        </p:spPr>
        <p:txBody>
          <a:bodyPr vert="eaVert"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F8CB5E-D785-4338-8700-86D88E800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Recent Results of Nb/Cu Coating Cavity under KEK/CERN Collaboration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808530-7C9C-4EE1-9130-912439B44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BA6A365-E806-4BEE-82EA-4E4EAD38C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11 June 2026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188913"/>
            <a:ext cx="8640762" cy="1008062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1268414"/>
            <a:ext cx="11522075" cy="5040312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E6C49D2-B768-45B5-82C7-5783C355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18061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6915AD-03D4-4732-A51D-2978E46F1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2988" y="6356350"/>
            <a:ext cx="6880811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Recent Results of Nb/Cu Coating Cavity under KEK/CERN Collaboration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466798-AB9E-42BB-BF1D-95A152C5A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536" y="6354658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000"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rgbClr val="1D50A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538FC61-1EC9-4BC0-A5D1-AF31EE230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Recent Results of Nb/Cu Coating Cavity under KEK/CERN Collaboration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57A3908-8832-4F58-86EA-72FE4C34F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24C1486-B79E-4E04-8D5A-CA37ED002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11 June 2026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963" y="1268413"/>
            <a:ext cx="5684837" cy="5040312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68413"/>
            <a:ext cx="5684836" cy="5040312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E2730A-2C17-EE78-6528-3E78F7DFD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18061" y="639080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CF0A48-07AB-46C8-4809-54A432769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2988" y="6390802"/>
            <a:ext cx="6880811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Recent Results of Nb/Cu Coating Cavity under KEK/CERN Collaboration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BEB522-E0DE-CEDB-C1FD-72E1B3012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536" y="6389110"/>
            <a:ext cx="53934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4" y="188914"/>
            <a:ext cx="8640762" cy="1008062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964" y="1268413"/>
            <a:ext cx="5662611" cy="63692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50A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4964" y="1976773"/>
            <a:ext cx="5662611" cy="4331951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68413"/>
            <a:ext cx="5684836" cy="63692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50A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976773"/>
            <a:ext cx="5684838" cy="4331952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25264B7-E440-49D2-AF5C-8A699A8F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Recent Results of Nb/Cu Coating Cavity under KEK/CERN Collaboration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CC2BF5-011F-4586-80B8-15AD6530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D4E5174-E206-4BD1-957B-D1A1DB85A39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11 June 2026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8DF642-EB2E-DBA5-6491-FBA178FF1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18061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54B9ED-1378-E5C6-645E-4F48CCEB4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2988" y="6356350"/>
            <a:ext cx="6880811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Recent Results of Nb/Cu Coating Cavity under KEK/CERN Collaboration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23380A-2619-EE87-32CB-BB33B370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536" y="6354658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2FCDF5-B9F4-CED8-1904-D00D5C5CC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18061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2A398C-CD43-93E3-518E-60DDB1EF6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2988" y="6356350"/>
            <a:ext cx="6880811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Recent Results of Nb/Cu Coating Cavity under KEK/CERN Collaboration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42D9A35-34B5-BB3B-805D-CA746FB50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536" y="6354658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4" y="188914"/>
            <a:ext cx="4321628" cy="1008062"/>
          </a:xfrm>
        </p:spPr>
        <p:txBody>
          <a:bodyPr anchor="b"/>
          <a:lstStyle>
            <a:lvl1pPr>
              <a:defRPr sz="3200"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7015" y="1268413"/>
            <a:ext cx="7140021" cy="5040312"/>
          </a:xfrm>
        </p:spPr>
        <p:txBody>
          <a:bodyPr/>
          <a:lstStyle>
            <a:lvl1pPr>
              <a:defRPr sz="3200">
                <a:solidFill>
                  <a:srgbClr val="1D50A1"/>
                </a:solidFill>
              </a:defRPr>
            </a:lvl1pPr>
            <a:lvl2pPr>
              <a:defRPr sz="2800">
                <a:solidFill>
                  <a:srgbClr val="1D50A1"/>
                </a:solidFill>
              </a:defRPr>
            </a:lvl2pPr>
            <a:lvl3pPr>
              <a:defRPr sz="2400">
                <a:solidFill>
                  <a:srgbClr val="1D50A1"/>
                </a:solidFill>
              </a:defRPr>
            </a:lvl3pPr>
            <a:lvl4pPr>
              <a:defRPr sz="2000">
                <a:solidFill>
                  <a:srgbClr val="1D50A1"/>
                </a:solidFill>
              </a:defRPr>
            </a:lvl4pPr>
            <a:lvl5pPr>
              <a:defRPr sz="2000">
                <a:solidFill>
                  <a:srgbClr val="1D50A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4964" y="1268413"/>
            <a:ext cx="4265233" cy="5040312"/>
          </a:xfrm>
        </p:spPr>
        <p:txBody>
          <a:bodyPr/>
          <a:lstStyle>
            <a:lvl1pPr marL="0" indent="0">
              <a:buNone/>
              <a:defRPr sz="1600">
                <a:solidFill>
                  <a:srgbClr val="1D50A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11678FC-6856-4C4E-B397-A83FE2A90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Recent Results of Nb/Cu Coating Cavity under KEK/CERN Collaboration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AC7561-7E46-405F-8D17-988C4A9A9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402911D-65C7-45CA-9394-6C0A7DFD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11 June 2026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ED926A-4B86-45C7-B292-8D89BE092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Recent Results of Nb/Cu Coating Cavity under KEK/CERN Collaboration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9E0886-86FC-4A2D-A295-309F62C05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A78908A-8004-4403-ADBD-423D01A47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11 June 2026</a:t>
            </a:r>
            <a:endParaRPr lang="en-US" sz="12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963" y="188913"/>
            <a:ext cx="8146635" cy="10112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963" y="1273847"/>
            <a:ext cx="11522075" cy="5043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9C8DE71-210D-4A86-AF36-B35607A0F63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846044" y="208809"/>
            <a:ext cx="1129833" cy="661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52A519-9CAA-44DF-8093-10C07AD7F8C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17081"/>
            <a:ext cx="1840448" cy="54092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5A1D9F0-4713-4456-BC8D-0DB8675FE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18061" y="639080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6309B28-2831-43AB-8C00-31958F2C3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2988" y="6390802"/>
            <a:ext cx="6880811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Recent Results of Nb/Cu Coating Cavity under KEK/CERN Collaboration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78F6E2C-DC1E-4AD1-8983-AAD2AFBF1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536" y="6389110"/>
            <a:ext cx="53934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1817C92-9248-425F-9F26-D14C73DA5D4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18186" y="208022"/>
            <a:ext cx="1412079" cy="662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1BBC738-AB79-85BB-BFA4-CD714FC580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598" y="207237"/>
            <a:ext cx="665357" cy="662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600" b="1" kern="1200">
          <a:solidFill>
            <a:srgbClr val="1D50A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kumimoji="1" sz="2100" b="1" kern="1200">
          <a:solidFill>
            <a:srgbClr val="1D50A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rgbClr val="1D50A1"/>
          </a:solidFill>
          <a:latin typeface="+mn-lt"/>
          <a:ea typeface="+mn-ea"/>
          <a:cs typeface="+mn-cs"/>
        </a:defRPr>
      </a:lvl2pPr>
      <a:lvl3pPr marL="715963" indent="-355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700" kern="1200">
          <a:solidFill>
            <a:srgbClr val="1D50A1"/>
          </a:solidFill>
          <a:latin typeface="+mn-lt"/>
          <a:ea typeface="+mn-ea"/>
          <a:cs typeface="+mn-cs"/>
        </a:defRPr>
      </a:lvl3pPr>
      <a:lvl4pPr marL="1438275" indent="-361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rgbClr val="1D50A1"/>
          </a:solidFill>
          <a:latin typeface="+mn-lt"/>
          <a:ea typeface="+mn-ea"/>
          <a:cs typeface="+mn-cs"/>
        </a:defRPr>
      </a:lvl4pPr>
      <a:lvl5pPr marL="1793875" indent="-355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rgbClr val="1D50A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pos="2026" userDrawn="1">
          <p15:clr>
            <a:srgbClr val="F26B43"/>
          </p15:clr>
        </p15:guide>
        <p15:guide id="6" pos="5654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orient="horz" pos="3974" userDrawn="1">
          <p15:clr>
            <a:srgbClr val="F26B43"/>
          </p15:clr>
        </p15:guide>
        <p15:guide id="9" orient="horz" pos="2387" userDrawn="1">
          <p15:clr>
            <a:srgbClr val="F26B43"/>
          </p15:clr>
        </p15:guide>
        <p15:guide id="10" orient="horz" pos="754" userDrawn="1">
          <p15:clr>
            <a:srgbClr val="F26B43"/>
          </p15:clr>
        </p15:guide>
        <p15:guide id="11" orient="horz" pos="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4.png"/><Relationship Id="rId2" Type="http://schemas.openxmlformats.org/officeDocument/2006/relationships/video" Target="../media/media1.mp4"/><Relationship Id="rId16" Type="http://schemas.openxmlformats.org/officeDocument/2006/relationships/image" Target="../media/image6.png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0.jpg"/><Relationship Id="rId5" Type="http://schemas.openxmlformats.org/officeDocument/2006/relationships/image" Target="../media/image25.jpg"/><Relationship Id="rId10" Type="http://schemas.microsoft.com/office/2007/relationships/hdphoto" Target="../media/hdphoto1.wdp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1A8B-B578-4FEA-808A-A1C4E6F20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72770"/>
          </a:xfrm>
        </p:spPr>
        <p:txBody>
          <a:bodyPr/>
          <a:lstStyle/>
          <a:p>
            <a:r>
              <a:rPr lang="en-US" altLang="ja-JP" b="1" dirty="0">
                <a:solidFill>
                  <a:srgbClr val="1D50A1"/>
                </a:solidFill>
              </a:rPr>
              <a:t>Recent Results of </a:t>
            </a:r>
            <a:br>
              <a:rPr lang="en-US" altLang="ja-JP" b="1" dirty="0">
                <a:solidFill>
                  <a:srgbClr val="1D50A1"/>
                </a:solidFill>
              </a:rPr>
            </a:br>
            <a:r>
              <a:rPr lang="en-US" altLang="ja-JP" b="1" dirty="0">
                <a:solidFill>
                  <a:srgbClr val="1D50A1"/>
                </a:solidFill>
              </a:rPr>
              <a:t>Nb/Cu Coated </a:t>
            </a:r>
            <a:r>
              <a:rPr lang="en-US" altLang="ja-JP" dirty="0"/>
              <a:t>C</a:t>
            </a:r>
            <a:r>
              <a:rPr lang="en-US" altLang="ja-JP" b="1" dirty="0">
                <a:solidFill>
                  <a:srgbClr val="1D50A1"/>
                </a:solidFill>
              </a:rPr>
              <a:t>avities under KEK/CERN Collaboration</a:t>
            </a:r>
            <a:endParaRPr kumimoji="1" lang="ja-JP" altLang="en-US" b="1" dirty="0">
              <a:solidFill>
                <a:srgbClr val="1D50A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E137C7-B0C0-4A05-96D0-3AE6E3A03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7239" y="3936995"/>
            <a:ext cx="9657522" cy="194391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ja-JP" b="1" dirty="0">
                <a:solidFill>
                  <a:srgbClr val="1D50A1"/>
                </a:solidFill>
              </a:rPr>
              <a:t>TTC Meeting, 11 June 2025</a:t>
            </a:r>
          </a:p>
          <a:p>
            <a:pPr>
              <a:lnSpc>
                <a:spcPct val="100000"/>
              </a:lnSpc>
            </a:pPr>
            <a:endParaRPr lang="en-US" altLang="ja-JP" dirty="0">
              <a:solidFill>
                <a:srgbClr val="1D50A1"/>
              </a:solidFill>
            </a:endParaRPr>
          </a:p>
          <a:p>
            <a:r>
              <a:rPr lang="en-US" altLang="ja-JP" sz="1800" dirty="0"/>
              <a:t>W. Venturini Delsolaro, S. Atieh, K. Brunner, C. P. A. Carlos, M. </a:t>
            </a:r>
            <a:r>
              <a:rPr lang="en-US" altLang="ja-JP" sz="1800" dirty="0" err="1"/>
              <a:t>Garlaschè</a:t>
            </a:r>
            <a:r>
              <a:rPr lang="en-US" altLang="ja-JP" sz="1800" dirty="0"/>
              <a:t>, </a:t>
            </a:r>
            <a:br>
              <a:rPr lang="en-US" altLang="ja-JP" sz="1800" dirty="0"/>
            </a:br>
            <a:r>
              <a:rPr lang="en-US" altLang="ja-JP" sz="1800" dirty="0"/>
              <a:t>C. Hain, C. Pereira, G. J. </a:t>
            </a:r>
            <a:r>
              <a:rPr lang="en-US" altLang="ja-JP" sz="1800" dirty="0" err="1"/>
              <a:t>Rosaz</a:t>
            </a:r>
            <a:r>
              <a:rPr lang="en-US" altLang="ja-JP" sz="1800" dirty="0"/>
              <a:t>, J. S. </a:t>
            </a:r>
            <a:r>
              <a:rPr lang="en-US" altLang="ja-JP" sz="1800" dirty="0" err="1"/>
              <a:t>Swieszek</a:t>
            </a:r>
            <a:r>
              <a:rPr lang="en-US" altLang="ja-JP" sz="1800" dirty="0"/>
              <a:t>, A. G. </a:t>
            </a:r>
            <a:r>
              <a:rPr lang="en-US" altLang="ja-JP" sz="1800" dirty="0" err="1"/>
              <a:t>Terricabras</a:t>
            </a:r>
            <a:r>
              <a:rPr lang="en-US" altLang="ja-JP" sz="1800" dirty="0"/>
              <a:t> (CERN)</a:t>
            </a:r>
          </a:p>
          <a:p>
            <a:r>
              <a:rPr lang="en-US" altLang="ja-JP" sz="1800" dirty="0"/>
              <a:t>H. Araki, A. Yamamoto, M. Yamanaka (KEK)</a:t>
            </a:r>
          </a:p>
        </p:txBody>
      </p:sp>
    </p:spTree>
    <p:extLst>
      <p:ext uri="{BB962C8B-B14F-4D97-AF65-F5344CB8AC3E}">
        <p14:creationId xmlns:p14="http://schemas.microsoft.com/office/powerpoint/2010/main" val="32360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11CE755F-297F-E048-955A-F9C988A8A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570" y="1413287"/>
            <a:ext cx="3869193" cy="317030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25F0504-4329-B181-FD77-31D6C5228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380" y="1413288"/>
            <a:ext cx="3869192" cy="317030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93551A0-6465-D1A3-C645-313F152D1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55" y="1418604"/>
            <a:ext cx="4011024" cy="316333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B374309-5F70-7E47-4855-12015A81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317867"/>
            <a:ext cx="8640762" cy="1008062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Effect of cool down gradients (t</a:t>
            </a:r>
            <a:r>
              <a:rPr kumimoji="1" lang="en-US" altLang="ja-JP" dirty="0"/>
              <a:t>hermoelectric currents)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4A4E38-7632-7140-86C5-10E1ACB9C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3A1567-094B-7EDF-77C3-6FF2D5D9E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Recent Results of Nb/Cu Coated Cavities under KEK/CERN Collaboration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0CF3E1-2772-D258-BF5F-4E869EE7D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10</a:t>
            </a:fld>
            <a:endParaRPr 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D7A9647-6B4E-4DE5-F7EB-DCDC1A30EB12}"/>
              </a:ext>
            </a:extLst>
          </p:cNvPr>
          <p:cNvSpPr txBox="1"/>
          <p:nvPr/>
        </p:nvSpPr>
        <p:spPr>
          <a:xfrm>
            <a:off x="6007395" y="5186814"/>
            <a:ext cx="584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1D50A1"/>
                </a:solidFill>
              </a:rPr>
              <a:t>Residual resistance becomes larger </a:t>
            </a:r>
            <a:br>
              <a:rPr kumimoji="1" lang="en-US" altLang="ja-JP" sz="2000" b="1" dirty="0">
                <a:solidFill>
                  <a:srgbClr val="1D50A1"/>
                </a:solidFill>
              </a:rPr>
            </a:br>
            <a:r>
              <a:rPr kumimoji="1" lang="en-US" altLang="ja-JP" sz="2000" b="1" dirty="0">
                <a:solidFill>
                  <a:srgbClr val="1D50A1"/>
                </a:solidFill>
              </a:rPr>
              <a:t>in large ΔT cooling condition</a:t>
            </a:r>
          </a:p>
          <a:p>
            <a:pPr algn="ctr"/>
            <a:r>
              <a:rPr kumimoji="1" lang="en-US" altLang="ja-JP" sz="2000" b="1" dirty="0">
                <a:solidFill>
                  <a:srgbClr val="1D50A1"/>
                </a:solidFill>
              </a:rPr>
              <a:t>Strong increase of </a:t>
            </a:r>
            <a:r>
              <a:rPr kumimoji="1" lang="en-US" altLang="ja-JP" sz="2000" b="1" dirty="0" err="1">
                <a:solidFill>
                  <a:srgbClr val="1D50A1"/>
                </a:solidFill>
              </a:rPr>
              <a:t>R</a:t>
            </a:r>
            <a:r>
              <a:rPr kumimoji="1" lang="en-US" altLang="ja-JP" sz="2000" b="1" baseline="-25000" dirty="0" err="1">
                <a:solidFill>
                  <a:srgbClr val="1D50A1"/>
                </a:solidFill>
              </a:rPr>
              <a:t>res</a:t>
            </a:r>
            <a:r>
              <a:rPr kumimoji="1" lang="en-US" altLang="ja-JP" sz="2000" b="1" dirty="0">
                <a:solidFill>
                  <a:srgbClr val="1D50A1"/>
                </a:solidFill>
              </a:rPr>
              <a:t> with </a:t>
            </a:r>
            <a:r>
              <a:rPr kumimoji="1" lang="en-US" altLang="ja-JP" sz="2000" b="1" dirty="0" err="1">
                <a:solidFill>
                  <a:srgbClr val="1D50A1"/>
                </a:solidFill>
              </a:rPr>
              <a:t>Hrf</a:t>
            </a:r>
            <a:endParaRPr kumimoji="1" lang="ja-JP" altLang="en-US" sz="2000" b="1">
              <a:solidFill>
                <a:srgbClr val="1D50A1"/>
              </a:solidFill>
            </a:endParaRP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A466FF84-6041-EFF5-13DD-520046356C12}"/>
              </a:ext>
            </a:extLst>
          </p:cNvPr>
          <p:cNvSpPr txBox="1">
            <a:spLocks/>
          </p:cNvSpPr>
          <p:nvPr/>
        </p:nvSpPr>
        <p:spPr>
          <a:xfrm>
            <a:off x="334963" y="4803566"/>
            <a:ext cx="5550011" cy="1505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100" b="1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2pPr>
            <a:lvl3pPr marL="715963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7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3pPr>
            <a:lvl4pPr marL="1438275" indent="-361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4pPr>
            <a:lvl5pPr marL="1793875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363"/>
            <a:r>
              <a:rPr lang="en-US" altLang="ja-JP" dirty="0"/>
              <a:t>ΔT at T</a:t>
            </a:r>
            <a:r>
              <a:rPr lang="en-US" altLang="ja-JP" baseline="-25000" dirty="0"/>
              <a:t>c</a:t>
            </a:r>
            <a:r>
              <a:rPr lang="en-US" altLang="ja-JP" dirty="0"/>
              <a:t>:</a:t>
            </a:r>
          </a:p>
          <a:p>
            <a:pPr marL="355600" lvl="2" indent="0">
              <a:buNone/>
            </a:pPr>
            <a:r>
              <a:rPr lang="en-US" altLang="ja-JP" sz="1800" dirty="0"/>
              <a:t>Spatial temperature difference causes magnetic flux trapping induced by thermoelectric current.</a:t>
            </a: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45533991-78FC-84DA-C119-F591FD642FFC}"/>
              </a:ext>
            </a:extLst>
          </p:cNvPr>
          <p:cNvCxnSpPr>
            <a:cxnSpLocks/>
          </p:cNvCxnSpPr>
          <p:nvPr/>
        </p:nvCxnSpPr>
        <p:spPr>
          <a:xfrm flipV="1">
            <a:off x="10831049" y="2998441"/>
            <a:ext cx="0" cy="2188373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86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C5EBD0-3D20-1602-D720-FAE8A2A7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33" y="362958"/>
            <a:ext cx="8640762" cy="1008062"/>
          </a:xfrm>
        </p:spPr>
        <p:txBody>
          <a:bodyPr>
            <a:normAutofit/>
          </a:bodyPr>
          <a:lstStyle/>
          <a:p>
            <a:r>
              <a:rPr lang="en-US" altLang="ja-JP" dirty="0" err="1"/>
              <a:t>R</a:t>
            </a:r>
            <a:r>
              <a:rPr lang="en-US" altLang="ja-JP" baseline="-25000" dirty="0" err="1"/>
              <a:t>res</a:t>
            </a:r>
            <a:r>
              <a:rPr lang="en-US" altLang="ja-JP" baseline="-25000" dirty="0"/>
              <a:t>  </a:t>
            </a:r>
            <a:r>
              <a:rPr lang="en-US" altLang="ja-JP" dirty="0"/>
              <a:t>/ ΔT correlation </a:t>
            </a:r>
            <a:endParaRPr kumimoji="1" lang="ja-JP" altLang="en-US" baseline="-250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5778366-DC43-6167-BEB9-D317E59712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187C63-0F00-FFC2-6AF5-5635663E2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Recent Results of Nb/Cu Coated Cavities under KEK/CERN Collaboration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C3EE4C-B2E0-6941-FB83-F82D427CE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11</a:t>
            </a:fld>
            <a:endParaRPr lang="en-US" dirty="0"/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9F46768A-FC6A-5E0E-F23F-928A64D3F8D3}"/>
              </a:ext>
            </a:extLst>
          </p:cNvPr>
          <p:cNvGrpSpPr/>
          <p:nvPr/>
        </p:nvGrpSpPr>
        <p:grpSpPr>
          <a:xfrm>
            <a:off x="497836" y="1576376"/>
            <a:ext cx="5884111" cy="4400572"/>
            <a:chOff x="959749" y="1023158"/>
            <a:chExt cx="6963187" cy="5207584"/>
          </a:xfrm>
        </p:grpSpPr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E32E2B7C-DF5C-DBA7-332D-C575BF077616}"/>
                </a:ext>
              </a:extLst>
            </p:cNvPr>
            <p:cNvSpPr/>
            <p:nvPr/>
          </p:nvSpPr>
          <p:spPr>
            <a:xfrm>
              <a:off x="6563198" y="5421159"/>
              <a:ext cx="1353266" cy="173221"/>
            </a:xfrm>
            <a:prstGeom prst="rect">
              <a:avLst/>
            </a:prstGeom>
            <a:solidFill>
              <a:srgbClr val="0033A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正方形/長方形 118">
              <a:extLst>
                <a:ext uri="{FF2B5EF4-FFF2-40B4-BE49-F238E27FC236}">
                  <a16:creationId xmlns:a16="http://schemas.microsoft.com/office/drawing/2014/main" id="{BA066386-A0A7-D2C8-1665-F9660655B364}"/>
                </a:ext>
              </a:extLst>
            </p:cNvPr>
            <p:cNvSpPr/>
            <p:nvPr/>
          </p:nvSpPr>
          <p:spPr>
            <a:xfrm>
              <a:off x="6569670" y="2792803"/>
              <a:ext cx="1353266" cy="173221"/>
            </a:xfrm>
            <a:prstGeom prst="rect">
              <a:avLst/>
            </a:prstGeom>
            <a:solidFill>
              <a:srgbClr val="0033A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正方形/長方形 119">
              <a:extLst>
                <a:ext uri="{FF2B5EF4-FFF2-40B4-BE49-F238E27FC236}">
                  <a16:creationId xmlns:a16="http://schemas.microsoft.com/office/drawing/2014/main" id="{12A7931B-5ABC-1F10-ACED-675542C5A1C1}"/>
                </a:ext>
              </a:extLst>
            </p:cNvPr>
            <p:cNvSpPr/>
            <p:nvPr/>
          </p:nvSpPr>
          <p:spPr>
            <a:xfrm>
              <a:off x="959749" y="1204587"/>
              <a:ext cx="1353266" cy="1775968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正方形/長方形 120">
              <a:extLst>
                <a:ext uri="{FF2B5EF4-FFF2-40B4-BE49-F238E27FC236}">
                  <a16:creationId xmlns:a16="http://schemas.microsoft.com/office/drawing/2014/main" id="{77479D28-2A06-4361-2B7D-F64E4F54BB0C}"/>
                </a:ext>
              </a:extLst>
            </p:cNvPr>
            <p:cNvSpPr/>
            <p:nvPr/>
          </p:nvSpPr>
          <p:spPr>
            <a:xfrm>
              <a:off x="2825408" y="1204588"/>
              <a:ext cx="1353266" cy="1775968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正方形/長方形 121">
              <a:extLst>
                <a:ext uri="{FF2B5EF4-FFF2-40B4-BE49-F238E27FC236}">
                  <a16:creationId xmlns:a16="http://schemas.microsoft.com/office/drawing/2014/main" id="{7BE559C7-9FFA-8593-4CCA-C21836D0C0A5}"/>
                </a:ext>
              </a:extLst>
            </p:cNvPr>
            <p:cNvSpPr/>
            <p:nvPr/>
          </p:nvSpPr>
          <p:spPr>
            <a:xfrm>
              <a:off x="4697539" y="1211215"/>
              <a:ext cx="1353266" cy="175593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正方形/長方形 122">
              <a:extLst>
                <a:ext uri="{FF2B5EF4-FFF2-40B4-BE49-F238E27FC236}">
                  <a16:creationId xmlns:a16="http://schemas.microsoft.com/office/drawing/2014/main" id="{6C2E295B-39B8-2A2F-E234-92711E6755FB}"/>
                </a:ext>
              </a:extLst>
            </p:cNvPr>
            <p:cNvSpPr/>
            <p:nvPr/>
          </p:nvSpPr>
          <p:spPr>
            <a:xfrm>
              <a:off x="6563198" y="1209011"/>
              <a:ext cx="1353266" cy="1771544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正方形/長方形 123">
              <a:extLst>
                <a:ext uri="{FF2B5EF4-FFF2-40B4-BE49-F238E27FC236}">
                  <a16:creationId xmlns:a16="http://schemas.microsoft.com/office/drawing/2014/main" id="{74D239D5-E6D2-B820-D6E3-A9215B4D1090}"/>
                </a:ext>
              </a:extLst>
            </p:cNvPr>
            <p:cNvSpPr/>
            <p:nvPr/>
          </p:nvSpPr>
          <p:spPr>
            <a:xfrm>
              <a:off x="959749" y="3818411"/>
              <a:ext cx="1353266" cy="1775969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正方形/長方形 124">
              <a:extLst>
                <a:ext uri="{FF2B5EF4-FFF2-40B4-BE49-F238E27FC236}">
                  <a16:creationId xmlns:a16="http://schemas.microsoft.com/office/drawing/2014/main" id="{13FA767C-5C76-370B-25B1-33823BCE4940}"/>
                </a:ext>
              </a:extLst>
            </p:cNvPr>
            <p:cNvSpPr/>
            <p:nvPr/>
          </p:nvSpPr>
          <p:spPr>
            <a:xfrm>
              <a:off x="2825408" y="3818412"/>
              <a:ext cx="1353266" cy="1775969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正方形/長方形 125">
              <a:extLst>
                <a:ext uri="{FF2B5EF4-FFF2-40B4-BE49-F238E27FC236}">
                  <a16:creationId xmlns:a16="http://schemas.microsoft.com/office/drawing/2014/main" id="{BDA52608-7D70-B6C8-9F18-C841F6E5A36C}"/>
                </a:ext>
              </a:extLst>
            </p:cNvPr>
            <p:cNvSpPr/>
            <p:nvPr/>
          </p:nvSpPr>
          <p:spPr>
            <a:xfrm>
              <a:off x="4697539" y="3820654"/>
              <a:ext cx="1353266" cy="1760321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正方形/長方形 126">
              <a:extLst>
                <a:ext uri="{FF2B5EF4-FFF2-40B4-BE49-F238E27FC236}">
                  <a16:creationId xmlns:a16="http://schemas.microsoft.com/office/drawing/2014/main" id="{48DA084F-0B24-EE9F-71B6-F20D35009474}"/>
                </a:ext>
              </a:extLst>
            </p:cNvPr>
            <p:cNvSpPr/>
            <p:nvPr/>
          </p:nvSpPr>
          <p:spPr>
            <a:xfrm>
              <a:off x="6563198" y="3818411"/>
              <a:ext cx="1353266" cy="1775970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正方形/長方形 127">
              <a:extLst>
                <a:ext uri="{FF2B5EF4-FFF2-40B4-BE49-F238E27FC236}">
                  <a16:creationId xmlns:a16="http://schemas.microsoft.com/office/drawing/2014/main" id="{8F2C1210-BE55-489A-1434-ECD0DF20289C}"/>
                </a:ext>
              </a:extLst>
            </p:cNvPr>
            <p:cNvSpPr/>
            <p:nvPr/>
          </p:nvSpPr>
          <p:spPr>
            <a:xfrm>
              <a:off x="6763157" y="3992879"/>
              <a:ext cx="957768" cy="1125871"/>
            </a:xfrm>
            <a:prstGeom prst="rect">
              <a:avLst/>
            </a:prstGeom>
            <a:solidFill>
              <a:srgbClr val="2C70FF">
                <a:alpha val="9804"/>
              </a:srgbClr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正方形/長方形 128">
              <a:extLst>
                <a:ext uri="{FF2B5EF4-FFF2-40B4-BE49-F238E27FC236}">
                  <a16:creationId xmlns:a16="http://schemas.microsoft.com/office/drawing/2014/main" id="{67976FAC-AF94-B262-289A-ADCBAE8BABA5}"/>
                </a:ext>
              </a:extLst>
            </p:cNvPr>
            <p:cNvSpPr/>
            <p:nvPr/>
          </p:nvSpPr>
          <p:spPr>
            <a:xfrm>
              <a:off x="4888816" y="3992880"/>
              <a:ext cx="957768" cy="1125871"/>
            </a:xfrm>
            <a:prstGeom prst="rect">
              <a:avLst/>
            </a:prstGeom>
            <a:solidFill>
              <a:srgbClr val="9C55C7">
                <a:alpha val="9804"/>
              </a:srgbClr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正方形/長方形 129">
              <a:extLst>
                <a:ext uri="{FF2B5EF4-FFF2-40B4-BE49-F238E27FC236}">
                  <a16:creationId xmlns:a16="http://schemas.microsoft.com/office/drawing/2014/main" id="{1EF3038C-02C7-BF97-0D92-0C9136C0B502}"/>
                </a:ext>
              </a:extLst>
            </p:cNvPr>
            <p:cNvSpPr/>
            <p:nvPr/>
          </p:nvSpPr>
          <p:spPr>
            <a:xfrm>
              <a:off x="1157498" y="3988789"/>
              <a:ext cx="957768" cy="1129963"/>
            </a:xfrm>
            <a:prstGeom prst="rect">
              <a:avLst/>
            </a:prstGeom>
            <a:solidFill>
              <a:srgbClr val="FF0000">
                <a:alpha val="9804"/>
              </a:srgbClr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正方形/長方形 130">
              <a:extLst>
                <a:ext uri="{FF2B5EF4-FFF2-40B4-BE49-F238E27FC236}">
                  <a16:creationId xmlns:a16="http://schemas.microsoft.com/office/drawing/2014/main" id="{0339A563-C21B-293E-5513-E3E918814680}"/>
                </a:ext>
              </a:extLst>
            </p:cNvPr>
            <p:cNvSpPr/>
            <p:nvPr/>
          </p:nvSpPr>
          <p:spPr>
            <a:xfrm>
              <a:off x="3023157" y="3988790"/>
              <a:ext cx="957768" cy="1129961"/>
            </a:xfrm>
            <a:prstGeom prst="rect">
              <a:avLst/>
            </a:prstGeom>
            <a:solidFill>
              <a:srgbClr val="DF3477">
                <a:alpha val="9804"/>
              </a:srgbClr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正方形/長方形 131">
              <a:extLst>
                <a:ext uri="{FF2B5EF4-FFF2-40B4-BE49-F238E27FC236}">
                  <a16:creationId xmlns:a16="http://schemas.microsoft.com/office/drawing/2014/main" id="{31B42CD9-01B7-0310-9884-1281CF29FC45}"/>
                </a:ext>
              </a:extLst>
            </p:cNvPr>
            <p:cNvSpPr/>
            <p:nvPr/>
          </p:nvSpPr>
          <p:spPr>
            <a:xfrm>
              <a:off x="1372733" y="4072978"/>
              <a:ext cx="527298" cy="86950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8F8F8">
                  <a:lumMod val="1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52A1E7EE-9E5E-F1D5-CA45-09A7DA5AEEA8}"/>
                </a:ext>
              </a:extLst>
            </p:cNvPr>
            <p:cNvSpPr/>
            <p:nvPr/>
          </p:nvSpPr>
          <p:spPr>
            <a:xfrm>
              <a:off x="6978392" y="4072978"/>
              <a:ext cx="527298" cy="869504"/>
            </a:xfrm>
            <a:prstGeom prst="rect">
              <a:avLst/>
            </a:prstGeom>
            <a:solidFill>
              <a:srgbClr val="0033A0">
                <a:lumMod val="60000"/>
                <a:lumOff val="40000"/>
              </a:srgbClr>
            </a:solidFill>
            <a:ln w="12700" cap="flat" cmpd="sng" algn="ctr">
              <a:solidFill>
                <a:srgbClr val="F8F8F8">
                  <a:lumMod val="1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正方形/長方形 133">
              <a:extLst>
                <a:ext uri="{FF2B5EF4-FFF2-40B4-BE49-F238E27FC236}">
                  <a16:creationId xmlns:a16="http://schemas.microsoft.com/office/drawing/2014/main" id="{AACC80D4-B7E3-010B-8552-AFB96C81889D}"/>
                </a:ext>
              </a:extLst>
            </p:cNvPr>
            <p:cNvSpPr/>
            <p:nvPr/>
          </p:nvSpPr>
          <p:spPr>
            <a:xfrm>
              <a:off x="6978392" y="1443480"/>
              <a:ext cx="527298" cy="869504"/>
            </a:xfrm>
            <a:prstGeom prst="rect">
              <a:avLst/>
            </a:prstGeom>
            <a:solidFill>
              <a:srgbClr val="0033A0">
                <a:lumMod val="60000"/>
                <a:lumOff val="40000"/>
              </a:srgbClr>
            </a:solidFill>
            <a:ln w="12700" cap="flat" cmpd="sng" algn="ctr">
              <a:solidFill>
                <a:srgbClr val="F8F8F8">
                  <a:lumMod val="1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正方形/長方形 134">
              <a:extLst>
                <a:ext uri="{FF2B5EF4-FFF2-40B4-BE49-F238E27FC236}">
                  <a16:creationId xmlns:a16="http://schemas.microsoft.com/office/drawing/2014/main" id="{895E92B5-61DD-0018-A774-B89FBAFFF9DA}"/>
                </a:ext>
              </a:extLst>
            </p:cNvPr>
            <p:cNvSpPr/>
            <p:nvPr/>
          </p:nvSpPr>
          <p:spPr>
            <a:xfrm>
              <a:off x="3234643" y="4072978"/>
              <a:ext cx="527298" cy="869504"/>
            </a:xfrm>
            <a:prstGeom prst="rect">
              <a:avLst/>
            </a:prstGeom>
            <a:solidFill>
              <a:srgbClr val="DF3477"/>
            </a:solidFill>
            <a:ln w="12700" cap="flat" cmpd="sng" algn="ctr">
              <a:solidFill>
                <a:srgbClr val="F8F8F8">
                  <a:lumMod val="1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正方形/長方形 135">
              <a:extLst>
                <a:ext uri="{FF2B5EF4-FFF2-40B4-BE49-F238E27FC236}">
                  <a16:creationId xmlns:a16="http://schemas.microsoft.com/office/drawing/2014/main" id="{C1A38A96-4691-C84C-2E77-1DE2765DE43A}"/>
                </a:ext>
              </a:extLst>
            </p:cNvPr>
            <p:cNvSpPr/>
            <p:nvPr/>
          </p:nvSpPr>
          <p:spPr>
            <a:xfrm>
              <a:off x="5108392" y="4072978"/>
              <a:ext cx="527298" cy="869504"/>
            </a:xfrm>
            <a:prstGeom prst="rect">
              <a:avLst/>
            </a:prstGeom>
            <a:solidFill>
              <a:srgbClr val="9B56C7"/>
            </a:solidFill>
            <a:ln w="12700" cap="flat" cmpd="sng" algn="ctr">
              <a:solidFill>
                <a:srgbClr val="F8F8F8">
                  <a:lumMod val="1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正方形/長方形 136">
              <a:extLst>
                <a:ext uri="{FF2B5EF4-FFF2-40B4-BE49-F238E27FC236}">
                  <a16:creationId xmlns:a16="http://schemas.microsoft.com/office/drawing/2014/main" id="{E2A26E4B-5A0F-E242-5FAC-793F15B9814F}"/>
                </a:ext>
              </a:extLst>
            </p:cNvPr>
            <p:cNvSpPr/>
            <p:nvPr/>
          </p:nvSpPr>
          <p:spPr>
            <a:xfrm>
              <a:off x="1361126" y="1443480"/>
              <a:ext cx="527298" cy="86950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8F8F8">
                  <a:lumMod val="1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右矢印 137">
              <a:extLst>
                <a:ext uri="{FF2B5EF4-FFF2-40B4-BE49-F238E27FC236}">
                  <a16:creationId xmlns:a16="http://schemas.microsoft.com/office/drawing/2014/main" id="{180CFBF0-C11D-50A7-3178-110654CDE5AA}"/>
                </a:ext>
              </a:extLst>
            </p:cNvPr>
            <p:cNvSpPr/>
            <p:nvPr/>
          </p:nvSpPr>
          <p:spPr>
            <a:xfrm>
              <a:off x="1888424" y="2999614"/>
              <a:ext cx="5297964" cy="609717"/>
            </a:xfrm>
            <a:prstGeom prst="rightArrow">
              <a:avLst>
                <a:gd name="adj1" fmla="val 50000"/>
                <a:gd name="adj2" fmla="val 102405"/>
              </a:avLst>
            </a:prstGeom>
            <a:solidFill>
              <a:srgbClr val="FFFFFF">
                <a:lumMod val="8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>
                  <a:ln>
                    <a:noFill/>
                  </a:ln>
                  <a:solidFill>
                    <a:srgbClr val="F8F8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Large ΔT cooling (without shield)</a:t>
              </a: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正方形/長方形 138">
              <a:extLst>
                <a:ext uri="{FF2B5EF4-FFF2-40B4-BE49-F238E27FC236}">
                  <a16:creationId xmlns:a16="http://schemas.microsoft.com/office/drawing/2014/main" id="{96AA2835-FBC8-2CC2-FF83-CFE148E226BD}"/>
                </a:ext>
              </a:extLst>
            </p:cNvPr>
            <p:cNvSpPr/>
            <p:nvPr/>
          </p:nvSpPr>
          <p:spPr>
            <a:xfrm>
              <a:off x="3238803" y="1449618"/>
              <a:ext cx="527298" cy="869504"/>
            </a:xfrm>
            <a:prstGeom prst="rect">
              <a:avLst/>
            </a:prstGeom>
            <a:gradFill flip="none" rotWithShape="1">
              <a:gsLst>
                <a:gs pos="67000">
                  <a:srgbClr val="D24AAA"/>
                </a:gs>
                <a:gs pos="0">
                  <a:srgbClr val="FF0000"/>
                </a:gs>
                <a:gs pos="100000">
                  <a:srgbClr val="0033A0">
                    <a:lumMod val="60000"/>
                    <a:lumOff val="40000"/>
                  </a:srgbClr>
                </a:gs>
              </a:gsLst>
              <a:lin ang="5400000" scaled="1"/>
              <a:tileRect/>
            </a:gradFill>
            <a:ln w="12700" cap="flat" cmpd="sng" algn="ctr">
              <a:solidFill>
                <a:srgbClr val="F8F8F8">
                  <a:lumMod val="1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正方形/長方形 139">
              <a:extLst>
                <a:ext uri="{FF2B5EF4-FFF2-40B4-BE49-F238E27FC236}">
                  <a16:creationId xmlns:a16="http://schemas.microsoft.com/office/drawing/2014/main" id="{3A5220D1-29CC-C136-E6E8-17BE40760625}"/>
                </a:ext>
              </a:extLst>
            </p:cNvPr>
            <p:cNvSpPr/>
            <p:nvPr/>
          </p:nvSpPr>
          <p:spPr>
            <a:xfrm>
              <a:off x="5108392" y="1443480"/>
              <a:ext cx="527298" cy="869504"/>
            </a:xfrm>
            <a:prstGeom prst="rect">
              <a:avLst/>
            </a:prstGeom>
            <a:gradFill flip="none" rotWithShape="1">
              <a:gsLst>
                <a:gs pos="33000">
                  <a:srgbClr val="D24AAA"/>
                </a:gs>
                <a:gs pos="0">
                  <a:srgbClr val="FF0000"/>
                </a:gs>
                <a:gs pos="100000">
                  <a:srgbClr val="0033A0">
                    <a:lumMod val="60000"/>
                    <a:lumOff val="40000"/>
                  </a:srgbClr>
                </a:gs>
              </a:gsLst>
              <a:lin ang="5400000" scaled="1"/>
              <a:tileRect/>
            </a:gradFill>
            <a:ln w="12700" cap="flat" cmpd="sng" algn="ctr">
              <a:solidFill>
                <a:srgbClr val="F8F8F8">
                  <a:lumMod val="1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稲妻 140">
              <a:extLst>
                <a:ext uri="{FF2B5EF4-FFF2-40B4-BE49-F238E27FC236}">
                  <a16:creationId xmlns:a16="http://schemas.microsoft.com/office/drawing/2014/main" id="{4D45608D-1CD2-26EB-E11E-027E8E693669}"/>
                </a:ext>
              </a:extLst>
            </p:cNvPr>
            <p:cNvSpPr/>
            <p:nvPr/>
          </p:nvSpPr>
          <p:spPr>
            <a:xfrm flipH="1">
              <a:off x="3663580" y="1846571"/>
              <a:ext cx="297900" cy="331595"/>
            </a:xfrm>
            <a:prstGeom prst="lightningBolt">
              <a:avLst/>
            </a:prstGeom>
            <a:solidFill>
              <a:srgbClr val="FFFF00"/>
            </a:solidFill>
            <a:ln w="3175" cap="flat" cmpd="sng" algn="ctr">
              <a:solidFill>
                <a:srgbClr val="0033A0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稲妻 141">
              <a:extLst>
                <a:ext uri="{FF2B5EF4-FFF2-40B4-BE49-F238E27FC236}">
                  <a16:creationId xmlns:a16="http://schemas.microsoft.com/office/drawing/2014/main" id="{43A3D4B5-2CD9-7308-DB1C-E0E91AE51EB7}"/>
                </a:ext>
              </a:extLst>
            </p:cNvPr>
            <p:cNvSpPr/>
            <p:nvPr/>
          </p:nvSpPr>
          <p:spPr>
            <a:xfrm flipH="1">
              <a:off x="5542111" y="1514414"/>
              <a:ext cx="297900" cy="331595"/>
            </a:xfrm>
            <a:prstGeom prst="lightningBolt">
              <a:avLst/>
            </a:prstGeom>
            <a:solidFill>
              <a:srgbClr val="FFFF00"/>
            </a:solidFill>
            <a:ln w="3175" cap="flat" cmpd="sng" algn="ctr">
              <a:solidFill>
                <a:srgbClr val="0033A0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209A7C85-3ED8-5EBB-65B7-D54AFDA16F6A}"/>
                </a:ext>
              </a:extLst>
            </p:cNvPr>
            <p:cNvCxnSpPr>
              <a:cxnSpLocks/>
            </p:cNvCxnSpPr>
            <p:nvPr/>
          </p:nvCxnSpPr>
          <p:spPr>
            <a:xfrm>
              <a:off x="2204720" y="3818411"/>
              <a:ext cx="0" cy="1462900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0BFB99A3-91CE-CCF9-2FC7-DE4C1B62900E}"/>
                </a:ext>
              </a:extLst>
            </p:cNvPr>
            <p:cNvCxnSpPr>
              <a:cxnSpLocks/>
            </p:cNvCxnSpPr>
            <p:nvPr/>
          </p:nvCxnSpPr>
          <p:spPr>
            <a:xfrm>
              <a:off x="4073293" y="3818411"/>
              <a:ext cx="0" cy="1462900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45" name="直線コネクタ 144">
              <a:extLst>
                <a:ext uri="{FF2B5EF4-FFF2-40B4-BE49-F238E27FC236}">
                  <a16:creationId xmlns:a16="http://schemas.microsoft.com/office/drawing/2014/main" id="{D0400FD8-0686-8B88-D77C-8BF8287AC2DE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3818411"/>
              <a:ext cx="0" cy="1462900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46" name="直線コネクタ 145">
              <a:extLst>
                <a:ext uri="{FF2B5EF4-FFF2-40B4-BE49-F238E27FC236}">
                  <a16:creationId xmlns:a16="http://schemas.microsoft.com/office/drawing/2014/main" id="{B96C8457-122A-78A5-9E32-054BC9863843}"/>
                </a:ext>
              </a:extLst>
            </p:cNvPr>
            <p:cNvCxnSpPr>
              <a:cxnSpLocks/>
            </p:cNvCxnSpPr>
            <p:nvPr/>
          </p:nvCxnSpPr>
          <p:spPr>
            <a:xfrm>
              <a:off x="7822161" y="3818411"/>
              <a:ext cx="0" cy="1462900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47" name="直線コネクタ 146">
              <a:extLst>
                <a:ext uri="{FF2B5EF4-FFF2-40B4-BE49-F238E27FC236}">
                  <a16:creationId xmlns:a16="http://schemas.microsoft.com/office/drawing/2014/main" id="{0C8524B1-2B5D-7341-2C03-376CE7DA42A2}"/>
                </a:ext>
              </a:extLst>
            </p:cNvPr>
            <p:cNvCxnSpPr>
              <a:cxnSpLocks/>
            </p:cNvCxnSpPr>
            <p:nvPr/>
          </p:nvCxnSpPr>
          <p:spPr>
            <a:xfrm>
              <a:off x="2204720" y="1211215"/>
              <a:ext cx="0" cy="1456270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4A6CB108-5E0F-4518-9A69-F058F13DD7D6}"/>
                </a:ext>
              </a:extLst>
            </p:cNvPr>
            <p:cNvCxnSpPr>
              <a:cxnSpLocks/>
            </p:cNvCxnSpPr>
            <p:nvPr/>
          </p:nvCxnSpPr>
          <p:spPr>
            <a:xfrm>
              <a:off x="4073293" y="1211215"/>
              <a:ext cx="0" cy="1456270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49" name="直線コネクタ 148">
              <a:extLst>
                <a:ext uri="{FF2B5EF4-FFF2-40B4-BE49-F238E27FC236}">
                  <a16:creationId xmlns:a16="http://schemas.microsoft.com/office/drawing/2014/main" id="{BB694C4E-0017-A539-05C3-D1EE86A71380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1211215"/>
              <a:ext cx="0" cy="1456270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50" name="直線コネクタ 149">
              <a:extLst>
                <a:ext uri="{FF2B5EF4-FFF2-40B4-BE49-F238E27FC236}">
                  <a16:creationId xmlns:a16="http://schemas.microsoft.com/office/drawing/2014/main" id="{B6D67186-7F49-FD1B-5217-C58CB893C16B}"/>
                </a:ext>
              </a:extLst>
            </p:cNvPr>
            <p:cNvCxnSpPr>
              <a:cxnSpLocks/>
            </p:cNvCxnSpPr>
            <p:nvPr/>
          </p:nvCxnSpPr>
          <p:spPr>
            <a:xfrm>
              <a:off x="7822161" y="1211215"/>
              <a:ext cx="0" cy="1456270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sp>
          <p:nvSpPr>
            <p:cNvPr id="151" name="雲形吹き出し 150">
              <a:extLst>
                <a:ext uri="{FF2B5EF4-FFF2-40B4-BE49-F238E27FC236}">
                  <a16:creationId xmlns:a16="http://schemas.microsoft.com/office/drawing/2014/main" id="{5175B535-230C-5886-1160-D00D58060EBA}"/>
                </a:ext>
              </a:extLst>
            </p:cNvPr>
            <p:cNvSpPr/>
            <p:nvPr/>
          </p:nvSpPr>
          <p:spPr>
            <a:xfrm flipH="1">
              <a:off x="3053912" y="2338180"/>
              <a:ext cx="945365" cy="509905"/>
            </a:xfrm>
            <a:prstGeom prst="cloudCallout">
              <a:avLst>
                <a:gd name="adj1" fmla="val -57373"/>
                <a:gd name="adj2" fmla="val 36274"/>
              </a:avLst>
            </a:prstGeom>
            <a:solidFill>
              <a:srgbClr val="0033A0">
                <a:lumMod val="20000"/>
                <a:lumOff val="80000"/>
              </a:srgbClr>
            </a:solidFill>
            <a:ln w="12700" cap="flat" cmpd="sng" algn="ctr">
              <a:solidFill>
                <a:srgbClr val="0033A0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雲形吹き出し 151">
              <a:extLst>
                <a:ext uri="{FF2B5EF4-FFF2-40B4-BE49-F238E27FC236}">
                  <a16:creationId xmlns:a16="http://schemas.microsoft.com/office/drawing/2014/main" id="{29A72226-BD46-D9B6-CE9C-41D1BB05CAE7}"/>
                </a:ext>
              </a:extLst>
            </p:cNvPr>
            <p:cNvSpPr/>
            <p:nvPr/>
          </p:nvSpPr>
          <p:spPr>
            <a:xfrm flipH="1">
              <a:off x="3053917" y="5216972"/>
              <a:ext cx="945365" cy="250701"/>
            </a:xfrm>
            <a:prstGeom prst="cloudCallout">
              <a:avLst>
                <a:gd name="adj1" fmla="val -56299"/>
                <a:gd name="adj2" fmla="val 30079"/>
              </a:avLst>
            </a:prstGeom>
            <a:solidFill>
              <a:srgbClr val="0033A0">
                <a:lumMod val="20000"/>
                <a:lumOff val="80000"/>
              </a:srgbClr>
            </a:solidFill>
            <a:ln w="12700" cap="flat" cmpd="sng" algn="ctr">
              <a:solidFill>
                <a:srgbClr val="0033A0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右矢印 152">
              <a:extLst>
                <a:ext uri="{FF2B5EF4-FFF2-40B4-BE49-F238E27FC236}">
                  <a16:creationId xmlns:a16="http://schemas.microsoft.com/office/drawing/2014/main" id="{DD2DC85C-0D74-1D68-4C4A-42A43E94E439}"/>
                </a:ext>
              </a:extLst>
            </p:cNvPr>
            <p:cNvSpPr/>
            <p:nvPr/>
          </p:nvSpPr>
          <p:spPr>
            <a:xfrm>
              <a:off x="1888424" y="5622604"/>
              <a:ext cx="5297964" cy="608138"/>
            </a:xfrm>
            <a:prstGeom prst="rightArrow">
              <a:avLst>
                <a:gd name="adj1" fmla="val 50000"/>
                <a:gd name="adj2" fmla="val 102405"/>
              </a:avLst>
            </a:prstGeom>
            <a:solidFill>
              <a:srgbClr val="FFFFFF">
                <a:lumMod val="8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>
                  <a:ln>
                    <a:noFill/>
                  </a:ln>
                  <a:solidFill>
                    <a:srgbClr val="F8F8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Small ΔT cooling (with shield)</a:t>
              </a: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雲形吹き出し 153">
              <a:extLst>
                <a:ext uri="{FF2B5EF4-FFF2-40B4-BE49-F238E27FC236}">
                  <a16:creationId xmlns:a16="http://schemas.microsoft.com/office/drawing/2014/main" id="{EFE90198-1C57-B9BC-7AFC-AE4B040C5B76}"/>
                </a:ext>
              </a:extLst>
            </p:cNvPr>
            <p:cNvSpPr/>
            <p:nvPr/>
          </p:nvSpPr>
          <p:spPr>
            <a:xfrm flipH="1">
              <a:off x="4927430" y="2332042"/>
              <a:ext cx="945365" cy="516043"/>
            </a:xfrm>
            <a:prstGeom prst="cloudCallout">
              <a:avLst>
                <a:gd name="adj1" fmla="val -57373"/>
                <a:gd name="adj2" fmla="val 36274"/>
              </a:avLst>
            </a:prstGeom>
            <a:solidFill>
              <a:srgbClr val="0033A0">
                <a:lumMod val="20000"/>
                <a:lumOff val="80000"/>
              </a:srgbClr>
            </a:solidFill>
            <a:ln w="12700" cap="flat" cmpd="sng" algn="ctr">
              <a:solidFill>
                <a:srgbClr val="0033A0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雲形吹き出し 154">
              <a:extLst>
                <a:ext uri="{FF2B5EF4-FFF2-40B4-BE49-F238E27FC236}">
                  <a16:creationId xmlns:a16="http://schemas.microsoft.com/office/drawing/2014/main" id="{098DD77D-71F7-772C-76FB-416194E31F01}"/>
                </a:ext>
              </a:extLst>
            </p:cNvPr>
            <p:cNvSpPr/>
            <p:nvPr/>
          </p:nvSpPr>
          <p:spPr>
            <a:xfrm flipH="1">
              <a:off x="4931858" y="5216972"/>
              <a:ext cx="945365" cy="250701"/>
            </a:xfrm>
            <a:prstGeom prst="cloudCallout">
              <a:avLst>
                <a:gd name="adj1" fmla="val -56299"/>
                <a:gd name="adj2" fmla="val 30079"/>
              </a:avLst>
            </a:prstGeom>
            <a:solidFill>
              <a:srgbClr val="0033A0">
                <a:lumMod val="20000"/>
                <a:lumOff val="80000"/>
              </a:srgbClr>
            </a:solidFill>
            <a:ln w="12700" cap="flat" cmpd="sng" algn="ctr">
              <a:solidFill>
                <a:srgbClr val="0033A0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56" name="直線コネクタ 155">
              <a:extLst>
                <a:ext uri="{FF2B5EF4-FFF2-40B4-BE49-F238E27FC236}">
                  <a16:creationId xmlns:a16="http://schemas.microsoft.com/office/drawing/2014/main" id="{AE601735-BA69-FB43-000F-315F9D389250}"/>
                </a:ext>
              </a:extLst>
            </p:cNvPr>
            <p:cNvCxnSpPr>
              <a:cxnSpLocks/>
            </p:cNvCxnSpPr>
            <p:nvPr/>
          </p:nvCxnSpPr>
          <p:spPr>
            <a:xfrm>
              <a:off x="2204720" y="1023158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157" name="直線コネクタ 156">
              <a:extLst>
                <a:ext uri="{FF2B5EF4-FFF2-40B4-BE49-F238E27FC236}">
                  <a16:creationId xmlns:a16="http://schemas.microsoft.com/office/drawing/2014/main" id="{1D8E4ECE-3CEA-F782-EB43-D415E0EC756F}"/>
                </a:ext>
              </a:extLst>
            </p:cNvPr>
            <p:cNvCxnSpPr>
              <a:cxnSpLocks/>
            </p:cNvCxnSpPr>
            <p:nvPr/>
          </p:nvCxnSpPr>
          <p:spPr>
            <a:xfrm>
              <a:off x="1159075" y="1023158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58" name="直線コネクタ 157">
              <a:extLst>
                <a:ext uri="{FF2B5EF4-FFF2-40B4-BE49-F238E27FC236}">
                  <a16:creationId xmlns:a16="http://schemas.microsoft.com/office/drawing/2014/main" id="{E306E16E-92CB-6D55-23A4-DBEE843EE261}"/>
                </a:ext>
              </a:extLst>
            </p:cNvPr>
            <p:cNvCxnSpPr>
              <a:cxnSpLocks/>
            </p:cNvCxnSpPr>
            <p:nvPr/>
          </p:nvCxnSpPr>
          <p:spPr>
            <a:xfrm>
              <a:off x="4073293" y="1023158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159" name="直線コネクタ 158">
              <a:extLst>
                <a:ext uri="{FF2B5EF4-FFF2-40B4-BE49-F238E27FC236}">
                  <a16:creationId xmlns:a16="http://schemas.microsoft.com/office/drawing/2014/main" id="{C1500D01-376E-0AE9-2FBC-0E937027ED1D}"/>
                </a:ext>
              </a:extLst>
            </p:cNvPr>
            <p:cNvCxnSpPr>
              <a:cxnSpLocks/>
            </p:cNvCxnSpPr>
            <p:nvPr/>
          </p:nvCxnSpPr>
          <p:spPr>
            <a:xfrm>
              <a:off x="3027648" y="1023158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60" name="直線コネクタ 159">
              <a:extLst>
                <a:ext uri="{FF2B5EF4-FFF2-40B4-BE49-F238E27FC236}">
                  <a16:creationId xmlns:a16="http://schemas.microsoft.com/office/drawing/2014/main" id="{EC98DF32-A163-D777-D449-1094E16535A2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1029786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FD3B8916-B68B-C726-8725-C55E1FAF4C52}"/>
                </a:ext>
              </a:extLst>
            </p:cNvPr>
            <p:cNvCxnSpPr>
              <a:cxnSpLocks/>
            </p:cNvCxnSpPr>
            <p:nvPr/>
          </p:nvCxnSpPr>
          <p:spPr>
            <a:xfrm>
              <a:off x="4897955" y="1029786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62" name="直線コネクタ 161">
              <a:extLst>
                <a:ext uri="{FF2B5EF4-FFF2-40B4-BE49-F238E27FC236}">
                  <a16:creationId xmlns:a16="http://schemas.microsoft.com/office/drawing/2014/main" id="{B88411AD-3C8D-A1C8-529D-3D68068FE0B2}"/>
                </a:ext>
              </a:extLst>
            </p:cNvPr>
            <p:cNvCxnSpPr>
              <a:cxnSpLocks/>
            </p:cNvCxnSpPr>
            <p:nvPr/>
          </p:nvCxnSpPr>
          <p:spPr>
            <a:xfrm>
              <a:off x="7822161" y="1023158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163" name="直線コネクタ 162">
              <a:extLst>
                <a:ext uri="{FF2B5EF4-FFF2-40B4-BE49-F238E27FC236}">
                  <a16:creationId xmlns:a16="http://schemas.microsoft.com/office/drawing/2014/main" id="{4DCEDD20-13EC-8095-AB61-E70F5123CFE5}"/>
                </a:ext>
              </a:extLst>
            </p:cNvPr>
            <p:cNvCxnSpPr>
              <a:cxnSpLocks/>
            </p:cNvCxnSpPr>
            <p:nvPr/>
          </p:nvCxnSpPr>
          <p:spPr>
            <a:xfrm>
              <a:off x="6776516" y="1023158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64" name="直線コネクタ 163">
              <a:extLst>
                <a:ext uri="{FF2B5EF4-FFF2-40B4-BE49-F238E27FC236}">
                  <a16:creationId xmlns:a16="http://schemas.microsoft.com/office/drawing/2014/main" id="{1D3F5F6A-35F1-A461-5B6D-2618ABC6EAFB}"/>
                </a:ext>
              </a:extLst>
            </p:cNvPr>
            <p:cNvCxnSpPr>
              <a:cxnSpLocks/>
            </p:cNvCxnSpPr>
            <p:nvPr/>
          </p:nvCxnSpPr>
          <p:spPr>
            <a:xfrm>
              <a:off x="2204720" y="3636982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165" name="直線コネクタ 164">
              <a:extLst>
                <a:ext uri="{FF2B5EF4-FFF2-40B4-BE49-F238E27FC236}">
                  <a16:creationId xmlns:a16="http://schemas.microsoft.com/office/drawing/2014/main" id="{DCB9E319-AF1B-57F9-F0D0-36A097783715}"/>
                </a:ext>
              </a:extLst>
            </p:cNvPr>
            <p:cNvCxnSpPr>
              <a:cxnSpLocks/>
            </p:cNvCxnSpPr>
            <p:nvPr/>
          </p:nvCxnSpPr>
          <p:spPr>
            <a:xfrm>
              <a:off x="1159075" y="3636982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66" name="直線コネクタ 165">
              <a:extLst>
                <a:ext uri="{FF2B5EF4-FFF2-40B4-BE49-F238E27FC236}">
                  <a16:creationId xmlns:a16="http://schemas.microsoft.com/office/drawing/2014/main" id="{51D87110-A991-DC99-CED0-ECF32B8166E5}"/>
                </a:ext>
              </a:extLst>
            </p:cNvPr>
            <p:cNvCxnSpPr>
              <a:cxnSpLocks/>
            </p:cNvCxnSpPr>
            <p:nvPr/>
          </p:nvCxnSpPr>
          <p:spPr>
            <a:xfrm>
              <a:off x="4073293" y="3636982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167" name="直線コネクタ 166">
              <a:extLst>
                <a:ext uri="{FF2B5EF4-FFF2-40B4-BE49-F238E27FC236}">
                  <a16:creationId xmlns:a16="http://schemas.microsoft.com/office/drawing/2014/main" id="{32B53263-7B14-1D96-F05B-666E25A8B575}"/>
                </a:ext>
              </a:extLst>
            </p:cNvPr>
            <p:cNvCxnSpPr>
              <a:cxnSpLocks/>
            </p:cNvCxnSpPr>
            <p:nvPr/>
          </p:nvCxnSpPr>
          <p:spPr>
            <a:xfrm>
              <a:off x="3027648" y="3636982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68" name="直線コネクタ 167">
              <a:extLst>
                <a:ext uri="{FF2B5EF4-FFF2-40B4-BE49-F238E27FC236}">
                  <a16:creationId xmlns:a16="http://schemas.microsoft.com/office/drawing/2014/main" id="{1ED1C77C-22BC-693D-0F4E-B13634BA3CCF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3643610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169" name="直線コネクタ 168">
              <a:extLst>
                <a:ext uri="{FF2B5EF4-FFF2-40B4-BE49-F238E27FC236}">
                  <a16:creationId xmlns:a16="http://schemas.microsoft.com/office/drawing/2014/main" id="{73AF65B2-374D-0500-1207-E12F18B54540}"/>
                </a:ext>
              </a:extLst>
            </p:cNvPr>
            <p:cNvCxnSpPr>
              <a:cxnSpLocks/>
            </p:cNvCxnSpPr>
            <p:nvPr/>
          </p:nvCxnSpPr>
          <p:spPr>
            <a:xfrm>
              <a:off x="4897955" y="3643610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70" name="直線コネクタ 169">
              <a:extLst>
                <a:ext uri="{FF2B5EF4-FFF2-40B4-BE49-F238E27FC236}">
                  <a16:creationId xmlns:a16="http://schemas.microsoft.com/office/drawing/2014/main" id="{D1F0733E-68B6-2948-E091-596713B85A99}"/>
                </a:ext>
              </a:extLst>
            </p:cNvPr>
            <p:cNvCxnSpPr>
              <a:cxnSpLocks/>
            </p:cNvCxnSpPr>
            <p:nvPr/>
          </p:nvCxnSpPr>
          <p:spPr>
            <a:xfrm>
              <a:off x="7822161" y="3636982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171" name="直線コネクタ 170">
              <a:extLst>
                <a:ext uri="{FF2B5EF4-FFF2-40B4-BE49-F238E27FC236}">
                  <a16:creationId xmlns:a16="http://schemas.microsoft.com/office/drawing/2014/main" id="{21687D67-23A5-F35A-5539-E99CA6DA2CD6}"/>
                </a:ext>
              </a:extLst>
            </p:cNvPr>
            <p:cNvCxnSpPr>
              <a:cxnSpLocks/>
            </p:cNvCxnSpPr>
            <p:nvPr/>
          </p:nvCxnSpPr>
          <p:spPr>
            <a:xfrm>
              <a:off x="6776516" y="3636982"/>
              <a:ext cx="0" cy="181429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</p:grp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EA402393-C53F-514D-452C-F8A7E6CD9BB1}"/>
              </a:ext>
            </a:extLst>
          </p:cNvPr>
          <p:cNvSpPr txBox="1"/>
          <p:nvPr/>
        </p:nvSpPr>
        <p:spPr>
          <a:xfrm>
            <a:off x="7180392" y="5037633"/>
            <a:ext cx="4228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1D50A1"/>
                </a:solidFill>
              </a:rPr>
              <a:t>Small ΔT cooling is essential for bilayer structure cavities.</a:t>
            </a:r>
          </a:p>
          <a:p>
            <a:pPr marL="285750" indent="-285750">
              <a:buFont typeface="システムフォント（レギュラー）"/>
              <a:buChar char="→"/>
            </a:pPr>
            <a:r>
              <a:rPr kumimoji="1" lang="en-US" altLang="ja-JP" b="1" dirty="0">
                <a:solidFill>
                  <a:srgbClr val="1D50A1"/>
                </a:solidFill>
                <a:sym typeface="Wingdings" pitchFamily="2" charset="2"/>
              </a:rPr>
              <a:t>A simple “shield” is effective for vertical cryostat measurement.</a:t>
            </a:r>
            <a:endParaRPr kumimoji="1" lang="ja-JP" altLang="en-US" b="1">
              <a:solidFill>
                <a:srgbClr val="1D50A1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AAD15BE-BCDB-E875-439B-0725F4B60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799" y="1223883"/>
            <a:ext cx="4583380" cy="38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20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2628A8-B501-9102-2AB8-3C9AB426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0" y="321471"/>
            <a:ext cx="8640762" cy="1008062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Transportation, measurement cross checks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C3283F-6419-8344-AF10-C871A78984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040FEB-D9E4-148B-BD86-B88ACE38CA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Recent Results of Nb/Cu Coated Cavities under KEK/CERN Collaboration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437467D-D277-4A45-DCFD-C00A6E8D2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4CC26F73-69C1-DFCF-8C50-F6D0CDA84658}"/>
              </a:ext>
            </a:extLst>
          </p:cNvPr>
          <p:cNvSpPr txBox="1">
            <a:spLocks/>
          </p:cNvSpPr>
          <p:nvPr/>
        </p:nvSpPr>
        <p:spPr>
          <a:xfrm>
            <a:off x="334963" y="990905"/>
            <a:ext cx="4026298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100" b="1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2pPr>
            <a:lvl3pPr marL="715963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7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3pPr>
            <a:lvl4pPr marL="1438275" indent="-361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4pPr>
            <a:lvl5pPr marL="1793875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C1, C1b and C3b</a:t>
            </a:r>
          </a:p>
          <a:p>
            <a:pPr lvl="1"/>
            <a:r>
              <a:rPr lang="en-US" altLang="ja-JP" dirty="0"/>
              <a:t>Nb coating at CERN</a:t>
            </a:r>
          </a:p>
          <a:p>
            <a:pPr lvl="1"/>
            <a:r>
              <a:rPr lang="en-US" altLang="ja-JP" dirty="0"/>
              <a:t>First RF test at KEK</a:t>
            </a:r>
          </a:p>
          <a:p>
            <a:pPr lvl="1"/>
            <a:r>
              <a:rPr lang="en-US" altLang="ja-JP" dirty="0"/>
              <a:t>Second RF test at CERN</a:t>
            </a:r>
          </a:p>
          <a:p>
            <a:pPr marL="0" lvl="1" indent="0">
              <a:buNone/>
            </a:pPr>
            <a:endParaRPr lang="en-US" altLang="ja-JP" dirty="0"/>
          </a:p>
          <a:p>
            <a:pPr lvl="1">
              <a:buFont typeface="Wingdings" pitchFamily="2" charset="2"/>
              <a:buChar char="à"/>
            </a:pPr>
            <a:r>
              <a:rPr lang="en-US" altLang="ja-JP" dirty="0">
                <a:sym typeface="Wingdings" pitchFamily="2" charset="2"/>
              </a:rPr>
              <a:t>No degradation after long-distance transportation</a:t>
            </a:r>
          </a:p>
          <a:p>
            <a:pPr lvl="1">
              <a:buFont typeface="Wingdings" pitchFamily="2" charset="2"/>
              <a:buChar char="à"/>
            </a:pPr>
            <a:r>
              <a:rPr lang="en-US" altLang="ja-JP" dirty="0">
                <a:sym typeface="Wingdings" pitchFamily="2" charset="2"/>
              </a:rPr>
              <a:t>Consistent measurement results</a:t>
            </a:r>
            <a:endParaRPr lang="en-US" altLang="ja-JP" dirty="0"/>
          </a:p>
          <a:p>
            <a:pPr lvl="1"/>
            <a:endParaRPr lang="en-US" altLang="ja-JP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3B8AA22-32F4-2F9F-E203-054452F8E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3732745"/>
            <a:ext cx="3462397" cy="259979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9658892-97D9-4650-2C8B-B4515730D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837" y="1845470"/>
            <a:ext cx="7442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48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FE0337-3EA8-8D77-47E7-FF87DE29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62" y="317866"/>
            <a:ext cx="8640762" cy="1008062"/>
          </a:xfrm>
        </p:spPr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721FF0-CF3A-EE33-A724-BA9F629FC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62" y="1031631"/>
            <a:ext cx="11706093" cy="5405089"/>
          </a:xfrm>
        </p:spPr>
        <p:txBody>
          <a:bodyPr>
            <a:normAutofit/>
          </a:bodyPr>
          <a:lstStyle/>
          <a:p>
            <a:pPr lvl="1"/>
            <a:r>
              <a:rPr kumimoji="1" lang="en-US" altLang="ja-JP" sz="1600" dirty="0"/>
              <a:t>CERN and KEK started a collaboration to explore </a:t>
            </a:r>
            <a:r>
              <a:rPr lang="en-US" altLang="ja-JP" sz="1600" b="1" dirty="0"/>
              <a:t>hydroforming </a:t>
            </a:r>
            <a:r>
              <a:rPr kumimoji="1" lang="en-US" altLang="ja-JP" sz="1600" dirty="0"/>
              <a:t>as a possibl</a:t>
            </a:r>
            <a:r>
              <a:rPr lang="en-US" altLang="ja-JP" sz="1600" dirty="0"/>
              <a:t>e substrate manufacturing method for</a:t>
            </a:r>
            <a:r>
              <a:rPr kumimoji="1" lang="en-US" altLang="ja-JP" sz="1600" dirty="0"/>
              <a:t> Nb/Cu thin film cavities</a:t>
            </a:r>
          </a:p>
          <a:p>
            <a:pPr lvl="1"/>
            <a:r>
              <a:rPr lang="en-US" altLang="ja-JP" sz="1600" dirty="0"/>
              <a:t>The cavities can be </a:t>
            </a:r>
            <a:r>
              <a:rPr lang="en-US" altLang="ja-JP" sz="1600" b="1" dirty="0"/>
              <a:t>fully-seamless</a:t>
            </a:r>
            <a:r>
              <a:rPr lang="en-US" altLang="ja-JP" sz="1600" dirty="0"/>
              <a:t>: no welding seams on equator, iris and beam-tube.</a:t>
            </a:r>
          </a:p>
          <a:p>
            <a:pPr lvl="1"/>
            <a:r>
              <a:rPr lang="en-US" altLang="ja-JP" sz="1600" dirty="0"/>
              <a:t>Single-cell 1.3 GHz cavities were successfully produced, and RF performances measured both at CERN and KEK.</a:t>
            </a:r>
          </a:p>
          <a:p>
            <a:pPr lvl="1"/>
            <a:r>
              <a:rPr lang="en-US" altLang="ja-JP" sz="1600" dirty="0"/>
              <a:t>In low-field (~1 MV/m), the quality factor is comparable to standard bulk Nb cavities: </a:t>
            </a:r>
          </a:p>
          <a:p>
            <a:pPr lvl="1"/>
            <a:r>
              <a:rPr kumimoji="1" lang="en-US" altLang="ja-JP" sz="1600" dirty="0"/>
              <a:t>At </a:t>
            </a:r>
            <a:r>
              <a:rPr lang="en-US" altLang="ja-JP" sz="1600" dirty="0"/>
              <a:t>mid</a:t>
            </a:r>
            <a:r>
              <a:rPr kumimoji="1" lang="en-US" altLang="ja-JP" sz="1600" dirty="0"/>
              <a:t>-field (~10 MV/m), most cavities had </a:t>
            </a:r>
            <a:r>
              <a:rPr kumimoji="1" lang="en-US" altLang="ja-JP" sz="1600" b="1" dirty="0"/>
              <a:t>Q-drop</a:t>
            </a:r>
            <a:r>
              <a:rPr kumimoji="1" lang="en-US" altLang="ja-JP" sz="1600" dirty="0"/>
              <a:t> below 1</a:t>
            </a:r>
            <a:r>
              <a:rPr lang="en-US" altLang="ja-JP" sz="1600" dirty="0"/>
              <a:t>×10</a:t>
            </a:r>
            <a:r>
              <a:rPr lang="en-US" altLang="ja-JP" sz="1600" baseline="30000" dirty="0"/>
              <a:t>10</a:t>
            </a:r>
            <a:r>
              <a:rPr lang="en-US" altLang="ja-JP" sz="1600" dirty="0"/>
              <a:t>. </a:t>
            </a:r>
          </a:p>
          <a:p>
            <a:pPr lvl="1"/>
            <a:r>
              <a:rPr lang="en-US" altLang="ja-JP" sz="1600" dirty="0"/>
              <a:t>The reason for Q drops are localized defects (same as in previous experience with other manufacturing methods)</a:t>
            </a:r>
          </a:p>
          <a:p>
            <a:pPr lvl="1"/>
            <a:r>
              <a:rPr lang="en-US" altLang="ja-JP" sz="1600" dirty="0"/>
              <a:t>However, </a:t>
            </a:r>
            <a:r>
              <a:rPr lang="en-US" altLang="ja-JP" sz="1600" b="1" dirty="0"/>
              <a:t>one cavity maintained Q</a:t>
            </a:r>
            <a:r>
              <a:rPr lang="en-US" altLang="ja-JP" sz="1600" b="1" baseline="-25000" dirty="0"/>
              <a:t>0</a:t>
            </a:r>
            <a:r>
              <a:rPr lang="en-US" altLang="ja-JP" sz="1600" b="1" dirty="0"/>
              <a:t> &gt; 1×10</a:t>
            </a:r>
            <a:r>
              <a:rPr lang="en-US" altLang="ja-JP" sz="1600" b="1" baseline="30000" dirty="0"/>
              <a:t>10</a:t>
            </a:r>
            <a:r>
              <a:rPr lang="en-US" altLang="ja-JP" sz="1600" b="1" dirty="0"/>
              <a:t> up to 17.5 MV/m</a:t>
            </a:r>
            <a:r>
              <a:rPr lang="en-US" altLang="ja-JP" sz="1600" dirty="0"/>
              <a:t>.</a:t>
            </a:r>
          </a:p>
          <a:p>
            <a:pPr lvl="1"/>
            <a:r>
              <a:rPr lang="en-US" altLang="ja-JP" sz="1600" dirty="0"/>
              <a:t>The surface roughness is degraded by the hydroforming process due to the huge plastic deformations. The well known </a:t>
            </a:r>
            <a:r>
              <a:rPr lang="en-US" altLang="ja-JP" sz="1600" b="1" dirty="0"/>
              <a:t>orange-peel </a:t>
            </a:r>
            <a:r>
              <a:rPr lang="en-US" altLang="ja-JP" sz="1600" dirty="0"/>
              <a:t>was maintained even after electropolishing and niobium coating. </a:t>
            </a:r>
          </a:p>
          <a:p>
            <a:pPr lvl="1"/>
            <a:r>
              <a:rPr lang="en-US" altLang="ja-JP" sz="1600" dirty="0"/>
              <a:t>However, this </a:t>
            </a:r>
            <a:r>
              <a:rPr lang="en-US" altLang="ja-JP" sz="1600" b="1" dirty="0"/>
              <a:t>has been observed also in the best performing cavity</a:t>
            </a:r>
            <a:r>
              <a:rPr lang="en-US" altLang="ja-JP" sz="1600" dirty="0"/>
              <a:t>, so its effect on RF performance is unclear.</a:t>
            </a:r>
          </a:p>
          <a:p>
            <a:pPr lvl="1"/>
            <a:r>
              <a:rPr lang="en-US" altLang="ja-JP" sz="1600" b="1" dirty="0"/>
              <a:t>The T-dependent Rs is constant or slightly decreases with field</a:t>
            </a:r>
            <a:r>
              <a:rPr lang="en-US" altLang="ja-JP" sz="1600" dirty="0"/>
              <a:t>, the </a:t>
            </a:r>
            <a:r>
              <a:rPr lang="en-US" altLang="ja-JP" sz="1600" b="1" dirty="0"/>
              <a:t>Q slope comes from the residual</a:t>
            </a:r>
            <a:r>
              <a:rPr lang="en-US" altLang="ja-JP" sz="1600" dirty="0"/>
              <a:t> </a:t>
            </a:r>
            <a:r>
              <a:rPr lang="en-US" altLang="ja-JP" sz="1600" b="1" dirty="0"/>
              <a:t>resistance</a:t>
            </a:r>
            <a:endParaRPr lang="en-US" altLang="ja-JP" sz="1600" dirty="0"/>
          </a:p>
          <a:p>
            <a:pPr lvl="1"/>
            <a:r>
              <a:rPr lang="en-US" altLang="ja-JP" sz="1600" dirty="0"/>
              <a:t>An important source of residual resistance is magnetic flux trapping caused by </a:t>
            </a:r>
            <a:r>
              <a:rPr lang="en-US" altLang="ja-JP" sz="1600" b="1" dirty="0"/>
              <a:t>thermoelectric current</a:t>
            </a:r>
          </a:p>
          <a:p>
            <a:pPr lvl="1"/>
            <a:r>
              <a:rPr lang="en-US" altLang="ja-JP" sz="1600" dirty="0"/>
              <a:t>In the measurements using a vertical cryostat, this effect can be eliminated by covering the cavity to ensure that cold helium gas does not blow onto only a part of the cavity, and by cooling it slowly.</a:t>
            </a:r>
          </a:p>
          <a:p>
            <a:pPr lvl="1"/>
            <a:r>
              <a:rPr lang="en-US" altLang="ja-JP" sz="1600" dirty="0"/>
              <a:t>The </a:t>
            </a:r>
            <a:r>
              <a:rPr lang="en-US" altLang="ja-JP" sz="1600" b="1" dirty="0"/>
              <a:t>measurement results from CERN and KEK on the same cavities were consistent</a:t>
            </a:r>
            <a:r>
              <a:rPr lang="en-US" altLang="ja-JP" sz="1600" dirty="0"/>
              <a:t>.</a:t>
            </a:r>
            <a:r>
              <a:rPr lang="en-US" altLang="ja-JP" sz="1600" b="1" dirty="0"/>
              <a:t> </a:t>
            </a:r>
            <a:r>
              <a:rPr lang="en-US" altLang="ja-JP" sz="1600" dirty="0"/>
              <a:t>Long-distance transport had no effect on the cavity performance.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FE8D4D-1C72-D826-1A75-4BD2DBD1F3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dirty="0"/>
              <a:t>11 June 2026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29C566-F7D1-70A1-5610-B43C3D607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Recent Results of Nb/Cu Coated Cavities under KEK/CERN Collaboration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EA0750-71B6-B9A5-5C58-CAC3F721C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0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3AA410-F16C-708C-5492-1017ADAB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KEK/CERN Collaboration on hydroforming for Nb/Cu cavities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CF76B6-6D47-9713-2E04-12F2FA257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3" y="2100667"/>
            <a:ext cx="5834674" cy="4208057"/>
          </a:xfrm>
        </p:spPr>
        <p:txBody>
          <a:bodyPr/>
          <a:lstStyle/>
          <a:p>
            <a:pPr lvl="1"/>
            <a:r>
              <a:rPr lang="en-US" altLang="ja-JP" dirty="0">
                <a:solidFill>
                  <a:schemeClr val="tx1"/>
                </a:solidFill>
              </a:rPr>
              <a:t>Nb/Cu development since the time of LEP, LHC etc.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Copper tube hydroforming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lvl="1"/>
            <a:r>
              <a:rPr kumimoji="1" lang="en-US" altLang="ja-JP" dirty="0">
                <a:solidFill>
                  <a:schemeClr val="tx1"/>
                </a:solidFill>
              </a:rPr>
              <a:t>R&amp;D for </a:t>
            </a:r>
            <a:r>
              <a:rPr lang="en-US" altLang="ja-JP" dirty="0">
                <a:solidFill>
                  <a:schemeClr val="tx1"/>
                </a:solidFill>
              </a:rPr>
              <a:t>FCC on </a:t>
            </a:r>
            <a:r>
              <a:rPr kumimoji="1" lang="en-US" altLang="ja-JP" dirty="0" err="1">
                <a:solidFill>
                  <a:schemeClr val="tx1"/>
                </a:solidFill>
              </a:rPr>
              <a:t>H</a:t>
            </a:r>
            <a:r>
              <a:rPr lang="en-US" altLang="ja-JP" dirty="0" err="1">
                <a:solidFill>
                  <a:schemeClr val="tx1"/>
                </a:solidFill>
              </a:rPr>
              <a:t>iPIMS</a:t>
            </a:r>
            <a:r>
              <a:rPr lang="en-US" altLang="ja-JP" dirty="0">
                <a:solidFill>
                  <a:schemeClr val="tx1"/>
                </a:solidFill>
              </a:rPr>
              <a:t> Nb coatings 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1FE6D4D-8FA8-8CD0-A077-E7446F9C1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0667"/>
            <a:ext cx="5684836" cy="4208058"/>
          </a:xfrm>
        </p:spPr>
        <p:txBody>
          <a:bodyPr/>
          <a:lstStyle/>
          <a:p>
            <a:pPr lvl="1"/>
            <a:r>
              <a:rPr kumimoji="1" lang="en-US" altLang="ja-JP" dirty="0">
                <a:solidFill>
                  <a:schemeClr val="tx1"/>
                </a:solidFill>
              </a:rPr>
              <a:t>Bulk Nb cavity development from TRISTAN</a:t>
            </a:r>
          </a:p>
          <a:p>
            <a:pPr lvl="1"/>
            <a:r>
              <a:rPr kumimoji="1" lang="en-US" altLang="ja-JP" dirty="0">
                <a:solidFill>
                  <a:schemeClr val="tx1"/>
                </a:solidFill>
              </a:rPr>
              <a:t>1.3 GHz processing facility</a:t>
            </a:r>
          </a:p>
          <a:p>
            <a:pPr lvl="1"/>
            <a:r>
              <a:rPr kumimoji="1" lang="en-US" altLang="ja-JP" dirty="0">
                <a:solidFill>
                  <a:schemeClr val="tx1"/>
                </a:solidFill>
              </a:rPr>
              <a:t>Bulk Nb hydroforming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ILC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9A7D071-7B8A-969D-C600-84D313BA4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006DE6D-36AF-5E55-AE8D-DA24CC128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Recent Results of Nb/Cu Coated Cavities under KEK/CERN Collaboration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3961A38-3F41-6D68-2AAE-69E45DC0E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2</a:t>
            </a:fld>
            <a:endParaRPr lang="en-US" dirty="0"/>
          </a:p>
        </p:txBody>
      </p:sp>
      <p:pic>
        <p:nvPicPr>
          <p:cNvPr id="8" name="図 7" descr="CIMG3583.JPG">
            <a:extLst>
              <a:ext uri="{FF2B5EF4-FFF2-40B4-BE49-F238E27FC236}">
                <a16:creationId xmlns:a16="http://schemas.microsoft.com/office/drawing/2014/main" id="{6B1A722B-E9A2-FDD9-2A60-12380B048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7102" y="3796748"/>
            <a:ext cx="4432469" cy="2139264"/>
          </a:xfrm>
          <a:prstGeom prst="rect">
            <a:avLst/>
          </a:prstGeom>
        </p:spPr>
      </p:pic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7FE2E2E1-3B58-668E-CFB2-D51DF19A2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791" y="1331677"/>
            <a:ext cx="1235021" cy="70572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4DEB0C2-0520-FA90-5EBB-1D1ACEB3C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1268413"/>
            <a:ext cx="835970" cy="832255"/>
          </a:xfrm>
          <a:prstGeom prst="rect">
            <a:avLst/>
          </a:prstGeom>
        </p:spPr>
      </p:pic>
      <p:pic>
        <p:nvPicPr>
          <p:cNvPr id="12" name="図 11" descr="人, 屋内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40585400-3018-059A-0125-76F8B0DBE0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35" t="18260" r="21835" b="25490"/>
          <a:stretch/>
        </p:blipFill>
        <p:spPr>
          <a:xfrm>
            <a:off x="2782687" y="3796748"/>
            <a:ext cx="3157147" cy="236786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EE1BC87-BE0C-7063-C79B-0170EC344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91" y="3365104"/>
            <a:ext cx="2099630" cy="279950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AA0D784-7E10-0398-0AFF-FDF97AC0DF5A}"/>
              </a:ext>
            </a:extLst>
          </p:cNvPr>
          <p:cNvSpPr txBox="1"/>
          <p:nvPr/>
        </p:nvSpPr>
        <p:spPr>
          <a:xfrm>
            <a:off x="1473201" y="1422930"/>
            <a:ext cx="1591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4078C5"/>
                </a:solidFill>
              </a:rPr>
              <a:t>CERN</a:t>
            </a:r>
            <a:endParaRPr kumimoji="1" lang="ja-JP" altLang="en-US" sz="2800" b="1">
              <a:solidFill>
                <a:srgbClr val="4078C5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C7F4912-A79B-F898-3665-C951860C6F87}"/>
              </a:ext>
            </a:extLst>
          </p:cNvPr>
          <p:cNvSpPr txBox="1"/>
          <p:nvPr/>
        </p:nvSpPr>
        <p:spPr>
          <a:xfrm>
            <a:off x="7769459" y="1422930"/>
            <a:ext cx="1591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1D50A1"/>
                </a:solidFill>
              </a:rPr>
              <a:t>KEK</a:t>
            </a:r>
            <a:endParaRPr kumimoji="1" lang="ja-JP" altLang="en-US" sz="2800" b="1">
              <a:solidFill>
                <a:srgbClr val="1D50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FBA74B1-AAC2-FD0D-6E3D-D7415F49451A}"/>
              </a:ext>
            </a:extLst>
          </p:cNvPr>
          <p:cNvSpPr/>
          <p:nvPr/>
        </p:nvSpPr>
        <p:spPr>
          <a:xfrm>
            <a:off x="1618061" y="1784030"/>
            <a:ext cx="9904811" cy="1509398"/>
          </a:xfrm>
          <a:prstGeom prst="rect">
            <a:avLst/>
          </a:prstGeom>
          <a:gradFill flip="none" rotWithShape="1">
            <a:gsLst>
              <a:gs pos="0">
                <a:srgbClr val="BDCAF1"/>
              </a:gs>
              <a:gs pos="87000">
                <a:srgbClr val="F4F7FD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979D0E6-C8B4-94C8-D9B7-C82B40CC76BE}"/>
              </a:ext>
            </a:extLst>
          </p:cNvPr>
          <p:cNvSpPr/>
          <p:nvPr/>
        </p:nvSpPr>
        <p:spPr>
          <a:xfrm>
            <a:off x="1531724" y="4261776"/>
            <a:ext cx="9904811" cy="1509398"/>
          </a:xfrm>
          <a:prstGeom prst="rect">
            <a:avLst/>
          </a:prstGeom>
          <a:gradFill flip="none" rotWithShape="1">
            <a:gsLst>
              <a:gs pos="0">
                <a:srgbClr val="BDCAF1"/>
              </a:gs>
              <a:gs pos="87000">
                <a:srgbClr val="F4F7FD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87E63F2F-83ED-182F-D20C-E727D55459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75" r="21875"/>
          <a:stretch>
            <a:fillRect/>
          </a:stretch>
        </p:blipFill>
        <p:spPr>
          <a:xfrm>
            <a:off x="10168086" y="1468783"/>
            <a:ext cx="1597023" cy="2129364"/>
          </a:xfrm>
          <a:prstGeom prst="rect">
            <a:avLst/>
          </a:prstGeom>
        </p:spPr>
      </p:pic>
      <p:pic>
        <p:nvPicPr>
          <p:cNvPr id="21" name="Image 16">
            <a:extLst>
              <a:ext uri="{FF2B5EF4-FFF2-40B4-BE49-F238E27FC236}">
                <a16:creationId xmlns:a16="http://schemas.microsoft.com/office/drawing/2014/main" id="{54336932-C194-E5E0-7A27-1E5950B36B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00" b="12500"/>
          <a:stretch>
            <a:fillRect/>
          </a:stretch>
        </p:blipFill>
        <p:spPr>
          <a:xfrm>
            <a:off x="8123935" y="1468783"/>
            <a:ext cx="1597023" cy="212936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6D03925-121D-76C1-6A8D-FCAC4B720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25" y="282697"/>
            <a:ext cx="8640762" cy="100806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1.3 GHz copper cavity fabrication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EEB13E-C6A2-7604-9771-104442AF3B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48A6D65-E928-4C58-9E3E-C65D6863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Recent Results of Nb/Cu Coated Cavities under KEK/CERN Collaboration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C701B1-80BD-1BB8-1A15-E7608E4C0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3</a:t>
            </a:fld>
            <a:endParaRPr lang="en-US" dirty="0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C7296E27-3136-BE3D-15DB-407D8420E9DC}"/>
              </a:ext>
            </a:extLst>
          </p:cNvPr>
          <p:cNvGrpSpPr/>
          <p:nvPr/>
        </p:nvGrpSpPr>
        <p:grpSpPr>
          <a:xfrm>
            <a:off x="1772410" y="1519624"/>
            <a:ext cx="2076394" cy="2027681"/>
            <a:chOff x="4874404" y="1965118"/>
            <a:chExt cx="4238639" cy="4139199"/>
          </a:xfrm>
        </p:grpSpPr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66CD4EB-BA41-7B81-B001-DB97D9AC06CA}"/>
                </a:ext>
              </a:extLst>
            </p:cNvPr>
            <p:cNvGrpSpPr/>
            <p:nvPr/>
          </p:nvGrpSpPr>
          <p:grpSpPr>
            <a:xfrm>
              <a:off x="7505026" y="1965118"/>
              <a:ext cx="1468529" cy="2174119"/>
              <a:chOff x="7066710" y="1259776"/>
              <a:chExt cx="1702152" cy="2608238"/>
            </a:xfrm>
          </p:grpSpPr>
          <p:pic>
            <p:nvPicPr>
              <p:cNvPr id="18" name="Picture 10">
                <a:extLst>
                  <a:ext uri="{FF2B5EF4-FFF2-40B4-BE49-F238E27FC236}">
                    <a16:creationId xmlns:a16="http://schemas.microsoft.com/office/drawing/2014/main" id="{A177CC28-E0C4-4109-6EEC-15DC99C7D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6240287" y="2133098"/>
                <a:ext cx="2561339" cy="908493"/>
              </a:xfrm>
              <a:prstGeom prst="rect">
                <a:avLst/>
              </a:prstGeom>
            </p:spPr>
          </p:pic>
          <p:pic>
            <p:nvPicPr>
              <p:cNvPr id="19" name="Picture 11">
                <a:extLst>
                  <a:ext uri="{FF2B5EF4-FFF2-40B4-BE49-F238E27FC236}">
                    <a16:creationId xmlns:a16="http://schemas.microsoft.com/office/drawing/2014/main" id="{E97ABE4A-D900-D7C1-B86F-9F5163D9E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90171" y="1259776"/>
                <a:ext cx="878691" cy="1932175"/>
              </a:xfrm>
              <a:prstGeom prst="rect">
                <a:avLst/>
              </a:prstGeom>
            </p:spPr>
          </p:pic>
        </p:grpSp>
        <p:grpSp>
          <p:nvGrpSpPr>
            <p:cNvPr id="10" name="Group 12">
              <a:extLst>
                <a:ext uri="{FF2B5EF4-FFF2-40B4-BE49-F238E27FC236}">
                  <a16:creationId xmlns:a16="http://schemas.microsoft.com/office/drawing/2014/main" id="{B6421740-5EE3-3F77-F27F-116EFAA8AE4A}"/>
                </a:ext>
              </a:extLst>
            </p:cNvPr>
            <p:cNvGrpSpPr/>
            <p:nvPr/>
          </p:nvGrpSpPr>
          <p:grpSpPr>
            <a:xfrm>
              <a:off x="5010578" y="2024005"/>
              <a:ext cx="1920315" cy="2063852"/>
              <a:chOff x="4763006" y="1343038"/>
              <a:chExt cx="2225811" cy="2475953"/>
            </a:xfrm>
          </p:grpSpPr>
          <p:pic>
            <p:nvPicPr>
              <p:cNvPr id="16" name="Picture 13">
                <a:extLst>
                  <a:ext uri="{FF2B5EF4-FFF2-40B4-BE49-F238E27FC236}">
                    <a16:creationId xmlns:a16="http://schemas.microsoft.com/office/drawing/2014/main" id="{2EDF8B15-9CB5-43AF-35C9-06558C6820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3911"/>
              <a:stretch/>
            </p:blipFill>
            <p:spPr>
              <a:xfrm rot="16200000">
                <a:off x="4133427" y="1972617"/>
                <a:ext cx="2475953" cy="1216796"/>
              </a:xfrm>
              <a:prstGeom prst="rect">
                <a:avLst/>
              </a:prstGeom>
            </p:spPr>
          </p:pic>
          <p:pic>
            <p:nvPicPr>
              <p:cNvPr id="17" name="Picture 14">
                <a:extLst>
                  <a:ext uri="{FF2B5EF4-FFF2-40B4-BE49-F238E27FC236}">
                    <a16:creationId xmlns:a16="http://schemas.microsoft.com/office/drawing/2014/main" id="{FACCCD29-F6B1-3F3C-2360-651835650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26452" y="1374412"/>
                <a:ext cx="1062365" cy="1732404"/>
              </a:xfrm>
              <a:prstGeom prst="rect">
                <a:avLst/>
              </a:prstGeom>
            </p:spPr>
          </p:pic>
        </p:grpSp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09533B2C-525C-A1AA-3867-DCA66C0E5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4654459" y="4781264"/>
              <a:ext cx="1542998" cy="1103108"/>
            </a:xfrm>
            <a:prstGeom prst="rect">
              <a:avLst/>
            </a:prstGeom>
          </p:spPr>
        </p:pic>
        <p:pic>
          <p:nvPicPr>
            <p:cNvPr id="12" name="Picture 16">
              <a:extLst>
                <a:ext uri="{FF2B5EF4-FFF2-40B4-BE49-F238E27FC236}">
                  <a16:creationId xmlns:a16="http://schemas.microsoft.com/office/drawing/2014/main" id="{CC100137-292E-9F76-24FA-A10A265A7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68315" y="4486125"/>
              <a:ext cx="920501" cy="1547060"/>
            </a:xfrm>
            <a:prstGeom prst="rect">
              <a:avLst/>
            </a:prstGeom>
          </p:spPr>
        </p:pic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ED74BC94-073C-2AC1-EB79-1B3967F57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6681829" y="4524125"/>
              <a:ext cx="1880304" cy="1266327"/>
            </a:xfrm>
            <a:prstGeom prst="rect">
              <a:avLst/>
            </a:prstGeom>
          </p:spPr>
        </p:pic>
        <p:pic>
          <p:nvPicPr>
            <p:cNvPr id="14" name="Picture 18">
              <a:extLst>
                <a:ext uri="{FF2B5EF4-FFF2-40B4-BE49-F238E27FC236}">
                  <a16:creationId xmlns:a16="http://schemas.microsoft.com/office/drawing/2014/main" id="{E6908136-574F-7125-9C9D-054F19C3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77561" y="4491668"/>
              <a:ext cx="735482" cy="1581902"/>
            </a:xfrm>
            <a:prstGeom prst="rect">
              <a:avLst/>
            </a:prstGeom>
          </p:spPr>
        </p:pic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B514D612-D1D1-5842-3221-58931637D7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074" y="4514480"/>
            <a:ext cx="2385092" cy="100399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9783151-2735-13DF-2EA5-FEFD49C9D3B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10168085" y="3951794"/>
            <a:ext cx="1597024" cy="2129365"/>
          </a:xfrm>
          <a:prstGeom prst="rect">
            <a:avLst/>
          </a:prstGeom>
        </p:spPr>
      </p:pic>
      <p:pic>
        <p:nvPicPr>
          <p:cNvPr id="26" name="図 25" descr="ロゴ&#10;&#10;自動的に生成された説明">
            <a:extLst>
              <a:ext uri="{FF2B5EF4-FFF2-40B4-BE49-F238E27FC236}">
                <a16:creationId xmlns:a16="http://schemas.microsoft.com/office/drawing/2014/main" id="{A62A41EF-55CE-A9EE-5E3E-FCEC62B98F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5638" y="4663613"/>
            <a:ext cx="1235021" cy="70572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55BB58AA-9B12-0ABC-8DB5-E5DB70D5C45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2123170"/>
            <a:ext cx="835970" cy="832255"/>
          </a:xfrm>
          <a:prstGeom prst="rect">
            <a:avLst/>
          </a:prstGeom>
        </p:spPr>
      </p:pic>
      <p:pic>
        <p:nvPicPr>
          <p:cNvPr id="7" name="Hydroforming">
            <a:hlinkClick r:id="" action="ppaction://media"/>
            <a:extLst>
              <a:ext uri="{FF2B5EF4-FFF2-40B4-BE49-F238E27FC236}">
                <a16:creationId xmlns:a16="http://schemas.microsoft.com/office/drawing/2014/main" id="{7747F66C-30EE-5EE3-2791-7DD0640FDF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12937" r="12213"/>
          <a:stretch/>
        </p:blipFill>
        <p:spPr>
          <a:xfrm>
            <a:off x="4501107" y="3684078"/>
            <a:ext cx="3189786" cy="2397081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5C6BBFB-A84B-AC17-EE37-4EA2256847B2}"/>
              </a:ext>
            </a:extLst>
          </p:cNvPr>
          <p:cNvSpPr txBox="1"/>
          <p:nvPr/>
        </p:nvSpPr>
        <p:spPr>
          <a:xfrm>
            <a:off x="10129528" y="3582459"/>
            <a:ext cx="167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/>
              <a:t>Measurement</a:t>
            </a:r>
            <a:endParaRPr kumimoji="1" lang="ja-JP" altLang="en-US" b="1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7F509B5-B374-FB66-433E-B4E455D7B2EF}"/>
              </a:ext>
            </a:extLst>
          </p:cNvPr>
          <p:cNvSpPr txBox="1"/>
          <p:nvPr/>
        </p:nvSpPr>
        <p:spPr>
          <a:xfrm>
            <a:off x="8073142" y="3582459"/>
            <a:ext cx="167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/>
              <a:t>Coating</a:t>
            </a:r>
            <a:endParaRPr kumimoji="1" lang="ja-JP" altLang="en-US" b="1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F0EFB72-3563-18AD-9A29-2A1D7DA1A301}"/>
              </a:ext>
            </a:extLst>
          </p:cNvPr>
          <p:cNvSpPr txBox="1"/>
          <p:nvPr/>
        </p:nvSpPr>
        <p:spPr>
          <a:xfrm>
            <a:off x="5183782" y="3304087"/>
            <a:ext cx="182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/>
              <a:t>Hydroforming</a:t>
            </a:r>
            <a:endParaRPr kumimoji="1" lang="ja-JP" altLang="en-US" b="1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8ABDD98-9D97-0CE7-6839-FE3583059895}"/>
              </a:ext>
            </a:extLst>
          </p:cNvPr>
          <p:cNvSpPr txBox="1"/>
          <p:nvPr/>
        </p:nvSpPr>
        <p:spPr>
          <a:xfrm>
            <a:off x="1867626" y="3620382"/>
            <a:ext cx="182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/>
              <a:t>Simulation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80375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0A705A-63BB-2B80-5936-67F498F83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82697"/>
            <a:ext cx="8640762" cy="1008062"/>
          </a:xfrm>
        </p:spPr>
        <p:txBody>
          <a:bodyPr/>
          <a:lstStyle/>
          <a:p>
            <a:r>
              <a:rPr kumimoji="1" lang="en-US" altLang="ja-JP" dirty="0"/>
              <a:t>Cavities overview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8BD32B-83BD-F5B5-C88A-776BE4DC48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1B8A3A-9DCD-3322-A795-4C8D0D864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2988" y="6414965"/>
            <a:ext cx="6880811" cy="365125"/>
          </a:xfrm>
        </p:spPr>
        <p:txBody>
          <a:bodyPr/>
          <a:lstStyle/>
          <a:p>
            <a:pPr algn="ctr"/>
            <a:r>
              <a:rPr lang="en-US" dirty="0"/>
              <a:t>Recent Results of Nb/Cu Coated Cavities under KEK/CERN Collaboration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5EC30A-0B6E-ECB8-BE9E-88DB3895F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4</a:t>
            </a:fld>
            <a:endParaRPr lang="en-US" dirty="0"/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884BD0AC-03D1-71CB-AF1C-ABE3E29D32EC}"/>
              </a:ext>
            </a:extLst>
          </p:cNvPr>
          <p:cNvGrpSpPr/>
          <p:nvPr/>
        </p:nvGrpSpPr>
        <p:grpSpPr>
          <a:xfrm>
            <a:off x="769359" y="1202040"/>
            <a:ext cx="4796744" cy="2426681"/>
            <a:chOff x="1618061" y="1429789"/>
            <a:chExt cx="4796744" cy="2426681"/>
          </a:xfrm>
        </p:grpSpPr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AB796680-CC5B-1D00-5C47-3CDF8CE69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8061" y="1429789"/>
              <a:ext cx="2355423" cy="1766567"/>
            </a:xfrm>
            <a:prstGeom prst="rect">
              <a:avLst/>
            </a:prstGeom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AFCCD3E7-931B-2819-89EA-0CDFB2B9D1F4}"/>
                </a:ext>
              </a:extLst>
            </p:cNvPr>
            <p:cNvSpPr txBox="1"/>
            <p:nvPr/>
          </p:nvSpPr>
          <p:spPr>
            <a:xfrm>
              <a:off x="2464725" y="3240917"/>
              <a:ext cx="308402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C1, C1b</a:t>
              </a:r>
            </a:p>
            <a:p>
              <a:r>
                <a:rPr kumimoji="1" lang="en-US" altLang="ja-JP" sz="1600" dirty="0"/>
                <a:t>The first series of full-seamless</a:t>
              </a:r>
              <a:endParaRPr kumimoji="1" lang="ja-JP" altLang="en-US" sz="1600"/>
            </a:p>
          </p:txBody>
        </p: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EA966F52-2C4C-775B-AAA2-7E7DF098D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9382" y="1429789"/>
              <a:ext cx="2355423" cy="1766567"/>
            </a:xfrm>
            <a:prstGeom prst="rect">
              <a:avLst/>
            </a:prstGeom>
          </p:spPr>
        </p:pic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B9751EFE-4138-A61C-00F3-0EA7F6830D66}"/>
              </a:ext>
            </a:extLst>
          </p:cNvPr>
          <p:cNvGrpSpPr/>
          <p:nvPr/>
        </p:nvGrpSpPr>
        <p:grpSpPr>
          <a:xfrm>
            <a:off x="765081" y="3897207"/>
            <a:ext cx="5787265" cy="2356267"/>
            <a:chOff x="1299256" y="3767269"/>
            <a:chExt cx="5787265" cy="2356267"/>
          </a:xfrm>
        </p:grpSpPr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CFC11898-7C2D-359F-C4E6-A2736E91FD86}"/>
                </a:ext>
              </a:extLst>
            </p:cNvPr>
            <p:cNvSpPr txBox="1"/>
            <p:nvPr/>
          </p:nvSpPr>
          <p:spPr>
            <a:xfrm>
              <a:off x="5004183" y="3767269"/>
              <a:ext cx="20823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KEK14, KEK15</a:t>
              </a:r>
            </a:p>
            <a:p>
              <a:r>
                <a:rPr kumimoji="1" lang="en-US" altLang="ja-JP" sz="1600" dirty="0"/>
                <a:t>Brazed and welded </a:t>
              </a:r>
              <a:br>
                <a:rPr kumimoji="1" lang="en-US" altLang="ja-JP" sz="1600" dirty="0"/>
              </a:br>
              <a:r>
                <a:rPr kumimoji="1" lang="en-US" altLang="ja-JP" sz="1600" dirty="0"/>
                <a:t>with CF flanges</a:t>
              </a:r>
              <a:endParaRPr kumimoji="1" lang="ja-JP" altLang="en-US" sz="1600"/>
            </a:p>
          </p:txBody>
        </p:sp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D0A0AC09-560D-6282-6426-2791D6190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63" t="26426" r="18219" b="16691"/>
            <a:stretch>
              <a:fillRect/>
            </a:stretch>
          </p:blipFill>
          <p:spPr>
            <a:xfrm>
              <a:off x="1299256" y="3768111"/>
              <a:ext cx="1766568" cy="2355425"/>
            </a:xfrm>
            <a:prstGeom prst="rect">
              <a:avLst/>
            </a:prstGeom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2FC68632-00BE-8FC0-491B-21F17B4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965" t="30166" r="26841" b="17579"/>
            <a:stretch>
              <a:fillRect/>
            </a:stretch>
          </p:blipFill>
          <p:spPr>
            <a:xfrm>
              <a:off x="3151719" y="3768110"/>
              <a:ext cx="1766569" cy="2355425"/>
            </a:xfrm>
            <a:prstGeom prst="rect">
              <a:avLst/>
            </a:prstGeom>
          </p:spPr>
        </p:pic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1A83F305-4501-2187-7F17-31DB43C24BC8}"/>
              </a:ext>
            </a:extLst>
          </p:cNvPr>
          <p:cNvGrpSpPr/>
          <p:nvPr/>
        </p:nvGrpSpPr>
        <p:grpSpPr>
          <a:xfrm>
            <a:off x="6631518" y="1200003"/>
            <a:ext cx="4791123" cy="2428718"/>
            <a:chOff x="6706200" y="1191349"/>
            <a:chExt cx="4791123" cy="2428718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4F96BD4E-35EC-7D4F-12F6-7F08C7055876}"/>
                </a:ext>
              </a:extLst>
            </p:cNvPr>
            <p:cNvSpPr txBox="1"/>
            <p:nvPr/>
          </p:nvSpPr>
          <p:spPr>
            <a:xfrm>
              <a:off x="7235591" y="3004514"/>
              <a:ext cx="308402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C1c, C1d</a:t>
              </a:r>
            </a:p>
            <a:p>
              <a:r>
                <a:rPr kumimoji="1" lang="en-US" altLang="ja-JP" sz="1600" dirty="0"/>
                <a:t>Hydroforming + Plasma EP</a:t>
              </a:r>
              <a:endParaRPr kumimoji="1" lang="ja-JP" altLang="en-US" sz="1600"/>
            </a:p>
          </p:txBody>
        </p:sp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28C2EBD4-3265-1C59-3936-2D7FCC422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1900" y="1191349"/>
              <a:ext cx="2355423" cy="1768604"/>
            </a:xfrm>
            <a:prstGeom prst="rect">
              <a:avLst/>
            </a:prstGeom>
          </p:spPr>
        </p:pic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845F0380-8F50-F220-BB0B-C966E6FCA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2296" t="7272" r="4260" b="19283"/>
            <a:stretch>
              <a:fillRect/>
            </a:stretch>
          </p:blipFill>
          <p:spPr>
            <a:xfrm>
              <a:off x="6706200" y="1191349"/>
              <a:ext cx="2355423" cy="1768604"/>
            </a:xfrm>
            <a:prstGeom prst="rect">
              <a:avLst/>
            </a:prstGeom>
          </p:spPr>
        </p:pic>
        <p:pic>
          <p:nvPicPr>
            <p:cNvPr id="62" name="Content Placeholder 7" descr="A logo with blue and white text&#10;&#10;AI-generated content may be incorrect.">
              <a:extLst>
                <a:ext uri="{FF2B5EF4-FFF2-40B4-BE49-F238E27FC236}">
                  <a16:creationId xmlns:a16="http://schemas.microsoft.com/office/drawing/2014/main" id="{DAB78FCA-D055-6E3B-C165-5CDD9AE20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79454" y="3027611"/>
              <a:ext cx="880314" cy="569357"/>
            </a:xfrm>
            <a:prstGeom prst="rect">
              <a:avLst/>
            </a:prstGeom>
          </p:spPr>
        </p:pic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9E7D21E2-7F45-8CF0-7551-3BA7FBDFDDAF}"/>
              </a:ext>
            </a:extLst>
          </p:cNvPr>
          <p:cNvGrpSpPr/>
          <p:nvPr/>
        </p:nvGrpSpPr>
        <p:grpSpPr>
          <a:xfrm>
            <a:off x="5138033" y="3898047"/>
            <a:ext cx="6284608" cy="2531310"/>
            <a:chOff x="5212715" y="3898047"/>
            <a:chExt cx="6284608" cy="2531310"/>
          </a:xfrm>
        </p:grpSpPr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A7A8D248-8959-F4AA-C7EC-36645F7D2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45382" t="29264" r="40230" b="45188"/>
            <a:stretch>
              <a:fillRect/>
            </a:stretch>
          </p:blipFill>
          <p:spPr>
            <a:xfrm>
              <a:off x="7295053" y="3898047"/>
              <a:ext cx="1766570" cy="2355426"/>
            </a:xfrm>
            <a:prstGeom prst="rect">
              <a:avLst/>
            </a:prstGeom>
          </p:spPr>
        </p:pic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81F31621-33C7-C53D-9867-A7323D6C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41899" y="3898047"/>
              <a:ext cx="2355424" cy="1768605"/>
            </a:xfrm>
            <a:prstGeom prst="rect">
              <a:avLst/>
            </a:prstGeom>
          </p:spPr>
        </p:pic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1CC95212-E63C-E1F2-D24A-AC180D06E104}"/>
                </a:ext>
              </a:extLst>
            </p:cNvPr>
            <p:cNvSpPr txBox="1"/>
            <p:nvPr/>
          </p:nvSpPr>
          <p:spPr>
            <a:xfrm>
              <a:off x="5212715" y="5321361"/>
              <a:ext cx="208233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C3, C3b</a:t>
              </a:r>
            </a:p>
            <a:p>
              <a:r>
                <a:rPr kumimoji="1" lang="en-US" altLang="ja-JP" sz="1600" b="1" dirty="0">
                  <a:solidFill>
                    <a:srgbClr val="FF0000"/>
                  </a:solidFill>
                </a:rPr>
                <a:t>Mechanical polishing + light EP</a:t>
              </a:r>
              <a:br>
                <a:rPr kumimoji="1" lang="en-US" altLang="ja-JP" sz="1600" dirty="0"/>
              </a:br>
              <a:r>
                <a:rPr kumimoji="1" lang="en-US" altLang="ja-JP" sz="1600" dirty="0"/>
                <a:t>+ Hydroforming</a:t>
              </a:r>
              <a:endParaRPr kumimoji="1" lang="ja-JP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655401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82E282-BE35-37B4-F4FC-3409449A8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82697"/>
            <a:ext cx="8640762" cy="1008062"/>
          </a:xfrm>
        </p:spPr>
        <p:txBody>
          <a:bodyPr/>
          <a:lstStyle/>
          <a:p>
            <a:r>
              <a:rPr lang="en-US" altLang="ja-JP" dirty="0"/>
              <a:t>Results: Q vs E at 1.85 K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446C4A-D589-B1FD-B962-119CACFFE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268414"/>
            <a:ext cx="3603991" cy="5040312"/>
          </a:xfrm>
        </p:spPr>
        <p:txBody>
          <a:bodyPr/>
          <a:lstStyle/>
          <a:p>
            <a:r>
              <a:rPr kumimoji="1" lang="en-US" altLang="ja-JP" dirty="0"/>
              <a:t>Low field (~1 MV/m)</a:t>
            </a:r>
          </a:p>
          <a:p>
            <a:pPr lvl="1"/>
            <a:r>
              <a:rPr lang="en-US" altLang="ja-JP" dirty="0"/>
              <a:t>Q</a:t>
            </a:r>
            <a:r>
              <a:rPr lang="en-US" altLang="ja-JP" baseline="-25000" dirty="0"/>
              <a:t>0 </a:t>
            </a:r>
            <a:r>
              <a:rPr lang="en-US" altLang="ja-JP" dirty="0"/>
              <a:t>~ 2-5 ×10</a:t>
            </a:r>
            <a:r>
              <a:rPr lang="en-US" altLang="ja-JP" baseline="30000" dirty="0"/>
              <a:t>10 </a:t>
            </a:r>
            <a:r>
              <a:rPr lang="en-US" altLang="ja-JP" dirty="0"/>
              <a:t>:</a:t>
            </a:r>
            <a:br>
              <a:rPr lang="en-US" altLang="ja-JP" baseline="30000" dirty="0"/>
            </a:br>
            <a:r>
              <a:rPr lang="en-US" altLang="ja-JP" dirty="0"/>
              <a:t>Comparable to standard bulk Nb cavities </a:t>
            </a:r>
            <a:r>
              <a:rPr lang="en-US" altLang="ja-JP" sz="1400" dirty="0"/>
              <a:t>(EP + 120</a:t>
            </a:r>
            <a:r>
              <a:rPr lang="en-US" altLang="ja-JP" sz="1200" dirty="0">
                <a:latin typeface="+mn-ea"/>
              </a:rPr>
              <a:t>℃</a:t>
            </a:r>
            <a:r>
              <a:rPr lang="en-US" altLang="ja-JP" sz="1400" dirty="0"/>
              <a:t> baking)</a:t>
            </a:r>
          </a:p>
          <a:p>
            <a:pPr lvl="1"/>
            <a:r>
              <a:rPr lang="en-US" altLang="ja-JP" dirty="0"/>
              <a:t>Exception: KEK14</a:t>
            </a:r>
          </a:p>
          <a:p>
            <a:r>
              <a:rPr kumimoji="1" lang="en-US" altLang="ja-JP" dirty="0"/>
              <a:t>Mid field (~10 MV/m)</a:t>
            </a:r>
            <a:endParaRPr lang="en-US" altLang="ja-JP" dirty="0"/>
          </a:p>
          <a:p>
            <a:pPr lvl="1"/>
            <a:r>
              <a:rPr kumimoji="1" lang="en-US" altLang="ja-JP" dirty="0"/>
              <a:t>Q-drops to &lt; 1</a:t>
            </a:r>
            <a:r>
              <a:rPr lang="en-US" altLang="ja-JP" dirty="0"/>
              <a:t>×10</a:t>
            </a:r>
            <a:r>
              <a:rPr lang="en-US" altLang="ja-JP" baseline="30000" dirty="0"/>
              <a:t>10 </a:t>
            </a:r>
          </a:p>
          <a:p>
            <a:pPr lvl="1"/>
            <a:r>
              <a:rPr lang="en-US" altLang="ja-JP" dirty="0"/>
              <a:t>Exception: C3b</a:t>
            </a:r>
          </a:p>
          <a:p>
            <a:r>
              <a:rPr kumimoji="1" lang="en-US" altLang="ja-JP" dirty="0"/>
              <a:t>Max </a:t>
            </a:r>
            <a:r>
              <a:rPr kumimoji="1" lang="en-US" altLang="ja-JP" dirty="0" err="1"/>
              <a:t>E</a:t>
            </a:r>
            <a:r>
              <a:rPr kumimoji="1" lang="en-US" altLang="ja-JP" baseline="-25000" dirty="0" err="1"/>
              <a:t>acc</a:t>
            </a:r>
            <a:endParaRPr kumimoji="1" lang="en-US" altLang="ja-JP" baseline="-25000" dirty="0"/>
          </a:p>
          <a:p>
            <a:pPr lvl="1"/>
            <a:r>
              <a:rPr kumimoji="1" lang="en-US" altLang="ja-JP" dirty="0"/>
              <a:t>12-20 MV/m </a:t>
            </a:r>
          </a:p>
          <a:p>
            <a:pPr lvl="1"/>
            <a:r>
              <a:rPr lang="en-US" altLang="ja-JP" dirty="0"/>
              <a:t>Not as high as standard bulk Nb, but comparable to previous Nb/Cu films on bulk machined substrates.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63B447-3B46-CF6A-9985-C317FCA688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9AD541-4ED6-3BF9-BFCE-CFC9F80A0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Recent Results of Nb/Cu Coated Cavities under KEK/CERN Collaboration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81B7F8-3466-EF63-483F-9E787715E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5</a:t>
            </a:fld>
            <a:endParaRPr 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A3598C8-159F-4E3B-A3C6-B9C685841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837" y="1845470"/>
            <a:ext cx="769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24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336DE6-0B92-5842-89A9-6625FA30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07" y="420322"/>
            <a:ext cx="8640762" cy="1008062"/>
          </a:xfrm>
        </p:spPr>
        <p:txBody>
          <a:bodyPr>
            <a:normAutofit/>
          </a:bodyPr>
          <a:lstStyle/>
          <a:p>
            <a:r>
              <a:rPr lang="en-US" altLang="ja-JP" dirty="0"/>
              <a:t>Attempts to reduce</a:t>
            </a:r>
            <a:r>
              <a:rPr kumimoji="1" lang="en-US" altLang="ja-JP" dirty="0"/>
              <a:t> surface roughness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97AE60-9FFA-A764-46B0-409F246FFC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A7ED377-E99A-4EDE-7BEB-794EB1EC5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Recent Results of Nb/Cu Coated Cavities under KEK/CERN Collaboration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CE2384-EE30-C596-475F-514D70F92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65F1135E-0FC6-E1C1-1C24-2778B092C40F}"/>
              </a:ext>
            </a:extLst>
          </p:cNvPr>
          <p:cNvSpPr txBox="1">
            <a:spLocks/>
          </p:cNvSpPr>
          <p:nvPr/>
        </p:nvSpPr>
        <p:spPr>
          <a:xfrm>
            <a:off x="334963" y="1283923"/>
            <a:ext cx="3462397" cy="5009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100" b="1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2pPr>
            <a:lvl3pPr marL="715963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7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3pPr>
            <a:lvl4pPr marL="1438275" indent="-361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4pPr>
            <a:lvl5pPr marL="1793875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C3 and C3b</a:t>
            </a:r>
          </a:p>
          <a:p>
            <a:pPr lvl="1"/>
            <a:r>
              <a:rPr lang="en-US" altLang="ja-JP" dirty="0"/>
              <a:t>Mechanical polishing and light EP was applied before hydroforming</a:t>
            </a:r>
          </a:p>
          <a:p>
            <a:pPr lvl="1"/>
            <a:r>
              <a:rPr lang="en-US" altLang="ja-JP" dirty="0"/>
              <a:t>No significant improvement on roughness</a:t>
            </a:r>
          </a:p>
          <a:p>
            <a:r>
              <a:rPr lang="en-US" altLang="ja-JP" dirty="0"/>
              <a:t>C1d</a:t>
            </a:r>
          </a:p>
          <a:p>
            <a:pPr lvl="1"/>
            <a:r>
              <a:rPr lang="en-US" altLang="ja-JP" dirty="0"/>
              <a:t>Plasma EP was applied by INFN </a:t>
            </a:r>
            <a:r>
              <a:rPr lang="en-US" altLang="ja-JP" dirty="0" err="1"/>
              <a:t>Legnaro</a:t>
            </a:r>
            <a:r>
              <a:rPr lang="en-US" altLang="ja-JP" dirty="0"/>
              <a:t> on copper surface after hydroforming</a:t>
            </a:r>
          </a:p>
          <a:p>
            <a:pPr lvl="1"/>
            <a:r>
              <a:rPr lang="en-US" altLang="ja-JP" dirty="0"/>
              <a:t>Surface roughness was reduced</a:t>
            </a:r>
          </a:p>
          <a:p>
            <a:pPr lvl="1"/>
            <a:r>
              <a:rPr lang="en-US" altLang="ja-JP" dirty="0"/>
              <a:t>Macro-structure (orange-peel) remained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8928570-AE9E-2B00-BEB4-96B8B1DA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837" y="1845470"/>
            <a:ext cx="7696200" cy="38862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AB943F-D786-A472-6F38-7181B5062C44}"/>
              </a:ext>
            </a:extLst>
          </p:cNvPr>
          <p:cNvSpPr txBox="1"/>
          <p:nvPr/>
        </p:nvSpPr>
        <p:spPr>
          <a:xfrm>
            <a:off x="8476228" y="2943931"/>
            <a:ext cx="80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C3b</a:t>
            </a:r>
            <a:endParaRPr kumimoji="1" lang="ja-JP" altLang="en-US">
              <a:effectLst>
                <a:glow rad="101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87B75FA-D624-0FE1-54B4-20F2F7A4C0EF}"/>
              </a:ext>
            </a:extLst>
          </p:cNvPr>
          <p:cNvSpPr txBox="1"/>
          <p:nvPr/>
        </p:nvSpPr>
        <p:spPr>
          <a:xfrm>
            <a:off x="6635774" y="4277786"/>
            <a:ext cx="80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effectLst>
                  <a:glow rad="10802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C3</a:t>
            </a:r>
            <a:endParaRPr kumimoji="1" lang="ja-JP" altLang="en-US">
              <a:effectLst>
                <a:glow rad="10802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1B26DF-442C-7F2B-02E5-60083E77541B}"/>
              </a:ext>
            </a:extLst>
          </p:cNvPr>
          <p:cNvSpPr txBox="1"/>
          <p:nvPr/>
        </p:nvSpPr>
        <p:spPr>
          <a:xfrm>
            <a:off x="7984655" y="3822749"/>
            <a:ext cx="80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C1d</a:t>
            </a:r>
            <a:endParaRPr kumimoji="1" lang="ja-JP" altLang="en-US">
              <a:effectLst>
                <a:glow rad="101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7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43DF66-551D-721E-910F-0B88C766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59251"/>
            <a:ext cx="8640762" cy="1008062"/>
          </a:xfrm>
        </p:spPr>
        <p:txBody>
          <a:bodyPr/>
          <a:lstStyle/>
          <a:p>
            <a:r>
              <a:rPr kumimoji="1" lang="en-US" altLang="ja-JP" dirty="0"/>
              <a:t>Surface roughness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295148-4606-7E26-D31D-8C42C8E7AF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BC40A5B-3734-E6B5-D58D-4E4AA62E6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Recent Results of Nb/Cu Coated Cavities under KEK/CERN Collaboration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986D7B-C602-4094-4ACE-B9DD5D54B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91EBFDF-E4FA-8044-0C7D-5F3A2C89AE83}"/>
              </a:ext>
            </a:extLst>
          </p:cNvPr>
          <p:cNvSpPr txBox="1"/>
          <p:nvPr/>
        </p:nvSpPr>
        <p:spPr>
          <a:xfrm>
            <a:off x="683504" y="5853498"/>
            <a:ext cx="10824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de-CH" altLang="ja-JP" sz="1600" dirty="0" err="1">
                <a:solidFill>
                  <a:srgbClr val="1D50A1"/>
                </a:solidFill>
              </a:rPr>
              <a:t>No</a:t>
            </a:r>
            <a:r>
              <a:rPr kumimoji="1" lang="de-CH" altLang="ja-JP" sz="1600" dirty="0">
                <a:solidFill>
                  <a:srgbClr val="1D50A1"/>
                </a:solidFill>
              </a:rPr>
              <a:t> </a:t>
            </a:r>
            <a:r>
              <a:rPr kumimoji="1" lang="de-CH" altLang="ja-JP" sz="1600" dirty="0" err="1">
                <a:solidFill>
                  <a:srgbClr val="1D50A1"/>
                </a:solidFill>
              </a:rPr>
              <a:t>clear</a:t>
            </a:r>
            <a:r>
              <a:rPr kumimoji="1" lang="de-CH" altLang="ja-JP" sz="1600" dirty="0">
                <a:solidFill>
                  <a:srgbClr val="1D50A1"/>
                </a:solidFill>
              </a:rPr>
              <a:t> </a:t>
            </a:r>
            <a:r>
              <a:rPr kumimoji="1" lang="de-CH" altLang="ja-JP" sz="1600" dirty="0" err="1">
                <a:solidFill>
                  <a:srgbClr val="1D50A1"/>
                </a:solidFill>
              </a:rPr>
              <a:t>correlation</a:t>
            </a:r>
            <a:r>
              <a:rPr kumimoji="1" lang="de-CH" altLang="ja-JP" sz="1600" dirty="0">
                <a:solidFill>
                  <a:srgbClr val="1D50A1"/>
                </a:solidFill>
              </a:rPr>
              <a:t> </a:t>
            </a:r>
            <a:r>
              <a:rPr kumimoji="1" lang="de-CH" altLang="ja-JP" sz="1600" dirty="0" err="1">
                <a:solidFill>
                  <a:srgbClr val="1D50A1"/>
                </a:solidFill>
              </a:rPr>
              <a:t>of</a:t>
            </a:r>
            <a:r>
              <a:rPr kumimoji="1" lang="de-CH" altLang="ja-JP" sz="1600" dirty="0">
                <a:solidFill>
                  <a:srgbClr val="1D50A1"/>
                </a:solidFill>
              </a:rPr>
              <a:t> </a:t>
            </a:r>
            <a:r>
              <a:rPr kumimoji="1" lang="de-CH" altLang="ja-JP" sz="1600" dirty="0" err="1">
                <a:solidFill>
                  <a:srgbClr val="1D50A1"/>
                </a:solidFill>
              </a:rPr>
              <a:t>surface</a:t>
            </a:r>
            <a:r>
              <a:rPr kumimoji="1" lang="de-CH" altLang="ja-JP" sz="1600" dirty="0">
                <a:solidFill>
                  <a:srgbClr val="1D50A1"/>
                </a:solidFill>
              </a:rPr>
              <a:t> </a:t>
            </a:r>
            <a:r>
              <a:rPr kumimoji="1" lang="de-CH" altLang="ja-JP" sz="1600" dirty="0" err="1">
                <a:solidFill>
                  <a:srgbClr val="1D50A1"/>
                </a:solidFill>
              </a:rPr>
              <a:t>roughness</a:t>
            </a:r>
            <a:r>
              <a:rPr kumimoji="1" lang="de-CH" altLang="ja-JP" sz="1600" dirty="0">
                <a:solidFill>
                  <a:srgbClr val="1D50A1"/>
                </a:solidFill>
              </a:rPr>
              <a:t> </a:t>
            </a:r>
            <a:r>
              <a:rPr kumimoji="1" lang="de-CH" altLang="ja-JP" sz="1600" dirty="0" err="1">
                <a:solidFill>
                  <a:srgbClr val="1D50A1"/>
                </a:solidFill>
              </a:rPr>
              <a:t>with</a:t>
            </a:r>
            <a:r>
              <a:rPr kumimoji="1" lang="de-CH" altLang="ja-JP" sz="1600" dirty="0">
                <a:solidFill>
                  <a:srgbClr val="1D50A1"/>
                </a:solidFill>
              </a:rPr>
              <a:t> RF </a:t>
            </a:r>
            <a:r>
              <a:rPr kumimoji="1" lang="de-CH" altLang="ja-JP" sz="1600" dirty="0" err="1">
                <a:solidFill>
                  <a:srgbClr val="1D50A1"/>
                </a:solidFill>
              </a:rPr>
              <a:t>performance</a:t>
            </a:r>
            <a:r>
              <a:rPr kumimoji="1" lang="de-CH" altLang="ja-JP" sz="1600" dirty="0">
                <a:solidFill>
                  <a:srgbClr val="1D50A1"/>
                </a:solidFill>
              </a:rPr>
              <a:t> on </a:t>
            </a:r>
            <a:r>
              <a:rPr kumimoji="1" lang="de-CH" altLang="ja-JP" sz="1600" dirty="0" err="1">
                <a:solidFill>
                  <a:srgbClr val="1D50A1"/>
                </a:solidFill>
              </a:rPr>
              <a:t>this</a:t>
            </a:r>
            <a:r>
              <a:rPr kumimoji="1" lang="de-CH" altLang="ja-JP" sz="1600" dirty="0">
                <a:solidFill>
                  <a:srgbClr val="1D50A1"/>
                </a:solidFill>
              </a:rPr>
              <a:t> </a:t>
            </a:r>
            <a:r>
              <a:rPr kumimoji="1" lang="de-CH" altLang="ja-JP" sz="1600" dirty="0" err="1">
                <a:solidFill>
                  <a:srgbClr val="1D50A1"/>
                </a:solidFill>
              </a:rPr>
              <a:t>small</a:t>
            </a:r>
            <a:r>
              <a:rPr kumimoji="1" lang="de-CH" altLang="ja-JP" sz="1600" dirty="0">
                <a:solidFill>
                  <a:srgbClr val="1D50A1"/>
                </a:solidFill>
              </a:rPr>
              <a:t> </a:t>
            </a:r>
            <a:r>
              <a:rPr kumimoji="1" lang="de-CH" altLang="ja-JP" sz="1600" dirty="0" err="1">
                <a:solidFill>
                  <a:srgbClr val="1D50A1"/>
                </a:solidFill>
              </a:rPr>
              <a:t>data</a:t>
            </a:r>
            <a:r>
              <a:rPr kumimoji="1" lang="de-CH" altLang="ja-JP" sz="1600" dirty="0">
                <a:solidFill>
                  <a:srgbClr val="1D50A1"/>
                </a:solidFill>
              </a:rPr>
              <a:t> </a:t>
            </a:r>
            <a:r>
              <a:rPr kumimoji="1" lang="de-CH" altLang="ja-JP" sz="1600" dirty="0" err="1">
                <a:solidFill>
                  <a:srgbClr val="1D50A1"/>
                </a:solidFill>
              </a:rPr>
              <a:t>set</a:t>
            </a:r>
            <a:endParaRPr kumimoji="1" lang="ja-JP" altLang="en-US" sz="1600">
              <a:solidFill>
                <a:srgbClr val="1D50A1"/>
              </a:solidFill>
            </a:endParaRPr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34FA2992-7A5D-D6CD-3D77-70029BF9C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192822"/>
              </p:ext>
            </p:extLst>
          </p:nvPr>
        </p:nvGraphicFramePr>
        <p:xfrm>
          <a:off x="334963" y="1196975"/>
          <a:ext cx="11522074" cy="4495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6292">
                  <a:extLst>
                    <a:ext uri="{9D8B030D-6E8A-4147-A177-3AD203B41FA5}">
                      <a16:colId xmlns:a16="http://schemas.microsoft.com/office/drawing/2014/main" val="2016051697"/>
                    </a:ext>
                  </a:extLst>
                </a:gridCol>
                <a:gridCol w="3188594">
                  <a:extLst>
                    <a:ext uri="{9D8B030D-6E8A-4147-A177-3AD203B41FA5}">
                      <a16:colId xmlns:a16="http://schemas.microsoft.com/office/drawing/2014/main" val="3683429451"/>
                    </a:ext>
                  </a:extLst>
                </a:gridCol>
                <a:gridCol w="3188594">
                  <a:extLst>
                    <a:ext uri="{9D8B030D-6E8A-4147-A177-3AD203B41FA5}">
                      <a16:colId xmlns:a16="http://schemas.microsoft.com/office/drawing/2014/main" val="3254965248"/>
                    </a:ext>
                  </a:extLst>
                </a:gridCol>
                <a:gridCol w="3188594">
                  <a:extLst>
                    <a:ext uri="{9D8B030D-6E8A-4147-A177-3AD203B41FA5}">
                      <a16:colId xmlns:a16="http://schemas.microsoft.com/office/drawing/2014/main" val="25359840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C1, C1b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C3, C3b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C1d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819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Treatment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Standard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Mechanical polishing </a:t>
                      </a:r>
                      <a:br>
                        <a:rPr kumimoji="1" lang="en-US" altLang="ja-JP" dirty="0"/>
                      </a:br>
                      <a:r>
                        <a:rPr kumimoji="1" lang="en-US" altLang="ja-JP" dirty="0"/>
                        <a:t>before hydroforming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Plasma EP ~200 um </a:t>
                      </a:r>
                      <a:br>
                        <a:rPr kumimoji="1" lang="en-US" altLang="ja-JP" dirty="0"/>
                      </a:br>
                      <a:r>
                        <a:rPr kumimoji="1" lang="en-US" altLang="ja-JP" dirty="0"/>
                        <a:t>after hydroforming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9034367"/>
                  </a:ext>
                </a:extLst>
              </a:tr>
              <a:tr h="24737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Surface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291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Roughness (Ra)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dirty="0"/>
                        <a:t>3.3 </a:t>
                      </a:r>
                      <a:r>
                        <a:rPr kumimoji="1" lang="en-US" altLang="ja-JP" dirty="0" err="1"/>
                        <a:t>μm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b="0" dirty="0"/>
                        <a:t>2.7 </a:t>
                      </a:r>
                      <a:r>
                        <a:rPr kumimoji="1" lang="en-US" altLang="ja-JP" dirty="0" err="1"/>
                        <a:t>μm</a:t>
                      </a:r>
                      <a:endParaRPr kumimoji="1" lang="ja-JP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dirty="0"/>
                        <a:t>0.69 </a:t>
                      </a:r>
                      <a:r>
                        <a:rPr kumimoji="1" lang="en-US" altLang="ja-JP" dirty="0" err="1"/>
                        <a:t>μm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052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Q</a:t>
                      </a:r>
                      <a:r>
                        <a:rPr kumimoji="1" lang="en-US" altLang="ja-JP" baseline="-25000" dirty="0"/>
                        <a:t>0</a:t>
                      </a:r>
                      <a:r>
                        <a:rPr kumimoji="1" lang="en-US" altLang="ja-JP" dirty="0"/>
                        <a:t> at 10 MV/m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kumimoji="1" lang="en-US" altLang="ja-JP" dirty="0"/>
                        <a:t>C1:   3 ×10</a:t>
                      </a:r>
                      <a:r>
                        <a:rPr kumimoji="1" lang="en-US" altLang="ja-JP" baseline="30000" dirty="0"/>
                        <a:t>9</a:t>
                      </a:r>
                    </a:p>
                    <a:p>
                      <a:pPr lvl="1"/>
                      <a:r>
                        <a:rPr kumimoji="1" lang="en-US" altLang="ja-JP" dirty="0"/>
                        <a:t>C1b: 3 ×10</a:t>
                      </a:r>
                      <a:r>
                        <a:rPr kumimoji="1" lang="en-US" altLang="ja-JP" baseline="30000" dirty="0"/>
                        <a:t>9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kumimoji="1" lang="en-US" altLang="ja-JP" dirty="0"/>
                        <a:t>C3:   1 ×10</a:t>
                      </a:r>
                      <a:r>
                        <a:rPr kumimoji="1" lang="en-US" altLang="ja-JP" baseline="30000" dirty="0"/>
                        <a:t>9</a:t>
                      </a:r>
                    </a:p>
                    <a:p>
                      <a:pPr lvl="1"/>
                      <a:r>
                        <a:rPr kumimoji="1" lang="en-US" altLang="ja-JP" b="1" dirty="0"/>
                        <a:t>C3b:</a:t>
                      </a:r>
                      <a:r>
                        <a:rPr kumimoji="1" lang="en-US" altLang="ja-JP" dirty="0"/>
                        <a:t> </a:t>
                      </a:r>
                      <a:r>
                        <a:rPr kumimoji="1" lang="en-US" altLang="ja-JP" b="1" dirty="0"/>
                        <a:t>3 ×10</a:t>
                      </a:r>
                      <a:r>
                        <a:rPr kumimoji="1" lang="en-US" altLang="ja-JP" b="1" baseline="30000" dirty="0"/>
                        <a:t>10</a:t>
                      </a:r>
                      <a:endParaRPr kumimoji="1" lang="ja-JP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kumimoji="1" lang="en-US" altLang="ja-JP" dirty="0"/>
                        <a:t>C1d: 4 ×10</a:t>
                      </a:r>
                      <a:r>
                        <a:rPr kumimoji="1" lang="en-US" altLang="ja-JP" baseline="30000" dirty="0"/>
                        <a:t>9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992138"/>
                  </a:ext>
                </a:extLst>
              </a:tr>
            </a:tbl>
          </a:graphicData>
        </a:graphic>
      </p:graphicFrame>
      <p:pic>
        <p:nvPicPr>
          <p:cNvPr id="10" name="コンテンツ プレースホルダー 7">
            <a:extLst>
              <a:ext uri="{FF2B5EF4-FFF2-40B4-BE49-F238E27FC236}">
                <a16:creationId xmlns:a16="http://schemas.microsoft.com/office/drawing/2014/main" id="{774A0315-ADCF-88A7-9A36-D29EFA817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090" y="2281299"/>
            <a:ext cx="3057007" cy="22954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CBFE3A8-2105-C204-9960-53A9B0C1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93" t="14673" r="15552" b="14673"/>
          <a:stretch>
            <a:fillRect/>
          </a:stretch>
        </p:blipFill>
        <p:spPr>
          <a:xfrm>
            <a:off x="5545204" y="2281299"/>
            <a:ext cx="3057008" cy="2295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7B96D4C-D77F-8335-0490-1ECB9D99C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793" y="2281300"/>
            <a:ext cx="3060533" cy="2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9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CFAC2921-17B6-0075-E3BA-AC1115AF1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571" y="1418603"/>
            <a:ext cx="3869191" cy="317030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A983825-81BE-73F8-D6DB-A395AD681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380" y="1423335"/>
            <a:ext cx="3869191" cy="31703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B088712-3B1E-176D-4BFA-0DDA9622B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56" y="1422090"/>
            <a:ext cx="4011024" cy="316333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C7E8CCF-0842-2FA5-5CCD-7FE16E98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70974"/>
            <a:ext cx="8640762" cy="1008062"/>
          </a:xfrm>
        </p:spPr>
        <p:txBody>
          <a:bodyPr/>
          <a:lstStyle/>
          <a:p>
            <a:r>
              <a:rPr kumimoji="1" lang="en-US" altLang="ja-JP" dirty="0"/>
              <a:t>Origin of Q-drop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F75EBA2-ACBE-6EF2-948C-F7CDC31808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D7736D-A29B-09B9-ED6C-DE622FF8E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Recent Results of Nb/Cu Coated Cavities under KEK/CERN Collaboration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849876-EB25-EE94-3C72-3D7D83B44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84A2BE8F-B521-DE96-2AD6-14971973661D}"/>
              </a:ext>
            </a:extLst>
          </p:cNvPr>
          <p:cNvSpPr txBox="1">
            <a:spLocks/>
          </p:cNvSpPr>
          <p:nvPr/>
        </p:nvSpPr>
        <p:spPr>
          <a:xfrm>
            <a:off x="334964" y="4803566"/>
            <a:ext cx="4445758" cy="1505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100" b="1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2pPr>
            <a:lvl3pPr marL="715963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7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3pPr>
            <a:lvl4pPr marL="1438275" indent="-361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4pPr>
            <a:lvl5pPr marL="1793875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363"/>
            <a:r>
              <a:rPr lang="en-US" altLang="ja-JP" dirty="0"/>
              <a:t>C3 and C3b:</a:t>
            </a:r>
          </a:p>
          <a:p>
            <a:pPr lvl="1"/>
            <a:r>
              <a:rPr lang="en-US" altLang="ja-JP" dirty="0"/>
              <a:t>Produced with the same procedure</a:t>
            </a:r>
          </a:p>
          <a:p>
            <a:pPr lvl="1"/>
            <a:r>
              <a:rPr lang="en-US" altLang="ja-JP" dirty="0"/>
              <a:t>Huge difference in RF performance 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B100301-BF09-4E8E-9ACE-6449271CC706}"/>
              </a:ext>
            </a:extLst>
          </p:cNvPr>
          <p:cNvSpPr txBox="1"/>
          <p:nvPr/>
        </p:nvSpPr>
        <p:spPr>
          <a:xfrm>
            <a:off x="8299938" y="5186814"/>
            <a:ext cx="3557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1D50A1"/>
                </a:solidFill>
              </a:rPr>
              <a:t>Q-drop is caused by residual resistance</a:t>
            </a:r>
            <a:endParaRPr kumimoji="1" lang="ja-JP" altLang="en-US" sz="2000" b="1">
              <a:solidFill>
                <a:srgbClr val="1D50A1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84197BC-D79B-9FDC-3FE7-9213E442422A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9124122" y="4293704"/>
            <a:ext cx="954365" cy="893110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円/楕円 28">
            <a:extLst>
              <a:ext uri="{FF2B5EF4-FFF2-40B4-BE49-F238E27FC236}">
                <a16:creationId xmlns:a16="http://schemas.microsoft.com/office/drawing/2014/main" id="{67BB52A7-58C9-9152-DF0D-801AED5FDD76}"/>
              </a:ext>
            </a:extLst>
          </p:cNvPr>
          <p:cNvSpPr/>
          <p:nvPr/>
        </p:nvSpPr>
        <p:spPr>
          <a:xfrm>
            <a:off x="8786191" y="1630017"/>
            <a:ext cx="1143000" cy="2787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19">
            <a:extLst>
              <a:ext uri="{FF2B5EF4-FFF2-40B4-BE49-F238E27FC236}">
                <a16:creationId xmlns:a16="http://schemas.microsoft.com/office/drawing/2014/main" id="{B762D748-BFB6-D766-51E5-8A14975A6060}"/>
              </a:ext>
            </a:extLst>
          </p:cNvPr>
          <p:cNvSpPr txBox="1"/>
          <p:nvPr/>
        </p:nvSpPr>
        <p:spPr>
          <a:xfrm>
            <a:off x="4742841" y="4755943"/>
            <a:ext cx="3557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1D50A1"/>
                </a:solidFill>
              </a:rPr>
              <a:t> </a:t>
            </a:r>
            <a:r>
              <a:rPr kumimoji="1" lang="en-US" altLang="ja-JP" sz="2000" b="1" dirty="0">
                <a:solidFill>
                  <a:srgbClr val="00B050"/>
                </a:solidFill>
              </a:rPr>
              <a:t>Slight decrease of T-dependent Rs with </a:t>
            </a:r>
            <a:r>
              <a:rPr kumimoji="1" lang="en-US" altLang="ja-JP" sz="2000" b="1" dirty="0" err="1">
                <a:solidFill>
                  <a:srgbClr val="00B050"/>
                </a:solidFill>
              </a:rPr>
              <a:t>H</a:t>
            </a:r>
            <a:r>
              <a:rPr kumimoji="1" lang="en-US" altLang="ja-JP" sz="2000" b="1" baseline="-25000" dirty="0" err="1">
                <a:solidFill>
                  <a:srgbClr val="00B050"/>
                </a:solidFill>
              </a:rPr>
              <a:t>rf</a:t>
            </a:r>
            <a:endParaRPr kumimoji="1" lang="en-US" altLang="ja-JP" sz="2000" b="1" dirty="0">
              <a:solidFill>
                <a:srgbClr val="00B050"/>
              </a:solidFill>
            </a:endParaRPr>
          </a:p>
          <a:p>
            <a:pPr algn="ctr"/>
            <a:r>
              <a:rPr kumimoji="1" lang="en-US" altLang="ja-JP" sz="2000" b="1" dirty="0">
                <a:solidFill>
                  <a:srgbClr val="00B050"/>
                </a:solidFill>
              </a:rPr>
              <a:t>First signs of anti-Q slope in Nb films?</a:t>
            </a:r>
            <a:endParaRPr kumimoji="1" lang="ja-JP" altLang="en-US" sz="2000" b="1">
              <a:solidFill>
                <a:srgbClr val="00B050"/>
              </a:solidFill>
            </a:endParaRPr>
          </a:p>
        </p:txBody>
      </p:sp>
      <p:cxnSp>
        <p:nvCxnSpPr>
          <p:cNvPr id="9" name="直線矢印コネクタ 21">
            <a:extLst>
              <a:ext uri="{FF2B5EF4-FFF2-40B4-BE49-F238E27FC236}">
                <a16:creationId xmlns:a16="http://schemas.microsoft.com/office/drawing/2014/main" id="{3389FDE0-5A99-CF81-E81F-0CB58A6A9FCB}"/>
              </a:ext>
            </a:extLst>
          </p:cNvPr>
          <p:cNvCxnSpPr>
            <a:cxnSpLocks/>
          </p:cNvCxnSpPr>
          <p:nvPr/>
        </p:nvCxnSpPr>
        <p:spPr>
          <a:xfrm flipV="1">
            <a:off x="5588877" y="3305908"/>
            <a:ext cx="274049" cy="1432032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33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28568E-7EDD-762A-5CDE-C73D54FFA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06143"/>
            <a:ext cx="8640762" cy="1008062"/>
          </a:xfrm>
        </p:spPr>
        <p:txBody>
          <a:bodyPr/>
          <a:lstStyle/>
          <a:p>
            <a:r>
              <a:rPr kumimoji="1" lang="en-US" altLang="ja-JP" dirty="0"/>
              <a:t>What spoiled C3?</a:t>
            </a:r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3B636738-5697-05EE-2627-1DA85AE12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040" b="21772"/>
          <a:stretch>
            <a:fillRect/>
          </a:stretch>
        </p:blipFill>
        <p:spPr>
          <a:xfrm>
            <a:off x="4655344" y="1421701"/>
            <a:ext cx="3579657" cy="2684743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19886F-6521-D846-3F46-7948C5281C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11 June 2026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CA1B84-9688-2E17-1676-387CC6BF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Recent Results of Nb/Cu Coated Cavities under KEK/CERN Collaboration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2227B7-F38B-DBF8-1D61-394FD7262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9</a:t>
            </a:fld>
            <a:endParaRPr lang="en-US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C756D27B-01D6-5D51-6574-59843A73AF4B}"/>
              </a:ext>
            </a:extLst>
          </p:cNvPr>
          <p:cNvGrpSpPr/>
          <p:nvPr/>
        </p:nvGrpSpPr>
        <p:grpSpPr>
          <a:xfrm>
            <a:off x="6104916" y="2867988"/>
            <a:ext cx="2038461" cy="1122023"/>
            <a:chOff x="2478642" y="3776945"/>
            <a:chExt cx="3003230" cy="1653057"/>
          </a:xfrm>
        </p:grpSpPr>
        <p:pic>
          <p:nvPicPr>
            <p:cNvPr id="9" name="コンテンツ プレースホルダー 7">
              <a:extLst>
                <a:ext uri="{FF2B5EF4-FFF2-40B4-BE49-F238E27FC236}">
                  <a16:creationId xmlns:a16="http://schemas.microsoft.com/office/drawing/2014/main" id="{BAEB735B-E5B3-390E-D719-F89F22D03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187" t="60891" r="50232" b="33157"/>
            <a:stretch>
              <a:fillRect/>
            </a:stretch>
          </p:blipFill>
          <p:spPr>
            <a:xfrm>
              <a:off x="3828815" y="3776945"/>
              <a:ext cx="1653057" cy="1653057"/>
            </a:xfrm>
            <a:prstGeom prst="rect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</p:pic>
        <p:sp>
          <p:nvSpPr>
            <p:cNvPr id="10" name="円/楕円 9">
              <a:extLst>
                <a:ext uri="{FF2B5EF4-FFF2-40B4-BE49-F238E27FC236}">
                  <a16:creationId xmlns:a16="http://schemas.microsoft.com/office/drawing/2014/main" id="{4622846F-4BEA-72B9-35E5-619E580F611D}"/>
                </a:ext>
              </a:extLst>
            </p:cNvPr>
            <p:cNvSpPr/>
            <p:nvPr/>
          </p:nvSpPr>
          <p:spPr>
            <a:xfrm>
              <a:off x="2478642" y="4069940"/>
              <a:ext cx="397565" cy="397565"/>
            </a:xfrm>
            <a:prstGeom prst="ellipse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449D4711-4F29-FDD8-7ACF-7CCBED96C8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69" t="17190" r="16487" b="9766"/>
          <a:stretch>
            <a:fillRect/>
          </a:stretch>
        </p:blipFill>
        <p:spPr>
          <a:xfrm>
            <a:off x="8420985" y="1418604"/>
            <a:ext cx="3579657" cy="2687840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622C486-D2E6-3A81-841E-E8B5D3DD9133}"/>
              </a:ext>
            </a:extLst>
          </p:cNvPr>
          <p:cNvGrpSpPr/>
          <p:nvPr/>
        </p:nvGrpSpPr>
        <p:grpSpPr>
          <a:xfrm>
            <a:off x="10516555" y="2100222"/>
            <a:ext cx="1391872" cy="1898304"/>
            <a:chOff x="8895029" y="2633262"/>
            <a:chExt cx="2050622" cy="279674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DBA8B8C0-97CE-7FC0-E6E9-3AEECEDBF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476" t="29076" r="37215" b="50536"/>
            <a:stretch>
              <a:fillRect/>
            </a:stretch>
          </p:blipFill>
          <p:spPr>
            <a:xfrm>
              <a:off x="9292594" y="3776945"/>
              <a:ext cx="1653057" cy="1653057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4" name="円/楕円 13">
              <a:extLst>
                <a:ext uri="{FF2B5EF4-FFF2-40B4-BE49-F238E27FC236}">
                  <a16:creationId xmlns:a16="http://schemas.microsoft.com/office/drawing/2014/main" id="{1F2B4451-A8DF-72A1-D9A3-CB6B17D44757}"/>
                </a:ext>
              </a:extLst>
            </p:cNvPr>
            <p:cNvSpPr/>
            <p:nvPr/>
          </p:nvSpPr>
          <p:spPr>
            <a:xfrm>
              <a:off x="8895029" y="2633262"/>
              <a:ext cx="397565" cy="397565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7C809DE9-044F-A9D1-70B2-CD8C84F719C1}"/>
              </a:ext>
            </a:extLst>
          </p:cNvPr>
          <p:cNvSpPr txBox="1">
            <a:spLocks/>
          </p:cNvSpPr>
          <p:nvPr/>
        </p:nvSpPr>
        <p:spPr>
          <a:xfrm>
            <a:off x="4202381" y="4477970"/>
            <a:ext cx="7476904" cy="1876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100" b="1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2pPr>
            <a:lvl3pPr marL="715963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7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3pPr>
            <a:lvl4pPr marL="1438275" indent="-361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4pPr>
            <a:lvl5pPr marL="1793875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363"/>
            <a:r>
              <a:rPr lang="en-US" altLang="ja-JP" sz="2000" b="0" dirty="0"/>
              <a:t>C3: one oxidized spot on the copper surface</a:t>
            </a:r>
          </a:p>
          <a:p>
            <a:pPr indent="-360363">
              <a:buFont typeface="システムフォント（レギュラー）"/>
              <a:buChar char="→"/>
            </a:pPr>
            <a:r>
              <a:rPr lang="en-US" altLang="ja-JP" sz="2000" b="0" dirty="0"/>
              <a:t>Black spot appeared on niobium surface</a:t>
            </a:r>
          </a:p>
          <a:p>
            <a:pPr indent="-360363">
              <a:buFont typeface="システムフォント（レギュラー）"/>
              <a:buChar char="→"/>
            </a:pPr>
            <a:r>
              <a:rPr lang="en-US" altLang="ja-JP" sz="2000" b="0" dirty="0"/>
              <a:t>Possible (likely) explanation: local contamination of Nb layer from the substrate defects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8FBE92F-0E75-885C-B9AC-A72258E8F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56" y="1422090"/>
            <a:ext cx="4011024" cy="316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16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P">
      <a:majorFont>
        <a:latin typeface="Arial"/>
        <a:ea typeface="BIZ UDPゴシック"/>
        <a:cs typeface=""/>
      </a:majorFont>
      <a:minorFont>
        <a:latin typeface="Arial"/>
        <a:ea typeface="BIZ UDPゴシック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20452</TotalTime>
  <Words>1060</Words>
  <Application>Microsoft Macintosh PowerPoint</Application>
  <PresentationFormat>Widescreen</PresentationFormat>
  <Paragraphs>150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游ゴシック</vt:lpstr>
      <vt:lpstr>Arial</vt:lpstr>
      <vt:lpstr>Times New Roman</vt:lpstr>
      <vt:lpstr>Wingdings</vt:lpstr>
      <vt:lpstr>システムフォント（レギュラー）</vt:lpstr>
      <vt:lpstr>Office Theme</vt:lpstr>
      <vt:lpstr>Recent Results of  Nb/Cu Coated Cavities under KEK/CERN Collaboration</vt:lpstr>
      <vt:lpstr>KEK/CERN Collaboration on hydroforming for Nb/Cu cavities</vt:lpstr>
      <vt:lpstr>1.3 GHz copper cavity fabrication</vt:lpstr>
      <vt:lpstr>Cavities overview</vt:lpstr>
      <vt:lpstr>Results: Q vs E at 1.85 K</vt:lpstr>
      <vt:lpstr>Attempts to reduce surface roughness</vt:lpstr>
      <vt:lpstr>Surface roughness</vt:lpstr>
      <vt:lpstr>Origin of Q-drop</vt:lpstr>
      <vt:lpstr>What spoiled C3?</vt:lpstr>
      <vt:lpstr>Effect of cool down gradients (thermoelectric currents)</vt:lpstr>
      <vt:lpstr>Rres  / ΔT correlation </vt:lpstr>
      <vt:lpstr>Transportation, measurement cross checks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Sessions Summary</dc:title>
  <dc:creator>Omet Mathieu</dc:creator>
  <cp:lastModifiedBy>Walter Venturini Delsolaro</cp:lastModifiedBy>
  <cp:revision>370</cp:revision>
  <dcterms:created xsi:type="dcterms:W3CDTF">2019-10-27T06:44:35Z</dcterms:created>
  <dcterms:modified xsi:type="dcterms:W3CDTF">2026-06-11T14:07:21Z</dcterms:modified>
</cp:coreProperties>
</file>