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4.jpg" ContentType="image/jpg"/>
  <Override PartName="/ppt/media/image15.jpg" ContentType="image/jpg"/>
  <Override PartName="/ppt/media/image16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18"/>
  </p:notesMasterIdLst>
  <p:sldIdLst>
    <p:sldId id="289" r:id="rId5"/>
    <p:sldId id="280" r:id="rId6"/>
    <p:sldId id="268" r:id="rId7"/>
    <p:sldId id="291" r:id="rId8"/>
    <p:sldId id="293" r:id="rId9"/>
    <p:sldId id="306" r:id="rId10"/>
    <p:sldId id="295" r:id="rId11"/>
    <p:sldId id="292" r:id="rId12"/>
    <p:sldId id="308" r:id="rId13"/>
    <p:sldId id="290" r:id="rId14"/>
    <p:sldId id="309" r:id="rId15"/>
    <p:sldId id="299" r:id="rId16"/>
    <p:sldId id="272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230"/>
    <a:srgbClr val="1400DE"/>
    <a:srgbClr val="DDDD00"/>
    <a:srgbClr val="73DF00"/>
    <a:srgbClr val="DF5801"/>
    <a:srgbClr val="DE0E00"/>
    <a:srgbClr val="9700DE"/>
    <a:srgbClr val="0066DD"/>
    <a:srgbClr val="7F07C6"/>
    <a:srgbClr val="C31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2" autoAdjust="0"/>
    <p:restoredTop sz="88036" autoAdjust="0"/>
  </p:normalViewPr>
  <p:slideViewPr>
    <p:cSldViewPr snapToGrid="0">
      <p:cViewPr>
        <p:scale>
          <a:sx n="73" d="100"/>
          <a:sy n="73" d="100"/>
        </p:scale>
        <p:origin x="939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7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906D-F54E-BBDD-A609-9A170F4B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F040-BEC3-2EB9-6447-CAA1EB65C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B3926-C243-E57F-56C3-E15BEF08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4F38-0780-599D-C207-617774DF8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9FDD-F3C7-EA4E-D33A-6BAB7016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3A41B-B068-9821-38CA-C36EF0EF7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95473-A1A1-0411-F71C-CA5AEF9E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55442-BA97-AD19-13B8-D15F624CD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7460-E83B-2075-E65D-DED527A61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3911A-E7A5-222C-C9DD-20DD929DE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41B01-B428-4824-EBE2-41C17EE43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28C67-ED0C-74D5-7610-6880DE126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04038-F11B-044E-E26E-BA8A217FD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453CC-49EB-9F28-843E-073A69618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1DD53-3C7E-012D-B4C9-65A66C9F7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501C1-C1D8-2372-BE5C-C06746710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4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1E7E7-341C-B628-372A-2D973DF6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9A102-D6C6-BC25-8A98-0505011FD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1CAF9-CCAC-54E3-905F-69991641F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4B111-C7B3-F30F-BC52-37C2D6DF4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Update on  Nb &amp; Nb3Sn on Cu Developments at JLab- TTC Saclay 2026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6/11/2026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hyperlink" Target="https://doi.org/10.1063/1.486289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tif"/><Relationship Id="rId5" Type="http://schemas.openxmlformats.org/officeDocument/2006/relationships/image" Target="../media/image34.png"/><Relationship Id="rId10" Type="http://schemas.openxmlformats.org/officeDocument/2006/relationships/image" Target="../media/image39.tif"/><Relationship Id="rId4" Type="http://schemas.openxmlformats.org/officeDocument/2006/relationships/image" Target="../media/image32.png"/><Relationship Id="rId9" Type="http://schemas.openxmlformats.org/officeDocument/2006/relationships/image" Target="../media/image3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1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0438"/>
            <a:ext cx="6923456" cy="1770255"/>
          </a:xfrm>
        </p:spPr>
        <p:txBody>
          <a:bodyPr>
            <a:noAutofit/>
          </a:bodyPr>
          <a:lstStyle/>
          <a:p>
            <a:r>
              <a:rPr lang="en-US" sz="3400" dirty="0"/>
              <a:t>Update on Nb &amp; Nb</a:t>
            </a:r>
            <a:r>
              <a:rPr lang="en-US" sz="3400" baseline="-25000" dirty="0"/>
              <a:t>3</a:t>
            </a:r>
            <a:r>
              <a:rPr lang="en-US" sz="3400" dirty="0"/>
              <a:t>Sn on Cu </a:t>
            </a:r>
            <a:br>
              <a:rPr lang="en-US" sz="3400" dirty="0"/>
            </a:br>
            <a:r>
              <a:rPr lang="en-US" sz="3400" dirty="0"/>
              <a:t>Developments at JLab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sz="2400" dirty="0"/>
              <a:t>/11/26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775200"/>
            <a:ext cx="7096125" cy="120328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A.-M Valente-Feliciano, U. </a:t>
            </a:r>
            <a:r>
              <a:rPr lang="en-US" sz="2000" dirty="0" err="1">
                <a:solidFill>
                  <a:schemeClr val="tx1"/>
                </a:solidFill>
              </a:rPr>
              <a:t>Pudasaini</a:t>
            </a:r>
            <a:r>
              <a:rPr lang="en-US" sz="2000" dirty="0">
                <a:solidFill>
                  <a:schemeClr val="tx1"/>
                </a:solidFill>
              </a:rPr>
              <a:t>, O. Hryhorenko, S. Bira, </a:t>
            </a:r>
            <a:r>
              <a:rPr lang="en-US" sz="2000" dirty="0" err="1">
                <a:solidFill>
                  <a:schemeClr val="tx1"/>
                </a:solidFill>
              </a:rPr>
              <a:t>Minqgi</a:t>
            </a:r>
            <a:r>
              <a:rPr lang="en-US" sz="2000" dirty="0">
                <a:solidFill>
                  <a:schemeClr val="tx1"/>
                </a:solidFill>
              </a:rPr>
              <a:t> Ge, Eric Lechner, Brandi Redman, Theo Cahall​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​​</a:t>
            </a: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BB90A5-4252-4DE7-8B71-B78E61AB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413250" cy="365125"/>
          </a:xfrm>
        </p:spPr>
        <p:txBody>
          <a:bodyPr/>
          <a:lstStyle/>
          <a:p>
            <a:r>
              <a:rPr lang="en-US"/>
              <a:t>Update on  Nb &amp; Nb3Sn on Cu Developments at JLab- TTC Saclay 2026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8D15A-4AE3-4AF1-ABAD-C904F423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CA8F11-8007-4994-9CB8-562B3CB4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E9DC5-9656-4842-9DB8-42E856899364}"/>
              </a:ext>
            </a:extLst>
          </p:cNvPr>
          <p:cNvSpPr txBox="1"/>
          <p:nvPr/>
        </p:nvSpPr>
        <p:spPr>
          <a:xfrm>
            <a:off x="3373467" y="601138"/>
            <a:ext cx="614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Development required for implementation of PVD for cavity geometries</a:t>
            </a:r>
          </a:p>
          <a:p>
            <a:r>
              <a:rPr lang="en-US" sz="1600" dirty="0"/>
              <a:t>2 approaches in parallel for cylindrical stoichiometric targets</a:t>
            </a:r>
          </a:p>
        </p:txBody>
      </p:sp>
      <p:pic>
        <p:nvPicPr>
          <p:cNvPr id="8" name="Picture 7" descr="C:\Users\shreyasb\Desktop\Ultramet Bulk\x500BS15k_N3s-27-19-05-01734_BSD_EDS_image_labels_microstructure3.png">
            <a:extLst>
              <a:ext uri="{FF2B5EF4-FFF2-40B4-BE49-F238E27FC236}">
                <a16:creationId xmlns:a16="http://schemas.microsoft.com/office/drawing/2014/main" id="{16E27CA4-A962-4AB8-A119-06021642E53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982" y="4740316"/>
            <a:ext cx="2297115" cy="139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1EB3C-5E21-4067-9446-572A2A4D1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2" t="8889" r="9868" b="4127"/>
          <a:stretch/>
        </p:blipFill>
        <p:spPr>
          <a:xfrm>
            <a:off x="1612914" y="4602294"/>
            <a:ext cx="2129855" cy="16692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3A70EB-C04A-4395-B479-9A57A87C5528}"/>
              </a:ext>
            </a:extLst>
          </p:cNvPr>
          <p:cNvSpPr/>
          <p:nvPr/>
        </p:nvSpPr>
        <p:spPr>
          <a:xfrm>
            <a:off x="7647272" y="1700383"/>
            <a:ext cx="108937" cy="437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02044A-3C6E-4D88-825A-F5F115C0BB20}"/>
              </a:ext>
            </a:extLst>
          </p:cNvPr>
          <p:cNvSpPr txBox="1"/>
          <p:nvPr/>
        </p:nvSpPr>
        <p:spPr>
          <a:xfrm>
            <a:off x="8153400" y="1181600"/>
            <a:ext cx="397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Sn diffusion into Nb cathode tubes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398CB23-D402-4110-BA6F-13829D74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8100" y="2249090"/>
            <a:ext cx="3645765" cy="327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DADCDD-3521-452E-B6E5-6F007EBF32A5}"/>
              </a:ext>
            </a:extLst>
          </p:cNvPr>
          <p:cNvSpPr txBox="1"/>
          <p:nvPr/>
        </p:nvSpPr>
        <p:spPr>
          <a:xfrm>
            <a:off x="30282" y="5048200"/>
            <a:ext cx="1610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JLab</a:t>
            </a:r>
            <a:r>
              <a:rPr lang="en-US" sz="1400" dirty="0"/>
              <a:t>/FSU/Ames Lab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0C1BAE-7CC1-4561-9B31-84F199A7E423}"/>
              </a:ext>
            </a:extLst>
          </p:cNvPr>
          <p:cNvSpPr txBox="1"/>
          <p:nvPr/>
        </p:nvSpPr>
        <p:spPr>
          <a:xfrm>
            <a:off x="1612914" y="1122582"/>
            <a:ext cx="412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Alloyed Target starting from powders mix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 txBox="1">
            <a:spLocks/>
          </p:cNvSpPr>
          <p:nvPr/>
        </p:nvSpPr>
        <p:spPr>
          <a:xfrm>
            <a:off x="311726" y="39051"/>
            <a:ext cx="11044707" cy="566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Cylindrical Cathode Development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CEA4B8-8AEF-932F-A795-1A0FE74C5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48" y="1550932"/>
            <a:ext cx="6147260" cy="297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E680-FF33-E80E-BF30-ADA4F501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0DD6D-9766-3FBA-12BB-ABDA34CA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03E09C-EB90-C136-FC08-387F13884B65}"/>
              </a:ext>
            </a:extLst>
          </p:cNvPr>
          <p:cNvSpPr txBox="1">
            <a:spLocks/>
          </p:cNvSpPr>
          <p:nvPr/>
        </p:nvSpPr>
        <p:spPr>
          <a:xfrm>
            <a:off x="8323099" y="4492328"/>
            <a:ext cx="3493074" cy="1743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D8FC4-5047-0728-69BD-CAB34DD008A2}"/>
              </a:ext>
            </a:extLst>
          </p:cNvPr>
          <p:cNvSpPr txBox="1"/>
          <p:nvPr/>
        </p:nvSpPr>
        <p:spPr>
          <a:xfrm>
            <a:off x="8251321" y="4340483"/>
            <a:ext cx="3315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limiting mechanisms likely concurrent: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Non-stoichiometry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Tin droplets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Patchy regions 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D5DBCA9-EE02-DF81-D0A9-2028A360EEB2}"/>
              </a:ext>
            </a:extLst>
          </p:cNvPr>
          <p:cNvSpPr txBox="1">
            <a:spLocks/>
          </p:cNvSpPr>
          <p:nvPr/>
        </p:nvSpPr>
        <p:spPr>
          <a:xfrm>
            <a:off x="0" y="-56364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Developments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7E1BA-E3B0-560B-F0CC-37763AD45152}"/>
              </a:ext>
            </a:extLst>
          </p:cNvPr>
          <p:cNvSpPr/>
          <p:nvPr/>
        </p:nvSpPr>
        <p:spPr>
          <a:xfrm>
            <a:off x="139701" y="632104"/>
            <a:ext cx="5753448" cy="5965077"/>
          </a:xfrm>
          <a:prstGeom prst="roundRect">
            <a:avLst>
              <a:gd name="adj" fmla="val 35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91B617-D8C6-C6FB-BCF5-302E8648CAF4}"/>
              </a:ext>
            </a:extLst>
          </p:cNvPr>
          <p:cNvSpPr/>
          <p:nvPr/>
        </p:nvSpPr>
        <p:spPr>
          <a:xfrm>
            <a:off x="6096000" y="565917"/>
            <a:ext cx="5994051" cy="5965077"/>
          </a:xfrm>
          <a:prstGeom prst="roundRect">
            <a:avLst>
              <a:gd name="adj" fmla="val 33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FB3F89BA-7AA4-853C-8252-2E143453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0" y="1120060"/>
            <a:ext cx="2078269" cy="21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68A0D2C-0250-2F1D-6485-EFA5537C5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71" y="1151554"/>
            <a:ext cx="642918" cy="21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615D3758-9DB5-7249-94EC-0063AE41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42" y="1209575"/>
            <a:ext cx="2576567" cy="21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4E2376-B297-965D-B074-5074B7E0BE77}"/>
              </a:ext>
            </a:extLst>
          </p:cNvPr>
          <p:cNvSpPr txBox="1"/>
          <p:nvPr/>
        </p:nvSpPr>
        <p:spPr>
          <a:xfrm>
            <a:off x="1422566" y="691416"/>
            <a:ext cx="264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Cu Cavity Electropolishing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B6B15-613B-EAE6-4A9E-80FA5B23131A}"/>
              </a:ext>
            </a:extLst>
          </p:cNvPr>
          <p:cNvSpPr txBox="1"/>
          <p:nvPr/>
        </p:nvSpPr>
        <p:spPr>
          <a:xfrm>
            <a:off x="6979269" y="641535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QPR Facility for sample RF measurements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0DDC1D36-3E02-5F33-7407-34DE46A2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82" y="1105671"/>
            <a:ext cx="892685" cy="14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08AA2DB9-71DC-C658-B624-8601F034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05" y="1056969"/>
            <a:ext cx="10572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EC3A3C5-3E86-FE7C-C424-09DF4863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99" y="1056969"/>
            <a:ext cx="1133816" cy="36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554927B1-6D44-FB41-854A-26832679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251" y="1975226"/>
            <a:ext cx="842293" cy="107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AB11583-1B94-BFCE-9C98-A50A0823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63" y="2016305"/>
            <a:ext cx="834114" cy="10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D33596-831C-1DCD-A710-DF3186BC38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5975" y="3053236"/>
            <a:ext cx="3890584" cy="2027061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42B07D75-4B27-810C-0583-94FA3D264F62}"/>
              </a:ext>
            </a:extLst>
          </p:cNvPr>
          <p:cNvSpPr/>
          <p:nvPr/>
        </p:nvSpPr>
        <p:spPr>
          <a:xfrm rot="19130992">
            <a:off x="7078475" y="2037700"/>
            <a:ext cx="373569" cy="1640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EA3E21F-E9B2-7291-D249-B06F4FBBB9E0}"/>
              </a:ext>
            </a:extLst>
          </p:cNvPr>
          <p:cNvSpPr/>
          <p:nvPr/>
        </p:nvSpPr>
        <p:spPr>
          <a:xfrm rot="13324644">
            <a:off x="7888459" y="2000976"/>
            <a:ext cx="419603" cy="1355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617C6CD0-A8D9-EC66-5520-3332A3DDF726}"/>
              </a:ext>
            </a:extLst>
          </p:cNvPr>
          <p:cNvSpPr/>
          <p:nvPr/>
        </p:nvSpPr>
        <p:spPr>
          <a:xfrm rot="7181179">
            <a:off x="7752552" y="2731356"/>
            <a:ext cx="616450" cy="1538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C98DA0-18F3-BEA1-4C72-3DAD53AF52F3}"/>
              </a:ext>
            </a:extLst>
          </p:cNvPr>
          <p:cNvSpPr txBox="1"/>
          <p:nvPr/>
        </p:nvSpPr>
        <p:spPr>
          <a:xfrm>
            <a:off x="6134235" y="5089339"/>
            <a:ext cx="591806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100" b="1" i="0" dirty="0">
                <a:solidFill>
                  <a:srgbClr val="000000"/>
                </a:solidFill>
                <a:effectLst/>
                <a:latin typeface="Arial"/>
              </a:rPr>
              <a:t>Demonstrated Key RF performances </a:t>
            </a:r>
            <a:r>
              <a:rPr lang="en-US" altLang="zh-CN" sz="1100" b="1" i="0" dirty="0">
                <a:solidFill>
                  <a:srgbClr val="000000"/>
                </a:solidFill>
                <a:effectLst/>
                <a:latin typeface="Arial"/>
              </a:rPr>
              <a:t>by</a:t>
            </a:r>
            <a:r>
              <a:rPr lang="en-US" sz="1100" b="1" i="0" dirty="0">
                <a:solidFill>
                  <a:srgbClr val="000000"/>
                </a:solidFill>
                <a:effectLst/>
                <a:latin typeface="Arial"/>
              </a:rPr>
              <a:t> </a:t>
            </a:r>
            <a:r>
              <a:rPr lang="en-US" sz="1100" b="1" i="0" dirty="0">
                <a:solidFill>
                  <a:srgbClr val="FF0000"/>
                </a:solidFill>
                <a:effectLst/>
                <a:latin typeface="Arial"/>
              </a:rPr>
              <a:t>R</a:t>
            </a:r>
            <a:r>
              <a:rPr lang="en-US" sz="1000" b="1" i="0" dirty="0">
                <a:solidFill>
                  <a:srgbClr val="FF0000"/>
                </a:solidFill>
                <a:effectLst/>
                <a:latin typeface="Arial"/>
              </a:rPr>
              <a:t>s</a:t>
            </a:r>
            <a:r>
              <a:rPr lang="en-US" sz="1100" b="1" i="0" dirty="0">
                <a:solidFill>
                  <a:srgbClr val="FF0000"/>
                </a:solidFill>
                <a:effectLst/>
                <a:latin typeface="Arial"/>
              </a:rPr>
              <a:t> vs </a:t>
            </a:r>
            <a:r>
              <a:rPr lang="en-US" sz="1100" b="1" i="0" dirty="0" err="1">
                <a:solidFill>
                  <a:srgbClr val="FF0000"/>
                </a:solidFill>
                <a:effectLst/>
                <a:latin typeface="Arial"/>
              </a:rPr>
              <a:t>B</a:t>
            </a:r>
            <a:r>
              <a:rPr lang="en-US" sz="1000" b="1" i="0" dirty="0" err="1">
                <a:solidFill>
                  <a:srgbClr val="FF0000"/>
                </a:solidFill>
                <a:effectLst/>
                <a:latin typeface="Arial"/>
              </a:rPr>
              <a:t>pk</a:t>
            </a:r>
            <a:r>
              <a:rPr lang="en-US" sz="1100" b="1" i="0" dirty="0">
                <a:solidFill>
                  <a:srgbClr val="FF0000"/>
                </a:solidFill>
                <a:effectLst/>
                <a:latin typeface="Arial"/>
              </a:rPr>
              <a:t> and R</a:t>
            </a:r>
            <a:r>
              <a:rPr lang="en-US" sz="1000" b="1" i="0" dirty="0">
                <a:solidFill>
                  <a:srgbClr val="FF0000"/>
                </a:solidFill>
                <a:effectLst/>
                <a:latin typeface="Arial"/>
              </a:rPr>
              <a:t>s</a:t>
            </a:r>
            <a:r>
              <a:rPr lang="en-US" sz="1100" b="1" i="0" dirty="0">
                <a:solidFill>
                  <a:srgbClr val="FF0000"/>
                </a:solidFill>
                <a:effectLst/>
                <a:latin typeface="Arial"/>
              </a:rPr>
              <a:t> vs T at multiple temperatures (up to T</a:t>
            </a:r>
            <a:r>
              <a:rPr lang="en-US" sz="1000" b="1" i="0" dirty="0">
                <a:solidFill>
                  <a:srgbClr val="FF0000"/>
                </a:solidFill>
                <a:effectLst/>
                <a:latin typeface="Arial"/>
              </a:rPr>
              <a:t>c</a:t>
            </a:r>
            <a:r>
              <a:rPr lang="en-US" sz="1100" b="1" i="0" dirty="0">
                <a:solidFill>
                  <a:srgbClr val="FF0000"/>
                </a:solidFill>
                <a:effectLst/>
                <a:latin typeface="Arial"/>
              </a:rPr>
              <a:t>) for 4 modes</a:t>
            </a:r>
          </a:p>
          <a:p>
            <a:pPr marL="342900" indent="-342900" algn="l" fontAlgn="base">
              <a:buFont typeface="Wingdings" panose="05000000000000000000" pitchFamily="2" charset="2"/>
              <a:buChar char="ü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Achieved </a:t>
            </a:r>
            <a:r>
              <a:rPr lang="en-US" sz="1050" b="1" i="0" dirty="0">
                <a:solidFill>
                  <a:srgbClr val="FF0000"/>
                </a:solidFill>
                <a:effectLst/>
                <a:latin typeface="Arial"/>
              </a:rPr>
              <a:t>1 n</a:t>
            </a:r>
            <a:r>
              <a:rPr lang="el-GR" sz="1050" b="1" i="0" dirty="0">
                <a:solidFill>
                  <a:srgbClr val="FF0000"/>
                </a:solidFill>
                <a:effectLst/>
                <a:latin typeface="Arial"/>
              </a:rPr>
              <a:t>Ω</a:t>
            </a:r>
            <a:r>
              <a:rPr lang="en-US" sz="1050" b="1" i="0" dirty="0">
                <a:solidFill>
                  <a:srgbClr val="FF0000"/>
                </a:solidFill>
                <a:effectLst/>
                <a:latin typeface="Arial"/>
              </a:rPr>
              <a:t> resolution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at 10 </a:t>
            </a:r>
            <a:r>
              <a:rPr lang="en-US" sz="1050" b="0" i="0" dirty="0" err="1">
                <a:solidFill>
                  <a:srgbClr val="000000"/>
                </a:solidFill>
                <a:effectLst/>
                <a:latin typeface="Arial"/>
              </a:rPr>
              <a:t>mT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 for bulk Nb at 2.5 K;</a:t>
            </a:r>
          </a:p>
          <a:p>
            <a:pPr marL="342900" indent="-342900" algn="l" fontAlgn="base">
              <a:buFont typeface="Wingdings" panose="05000000000000000000" pitchFamily="2" charset="2"/>
              <a:buChar char="ü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Achieved ~20 n</a:t>
            </a:r>
            <a:r>
              <a:rPr lang="el-GR" sz="1050" b="0" i="0" dirty="0">
                <a:solidFill>
                  <a:srgbClr val="000000"/>
                </a:solidFill>
                <a:effectLst/>
                <a:latin typeface="Arial"/>
              </a:rPr>
              <a:t>Ω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 for the regular bulk Nb sample;</a:t>
            </a:r>
          </a:p>
          <a:p>
            <a:pPr marL="342900" indent="-342900" algn="l" fontAlgn="base">
              <a:buFont typeface="Wingdings" panose="05000000000000000000" pitchFamily="2" charset="2"/>
              <a:buChar char="ü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Achieved 60 mT for the bulk Nb sample </a:t>
            </a:r>
            <a:r>
              <a:rPr lang="en-US" sz="1050" b="1" i="0" dirty="0">
                <a:solidFill>
                  <a:srgbClr val="FF0000"/>
                </a:solidFill>
                <a:effectLst/>
                <a:latin typeface="Arial"/>
              </a:rPr>
              <a:t>without quenching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;</a:t>
            </a:r>
          </a:p>
          <a:p>
            <a:pPr marL="342900" indent="-342900" algn="l" fontAlgn="base">
              <a:buFont typeface="Wingdings" panose="05000000000000000000" pitchFamily="2" charset="2"/>
              <a:buChar char="ü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Extended QPR frequency range to </a:t>
            </a:r>
            <a:r>
              <a:rPr lang="en-US" sz="1050" b="1" i="0" dirty="0">
                <a:solidFill>
                  <a:srgbClr val="FF0000"/>
                </a:solidFill>
                <a:effectLst/>
                <a:latin typeface="Arial"/>
              </a:rPr>
              <a:t>1.6 GHz, near the CEBAF frequency;</a:t>
            </a:r>
          </a:p>
          <a:p>
            <a:pPr marL="342900" indent="-342900" algn="l" fontAlgn="base">
              <a:buFont typeface="Wingdings" panose="05000000000000000000" pitchFamily="2" charset="2"/>
              <a:buChar char="ü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Arial"/>
              </a:rPr>
              <a:t>Completed comprehensive error analysis and resolution estimation;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The measured frequencies of all quadruple modes are consistence with CST simulation.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5A5976-BBE8-3C46-625A-1E7C8E22A47A}"/>
              </a:ext>
            </a:extLst>
          </p:cNvPr>
          <p:cNvSpPr txBox="1"/>
          <p:nvPr/>
        </p:nvSpPr>
        <p:spPr>
          <a:xfrm>
            <a:off x="6210198" y="131598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M. Ge et al.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BE14ED-2E67-339F-979A-EF22E1F47CCB}"/>
              </a:ext>
            </a:extLst>
          </p:cNvPr>
          <p:cNvSpPr txBox="1"/>
          <p:nvPr/>
        </p:nvSpPr>
        <p:spPr>
          <a:xfrm>
            <a:off x="815583" y="3312573"/>
            <a:ext cx="135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S. Bira, N. Gale</a:t>
            </a:r>
          </a:p>
        </p:txBody>
      </p:sp>
      <p:sp>
        <p:nvSpPr>
          <p:cNvPr id="35" name="TextBox 48">
            <a:extLst>
              <a:ext uri="{FF2B5EF4-FFF2-40B4-BE49-F238E27FC236}">
                <a16:creationId xmlns:a16="http://schemas.microsoft.com/office/drawing/2014/main" id="{EBA60931-70FE-4610-9CAC-26DD2BD1F260}"/>
              </a:ext>
            </a:extLst>
          </p:cNvPr>
          <p:cNvSpPr txBox="1"/>
          <p:nvPr/>
        </p:nvSpPr>
        <p:spPr>
          <a:xfrm>
            <a:off x="-134177" y="3740210"/>
            <a:ext cx="3594709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Design cavity support structures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Design cathode handling system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Design electrical safety system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Electrical Safety Review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Fabricate proof of concept system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Water test system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100">
                <a:ea typeface="Calibri"/>
                <a:cs typeface="Calibri"/>
              </a:rPr>
              <a:t>Incorporate power supply</a:t>
            </a:r>
            <a:endParaRPr lang="en-US" sz="12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100">
                <a:ea typeface="Calibri"/>
                <a:cs typeface="Calibri"/>
              </a:rPr>
              <a:t>Final electrical safety check</a:t>
            </a:r>
            <a:endParaRPr lang="en-US" sz="12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200" dirty="0"/>
              <a:t>Electropolish cavity</a:t>
            </a:r>
          </a:p>
          <a:p>
            <a:pPr lvl="1"/>
            <a:endParaRPr lang="en-US" sz="12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C157AC-8C8E-DABD-C377-BDF524530A0B}"/>
              </a:ext>
            </a:extLst>
          </p:cNvPr>
          <p:cNvGrpSpPr/>
          <p:nvPr/>
        </p:nvGrpSpPr>
        <p:grpSpPr>
          <a:xfrm>
            <a:off x="2862166" y="3614642"/>
            <a:ext cx="2901651" cy="2763122"/>
            <a:chOff x="2862166" y="3614642"/>
            <a:chExt cx="2901651" cy="2763122"/>
          </a:xfrm>
        </p:grpSpPr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FCACA7EB-29CD-A051-874D-A8AA307F1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166" y="3614642"/>
              <a:ext cx="2874330" cy="173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43330E8-BBD7-134D-7C86-2748D7EDA9F4}"/>
                </a:ext>
              </a:extLst>
            </p:cNvPr>
            <p:cNvSpPr txBox="1"/>
            <p:nvPr/>
          </p:nvSpPr>
          <p:spPr>
            <a:xfrm>
              <a:off x="2957266" y="5427247"/>
              <a:ext cx="2806551" cy="950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0" fontAlgn="base">
                <a:lnSpc>
                  <a:spcPts val="1718"/>
                </a:lnSpc>
                <a:buNone/>
              </a:pPr>
              <a:r>
                <a:rPr lang="en-US" sz="12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Design &amp; Fabrication of a cavity electropolishing system integrating all the steps required for Cu substrate preparation for cavity deposition</a:t>
              </a:r>
              <a:r>
                <a:rPr lang="en-US" sz="1200" b="0" i="0" dirty="0">
                  <a:effectLst/>
                  <a:latin typeface="Calibri" panose="020F0502020204030204" pitchFamily="34" charset="0"/>
                </a:rPr>
                <a:t>​</a:t>
              </a:r>
              <a:endParaRPr lang="en-US" sz="1200" b="0" i="0" dirty="0">
                <a:effectLst/>
              </a:endParaRPr>
            </a:p>
          </p:txBody>
        </p:sp>
      </p:grpSp>
      <p:pic>
        <p:nvPicPr>
          <p:cNvPr id="39" name="Picture 38" descr="A blue logo with black background&#10;&#10;AI-generated content may be incorrect.">
            <a:extLst>
              <a:ext uri="{FF2B5EF4-FFF2-40B4-BE49-F238E27FC236}">
                <a16:creationId xmlns:a16="http://schemas.microsoft.com/office/drawing/2014/main" id="{EE152821-F5D3-BC83-1166-52D73D1787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11" y="1759723"/>
            <a:ext cx="409159" cy="409159"/>
          </a:xfrm>
          <a:prstGeom prst="rect">
            <a:avLst/>
          </a:prstGeom>
        </p:spPr>
      </p:pic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7C0C890E-3C16-1B5C-DBA1-14452B9E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66" y="6530994"/>
            <a:ext cx="2743200" cy="365125"/>
          </a:xfrm>
        </p:spPr>
        <p:txBody>
          <a:bodyPr/>
          <a:lstStyle/>
          <a:p>
            <a:r>
              <a:rPr lang="en-US"/>
              <a:t>6/11/2026</a:t>
            </a:r>
            <a:endParaRPr lang="en-US" dirty="0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B886E1E1-374F-90F7-28BC-3EFDD562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7634"/>
            <a:ext cx="4419600" cy="365125"/>
          </a:xfrm>
        </p:spPr>
        <p:txBody>
          <a:bodyPr/>
          <a:lstStyle/>
          <a:p>
            <a:r>
              <a:rPr lang="en-US"/>
              <a:t>Update on  Nb &amp; Nb3Sn on Cu Developments at JLab- TTC Saclay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8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9594-0082-4AD9-7536-92600D6B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4EE8E-B175-FBB9-EA98-05C888CB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881C06-0DE4-6492-4382-51B801FF3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947" y="1442391"/>
            <a:ext cx="11639036" cy="479837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No intrinsic limit for the mitigation of Nb thing film Q-slope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The devil is in the details. Constant attention is necessary to maintain adequate deposition conditions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DC sputtering with alloyed stoichiometric target requires substrate temperature above 600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C, high </a:t>
            </a:r>
            <a:r>
              <a:rPr lang="en-US" dirty="0" err="1"/>
              <a:t>Ar</a:t>
            </a:r>
            <a:r>
              <a:rPr lang="en-US" dirty="0"/>
              <a:t> pressure (1e</a:t>
            </a:r>
            <a:r>
              <a:rPr lang="en-US" baseline="30000" dirty="0"/>
              <a:t>-2</a:t>
            </a:r>
            <a:r>
              <a:rPr lang="en-US" dirty="0"/>
              <a:t> mbar), low current density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on Cu (with Nb &amp; Ta interlayers) and bulk Nb under characterization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Refine deposition process for denser, more uniform and relaxed material for thick and thin layers, switch from </a:t>
            </a:r>
            <a:r>
              <a:rPr lang="en-US" dirty="0" err="1"/>
              <a:t>Ar</a:t>
            </a:r>
            <a:r>
              <a:rPr lang="en-US" dirty="0"/>
              <a:t> to Kr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RF measurements with QPR samples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Implement Nb</a:t>
            </a:r>
            <a:r>
              <a:rPr lang="en-US" baseline="-25000" dirty="0"/>
              <a:t>3</a:t>
            </a:r>
            <a:r>
              <a:rPr lang="en-US" dirty="0"/>
              <a:t>Sn cavity deposition with cylindrical cathode developed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 txBox="1">
            <a:spLocks/>
          </p:cNvSpPr>
          <p:nvPr/>
        </p:nvSpPr>
        <p:spPr>
          <a:xfrm>
            <a:off x="421246" y="521981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Summary &amp; Next Steps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21656-D521-3905-5E3D-E4B4FA10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ED406A-01F9-BD51-0645-6304017A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800" y="6330592"/>
            <a:ext cx="441960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</p:spTree>
    <p:extLst>
      <p:ext uri="{BB962C8B-B14F-4D97-AF65-F5344CB8AC3E}">
        <p14:creationId xmlns:p14="http://schemas.microsoft.com/office/powerpoint/2010/main" val="180763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Merci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1CB5E1-12B5-634E-E941-3451F325DC95}"/>
              </a:ext>
            </a:extLst>
          </p:cNvPr>
          <p:cNvSpPr txBox="1">
            <a:spLocks/>
          </p:cNvSpPr>
          <p:nvPr/>
        </p:nvSpPr>
        <p:spPr>
          <a:xfrm>
            <a:off x="1163781" y="1775427"/>
            <a:ext cx="9839497" cy="4098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CB5E1-12B5-634E-E941-3451F325DC95}"/>
              </a:ext>
            </a:extLst>
          </p:cNvPr>
          <p:cNvSpPr txBox="1">
            <a:spLocks/>
          </p:cNvSpPr>
          <p:nvPr/>
        </p:nvSpPr>
        <p:spPr>
          <a:xfrm>
            <a:off x="1163782" y="1318684"/>
            <a:ext cx="9839497" cy="4098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FA89F-5E5F-CF14-DD34-78D02517A1FF}"/>
              </a:ext>
            </a:extLst>
          </p:cNvPr>
          <p:cNvSpPr txBox="1"/>
          <p:nvPr/>
        </p:nvSpPr>
        <p:spPr>
          <a:xfrm>
            <a:off x="1708150" y="2305050"/>
            <a:ext cx="792550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 Update on 1.3 GHz Nb/Cu development</a:t>
            </a:r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endParaRPr lang="en-GB" sz="2800" dirty="0"/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 Development of Nb</a:t>
            </a:r>
            <a:r>
              <a:rPr lang="en-GB" sz="2800" baseline="-25000" dirty="0"/>
              <a:t>3</a:t>
            </a:r>
            <a:r>
              <a:rPr lang="en-GB" sz="2800" dirty="0"/>
              <a:t>Sn on Cu and other substrates</a:t>
            </a:r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endParaRPr lang="en-GB" sz="2800" dirty="0"/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 Supporting Developments</a:t>
            </a:r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endParaRPr lang="en-GB" sz="2800" dirty="0"/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 Summary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F8D2B-1C59-6882-DB8D-13B34935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BC2A786-5BB4-FCC4-8413-C59BA2DF9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438650" cy="365125"/>
          </a:xfrm>
        </p:spPr>
        <p:txBody>
          <a:bodyPr/>
          <a:lstStyle/>
          <a:p>
            <a:r>
              <a:rPr lang="en-US"/>
              <a:t>Update on  Nb &amp; Nb3Sn on Cu Developments at JLab- TTC Saclay 2026</a:t>
            </a:r>
          </a:p>
        </p:txBody>
      </p:sp>
    </p:spTree>
    <p:extLst>
      <p:ext uri="{BB962C8B-B14F-4D97-AF65-F5344CB8AC3E}">
        <p14:creationId xmlns:p14="http://schemas.microsoft.com/office/powerpoint/2010/main" val="14000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4" y="26752"/>
            <a:ext cx="8098476" cy="1107999"/>
          </a:xfrm>
        </p:spPr>
        <p:txBody>
          <a:bodyPr/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Produce </a:t>
            </a:r>
            <a:r>
              <a:rPr lang="en-US" sz="2200" dirty="0" err="1">
                <a:solidFill>
                  <a:srgbClr val="C00000"/>
                </a:solidFill>
              </a:rPr>
              <a:t>Nb</a:t>
            </a:r>
            <a:r>
              <a:rPr lang="en-US" sz="2200" dirty="0">
                <a:solidFill>
                  <a:srgbClr val="C00000"/>
                </a:solidFill>
              </a:rPr>
              <a:t>/Cu cavities with </a:t>
            </a:r>
            <a:r>
              <a:rPr lang="en-US" sz="2200" dirty="0" err="1">
                <a:solidFill>
                  <a:srgbClr val="C00000"/>
                </a:solidFill>
              </a:rPr>
              <a:t>HiPIMS</a:t>
            </a:r>
            <a:r>
              <a:rPr lang="en-US" sz="2200" dirty="0">
                <a:solidFill>
                  <a:srgbClr val="C00000"/>
                </a:solidFill>
              </a:rPr>
              <a:t> at 1.3 GHz and lower frequencies with at least Q~ 2x 10</a:t>
            </a:r>
            <a:r>
              <a:rPr lang="en-US" sz="2200" baseline="30000" dirty="0">
                <a:solidFill>
                  <a:srgbClr val="C00000"/>
                </a:solidFill>
              </a:rPr>
              <a:t>10</a:t>
            </a:r>
            <a:r>
              <a:rPr lang="en-US" sz="2200" dirty="0">
                <a:solidFill>
                  <a:srgbClr val="C00000"/>
                </a:solidFill>
              </a:rPr>
              <a:t> at 2K, 15 MV/m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726" y="2271237"/>
            <a:ext cx="7664601" cy="1107998"/>
          </a:xfrm>
        </p:spPr>
        <p:txBody>
          <a:bodyPr/>
          <a:lstStyle/>
          <a:p>
            <a:r>
              <a:rPr lang="en-US" sz="1600" dirty="0"/>
              <a:t>The development of SRF surfaces with other forms of </a:t>
            </a:r>
            <a:r>
              <a:rPr lang="en-US" sz="1600" dirty="0" err="1"/>
              <a:t>Nb</a:t>
            </a:r>
            <a:r>
              <a:rPr lang="en-US" sz="1600" dirty="0"/>
              <a:t> and other superconducting materials have the potential to further improve SRF cavity performance beyond the </a:t>
            </a:r>
            <a:r>
              <a:rPr lang="en-US" sz="1600" dirty="0" err="1"/>
              <a:t>Nb</a:t>
            </a:r>
            <a:r>
              <a:rPr lang="en-US" sz="1600" dirty="0"/>
              <a:t> material intrinsic limit. This combined with higher efficiency and quality control are most relevant for structures required for large instruments and for industrial accelerators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9650" y="6330592"/>
            <a:ext cx="460375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24421A-7359-423B-B04D-B86FFF7C0309}"/>
              </a:ext>
            </a:extLst>
          </p:cNvPr>
          <p:cNvSpPr txBox="1">
            <a:spLocks/>
          </p:cNvSpPr>
          <p:nvPr/>
        </p:nvSpPr>
        <p:spPr>
          <a:xfrm>
            <a:off x="54924" y="15439"/>
            <a:ext cx="10583064" cy="412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F76E48-2A50-4E58-9BE3-0ECD3EA7AC56}"/>
              </a:ext>
            </a:extLst>
          </p:cNvPr>
          <p:cNvSpPr txBox="1"/>
          <p:nvPr/>
        </p:nvSpPr>
        <p:spPr>
          <a:xfrm>
            <a:off x="146416" y="1432558"/>
            <a:ext cx="766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Overcome Q-slope plaguing Nb/Cu cavities by producing high quality Nb films with hyperthermal ions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7E2882-6291-48F6-9A05-E5DB0E849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37" y="3520637"/>
            <a:ext cx="3760898" cy="3037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B79E47-896E-4E18-858A-A7BD35E9EEB8}"/>
              </a:ext>
            </a:extLst>
          </p:cNvPr>
          <p:cNvSpPr txBox="1"/>
          <p:nvPr/>
        </p:nvSpPr>
        <p:spPr>
          <a:xfrm>
            <a:off x="9676308" y="5468845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Goal</a:t>
            </a:r>
          </a:p>
        </p:txBody>
      </p:sp>
      <p:pic>
        <p:nvPicPr>
          <p:cNvPr id="19" name="Picture 18" descr="A graph of a graph showing the value of a mass&#10;&#10;Description automatically generated with medium confidence">
            <a:extLst>
              <a:ext uri="{FF2B5EF4-FFF2-40B4-BE49-F238E27FC236}">
                <a16:creationId xmlns:a16="http://schemas.microsoft.com/office/drawing/2014/main" id="{90043D61-1396-410B-8582-EB79E9273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871" y="443750"/>
            <a:ext cx="3615230" cy="2929292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313E5D10-AD1F-4710-A85B-D1730E51E2E2}"/>
              </a:ext>
            </a:extLst>
          </p:cNvPr>
          <p:cNvSpPr/>
          <p:nvPr/>
        </p:nvSpPr>
        <p:spPr>
          <a:xfrm rot="5400000">
            <a:off x="8919050" y="2772912"/>
            <a:ext cx="1805203" cy="1118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Energetic Condensation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B56AE4-CC43-3BDA-767F-272986D06A7A}"/>
              </a:ext>
            </a:extLst>
          </p:cNvPr>
          <p:cNvGrpSpPr/>
          <p:nvPr/>
        </p:nvGrpSpPr>
        <p:grpSpPr>
          <a:xfrm>
            <a:off x="1019175" y="4258923"/>
            <a:ext cx="2206029" cy="1824559"/>
            <a:chOff x="3312249" y="1045980"/>
            <a:chExt cx="2206029" cy="18245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71B1FA-15A3-A79B-77FB-1F040BFAF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249" y="1045980"/>
              <a:ext cx="2206029" cy="1817109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0B36B7-38E1-09CD-09D1-11E9817BCE0A}"/>
                </a:ext>
              </a:extLst>
            </p:cNvPr>
            <p:cNvSpPr txBox="1"/>
            <p:nvPr/>
          </p:nvSpPr>
          <p:spPr>
            <a:xfrm>
              <a:off x="3504351" y="2501207"/>
              <a:ext cx="542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ECR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6EA85F-3851-073A-7E35-457B01EA9321}"/>
              </a:ext>
            </a:extLst>
          </p:cNvPr>
          <p:cNvGrpSpPr/>
          <p:nvPr/>
        </p:nvGrpSpPr>
        <p:grpSpPr>
          <a:xfrm>
            <a:off x="3239401" y="4234789"/>
            <a:ext cx="3356929" cy="1812477"/>
            <a:chOff x="2561830" y="746259"/>
            <a:chExt cx="3356929" cy="18124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BA7344-D5E6-0EBF-C362-D8624B3F1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0284" y="810630"/>
              <a:ext cx="1428475" cy="167935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D42CF1A-44D5-4CBA-969F-35E608C0F1FF}"/>
                </a:ext>
              </a:extLst>
            </p:cNvPr>
            <p:cNvGrpSpPr/>
            <p:nvPr/>
          </p:nvGrpSpPr>
          <p:grpSpPr>
            <a:xfrm>
              <a:off x="2561830" y="746259"/>
              <a:ext cx="1911086" cy="1812477"/>
              <a:chOff x="5718504" y="952507"/>
              <a:chExt cx="1911086" cy="181247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20DAD54-651C-74CB-46CB-C46FDB90B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3017" y="952507"/>
                <a:ext cx="1886573" cy="1812477"/>
              </a:xfrm>
              <a:prstGeom prst="round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A1533-2131-EA7D-AACC-33B1335C0D7B}"/>
                  </a:ext>
                </a:extLst>
              </p:cNvPr>
              <p:cNvSpPr txBox="1"/>
              <p:nvPr/>
            </p:nvSpPr>
            <p:spPr>
              <a:xfrm>
                <a:off x="5718504" y="2344762"/>
                <a:ext cx="1883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Cylindrical HiPIMS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F04B8E9-B1B6-ECD9-AEFE-AB0FAAC9FADD}"/>
              </a:ext>
            </a:extLst>
          </p:cNvPr>
          <p:cNvSpPr txBox="1"/>
          <p:nvPr/>
        </p:nvSpPr>
        <p:spPr>
          <a:xfrm>
            <a:off x="1119292" y="3819697"/>
            <a:ext cx="550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Energetic Condensation implemented with 2 techniques</a:t>
            </a:r>
          </a:p>
        </p:txBody>
      </p:sp>
    </p:spTree>
    <p:extLst>
      <p:ext uri="{BB962C8B-B14F-4D97-AF65-F5344CB8AC3E}">
        <p14:creationId xmlns:p14="http://schemas.microsoft.com/office/powerpoint/2010/main" val="53967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8D15A-4AE3-4AF1-ABAD-C904F423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FC9F94-7BC1-428D-A0FB-09FD32B9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Q-slope mitigation with HiPIMS Nb films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865FB4F-C388-4181-A201-B4EBDBD606D5}"/>
              </a:ext>
            </a:extLst>
          </p:cNvPr>
          <p:cNvSpPr txBox="1">
            <a:spLocks/>
          </p:cNvSpPr>
          <p:nvPr/>
        </p:nvSpPr>
        <p:spPr>
          <a:xfrm>
            <a:off x="6565806" y="585896"/>
            <a:ext cx="3647870" cy="431146"/>
          </a:xfrm>
          <a:prstGeom prst="rect">
            <a:avLst/>
          </a:prstGeom>
        </p:spPr>
        <p:txBody>
          <a:bodyPr vert="horz" wrap="square" lIns="0" tIns="152656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24180">
              <a:lnSpc>
                <a:spcPct val="100000"/>
              </a:lnSpc>
              <a:spcBef>
                <a:spcPts val="100"/>
              </a:spcBef>
            </a:pPr>
            <a:r>
              <a:rPr lang="en-US" sz="1800" dirty="0" err="1"/>
              <a:t>HiPIMS</a:t>
            </a:r>
            <a:r>
              <a:rPr lang="en-US" sz="1800" spc="-40" dirty="0"/>
              <a:t> </a:t>
            </a:r>
            <a:r>
              <a:rPr lang="en-US" sz="1800" dirty="0" err="1"/>
              <a:t>Nb</a:t>
            </a:r>
            <a:r>
              <a:rPr lang="en-US" sz="1800" spc="-10" dirty="0"/>
              <a:t> </a:t>
            </a:r>
            <a:r>
              <a:rPr lang="en-US" sz="1800" dirty="0"/>
              <a:t>film/</a:t>
            </a:r>
            <a:r>
              <a:rPr lang="en-US" sz="1800" dirty="0" err="1"/>
              <a:t>Nb</a:t>
            </a:r>
            <a:r>
              <a:rPr lang="en-US" sz="1800" spc="-45" dirty="0"/>
              <a:t> </a:t>
            </a:r>
            <a:r>
              <a:rPr lang="en-US" sz="1800" spc="-10" dirty="0"/>
              <a:t>results</a:t>
            </a: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FC66160F-31D6-4E7C-8E41-918CAB36D05A}"/>
              </a:ext>
            </a:extLst>
          </p:cNvPr>
          <p:cNvGrpSpPr/>
          <p:nvPr/>
        </p:nvGrpSpPr>
        <p:grpSpPr>
          <a:xfrm>
            <a:off x="134199" y="1333383"/>
            <a:ext cx="6157595" cy="4217035"/>
            <a:chOff x="134199" y="1333383"/>
            <a:chExt cx="6157595" cy="4217035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FB64AF3E-A55A-4AFC-8FE2-A2DE235DD60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199" y="1333383"/>
              <a:ext cx="6157503" cy="4216695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E3D7B9F9-07E0-4FC4-95D8-050DF5712EA0}"/>
                </a:ext>
              </a:extLst>
            </p:cNvPr>
            <p:cNvSpPr/>
            <p:nvPr/>
          </p:nvSpPr>
          <p:spPr>
            <a:xfrm>
              <a:off x="1580388" y="4223004"/>
              <a:ext cx="4168140" cy="181610"/>
            </a:xfrm>
            <a:custGeom>
              <a:avLst/>
              <a:gdLst/>
              <a:ahLst/>
              <a:cxnLst/>
              <a:rect l="l" t="t" r="r" b="b"/>
              <a:pathLst>
                <a:path w="4168140" h="181610">
                  <a:moveTo>
                    <a:pt x="4168140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4168140" y="181356"/>
                  </a:lnTo>
                  <a:lnTo>
                    <a:pt x="4168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B8AB449F-5556-48B4-8EE8-A471943F4669}"/>
                </a:ext>
              </a:extLst>
            </p:cNvPr>
            <p:cNvSpPr/>
            <p:nvPr/>
          </p:nvSpPr>
          <p:spPr>
            <a:xfrm>
              <a:off x="1580388" y="4223004"/>
              <a:ext cx="4168140" cy="181610"/>
            </a:xfrm>
            <a:custGeom>
              <a:avLst/>
              <a:gdLst/>
              <a:ahLst/>
              <a:cxnLst/>
              <a:rect l="l" t="t" r="r" b="b"/>
              <a:pathLst>
                <a:path w="4168140" h="181610">
                  <a:moveTo>
                    <a:pt x="0" y="0"/>
                  </a:moveTo>
                  <a:lnTo>
                    <a:pt x="4168140" y="0"/>
                  </a:lnTo>
                  <a:lnTo>
                    <a:pt x="4168140" y="181356"/>
                  </a:lnTo>
                  <a:lnTo>
                    <a:pt x="0" y="18135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7">
            <a:extLst>
              <a:ext uri="{FF2B5EF4-FFF2-40B4-BE49-F238E27FC236}">
                <a16:creationId xmlns:a16="http://schemas.microsoft.com/office/drawing/2014/main" id="{FDF90B6E-8356-4B7B-B4E8-93A0A8F0FA8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5079" y="3368040"/>
            <a:ext cx="5786628" cy="1973567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6D8AA826-8123-40C6-9FC4-018DDB490819}"/>
              </a:ext>
            </a:extLst>
          </p:cNvPr>
          <p:cNvSpPr txBox="1"/>
          <p:nvPr/>
        </p:nvSpPr>
        <p:spPr>
          <a:xfrm>
            <a:off x="629222" y="5662693"/>
            <a:ext cx="4505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degradation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compared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bulk</a:t>
            </a:r>
            <a:r>
              <a:rPr sz="1800" spc="-10" dirty="0">
                <a:latin typeface="Calibri"/>
                <a:cs typeface="Calibri"/>
              </a:rPr>
              <a:t> substrate </a:t>
            </a:r>
            <a:r>
              <a:rPr lang="en-US" spc="-10" dirty="0">
                <a:latin typeface="Calibri"/>
                <a:cs typeface="Calibri"/>
              </a:rPr>
              <a:t>though q</a:t>
            </a:r>
            <a:r>
              <a:rPr sz="1800" dirty="0">
                <a:latin typeface="Calibri"/>
                <a:cs typeface="Calibri"/>
              </a:rPr>
              <a:t>uench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limitation early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12</a:t>
            </a:r>
            <a:r>
              <a:rPr sz="1800" spc="-20" dirty="0">
                <a:latin typeface="Calibri"/>
                <a:cs typeface="Calibri"/>
              </a:rPr>
              <a:t> MV/m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0B3F1D4F-89AB-4413-8065-DD1D3C9902F5}"/>
              </a:ext>
            </a:extLst>
          </p:cNvPr>
          <p:cNvSpPr txBox="1"/>
          <p:nvPr/>
        </p:nvSpPr>
        <p:spPr>
          <a:xfrm>
            <a:off x="6194425" y="5810936"/>
            <a:ext cx="45669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intrinsic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limitation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Nb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films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CFCAA8B0-080E-4826-9645-59E3A56567A4}"/>
              </a:ext>
            </a:extLst>
          </p:cNvPr>
          <p:cNvSpPr txBox="1"/>
          <p:nvPr/>
        </p:nvSpPr>
        <p:spPr>
          <a:xfrm>
            <a:off x="1494930" y="696268"/>
            <a:ext cx="4234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Coating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Temperature: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150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ºC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Nucleation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-25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V,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subsequent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growth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-50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V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object 11">
            <a:extLst>
              <a:ext uri="{FF2B5EF4-FFF2-40B4-BE49-F238E27FC236}">
                <a16:creationId xmlns:a16="http://schemas.microsoft.com/office/drawing/2014/main" id="{98A26537-605B-4985-A609-BB516FAE524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8523" y="1151154"/>
            <a:ext cx="2589727" cy="1948661"/>
          </a:xfrm>
          <a:prstGeom prst="rect">
            <a:avLst/>
          </a:prstGeom>
        </p:spPr>
      </p:pic>
      <p:sp>
        <p:nvSpPr>
          <p:cNvPr id="17" name="object 12">
            <a:extLst>
              <a:ext uri="{FF2B5EF4-FFF2-40B4-BE49-F238E27FC236}">
                <a16:creationId xmlns:a16="http://schemas.microsoft.com/office/drawing/2014/main" id="{4796BF1F-173A-4423-80E5-24E625C213A9}"/>
              </a:ext>
            </a:extLst>
          </p:cNvPr>
          <p:cNvSpPr txBox="1"/>
          <p:nvPr/>
        </p:nvSpPr>
        <p:spPr>
          <a:xfrm>
            <a:off x="9298913" y="1542186"/>
            <a:ext cx="1423035" cy="106489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66700" indent="-228600">
              <a:lnSpc>
                <a:spcPct val="100000"/>
              </a:lnSpc>
              <a:spcBef>
                <a:spcPts val="905"/>
              </a:spcBef>
              <a:buFont typeface="Wingdings"/>
              <a:buChar char=""/>
              <a:tabLst>
                <a:tab pos="266700" algn="l"/>
              </a:tabLst>
            </a:pPr>
            <a:r>
              <a:rPr sz="1600" spc="-10" dirty="0">
                <a:latin typeface="Calibri"/>
                <a:cs typeface="Calibri"/>
              </a:rPr>
              <a:t>Δ=1.8935,</a:t>
            </a:r>
            <a:endParaRPr sz="1600">
              <a:latin typeface="Calibri"/>
              <a:cs typeface="Calibri"/>
            </a:endParaRPr>
          </a:p>
          <a:p>
            <a:pPr marL="266700" indent="-228600">
              <a:lnSpc>
                <a:spcPct val="100000"/>
              </a:lnSpc>
              <a:spcBef>
                <a:spcPts val="805"/>
              </a:spcBef>
              <a:buFont typeface="Wingdings"/>
              <a:buChar char=""/>
              <a:tabLst>
                <a:tab pos="266700" algn="l"/>
              </a:tabLst>
            </a:pPr>
            <a:r>
              <a:rPr sz="1600" dirty="0">
                <a:latin typeface="Calibri"/>
                <a:cs typeface="Calibri"/>
              </a:rPr>
              <a:t>R</a:t>
            </a:r>
            <a:r>
              <a:rPr sz="1575" baseline="-21164" dirty="0">
                <a:latin typeface="Calibri"/>
                <a:cs typeface="Calibri"/>
              </a:rPr>
              <a:t>res</a:t>
            </a:r>
            <a:r>
              <a:rPr sz="1600" dirty="0">
                <a:latin typeface="Calibri"/>
                <a:cs typeface="Calibri"/>
              </a:rPr>
              <a:t>=0.1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nΩ</a:t>
            </a:r>
            <a:endParaRPr sz="1600">
              <a:latin typeface="Calibri"/>
              <a:cs typeface="Calibri"/>
            </a:endParaRPr>
          </a:p>
          <a:p>
            <a:pPr marL="266065" indent="-227965">
              <a:lnSpc>
                <a:spcPct val="100000"/>
              </a:lnSpc>
              <a:spcBef>
                <a:spcPts val="815"/>
              </a:spcBef>
              <a:buFont typeface="Wingdings"/>
              <a:buChar char=""/>
              <a:tabLst>
                <a:tab pos="266065" algn="l"/>
              </a:tabLst>
            </a:pPr>
            <a:r>
              <a:rPr sz="1600" dirty="0">
                <a:latin typeface="Calibri"/>
                <a:cs typeface="Calibri"/>
              </a:rPr>
              <a:t>mfp=57.2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nm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3">
            <a:extLst>
              <a:ext uri="{FF2B5EF4-FFF2-40B4-BE49-F238E27FC236}">
                <a16:creationId xmlns:a16="http://schemas.microsoft.com/office/drawing/2014/main" id="{D64C060E-5721-4B2C-A88B-266AF58611A5}"/>
              </a:ext>
            </a:extLst>
          </p:cNvPr>
          <p:cNvGrpSpPr/>
          <p:nvPr/>
        </p:nvGrpSpPr>
        <p:grpSpPr>
          <a:xfrm>
            <a:off x="5254584" y="5789191"/>
            <a:ext cx="1438910" cy="365124"/>
            <a:chOff x="4401311" y="5864352"/>
            <a:chExt cx="1438910" cy="190500"/>
          </a:xfrm>
        </p:grpSpPr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F1E65850-9DCD-4403-A05F-2DE95AC850DB}"/>
                </a:ext>
              </a:extLst>
            </p:cNvPr>
            <p:cNvSpPr/>
            <p:nvPr/>
          </p:nvSpPr>
          <p:spPr>
            <a:xfrm>
              <a:off x="4407407" y="5870448"/>
              <a:ext cx="1426845" cy="178435"/>
            </a:xfrm>
            <a:custGeom>
              <a:avLst/>
              <a:gdLst/>
              <a:ahLst/>
              <a:cxnLst/>
              <a:rect l="l" t="t" r="r" b="b"/>
              <a:pathLst>
                <a:path w="1426845" h="178435">
                  <a:moveTo>
                    <a:pt x="1337310" y="0"/>
                  </a:moveTo>
                  <a:lnTo>
                    <a:pt x="1337310" y="44576"/>
                  </a:lnTo>
                  <a:lnTo>
                    <a:pt x="0" y="44576"/>
                  </a:lnTo>
                  <a:lnTo>
                    <a:pt x="0" y="133730"/>
                  </a:lnTo>
                  <a:lnTo>
                    <a:pt x="1337310" y="133730"/>
                  </a:lnTo>
                  <a:lnTo>
                    <a:pt x="1337310" y="178307"/>
                  </a:lnTo>
                  <a:lnTo>
                    <a:pt x="1426464" y="89153"/>
                  </a:lnTo>
                  <a:lnTo>
                    <a:pt x="1337310" y="0"/>
                  </a:lnTo>
                  <a:close/>
                </a:path>
              </a:pathLst>
            </a:custGeom>
            <a:solidFill>
              <a:srgbClr val="BD1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6F09F3FF-2ED0-4AC6-89F2-F42C4853B19A}"/>
                </a:ext>
              </a:extLst>
            </p:cNvPr>
            <p:cNvSpPr/>
            <p:nvPr/>
          </p:nvSpPr>
          <p:spPr>
            <a:xfrm>
              <a:off x="4407407" y="5870448"/>
              <a:ext cx="1426845" cy="178435"/>
            </a:xfrm>
            <a:custGeom>
              <a:avLst/>
              <a:gdLst/>
              <a:ahLst/>
              <a:cxnLst/>
              <a:rect l="l" t="t" r="r" b="b"/>
              <a:pathLst>
                <a:path w="1426845" h="178435">
                  <a:moveTo>
                    <a:pt x="0" y="44576"/>
                  </a:moveTo>
                  <a:lnTo>
                    <a:pt x="1337310" y="44576"/>
                  </a:lnTo>
                  <a:lnTo>
                    <a:pt x="1337310" y="0"/>
                  </a:lnTo>
                  <a:lnTo>
                    <a:pt x="1426464" y="89153"/>
                  </a:lnTo>
                  <a:lnTo>
                    <a:pt x="1337310" y="178307"/>
                  </a:lnTo>
                  <a:lnTo>
                    <a:pt x="1337310" y="133730"/>
                  </a:lnTo>
                  <a:lnTo>
                    <a:pt x="0" y="133730"/>
                  </a:lnTo>
                  <a:lnTo>
                    <a:pt x="0" y="44576"/>
                  </a:lnTo>
                  <a:close/>
                </a:path>
              </a:pathLst>
            </a:custGeom>
            <a:ln w="12191">
              <a:solidFill>
                <a:srgbClr val="8A12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CBF4F-7847-D8F7-0EB1-DDD0E77A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03588-4256-3D31-405B-9E472BD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31165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</p:spTree>
    <p:extLst>
      <p:ext uri="{BB962C8B-B14F-4D97-AF65-F5344CB8AC3E}">
        <p14:creationId xmlns:p14="http://schemas.microsoft.com/office/powerpoint/2010/main" val="189537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BB90A5-4252-4DE7-8B71-B78E61AB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36880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8D15A-4AE3-4AF1-ABAD-C904F423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FC9F94-7BC1-428D-A0FB-09FD32B9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1.3 GHz Nb/Cu (bulk machined) cavities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CA8F11-8007-4994-9CB8-562B3CB4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1E0E31-AA79-4217-A3A5-963079FE1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7" t="7608" r="11214" b="3471"/>
          <a:stretch>
            <a:fillRect/>
          </a:stretch>
        </p:blipFill>
        <p:spPr>
          <a:xfrm>
            <a:off x="6097296" y="701415"/>
            <a:ext cx="5786906" cy="3990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BF9559-4501-4A2B-98E1-7D13EF04B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05" y="701415"/>
            <a:ext cx="5691041" cy="3907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3163-84C1-4CB2-97C7-184120557D9F}"/>
              </a:ext>
            </a:extLst>
          </p:cNvPr>
          <p:cNvSpPr txBox="1"/>
          <p:nvPr/>
        </p:nvSpPr>
        <p:spPr>
          <a:xfrm>
            <a:off x="1598275" y="4779516"/>
            <a:ext cx="887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on bulk machined Cu cavities still low. T</a:t>
            </a:r>
            <a:r>
              <a:rPr lang="en-US" baseline="-25000" dirty="0"/>
              <a:t>c</a:t>
            </a:r>
            <a:r>
              <a:rPr lang="en-US" dirty="0"/>
              <a:t> ~ 9.1 K, low for Nb/Cu films ( T</a:t>
            </a:r>
            <a:r>
              <a:rPr lang="en-US" baseline="-25000" dirty="0"/>
              <a:t>c</a:t>
            </a:r>
            <a:r>
              <a:rPr lang="en-US" dirty="0"/>
              <a:t> expected &gt; 9.35 K)</a:t>
            </a:r>
          </a:p>
          <a:p>
            <a:r>
              <a:rPr lang="en-US" dirty="0"/>
              <a:t>Origin: film poisoned with N due to leak on Kr injection line - validated with samples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48B2593-27E3-423F-B8A6-542A2C483D2E}"/>
              </a:ext>
            </a:extLst>
          </p:cNvPr>
          <p:cNvSpPr/>
          <p:nvPr/>
        </p:nvSpPr>
        <p:spPr>
          <a:xfrm>
            <a:off x="3269411" y="3459339"/>
            <a:ext cx="310551" cy="90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F1DCEF-E214-42A7-A0C8-0C77760901F4}"/>
              </a:ext>
            </a:extLst>
          </p:cNvPr>
          <p:cNvSpPr/>
          <p:nvPr/>
        </p:nvSpPr>
        <p:spPr>
          <a:xfrm>
            <a:off x="4222659" y="3429000"/>
            <a:ext cx="310551" cy="90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7926997-B5FC-4DC6-A185-33B8FB3F93DB}"/>
              </a:ext>
            </a:extLst>
          </p:cNvPr>
          <p:cNvSpPr/>
          <p:nvPr/>
        </p:nvSpPr>
        <p:spPr>
          <a:xfrm rot="19467828" flipV="1">
            <a:off x="1753479" y="3320328"/>
            <a:ext cx="648266" cy="86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04E63B7-88D0-412E-B6F2-8131C87758FD}"/>
              </a:ext>
            </a:extLst>
          </p:cNvPr>
          <p:cNvSpPr/>
          <p:nvPr/>
        </p:nvSpPr>
        <p:spPr>
          <a:xfrm rot="16351453">
            <a:off x="1409029" y="2667255"/>
            <a:ext cx="15736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E39BAE-ABF6-35BE-5A4D-CC590B8E74DF}"/>
              </a:ext>
            </a:extLst>
          </p:cNvPr>
          <p:cNvSpPr txBox="1"/>
          <p:nvPr/>
        </p:nvSpPr>
        <p:spPr>
          <a:xfrm>
            <a:off x="529890" y="5379670"/>
            <a:ext cx="1138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Issue fixed, BUT progress further hindered due to facilities problem: PCW conductivity &gt; 3000 </a:t>
            </a:r>
            <a:r>
              <a:rPr lang="en-US" dirty="0" err="1"/>
              <a:t>uS</a:t>
            </a:r>
            <a:r>
              <a:rPr lang="en-US" dirty="0"/>
              <a:t>/cm due to bacteria contamination, which induce damage with the pulser (currently under repair)</a:t>
            </a:r>
          </a:p>
        </p:txBody>
      </p:sp>
    </p:spTree>
    <p:extLst>
      <p:ext uri="{BB962C8B-B14F-4D97-AF65-F5344CB8AC3E}">
        <p14:creationId xmlns:p14="http://schemas.microsoft.com/office/powerpoint/2010/main" val="419375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1A18-A15B-4F3D-70A4-FBB78315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DDFEF-25DC-F0DD-17A0-4C8051C2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 txBox="1">
            <a:spLocks/>
          </p:cNvSpPr>
          <p:nvPr/>
        </p:nvSpPr>
        <p:spPr>
          <a:xfrm>
            <a:off x="91378" y="-206150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Nb on Cu optimization: Mitigating Geometrical Field Limitations via Nucleation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5FB96-1FCD-6122-8745-771AC36A0CE4}"/>
              </a:ext>
            </a:extLst>
          </p:cNvPr>
          <p:cNvSpPr txBox="1"/>
          <p:nvPr/>
        </p:nvSpPr>
        <p:spPr>
          <a:xfrm>
            <a:off x="677031" y="5113620"/>
            <a:ext cx="432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Ongoing complementary studies: </a:t>
            </a:r>
            <a:r>
              <a:rPr lang="en-US" b="1" dirty="0" err="1">
                <a:solidFill>
                  <a:srgbClr val="C00000"/>
                </a:solidFill>
              </a:rPr>
              <a:t>j</a:t>
            </a:r>
            <a:r>
              <a:rPr lang="en-US" b="1" baseline="-25000" dirty="0" err="1">
                <a:solidFill>
                  <a:srgbClr val="C00000"/>
                </a:solidFill>
              </a:rPr>
              <a:t>c</a:t>
            </a:r>
            <a:r>
              <a:rPr lang="en-US" b="1" baseline="-25000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and H</a:t>
            </a:r>
            <a:r>
              <a:rPr lang="en-US" b="1" baseline="-25000" dirty="0">
                <a:solidFill>
                  <a:srgbClr val="C00000"/>
                </a:solidFill>
              </a:rPr>
              <a:t>c1</a:t>
            </a:r>
            <a:r>
              <a:rPr lang="en-US" b="1" dirty="0">
                <a:solidFill>
                  <a:srgbClr val="C00000"/>
                </a:solidFill>
              </a:rPr>
              <a:t> as function of nucleation energy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AB39D03-AB4A-2373-5643-E8C84F08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654" y="742178"/>
            <a:ext cx="5970346" cy="555673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B52DCA8-E910-A6EF-3637-1EC59B694EDA}"/>
              </a:ext>
            </a:extLst>
          </p:cNvPr>
          <p:cNvSpPr txBox="1"/>
          <p:nvPr/>
        </p:nvSpPr>
        <p:spPr>
          <a:xfrm>
            <a:off x="72904" y="5978163"/>
            <a:ext cx="11013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Lechner, Eric M., et al. </a:t>
            </a:r>
            <a:r>
              <a:rPr lang="en-US" sz="1200" i="1" dirty="0"/>
              <a:t>Physical Review Accelerators and Beams</a:t>
            </a:r>
            <a:r>
              <a:rPr lang="en-US" sz="1200" dirty="0"/>
              <a:t> 26.10 (2023): 103101.</a:t>
            </a:r>
          </a:p>
          <a:p>
            <a:r>
              <a:rPr lang="en-US" sz="1200" dirty="0"/>
              <a:t>[2] </a:t>
            </a:r>
            <a:r>
              <a:rPr lang="en-US" sz="1200" dirty="0" err="1"/>
              <a:t>Hryhorenko</a:t>
            </a:r>
            <a:r>
              <a:rPr lang="en-US" sz="1200" dirty="0"/>
              <a:t>, O., A-M. Valente-Feliciano, and E.M. Lechner. Superconductor Science and Technology 39.2 (2026): 025014.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AA063C-7B22-4F1C-6545-78CEF01F7837}"/>
              </a:ext>
            </a:extLst>
          </p:cNvPr>
          <p:cNvSpPr txBox="1"/>
          <p:nvPr/>
        </p:nvSpPr>
        <p:spPr>
          <a:xfrm>
            <a:off x="512022" y="4753327"/>
            <a:ext cx="489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E. Lechner presentation on Tuesday afternoon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93B041C-3ED4-18B5-F215-872B4C179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19" y="1162624"/>
            <a:ext cx="5184140" cy="3352229"/>
          </a:xfrm>
          <a:prstGeom prst="rect">
            <a:avLst/>
          </a:prstGeom>
        </p:spPr>
      </p:pic>
      <p:sp>
        <p:nvSpPr>
          <p:cNvPr id="56" name="Arrow: Right 55">
            <a:extLst>
              <a:ext uri="{FF2B5EF4-FFF2-40B4-BE49-F238E27FC236}">
                <a16:creationId xmlns:a16="http://schemas.microsoft.com/office/drawing/2014/main" id="{2412547F-51E9-F2BB-3CC4-365A4B7E5663}"/>
              </a:ext>
            </a:extLst>
          </p:cNvPr>
          <p:cNvSpPr/>
          <p:nvPr/>
        </p:nvSpPr>
        <p:spPr>
          <a:xfrm>
            <a:off x="4926942" y="2712334"/>
            <a:ext cx="66050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8BA0F7-2E31-6A27-5D40-8E42B0BEB15D}"/>
              </a:ext>
            </a:extLst>
          </p:cNvPr>
          <p:cNvGrpSpPr/>
          <p:nvPr/>
        </p:nvGrpSpPr>
        <p:grpSpPr>
          <a:xfrm>
            <a:off x="5880533" y="1236437"/>
            <a:ext cx="513917" cy="3938721"/>
            <a:chOff x="5880533" y="1390650"/>
            <a:chExt cx="513917" cy="3938721"/>
          </a:xfrm>
        </p:grpSpPr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4F900EB5-4EAE-9BDF-4F3D-0BC149EDC878}"/>
                </a:ext>
              </a:extLst>
            </p:cNvPr>
            <p:cNvSpPr/>
            <p:nvPr/>
          </p:nvSpPr>
          <p:spPr>
            <a:xfrm>
              <a:off x="5880533" y="1390650"/>
              <a:ext cx="513917" cy="3938721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0320">
                  <a:srgbClr val="F696A6"/>
                </a:gs>
                <a:gs pos="48000">
                  <a:schemeClr val="accent1">
                    <a:lumMod val="45000"/>
                    <a:lumOff val="55000"/>
                  </a:schemeClr>
                </a:gs>
                <a:gs pos="56000">
                  <a:schemeClr val="accent1">
                    <a:lumMod val="45000"/>
                    <a:lumOff val="55000"/>
                  </a:schemeClr>
                </a:gs>
                <a:gs pos="100000">
                  <a:srgbClr val="C00000"/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1345AA-C65E-8F84-4B85-C1359C8E39C3}"/>
                </a:ext>
              </a:extLst>
            </p:cNvPr>
            <p:cNvSpPr txBox="1"/>
            <p:nvPr/>
          </p:nvSpPr>
          <p:spPr>
            <a:xfrm rot="16200000">
              <a:off x="4656471" y="3079976"/>
              <a:ext cx="2879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Increasing nucleation energy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5E83DB-1664-0ACB-440E-150A73109203}"/>
              </a:ext>
            </a:extLst>
          </p:cNvPr>
          <p:cNvSpPr txBox="1"/>
          <p:nvPr/>
        </p:nvSpPr>
        <p:spPr>
          <a:xfrm>
            <a:off x="9206827" y="504197"/>
            <a:ext cx="14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ECR Nb on Cu</a:t>
            </a:r>
          </a:p>
        </p:txBody>
      </p:sp>
      <p:sp>
        <p:nvSpPr>
          <p:cNvPr id="65" name="Date Placeholder 64">
            <a:extLst>
              <a:ext uri="{FF2B5EF4-FFF2-40B4-BE49-F238E27FC236}">
                <a16:creationId xmlns:a16="http://schemas.microsoft.com/office/drawing/2014/main" id="{B2CFD318-8282-6AD4-F2AC-8DBE03C6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543" y="6447971"/>
            <a:ext cx="2743200" cy="365125"/>
          </a:xfrm>
        </p:spPr>
        <p:txBody>
          <a:bodyPr/>
          <a:lstStyle/>
          <a:p>
            <a:r>
              <a:rPr lang="en-US" dirty="0"/>
              <a:t>6/11/2026</a:t>
            </a:r>
          </a:p>
        </p:txBody>
      </p:sp>
      <p:sp>
        <p:nvSpPr>
          <p:cNvPr id="66" name="Footer Placeholder 65">
            <a:extLst>
              <a:ext uri="{FF2B5EF4-FFF2-40B4-BE49-F238E27FC236}">
                <a16:creationId xmlns:a16="http://schemas.microsoft.com/office/drawing/2014/main" id="{5F2C194D-6D34-EF49-7690-2B893893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122" y="6462918"/>
            <a:ext cx="499110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40017D-9307-9660-7EA9-206CB88E52EE}"/>
              </a:ext>
            </a:extLst>
          </p:cNvPr>
          <p:cNvSpPr txBox="1"/>
          <p:nvPr/>
        </p:nvSpPr>
        <p:spPr>
          <a:xfrm rot="19092764">
            <a:off x="9491126" y="5606028"/>
            <a:ext cx="179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5E2702-9DB4-5441-1D6E-C01F8EE9D0A2}"/>
              </a:ext>
            </a:extLst>
          </p:cNvPr>
          <p:cNvSpPr txBox="1"/>
          <p:nvPr/>
        </p:nvSpPr>
        <p:spPr>
          <a:xfrm rot="5400000">
            <a:off x="11027991" y="3074992"/>
            <a:ext cx="1980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Courtesy B. Redman, E. Lechner</a:t>
            </a:r>
          </a:p>
        </p:txBody>
      </p:sp>
    </p:spTree>
    <p:extLst>
      <p:ext uri="{BB962C8B-B14F-4D97-AF65-F5344CB8AC3E}">
        <p14:creationId xmlns:p14="http://schemas.microsoft.com/office/powerpoint/2010/main" val="3319994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8C21-E553-A07B-1F38-0E0B8A54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 txBox="1">
            <a:spLocks/>
          </p:cNvSpPr>
          <p:nvPr/>
        </p:nvSpPr>
        <p:spPr>
          <a:xfrm>
            <a:off x="54446" y="15832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Development – Goals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7E7C75B-CC87-8CB6-6525-9C9D3BC1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14" y="3844932"/>
            <a:ext cx="8464378" cy="487490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Single &amp; multilayers structures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C90043-D15F-ECDE-94A7-AAA6E78A9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22" y="3099471"/>
            <a:ext cx="2075655" cy="16168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6FB63B7-D6FB-BF81-2A54-A10CB13DC69A}"/>
              </a:ext>
            </a:extLst>
          </p:cNvPr>
          <p:cNvSpPr/>
          <p:nvPr/>
        </p:nvSpPr>
        <p:spPr>
          <a:xfrm>
            <a:off x="8820998" y="2836402"/>
            <a:ext cx="332655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phase diagram of the </a:t>
            </a:r>
            <a:r>
              <a:rPr lang="en-GB" sz="12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GB" sz="12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-Sn system [2]</a:t>
            </a:r>
            <a:endParaRPr lang="en-GB" sz="12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237DA1-D4C2-9E60-42AD-DE496AE820A1}"/>
              </a:ext>
            </a:extLst>
          </p:cNvPr>
          <p:cNvSpPr/>
          <p:nvPr/>
        </p:nvSpPr>
        <p:spPr>
          <a:xfrm>
            <a:off x="54446" y="5838682"/>
            <a:ext cx="9089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[1] André Anders, A structure zone diagram including plasma-based deposition and ion etching, Thin Solid Films, Volume 518, Issue 15, 2010, Pages 4087-4090, ISSN 0040-6090, https://doi.org/10.1016/j.tsf.2009.10.145.</a:t>
            </a:r>
          </a:p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[2] Charlesworth JP, </a:t>
            </a:r>
            <a:r>
              <a:rPr lang="en-US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Macphail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 I, Madsen PE. Experimental work on the niobium-tin constitution diagram and related studies. Journal of Materials Science. 1970 Jul 1;5(7):580-603.</a:t>
            </a:r>
          </a:p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[3] Takayuki Kubo, Yoshihisa Iwashita, Takayuki Saeki; Radio-frequency electromagnetic field and vortex penetration in multilayered superconductors. Appl. Phys. Lett. 20 January 2014; 104 (3): 032603.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https://doi.org/10.1063/1.4862892</a:t>
            </a: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65832E-A95F-7190-A74E-12063A4ED5B6}"/>
              </a:ext>
            </a:extLst>
          </p:cNvPr>
          <p:cNvSpPr txBox="1"/>
          <p:nvPr/>
        </p:nvSpPr>
        <p:spPr>
          <a:xfrm>
            <a:off x="-1005144" y="458103"/>
            <a:ext cx="4572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A94408-5AF2-9CDD-086E-F6D29325779F}"/>
                  </a:ext>
                </a:extLst>
              </p:cNvPr>
              <p:cNvSpPr/>
              <p:nvPr/>
            </p:nvSpPr>
            <p:spPr>
              <a:xfrm>
                <a:off x="54446" y="683158"/>
                <a:ext cx="9089554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Why Nb</a:t>
                </a:r>
                <a:r>
                  <a:rPr lang="en-US" sz="16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Sn? </a:t>
                </a:r>
                <a:endParaRPr lang="en-US" sz="1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4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~ 18.3 K (9.25 K for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Nb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14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400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(twice of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Nb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ultimate goal is the development of energetic condensation technique to improve </a:t>
                </a:r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Nb</a:t>
                </a:r>
                <a:r>
                  <a:rPr lang="en-US" sz="1600" i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Sn film structures</a:t>
                </a:r>
              </a:p>
              <a:p>
                <a:endParaRPr lang="en-US" sz="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Process development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Target commissioning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Film production with a variation of the deposition energy, temperature, and thickness to get a niobium-tin stoichiometry in the range of </a:t>
                </a:r>
                <a:r>
                  <a:rPr lang="en-US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18-26 At % within deposited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 &amp; Multilayers (SIS structures) development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Use lower temperatures compared to tin vapor diffusion technique (Cu cavities coating)</a:t>
                </a:r>
              </a:p>
              <a:p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Material control: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Surface evaluation with EDS,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measurement, XRD-GXRD, and topography evaluation to correlate fundamental growth and superconducting performance</a:t>
                </a: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A94408-5AF2-9CDD-086E-F6D293257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6" y="683158"/>
                <a:ext cx="9089554" cy="3600986"/>
              </a:xfrm>
              <a:prstGeom prst="rect">
                <a:avLst/>
              </a:prstGeom>
              <a:blipFill>
                <a:blip r:embed="rId5"/>
                <a:stretch>
                  <a:fillRect l="-402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FC42DE31-C63C-CC67-8446-8293BD191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92" y="5019847"/>
            <a:ext cx="2259961" cy="17240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AAF794-D3DA-6D1B-2A6F-3A72E244D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911" y="1095060"/>
            <a:ext cx="2615952" cy="17413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DAAF8A8-F12D-21D5-3C76-36B09B0BFD2B}"/>
              </a:ext>
            </a:extLst>
          </p:cNvPr>
          <p:cNvSpPr/>
          <p:nvPr/>
        </p:nvSpPr>
        <p:spPr>
          <a:xfrm>
            <a:off x="9580330" y="760361"/>
            <a:ext cx="133081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structure [1]</a:t>
            </a:r>
            <a:endParaRPr lang="en-GB" sz="12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6C8988-5679-BE3C-7AE1-ABEE3B695836}"/>
              </a:ext>
            </a:extLst>
          </p:cNvPr>
          <p:cNvSpPr/>
          <p:nvPr/>
        </p:nvSpPr>
        <p:spPr>
          <a:xfrm>
            <a:off x="9405621" y="4729572"/>
            <a:ext cx="154882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Multilayer coating[3]</a:t>
            </a:r>
            <a:endParaRPr lang="en-GB" sz="12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CDEA4CE-281F-7501-FD59-6A9078AB26E9}"/>
              </a:ext>
            </a:extLst>
          </p:cNvPr>
          <p:cNvCxnSpPr>
            <a:cxnSpLocks/>
          </p:cNvCxnSpPr>
          <p:nvPr/>
        </p:nvCxnSpPr>
        <p:spPr>
          <a:xfrm>
            <a:off x="10326073" y="4445860"/>
            <a:ext cx="2222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382B9A7-FEB3-2762-49E3-98F1B6DEF2A8}"/>
              </a:ext>
            </a:extLst>
          </p:cNvPr>
          <p:cNvCxnSpPr>
            <a:cxnSpLocks/>
          </p:cNvCxnSpPr>
          <p:nvPr/>
        </p:nvCxnSpPr>
        <p:spPr>
          <a:xfrm flipH="1">
            <a:off x="10671100" y="4445860"/>
            <a:ext cx="22195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C3701C08-3640-B4A5-40B0-7B0B8862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440128"/>
            <a:ext cx="2743200" cy="365125"/>
          </a:xfrm>
        </p:spPr>
        <p:txBody>
          <a:bodyPr/>
          <a:lstStyle/>
          <a:p>
            <a:r>
              <a:rPr lang="en-US"/>
              <a:t>6/11/2026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02B0E550-BF28-6EBA-0852-7E9B9BB6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8842" y="6488327"/>
            <a:ext cx="438785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24A73CB6-3D68-2C71-824E-FEE85695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FC9BA2A8-D18E-36C9-8720-F0DED0010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55" y="4257332"/>
            <a:ext cx="7058525" cy="160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FC9F94-7BC1-428D-A0FB-09FD32B9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film deposition</a:t>
            </a: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FB2636D4-0181-4F73-B2BC-C67CB43D41AF}"/>
              </a:ext>
            </a:extLst>
          </p:cNvPr>
          <p:cNvSpPr txBox="1"/>
          <p:nvPr/>
        </p:nvSpPr>
        <p:spPr>
          <a:xfrm>
            <a:off x="2238456" y="4435772"/>
            <a:ext cx="2419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2E2E2E"/>
                </a:solidFill>
                <a:latin typeface="Calibri"/>
                <a:cs typeface="Calibri"/>
              </a:rPr>
              <a:t>Reacted</a:t>
            </a:r>
            <a:r>
              <a:rPr sz="2000" spc="-40" dirty="0">
                <a:solidFill>
                  <a:srgbClr val="2E2E2E"/>
                </a:solidFill>
                <a:latin typeface="Calibri"/>
                <a:cs typeface="Calibri"/>
              </a:rPr>
              <a:t> </a:t>
            </a:r>
            <a:r>
              <a:rPr lang="en-US" sz="2000" spc="-40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C00000"/>
                </a:solidFill>
                <a:latin typeface="Calibri"/>
                <a:cs typeface="Calibri"/>
              </a:rPr>
              <a:t>uring</a:t>
            </a:r>
            <a:r>
              <a:rPr sz="2000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E2E"/>
                </a:solidFill>
                <a:latin typeface="Calibri"/>
                <a:cs typeface="Calibri"/>
              </a:rPr>
              <a:t>coating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56781848-2540-4B4F-9BAE-A81A3E7B5A9B}"/>
              </a:ext>
            </a:extLst>
          </p:cNvPr>
          <p:cNvSpPr txBox="1"/>
          <p:nvPr/>
        </p:nvSpPr>
        <p:spPr>
          <a:xfrm>
            <a:off x="2119004" y="4838178"/>
            <a:ext cx="6307446" cy="11419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</a:tabLst>
            </a:pPr>
            <a:r>
              <a:rPr lang="en-US" sz="2000" dirty="0">
                <a:solidFill>
                  <a:srgbClr val="2E2E2E"/>
                </a:solidFill>
                <a:latin typeface="Calibri"/>
                <a:cs typeface="Calibri"/>
              </a:rPr>
              <a:t>Required </a:t>
            </a:r>
            <a:r>
              <a:rPr sz="2000" dirty="0">
                <a:solidFill>
                  <a:srgbClr val="2E2E2E"/>
                </a:solidFill>
                <a:latin typeface="Calibri"/>
                <a:cs typeface="Calibri"/>
              </a:rPr>
              <a:t>Sn</a:t>
            </a:r>
            <a:r>
              <a:rPr sz="2000" spc="-15" dirty="0">
                <a:solidFill>
                  <a:srgbClr val="2E2E2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E2E"/>
                </a:solidFill>
                <a:latin typeface="Calibri"/>
                <a:cs typeface="Calibri"/>
              </a:rPr>
              <a:t>%</a:t>
            </a:r>
            <a:r>
              <a:rPr sz="2000" spc="-20" dirty="0">
                <a:solidFill>
                  <a:srgbClr val="2E2E2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E2E"/>
                </a:solidFill>
                <a:latin typeface="Calibri"/>
                <a:cs typeface="Calibri"/>
              </a:rPr>
              <a:t>=</a:t>
            </a:r>
            <a:r>
              <a:rPr sz="2000" spc="440" dirty="0">
                <a:solidFill>
                  <a:srgbClr val="2E2E2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4</a:t>
            </a:r>
            <a:r>
              <a:rPr sz="20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0000"/>
                </a:solidFill>
                <a:latin typeface="Calibri"/>
                <a:cs typeface="Calibri"/>
              </a:rPr>
              <a:t>to</a:t>
            </a: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r>
              <a:rPr sz="20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0000"/>
                </a:solidFill>
                <a:latin typeface="Calibri"/>
                <a:cs typeface="Calibri"/>
              </a:rPr>
              <a:t>at.</a:t>
            </a: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0000"/>
                </a:solidFill>
                <a:latin typeface="Calibri"/>
                <a:cs typeface="Calibri"/>
              </a:rPr>
              <a:t>%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lang="en-US" sz="2000" dirty="0">
                <a:solidFill>
                  <a:srgbClr val="2E2E2E"/>
                </a:solidFill>
                <a:latin typeface="Calibri"/>
                <a:cs typeface="Calibri"/>
              </a:rPr>
              <a:t>Adequate coating temperature needed to provide energetics necessary to form A15 phase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endParaRPr sz="2000" baseline="-25000" dirty="0">
              <a:latin typeface="Calibri"/>
              <a:cs typeface="Calibri"/>
            </a:endParaRPr>
          </a:p>
        </p:txBody>
      </p:sp>
      <p:grpSp>
        <p:nvGrpSpPr>
          <p:cNvPr id="177" name="object 158">
            <a:extLst>
              <a:ext uri="{FF2B5EF4-FFF2-40B4-BE49-F238E27FC236}">
                <a16:creationId xmlns:a16="http://schemas.microsoft.com/office/drawing/2014/main" id="{D50BC9D6-7064-4A40-AB11-64BCC886790F}"/>
              </a:ext>
            </a:extLst>
          </p:cNvPr>
          <p:cNvGrpSpPr/>
          <p:nvPr/>
        </p:nvGrpSpPr>
        <p:grpSpPr>
          <a:xfrm>
            <a:off x="172400" y="4390926"/>
            <a:ext cx="1638075" cy="867074"/>
            <a:chOff x="9828276" y="4175760"/>
            <a:chExt cx="2194560" cy="1446530"/>
          </a:xfrm>
        </p:grpSpPr>
        <p:pic>
          <p:nvPicPr>
            <p:cNvPr id="178" name="object 159">
              <a:extLst>
                <a:ext uri="{FF2B5EF4-FFF2-40B4-BE49-F238E27FC236}">
                  <a16:creationId xmlns:a16="http://schemas.microsoft.com/office/drawing/2014/main" id="{2E02BBF6-76EF-44A3-BD43-C5F2E2E7722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28276" y="4486656"/>
              <a:ext cx="2194559" cy="1135379"/>
            </a:xfrm>
            <a:prstGeom prst="rect">
              <a:avLst/>
            </a:prstGeom>
          </p:spPr>
        </p:pic>
        <p:pic>
          <p:nvPicPr>
            <p:cNvPr id="179" name="object 160">
              <a:extLst>
                <a:ext uri="{FF2B5EF4-FFF2-40B4-BE49-F238E27FC236}">
                  <a16:creationId xmlns:a16="http://schemas.microsoft.com/office/drawing/2014/main" id="{08B1B145-1B36-4738-A73C-D54BD01AA0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8276" y="4175760"/>
              <a:ext cx="2193035" cy="883919"/>
            </a:xfrm>
            <a:prstGeom prst="rect">
              <a:avLst/>
            </a:prstGeom>
          </p:spPr>
        </p:pic>
        <p:pic>
          <p:nvPicPr>
            <p:cNvPr id="180" name="object 161">
              <a:extLst>
                <a:ext uri="{FF2B5EF4-FFF2-40B4-BE49-F238E27FC236}">
                  <a16:creationId xmlns:a16="http://schemas.microsoft.com/office/drawing/2014/main" id="{CD8A8017-0095-40F5-94EE-57675D27191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1366" y="4980875"/>
              <a:ext cx="243022" cy="238091"/>
            </a:xfrm>
            <a:prstGeom prst="rect">
              <a:avLst/>
            </a:prstGeom>
          </p:spPr>
        </p:pic>
        <p:pic>
          <p:nvPicPr>
            <p:cNvPr id="181" name="object 162">
              <a:extLst>
                <a:ext uri="{FF2B5EF4-FFF2-40B4-BE49-F238E27FC236}">
                  <a16:creationId xmlns:a16="http://schemas.microsoft.com/office/drawing/2014/main" id="{65B3FBE9-1139-40C3-B77A-E8403CE11BE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43" y="5037940"/>
              <a:ext cx="190940" cy="226456"/>
            </a:xfrm>
            <a:prstGeom prst="rect">
              <a:avLst/>
            </a:prstGeom>
          </p:spPr>
        </p:pic>
        <p:pic>
          <p:nvPicPr>
            <p:cNvPr id="182" name="object 163">
              <a:extLst>
                <a:ext uri="{FF2B5EF4-FFF2-40B4-BE49-F238E27FC236}">
                  <a16:creationId xmlns:a16="http://schemas.microsoft.com/office/drawing/2014/main" id="{3C14F43D-DFF9-4BDD-9193-2A4128A397E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9170" y="4555316"/>
              <a:ext cx="538415" cy="258975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22696F1-E0B6-4EB7-ADE4-59893892D4AC}"/>
              </a:ext>
            </a:extLst>
          </p:cNvPr>
          <p:cNvSpPr/>
          <p:nvPr/>
        </p:nvSpPr>
        <p:spPr>
          <a:xfrm>
            <a:off x="49080" y="1152066"/>
            <a:ext cx="83773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on Cu at the beginning of the road. </a:t>
            </a:r>
          </a:p>
          <a:p>
            <a:r>
              <a:rPr lang="en-US" dirty="0"/>
              <a:t>1) Thermal budget is limited due to Cu substrate, Nb</a:t>
            </a:r>
            <a:r>
              <a:rPr lang="en-US" baseline="-25000" dirty="0"/>
              <a:t>3</a:t>
            </a:r>
            <a:r>
              <a:rPr lang="en-US" dirty="0"/>
              <a:t>Sn requires high energetic budget : need to compensate with ion energy </a:t>
            </a:r>
          </a:p>
          <a:p>
            <a:r>
              <a:rPr lang="en-US" dirty="0"/>
              <a:t>2) Need for an interlayer : Cu affinity with Sn and Cu high mobility above 600 °C make a barrier layer (Ta, Nb…) a must.</a:t>
            </a:r>
          </a:p>
          <a:p>
            <a:r>
              <a:rPr lang="en-US" sz="1600" dirty="0"/>
              <a:t>3) </a:t>
            </a:r>
            <a:r>
              <a:rPr lang="en-US" dirty="0"/>
              <a:t>Pay attention to materials used for sample holder ( need to switch from Cu to Mo)</a:t>
            </a:r>
          </a:p>
          <a:p>
            <a:r>
              <a:rPr lang="en-US" dirty="0"/>
              <a:t>4) Use same setup geometry as HiPIMS deposition for cavities (need for cylindrical target)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D66AA-659B-4722-B524-D3A654DBBC2B}"/>
              </a:ext>
            </a:extLst>
          </p:cNvPr>
          <p:cNvSpPr txBox="1"/>
          <p:nvPr/>
        </p:nvSpPr>
        <p:spPr>
          <a:xfrm>
            <a:off x="2051074" y="4021594"/>
            <a:ext cx="495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T</a:t>
            </a:r>
            <a:r>
              <a:rPr lang="en-US" baseline="-25000" dirty="0"/>
              <a:t>c</a:t>
            </a:r>
            <a:r>
              <a:rPr lang="en-US" dirty="0"/>
              <a:t> on ideal substrate required : Nb</a:t>
            </a:r>
            <a:r>
              <a:rPr lang="en-US" baseline="-25000" dirty="0"/>
              <a:t>3</a:t>
            </a:r>
            <a:r>
              <a:rPr lang="en-US" dirty="0"/>
              <a:t>Sn/Al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589AFC17-1F89-4140-8C7A-1906FEDBD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222" y="796320"/>
            <a:ext cx="2908522" cy="2391416"/>
          </a:xfrm>
          <a:prstGeom prst="rect">
            <a:avLst/>
          </a:prstGeom>
        </p:spPr>
      </p:pic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5032CEE6-A6D4-4F9E-8340-754A5E1C38A8}"/>
              </a:ext>
            </a:extLst>
          </p:cNvPr>
          <p:cNvCxnSpPr>
            <a:cxnSpLocks/>
          </p:cNvCxnSpPr>
          <p:nvPr/>
        </p:nvCxnSpPr>
        <p:spPr>
          <a:xfrm flipH="1">
            <a:off x="9300635" y="1191398"/>
            <a:ext cx="1091801" cy="657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762637D0-7804-453E-AB80-79CD2B5C6FF0}"/>
              </a:ext>
            </a:extLst>
          </p:cNvPr>
          <p:cNvSpPr txBox="1"/>
          <p:nvPr/>
        </p:nvSpPr>
        <p:spPr>
          <a:xfrm>
            <a:off x="10358691" y="892361"/>
            <a:ext cx="109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A15 phase</a:t>
            </a:r>
          </a:p>
          <a:p>
            <a:r>
              <a:rPr lang="en-GB" sz="1000" dirty="0">
                <a:solidFill>
                  <a:srgbClr val="FF0000"/>
                </a:solidFill>
              </a:rPr>
              <a:t>narrow window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EE3B1-6CB9-1196-1806-982601AF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6/11/2026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39B31-F624-C9A9-B428-9BD929FED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30592"/>
            <a:ext cx="480060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14AF38-D446-BE95-887E-49FB2E16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19F86A-1E28-A391-79AF-B341005A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913" y="3429000"/>
            <a:ext cx="3207326" cy="31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3F8AC6-1201-0C3F-84FA-A598411759F2}"/>
              </a:ext>
            </a:extLst>
          </p:cNvPr>
          <p:cNvSpPr/>
          <p:nvPr/>
        </p:nvSpPr>
        <p:spPr>
          <a:xfrm>
            <a:off x="10883615" y="3554022"/>
            <a:ext cx="228885" cy="2411617"/>
          </a:xfrm>
          <a:prstGeom prst="roundRect">
            <a:avLst/>
          </a:prstGeom>
          <a:noFill/>
          <a:ln w="28575">
            <a:solidFill>
              <a:srgbClr val="C4123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5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4BD1-94B4-704D-B001-9EF31921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5A2CB-3490-F845-20BF-251DF5EA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16066" y="6393654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 txBox="1">
            <a:spLocks/>
          </p:cNvSpPr>
          <p:nvPr/>
        </p:nvSpPr>
        <p:spPr>
          <a:xfrm>
            <a:off x="41521" y="-180984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film deposition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1DB8E8C-F09B-0146-D779-C50CBD376983}"/>
              </a:ext>
            </a:extLst>
          </p:cNvPr>
          <p:cNvGrpSpPr/>
          <p:nvPr/>
        </p:nvGrpSpPr>
        <p:grpSpPr>
          <a:xfrm>
            <a:off x="5563874" y="146879"/>
            <a:ext cx="6302924" cy="6228548"/>
            <a:chOff x="5119173" y="23226"/>
            <a:chExt cx="6302924" cy="62285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2CDA6EB-F74A-C699-2A9B-2FE773B8B681}"/>
                </a:ext>
              </a:extLst>
            </p:cNvPr>
            <p:cNvGrpSpPr/>
            <p:nvPr/>
          </p:nvGrpSpPr>
          <p:grpSpPr>
            <a:xfrm>
              <a:off x="5751667" y="462175"/>
              <a:ext cx="5670430" cy="5789599"/>
              <a:chOff x="5751667" y="462175"/>
              <a:chExt cx="5670430" cy="5789599"/>
            </a:xfrm>
          </p:grpSpPr>
          <p:pic>
            <p:nvPicPr>
              <p:cNvPr id="2" name="Content Placeholder 5">
                <a:extLst>
                  <a:ext uri="{FF2B5EF4-FFF2-40B4-BE49-F238E27FC236}">
                    <a16:creationId xmlns:a16="http://schemas.microsoft.com/office/drawing/2014/main" id="{F30E5072-C0A1-7490-6BB4-330ECAB5E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51667" y="462175"/>
                <a:ext cx="5670430" cy="5789599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0698A78-C3C8-E12C-607F-3D965A45E2F3}"/>
                  </a:ext>
                </a:extLst>
              </p:cNvPr>
              <p:cNvSpPr/>
              <p:nvPr/>
            </p:nvSpPr>
            <p:spPr>
              <a:xfrm>
                <a:off x="6996362" y="1674125"/>
                <a:ext cx="107950" cy="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DB04FED-EF7B-8737-42A8-915E07AAB007}"/>
                  </a:ext>
                </a:extLst>
              </p:cNvPr>
              <p:cNvSpPr/>
              <p:nvPr/>
            </p:nvSpPr>
            <p:spPr>
              <a:xfrm>
                <a:off x="10191750" y="1096592"/>
                <a:ext cx="107950" cy="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07B7741-0E02-6FF9-6A07-34BD1499C054}"/>
                  </a:ext>
                </a:extLst>
              </p:cNvPr>
              <p:cNvCxnSpPr/>
              <p:nvPr/>
            </p:nvCxnSpPr>
            <p:spPr>
              <a:xfrm>
                <a:off x="10242550" y="1104900"/>
                <a:ext cx="0" cy="1184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07FFA32-C811-DA02-BB25-6BA68CDC560A}"/>
                  </a:ext>
                </a:extLst>
              </p:cNvPr>
              <p:cNvSpPr/>
              <p:nvPr/>
            </p:nvSpPr>
            <p:spPr>
              <a:xfrm>
                <a:off x="9779000" y="962025"/>
                <a:ext cx="107950" cy="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D15EDF4-318D-EBAA-6EEA-B5360697BB27}"/>
                  </a:ext>
                </a:extLst>
              </p:cNvPr>
              <p:cNvSpPr/>
              <p:nvPr/>
            </p:nvSpPr>
            <p:spPr>
              <a:xfrm>
                <a:off x="9543374" y="5401611"/>
                <a:ext cx="107950" cy="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FCF29E-B349-6038-A4C0-AEBBDFAA5889}"/>
                  </a:ext>
                </a:extLst>
              </p:cNvPr>
              <p:cNvSpPr txBox="1"/>
              <p:nvPr/>
            </p:nvSpPr>
            <p:spPr>
              <a:xfrm>
                <a:off x="9651324" y="5339497"/>
                <a:ext cx="1619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50 W/620</a:t>
                </a:r>
                <a:r>
                  <a:rPr lang="en-US" sz="1200" dirty="0">
                    <a:sym typeface="Symbol" panose="05050102010706020507" pitchFamily="18" charset="2"/>
                  </a:rPr>
                  <a:t></a:t>
                </a:r>
                <a:r>
                  <a:rPr lang="en-US" sz="1200" dirty="0"/>
                  <a:t>C -1e</a:t>
                </a:r>
                <a:r>
                  <a:rPr lang="en-US" sz="1200" baseline="30000" dirty="0"/>
                  <a:t>-2</a:t>
                </a:r>
                <a:r>
                  <a:rPr lang="en-US" sz="1200" dirty="0"/>
                  <a:t>mbar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9D945B7-E052-BDB5-CA0B-111F3DC21D9F}"/>
                  </a:ext>
                </a:extLst>
              </p:cNvPr>
              <p:cNvGrpSpPr/>
              <p:nvPr/>
            </p:nvGrpSpPr>
            <p:grpSpPr>
              <a:xfrm>
                <a:off x="9651324" y="1241504"/>
                <a:ext cx="1236342" cy="1956228"/>
                <a:chOff x="9651324" y="1241504"/>
                <a:chExt cx="1236342" cy="1956228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13F1584-64D7-E371-2D16-3695C30238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51324" y="1241504"/>
                  <a:ext cx="1236342" cy="1832597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5B1E6-28D9-10E3-06A0-7DAFF2FE3BD1}"/>
                    </a:ext>
                  </a:extLst>
                </p:cNvPr>
                <p:cNvSpPr txBox="1"/>
                <p:nvPr/>
              </p:nvSpPr>
              <p:spPr>
                <a:xfrm rot="3386484">
                  <a:off x="9513075" y="2068640"/>
                  <a:ext cx="195040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50"/>
                      </a:solidFill>
                    </a:rPr>
                    <a:t>Post-annealing @ 950</a:t>
                  </a:r>
                  <a:r>
                    <a:rPr lang="en-US" sz="1400" dirty="0">
                      <a:solidFill>
                        <a:srgbClr val="00B050"/>
                      </a:solidFill>
                      <a:sym typeface="Symbol" panose="05050102010706020507" pitchFamily="18" charset="2"/>
                    </a:rPr>
                    <a:t></a:t>
                  </a:r>
                  <a:r>
                    <a:rPr lang="en-US" sz="1400" dirty="0">
                      <a:solidFill>
                        <a:srgbClr val="00B050"/>
                      </a:solidFill>
                    </a:rPr>
                    <a:t>C</a:t>
                  </a:r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AE3571C-F532-64F1-73A4-D92C6EFC7AAA}"/>
                </a:ext>
              </a:extLst>
            </p:cNvPr>
            <p:cNvGrpSpPr/>
            <p:nvPr/>
          </p:nvGrpSpPr>
          <p:grpSpPr>
            <a:xfrm>
              <a:off x="5119173" y="23226"/>
              <a:ext cx="5710893" cy="2004153"/>
              <a:chOff x="5119173" y="23226"/>
              <a:chExt cx="5710893" cy="200415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35388F3-6C94-37B4-18E0-83699D8C25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012" t="91102" r="3012" b="-2105"/>
              <a:stretch>
                <a:fillRect/>
              </a:stretch>
            </p:blipFill>
            <p:spPr bwMode="auto">
              <a:xfrm>
                <a:off x="5119173" y="23226"/>
                <a:ext cx="5481205" cy="585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60E3E2D-77CF-B72E-7415-7F15D6A9955D}"/>
                  </a:ext>
                </a:extLst>
              </p:cNvPr>
              <p:cNvSpPr/>
              <p:nvPr/>
            </p:nvSpPr>
            <p:spPr>
              <a:xfrm>
                <a:off x="9255230" y="1164107"/>
                <a:ext cx="107950" cy="952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32582A-48E4-A8FD-A193-2FF6B621FEAF}"/>
                  </a:ext>
                </a:extLst>
              </p:cNvPr>
              <p:cNvSpPr txBox="1"/>
              <p:nvPr/>
            </p:nvSpPr>
            <p:spPr>
              <a:xfrm>
                <a:off x="9115460" y="1259357"/>
                <a:ext cx="7081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Ta/Al</a:t>
                </a:r>
                <a:r>
                  <a:rPr lang="en-US" sz="1200" i="1" baseline="-25000" dirty="0"/>
                  <a:t>2</a:t>
                </a:r>
                <a:r>
                  <a:rPr lang="en-US" sz="1200" i="1" dirty="0"/>
                  <a:t>O</a:t>
                </a:r>
                <a:r>
                  <a:rPr lang="en-US" sz="1200" i="1" baseline="-25000" dirty="0"/>
                  <a:t>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E35D10-F2AB-CE44-44E6-6B5D5B22ED02}"/>
                  </a:ext>
                </a:extLst>
              </p:cNvPr>
              <p:cNvSpPr txBox="1"/>
              <p:nvPr/>
            </p:nvSpPr>
            <p:spPr>
              <a:xfrm>
                <a:off x="9651324" y="643518"/>
                <a:ext cx="10169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ECR Nb/Al</a:t>
                </a:r>
                <a:r>
                  <a:rPr lang="en-US" sz="1200" i="1" baseline="-25000" dirty="0"/>
                  <a:t>2</a:t>
                </a:r>
                <a:r>
                  <a:rPr lang="en-US" sz="1200" i="1" dirty="0"/>
                  <a:t>O</a:t>
                </a:r>
                <a:r>
                  <a:rPr lang="en-US" sz="1200" i="1" baseline="-25000" dirty="0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E7B983-96D4-6CB3-2F61-F0F9C4CCED8B}"/>
                  </a:ext>
                </a:extLst>
              </p:cNvPr>
              <p:cNvSpPr txBox="1"/>
              <p:nvPr/>
            </p:nvSpPr>
            <p:spPr>
              <a:xfrm>
                <a:off x="10191750" y="1172847"/>
                <a:ext cx="6383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a-Al</a:t>
                </a:r>
                <a:r>
                  <a:rPr lang="en-US" sz="1200" i="1" baseline="-25000" dirty="0"/>
                  <a:t>2</a:t>
                </a:r>
                <a:r>
                  <a:rPr lang="en-US" sz="1200" i="1" dirty="0"/>
                  <a:t>O</a:t>
                </a:r>
                <a:r>
                  <a:rPr lang="en-US" sz="1200" i="1" baseline="-25000" dirty="0"/>
                  <a:t>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49D17B8-DE7A-878E-4DDB-21C221254A52}"/>
                  </a:ext>
                </a:extLst>
              </p:cNvPr>
              <p:cNvSpPr txBox="1"/>
              <p:nvPr/>
            </p:nvSpPr>
            <p:spPr>
              <a:xfrm>
                <a:off x="7038990" y="1750380"/>
                <a:ext cx="6238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c-Al</a:t>
                </a:r>
                <a:r>
                  <a:rPr lang="en-US" sz="1200" i="1" baseline="-25000" dirty="0"/>
                  <a:t>2</a:t>
                </a:r>
                <a:r>
                  <a:rPr lang="en-US" sz="1200" i="1" dirty="0"/>
                  <a:t>O</a:t>
                </a:r>
                <a:r>
                  <a:rPr lang="en-US" sz="1200" i="1" baseline="-25000" dirty="0"/>
                  <a:t>3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16D372F-D1AB-87C2-5C44-E3B8CD2446D3}"/>
                  </a:ext>
                </a:extLst>
              </p:cNvPr>
              <p:cNvCxnSpPr/>
              <p:nvPr/>
            </p:nvCxnSpPr>
            <p:spPr>
              <a:xfrm>
                <a:off x="7050337" y="1536356"/>
                <a:ext cx="0" cy="40428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8FA9E500-47C5-7727-478A-F14321D1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6/11/2026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379C8DE7-9A07-0993-6A34-FBD30238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508500" cy="365125"/>
          </a:xfrm>
        </p:spPr>
        <p:txBody>
          <a:bodyPr/>
          <a:lstStyle/>
          <a:p>
            <a:r>
              <a:rPr lang="en-US" dirty="0"/>
              <a:t>Update on  Nb &amp; Nb3Sn on Cu Developments at JLab- TTC Saclay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C3A3E9-F16E-9E21-7702-D5BB8D4FF802}"/>
              </a:ext>
            </a:extLst>
          </p:cNvPr>
          <p:cNvSpPr txBox="1"/>
          <p:nvPr/>
        </p:nvSpPr>
        <p:spPr>
          <a:xfrm>
            <a:off x="226482" y="5707053"/>
            <a:ext cx="51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Nb</a:t>
            </a:r>
            <a:r>
              <a:rPr lang="en-US" sz="1600" baseline="-25000" dirty="0"/>
              <a:t>3</a:t>
            </a:r>
            <a:r>
              <a:rPr lang="en-US" sz="1600" dirty="0"/>
              <a:t>Sn on Cu (with Nb &amp; Ta interlayers) and bulk Nb under characterization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04DB53-FFA1-63D7-50E3-BDAE2A1F3B83}"/>
              </a:ext>
            </a:extLst>
          </p:cNvPr>
          <p:cNvSpPr txBox="1"/>
          <p:nvPr/>
        </p:nvSpPr>
        <p:spPr>
          <a:xfrm>
            <a:off x="136961" y="3613249"/>
            <a:ext cx="5481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Alloyed </a:t>
            </a:r>
            <a:r>
              <a:rPr lang="en-US" sz="1400" dirty="0" err="1"/>
              <a:t>NbSn</a:t>
            </a:r>
            <a:r>
              <a:rPr lang="en-US" sz="1400" dirty="0"/>
              <a:t> target </a:t>
            </a:r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Power increase leads to reducing Sn content at the same annealing conditions, but also reduces T</a:t>
            </a:r>
            <a:r>
              <a:rPr lang="en-US" sz="1400" baseline="-25000" dirty="0"/>
              <a:t>c</a:t>
            </a:r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Additional ex-situ annealing at 950 °C for 1h resulted in Sn content drop, also improves T</a:t>
            </a:r>
            <a:r>
              <a:rPr lang="en-US" sz="1400" baseline="-25000" dirty="0"/>
              <a:t>c</a:t>
            </a:r>
            <a:r>
              <a:rPr lang="en-US" sz="1400" dirty="0"/>
              <a:t> (17.7K). </a:t>
            </a:r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Coating @ 620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/>
              <a:t>C yields T</a:t>
            </a:r>
            <a:r>
              <a:rPr lang="en-US" sz="1400" baseline="-25000" dirty="0"/>
              <a:t>c</a:t>
            </a:r>
            <a:r>
              <a:rPr lang="en-US" sz="1400" dirty="0"/>
              <a:t>~15-16 K without ex-situ annealing</a:t>
            </a:r>
            <a:endParaRPr lang="en-US" sz="1400" baseline="-25000" dirty="0"/>
          </a:p>
          <a:p>
            <a:pPr marL="285750" indent="-285750">
              <a:buClr>
                <a:srgbClr val="C4123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Increase of </a:t>
            </a:r>
            <a:r>
              <a:rPr lang="en-US" sz="1400" dirty="0" err="1"/>
              <a:t>Ar</a:t>
            </a:r>
            <a:r>
              <a:rPr lang="en-US" sz="1400" dirty="0"/>
              <a:t> working pressure yields further improved stoichiometry and T</a:t>
            </a:r>
            <a:r>
              <a:rPr lang="en-US" sz="1400" baseline="-25000" dirty="0"/>
              <a:t>c</a:t>
            </a:r>
            <a:r>
              <a:rPr lang="en-US" sz="1400" dirty="0"/>
              <a:t>&gt;16 K without ex-situ annealing on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, Ta/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, ECR Nb/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 </a:t>
            </a:r>
            <a:endParaRPr lang="en-US" sz="1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DC8B91-E420-AE2E-673A-924F8EB69C98}"/>
              </a:ext>
            </a:extLst>
          </p:cNvPr>
          <p:cNvGrpSpPr/>
          <p:nvPr/>
        </p:nvGrpSpPr>
        <p:grpSpPr>
          <a:xfrm>
            <a:off x="1425975" y="580155"/>
            <a:ext cx="2628788" cy="2580903"/>
            <a:chOff x="3664000" y="2394920"/>
            <a:chExt cx="5938520" cy="421635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B90DC1-785E-B9AA-1DDE-F29517462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4000" y="2403908"/>
              <a:ext cx="2373587" cy="2032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7BE8129-EDAA-AF3A-5EEB-F4561162E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6760" y="2394920"/>
              <a:ext cx="2726850" cy="20320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1B8565F-0EE8-34D8-BB9F-334D4C84FC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4000" y="4616785"/>
              <a:ext cx="2905760" cy="199448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27777D2-46D7-A8B0-C4A4-27327B5EE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6760" y="4616150"/>
              <a:ext cx="2905760" cy="199448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4A7C08C-965D-BD92-BAAA-0F1A33EEDB05}"/>
              </a:ext>
            </a:extLst>
          </p:cNvPr>
          <p:cNvSpPr txBox="1"/>
          <p:nvPr/>
        </p:nvSpPr>
        <p:spPr>
          <a:xfrm>
            <a:off x="2167287" y="316687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AC1BA6-5747-8E9F-F876-5AF8C5702A89}"/>
              </a:ext>
            </a:extLst>
          </p:cNvPr>
          <p:cNvSpPr txBox="1"/>
          <p:nvPr/>
        </p:nvSpPr>
        <p:spPr>
          <a:xfrm>
            <a:off x="468183" y="319775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5F2517-F143-5A53-839C-5B1C0540039F}"/>
              </a:ext>
            </a:extLst>
          </p:cNvPr>
          <p:cNvGrpSpPr/>
          <p:nvPr/>
        </p:nvGrpSpPr>
        <p:grpSpPr>
          <a:xfrm>
            <a:off x="82052" y="1912118"/>
            <a:ext cx="1303562" cy="1325984"/>
            <a:chOff x="134046" y="492941"/>
            <a:chExt cx="1303562" cy="13259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3010F6D-722D-DD6C-70AE-A4483D303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022" y="492941"/>
              <a:ext cx="1186895" cy="132598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5A1F991-ABBC-5F24-92ED-4ED51AA87C7D}"/>
                </a:ext>
              </a:extLst>
            </p:cNvPr>
            <p:cNvSpPr txBox="1"/>
            <p:nvPr/>
          </p:nvSpPr>
          <p:spPr>
            <a:xfrm>
              <a:off x="134046" y="516560"/>
              <a:ext cx="130356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>
                  <a:solidFill>
                    <a:schemeClr val="bg1"/>
                  </a:solidFill>
                </a:rPr>
                <a:t>Nb</a:t>
              </a:r>
              <a:r>
                <a:rPr lang="en-US" sz="1050" i="1" baseline="-25000" dirty="0">
                  <a:solidFill>
                    <a:schemeClr val="bg1"/>
                  </a:solidFill>
                </a:rPr>
                <a:t>3</a:t>
              </a:r>
              <a:r>
                <a:rPr lang="en-US" sz="1050" i="1" dirty="0">
                  <a:solidFill>
                    <a:schemeClr val="bg1"/>
                  </a:solidFill>
                </a:rPr>
                <a:t>Sn/ECR Nb/Al</a:t>
              </a:r>
              <a:r>
                <a:rPr lang="en-US" sz="1050" i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050" i="1" dirty="0">
                  <a:solidFill>
                    <a:schemeClr val="bg1"/>
                  </a:solidFill>
                </a:rPr>
                <a:t>O</a:t>
              </a:r>
              <a:r>
                <a:rPr lang="en-US" sz="1050" i="1" baseline="-25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2BC544A-6895-E427-C2F6-506235DA21AE}"/>
              </a:ext>
            </a:extLst>
          </p:cNvPr>
          <p:cNvGrpSpPr/>
          <p:nvPr/>
        </p:nvGrpSpPr>
        <p:grpSpPr>
          <a:xfrm>
            <a:off x="129518" y="537425"/>
            <a:ext cx="1186895" cy="1352002"/>
            <a:chOff x="175022" y="1844589"/>
            <a:chExt cx="1186895" cy="13520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50421E-9938-5AF1-7AB4-B6BCC06DB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022" y="1870607"/>
              <a:ext cx="1186895" cy="132598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D95837-51AF-842B-E2B9-3C75D2340590}"/>
                </a:ext>
              </a:extLst>
            </p:cNvPr>
            <p:cNvSpPr txBox="1"/>
            <p:nvPr/>
          </p:nvSpPr>
          <p:spPr>
            <a:xfrm>
              <a:off x="268979" y="1844589"/>
              <a:ext cx="9653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>
                  <a:solidFill>
                    <a:schemeClr val="bg1"/>
                  </a:solidFill>
                </a:rPr>
                <a:t>Nb</a:t>
              </a:r>
              <a:r>
                <a:rPr lang="en-US" sz="1050" i="1" baseline="-25000" dirty="0">
                  <a:solidFill>
                    <a:schemeClr val="bg1"/>
                  </a:solidFill>
                </a:rPr>
                <a:t>3</a:t>
              </a:r>
              <a:r>
                <a:rPr lang="en-US" sz="1050" i="1" dirty="0">
                  <a:solidFill>
                    <a:schemeClr val="bg1"/>
                  </a:solidFill>
                </a:rPr>
                <a:t>Sn/a-Al</a:t>
              </a:r>
              <a:r>
                <a:rPr lang="en-US" sz="1050" i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050" i="1" dirty="0">
                  <a:solidFill>
                    <a:schemeClr val="bg1"/>
                  </a:solidFill>
                </a:rPr>
                <a:t>O</a:t>
              </a:r>
              <a:r>
                <a:rPr lang="en-US" sz="1050" i="1" baseline="-25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FF91624F-BB5A-CF22-4F71-AF5ABFB09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8732" t="6582" r="37148"/>
          <a:stretch>
            <a:fillRect/>
          </a:stretch>
        </p:blipFill>
        <p:spPr>
          <a:xfrm>
            <a:off x="4199406" y="1017073"/>
            <a:ext cx="1927519" cy="171786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C196D04-4563-4928-19BA-F58163A24255}"/>
              </a:ext>
            </a:extLst>
          </p:cNvPr>
          <p:cNvSpPr txBox="1"/>
          <p:nvPr/>
        </p:nvSpPr>
        <p:spPr>
          <a:xfrm>
            <a:off x="4892285" y="2740751"/>
            <a:ext cx="3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42334376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E1438E733DA4EBCFD411CCFF0E8FA" ma:contentTypeVersion="17" ma:contentTypeDescription="Create a new document." ma:contentTypeScope="" ma:versionID="070a84622b64bd1e41ff5ffd110bc13d">
  <xsd:schema xmlns:xsd="http://www.w3.org/2001/XMLSchema" xmlns:xs="http://www.w3.org/2001/XMLSchema" xmlns:p="http://schemas.microsoft.com/office/2006/metadata/properties" xmlns:ns3="f55642a9-7d51-4c44-863a-b2ab93081b5a" xmlns:ns4="38556316-6b1b-4501-9e5a-a6e77b78b104" targetNamespace="http://schemas.microsoft.com/office/2006/metadata/properties" ma:root="true" ma:fieldsID="b8e703c5e86695cb603b37f7e8d92ddf" ns3:_="" ns4:_="">
    <xsd:import namespace="f55642a9-7d51-4c44-863a-b2ab93081b5a"/>
    <xsd:import namespace="38556316-6b1b-4501-9e5a-a6e77b78b1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642a9-7d51-4c44-863a-b2ab93081b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56316-6b1b-4501-9e5a-a6e77b78b1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5642a9-7d51-4c44-863a-b2ab93081b5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16EBEF-30DD-406E-9971-5985A0716A56}">
  <ds:schemaRefs>
    <ds:schemaRef ds:uri="38556316-6b1b-4501-9e5a-a6e77b78b104"/>
    <ds:schemaRef ds:uri="f55642a9-7d51-4c44-863a-b2ab93081b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7E50793-ACBC-4AC3-95AC-EF9AB6B855C8}">
  <ds:schemaRefs>
    <ds:schemaRef ds:uri="http://schemas.microsoft.com/office/infopath/2007/PartnerControls"/>
    <ds:schemaRef ds:uri="38556316-6b1b-4501-9e5a-a6e77b78b104"/>
    <ds:schemaRef ds:uri="http://purl.org/dc/terms/"/>
    <ds:schemaRef ds:uri="http://schemas.microsoft.com/office/2006/documentManagement/types"/>
    <ds:schemaRef ds:uri="f55642a9-7d51-4c44-863a-b2ab93081b5a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EFA96F-3D87-4736-890C-7EB2258B51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32776</TotalTime>
  <Words>1485</Words>
  <Application>Microsoft Office PowerPoint</Application>
  <PresentationFormat>Widescreen</PresentationFormat>
  <Paragraphs>186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Wingdings</vt:lpstr>
      <vt:lpstr>Calibri</vt:lpstr>
      <vt:lpstr>Cambria Math</vt:lpstr>
      <vt:lpstr>Symbol</vt:lpstr>
      <vt:lpstr>Jefferson Lab Theme 1</vt:lpstr>
      <vt:lpstr>Update on Nb &amp; Nb3Sn on Cu  Developments at JLab</vt:lpstr>
      <vt:lpstr>Outline</vt:lpstr>
      <vt:lpstr>Produce Nb/Cu cavities with HiPIMS at 1.3 GHz and lower frequencies with at least Q~ 2x 1010 at 2K, 15 MV/m</vt:lpstr>
      <vt:lpstr>Q-slope mitigation with HiPIMS Nb films</vt:lpstr>
      <vt:lpstr>1.3 GHz Nb/Cu (bulk machined) cavities</vt:lpstr>
      <vt:lpstr>PowerPoint Presentation</vt:lpstr>
      <vt:lpstr>Single &amp; multilayers structures</vt:lpstr>
      <vt:lpstr>Nb3Sn film deposition</vt:lpstr>
      <vt:lpstr>PowerPoint Presentation</vt:lpstr>
      <vt:lpstr>PowerPoint Presentation</vt:lpstr>
      <vt:lpstr>PowerPoint Presentation</vt:lpstr>
      <vt:lpstr>PowerPoint Presentation</vt:lpstr>
      <vt:lpstr> Merci  Thank You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Lechner</dc:creator>
  <cp:lastModifiedBy>Anne-Marie Valente-Feliciano</cp:lastModifiedBy>
  <cp:revision>99</cp:revision>
  <cp:lastPrinted>2024-11-21T18:51:38Z</cp:lastPrinted>
  <dcterms:created xsi:type="dcterms:W3CDTF">2025-07-07T21:32:49Z</dcterms:created>
  <dcterms:modified xsi:type="dcterms:W3CDTF">2026-06-11T07:58:11Z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0x0101005D8E1438E733DA4EBCFD411CCFF0E8FA</vt:lpwstr>
  </property>
</Properties>
</file>