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media/image7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302" r:id="rId7"/>
    <p:sldId id="6750" r:id="rId8"/>
    <p:sldId id="6747" r:id="rId9"/>
    <p:sldId id="266" r:id="rId10"/>
    <p:sldId id="6749" r:id="rId11"/>
    <p:sldId id="6748" r:id="rId12"/>
    <p:sldId id="6751" r:id="rId13"/>
    <p:sldId id="276" r:id="rId14"/>
    <p:sldId id="840" r:id="rId15"/>
    <p:sldId id="6757" r:id="rId16"/>
    <p:sldId id="6758" r:id="rId17"/>
    <p:sldId id="6754" r:id="rId18"/>
    <p:sldId id="6756" r:id="rId19"/>
    <p:sldId id="6755" r:id="rId20"/>
    <p:sldId id="285" r:id="rId21"/>
    <p:sldId id="6759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38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EXP200\Documents\EXP%20900\EXP%20910\Sample%20Tests\Nb3Sn\Single%20Layers\On%20Bulk%20Nb\Bulk%20Nb%201\Re-Test%2004.06.26\Measurements\Nb3Sn_BulkNb_1_Frequency%20Shif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455776308871028"/>
          <c:y val="0.10562434755944961"/>
          <c:w val="0.73765680162247427"/>
          <c:h val="0.7792902123207832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1E5DF8"/>
              </a:solidFill>
              <a:ln w="19050">
                <a:noFill/>
              </a:ln>
              <a:effectLst/>
            </c:spPr>
          </c:marker>
          <c:xVal>
            <c:numRef>
              <c:f>'[Nb3Sn_BulkNb_1_Frequency Shift.xlsx]NbCu 613'!$A$4:$A$64</c:f>
              <c:numCache>
                <c:formatCode>General</c:formatCode>
                <c:ptCount val="61"/>
                <c:pt idx="0">
                  <c:v>7</c:v>
                </c:pt>
                <c:pt idx="1">
                  <c:v>7.2</c:v>
                </c:pt>
                <c:pt idx="2">
                  <c:v>7.4</c:v>
                </c:pt>
                <c:pt idx="3">
                  <c:v>7.6</c:v>
                </c:pt>
                <c:pt idx="4">
                  <c:v>7.8</c:v>
                </c:pt>
                <c:pt idx="5">
                  <c:v>8</c:v>
                </c:pt>
                <c:pt idx="6">
                  <c:v>8.1999999999999993</c:v>
                </c:pt>
                <c:pt idx="7">
                  <c:v>8.4</c:v>
                </c:pt>
                <c:pt idx="8">
                  <c:v>8.6</c:v>
                </c:pt>
                <c:pt idx="9">
                  <c:v>8.8000000000000007</c:v>
                </c:pt>
                <c:pt idx="10">
                  <c:v>9</c:v>
                </c:pt>
                <c:pt idx="11">
                  <c:v>9.1999999999999993</c:v>
                </c:pt>
                <c:pt idx="12">
                  <c:v>9.4</c:v>
                </c:pt>
                <c:pt idx="13">
                  <c:v>9.6</c:v>
                </c:pt>
                <c:pt idx="14">
                  <c:v>9.8000000000000007</c:v>
                </c:pt>
                <c:pt idx="15">
                  <c:v>10</c:v>
                </c:pt>
                <c:pt idx="16">
                  <c:v>10.199999999999999</c:v>
                </c:pt>
                <c:pt idx="17">
                  <c:v>10.4</c:v>
                </c:pt>
                <c:pt idx="18">
                  <c:v>10.6</c:v>
                </c:pt>
                <c:pt idx="19">
                  <c:v>10.8</c:v>
                </c:pt>
                <c:pt idx="20">
                  <c:v>11</c:v>
                </c:pt>
                <c:pt idx="21">
                  <c:v>11.2</c:v>
                </c:pt>
                <c:pt idx="22">
                  <c:v>11.4</c:v>
                </c:pt>
                <c:pt idx="23">
                  <c:v>11.6</c:v>
                </c:pt>
                <c:pt idx="24">
                  <c:v>11.8</c:v>
                </c:pt>
                <c:pt idx="25">
                  <c:v>12</c:v>
                </c:pt>
                <c:pt idx="26">
                  <c:v>12.2</c:v>
                </c:pt>
                <c:pt idx="27">
                  <c:v>12.4</c:v>
                </c:pt>
                <c:pt idx="28">
                  <c:v>12.6</c:v>
                </c:pt>
                <c:pt idx="29">
                  <c:v>12.8</c:v>
                </c:pt>
                <c:pt idx="30">
                  <c:v>13</c:v>
                </c:pt>
                <c:pt idx="31">
                  <c:v>13.2</c:v>
                </c:pt>
                <c:pt idx="32">
                  <c:v>13.4</c:v>
                </c:pt>
                <c:pt idx="33">
                  <c:v>13.6</c:v>
                </c:pt>
                <c:pt idx="34">
                  <c:v>13.8</c:v>
                </c:pt>
                <c:pt idx="35">
                  <c:v>14</c:v>
                </c:pt>
                <c:pt idx="36">
                  <c:v>14.2</c:v>
                </c:pt>
                <c:pt idx="37">
                  <c:v>14.4</c:v>
                </c:pt>
                <c:pt idx="38">
                  <c:v>14.6</c:v>
                </c:pt>
                <c:pt idx="39">
                  <c:v>14.8</c:v>
                </c:pt>
                <c:pt idx="40">
                  <c:v>15</c:v>
                </c:pt>
                <c:pt idx="41">
                  <c:v>15.2</c:v>
                </c:pt>
                <c:pt idx="42">
                  <c:v>15.4</c:v>
                </c:pt>
                <c:pt idx="43">
                  <c:v>15.6</c:v>
                </c:pt>
                <c:pt idx="44">
                  <c:v>15.8</c:v>
                </c:pt>
                <c:pt idx="45">
                  <c:v>16</c:v>
                </c:pt>
                <c:pt idx="46">
                  <c:v>16.2</c:v>
                </c:pt>
                <c:pt idx="47">
                  <c:v>16.399999999999999</c:v>
                </c:pt>
                <c:pt idx="48">
                  <c:v>16.600000000000001</c:v>
                </c:pt>
                <c:pt idx="49">
                  <c:v>16.8</c:v>
                </c:pt>
                <c:pt idx="50">
                  <c:v>17</c:v>
                </c:pt>
                <c:pt idx="51">
                  <c:v>17.2</c:v>
                </c:pt>
                <c:pt idx="52">
                  <c:v>17.399999999999999</c:v>
                </c:pt>
                <c:pt idx="53">
                  <c:v>17.600000000000001</c:v>
                </c:pt>
                <c:pt idx="54">
                  <c:v>17.7</c:v>
                </c:pt>
                <c:pt idx="55">
                  <c:v>17.8</c:v>
                </c:pt>
                <c:pt idx="56">
                  <c:v>17.899999999999999</c:v>
                </c:pt>
                <c:pt idx="57">
                  <c:v>18</c:v>
                </c:pt>
                <c:pt idx="58">
                  <c:v>18.100000000000001</c:v>
                </c:pt>
                <c:pt idx="59">
                  <c:v>18.2</c:v>
                </c:pt>
                <c:pt idx="60">
                  <c:v>18.399999999999999</c:v>
                </c:pt>
              </c:numCache>
            </c:numRef>
          </c:xVal>
          <c:yVal>
            <c:numRef>
              <c:f>'[Nb3Sn_BulkNb_1_Frequency Shift.xlsx]NbCu 613'!$E$4:$E$64</c:f>
              <c:numCache>
                <c:formatCode>General</c:formatCode>
                <c:ptCount val="61"/>
                <c:pt idx="0">
                  <c:v>0</c:v>
                </c:pt>
                <c:pt idx="1">
                  <c:v>-1.2305439300537109</c:v>
                </c:pt>
                <c:pt idx="2">
                  <c:v>-1.9236608695983888</c:v>
                </c:pt>
                <c:pt idx="3">
                  <c:v>-2.632706009864807</c:v>
                </c:pt>
                <c:pt idx="4">
                  <c:v>-3.3534218597412111</c:v>
                </c:pt>
                <c:pt idx="5">
                  <c:v>-4.1536934995651249</c:v>
                </c:pt>
                <c:pt idx="6">
                  <c:v>-4.8133818302154543</c:v>
                </c:pt>
                <c:pt idx="7">
                  <c:v>-5.7598092403411867</c:v>
                </c:pt>
                <c:pt idx="8">
                  <c:v>-6.8248826799392699</c:v>
                </c:pt>
                <c:pt idx="9">
                  <c:v>-7.8766827898025511</c:v>
                </c:pt>
                <c:pt idx="10">
                  <c:v>-8.9981937599182125</c:v>
                </c:pt>
                <c:pt idx="11">
                  <c:v>-10.190381380081178</c:v>
                </c:pt>
                <c:pt idx="12">
                  <c:v>-11.311779190063477</c:v>
                </c:pt>
                <c:pt idx="13">
                  <c:v>-12.589624210357666</c:v>
                </c:pt>
                <c:pt idx="14">
                  <c:v>-13.9036606798172</c:v>
                </c:pt>
                <c:pt idx="15">
                  <c:v>-15.348717229843141</c:v>
                </c:pt>
                <c:pt idx="16">
                  <c:v>-16.852173159599303</c:v>
                </c:pt>
                <c:pt idx="17">
                  <c:v>-18.435140990257263</c:v>
                </c:pt>
                <c:pt idx="18">
                  <c:v>-20.046851059913635</c:v>
                </c:pt>
                <c:pt idx="19">
                  <c:v>-21.795445289611816</c:v>
                </c:pt>
                <c:pt idx="20">
                  <c:v>-23.637820619583131</c:v>
                </c:pt>
                <c:pt idx="21">
                  <c:v>-25.766616410255434</c:v>
                </c:pt>
                <c:pt idx="22">
                  <c:v>-27.934074199676513</c:v>
                </c:pt>
                <c:pt idx="23">
                  <c:v>-30.162574790000917</c:v>
                </c:pt>
                <c:pt idx="24">
                  <c:v>-32.900883469581608</c:v>
                </c:pt>
                <c:pt idx="25">
                  <c:v>-35.644635879516599</c:v>
                </c:pt>
                <c:pt idx="26">
                  <c:v>-38.474918780326846</c:v>
                </c:pt>
                <c:pt idx="27">
                  <c:v>-41.619589550018311</c:v>
                </c:pt>
                <c:pt idx="28">
                  <c:v>-44.903826990127563</c:v>
                </c:pt>
                <c:pt idx="29">
                  <c:v>-48.578201990127567</c:v>
                </c:pt>
                <c:pt idx="30">
                  <c:v>-52.48113243961334</c:v>
                </c:pt>
                <c:pt idx="31">
                  <c:v>-56.742169349670412</c:v>
                </c:pt>
                <c:pt idx="32">
                  <c:v>-61.498633819580078</c:v>
                </c:pt>
                <c:pt idx="33">
                  <c:v>-66.635253469467159</c:v>
                </c:pt>
                <c:pt idx="34">
                  <c:v>-72.355030220031736</c:v>
                </c:pt>
                <c:pt idx="35">
                  <c:v>-78.562633379936216</c:v>
                </c:pt>
                <c:pt idx="36">
                  <c:v>-85.466865730285647</c:v>
                </c:pt>
                <c:pt idx="37">
                  <c:v>-93.260025540351876</c:v>
                </c:pt>
                <c:pt idx="38">
                  <c:v>-101.87385081958772</c:v>
                </c:pt>
                <c:pt idx="39">
                  <c:v>-111.81135826969147</c:v>
                </c:pt>
                <c:pt idx="40">
                  <c:v>-123.0756670703888</c:v>
                </c:pt>
                <c:pt idx="41">
                  <c:v>-136.05965275001526</c:v>
                </c:pt>
                <c:pt idx="42">
                  <c:v>-151.02866845035553</c:v>
                </c:pt>
                <c:pt idx="43">
                  <c:v>-168.83623449039459</c:v>
                </c:pt>
                <c:pt idx="44">
                  <c:v>-189.74608178997039</c:v>
                </c:pt>
                <c:pt idx="45">
                  <c:v>-214.91299705982209</c:v>
                </c:pt>
                <c:pt idx="46">
                  <c:v>-245.81346370029451</c:v>
                </c:pt>
                <c:pt idx="47">
                  <c:v>-282.28969736003876</c:v>
                </c:pt>
                <c:pt idx="48">
                  <c:v>-327.5703878297806</c:v>
                </c:pt>
                <c:pt idx="49">
                  <c:v>-383.86494186973573</c:v>
                </c:pt>
                <c:pt idx="50">
                  <c:v>-453.47071675968169</c:v>
                </c:pt>
                <c:pt idx="51">
                  <c:v>-543.35495363998416</c:v>
                </c:pt>
                <c:pt idx="52">
                  <c:v>-660.57542751026153</c:v>
                </c:pt>
                <c:pt idx="53">
                  <c:v>-782.5156100702286</c:v>
                </c:pt>
                <c:pt idx="54">
                  <c:v>-822.39700160980226</c:v>
                </c:pt>
                <c:pt idx="55">
                  <c:v>-822.783779009819</c:v>
                </c:pt>
                <c:pt idx="56">
                  <c:v>-804.26478567981724</c:v>
                </c:pt>
                <c:pt idx="57">
                  <c:v>-799.5342696399689</c:v>
                </c:pt>
                <c:pt idx="58">
                  <c:v>-802.4973121595383</c:v>
                </c:pt>
                <c:pt idx="59">
                  <c:v>-796.01823725032807</c:v>
                </c:pt>
                <c:pt idx="60">
                  <c:v>-803.34413560962673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A5-4834-BDEB-041E48230431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DA5-4834-BDEB-041E48230431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DA5-4834-BDEB-041E48230431}"/>
            </c:ext>
          </c:extLst>
        </c:ser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DA5-4834-BDEB-041E48230431}"/>
            </c:ext>
          </c:extLst>
        </c:ser>
        <c:ser>
          <c:idx val="4"/>
          <c:order val="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DA5-4834-BDEB-041E48230431}"/>
            </c:ext>
          </c:extLst>
        </c:ser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DA5-4834-BDEB-041E48230431}"/>
            </c:ext>
          </c:extLst>
        </c:ser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DA5-4834-BDEB-041E48230431}"/>
            </c:ext>
          </c:extLst>
        </c:ser>
        <c:ser>
          <c:idx val="7"/>
          <c:order val="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DA5-4834-BDEB-041E48230431}"/>
            </c:ext>
          </c:extLst>
        </c:ser>
        <c:ser>
          <c:idx val="8"/>
          <c:order val="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'[Nb3Sn_BulkNb_1_Frequency Shift.xlsx]NbCu 613'!$H$4:$H$44</c:f>
              <c:numCache>
                <c:formatCode>General</c:formatCode>
                <c:ptCount val="41"/>
                <c:pt idx="0">
                  <c:v>7.2</c:v>
                </c:pt>
                <c:pt idx="1">
                  <c:v>7.4</c:v>
                </c:pt>
                <c:pt idx="2">
                  <c:v>7.6000000000000005</c:v>
                </c:pt>
                <c:pt idx="3">
                  <c:v>7.8</c:v>
                </c:pt>
                <c:pt idx="4">
                  <c:v>8</c:v>
                </c:pt>
                <c:pt idx="5">
                  <c:v>8.1999999999999993</c:v>
                </c:pt>
                <c:pt idx="6">
                  <c:v>8.3999999999999986</c:v>
                </c:pt>
                <c:pt idx="7">
                  <c:v>8.6</c:v>
                </c:pt>
                <c:pt idx="8">
                  <c:v>8.7999999999999989</c:v>
                </c:pt>
                <c:pt idx="9">
                  <c:v>9</c:v>
                </c:pt>
                <c:pt idx="10">
                  <c:v>9.1999999999999993</c:v>
                </c:pt>
                <c:pt idx="11">
                  <c:v>9.3999999999999986</c:v>
                </c:pt>
                <c:pt idx="12">
                  <c:v>9.6</c:v>
                </c:pt>
                <c:pt idx="13">
                  <c:v>9.7999999999999989</c:v>
                </c:pt>
                <c:pt idx="14">
                  <c:v>10</c:v>
                </c:pt>
                <c:pt idx="15">
                  <c:v>10.199999999999999</c:v>
                </c:pt>
                <c:pt idx="16">
                  <c:v>10.399999999999999</c:v>
                </c:pt>
                <c:pt idx="17">
                  <c:v>10.6</c:v>
                </c:pt>
                <c:pt idx="18">
                  <c:v>10.799999999999999</c:v>
                </c:pt>
                <c:pt idx="19">
                  <c:v>11</c:v>
                </c:pt>
                <c:pt idx="20">
                  <c:v>11.2</c:v>
                </c:pt>
                <c:pt idx="21">
                  <c:v>11.399999999999999</c:v>
                </c:pt>
                <c:pt idx="22">
                  <c:v>11.6</c:v>
                </c:pt>
                <c:pt idx="23">
                  <c:v>11.799999999999999</c:v>
                </c:pt>
                <c:pt idx="24">
                  <c:v>12</c:v>
                </c:pt>
                <c:pt idx="25">
                  <c:v>12.2</c:v>
                </c:pt>
                <c:pt idx="26">
                  <c:v>12.399999999999999</c:v>
                </c:pt>
                <c:pt idx="27">
                  <c:v>12.6</c:v>
                </c:pt>
                <c:pt idx="28">
                  <c:v>12.799999999999999</c:v>
                </c:pt>
                <c:pt idx="29">
                  <c:v>13</c:v>
                </c:pt>
                <c:pt idx="30">
                  <c:v>13.2</c:v>
                </c:pt>
                <c:pt idx="31">
                  <c:v>13.399999999999999</c:v>
                </c:pt>
                <c:pt idx="32">
                  <c:v>13.6</c:v>
                </c:pt>
                <c:pt idx="33">
                  <c:v>13.799999999999999</c:v>
                </c:pt>
                <c:pt idx="34">
                  <c:v>14</c:v>
                </c:pt>
                <c:pt idx="35">
                  <c:v>14.2</c:v>
                </c:pt>
                <c:pt idx="36">
                  <c:v>14.399999999999999</c:v>
                </c:pt>
                <c:pt idx="37">
                  <c:v>14.6</c:v>
                </c:pt>
                <c:pt idx="38">
                  <c:v>14.799999999999999</c:v>
                </c:pt>
                <c:pt idx="39">
                  <c:v>15</c:v>
                </c:pt>
                <c:pt idx="40">
                  <c:v>15.2</c:v>
                </c:pt>
              </c:numCache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DA5-4834-BDEB-041E48230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0351520"/>
        <c:axId val="1671584720"/>
      </c:scatterChart>
      <c:valAx>
        <c:axId val="1020351520"/>
        <c:scaling>
          <c:orientation val="minMax"/>
          <c:max val="20"/>
          <c:min val="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GB"/>
                  <a:t>T (K)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low"/>
        <c:spPr>
          <a:noFill/>
          <a:ln w="1905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671584720"/>
        <c:crossesAt val="-1000"/>
        <c:crossBetween val="midCat"/>
      </c:valAx>
      <c:valAx>
        <c:axId val="1671584720"/>
        <c:scaling>
          <c:orientation val="minMax"/>
          <c:max val="0"/>
          <c:min val="-1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GB"/>
                  <a:t>∆f (kHz)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9050" cap="flat" cmpd="sng" algn="ctr">
            <a:solidFill>
              <a:srgbClr val="08080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020351520"/>
        <c:crosses val="autoZero"/>
        <c:crossBetween val="midCat"/>
      </c:valAx>
      <c:spPr>
        <a:noFill/>
        <a:ln w="19050">
          <a:solidFill>
            <a:srgbClr val="00000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08BE3-E903-4DB5-9AA2-E896D2B11656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13B13-52CE-4045-B5A8-0CD89E8E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87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D519A-8F98-4527-ABD2-1736B7851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29FD3-321B-423F-4047-7B51B301B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12E76-BDB0-A4F6-3FFC-4314EB1DC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A39A8-3FC0-3AFD-F525-01F746AAE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1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" y="5800725"/>
            <a:ext cx="2114550" cy="5429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" y="4038600"/>
            <a:ext cx="3790950" cy="17811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8250" y="1419225"/>
            <a:ext cx="1905000" cy="29432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0362" y="160019"/>
            <a:ext cx="8773160" cy="57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2D2C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8080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3BD9CAC2-C812-4A98-A88C-A3D60A59BACD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8D43-0442-4315-A2D5-B426E6BE9030}" type="datetime1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2CCE-7A38-4FFC-992C-70A25E77E00E}" type="datetime1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3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F7AA-8FB9-4A86-AA63-7B87DDAA05EB}" type="datetime1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4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DAD-85AE-42F8-8AF1-4C90C5091A6E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4253-B0D4-4421-9B5E-A06E8DC89498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2BDF-A054-4873-8794-F85D1623475C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0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15F-CE91-4080-BD65-1A79F9EE399C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4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2D2C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080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4ED87774-A2D1-4EFC-92AE-08804A206028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2D2C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40F3FFD7-FB16-412C-895B-1AE175E0E5C1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" y="5800725"/>
            <a:ext cx="2114550" cy="5429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2D2C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78E341B3-D176-48DF-9CD8-9C0305574755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5A74FB04-0EAD-4C8D-9E22-D69866C0540A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38671-B50A-4E7F-8AB4-385B50D587A5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F68B-EEA9-46A4-85F5-F57B835871EF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2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F593-9EAB-46A7-961C-183FAB99B18D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A8E9-26F5-4A7A-B92D-DAFD8343424C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4350" y="5800725"/>
            <a:ext cx="2114550" cy="5429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102" y="14224"/>
            <a:ext cx="11313794" cy="701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2D2C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600" y="1110932"/>
            <a:ext cx="10847070" cy="4287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8080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38319" y="6441747"/>
            <a:ext cx="3635120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7575" y="6441747"/>
            <a:ext cx="1292860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95CF067C-E550-42D7-90AD-D4925C192A2A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6051" y="6396345"/>
            <a:ext cx="24130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E6BAE-2F66-45C3-9AC4-957EC0C1AE49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TTC 2026 Paris Saclay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5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10" Type="http://schemas.openxmlformats.org/officeDocument/2006/relationships/image" Target="../media/image39.jpg"/><Relationship Id="rId4" Type="http://schemas.openxmlformats.org/officeDocument/2006/relationships/image" Target="../media/image35.jp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9575" y="0"/>
            <a:ext cx="11782425" cy="6858000"/>
            <a:chOff x="409575" y="0"/>
            <a:chExt cx="117824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575" y="114300"/>
              <a:ext cx="3771900" cy="9620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62425" y="0"/>
              <a:ext cx="8029575" cy="6858000"/>
            </a:xfrm>
            <a:custGeom>
              <a:avLst/>
              <a:gdLst/>
              <a:ahLst/>
              <a:cxnLst/>
              <a:rect l="l" t="t" r="r" b="b"/>
              <a:pathLst>
                <a:path w="8029575" h="6858000">
                  <a:moveTo>
                    <a:pt x="8029575" y="0"/>
                  </a:moveTo>
                  <a:lnTo>
                    <a:pt x="5753100" y="0"/>
                  </a:lnTo>
                  <a:lnTo>
                    <a:pt x="0" y="0"/>
                  </a:lnTo>
                  <a:lnTo>
                    <a:pt x="5263312" y="6858000"/>
                  </a:lnTo>
                  <a:lnTo>
                    <a:pt x="5753100" y="6858000"/>
                  </a:lnTo>
                  <a:lnTo>
                    <a:pt x="5753100" y="1828800"/>
                  </a:lnTo>
                  <a:lnTo>
                    <a:pt x="8029575" y="1828800"/>
                  </a:lnTo>
                  <a:lnTo>
                    <a:pt x="8029575" y="0"/>
                  </a:lnTo>
                  <a:close/>
                </a:path>
              </a:pathLst>
            </a:custGeom>
            <a:solidFill>
              <a:srgbClr val="005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05875" y="0"/>
              <a:ext cx="3286125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638" y="1768601"/>
            <a:ext cx="7033962" cy="209801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60"/>
              </a:spcBef>
            </a:pPr>
            <a:r>
              <a:rPr lang="en-GB" sz="4800" spc="-135" dirty="0">
                <a:solidFill>
                  <a:srgbClr val="001F5F"/>
                </a:solidFill>
              </a:rPr>
              <a:t>Recent Progress in Nb3Sn for </a:t>
            </a:r>
            <a:r>
              <a:rPr lang="en-GB" sz="4800" spc="-135">
                <a:solidFill>
                  <a:srgbClr val="001F5F"/>
                </a:solidFill>
              </a:rPr>
              <a:t>SRF cavities at UKR</a:t>
            </a:r>
            <a:r>
              <a:rPr lang="en-GB" sz="4800" spc="-135" dirty="0">
                <a:solidFill>
                  <a:srgbClr val="001F5F"/>
                </a:solidFill>
              </a:rPr>
              <a:t>I</a:t>
            </a:r>
            <a:endParaRPr sz="4800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93780D37-3FC0-416B-A1A4-2C4548DA31FB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205105" y="4070665"/>
            <a:ext cx="6329045" cy="130298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 marR="5080">
              <a:lnSpc>
                <a:spcPct val="72800"/>
              </a:lnSpc>
              <a:spcBef>
                <a:spcPts val="830"/>
              </a:spcBef>
            </a:pP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Reza</a:t>
            </a:r>
            <a:r>
              <a:rPr sz="2150" spc="10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Valizadeh,</a:t>
            </a:r>
            <a:r>
              <a:rPr sz="2150" spc="105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Oleg</a:t>
            </a:r>
            <a:r>
              <a:rPr sz="2150" spc="10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5D5AB4"/>
                </a:solidFill>
                <a:latin typeface="Arial"/>
                <a:cs typeface="Arial"/>
              </a:rPr>
              <a:t>Malyshev,</a:t>
            </a:r>
            <a:r>
              <a:rPr lang="en-GB" sz="2150" spc="-10" dirty="0">
                <a:solidFill>
                  <a:srgbClr val="5D5AB4"/>
                </a:solidFill>
                <a:latin typeface="Arial"/>
                <a:cs typeface="Arial"/>
              </a:rPr>
              <a:t> Christopher Benjamin, </a:t>
            </a:r>
            <a:r>
              <a:rPr sz="2150" spc="-14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lang="en-GB" sz="2150" spc="-140" dirty="0">
                <a:solidFill>
                  <a:srgbClr val="5D5AB4"/>
                </a:solidFill>
                <a:latin typeface="Arial"/>
                <a:cs typeface="Arial"/>
              </a:rPr>
              <a:t>Dan Seal, James Conlon, </a:t>
            </a:r>
          </a:p>
          <a:p>
            <a:pPr marL="12700" marR="5080">
              <a:lnSpc>
                <a:spcPct val="72800"/>
              </a:lnSpc>
              <a:spcBef>
                <a:spcPts val="830"/>
              </a:spcBef>
            </a:pP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Andrew</a:t>
            </a:r>
            <a:r>
              <a:rPr sz="2150" spc="4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Vick,</a:t>
            </a:r>
            <a:r>
              <a:rPr sz="2150" spc="-6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5D5AB4"/>
                </a:solidFill>
                <a:latin typeface="Arial"/>
                <a:cs typeface="Arial"/>
              </a:rPr>
              <a:t>Alan </a:t>
            </a: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Wheelhouse</a:t>
            </a:r>
            <a:r>
              <a:rPr sz="2150" spc="13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5D5AB4"/>
                </a:solidFill>
                <a:latin typeface="Arial"/>
                <a:cs typeface="Arial"/>
              </a:rPr>
              <a:t>(STFC)</a:t>
            </a:r>
            <a:r>
              <a:rPr lang="en-GB" sz="2150" spc="-10" dirty="0">
                <a:solidFill>
                  <a:srgbClr val="5D5AB4"/>
                </a:solidFill>
                <a:latin typeface="Arial"/>
                <a:cs typeface="Arial"/>
              </a:rPr>
              <a:t>, </a:t>
            </a:r>
            <a:endParaRPr sz="2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Graeme</a:t>
            </a:r>
            <a:r>
              <a:rPr sz="2150" spc="75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Burt</a:t>
            </a:r>
            <a:r>
              <a:rPr sz="2150" spc="9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5D5AB4"/>
                </a:solidFill>
                <a:latin typeface="Arial"/>
                <a:cs typeface="Arial"/>
              </a:rPr>
              <a:t>(Lancaster</a:t>
            </a:r>
            <a:r>
              <a:rPr sz="2150" spc="120" dirty="0">
                <a:solidFill>
                  <a:srgbClr val="5D5AB4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5D5AB4"/>
                </a:solidFill>
                <a:latin typeface="Arial"/>
                <a:cs typeface="Arial"/>
              </a:rPr>
              <a:t>University)</a:t>
            </a:r>
            <a:endParaRPr sz="21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2AA6C-28CD-B398-8617-6C0ED91E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445E78-435E-927A-BFF8-26905079C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560" y="15176"/>
            <a:ext cx="6585584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25" dirty="0"/>
              <a:t>High</a:t>
            </a:r>
            <a:r>
              <a:rPr spc="-305" dirty="0"/>
              <a:t> </a:t>
            </a:r>
            <a:r>
              <a:rPr spc="-140" dirty="0"/>
              <a:t>Power</a:t>
            </a:r>
            <a:r>
              <a:rPr spc="-295" dirty="0"/>
              <a:t> </a:t>
            </a:r>
            <a:r>
              <a:rPr spc="-140" dirty="0"/>
              <a:t>Cavity</a:t>
            </a:r>
            <a:r>
              <a:rPr spc="-280" dirty="0"/>
              <a:t> </a:t>
            </a:r>
            <a:r>
              <a:rPr spc="-470" dirty="0"/>
              <a:t>T</a:t>
            </a:r>
            <a:r>
              <a:rPr spc="-75" dirty="0"/>
              <a:t>e</a:t>
            </a:r>
            <a:r>
              <a:rPr spc="-150" dirty="0"/>
              <a:t>s</a:t>
            </a:r>
            <a:r>
              <a:rPr spc="-60" dirty="0"/>
              <a:t>t</a:t>
            </a:r>
            <a:r>
              <a:rPr spc="-120" dirty="0"/>
              <a:t>i</a:t>
            </a:r>
            <a:r>
              <a:rPr spc="-90" dirty="0"/>
              <a:t>n</a:t>
            </a:r>
            <a:r>
              <a:rPr spc="65" dirty="0"/>
              <a:t>g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F56A4ADF-DE46-5254-A5F2-503B3194678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7975" y="990600"/>
            <a:ext cx="1581150" cy="37719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D82108AD-598A-9356-BD60-731D577C5D6B}"/>
              </a:ext>
            </a:extLst>
          </p:cNvPr>
          <p:cNvSpPr txBox="1"/>
          <p:nvPr/>
        </p:nvSpPr>
        <p:spPr>
          <a:xfrm>
            <a:off x="828992" y="1034732"/>
            <a:ext cx="5898515" cy="2776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125"/>
              </a:spcBef>
              <a:buChar char="•"/>
              <a:tabLst>
                <a:tab pos="381000" algn="l"/>
              </a:tabLst>
            </a:pP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Full</a:t>
            </a:r>
            <a:r>
              <a:rPr sz="2000" spc="-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F87"/>
                </a:solidFill>
                <a:latin typeface="Arial"/>
                <a:cs typeface="Arial"/>
              </a:rPr>
              <a:t>Q</a:t>
            </a:r>
            <a:r>
              <a:rPr sz="2025" baseline="-18518" dirty="0">
                <a:solidFill>
                  <a:srgbClr val="002F87"/>
                </a:solidFill>
                <a:latin typeface="Arial"/>
                <a:cs typeface="Arial"/>
              </a:rPr>
              <a:t>0</a:t>
            </a:r>
            <a:r>
              <a:rPr sz="2025" spc="225" baseline="-18518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vs </a:t>
            </a:r>
            <a:r>
              <a:rPr sz="2000" i="1" dirty="0">
                <a:solidFill>
                  <a:srgbClr val="002F87"/>
                </a:solidFill>
                <a:latin typeface="Arial"/>
                <a:cs typeface="Arial"/>
              </a:rPr>
              <a:t>E</a:t>
            </a:r>
            <a:r>
              <a:rPr sz="2025" baseline="-18518" dirty="0">
                <a:solidFill>
                  <a:srgbClr val="002F87"/>
                </a:solidFill>
                <a:latin typeface="Arial"/>
                <a:cs typeface="Arial"/>
              </a:rPr>
              <a:t>acc</a:t>
            </a:r>
            <a:r>
              <a:rPr sz="2025" spc="-67" baseline="-18518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test</a:t>
            </a:r>
            <a:r>
              <a:rPr sz="2000" spc="-8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with</a:t>
            </a:r>
            <a:r>
              <a:rPr sz="2000" spc="-3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2F87"/>
                </a:solidFill>
                <a:latin typeface="Arial"/>
                <a:cs typeface="Arial"/>
              </a:rPr>
              <a:t>LHe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81000" algn="l"/>
              </a:tabLst>
            </a:pPr>
            <a:r>
              <a:rPr sz="2000" spc="-25" dirty="0">
                <a:solidFill>
                  <a:srgbClr val="002F87"/>
                </a:solidFill>
                <a:latin typeface="Arial"/>
                <a:cs typeface="Arial"/>
              </a:rPr>
              <a:t>Testing</a:t>
            </a:r>
            <a:r>
              <a:rPr sz="2000" spc="-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with</a:t>
            </a:r>
            <a:r>
              <a:rPr sz="2000" spc="-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existing</a:t>
            </a:r>
            <a:r>
              <a:rPr sz="2000" spc="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7"/>
                </a:solidFill>
                <a:latin typeface="Arial"/>
                <a:cs typeface="Arial"/>
              </a:rPr>
              <a:t>STFC/DL</a:t>
            </a:r>
            <a:r>
              <a:rPr sz="2000" spc="-9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LHe</a:t>
            </a:r>
            <a:r>
              <a:rPr sz="2000" spc="-4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7"/>
                </a:solidFill>
                <a:latin typeface="Arial"/>
                <a:cs typeface="Arial"/>
              </a:rPr>
              <a:t>infrastructure</a:t>
            </a:r>
            <a:endParaRPr sz="200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</a:pP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mainly used</a:t>
            </a:r>
            <a:r>
              <a:rPr sz="2000" spc="-4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for</a:t>
            </a:r>
            <a:r>
              <a:rPr sz="2000" spc="-4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ESS</a:t>
            </a:r>
            <a:r>
              <a:rPr sz="2000" spc="-3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&amp;</a:t>
            </a:r>
            <a:r>
              <a:rPr sz="2000" spc="-3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PIP-II</a:t>
            </a:r>
            <a:r>
              <a:rPr sz="2000" spc="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cavity</a:t>
            </a:r>
            <a:r>
              <a:rPr sz="2000" spc="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7"/>
                </a:solidFill>
                <a:latin typeface="Arial"/>
                <a:cs typeface="Arial"/>
              </a:rPr>
              <a:t>tests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81000" algn="l"/>
              </a:tabLst>
            </a:pP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Upgrades now</a:t>
            </a:r>
            <a:r>
              <a:rPr sz="2000" b="1" spc="-6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allow</a:t>
            </a:r>
            <a:r>
              <a:rPr sz="2000" b="1" spc="-7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1E5DF8"/>
                </a:solidFill>
                <a:latin typeface="Arial"/>
                <a:cs typeface="Arial"/>
              </a:rPr>
              <a:t>for:</a:t>
            </a:r>
            <a:endParaRPr sz="2000">
              <a:latin typeface="Arial"/>
              <a:cs typeface="Arial"/>
            </a:endParaRPr>
          </a:p>
          <a:p>
            <a:pPr marL="829944" lvl="1" indent="-343535">
              <a:lnSpc>
                <a:spcPct val="100000"/>
              </a:lnSpc>
              <a:spcBef>
                <a:spcPts val="5"/>
              </a:spcBef>
              <a:buChar char="•"/>
              <a:tabLst>
                <a:tab pos="829944" algn="l"/>
              </a:tabLst>
            </a:pP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For</a:t>
            </a:r>
            <a:r>
              <a:rPr sz="2000" spc="-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thin</a:t>
            </a:r>
            <a:r>
              <a:rPr sz="2000" spc="-3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film</a:t>
            </a:r>
            <a:r>
              <a:rPr sz="2000" spc="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SRF</a:t>
            </a:r>
            <a:r>
              <a:rPr sz="2000" spc="-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7"/>
                </a:solidFill>
                <a:latin typeface="Arial"/>
                <a:cs typeface="Arial"/>
              </a:rPr>
              <a:t>programme</a:t>
            </a:r>
            <a:endParaRPr sz="2000">
              <a:latin typeface="Arial"/>
              <a:cs typeface="Arial"/>
            </a:endParaRPr>
          </a:p>
          <a:p>
            <a:pPr marL="829944" lvl="1" indent="-343535">
              <a:lnSpc>
                <a:spcPct val="100000"/>
              </a:lnSpc>
              <a:buChar char="•"/>
              <a:tabLst>
                <a:tab pos="829944" algn="l"/>
              </a:tabLst>
            </a:pP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A</a:t>
            </a:r>
            <a:r>
              <a:rPr sz="2000" spc="-13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RF</a:t>
            </a:r>
            <a:r>
              <a:rPr sz="2000" spc="-2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single</a:t>
            </a:r>
            <a:r>
              <a:rPr sz="2000" spc="-6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system</a:t>
            </a:r>
            <a:r>
              <a:rPr sz="2000" spc="-2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for</a:t>
            </a:r>
            <a:r>
              <a:rPr sz="2000" spc="-5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650</a:t>
            </a:r>
            <a:r>
              <a:rPr sz="2000" spc="-6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and</a:t>
            </a:r>
            <a:r>
              <a:rPr sz="2000" spc="1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700</a:t>
            </a:r>
            <a:r>
              <a:rPr sz="2000" spc="-5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2F87"/>
                </a:solidFill>
                <a:latin typeface="Arial"/>
                <a:cs typeface="Arial"/>
              </a:rPr>
              <a:t>MHz,</a:t>
            </a:r>
            <a:endParaRPr sz="2000">
              <a:latin typeface="Arial"/>
              <a:cs typeface="Arial"/>
            </a:endParaRPr>
          </a:p>
          <a:p>
            <a:pPr marL="829944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1.3</a:t>
            </a:r>
            <a:r>
              <a:rPr sz="2000" spc="-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2F87"/>
                </a:solidFill>
                <a:latin typeface="Arial"/>
                <a:cs typeface="Arial"/>
              </a:rPr>
              <a:t>GHz</a:t>
            </a:r>
            <a:endParaRPr sz="2000">
              <a:latin typeface="Arial"/>
              <a:cs typeface="Arial"/>
            </a:endParaRPr>
          </a:p>
          <a:p>
            <a:pPr marL="829944" lvl="1" indent="-3435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829944" algn="l"/>
              </a:tabLst>
            </a:pPr>
            <a:r>
              <a:rPr sz="2000" i="1" dirty="0">
                <a:solidFill>
                  <a:srgbClr val="002F87"/>
                </a:solidFill>
                <a:latin typeface="Arial"/>
                <a:cs typeface="Arial"/>
              </a:rPr>
              <a:t>P</a:t>
            </a:r>
            <a:r>
              <a:rPr sz="2000" i="1" spc="-2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≤</a:t>
            </a:r>
            <a:r>
              <a:rPr sz="2000" spc="-2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200</a:t>
            </a:r>
            <a:r>
              <a:rPr sz="2000" spc="-4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W,</a:t>
            </a:r>
            <a:r>
              <a:rPr sz="2000" spc="-5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F87"/>
                </a:solidFill>
                <a:latin typeface="Arial"/>
                <a:cs typeface="Arial"/>
              </a:rPr>
              <a:t>T</a:t>
            </a:r>
            <a:r>
              <a:rPr sz="2000" i="1" spc="-2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=</a:t>
            </a:r>
            <a:r>
              <a:rPr sz="2000" spc="-1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2</a:t>
            </a:r>
            <a:r>
              <a:rPr sz="2000" spc="-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&amp;</a:t>
            </a:r>
            <a:r>
              <a:rPr sz="2000" spc="-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4.2</a:t>
            </a:r>
            <a:r>
              <a:rPr sz="2000" spc="4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02F87"/>
                </a:solidFill>
                <a:latin typeface="Arial"/>
                <a:cs typeface="Arial"/>
              </a:rPr>
              <a:t>K</a:t>
            </a:r>
            <a:endParaRPr sz="2000">
              <a:latin typeface="Arial"/>
              <a:cs typeface="Arial"/>
            </a:endParaRPr>
          </a:p>
          <a:p>
            <a:pPr marL="829944" lvl="1" indent="-343535">
              <a:lnSpc>
                <a:spcPct val="100000"/>
              </a:lnSpc>
              <a:buChar char="•"/>
              <a:tabLst>
                <a:tab pos="829944" algn="l"/>
              </a:tabLst>
            </a:pP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Capability</a:t>
            </a:r>
            <a:r>
              <a:rPr sz="2000" spc="-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for</a:t>
            </a:r>
            <a:r>
              <a:rPr sz="2000" spc="-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7"/>
                </a:solidFill>
                <a:latin typeface="Arial"/>
                <a:cs typeface="Arial"/>
              </a:rPr>
              <a:t>9-</a:t>
            </a:r>
            <a:r>
              <a:rPr sz="2000" dirty="0">
                <a:solidFill>
                  <a:srgbClr val="002F87"/>
                </a:solidFill>
                <a:latin typeface="Arial"/>
                <a:cs typeface="Arial"/>
              </a:rPr>
              <a:t>cell</a:t>
            </a:r>
            <a:r>
              <a:rPr sz="2000" spc="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2F87"/>
                </a:solidFill>
                <a:latin typeface="Arial"/>
                <a:cs typeface="Arial"/>
              </a:rPr>
              <a:t>tests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46085ED1-1129-9E85-3A18-645328E743EB}"/>
              </a:ext>
            </a:extLst>
          </p:cNvPr>
          <p:cNvGrpSpPr/>
          <p:nvPr/>
        </p:nvGrpSpPr>
        <p:grpSpPr>
          <a:xfrm>
            <a:off x="171450" y="3724312"/>
            <a:ext cx="6696075" cy="2476500"/>
            <a:chOff x="171450" y="3724312"/>
            <a:chExt cx="6696075" cy="2476500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9FC7E187-1C82-0ED9-CA5D-21B60983121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3775" y="3724312"/>
              <a:ext cx="3333750" cy="2476500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9CCADC45-0AE2-2A6A-483D-D4E0574D116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3325" y="3933824"/>
              <a:ext cx="2733675" cy="1876425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90D88A9C-20E9-723A-56B2-83DDC3AB091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450" y="3781424"/>
              <a:ext cx="3648075" cy="2314575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7FBA04CB-E31C-E53A-E3A9-2D6D6215E59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" y="3990974"/>
              <a:ext cx="3048000" cy="1714500"/>
            </a:xfrm>
            <a:prstGeom prst="rect">
              <a:avLst/>
            </a:prstGeom>
          </p:spPr>
        </p:pic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63EC2289-3722-A8BE-C555-12385E98C032}"/>
              </a:ext>
            </a:extLst>
          </p:cNvPr>
          <p:cNvSpPr txBox="1"/>
          <p:nvPr/>
        </p:nvSpPr>
        <p:spPr>
          <a:xfrm>
            <a:off x="911860" y="5957887"/>
            <a:ext cx="51816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Existing</a:t>
            </a:r>
            <a:r>
              <a:rPr sz="1550" i="1" spc="4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SRF</a:t>
            </a:r>
            <a:r>
              <a:rPr sz="1550" i="1" spc="9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Test</a:t>
            </a:r>
            <a:r>
              <a:rPr sz="1550" i="1" spc="65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Facilities</a:t>
            </a:r>
            <a:r>
              <a:rPr sz="1550" i="1" spc="5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in</a:t>
            </a:r>
            <a:r>
              <a:rPr sz="1550" i="1" spc="8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SuRF</a:t>
            </a:r>
            <a:r>
              <a:rPr sz="1550" i="1" spc="10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Lab</a:t>
            </a:r>
            <a:r>
              <a:rPr sz="1550" i="1" spc="8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at</a:t>
            </a:r>
            <a:r>
              <a:rPr sz="1550" i="1" spc="65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Daresbury</a:t>
            </a:r>
            <a:r>
              <a:rPr sz="1550" i="1" spc="114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spc="-10" dirty="0">
                <a:solidFill>
                  <a:srgbClr val="FF6900"/>
                </a:solidFill>
                <a:latin typeface="Calibri"/>
                <a:cs typeface="Calibri"/>
              </a:rPr>
              <a:t>Laboratory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BCCADE0-56A4-6C3C-5BC7-3B831712B21E}"/>
              </a:ext>
            </a:extLst>
          </p:cNvPr>
          <p:cNvSpPr txBox="1"/>
          <p:nvPr/>
        </p:nvSpPr>
        <p:spPr>
          <a:xfrm>
            <a:off x="8791575" y="400050"/>
            <a:ext cx="2781300" cy="400050"/>
          </a:xfrm>
          <a:prstGeom prst="rect">
            <a:avLst/>
          </a:prstGeom>
          <a:solidFill>
            <a:srgbClr val="FFD192"/>
          </a:solidFill>
        </p:spPr>
        <p:txBody>
          <a:bodyPr vert="horz" wrap="square" lIns="0" tIns="26670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210"/>
              </a:spcBef>
            </a:pPr>
            <a:r>
              <a:rPr sz="2000" b="1" spc="-10" dirty="0">
                <a:solidFill>
                  <a:srgbClr val="2D2C60"/>
                </a:solidFill>
                <a:latin typeface="Calibri"/>
                <a:cs typeface="Calibri"/>
              </a:rPr>
              <a:t>Commissioning</a:t>
            </a:r>
            <a:r>
              <a:rPr sz="2000" b="1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D2C60"/>
                </a:solidFill>
                <a:latin typeface="Calibri"/>
                <a:cs typeface="Calibri"/>
              </a:rPr>
              <a:t>in</a:t>
            </a:r>
            <a:r>
              <a:rPr sz="2000" b="1" spc="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2D2C60"/>
                </a:solidFill>
                <a:latin typeface="Calibri"/>
                <a:cs typeface="Calibri"/>
              </a:rPr>
              <a:t>2025!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73462221-66A1-F555-B9D7-84E104BC5605}"/>
              </a:ext>
            </a:extLst>
          </p:cNvPr>
          <p:cNvGrpSpPr/>
          <p:nvPr/>
        </p:nvGrpSpPr>
        <p:grpSpPr>
          <a:xfrm>
            <a:off x="0" y="0"/>
            <a:ext cx="1278890" cy="1610360"/>
            <a:chOff x="0" y="0"/>
            <a:chExt cx="1278890" cy="161036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C2F60067-9B6C-5976-BFD2-27D8F53940F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278597" cy="1610360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AD6E55E4-3B6F-CFF8-A9D0-C38CC5213D2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1088" y="108712"/>
              <a:ext cx="764920" cy="1412748"/>
            </a:xfrm>
            <a:prstGeom prst="rect">
              <a:avLst/>
            </a:prstGeom>
          </p:spPr>
        </p:pic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664186D0-D9DF-A905-4EC1-FEBE52496870}"/>
              </a:ext>
            </a:extLst>
          </p:cNvPr>
          <p:cNvSpPr txBox="1"/>
          <p:nvPr/>
        </p:nvSpPr>
        <p:spPr>
          <a:xfrm>
            <a:off x="7235190" y="4839078"/>
            <a:ext cx="4425950" cy="11214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533650">
              <a:lnSpc>
                <a:spcPct val="100000"/>
              </a:lnSpc>
              <a:spcBef>
                <a:spcPts val="370"/>
              </a:spcBef>
            </a:pP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Courtesy</a:t>
            </a:r>
            <a:r>
              <a:rPr sz="1200" i="1" spc="-6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of</a:t>
            </a:r>
            <a:r>
              <a:rPr sz="1200" i="1" spc="-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T.</a:t>
            </a:r>
            <a:r>
              <a:rPr sz="1200" i="1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Sian</a:t>
            </a:r>
            <a:r>
              <a:rPr sz="1200" i="1" spc="-5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&amp;</a:t>
            </a:r>
            <a:r>
              <a:rPr sz="1200" i="1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C.</a:t>
            </a:r>
            <a:r>
              <a:rPr sz="1200" i="1" spc="-20" dirty="0">
                <a:solidFill>
                  <a:srgbClr val="080808"/>
                </a:solidFill>
                <a:latin typeface="Arial"/>
                <a:cs typeface="Arial"/>
              </a:rPr>
              <a:t> Hill</a:t>
            </a:r>
            <a:endParaRPr sz="1200">
              <a:latin typeface="Arial"/>
              <a:cs typeface="Arial"/>
            </a:endParaRPr>
          </a:p>
          <a:p>
            <a:pPr marL="12700" marR="219710">
              <a:lnSpc>
                <a:spcPct val="100800"/>
              </a:lnSpc>
              <a:spcBef>
                <a:spcPts val="385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However,</a:t>
            </a:r>
            <a:r>
              <a:rPr sz="18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very</a:t>
            </a:r>
            <a:r>
              <a:rPr sz="1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limited</a:t>
            </a:r>
            <a:r>
              <a:rPr sz="18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number</a:t>
            </a:r>
            <a:r>
              <a:rPr sz="1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durations</a:t>
            </a:r>
            <a:r>
              <a:rPr sz="18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sz="18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free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timeslots,</a:t>
            </a:r>
            <a:r>
              <a:rPr sz="18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i.e.</a:t>
            </a:r>
            <a:r>
              <a:rPr sz="1800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only</a:t>
            </a:r>
            <a:r>
              <a:rPr sz="18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good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cavities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should</a:t>
            </a:r>
            <a:r>
              <a:rPr sz="1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be</a:t>
            </a:r>
            <a:r>
              <a:rPr sz="18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characterised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6" name="object 16">
            <a:extLst>
              <a:ext uri="{FF2B5EF4-FFF2-40B4-BE49-F238E27FC236}">
                <a16:creationId xmlns:a16="http://schemas.microsoft.com/office/drawing/2014/main" id="{447EB31E-3CD4-D816-7179-88E740EC413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43900" y="1200150"/>
            <a:ext cx="1752600" cy="3543300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738A0D7D-F9D0-B7C1-F5C2-FD298DBA88B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29850" y="1152525"/>
            <a:ext cx="1685925" cy="3638550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FDF14FC4-77C3-248C-770B-523DE7032C55}"/>
              </a:ext>
            </a:extLst>
          </p:cNvPr>
          <p:cNvSpPr txBox="1"/>
          <p:nvPr/>
        </p:nvSpPr>
        <p:spPr>
          <a:xfrm>
            <a:off x="8077200" y="6010275"/>
            <a:ext cx="3343275" cy="333375"/>
          </a:xfrm>
          <a:prstGeom prst="rect">
            <a:avLst/>
          </a:prstGeom>
          <a:solidFill>
            <a:srgbClr val="00BDD4"/>
          </a:solidFill>
        </p:spPr>
        <p:txBody>
          <a:bodyPr vert="horz" wrap="square" lIns="0" tIns="55880" rIns="0" bIns="0" rtlCol="0">
            <a:spAutoFit/>
          </a:bodyPr>
          <a:lstStyle/>
          <a:p>
            <a:pPr marL="240665">
              <a:lnSpc>
                <a:spcPct val="100000"/>
              </a:lnSpc>
              <a:spcBef>
                <a:spcPts val="440"/>
              </a:spcBef>
            </a:pPr>
            <a:r>
              <a:rPr sz="1550" dirty="0">
                <a:solidFill>
                  <a:srgbClr val="080808"/>
                </a:solidFill>
                <a:latin typeface="Arial"/>
                <a:cs typeface="Arial"/>
              </a:rPr>
              <a:t>Coordinated</a:t>
            </a:r>
            <a:r>
              <a:rPr sz="1550" spc="4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80808"/>
                </a:solidFill>
                <a:latin typeface="Arial"/>
                <a:cs typeface="Arial"/>
              </a:rPr>
              <a:t>by</a:t>
            </a:r>
            <a:r>
              <a:rPr sz="1550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80808"/>
                </a:solidFill>
                <a:latin typeface="Arial"/>
                <a:cs typeface="Arial"/>
              </a:rPr>
              <a:t>T.</a:t>
            </a:r>
            <a:r>
              <a:rPr sz="1550" spc="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80808"/>
                </a:solidFill>
                <a:latin typeface="Arial"/>
                <a:cs typeface="Arial"/>
              </a:rPr>
              <a:t>Sian</a:t>
            </a:r>
            <a:r>
              <a:rPr sz="1550" spc="4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080808"/>
                </a:solidFill>
                <a:latin typeface="Arial"/>
                <a:cs typeface="Arial"/>
              </a:rPr>
              <a:t>(ASTeC)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A9887EE-E76F-9F4E-2ADD-76A5FBA1DC1F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22B63A38-9BC9-40A7-997B-936173022F8D}" type="datetime1">
              <a:rPr lang="en-US" spc="-20" smtClean="0">
                <a:solidFill>
                  <a:srgbClr val="7E7E7E"/>
                </a:solidFill>
              </a:rPr>
              <a:t>6/11/2026</a:t>
            </a:fld>
            <a:endParaRPr spc="-20" dirty="0">
              <a:solidFill>
                <a:srgbClr val="7E7E7E"/>
              </a:solidFill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BFAECD97-56FE-37D3-4909-A829DE4BCCF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>
                <a:solidFill>
                  <a:srgbClr val="7E7E7E"/>
                </a:solidFill>
              </a:rPr>
              <a:t>TTC 2026 Paris Saclay</a:t>
            </a:r>
            <a:endParaRPr spc="-20" dirty="0">
              <a:solidFill>
                <a:srgbClr val="7E7E7E"/>
              </a:solidFill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846DB017-DE75-19AB-0981-454C4999A1A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7E7E7E"/>
                </a:solidFill>
              </a:rPr>
              <a:t>10</a:t>
            </a:fld>
            <a:endParaRPr spc="-2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2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3AD46-4269-1642-41EF-73214441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2D79929-9FDD-21F6-547F-A11C32FC3C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2307018"/>
            <a:ext cx="6184900" cy="250004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spcBef>
                <a:spcPts val="725"/>
              </a:spcBef>
              <a:buClr>
                <a:srgbClr val="2D2C60"/>
              </a:buClr>
              <a:tabLst>
                <a:tab pos="354965" algn="l"/>
              </a:tabLst>
            </a:pPr>
            <a:r>
              <a:rPr lang="en-GB" sz="5400" dirty="0">
                <a:solidFill>
                  <a:srgbClr val="606060"/>
                </a:solidFill>
              </a:rPr>
              <a:t>1.3 GHz Cavity Deposition</a:t>
            </a:r>
            <a:br>
              <a:rPr lang="en-GB" sz="5400" dirty="0"/>
            </a:br>
            <a:endParaRPr lang="en-GB" sz="5400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9575B040-5C24-9801-85C3-E6907432C9D7}"/>
              </a:ext>
            </a:extLst>
          </p:cNvPr>
          <p:cNvGrpSpPr/>
          <p:nvPr/>
        </p:nvGrpSpPr>
        <p:grpSpPr>
          <a:xfrm>
            <a:off x="152400" y="142875"/>
            <a:ext cx="12039600" cy="6715125"/>
            <a:chOff x="152400" y="142875"/>
            <a:chExt cx="12039600" cy="671512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41CB8EB-A6F3-1EB4-DF92-6684A5ED12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6700" y="4740654"/>
              <a:ext cx="8115300" cy="211734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D2A3EA9-4FBA-7A99-DD53-B00728A633E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42875"/>
              <a:ext cx="3619500" cy="1552575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8DFE143C-9B15-4215-F45D-DEE232314D02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0A99B71A-822A-4360-87F6-3D2D0E200792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5EE0C8E-8E48-5F16-ABF2-FB5E827EC21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82C1FF4-FC60-9224-99EC-0909029DB8E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79772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2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2D2C60"/>
                </a:solidFill>
              </a:rPr>
              <a:t>First</a:t>
            </a:r>
            <a:r>
              <a:rPr sz="3600" spc="-50" dirty="0">
                <a:solidFill>
                  <a:srgbClr val="2D2C60"/>
                </a:solidFill>
              </a:rPr>
              <a:t> </a:t>
            </a:r>
            <a:r>
              <a:rPr sz="3600" dirty="0">
                <a:solidFill>
                  <a:srgbClr val="2D2C60"/>
                </a:solidFill>
              </a:rPr>
              <a:t>Nb</a:t>
            </a:r>
            <a:r>
              <a:rPr sz="3600" baseline="-19675" dirty="0">
                <a:solidFill>
                  <a:srgbClr val="2D2C60"/>
                </a:solidFill>
              </a:rPr>
              <a:t>3</a:t>
            </a:r>
            <a:r>
              <a:rPr sz="3600" dirty="0">
                <a:solidFill>
                  <a:srgbClr val="2D2C60"/>
                </a:solidFill>
              </a:rPr>
              <a:t>Sn</a:t>
            </a:r>
            <a:r>
              <a:rPr sz="3600" spc="-5" dirty="0">
                <a:solidFill>
                  <a:srgbClr val="2D2C60"/>
                </a:solidFill>
              </a:rPr>
              <a:t> </a:t>
            </a:r>
            <a:r>
              <a:rPr sz="3600" dirty="0">
                <a:solidFill>
                  <a:srgbClr val="2D2C60"/>
                </a:solidFill>
              </a:rPr>
              <a:t>calibration</a:t>
            </a:r>
            <a:r>
              <a:rPr sz="3600" spc="15" dirty="0">
                <a:solidFill>
                  <a:srgbClr val="2D2C60"/>
                </a:solidFill>
              </a:rPr>
              <a:t> </a:t>
            </a:r>
            <a:r>
              <a:rPr sz="3600" dirty="0">
                <a:solidFill>
                  <a:srgbClr val="2D2C60"/>
                </a:solidFill>
              </a:rPr>
              <a:t>on</a:t>
            </a:r>
            <a:r>
              <a:rPr sz="3600" spc="5" dirty="0">
                <a:solidFill>
                  <a:srgbClr val="2D2C60"/>
                </a:solidFill>
              </a:rPr>
              <a:t> </a:t>
            </a:r>
            <a:r>
              <a:rPr sz="3600" dirty="0">
                <a:solidFill>
                  <a:srgbClr val="2D2C60"/>
                </a:solidFill>
              </a:rPr>
              <a:t>1.3</a:t>
            </a:r>
            <a:r>
              <a:rPr sz="3600" spc="-25" dirty="0">
                <a:solidFill>
                  <a:srgbClr val="2D2C60"/>
                </a:solidFill>
              </a:rPr>
              <a:t> </a:t>
            </a:r>
            <a:r>
              <a:rPr sz="3600" dirty="0">
                <a:solidFill>
                  <a:srgbClr val="2D2C60"/>
                </a:solidFill>
              </a:rPr>
              <a:t>GHz</a:t>
            </a:r>
            <a:r>
              <a:rPr sz="3600" spc="-45" dirty="0">
                <a:solidFill>
                  <a:srgbClr val="2D2C60"/>
                </a:solidFill>
              </a:rPr>
              <a:t> </a:t>
            </a:r>
            <a:r>
              <a:rPr sz="3600" dirty="0">
                <a:solidFill>
                  <a:srgbClr val="2D2C60"/>
                </a:solidFill>
              </a:rPr>
              <a:t>Nb</a:t>
            </a:r>
            <a:r>
              <a:rPr sz="3600" spc="5" dirty="0">
                <a:solidFill>
                  <a:srgbClr val="2D2C60"/>
                </a:solidFill>
              </a:rPr>
              <a:t> </a:t>
            </a:r>
            <a:r>
              <a:rPr sz="3600" spc="-10" dirty="0">
                <a:solidFill>
                  <a:srgbClr val="2D2C60"/>
                </a:solidFill>
              </a:rPr>
              <a:t>Cavity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3118" y="673423"/>
            <a:ext cx="1803904" cy="24765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19950" y="790575"/>
            <a:ext cx="1990725" cy="20383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9950" y="3228975"/>
            <a:ext cx="1952625" cy="19526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34525" y="790575"/>
            <a:ext cx="2524125" cy="18859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50683" y="2881566"/>
            <a:ext cx="184213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View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 from</a:t>
            </a:r>
            <a:r>
              <a:rPr sz="14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bottom</a:t>
            </a:r>
            <a:r>
              <a:rPr sz="1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flange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3134" y="5259387"/>
            <a:ext cx="1891664" cy="4629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80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View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during</a:t>
            </a:r>
            <a:r>
              <a:rPr sz="1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1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at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650°</a:t>
            </a:r>
            <a:r>
              <a:rPr sz="1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83090" y="2950781"/>
            <a:ext cx="269621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uncoated</a:t>
            </a:r>
            <a:r>
              <a:rPr sz="1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area</a:t>
            </a:r>
            <a:r>
              <a:rPr sz="14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under</a:t>
            </a:r>
            <a:r>
              <a:rPr sz="14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witness</a:t>
            </a:r>
            <a:r>
              <a:rPr sz="1400" spc="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sample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19425" y="5915025"/>
            <a:ext cx="600075" cy="43815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05740" y="738187"/>
            <a:ext cx="12138660" cy="2244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10515" indent="-285115" algn="just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310515" algn="l"/>
              </a:tabLst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First</a:t>
            </a:r>
            <a:r>
              <a:rPr sz="20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trial</a:t>
            </a:r>
            <a:r>
              <a:rPr sz="20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run</a:t>
            </a:r>
            <a:r>
              <a:rPr sz="20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000" spc="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025" baseline="-18518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20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20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endParaRPr sz="2000" dirty="0">
              <a:latin typeface="Calibri"/>
              <a:cs typeface="Calibri"/>
            </a:endParaRPr>
          </a:p>
          <a:p>
            <a:pPr marL="311150" marR="805688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1.3</a:t>
            </a:r>
            <a:r>
              <a:rPr sz="2000" spc="-1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GHz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0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cavity</a:t>
            </a:r>
            <a:r>
              <a:rPr sz="20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with</a:t>
            </a:r>
            <a:r>
              <a:rPr sz="20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deposition </a:t>
            </a:r>
            <a:r>
              <a:rPr sz="2000" spc="-20" dirty="0">
                <a:solidFill>
                  <a:srgbClr val="2D2C60"/>
                </a:solidFill>
                <a:latin typeface="Calibri"/>
                <a:cs typeface="Calibri"/>
              </a:rPr>
              <a:t>parameters</a:t>
            </a:r>
            <a:r>
              <a:rPr sz="20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established</a:t>
            </a:r>
            <a:r>
              <a:rPr sz="20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20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planar samples.</a:t>
            </a:r>
            <a:endParaRPr sz="2000" dirty="0">
              <a:latin typeface="Calibri"/>
              <a:cs typeface="Calibri"/>
            </a:endParaRPr>
          </a:p>
          <a:p>
            <a:pPr marL="309880" marR="7726680" indent="-285115" algn="just">
              <a:lnSpc>
                <a:spcPct val="100000"/>
              </a:lnSpc>
              <a:spcBef>
                <a:spcPts val="10"/>
              </a:spcBef>
              <a:buFont typeface="Wingdings"/>
              <a:buChar char=""/>
              <a:tabLst>
                <a:tab pos="311150" algn="l"/>
              </a:tabLst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The</a:t>
            </a:r>
            <a:r>
              <a:rPr sz="20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trial</a:t>
            </a:r>
            <a:r>
              <a:rPr sz="20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run</a:t>
            </a:r>
            <a:r>
              <a:rPr sz="20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proved</a:t>
            </a:r>
            <a:r>
              <a:rPr sz="20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0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be</a:t>
            </a:r>
            <a:r>
              <a:rPr sz="20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successful. 	</a:t>
            </a:r>
            <a:r>
              <a:rPr sz="2000" spc="-100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2025" spc="-150" baseline="-18518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r>
              <a:rPr sz="2025" spc="-15" baseline="-18518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000" spc="-1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17.5</a:t>
            </a:r>
            <a:r>
              <a:rPr sz="20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lang="en-GB" sz="2000" spc="-50" dirty="0">
                <a:solidFill>
                  <a:srgbClr val="2D2C60"/>
                </a:solidFill>
                <a:latin typeface="Calibri"/>
                <a:cs typeface="Calibri"/>
              </a:rPr>
              <a:t>K</a:t>
            </a:r>
            <a:endParaRPr sz="2000" dirty="0">
              <a:latin typeface="Calibri"/>
              <a:cs typeface="Calibri"/>
            </a:endParaRPr>
          </a:p>
          <a:p>
            <a:pPr marR="17780" algn="r">
              <a:lnSpc>
                <a:spcPct val="100000"/>
              </a:lnSpc>
              <a:spcBef>
                <a:spcPts val="1280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View</a:t>
            </a:r>
            <a:r>
              <a:rPr sz="1400" spc="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after</a:t>
            </a:r>
            <a:r>
              <a:rPr sz="1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of Nb</a:t>
            </a:r>
            <a:r>
              <a:rPr sz="1350" baseline="-18518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39275" y="3324225"/>
            <a:ext cx="1076325" cy="29908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87050" y="3267075"/>
            <a:ext cx="1419225" cy="32861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2196" y="2301141"/>
            <a:ext cx="2276475" cy="170497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14972" y="2847657"/>
            <a:ext cx="1600200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8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Nb3Sn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Nb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Witness sample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8751" y="4156630"/>
            <a:ext cx="2703968" cy="186531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203829" y="5171122"/>
            <a:ext cx="4298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Nb3Sn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0C0651C6-3AE3-4BF0-9CE4-4D9AA128D884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18" name="object 18"/>
          <p:cNvSpPr txBox="1"/>
          <p:nvPr/>
        </p:nvSpPr>
        <p:spPr>
          <a:xfrm>
            <a:off x="2013966" y="5530850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16759C-DA6F-2B55-6D36-33FB6EC9D7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09" y="3248279"/>
            <a:ext cx="3098107" cy="23235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36B45D-468A-F0BA-2437-C4705FCD50C8}"/>
              </a:ext>
            </a:extLst>
          </p:cNvPr>
          <p:cNvSpPr txBox="1"/>
          <p:nvPr/>
        </p:nvSpPr>
        <p:spPr>
          <a:xfrm>
            <a:off x="4191000" y="493877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E91690-F121-5E47-B4EC-DC37B46CC5BB}"/>
              </a:ext>
            </a:extLst>
          </p:cNvPr>
          <p:cNvSpPr txBox="1"/>
          <p:nvPr/>
        </p:nvSpPr>
        <p:spPr>
          <a:xfrm>
            <a:off x="4036059" y="41096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Nb3Sn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2084-53AA-8967-8820-1C8F7888D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C847-CE7E-9DE4-1B25-B952FE6A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11" y="-12726"/>
            <a:ext cx="10515600" cy="605553"/>
          </a:xfrm>
        </p:spPr>
        <p:txBody>
          <a:bodyPr>
            <a:normAutofit/>
          </a:bodyPr>
          <a:lstStyle/>
          <a:p>
            <a:r>
              <a:rPr lang="en-GB" sz="3600" dirty="0"/>
              <a:t>First  1.3 GHz Nb cavity deposited with Nb3Sn </a:t>
            </a: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FA7C468D-9FF5-F5CE-DB09-DC64CBCF938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3558" y="1027035"/>
            <a:ext cx="2756732" cy="4895107"/>
          </a:xfrm>
          <a:prstGeom prst="rect">
            <a:avLst/>
          </a:prstGeom>
        </p:spPr>
      </p:pic>
      <p:pic>
        <p:nvPicPr>
          <p:cNvPr id="12" name="Picture 3" descr="A close-up of a metal device&#10;&#10;AI-generated content may be incorrect.">
            <a:extLst>
              <a:ext uri="{FF2B5EF4-FFF2-40B4-BE49-F238E27FC236}">
                <a16:creationId xmlns:a16="http://schemas.microsoft.com/office/drawing/2014/main" id="{8CB22AB1-A1E2-F3CE-884C-8D3DA3FC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8643" r="38779" b="11311"/>
          <a:stretch>
            <a:fillRect/>
          </a:stretch>
        </p:blipFill>
        <p:spPr bwMode="auto">
          <a:xfrm>
            <a:off x="55635" y="1428574"/>
            <a:ext cx="27368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B659C1-D423-066B-463D-F9DCEB671ABE}"/>
              </a:ext>
            </a:extLst>
          </p:cNvPr>
          <p:cNvSpPr txBox="1"/>
          <p:nvPr/>
        </p:nvSpPr>
        <p:spPr>
          <a:xfrm>
            <a:off x="1346951" y="907409"/>
            <a:ext cx="266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Cavity heating stage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174242-9352-032A-E4DF-22F444F21343}"/>
              </a:ext>
            </a:extLst>
          </p:cNvPr>
          <p:cNvSpPr txBox="1"/>
          <p:nvPr/>
        </p:nvSpPr>
        <p:spPr>
          <a:xfrm>
            <a:off x="5341078" y="5955333"/>
            <a:ext cx="266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Magnetron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6417ED-B653-49A0-BB55-BA5292A8ABA9}"/>
              </a:ext>
            </a:extLst>
          </p:cNvPr>
          <p:cNvSpPr txBox="1"/>
          <p:nvPr/>
        </p:nvSpPr>
        <p:spPr>
          <a:xfrm>
            <a:off x="5620135" y="5142193"/>
            <a:ext cx="3243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Sputtered material (Plasma)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E49A1-F7C7-B74B-0590-0A5C95C044A0}"/>
              </a:ext>
            </a:extLst>
          </p:cNvPr>
          <p:cNvSpPr txBox="1"/>
          <p:nvPr/>
        </p:nvSpPr>
        <p:spPr>
          <a:xfrm>
            <a:off x="4898314" y="949913"/>
            <a:ext cx="44452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936" indent="-283464">
              <a:buFont typeface="Arial"/>
              <a:buChar char="•"/>
            </a:pPr>
            <a:r>
              <a:rPr lang="en-GB" sz="1800" dirty="0">
                <a:latin typeface="Arial"/>
                <a:cs typeface="Arial"/>
              </a:rPr>
              <a:t>Cavity is deposited using magnetron sputtering (PVD).</a:t>
            </a:r>
          </a:p>
          <a:p>
            <a:pPr marL="630936" indent="-283464">
              <a:buFont typeface="Arial"/>
              <a:buChar char="•"/>
            </a:pPr>
            <a:endParaRPr lang="en-GB" dirty="0">
              <a:latin typeface="Arial"/>
              <a:cs typeface="Arial"/>
            </a:endParaRPr>
          </a:p>
          <a:p>
            <a:pPr marL="630936" indent="-283464">
              <a:buFont typeface="Arial"/>
              <a:buChar char="•"/>
            </a:pPr>
            <a:r>
              <a:rPr lang="en-GB" sz="1800" dirty="0">
                <a:latin typeface="Arial"/>
                <a:cs typeface="Arial"/>
              </a:rPr>
              <a:t>Deposition inside a UHV system</a:t>
            </a:r>
            <a:r>
              <a:rPr lang="en-GB" dirty="0">
                <a:latin typeface="Arial"/>
                <a:cs typeface="Arial"/>
              </a:rPr>
              <a:t>. </a:t>
            </a:r>
          </a:p>
          <a:p>
            <a:pPr marL="630936" indent="-283464">
              <a:buFont typeface="Arial"/>
              <a:buChar char="•"/>
            </a:pPr>
            <a:endParaRPr lang="en-GB" sz="1800" dirty="0">
              <a:latin typeface="Arial"/>
              <a:cs typeface="Arial"/>
            </a:endParaRPr>
          </a:p>
          <a:p>
            <a:pPr marL="630936" indent="-283464"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Deposition at 600 </a:t>
            </a:r>
            <a:r>
              <a:rPr lang="en-GB" baseline="30000" dirty="0" err="1">
                <a:latin typeface="Arial"/>
                <a:cs typeface="Arial"/>
              </a:rPr>
              <a:t>o</a:t>
            </a:r>
            <a:r>
              <a:rPr lang="en-GB" dirty="0" err="1">
                <a:latin typeface="Arial"/>
                <a:cs typeface="Arial"/>
              </a:rPr>
              <a:t>C</a:t>
            </a:r>
            <a:endParaRPr lang="en-GB" dirty="0">
              <a:latin typeface="Arial"/>
              <a:cs typeface="Arial"/>
            </a:endParaRPr>
          </a:p>
          <a:p>
            <a:pPr marL="630936" indent="-283464">
              <a:buFont typeface="Arial"/>
              <a:buChar char="•"/>
            </a:pPr>
            <a:endParaRPr lang="en-GB" dirty="0">
              <a:latin typeface="Arial"/>
              <a:cs typeface="Arial"/>
            </a:endParaRPr>
          </a:p>
          <a:p>
            <a:pPr marL="630936" indent="-283464"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Custom in-house magnetron designed and tested can be positioned inside the cavity.</a:t>
            </a:r>
          </a:p>
          <a:p>
            <a:pPr marL="630936" indent="-283464">
              <a:buFont typeface="Arial"/>
              <a:buChar char="•"/>
            </a:pPr>
            <a:endParaRPr lang="en-GB" dirty="0">
              <a:latin typeface="Arial"/>
              <a:cs typeface="Arial"/>
            </a:endParaRPr>
          </a:p>
          <a:p>
            <a:pPr marL="630936" indent="-283464"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Two magnetron opposite each other was moved in and out during deposition total 30 hours.</a:t>
            </a:r>
          </a:p>
          <a:p>
            <a:pPr marL="347472"/>
            <a:r>
              <a:rPr lang="en-GB" dirty="0">
                <a:latin typeface="Arial"/>
                <a:cs typeface="Arial"/>
              </a:rPr>
              <a:t>  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99BB7-5791-FB87-66C1-6B82722F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A top view of a machine&#10;&#10;AI-generated content may be incorrect.">
            <a:extLst>
              <a:ext uri="{FF2B5EF4-FFF2-40B4-BE49-F238E27FC236}">
                <a16:creationId xmlns:a16="http://schemas.microsoft.com/office/drawing/2014/main" id="{2DADF62B-A417-DF8D-3A0A-BA35FB23E5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127" t="32636" r="38860" b="38903"/>
          <a:stretch>
            <a:fillRect/>
          </a:stretch>
        </p:blipFill>
        <p:spPr>
          <a:xfrm rot="5400000">
            <a:off x="1832022" y="2411076"/>
            <a:ext cx="3845775" cy="219092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6DF3E44-611C-AB03-6E25-8DCC436A6DD5}"/>
              </a:ext>
            </a:extLst>
          </p:cNvPr>
          <p:cNvSpPr/>
          <p:nvPr/>
        </p:nvSpPr>
        <p:spPr>
          <a:xfrm>
            <a:off x="2961985" y="3177119"/>
            <a:ext cx="1397314" cy="65883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453A02-81AB-A6B6-F810-012A132B7C72}"/>
              </a:ext>
            </a:extLst>
          </p:cNvPr>
          <p:cNvCxnSpPr>
            <a:cxnSpLocks/>
          </p:cNvCxnSpPr>
          <p:nvPr/>
        </p:nvCxnSpPr>
        <p:spPr>
          <a:xfrm flipH="1" flipV="1">
            <a:off x="4127789" y="3588367"/>
            <a:ext cx="1605411" cy="18410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B6DA89-D296-D914-4098-E3E4976EF797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845792" y="4986548"/>
            <a:ext cx="1495286" cy="1168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A7013-F88D-83A2-6AB5-25C319D3FDC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44543247-8390-4F85-A377-B173C9D23BD9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951D6-CBE1-3900-99F6-7061AFA84C6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</p:spTree>
    <p:extLst>
      <p:ext uri="{BB962C8B-B14F-4D97-AF65-F5344CB8AC3E}">
        <p14:creationId xmlns:p14="http://schemas.microsoft.com/office/powerpoint/2010/main" val="350535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844B-4A82-5FE3-65FE-B8B1F6C8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61" y="353388"/>
            <a:ext cx="10515600" cy="36228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dirty="0">
                <a:latin typeface="Arial"/>
                <a:cs typeface="Arial"/>
              </a:rPr>
              <a:t>First Nb</a:t>
            </a:r>
            <a:r>
              <a:rPr lang="en-GB" baseline="-25000" dirty="0">
                <a:latin typeface="Arial"/>
                <a:cs typeface="Arial"/>
              </a:rPr>
              <a:t>3</a:t>
            </a:r>
            <a:r>
              <a:rPr lang="en-GB" dirty="0">
                <a:latin typeface="Arial"/>
                <a:cs typeface="Arial"/>
              </a:rPr>
              <a:t>Sn on Nb cavity at STFC.</a:t>
            </a:r>
            <a:endParaRPr lang="en-US" dirty="0"/>
          </a:p>
        </p:txBody>
      </p:sp>
      <p:pic>
        <p:nvPicPr>
          <p:cNvPr id="9" name="Picture 8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FDB98965-2E0C-2831-922C-EE63612C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60" y="1247434"/>
            <a:ext cx="3689241" cy="2989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F6CBED-1275-305B-CE19-6A7CD489FE54}"/>
              </a:ext>
            </a:extLst>
          </p:cNvPr>
          <p:cNvSpPr txBox="1"/>
          <p:nvPr/>
        </p:nvSpPr>
        <p:spPr>
          <a:xfrm>
            <a:off x="5526541" y="870411"/>
            <a:ext cx="35462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Inside the cavity after deposition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03CB3-7BF4-20B0-27BA-3E2622A2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large metal machine with a pipe&#10;&#10;AI-generated content may be incorrect.">
            <a:extLst>
              <a:ext uri="{FF2B5EF4-FFF2-40B4-BE49-F238E27FC236}">
                <a16:creationId xmlns:a16="http://schemas.microsoft.com/office/drawing/2014/main" id="{51AD1A29-F5FE-FE3D-E3A2-B012A04F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69" t="10607" r="27298" b="1991"/>
          <a:stretch>
            <a:fillRect/>
          </a:stretch>
        </p:blipFill>
        <p:spPr>
          <a:xfrm>
            <a:off x="9585741" y="1055077"/>
            <a:ext cx="2083992" cy="53012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39038D-38DB-848F-3644-DA08DC4D9689}"/>
              </a:ext>
            </a:extLst>
          </p:cNvPr>
          <p:cNvSpPr txBox="1"/>
          <p:nvPr/>
        </p:nvSpPr>
        <p:spPr>
          <a:xfrm>
            <a:off x="-209758" y="2037242"/>
            <a:ext cx="52940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936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 some test depositions the first 1.3 GHz Nb has been coated with Nb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Sn.</a:t>
            </a:r>
          </a:p>
          <a:p>
            <a:pPr marL="34747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322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 visual inspection, the cavity was prepared for testing in an ISO 4 cleanroom environment.</a:t>
            </a:r>
          </a:p>
          <a:p>
            <a:pPr marL="63322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322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cavity transported to HZB for testing.</a:t>
            </a:r>
          </a:p>
        </p:txBody>
      </p:sp>
      <p:pic>
        <p:nvPicPr>
          <p:cNvPr id="1026" name="Picture 2" descr="A close up of a circular object&#10;&#10;AI-generated content may be incorrect.">
            <a:extLst>
              <a:ext uri="{FF2B5EF4-FFF2-40B4-BE49-F238E27FC236}">
                <a16:creationId xmlns:a16="http://schemas.microsoft.com/office/drawing/2014/main" id="{2CEA690A-5920-779D-CA48-FAC7171E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54337" y="3847246"/>
            <a:ext cx="2385886" cy="318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62262-48DF-075A-DFEF-3BAEEE94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9E96-D050-46C6-B8EB-143FE9C3F17C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2B66-F9D1-6741-FB41-1203F39B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77F7-63C9-0FDE-D459-AB290707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326"/>
            <a:ext cx="10515600" cy="749997"/>
          </a:xfrm>
        </p:spPr>
        <p:txBody>
          <a:bodyPr/>
          <a:lstStyle/>
          <a:p>
            <a:pPr algn="ctr"/>
            <a:r>
              <a:rPr lang="en-GB" dirty="0"/>
              <a:t>RF Test At HZB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382CD-4273-672F-87BA-172673E1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997E9A-49FD-BBE0-CA36-9556B96A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88" y="944002"/>
            <a:ext cx="4178099" cy="31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1" descr="Immagine che contiene tubo, macchina, acciaio, industria&#10;&#10;Il contenuto generato dall'IA potrebbe non essere corretto.">
            <a:extLst>
              <a:ext uri="{FF2B5EF4-FFF2-40B4-BE49-F238E27FC236}">
                <a16:creationId xmlns:a16="http://schemas.microsoft.com/office/drawing/2014/main" id="{689EAD1B-431F-3B1B-392D-46789B809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718" y="935536"/>
            <a:ext cx="2801757" cy="4635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11BC-B11D-C084-E931-4BABD43578C8}"/>
              </a:ext>
            </a:extLst>
          </p:cNvPr>
          <p:cNvSpPr txBox="1"/>
          <p:nvPr/>
        </p:nvSpPr>
        <p:spPr>
          <a:xfrm>
            <a:off x="93470" y="938621"/>
            <a:ext cx="489394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thermo-currents were recorded with the azimuthally placed sensors.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the Tc  was at 18.1 K </a:t>
            </a:r>
            <a:r>
              <a:rPr lang="en-US" kern="12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it only achieved a Q</a:t>
            </a:r>
            <a:r>
              <a:rPr lang="en-US" kern="1200" baseline="-250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8 x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Tc of Nb was detected: Possibly cavity fully coated.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 Q factor: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 contamination at surface layer due to diminishing target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of other normal conducting material due to poor cavity handling.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other reasons to be determined.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HPR after Deposition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2E817-D204-1B8B-927B-AC029F92F457}"/>
              </a:ext>
            </a:extLst>
          </p:cNvPr>
          <p:cNvSpPr txBox="1"/>
          <p:nvPr/>
        </p:nvSpPr>
        <p:spPr>
          <a:xfrm>
            <a:off x="5162550" y="3972457"/>
            <a:ext cx="47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and loaded quality factor vs temperature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1D510E-6618-40F2-B625-369EED6B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867" y="4441640"/>
            <a:ext cx="1486107" cy="1514686"/>
          </a:xfrm>
          <a:prstGeom prst="rect">
            <a:avLst/>
          </a:prstGeom>
        </p:spPr>
      </p:pic>
      <p:pic>
        <p:nvPicPr>
          <p:cNvPr id="20" name="Immagine 1" descr="Immagine che contiene cerchio, stoviglie, ceramica, piatto&#10;&#10;Il contenuto generato dall'IA potrebbe non essere corretto.">
            <a:extLst>
              <a:ext uri="{FF2B5EF4-FFF2-40B4-BE49-F238E27FC236}">
                <a16:creationId xmlns:a16="http://schemas.microsoft.com/office/drawing/2014/main" id="{94450416-CEB7-E2F4-B529-49645EC53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63" b="8955"/>
          <a:stretch>
            <a:fillRect/>
          </a:stretch>
        </p:blipFill>
        <p:spPr bwMode="auto">
          <a:xfrm>
            <a:off x="7008244" y="4399088"/>
            <a:ext cx="1602356" cy="1665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C96C4D-3BE3-FF82-A8E8-4BE44726B371}"/>
              </a:ext>
            </a:extLst>
          </p:cNvPr>
          <p:cNvSpPr txBox="1"/>
          <p:nvPr/>
        </p:nvSpPr>
        <p:spPr>
          <a:xfrm>
            <a:off x="4241783" y="5949957"/>
            <a:ext cx="276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after venting chamber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0D091D-2DE2-FB85-8845-E941B3072400}"/>
              </a:ext>
            </a:extLst>
          </p:cNvPr>
          <p:cNvSpPr txBox="1"/>
          <p:nvPr/>
        </p:nvSpPr>
        <p:spPr>
          <a:xfrm>
            <a:off x="6824311" y="6036868"/>
            <a:ext cx="280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target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71DBD-BDA3-1800-152F-F279C9B684E9}"/>
              </a:ext>
            </a:extLst>
          </p:cNvPr>
          <p:cNvSpPr txBox="1"/>
          <p:nvPr/>
        </p:nvSpPr>
        <p:spPr>
          <a:xfrm>
            <a:off x="5668259" y="293027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080808"/>
                </a:solidFill>
              </a:rPr>
              <a:t>R</a:t>
            </a:r>
            <a:r>
              <a:rPr lang="en-GB" b="1" baseline="-25000" dirty="0">
                <a:solidFill>
                  <a:srgbClr val="080808"/>
                </a:solidFill>
              </a:rPr>
              <a:t>s </a:t>
            </a:r>
            <a:r>
              <a:rPr lang="en-GB" b="1" dirty="0">
                <a:solidFill>
                  <a:srgbClr val="080808"/>
                </a:solidFill>
              </a:rPr>
              <a:t>(5.3 K) ~ 43 </a:t>
            </a:r>
            <a:r>
              <a:rPr lang="el-GR" b="1" dirty="0">
                <a:solidFill>
                  <a:srgbClr val="080808"/>
                </a:solidFill>
              </a:rPr>
              <a:t>μΩ</a:t>
            </a:r>
            <a:r>
              <a:rPr lang="en-GB" b="1" dirty="0">
                <a:solidFill>
                  <a:srgbClr val="080808"/>
                </a:solidFill>
              </a:rPr>
              <a:t>, </a:t>
            </a:r>
            <a:r>
              <a:rPr lang="en-GB" b="1" i="1" dirty="0">
                <a:solidFill>
                  <a:srgbClr val="080808"/>
                </a:solidFill>
              </a:rPr>
              <a:t>T</a:t>
            </a:r>
            <a:r>
              <a:rPr lang="en-GB" b="1" baseline="-25000" dirty="0">
                <a:solidFill>
                  <a:srgbClr val="080808"/>
                </a:solidFill>
              </a:rPr>
              <a:t>c</a:t>
            </a:r>
            <a:r>
              <a:rPr lang="en-GB" b="1" dirty="0">
                <a:solidFill>
                  <a:srgbClr val="080808"/>
                </a:solidFill>
              </a:rPr>
              <a:t> ~ 18 K</a:t>
            </a:r>
            <a:endParaRPr lang="en-GB" b="1" dirty="0">
              <a:solidFill>
                <a:srgbClr val="1E5DF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AD1BE-CE35-0B0A-FC93-F3CB0C4CEBDF}"/>
              </a:ext>
            </a:extLst>
          </p:cNvPr>
          <p:cNvSpPr txBox="1"/>
          <p:nvPr/>
        </p:nvSpPr>
        <p:spPr>
          <a:xfrm>
            <a:off x="5700916" y="232612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200" dirty="0">
                <a:solidFill>
                  <a:srgbClr val="2E2C61"/>
                </a:solidFill>
                <a:latin typeface="Calibri" panose="020F0502020204030204"/>
              </a:rPr>
              <a:t>Q</a:t>
            </a:r>
            <a:r>
              <a:rPr lang="en-US" b="1" kern="1200" baseline="-25000" dirty="0">
                <a:solidFill>
                  <a:srgbClr val="2E2C61"/>
                </a:solidFill>
                <a:latin typeface="Calibri" panose="020F0502020204030204"/>
              </a:rPr>
              <a:t>0</a:t>
            </a:r>
            <a:r>
              <a:rPr lang="en-US" b="1" kern="1200" dirty="0">
                <a:solidFill>
                  <a:srgbClr val="2E2C61"/>
                </a:solidFill>
                <a:latin typeface="Calibri" panose="020F0502020204030204"/>
              </a:rPr>
              <a:t> of 8 x 10</a:t>
            </a:r>
            <a:r>
              <a:rPr lang="en-US" b="1" kern="1200" baseline="30000" dirty="0">
                <a:solidFill>
                  <a:srgbClr val="2E2C61"/>
                </a:solidFill>
                <a:latin typeface="Calibri" panose="020F0502020204030204"/>
              </a:rPr>
              <a:t>6</a:t>
            </a:r>
            <a:endParaRPr lang="en-GB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26D92E-B3E1-C516-FF89-E91E7EF0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A815-0E13-44F4-ADA2-ED0D6392CF74}" type="datetime1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01EDE1-0614-D03D-CF72-9B12134C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TTC 2026 Paris Saclay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3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4260E-A5DB-2223-8B21-5D0950BC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02" y="14224"/>
            <a:ext cx="11313794" cy="553998"/>
          </a:xfrm>
        </p:spPr>
        <p:txBody>
          <a:bodyPr/>
          <a:lstStyle/>
          <a:p>
            <a:r>
              <a:rPr lang="en-GB" sz="3600" dirty="0"/>
              <a:t>Nb Disk deposition inside segmented Nb Cavity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73AB0-F6D1-1318-F18C-DA7B483CC6E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0A256-E767-5756-3446-484D3333BCE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960405EB-F22D-4B53-894D-B51D49CC94AB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3F099-4462-0635-58B8-7B9756FCD37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t>16</a:t>
            </a:fld>
            <a:endParaRPr lang="en-GB" spc="-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F53F1D-35E1-10B6-B963-61F4D9A43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59971"/>
            <a:ext cx="2098222" cy="2797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FBAA76-2108-9BD0-02F9-3C8E47DBB5CF}"/>
              </a:ext>
            </a:extLst>
          </p:cNvPr>
          <p:cNvSpPr txBox="1"/>
          <p:nvPr/>
        </p:nvSpPr>
        <p:spPr>
          <a:xfrm>
            <a:off x="144527" y="3739017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Unfortunately, this resulted in mixed composition and non superconducting phase (high Sn content) gave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 May be caused: 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GB" sz="2000" dirty="0"/>
              <a:t>By low temperature deposition below 600 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Or target non homogeneity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29A3B-028C-2371-FB1B-95B1C59C2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2098222" cy="2797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93CB3-11B1-6859-9777-D63A794DA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3" y="903418"/>
            <a:ext cx="3048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C067E-7C37-2AEC-E931-D6B5DC9A3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859971"/>
            <a:ext cx="3048000" cy="22860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2326C5F-AEC8-E3F8-ABAD-CE9C8F8EA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366746"/>
              </p:ext>
            </p:extLst>
          </p:nvPr>
        </p:nvGraphicFramePr>
        <p:xfrm>
          <a:off x="6408674" y="2997050"/>
          <a:ext cx="4260160" cy="3548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9E98B3A-56F2-1C15-49BA-0A01B077CA77}"/>
              </a:ext>
            </a:extLst>
          </p:cNvPr>
          <p:cNvSpPr txBox="1"/>
          <p:nvPr/>
        </p:nvSpPr>
        <p:spPr>
          <a:xfrm>
            <a:off x="7467600" y="541354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080808"/>
                </a:solidFill>
              </a:rPr>
              <a:t>R</a:t>
            </a:r>
            <a:r>
              <a:rPr lang="en-GB" b="1" baseline="-25000" dirty="0">
                <a:solidFill>
                  <a:srgbClr val="080808"/>
                </a:solidFill>
              </a:rPr>
              <a:t>s </a:t>
            </a:r>
            <a:r>
              <a:rPr lang="en-GB" b="1" dirty="0">
                <a:solidFill>
                  <a:srgbClr val="080808"/>
                </a:solidFill>
              </a:rPr>
              <a:t>(5 K) ~ 1500 </a:t>
            </a:r>
            <a:r>
              <a:rPr lang="el-GR" b="1" dirty="0">
                <a:solidFill>
                  <a:srgbClr val="080808"/>
                </a:solidFill>
              </a:rPr>
              <a:t>μΩ</a:t>
            </a:r>
            <a:r>
              <a:rPr lang="en-GB" b="1" dirty="0">
                <a:solidFill>
                  <a:srgbClr val="080808"/>
                </a:solidFill>
              </a:rPr>
              <a:t>,</a:t>
            </a:r>
          </a:p>
          <a:p>
            <a:r>
              <a:rPr lang="en-GB" b="1" dirty="0">
                <a:solidFill>
                  <a:srgbClr val="080808"/>
                </a:solidFill>
              </a:rPr>
              <a:t> </a:t>
            </a:r>
            <a:r>
              <a:rPr lang="en-GB" b="1" i="1" dirty="0">
                <a:solidFill>
                  <a:srgbClr val="080808"/>
                </a:solidFill>
              </a:rPr>
              <a:t>T</a:t>
            </a:r>
            <a:r>
              <a:rPr lang="en-GB" b="1" baseline="-25000" dirty="0">
                <a:solidFill>
                  <a:srgbClr val="080808"/>
                </a:solidFill>
              </a:rPr>
              <a:t>c</a:t>
            </a:r>
            <a:r>
              <a:rPr lang="en-GB" b="1" dirty="0">
                <a:solidFill>
                  <a:srgbClr val="080808"/>
                </a:solidFill>
              </a:rPr>
              <a:t> ~ 18 K</a:t>
            </a:r>
            <a:endParaRPr lang="en-GB" b="1" dirty="0">
              <a:solidFill>
                <a:srgbClr val="1E5D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8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D954-5355-3EC2-54F4-BE54453E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 and post Annealed targets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51B37-5EEA-B240-BB73-5AB9BC3CC55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1C62D-40D0-9A41-A1B6-584AD8DFA52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79CBFF97-F6F4-44FC-A743-02B2B48A3191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D0661-BC85-DBB7-FD95-C3B1516C29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t>17</a:t>
            </a:fld>
            <a:endParaRPr lang="en-GB" spc="-25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A66D06-09CC-68D8-5228-7806AE107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02" y="838200"/>
            <a:ext cx="3848481" cy="2895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866AD-0F9A-A221-D58F-E59C26D4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13" y="816429"/>
            <a:ext cx="3848481" cy="2895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78D5AF-407F-0966-DD9A-AA54619EB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624" y="859971"/>
            <a:ext cx="3635121" cy="273499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250DA43-00CA-9874-11CE-8215753DE890}"/>
              </a:ext>
            </a:extLst>
          </p:cNvPr>
          <p:cNvGraphicFramePr>
            <a:graphicFrameLocks noGrp="1"/>
          </p:cNvGraphicFramePr>
          <p:nvPr/>
        </p:nvGraphicFramePr>
        <p:xfrm>
          <a:off x="3112579" y="3813118"/>
          <a:ext cx="7086600" cy="2337310"/>
        </p:xfrm>
        <a:graphic>
          <a:graphicData uri="http://schemas.openxmlformats.org/drawingml/2006/table">
            <a:tbl>
              <a:tblPr/>
              <a:tblGrid>
                <a:gridCol w="1771271">
                  <a:extLst>
                    <a:ext uri="{9D8B030D-6E8A-4147-A177-3AD203B41FA5}">
                      <a16:colId xmlns:a16="http://schemas.microsoft.com/office/drawing/2014/main" val="1860859026"/>
                    </a:ext>
                  </a:extLst>
                </a:gridCol>
                <a:gridCol w="1771271">
                  <a:extLst>
                    <a:ext uri="{9D8B030D-6E8A-4147-A177-3AD203B41FA5}">
                      <a16:colId xmlns:a16="http://schemas.microsoft.com/office/drawing/2014/main" val="3831861406"/>
                    </a:ext>
                  </a:extLst>
                </a:gridCol>
                <a:gridCol w="1772029">
                  <a:extLst>
                    <a:ext uri="{9D8B030D-6E8A-4147-A177-3AD203B41FA5}">
                      <a16:colId xmlns:a16="http://schemas.microsoft.com/office/drawing/2014/main" val="3894147392"/>
                    </a:ext>
                  </a:extLst>
                </a:gridCol>
                <a:gridCol w="1772029">
                  <a:extLst>
                    <a:ext uri="{9D8B030D-6E8A-4147-A177-3AD203B41FA5}">
                      <a16:colId xmlns:a16="http://schemas.microsoft.com/office/drawing/2014/main" val="2059826952"/>
                    </a:ext>
                  </a:extLst>
                </a:gridCol>
              </a:tblGrid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>
                          <a:effectLst/>
                          <a:latin typeface="Aptos" panose="020B0004020202020204" pitchFamily="34" charset="0"/>
                        </a:rPr>
                        <a:t>Pre annealed </a:t>
                      </a: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(Name)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Average Nb At%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E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Average Sn At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E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No. of spectra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576773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Site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70.13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29.87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540838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Site 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05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5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5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70.38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05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29.62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F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0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0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0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784237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>
                          <a:effectLst/>
                          <a:latin typeface="Aptos" panose="020B0004020202020204" pitchFamily="34" charset="0"/>
                        </a:rPr>
                        <a:t>Post Annealed</a:t>
                      </a:r>
                      <a:endParaRPr lang="en-GB" sz="1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5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1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0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1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1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5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5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015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1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0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1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253643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Site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68.98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1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30.02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5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1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409181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Site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06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6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5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66.82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06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14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14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33.18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014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1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971021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Site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77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7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7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63.61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77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14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36.39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1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1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01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17951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>
                          <a:effectLst/>
                          <a:latin typeface="Aptos" panose="020B0004020202020204" pitchFamily="34" charset="0"/>
                        </a:rPr>
                        <a:t>Nb 100 mm Holder</a:t>
                      </a:r>
                      <a:endParaRPr lang="en-GB" sz="1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08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7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608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C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A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1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0A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682123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Center (Light spot)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4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4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4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95.88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4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1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4.12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A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0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8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B0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0B0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A4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9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4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485859"/>
                  </a:ext>
                </a:extLst>
              </a:tr>
              <a:tr h="233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Edge (Dark)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0C0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C0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4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C0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99.85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0C0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A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>
                          <a:effectLst/>
                          <a:latin typeface="Aptos" panose="020B0004020202020204" pitchFamily="34" charset="0"/>
                        </a:rPr>
                        <a:t>0.15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0A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A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0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A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dirty="0">
                          <a:effectLst/>
                          <a:latin typeface="Aptos" panose="020B00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A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A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A4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A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609138"/>
                  </a:ext>
                </a:extLst>
              </a:tr>
            </a:tbl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27FA971E-77C7-39CC-E5AD-FCC078BA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394" y="38356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7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6282-3C67-FA9E-6DAC-5B8CD626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03" y="166808"/>
            <a:ext cx="11313794" cy="984885"/>
          </a:xfrm>
        </p:spPr>
        <p:txBody>
          <a:bodyPr/>
          <a:lstStyle/>
          <a:p>
            <a:pPr algn="ctr"/>
            <a:r>
              <a:rPr lang="en-GB" sz="3200" dirty="0"/>
              <a:t>Comparison of Nb3Sn deposition from  two different targets two different magnetron outside cavity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97391-C30E-70E4-59A2-BF58BD5D32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71831-1FE1-A0CE-8E62-9715F826633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B5F60711-9C6C-4F3F-8ADE-8F0E4D01CEAB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2F9DB-EE0D-27E0-9C5D-3B2E369E99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t>18</a:t>
            </a:fld>
            <a:endParaRPr lang="en-GB" spc="-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FBF6C-89A8-ED86-03DA-4420DAB8C248}"/>
              </a:ext>
            </a:extLst>
          </p:cNvPr>
          <p:cNvSpPr txBox="1"/>
          <p:nvPr/>
        </p:nvSpPr>
        <p:spPr>
          <a:xfrm>
            <a:off x="685800" y="3852852"/>
            <a:ext cx="4419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Statistic	Nb	Sn</a:t>
            </a:r>
          </a:p>
          <a:p>
            <a:r>
              <a:rPr lang="en-GB" dirty="0"/>
              <a:t>Max	76.43	26.83</a:t>
            </a:r>
          </a:p>
          <a:p>
            <a:r>
              <a:rPr lang="en-GB" dirty="0"/>
              <a:t>Min	73.17	23.57</a:t>
            </a:r>
          </a:p>
          <a:p>
            <a:r>
              <a:rPr lang="en-GB" dirty="0"/>
              <a:t>Average	75.38	24.62</a:t>
            </a:r>
          </a:p>
          <a:p>
            <a:r>
              <a:rPr lang="en-GB" dirty="0"/>
              <a:t>Standard Deviation	0.76	0.76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42A285-FE5E-FF7F-B008-E359775F6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0" y="1352807"/>
            <a:ext cx="2872924" cy="216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AC0EE1-315F-4D27-894A-404D6FFB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352" y="1309415"/>
            <a:ext cx="2872924" cy="2161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600585-839B-4702-FC64-2316B5ADE837}"/>
              </a:ext>
            </a:extLst>
          </p:cNvPr>
          <p:cNvSpPr txBox="1"/>
          <p:nvPr/>
        </p:nvSpPr>
        <p:spPr>
          <a:xfrm>
            <a:off x="7248078" y="983475"/>
            <a:ext cx="36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Old target/Com magnetron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8A15A0-F9D5-658D-6DC2-C51AE592E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36" y="1341921"/>
            <a:ext cx="2802902" cy="2108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3F719E-7D01-F130-8C59-EA766EECF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320150"/>
            <a:ext cx="2802902" cy="2108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168B38-9F12-382F-39B2-00F86B3856FC}"/>
              </a:ext>
            </a:extLst>
          </p:cNvPr>
          <p:cNvSpPr txBox="1"/>
          <p:nvPr/>
        </p:nvSpPr>
        <p:spPr>
          <a:xfrm>
            <a:off x="1785868" y="1025181"/>
            <a:ext cx="36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New target/HM magnetron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8811F3-4743-9A7B-0482-64DBF80E25CB}"/>
              </a:ext>
            </a:extLst>
          </p:cNvPr>
          <p:cNvSpPr txBox="1"/>
          <p:nvPr/>
        </p:nvSpPr>
        <p:spPr>
          <a:xfrm>
            <a:off x="7010400" y="378744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Statistic	Nb	Sn</a:t>
            </a:r>
          </a:p>
          <a:p>
            <a:r>
              <a:rPr lang="en-GB" dirty="0"/>
              <a:t>Max	78.05	24.11</a:t>
            </a:r>
          </a:p>
          <a:p>
            <a:r>
              <a:rPr lang="en-GB" dirty="0"/>
              <a:t>Min	75.89	21.95</a:t>
            </a:r>
          </a:p>
          <a:p>
            <a:r>
              <a:rPr lang="en-GB" dirty="0"/>
              <a:t>Average	76.93	23.07</a:t>
            </a:r>
          </a:p>
          <a:p>
            <a:r>
              <a:rPr lang="en-GB" dirty="0"/>
              <a:t>Standard Deviation	0.72	0.72</a:t>
            </a:r>
          </a:p>
        </p:txBody>
      </p:sp>
    </p:spTree>
    <p:extLst>
      <p:ext uri="{BB962C8B-B14F-4D97-AF65-F5344CB8AC3E}">
        <p14:creationId xmlns:p14="http://schemas.microsoft.com/office/powerpoint/2010/main" val="2372273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3AA08-B8FA-8D30-55BD-3B0EBA641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CCB7-1ADE-45A5-E268-85CB979A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67" y="148557"/>
            <a:ext cx="10904621" cy="813969"/>
          </a:xfrm>
        </p:spPr>
        <p:txBody>
          <a:bodyPr>
            <a:normAutofit/>
          </a:bodyPr>
          <a:lstStyle/>
          <a:p>
            <a:r>
              <a:rPr lang="en-GB" sz="3600" dirty="0"/>
              <a:t>Copper Cavity deposition facility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06060-873A-CFD5-0701-C0A69D86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35" y="1014898"/>
            <a:ext cx="6250408" cy="4351338"/>
          </a:xfrm>
        </p:spPr>
        <p:txBody>
          <a:bodyPr>
            <a:normAutofit/>
          </a:bodyPr>
          <a:lstStyle/>
          <a:p>
            <a:r>
              <a:rPr lang="en-GB" sz="1600" dirty="0"/>
              <a:t>The new deposition facility currently being commissioned at Daresbury Laboratory. It will be a dedicated facility for the deposition of 1.3 GHz cavities (Both single and two-cell).</a:t>
            </a:r>
          </a:p>
          <a:p>
            <a:r>
              <a:rPr lang="en-GB" sz="1600" dirty="0"/>
              <a:t>The facility will be situated in an ISO 6 cleanroom environment.</a:t>
            </a:r>
          </a:p>
          <a:p>
            <a:r>
              <a:rPr lang="en-GB" sz="1600" dirty="0"/>
              <a:t>Initial deposition tests are being conducted using a Nb cylindrical target and mock Cu cavity components. Integrating the heating stage.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285E3-3787-DF30-B575-ACF1D3C8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046"/>
          <a:stretch>
            <a:fillRect/>
          </a:stretch>
        </p:blipFill>
        <p:spPr>
          <a:xfrm>
            <a:off x="4654129" y="3325509"/>
            <a:ext cx="6830099" cy="3288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EC42F-1E52-9CA5-1562-5A347BAFD35B}"/>
              </a:ext>
            </a:extLst>
          </p:cNvPr>
          <p:cNvSpPr txBox="1"/>
          <p:nvPr/>
        </p:nvSpPr>
        <p:spPr>
          <a:xfrm>
            <a:off x="5292680" y="2821235"/>
            <a:ext cx="259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 mock cavity segments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57CCB-603E-91DB-9743-0344E77A9A82}"/>
              </a:ext>
            </a:extLst>
          </p:cNvPr>
          <p:cNvSpPr txBox="1"/>
          <p:nvPr/>
        </p:nvSpPr>
        <p:spPr>
          <a:xfrm>
            <a:off x="8510482" y="2835102"/>
            <a:ext cx="25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Nb Cylindrical Magnetron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70A794-65C4-BF25-33D6-F9985119618E}"/>
              </a:ext>
            </a:extLst>
          </p:cNvPr>
          <p:cNvCxnSpPr>
            <a:cxnSpLocks/>
          </p:cNvCxnSpPr>
          <p:nvPr/>
        </p:nvCxnSpPr>
        <p:spPr>
          <a:xfrm>
            <a:off x="6200274" y="3200400"/>
            <a:ext cx="406745" cy="7335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9575C3-3A18-E3CC-1EDC-4C79E13079E1}"/>
              </a:ext>
            </a:extLst>
          </p:cNvPr>
          <p:cNvCxnSpPr>
            <a:cxnSpLocks/>
          </p:cNvCxnSpPr>
          <p:nvPr/>
        </p:nvCxnSpPr>
        <p:spPr>
          <a:xfrm>
            <a:off x="9569116" y="3150825"/>
            <a:ext cx="508690" cy="15295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F2AEC-9CFD-E6D9-3B20-664C23E881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01" t="4102" r="14837" b="16717"/>
          <a:stretch>
            <a:fillRect/>
          </a:stretch>
        </p:blipFill>
        <p:spPr>
          <a:xfrm>
            <a:off x="421267" y="3305223"/>
            <a:ext cx="3875544" cy="3078106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93461EA-C2A2-4CAC-1A10-78C1BE11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B907E-3AB7-35AB-E932-2203BDEFE5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16" r="16206" b="15971"/>
          <a:stretch>
            <a:fillRect/>
          </a:stretch>
        </p:blipFill>
        <p:spPr>
          <a:xfrm>
            <a:off x="8069178" y="363292"/>
            <a:ext cx="2590902" cy="240433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379CF-25CA-B872-9D0D-4A4DC5A7D23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BF6B0BAC-BFAF-4459-B7F6-FA9C607A4D5B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5D972-BE08-6B1E-4490-AA1C7229AD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</p:spTree>
    <p:extLst>
      <p:ext uri="{BB962C8B-B14F-4D97-AF65-F5344CB8AC3E}">
        <p14:creationId xmlns:p14="http://schemas.microsoft.com/office/powerpoint/2010/main" val="230020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2600" y="359346"/>
            <a:ext cx="1844039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20" dirty="0"/>
              <a:t>Outline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C6F5A528-9C62-47C7-9394-0AF14C8DFDDF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482600" y="1209484"/>
            <a:ext cx="4927600" cy="185243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25"/>
              </a:spcBef>
              <a:buClr>
                <a:srgbClr val="2D2C60"/>
              </a:buClr>
              <a:buFont typeface="Wingdings"/>
              <a:buChar char=""/>
              <a:tabLst>
                <a:tab pos="354965" algn="l"/>
              </a:tabLst>
            </a:pPr>
            <a:r>
              <a:rPr sz="2400" spc="-10" dirty="0">
                <a:solidFill>
                  <a:srgbClr val="606060"/>
                </a:solidFill>
                <a:latin typeface="Arial"/>
                <a:cs typeface="Arial"/>
              </a:rPr>
              <a:t>Objectives</a:t>
            </a:r>
            <a:r>
              <a:rPr lang="en-GB" sz="2400" spc="-10" dirty="0">
                <a:solidFill>
                  <a:srgbClr val="606060"/>
                </a:solidFill>
                <a:latin typeface="Arial"/>
                <a:cs typeface="Arial"/>
              </a:rPr>
              <a:t> &amp; Strategy</a:t>
            </a:r>
            <a:endParaRPr sz="24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Clr>
                <a:srgbClr val="2D2C60"/>
              </a:buClr>
              <a:buFont typeface="Wingdings"/>
              <a:buChar char=""/>
              <a:tabLst>
                <a:tab pos="354965" algn="l"/>
              </a:tabLst>
            </a:pPr>
            <a:r>
              <a:rPr sz="2400" dirty="0">
                <a:solidFill>
                  <a:srgbClr val="606060"/>
                </a:solidFill>
                <a:latin typeface="Arial"/>
                <a:cs typeface="Arial"/>
              </a:rPr>
              <a:t>Thin</a:t>
            </a:r>
            <a:r>
              <a:rPr sz="2400" spc="-5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6060"/>
                </a:solidFill>
                <a:latin typeface="Arial"/>
                <a:cs typeface="Arial"/>
              </a:rPr>
              <a:t>Film</a:t>
            </a:r>
            <a:r>
              <a:rPr sz="2400" spc="-4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06060"/>
                </a:solidFill>
                <a:latin typeface="Arial"/>
                <a:cs typeface="Arial"/>
              </a:rPr>
              <a:t>Testing</a:t>
            </a:r>
            <a:r>
              <a:rPr lang="en-GB" sz="2400" dirty="0">
                <a:latin typeface="Arial"/>
                <a:cs typeface="Arial"/>
              </a:rPr>
              <a:t> &amp;</a:t>
            </a:r>
            <a:r>
              <a:rPr sz="2400" spc="3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06060"/>
                </a:solidFill>
                <a:latin typeface="Arial"/>
                <a:cs typeface="Arial"/>
              </a:rPr>
              <a:t>Validation</a:t>
            </a:r>
            <a:endParaRPr sz="24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Clr>
                <a:srgbClr val="2D2C60"/>
              </a:buClr>
              <a:buFont typeface="Wingdings"/>
              <a:buChar char=""/>
              <a:tabLst>
                <a:tab pos="354965" algn="l"/>
              </a:tabLst>
            </a:pPr>
            <a:r>
              <a:rPr lang="en-GB" sz="2400" dirty="0">
                <a:solidFill>
                  <a:srgbClr val="606060"/>
                </a:solidFill>
                <a:latin typeface="Arial"/>
                <a:cs typeface="Arial"/>
              </a:rPr>
              <a:t>Cavity Deposition</a:t>
            </a:r>
            <a:endParaRPr sz="24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Clr>
                <a:srgbClr val="2D2C60"/>
              </a:buClr>
              <a:buFont typeface="Wingdings"/>
              <a:buChar char=""/>
              <a:tabLst>
                <a:tab pos="354965" algn="l"/>
              </a:tabLst>
            </a:pPr>
            <a:r>
              <a:rPr sz="2400" spc="-10" dirty="0">
                <a:solidFill>
                  <a:srgbClr val="606060"/>
                </a:solidFill>
                <a:latin typeface="Arial"/>
                <a:cs typeface="Arial"/>
              </a:rPr>
              <a:t>Summary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7B76-4B44-B926-3BF5-1B245C6F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313794" cy="701040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348B2-A8C2-B3B2-6022-AA030E22E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052" y="609600"/>
            <a:ext cx="10847070" cy="692497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1.3 GHz Nb cavity was produced by magnetron sputtering, the major deliverable for IFAST and progression of ISAS.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Although full coverage and high T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was achieved, it resulted in low Q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of 8x10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400" i="1" dirty="0"/>
              <a:t>R</a:t>
            </a:r>
            <a:r>
              <a:rPr lang="en-GB" sz="2400" baseline="-25000" dirty="0"/>
              <a:t>s </a:t>
            </a:r>
            <a:r>
              <a:rPr lang="en-GB" sz="2400" dirty="0"/>
              <a:t>(5.3 K) ~ 43 </a:t>
            </a:r>
            <a:r>
              <a:rPr lang="el-GR" sz="2400" dirty="0"/>
              <a:t>μΩ</a:t>
            </a:r>
            <a:r>
              <a:rPr lang="en-GB" sz="2400" dirty="0"/>
              <a:t>, </a:t>
            </a:r>
            <a:r>
              <a:rPr lang="en-GB" sz="2400" i="1" dirty="0"/>
              <a:t>T</a:t>
            </a:r>
            <a:r>
              <a:rPr lang="en-GB" sz="2400" baseline="-25000" dirty="0"/>
              <a:t>c</a:t>
            </a:r>
            <a:r>
              <a:rPr lang="en-GB" sz="2400" dirty="0"/>
              <a:t> ~ 18 K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After optimising deposition parameters on flat samples further optimization is needed  for cavity deposition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Additional processing may be needed to remove non-superconducting phase growth to achieve low surface resistance: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Post thermal annealing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Mechanical or chemical polishing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Laser or plasma processing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ultimate goal is to deposit Nb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Sn on copper cavity: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we need suitable buffer layer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we need further optimisation from Nb to Cu cavity?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GB" sz="2400" dirty="0"/>
              <a:t>Lack of cylindrical target further complicates the process.</a:t>
            </a:r>
          </a:p>
          <a:p>
            <a:endParaRPr lang="en-GB" sz="2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B9ACE-CFAF-FA87-0BCA-4685924A97C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F54C7-36CD-87E7-F751-F044D2125EB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46A509F5-3E5C-4A3D-BA11-A9F017FBD242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ED968-6919-2B0A-560F-5A56CDBEE2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t>20</a:t>
            </a:fld>
            <a:endParaRPr lang="en-GB" spc="-25" dirty="0"/>
          </a:p>
        </p:txBody>
      </p:sp>
    </p:spTree>
    <p:extLst>
      <p:ext uri="{BB962C8B-B14F-4D97-AF65-F5344CB8AC3E}">
        <p14:creationId xmlns:p14="http://schemas.microsoft.com/office/powerpoint/2010/main" val="236028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100" y="2307018"/>
            <a:ext cx="3813810" cy="167957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55"/>
              </a:spcBef>
            </a:pPr>
            <a:r>
              <a:rPr sz="5400" dirty="0">
                <a:solidFill>
                  <a:srgbClr val="2D2C60"/>
                </a:solidFill>
                <a:latin typeface="Calibri"/>
                <a:cs typeface="Calibri"/>
              </a:rPr>
              <a:t>SRF</a:t>
            </a:r>
            <a:r>
              <a:rPr sz="5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5400" dirty="0">
                <a:solidFill>
                  <a:srgbClr val="2D2C60"/>
                </a:solidFill>
                <a:latin typeface="Calibri"/>
                <a:cs typeface="Calibri"/>
              </a:rPr>
              <a:t>Thin </a:t>
            </a:r>
            <a:r>
              <a:rPr sz="5400" spc="-20" dirty="0">
                <a:solidFill>
                  <a:srgbClr val="2D2C60"/>
                </a:solidFill>
                <a:latin typeface="Calibri"/>
                <a:cs typeface="Calibri"/>
              </a:rPr>
              <a:t>Film </a:t>
            </a:r>
            <a:r>
              <a:rPr sz="5400" spc="-10" dirty="0">
                <a:solidFill>
                  <a:srgbClr val="2D2C60"/>
                </a:solidFill>
                <a:latin typeface="Calibri"/>
                <a:cs typeface="Calibri"/>
              </a:rPr>
              <a:t>Objectives</a:t>
            </a:r>
            <a:endParaRPr sz="5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42875"/>
            <a:ext cx="12039600" cy="6715125"/>
            <a:chOff x="152400" y="142875"/>
            <a:chExt cx="12039600" cy="6715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6700" y="4740654"/>
              <a:ext cx="8115300" cy="21173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42875"/>
              <a:ext cx="3619500" cy="15525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59556F7B-C6B3-4BC9-88A0-81B6B8515692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102" y="-53594"/>
            <a:ext cx="493839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2D2C60"/>
                </a:solidFill>
              </a:rPr>
              <a:t>Aims</a:t>
            </a:r>
            <a:r>
              <a:rPr spc="-50" dirty="0">
                <a:solidFill>
                  <a:srgbClr val="2D2C60"/>
                </a:solidFill>
              </a:rPr>
              <a:t> </a:t>
            </a:r>
            <a:r>
              <a:rPr dirty="0">
                <a:solidFill>
                  <a:srgbClr val="2D2C60"/>
                </a:solidFill>
              </a:rPr>
              <a:t>&amp;</a:t>
            </a:r>
            <a:r>
              <a:rPr spc="-20" dirty="0">
                <a:solidFill>
                  <a:srgbClr val="2D2C60"/>
                </a:solidFill>
              </a:rPr>
              <a:t> </a:t>
            </a:r>
            <a:r>
              <a:rPr spc="-10" dirty="0">
                <a:solidFill>
                  <a:srgbClr val="2D2C60"/>
                </a:solidFill>
              </a:rPr>
              <a:t>Objectives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9B0CC530-4D8F-40B1-B2AF-A6BD78F40610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67640" y="1143000"/>
            <a:ext cx="11856720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066" marR="55880" lvl="1" indent="-34290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508000" algn="l"/>
              </a:tabLst>
            </a:pP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develop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validate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novel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class</a:t>
            </a:r>
            <a:r>
              <a:rPr sz="2400" spc="-10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SRF</a:t>
            </a:r>
            <a:r>
              <a:rPr sz="24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cavities</a:t>
            </a:r>
            <a:r>
              <a:rPr sz="24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based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325" baseline="-1971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NbTiN</a:t>
            </a:r>
            <a:r>
              <a:rPr sz="24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films</a:t>
            </a:r>
            <a:r>
              <a:rPr lang="en-GB" sz="2400" spc="-10" dirty="0">
                <a:solidFill>
                  <a:srgbClr val="2D2C60"/>
                </a:solidFill>
                <a:latin typeface="Calibri"/>
                <a:cs typeface="Calibri"/>
              </a:rPr>
              <a:t>: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lang="en-GB" sz="2400" spc="-55" dirty="0">
                <a:solidFill>
                  <a:srgbClr val="2D2C60"/>
                </a:solidFill>
                <a:latin typeface="Calibri"/>
                <a:cs typeface="Calibri"/>
              </a:rPr>
              <a:t>		i</a:t>
            </a:r>
            <a:r>
              <a:rPr sz="2400" dirty="0" err="1">
                <a:solidFill>
                  <a:srgbClr val="2D2C60"/>
                </a:solidFill>
                <a:latin typeface="Calibri"/>
                <a:cs typeface="Calibri"/>
              </a:rPr>
              <a:t>mprove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accelerator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performance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efficiency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through</a:t>
            </a:r>
            <a:r>
              <a:rPr sz="2400" spc="-8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higher</a:t>
            </a:r>
            <a:r>
              <a:rPr sz="2400" spc="-10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accelerating</a:t>
            </a:r>
            <a:r>
              <a:rPr sz="2400" spc="-9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fields,</a:t>
            </a: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endParaRPr lang="en-GB" sz="2400" spc="-90" dirty="0">
              <a:solidFill>
                <a:srgbClr val="2D2C60"/>
              </a:solidFill>
              <a:latin typeface="Calibri"/>
              <a:cs typeface="Calibri"/>
            </a:endParaRPr>
          </a:p>
          <a:p>
            <a:pPr marL="50166" marR="55880" lvl="6">
              <a:spcBef>
                <a:spcPts val="100"/>
              </a:spcBef>
              <a:tabLst>
                <a:tab pos="508000" algn="l"/>
              </a:tabLst>
            </a:pPr>
            <a:r>
              <a:rPr lang="en-GB" sz="2400" dirty="0">
                <a:solidFill>
                  <a:srgbClr val="2D2C60"/>
                </a:solidFill>
                <a:latin typeface="Calibri"/>
                <a:cs typeface="Calibri"/>
              </a:rPr>
              <a:t>		b</a:t>
            </a:r>
            <a:r>
              <a:rPr sz="2400" dirty="0" err="1">
                <a:solidFill>
                  <a:srgbClr val="2D2C60"/>
                </a:solidFill>
                <a:latin typeface="Calibri"/>
                <a:cs typeface="Calibri"/>
              </a:rPr>
              <a:t>etter</a:t>
            </a:r>
            <a:r>
              <a:rPr sz="2400" spc="-9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D2C60"/>
                </a:solidFill>
                <a:latin typeface="Calibri"/>
                <a:cs typeface="Calibri"/>
              </a:rPr>
              <a:t>stability,</a:t>
            </a:r>
            <a:r>
              <a:rPr sz="2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endParaRPr lang="en-GB" sz="2400" spc="-30" dirty="0">
              <a:solidFill>
                <a:srgbClr val="2D2C60"/>
              </a:solidFill>
              <a:latin typeface="Calibri"/>
              <a:cs typeface="Calibri"/>
            </a:endParaRPr>
          </a:p>
          <a:p>
            <a:pPr marL="50166" marR="55880" lvl="5">
              <a:spcBef>
                <a:spcPts val="100"/>
              </a:spcBef>
              <a:tabLst>
                <a:tab pos="508000" algn="l"/>
              </a:tabLst>
            </a:pPr>
            <a:r>
              <a:rPr lang="en-GB" sz="2400" spc="-10" dirty="0">
                <a:solidFill>
                  <a:srgbClr val="2D2C60"/>
                </a:solidFill>
                <a:latin typeface="Calibri"/>
                <a:cs typeface="Calibri"/>
              </a:rPr>
              <a:t>		r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educed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material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costs,</a:t>
            </a: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endParaRPr lang="en-GB" sz="2400" dirty="0">
              <a:solidFill>
                <a:srgbClr val="2D2C60"/>
              </a:solidFill>
              <a:latin typeface="Calibri"/>
              <a:cs typeface="Calibri"/>
            </a:endParaRPr>
          </a:p>
          <a:p>
            <a:pPr marL="50166" marR="55880" lvl="1">
              <a:spcBef>
                <a:spcPts val="100"/>
              </a:spcBef>
              <a:tabLst>
                <a:tab pos="508000" algn="l"/>
              </a:tabLst>
            </a:pPr>
            <a:r>
              <a:rPr lang="en-GB" sz="2400" spc="-80" dirty="0">
                <a:solidFill>
                  <a:srgbClr val="2D2C60"/>
                </a:solidFill>
                <a:latin typeface="Calibri"/>
                <a:cs typeface="Calibri"/>
              </a:rPr>
              <a:t>	</a:t>
            </a:r>
            <a:r>
              <a:rPr sz="2400" spc="-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lang="en-GB" sz="2400" spc="-80" dirty="0">
                <a:solidFill>
                  <a:srgbClr val="2D2C60"/>
                </a:solidFill>
                <a:latin typeface="Calibri"/>
                <a:cs typeface="Calibri"/>
              </a:rPr>
              <a:t>	</a:t>
            </a:r>
            <a:r>
              <a:rPr lang="en-GB" sz="2400" spc="-10" dirty="0">
                <a:solidFill>
                  <a:srgbClr val="2D2C60"/>
                </a:solidFill>
                <a:latin typeface="Calibri"/>
                <a:cs typeface="Calibri"/>
              </a:rPr>
              <a:t>l</a:t>
            </a:r>
            <a:r>
              <a:rPr sz="2400" spc="-10" dirty="0" err="1">
                <a:solidFill>
                  <a:srgbClr val="2D2C60"/>
                </a:solidFill>
                <a:latin typeface="Calibri"/>
                <a:cs typeface="Calibri"/>
              </a:rPr>
              <a:t>ower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 operational</a:t>
            </a:r>
            <a:r>
              <a:rPr sz="2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costs</a:t>
            </a:r>
            <a:r>
              <a:rPr sz="2400" spc="-1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compared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traditional</a:t>
            </a:r>
            <a:r>
              <a:rPr sz="2400" spc="-9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bulk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niobium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cavities</a:t>
            </a:r>
            <a:endParaRPr sz="2400" dirty="0">
              <a:latin typeface="Calibri"/>
              <a:cs typeface="Calibri"/>
            </a:endParaRPr>
          </a:p>
          <a:p>
            <a:pPr marL="508000" marR="818515" indent="-457834">
              <a:lnSpc>
                <a:spcPts val="2860"/>
              </a:lnSpc>
              <a:spcBef>
                <a:spcPts val="5"/>
              </a:spcBef>
              <a:buFont typeface="Wingdings"/>
              <a:buChar char=""/>
              <a:tabLst>
                <a:tab pos="508000" algn="l"/>
              </a:tabLst>
            </a:pP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Development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in-house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skills</a:t>
            </a:r>
            <a:r>
              <a:rPr sz="2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capabilities</a:t>
            </a: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deposit,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measure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test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film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cavities</a:t>
            </a:r>
            <a:endParaRPr sz="2400" dirty="0">
              <a:latin typeface="Calibri"/>
              <a:cs typeface="Calibri"/>
            </a:endParaRPr>
          </a:p>
          <a:p>
            <a:pPr marL="508000" indent="-457200">
              <a:lnSpc>
                <a:spcPct val="100000"/>
              </a:lnSpc>
              <a:spcBef>
                <a:spcPts val="1175"/>
              </a:spcBef>
              <a:buFont typeface="Wingdings"/>
              <a:buChar char=""/>
              <a:tabLst>
                <a:tab pos="508000" algn="l"/>
              </a:tabLst>
            </a:pP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film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cavity</a:t>
            </a:r>
            <a:r>
              <a:rPr sz="2400" spc="-1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high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2325" baseline="-19713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r>
              <a:rPr sz="2325" spc="187" baseline="-19713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tested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in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cryomodule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with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beam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39102" y="14224"/>
            <a:ext cx="11313794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665" dirty="0">
                <a:solidFill>
                  <a:srgbClr val="091F48"/>
                </a:solidFill>
                <a:latin typeface="+mj-lt"/>
              </a:rPr>
              <a:t>Nb</a:t>
            </a:r>
            <a:r>
              <a:rPr sz="4950" spc="997" baseline="-21043" dirty="0">
                <a:solidFill>
                  <a:srgbClr val="091F48"/>
                </a:solidFill>
                <a:latin typeface="+mj-lt"/>
              </a:rPr>
              <a:t>3</a:t>
            </a:r>
            <a:r>
              <a:rPr sz="5000" spc="665" dirty="0">
                <a:solidFill>
                  <a:srgbClr val="091F48"/>
                </a:solidFill>
                <a:latin typeface="+mj-lt"/>
              </a:rPr>
              <a:t>Sn</a:t>
            </a:r>
            <a:r>
              <a:rPr sz="5000" spc="250" dirty="0">
                <a:solidFill>
                  <a:srgbClr val="091F48"/>
                </a:solidFill>
                <a:latin typeface="+mj-lt"/>
              </a:rPr>
              <a:t> </a:t>
            </a:r>
            <a:r>
              <a:rPr sz="5000" spc="420" dirty="0">
                <a:solidFill>
                  <a:srgbClr val="091F48"/>
                </a:solidFill>
                <a:latin typeface="+mj-lt"/>
              </a:rPr>
              <a:t>for</a:t>
            </a:r>
            <a:r>
              <a:rPr sz="5000" spc="295" dirty="0">
                <a:solidFill>
                  <a:srgbClr val="091F48"/>
                </a:solidFill>
                <a:latin typeface="+mj-lt"/>
              </a:rPr>
              <a:t> </a:t>
            </a:r>
            <a:r>
              <a:rPr sz="5000" spc="844" dirty="0">
                <a:solidFill>
                  <a:srgbClr val="091F48"/>
                </a:solidFill>
                <a:latin typeface="+mj-lt"/>
              </a:rPr>
              <a:t>SRF</a:t>
            </a:r>
            <a:r>
              <a:rPr sz="5000" spc="265" dirty="0">
                <a:solidFill>
                  <a:srgbClr val="091F48"/>
                </a:solidFill>
                <a:latin typeface="+mj-lt"/>
              </a:rPr>
              <a:t> </a:t>
            </a:r>
            <a:r>
              <a:rPr sz="5000" dirty="0">
                <a:solidFill>
                  <a:srgbClr val="091F48"/>
                </a:solidFill>
                <a:latin typeface="+mj-lt"/>
              </a:rPr>
              <a:t>–</a:t>
            </a:r>
            <a:r>
              <a:rPr sz="5000" spc="285" dirty="0">
                <a:solidFill>
                  <a:srgbClr val="091F48"/>
                </a:solidFill>
                <a:latin typeface="+mj-lt"/>
              </a:rPr>
              <a:t> </a:t>
            </a:r>
            <a:r>
              <a:rPr sz="5000" spc="535" dirty="0">
                <a:solidFill>
                  <a:srgbClr val="4296B4"/>
                </a:solidFill>
                <a:latin typeface="+mj-lt"/>
              </a:rPr>
              <a:t>Potential</a:t>
            </a:r>
            <a:endParaRPr sz="5000" dirty="0"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079" y="1096437"/>
            <a:ext cx="5709920" cy="270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7365" indent="-456565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507365" algn="l"/>
              </a:tabLst>
            </a:pPr>
            <a:r>
              <a:rPr sz="2000" b="1" i="1" spc="21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b="1" spc="315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b="1" spc="112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7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(Nb)</a:t>
            </a:r>
            <a:r>
              <a:rPr sz="2000" b="1" spc="114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7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z="2000" b="1" spc="12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2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</a:t>
            </a:r>
            <a:r>
              <a:rPr sz="2000" b="1" spc="14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33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000" b="1" spc="13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</a:t>
            </a:r>
            <a:r>
              <a:rPr sz="2000" spc="6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spc="21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b="1" spc="315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b="1" spc="112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9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(Nb</a:t>
            </a:r>
            <a:r>
              <a:rPr sz="2000" b="1" spc="284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2000" b="1" spc="19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Sn)</a:t>
            </a:r>
            <a:r>
              <a:rPr sz="2000" b="1" spc="114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7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z="2000" b="1" spc="13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29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18.3</a:t>
            </a:r>
            <a:r>
              <a:rPr sz="2000" b="1" spc="130" dirty="0">
                <a:solidFill>
                  <a:srgbClr val="429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285" dirty="0">
                <a:solidFill>
                  <a:srgbClr val="429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indent="-456565">
              <a:lnSpc>
                <a:spcPct val="100000"/>
              </a:lnSpc>
              <a:spcBef>
                <a:spcPts val="2160"/>
              </a:spcBef>
              <a:buFont typeface="Wingdings" panose="05000000000000000000" pitchFamily="2" charset="2"/>
              <a:buChar char="Ø"/>
              <a:tabLst>
                <a:tab pos="507365" algn="l"/>
              </a:tabLst>
            </a:pPr>
            <a:r>
              <a:rPr sz="2000" b="1" spc="19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sz="2000" b="1" spc="1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8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b="1" spc="12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204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sz="2000" b="1" spc="11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spc="24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b="1" spc="367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BCS</a:t>
            </a:r>
            <a:r>
              <a:rPr sz="2000" b="1" spc="375" baseline="-20833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2000" spc="-3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1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</a:t>
            </a:r>
            <a:r>
              <a:rPr sz="2000" spc="-1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5200" lvl="1" indent="-457200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965200" algn="l"/>
              </a:tabLst>
            </a:pP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sz="2000" spc="1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2000" spc="1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</a:t>
            </a:r>
            <a:r>
              <a:rPr sz="2000" spc="5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5200" lvl="1" indent="-457200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965200" algn="l"/>
              </a:tabLst>
            </a:pP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sz="2000" spc="1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sz="2000" spc="2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to </a:t>
            </a:r>
            <a:r>
              <a:rPr sz="2000" spc="13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sz="2000" spc="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sz="2000" spc="2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sz="2000" b="1" spc="22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GB" sz="2000" b="1" spc="225" dirty="0">
                <a:solidFill>
                  <a:srgbClr val="091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 of 3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4248799"/>
            <a:ext cx="7106604" cy="1279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0" marR="189230" indent="-285750">
              <a:lnSpc>
                <a:spcPct val="200000"/>
              </a:lnSpc>
              <a:buFont typeface="Wingdings" panose="05000000000000000000" pitchFamily="2" charset="2"/>
              <a:buChar char="Ø"/>
              <a:tabLst>
                <a:tab pos="482600" algn="l"/>
              </a:tabLst>
            </a:pPr>
            <a:r>
              <a:rPr sz="1800" spc="10" dirty="0">
                <a:solidFill>
                  <a:srgbClr val="091F48"/>
                </a:solidFill>
                <a:latin typeface="+mj-lt"/>
                <a:cs typeface="Century Gothic"/>
              </a:rPr>
              <a:t>potential</a:t>
            </a:r>
            <a:r>
              <a:rPr sz="1800" spc="7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1800" spc="10" dirty="0">
                <a:solidFill>
                  <a:srgbClr val="091F48"/>
                </a:solidFill>
                <a:latin typeface="+mj-lt"/>
                <a:cs typeface="Century Gothic"/>
              </a:rPr>
              <a:t>demonstrated</a:t>
            </a:r>
            <a:r>
              <a:rPr sz="1800" spc="6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1800" spc="10" dirty="0">
                <a:solidFill>
                  <a:srgbClr val="091F48"/>
                </a:solidFill>
                <a:latin typeface="+mj-lt"/>
                <a:cs typeface="Century Gothic"/>
              </a:rPr>
              <a:t>by</a:t>
            </a:r>
            <a:r>
              <a:rPr sz="1800" spc="12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1800" b="1" spc="275" dirty="0">
                <a:solidFill>
                  <a:srgbClr val="091F48"/>
                </a:solidFill>
                <a:latin typeface="+mj-lt"/>
                <a:cs typeface="Calibri"/>
              </a:rPr>
              <a:t>VTD</a:t>
            </a:r>
            <a:r>
              <a:rPr sz="1800" b="1" spc="220" dirty="0">
                <a:solidFill>
                  <a:srgbClr val="091F48"/>
                </a:solidFill>
                <a:latin typeface="+mj-lt"/>
                <a:cs typeface="Calibri"/>
              </a:rPr>
              <a:t> </a:t>
            </a:r>
            <a:r>
              <a:rPr sz="1800" b="1" spc="185" dirty="0">
                <a:solidFill>
                  <a:srgbClr val="091F48"/>
                </a:solidFill>
                <a:latin typeface="+mj-lt"/>
                <a:cs typeface="Calibri"/>
              </a:rPr>
              <a:t>cavities </a:t>
            </a:r>
            <a:r>
              <a:rPr sz="1800" b="1" spc="180" dirty="0">
                <a:solidFill>
                  <a:srgbClr val="091F48"/>
                </a:solidFill>
                <a:latin typeface="+mj-lt"/>
                <a:cs typeface="Calibri"/>
              </a:rPr>
              <a:t>(state</a:t>
            </a:r>
            <a:r>
              <a:rPr sz="1800" b="1" spc="105" dirty="0">
                <a:solidFill>
                  <a:srgbClr val="091F48"/>
                </a:solidFill>
                <a:latin typeface="+mj-lt"/>
                <a:cs typeface="Calibri"/>
              </a:rPr>
              <a:t> </a:t>
            </a:r>
            <a:r>
              <a:rPr sz="1800" b="1" spc="160" dirty="0">
                <a:solidFill>
                  <a:srgbClr val="091F48"/>
                </a:solidFill>
                <a:latin typeface="+mj-lt"/>
                <a:cs typeface="Calibri"/>
              </a:rPr>
              <a:t>of</a:t>
            </a:r>
            <a:r>
              <a:rPr sz="1800" b="1" spc="110" dirty="0">
                <a:solidFill>
                  <a:srgbClr val="091F48"/>
                </a:solidFill>
                <a:latin typeface="+mj-lt"/>
                <a:cs typeface="Calibri"/>
              </a:rPr>
              <a:t> </a:t>
            </a:r>
            <a:r>
              <a:rPr sz="1800" b="1" spc="220" dirty="0">
                <a:solidFill>
                  <a:srgbClr val="091F48"/>
                </a:solidFill>
                <a:latin typeface="+mj-lt"/>
                <a:cs typeface="Calibri"/>
              </a:rPr>
              <a:t>the</a:t>
            </a:r>
            <a:r>
              <a:rPr sz="1800" b="1" spc="120" dirty="0">
                <a:solidFill>
                  <a:srgbClr val="091F48"/>
                </a:solidFill>
                <a:latin typeface="+mj-lt"/>
                <a:cs typeface="Calibri"/>
              </a:rPr>
              <a:t> </a:t>
            </a:r>
            <a:r>
              <a:rPr sz="1800" b="1" spc="85" dirty="0">
                <a:solidFill>
                  <a:srgbClr val="091F48"/>
                </a:solidFill>
                <a:latin typeface="+mj-lt"/>
                <a:cs typeface="Calibri"/>
              </a:rPr>
              <a:t>art)</a:t>
            </a:r>
            <a:r>
              <a:rPr sz="1800" spc="85" dirty="0">
                <a:solidFill>
                  <a:srgbClr val="091F48"/>
                </a:solidFill>
                <a:latin typeface="+mj-lt"/>
                <a:cs typeface="Century Gothic"/>
              </a:rPr>
              <a:t>:</a:t>
            </a:r>
            <a:endParaRPr sz="1800" dirty="0">
              <a:latin typeface="+mj-lt"/>
              <a:cs typeface="Century Gothic"/>
            </a:endParaRPr>
          </a:p>
          <a:p>
            <a:pPr marL="482600">
              <a:lnSpc>
                <a:spcPct val="100000"/>
              </a:lnSpc>
              <a:spcBef>
                <a:spcPts val="2160"/>
              </a:spcBef>
            </a:pPr>
            <a:r>
              <a:rPr sz="2800" b="1" i="1" spc="245" dirty="0">
                <a:solidFill>
                  <a:srgbClr val="4296B4"/>
                </a:solidFill>
                <a:latin typeface="+mj-lt"/>
                <a:cs typeface="Calibri"/>
              </a:rPr>
              <a:t>Q</a:t>
            </a:r>
            <a:r>
              <a:rPr sz="2800" b="1" spc="367" baseline="-20833" dirty="0">
                <a:solidFill>
                  <a:srgbClr val="4296B4"/>
                </a:solidFill>
                <a:latin typeface="+mj-lt"/>
                <a:cs typeface="Calibri"/>
              </a:rPr>
              <a:t>0</a:t>
            </a:r>
            <a:r>
              <a:rPr sz="2800" b="1" spc="142" baseline="-20833" dirty="0">
                <a:solidFill>
                  <a:srgbClr val="4296B4"/>
                </a:solidFill>
                <a:latin typeface="+mj-lt"/>
                <a:cs typeface="Calibri"/>
              </a:rPr>
              <a:t> </a:t>
            </a:r>
            <a:r>
              <a:rPr sz="2800" b="1" spc="170" dirty="0">
                <a:solidFill>
                  <a:srgbClr val="4296B4"/>
                </a:solidFill>
                <a:latin typeface="+mj-lt"/>
                <a:cs typeface="Calibri"/>
              </a:rPr>
              <a:t>~</a:t>
            </a:r>
            <a:r>
              <a:rPr sz="2800" b="1" spc="145" dirty="0">
                <a:solidFill>
                  <a:srgbClr val="4296B4"/>
                </a:solidFill>
                <a:latin typeface="+mj-lt"/>
                <a:cs typeface="Calibri"/>
              </a:rPr>
              <a:t> 2</a:t>
            </a:r>
            <a:r>
              <a:rPr sz="2800" b="1" spc="150" dirty="0">
                <a:solidFill>
                  <a:srgbClr val="4296B4"/>
                </a:solidFill>
                <a:latin typeface="+mj-lt"/>
                <a:cs typeface="Calibri"/>
              </a:rPr>
              <a:t> </a:t>
            </a:r>
            <a:r>
              <a:rPr sz="2800" b="1" spc="235" dirty="0">
                <a:solidFill>
                  <a:srgbClr val="4296B4"/>
                </a:solidFill>
                <a:latin typeface="+mj-lt"/>
                <a:cs typeface="Calibri"/>
              </a:rPr>
              <a:t>x</a:t>
            </a:r>
            <a:r>
              <a:rPr sz="2800" b="1" spc="165" dirty="0">
                <a:solidFill>
                  <a:srgbClr val="4296B4"/>
                </a:solidFill>
                <a:latin typeface="+mj-lt"/>
                <a:cs typeface="Calibri"/>
              </a:rPr>
              <a:t> </a:t>
            </a:r>
            <a:r>
              <a:rPr sz="2800" b="1" dirty="0">
                <a:solidFill>
                  <a:srgbClr val="4296B4"/>
                </a:solidFill>
                <a:latin typeface="+mj-lt"/>
                <a:cs typeface="Calibri"/>
              </a:rPr>
              <a:t>10</a:t>
            </a:r>
            <a:r>
              <a:rPr sz="2800" b="1" baseline="25462" dirty="0">
                <a:solidFill>
                  <a:srgbClr val="4296B4"/>
                </a:solidFill>
                <a:latin typeface="+mj-lt"/>
                <a:cs typeface="Calibri"/>
              </a:rPr>
              <a:t>10</a:t>
            </a:r>
            <a:r>
              <a:rPr sz="2800" b="1" spc="427" baseline="25462" dirty="0">
                <a:solidFill>
                  <a:srgbClr val="4296B4"/>
                </a:solidFill>
                <a:latin typeface="+mj-lt"/>
                <a:cs typeface="Calibri"/>
              </a:rPr>
              <a:t> </a:t>
            </a:r>
            <a:r>
              <a:rPr sz="2800" dirty="0">
                <a:solidFill>
                  <a:srgbClr val="091F48"/>
                </a:solidFill>
                <a:latin typeface="+mj-lt"/>
                <a:cs typeface="Century Gothic"/>
              </a:rPr>
              <a:t>at</a:t>
            </a:r>
            <a:r>
              <a:rPr sz="2800" spc="1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spc="100" dirty="0">
                <a:solidFill>
                  <a:srgbClr val="091F48"/>
                </a:solidFill>
                <a:latin typeface="+mj-lt"/>
                <a:cs typeface="Century Gothic"/>
              </a:rPr>
              <a:t>20</a:t>
            </a:r>
            <a:r>
              <a:rPr sz="2800" spc="1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dirty="0">
                <a:solidFill>
                  <a:srgbClr val="091F48"/>
                </a:solidFill>
                <a:latin typeface="+mj-lt"/>
                <a:cs typeface="Century Gothic"/>
              </a:rPr>
              <a:t>MV/m</a:t>
            </a:r>
            <a:r>
              <a:rPr sz="2800" spc="3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dirty="0">
                <a:solidFill>
                  <a:srgbClr val="091F48"/>
                </a:solidFill>
                <a:latin typeface="+mj-lt"/>
                <a:cs typeface="Century Gothic"/>
              </a:rPr>
              <a:t>(4.4</a:t>
            </a:r>
            <a:r>
              <a:rPr sz="2800" spc="10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dirty="0">
                <a:solidFill>
                  <a:srgbClr val="091F48"/>
                </a:solidFill>
                <a:latin typeface="+mj-lt"/>
                <a:cs typeface="Century Gothic"/>
              </a:rPr>
              <a:t>K,</a:t>
            </a:r>
            <a:r>
              <a:rPr sz="2800" spc="1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spc="-165" dirty="0">
                <a:solidFill>
                  <a:srgbClr val="091F48"/>
                </a:solidFill>
                <a:latin typeface="+mj-lt"/>
                <a:cs typeface="Century Gothic"/>
              </a:rPr>
              <a:t>1.3</a:t>
            </a:r>
            <a:r>
              <a:rPr sz="2800" spc="30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dirty="0">
                <a:solidFill>
                  <a:srgbClr val="091F48"/>
                </a:solidFill>
                <a:latin typeface="+mj-lt"/>
                <a:cs typeface="Century Gothic"/>
              </a:rPr>
              <a:t>GHz)</a:t>
            </a:r>
            <a:r>
              <a:rPr sz="2800" spc="5" dirty="0">
                <a:solidFill>
                  <a:srgbClr val="091F48"/>
                </a:solidFill>
                <a:latin typeface="+mj-lt"/>
                <a:cs typeface="Century Gothic"/>
              </a:rPr>
              <a:t> </a:t>
            </a:r>
            <a:r>
              <a:rPr sz="2800" spc="-25" dirty="0">
                <a:solidFill>
                  <a:srgbClr val="091F48"/>
                </a:solidFill>
                <a:latin typeface="+mj-lt"/>
                <a:cs typeface="Century Gothic"/>
              </a:rPr>
              <a:t>[2]</a:t>
            </a:r>
            <a:endParaRPr sz="2800" dirty="0">
              <a:latin typeface="+mj-lt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3991" y="1143000"/>
            <a:ext cx="5008085" cy="40039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440794" y="1877949"/>
            <a:ext cx="2025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10" dirty="0">
                <a:solidFill>
                  <a:srgbClr val="091F48"/>
                </a:solidFill>
                <a:latin typeface="Century Gothic"/>
                <a:cs typeface="Century Gothic"/>
              </a:rPr>
              <a:t>[1]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838319" y="6441747"/>
            <a:ext cx="3635120" cy="1923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GB" spc="155"/>
              <a:t>TTC 2026 Paris Saclay</a:t>
            </a:r>
            <a:endParaRPr spc="15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160" dirty="0"/>
              <a:t>5</a:t>
            </a:fld>
            <a:endParaRPr spc="16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82191E-00A7-72DE-A443-DB55A576782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5A94AD67-D782-45BB-A26A-D9F7F5F82E22}" type="datetime1">
              <a:rPr lang="en-US" spc="-20" smtClean="0"/>
              <a:t>6/11/2026</a:t>
            </a:fld>
            <a:endParaRPr lang="en-US" spc="-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67428-1E48-6674-A0D7-1E7016D80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0C8F8C-1A72-E930-7C03-E6D20B69F6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2307018"/>
            <a:ext cx="6184900" cy="166904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  <a:buClr>
                <a:srgbClr val="2D2C60"/>
              </a:buClr>
              <a:tabLst>
                <a:tab pos="354965" algn="l"/>
              </a:tabLst>
            </a:pPr>
            <a:r>
              <a:rPr lang="en-GB" sz="5400" dirty="0">
                <a:solidFill>
                  <a:srgbClr val="606060"/>
                </a:solidFill>
              </a:rPr>
              <a:t>Thin</a:t>
            </a:r>
            <a:r>
              <a:rPr lang="en-GB" sz="5400" spc="-50" dirty="0">
                <a:solidFill>
                  <a:srgbClr val="606060"/>
                </a:solidFill>
              </a:rPr>
              <a:t> </a:t>
            </a:r>
            <a:r>
              <a:rPr lang="en-GB" sz="5400" dirty="0">
                <a:solidFill>
                  <a:srgbClr val="606060"/>
                </a:solidFill>
              </a:rPr>
              <a:t>Film</a:t>
            </a:r>
            <a:r>
              <a:rPr lang="en-GB" sz="5400" spc="-40" dirty="0">
                <a:solidFill>
                  <a:srgbClr val="606060"/>
                </a:solidFill>
              </a:rPr>
              <a:t> </a:t>
            </a:r>
            <a:r>
              <a:rPr lang="en-GB" sz="5400" spc="-10" dirty="0">
                <a:solidFill>
                  <a:srgbClr val="606060"/>
                </a:solidFill>
              </a:rPr>
              <a:t>Testing</a:t>
            </a:r>
            <a:r>
              <a:rPr lang="en-GB" sz="5400" dirty="0"/>
              <a:t> &amp;</a:t>
            </a:r>
            <a:r>
              <a:rPr lang="en-GB" sz="5400" spc="30" dirty="0">
                <a:solidFill>
                  <a:srgbClr val="606060"/>
                </a:solidFill>
              </a:rPr>
              <a:t> </a:t>
            </a:r>
            <a:r>
              <a:rPr lang="en-GB" sz="5400" spc="-10" dirty="0">
                <a:solidFill>
                  <a:srgbClr val="606060"/>
                </a:solidFill>
              </a:rPr>
              <a:t>Validation</a:t>
            </a:r>
            <a:endParaRPr lang="en-GB" sz="5400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77E6CE65-4121-8D4E-F0DC-21ADD80FE6C4}"/>
              </a:ext>
            </a:extLst>
          </p:cNvPr>
          <p:cNvGrpSpPr/>
          <p:nvPr/>
        </p:nvGrpSpPr>
        <p:grpSpPr>
          <a:xfrm>
            <a:off x="152400" y="142875"/>
            <a:ext cx="12039600" cy="6715125"/>
            <a:chOff x="152400" y="142875"/>
            <a:chExt cx="12039600" cy="671512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1E7420C-4666-D3D9-F1BF-423DE4A6A5F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6700" y="4740654"/>
              <a:ext cx="8115300" cy="211734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01036BB-27FD-CA0E-25A4-2633B02B47C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42875"/>
              <a:ext cx="3619500" cy="1552575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DC60F33B-CA02-25F9-4423-A774CB81FCCC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FC1D7B50-C0F7-408A-B871-DED9944F7745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C533D20-934F-2369-D077-95A3A0D2815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1B32ED1-C8C3-16A9-31AE-A403B6E715A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836925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8DA81-2DE0-A8C1-22EE-A4FAB2BC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D48360B-646A-F170-CF9D-16C116BCC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560" y="23494"/>
            <a:ext cx="535178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65" dirty="0"/>
              <a:t>RF</a:t>
            </a:r>
            <a:r>
              <a:rPr sz="3600" spc="-350" dirty="0"/>
              <a:t> </a:t>
            </a:r>
            <a:r>
              <a:rPr sz="3600" spc="-190" dirty="0"/>
              <a:t>Test</a:t>
            </a:r>
            <a:r>
              <a:rPr sz="3600" spc="-235" dirty="0"/>
              <a:t> </a:t>
            </a:r>
            <a:r>
              <a:rPr sz="3600" spc="-135" dirty="0"/>
              <a:t>With</a:t>
            </a:r>
            <a:r>
              <a:rPr sz="3600" spc="-250" dirty="0"/>
              <a:t> </a:t>
            </a:r>
            <a:r>
              <a:rPr sz="3600" spc="-130" dirty="0"/>
              <a:t>Choke</a:t>
            </a:r>
            <a:r>
              <a:rPr sz="3600" spc="-285" dirty="0"/>
              <a:t> </a:t>
            </a:r>
            <a:r>
              <a:rPr sz="3600" spc="-110" dirty="0"/>
              <a:t>Cavity</a:t>
            </a:r>
            <a:endParaRPr sz="36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8363076-61C4-5A8B-846D-7659F3DB8677}"/>
              </a:ext>
            </a:extLst>
          </p:cNvPr>
          <p:cNvSpPr txBox="1"/>
          <p:nvPr/>
        </p:nvSpPr>
        <p:spPr>
          <a:xfrm>
            <a:off x="794067" y="1413168"/>
            <a:ext cx="2460625" cy="63563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7.8</a:t>
            </a:r>
            <a:r>
              <a:rPr sz="1550" b="1" spc="14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GHz</a:t>
            </a:r>
            <a:r>
              <a:rPr sz="1550" b="1" spc="7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Choke</a:t>
            </a:r>
            <a:r>
              <a:rPr sz="1550" b="1" spc="5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1E5DF8"/>
                </a:solidFill>
                <a:latin typeface="Arial"/>
                <a:cs typeface="Arial"/>
              </a:rPr>
              <a:t>Cavity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Low</a:t>
            </a:r>
            <a:r>
              <a:rPr sz="1550" b="1" spc="12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field</a:t>
            </a:r>
            <a:r>
              <a:rPr sz="1550" b="1" spc="9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1E5DF8"/>
                </a:solidFill>
                <a:latin typeface="Arial"/>
                <a:cs typeface="Arial"/>
              </a:rPr>
              <a:t>measurements: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CEF2B0A-B438-85C2-A14E-C4707F533585}"/>
              </a:ext>
            </a:extLst>
          </p:cNvPr>
          <p:cNvSpPr txBox="1"/>
          <p:nvPr/>
        </p:nvSpPr>
        <p:spPr>
          <a:xfrm>
            <a:off x="1226185" y="2012831"/>
            <a:ext cx="2487930" cy="96139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23215" indent="-28511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23215" algn="l"/>
              </a:tabLst>
            </a:pPr>
            <a:r>
              <a:rPr sz="1550" i="1" dirty="0">
                <a:solidFill>
                  <a:srgbClr val="002F87"/>
                </a:solidFill>
                <a:latin typeface="Arial"/>
                <a:cs typeface="Arial"/>
              </a:rPr>
              <a:t>R</a:t>
            </a:r>
            <a:r>
              <a:rPr sz="1575" baseline="-15873" dirty="0">
                <a:solidFill>
                  <a:srgbClr val="002F87"/>
                </a:solidFill>
                <a:latin typeface="Arial"/>
                <a:cs typeface="Arial"/>
              </a:rPr>
              <a:t>s</a:t>
            </a:r>
            <a:r>
              <a:rPr sz="1575" spc="284" baseline="-15873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vs</a:t>
            </a:r>
            <a:r>
              <a:rPr sz="1550" spc="4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i="1" dirty="0">
                <a:solidFill>
                  <a:srgbClr val="002F87"/>
                </a:solidFill>
                <a:latin typeface="Arial"/>
                <a:cs typeface="Arial"/>
              </a:rPr>
              <a:t>B</a:t>
            </a:r>
            <a:r>
              <a:rPr sz="1575" baseline="-15873" dirty="0">
                <a:solidFill>
                  <a:srgbClr val="002F87"/>
                </a:solidFill>
                <a:latin typeface="Arial"/>
                <a:cs typeface="Arial"/>
              </a:rPr>
              <a:t>s,</a:t>
            </a:r>
            <a:r>
              <a:rPr sz="1575" spc="44" baseline="-15873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75" spc="-37" baseline="-15873" dirty="0">
                <a:solidFill>
                  <a:srgbClr val="002F87"/>
                </a:solidFill>
                <a:latin typeface="Arial"/>
                <a:cs typeface="Arial"/>
              </a:rPr>
              <a:t>pk</a:t>
            </a:r>
            <a:endParaRPr sz="1575" baseline="-15873">
              <a:latin typeface="Arial"/>
              <a:cs typeface="Arial"/>
            </a:endParaRPr>
          </a:p>
          <a:p>
            <a:pPr marL="323215" indent="-285115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23215" algn="l"/>
              </a:tabLst>
            </a:pPr>
            <a:r>
              <a:rPr sz="1550" i="1" dirty="0">
                <a:solidFill>
                  <a:srgbClr val="002F87"/>
                </a:solidFill>
                <a:latin typeface="Arial"/>
                <a:cs typeface="Arial"/>
              </a:rPr>
              <a:t>R</a:t>
            </a:r>
            <a:r>
              <a:rPr sz="1575" baseline="-15873" dirty="0">
                <a:solidFill>
                  <a:srgbClr val="002F87"/>
                </a:solidFill>
                <a:latin typeface="Arial"/>
                <a:cs typeface="Arial"/>
              </a:rPr>
              <a:t>s</a:t>
            </a:r>
            <a:r>
              <a:rPr sz="1575" spc="75" baseline="-15873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vs</a:t>
            </a:r>
            <a:r>
              <a:rPr sz="1550" spc="5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i="1" spc="-25" dirty="0">
                <a:solidFill>
                  <a:srgbClr val="002F87"/>
                </a:solidFill>
                <a:latin typeface="Arial"/>
                <a:cs typeface="Arial"/>
              </a:rPr>
              <a:t>T</a:t>
            </a:r>
            <a:r>
              <a:rPr sz="1575" spc="-37" baseline="-15873" dirty="0">
                <a:solidFill>
                  <a:srgbClr val="002F87"/>
                </a:solidFill>
                <a:latin typeface="Arial"/>
                <a:cs typeface="Arial"/>
              </a:rPr>
              <a:t>s</a:t>
            </a:r>
            <a:endParaRPr sz="1575" baseline="-15873">
              <a:latin typeface="Arial"/>
              <a:cs typeface="Arial"/>
            </a:endParaRPr>
          </a:p>
          <a:p>
            <a:pPr marL="323215" indent="-285115">
              <a:lnSpc>
                <a:spcPct val="100000"/>
              </a:lnSpc>
              <a:spcBef>
                <a:spcPts val="545"/>
              </a:spcBef>
              <a:buFont typeface="Arial"/>
              <a:buChar char="•"/>
              <a:tabLst>
                <a:tab pos="323215" algn="l"/>
              </a:tabLst>
            </a:pPr>
            <a:r>
              <a:rPr sz="1550" i="1" dirty="0">
                <a:solidFill>
                  <a:srgbClr val="002F87"/>
                </a:solidFill>
                <a:latin typeface="Arial"/>
                <a:cs typeface="Arial"/>
              </a:rPr>
              <a:t>Penetration</a:t>
            </a:r>
            <a:r>
              <a:rPr sz="1550" i="1" spc="15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i="1" dirty="0">
                <a:solidFill>
                  <a:srgbClr val="002F87"/>
                </a:solidFill>
                <a:latin typeface="Arial"/>
                <a:cs typeface="Arial"/>
              </a:rPr>
              <a:t>depth</a:t>
            </a:r>
            <a:r>
              <a:rPr sz="1550" i="1" spc="9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vs</a:t>
            </a:r>
            <a:r>
              <a:rPr sz="1550" spc="11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i="1" spc="-25" dirty="0">
                <a:solidFill>
                  <a:srgbClr val="002F87"/>
                </a:solidFill>
                <a:latin typeface="Arial"/>
                <a:cs typeface="Arial"/>
              </a:rPr>
              <a:t>T</a:t>
            </a:r>
            <a:r>
              <a:rPr sz="1575" spc="-37" baseline="-15873" dirty="0">
                <a:solidFill>
                  <a:srgbClr val="002F87"/>
                </a:solidFill>
                <a:latin typeface="Arial"/>
                <a:cs typeface="Arial"/>
              </a:rPr>
              <a:t>s</a:t>
            </a:r>
            <a:endParaRPr sz="1575" baseline="-15873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7DA8AD4-E69D-0831-0151-7BCF099C1BAB}"/>
              </a:ext>
            </a:extLst>
          </p:cNvPr>
          <p:cNvSpPr txBox="1"/>
          <p:nvPr/>
        </p:nvSpPr>
        <p:spPr>
          <a:xfrm>
            <a:off x="794067" y="3013138"/>
            <a:ext cx="366776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Mass</a:t>
            </a:r>
            <a:r>
              <a:rPr sz="1550" b="1" spc="9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parameter</a:t>
            </a:r>
            <a:r>
              <a:rPr sz="1550" b="1" spc="24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optimisation</a:t>
            </a:r>
            <a:r>
              <a:rPr sz="1550" b="1" spc="18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prior</a:t>
            </a:r>
            <a:r>
              <a:rPr sz="1550" b="1" spc="14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spc="-25" dirty="0">
                <a:solidFill>
                  <a:srgbClr val="1E5DF8"/>
                </a:solidFill>
                <a:latin typeface="Arial"/>
                <a:cs typeface="Arial"/>
              </a:rPr>
              <a:t>to: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7256588-1236-8C22-D13B-2665E969C95D}"/>
              </a:ext>
            </a:extLst>
          </p:cNvPr>
          <p:cNvSpPr txBox="1"/>
          <p:nvPr/>
        </p:nvSpPr>
        <p:spPr>
          <a:xfrm>
            <a:off x="1251585" y="3254286"/>
            <a:ext cx="3866515" cy="63563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630"/>
              </a:spcBef>
              <a:buChar char="•"/>
              <a:tabLst>
                <a:tab pos="297815" algn="l"/>
              </a:tabLst>
            </a:pPr>
            <a:r>
              <a:rPr lang="en-GB" sz="1550" dirty="0">
                <a:solidFill>
                  <a:srgbClr val="002F87"/>
                </a:solidFill>
                <a:latin typeface="Arial"/>
                <a:cs typeface="Arial"/>
              </a:rPr>
              <a:t>High</a:t>
            </a:r>
            <a:r>
              <a:rPr lang="en-GB" sz="1550" spc="12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lang="en-GB" sz="1550" dirty="0">
                <a:solidFill>
                  <a:srgbClr val="002F87"/>
                </a:solidFill>
                <a:latin typeface="Arial"/>
                <a:cs typeface="Arial"/>
              </a:rPr>
              <a:t>field/low</a:t>
            </a:r>
            <a:r>
              <a:rPr lang="en-GB" sz="1550" spc="18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lang="en-GB" sz="1550" dirty="0">
                <a:solidFill>
                  <a:srgbClr val="002F87"/>
                </a:solidFill>
                <a:latin typeface="Arial"/>
                <a:cs typeface="Arial"/>
              </a:rPr>
              <a:t>frequency</a:t>
            </a:r>
            <a:r>
              <a:rPr lang="en-GB" sz="1550" spc="5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lang="en-GB" sz="1550" dirty="0">
                <a:solidFill>
                  <a:srgbClr val="002F87"/>
                </a:solidFill>
                <a:latin typeface="Arial"/>
                <a:cs typeface="Arial"/>
              </a:rPr>
              <a:t>tests</a:t>
            </a:r>
            <a:r>
              <a:rPr lang="en-GB" sz="1550" spc="6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lang="en-GB" sz="1550" dirty="0">
                <a:solidFill>
                  <a:srgbClr val="002F87"/>
                </a:solidFill>
                <a:latin typeface="Arial"/>
                <a:cs typeface="Arial"/>
              </a:rPr>
              <a:t>with</a:t>
            </a:r>
            <a:r>
              <a:rPr lang="en-GB" sz="1550" spc="1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lang="en-GB" sz="1550" spc="-25" dirty="0">
                <a:solidFill>
                  <a:srgbClr val="002F87"/>
                </a:solidFill>
                <a:latin typeface="Arial"/>
                <a:cs typeface="Arial"/>
              </a:rPr>
              <a:t>QPR</a:t>
            </a:r>
            <a:endParaRPr lang="en-GB" sz="1550" dirty="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545"/>
              </a:spcBef>
              <a:buChar char="•"/>
              <a:tabLst>
                <a:tab pos="297815" algn="l"/>
              </a:tabLst>
            </a:pP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Cavity</a:t>
            </a:r>
            <a:r>
              <a:rPr sz="1550" spc="9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002F87"/>
                </a:solidFill>
                <a:latin typeface="Arial"/>
                <a:cs typeface="Arial"/>
              </a:rPr>
              <a:t>tests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B7327D2-E4FC-A671-1135-3289D00A4811}"/>
              </a:ext>
            </a:extLst>
          </p:cNvPr>
          <p:cNvSpPr txBox="1"/>
          <p:nvPr/>
        </p:nvSpPr>
        <p:spPr>
          <a:xfrm>
            <a:off x="755967" y="3853696"/>
            <a:ext cx="4324350" cy="183896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715"/>
              </a:spcBef>
            </a:pP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Upgrades</a:t>
            </a:r>
            <a:r>
              <a:rPr sz="1550" b="1" spc="11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to</a:t>
            </a:r>
            <a:r>
              <a:rPr sz="1550" b="1" spc="10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1E5DF8"/>
                </a:solidFill>
                <a:latin typeface="Arial"/>
                <a:cs typeface="Arial"/>
              </a:rPr>
              <a:t>increase</a:t>
            </a:r>
            <a:r>
              <a:rPr sz="1550" b="1" spc="14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50" b="1" i="1" dirty="0">
                <a:solidFill>
                  <a:srgbClr val="1E5DF8"/>
                </a:solidFill>
                <a:latin typeface="Arial"/>
                <a:cs typeface="Arial"/>
              </a:rPr>
              <a:t>B</a:t>
            </a:r>
            <a:r>
              <a:rPr sz="1575" b="1" baseline="-15873" dirty="0">
                <a:solidFill>
                  <a:srgbClr val="1E5DF8"/>
                </a:solidFill>
                <a:latin typeface="Arial"/>
                <a:cs typeface="Arial"/>
              </a:rPr>
              <a:t>s,</a:t>
            </a:r>
            <a:r>
              <a:rPr sz="1575" b="1" spc="89" baseline="-15873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575" b="1" spc="-37" baseline="-15873" dirty="0">
                <a:solidFill>
                  <a:srgbClr val="1E5DF8"/>
                </a:solidFill>
                <a:latin typeface="Arial"/>
                <a:cs typeface="Arial"/>
              </a:rPr>
              <a:t>pk</a:t>
            </a:r>
            <a:r>
              <a:rPr sz="1550" b="1" spc="-25" dirty="0">
                <a:solidFill>
                  <a:srgbClr val="1E5DF8"/>
                </a:solidFill>
                <a:latin typeface="Arial"/>
                <a:cs typeface="Arial"/>
              </a:rPr>
              <a:t>:</a:t>
            </a:r>
            <a:endParaRPr sz="1550">
              <a:latin typeface="Arial"/>
              <a:cs typeface="Arial"/>
            </a:endParaRPr>
          </a:p>
          <a:p>
            <a:pPr marL="793750" indent="-285750">
              <a:lnSpc>
                <a:spcPct val="100000"/>
              </a:lnSpc>
              <a:spcBef>
                <a:spcPts val="620"/>
              </a:spcBef>
              <a:buChar char="•"/>
              <a:tabLst>
                <a:tab pos="793750" algn="l"/>
              </a:tabLst>
            </a:pP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Hall</a:t>
            </a:r>
            <a:r>
              <a:rPr sz="1550" spc="1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sensors</a:t>
            </a:r>
            <a:r>
              <a:rPr sz="1550" spc="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for</a:t>
            </a:r>
            <a:r>
              <a:rPr sz="1550" spc="11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residual</a:t>
            </a:r>
            <a:r>
              <a:rPr sz="1550" spc="13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002F87"/>
                </a:solidFill>
                <a:latin typeface="Arial"/>
                <a:cs typeface="Arial"/>
              </a:rPr>
              <a:t>magnetisation</a:t>
            </a:r>
            <a:endParaRPr sz="1550">
              <a:latin typeface="Arial"/>
              <a:cs typeface="Arial"/>
            </a:endParaRPr>
          </a:p>
          <a:p>
            <a:pPr marL="793750">
              <a:lnSpc>
                <a:spcPct val="100000"/>
              </a:lnSpc>
              <a:spcBef>
                <a:spcPts val="245"/>
              </a:spcBef>
            </a:pPr>
            <a:r>
              <a:rPr sz="1550" spc="-10" dirty="0">
                <a:solidFill>
                  <a:srgbClr val="002F87"/>
                </a:solidFill>
                <a:latin typeface="Arial"/>
                <a:cs typeface="Arial"/>
              </a:rPr>
              <a:t>studies</a:t>
            </a:r>
            <a:endParaRPr sz="1550">
              <a:latin typeface="Arial"/>
              <a:cs typeface="Arial"/>
            </a:endParaRPr>
          </a:p>
          <a:p>
            <a:pPr marL="793750" indent="-285750">
              <a:lnSpc>
                <a:spcPct val="100000"/>
              </a:lnSpc>
              <a:spcBef>
                <a:spcPts val="540"/>
              </a:spcBef>
              <a:buChar char="•"/>
              <a:tabLst>
                <a:tab pos="793750" algn="l"/>
              </a:tabLst>
            </a:pP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Magnetic</a:t>
            </a:r>
            <a:r>
              <a:rPr sz="1550" spc="204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002F87"/>
                </a:solidFill>
                <a:latin typeface="Arial"/>
                <a:cs typeface="Arial"/>
              </a:rPr>
              <a:t>shields</a:t>
            </a:r>
            <a:endParaRPr sz="1550">
              <a:latin typeface="Arial"/>
              <a:cs typeface="Arial"/>
            </a:endParaRPr>
          </a:p>
          <a:p>
            <a:pPr marL="793750" indent="-285750">
              <a:lnSpc>
                <a:spcPct val="100000"/>
              </a:lnSpc>
              <a:spcBef>
                <a:spcPts val="545"/>
              </a:spcBef>
              <a:buChar char="•"/>
              <a:tabLst>
                <a:tab pos="793750" algn="l"/>
              </a:tabLst>
            </a:pP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TF</a:t>
            </a:r>
            <a:r>
              <a:rPr sz="1550" spc="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coated</a:t>
            </a:r>
            <a:r>
              <a:rPr sz="1550" spc="8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Cu</a:t>
            </a:r>
            <a:r>
              <a:rPr sz="1550" spc="8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002F87"/>
                </a:solidFill>
                <a:latin typeface="Arial"/>
                <a:cs typeface="Arial"/>
              </a:rPr>
              <a:t>cavities</a:t>
            </a:r>
            <a:endParaRPr sz="1550">
              <a:latin typeface="Arial"/>
              <a:cs typeface="Arial"/>
            </a:endParaRPr>
          </a:p>
          <a:p>
            <a:pPr marL="793750" indent="-285750">
              <a:lnSpc>
                <a:spcPct val="100000"/>
              </a:lnSpc>
              <a:spcBef>
                <a:spcPts val="545"/>
              </a:spcBef>
              <a:buChar char="•"/>
              <a:tabLst>
                <a:tab pos="793750" algn="l"/>
              </a:tabLst>
            </a:pPr>
            <a:r>
              <a:rPr sz="1550" dirty="0">
                <a:solidFill>
                  <a:srgbClr val="002F87"/>
                </a:solidFill>
                <a:latin typeface="Arial"/>
                <a:cs typeface="Arial"/>
              </a:rPr>
              <a:t>CI</a:t>
            </a:r>
            <a:r>
              <a:rPr sz="1550" spc="30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002F87"/>
                </a:solidFill>
                <a:latin typeface="Arial"/>
                <a:cs typeface="Arial"/>
              </a:rPr>
              <a:t>bunker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09AA178-F03B-8DAB-8E13-A5AFC2023586}"/>
              </a:ext>
            </a:extLst>
          </p:cNvPr>
          <p:cNvSpPr txBox="1"/>
          <p:nvPr/>
        </p:nvSpPr>
        <p:spPr>
          <a:xfrm>
            <a:off x="6810375" y="304800"/>
            <a:ext cx="1314450" cy="714375"/>
          </a:xfrm>
          <a:prstGeom prst="rect">
            <a:avLst/>
          </a:prstGeom>
          <a:solidFill>
            <a:srgbClr val="FFD192"/>
          </a:solidFill>
        </p:spPr>
        <p:txBody>
          <a:bodyPr vert="horz" wrap="square" lIns="0" tIns="34290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270"/>
              </a:spcBef>
            </a:pPr>
            <a:r>
              <a:rPr sz="2000" b="1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000" b="1" spc="-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D2C60"/>
                </a:solidFill>
                <a:latin typeface="Calibri"/>
                <a:cs typeface="Calibri"/>
              </a:rPr>
              <a:t>tests</a:t>
            </a:r>
            <a:r>
              <a:rPr sz="2000" b="1" spc="-25" dirty="0">
                <a:solidFill>
                  <a:srgbClr val="2D2C60"/>
                </a:solidFill>
                <a:latin typeface="Calibri"/>
                <a:cs typeface="Calibri"/>
              </a:rPr>
              <a:t> per</a:t>
            </a:r>
            <a:endParaRPr sz="2000">
              <a:latin typeface="Calibri"/>
              <a:cs typeface="Calibri"/>
            </a:endParaRPr>
          </a:p>
          <a:p>
            <a:pPr marL="6350" algn="ctr">
              <a:lnSpc>
                <a:spcPct val="100000"/>
              </a:lnSpc>
            </a:pPr>
            <a:r>
              <a:rPr sz="2000" b="1" spc="-10" dirty="0">
                <a:solidFill>
                  <a:srgbClr val="2D2C60"/>
                </a:solidFill>
                <a:latin typeface="Calibri"/>
                <a:cs typeface="Calibri"/>
              </a:rPr>
              <a:t>week!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9" name="object 9">
            <a:extLst>
              <a:ext uri="{FF2B5EF4-FFF2-40B4-BE49-F238E27FC236}">
                <a16:creationId xmlns:a16="http://schemas.microsoft.com/office/drawing/2014/main" id="{8D469CB7-F7DE-7D4F-D5AB-33F0BFD18D7C}"/>
              </a:ext>
            </a:extLst>
          </p:cNvPr>
          <p:cNvGrpSpPr/>
          <p:nvPr/>
        </p:nvGrpSpPr>
        <p:grpSpPr>
          <a:xfrm>
            <a:off x="9077325" y="533400"/>
            <a:ext cx="2933700" cy="2238375"/>
            <a:chOff x="9077325" y="533400"/>
            <a:chExt cx="2933700" cy="2238375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0FD3C027-750C-71EF-00BE-3EBD6DA94547}"/>
                </a:ext>
              </a:extLst>
            </p:cNvPr>
            <p:cNvSpPr/>
            <p:nvPr/>
          </p:nvSpPr>
          <p:spPr>
            <a:xfrm>
              <a:off x="9086850" y="542925"/>
              <a:ext cx="2914650" cy="2219325"/>
            </a:xfrm>
            <a:custGeom>
              <a:avLst/>
              <a:gdLst/>
              <a:ahLst/>
              <a:cxnLst/>
              <a:rect l="l" t="t" r="r" b="b"/>
              <a:pathLst>
                <a:path w="2914650" h="2219325">
                  <a:moveTo>
                    <a:pt x="0" y="2219325"/>
                  </a:moveTo>
                  <a:lnTo>
                    <a:pt x="2914650" y="2219325"/>
                  </a:lnTo>
                  <a:lnTo>
                    <a:pt x="2914650" y="0"/>
                  </a:lnTo>
                  <a:lnTo>
                    <a:pt x="0" y="0"/>
                  </a:lnTo>
                  <a:lnTo>
                    <a:pt x="0" y="2219325"/>
                  </a:lnTo>
                  <a:close/>
                </a:path>
                <a:path w="2914650" h="2219325">
                  <a:moveTo>
                    <a:pt x="0" y="2219325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808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98437EF4-E8F7-0854-1ECC-267AA0D52F5D}"/>
                </a:ext>
              </a:extLst>
            </p:cNvPr>
            <p:cNvSpPr/>
            <p:nvPr/>
          </p:nvSpPr>
          <p:spPr>
            <a:xfrm>
              <a:off x="9105900" y="533400"/>
              <a:ext cx="0" cy="2238375"/>
            </a:xfrm>
            <a:custGeom>
              <a:avLst/>
              <a:gdLst/>
              <a:ahLst/>
              <a:cxnLst/>
              <a:rect l="l" t="t" r="r" b="b"/>
              <a:pathLst>
                <a:path h="2238375">
                  <a:moveTo>
                    <a:pt x="0" y="0"/>
                  </a:moveTo>
                  <a:lnTo>
                    <a:pt x="0" y="2238375"/>
                  </a:lnTo>
                </a:path>
              </a:pathLst>
            </a:custGeom>
            <a:ln w="38100">
              <a:solidFill>
                <a:srgbClr val="08080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86B7314-6449-ABCA-11A8-F9690E3B8CC1}"/>
                </a:ext>
              </a:extLst>
            </p:cNvPr>
            <p:cNvSpPr/>
            <p:nvPr/>
          </p:nvSpPr>
          <p:spPr>
            <a:xfrm>
              <a:off x="9086850" y="542925"/>
              <a:ext cx="2914650" cy="2219325"/>
            </a:xfrm>
            <a:custGeom>
              <a:avLst/>
              <a:gdLst/>
              <a:ahLst/>
              <a:cxnLst/>
              <a:rect l="l" t="t" r="r" b="b"/>
              <a:pathLst>
                <a:path w="2914650" h="2219325">
                  <a:moveTo>
                    <a:pt x="0" y="2219325"/>
                  </a:moveTo>
                  <a:lnTo>
                    <a:pt x="47625" y="2219325"/>
                  </a:lnTo>
                </a:path>
                <a:path w="2914650" h="2219325">
                  <a:moveTo>
                    <a:pt x="0" y="1990725"/>
                  </a:moveTo>
                  <a:lnTo>
                    <a:pt x="47625" y="1990725"/>
                  </a:lnTo>
                </a:path>
                <a:path w="2914650" h="2219325">
                  <a:moveTo>
                    <a:pt x="0" y="1771650"/>
                  </a:moveTo>
                  <a:lnTo>
                    <a:pt x="47625" y="1771650"/>
                  </a:lnTo>
                </a:path>
                <a:path w="2914650" h="2219325">
                  <a:moveTo>
                    <a:pt x="0" y="1552575"/>
                  </a:moveTo>
                  <a:lnTo>
                    <a:pt x="47625" y="1552575"/>
                  </a:lnTo>
                </a:path>
                <a:path w="2914650" h="2219325">
                  <a:moveTo>
                    <a:pt x="0" y="1333500"/>
                  </a:moveTo>
                  <a:lnTo>
                    <a:pt x="47625" y="1333500"/>
                  </a:lnTo>
                </a:path>
                <a:path w="2914650" h="2219325">
                  <a:moveTo>
                    <a:pt x="0" y="1114425"/>
                  </a:moveTo>
                  <a:lnTo>
                    <a:pt x="47625" y="1114425"/>
                  </a:lnTo>
                </a:path>
                <a:path w="2914650" h="2219325">
                  <a:moveTo>
                    <a:pt x="0" y="885825"/>
                  </a:moveTo>
                  <a:lnTo>
                    <a:pt x="47625" y="885825"/>
                  </a:lnTo>
                </a:path>
                <a:path w="2914650" h="2219325">
                  <a:moveTo>
                    <a:pt x="0" y="666750"/>
                  </a:moveTo>
                  <a:lnTo>
                    <a:pt x="47625" y="666750"/>
                  </a:lnTo>
                </a:path>
                <a:path w="2914650" h="2219325">
                  <a:moveTo>
                    <a:pt x="0" y="447675"/>
                  </a:moveTo>
                  <a:lnTo>
                    <a:pt x="47625" y="447675"/>
                  </a:lnTo>
                </a:path>
                <a:path w="2914650" h="2219325">
                  <a:moveTo>
                    <a:pt x="0" y="228600"/>
                  </a:moveTo>
                  <a:lnTo>
                    <a:pt x="47625" y="228600"/>
                  </a:lnTo>
                </a:path>
                <a:path w="2914650" h="2219325">
                  <a:moveTo>
                    <a:pt x="0" y="0"/>
                  </a:moveTo>
                  <a:lnTo>
                    <a:pt x="47625" y="0"/>
                  </a:lnTo>
                </a:path>
                <a:path w="2914650" h="2219325">
                  <a:moveTo>
                    <a:pt x="0" y="2219325"/>
                  </a:moveTo>
                  <a:lnTo>
                    <a:pt x="2914650" y="2219325"/>
                  </a:lnTo>
                </a:path>
                <a:path w="2914650" h="2219325">
                  <a:moveTo>
                    <a:pt x="0" y="2181225"/>
                  </a:moveTo>
                  <a:lnTo>
                    <a:pt x="0" y="2219325"/>
                  </a:lnTo>
                </a:path>
                <a:path w="2914650" h="2219325">
                  <a:moveTo>
                    <a:pt x="85725" y="2181225"/>
                  </a:moveTo>
                  <a:lnTo>
                    <a:pt x="85725" y="2219325"/>
                  </a:lnTo>
                </a:path>
                <a:path w="2914650" h="2219325">
                  <a:moveTo>
                    <a:pt x="161925" y="2181225"/>
                  </a:moveTo>
                  <a:lnTo>
                    <a:pt x="161925" y="2219325"/>
                  </a:lnTo>
                </a:path>
                <a:path w="2914650" h="2219325">
                  <a:moveTo>
                    <a:pt x="247650" y="2181225"/>
                  </a:moveTo>
                  <a:lnTo>
                    <a:pt x="247650" y="2219325"/>
                  </a:lnTo>
                </a:path>
                <a:path w="2914650" h="2219325">
                  <a:moveTo>
                    <a:pt x="333375" y="2181225"/>
                  </a:moveTo>
                  <a:lnTo>
                    <a:pt x="333375" y="2219325"/>
                  </a:lnTo>
                </a:path>
                <a:path w="2914650" h="2219325">
                  <a:moveTo>
                    <a:pt x="419100" y="2181225"/>
                  </a:moveTo>
                  <a:lnTo>
                    <a:pt x="419100" y="2219325"/>
                  </a:lnTo>
                </a:path>
                <a:path w="2914650" h="2219325">
                  <a:moveTo>
                    <a:pt x="495300" y="2181225"/>
                  </a:moveTo>
                  <a:lnTo>
                    <a:pt x="495300" y="2219325"/>
                  </a:lnTo>
                </a:path>
                <a:path w="2914650" h="2219325">
                  <a:moveTo>
                    <a:pt x="581025" y="2181225"/>
                  </a:moveTo>
                  <a:lnTo>
                    <a:pt x="581025" y="2219325"/>
                  </a:lnTo>
                </a:path>
                <a:path w="2914650" h="2219325">
                  <a:moveTo>
                    <a:pt x="666750" y="2181225"/>
                  </a:moveTo>
                  <a:lnTo>
                    <a:pt x="666750" y="2219325"/>
                  </a:lnTo>
                </a:path>
                <a:path w="2914650" h="2219325">
                  <a:moveTo>
                    <a:pt x="752475" y="2181225"/>
                  </a:moveTo>
                  <a:lnTo>
                    <a:pt x="752475" y="2219325"/>
                  </a:lnTo>
                </a:path>
                <a:path w="2914650" h="2219325">
                  <a:moveTo>
                    <a:pt x="828675" y="2181225"/>
                  </a:moveTo>
                  <a:lnTo>
                    <a:pt x="828675" y="2219325"/>
                  </a:lnTo>
                </a:path>
                <a:path w="2914650" h="2219325">
                  <a:moveTo>
                    <a:pt x="914400" y="2181225"/>
                  </a:moveTo>
                  <a:lnTo>
                    <a:pt x="914400" y="2219325"/>
                  </a:lnTo>
                </a:path>
                <a:path w="2914650" h="2219325">
                  <a:moveTo>
                    <a:pt x="1000125" y="2181225"/>
                  </a:moveTo>
                  <a:lnTo>
                    <a:pt x="1000125" y="2219325"/>
                  </a:lnTo>
                </a:path>
                <a:path w="2914650" h="2219325">
                  <a:moveTo>
                    <a:pt x="1076325" y="2181225"/>
                  </a:moveTo>
                  <a:lnTo>
                    <a:pt x="1076325" y="2219325"/>
                  </a:lnTo>
                </a:path>
                <a:path w="2914650" h="2219325">
                  <a:moveTo>
                    <a:pt x="1162050" y="2181225"/>
                  </a:moveTo>
                  <a:lnTo>
                    <a:pt x="1162050" y="2219325"/>
                  </a:lnTo>
                </a:path>
                <a:path w="2914650" h="2219325">
                  <a:moveTo>
                    <a:pt x="1247775" y="2181225"/>
                  </a:moveTo>
                  <a:lnTo>
                    <a:pt x="1247775" y="2219325"/>
                  </a:lnTo>
                </a:path>
                <a:path w="2914650" h="2219325">
                  <a:moveTo>
                    <a:pt x="1333500" y="2181225"/>
                  </a:moveTo>
                  <a:lnTo>
                    <a:pt x="1333500" y="2219325"/>
                  </a:lnTo>
                </a:path>
                <a:path w="2914650" h="2219325">
                  <a:moveTo>
                    <a:pt x="1409700" y="2181225"/>
                  </a:moveTo>
                  <a:lnTo>
                    <a:pt x="1409700" y="2219325"/>
                  </a:lnTo>
                </a:path>
                <a:path w="2914650" h="2219325">
                  <a:moveTo>
                    <a:pt x="1495425" y="2181225"/>
                  </a:moveTo>
                  <a:lnTo>
                    <a:pt x="1495425" y="2219325"/>
                  </a:lnTo>
                </a:path>
                <a:path w="2914650" h="2219325">
                  <a:moveTo>
                    <a:pt x="1581150" y="2181225"/>
                  </a:moveTo>
                  <a:lnTo>
                    <a:pt x="1581150" y="2219325"/>
                  </a:lnTo>
                </a:path>
                <a:path w="2914650" h="2219325">
                  <a:moveTo>
                    <a:pt x="1666875" y="2181225"/>
                  </a:moveTo>
                  <a:lnTo>
                    <a:pt x="1666875" y="2219325"/>
                  </a:lnTo>
                </a:path>
                <a:path w="2914650" h="2219325">
                  <a:moveTo>
                    <a:pt x="1743075" y="2181225"/>
                  </a:moveTo>
                  <a:lnTo>
                    <a:pt x="1743075" y="2219325"/>
                  </a:lnTo>
                </a:path>
                <a:path w="2914650" h="2219325">
                  <a:moveTo>
                    <a:pt x="1828800" y="2181225"/>
                  </a:moveTo>
                  <a:lnTo>
                    <a:pt x="1828800" y="2219325"/>
                  </a:lnTo>
                </a:path>
                <a:path w="2914650" h="2219325">
                  <a:moveTo>
                    <a:pt x="1914525" y="2181225"/>
                  </a:moveTo>
                  <a:lnTo>
                    <a:pt x="1914525" y="2219325"/>
                  </a:lnTo>
                </a:path>
                <a:path w="2914650" h="2219325">
                  <a:moveTo>
                    <a:pt x="2000250" y="2181225"/>
                  </a:moveTo>
                  <a:lnTo>
                    <a:pt x="2000250" y="2219325"/>
                  </a:lnTo>
                </a:path>
                <a:path w="2914650" h="2219325">
                  <a:moveTo>
                    <a:pt x="2076450" y="2181225"/>
                  </a:moveTo>
                  <a:lnTo>
                    <a:pt x="2076450" y="2219325"/>
                  </a:lnTo>
                </a:path>
                <a:path w="2914650" h="2219325">
                  <a:moveTo>
                    <a:pt x="2162175" y="2181225"/>
                  </a:moveTo>
                  <a:lnTo>
                    <a:pt x="2162175" y="2219325"/>
                  </a:lnTo>
                </a:path>
                <a:path w="2914650" h="2219325">
                  <a:moveTo>
                    <a:pt x="2247900" y="2181225"/>
                  </a:moveTo>
                  <a:lnTo>
                    <a:pt x="2247900" y="2219325"/>
                  </a:lnTo>
                </a:path>
                <a:path w="2914650" h="2219325">
                  <a:moveTo>
                    <a:pt x="2333625" y="2181225"/>
                  </a:moveTo>
                  <a:lnTo>
                    <a:pt x="2333625" y="2219325"/>
                  </a:lnTo>
                </a:path>
                <a:path w="2914650" h="2219325">
                  <a:moveTo>
                    <a:pt x="2409825" y="2181225"/>
                  </a:moveTo>
                  <a:lnTo>
                    <a:pt x="2409825" y="2219325"/>
                  </a:lnTo>
                </a:path>
                <a:path w="2914650" h="2219325">
                  <a:moveTo>
                    <a:pt x="2495550" y="2181225"/>
                  </a:moveTo>
                  <a:lnTo>
                    <a:pt x="2495550" y="2219325"/>
                  </a:lnTo>
                </a:path>
                <a:path w="2914650" h="2219325">
                  <a:moveTo>
                    <a:pt x="2581275" y="2181225"/>
                  </a:moveTo>
                  <a:lnTo>
                    <a:pt x="2581275" y="2219325"/>
                  </a:lnTo>
                </a:path>
                <a:path w="2914650" h="2219325">
                  <a:moveTo>
                    <a:pt x="2657475" y="2181225"/>
                  </a:moveTo>
                  <a:lnTo>
                    <a:pt x="2657475" y="2219325"/>
                  </a:lnTo>
                </a:path>
                <a:path w="2914650" h="2219325">
                  <a:moveTo>
                    <a:pt x="2743200" y="2181225"/>
                  </a:moveTo>
                  <a:lnTo>
                    <a:pt x="2743200" y="2219325"/>
                  </a:lnTo>
                </a:path>
                <a:path w="2914650" h="2219325">
                  <a:moveTo>
                    <a:pt x="2828925" y="2181225"/>
                  </a:moveTo>
                  <a:lnTo>
                    <a:pt x="2828925" y="2219325"/>
                  </a:lnTo>
                </a:path>
                <a:path w="2914650" h="2219325">
                  <a:moveTo>
                    <a:pt x="2914650" y="2181225"/>
                  </a:moveTo>
                  <a:lnTo>
                    <a:pt x="2914650" y="2219325"/>
                  </a:lnTo>
                </a:path>
                <a:path w="2914650" h="2219325">
                  <a:moveTo>
                    <a:pt x="0" y="2171700"/>
                  </a:moveTo>
                  <a:lnTo>
                    <a:pt x="0" y="2219325"/>
                  </a:lnTo>
                </a:path>
                <a:path w="2914650" h="2219325">
                  <a:moveTo>
                    <a:pt x="419100" y="2171700"/>
                  </a:moveTo>
                  <a:lnTo>
                    <a:pt x="419100" y="2219325"/>
                  </a:lnTo>
                </a:path>
                <a:path w="2914650" h="2219325">
                  <a:moveTo>
                    <a:pt x="828675" y="2171700"/>
                  </a:moveTo>
                  <a:lnTo>
                    <a:pt x="828675" y="2219325"/>
                  </a:lnTo>
                </a:path>
                <a:path w="2914650" h="2219325">
                  <a:moveTo>
                    <a:pt x="1247775" y="2171700"/>
                  </a:moveTo>
                  <a:lnTo>
                    <a:pt x="1247775" y="2219325"/>
                  </a:lnTo>
                </a:path>
                <a:path w="2914650" h="2219325">
                  <a:moveTo>
                    <a:pt x="1666875" y="2171700"/>
                  </a:moveTo>
                  <a:lnTo>
                    <a:pt x="1666875" y="2219325"/>
                  </a:lnTo>
                </a:path>
                <a:path w="2914650" h="2219325">
                  <a:moveTo>
                    <a:pt x="2076450" y="2171700"/>
                  </a:moveTo>
                  <a:lnTo>
                    <a:pt x="2076450" y="2219325"/>
                  </a:lnTo>
                </a:path>
                <a:path w="2914650" h="2219325">
                  <a:moveTo>
                    <a:pt x="2495550" y="2171700"/>
                  </a:moveTo>
                  <a:lnTo>
                    <a:pt x="2495550" y="2219325"/>
                  </a:lnTo>
                </a:path>
                <a:path w="2914650" h="2219325">
                  <a:moveTo>
                    <a:pt x="2914650" y="2171700"/>
                  </a:moveTo>
                  <a:lnTo>
                    <a:pt x="2914650" y="2219325"/>
                  </a:lnTo>
                </a:path>
              </a:pathLst>
            </a:custGeom>
            <a:ln w="19050">
              <a:solidFill>
                <a:srgbClr val="0808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9226AC3D-0653-1D92-D00A-616DE4E8CDD4}"/>
                </a:ext>
              </a:extLst>
            </p:cNvPr>
            <p:cNvSpPr/>
            <p:nvPr/>
          </p:nvSpPr>
          <p:spPr>
            <a:xfrm>
              <a:off x="9148826" y="614426"/>
              <a:ext cx="1876425" cy="1724025"/>
            </a:xfrm>
            <a:custGeom>
              <a:avLst/>
              <a:gdLst/>
              <a:ahLst/>
              <a:cxnLst/>
              <a:rect l="l" t="t" r="r" b="b"/>
              <a:pathLst>
                <a:path w="1876425" h="1724025">
                  <a:moveTo>
                    <a:pt x="28575" y="923925"/>
                  </a:moveTo>
                  <a:lnTo>
                    <a:pt x="28575" y="1076325"/>
                  </a:lnTo>
                </a:path>
                <a:path w="1876425" h="1724025">
                  <a:moveTo>
                    <a:pt x="28575" y="923925"/>
                  </a:moveTo>
                  <a:lnTo>
                    <a:pt x="28575" y="771525"/>
                  </a:lnTo>
                </a:path>
                <a:path w="1876425" h="1724025">
                  <a:moveTo>
                    <a:pt x="0" y="1076325"/>
                  </a:moveTo>
                  <a:lnTo>
                    <a:pt x="57150" y="1076325"/>
                  </a:lnTo>
                </a:path>
                <a:path w="1876425" h="1724025">
                  <a:moveTo>
                    <a:pt x="0" y="771525"/>
                  </a:moveTo>
                  <a:lnTo>
                    <a:pt x="57150" y="771525"/>
                  </a:lnTo>
                </a:path>
                <a:path w="1876425" h="1724025">
                  <a:moveTo>
                    <a:pt x="933450" y="219075"/>
                  </a:moveTo>
                  <a:lnTo>
                    <a:pt x="933450" y="428625"/>
                  </a:lnTo>
                </a:path>
                <a:path w="1876425" h="1724025">
                  <a:moveTo>
                    <a:pt x="933450" y="219075"/>
                  </a:moveTo>
                  <a:lnTo>
                    <a:pt x="933450" y="0"/>
                  </a:lnTo>
                </a:path>
                <a:path w="1876425" h="1724025">
                  <a:moveTo>
                    <a:pt x="904875" y="428625"/>
                  </a:moveTo>
                  <a:lnTo>
                    <a:pt x="962025" y="428625"/>
                  </a:lnTo>
                </a:path>
                <a:path w="1876425" h="1724025">
                  <a:moveTo>
                    <a:pt x="904875" y="0"/>
                  </a:moveTo>
                  <a:lnTo>
                    <a:pt x="962025" y="0"/>
                  </a:lnTo>
                </a:path>
                <a:path w="1876425" h="1724025">
                  <a:moveTo>
                    <a:pt x="1352550" y="1447800"/>
                  </a:moveTo>
                  <a:lnTo>
                    <a:pt x="1352550" y="1524000"/>
                  </a:lnTo>
                </a:path>
                <a:path w="1876425" h="1724025">
                  <a:moveTo>
                    <a:pt x="1352550" y="1447800"/>
                  </a:moveTo>
                  <a:lnTo>
                    <a:pt x="1352550" y="1371600"/>
                  </a:lnTo>
                </a:path>
                <a:path w="1876425" h="1724025">
                  <a:moveTo>
                    <a:pt x="1323975" y="1524000"/>
                  </a:moveTo>
                  <a:lnTo>
                    <a:pt x="1381125" y="1524000"/>
                  </a:lnTo>
                </a:path>
                <a:path w="1876425" h="1724025">
                  <a:moveTo>
                    <a:pt x="1323975" y="1371600"/>
                  </a:moveTo>
                  <a:lnTo>
                    <a:pt x="1381125" y="1371600"/>
                  </a:lnTo>
                </a:path>
                <a:path w="1876425" h="1724025">
                  <a:moveTo>
                    <a:pt x="1876425" y="1676400"/>
                  </a:moveTo>
                  <a:lnTo>
                    <a:pt x="1876425" y="1724025"/>
                  </a:lnTo>
                </a:path>
                <a:path w="1876425" h="1724025">
                  <a:moveTo>
                    <a:pt x="1876425" y="1676400"/>
                  </a:moveTo>
                  <a:lnTo>
                    <a:pt x="1876425" y="1628775"/>
                  </a:lnTo>
                </a:path>
              </a:pathLst>
            </a:custGeom>
            <a:ln w="127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42160BD-754C-82F0-463F-9FBBBC43578E}"/>
                </a:ext>
              </a:extLst>
            </p:cNvPr>
            <p:cNvSpPr/>
            <p:nvPr/>
          </p:nvSpPr>
          <p:spPr>
            <a:xfrm>
              <a:off x="10996676" y="2332101"/>
              <a:ext cx="57150" cy="12700"/>
            </a:xfrm>
            <a:custGeom>
              <a:avLst/>
              <a:gdLst/>
              <a:ahLst/>
              <a:cxnLst/>
              <a:rect l="l" t="t" r="r" b="b"/>
              <a:pathLst>
                <a:path w="57150" h="12700">
                  <a:moveTo>
                    <a:pt x="0" y="12700"/>
                  </a:moveTo>
                  <a:lnTo>
                    <a:pt x="57150" y="12700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03EFB995-D523-C840-7ACC-50F12B7CBB7C}"/>
                </a:ext>
              </a:extLst>
            </p:cNvPr>
            <p:cNvSpPr/>
            <p:nvPr/>
          </p:nvSpPr>
          <p:spPr>
            <a:xfrm>
              <a:off x="10996676" y="1690750"/>
              <a:ext cx="676275" cy="828675"/>
            </a:xfrm>
            <a:custGeom>
              <a:avLst/>
              <a:gdLst/>
              <a:ahLst/>
              <a:cxnLst/>
              <a:rect l="l" t="t" r="r" b="b"/>
              <a:pathLst>
                <a:path w="676275" h="828675">
                  <a:moveTo>
                    <a:pt x="0" y="552450"/>
                  </a:moveTo>
                  <a:lnTo>
                    <a:pt x="57150" y="552450"/>
                  </a:lnTo>
                </a:path>
                <a:path w="676275" h="828675">
                  <a:moveTo>
                    <a:pt x="400050" y="781050"/>
                  </a:moveTo>
                  <a:lnTo>
                    <a:pt x="400050" y="828675"/>
                  </a:lnTo>
                </a:path>
                <a:path w="676275" h="828675">
                  <a:moveTo>
                    <a:pt x="400050" y="781050"/>
                  </a:moveTo>
                  <a:lnTo>
                    <a:pt x="400050" y="733425"/>
                  </a:lnTo>
                </a:path>
                <a:path w="676275" h="828675">
                  <a:moveTo>
                    <a:pt x="371475" y="828675"/>
                  </a:moveTo>
                  <a:lnTo>
                    <a:pt x="428625" y="828675"/>
                  </a:lnTo>
                </a:path>
                <a:path w="676275" h="828675">
                  <a:moveTo>
                    <a:pt x="371475" y="733425"/>
                  </a:moveTo>
                  <a:lnTo>
                    <a:pt x="428625" y="733425"/>
                  </a:lnTo>
                </a:path>
                <a:path w="676275" h="828675">
                  <a:moveTo>
                    <a:pt x="647700" y="142875"/>
                  </a:moveTo>
                  <a:lnTo>
                    <a:pt x="647700" y="285750"/>
                  </a:lnTo>
                </a:path>
                <a:path w="676275" h="828675">
                  <a:moveTo>
                    <a:pt x="647700" y="142875"/>
                  </a:moveTo>
                  <a:lnTo>
                    <a:pt x="647700" y="0"/>
                  </a:lnTo>
                </a:path>
                <a:path w="676275" h="828675">
                  <a:moveTo>
                    <a:pt x="619125" y="285750"/>
                  </a:moveTo>
                  <a:lnTo>
                    <a:pt x="676275" y="285750"/>
                  </a:lnTo>
                </a:path>
                <a:path w="676275" h="828675">
                  <a:moveTo>
                    <a:pt x="619125" y="0"/>
                  </a:moveTo>
                  <a:lnTo>
                    <a:pt x="676275" y="0"/>
                  </a:lnTo>
                </a:path>
              </a:pathLst>
            </a:custGeom>
            <a:ln w="127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ADA0393-0973-53E9-783B-1A3F3A59423B}"/>
                </a:ext>
              </a:extLst>
            </p:cNvPr>
            <p:cNvSpPr/>
            <p:nvPr/>
          </p:nvSpPr>
          <p:spPr>
            <a:xfrm>
              <a:off x="9148826" y="1786000"/>
              <a:ext cx="1905000" cy="742950"/>
            </a:xfrm>
            <a:custGeom>
              <a:avLst/>
              <a:gdLst/>
              <a:ahLst/>
              <a:cxnLst/>
              <a:rect l="l" t="t" r="r" b="b"/>
              <a:pathLst>
                <a:path w="1905000" h="742950">
                  <a:moveTo>
                    <a:pt x="28575" y="104775"/>
                  </a:moveTo>
                  <a:lnTo>
                    <a:pt x="28575" y="209550"/>
                  </a:lnTo>
                </a:path>
                <a:path w="1905000" h="742950">
                  <a:moveTo>
                    <a:pt x="28575" y="104775"/>
                  </a:moveTo>
                  <a:lnTo>
                    <a:pt x="28575" y="0"/>
                  </a:lnTo>
                </a:path>
                <a:path w="1905000" h="742950">
                  <a:moveTo>
                    <a:pt x="0" y="209550"/>
                  </a:moveTo>
                  <a:lnTo>
                    <a:pt x="57150" y="209550"/>
                  </a:lnTo>
                </a:path>
                <a:path w="1905000" h="742950">
                  <a:moveTo>
                    <a:pt x="0" y="0"/>
                  </a:moveTo>
                  <a:lnTo>
                    <a:pt x="57150" y="0"/>
                  </a:lnTo>
                </a:path>
                <a:path w="1905000" h="742950">
                  <a:moveTo>
                    <a:pt x="933450" y="647700"/>
                  </a:moveTo>
                  <a:lnTo>
                    <a:pt x="933450" y="704850"/>
                  </a:lnTo>
                </a:path>
                <a:path w="1905000" h="742950">
                  <a:moveTo>
                    <a:pt x="933450" y="647700"/>
                  </a:moveTo>
                  <a:lnTo>
                    <a:pt x="933450" y="590550"/>
                  </a:lnTo>
                </a:path>
                <a:path w="1905000" h="742950">
                  <a:moveTo>
                    <a:pt x="904875" y="704850"/>
                  </a:moveTo>
                  <a:lnTo>
                    <a:pt x="962025" y="704850"/>
                  </a:lnTo>
                </a:path>
                <a:path w="1905000" h="742950">
                  <a:moveTo>
                    <a:pt x="904875" y="590550"/>
                  </a:moveTo>
                  <a:lnTo>
                    <a:pt x="962025" y="590550"/>
                  </a:lnTo>
                </a:path>
                <a:path w="1905000" h="742950">
                  <a:moveTo>
                    <a:pt x="1352550" y="714375"/>
                  </a:moveTo>
                  <a:lnTo>
                    <a:pt x="1352550" y="742950"/>
                  </a:lnTo>
                </a:path>
                <a:path w="1905000" h="742950">
                  <a:moveTo>
                    <a:pt x="1352550" y="714375"/>
                  </a:moveTo>
                  <a:lnTo>
                    <a:pt x="1352550" y="676275"/>
                  </a:lnTo>
                </a:path>
                <a:path w="1905000" h="742950">
                  <a:moveTo>
                    <a:pt x="1323975" y="742950"/>
                  </a:moveTo>
                  <a:lnTo>
                    <a:pt x="1381125" y="742950"/>
                  </a:lnTo>
                </a:path>
                <a:path w="1905000" h="742950">
                  <a:moveTo>
                    <a:pt x="1323975" y="676275"/>
                  </a:moveTo>
                  <a:lnTo>
                    <a:pt x="1381125" y="676275"/>
                  </a:lnTo>
                </a:path>
                <a:path w="1905000" h="742950">
                  <a:moveTo>
                    <a:pt x="1876425" y="609600"/>
                  </a:moveTo>
                  <a:lnTo>
                    <a:pt x="1876425" y="657225"/>
                  </a:lnTo>
                </a:path>
                <a:path w="1905000" h="742950">
                  <a:moveTo>
                    <a:pt x="1876425" y="609600"/>
                  </a:moveTo>
                  <a:lnTo>
                    <a:pt x="1876425" y="552450"/>
                  </a:lnTo>
                </a:path>
                <a:path w="1905000" h="742950">
                  <a:moveTo>
                    <a:pt x="1847850" y="657225"/>
                  </a:moveTo>
                  <a:lnTo>
                    <a:pt x="1905000" y="65722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C13555F-DB5F-6994-DA99-219ECBACC611}"/>
                </a:ext>
              </a:extLst>
            </p:cNvPr>
            <p:cNvSpPr/>
            <p:nvPr/>
          </p:nvSpPr>
          <p:spPr>
            <a:xfrm>
              <a:off x="10996676" y="2332101"/>
              <a:ext cx="57150" cy="12700"/>
            </a:xfrm>
            <a:custGeom>
              <a:avLst/>
              <a:gdLst/>
              <a:ahLst/>
              <a:cxnLst/>
              <a:rect l="l" t="t" r="r" b="b"/>
              <a:pathLst>
                <a:path w="57150" h="12700">
                  <a:moveTo>
                    <a:pt x="0" y="12700"/>
                  </a:moveTo>
                  <a:lnTo>
                    <a:pt x="57150" y="12700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5F9C464F-8791-019B-DA86-5F64C7853A51}"/>
                </a:ext>
              </a:extLst>
            </p:cNvPr>
            <p:cNvSpPr/>
            <p:nvPr/>
          </p:nvSpPr>
          <p:spPr>
            <a:xfrm>
              <a:off x="11263376" y="2347976"/>
              <a:ext cx="409575" cy="333375"/>
            </a:xfrm>
            <a:custGeom>
              <a:avLst/>
              <a:gdLst/>
              <a:ahLst/>
              <a:cxnLst/>
              <a:rect l="l" t="t" r="r" b="b"/>
              <a:pathLst>
                <a:path w="409575" h="333375">
                  <a:moveTo>
                    <a:pt x="190500" y="247650"/>
                  </a:moveTo>
                  <a:lnTo>
                    <a:pt x="190500" y="276225"/>
                  </a:lnTo>
                </a:path>
                <a:path w="409575" h="333375">
                  <a:moveTo>
                    <a:pt x="190500" y="247650"/>
                  </a:moveTo>
                  <a:lnTo>
                    <a:pt x="190500" y="228600"/>
                  </a:lnTo>
                </a:path>
                <a:path w="409575" h="333375">
                  <a:moveTo>
                    <a:pt x="161925" y="276225"/>
                  </a:moveTo>
                  <a:lnTo>
                    <a:pt x="219075" y="276225"/>
                  </a:lnTo>
                </a:path>
                <a:path w="409575" h="333375">
                  <a:moveTo>
                    <a:pt x="161925" y="228600"/>
                  </a:moveTo>
                  <a:lnTo>
                    <a:pt x="219075" y="228600"/>
                  </a:lnTo>
                </a:path>
                <a:path w="409575" h="333375">
                  <a:moveTo>
                    <a:pt x="381000" y="47625"/>
                  </a:moveTo>
                  <a:lnTo>
                    <a:pt x="381000" y="85725"/>
                  </a:lnTo>
                </a:path>
                <a:path w="409575" h="333375">
                  <a:moveTo>
                    <a:pt x="381000" y="47625"/>
                  </a:moveTo>
                  <a:lnTo>
                    <a:pt x="381000" y="0"/>
                  </a:lnTo>
                </a:path>
                <a:path w="409575" h="333375">
                  <a:moveTo>
                    <a:pt x="352425" y="85725"/>
                  </a:moveTo>
                  <a:lnTo>
                    <a:pt x="409575" y="85725"/>
                  </a:lnTo>
                </a:path>
                <a:path w="409575" h="333375">
                  <a:moveTo>
                    <a:pt x="352425" y="0"/>
                  </a:moveTo>
                  <a:lnTo>
                    <a:pt x="409575" y="0"/>
                  </a:lnTo>
                </a:path>
                <a:path w="409575" h="333375">
                  <a:moveTo>
                    <a:pt x="28575" y="314325"/>
                  </a:moveTo>
                  <a:lnTo>
                    <a:pt x="28575" y="333375"/>
                  </a:lnTo>
                </a:path>
                <a:path w="409575" h="333375">
                  <a:moveTo>
                    <a:pt x="28575" y="314325"/>
                  </a:moveTo>
                  <a:lnTo>
                    <a:pt x="28575" y="304800"/>
                  </a:lnTo>
                </a:path>
                <a:path w="409575" h="333375">
                  <a:moveTo>
                    <a:pt x="0" y="333375"/>
                  </a:moveTo>
                  <a:lnTo>
                    <a:pt x="57150" y="333375"/>
                  </a:lnTo>
                </a:path>
                <a:path w="409575" h="333375">
                  <a:moveTo>
                    <a:pt x="0" y="304800"/>
                  </a:moveTo>
                  <a:lnTo>
                    <a:pt x="57150" y="30480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C963B9E0-587C-85DB-AD4E-860F85A9960E}"/>
                </a:ext>
              </a:extLst>
            </p:cNvPr>
            <p:cNvSpPr/>
            <p:nvPr/>
          </p:nvSpPr>
          <p:spPr>
            <a:xfrm>
              <a:off x="9131681" y="783209"/>
              <a:ext cx="2562225" cy="1733550"/>
            </a:xfrm>
            <a:custGeom>
              <a:avLst/>
              <a:gdLst/>
              <a:ahLst/>
              <a:cxnLst/>
              <a:rect l="l" t="t" r="r" b="b"/>
              <a:pathLst>
                <a:path w="2562225" h="1733550">
                  <a:moveTo>
                    <a:pt x="95250" y="752475"/>
                  </a:moveTo>
                  <a:lnTo>
                    <a:pt x="91505" y="771007"/>
                  </a:lnTo>
                  <a:lnTo>
                    <a:pt x="81295" y="786145"/>
                  </a:lnTo>
                  <a:lnTo>
                    <a:pt x="66157" y="796355"/>
                  </a:lnTo>
                  <a:lnTo>
                    <a:pt x="47625" y="800100"/>
                  </a:lnTo>
                  <a:lnTo>
                    <a:pt x="29092" y="796355"/>
                  </a:lnTo>
                  <a:lnTo>
                    <a:pt x="13954" y="786145"/>
                  </a:lnTo>
                  <a:lnTo>
                    <a:pt x="3744" y="771007"/>
                  </a:lnTo>
                  <a:lnTo>
                    <a:pt x="0" y="752475"/>
                  </a:lnTo>
                  <a:lnTo>
                    <a:pt x="3744" y="733942"/>
                  </a:lnTo>
                  <a:lnTo>
                    <a:pt x="13954" y="718804"/>
                  </a:lnTo>
                  <a:lnTo>
                    <a:pt x="29092" y="708594"/>
                  </a:lnTo>
                  <a:lnTo>
                    <a:pt x="47625" y="704850"/>
                  </a:lnTo>
                  <a:lnTo>
                    <a:pt x="66157" y="708594"/>
                  </a:lnTo>
                  <a:lnTo>
                    <a:pt x="81295" y="718804"/>
                  </a:lnTo>
                  <a:lnTo>
                    <a:pt x="91505" y="733942"/>
                  </a:lnTo>
                  <a:lnTo>
                    <a:pt x="95250" y="752475"/>
                  </a:lnTo>
                  <a:close/>
                </a:path>
                <a:path w="2562225" h="1733550">
                  <a:moveTo>
                    <a:pt x="1000125" y="47625"/>
                  </a:moveTo>
                  <a:lnTo>
                    <a:pt x="996380" y="66157"/>
                  </a:lnTo>
                  <a:lnTo>
                    <a:pt x="986170" y="81295"/>
                  </a:lnTo>
                  <a:lnTo>
                    <a:pt x="971032" y="91505"/>
                  </a:lnTo>
                  <a:lnTo>
                    <a:pt x="952500" y="95250"/>
                  </a:lnTo>
                  <a:lnTo>
                    <a:pt x="933967" y="91505"/>
                  </a:lnTo>
                  <a:lnTo>
                    <a:pt x="918829" y="81295"/>
                  </a:lnTo>
                  <a:lnTo>
                    <a:pt x="908619" y="66157"/>
                  </a:lnTo>
                  <a:lnTo>
                    <a:pt x="904875" y="47625"/>
                  </a:lnTo>
                  <a:lnTo>
                    <a:pt x="908619" y="29092"/>
                  </a:lnTo>
                  <a:lnTo>
                    <a:pt x="918829" y="13954"/>
                  </a:lnTo>
                  <a:lnTo>
                    <a:pt x="933967" y="3744"/>
                  </a:lnTo>
                  <a:lnTo>
                    <a:pt x="952500" y="0"/>
                  </a:lnTo>
                  <a:lnTo>
                    <a:pt x="971032" y="3744"/>
                  </a:lnTo>
                  <a:lnTo>
                    <a:pt x="986170" y="13954"/>
                  </a:lnTo>
                  <a:lnTo>
                    <a:pt x="996380" y="29092"/>
                  </a:lnTo>
                  <a:lnTo>
                    <a:pt x="1000125" y="47625"/>
                  </a:lnTo>
                  <a:close/>
                </a:path>
                <a:path w="2562225" h="1733550">
                  <a:moveTo>
                    <a:pt x="1419225" y="1276350"/>
                  </a:moveTo>
                  <a:lnTo>
                    <a:pt x="1415480" y="1294882"/>
                  </a:lnTo>
                  <a:lnTo>
                    <a:pt x="1405270" y="1310020"/>
                  </a:lnTo>
                  <a:lnTo>
                    <a:pt x="1390132" y="1320230"/>
                  </a:lnTo>
                  <a:lnTo>
                    <a:pt x="1371600" y="1323975"/>
                  </a:lnTo>
                  <a:lnTo>
                    <a:pt x="1353067" y="1320230"/>
                  </a:lnTo>
                  <a:lnTo>
                    <a:pt x="1337929" y="1310020"/>
                  </a:lnTo>
                  <a:lnTo>
                    <a:pt x="1327719" y="1294882"/>
                  </a:lnTo>
                  <a:lnTo>
                    <a:pt x="1323975" y="1276350"/>
                  </a:lnTo>
                  <a:lnTo>
                    <a:pt x="1327719" y="1257817"/>
                  </a:lnTo>
                  <a:lnTo>
                    <a:pt x="1337929" y="1242679"/>
                  </a:lnTo>
                  <a:lnTo>
                    <a:pt x="1353067" y="1232469"/>
                  </a:lnTo>
                  <a:lnTo>
                    <a:pt x="1371600" y="1228725"/>
                  </a:lnTo>
                  <a:lnTo>
                    <a:pt x="1390132" y="1232469"/>
                  </a:lnTo>
                  <a:lnTo>
                    <a:pt x="1405270" y="1242679"/>
                  </a:lnTo>
                  <a:lnTo>
                    <a:pt x="1415480" y="1257817"/>
                  </a:lnTo>
                  <a:lnTo>
                    <a:pt x="1419225" y="1276350"/>
                  </a:lnTo>
                  <a:close/>
                </a:path>
                <a:path w="2562225" h="1733550">
                  <a:moveTo>
                    <a:pt x="1943100" y="1504950"/>
                  </a:moveTo>
                  <a:lnTo>
                    <a:pt x="1939355" y="1523482"/>
                  </a:lnTo>
                  <a:lnTo>
                    <a:pt x="1929145" y="1538620"/>
                  </a:lnTo>
                  <a:lnTo>
                    <a:pt x="1914007" y="1548830"/>
                  </a:lnTo>
                  <a:lnTo>
                    <a:pt x="1895475" y="1552575"/>
                  </a:lnTo>
                  <a:lnTo>
                    <a:pt x="1876942" y="1548830"/>
                  </a:lnTo>
                  <a:lnTo>
                    <a:pt x="1861804" y="1538620"/>
                  </a:lnTo>
                  <a:lnTo>
                    <a:pt x="1851594" y="1523482"/>
                  </a:lnTo>
                  <a:lnTo>
                    <a:pt x="1847850" y="1504950"/>
                  </a:lnTo>
                  <a:lnTo>
                    <a:pt x="1851594" y="1486417"/>
                  </a:lnTo>
                  <a:lnTo>
                    <a:pt x="1861804" y="1471279"/>
                  </a:lnTo>
                  <a:lnTo>
                    <a:pt x="1876942" y="1461069"/>
                  </a:lnTo>
                  <a:lnTo>
                    <a:pt x="1895475" y="1457325"/>
                  </a:lnTo>
                  <a:lnTo>
                    <a:pt x="1914007" y="1461069"/>
                  </a:lnTo>
                  <a:lnTo>
                    <a:pt x="1929145" y="1471279"/>
                  </a:lnTo>
                  <a:lnTo>
                    <a:pt x="1939355" y="1486417"/>
                  </a:lnTo>
                  <a:lnTo>
                    <a:pt x="1943100" y="1504950"/>
                  </a:lnTo>
                  <a:close/>
                </a:path>
                <a:path w="2562225" h="1733550">
                  <a:moveTo>
                    <a:pt x="2314575" y="1685925"/>
                  </a:moveTo>
                  <a:lnTo>
                    <a:pt x="2310830" y="1704457"/>
                  </a:lnTo>
                  <a:lnTo>
                    <a:pt x="2300620" y="1719595"/>
                  </a:lnTo>
                  <a:lnTo>
                    <a:pt x="2285482" y="1729805"/>
                  </a:lnTo>
                  <a:lnTo>
                    <a:pt x="2266950" y="1733550"/>
                  </a:lnTo>
                  <a:lnTo>
                    <a:pt x="2248417" y="1729805"/>
                  </a:lnTo>
                  <a:lnTo>
                    <a:pt x="2233279" y="1719595"/>
                  </a:lnTo>
                  <a:lnTo>
                    <a:pt x="2223069" y="1704457"/>
                  </a:lnTo>
                  <a:lnTo>
                    <a:pt x="2219325" y="1685925"/>
                  </a:lnTo>
                  <a:lnTo>
                    <a:pt x="2223069" y="1667392"/>
                  </a:lnTo>
                  <a:lnTo>
                    <a:pt x="2233279" y="1652254"/>
                  </a:lnTo>
                  <a:lnTo>
                    <a:pt x="2248417" y="1642044"/>
                  </a:lnTo>
                  <a:lnTo>
                    <a:pt x="2266950" y="1638300"/>
                  </a:lnTo>
                  <a:lnTo>
                    <a:pt x="2285482" y="1642044"/>
                  </a:lnTo>
                  <a:lnTo>
                    <a:pt x="2300620" y="1652254"/>
                  </a:lnTo>
                  <a:lnTo>
                    <a:pt x="2310830" y="1667392"/>
                  </a:lnTo>
                  <a:lnTo>
                    <a:pt x="2314575" y="1685925"/>
                  </a:lnTo>
                  <a:close/>
                </a:path>
                <a:path w="2562225" h="1733550">
                  <a:moveTo>
                    <a:pt x="2562225" y="1047750"/>
                  </a:moveTo>
                  <a:lnTo>
                    <a:pt x="2558480" y="1066282"/>
                  </a:lnTo>
                  <a:lnTo>
                    <a:pt x="2548270" y="1081420"/>
                  </a:lnTo>
                  <a:lnTo>
                    <a:pt x="2533132" y="1091630"/>
                  </a:lnTo>
                  <a:lnTo>
                    <a:pt x="2514600" y="1095375"/>
                  </a:lnTo>
                  <a:lnTo>
                    <a:pt x="2496067" y="1091630"/>
                  </a:lnTo>
                  <a:lnTo>
                    <a:pt x="2480929" y="1081420"/>
                  </a:lnTo>
                  <a:lnTo>
                    <a:pt x="2470719" y="1066282"/>
                  </a:lnTo>
                  <a:lnTo>
                    <a:pt x="2466975" y="1047750"/>
                  </a:lnTo>
                  <a:lnTo>
                    <a:pt x="2470719" y="1029217"/>
                  </a:lnTo>
                  <a:lnTo>
                    <a:pt x="2480929" y="1014079"/>
                  </a:lnTo>
                  <a:lnTo>
                    <a:pt x="2496067" y="1003869"/>
                  </a:lnTo>
                  <a:lnTo>
                    <a:pt x="2514600" y="1000125"/>
                  </a:lnTo>
                  <a:lnTo>
                    <a:pt x="2533132" y="1003869"/>
                  </a:lnTo>
                  <a:lnTo>
                    <a:pt x="2548270" y="1014079"/>
                  </a:lnTo>
                  <a:lnTo>
                    <a:pt x="2558480" y="1029217"/>
                  </a:lnTo>
                  <a:lnTo>
                    <a:pt x="2562225" y="1047750"/>
                  </a:lnTo>
                  <a:close/>
                </a:path>
              </a:pathLst>
            </a:custGeom>
            <a:ln w="127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AC80F1A1-6BB2-08FF-D789-7BFE661CF17E}"/>
                </a:ext>
              </a:extLst>
            </p:cNvPr>
            <p:cNvSpPr/>
            <p:nvPr/>
          </p:nvSpPr>
          <p:spPr>
            <a:xfrm>
              <a:off x="9141206" y="1850008"/>
              <a:ext cx="2543175" cy="847725"/>
            </a:xfrm>
            <a:custGeom>
              <a:avLst/>
              <a:gdLst/>
              <a:ahLst/>
              <a:cxnLst/>
              <a:rect l="l" t="t" r="r" b="b"/>
              <a:pathLst>
                <a:path w="2543175" h="847725">
                  <a:moveTo>
                    <a:pt x="38100" y="0"/>
                  </a:moveTo>
                  <a:lnTo>
                    <a:pt x="76200" y="76200"/>
                  </a:lnTo>
                  <a:lnTo>
                    <a:pt x="0" y="76200"/>
                  </a:lnTo>
                  <a:lnTo>
                    <a:pt x="38100" y="0"/>
                  </a:lnTo>
                  <a:close/>
                </a:path>
                <a:path w="2543175" h="847725">
                  <a:moveTo>
                    <a:pt x="942975" y="542925"/>
                  </a:moveTo>
                  <a:lnTo>
                    <a:pt x="981075" y="619125"/>
                  </a:lnTo>
                  <a:lnTo>
                    <a:pt x="904875" y="619125"/>
                  </a:lnTo>
                  <a:lnTo>
                    <a:pt x="942975" y="542925"/>
                  </a:lnTo>
                  <a:close/>
                </a:path>
                <a:path w="2543175" h="847725">
                  <a:moveTo>
                    <a:pt x="1362075" y="609600"/>
                  </a:moveTo>
                  <a:lnTo>
                    <a:pt x="1400175" y="685800"/>
                  </a:lnTo>
                  <a:lnTo>
                    <a:pt x="1323975" y="685800"/>
                  </a:lnTo>
                  <a:lnTo>
                    <a:pt x="1362075" y="609600"/>
                  </a:lnTo>
                  <a:close/>
                </a:path>
                <a:path w="2543175" h="847725">
                  <a:moveTo>
                    <a:pt x="1885950" y="504825"/>
                  </a:moveTo>
                  <a:lnTo>
                    <a:pt x="1924050" y="581025"/>
                  </a:lnTo>
                  <a:lnTo>
                    <a:pt x="1847850" y="581025"/>
                  </a:lnTo>
                  <a:lnTo>
                    <a:pt x="1885950" y="504825"/>
                  </a:lnTo>
                  <a:close/>
                </a:path>
                <a:path w="2543175" h="847725">
                  <a:moveTo>
                    <a:pt x="2314575" y="704850"/>
                  </a:moveTo>
                  <a:lnTo>
                    <a:pt x="2352675" y="781050"/>
                  </a:lnTo>
                  <a:lnTo>
                    <a:pt x="2276475" y="781050"/>
                  </a:lnTo>
                  <a:lnTo>
                    <a:pt x="2314575" y="704850"/>
                  </a:lnTo>
                  <a:close/>
                </a:path>
                <a:path w="2543175" h="847725">
                  <a:moveTo>
                    <a:pt x="2505075" y="504825"/>
                  </a:moveTo>
                  <a:lnTo>
                    <a:pt x="2543175" y="581025"/>
                  </a:lnTo>
                  <a:lnTo>
                    <a:pt x="2466975" y="581025"/>
                  </a:lnTo>
                  <a:lnTo>
                    <a:pt x="2505075" y="504825"/>
                  </a:lnTo>
                  <a:close/>
                </a:path>
                <a:path w="2543175" h="847725">
                  <a:moveTo>
                    <a:pt x="2152650" y="771525"/>
                  </a:moveTo>
                  <a:lnTo>
                    <a:pt x="2190750" y="847725"/>
                  </a:lnTo>
                  <a:lnTo>
                    <a:pt x="2114550" y="847725"/>
                  </a:lnTo>
                  <a:lnTo>
                    <a:pt x="2152650" y="77152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FF8BEC9E-CB5A-6A27-68A7-59E6549D7D09}"/>
                </a:ext>
              </a:extLst>
            </p:cNvPr>
            <p:cNvSpPr/>
            <p:nvPr/>
          </p:nvSpPr>
          <p:spPr>
            <a:xfrm>
              <a:off x="9177401" y="2728976"/>
              <a:ext cx="2466975" cy="0"/>
            </a:xfrm>
            <a:custGeom>
              <a:avLst/>
              <a:gdLst/>
              <a:ahLst/>
              <a:cxnLst/>
              <a:rect l="l" t="t" r="r" b="b"/>
              <a:pathLst>
                <a:path w="2466975">
                  <a:moveTo>
                    <a:pt x="0" y="0"/>
                  </a:moveTo>
                  <a:lnTo>
                    <a:pt x="904875" y="0"/>
                  </a:lnTo>
                </a:path>
                <a:path w="2466975">
                  <a:moveTo>
                    <a:pt x="904875" y="0"/>
                  </a:moveTo>
                  <a:lnTo>
                    <a:pt x="1323975" y="0"/>
                  </a:lnTo>
                </a:path>
                <a:path w="2466975">
                  <a:moveTo>
                    <a:pt x="1323975" y="0"/>
                  </a:moveTo>
                  <a:lnTo>
                    <a:pt x="1847850" y="0"/>
                  </a:lnTo>
                </a:path>
                <a:path w="2466975">
                  <a:moveTo>
                    <a:pt x="1847850" y="0"/>
                  </a:moveTo>
                  <a:lnTo>
                    <a:pt x="2276475" y="0"/>
                  </a:lnTo>
                </a:path>
                <a:path w="2466975">
                  <a:moveTo>
                    <a:pt x="2276475" y="0"/>
                  </a:moveTo>
                  <a:lnTo>
                    <a:pt x="2466975" y="0"/>
                  </a:lnTo>
                </a:path>
              </a:pathLst>
            </a:custGeom>
            <a:ln w="25400">
              <a:solidFill>
                <a:srgbClr val="002F8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AB3AC917-A1E8-C552-1491-9758D2D22A4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3075" y="679450"/>
              <a:ext cx="88900" cy="88900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C95D4DD6-B029-FBBD-AC98-749911DF72FB}"/>
                </a:ext>
              </a:extLst>
            </p:cNvPr>
            <p:cNvSpPr/>
            <p:nvPr/>
          </p:nvSpPr>
          <p:spPr>
            <a:xfrm>
              <a:off x="10644124" y="8905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76200" y="76200"/>
                  </a:lnTo>
                  <a:lnTo>
                    <a:pt x="0" y="76200"/>
                  </a:lnTo>
                  <a:lnTo>
                    <a:pt x="3810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AF0E3E82-034E-1CA9-C7EF-6E774AE00D64}"/>
                </a:ext>
              </a:extLst>
            </p:cNvPr>
            <p:cNvSpPr/>
            <p:nvPr/>
          </p:nvSpPr>
          <p:spPr>
            <a:xfrm>
              <a:off x="10520425" y="1128776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850" y="0"/>
                  </a:lnTo>
                </a:path>
              </a:pathLst>
            </a:custGeom>
            <a:ln w="25400">
              <a:solidFill>
                <a:srgbClr val="002F8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AD7F4AB0-1AA1-575F-703A-840D10B91547}"/>
              </a:ext>
            </a:extLst>
          </p:cNvPr>
          <p:cNvSpPr txBox="1"/>
          <p:nvPr/>
        </p:nvSpPr>
        <p:spPr>
          <a:xfrm>
            <a:off x="8694419" y="387650"/>
            <a:ext cx="282575" cy="24625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100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90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80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70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60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5"/>
              </a:spcBef>
            </a:pP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  <a:spcBef>
                <a:spcPts val="305"/>
              </a:spcBef>
            </a:pPr>
            <a:r>
              <a:rPr sz="1200" spc="-50" dirty="0">
                <a:solidFill>
                  <a:srgbClr val="080808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7A6C6C6-C0F5-FB8F-D4D1-CD1CE90E5C98}"/>
              </a:ext>
            </a:extLst>
          </p:cNvPr>
          <p:cNvSpPr txBox="1"/>
          <p:nvPr/>
        </p:nvSpPr>
        <p:spPr>
          <a:xfrm>
            <a:off x="9037955" y="2822511"/>
            <a:ext cx="31134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3535" algn="l"/>
                <a:tab pos="760095" algn="l"/>
                <a:tab pos="1176655" algn="l"/>
                <a:tab pos="1593215" algn="l"/>
                <a:tab pos="2009139" algn="l"/>
                <a:tab pos="2425700" algn="l"/>
                <a:tab pos="2842260" algn="l"/>
              </a:tabLst>
            </a:pPr>
            <a:r>
              <a:rPr sz="1200" spc="-50" dirty="0">
                <a:solidFill>
                  <a:srgbClr val="080808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100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200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300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400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500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600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700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F0320583-D0EB-4369-90EE-D26975F3A0D0}"/>
              </a:ext>
            </a:extLst>
          </p:cNvPr>
          <p:cNvSpPr txBox="1"/>
          <p:nvPr/>
        </p:nvSpPr>
        <p:spPr>
          <a:xfrm>
            <a:off x="8563534" y="1168343"/>
            <a:ext cx="214629" cy="974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R</a:t>
            </a:r>
            <a:r>
              <a:rPr sz="1200" baseline="-17361" dirty="0">
                <a:solidFill>
                  <a:srgbClr val="080808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,</a:t>
            </a:r>
            <a:r>
              <a:rPr sz="1200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4.2</a:t>
            </a:r>
            <a:r>
              <a:rPr sz="1200" spc="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K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80808"/>
                </a:solidFill>
                <a:latin typeface="Arial"/>
                <a:cs typeface="Arial"/>
              </a:rPr>
              <a:t>(µΩ)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5B43A1A6-AD76-6D6E-39FF-5F75A1B4153B}"/>
              </a:ext>
            </a:extLst>
          </p:cNvPr>
          <p:cNvSpPr txBox="1"/>
          <p:nvPr/>
        </p:nvSpPr>
        <p:spPr>
          <a:xfrm>
            <a:off x="8756904" y="2978784"/>
            <a:ext cx="3376929" cy="57213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827405">
              <a:lnSpc>
                <a:spcPct val="100000"/>
              </a:lnSpc>
              <a:spcBef>
                <a:spcPts val="515"/>
              </a:spcBef>
            </a:pP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Deposition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80808"/>
                </a:solidFill>
                <a:latin typeface="Arial"/>
                <a:cs typeface="Arial"/>
              </a:rPr>
              <a:t>Temperature (°C)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80"/>
              </a:spcBef>
            </a:pP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Effect</a:t>
            </a:r>
            <a:r>
              <a:rPr sz="1550" i="1" spc="3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of</a:t>
            </a:r>
            <a:r>
              <a:rPr sz="1550" i="1" spc="6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magnetron</a:t>
            </a:r>
            <a:r>
              <a:rPr sz="1550" i="1" spc="11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power</a:t>
            </a:r>
            <a:r>
              <a:rPr sz="1550" i="1" spc="13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on</a:t>
            </a:r>
            <a:r>
              <a:rPr sz="1550" i="1" spc="-5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spc="-10" dirty="0">
                <a:solidFill>
                  <a:srgbClr val="FF6900"/>
                </a:solidFill>
                <a:latin typeface="Calibri"/>
                <a:cs typeface="Calibri"/>
              </a:rPr>
              <a:t>Nb</a:t>
            </a:r>
            <a:r>
              <a:rPr sz="1575" i="1" spc="-15" baseline="-15873" dirty="0">
                <a:solidFill>
                  <a:srgbClr val="FF6900"/>
                </a:solidFill>
                <a:latin typeface="Calibri"/>
                <a:cs typeface="Calibri"/>
              </a:rPr>
              <a:t>3</a:t>
            </a:r>
            <a:r>
              <a:rPr sz="1550" i="1" spc="-10" dirty="0">
                <a:solidFill>
                  <a:srgbClr val="FF6900"/>
                </a:solidFill>
                <a:latin typeface="Calibri"/>
                <a:cs typeface="Calibri"/>
              </a:rPr>
              <a:t>Sn/Cu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066C42EF-9F2E-38D9-9740-C73B3798D7A2}"/>
              </a:ext>
            </a:extLst>
          </p:cNvPr>
          <p:cNvSpPr txBox="1"/>
          <p:nvPr/>
        </p:nvSpPr>
        <p:spPr>
          <a:xfrm>
            <a:off x="10429875" y="628650"/>
            <a:ext cx="1495425" cy="600075"/>
          </a:xfrm>
          <a:prstGeom prst="rect">
            <a:avLst/>
          </a:prstGeom>
          <a:ln w="19050">
            <a:solidFill>
              <a:srgbClr val="08080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4025">
              <a:lnSpc>
                <a:spcPts val="1360"/>
              </a:lnSpc>
            </a:pP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Target</a:t>
            </a:r>
            <a:r>
              <a:rPr sz="1200" spc="-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1</a:t>
            </a:r>
            <a:r>
              <a:rPr sz="1200" spc="-5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(4</a:t>
            </a:r>
            <a:r>
              <a:rPr sz="1200" spc="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hr)</a:t>
            </a:r>
            <a:endParaRPr sz="1200">
              <a:latin typeface="Arial"/>
              <a:cs typeface="Arial"/>
            </a:endParaRPr>
          </a:p>
          <a:p>
            <a:pPr marL="454025" marR="59690">
              <a:lnSpc>
                <a:spcPct val="109800"/>
              </a:lnSpc>
            </a:pP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Target</a:t>
            </a:r>
            <a:r>
              <a:rPr sz="1200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2</a:t>
            </a:r>
            <a:r>
              <a:rPr sz="1200" spc="-4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80808"/>
                </a:solidFill>
                <a:latin typeface="Arial"/>
                <a:cs typeface="Arial"/>
              </a:rPr>
              <a:t>(4</a:t>
            </a:r>
            <a:r>
              <a:rPr sz="1200" spc="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80808"/>
                </a:solidFill>
                <a:latin typeface="Arial"/>
                <a:cs typeface="Arial"/>
              </a:rPr>
              <a:t>hr) BCS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E8B2650-EB94-A3B4-B399-229C264BB413}"/>
              </a:ext>
            </a:extLst>
          </p:cNvPr>
          <p:cNvSpPr txBox="1"/>
          <p:nvPr/>
        </p:nvSpPr>
        <p:spPr>
          <a:xfrm>
            <a:off x="8612251" y="126301"/>
            <a:ext cx="352044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Effect</a:t>
            </a:r>
            <a:r>
              <a:rPr sz="1550" i="1" spc="5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of</a:t>
            </a:r>
            <a:r>
              <a:rPr sz="1550" i="1" spc="75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deposition</a:t>
            </a:r>
            <a:r>
              <a:rPr sz="1550" i="1" spc="135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temperature</a:t>
            </a:r>
            <a:r>
              <a:rPr sz="1550" i="1" spc="95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dirty="0">
                <a:solidFill>
                  <a:srgbClr val="FF6900"/>
                </a:solidFill>
                <a:latin typeface="Calibri"/>
                <a:cs typeface="Calibri"/>
              </a:rPr>
              <a:t>on</a:t>
            </a:r>
            <a:r>
              <a:rPr sz="1550" i="1" spc="100" dirty="0">
                <a:solidFill>
                  <a:srgbClr val="FF6900"/>
                </a:solidFill>
                <a:latin typeface="Calibri"/>
                <a:cs typeface="Calibri"/>
              </a:rPr>
              <a:t> </a:t>
            </a:r>
            <a:r>
              <a:rPr sz="1550" i="1" spc="-10" dirty="0">
                <a:solidFill>
                  <a:srgbClr val="FF6900"/>
                </a:solidFill>
                <a:latin typeface="Calibri"/>
                <a:cs typeface="Calibri"/>
              </a:rPr>
              <a:t>Nb/Cu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1" name="object 31">
            <a:extLst>
              <a:ext uri="{FF2B5EF4-FFF2-40B4-BE49-F238E27FC236}">
                <a16:creationId xmlns:a16="http://schemas.microsoft.com/office/drawing/2014/main" id="{1480C458-1ED4-7B38-0679-CD672A54840E}"/>
              </a:ext>
            </a:extLst>
          </p:cNvPr>
          <p:cNvGrpSpPr/>
          <p:nvPr/>
        </p:nvGrpSpPr>
        <p:grpSpPr>
          <a:xfrm>
            <a:off x="4943475" y="1295272"/>
            <a:ext cx="3738879" cy="4801235"/>
            <a:chOff x="4943475" y="1295272"/>
            <a:chExt cx="3738879" cy="4801235"/>
          </a:xfrm>
        </p:grpSpPr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BE00E97D-C27B-E65D-560C-88C5796005A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200" y="3009772"/>
              <a:ext cx="3643376" cy="1938401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F4CBC842-DC8A-6F14-E77B-53D446B3E6E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9225" y="3209924"/>
              <a:ext cx="3248025" cy="1543050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647EF2BF-D0FE-C085-62E4-455A4D74AB6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75" y="1295272"/>
              <a:ext cx="3738626" cy="1919351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21AD15A3-A705-8E74-4074-C4C05A25A91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3500" y="1495424"/>
              <a:ext cx="3343275" cy="1524000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0512A274-4907-5458-9D4F-4F693AEE98B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5100" y="4886325"/>
              <a:ext cx="1809750" cy="1200150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16418A4B-C48A-2F07-9FB4-638036E80F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38725" y="4876800"/>
              <a:ext cx="1266825" cy="1219200"/>
            </a:xfrm>
            <a:prstGeom prst="rect">
              <a:avLst/>
            </a:prstGeom>
          </p:spPr>
        </p:pic>
      </p:grpSp>
      <p:grpSp>
        <p:nvGrpSpPr>
          <p:cNvPr id="38" name="object 38">
            <a:extLst>
              <a:ext uri="{FF2B5EF4-FFF2-40B4-BE49-F238E27FC236}">
                <a16:creationId xmlns:a16="http://schemas.microsoft.com/office/drawing/2014/main" id="{C21D1987-FF13-26D2-A017-E362DA1281D5}"/>
              </a:ext>
            </a:extLst>
          </p:cNvPr>
          <p:cNvGrpSpPr/>
          <p:nvPr/>
        </p:nvGrpSpPr>
        <p:grpSpPr>
          <a:xfrm>
            <a:off x="0" y="0"/>
            <a:ext cx="1278890" cy="1610360"/>
            <a:chOff x="0" y="0"/>
            <a:chExt cx="1278890" cy="1610360"/>
          </a:xfrm>
        </p:grpSpPr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8042411A-7978-EA59-5359-CFD012FCEBA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278597" cy="161036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3F2D904A-F0A0-8C8A-DF1E-8325A302573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088" y="108712"/>
              <a:ext cx="764920" cy="1412748"/>
            </a:xfrm>
            <a:prstGeom prst="rect">
              <a:avLst/>
            </a:prstGeom>
          </p:spPr>
        </p:pic>
      </p:grpSp>
      <p:sp>
        <p:nvSpPr>
          <p:cNvPr id="41" name="object 41">
            <a:extLst>
              <a:ext uri="{FF2B5EF4-FFF2-40B4-BE49-F238E27FC236}">
                <a16:creationId xmlns:a16="http://schemas.microsoft.com/office/drawing/2014/main" id="{01202C59-E7DF-2EE5-6F29-79552D97B761}"/>
              </a:ext>
            </a:extLst>
          </p:cNvPr>
          <p:cNvSpPr txBox="1"/>
          <p:nvPr/>
        </p:nvSpPr>
        <p:spPr>
          <a:xfrm>
            <a:off x="794067" y="991298"/>
            <a:ext cx="7740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Most</a:t>
            </a:r>
            <a:r>
              <a:rPr sz="1800" b="1" spc="-2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E5DF8"/>
                </a:solidFill>
                <a:latin typeface="Arial"/>
                <a:cs typeface="Arial"/>
              </a:rPr>
              <a:t>importantly,</a:t>
            </a:r>
            <a:r>
              <a:rPr sz="1800" b="1" spc="-5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how</a:t>
            </a:r>
            <a:r>
              <a:rPr sz="1800" b="1" spc="1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does</a:t>
            </a:r>
            <a:r>
              <a:rPr sz="1800" b="1" spc="-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the</a:t>
            </a:r>
            <a:r>
              <a:rPr sz="1800" b="1" spc="-3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thin</a:t>
            </a:r>
            <a:r>
              <a:rPr sz="1800" b="1" spc="1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film</a:t>
            </a:r>
            <a:r>
              <a:rPr sz="1800" b="1" spc="-3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perform</a:t>
            </a:r>
            <a:r>
              <a:rPr sz="1800" b="1" spc="-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under</a:t>
            </a:r>
            <a:r>
              <a:rPr sz="1800" b="1" spc="-3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E5DF8"/>
                </a:solidFill>
                <a:latin typeface="Arial"/>
                <a:cs typeface="Arial"/>
              </a:rPr>
              <a:t>RF</a:t>
            </a:r>
            <a:r>
              <a:rPr sz="1800" b="1" spc="-5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E5DF8"/>
                </a:solidFill>
                <a:latin typeface="Arial"/>
                <a:cs typeface="Arial"/>
              </a:rPr>
              <a:t>conditions?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2" name="object 42">
            <a:extLst>
              <a:ext uri="{FF2B5EF4-FFF2-40B4-BE49-F238E27FC236}">
                <a16:creationId xmlns:a16="http://schemas.microsoft.com/office/drawing/2014/main" id="{265735A4-E9A5-9FB5-8153-40244B2E275B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34425" y="3457575"/>
            <a:ext cx="3095625" cy="2867025"/>
          </a:xfrm>
          <a:prstGeom prst="rect">
            <a:avLst/>
          </a:prstGeom>
        </p:spPr>
      </p:pic>
      <p:sp>
        <p:nvSpPr>
          <p:cNvPr id="43" name="object 43">
            <a:extLst>
              <a:ext uri="{FF2B5EF4-FFF2-40B4-BE49-F238E27FC236}">
                <a16:creationId xmlns:a16="http://schemas.microsoft.com/office/drawing/2014/main" id="{50E0A83A-D0E5-A2BC-9242-04B891FA92A6}"/>
              </a:ext>
            </a:extLst>
          </p:cNvPr>
          <p:cNvSpPr txBox="1"/>
          <p:nvPr/>
        </p:nvSpPr>
        <p:spPr>
          <a:xfrm>
            <a:off x="8905875" y="6372225"/>
            <a:ext cx="2152650" cy="333375"/>
          </a:xfrm>
          <a:prstGeom prst="rect">
            <a:avLst/>
          </a:prstGeom>
          <a:solidFill>
            <a:srgbClr val="00BDD4"/>
          </a:solidFill>
        </p:spPr>
        <p:txBody>
          <a:bodyPr vert="horz" wrap="square" lIns="0" tIns="55244" rIns="0" bIns="0" rtlCol="0">
            <a:spAutoFit/>
          </a:bodyPr>
          <a:lstStyle/>
          <a:p>
            <a:pPr marL="339090">
              <a:lnSpc>
                <a:spcPct val="100000"/>
              </a:lnSpc>
              <a:spcBef>
                <a:spcPts val="434"/>
              </a:spcBef>
            </a:pPr>
            <a:r>
              <a:rPr sz="1550" dirty="0">
                <a:solidFill>
                  <a:srgbClr val="080808"/>
                </a:solidFill>
                <a:latin typeface="Arial"/>
                <a:cs typeface="Arial"/>
              </a:rPr>
              <a:t>D.</a:t>
            </a:r>
            <a:r>
              <a:rPr sz="1550" spc="6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80808"/>
                </a:solidFill>
                <a:latin typeface="Arial"/>
                <a:cs typeface="Arial"/>
              </a:rPr>
              <a:t>Seal</a:t>
            </a:r>
            <a:r>
              <a:rPr sz="1550" spc="7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080808"/>
                </a:solidFill>
                <a:latin typeface="Arial"/>
                <a:cs typeface="Arial"/>
              </a:rPr>
              <a:t>(ASTeC)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4A7A121B-E7EB-777B-745D-15D316BBFFF8}"/>
              </a:ext>
            </a:extLst>
          </p:cNvPr>
          <p:cNvSpPr txBox="1"/>
          <p:nvPr/>
        </p:nvSpPr>
        <p:spPr>
          <a:xfrm>
            <a:off x="6512941" y="6065202"/>
            <a:ext cx="220726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Arial"/>
                <a:cs typeface="Arial"/>
              </a:rPr>
              <a:t>Courtesy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of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P.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McGuinness</a:t>
            </a:r>
            <a:r>
              <a:rPr sz="1050" i="1" spc="-70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(ASTeC)</a:t>
            </a:r>
            <a:endParaRPr sz="1050"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D38129A9-698D-511A-086E-36F1B9B22F9C}"/>
              </a:ext>
            </a:extLst>
          </p:cNvPr>
          <p:cNvSpPr txBox="1"/>
          <p:nvPr/>
        </p:nvSpPr>
        <p:spPr>
          <a:xfrm>
            <a:off x="917575" y="6434454"/>
            <a:ext cx="1292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16161"/>
                </a:solidFill>
                <a:latin typeface="Calibri"/>
                <a:cs typeface="Calibri"/>
              </a:rPr>
              <a:t>9th</a:t>
            </a:r>
            <a:r>
              <a:rPr sz="1200" spc="-10" dirty="0">
                <a:solidFill>
                  <a:srgbClr val="616161"/>
                </a:solidFill>
                <a:latin typeface="Calibri"/>
                <a:cs typeface="Calibri"/>
              </a:rPr>
              <a:t> September</a:t>
            </a:r>
            <a:r>
              <a:rPr sz="1200" spc="55" dirty="0">
                <a:solidFill>
                  <a:srgbClr val="61616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616161"/>
                </a:solidFill>
                <a:latin typeface="Calibri"/>
                <a:cs typeface="Calibri"/>
              </a:rPr>
              <a:t>2025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F018FF27-0AC6-4DB4-06FD-AC7A923B0D4F}"/>
              </a:ext>
            </a:extLst>
          </p:cNvPr>
          <p:cNvSpPr txBox="1"/>
          <p:nvPr/>
        </p:nvSpPr>
        <p:spPr>
          <a:xfrm>
            <a:off x="4838319" y="6434454"/>
            <a:ext cx="2527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616161"/>
                </a:solidFill>
                <a:latin typeface="Calibri"/>
                <a:cs typeface="Calibri"/>
              </a:rPr>
              <a:t>STFC</a:t>
            </a:r>
            <a:r>
              <a:rPr sz="1200" spc="-25" dirty="0">
                <a:solidFill>
                  <a:srgbClr val="61616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616161"/>
                </a:solidFill>
                <a:latin typeface="Calibri"/>
                <a:cs typeface="Calibri"/>
              </a:rPr>
              <a:t>Thin</a:t>
            </a:r>
            <a:r>
              <a:rPr sz="1200" spc="-15" dirty="0">
                <a:solidFill>
                  <a:srgbClr val="61616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616161"/>
                </a:solidFill>
                <a:latin typeface="Calibri"/>
                <a:cs typeface="Calibri"/>
              </a:rPr>
              <a:t>Films</a:t>
            </a:r>
            <a:r>
              <a:rPr sz="1200" spc="-5" dirty="0">
                <a:solidFill>
                  <a:srgbClr val="61616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616161"/>
                </a:solidFill>
                <a:latin typeface="Calibri"/>
                <a:cs typeface="Calibri"/>
              </a:rPr>
              <a:t>Programme </a:t>
            </a:r>
            <a:r>
              <a:rPr sz="1200" dirty="0">
                <a:solidFill>
                  <a:srgbClr val="616161"/>
                </a:solidFill>
                <a:latin typeface="Calibri"/>
                <a:cs typeface="Calibri"/>
              </a:rPr>
              <a:t>–</a:t>
            </a:r>
            <a:r>
              <a:rPr sz="1200" spc="-5" dirty="0">
                <a:solidFill>
                  <a:srgbClr val="61616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616161"/>
                </a:solidFill>
                <a:latin typeface="Calibri"/>
                <a:cs typeface="Calibri"/>
              </a:rPr>
              <a:t>CERN</a:t>
            </a:r>
            <a:r>
              <a:rPr sz="1200" spc="-10" dirty="0">
                <a:solidFill>
                  <a:srgbClr val="61616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616161"/>
                </a:solidFill>
                <a:latin typeface="Calibri"/>
                <a:cs typeface="Calibri"/>
              </a:rPr>
              <a:t>Visit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221BB7BA-F872-477B-532A-6D0CF96309A0}"/>
              </a:ext>
            </a:extLst>
          </p:cNvPr>
          <p:cNvSpPr txBox="1"/>
          <p:nvPr/>
        </p:nvSpPr>
        <p:spPr>
          <a:xfrm>
            <a:off x="1110145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616161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53C34090-90E0-C298-52C2-AE9433920E3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277F2F6E-1C71-4CFD-8409-E96148B472F6}" type="datetime1">
              <a:rPr lang="en-US" spc="-20" smtClean="0"/>
              <a:t>6/11/2026</a:t>
            </a:fld>
            <a:endParaRPr lang="en-US" spc="-20" dirty="0"/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3C01BFCF-6B4E-450A-A93F-527A32686FF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lang="en-GB" spc="-20" dirty="0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07C8932E-1919-A94D-818E-5102C0770E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t>7</a:t>
            </a:fld>
            <a:endParaRPr lang="en-GB" spc="-25" dirty="0"/>
          </a:p>
        </p:txBody>
      </p:sp>
    </p:spTree>
    <p:extLst>
      <p:ext uri="{BB962C8B-B14F-4D97-AF65-F5344CB8AC3E}">
        <p14:creationId xmlns:p14="http://schemas.microsoft.com/office/powerpoint/2010/main" val="2224555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825" y="-35813"/>
            <a:ext cx="11991975" cy="521938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8100" marR="30480" algn="ctr">
              <a:lnSpc>
                <a:spcPts val="3450"/>
              </a:lnSpc>
              <a:spcBef>
                <a:spcPts val="570"/>
              </a:spcBef>
            </a:pPr>
            <a:r>
              <a:rPr lang="en-GB" sz="3200" dirty="0">
                <a:solidFill>
                  <a:srgbClr val="2D2C60"/>
                </a:solidFill>
              </a:rPr>
              <a:t>Optimisation of deposition parameters using choke cavity</a:t>
            </a:r>
            <a:endParaRPr sz="32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2371" y="645115"/>
            <a:ext cx="2815763" cy="22843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0834" y="3819461"/>
            <a:ext cx="3697604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Optimisation</a:t>
            </a:r>
            <a:r>
              <a:rPr sz="1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1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power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1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350" baseline="-18518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1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Cu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78266" y="2837751"/>
            <a:ext cx="339852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resistance</a:t>
            </a:r>
            <a:r>
              <a:rPr sz="120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different</a:t>
            </a:r>
            <a:r>
              <a:rPr sz="1400" spc="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SC</a:t>
            </a:r>
            <a:r>
              <a:rPr sz="1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film</a:t>
            </a:r>
            <a:r>
              <a:rPr sz="1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Cu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780" y="3633216"/>
            <a:ext cx="290766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Surface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resistance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 on</a:t>
            </a:r>
            <a:r>
              <a:rPr sz="12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2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with</a:t>
            </a:r>
            <a:r>
              <a:rPr sz="12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different</a:t>
            </a:r>
            <a:r>
              <a:rPr sz="12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surface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roughness</a:t>
            </a:r>
            <a:r>
              <a:rPr sz="12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2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preparation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354" y="4195065"/>
            <a:ext cx="8300085" cy="157671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23215" indent="-28511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323215" algn="l"/>
              </a:tabLst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Optimum</a:t>
            </a:r>
            <a:r>
              <a:rPr sz="2000" spc="10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200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power</a:t>
            </a:r>
            <a:r>
              <a:rPr sz="2000" spc="1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2000" spc="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000" baseline="-1587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200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is</a:t>
            </a:r>
            <a:r>
              <a:rPr sz="2000" spc="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stablished</a:t>
            </a:r>
            <a:r>
              <a:rPr sz="200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at</a:t>
            </a:r>
            <a:r>
              <a:rPr sz="200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50</a:t>
            </a:r>
            <a:r>
              <a:rPr sz="2000" spc="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W</a:t>
            </a:r>
            <a:r>
              <a:rPr sz="2000" spc="10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DC</a:t>
            </a:r>
            <a:r>
              <a:rPr sz="2000" spc="1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power</a:t>
            </a:r>
            <a:endParaRPr sz="2000" dirty="0">
              <a:latin typeface="Calibri"/>
              <a:cs typeface="Calibri"/>
            </a:endParaRPr>
          </a:p>
          <a:p>
            <a:pPr marL="323215" indent="-28511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23215" algn="l"/>
              </a:tabLst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Film</a:t>
            </a:r>
            <a:r>
              <a:rPr sz="2000" spc="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Thickness</a:t>
            </a:r>
            <a:r>
              <a:rPr sz="2000" spc="10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dependence</a:t>
            </a:r>
            <a:r>
              <a:rPr sz="200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000" spc="1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000" baseline="-1587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2000" spc="1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2000" spc="114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D2C60"/>
                </a:solidFill>
                <a:latin typeface="Calibri"/>
                <a:cs typeface="Calibri"/>
              </a:rPr>
              <a:t>Cu</a:t>
            </a:r>
            <a:endParaRPr sz="2000" dirty="0">
              <a:latin typeface="Calibri"/>
              <a:cs typeface="Calibri"/>
            </a:endParaRPr>
          </a:p>
          <a:p>
            <a:pPr marL="323215" indent="-28511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23215" algn="l"/>
              </a:tabLst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Best</a:t>
            </a:r>
            <a:r>
              <a:rPr sz="200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2000" spc="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resistance</a:t>
            </a:r>
            <a:r>
              <a:rPr sz="2000" spc="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so</a:t>
            </a:r>
            <a:r>
              <a:rPr sz="2000" spc="1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far</a:t>
            </a:r>
            <a:r>
              <a:rPr sz="2000" spc="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is</a:t>
            </a:r>
            <a:r>
              <a:rPr sz="2000" spc="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achieved</a:t>
            </a:r>
            <a:r>
              <a:rPr sz="200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200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00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substrate</a:t>
            </a:r>
            <a:endParaRPr sz="2000" dirty="0">
              <a:latin typeface="Calibri"/>
              <a:cs typeface="Calibri"/>
            </a:endParaRPr>
          </a:p>
          <a:p>
            <a:pPr marL="323850" marR="43180" indent="-285750">
              <a:lnSpc>
                <a:spcPct val="101000"/>
              </a:lnSpc>
              <a:spcBef>
                <a:spcPts val="75"/>
              </a:spcBef>
              <a:buFont typeface="Arial"/>
              <a:buChar char="•"/>
              <a:tabLst>
                <a:tab pos="323850" algn="l"/>
              </a:tabLst>
            </a:pP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2000" spc="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high</a:t>
            </a:r>
            <a:r>
              <a:rPr sz="200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2000" spc="-15" baseline="-15873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,</a:t>
            </a:r>
            <a:r>
              <a:rPr sz="200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000" baseline="-1587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200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seems</a:t>
            </a:r>
            <a:r>
              <a:rPr sz="200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000" spc="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be</a:t>
            </a:r>
            <a:r>
              <a:rPr sz="2000" spc="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more</a:t>
            </a:r>
            <a:r>
              <a:rPr sz="2000" spc="1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suitable</a:t>
            </a:r>
            <a:r>
              <a:rPr sz="2000" spc="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candidate</a:t>
            </a:r>
            <a:r>
              <a:rPr sz="2000" spc="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2000" spc="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4</a:t>
            </a:r>
            <a:r>
              <a:rPr sz="2000" spc="1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K</a:t>
            </a:r>
            <a:r>
              <a:rPr sz="200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operation</a:t>
            </a:r>
            <a:r>
              <a:rPr sz="200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having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lower</a:t>
            </a:r>
            <a:r>
              <a:rPr sz="200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R</a:t>
            </a:r>
            <a:r>
              <a:rPr sz="2000" baseline="-15873" dirty="0">
                <a:solidFill>
                  <a:srgbClr val="2D2C60"/>
                </a:solidFill>
                <a:latin typeface="Calibri"/>
                <a:cs typeface="Calibri"/>
              </a:rPr>
              <a:t>s</a:t>
            </a:r>
            <a:r>
              <a:rPr sz="2000" spc="307" baseline="-15873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D2C60"/>
                </a:solidFill>
                <a:latin typeface="Calibri"/>
                <a:cs typeface="Calibri"/>
              </a:rPr>
              <a:t>than</a:t>
            </a:r>
            <a:r>
              <a:rPr sz="200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Calibri"/>
                <a:cs typeface="Calibri"/>
              </a:rPr>
              <a:t>NbTiN.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9569" y="961136"/>
            <a:ext cx="7715250" cy="2867025"/>
            <a:chOff x="123825" y="1019219"/>
            <a:chExt cx="7715250" cy="28670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825" y="1019219"/>
              <a:ext cx="4086213" cy="28668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0" y="1095375"/>
              <a:ext cx="3724275" cy="260985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52340" y="3340761"/>
            <a:ext cx="2975496" cy="203413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813165" y="5564504"/>
            <a:ext cx="2880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 resistance</a:t>
            </a:r>
            <a:r>
              <a:rPr sz="12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different</a:t>
            </a:r>
            <a:r>
              <a:rPr sz="12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thickness</a:t>
            </a:r>
            <a:r>
              <a:rPr sz="12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2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D2C60"/>
                </a:solidFill>
                <a:latin typeface="Calibri"/>
                <a:cs typeface="Calibri"/>
              </a:rPr>
              <a:t>Cu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359C8D75-9FC5-428A-B0CC-5F158147633D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3E9EB-113A-9F9C-09A8-BA7ABD71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3962E6B-0104-1222-5533-7381643D7F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271462"/>
            <a:ext cx="760984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Low</a:t>
            </a:r>
            <a:r>
              <a:rPr spc="-290" dirty="0"/>
              <a:t> </a:t>
            </a:r>
            <a:r>
              <a:rPr spc="-150" dirty="0"/>
              <a:t>Power</a:t>
            </a:r>
            <a:r>
              <a:rPr spc="-290" dirty="0"/>
              <a:t> </a:t>
            </a:r>
            <a:r>
              <a:rPr spc="-140" dirty="0"/>
              <a:t>Cavity</a:t>
            </a:r>
            <a:r>
              <a:rPr spc="-275" dirty="0"/>
              <a:t> </a:t>
            </a:r>
            <a:r>
              <a:rPr spc="-540" dirty="0"/>
              <a:t>T</a:t>
            </a:r>
            <a:r>
              <a:rPr spc="-145" dirty="0"/>
              <a:t>e</a:t>
            </a:r>
            <a:r>
              <a:rPr spc="-220" dirty="0"/>
              <a:t>s</a:t>
            </a:r>
            <a:r>
              <a:rPr spc="-5" dirty="0"/>
              <a:t>t</a:t>
            </a:r>
            <a:r>
              <a:rPr spc="-265" dirty="0"/>
              <a:t> </a:t>
            </a:r>
            <a:r>
              <a:rPr spc="-85" dirty="0"/>
              <a:t>Facility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C31BF6-B6C2-4723-885A-37BD23468676}"/>
              </a:ext>
            </a:extLst>
          </p:cNvPr>
          <p:cNvSpPr txBox="1"/>
          <p:nvPr/>
        </p:nvSpPr>
        <p:spPr>
          <a:xfrm>
            <a:off x="9153525" y="6208395"/>
            <a:ext cx="23469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Courtesy</a:t>
            </a:r>
            <a:r>
              <a:rPr sz="1200" i="1" spc="-6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of</a:t>
            </a:r>
            <a:r>
              <a:rPr sz="1200" i="1" spc="-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O.</a:t>
            </a:r>
            <a:r>
              <a:rPr sz="1200" i="1" spc="-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Poynton</a:t>
            </a:r>
            <a:r>
              <a:rPr sz="1200" i="1" spc="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&amp;</a:t>
            </a:r>
            <a:r>
              <a:rPr sz="1200" i="1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80808"/>
                </a:solidFill>
                <a:latin typeface="Arial"/>
                <a:cs typeface="Arial"/>
              </a:rPr>
              <a:t>J.</a:t>
            </a:r>
            <a:r>
              <a:rPr sz="1200" i="1" spc="-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080808"/>
                </a:solidFill>
                <a:latin typeface="Arial"/>
                <a:cs typeface="Arial"/>
              </a:rPr>
              <a:t>Rigby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9FADA687-EB73-2380-CA93-F46FDDF233F6}"/>
              </a:ext>
            </a:extLst>
          </p:cNvPr>
          <p:cNvGrpSpPr/>
          <p:nvPr/>
        </p:nvGrpSpPr>
        <p:grpSpPr>
          <a:xfrm>
            <a:off x="4171950" y="1019175"/>
            <a:ext cx="6222365" cy="5172075"/>
            <a:chOff x="4171950" y="1019175"/>
            <a:chExt cx="6222365" cy="517207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EE4F6F4-5DAE-0E3C-C0E3-D2551EF50CD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4168" y="1190479"/>
              <a:ext cx="1914887" cy="2410115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18E4D6A3-56C6-0A7A-EAC3-9FFCF8E062F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5800" y="1362075"/>
              <a:ext cx="1390650" cy="1885950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884720F4-02EE-AD75-0D9B-979648A423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8850" y="1019175"/>
              <a:ext cx="1657350" cy="2714625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51DA70F2-FAE4-C2A1-1F1E-C2CE0CD5639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0" y="1228725"/>
              <a:ext cx="1057275" cy="2114550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61D9003-FA83-3F35-A396-3BF89AFCA90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5725" y="1123950"/>
              <a:ext cx="2362200" cy="5067300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AFB2FE01-019E-C060-38C8-12C76BD29758}"/>
                </a:ext>
              </a:extLst>
            </p:cNvPr>
            <p:cNvSpPr/>
            <p:nvPr/>
          </p:nvSpPr>
          <p:spPr>
            <a:xfrm>
              <a:off x="8610600" y="1801748"/>
              <a:ext cx="1783714" cy="3862070"/>
            </a:xfrm>
            <a:custGeom>
              <a:avLst/>
              <a:gdLst/>
              <a:ahLst/>
              <a:cxnLst/>
              <a:rect l="l" t="t" r="r" b="b"/>
              <a:pathLst>
                <a:path w="1783715" h="3862070">
                  <a:moveTo>
                    <a:pt x="630301" y="2821305"/>
                  </a:moveTo>
                  <a:lnTo>
                    <a:pt x="457200" y="2903601"/>
                  </a:lnTo>
                  <a:lnTo>
                    <a:pt x="626872" y="2992755"/>
                  </a:lnTo>
                  <a:lnTo>
                    <a:pt x="628015" y="2935554"/>
                  </a:lnTo>
                  <a:lnTo>
                    <a:pt x="629145" y="2878531"/>
                  </a:lnTo>
                  <a:lnTo>
                    <a:pt x="629158" y="2877947"/>
                  </a:lnTo>
                  <a:lnTo>
                    <a:pt x="630301" y="2821305"/>
                  </a:lnTo>
                  <a:close/>
                </a:path>
                <a:path w="1783715" h="3862070">
                  <a:moveTo>
                    <a:pt x="1710436" y="54102"/>
                  </a:moveTo>
                  <a:lnTo>
                    <a:pt x="1691894" y="0"/>
                  </a:lnTo>
                  <a:lnTo>
                    <a:pt x="972121" y="245922"/>
                  </a:lnTo>
                  <a:lnTo>
                    <a:pt x="953643" y="191897"/>
                  </a:lnTo>
                  <a:lnTo>
                    <a:pt x="819150" y="328422"/>
                  </a:lnTo>
                  <a:lnTo>
                    <a:pt x="1009142" y="354076"/>
                  </a:lnTo>
                  <a:lnTo>
                    <a:pt x="993800" y="309245"/>
                  </a:lnTo>
                  <a:lnTo>
                    <a:pt x="990625" y="299999"/>
                  </a:lnTo>
                  <a:lnTo>
                    <a:pt x="1710436" y="54102"/>
                  </a:lnTo>
                  <a:close/>
                </a:path>
                <a:path w="1783715" h="3862070">
                  <a:moveTo>
                    <a:pt x="1775079" y="2901442"/>
                  </a:moveTo>
                  <a:lnTo>
                    <a:pt x="629145" y="2878531"/>
                  </a:lnTo>
                  <a:lnTo>
                    <a:pt x="628027" y="2934970"/>
                  </a:lnTo>
                  <a:lnTo>
                    <a:pt x="628015" y="2935554"/>
                  </a:lnTo>
                  <a:lnTo>
                    <a:pt x="1773936" y="2958592"/>
                  </a:lnTo>
                  <a:lnTo>
                    <a:pt x="1775028" y="2903601"/>
                  </a:lnTo>
                  <a:lnTo>
                    <a:pt x="1775079" y="2901442"/>
                  </a:lnTo>
                  <a:close/>
                </a:path>
                <a:path w="1783715" h="3862070">
                  <a:moveTo>
                    <a:pt x="1775333" y="3804666"/>
                  </a:moveTo>
                  <a:lnTo>
                    <a:pt x="830694" y="3703193"/>
                  </a:lnTo>
                  <a:lnTo>
                    <a:pt x="831024" y="3700145"/>
                  </a:lnTo>
                  <a:lnTo>
                    <a:pt x="836803" y="3646297"/>
                  </a:lnTo>
                  <a:lnTo>
                    <a:pt x="657225" y="3713226"/>
                  </a:lnTo>
                  <a:lnTo>
                    <a:pt x="818515" y="3816781"/>
                  </a:lnTo>
                  <a:lnTo>
                    <a:pt x="824598" y="3759962"/>
                  </a:lnTo>
                  <a:lnTo>
                    <a:pt x="1769237" y="3861485"/>
                  </a:lnTo>
                  <a:lnTo>
                    <a:pt x="1775333" y="3804666"/>
                  </a:lnTo>
                  <a:close/>
                </a:path>
                <a:path w="1783715" h="3862070">
                  <a:moveTo>
                    <a:pt x="1782318" y="1997456"/>
                  </a:moveTo>
                  <a:lnTo>
                    <a:pt x="1765173" y="1942846"/>
                  </a:lnTo>
                  <a:lnTo>
                    <a:pt x="154965" y="2450617"/>
                  </a:lnTo>
                  <a:lnTo>
                    <a:pt x="137795" y="2396109"/>
                  </a:lnTo>
                  <a:lnTo>
                    <a:pt x="0" y="2529459"/>
                  </a:lnTo>
                  <a:lnTo>
                    <a:pt x="189357" y="2559685"/>
                  </a:lnTo>
                  <a:lnTo>
                    <a:pt x="174853" y="2513711"/>
                  </a:lnTo>
                  <a:lnTo>
                    <a:pt x="172148" y="2505125"/>
                  </a:lnTo>
                  <a:lnTo>
                    <a:pt x="1782318" y="1997456"/>
                  </a:lnTo>
                  <a:close/>
                </a:path>
                <a:path w="1783715" h="3862070">
                  <a:moveTo>
                    <a:pt x="1783588" y="1026287"/>
                  </a:moveTo>
                  <a:lnTo>
                    <a:pt x="1769364" y="970915"/>
                  </a:lnTo>
                  <a:lnTo>
                    <a:pt x="197142" y="1373022"/>
                  </a:lnTo>
                  <a:lnTo>
                    <a:pt x="183007" y="1317625"/>
                  </a:lnTo>
                  <a:lnTo>
                    <a:pt x="38100" y="1443101"/>
                  </a:lnTo>
                  <a:lnTo>
                    <a:pt x="225425" y="1483741"/>
                  </a:lnTo>
                  <a:lnTo>
                    <a:pt x="213093" y="1435481"/>
                  </a:lnTo>
                  <a:lnTo>
                    <a:pt x="211289" y="1428419"/>
                  </a:lnTo>
                  <a:lnTo>
                    <a:pt x="1783588" y="1026287"/>
                  </a:lnTo>
                  <a:close/>
                </a:path>
              </a:pathLst>
            </a:custGeom>
            <a:solidFill>
              <a:srgbClr val="08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EDA34E29-2CE8-B530-FD48-D4274D4CCF2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1950" y="3181350"/>
              <a:ext cx="3609975" cy="2867025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9F115246-AD50-4F16-D1DC-03E74BCD924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1500" y="3390900"/>
              <a:ext cx="3009900" cy="2266950"/>
            </a:xfrm>
            <a:prstGeom prst="rect">
              <a:avLst/>
            </a:prstGeom>
          </p:spPr>
        </p:pic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6920B2AB-55BC-BE02-E5FA-60FA619D3EF4}"/>
              </a:ext>
            </a:extLst>
          </p:cNvPr>
          <p:cNvSpPr txBox="1"/>
          <p:nvPr/>
        </p:nvSpPr>
        <p:spPr>
          <a:xfrm>
            <a:off x="849630" y="1348803"/>
            <a:ext cx="305117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Cryocooler</a:t>
            </a:r>
            <a:r>
              <a:rPr sz="2000" b="1" spc="-6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based</a:t>
            </a:r>
            <a:r>
              <a:rPr sz="2000" b="1" spc="1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1E5DF8"/>
                </a:solidFill>
                <a:latin typeface="Arial"/>
                <a:cs typeface="Arial"/>
              </a:rPr>
              <a:t>facility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944EB4A-4A85-1D7E-AB62-42EB2FF450D8}"/>
              </a:ext>
            </a:extLst>
          </p:cNvPr>
          <p:cNvSpPr txBox="1"/>
          <p:nvPr/>
        </p:nvSpPr>
        <p:spPr>
          <a:xfrm>
            <a:off x="849630" y="1667887"/>
            <a:ext cx="3030855" cy="1589405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20"/>
              </a:spcBef>
              <a:buFont typeface="Arial"/>
              <a:buChar char="•"/>
              <a:tabLst>
                <a:tab pos="298450" algn="l"/>
              </a:tabLst>
            </a:pPr>
            <a:r>
              <a:rPr sz="2000" i="1" dirty="0">
                <a:solidFill>
                  <a:srgbClr val="2D2C60"/>
                </a:solidFill>
                <a:latin typeface="Arial"/>
                <a:cs typeface="Arial"/>
              </a:rPr>
              <a:t>P</a:t>
            </a:r>
            <a:r>
              <a:rPr sz="2000" i="1" spc="-2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&lt;</a:t>
            </a:r>
            <a:r>
              <a:rPr sz="2000" spc="-2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2.5</a:t>
            </a:r>
            <a:r>
              <a:rPr sz="2000" spc="-4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W,</a:t>
            </a:r>
            <a:r>
              <a:rPr sz="2000" spc="-3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2D2C60"/>
                </a:solidFill>
                <a:latin typeface="Arial"/>
                <a:cs typeface="Arial"/>
              </a:rPr>
              <a:t>T</a:t>
            </a:r>
            <a:r>
              <a:rPr sz="2000" i="1" spc="-2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&gt;</a:t>
            </a:r>
            <a:r>
              <a:rPr sz="2000" spc="-2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4</a:t>
            </a:r>
            <a:r>
              <a:rPr sz="2000" spc="-4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K</a:t>
            </a:r>
            <a:r>
              <a:rPr sz="2000" spc="-3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Arial"/>
                <a:cs typeface="Arial"/>
              </a:rPr>
              <a:t>(est.)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25"/>
              </a:spcBef>
              <a:buChar char="•"/>
              <a:tabLst>
                <a:tab pos="298450" algn="l"/>
              </a:tabLst>
            </a:pP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Quick</a:t>
            </a:r>
            <a:r>
              <a:rPr sz="2000" spc="-2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first</a:t>
            </a:r>
            <a:r>
              <a:rPr sz="2000" spc="-1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cavity</a:t>
            </a:r>
            <a:r>
              <a:rPr sz="2000" spc="-8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D2C60"/>
                </a:solidFill>
                <a:latin typeface="Arial"/>
                <a:cs typeface="Arial"/>
              </a:rPr>
              <a:t>test</a:t>
            </a:r>
            <a:endParaRPr sz="2000">
              <a:latin typeface="Arial"/>
              <a:cs typeface="Arial"/>
            </a:endParaRPr>
          </a:p>
          <a:p>
            <a:pPr marL="298450" marR="131445" indent="-286385">
              <a:lnSpc>
                <a:spcPct val="109600"/>
              </a:lnSpc>
              <a:spcBef>
                <a:spcPts val="600"/>
              </a:spcBef>
              <a:buChar char="•"/>
              <a:tabLst>
                <a:tab pos="298450" algn="l"/>
              </a:tabLst>
            </a:pP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Good</a:t>
            </a:r>
            <a:r>
              <a:rPr sz="2000" spc="-1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cavities</a:t>
            </a:r>
            <a:r>
              <a:rPr sz="2000" spc="-5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will</a:t>
            </a:r>
            <a:r>
              <a:rPr sz="2000" spc="-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D2C60"/>
                </a:solidFill>
                <a:latin typeface="Arial"/>
                <a:cs typeface="Arial"/>
              </a:rPr>
              <a:t>have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high</a:t>
            </a:r>
            <a:r>
              <a:rPr sz="2000" spc="-4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power</a:t>
            </a:r>
            <a:r>
              <a:rPr sz="2000" spc="-4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test</a:t>
            </a:r>
            <a:r>
              <a:rPr sz="2000" spc="-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in</a:t>
            </a:r>
            <a:r>
              <a:rPr sz="2000" spc="-3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D2C60"/>
                </a:solidFill>
                <a:latin typeface="Arial"/>
                <a:cs typeface="Arial"/>
              </a:rPr>
              <a:t>LHe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9D6FFAA-6585-8E06-D708-B9F39881D993}"/>
              </a:ext>
            </a:extLst>
          </p:cNvPr>
          <p:cNvSpPr txBox="1"/>
          <p:nvPr/>
        </p:nvSpPr>
        <p:spPr>
          <a:xfrm>
            <a:off x="849630" y="3332099"/>
            <a:ext cx="2002789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4</a:t>
            </a:r>
            <a:r>
              <a:rPr sz="2000" b="1" spc="-1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types</a:t>
            </a:r>
            <a:r>
              <a:rPr sz="2000" b="1" spc="-1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5DF8"/>
                </a:solidFill>
                <a:latin typeface="Arial"/>
                <a:cs typeface="Arial"/>
              </a:rPr>
              <a:t>of</a:t>
            </a:r>
            <a:r>
              <a:rPr sz="2000" b="1" spc="-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1E5DF8"/>
                </a:solidFill>
                <a:latin typeface="Arial"/>
                <a:cs typeface="Arial"/>
              </a:rPr>
              <a:t>cavity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C072B86-877E-C112-778C-AE2BCC965D94}"/>
              </a:ext>
            </a:extLst>
          </p:cNvPr>
          <p:cNvSpPr txBox="1"/>
          <p:nvPr/>
        </p:nvSpPr>
        <p:spPr>
          <a:xfrm>
            <a:off x="849630" y="3753484"/>
            <a:ext cx="2178685" cy="166263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25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1.3</a:t>
            </a:r>
            <a:r>
              <a:rPr sz="2000" spc="-4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GHz</a:t>
            </a:r>
            <a:r>
              <a:rPr sz="2000" spc="-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Arial"/>
                <a:cs typeface="Arial"/>
              </a:rPr>
              <a:t>closed</a:t>
            </a:r>
            <a:endParaRPr sz="2000" dirty="0">
              <a:latin typeface="Arial"/>
              <a:cs typeface="Arial"/>
            </a:endParaRPr>
          </a:p>
          <a:p>
            <a:pPr marL="355600" marR="5080" indent="-343535">
              <a:lnSpc>
                <a:spcPct val="1096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1.3</a:t>
            </a:r>
            <a:r>
              <a:rPr sz="2000" spc="-4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GHz split</a:t>
            </a:r>
            <a:r>
              <a:rPr sz="2000" spc="-2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25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6</a:t>
            </a:r>
            <a:r>
              <a:rPr sz="2000" spc="-3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GHz</a:t>
            </a:r>
            <a:r>
              <a:rPr sz="2000" spc="1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D2C60"/>
                </a:solidFill>
                <a:latin typeface="Arial"/>
                <a:cs typeface="Arial"/>
              </a:rPr>
              <a:t>closed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30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6</a:t>
            </a:r>
            <a:r>
              <a:rPr sz="2000" spc="-35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D2C60"/>
                </a:solidFill>
                <a:latin typeface="Arial"/>
                <a:cs typeface="Arial"/>
              </a:rPr>
              <a:t>GHz</a:t>
            </a:r>
            <a:r>
              <a:rPr sz="2000" spc="10" dirty="0">
                <a:solidFill>
                  <a:srgbClr val="2D2C6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D2C60"/>
                </a:solidFill>
                <a:latin typeface="Arial"/>
                <a:cs typeface="Arial"/>
              </a:rPr>
              <a:t>split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6786D57C-6D7F-9EAF-CEC5-1721DC2DBA78}"/>
              </a:ext>
            </a:extLst>
          </p:cNvPr>
          <p:cNvSpPr txBox="1"/>
          <p:nvPr/>
        </p:nvSpPr>
        <p:spPr>
          <a:xfrm>
            <a:off x="9572625" y="200025"/>
            <a:ext cx="2009775" cy="704850"/>
          </a:xfrm>
          <a:prstGeom prst="rect">
            <a:avLst/>
          </a:prstGeom>
          <a:solidFill>
            <a:srgbClr val="FFD192"/>
          </a:solidFill>
        </p:spPr>
        <p:txBody>
          <a:bodyPr vert="horz" wrap="square" lIns="0" tIns="31750" rIns="0" bIns="0" rtlCol="0">
            <a:spAutoFit/>
          </a:bodyPr>
          <a:lstStyle/>
          <a:p>
            <a:pPr marL="712470" marR="361950" indent="-334010">
              <a:lnSpc>
                <a:spcPct val="100000"/>
              </a:lnSpc>
              <a:spcBef>
                <a:spcPts val="250"/>
              </a:spcBef>
            </a:pPr>
            <a:r>
              <a:rPr sz="2000" b="1" dirty="0">
                <a:solidFill>
                  <a:srgbClr val="002F87"/>
                </a:solidFill>
                <a:latin typeface="Calibri"/>
                <a:cs typeface="Calibri"/>
              </a:rPr>
              <a:t>First</a:t>
            </a:r>
            <a:r>
              <a:rPr sz="2000" b="1" spc="-90" dirty="0">
                <a:solidFill>
                  <a:srgbClr val="002F87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F87"/>
                </a:solidFill>
                <a:latin typeface="Calibri"/>
                <a:cs typeface="Calibri"/>
              </a:rPr>
              <a:t>tests</a:t>
            </a:r>
            <a:r>
              <a:rPr sz="2000" b="1" spc="-55" dirty="0">
                <a:solidFill>
                  <a:srgbClr val="002F87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2F87"/>
                </a:solidFill>
                <a:latin typeface="Calibri"/>
                <a:cs typeface="Calibri"/>
              </a:rPr>
              <a:t>in </a:t>
            </a:r>
            <a:r>
              <a:rPr sz="2000" b="1" spc="-20" dirty="0">
                <a:solidFill>
                  <a:srgbClr val="002F87"/>
                </a:solidFill>
                <a:latin typeface="Calibri"/>
                <a:cs typeface="Calibri"/>
              </a:rPr>
              <a:t>2025!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B05CF79-6CB1-52AC-A3B2-8157B3FD389A}"/>
              </a:ext>
            </a:extLst>
          </p:cNvPr>
          <p:cNvSpPr txBox="1"/>
          <p:nvPr/>
        </p:nvSpPr>
        <p:spPr>
          <a:xfrm>
            <a:off x="10527030" y="2194623"/>
            <a:ext cx="1435100" cy="8534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80"/>
              </a:spcBef>
            </a:pPr>
            <a:r>
              <a:rPr sz="1800" spc="-10" dirty="0">
                <a:latin typeface="Arial"/>
                <a:cs typeface="Arial"/>
              </a:rPr>
              <a:t>Feedthroughs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70" dirty="0">
                <a:latin typeface="Arial"/>
                <a:cs typeface="Arial"/>
              </a:rPr>
              <a:t>RF,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wiring </a:t>
            </a:r>
            <a:r>
              <a:rPr sz="1800" spc="-25" dirty="0">
                <a:latin typeface="Arial"/>
                <a:cs typeface="Arial"/>
              </a:rPr>
              <a:t>etc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C574239-C975-2058-7362-3E20F2FB0A23}"/>
              </a:ext>
            </a:extLst>
          </p:cNvPr>
          <p:cNvSpPr txBox="1"/>
          <p:nvPr/>
        </p:nvSpPr>
        <p:spPr>
          <a:xfrm>
            <a:off x="10488676" y="3603307"/>
            <a:ext cx="15144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1.3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GHz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cavity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07D7B78C-7986-F523-E23C-6940AE712759}"/>
              </a:ext>
            </a:extLst>
          </p:cNvPr>
          <p:cNvSpPr txBox="1"/>
          <p:nvPr/>
        </p:nvSpPr>
        <p:spPr>
          <a:xfrm>
            <a:off x="10673080" y="5346700"/>
            <a:ext cx="114554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79400" marR="5080" indent="-267335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latin typeface="Arial"/>
                <a:cs typeface="Arial"/>
              </a:rPr>
              <a:t>6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GHz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split </a:t>
            </a:r>
            <a:r>
              <a:rPr sz="1800" spc="-10" dirty="0">
                <a:latin typeface="Arial"/>
                <a:cs typeface="Arial"/>
              </a:rPr>
              <a:t>cavity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50110D84-7A82-86AC-F376-A9003567B511}"/>
              </a:ext>
            </a:extLst>
          </p:cNvPr>
          <p:cNvSpPr txBox="1"/>
          <p:nvPr/>
        </p:nvSpPr>
        <p:spPr>
          <a:xfrm>
            <a:off x="10666730" y="4462081"/>
            <a:ext cx="115887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5250" marR="5080" indent="-8255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latin typeface="Arial"/>
                <a:cs typeface="Arial"/>
              </a:rPr>
              <a:t>Adapter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for </a:t>
            </a:r>
            <a:r>
              <a:rPr sz="1800" dirty="0">
                <a:latin typeface="Arial"/>
                <a:cs typeface="Arial"/>
              </a:rPr>
              <a:t>heat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C75586D-4884-EE2E-8F45-BF4760DD879B}"/>
              </a:ext>
            </a:extLst>
          </p:cNvPr>
          <p:cNvSpPr txBox="1"/>
          <p:nvPr/>
        </p:nvSpPr>
        <p:spPr>
          <a:xfrm>
            <a:off x="10658856" y="1624012"/>
            <a:ext cx="1066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Cold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head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>
            <a:extLst>
              <a:ext uri="{FF2B5EF4-FFF2-40B4-BE49-F238E27FC236}">
                <a16:creationId xmlns:a16="http://schemas.microsoft.com/office/drawing/2014/main" id="{B6F7D7D5-0887-813C-6FEC-2C5810A60D0F}"/>
              </a:ext>
            </a:extLst>
          </p:cNvPr>
          <p:cNvGrpSpPr/>
          <p:nvPr/>
        </p:nvGrpSpPr>
        <p:grpSpPr>
          <a:xfrm>
            <a:off x="0" y="0"/>
            <a:ext cx="1278890" cy="1610360"/>
            <a:chOff x="0" y="0"/>
            <a:chExt cx="1278890" cy="1610360"/>
          </a:xfrm>
        </p:grpSpPr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BC9B4FE8-E1E8-4402-0D09-4A1B24B1D4A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278597" cy="1610360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B850B93B-9244-A465-C5EE-011D52C0F33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088" y="108712"/>
              <a:ext cx="764920" cy="1412748"/>
            </a:xfrm>
            <a:prstGeom prst="rect">
              <a:avLst/>
            </a:prstGeom>
          </p:spPr>
        </p:pic>
      </p:grpSp>
      <p:sp>
        <p:nvSpPr>
          <p:cNvPr id="26" name="object 26">
            <a:extLst>
              <a:ext uri="{FF2B5EF4-FFF2-40B4-BE49-F238E27FC236}">
                <a16:creationId xmlns:a16="http://schemas.microsoft.com/office/drawing/2014/main" id="{A9117684-04C1-3219-6200-F4A53A40119A}"/>
              </a:ext>
            </a:extLst>
          </p:cNvPr>
          <p:cNvSpPr txBox="1"/>
          <p:nvPr/>
        </p:nvSpPr>
        <p:spPr>
          <a:xfrm>
            <a:off x="4322445" y="5757862"/>
            <a:ext cx="312229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895350" marR="5080" indent="-883285">
              <a:lnSpc>
                <a:spcPct val="100800"/>
              </a:lnSpc>
              <a:spcBef>
                <a:spcPts val="85"/>
              </a:spcBef>
            </a:pPr>
            <a:r>
              <a:rPr sz="1800" i="1" dirty="0">
                <a:latin typeface="Arial"/>
                <a:cs typeface="Arial"/>
              </a:rPr>
              <a:t>Cavity</a:t>
            </a:r>
            <a:r>
              <a:rPr sz="1800" i="1" spc="-8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facility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alongside</a:t>
            </a:r>
            <a:r>
              <a:rPr sz="1800" i="1" spc="-30" dirty="0">
                <a:latin typeface="Arial"/>
                <a:cs typeface="Arial"/>
              </a:rPr>
              <a:t> </a:t>
            </a:r>
            <a:r>
              <a:rPr sz="1800" i="1" spc="-20" dirty="0">
                <a:latin typeface="Arial"/>
                <a:cs typeface="Arial"/>
              </a:rPr>
              <a:t>Choke </a:t>
            </a:r>
            <a:r>
              <a:rPr sz="1800" i="1" dirty="0">
                <a:latin typeface="Arial"/>
                <a:cs typeface="Arial"/>
              </a:rPr>
              <a:t>Cavity</a:t>
            </a:r>
            <a:r>
              <a:rPr sz="1800" i="1" spc="-5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facility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ACF45C03-3BDB-6C1D-3246-B686ABFA3B01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FF214484-C595-4FFD-80B5-E10F63D36EEF}" type="datetime1">
              <a:rPr lang="en-US" spc="-20" smtClean="0"/>
              <a:t>6/11/2026</a:t>
            </a:fld>
            <a:endParaRPr spc="-20" dirty="0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8C228EE4-3A04-7A9A-54D6-9A4B436AFE6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TTC 2026 Paris Saclay</a:t>
            </a:r>
            <a:endParaRPr spc="-20" dirty="0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F33BFD06-9523-18E8-5AD2-F599FE63034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482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936531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3156</TotalTime>
  <Words>1537</Words>
  <Application>Microsoft Office PowerPoint</Application>
  <PresentationFormat>Widescreen</PresentationFormat>
  <Paragraphs>304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Century Gothic</vt:lpstr>
      <vt:lpstr>Wingdings</vt:lpstr>
      <vt:lpstr>Office Theme</vt:lpstr>
      <vt:lpstr>Font and logo master</vt:lpstr>
      <vt:lpstr>Recent Progress in Nb3Sn for SRF cavities at UKRI</vt:lpstr>
      <vt:lpstr>Outline</vt:lpstr>
      <vt:lpstr>SRF Thin Film Objectives</vt:lpstr>
      <vt:lpstr>Aims &amp; Objectives</vt:lpstr>
      <vt:lpstr>Nb3Sn for SRF – Potential</vt:lpstr>
      <vt:lpstr>Thin Film Testing &amp; Validation</vt:lpstr>
      <vt:lpstr>RF Test With Choke Cavity</vt:lpstr>
      <vt:lpstr>Optimisation of deposition parameters using choke cavity</vt:lpstr>
      <vt:lpstr>Low Power Cavity Test Facility</vt:lpstr>
      <vt:lpstr>High Power Cavity Testing</vt:lpstr>
      <vt:lpstr>1.3 GHz Cavity Deposition </vt:lpstr>
      <vt:lpstr>First Nb3Sn calibration on 1.3 GHz Nb Cavity</vt:lpstr>
      <vt:lpstr>First  1.3 GHz Nb cavity deposited with Nb3Sn </vt:lpstr>
      <vt:lpstr> First Nb3Sn on Nb cavity at STFC.</vt:lpstr>
      <vt:lpstr>RF Test At HZB</vt:lpstr>
      <vt:lpstr>Nb Disk deposition inside segmented Nb Cavity C</vt:lpstr>
      <vt:lpstr>Pre and post Annealed targets</vt:lpstr>
      <vt:lpstr>Comparison of Nb3Sn deposition from  two different targets two different magnetron outside cavity</vt:lpstr>
      <vt:lpstr>Copper Cavity deposition facility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Valizadeh, Reza (STFC,DL,AST)</dc:creator>
  <cp:lastModifiedBy>Valizadeh, Reza (STFC,DL,AST)</cp:lastModifiedBy>
  <cp:revision>15</cp:revision>
  <dcterms:created xsi:type="dcterms:W3CDTF">2025-09-28T12:36:49Z</dcterms:created>
  <dcterms:modified xsi:type="dcterms:W3CDTF">2026-06-11T09:28:29Z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2025-09-07T00:00:00Z</vt:filetime>
  </property>
  <property fmtid="{D5CDD505-2E9C-101B-9397-08002B2CF9AE}" pid="3" name="LastSaved">
    <vt:filetime>2025-09-28T00:00:00Z</vt:filetime>
  </property>
</Properties>
</file>