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344" r:id="rId3"/>
    <p:sldId id="379" r:id="rId4"/>
    <p:sldId id="380" r:id="rId5"/>
    <p:sldId id="383" r:id="rId6"/>
    <p:sldId id="385" r:id="rId7"/>
    <p:sldId id="382" r:id="rId8"/>
    <p:sldId id="386" r:id="rId9"/>
    <p:sldId id="384" r:id="rId10"/>
    <p:sldId id="389" r:id="rId11"/>
    <p:sldId id="381" r:id="rId12"/>
    <p:sldId id="349" r:id="rId13"/>
    <p:sldId id="346" r:id="rId14"/>
    <p:sldId id="352" r:id="rId15"/>
    <p:sldId id="353" r:id="rId16"/>
    <p:sldId id="356" r:id="rId17"/>
    <p:sldId id="378" r:id="rId18"/>
    <p:sldId id="392" r:id="rId19"/>
    <p:sldId id="367" r:id="rId20"/>
    <p:sldId id="368" r:id="rId21"/>
    <p:sldId id="370" r:id="rId22"/>
    <p:sldId id="372" r:id="rId23"/>
    <p:sldId id="376" r:id="rId24"/>
    <p:sldId id="375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0" userDrawn="1">
          <p15:clr>
            <a:srgbClr val="A4A3A4"/>
          </p15:clr>
        </p15:guide>
        <p15:guide id="2" pos="75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FFF"/>
    <a:srgbClr val="FFFFFF"/>
    <a:srgbClr val="FFFF00"/>
    <a:srgbClr val="0070C0"/>
    <a:srgbClr val="B90F22"/>
    <a:srgbClr val="FEFEF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20" y="264"/>
      </p:cViewPr>
      <p:guideLst>
        <p:guide orient="horz" pos="4090"/>
        <p:guide pos="75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40" d="100"/>
          <a:sy n="140" d="100"/>
        </p:scale>
        <p:origin x="3596" y="10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31A78A55-3702-A9DD-485B-6C2348BAE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FD23-8DCB-4808-A1A7-B84C87DFFE9F}" type="datetime1">
              <a:rPr lang="de-DE" smtClean="0">
                <a:solidFill>
                  <a:srgbClr val="898989"/>
                </a:solidFill>
              </a:rPr>
              <a:t>09.06.2026</a:t>
            </a:fld>
            <a:endParaRPr lang="de-DE" dirty="0">
              <a:solidFill>
                <a:srgbClr val="89898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3380354-33AD-CAA5-CECB-C97638817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895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>
                <a:solidFill>
                  <a:srgbClr val="898989"/>
                </a:solidFill>
              </a:rPr>
              <a:t>Fachbereich | Institut | Person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3AF8F44-7C9B-FC9C-954B-B3100F2B9A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2718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D0D7-CB1E-4E76-B87A-A5F3A360A4B8}" type="slidenum">
              <a:rPr lang="de-DE" smtClean="0">
                <a:solidFill>
                  <a:srgbClr val="898989"/>
                </a:solidFill>
              </a:rPr>
              <a:t>‹Nr.›</a:t>
            </a:fld>
            <a:endParaRPr lang="de-DE">
              <a:solidFill>
                <a:srgbClr val="898989"/>
              </a:solidFill>
            </a:endParaRPr>
          </a:p>
        </p:txBody>
      </p:sp>
      <p:grpSp>
        <p:nvGrpSpPr>
          <p:cNvPr id="6" name="TU Da Logo">
            <a:extLst>
              <a:ext uri="{FF2B5EF4-FFF2-40B4-BE49-F238E27FC236}">
                <a16:creationId xmlns="" xmlns:a16="http://schemas.microsoft.com/office/drawing/2014/main" id="{1B2B06D3-8753-5133-9188-AE459F7AD654}"/>
              </a:ext>
            </a:extLst>
          </p:cNvPr>
          <p:cNvGrpSpPr/>
          <p:nvPr/>
        </p:nvGrpSpPr>
        <p:grpSpPr>
          <a:xfrm>
            <a:off x="119822" y="137059"/>
            <a:ext cx="1396524" cy="559248"/>
            <a:chOff x="7454900" y="306388"/>
            <a:chExt cx="1704610" cy="682624"/>
          </a:xfrm>
        </p:grpSpPr>
        <p:sp>
          <p:nvSpPr>
            <p:cNvPr id="7" name="AutoShape 3">
              <a:extLst>
                <a:ext uri="{FF2B5EF4-FFF2-40B4-BE49-F238E27FC236}">
                  <a16:creationId xmlns="" xmlns:a16="http://schemas.microsoft.com/office/drawing/2014/main" id="{0D839F9D-D886-2326-7EDA-CFF7F40AFE0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A88F50A3-1558-A807-1966-87F4BFE9F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3D601C6E-9093-8CBD-FD59-89128CE6AC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0F27C1C5-EE32-79B6-CC5B-76E0A46695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DCA98B89-C06C-1AFA-6046-473CE330AD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CE97323-EA31-B978-ED66-B1F83219FC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8BFE13B-74F5-DD35-6914-A8A6E24A02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00CFEF3E-A6FE-E8FE-10F8-3ED6C3F212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70B05B52-12B6-944D-AC1A-F00C2F4E2E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1E356202-0A47-80E7-90B0-E97229222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BB654D27-05C8-139B-EB9C-5F888F722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810847879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631549-6123-42B8-A061-7DAE218C6C8A}" type="datetime1">
              <a:rPr lang="de-DE" smtClean="0"/>
              <a:t>09.06.2026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de-DE"/>
              <a:t>Fachbereich | Institut | Person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89A431-735D-4157-B499-868DAC0D551C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8" name="TU Da Logo">
            <a:extLst>
              <a:ext uri="{FF2B5EF4-FFF2-40B4-BE49-F238E27FC236}">
                <a16:creationId xmlns="" xmlns:a16="http://schemas.microsoft.com/office/drawing/2014/main" id="{96C9F426-C331-5A79-76DF-05A5F9463BF3}"/>
              </a:ext>
            </a:extLst>
          </p:cNvPr>
          <p:cNvGrpSpPr/>
          <p:nvPr/>
        </p:nvGrpSpPr>
        <p:grpSpPr>
          <a:xfrm>
            <a:off x="0" y="0"/>
            <a:ext cx="1396524" cy="559248"/>
            <a:chOff x="7454900" y="306388"/>
            <a:chExt cx="1704610" cy="682624"/>
          </a:xfrm>
        </p:grpSpPr>
        <p:sp>
          <p:nvSpPr>
            <p:cNvPr id="9" name="AutoShape 3">
              <a:extLst>
                <a:ext uri="{FF2B5EF4-FFF2-40B4-BE49-F238E27FC236}">
                  <a16:creationId xmlns="" xmlns:a16="http://schemas.microsoft.com/office/drawing/2014/main" id="{29449998-EA2C-2328-4B51-411E09C4E08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6A34355F-DA0C-5D6B-7826-E4185B86D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F8FD2880-5146-CE19-42AE-BB9DE006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019F0C27-B9AD-9598-6A47-3085A7D4B4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1C03560C-EC72-CF50-20C3-4EA5F0684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375D7A7-1E67-CF3A-F80C-50846D74CC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FB124E21-02A5-C056-2D6F-5FA0D0D9C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FD42C70B-C72B-02BF-16BD-BB8E559E3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539213-4F7F-2105-A3FB-10E097A76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FACB8FC-374A-F97F-4BCF-93906CBC4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5086F604-AA6F-7757-E42D-F621BFBEDB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0" name="Notizenplatzhalter 19">
            <a:extLst>
              <a:ext uri="{FF2B5EF4-FFF2-40B4-BE49-F238E27FC236}">
                <a16:creationId xmlns="" xmlns:a16="http://schemas.microsoft.com/office/drawing/2014/main" id="{12F4F817-719A-78AC-E4C4-9C9BEF2E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4919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631549-6123-42B8-A061-7DAE218C6C8A}" type="datetime1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Fachbereich | Institut | Person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63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429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E5CDA01-DDC9-2253-72DE-96209CE4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27C98BC-77ED-57FD-F633-2BC8142A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80000"/>
            <a:ext cx="11519987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="" xmlns:a16="http://schemas.microsoft.com/office/drawing/2014/main" id="{DBDDB1D6-39C5-381A-1C8E-0B3A2109C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DA8DEF2-3EB0-7C61-65FD-4CF2BF6A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24000"/>
            <a:ext cx="11558700" cy="10800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BB02D4D-81F0-49AF-1CF0-1A75D0BC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9A590409-784D-7817-ED5F-00C6036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360000"/>
            <a:ext cx="8976000" cy="189000"/>
          </a:xfrm>
        </p:spPr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5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964544-40DC-4288-275B-FB15B4D0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30EA03BC-F835-8900-FE38-6958D04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="" xmlns:a16="http://schemas.microsoft.com/office/drawing/2014/main" id="{6B08FBBD-180E-596B-F91F-8F6ADC5F6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2" y="1980000"/>
            <a:ext cx="55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="" xmlns:a16="http://schemas.microsoft.com/office/drawing/2014/main" id="{CD333C59-0ADD-F97D-91D2-1E187ECAF6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0209" y="1980000"/>
            <a:ext cx="55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887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EA8B7A-08C3-285D-CDA3-D0DCEF8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6C1DAEC6-70FB-93F3-56DA-505CA789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AD1F37F6-4222-0F2F-8273-DDE8A60C7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980000"/>
            <a:ext cx="11520487" cy="406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27B3ED93-4F10-B98E-C79A-9C75CB74F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Bildunterschrift / Caption</a:t>
            </a:r>
          </a:p>
        </p:txBody>
      </p:sp>
    </p:spTree>
    <p:extLst>
      <p:ext uri="{BB962C8B-B14F-4D97-AF65-F5344CB8AC3E}">
        <p14:creationId xmlns:p14="http://schemas.microsoft.com/office/powerpoint/2010/main" val="35886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34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A9093F2-7696-269A-BB11-D5C2FFA8B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6363686E-60AA-D422-E6EE-8DD8E5F8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4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60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7A0BD891-B552-440D-8BBD-1850A4BA854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10" y="1090564"/>
            <a:ext cx="1022889" cy="5390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2859BFDA-5919-80E3-6FB9-03C9FBF6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36682"/>
            <a:ext cx="8976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B5DB4C4-7360-79EC-43CC-2887232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980000"/>
            <a:ext cx="11519987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TU Da Logo">
            <a:extLst>
              <a:ext uri="{FF2B5EF4-FFF2-40B4-BE49-F238E27FC236}">
                <a16:creationId xmlns="" xmlns:a16="http://schemas.microsoft.com/office/drawing/2014/main" id="{51119E7C-0EFF-440C-7D9B-DC934FA66296}"/>
              </a:ext>
            </a:extLst>
          </p:cNvPr>
          <p:cNvGrpSpPr/>
          <p:nvPr userDrawn="1"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="" xmlns:a16="http://schemas.microsoft.com/office/drawing/2014/main" id="{65BC44CB-CBBB-FAC0-EB9F-E8F9DC95037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9C445B24-F9B1-8960-5444-7772C7A47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378BFC59-1C78-1D5B-F297-FDAE60A3B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AD4C2154-1036-25AE-9332-6CD29C8A49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F1AA4C57-F564-9D30-8972-9143A104F6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88ED9D6D-B335-8396-2289-7DD61F9A0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8872A2F5-7430-CC8E-7732-1707D9E6F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AE49A029-9AE0-4CF9-87DF-91910B2623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B8CBC970-FC0D-4723-B28A-D212B5642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4638EAF1-DC81-698A-E2F9-ED824E3D3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7FD520B6-32AC-A196-05E4-28829C4F09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=""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11.06.2026</a:t>
            </a:r>
            <a:endParaRPr lang="de-DE" dirty="0"/>
          </a:p>
        </p:txBody>
      </p:sp>
      <p:sp>
        <p:nvSpPr>
          <p:cNvPr id="22" name="Fußzeilenplatzhalter 21">
            <a:extLst>
              <a:ext uri="{FF2B5EF4-FFF2-40B4-BE49-F238E27FC236}">
                <a16:creationId xmlns="" xmlns:a16="http://schemas.microsoft.com/office/drawing/2014/main" id="{3419663B-FA1A-D2AC-6FFB-FEF3AE17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8976000" cy="190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TITEL / AUTOR</a:t>
            </a:r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=""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21">
            <a:extLst>
              <a:ext uri="{FF2B5EF4-FFF2-40B4-BE49-F238E27FC236}">
                <a16:creationId xmlns="" xmlns:a16="http://schemas.microsoft.com/office/drawing/2014/main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2134800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Materials Science |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Thin</a:t>
            </a:r>
            <a:r>
              <a:rPr lang="de-DE" dirty="0"/>
              <a:t> Film Technology | M</a:t>
            </a:r>
            <a:r>
              <a:rPr lang="hu-HU" dirty="0" err="1"/>
              <a:t>árton</a:t>
            </a:r>
            <a:r>
              <a:rPr lang="hu-HU" dirty="0"/>
              <a:t> Major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2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  <p:sldLayoutId id="2147483661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hyperlink" Target="https://doi.org/10.18429/JACOW-IPAC2024-WEPS32" TargetMode="External"/><Relationship Id="rId4" Type="http://schemas.openxmlformats.org/officeDocument/2006/relationships/hyperlink" Target="https://doi.org/10.18429/JACOW-IPAC2023-WEPA1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i.org/10.1109/TASC.2026.366268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09/TASC.2026.36626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7/S056774086800193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hyperlink" Target="https://doi.org/10.1109/TASC.2026.366268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oi.org/10.1007/BF0055436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47.emf"/><Relationship Id="rId4" Type="http://schemas.openxmlformats.org/officeDocument/2006/relationships/image" Target="../media/image2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16/j.actamat.2020.01.05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63/5.001537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63/5.001537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01537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145181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physc.2025.135469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hyperlink" Target="https://doi.org/10.18429/JACOW-IPAC2024-WEPS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E2534F-C74B-890D-7E3D-D59D7238D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989000"/>
            <a:ext cx="10800000" cy="65086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none" noProof="0" dirty="0">
                <a:latin typeface="+mn-lt"/>
              </a:rPr>
              <a:t>Towards Nb</a:t>
            </a:r>
            <a:r>
              <a:rPr lang="en-US" sz="2800" cap="none" baseline="-25000" noProof="0" dirty="0">
                <a:latin typeface="+mn-lt"/>
              </a:rPr>
              <a:t>3</a:t>
            </a:r>
            <a:r>
              <a:rPr lang="en-US" sz="2800" cap="none" noProof="0" dirty="0">
                <a:latin typeface="+mn-lt"/>
              </a:rPr>
              <a:t>Sn coated copper cavities </a:t>
            </a:r>
            <a:r>
              <a:rPr lang="en-US" sz="2800" cap="none" noProof="0" dirty="0" smtClean="0">
                <a:latin typeface="+mn-lt"/>
              </a:rPr>
              <a:t>for</a:t>
            </a:r>
            <a:r>
              <a:rPr lang="hu-HU" sz="2800" cap="none" noProof="0" dirty="0" smtClean="0">
                <a:latin typeface="+mn-lt"/>
              </a:rPr>
              <a:t/>
            </a:r>
            <a:br>
              <a:rPr lang="hu-HU" sz="2800" cap="none" noProof="0" dirty="0" smtClean="0">
                <a:latin typeface="+mn-lt"/>
              </a:rPr>
            </a:br>
            <a:r>
              <a:rPr lang="en-US" sz="2800" cap="none" noProof="0" dirty="0" smtClean="0">
                <a:latin typeface="+mn-lt"/>
              </a:rPr>
              <a:t>energy </a:t>
            </a:r>
            <a:r>
              <a:rPr lang="en-US" sz="2800" cap="none" noProof="0" dirty="0">
                <a:latin typeface="+mn-lt"/>
              </a:rPr>
              <a:t>efficient SRF application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42B8E9F2-A7BE-ABFD-3158-860EB69F8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429000"/>
            <a:ext cx="9360000" cy="2520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noProof="0" dirty="0"/>
              <a:t>Márton Major, Alexey Arzumanov, Amir Farhood, Dorothea </a:t>
            </a:r>
            <a:r>
              <a:rPr lang="en-US" b="1" noProof="0" dirty="0" err="1"/>
              <a:t>Fonnesu</a:t>
            </a:r>
            <a:r>
              <a:rPr lang="en-US" b="1" noProof="0" dirty="0"/>
              <a:t>,</a:t>
            </a:r>
            <a:br>
              <a:rPr lang="en-US" b="1" noProof="0" dirty="0"/>
            </a:br>
            <a:r>
              <a:rPr lang="en-US" b="1" noProof="0" dirty="0"/>
              <a:t>Michaela Arnold, Norbert </a:t>
            </a:r>
            <a:r>
              <a:rPr lang="en-US" b="1" noProof="0" dirty="0" err="1"/>
              <a:t>Pietralla</a:t>
            </a:r>
            <a:r>
              <a:rPr lang="en-US" b="1" noProof="0" dirty="0"/>
              <a:t>, and Lambert Alff</a:t>
            </a:r>
            <a:endParaRPr lang="en-US" noProof="0" dirty="0"/>
          </a:p>
          <a:p>
            <a:r>
              <a:rPr lang="en-US" noProof="0" dirty="0"/>
              <a:t>Technical University of Darmstadt, Darmstadt, Germany</a:t>
            </a:r>
          </a:p>
          <a:p>
            <a:endParaRPr lang="en-US" noProof="0" dirty="0"/>
          </a:p>
          <a:p>
            <a:r>
              <a:rPr lang="en-US" b="1" noProof="0" dirty="0"/>
              <a:t>TTC 2026 Meeting, CEA-CNRS-Université Paris </a:t>
            </a:r>
            <a:r>
              <a:rPr lang="en-US" b="1" noProof="0" dirty="0" err="1"/>
              <a:t>Saclay</a:t>
            </a:r>
            <a:r>
              <a:rPr lang="en-US" b="1" noProof="0" dirty="0"/>
              <a:t> 2026, France</a:t>
            </a:r>
          </a:p>
          <a:p>
            <a:endParaRPr lang="en-US" noProof="0" dirty="0"/>
          </a:p>
          <a:p>
            <a:r>
              <a:rPr lang="en-US" noProof="0" dirty="0"/>
              <a:t>11. June 2026</a:t>
            </a:r>
          </a:p>
          <a:p>
            <a:endParaRPr lang="en-US" b="1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F289ED5-3F56-46A4-5445-E5101124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B33C290-F17B-21A1-20EF-0D34BDCB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9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/>
              <a:t>N</a:t>
            </a:r>
            <a:r>
              <a:rPr lang="en-US" cap="none" noProof="0" dirty="0"/>
              <a:t>b</a:t>
            </a:r>
            <a:r>
              <a:rPr lang="en-US" baseline="-25000" noProof="0" dirty="0"/>
              <a:t>3</a:t>
            </a:r>
            <a:r>
              <a:rPr lang="en-US" noProof="0" dirty="0"/>
              <a:t>S</a:t>
            </a:r>
            <a:r>
              <a:rPr lang="en-US" cap="none" noProof="0" dirty="0"/>
              <a:t>n</a:t>
            </a:r>
            <a:r>
              <a:rPr lang="en-US" noProof="0" dirty="0"/>
              <a:t> </a:t>
            </a:r>
            <a:r>
              <a:rPr lang="en-US" noProof="0" dirty="0" smtClean="0"/>
              <a:t>Coating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13" name="Picture 13">
            <a:extLst>
              <a:ext uri="{FF2B5EF4-FFF2-40B4-BE49-F238E27FC236}">
                <a16:creationId xmlns="" xmlns:a16="http://schemas.microsoft.com/office/drawing/2014/main" id="{ACDA4568-E308-7BBC-11C5-FAC067E2C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7" t="5170" r="35581" b="23964"/>
          <a:stretch/>
        </p:blipFill>
        <p:spPr bwMode="auto">
          <a:xfrm>
            <a:off x="433943" y="2092187"/>
            <a:ext cx="3035807" cy="227685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Textfeld 3"/>
          <p:cNvSpPr txBox="1"/>
          <p:nvPr/>
        </p:nvSpPr>
        <p:spPr>
          <a:xfrm>
            <a:off x="333946" y="1122034"/>
            <a:ext cx="4553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On copper </a:t>
            </a:r>
            <a:r>
              <a:rPr lang="en-US" u="sng" noProof="0" dirty="0"/>
              <a:t>HOM antenna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sz="1600" noProof="0" dirty="0"/>
              <a:t>In cooperation with Johannes Gutenberg University of Mainz, Florian Hug group</a:t>
            </a:r>
            <a:endParaRPr lang="en-US" noProof="0" dirty="0"/>
          </a:p>
        </p:txBody>
      </p:sp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8D3F5566-7174-4490-929A-596C14787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4" t="9656" r="10720" b="2015"/>
          <a:stretch/>
        </p:blipFill>
        <p:spPr>
          <a:xfrm>
            <a:off x="3671669" y="2123269"/>
            <a:ext cx="3554308" cy="291018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3943" y="4522970"/>
            <a:ext cx="211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On top </a:t>
            </a:r>
            <a:r>
              <a:rPr lang="en-US" i="1" noProof="0" dirty="0">
                <a:latin typeface="FrontPage" panose="00000400000000000000" pitchFamily="2" charset="0"/>
                <a:ea typeface="FrontPage" panose="00000400000000000000" pitchFamily="2" charset="0"/>
              </a:rPr>
              <a:t>T</a:t>
            </a:r>
            <a:r>
              <a:rPr lang="en-US" baseline="-25000" noProof="0" dirty="0">
                <a:latin typeface="FrontPage" panose="00000400000000000000" pitchFamily="2" charset="0"/>
                <a:ea typeface="FrontPage" panose="00000400000000000000" pitchFamily="2" charset="0"/>
              </a:rPr>
              <a:t>c,0</a:t>
            </a:r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 ≈ 14.5 K</a:t>
            </a:r>
          </a:p>
        </p:txBody>
      </p:sp>
      <p:sp>
        <p:nvSpPr>
          <p:cNvPr id="7" name="Rechteck 6"/>
          <p:cNvSpPr/>
          <p:nvPr/>
        </p:nvSpPr>
        <p:spPr>
          <a:xfrm>
            <a:off x="466418" y="4902019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At side </a:t>
            </a:r>
            <a:r>
              <a:rPr lang="en-US" i="1" noProof="0" dirty="0">
                <a:latin typeface="FrontPage" panose="00000400000000000000" pitchFamily="2" charset="0"/>
                <a:ea typeface="FrontPage" panose="00000400000000000000" pitchFamily="2" charset="0"/>
              </a:rPr>
              <a:t>T</a:t>
            </a:r>
            <a:r>
              <a:rPr lang="en-US" baseline="-25000" noProof="0" dirty="0">
                <a:latin typeface="FrontPage" panose="00000400000000000000" pitchFamily="2" charset="0"/>
                <a:ea typeface="FrontPage" panose="00000400000000000000" pitchFamily="2" charset="0"/>
              </a:rPr>
              <a:t>c,0</a:t>
            </a:r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 ≈ 14.0 K</a:t>
            </a:r>
          </a:p>
        </p:txBody>
      </p:sp>
      <p:sp>
        <p:nvSpPr>
          <p:cNvPr id="8" name="Rechteck 7"/>
          <p:cNvSpPr/>
          <p:nvPr/>
        </p:nvSpPr>
        <p:spPr>
          <a:xfrm>
            <a:off x="433943" y="5268325"/>
            <a:ext cx="246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At bottom </a:t>
            </a:r>
            <a:r>
              <a:rPr lang="en-US" i="1" noProof="0" dirty="0">
                <a:latin typeface="FrontPage" panose="00000400000000000000" pitchFamily="2" charset="0"/>
                <a:ea typeface="FrontPage" panose="00000400000000000000" pitchFamily="2" charset="0"/>
              </a:rPr>
              <a:t>T</a:t>
            </a:r>
            <a:r>
              <a:rPr lang="en-US" baseline="-25000" noProof="0" dirty="0">
                <a:latin typeface="FrontPage" panose="00000400000000000000" pitchFamily="2" charset="0"/>
                <a:ea typeface="FrontPage" panose="00000400000000000000" pitchFamily="2" charset="0"/>
              </a:rPr>
              <a:t>c,0</a:t>
            </a:r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 ≈ 13.0 K</a:t>
            </a:r>
            <a:endParaRPr lang="en-US" b="1" noProof="0" dirty="0">
              <a:latin typeface="FrontPage" panose="00000400000000000000" pitchFamily="2" charset="0"/>
              <a:ea typeface="FrontPage" panose="000004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33943" y="5893587"/>
            <a:ext cx="5411278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noProof="0" dirty="0">
                <a:latin typeface="FrontPage" panose="00000400000000000000" pitchFamily="2" charset="0"/>
                <a:ea typeface="FrontPage" panose="00000400000000000000" pitchFamily="2" charset="0"/>
              </a:rPr>
              <a:t>Conclusion: T</a:t>
            </a:r>
            <a:r>
              <a:rPr lang="en-US" baseline="-25000" noProof="0" dirty="0">
                <a:latin typeface="FrontPage" panose="00000400000000000000" pitchFamily="2" charset="0"/>
                <a:ea typeface="FrontPage" panose="00000400000000000000" pitchFamily="2" charset="0"/>
              </a:rPr>
              <a:t>C,0</a:t>
            </a:r>
            <a:r>
              <a:rPr lang="en-US" noProof="0" dirty="0">
                <a:latin typeface="FrontPage" panose="00000400000000000000" pitchFamily="2" charset="0"/>
                <a:ea typeface="FrontPage" panose="00000400000000000000" pitchFamily="2" charset="0"/>
              </a:rPr>
              <a:t> &gt; 13 K at every region of the surface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E5BE28-8E3A-F9E8-E5F2-70C1D26D953A}"/>
              </a:ext>
            </a:extLst>
          </p:cNvPr>
          <p:cNvSpPr txBox="1"/>
          <p:nvPr/>
        </p:nvSpPr>
        <p:spPr>
          <a:xfrm>
            <a:off x="5845221" y="6060045"/>
            <a:ext cx="60944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Plattner </a:t>
            </a:r>
            <a:r>
              <a:rPr lang="en-GB" sz="1100" i="1" dirty="0"/>
              <a:t>et al.,</a:t>
            </a:r>
            <a:r>
              <a:rPr lang="en-GB" sz="1100" dirty="0"/>
              <a:t> IPAC’23 Venice 3029 DOI:</a:t>
            </a:r>
            <a:r>
              <a:rPr lang="en-GB" sz="1100" dirty="0">
                <a:hlinkClick r:id="rId4"/>
              </a:rPr>
              <a:t>10.18429/JACOW-IPAC2023-WEPA164</a:t>
            </a:r>
            <a:endParaRPr lang="en-GB" sz="1100" dirty="0"/>
          </a:p>
          <a:p>
            <a:pPr algn="r">
              <a:buNone/>
            </a:pPr>
            <a:r>
              <a:rPr lang="en-GB" sz="1100" dirty="0">
                <a:effectLst/>
              </a:rPr>
              <a:t>[1] Plattner </a:t>
            </a:r>
            <a:r>
              <a:rPr lang="en-GB" sz="1100" i="1" dirty="0">
                <a:effectLst/>
              </a:rPr>
              <a:t>et al.,</a:t>
            </a:r>
            <a:r>
              <a:rPr lang="en-GB" sz="1100" dirty="0"/>
              <a:t> IPAC ‘24 Nashville 2760</a:t>
            </a:r>
            <a:r>
              <a:rPr lang="en-GB" sz="1100" dirty="0">
                <a:effectLst/>
              </a:rPr>
              <a:t> DOI: </a:t>
            </a:r>
            <a:r>
              <a:rPr lang="en-GB" sz="1100" dirty="0">
                <a:effectLst/>
                <a:hlinkClick r:id="rId5"/>
              </a:rPr>
              <a:t>10.18429/JACOW-IPAC2024-WEPS32</a:t>
            </a:r>
            <a:endParaRPr lang="en-GB" sz="1100" dirty="0"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1D87C90-0196-1E37-D337-A5709BED4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897" y="1980464"/>
            <a:ext cx="4553510" cy="28885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CEC464-628E-4C99-DEDF-1D8BD73E30AA}"/>
              </a:ext>
            </a:extLst>
          </p:cNvPr>
          <p:cNvSpPr txBox="1"/>
          <p:nvPr/>
        </p:nvSpPr>
        <p:spPr>
          <a:xfrm>
            <a:off x="3361647" y="5018666"/>
            <a:ext cx="381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Normalized voltage </a:t>
            </a:r>
            <a:r>
              <a:rPr lang="en-US" sz="1400" dirty="0"/>
              <a:t>(shielding effect) </a:t>
            </a:r>
            <a:r>
              <a:rPr lang="en-US" sz="1400" noProof="0" dirty="0"/>
              <a:t>on a coated Cu foil at the top of a dummy antenna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31888B-91FE-C2A2-7055-B17C19326DCD}"/>
              </a:ext>
            </a:extLst>
          </p:cNvPr>
          <p:cNvSpPr txBox="1"/>
          <p:nvPr/>
        </p:nvSpPr>
        <p:spPr>
          <a:xfrm>
            <a:off x="7336096" y="4936208"/>
            <a:ext cx="46035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u="none" strike="noStrike" baseline="0" dirty="0"/>
              <a:t>Thermal simulation with a static load of 330mW at the antenna tip. The temperature at the tip is with 9.21K, which is close to the critical temperature of Nb [1].</a:t>
            </a:r>
            <a:endParaRPr lang="en-GB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9CD2E1-59A1-861E-7594-1DEAC4936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8900" y="280669"/>
            <a:ext cx="1428949" cy="456311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374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/>
              <a:t>role of </a:t>
            </a:r>
            <a:r>
              <a:rPr lang="en-US" noProof="0" dirty="0" smtClean="0"/>
              <a:t>substrate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6" name="Rechteck 5"/>
          <p:cNvSpPr/>
          <p:nvPr/>
        </p:nvSpPr>
        <p:spPr>
          <a:xfrm>
            <a:off x="1550755" y="6230329"/>
            <a:ext cx="10392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100" noProof="0" dirty="0"/>
              <a:t>Farhood, Arzumanov, Major, Arnold, </a:t>
            </a:r>
            <a:r>
              <a:rPr lang="en-US" sz="1100" noProof="0" dirty="0" err="1"/>
              <a:t>Pietralla</a:t>
            </a:r>
            <a:r>
              <a:rPr lang="en-US" sz="1100" noProof="0" dirty="0"/>
              <a:t>, and Alff, IEEE Trans. Appl. </a:t>
            </a:r>
            <a:r>
              <a:rPr lang="en-US" sz="1100" noProof="0" dirty="0" err="1"/>
              <a:t>Supercond</a:t>
            </a:r>
            <a:r>
              <a:rPr lang="en-US" sz="1100" i="1" noProof="0" dirty="0"/>
              <a:t>.</a:t>
            </a:r>
            <a:r>
              <a:rPr lang="en-US" sz="1100" noProof="0" dirty="0"/>
              <a:t> </a:t>
            </a:r>
            <a:r>
              <a:rPr lang="en-US" sz="1100" b="1" noProof="0" dirty="0"/>
              <a:t>36</a:t>
            </a:r>
            <a:r>
              <a:rPr lang="en-US" sz="1100" dirty="0"/>
              <a:t> 7500607 (2026) DOI: </a:t>
            </a:r>
            <a:r>
              <a:rPr lang="en-US" sz="1100" dirty="0">
                <a:hlinkClick r:id="rId2"/>
              </a:rPr>
              <a:t>10.1109/TASC.2026.3662680</a:t>
            </a:r>
            <a:endParaRPr lang="en-US" sz="1100" noProof="0" dirty="0"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41050" y="5280943"/>
            <a:ext cx="43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</a:rPr>
              <a:t>Critical temperature as shown by the shielding effect of thin films deposited on different substrates at a substrate temperature of 500 °C</a:t>
            </a:r>
            <a:endParaRPr lang="en-US" sz="1400" noProof="0" dirty="0"/>
          </a:p>
        </p:txBody>
      </p:sp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407248EB-8A8C-4CDF-496B-8D32D30C2AB8}"/>
              </a:ext>
            </a:extLst>
          </p:cNvPr>
          <p:cNvSpPr txBox="1"/>
          <p:nvPr/>
        </p:nvSpPr>
        <p:spPr>
          <a:xfrm>
            <a:off x="6822035" y="5247114"/>
            <a:ext cx="42807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/>
              <a:t>Critical field </a:t>
            </a:r>
            <a:r>
              <a:rPr lang="en-US" sz="1400" i="1" noProof="0" dirty="0"/>
              <a:t>H</a:t>
            </a:r>
            <a:r>
              <a:rPr lang="en-US" sz="1400" baseline="-25000" noProof="0" dirty="0"/>
              <a:t>c1</a:t>
            </a:r>
            <a:r>
              <a:rPr lang="en-US" sz="1400" noProof="0" dirty="0"/>
              <a:t> determined from the lowest magnetization in magnetization versus external field measurements as a function of </a:t>
            </a:r>
            <a:r>
              <a:rPr lang="en-US" sz="1400" noProof="0" dirty="0" smtClean="0"/>
              <a:t>temperature</a:t>
            </a:r>
            <a:endParaRPr lang="en-US" sz="140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5" y="1133891"/>
            <a:ext cx="5449640" cy="40957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5902" y="1253625"/>
            <a:ext cx="5184565" cy="40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9696000" cy="547682"/>
          </a:xfrm>
        </p:spPr>
        <p:txBody>
          <a:bodyPr>
            <a:noAutofit/>
          </a:bodyPr>
          <a:lstStyle/>
          <a:p>
            <a:r>
              <a:rPr lang="en-US" sz="3600" noProof="0" dirty="0"/>
              <a:t>X-ray </a:t>
            </a:r>
            <a:r>
              <a:rPr lang="en-US" sz="3600" noProof="0" dirty="0" smtClean="0"/>
              <a:t>diffraction </a:t>
            </a:r>
            <a:r>
              <a:rPr lang="en-US" sz="3600" dirty="0" smtClean="0"/>
              <a:t>measurement</a:t>
            </a:r>
            <a:endParaRPr lang="en-US" sz="3600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2354450"/>
            <a:ext cx="3224069" cy="256678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60000" y="5204743"/>
            <a:ext cx="43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</a:rPr>
              <a:t>Critical temperature as shown by the shielding effect of thin films deposited on different substrates at a substrate temperature of 500 °C</a:t>
            </a:r>
            <a:endParaRPr lang="en-US" sz="1400" noProof="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249514" y="1595822"/>
            <a:ext cx="996957" cy="32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 cap="rnd">
            <a:solidFill>
              <a:srgbClr val="0070C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662917"/>
            <a:ext cx="4508343" cy="372466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000473" y="5472048"/>
            <a:ext cx="419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XRD patterns of deposited Nb</a:t>
            </a:r>
            <a:r>
              <a:rPr lang="en-US" sz="1400" baseline="-25000" noProof="0" dirty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3</a:t>
            </a:r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Sn films at 500 °C on different substrates</a:t>
            </a:r>
            <a:endParaRPr lang="en-US" sz="1400" noProof="0" dirty="0"/>
          </a:p>
        </p:txBody>
      </p:sp>
      <p:sp>
        <p:nvSpPr>
          <p:cNvPr id="10" name="Rechteck 5">
            <a:extLst>
              <a:ext uri="{FF2B5EF4-FFF2-40B4-BE49-F238E27FC236}">
                <a16:creationId xmlns="" xmlns:a16="http://schemas.microsoft.com/office/drawing/2014/main" id="{C1935816-F774-3D37-916F-5000186D1966}"/>
              </a:ext>
            </a:extLst>
          </p:cNvPr>
          <p:cNvSpPr/>
          <p:nvPr/>
        </p:nvSpPr>
        <p:spPr>
          <a:xfrm>
            <a:off x="1550755" y="6230329"/>
            <a:ext cx="10392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100" noProof="0" dirty="0"/>
              <a:t>Farhood </a:t>
            </a:r>
            <a:r>
              <a:rPr lang="en-US" sz="1100" i="1" noProof="0" dirty="0"/>
              <a:t>et al.,</a:t>
            </a:r>
            <a:r>
              <a:rPr lang="en-US" sz="1100" noProof="0" dirty="0"/>
              <a:t> IEEE Trans. Appl. </a:t>
            </a:r>
            <a:r>
              <a:rPr lang="en-US" sz="1100" noProof="0" dirty="0" err="1"/>
              <a:t>Supercond</a:t>
            </a:r>
            <a:r>
              <a:rPr lang="en-US" sz="1100" i="1" noProof="0" dirty="0"/>
              <a:t>.</a:t>
            </a:r>
            <a:r>
              <a:rPr lang="en-US" sz="1100" noProof="0" dirty="0"/>
              <a:t> </a:t>
            </a:r>
            <a:r>
              <a:rPr lang="en-US" sz="1100" b="1" noProof="0" dirty="0"/>
              <a:t>36</a:t>
            </a:r>
            <a:r>
              <a:rPr lang="en-US" sz="1100" dirty="0"/>
              <a:t> 7500607 (2026) DOI: </a:t>
            </a:r>
            <a:r>
              <a:rPr lang="en-US" sz="1100" dirty="0">
                <a:hlinkClick r:id="rId4"/>
              </a:rPr>
              <a:t>10.1109/TASC.2026.3662680</a:t>
            </a:r>
            <a:endParaRPr lang="en-US" sz="110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3061203" y="1396716"/>
            <a:ext cx="8087854" cy="4775967"/>
            <a:chOff x="3745292" y="1339934"/>
            <a:chExt cx="8087854" cy="4775967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5292" y="1629000"/>
              <a:ext cx="8087854" cy="4486901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 rot="16200000">
              <a:off x="5655145" y="4589855"/>
              <a:ext cx="469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110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 rot="16200000">
              <a:off x="6241556" y="319529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200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 rot="16200000">
              <a:off x="6495355" y="142745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210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 rot="16200000">
              <a:off x="6722571" y="171286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211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 rot="16200000">
              <a:off x="7140978" y="484952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220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>
            <a:normAutofit fontScale="90000"/>
          </a:bodyPr>
          <a:lstStyle/>
          <a:p>
            <a:r>
              <a:rPr lang="en-US" cap="none" noProof="0" dirty="0" smtClean="0"/>
              <a:t>Nb</a:t>
            </a:r>
            <a:r>
              <a:rPr lang="en-US" cap="none" baseline="-25000" noProof="0" dirty="0" smtClean="0"/>
              <a:t>3</a:t>
            </a:r>
            <a:r>
              <a:rPr lang="en-US" cap="none" noProof="0" dirty="0" smtClean="0"/>
              <a:t>Sn </a:t>
            </a:r>
            <a:r>
              <a:rPr lang="en-US" noProof="0" dirty="0" smtClean="0"/>
              <a:t>unit cell, powder XRD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0" y="1096682"/>
            <a:ext cx="2344444" cy="48503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055127" y="1879540"/>
                <a:ext cx="1518364" cy="41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noProof="0" dirty="0"/>
                  <a:t>Pm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US" noProof="0" smtClean="0"/>
                          <m:t>3</m:t>
                        </m:r>
                      </m:e>
                    </m:bar>
                  </m:oMath>
                </a14:m>
                <a:r>
                  <a:rPr lang="en-US" i="1" noProof="0" dirty="0"/>
                  <a:t>n </a:t>
                </a:r>
                <a:r>
                  <a:rPr lang="en-US" noProof="0" dirty="0"/>
                  <a:t>(#223)</a:t>
                </a: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27" y="1879540"/>
                <a:ext cx="1518364" cy="412229"/>
              </a:xfrm>
              <a:prstGeom prst="rect">
                <a:avLst/>
              </a:prstGeom>
              <a:blipFill>
                <a:blip r:embed="rId6"/>
                <a:stretch>
                  <a:fillRect l="-3213" r="-3213" b="-22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4041064" y="229176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Nb: 6c</a:t>
            </a:r>
            <a:br>
              <a:rPr lang="en-US" noProof="0" dirty="0"/>
            </a:br>
            <a:r>
              <a:rPr lang="en-US" noProof="0" dirty="0"/>
              <a:t>Sn: 2a</a:t>
            </a:r>
          </a:p>
        </p:txBody>
      </p:sp>
      <p:sp>
        <p:nvSpPr>
          <p:cNvPr id="24" name="Rechteck 23"/>
          <p:cNvSpPr/>
          <p:nvPr/>
        </p:nvSpPr>
        <p:spPr>
          <a:xfrm>
            <a:off x="3774775" y="6172683"/>
            <a:ext cx="7349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Calculated </a:t>
            </a:r>
            <a:r>
              <a:rPr lang="hu-HU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p</a:t>
            </a:r>
            <a:r>
              <a:rPr lang="en-US" sz="1400" noProof="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owder</a:t>
            </a:r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 XRD pattern </a:t>
            </a:r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of </a:t>
            </a:r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Nb</a:t>
            </a:r>
            <a:r>
              <a:rPr lang="en-US" sz="1400" baseline="-250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3</a:t>
            </a:r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Sn (by VESTA)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2391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cap="none" noProof="0" dirty="0"/>
              <a:t>Long Range Order (LRO)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3" name="Textfeld 32"/>
          <p:cNvSpPr txBox="1"/>
          <p:nvPr/>
        </p:nvSpPr>
        <p:spPr>
          <a:xfrm>
            <a:off x="2853792" y="1766545"/>
            <a:ext cx="504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S: </a:t>
            </a:r>
            <a:r>
              <a:rPr lang="en-US" noProof="0" dirty="0" smtClean="0"/>
              <a:t>Bragg </a:t>
            </a:r>
            <a:r>
              <a:rPr lang="en-US" noProof="0" dirty="0"/>
              <a:t>Williams long </a:t>
            </a:r>
            <a:r>
              <a:rPr lang="en-US" noProof="0" dirty="0" smtClean="0"/>
              <a:t>range </a:t>
            </a:r>
            <a:r>
              <a:rPr lang="en-US" noProof="0" dirty="0"/>
              <a:t>order parameter. For complete order S = 1, all Nb atoms are on Nb position, all Sn on Sn position, no vacancy.</a:t>
            </a:r>
          </a:p>
          <a:p>
            <a:r>
              <a:rPr lang="en-US" noProof="0" dirty="0"/>
              <a:t>Complete disorder: S = 0.</a:t>
            </a:r>
          </a:p>
          <a:p>
            <a:endParaRPr lang="en-US" noProof="0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00" y="2247841"/>
            <a:ext cx="3696126" cy="2945002"/>
          </a:xfrm>
          <a:prstGeom prst="rect">
            <a:avLst/>
          </a:prstGeom>
        </p:spPr>
      </p:pic>
      <p:sp>
        <p:nvSpPr>
          <p:cNvPr id="4" name="Rechteck 31">
            <a:extLst>
              <a:ext uri="{FF2B5EF4-FFF2-40B4-BE49-F238E27FC236}">
                <a16:creationId xmlns="" xmlns:a16="http://schemas.microsoft.com/office/drawing/2014/main" id="{FD5D0708-0857-C3FB-6C02-DFA1FBCE3391}"/>
              </a:ext>
            </a:extLst>
          </p:cNvPr>
          <p:cNvSpPr/>
          <p:nvPr/>
        </p:nvSpPr>
        <p:spPr>
          <a:xfrm>
            <a:off x="4656000" y="6137580"/>
            <a:ext cx="69834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100" noProof="0" dirty="0"/>
              <a:t>Van </a:t>
            </a:r>
            <a:r>
              <a:rPr lang="en-US" sz="1100" noProof="0" dirty="0" err="1"/>
              <a:t>Reuth</a:t>
            </a:r>
            <a:r>
              <a:rPr lang="en-US" sz="1100" noProof="0" dirty="0"/>
              <a:t> and </a:t>
            </a:r>
            <a:r>
              <a:rPr lang="en-US" sz="1100" noProof="0" dirty="0" err="1"/>
              <a:t>Waterstrat</a:t>
            </a:r>
            <a:r>
              <a:rPr lang="en-US" sz="1100" noProof="0" dirty="0"/>
              <a:t>, Acta </a:t>
            </a:r>
            <a:r>
              <a:rPr lang="en-US" sz="1100" noProof="0" dirty="0" err="1"/>
              <a:t>Cryst</a:t>
            </a:r>
            <a:r>
              <a:rPr lang="en-US" sz="1100" noProof="0" dirty="0"/>
              <a:t>. B </a:t>
            </a:r>
            <a:r>
              <a:rPr lang="en-US" sz="1100" b="1" noProof="0" dirty="0"/>
              <a:t>24</a:t>
            </a:r>
            <a:r>
              <a:rPr lang="en-US" sz="1100" noProof="0" dirty="0"/>
              <a:t> 186 (1968) DOI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10.1107/S0567740868001937</a:t>
            </a:r>
            <a:endParaRPr lang="en-US" sz="1100" noProof="0" dirty="0">
              <a:effectLst/>
            </a:endParaRPr>
          </a:p>
        </p:txBody>
      </p:sp>
      <p:pic>
        <p:nvPicPr>
          <p:cNvPr id="6" name="Grafik 14">
            <a:extLst>
              <a:ext uri="{FF2B5EF4-FFF2-40B4-BE49-F238E27FC236}">
                <a16:creationId xmlns="" xmlns:a16="http://schemas.microsoft.com/office/drawing/2014/main" id="{0FD7771E-2010-F99B-5AE2-87ADF1B35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0" y="1096682"/>
            <a:ext cx="2344444" cy="485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28">
            <a:extLst>
              <a:ext uri="{FF2B5EF4-FFF2-40B4-BE49-F238E27FC236}">
                <a16:creationId xmlns="" xmlns:a16="http://schemas.microsoft.com/office/drawing/2014/main" id="{09A65BDF-3EAA-1F07-EE45-4838FF6ED2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8040"/>
          <a:stretch>
            <a:fillRect/>
          </a:stretch>
        </p:blipFill>
        <p:spPr>
          <a:xfrm>
            <a:off x="3608259" y="3243873"/>
            <a:ext cx="3347438" cy="252991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37485" y="5983691"/>
            <a:ext cx="2402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Complete order (S = 1)</a:t>
            </a:r>
            <a:endParaRPr lang="en-US" sz="1400" noProof="0" dirty="0"/>
          </a:p>
        </p:txBody>
      </p:sp>
      <p:sp>
        <p:nvSpPr>
          <p:cNvPr id="11" name="Rechteck 10"/>
          <p:cNvSpPr/>
          <p:nvPr/>
        </p:nvSpPr>
        <p:spPr>
          <a:xfrm>
            <a:off x="8542721" y="5402743"/>
            <a:ext cx="2402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Complete disorder (S = 0)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7244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886718" y="15885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ordered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326" y="1956479"/>
            <a:ext cx="8087854" cy="4486901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3738516" y="1588500"/>
            <a:ext cx="8087854" cy="4848692"/>
            <a:chOff x="3738516" y="1588500"/>
            <a:chExt cx="8087854" cy="4848692"/>
          </a:xfrm>
        </p:grpSpPr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516" y="1988396"/>
              <a:ext cx="8087854" cy="4448796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4591764" y="1588500"/>
              <a:ext cx="1274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noProof="0" dirty="0"/>
                <a:t>disordered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cap="none" noProof="0" dirty="0"/>
              <a:t>Long Range Order (LRO)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3" name="Textfeld 32"/>
          <p:cNvSpPr txBox="1"/>
          <p:nvPr/>
        </p:nvSpPr>
        <p:spPr>
          <a:xfrm>
            <a:off x="257241" y="1490500"/>
            <a:ext cx="3516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S: </a:t>
            </a:r>
            <a:r>
              <a:rPr lang="en-US" noProof="0" dirty="0" smtClean="0"/>
              <a:t>Bragg </a:t>
            </a:r>
            <a:r>
              <a:rPr lang="en-US" noProof="0" dirty="0"/>
              <a:t>Williams long </a:t>
            </a:r>
            <a:r>
              <a:rPr lang="en-US" noProof="0" dirty="0" smtClean="0"/>
              <a:t>range </a:t>
            </a:r>
            <a:r>
              <a:rPr lang="en-US" noProof="0" dirty="0"/>
              <a:t>order parameter. For complete order S=1, all Nb atoms are on Nb position, all Sn on Sn position, no vacancy.</a:t>
            </a:r>
          </a:p>
          <a:p>
            <a:r>
              <a:rPr lang="en-US" noProof="0" dirty="0"/>
              <a:t>Complete disorder: S=0.</a:t>
            </a:r>
          </a:p>
          <a:p>
            <a:endParaRPr lang="en-US" noProof="0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1" y="3301437"/>
            <a:ext cx="3696126" cy="294500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5634179" y="4917334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/>
              <a:t>110</a:t>
            </a: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6220591" y="338896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/>
              <a:t>200</a:t>
            </a: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6474389" y="175493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/>
              <a:t>210</a:t>
            </a: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6701606" y="177271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/>
              <a:t>211</a:t>
            </a: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7120012" y="517700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/>
              <a:t>220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859" y="2075853"/>
            <a:ext cx="1566738" cy="1352484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789442" y="6121793"/>
            <a:ext cx="2402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Complete disorder (S = 0)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8787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cap="none" noProof="0" dirty="0"/>
              <a:t>Preferred orientation (texture)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rcRect l="13536" b="3441"/>
          <a:stretch>
            <a:fillRect/>
          </a:stretch>
        </p:blipFill>
        <p:spPr>
          <a:xfrm>
            <a:off x="528252" y="4162780"/>
            <a:ext cx="2456231" cy="21855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795" y="1308138"/>
            <a:ext cx="2530193" cy="21491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1308" y="1629000"/>
            <a:ext cx="2354909" cy="26826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00" y="4214460"/>
            <a:ext cx="2027203" cy="21338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42" y="3668734"/>
            <a:ext cx="2720720" cy="2629267"/>
          </a:xfrm>
          <a:prstGeom prst="rect">
            <a:avLst/>
          </a:prstGeom>
        </p:spPr>
      </p:pic>
      <p:pic>
        <p:nvPicPr>
          <p:cNvPr id="9" name="Grafik 17">
            <a:extLst>
              <a:ext uri="{FF2B5EF4-FFF2-40B4-BE49-F238E27FC236}">
                <a16:creationId xmlns="" xmlns:a16="http://schemas.microsoft.com/office/drawing/2014/main" id="{732EE43A-D16A-B47D-8B22-86F16DC861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35" y="1815716"/>
            <a:ext cx="2674993" cy="2309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1678F7-B3A2-97CE-01D0-E09708DD27E3}"/>
              </a:ext>
            </a:extLst>
          </p:cNvPr>
          <p:cNvSpPr txBox="1"/>
          <p:nvPr/>
        </p:nvSpPr>
        <p:spPr>
          <a:xfrm>
            <a:off x="3058764" y="3153000"/>
            <a:ext cx="3961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XRD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intensities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(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/>
              <a:t>orientation</a:t>
            </a:r>
            <a:r>
              <a:rPr lang="de-DE" dirty="0"/>
              <a:t> (</a:t>
            </a:r>
            <a:r>
              <a:rPr lang="de-DE" dirty="0" err="1"/>
              <a:t>texture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75BD6A-7A4A-7296-42A2-D0F226F7069E}"/>
              </a:ext>
            </a:extLst>
          </p:cNvPr>
          <p:cNvSpPr txBox="1"/>
          <p:nvPr/>
        </p:nvSpPr>
        <p:spPr>
          <a:xfrm>
            <a:off x="3908830" y="2333561"/>
            <a:ext cx="1538528" cy="49475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de-DE" sz="2400" b="1" dirty="0" err="1"/>
              <a:t>Texture</a:t>
            </a:r>
            <a:endParaRPr lang="en-GB" sz="24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E6FFF0C8-9808-7F29-C0F8-60C1935CC016}"/>
              </a:ext>
            </a:extLst>
          </p:cNvPr>
          <p:cNvSpPr/>
          <p:nvPr/>
        </p:nvSpPr>
        <p:spPr>
          <a:xfrm>
            <a:off x="5694478" y="2207573"/>
            <a:ext cx="1080000" cy="783083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89EE75-00FD-8AA7-F97B-94E36B15A9FA}"/>
              </a:ext>
            </a:extLst>
          </p:cNvPr>
          <p:cNvSpPr txBox="1"/>
          <p:nvPr/>
        </p:nvSpPr>
        <p:spPr>
          <a:xfrm>
            <a:off x="3908830" y="5018845"/>
            <a:ext cx="1538528" cy="49475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de-DE" sz="2400" b="1" dirty="0"/>
              <a:t>Order</a:t>
            </a:r>
            <a:endParaRPr lang="en-GB" sz="2400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BA444B5E-DDA7-3660-677C-526F55D48F83}"/>
              </a:ext>
            </a:extLst>
          </p:cNvPr>
          <p:cNvSpPr/>
          <p:nvPr/>
        </p:nvSpPr>
        <p:spPr>
          <a:xfrm flipH="1">
            <a:off x="2691029" y="4874678"/>
            <a:ext cx="1080000" cy="783083"/>
          </a:xfrm>
          <a:prstGeom prst="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60000" y="403454"/>
            <a:ext cx="8976000" cy="547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cap="none" noProof="0" dirty="0"/>
              <a:t>Texture measurement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88" y="2299317"/>
            <a:ext cx="5709953" cy="40841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96000" y="366528"/>
            <a:ext cx="2016899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noProof="0" dirty="0">
                <a:solidFill>
                  <a:schemeClr val="bg1"/>
                </a:solidFill>
              </a:rPr>
              <a:t>Peak – Plane</a:t>
            </a:r>
          </a:p>
          <a:p>
            <a:r>
              <a:rPr lang="en-US" sz="2400" noProof="0" dirty="0">
                <a:solidFill>
                  <a:schemeClr val="bg1"/>
                </a:solidFill>
              </a:rPr>
              <a:t>200 – (100)</a:t>
            </a:r>
          </a:p>
          <a:p>
            <a:r>
              <a:rPr lang="en-US" sz="2400" noProof="0" dirty="0">
                <a:solidFill>
                  <a:srgbClr val="FFFF00"/>
                </a:solidFill>
              </a:rPr>
              <a:t>210 </a:t>
            </a:r>
            <a:r>
              <a:rPr lang="en-US" sz="2400" noProof="0" dirty="0">
                <a:solidFill>
                  <a:schemeClr val="bg1"/>
                </a:solidFill>
              </a:rPr>
              <a:t>– (210)</a:t>
            </a:r>
            <a:endParaRPr lang="en-US" sz="2400" noProof="0" dirty="0">
              <a:solidFill>
                <a:srgbClr val="FFFF00"/>
              </a:solidFill>
            </a:endParaRPr>
          </a:p>
          <a:p>
            <a:r>
              <a:rPr lang="en-US" sz="2400" noProof="0" dirty="0">
                <a:solidFill>
                  <a:srgbClr val="0070C0"/>
                </a:solidFill>
              </a:rPr>
              <a:t>211 </a:t>
            </a:r>
            <a:r>
              <a:rPr lang="en-US" sz="2400" noProof="0" dirty="0">
                <a:solidFill>
                  <a:schemeClr val="bg1"/>
                </a:solidFill>
              </a:rPr>
              <a:t>– (211)</a:t>
            </a:r>
            <a:endParaRPr lang="en-US" sz="2400" noProof="0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83532"/>
              </p:ext>
            </p:extLst>
          </p:nvPr>
        </p:nvGraphicFramePr>
        <p:xfrm>
          <a:off x="3249072" y="1021212"/>
          <a:ext cx="3704001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1506">
                <a:tc>
                  <a:txBody>
                    <a:bodyPr/>
                    <a:lstStyle/>
                    <a:p>
                      <a:r>
                        <a:rPr lang="en-US" noProof="0" dirty="0"/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</a:t>
                      </a:r>
                      <a:r>
                        <a:rPr lang="en-US" noProof="0" dirty="0"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noProof="0" dirty="0"/>
                        <a:t> (deg)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33.89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(210)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38.06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(211)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41.85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uppieren 10"/>
          <p:cNvGrpSpPr/>
          <p:nvPr/>
        </p:nvGrpSpPr>
        <p:grpSpPr>
          <a:xfrm>
            <a:off x="290353" y="2414726"/>
            <a:ext cx="7264544" cy="3931927"/>
            <a:chOff x="3745292" y="1339934"/>
            <a:chExt cx="8087854" cy="477596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5292" y="1629000"/>
              <a:ext cx="8087854" cy="4486901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 rot="16200000">
              <a:off x="5655145" y="4589855"/>
              <a:ext cx="469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110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6241556" y="319529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200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 rot="16200000">
              <a:off x="6495355" y="142745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210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 rot="16200000">
              <a:off x="6722571" y="171286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211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 rot="16200000">
              <a:off x="7140978" y="484952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220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82564" y="2589622"/>
            <a:ext cx="6655188" cy="4137194"/>
            <a:chOff x="182564" y="2589622"/>
            <a:chExt cx="6655188" cy="4137194"/>
          </a:xfrm>
        </p:grpSpPr>
        <p:pic>
          <p:nvPicPr>
            <p:cNvPr id="8" name="Picture 2" descr="https://www.mawi.tu-darmstadt.de/media/ds/bilder_rs/equipment_4/XRD_110112-0125_1200x79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02" y="2589622"/>
              <a:ext cx="6229150" cy="4137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0" name="TextBox 12">
              <a:extLst>
                <a:ext uri="{FF2B5EF4-FFF2-40B4-BE49-F238E27FC236}">
                  <a16:creationId xmlns="" xmlns:a16="http://schemas.microsoft.com/office/drawing/2014/main" id="{1F838AD4-F5CF-A81C-5FA0-F91AEC5B897D}"/>
                </a:ext>
              </a:extLst>
            </p:cNvPr>
            <p:cNvSpPr txBox="1"/>
            <p:nvPr/>
          </p:nvSpPr>
          <p:spPr>
            <a:xfrm rot="16200000">
              <a:off x="-552573" y="4520457"/>
              <a:ext cx="1778051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400" noProof="0" dirty="0">
                  <a:solidFill>
                    <a:srgbClr val="0070C0"/>
                  </a:solidFill>
                </a:rPr>
                <a:t>Picture: Gabi </a:t>
              </a:r>
              <a:r>
                <a:rPr lang="en-US" sz="1400" noProof="0" dirty="0" err="1">
                  <a:solidFill>
                    <a:srgbClr val="0070C0"/>
                  </a:solidFill>
                </a:rPr>
                <a:t>Haindl</a:t>
              </a:r>
              <a:endParaRPr lang="en-US" sz="1400" noProof="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9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FDD58B7-CD59-8E32-F994-056C1C7F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B42FA55B-897B-B365-A3DA-AC85C954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5894-FA1C-41F8-A4F2-A85F4322DE82}" type="datetime1">
              <a:rPr lang="en-US" noProof="0" smtClean="0"/>
              <a:t>6/9/2026</a:t>
            </a:fld>
            <a:endParaRPr lang="en-US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56F05FE-DB0D-1A6F-3884-4BCD0C9D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9" name="Titel 1">
            <a:extLst>
              <a:ext uri="{FF2B5EF4-FFF2-40B4-BE49-F238E27FC236}">
                <a16:creationId xmlns="" xmlns:a16="http://schemas.microsoft.com/office/drawing/2014/main" id="{BACE85CE-64CF-3CB7-A3DD-7916ECF57127}"/>
              </a:ext>
            </a:extLst>
          </p:cNvPr>
          <p:cNvSpPr txBox="1">
            <a:spLocks/>
          </p:cNvSpPr>
          <p:nvPr/>
        </p:nvSpPr>
        <p:spPr>
          <a:xfrm>
            <a:off x="360000" y="403454"/>
            <a:ext cx="8976000" cy="547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cap="none" noProof="0" dirty="0"/>
              <a:t>Texture measurement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FCC511A8-A4B4-B922-A93A-E24A973834E5}"/>
              </a:ext>
            </a:extLst>
          </p:cNvPr>
          <p:cNvSpPr txBox="1"/>
          <p:nvPr/>
        </p:nvSpPr>
        <p:spPr>
          <a:xfrm>
            <a:off x="7896000" y="366528"/>
            <a:ext cx="2016899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noProof="0" dirty="0">
                <a:solidFill>
                  <a:schemeClr val="bg1"/>
                </a:solidFill>
              </a:rPr>
              <a:t>Peak – Plane</a:t>
            </a:r>
          </a:p>
          <a:p>
            <a:r>
              <a:rPr lang="en-US" sz="2400" noProof="0" dirty="0">
                <a:solidFill>
                  <a:schemeClr val="bg1"/>
                </a:solidFill>
              </a:rPr>
              <a:t>200 – (100)</a:t>
            </a:r>
          </a:p>
          <a:p>
            <a:r>
              <a:rPr lang="en-US" sz="2400" noProof="0" dirty="0">
                <a:solidFill>
                  <a:srgbClr val="FFFF00"/>
                </a:solidFill>
              </a:rPr>
              <a:t>210 </a:t>
            </a:r>
            <a:r>
              <a:rPr lang="en-US" sz="2400" noProof="0" dirty="0">
                <a:solidFill>
                  <a:schemeClr val="bg1"/>
                </a:solidFill>
              </a:rPr>
              <a:t>– (210)</a:t>
            </a:r>
            <a:endParaRPr lang="en-US" sz="2400" noProof="0" dirty="0">
              <a:solidFill>
                <a:srgbClr val="FFFF00"/>
              </a:solidFill>
            </a:endParaRPr>
          </a:p>
          <a:p>
            <a:r>
              <a:rPr lang="en-US" sz="2400" noProof="0" dirty="0">
                <a:solidFill>
                  <a:srgbClr val="0070C0"/>
                </a:solidFill>
              </a:rPr>
              <a:t>211 </a:t>
            </a:r>
            <a:r>
              <a:rPr lang="en-US" sz="2400" noProof="0" dirty="0">
                <a:solidFill>
                  <a:schemeClr val="bg1"/>
                </a:solidFill>
              </a:rPr>
              <a:t>– (211)</a:t>
            </a:r>
            <a:endParaRPr lang="en-US" sz="2400" noProof="0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97F2B6CE-2BA6-FACC-0AA5-7C8ADD2AEE14}"/>
              </a:ext>
            </a:extLst>
          </p:cNvPr>
          <p:cNvGraphicFramePr>
            <a:graphicFrameLocks noGrp="1"/>
          </p:cNvGraphicFramePr>
          <p:nvPr/>
        </p:nvGraphicFramePr>
        <p:xfrm>
          <a:off x="3249072" y="1021212"/>
          <a:ext cx="3704001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1506">
                <a:tc>
                  <a:txBody>
                    <a:bodyPr/>
                    <a:lstStyle/>
                    <a:p>
                      <a:r>
                        <a:rPr lang="en-US" noProof="0" dirty="0"/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</a:t>
                      </a:r>
                      <a:r>
                        <a:rPr lang="en-US" noProof="0" dirty="0"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noProof="0" dirty="0"/>
                        <a:t> (deg)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33.89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(210)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38.06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(211)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41.85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="" xmlns:a16="http://schemas.microsoft.com/office/drawing/2014/main" id="{1322009D-A723-FCF1-97B6-B1DF602E481A}"/>
              </a:ext>
            </a:extLst>
          </p:cNvPr>
          <p:cNvGrpSpPr/>
          <p:nvPr/>
        </p:nvGrpSpPr>
        <p:grpSpPr>
          <a:xfrm>
            <a:off x="290353" y="2414726"/>
            <a:ext cx="7264544" cy="3931927"/>
            <a:chOff x="3745292" y="1339934"/>
            <a:chExt cx="8087854" cy="4775967"/>
          </a:xfrm>
        </p:grpSpPr>
        <p:pic>
          <p:nvPicPr>
            <p:cNvPr id="12" name="Grafik 11">
              <a:extLst>
                <a:ext uri="{FF2B5EF4-FFF2-40B4-BE49-F238E27FC236}">
                  <a16:creationId xmlns="" xmlns:a16="http://schemas.microsoft.com/office/drawing/2014/main" id="{7A11559B-A11A-EF43-806B-B9DF6A846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5292" y="1629000"/>
              <a:ext cx="8087854" cy="4486901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="" xmlns:a16="http://schemas.microsoft.com/office/drawing/2014/main" id="{C52EA17E-D202-2F4F-09ED-B45885E80B0D}"/>
                </a:ext>
              </a:extLst>
            </p:cNvPr>
            <p:cNvSpPr txBox="1"/>
            <p:nvPr/>
          </p:nvSpPr>
          <p:spPr>
            <a:xfrm rot="16200000">
              <a:off x="5655145" y="4589855"/>
              <a:ext cx="469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110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="" xmlns:a16="http://schemas.microsoft.com/office/drawing/2014/main" id="{79551ED6-FB77-BCC8-0D02-709BB7F8DF8B}"/>
                </a:ext>
              </a:extLst>
            </p:cNvPr>
            <p:cNvSpPr txBox="1"/>
            <p:nvPr/>
          </p:nvSpPr>
          <p:spPr>
            <a:xfrm rot="16200000">
              <a:off x="6241556" y="319529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200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5A3F30C1-6E51-4E38-15E4-F4EE316A5A0C}"/>
                </a:ext>
              </a:extLst>
            </p:cNvPr>
            <p:cNvSpPr txBox="1"/>
            <p:nvPr/>
          </p:nvSpPr>
          <p:spPr>
            <a:xfrm rot="16200000">
              <a:off x="6495355" y="142745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210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="" xmlns:a16="http://schemas.microsoft.com/office/drawing/2014/main" id="{E9345773-2B21-03C0-5D9B-C60EAD2B51F8}"/>
                </a:ext>
              </a:extLst>
            </p:cNvPr>
            <p:cNvSpPr txBox="1"/>
            <p:nvPr/>
          </p:nvSpPr>
          <p:spPr>
            <a:xfrm rot="16200000">
              <a:off x="6722571" y="171286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211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="" xmlns:a16="http://schemas.microsoft.com/office/drawing/2014/main" id="{81233BD8-6B0B-1765-58DA-2D8933F2868C}"/>
                </a:ext>
              </a:extLst>
            </p:cNvPr>
            <p:cNvSpPr txBox="1"/>
            <p:nvPr/>
          </p:nvSpPr>
          <p:spPr>
            <a:xfrm rot="16200000">
              <a:off x="7140978" y="484952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noProof="0" dirty="0"/>
                <a:t>220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446F6E9-FD5E-089F-1DF1-FC3ADE98074E}"/>
              </a:ext>
            </a:extLst>
          </p:cNvPr>
          <p:cNvGrpSpPr/>
          <p:nvPr/>
        </p:nvGrpSpPr>
        <p:grpSpPr>
          <a:xfrm>
            <a:off x="7451949" y="1944112"/>
            <a:ext cx="4521989" cy="4319318"/>
            <a:chOff x="7451949" y="1944112"/>
            <a:chExt cx="4521989" cy="4319318"/>
          </a:xfrm>
        </p:grpSpPr>
        <p:pic>
          <p:nvPicPr>
            <p:cNvPr id="6" name="Grafik 12">
              <a:extLst>
                <a:ext uri="{FF2B5EF4-FFF2-40B4-BE49-F238E27FC236}">
                  <a16:creationId xmlns="" xmlns:a16="http://schemas.microsoft.com/office/drawing/2014/main" id="{C23E12C0-73B3-ECB0-28F9-1520A143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949" y="1944112"/>
              <a:ext cx="4508343" cy="3724667"/>
            </a:xfrm>
            <a:prstGeom prst="rect">
              <a:avLst/>
            </a:prstGeom>
          </p:spPr>
        </p:pic>
        <p:sp>
          <p:nvSpPr>
            <p:cNvPr id="19" name="Rechteck 13">
              <a:extLst>
                <a:ext uri="{FF2B5EF4-FFF2-40B4-BE49-F238E27FC236}">
                  <a16:creationId xmlns="" xmlns:a16="http://schemas.microsoft.com/office/drawing/2014/main" id="{D8A27A02-D8B5-B280-54D4-2C4588204A90}"/>
                </a:ext>
              </a:extLst>
            </p:cNvPr>
            <p:cNvSpPr/>
            <p:nvPr/>
          </p:nvSpPr>
          <p:spPr>
            <a:xfrm>
              <a:off x="7781051" y="5740210"/>
              <a:ext cx="41928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noProof="0" dirty="0">
                  <a:solidFill>
                    <a:srgbClr val="000000"/>
                  </a:solidFill>
                  <a:ea typeface="Times New Roman" panose="02020603050405020304" pitchFamily="18" charset="0"/>
                  <a:cs typeface="TimesNewRomanPSMT"/>
                </a:rPr>
                <a:t>XRD patterns of deposited Nb</a:t>
              </a:r>
              <a:r>
                <a:rPr lang="en-US" sz="1400" baseline="-25000" noProof="0" dirty="0">
                  <a:solidFill>
                    <a:srgbClr val="000000"/>
                  </a:solidFill>
                  <a:ea typeface="Times New Roman" panose="02020603050405020304" pitchFamily="18" charset="0"/>
                  <a:cs typeface="TimesNewRomanPSMT"/>
                </a:rPr>
                <a:t>3</a:t>
              </a:r>
              <a:r>
                <a:rPr lang="en-US" sz="1400" noProof="0" dirty="0">
                  <a:solidFill>
                    <a:srgbClr val="000000"/>
                  </a:solidFill>
                  <a:ea typeface="Times New Roman" panose="02020603050405020304" pitchFamily="18" charset="0"/>
                  <a:cs typeface="TimesNewRomanPSMT"/>
                </a:rPr>
                <a:t>Sn films at 500 °C on different substrates</a:t>
              </a:r>
              <a:endParaRPr lang="en-US" sz="1400" noProof="0" dirty="0"/>
            </a:p>
          </p:txBody>
        </p:sp>
      </p:grpSp>
      <p:sp>
        <p:nvSpPr>
          <p:cNvPr id="20" name="Rechteck 5">
            <a:extLst>
              <a:ext uri="{FF2B5EF4-FFF2-40B4-BE49-F238E27FC236}">
                <a16:creationId xmlns="" xmlns:a16="http://schemas.microsoft.com/office/drawing/2014/main" id="{1A46ECFB-C00D-5853-FDE6-7DCFD162CFFA}"/>
              </a:ext>
            </a:extLst>
          </p:cNvPr>
          <p:cNvSpPr/>
          <p:nvPr/>
        </p:nvSpPr>
        <p:spPr>
          <a:xfrm>
            <a:off x="1550755" y="6230329"/>
            <a:ext cx="10392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100" noProof="0" dirty="0"/>
              <a:t>Farhood </a:t>
            </a:r>
            <a:r>
              <a:rPr lang="en-US" sz="1100" i="1" noProof="0" dirty="0"/>
              <a:t>et al.,</a:t>
            </a:r>
            <a:r>
              <a:rPr lang="en-US" sz="1100" noProof="0" dirty="0"/>
              <a:t> IEEE Trans. Appl. </a:t>
            </a:r>
            <a:r>
              <a:rPr lang="en-US" sz="1100" noProof="0" dirty="0" err="1"/>
              <a:t>Supercond</a:t>
            </a:r>
            <a:r>
              <a:rPr lang="en-US" sz="1100" i="1" noProof="0" dirty="0"/>
              <a:t>.</a:t>
            </a:r>
            <a:r>
              <a:rPr lang="en-US" sz="1100" noProof="0" dirty="0"/>
              <a:t> </a:t>
            </a:r>
            <a:r>
              <a:rPr lang="en-US" sz="1100" b="1" noProof="0" dirty="0"/>
              <a:t>36</a:t>
            </a:r>
            <a:r>
              <a:rPr lang="en-US" sz="1100" dirty="0"/>
              <a:t> 7500607 (2026) DOI: </a:t>
            </a:r>
            <a:r>
              <a:rPr lang="en-US" sz="1100" dirty="0">
                <a:hlinkClick r:id="rId4"/>
              </a:rPr>
              <a:t>10.1109/TASC.2026.3662680</a:t>
            </a:r>
            <a:endParaRPr lang="en-US" sz="1100" noProof="0" dirty="0">
              <a:effectLst/>
            </a:endParaRPr>
          </a:p>
        </p:txBody>
      </p:sp>
      <p:pic>
        <p:nvPicPr>
          <p:cNvPr id="23" name="Grafik 3">
            <a:extLst>
              <a:ext uri="{FF2B5EF4-FFF2-40B4-BE49-F238E27FC236}">
                <a16:creationId xmlns="" xmlns:a16="http://schemas.microsoft.com/office/drawing/2014/main" id="{60660FEA-74DD-3088-8A0A-5DA4D09A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35"/>
          <a:stretch>
            <a:fillRect/>
          </a:stretch>
        </p:blipFill>
        <p:spPr>
          <a:xfrm>
            <a:off x="1362703" y="858764"/>
            <a:ext cx="1759825" cy="167243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57379" y="6188108"/>
            <a:ext cx="2642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Powder XRD pattern of Nb</a:t>
            </a:r>
            <a:r>
              <a:rPr lang="en-GB" sz="1400" baseline="-25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3</a:t>
            </a:r>
            <a:r>
              <a:rPr lang="en-GB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Sn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89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CF93E9BD-20E1-9B85-3BB8-D4A5E2EF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8100"/>
            <a:ext cx="3895725" cy="6762750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="" xmlns:a16="http://schemas.microsoft.com/office/drawing/2014/main" id="{65D7CA38-476C-EE4C-58F7-19E58D9B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7" y="47625"/>
            <a:ext cx="3895725" cy="6762750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="" xmlns:a16="http://schemas.microsoft.com/office/drawing/2014/main" id="{451452FA-DA74-B718-C63A-A7C73144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262" y="47625"/>
            <a:ext cx="3895725" cy="676275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60000" y="403454"/>
            <a:ext cx="11136000" cy="547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cap="none" noProof="0" dirty="0"/>
              <a:t>Texture measurement on r-cut sapphire</a:t>
            </a:r>
          </a:p>
        </p:txBody>
      </p:sp>
    </p:spTree>
    <p:extLst>
      <p:ext uri="{BB962C8B-B14F-4D97-AF65-F5344CB8AC3E}">
        <p14:creationId xmlns:p14="http://schemas.microsoft.com/office/powerpoint/2010/main" val="39832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7551930C-1C02-4E3A-0F7A-20C4A48B347C}"/>
              </a:ext>
            </a:extLst>
          </p:cNvPr>
          <p:cNvSpPr txBox="1"/>
          <p:nvPr/>
        </p:nvSpPr>
        <p:spPr>
          <a:xfrm>
            <a:off x="5871740" y="6231265"/>
            <a:ext cx="6071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noProof="0" dirty="0">
                <a:cs typeface="Times New Roman" panose="02020603050405020304" pitchFamily="18" charset="0"/>
              </a:rPr>
              <a:t>Charlesworth, </a:t>
            </a:r>
            <a:r>
              <a:rPr lang="en-US" sz="1100" noProof="0" dirty="0" err="1">
                <a:cs typeface="Times New Roman" panose="02020603050405020304" pitchFamily="18" charset="0"/>
              </a:rPr>
              <a:t>Macphail</a:t>
            </a:r>
            <a:r>
              <a:rPr lang="en-US" sz="1100" noProof="0" dirty="0">
                <a:cs typeface="Times New Roman" panose="02020603050405020304" pitchFamily="18" charset="0"/>
              </a:rPr>
              <a:t>, Madsen, J Mat. Sci. </a:t>
            </a:r>
            <a:r>
              <a:rPr lang="en-US" sz="1100" b="1" noProof="0" dirty="0">
                <a:cs typeface="Times New Roman" panose="02020603050405020304" pitchFamily="18" charset="0"/>
              </a:rPr>
              <a:t>5</a:t>
            </a:r>
            <a:r>
              <a:rPr lang="en-US" sz="1100" noProof="0" dirty="0">
                <a:cs typeface="Times New Roman" panose="02020603050405020304" pitchFamily="18" charset="0"/>
              </a:rPr>
              <a:t> 580</a:t>
            </a:r>
            <a:r>
              <a:rPr lang="hu-HU" sz="1100" noProof="0" dirty="0">
                <a:cs typeface="Times New Roman" panose="02020603050405020304" pitchFamily="18" charset="0"/>
              </a:rPr>
              <a:t> </a:t>
            </a:r>
            <a:r>
              <a:rPr lang="en-US" sz="1100" noProof="0" dirty="0">
                <a:cs typeface="Times New Roman" panose="02020603050405020304" pitchFamily="18" charset="0"/>
              </a:rPr>
              <a:t>(1970) DOI: </a:t>
            </a:r>
            <a:r>
              <a:rPr lang="en-US" sz="1100" noProof="0" dirty="0">
                <a:cs typeface="Times New Roman" panose="02020603050405020304" pitchFamily="18" charset="0"/>
                <a:hlinkClick r:id="rId2"/>
              </a:rPr>
              <a:t>10.1007/BF00554367</a:t>
            </a:r>
            <a:endParaRPr lang="en-US" sz="1100" noProof="0" dirty="0"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80" y="1220315"/>
            <a:ext cx="3839999" cy="288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96000" y="4509000"/>
            <a:ext cx="192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/>
              <a:t>Cubic A15 phase</a:t>
            </a:r>
            <a:br>
              <a:rPr lang="en-US" noProof="0"/>
            </a:br>
            <a:r>
              <a:rPr lang="en-US" noProof="0"/>
              <a:t>T</a:t>
            </a:r>
            <a:r>
              <a:rPr lang="en-US" baseline="-25000" noProof="0"/>
              <a:t>c </a:t>
            </a:r>
            <a:r>
              <a:rPr lang="en-US" noProof="0"/>
              <a:t>~ 18.3K, brittle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34859" y="129649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Sn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030082" y="12633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Nb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2C0451-E5C0-8A80-90BA-BACFBD2BD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99" y="1096682"/>
            <a:ext cx="5617319" cy="49151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444D3808-72B1-F26E-F52A-F7EC8EFE7626}"/>
              </a:ext>
            </a:extLst>
          </p:cNvPr>
          <p:cNvSpPr/>
          <p:nvPr/>
        </p:nvSpPr>
        <p:spPr>
          <a:xfrm>
            <a:off x="6096000" y="2805113"/>
            <a:ext cx="379050" cy="272836"/>
          </a:xfrm>
          <a:prstGeom prst="ellips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54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20</a:t>
            </a:fld>
            <a:endParaRPr lang="en-US" noProof="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40D44AC-8F33-9079-C908-CCC96329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47625"/>
            <a:ext cx="3895725" cy="676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C46976-1A75-20AC-4127-C33514E7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8" y="47625"/>
            <a:ext cx="3895725" cy="67627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62E57095-54A1-5D53-9723-30A70200A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47625"/>
            <a:ext cx="3895725" cy="676275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60000" y="403454"/>
            <a:ext cx="11136000" cy="547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cap="none" noProof="0" dirty="0"/>
              <a:t>Texture measurement on copper</a:t>
            </a:r>
          </a:p>
        </p:txBody>
      </p:sp>
    </p:spTree>
    <p:extLst>
      <p:ext uri="{BB962C8B-B14F-4D97-AF65-F5344CB8AC3E}">
        <p14:creationId xmlns:p14="http://schemas.microsoft.com/office/powerpoint/2010/main" val="32673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19518B5B-7EE2-8DA8-D9D6-BCB49EF1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7" y="28575"/>
            <a:ext cx="3895725" cy="6762750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C1DF536B-AC41-BABA-BF65-D7D2690D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7" y="47625"/>
            <a:ext cx="3895725" cy="6762750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35266B6F-B1EB-4F65-5A6F-86D089C8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28575"/>
            <a:ext cx="3895725" cy="676275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60000" y="403454"/>
            <a:ext cx="11136000" cy="547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cap="none" noProof="0" dirty="0"/>
              <a:t>Texture measurement on fused silica</a:t>
            </a:r>
          </a:p>
        </p:txBody>
      </p:sp>
    </p:spTree>
    <p:extLst>
      <p:ext uri="{BB962C8B-B14F-4D97-AF65-F5344CB8AC3E}">
        <p14:creationId xmlns:p14="http://schemas.microsoft.com/office/powerpoint/2010/main" val="5795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90" y="1527785"/>
            <a:ext cx="5914651" cy="4597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607" y="1527785"/>
            <a:ext cx="5914651" cy="459780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53873" y="342012"/>
            <a:ext cx="7144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noProof="0" dirty="0">
                <a:solidFill>
                  <a:srgbClr val="000000"/>
                </a:solidFill>
                <a:ea typeface="MS PGothic"/>
                <a:sym typeface="Symbol" panose="05050102010706020507" pitchFamily="18" charset="2"/>
              </a:rPr>
              <a:t>-</a:t>
            </a:r>
            <a:r>
              <a:rPr lang="en-US" sz="3600" b="1" kern="0" noProof="0" dirty="0" smtClean="0">
                <a:solidFill>
                  <a:srgbClr val="000000"/>
                </a:solidFill>
                <a:ea typeface="MS PGothic"/>
              </a:rPr>
              <a:t>scans</a:t>
            </a:r>
            <a:r>
              <a:rPr lang="hu-HU" sz="3600" b="1" kern="0" noProof="0" dirty="0" smtClean="0">
                <a:solidFill>
                  <a:srgbClr val="000000"/>
                </a:solidFill>
                <a:ea typeface="MS PGothic"/>
              </a:rPr>
              <a:t> (XRD </a:t>
            </a:r>
            <a:r>
              <a:rPr lang="hu-HU" sz="3600" b="1" kern="0" noProof="0" dirty="0" err="1" smtClean="0">
                <a:solidFill>
                  <a:srgbClr val="000000"/>
                </a:solidFill>
                <a:ea typeface="MS PGothic"/>
              </a:rPr>
              <a:t>on</a:t>
            </a:r>
            <a:r>
              <a:rPr lang="hu-HU" sz="3600" b="1" kern="0" noProof="0" dirty="0" smtClean="0">
                <a:solidFill>
                  <a:srgbClr val="000000"/>
                </a:solidFill>
                <a:ea typeface="MS PGothic"/>
              </a:rPr>
              <a:t> </a:t>
            </a:r>
            <a:r>
              <a:rPr lang="hu-HU" sz="3600" b="1" kern="0" noProof="0" dirty="0" err="1" smtClean="0">
                <a:solidFill>
                  <a:srgbClr val="000000"/>
                </a:solidFill>
                <a:ea typeface="MS PGothic"/>
              </a:rPr>
              <a:t>tilted</a:t>
            </a:r>
            <a:r>
              <a:rPr lang="hu-HU" sz="3600" b="1" kern="0" noProof="0" dirty="0" smtClean="0">
                <a:solidFill>
                  <a:srgbClr val="000000"/>
                </a:solidFill>
                <a:ea typeface="MS PGothic"/>
              </a:rPr>
              <a:t> </a:t>
            </a:r>
            <a:r>
              <a:rPr lang="hu-HU" sz="3600" b="1" kern="0" noProof="0" dirty="0" err="1" smtClean="0">
                <a:solidFill>
                  <a:srgbClr val="000000"/>
                </a:solidFill>
                <a:ea typeface="MS PGothic"/>
              </a:rPr>
              <a:t>sample</a:t>
            </a:r>
            <a:r>
              <a:rPr lang="hu-HU" sz="3600" b="1" kern="0" noProof="0" dirty="0" smtClean="0">
                <a:solidFill>
                  <a:srgbClr val="000000"/>
                </a:solidFill>
                <a:ea typeface="MS PGothic"/>
              </a:rPr>
              <a:t>)</a:t>
            </a:r>
            <a:r>
              <a:rPr lang="en-US" sz="3600" b="1" kern="0" noProof="0" dirty="0" smtClean="0">
                <a:solidFill>
                  <a:srgbClr val="000000"/>
                </a:solidFill>
                <a:ea typeface="MS PGothic"/>
              </a:rPr>
              <a:t> </a:t>
            </a:r>
            <a:endParaRPr lang="en-US" sz="36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9B183C-5759-BE59-D467-37F93DAD6EEB}"/>
              </a:ext>
            </a:extLst>
          </p:cNvPr>
          <p:cNvSpPr txBox="1"/>
          <p:nvPr/>
        </p:nvSpPr>
        <p:spPr>
          <a:xfrm>
            <a:off x="1056000" y="612558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On glass: strong (100) texture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B686BA-736F-9FE5-60F0-56935A622B85}"/>
              </a:ext>
            </a:extLst>
          </p:cNvPr>
          <p:cNvSpPr txBox="1"/>
          <p:nvPr/>
        </p:nvSpPr>
        <p:spPr>
          <a:xfrm>
            <a:off x="6576530" y="610562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On copper: no texture (</a:t>
            </a:r>
            <a:r>
              <a:rPr lang="en-US" noProof="0" dirty="0" err="1"/>
              <a:t>polycristalline</a:t>
            </a:r>
            <a:r>
              <a:rPr lang="en-US" noProof="0" dirty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60" y="189000"/>
            <a:ext cx="4007429" cy="33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35266B6F-B1EB-4F65-5A6F-86D089C8E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71" t="16708" r="16361" b="30323"/>
          <a:stretch/>
        </p:blipFill>
        <p:spPr>
          <a:xfrm>
            <a:off x="2778349" y="319735"/>
            <a:ext cx="1723528" cy="2719902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8633348" y="168807"/>
            <a:ext cx="3234169" cy="1672432"/>
            <a:chOff x="8633348" y="168807"/>
            <a:chExt cx="3234169" cy="1672432"/>
          </a:xfrm>
        </p:grpSpPr>
        <p:pic>
          <p:nvPicPr>
            <p:cNvPr id="18" name="Grafik 3">
              <a:extLst>
                <a:ext uri="{FF2B5EF4-FFF2-40B4-BE49-F238E27FC236}">
                  <a16:creationId xmlns="" xmlns:a16="http://schemas.microsoft.com/office/drawing/2014/main" id="{60660FEA-74DD-3088-8A0A-5DA4D09A0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4735"/>
            <a:stretch>
              <a:fillRect/>
            </a:stretch>
          </p:blipFill>
          <p:spPr>
            <a:xfrm>
              <a:off x="10107692" y="168807"/>
              <a:ext cx="1759825" cy="1672432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8633348" y="299915"/>
              <a:ext cx="14489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Angle between </a:t>
              </a:r>
              <a:r>
                <a:rPr lang="en-US" sz="1400" dirty="0" smtClean="0"/>
                <a:t>(</a:t>
              </a:r>
              <a:r>
                <a:rPr lang="hu-HU" sz="1400" dirty="0" smtClean="0"/>
                <a:t>1</a:t>
              </a:r>
              <a:r>
                <a:rPr lang="en-US" sz="1400" dirty="0" smtClean="0"/>
                <a:t>0</a:t>
              </a:r>
              <a:r>
                <a:rPr lang="hu-HU" sz="1400" dirty="0" smtClean="0"/>
                <a:t>0</a:t>
              </a:r>
              <a:r>
                <a:rPr lang="en-US" sz="1400" dirty="0" smtClean="0"/>
                <a:t>) </a:t>
              </a:r>
              <a:r>
                <a:rPr lang="en-US" sz="1400" dirty="0"/>
                <a:t>and </a:t>
              </a:r>
              <a:r>
                <a:rPr lang="en-US" sz="1400" dirty="0" smtClean="0"/>
                <a:t>(</a:t>
              </a:r>
              <a:r>
                <a:rPr lang="hu-HU" sz="1400" dirty="0" smtClean="0"/>
                <a:t>211</a:t>
              </a:r>
              <a:r>
                <a:rPr lang="en-US" sz="1400" dirty="0" smtClean="0"/>
                <a:t>) </a:t>
              </a:r>
              <a:r>
                <a:rPr lang="hu-HU" sz="1400" dirty="0" smtClean="0"/>
                <a:t>is</a:t>
              </a:r>
              <a:r>
                <a:rPr lang="en-US" sz="1400" dirty="0" smtClean="0"/>
                <a:t> </a:t>
              </a:r>
              <a:r>
                <a:rPr lang="hu-HU" sz="1400" dirty="0" smtClean="0"/>
                <a:t>35</a:t>
              </a:r>
              <a:r>
                <a:rPr lang="en-US" sz="1400" dirty="0" smtClean="0"/>
                <a:t>.</a:t>
              </a:r>
              <a:r>
                <a:rPr lang="hu-HU" sz="1400" dirty="0" smtClean="0"/>
                <a:t>3</a:t>
              </a:r>
              <a:r>
                <a:rPr lang="en-US" sz="1400" dirty="0" smtClean="0"/>
                <a:t>°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4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5" name="Rechteck 4"/>
          <p:cNvSpPr/>
          <p:nvPr/>
        </p:nvSpPr>
        <p:spPr>
          <a:xfrm>
            <a:off x="753873" y="342012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noProof="0" dirty="0" smtClean="0">
                <a:solidFill>
                  <a:srgbClr val="000000"/>
                </a:solidFill>
                <a:ea typeface="MS PGothic"/>
                <a:sym typeface="Symbol" panose="05050102010706020507" pitchFamily="18" charset="2"/>
              </a:rPr>
              <a:t>Conclusion</a:t>
            </a:r>
            <a:endParaRPr lang="en-US" sz="3600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1" y="1181763"/>
            <a:ext cx="3224069" cy="256678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12167" y="3748551"/>
            <a:ext cx="2923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</a:rPr>
              <a:t>Critical temperature (shielding)</a:t>
            </a:r>
            <a:endParaRPr lang="en-US" sz="1400" noProof="0" dirty="0"/>
          </a:p>
        </p:txBody>
      </p:sp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="" xmlns:a16="http://schemas.microsoft.com/office/drawing/2014/main" id="{3B5399C8-4506-A880-ECBB-1583E6185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6" y="735422"/>
            <a:ext cx="3730887" cy="2874306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="" xmlns:a16="http://schemas.microsoft.com/office/drawing/2014/main" id="{407248EB-8A8C-4CDF-496B-8D32D30C2AB8}"/>
              </a:ext>
            </a:extLst>
          </p:cNvPr>
          <p:cNvSpPr txBox="1"/>
          <p:nvPr/>
        </p:nvSpPr>
        <p:spPr>
          <a:xfrm>
            <a:off x="5376000" y="3667612"/>
            <a:ext cx="1912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/>
              <a:t>Critical field H</a:t>
            </a:r>
            <a:r>
              <a:rPr lang="en-US" sz="1400" baseline="-25000" noProof="0" dirty="0"/>
              <a:t>c1</a:t>
            </a:r>
          </a:p>
        </p:txBody>
      </p:sp>
      <p:sp>
        <p:nvSpPr>
          <p:cNvPr id="12" name="Rechteck 11"/>
          <p:cNvSpPr/>
          <p:nvPr/>
        </p:nvSpPr>
        <p:spPr>
          <a:xfrm>
            <a:off x="3727987" y="6226912"/>
            <a:ext cx="8464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noProof="0" dirty="0"/>
              <a:t>A. Farhood, A. Arzumanov, M. Major, M. Arnold, N. </a:t>
            </a:r>
            <a:r>
              <a:rPr lang="en-US" sz="1200" noProof="0" dirty="0" err="1"/>
              <a:t>Pietralla</a:t>
            </a:r>
            <a:r>
              <a:rPr lang="en-US" sz="1200" noProof="0" dirty="0"/>
              <a:t>, and L. Alff, </a:t>
            </a:r>
            <a:r>
              <a:rPr lang="en-US" sz="1200" i="1" noProof="0" dirty="0"/>
              <a:t>IEEE Trans. Appl. </a:t>
            </a:r>
            <a:r>
              <a:rPr lang="en-US" sz="1200" i="1" noProof="0" dirty="0" err="1"/>
              <a:t>Supercond</a:t>
            </a:r>
            <a:r>
              <a:rPr lang="en-US" sz="1200" i="1" noProof="0" dirty="0"/>
              <a:t>.</a:t>
            </a:r>
            <a:r>
              <a:rPr lang="en-US" sz="1200" noProof="0" dirty="0"/>
              <a:t> 36 (</a:t>
            </a:r>
            <a:r>
              <a:rPr lang="en-US" sz="1200" b="1" noProof="0" dirty="0"/>
              <a:t>2026</a:t>
            </a:r>
            <a:r>
              <a:rPr lang="en-US" sz="1200" noProof="0" dirty="0"/>
              <a:t>) </a:t>
            </a:r>
            <a:r>
              <a:rPr lang="en-US" sz="1200" noProof="0" dirty="0" smtClean="0"/>
              <a:t>7500607</a:t>
            </a:r>
            <a:endParaRPr lang="en-US" sz="1200" noProof="0" dirty="0">
              <a:effectLst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55" y="298902"/>
            <a:ext cx="4007429" cy="331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D8A27A02-D8B5-B280-54D4-2C4588204A90}"/>
              </a:ext>
            </a:extLst>
          </p:cNvPr>
          <p:cNvSpPr/>
          <p:nvPr/>
        </p:nvSpPr>
        <p:spPr>
          <a:xfrm>
            <a:off x="8976000" y="3652955"/>
            <a:ext cx="2763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0" dirty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XRD patterns of </a:t>
            </a:r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Nb</a:t>
            </a:r>
            <a:r>
              <a:rPr lang="en-US" sz="1400" baseline="-250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3</a:t>
            </a:r>
            <a:r>
              <a:rPr lang="en-US" sz="1400" noProof="0" dirty="0" smtClean="0">
                <a:solidFill>
                  <a:srgbClr val="000000"/>
                </a:solidFill>
                <a:ea typeface="Times New Roman" panose="02020603050405020304" pitchFamily="18" charset="0"/>
                <a:cs typeface="TimesNewRomanPSMT"/>
              </a:rPr>
              <a:t>Sn films</a:t>
            </a:r>
            <a:endParaRPr lang="en-US" sz="1400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4249816"/>
            <a:ext cx="969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Conclusion: </a:t>
            </a:r>
            <a:r>
              <a:rPr lang="hu-HU" dirty="0" smtClean="0"/>
              <a:t>s</a:t>
            </a:r>
            <a:r>
              <a:rPr lang="en-GB" dirty="0" err="1" smtClean="0"/>
              <a:t>uperconducting</a:t>
            </a:r>
            <a:r>
              <a:rPr lang="en-GB" dirty="0" smtClean="0"/>
              <a:t> properties (</a:t>
            </a:r>
            <a:r>
              <a:rPr lang="en-GB" i="1" dirty="0" smtClean="0"/>
              <a:t>T</a:t>
            </a:r>
            <a:r>
              <a:rPr lang="en-GB" baseline="-25000" dirty="0" smtClean="0"/>
              <a:t>c</a:t>
            </a:r>
            <a:r>
              <a:rPr lang="en-GB" dirty="0" smtClean="0"/>
              <a:t> and </a:t>
            </a:r>
            <a:r>
              <a:rPr lang="en-GB" i="1" dirty="0" smtClean="0"/>
              <a:t>H</a:t>
            </a:r>
            <a:r>
              <a:rPr lang="en-GB" baseline="-25000" dirty="0" smtClean="0"/>
              <a:t>c1</a:t>
            </a:r>
            <a:r>
              <a:rPr lang="en-GB" dirty="0" smtClean="0"/>
              <a:t>) depend on microstructure of the deposited film, which is inherited from the substrate. Unexpected: on amorphous substrate (fused silica) strong (100) texture.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Next steps: check long range order for other substrates (single crystalline </a:t>
            </a:r>
            <a:r>
              <a:rPr lang="en-GB" dirty="0" err="1" smtClean="0"/>
              <a:t>MgO</a:t>
            </a:r>
            <a:r>
              <a:rPr lang="en-GB" dirty="0" smtClean="0"/>
              <a:t>), micro and macro strain (peak shift and broadening) as seen by XRD.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Final goal: Nb</a:t>
            </a:r>
            <a:r>
              <a:rPr lang="en-GB" baseline="-25000" dirty="0" smtClean="0"/>
              <a:t>3</a:t>
            </a:r>
            <a:r>
              <a:rPr lang="en-GB" dirty="0" smtClean="0"/>
              <a:t>Sn coating on Cu with close-to-bulk superconducting properties by low-temperature co-sputtering.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48" y="2623076"/>
            <a:ext cx="2396926" cy="12618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7A663D47-17A2-5340-B668-EC15595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9860"/>
            <a:ext cx="8976000" cy="1080000"/>
          </a:xfrm>
        </p:spPr>
        <p:txBody>
          <a:bodyPr anchor="t">
            <a:normAutofit/>
          </a:bodyPr>
          <a:lstStyle/>
          <a:p>
            <a:r>
              <a:rPr lang="en-US" cap="none" noProof="0" dirty="0"/>
              <a:t>Acknowledgement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7800C9D9-2423-E168-AEA3-A0B11FC3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DA1A3F8-37C9-710C-2490-FAB9EEB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24</a:t>
            </a:fld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94" y="1609385"/>
            <a:ext cx="1433672" cy="755296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14" y="1542498"/>
            <a:ext cx="2804386" cy="87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hteck 6"/>
          <p:cNvSpPr/>
          <p:nvPr/>
        </p:nvSpPr>
        <p:spPr>
          <a:xfrm>
            <a:off x="1306965" y="2781746"/>
            <a:ext cx="8023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your attention!</a:t>
            </a: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172" y="4536346"/>
            <a:ext cx="2793302" cy="1863296"/>
          </a:xfrm>
          <a:prstGeom prst="rect">
            <a:avLst/>
          </a:prstGeom>
        </p:spPr>
      </p:pic>
      <p:sp>
        <p:nvSpPr>
          <p:cNvPr id="12" name="Rectangle 15"/>
          <p:cNvSpPr/>
          <p:nvPr/>
        </p:nvSpPr>
        <p:spPr>
          <a:xfrm>
            <a:off x="360000" y="5796332"/>
            <a:ext cx="5247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noProof="0" dirty="0">
                <a:solidFill>
                  <a:srgbClr val="000000"/>
                </a:solidFill>
                <a:latin typeface="+mj-lt"/>
              </a:rPr>
              <a:t>Funded by BMBF Project </a:t>
            </a:r>
            <a:r>
              <a:rPr lang="en-US" sz="1200" noProof="0" dirty="0">
                <a:latin typeface="+mj-lt"/>
              </a:rPr>
              <a:t>05H21RDRB1</a:t>
            </a:r>
            <a:r>
              <a:rPr lang="en-US" sz="1200" noProof="0" dirty="0">
                <a:solidFill>
                  <a:srgbClr val="000000"/>
                </a:solidFill>
                <a:latin typeface="+mj-lt"/>
              </a:rPr>
              <a:t> and the </a:t>
            </a:r>
            <a:r>
              <a:rPr lang="en-US" sz="1200" noProof="0" dirty="0">
                <a:latin typeface="+mj-lt"/>
              </a:rPr>
              <a:t>German Research Foundation (DFG) through grant GRK2128 (</a:t>
            </a:r>
            <a:r>
              <a:rPr lang="en-US" sz="1200" noProof="0" dirty="0" err="1">
                <a:latin typeface="+mj-lt"/>
              </a:rPr>
              <a:t>AccelencE</a:t>
            </a:r>
            <a:r>
              <a:rPr lang="en-US" sz="1200" noProof="0" dirty="0">
                <a:latin typeface="+mj-lt"/>
              </a:rPr>
              <a:t>)</a:t>
            </a:r>
            <a:endParaRPr lang="en-US" sz="1200" b="1" noProof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63" y="5796332"/>
            <a:ext cx="2225040" cy="454152"/>
          </a:xfrm>
          <a:prstGeom prst="rect">
            <a:avLst/>
          </a:prstGeom>
        </p:spPr>
      </p:pic>
      <p:pic>
        <p:nvPicPr>
          <p:cNvPr id="1026" name="Picture 2" descr="https://jp-minerals.org/vesta/img/banner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6" y="3790684"/>
            <a:ext cx="4421393" cy="175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D2FAB634-0651-4C01-8A4C-8604A08AF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5" y="1788453"/>
            <a:ext cx="4351690" cy="43293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D2FAB634-0651-4C01-8A4C-8604A08AF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27" y="1781886"/>
            <a:ext cx="4555982" cy="432935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902764" y="6231265"/>
            <a:ext cx="5039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100" noProof="0" dirty="0"/>
              <a:t>Lee </a:t>
            </a:r>
            <a:r>
              <a:rPr lang="en-US" sz="1100" i="1" noProof="0" dirty="0"/>
              <a:t>et al.,</a:t>
            </a:r>
            <a:r>
              <a:rPr lang="en-US" sz="1100" noProof="0" dirty="0"/>
              <a:t> Acta </a:t>
            </a:r>
            <a:r>
              <a:rPr lang="en-US" sz="1100" noProof="0" dirty="0" err="1"/>
              <a:t>Materialia</a:t>
            </a:r>
            <a:r>
              <a:rPr lang="en-US" sz="1100" noProof="0" dirty="0"/>
              <a:t> </a:t>
            </a:r>
            <a:r>
              <a:rPr lang="en-US" sz="1100" b="1" noProof="0" dirty="0"/>
              <a:t>188</a:t>
            </a:r>
            <a:r>
              <a:rPr lang="en-US" sz="1100" noProof="0" dirty="0"/>
              <a:t> 155</a:t>
            </a:r>
            <a:r>
              <a:rPr lang="hu-HU" sz="1100" noProof="0" dirty="0"/>
              <a:t> (</a:t>
            </a:r>
            <a:r>
              <a:rPr lang="hu-HU" sz="1100" dirty="0"/>
              <a:t>2020) DOI: </a:t>
            </a:r>
            <a:r>
              <a:rPr lang="hu-HU" sz="1100" dirty="0">
                <a:hlinkClick r:id="rId4"/>
              </a:rPr>
              <a:t>10.1016/j.actamat.2020.01.055</a:t>
            </a:r>
            <a:endParaRPr lang="en-US" sz="1100" noProof="0" dirty="0"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69056" y="1141214"/>
            <a:ext cx="5886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noProof="0" dirty="0"/>
              <a:t>Early quenching of Nb</a:t>
            </a:r>
            <a:r>
              <a:rPr lang="en-US" sz="2400" baseline="-25000" noProof="0" dirty="0"/>
              <a:t>3</a:t>
            </a:r>
            <a:r>
              <a:rPr lang="en-US" sz="2400" noProof="0" dirty="0"/>
              <a:t>Sn coated cavities</a:t>
            </a:r>
          </a:p>
        </p:txBody>
      </p:sp>
    </p:spTree>
    <p:extLst>
      <p:ext uri="{BB962C8B-B14F-4D97-AF65-F5344CB8AC3E}">
        <p14:creationId xmlns:p14="http://schemas.microsoft.com/office/powerpoint/2010/main" val="28456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3">
            <a:extLst>
              <a:ext uri="{FF2B5EF4-FFF2-40B4-BE49-F238E27FC236}">
                <a16:creationId xmlns="" xmlns:a16="http://schemas.microsoft.com/office/drawing/2014/main" id="{80C9BDC7-F9E3-511D-590D-17B5D52F69B0}"/>
              </a:ext>
            </a:extLst>
          </p:cNvPr>
          <p:cNvSpPr txBox="1"/>
          <p:nvPr/>
        </p:nvSpPr>
        <p:spPr>
          <a:xfrm>
            <a:off x="257943" y="1061104"/>
            <a:ext cx="1040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Nb</a:t>
            </a:r>
            <a:r>
              <a:rPr lang="en-US" sz="2400" baseline="-25000" noProof="0" dirty="0"/>
              <a:t>3</a:t>
            </a:r>
            <a:r>
              <a:rPr lang="en-US" sz="2400" noProof="0" dirty="0"/>
              <a:t>Sn co-sputtering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 err="1"/>
              <a:t>MEthod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4</a:t>
            </a:fld>
            <a:endParaRPr lang="en-US" noProof="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000594" y="-531000"/>
            <a:ext cx="9265222" cy="9028516"/>
            <a:chOff x="757005" y="-645275"/>
            <a:chExt cx="9265222" cy="9028516"/>
          </a:xfrm>
        </p:grpSpPr>
        <p:sp>
          <p:nvSpPr>
            <p:cNvPr id="12" name="Ellipse 11"/>
            <p:cNvSpPr/>
            <p:nvPr/>
          </p:nvSpPr>
          <p:spPr>
            <a:xfrm>
              <a:off x="1784732" y="3331197"/>
              <a:ext cx="5052224" cy="50520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51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361139" y="4287983"/>
              <a:ext cx="1853944" cy="103338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 fov="2700000">
                <a:rot lat="17400000" lon="0" rev="1200000"/>
              </a:camera>
              <a:lightRig rig="threePt" dir="t">
                <a:rot lat="0" lon="0" rev="0"/>
              </a:lightRig>
            </a:scene3d>
            <a:sp3d extrusionH="609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4" name="Fünfeck 76">
              <a:extLst>
                <a:ext uri="{FF2B5EF4-FFF2-40B4-BE49-F238E27FC236}">
                  <a16:creationId xmlns="" xmlns:a16="http://schemas.microsoft.com/office/drawing/2014/main" id="{6ED4C662-2214-4D6B-8C98-BF5FF2EA66A6}"/>
                </a:ext>
              </a:extLst>
            </p:cNvPr>
            <p:cNvSpPr/>
            <p:nvPr/>
          </p:nvSpPr>
          <p:spPr>
            <a:xfrm flipH="1">
              <a:off x="3734783" y="2121114"/>
              <a:ext cx="2043319" cy="2875338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" fmla="*/ 0 w 960118"/>
                <a:gd name="connsiteY0" fmla="*/ 2041021 h 2606150"/>
                <a:gd name="connsiteX1" fmla="*/ 643677 w 960118"/>
                <a:gd name="connsiteY1" fmla="*/ 0 h 2606150"/>
                <a:gd name="connsiteX2" fmla="*/ 960118 w 960118"/>
                <a:gd name="connsiteY2" fmla="*/ 2041021 h 2606150"/>
                <a:gd name="connsiteX3" fmla="*/ 776752 w 960118"/>
                <a:gd name="connsiteY3" fmla="*/ 2606150 h 2606150"/>
                <a:gd name="connsiteX4" fmla="*/ 183366 w 960118"/>
                <a:gd name="connsiteY4" fmla="*/ 2606150 h 2606150"/>
                <a:gd name="connsiteX5" fmla="*/ 0 w 960118"/>
                <a:gd name="connsiteY5" fmla="*/ 2041021 h 2606150"/>
                <a:gd name="connsiteX0" fmla="*/ 0 w 993734"/>
                <a:gd name="connsiteY0" fmla="*/ 2041269 h 2606398"/>
                <a:gd name="connsiteX1" fmla="*/ 643677 w 993734"/>
                <a:gd name="connsiteY1" fmla="*/ 248 h 2606398"/>
                <a:gd name="connsiteX2" fmla="*/ 960118 w 993734"/>
                <a:gd name="connsiteY2" fmla="*/ 2041269 h 2606398"/>
                <a:gd name="connsiteX3" fmla="*/ 776752 w 993734"/>
                <a:gd name="connsiteY3" fmla="*/ 2606398 h 2606398"/>
                <a:gd name="connsiteX4" fmla="*/ 183366 w 993734"/>
                <a:gd name="connsiteY4" fmla="*/ 2606398 h 2606398"/>
                <a:gd name="connsiteX5" fmla="*/ 0 w 993734"/>
                <a:gd name="connsiteY5" fmla="*/ 2041269 h 2606398"/>
                <a:gd name="connsiteX0" fmla="*/ 0 w 1584926"/>
                <a:gd name="connsiteY0" fmla="*/ 2056462 h 2621591"/>
                <a:gd name="connsiteX1" fmla="*/ 643677 w 1584926"/>
                <a:gd name="connsiteY1" fmla="*/ 15441 h 2621591"/>
                <a:gd name="connsiteX2" fmla="*/ 1584926 w 1584926"/>
                <a:gd name="connsiteY2" fmla="*/ 587199 h 2621591"/>
                <a:gd name="connsiteX3" fmla="*/ 776752 w 1584926"/>
                <a:gd name="connsiteY3" fmla="*/ 2621591 h 2621591"/>
                <a:gd name="connsiteX4" fmla="*/ 183366 w 1584926"/>
                <a:gd name="connsiteY4" fmla="*/ 2621591 h 2621591"/>
                <a:gd name="connsiteX5" fmla="*/ 0 w 1584926"/>
                <a:gd name="connsiteY5" fmla="*/ 2056462 h 2621591"/>
                <a:gd name="connsiteX0" fmla="*/ 0 w 1584926"/>
                <a:gd name="connsiteY0" fmla="*/ 2056462 h 2656377"/>
                <a:gd name="connsiteX1" fmla="*/ 643677 w 1584926"/>
                <a:gd name="connsiteY1" fmla="*/ 15441 h 2656377"/>
                <a:gd name="connsiteX2" fmla="*/ 1584926 w 1584926"/>
                <a:gd name="connsiteY2" fmla="*/ 587199 h 2656377"/>
                <a:gd name="connsiteX3" fmla="*/ 1034397 w 1584926"/>
                <a:gd name="connsiteY3" fmla="*/ 2656377 h 2656377"/>
                <a:gd name="connsiteX4" fmla="*/ 183366 w 1584926"/>
                <a:gd name="connsiteY4" fmla="*/ 2621591 h 2656377"/>
                <a:gd name="connsiteX5" fmla="*/ 0 w 1584926"/>
                <a:gd name="connsiteY5" fmla="*/ 2056462 h 2656377"/>
                <a:gd name="connsiteX0" fmla="*/ 118813 w 1703739"/>
                <a:gd name="connsiteY0" fmla="*/ 2056462 h 2656377"/>
                <a:gd name="connsiteX1" fmla="*/ 762490 w 1703739"/>
                <a:gd name="connsiteY1" fmla="*/ 15441 h 2656377"/>
                <a:gd name="connsiteX2" fmla="*/ 1703739 w 1703739"/>
                <a:gd name="connsiteY2" fmla="*/ 587199 h 2656377"/>
                <a:gd name="connsiteX3" fmla="*/ 1153210 w 1703739"/>
                <a:gd name="connsiteY3" fmla="*/ 2656377 h 2656377"/>
                <a:gd name="connsiteX4" fmla="*/ 0 w 1703739"/>
                <a:gd name="connsiteY4" fmla="*/ 2603681 h 2656377"/>
                <a:gd name="connsiteX5" fmla="*/ 118813 w 1703739"/>
                <a:gd name="connsiteY5" fmla="*/ 2056462 h 2656377"/>
                <a:gd name="connsiteX0" fmla="*/ 0 w 2278627"/>
                <a:gd name="connsiteY0" fmla="*/ 1005347 h 2656377"/>
                <a:gd name="connsiteX1" fmla="*/ 1337378 w 2278627"/>
                <a:gd name="connsiteY1" fmla="*/ 15441 h 2656377"/>
                <a:gd name="connsiteX2" fmla="*/ 2278627 w 2278627"/>
                <a:gd name="connsiteY2" fmla="*/ 587199 h 2656377"/>
                <a:gd name="connsiteX3" fmla="*/ 1728098 w 2278627"/>
                <a:gd name="connsiteY3" fmla="*/ 2656377 h 2656377"/>
                <a:gd name="connsiteX4" fmla="*/ 574888 w 2278627"/>
                <a:gd name="connsiteY4" fmla="*/ 2603681 h 2656377"/>
                <a:gd name="connsiteX5" fmla="*/ 0 w 2278627"/>
                <a:gd name="connsiteY5" fmla="*/ 1005347 h 2656377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017592"/>
                <a:gd name="connsiteY0" fmla="*/ 1343041 h 2641449"/>
                <a:gd name="connsiteX1" fmla="*/ 1112082 w 2017592"/>
                <a:gd name="connsiteY1" fmla="*/ 513 h 2641449"/>
                <a:gd name="connsiteX2" fmla="*/ 2009166 w 2017592"/>
                <a:gd name="connsiteY2" fmla="*/ 1342766 h 2641449"/>
                <a:gd name="connsiteX3" fmla="*/ 1502802 w 2017592"/>
                <a:gd name="connsiteY3" fmla="*/ 2641449 h 2641449"/>
                <a:gd name="connsiteX4" fmla="*/ 349592 w 2017592"/>
                <a:gd name="connsiteY4" fmla="*/ 2588753 h 2641449"/>
                <a:gd name="connsiteX5" fmla="*/ 0 w 2017592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8737 w 2026329"/>
                <a:gd name="connsiteY0" fmla="*/ 1343041 h 2641449"/>
                <a:gd name="connsiteX1" fmla="*/ 1120819 w 2026329"/>
                <a:gd name="connsiteY1" fmla="*/ 513 h 2641449"/>
                <a:gd name="connsiteX2" fmla="*/ 2017903 w 2026329"/>
                <a:gd name="connsiteY2" fmla="*/ 1342766 h 2641449"/>
                <a:gd name="connsiteX3" fmla="*/ 1511539 w 2026329"/>
                <a:gd name="connsiteY3" fmla="*/ 2641449 h 2641449"/>
                <a:gd name="connsiteX4" fmla="*/ 358329 w 2026329"/>
                <a:gd name="connsiteY4" fmla="*/ 2588753 h 2641449"/>
                <a:gd name="connsiteX5" fmla="*/ 8737 w 2026329"/>
                <a:gd name="connsiteY5" fmla="*/ 1343041 h 2641449"/>
                <a:gd name="connsiteX0" fmla="*/ 12395 w 2029987"/>
                <a:gd name="connsiteY0" fmla="*/ 1343041 h 2641449"/>
                <a:gd name="connsiteX1" fmla="*/ 1124477 w 2029987"/>
                <a:gd name="connsiteY1" fmla="*/ 513 h 2641449"/>
                <a:gd name="connsiteX2" fmla="*/ 2021561 w 2029987"/>
                <a:gd name="connsiteY2" fmla="*/ 1342766 h 2641449"/>
                <a:gd name="connsiteX3" fmla="*/ 1515197 w 2029987"/>
                <a:gd name="connsiteY3" fmla="*/ 2641449 h 2641449"/>
                <a:gd name="connsiteX4" fmla="*/ 361987 w 2029987"/>
                <a:gd name="connsiteY4" fmla="*/ 2588753 h 2641449"/>
                <a:gd name="connsiteX5" fmla="*/ 12395 w 2029987"/>
                <a:gd name="connsiteY5" fmla="*/ 1343041 h 2641449"/>
                <a:gd name="connsiteX0" fmla="*/ 14774 w 2030671"/>
                <a:gd name="connsiteY0" fmla="*/ 1790622 h 3089030"/>
                <a:gd name="connsiteX1" fmla="*/ 1018289 w 2030671"/>
                <a:gd name="connsiteY1" fmla="*/ 309 h 3089030"/>
                <a:gd name="connsiteX2" fmla="*/ 2023940 w 2030671"/>
                <a:gd name="connsiteY2" fmla="*/ 1790347 h 3089030"/>
                <a:gd name="connsiteX3" fmla="*/ 1517576 w 2030671"/>
                <a:gd name="connsiteY3" fmla="*/ 3089030 h 3089030"/>
                <a:gd name="connsiteX4" fmla="*/ 364366 w 2030671"/>
                <a:gd name="connsiteY4" fmla="*/ 3036334 h 3089030"/>
                <a:gd name="connsiteX5" fmla="*/ 14774 w 2030671"/>
                <a:gd name="connsiteY5" fmla="*/ 1790622 h 3089030"/>
                <a:gd name="connsiteX0" fmla="*/ 14774 w 2283229"/>
                <a:gd name="connsiteY0" fmla="*/ 1790855 h 3089263"/>
                <a:gd name="connsiteX1" fmla="*/ 1018289 w 2283229"/>
                <a:gd name="connsiteY1" fmla="*/ 542 h 3089263"/>
                <a:gd name="connsiteX2" fmla="*/ 2278681 w 2283229"/>
                <a:gd name="connsiteY2" fmla="*/ 1306982 h 3089263"/>
                <a:gd name="connsiteX3" fmla="*/ 1517576 w 2283229"/>
                <a:gd name="connsiteY3" fmla="*/ 3089263 h 3089263"/>
                <a:gd name="connsiteX4" fmla="*/ 364366 w 2283229"/>
                <a:gd name="connsiteY4" fmla="*/ 3036567 h 3089263"/>
                <a:gd name="connsiteX5" fmla="*/ 14774 w 2283229"/>
                <a:gd name="connsiteY5" fmla="*/ 1790855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21 w 2287975"/>
                <a:gd name="connsiteY0" fmla="*/ 1309319 h 3089263"/>
                <a:gd name="connsiteX1" fmla="*/ 1023035 w 2287975"/>
                <a:gd name="connsiteY1" fmla="*/ 542 h 3089263"/>
                <a:gd name="connsiteX2" fmla="*/ 2283427 w 2287975"/>
                <a:gd name="connsiteY2" fmla="*/ 1306982 h 3089263"/>
                <a:gd name="connsiteX3" fmla="*/ 1522322 w 2287975"/>
                <a:gd name="connsiteY3" fmla="*/ 3089263 h 3089263"/>
                <a:gd name="connsiteX4" fmla="*/ 369112 w 2287975"/>
                <a:gd name="connsiteY4" fmla="*/ 3036567 h 3089263"/>
                <a:gd name="connsiteX5" fmla="*/ 21 w 2287975"/>
                <a:gd name="connsiteY5" fmla="*/ 1309319 h 3089263"/>
                <a:gd name="connsiteX0" fmla="*/ 15 w 2412009"/>
                <a:gd name="connsiteY0" fmla="*/ 1223905 h 3089263"/>
                <a:gd name="connsiteX1" fmla="*/ 1147069 w 2412009"/>
                <a:gd name="connsiteY1" fmla="*/ 542 h 3089263"/>
                <a:gd name="connsiteX2" fmla="*/ 2407461 w 2412009"/>
                <a:gd name="connsiteY2" fmla="*/ 1306982 h 3089263"/>
                <a:gd name="connsiteX3" fmla="*/ 1646356 w 2412009"/>
                <a:gd name="connsiteY3" fmla="*/ 3089263 h 3089263"/>
                <a:gd name="connsiteX4" fmla="*/ 493146 w 2412009"/>
                <a:gd name="connsiteY4" fmla="*/ 3036567 h 3089263"/>
                <a:gd name="connsiteX5" fmla="*/ 15 w 2412009"/>
                <a:gd name="connsiteY5" fmla="*/ 1223905 h 3089263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93146 w 2412009"/>
                <a:gd name="connsiteY4" fmla="*/ 3036567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57517 w 2412009"/>
                <a:gd name="connsiteY4" fmla="*/ 3050068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1070518 w 2412009"/>
                <a:gd name="connsiteY4" fmla="*/ 3044626 h 3051198"/>
                <a:gd name="connsiteX5" fmla="*/ 457517 w 2412009"/>
                <a:gd name="connsiteY5" fmla="*/ 3050068 h 3051198"/>
                <a:gd name="connsiteX6" fmla="*/ 15 w 2412009"/>
                <a:gd name="connsiteY6" fmla="*/ 1223905 h 3051198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287339"/>
                <a:gd name="connsiteY0" fmla="*/ 1224142 h 3155402"/>
                <a:gd name="connsiteX1" fmla="*/ 1147069 w 2287339"/>
                <a:gd name="connsiteY1" fmla="*/ 779 h 3155402"/>
                <a:gd name="connsiteX2" fmla="*/ 2281922 w 2287339"/>
                <a:gd name="connsiteY2" fmla="*/ 1110328 h 3155402"/>
                <a:gd name="connsiteX3" fmla="*/ 1693047 w 2287339"/>
                <a:gd name="connsiteY3" fmla="*/ 3051435 h 3155402"/>
                <a:gd name="connsiteX4" fmla="*/ 1020732 w 2287339"/>
                <a:gd name="connsiteY4" fmla="*/ 3155402 h 3155402"/>
                <a:gd name="connsiteX5" fmla="*/ 457517 w 2287339"/>
                <a:gd name="connsiteY5" fmla="*/ 3050305 h 3155402"/>
                <a:gd name="connsiteX6" fmla="*/ 15 w 2287339"/>
                <a:gd name="connsiteY6" fmla="*/ 1224142 h 3155402"/>
                <a:gd name="connsiteX0" fmla="*/ 15 w 2283341"/>
                <a:gd name="connsiteY0" fmla="*/ 1224147 h 3155407"/>
                <a:gd name="connsiteX1" fmla="*/ 1147069 w 2283341"/>
                <a:gd name="connsiteY1" fmla="*/ 784 h 3155407"/>
                <a:gd name="connsiteX2" fmla="*/ 2281922 w 2283341"/>
                <a:gd name="connsiteY2" fmla="*/ 1110333 h 3155407"/>
                <a:gd name="connsiteX3" fmla="*/ 1693047 w 2283341"/>
                <a:gd name="connsiteY3" fmla="*/ 3051440 h 3155407"/>
                <a:gd name="connsiteX4" fmla="*/ 1020732 w 2283341"/>
                <a:gd name="connsiteY4" fmla="*/ 3155407 h 3155407"/>
                <a:gd name="connsiteX5" fmla="*/ 457517 w 2283341"/>
                <a:gd name="connsiteY5" fmla="*/ 3050310 h 3155407"/>
                <a:gd name="connsiteX6" fmla="*/ 15 w 2283341"/>
                <a:gd name="connsiteY6" fmla="*/ 1224147 h 3155407"/>
                <a:gd name="connsiteX0" fmla="*/ 15 w 2242316"/>
                <a:gd name="connsiteY0" fmla="*/ 1224105 h 3155365"/>
                <a:gd name="connsiteX1" fmla="*/ 1147069 w 2242316"/>
                <a:gd name="connsiteY1" fmla="*/ 742 h 3155365"/>
                <a:gd name="connsiteX2" fmla="*/ 2240762 w 2242316"/>
                <a:gd name="connsiteY2" fmla="*/ 1136073 h 3155365"/>
                <a:gd name="connsiteX3" fmla="*/ 1693047 w 2242316"/>
                <a:gd name="connsiteY3" fmla="*/ 3051398 h 3155365"/>
                <a:gd name="connsiteX4" fmla="*/ 1020732 w 2242316"/>
                <a:gd name="connsiteY4" fmla="*/ 3155365 h 3155365"/>
                <a:gd name="connsiteX5" fmla="*/ 457517 w 2242316"/>
                <a:gd name="connsiteY5" fmla="*/ 3050268 h 3155365"/>
                <a:gd name="connsiteX6" fmla="*/ 15 w 2242316"/>
                <a:gd name="connsiteY6" fmla="*/ 1224105 h 3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316" h="3155365">
                  <a:moveTo>
                    <a:pt x="15" y="1224105"/>
                  </a:moveTo>
                  <a:cubicBezTo>
                    <a:pt x="-3190" y="327497"/>
                    <a:pt x="492667" y="290924"/>
                    <a:pt x="1147069" y="742"/>
                  </a:cubicBezTo>
                  <a:cubicBezTo>
                    <a:pt x="1760718" y="-20780"/>
                    <a:pt x="2155253" y="427793"/>
                    <a:pt x="2240762" y="1136073"/>
                  </a:cubicBezTo>
                  <a:cubicBezTo>
                    <a:pt x="2270645" y="1636286"/>
                    <a:pt x="1861835" y="2618504"/>
                    <a:pt x="1693047" y="3051398"/>
                  </a:cubicBezTo>
                  <a:cubicBezTo>
                    <a:pt x="1468942" y="3086054"/>
                    <a:pt x="1763220" y="3117806"/>
                    <a:pt x="1020732" y="3155365"/>
                  </a:cubicBezTo>
                  <a:cubicBezTo>
                    <a:pt x="597758" y="3117800"/>
                    <a:pt x="617596" y="3146711"/>
                    <a:pt x="457517" y="3050268"/>
                  </a:cubicBezTo>
                  <a:cubicBezTo>
                    <a:pt x="340986" y="2635031"/>
                    <a:pt x="8443" y="1649748"/>
                    <a:pt x="15" y="1224105"/>
                  </a:cubicBezTo>
                  <a:close/>
                </a:path>
              </a:pathLst>
            </a:custGeom>
            <a:solidFill>
              <a:srgbClr val="B63CEC">
                <a:alpha val="36000"/>
              </a:srgbClr>
            </a:solidFill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375522" y="4287983"/>
              <a:ext cx="1785538" cy="103338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>
                <a:rot lat="17400000" lon="0" rev="20400000"/>
              </a:camera>
              <a:lightRig rig="threePt" dir="t">
                <a:rot lat="0" lon="0" rev="0"/>
              </a:lightRig>
            </a:scene3d>
            <a:sp3d extrusionH="609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6" name="Fünfeck 76">
              <a:extLst>
                <a:ext uri="{FF2B5EF4-FFF2-40B4-BE49-F238E27FC236}">
                  <a16:creationId xmlns="" xmlns:a16="http://schemas.microsoft.com/office/drawing/2014/main" id="{D357D580-B38F-4C46-ADB0-ADA4FE00C082}"/>
                </a:ext>
              </a:extLst>
            </p:cNvPr>
            <p:cNvSpPr/>
            <p:nvPr/>
          </p:nvSpPr>
          <p:spPr>
            <a:xfrm>
              <a:off x="2729223" y="2121426"/>
              <a:ext cx="2043319" cy="2875338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" fmla="*/ 0 w 960118"/>
                <a:gd name="connsiteY0" fmla="*/ 2041021 h 2606150"/>
                <a:gd name="connsiteX1" fmla="*/ 643677 w 960118"/>
                <a:gd name="connsiteY1" fmla="*/ 0 h 2606150"/>
                <a:gd name="connsiteX2" fmla="*/ 960118 w 960118"/>
                <a:gd name="connsiteY2" fmla="*/ 2041021 h 2606150"/>
                <a:gd name="connsiteX3" fmla="*/ 776752 w 960118"/>
                <a:gd name="connsiteY3" fmla="*/ 2606150 h 2606150"/>
                <a:gd name="connsiteX4" fmla="*/ 183366 w 960118"/>
                <a:gd name="connsiteY4" fmla="*/ 2606150 h 2606150"/>
                <a:gd name="connsiteX5" fmla="*/ 0 w 960118"/>
                <a:gd name="connsiteY5" fmla="*/ 2041021 h 2606150"/>
                <a:gd name="connsiteX0" fmla="*/ 0 w 993734"/>
                <a:gd name="connsiteY0" fmla="*/ 2041269 h 2606398"/>
                <a:gd name="connsiteX1" fmla="*/ 643677 w 993734"/>
                <a:gd name="connsiteY1" fmla="*/ 248 h 2606398"/>
                <a:gd name="connsiteX2" fmla="*/ 960118 w 993734"/>
                <a:gd name="connsiteY2" fmla="*/ 2041269 h 2606398"/>
                <a:gd name="connsiteX3" fmla="*/ 776752 w 993734"/>
                <a:gd name="connsiteY3" fmla="*/ 2606398 h 2606398"/>
                <a:gd name="connsiteX4" fmla="*/ 183366 w 993734"/>
                <a:gd name="connsiteY4" fmla="*/ 2606398 h 2606398"/>
                <a:gd name="connsiteX5" fmla="*/ 0 w 993734"/>
                <a:gd name="connsiteY5" fmla="*/ 2041269 h 2606398"/>
                <a:gd name="connsiteX0" fmla="*/ 0 w 1584926"/>
                <a:gd name="connsiteY0" fmla="*/ 2056462 h 2621591"/>
                <a:gd name="connsiteX1" fmla="*/ 643677 w 1584926"/>
                <a:gd name="connsiteY1" fmla="*/ 15441 h 2621591"/>
                <a:gd name="connsiteX2" fmla="*/ 1584926 w 1584926"/>
                <a:gd name="connsiteY2" fmla="*/ 587199 h 2621591"/>
                <a:gd name="connsiteX3" fmla="*/ 776752 w 1584926"/>
                <a:gd name="connsiteY3" fmla="*/ 2621591 h 2621591"/>
                <a:gd name="connsiteX4" fmla="*/ 183366 w 1584926"/>
                <a:gd name="connsiteY4" fmla="*/ 2621591 h 2621591"/>
                <a:gd name="connsiteX5" fmla="*/ 0 w 1584926"/>
                <a:gd name="connsiteY5" fmla="*/ 2056462 h 2621591"/>
                <a:gd name="connsiteX0" fmla="*/ 0 w 1584926"/>
                <a:gd name="connsiteY0" fmla="*/ 2056462 h 2656377"/>
                <a:gd name="connsiteX1" fmla="*/ 643677 w 1584926"/>
                <a:gd name="connsiteY1" fmla="*/ 15441 h 2656377"/>
                <a:gd name="connsiteX2" fmla="*/ 1584926 w 1584926"/>
                <a:gd name="connsiteY2" fmla="*/ 587199 h 2656377"/>
                <a:gd name="connsiteX3" fmla="*/ 1034397 w 1584926"/>
                <a:gd name="connsiteY3" fmla="*/ 2656377 h 2656377"/>
                <a:gd name="connsiteX4" fmla="*/ 183366 w 1584926"/>
                <a:gd name="connsiteY4" fmla="*/ 2621591 h 2656377"/>
                <a:gd name="connsiteX5" fmla="*/ 0 w 1584926"/>
                <a:gd name="connsiteY5" fmla="*/ 2056462 h 2656377"/>
                <a:gd name="connsiteX0" fmla="*/ 118813 w 1703739"/>
                <a:gd name="connsiteY0" fmla="*/ 2056462 h 2656377"/>
                <a:gd name="connsiteX1" fmla="*/ 762490 w 1703739"/>
                <a:gd name="connsiteY1" fmla="*/ 15441 h 2656377"/>
                <a:gd name="connsiteX2" fmla="*/ 1703739 w 1703739"/>
                <a:gd name="connsiteY2" fmla="*/ 587199 h 2656377"/>
                <a:gd name="connsiteX3" fmla="*/ 1153210 w 1703739"/>
                <a:gd name="connsiteY3" fmla="*/ 2656377 h 2656377"/>
                <a:gd name="connsiteX4" fmla="*/ 0 w 1703739"/>
                <a:gd name="connsiteY4" fmla="*/ 2603681 h 2656377"/>
                <a:gd name="connsiteX5" fmla="*/ 118813 w 1703739"/>
                <a:gd name="connsiteY5" fmla="*/ 2056462 h 2656377"/>
                <a:gd name="connsiteX0" fmla="*/ 0 w 2278627"/>
                <a:gd name="connsiteY0" fmla="*/ 1005347 h 2656377"/>
                <a:gd name="connsiteX1" fmla="*/ 1337378 w 2278627"/>
                <a:gd name="connsiteY1" fmla="*/ 15441 h 2656377"/>
                <a:gd name="connsiteX2" fmla="*/ 2278627 w 2278627"/>
                <a:gd name="connsiteY2" fmla="*/ 587199 h 2656377"/>
                <a:gd name="connsiteX3" fmla="*/ 1728098 w 2278627"/>
                <a:gd name="connsiteY3" fmla="*/ 2656377 h 2656377"/>
                <a:gd name="connsiteX4" fmla="*/ 574888 w 2278627"/>
                <a:gd name="connsiteY4" fmla="*/ 2603681 h 2656377"/>
                <a:gd name="connsiteX5" fmla="*/ 0 w 2278627"/>
                <a:gd name="connsiteY5" fmla="*/ 1005347 h 2656377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017592"/>
                <a:gd name="connsiteY0" fmla="*/ 1343041 h 2641449"/>
                <a:gd name="connsiteX1" fmla="*/ 1112082 w 2017592"/>
                <a:gd name="connsiteY1" fmla="*/ 513 h 2641449"/>
                <a:gd name="connsiteX2" fmla="*/ 2009166 w 2017592"/>
                <a:gd name="connsiteY2" fmla="*/ 1342766 h 2641449"/>
                <a:gd name="connsiteX3" fmla="*/ 1502802 w 2017592"/>
                <a:gd name="connsiteY3" fmla="*/ 2641449 h 2641449"/>
                <a:gd name="connsiteX4" fmla="*/ 349592 w 2017592"/>
                <a:gd name="connsiteY4" fmla="*/ 2588753 h 2641449"/>
                <a:gd name="connsiteX5" fmla="*/ 0 w 2017592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8737 w 2026329"/>
                <a:gd name="connsiteY0" fmla="*/ 1343041 h 2641449"/>
                <a:gd name="connsiteX1" fmla="*/ 1120819 w 2026329"/>
                <a:gd name="connsiteY1" fmla="*/ 513 h 2641449"/>
                <a:gd name="connsiteX2" fmla="*/ 2017903 w 2026329"/>
                <a:gd name="connsiteY2" fmla="*/ 1342766 h 2641449"/>
                <a:gd name="connsiteX3" fmla="*/ 1511539 w 2026329"/>
                <a:gd name="connsiteY3" fmla="*/ 2641449 h 2641449"/>
                <a:gd name="connsiteX4" fmla="*/ 358329 w 2026329"/>
                <a:gd name="connsiteY4" fmla="*/ 2588753 h 2641449"/>
                <a:gd name="connsiteX5" fmla="*/ 8737 w 2026329"/>
                <a:gd name="connsiteY5" fmla="*/ 1343041 h 2641449"/>
                <a:gd name="connsiteX0" fmla="*/ 12395 w 2029987"/>
                <a:gd name="connsiteY0" fmla="*/ 1343041 h 2641449"/>
                <a:gd name="connsiteX1" fmla="*/ 1124477 w 2029987"/>
                <a:gd name="connsiteY1" fmla="*/ 513 h 2641449"/>
                <a:gd name="connsiteX2" fmla="*/ 2021561 w 2029987"/>
                <a:gd name="connsiteY2" fmla="*/ 1342766 h 2641449"/>
                <a:gd name="connsiteX3" fmla="*/ 1515197 w 2029987"/>
                <a:gd name="connsiteY3" fmla="*/ 2641449 h 2641449"/>
                <a:gd name="connsiteX4" fmla="*/ 361987 w 2029987"/>
                <a:gd name="connsiteY4" fmla="*/ 2588753 h 2641449"/>
                <a:gd name="connsiteX5" fmla="*/ 12395 w 2029987"/>
                <a:gd name="connsiteY5" fmla="*/ 1343041 h 2641449"/>
                <a:gd name="connsiteX0" fmla="*/ 14774 w 2030671"/>
                <a:gd name="connsiteY0" fmla="*/ 1790622 h 3089030"/>
                <a:gd name="connsiteX1" fmla="*/ 1018289 w 2030671"/>
                <a:gd name="connsiteY1" fmla="*/ 309 h 3089030"/>
                <a:gd name="connsiteX2" fmla="*/ 2023940 w 2030671"/>
                <a:gd name="connsiteY2" fmla="*/ 1790347 h 3089030"/>
                <a:gd name="connsiteX3" fmla="*/ 1517576 w 2030671"/>
                <a:gd name="connsiteY3" fmla="*/ 3089030 h 3089030"/>
                <a:gd name="connsiteX4" fmla="*/ 364366 w 2030671"/>
                <a:gd name="connsiteY4" fmla="*/ 3036334 h 3089030"/>
                <a:gd name="connsiteX5" fmla="*/ 14774 w 2030671"/>
                <a:gd name="connsiteY5" fmla="*/ 1790622 h 3089030"/>
                <a:gd name="connsiteX0" fmla="*/ 14774 w 2283229"/>
                <a:gd name="connsiteY0" fmla="*/ 1790855 h 3089263"/>
                <a:gd name="connsiteX1" fmla="*/ 1018289 w 2283229"/>
                <a:gd name="connsiteY1" fmla="*/ 542 h 3089263"/>
                <a:gd name="connsiteX2" fmla="*/ 2278681 w 2283229"/>
                <a:gd name="connsiteY2" fmla="*/ 1306982 h 3089263"/>
                <a:gd name="connsiteX3" fmla="*/ 1517576 w 2283229"/>
                <a:gd name="connsiteY3" fmla="*/ 3089263 h 3089263"/>
                <a:gd name="connsiteX4" fmla="*/ 364366 w 2283229"/>
                <a:gd name="connsiteY4" fmla="*/ 3036567 h 3089263"/>
                <a:gd name="connsiteX5" fmla="*/ 14774 w 2283229"/>
                <a:gd name="connsiteY5" fmla="*/ 1790855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21 w 2287975"/>
                <a:gd name="connsiteY0" fmla="*/ 1309319 h 3089263"/>
                <a:gd name="connsiteX1" fmla="*/ 1023035 w 2287975"/>
                <a:gd name="connsiteY1" fmla="*/ 542 h 3089263"/>
                <a:gd name="connsiteX2" fmla="*/ 2283427 w 2287975"/>
                <a:gd name="connsiteY2" fmla="*/ 1306982 h 3089263"/>
                <a:gd name="connsiteX3" fmla="*/ 1522322 w 2287975"/>
                <a:gd name="connsiteY3" fmla="*/ 3089263 h 3089263"/>
                <a:gd name="connsiteX4" fmla="*/ 369112 w 2287975"/>
                <a:gd name="connsiteY4" fmla="*/ 3036567 h 3089263"/>
                <a:gd name="connsiteX5" fmla="*/ 21 w 2287975"/>
                <a:gd name="connsiteY5" fmla="*/ 1309319 h 3089263"/>
                <a:gd name="connsiteX0" fmla="*/ 15 w 2412009"/>
                <a:gd name="connsiteY0" fmla="*/ 1223905 h 3089263"/>
                <a:gd name="connsiteX1" fmla="*/ 1147069 w 2412009"/>
                <a:gd name="connsiteY1" fmla="*/ 542 h 3089263"/>
                <a:gd name="connsiteX2" fmla="*/ 2407461 w 2412009"/>
                <a:gd name="connsiteY2" fmla="*/ 1306982 h 3089263"/>
                <a:gd name="connsiteX3" fmla="*/ 1646356 w 2412009"/>
                <a:gd name="connsiteY3" fmla="*/ 3089263 h 3089263"/>
                <a:gd name="connsiteX4" fmla="*/ 493146 w 2412009"/>
                <a:gd name="connsiteY4" fmla="*/ 3036567 h 3089263"/>
                <a:gd name="connsiteX5" fmla="*/ 15 w 2412009"/>
                <a:gd name="connsiteY5" fmla="*/ 1223905 h 3089263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93146 w 2412009"/>
                <a:gd name="connsiteY4" fmla="*/ 3036567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57517 w 2412009"/>
                <a:gd name="connsiteY4" fmla="*/ 3050068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1070518 w 2412009"/>
                <a:gd name="connsiteY4" fmla="*/ 3044626 h 3051198"/>
                <a:gd name="connsiteX5" fmla="*/ 457517 w 2412009"/>
                <a:gd name="connsiteY5" fmla="*/ 3050068 h 3051198"/>
                <a:gd name="connsiteX6" fmla="*/ 15 w 2412009"/>
                <a:gd name="connsiteY6" fmla="*/ 1223905 h 3051198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287339"/>
                <a:gd name="connsiteY0" fmla="*/ 1224142 h 3155402"/>
                <a:gd name="connsiteX1" fmla="*/ 1147069 w 2287339"/>
                <a:gd name="connsiteY1" fmla="*/ 779 h 3155402"/>
                <a:gd name="connsiteX2" fmla="*/ 2281922 w 2287339"/>
                <a:gd name="connsiteY2" fmla="*/ 1110328 h 3155402"/>
                <a:gd name="connsiteX3" fmla="*/ 1693047 w 2287339"/>
                <a:gd name="connsiteY3" fmla="*/ 3051435 h 3155402"/>
                <a:gd name="connsiteX4" fmla="*/ 1020732 w 2287339"/>
                <a:gd name="connsiteY4" fmla="*/ 3155402 h 3155402"/>
                <a:gd name="connsiteX5" fmla="*/ 457517 w 2287339"/>
                <a:gd name="connsiteY5" fmla="*/ 3050305 h 3155402"/>
                <a:gd name="connsiteX6" fmla="*/ 15 w 2287339"/>
                <a:gd name="connsiteY6" fmla="*/ 1224142 h 3155402"/>
                <a:gd name="connsiteX0" fmla="*/ 15 w 2283341"/>
                <a:gd name="connsiteY0" fmla="*/ 1224147 h 3155407"/>
                <a:gd name="connsiteX1" fmla="*/ 1147069 w 2283341"/>
                <a:gd name="connsiteY1" fmla="*/ 784 h 3155407"/>
                <a:gd name="connsiteX2" fmla="*/ 2281922 w 2283341"/>
                <a:gd name="connsiteY2" fmla="*/ 1110333 h 3155407"/>
                <a:gd name="connsiteX3" fmla="*/ 1693047 w 2283341"/>
                <a:gd name="connsiteY3" fmla="*/ 3051440 h 3155407"/>
                <a:gd name="connsiteX4" fmla="*/ 1020732 w 2283341"/>
                <a:gd name="connsiteY4" fmla="*/ 3155407 h 3155407"/>
                <a:gd name="connsiteX5" fmla="*/ 457517 w 2283341"/>
                <a:gd name="connsiteY5" fmla="*/ 3050310 h 3155407"/>
                <a:gd name="connsiteX6" fmla="*/ 15 w 2283341"/>
                <a:gd name="connsiteY6" fmla="*/ 1224147 h 3155407"/>
                <a:gd name="connsiteX0" fmla="*/ 15 w 2242316"/>
                <a:gd name="connsiteY0" fmla="*/ 1224105 h 3155365"/>
                <a:gd name="connsiteX1" fmla="*/ 1147069 w 2242316"/>
                <a:gd name="connsiteY1" fmla="*/ 742 h 3155365"/>
                <a:gd name="connsiteX2" fmla="*/ 2240762 w 2242316"/>
                <a:gd name="connsiteY2" fmla="*/ 1136073 h 3155365"/>
                <a:gd name="connsiteX3" fmla="*/ 1693047 w 2242316"/>
                <a:gd name="connsiteY3" fmla="*/ 3051398 h 3155365"/>
                <a:gd name="connsiteX4" fmla="*/ 1020732 w 2242316"/>
                <a:gd name="connsiteY4" fmla="*/ 3155365 h 3155365"/>
                <a:gd name="connsiteX5" fmla="*/ 457517 w 2242316"/>
                <a:gd name="connsiteY5" fmla="*/ 3050268 h 3155365"/>
                <a:gd name="connsiteX6" fmla="*/ 15 w 2242316"/>
                <a:gd name="connsiteY6" fmla="*/ 1224105 h 3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316" h="3155365">
                  <a:moveTo>
                    <a:pt x="15" y="1224105"/>
                  </a:moveTo>
                  <a:cubicBezTo>
                    <a:pt x="-3190" y="327497"/>
                    <a:pt x="492667" y="290924"/>
                    <a:pt x="1147069" y="742"/>
                  </a:cubicBezTo>
                  <a:cubicBezTo>
                    <a:pt x="1760718" y="-20780"/>
                    <a:pt x="2155253" y="427793"/>
                    <a:pt x="2240762" y="1136073"/>
                  </a:cubicBezTo>
                  <a:cubicBezTo>
                    <a:pt x="2270645" y="1636286"/>
                    <a:pt x="1861835" y="2618504"/>
                    <a:pt x="1693047" y="3051398"/>
                  </a:cubicBezTo>
                  <a:cubicBezTo>
                    <a:pt x="1468942" y="3086054"/>
                    <a:pt x="1763220" y="3117806"/>
                    <a:pt x="1020732" y="3155365"/>
                  </a:cubicBezTo>
                  <a:cubicBezTo>
                    <a:pt x="597758" y="3117800"/>
                    <a:pt x="617596" y="3146711"/>
                    <a:pt x="457517" y="3050268"/>
                  </a:cubicBezTo>
                  <a:cubicBezTo>
                    <a:pt x="340986" y="2635031"/>
                    <a:pt x="8443" y="1649748"/>
                    <a:pt x="15" y="1224105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680159" y="3012009"/>
              <a:ext cx="1043866" cy="1688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9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7680159" y="2856719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7680159" y="2710220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680206" y="2554498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7680206" y="2422008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2" name="Textfeld 107"/>
            <p:cNvSpPr txBox="1"/>
            <p:nvPr/>
          </p:nvSpPr>
          <p:spPr>
            <a:xfrm>
              <a:off x="8718906" y="2879108"/>
              <a:ext cx="952270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Nb</a:t>
              </a:r>
            </a:p>
          </p:txBody>
        </p:sp>
        <p:sp>
          <p:nvSpPr>
            <p:cNvPr id="23" name="Textfeld 108"/>
            <p:cNvSpPr txBox="1"/>
            <p:nvPr/>
          </p:nvSpPr>
          <p:spPr>
            <a:xfrm>
              <a:off x="8718906" y="2389682"/>
              <a:ext cx="1303321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Nb</a:t>
              </a:r>
              <a:r>
                <a:rPr lang="en-US" baseline="-25000" noProof="0" dirty="0"/>
                <a:t>3</a:t>
              </a:r>
              <a:r>
                <a:rPr lang="en-US" noProof="0" dirty="0"/>
                <a:t>Sn</a:t>
              </a:r>
            </a:p>
          </p:txBody>
        </p:sp>
        <p:sp>
          <p:nvSpPr>
            <p:cNvPr id="24" name="Textfeld 2"/>
            <p:cNvSpPr txBox="1"/>
            <p:nvPr/>
          </p:nvSpPr>
          <p:spPr>
            <a:xfrm>
              <a:off x="4919781" y="4947152"/>
              <a:ext cx="1158009" cy="336555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Sn Target</a:t>
              </a:r>
            </a:p>
          </p:txBody>
        </p:sp>
        <p:sp>
          <p:nvSpPr>
            <p:cNvPr id="25" name="Textfeld 9"/>
            <p:cNvSpPr txBox="1"/>
            <p:nvPr/>
          </p:nvSpPr>
          <p:spPr>
            <a:xfrm>
              <a:off x="2691121" y="4997077"/>
              <a:ext cx="1158009" cy="336555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Nb Target</a:t>
              </a:r>
            </a:p>
          </p:txBody>
        </p:sp>
        <p:cxnSp>
          <p:nvCxnSpPr>
            <p:cNvPr id="26" name="Gerader Verbinder 25"/>
            <p:cNvCxnSpPr>
              <a:cxnSpLocks/>
              <a:stCxn id="51" idx="4"/>
              <a:endCxn id="51" idx="4"/>
            </p:cNvCxnSpPr>
            <p:nvPr/>
          </p:nvCxnSpPr>
          <p:spPr>
            <a:xfrm>
              <a:off x="4274155" y="24156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feil nach rechts 26"/>
            <p:cNvSpPr/>
            <p:nvPr/>
          </p:nvSpPr>
          <p:spPr>
            <a:xfrm>
              <a:off x="821247" y="3670874"/>
              <a:ext cx="624576" cy="408143"/>
            </a:xfrm>
            <a:prstGeom prst="rightArrow">
              <a:avLst/>
            </a:prstGeom>
            <a:solidFill>
              <a:srgbClr val="FCC834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8" name="Textfeld 91"/>
            <p:cNvSpPr txBox="1"/>
            <p:nvPr/>
          </p:nvSpPr>
          <p:spPr>
            <a:xfrm>
              <a:off x="757005" y="3672922"/>
              <a:ext cx="729203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Argon</a:t>
              </a: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1034100" y="4652042"/>
              <a:ext cx="295110" cy="2951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 noProof="0" dirty="0"/>
            </a:p>
          </p:txBody>
        </p:sp>
        <p:cxnSp>
          <p:nvCxnSpPr>
            <p:cNvPr id="30" name="Gewinkelte Verbindung 29"/>
            <p:cNvCxnSpPr>
              <a:cxnSpLocks/>
              <a:endCxn id="29" idx="4"/>
            </p:cNvCxnSpPr>
            <p:nvPr/>
          </p:nvCxnSpPr>
          <p:spPr>
            <a:xfrm rot="10800000">
              <a:off x="1181656" y="4947152"/>
              <a:ext cx="1464160" cy="359435"/>
            </a:xfrm>
            <a:prstGeom prst="bentConnector2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cxnSpLocks/>
              <a:stCxn id="29" idx="0"/>
            </p:cNvCxnSpPr>
            <p:nvPr/>
          </p:nvCxnSpPr>
          <p:spPr>
            <a:xfrm rot="5400000" flipH="1" flipV="1">
              <a:off x="1648448" y="3932599"/>
              <a:ext cx="252651" cy="1186238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>
              <a:cxnSpLocks/>
              <a:stCxn id="70" idx="0"/>
            </p:cNvCxnSpPr>
            <p:nvPr/>
          </p:nvCxnSpPr>
          <p:spPr>
            <a:xfrm flipH="1" flipV="1">
              <a:off x="3777977" y="1708889"/>
              <a:ext cx="126487" cy="14886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>
              <a:cxnSpLocks/>
              <a:stCxn id="71" idx="4"/>
            </p:cNvCxnSpPr>
            <p:nvPr/>
          </p:nvCxnSpPr>
          <p:spPr>
            <a:xfrm flipV="1">
              <a:off x="4703416" y="1719803"/>
              <a:ext cx="57808" cy="137953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12"/>
            <p:cNvSpPr txBox="1"/>
            <p:nvPr/>
          </p:nvSpPr>
          <p:spPr>
            <a:xfrm>
              <a:off x="4876597" y="1722804"/>
              <a:ext cx="799318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Heater</a:t>
              </a:r>
            </a:p>
          </p:txBody>
        </p:sp>
        <p:grpSp>
          <p:nvGrpSpPr>
            <p:cNvPr id="35" name="Gruppieren 34"/>
            <p:cNvGrpSpPr/>
            <p:nvPr/>
          </p:nvGrpSpPr>
          <p:grpSpPr>
            <a:xfrm rot="16200000">
              <a:off x="4138957" y="1623247"/>
              <a:ext cx="329949" cy="798951"/>
              <a:chOff x="5562048" y="2757495"/>
              <a:chExt cx="169299" cy="710394"/>
            </a:xfrm>
          </p:grpSpPr>
          <p:sp>
            <p:nvSpPr>
              <p:cNvPr id="67" name="Freihandform 66"/>
              <p:cNvSpPr/>
              <p:nvPr/>
            </p:nvSpPr>
            <p:spPr>
              <a:xfrm rot="5400000">
                <a:off x="5574919" y="3167908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68" name="Freihandform 67"/>
              <p:cNvSpPr/>
              <p:nvPr/>
            </p:nvSpPr>
            <p:spPr>
              <a:xfrm rot="5400000">
                <a:off x="5574920" y="2880797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69" name="Freihandform 68"/>
              <p:cNvSpPr/>
              <p:nvPr/>
            </p:nvSpPr>
            <p:spPr>
              <a:xfrm rot="5400000">
                <a:off x="5574919" y="3024352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70" name="Freihandform 69"/>
              <p:cNvSpPr/>
              <p:nvPr/>
            </p:nvSpPr>
            <p:spPr>
              <a:xfrm rot="5400000">
                <a:off x="5574921" y="2744625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71" name="Freihandform 70"/>
              <p:cNvSpPr/>
              <p:nvPr/>
            </p:nvSpPr>
            <p:spPr>
              <a:xfrm rot="5400000">
                <a:off x="5574918" y="3311464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</p:grpSp>
        <p:sp>
          <p:nvSpPr>
            <p:cNvPr id="36" name="Freihandform: Form 20">
              <a:extLst>
                <a:ext uri="{FF2B5EF4-FFF2-40B4-BE49-F238E27FC236}">
                  <a16:creationId xmlns="" xmlns:a16="http://schemas.microsoft.com/office/drawing/2014/main" id="{F3432E90-F997-43A6-9214-FE009BF77C3B}"/>
                </a:ext>
              </a:extLst>
            </p:cNvPr>
            <p:cNvSpPr/>
            <p:nvPr/>
          </p:nvSpPr>
          <p:spPr>
            <a:xfrm>
              <a:off x="7301717" y="4723095"/>
              <a:ext cx="200048" cy="100604"/>
            </a:xfrm>
            <a:custGeom>
              <a:avLst/>
              <a:gdLst>
                <a:gd name="connsiteX0" fmla="*/ 0 w 1114425"/>
                <a:gd name="connsiteY0" fmla="*/ 4387 h 13912"/>
                <a:gd name="connsiteX1" fmla="*/ 523875 w 1114425"/>
                <a:gd name="connsiteY1" fmla="*/ 4387 h 13912"/>
                <a:gd name="connsiteX2" fmla="*/ 1114425 w 1114425"/>
                <a:gd name="connsiteY2" fmla="*/ 13912 h 13912"/>
                <a:gd name="connsiteX0" fmla="*/ 0 w 1114425"/>
                <a:gd name="connsiteY0" fmla="*/ 82977 h 121010"/>
                <a:gd name="connsiteX1" fmla="*/ 523875 w 1114425"/>
                <a:gd name="connsiteY1" fmla="*/ 82977 h 121010"/>
                <a:gd name="connsiteX2" fmla="*/ 1114425 w 1114425"/>
                <a:gd name="connsiteY2" fmla="*/ 92502 h 121010"/>
                <a:gd name="connsiteX0" fmla="*/ 0 w 1114425"/>
                <a:gd name="connsiteY0" fmla="*/ 137208 h 327641"/>
                <a:gd name="connsiteX1" fmla="*/ 523875 w 1114425"/>
                <a:gd name="connsiteY1" fmla="*/ 137208 h 327641"/>
                <a:gd name="connsiteX2" fmla="*/ 1114425 w 1114425"/>
                <a:gd name="connsiteY2" fmla="*/ 146733 h 327641"/>
                <a:gd name="connsiteX0" fmla="*/ 0 w 1114425"/>
                <a:gd name="connsiteY0" fmla="*/ 137208 h 368944"/>
                <a:gd name="connsiteX1" fmla="*/ 523875 w 1114425"/>
                <a:gd name="connsiteY1" fmla="*/ 137208 h 368944"/>
                <a:gd name="connsiteX2" fmla="*/ 1114425 w 1114425"/>
                <a:gd name="connsiteY2" fmla="*/ 146733 h 368944"/>
                <a:gd name="connsiteX0" fmla="*/ 0 w 809625"/>
                <a:gd name="connsiteY0" fmla="*/ 3280 h 184255"/>
                <a:gd name="connsiteX1" fmla="*/ 523875 w 809625"/>
                <a:gd name="connsiteY1" fmla="*/ 3280 h 184255"/>
                <a:gd name="connsiteX2" fmla="*/ 809625 w 809625"/>
                <a:gd name="connsiteY2" fmla="*/ 184255 h 184255"/>
                <a:gd name="connsiteX0" fmla="*/ 0 w 904710"/>
                <a:gd name="connsiteY0" fmla="*/ 8341 h 189316"/>
                <a:gd name="connsiteX1" fmla="*/ 523875 w 904710"/>
                <a:gd name="connsiteY1" fmla="*/ 8341 h 189316"/>
                <a:gd name="connsiteX2" fmla="*/ 809625 w 904710"/>
                <a:gd name="connsiteY2" fmla="*/ 189316 h 189316"/>
                <a:gd name="connsiteX0" fmla="*/ 0 w 1102955"/>
                <a:gd name="connsiteY0" fmla="*/ 137265 h 209585"/>
                <a:gd name="connsiteX1" fmla="*/ 523875 w 1102955"/>
                <a:gd name="connsiteY1" fmla="*/ 137265 h 209585"/>
                <a:gd name="connsiteX2" fmla="*/ 1028700 w 1102955"/>
                <a:gd name="connsiteY2" fmla="*/ 127740 h 209585"/>
                <a:gd name="connsiteX0" fmla="*/ 0 w 1028700"/>
                <a:gd name="connsiteY0" fmla="*/ 247316 h 319636"/>
                <a:gd name="connsiteX1" fmla="*/ 523875 w 1028700"/>
                <a:gd name="connsiteY1" fmla="*/ 247316 h 319636"/>
                <a:gd name="connsiteX2" fmla="*/ 1028700 w 1028700"/>
                <a:gd name="connsiteY2" fmla="*/ 237791 h 319636"/>
                <a:gd name="connsiteX0" fmla="*/ 0 w 1028700"/>
                <a:gd name="connsiteY0" fmla="*/ 276968 h 440692"/>
                <a:gd name="connsiteX1" fmla="*/ 523875 w 1028700"/>
                <a:gd name="connsiteY1" fmla="*/ 276968 h 440692"/>
                <a:gd name="connsiteX2" fmla="*/ 1028700 w 1028700"/>
                <a:gd name="connsiteY2" fmla="*/ 267443 h 440692"/>
                <a:gd name="connsiteX0" fmla="*/ 0 w 1028700"/>
                <a:gd name="connsiteY0" fmla="*/ 276968 h 453508"/>
                <a:gd name="connsiteX1" fmla="*/ 523875 w 1028700"/>
                <a:gd name="connsiteY1" fmla="*/ 276968 h 453508"/>
                <a:gd name="connsiteX2" fmla="*/ 1028700 w 1028700"/>
                <a:gd name="connsiteY2" fmla="*/ 267443 h 453508"/>
                <a:gd name="connsiteX0" fmla="*/ 0 w 1028700"/>
                <a:gd name="connsiteY0" fmla="*/ 335105 h 536759"/>
                <a:gd name="connsiteX1" fmla="*/ 523875 w 1028700"/>
                <a:gd name="connsiteY1" fmla="*/ 335105 h 536759"/>
                <a:gd name="connsiteX2" fmla="*/ 1028700 w 1028700"/>
                <a:gd name="connsiteY2" fmla="*/ 325580 h 536759"/>
                <a:gd name="connsiteX0" fmla="*/ 0 w 1028700"/>
                <a:gd name="connsiteY0" fmla="*/ 335105 h 624567"/>
                <a:gd name="connsiteX1" fmla="*/ 523875 w 1028700"/>
                <a:gd name="connsiteY1" fmla="*/ 335105 h 624567"/>
                <a:gd name="connsiteX2" fmla="*/ 1028700 w 1028700"/>
                <a:gd name="connsiteY2" fmla="*/ 325580 h 62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0" h="624567">
                  <a:moveTo>
                    <a:pt x="0" y="335105"/>
                  </a:moveTo>
                  <a:cubicBezTo>
                    <a:pt x="146050" y="773255"/>
                    <a:pt x="367600" y="665085"/>
                    <a:pt x="523875" y="335105"/>
                  </a:cubicBezTo>
                  <a:cubicBezTo>
                    <a:pt x="678271" y="9092"/>
                    <a:pt x="762000" y="-214170"/>
                    <a:pt x="1028700" y="3255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="" xmlns:a16="http://schemas.microsoft.com/office/drawing/2014/main" id="{AE87ED4B-D4E6-41AC-BF33-4746B16AA45D}"/>
                </a:ext>
              </a:extLst>
            </p:cNvPr>
            <p:cNvGrpSpPr/>
            <p:nvPr/>
          </p:nvGrpSpPr>
          <p:grpSpPr>
            <a:xfrm>
              <a:off x="1121607" y="5397212"/>
              <a:ext cx="101287" cy="210459"/>
              <a:chOff x="358775" y="2174952"/>
              <a:chExt cx="180831" cy="230955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="" xmlns:a16="http://schemas.microsoft.com/office/drawing/2014/main" id="{7E30B3E3-8268-4826-B2A6-1B57270CD675}"/>
                  </a:ext>
                </a:extLst>
              </p:cNvPr>
              <p:cNvCxnSpPr/>
              <p:nvPr/>
            </p:nvCxnSpPr>
            <p:spPr>
              <a:xfrm>
                <a:off x="358775" y="2253507"/>
                <a:ext cx="180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="" xmlns:a16="http://schemas.microsoft.com/office/drawing/2014/main" id="{C6B39EC8-8841-4333-8D19-58AED831E81A}"/>
                  </a:ext>
                </a:extLst>
              </p:cNvPr>
              <p:cNvCxnSpPr/>
              <p:nvPr/>
            </p:nvCxnSpPr>
            <p:spPr>
              <a:xfrm>
                <a:off x="358775" y="2405907"/>
                <a:ext cx="180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="" xmlns:a16="http://schemas.microsoft.com/office/drawing/2014/main" id="{5FD0EB07-4447-470E-897A-BDDAF3649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190" y="2174952"/>
                <a:ext cx="6350" cy="1643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Kreis: nicht ausgefüllt 77">
              <a:extLst>
                <a:ext uri="{FF2B5EF4-FFF2-40B4-BE49-F238E27FC236}">
                  <a16:creationId xmlns="" xmlns:a16="http://schemas.microsoft.com/office/drawing/2014/main" id="{5555181F-52A1-4847-BF6D-BC8DFE9E23A1}"/>
                </a:ext>
              </a:extLst>
            </p:cNvPr>
            <p:cNvSpPr/>
            <p:nvPr/>
          </p:nvSpPr>
          <p:spPr>
            <a:xfrm>
              <a:off x="2645814" y="4174936"/>
              <a:ext cx="1246734" cy="1232634"/>
            </a:xfrm>
            <a:prstGeom prst="donut">
              <a:avLst>
                <a:gd name="adj" fmla="val 1091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>
                <a:rot lat="480000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Kreis: nicht ausgefüllt 95">
              <a:extLst>
                <a:ext uri="{FF2B5EF4-FFF2-40B4-BE49-F238E27FC236}">
                  <a16:creationId xmlns="" xmlns:a16="http://schemas.microsoft.com/office/drawing/2014/main" id="{1F715E61-4410-4DEA-9954-18D05B7658C0}"/>
                </a:ext>
              </a:extLst>
            </p:cNvPr>
            <p:cNvSpPr/>
            <p:nvPr/>
          </p:nvSpPr>
          <p:spPr>
            <a:xfrm>
              <a:off x="4647718" y="4185394"/>
              <a:ext cx="1246734" cy="1232634"/>
            </a:xfrm>
            <a:prstGeom prst="donut">
              <a:avLst>
                <a:gd name="adj" fmla="val 10917"/>
              </a:avLst>
            </a:prstGeom>
            <a:solidFill>
              <a:srgbClr val="B63CEC"/>
            </a:solidFill>
            <a:ln>
              <a:noFill/>
            </a:ln>
            <a:scene3d>
              <a:camera prst="orthographicFront">
                <a:rot lat="4800000" lon="20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Kreis: nicht ausgefüllt 105">
              <a:extLst>
                <a:ext uri="{FF2B5EF4-FFF2-40B4-BE49-F238E27FC236}">
                  <a16:creationId xmlns="" xmlns:a16="http://schemas.microsoft.com/office/drawing/2014/main" id="{D5210F13-C9B5-450F-85BE-53F49E5B7905}"/>
                </a:ext>
              </a:extLst>
            </p:cNvPr>
            <p:cNvSpPr/>
            <p:nvPr/>
          </p:nvSpPr>
          <p:spPr>
            <a:xfrm>
              <a:off x="2272284" y="3715364"/>
              <a:ext cx="2037114" cy="2019780"/>
            </a:xfrm>
            <a:prstGeom prst="donut">
              <a:avLst>
                <a:gd name="adj" fmla="val 1091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>
                <a:rot lat="480000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Kreis: nicht ausgefüllt 106">
              <a:extLst>
                <a:ext uri="{FF2B5EF4-FFF2-40B4-BE49-F238E27FC236}">
                  <a16:creationId xmlns="" xmlns:a16="http://schemas.microsoft.com/office/drawing/2014/main" id="{D90F14DF-1BB8-4EA8-9929-403B7EAB03AC}"/>
                </a:ext>
              </a:extLst>
            </p:cNvPr>
            <p:cNvSpPr/>
            <p:nvPr/>
          </p:nvSpPr>
          <p:spPr>
            <a:xfrm>
              <a:off x="4242868" y="3715364"/>
              <a:ext cx="2037114" cy="2019780"/>
            </a:xfrm>
            <a:prstGeom prst="donut">
              <a:avLst>
                <a:gd name="adj" fmla="val 1091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>
                <a:rot lat="4800000" lon="20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="" xmlns:a16="http://schemas.microsoft.com/office/drawing/2014/main" id="{5642D361-BC58-45FF-AE06-087DFF6D3B52}"/>
                </a:ext>
              </a:extLst>
            </p:cNvPr>
            <p:cNvGrpSpPr/>
            <p:nvPr/>
          </p:nvGrpSpPr>
          <p:grpSpPr>
            <a:xfrm flipH="1">
              <a:off x="5937579" y="4373192"/>
              <a:ext cx="1611715" cy="907194"/>
              <a:chOff x="528052" y="4631712"/>
              <a:chExt cx="1768679" cy="995545"/>
            </a:xfrm>
          </p:grpSpPr>
          <p:sp>
            <p:nvSpPr>
              <p:cNvPr id="61" name="Oval 18">
                <a:extLst>
                  <a:ext uri="{FF2B5EF4-FFF2-40B4-BE49-F238E27FC236}">
                    <a16:creationId xmlns="" xmlns:a16="http://schemas.microsoft.com/office/drawing/2014/main" id="{A2428755-458C-4EA8-A9BD-2F5B825E2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52" y="4908967"/>
                <a:ext cx="323850" cy="3238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050" noProof="0" dirty="0"/>
              </a:p>
            </p:txBody>
          </p:sp>
          <p:cxnSp>
            <p:nvCxnSpPr>
              <p:cNvPr id="62" name="Gewinkelte Verbindung 61">
                <a:extLst>
                  <a:ext uri="{FF2B5EF4-FFF2-40B4-BE49-F238E27FC236}">
                    <a16:creationId xmlns="" xmlns:a16="http://schemas.microsoft.com/office/drawing/2014/main" id="{C9431692-5786-45FC-9704-8397CAC209D6}"/>
                  </a:ext>
                </a:extLst>
              </p:cNvPr>
              <p:cNvCxnSpPr>
                <a:cxnSpLocks/>
                <a:endCxn id="61" idx="4"/>
              </p:cNvCxnSpPr>
              <p:nvPr/>
            </p:nvCxnSpPr>
            <p:spPr>
              <a:xfrm rot="10800000">
                <a:off x="689978" y="5232817"/>
                <a:ext cx="1606753" cy="394440"/>
              </a:xfrm>
              <a:prstGeom prst="bentConnector2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winkelte Verbindung 62">
                <a:extLst>
                  <a:ext uri="{FF2B5EF4-FFF2-40B4-BE49-F238E27FC236}">
                    <a16:creationId xmlns="" xmlns:a16="http://schemas.microsoft.com/office/drawing/2014/main" id="{0571209E-BE72-4957-9B04-EE3AC841B70E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rot="5400000" flipH="1" flipV="1">
                <a:off x="1202231" y="4119457"/>
                <a:ext cx="277256" cy="1301765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Gerader Verbinder 42">
              <a:extLst>
                <a:ext uri="{FF2B5EF4-FFF2-40B4-BE49-F238E27FC236}">
                  <a16:creationId xmlns="" xmlns:a16="http://schemas.microsoft.com/office/drawing/2014/main" id="{AFA9B2D5-C1E6-464A-8FCF-DEE487A24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191" y="1857756"/>
              <a:ext cx="540" cy="1651079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="" xmlns:a16="http://schemas.microsoft.com/office/drawing/2014/main" id="{31EB2650-F53B-4600-A6FF-3CCA72E0D16B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8" y="3508835"/>
              <a:ext cx="556973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="" xmlns:a16="http://schemas.microsoft.com/office/drawing/2014/main" id="{FFC8E588-D1A1-4985-A096-F315BD42A8D7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8" y="4213281"/>
              <a:ext cx="556973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="" xmlns:a16="http://schemas.microsoft.com/office/drawing/2014/main" id="{28ED9639-80EF-47B6-A54E-6A5414DD314C}"/>
                </a:ext>
              </a:extLst>
            </p:cNvPr>
            <p:cNvCxnSpPr>
              <a:cxnSpLocks/>
            </p:cNvCxnSpPr>
            <p:nvPr/>
          </p:nvCxnSpPr>
          <p:spPr>
            <a:xfrm>
              <a:off x="1784191" y="4210424"/>
              <a:ext cx="0" cy="1697278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2A290C89-FF75-4FD4-B97C-1513F6901DC1}"/>
                </a:ext>
              </a:extLst>
            </p:cNvPr>
            <p:cNvGrpSpPr/>
            <p:nvPr/>
          </p:nvGrpSpPr>
          <p:grpSpPr>
            <a:xfrm flipH="1">
              <a:off x="6825567" y="1857749"/>
              <a:ext cx="556973" cy="3957455"/>
              <a:chOff x="739978" y="1791848"/>
              <a:chExt cx="611216" cy="4495067"/>
            </a:xfrm>
          </p:grpSpPr>
          <p:cxnSp>
            <p:nvCxnSpPr>
              <p:cNvPr id="57" name="Gerader Verbinder 56">
                <a:extLst>
                  <a:ext uri="{FF2B5EF4-FFF2-40B4-BE49-F238E27FC236}">
                    <a16:creationId xmlns="" xmlns:a16="http://schemas.microsoft.com/office/drawing/2014/main" id="{BD81D1EF-B226-4157-B983-9DD2029FE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1194" y="1791848"/>
                <a:ext cx="0" cy="1862575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="" xmlns:a16="http://schemas.microsoft.com/office/drawing/2014/main" id="{8BC1A4B1-6920-4D6B-9B9D-0F0751B51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78" y="3654423"/>
                <a:ext cx="611216" cy="0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="" xmlns:a16="http://schemas.microsoft.com/office/drawing/2014/main" id="{93183743-78E3-4CAF-930E-AEF31B6AF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78" y="4427475"/>
                <a:ext cx="611216" cy="0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="" xmlns:a16="http://schemas.microsoft.com/office/drawing/2014/main" id="{4F4D627D-2D15-4573-9001-24AB2DB89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1194" y="4424340"/>
                <a:ext cx="0" cy="1862575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Ellipse 47">
              <a:extLst>
                <a:ext uri="{FF2B5EF4-FFF2-40B4-BE49-F238E27FC236}">
                  <a16:creationId xmlns="" xmlns:a16="http://schemas.microsoft.com/office/drawing/2014/main" id="{A6420368-1A76-4B48-9AD1-6FA808A3D7A4}"/>
                </a:ext>
              </a:extLst>
            </p:cNvPr>
            <p:cNvSpPr/>
            <p:nvPr/>
          </p:nvSpPr>
          <p:spPr>
            <a:xfrm>
              <a:off x="6808363" y="3544922"/>
              <a:ext cx="673849" cy="659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>
                <a:rot lat="0" lon="5700000" rev="9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49" name="Rechteck 48">
              <a:extLst>
                <a:ext uri="{FF2B5EF4-FFF2-40B4-BE49-F238E27FC236}">
                  <a16:creationId xmlns="" xmlns:a16="http://schemas.microsoft.com/office/drawing/2014/main" id="{EE623D29-C199-4700-A8B4-664AFB00E867}"/>
                </a:ext>
              </a:extLst>
            </p:cNvPr>
            <p:cNvSpPr/>
            <p:nvPr/>
          </p:nvSpPr>
          <p:spPr>
            <a:xfrm>
              <a:off x="1468790" y="3331197"/>
              <a:ext cx="293836" cy="956786"/>
            </a:xfrm>
            <a:prstGeom prst="rect">
              <a:avLst/>
            </a:prstGeom>
            <a:solidFill>
              <a:srgbClr val="F5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noProof="0" dirty="0"/>
                <a:t>MFC</a:t>
              </a:r>
            </a:p>
          </p:txBody>
        </p:sp>
        <p:sp>
          <p:nvSpPr>
            <p:cNvPr id="50" name="Textfeld 146">
              <a:extLst>
                <a:ext uri="{FF2B5EF4-FFF2-40B4-BE49-F238E27FC236}">
                  <a16:creationId xmlns="" xmlns:a16="http://schemas.microsoft.com/office/drawing/2014/main" id="{06B4C044-9FC2-4A4C-A179-20E1F98DEAAC}"/>
                </a:ext>
              </a:extLst>
            </p:cNvPr>
            <p:cNvSpPr txBox="1"/>
            <p:nvPr/>
          </p:nvSpPr>
          <p:spPr>
            <a:xfrm>
              <a:off x="6061083" y="3473430"/>
              <a:ext cx="1193101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Butterfly valve</a:t>
              </a:r>
            </a:p>
          </p:txBody>
        </p:sp>
        <p:sp>
          <p:nvSpPr>
            <p:cNvPr id="51" name="Ellipse 50"/>
            <p:cNvSpPr/>
            <p:nvPr/>
          </p:nvSpPr>
          <p:spPr>
            <a:xfrm rot="10800000">
              <a:off x="3628528" y="2415645"/>
              <a:ext cx="1291254" cy="5286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>
                <a:rot lat="16800000" lon="0" rev="0"/>
              </a:camera>
              <a:lightRig rig="threePt" dir="t">
                <a:rot lat="0" lon="0" rev="0"/>
              </a:lightRig>
            </a:scene3d>
            <a:sp3d extrusionH="5334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52" name="Textfeld 22"/>
            <p:cNvSpPr txBox="1"/>
            <p:nvPr/>
          </p:nvSpPr>
          <p:spPr>
            <a:xfrm>
              <a:off x="4590538" y="2545007"/>
              <a:ext cx="1068095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Substrate</a:t>
              </a:r>
            </a:p>
          </p:txBody>
        </p:sp>
        <p:sp>
          <p:nvSpPr>
            <p:cNvPr id="53" name="Rechteck 52"/>
            <p:cNvSpPr/>
            <p:nvPr/>
          </p:nvSpPr>
          <p:spPr>
            <a:xfrm>
              <a:off x="4057611" y="2704693"/>
              <a:ext cx="474291" cy="445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127000"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54" name="Pfeil nach rechts 53">
              <a:extLst>
                <a:ext uri="{FF2B5EF4-FFF2-40B4-BE49-F238E27FC236}">
                  <a16:creationId xmlns="" xmlns:a16="http://schemas.microsoft.com/office/drawing/2014/main" id="{28A005D9-CC38-406F-A345-47225667E8D3}"/>
                </a:ext>
              </a:extLst>
            </p:cNvPr>
            <p:cNvSpPr/>
            <p:nvPr/>
          </p:nvSpPr>
          <p:spPr>
            <a:xfrm>
              <a:off x="7501764" y="3676712"/>
              <a:ext cx="1043866" cy="408143"/>
            </a:xfrm>
            <a:prstGeom prst="rightArrow">
              <a:avLst/>
            </a:prstGeom>
            <a:solidFill>
              <a:srgbClr val="FCC834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55" name="Textfeld 150">
              <a:extLst>
                <a:ext uri="{FF2B5EF4-FFF2-40B4-BE49-F238E27FC236}">
                  <a16:creationId xmlns="" xmlns:a16="http://schemas.microsoft.com/office/drawing/2014/main" id="{2CE11716-9017-4F4A-9E76-2458479D2880}"/>
                </a:ext>
              </a:extLst>
            </p:cNvPr>
            <p:cNvSpPr txBox="1"/>
            <p:nvPr/>
          </p:nvSpPr>
          <p:spPr>
            <a:xfrm>
              <a:off x="7433936" y="3696166"/>
              <a:ext cx="1158009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Exhaust</a:t>
              </a:r>
            </a:p>
          </p:txBody>
        </p:sp>
        <p:sp>
          <p:nvSpPr>
            <p:cNvPr id="56" name="Ellipse 55"/>
            <p:cNvSpPr/>
            <p:nvPr/>
          </p:nvSpPr>
          <p:spPr>
            <a:xfrm>
              <a:off x="1784732" y="-645275"/>
              <a:ext cx="5052224" cy="50520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16499984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4B4E27-572D-A721-4A5B-A6C521706216}"/>
              </a:ext>
            </a:extLst>
          </p:cNvPr>
          <p:cNvSpPr txBox="1"/>
          <p:nvPr/>
        </p:nvSpPr>
        <p:spPr>
          <a:xfrm>
            <a:off x="7194172" y="6231265"/>
            <a:ext cx="4757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1100" dirty="0">
                <a:effectLst/>
              </a:rPr>
              <a:t>Schäfer </a:t>
            </a:r>
            <a:r>
              <a:rPr lang="en-GB" sz="1100" i="1" dirty="0">
                <a:effectLst/>
              </a:rPr>
              <a:t>et al.,</a:t>
            </a:r>
            <a:r>
              <a:rPr lang="en-GB" sz="1100" dirty="0">
                <a:effectLst/>
              </a:rPr>
              <a:t> J. Appl. Phys. </a:t>
            </a:r>
            <a:r>
              <a:rPr lang="en-GB" sz="1100" b="1" dirty="0">
                <a:effectLst/>
              </a:rPr>
              <a:t>128</a:t>
            </a:r>
            <a:r>
              <a:rPr lang="en-GB" sz="1100" dirty="0">
                <a:effectLst/>
              </a:rPr>
              <a:t> 133902</a:t>
            </a:r>
            <a:r>
              <a:rPr lang="en-GB" sz="1100" dirty="0"/>
              <a:t> (2020)</a:t>
            </a:r>
            <a:r>
              <a:rPr lang="en-GB" sz="1100" dirty="0">
                <a:effectLst/>
              </a:rPr>
              <a:t> DOI: </a:t>
            </a:r>
            <a:r>
              <a:rPr lang="en-GB" sz="1100" dirty="0">
                <a:effectLst/>
                <a:hlinkClick r:id="rId2"/>
              </a:rPr>
              <a:t>10.1063/5.0015376</a:t>
            </a:r>
            <a:endParaRPr lang="en-GB" sz="1100" dirty="0">
              <a:effectLst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260991" y="1064152"/>
            <a:ext cx="104033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noProof="0" dirty="0"/>
              <a:t>Nb</a:t>
            </a:r>
            <a:r>
              <a:rPr lang="en-US" sz="2400" baseline="-25000" noProof="0" dirty="0"/>
              <a:t>3</a:t>
            </a:r>
            <a:r>
              <a:rPr lang="en-US" sz="2400" noProof="0" dirty="0"/>
              <a:t>Sn </a:t>
            </a:r>
            <a:r>
              <a:rPr lang="en-US" sz="2400" i="1" noProof="0" dirty="0"/>
              <a:t>co-sputtering</a:t>
            </a:r>
            <a:r>
              <a:rPr lang="en-US" sz="2400" noProof="0" dirty="0"/>
              <a:t> = same time deposition of two materials (here the elements Nb and Sn)  from two independent sources (targets)</a:t>
            </a:r>
          </a:p>
        </p:txBody>
      </p:sp>
    </p:spTree>
    <p:extLst>
      <p:ext uri="{BB962C8B-B14F-4D97-AF65-F5344CB8AC3E}">
        <p14:creationId xmlns:p14="http://schemas.microsoft.com/office/powerpoint/2010/main" val="1450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 err="1"/>
              <a:t>MEthod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5</a:t>
            </a:fld>
            <a:endParaRPr lang="en-US" noProof="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000594" y="-531000"/>
            <a:ext cx="9265222" cy="9028516"/>
            <a:chOff x="757005" y="-645275"/>
            <a:chExt cx="9265222" cy="9028516"/>
          </a:xfrm>
        </p:grpSpPr>
        <p:sp>
          <p:nvSpPr>
            <p:cNvPr id="12" name="Ellipse 11"/>
            <p:cNvSpPr/>
            <p:nvPr/>
          </p:nvSpPr>
          <p:spPr>
            <a:xfrm>
              <a:off x="1784732" y="3331197"/>
              <a:ext cx="5052224" cy="50520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51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361139" y="4287983"/>
              <a:ext cx="1853944" cy="103338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 fov="2700000">
                <a:rot lat="17400000" lon="0" rev="1200000"/>
              </a:camera>
              <a:lightRig rig="threePt" dir="t">
                <a:rot lat="0" lon="0" rev="0"/>
              </a:lightRig>
            </a:scene3d>
            <a:sp3d extrusionH="609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4" name="Fünfeck 76">
              <a:extLst>
                <a:ext uri="{FF2B5EF4-FFF2-40B4-BE49-F238E27FC236}">
                  <a16:creationId xmlns="" xmlns:a16="http://schemas.microsoft.com/office/drawing/2014/main" id="{6ED4C662-2214-4D6B-8C98-BF5FF2EA66A6}"/>
                </a:ext>
              </a:extLst>
            </p:cNvPr>
            <p:cNvSpPr/>
            <p:nvPr/>
          </p:nvSpPr>
          <p:spPr>
            <a:xfrm flipH="1">
              <a:off x="3734783" y="2121114"/>
              <a:ext cx="2043319" cy="2875338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" fmla="*/ 0 w 960118"/>
                <a:gd name="connsiteY0" fmla="*/ 2041021 h 2606150"/>
                <a:gd name="connsiteX1" fmla="*/ 643677 w 960118"/>
                <a:gd name="connsiteY1" fmla="*/ 0 h 2606150"/>
                <a:gd name="connsiteX2" fmla="*/ 960118 w 960118"/>
                <a:gd name="connsiteY2" fmla="*/ 2041021 h 2606150"/>
                <a:gd name="connsiteX3" fmla="*/ 776752 w 960118"/>
                <a:gd name="connsiteY3" fmla="*/ 2606150 h 2606150"/>
                <a:gd name="connsiteX4" fmla="*/ 183366 w 960118"/>
                <a:gd name="connsiteY4" fmla="*/ 2606150 h 2606150"/>
                <a:gd name="connsiteX5" fmla="*/ 0 w 960118"/>
                <a:gd name="connsiteY5" fmla="*/ 2041021 h 2606150"/>
                <a:gd name="connsiteX0" fmla="*/ 0 w 993734"/>
                <a:gd name="connsiteY0" fmla="*/ 2041269 h 2606398"/>
                <a:gd name="connsiteX1" fmla="*/ 643677 w 993734"/>
                <a:gd name="connsiteY1" fmla="*/ 248 h 2606398"/>
                <a:gd name="connsiteX2" fmla="*/ 960118 w 993734"/>
                <a:gd name="connsiteY2" fmla="*/ 2041269 h 2606398"/>
                <a:gd name="connsiteX3" fmla="*/ 776752 w 993734"/>
                <a:gd name="connsiteY3" fmla="*/ 2606398 h 2606398"/>
                <a:gd name="connsiteX4" fmla="*/ 183366 w 993734"/>
                <a:gd name="connsiteY4" fmla="*/ 2606398 h 2606398"/>
                <a:gd name="connsiteX5" fmla="*/ 0 w 993734"/>
                <a:gd name="connsiteY5" fmla="*/ 2041269 h 2606398"/>
                <a:gd name="connsiteX0" fmla="*/ 0 w 1584926"/>
                <a:gd name="connsiteY0" fmla="*/ 2056462 h 2621591"/>
                <a:gd name="connsiteX1" fmla="*/ 643677 w 1584926"/>
                <a:gd name="connsiteY1" fmla="*/ 15441 h 2621591"/>
                <a:gd name="connsiteX2" fmla="*/ 1584926 w 1584926"/>
                <a:gd name="connsiteY2" fmla="*/ 587199 h 2621591"/>
                <a:gd name="connsiteX3" fmla="*/ 776752 w 1584926"/>
                <a:gd name="connsiteY3" fmla="*/ 2621591 h 2621591"/>
                <a:gd name="connsiteX4" fmla="*/ 183366 w 1584926"/>
                <a:gd name="connsiteY4" fmla="*/ 2621591 h 2621591"/>
                <a:gd name="connsiteX5" fmla="*/ 0 w 1584926"/>
                <a:gd name="connsiteY5" fmla="*/ 2056462 h 2621591"/>
                <a:gd name="connsiteX0" fmla="*/ 0 w 1584926"/>
                <a:gd name="connsiteY0" fmla="*/ 2056462 h 2656377"/>
                <a:gd name="connsiteX1" fmla="*/ 643677 w 1584926"/>
                <a:gd name="connsiteY1" fmla="*/ 15441 h 2656377"/>
                <a:gd name="connsiteX2" fmla="*/ 1584926 w 1584926"/>
                <a:gd name="connsiteY2" fmla="*/ 587199 h 2656377"/>
                <a:gd name="connsiteX3" fmla="*/ 1034397 w 1584926"/>
                <a:gd name="connsiteY3" fmla="*/ 2656377 h 2656377"/>
                <a:gd name="connsiteX4" fmla="*/ 183366 w 1584926"/>
                <a:gd name="connsiteY4" fmla="*/ 2621591 h 2656377"/>
                <a:gd name="connsiteX5" fmla="*/ 0 w 1584926"/>
                <a:gd name="connsiteY5" fmla="*/ 2056462 h 2656377"/>
                <a:gd name="connsiteX0" fmla="*/ 118813 w 1703739"/>
                <a:gd name="connsiteY0" fmla="*/ 2056462 h 2656377"/>
                <a:gd name="connsiteX1" fmla="*/ 762490 w 1703739"/>
                <a:gd name="connsiteY1" fmla="*/ 15441 h 2656377"/>
                <a:gd name="connsiteX2" fmla="*/ 1703739 w 1703739"/>
                <a:gd name="connsiteY2" fmla="*/ 587199 h 2656377"/>
                <a:gd name="connsiteX3" fmla="*/ 1153210 w 1703739"/>
                <a:gd name="connsiteY3" fmla="*/ 2656377 h 2656377"/>
                <a:gd name="connsiteX4" fmla="*/ 0 w 1703739"/>
                <a:gd name="connsiteY4" fmla="*/ 2603681 h 2656377"/>
                <a:gd name="connsiteX5" fmla="*/ 118813 w 1703739"/>
                <a:gd name="connsiteY5" fmla="*/ 2056462 h 2656377"/>
                <a:gd name="connsiteX0" fmla="*/ 0 w 2278627"/>
                <a:gd name="connsiteY0" fmla="*/ 1005347 h 2656377"/>
                <a:gd name="connsiteX1" fmla="*/ 1337378 w 2278627"/>
                <a:gd name="connsiteY1" fmla="*/ 15441 h 2656377"/>
                <a:gd name="connsiteX2" fmla="*/ 2278627 w 2278627"/>
                <a:gd name="connsiteY2" fmla="*/ 587199 h 2656377"/>
                <a:gd name="connsiteX3" fmla="*/ 1728098 w 2278627"/>
                <a:gd name="connsiteY3" fmla="*/ 2656377 h 2656377"/>
                <a:gd name="connsiteX4" fmla="*/ 574888 w 2278627"/>
                <a:gd name="connsiteY4" fmla="*/ 2603681 h 2656377"/>
                <a:gd name="connsiteX5" fmla="*/ 0 w 2278627"/>
                <a:gd name="connsiteY5" fmla="*/ 1005347 h 2656377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017592"/>
                <a:gd name="connsiteY0" fmla="*/ 1343041 h 2641449"/>
                <a:gd name="connsiteX1" fmla="*/ 1112082 w 2017592"/>
                <a:gd name="connsiteY1" fmla="*/ 513 h 2641449"/>
                <a:gd name="connsiteX2" fmla="*/ 2009166 w 2017592"/>
                <a:gd name="connsiteY2" fmla="*/ 1342766 h 2641449"/>
                <a:gd name="connsiteX3" fmla="*/ 1502802 w 2017592"/>
                <a:gd name="connsiteY3" fmla="*/ 2641449 h 2641449"/>
                <a:gd name="connsiteX4" fmla="*/ 349592 w 2017592"/>
                <a:gd name="connsiteY4" fmla="*/ 2588753 h 2641449"/>
                <a:gd name="connsiteX5" fmla="*/ 0 w 2017592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8737 w 2026329"/>
                <a:gd name="connsiteY0" fmla="*/ 1343041 h 2641449"/>
                <a:gd name="connsiteX1" fmla="*/ 1120819 w 2026329"/>
                <a:gd name="connsiteY1" fmla="*/ 513 h 2641449"/>
                <a:gd name="connsiteX2" fmla="*/ 2017903 w 2026329"/>
                <a:gd name="connsiteY2" fmla="*/ 1342766 h 2641449"/>
                <a:gd name="connsiteX3" fmla="*/ 1511539 w 2026329"/>
                <a:gd name="connsiteY3" fmla="*/ 2641449 h 2641449"/>
                <a:gd name="connsiteX4" fmla="*/ 358329 w 2026329"/>
                <a:gd name="connsiteY4" fmla="*/ 2588753 h 2641449"/>
                <a:gd name="connsiteX5" fmla="*/ 8737 w 2026329"/>
                <a:gd name="connsiteY5" fmla="*/ 1343041 h 2641449"/>
                <a:gd name="connsiteX0" fmla="*/ 12395 w 2029987"/>
                <a:gd name="connsiteY0" fmla="*/ 1343041 h 2641449"/>
                <a:gd name="connsiteX1" fmla="*/ 1124477 w 2029987"/>
                <a:gd name="connsiteY1" fmla="*/ 513 h 2641449"/>
                <a:gd name="connsiteX2" fmla="*/ 2021561 w 2029987"/>
                <a:gd name="connsiteY2" fmla="*/ 1342766 h 2641449"/>
                <a:gd name="connsiteX3" fmla="*/ 1515197 w 2029987"/>
                <a:gd name="connsiteY3" fmla="*/ 2641449 h 2641449"/>
                <a:gd name="connsiteX4" fmla="*/ 361987 w 2029987"/>
                <a:gd name="connsiteY4" fmla="*/ 2588753 h 2641449"/>
                <a:gd name="connsiteX5" fmla="*/ 12395 w 2029987"/>
                <a:gd name="connsiteY5" fmla="*/ 1343041 h 2641449"/>
                <a:gd name="connsiteX0" fmla="*/ 14774 w 2030671"/>
                <a:gd name="connsiteY0" fmla="*/ 1790622 h 3089030"/>
                <a:gd name="connsiteX1" fmla="*/ 1018289 w 2030671"/>
                <a:gd name="connsiteY1" fmla="*/ 309 h 3089030"/>
                <a:gd name="connsiteX2" fmla="*/ 2023940 w 2030671"/>
                <a:gd name="connsiteY2" fmla="*/ 1790347 h 3089030"/>
                <a:gd name="connsiteX3" fmla="*/ 1517576 w 2030671"/>
                <a:gd name="connsiteY3" fmla="*/ 3089030 h 3089030"/>
                <a:gd name="connsiteX4" fmla="*/ 364366 w 2030671"/>
                <a:gd name="connsiteY4" fmla="*/ 3036334 h 3089030"/>
                <a:gd name="connsiteX5" fmla="*/ 14774 w 2030671"/>
                <a:gd name="connsiteY5" fmla="*/ 1790622 h 3089030"/>
                <a:gd name="connsiteX0" fmla="*/ 14774 w 2283229"/>
                <a:gd name="connsiteY0" fmla="*/ 1790855 h 3089263"/>
                <a:gd name="connsiteX1" fmla="*/ 1018289 w 2283229"/>
                <a:gd name="connsiteY1" fmla="*/ 542 h 3089263"/>
                <a:gd name="connsiteX2" fmla="*/ 2278681 w 2283229"/>
                <a:gd name="connsiteY2" fmla="*/ 1306982 h 3089263"/>
                <a:gd name="connsiteX3" fmla="*/ 1517576 w 2283229"/>
                <a:gd name="connsiteY3" fmla="*/ 3089263 h 3089263"/>
                <a:gd name="connsiteX4" fmla="*/ 364366 w 2283229"/>
                <a:gd name="connsiteY4" fmla="*/ 3036567 h 3089263"/>
                <a:gd name="connsiteX5" fmla="*/ 14774 w 2283229"/>
                <a:gd name="connsiteY5" fmla="*/ 1790855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21 w 2287975"/>
                <a:gd name="connsiteY0" fmla="*/ 1309319 h 3089263"/>
                <a:gd name="connsiteX1" fmla="*/ 1023035 w 2287975"/>
                <a:gd name="connsiteY1" fmla="*/ 542 h 3089263"/>
                <a:gd name="connsiteX2" fmla="*/ 2283427 w 2287975"/>
                <a:gd name="connsiteY2" fmla="*/ 1306982 h 3089263"/>
                <a:gd name="connsiteX3" fmla="*/ 1522322 w 2287975"/>
                <a:gd name="connsiteY3" fmla="*/ 3089263 h 3089263"/>
                <a:gd name="connsiteX4" fmla="*/ 369112 w 2287975"/>
                <a:gd name="connsiteY4" fmla="*/ 3036567 h 3089263"/>
                <a:gd name="connsiteX5" fmla="*/ 21 w 2287975"/>
                <a:gd name="connsiteY5" fmla="*/ 1309319 h 3089263"/>
                <a:gd name="connsiteX0" fmla="*/ 15 w 2412009"/>
                <a:gd name="connsiteY0" fmla="*/ 1223905 h 3089263"/>
                <a:gd name="connsiteX1" fmla="*/ 1147069 w 2412009"/>
                <a:gd name="connsiteY1" fmla="*/ 542 h 3089263"/>
                <a:gd name="connsiteX2" fmla="*/ 2407461 w 2412009"/>
                <a:gd name="connsiteY2" fmla="*/ 1306982 h 3089263"/>
                <a:gd name="connsiteX3" fmla="*/ 1646356 w 2412009"/>
                <a:gd name="connsiteY3" fmla="*/ 3089263 h 3089263"/>
                <a:gd name="connsiteX4" fmla="*/ 493146 w 2412009"/>
                <a:gd name="connsiteY4" fmla="*/ 3036567 h 3089263"/>
                <a:gd name="connsiteX5" fmla="*/ 15 w 2412009"/>
                <a:gd name="connsiteY5" fmla="*/ 1223905 h 3089263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93146 w 2412009"/>
                <a:gd name="connsiteY4" fmla="*/ 3036567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57517 w 2412009"/>
                <a:gd name="connsiteY4" fmla="*/ 3050068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1070518 w 2412009"/>
                <a:gd name="connsiteY4" fmla="*/ 3044626 h 3051198"/>
                <a:gd name="connsiteX5" fmla="*/ 457517 w 2412009"/>
                <a:gd name="connsiteY5" fmla="*/ 3050068 h 3051198"/>
                <a:gd name="connsiteX6" fmla="*/ 15 w 2412009"/>
                <a:gd name="connsiteY6" fmla="*/ 1223905 h 3051198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287339"/>
                <a:gd name="connsiteY0" fmla="*/ 1224142 h 3155402"/>
                <a:gd name="connsiteX1" fmla="*/ 1147069 w 2287339"/>
                <a:gd name="connsiteY1" fmla="*/ 779 h 3155402"/>
                <a:gd name="connsiteX2" fmla="*/ 2281922 w 2287339"/>
                <a:gd name="connsiteY2" fmla="*/ 1110328 h 3155402"/>
                <a:gd name="connsiteX3" fmla="*/ 1693047 w 2287339"/>
                <a:gd name="connsiteY3" fmla="*/ 3051435 h 3155402"/>
                <a:gd name="connsiteX4" fmla="*/ 1020732 w 2287339"/>
                <a:gd name="connsiteY4" fmla="*/ 3155402 h 3155402"/>
                <a:gd name="connsiteX5" fmla="*/ 457517 w 2287339"/>
                <a:gd name="connsiteY5" fmla="*/ 3050305 h 3155402"/>
                <a:gd name="connsiteX6" fmla="*/ 15 w 2287339"/>
                <a:gd name="connsiteY6" fmla="*/ 1224142 h 3155402"/>
                <a:gd name="connsiteX0" fmla="*/ 15 w 2283341"/>
                <a:gd name="connsiteY0" fmla="*/ 1224147 h 3155407"/>
                <a:gd name="connsiteX1" fmla="*/ 1147069 w 2283341"/>
                <a:gd name="connsiteY1" fmla="*/ 784 h 3155407"/>
                <a:gd name="connsiteX2" fmla="*/ 2281922 w 2283341"/>
                <a:gd name="connsiteY2" fmla="*/ 1110333 h 3155407"/>
                <a:gd name="connsiteX3" fmla="*/ 1693047 w 2283341"/>
                <a:gd name="connsiteY3" fmla="*/ 3051440 h 3155407"/>
                <a:gd name="connsiteX4" fmla="*/ 1020732 w 2283341"/>
                <a:gd name="connsiteY4" fmla="*/ 3155407 h 3155407"/>
                <a:gd name="connsiteX5" fmla="*/ 457517 w 2283341"/>
                <a:gd name="connsiteY5" fmla="*/ 3050310 h 3155407"/>
                <a:gd name="connsiteX6" fmla="*/ 15 w 2283341"/>
                <a:gd name="connsiteY6" fmla="*/ 1224147 h 3155407"/>
                <a:gd name="connsiteX0" fmla="*/ 15 w 2242316"/>
                <a:gd name="connsiteY0" fmla="*/ 1224105 h 3155365"/>
                <a:gd name="connsiteX1" fmla="*/ 1147069 w 2242316"/>
                <a:gd name="connsiteY1" fmla="*/ 742 h 3155365"/>
                <a:gd name="connsiteX2" fmla="*/ 2240762 w 2242316"/>
                <a:gd name="connsiteY2" fmla="*/ 1136073 h 3155365"/>
                <a:gd name="connsiteX3" fmla="*/ 1693047 w 2242316"/>
                <a:gd name="connsiteY3" fmla="*/ 3051398 h 3155365"/>
                <a:gd name="connsiteX4" fmla="*/ 1020732 w 2242316"/>
                <a:gd name="connsiteY4" fmla="*/ 3155365 h 3155365"/>
                <a:gd name="connsiteX5" fmla="*/ 457517 w 2242316"/>
                <a:gd name="connsiteY5" fmla="*/ 3050268 h 3155365"/>
                <a:gd name="connsiteX6" fmla="*/ 15 w 2242316"/>
                <a:gd name="connsiteY6" fmla="*/ 1224105 h 3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316" h="3155365">
                  <a:moveTo>
                    <a:pt x="15" y="1224105"/>
                  </a:moveTo>
                  <a:cubicBezTo>
                    <a:pt x="-3190" y="327497"/>
                    <a:pt x="492667" y="290924"/>
                    <a:pt x="1147069" y="742"/>
                  </a:cubicBezTo>
                  <a:cubicBezTo>
                    <a:pt x="1760718" y="-20780"/>
                    <a:pt x="2155253" y="427793"/>
                    <a:pt x="2240762" y="1136073"/>
                  </a:cubicBezTo>
                  <a:cubicBezTo>
                    <a:pt x="2270645" y="1636286"/>
                    <a:pt x="1861835" y="2618504"/>
                    <a:pt x="1693047" y="3051398"/>
                  </a:cubicBezTo>
                  <a:cubicBezTo>
                    <a:pt x="1468942" y="3086054"/>
                    <a:pt x="1763220" y="3117806"/>
                    <a:pt x="1020732" y="3155365"/>
                  </a:cubicBezTo>
                  <a:cubicBezTo>
                    <a:pt x="597758" y="3117800"/>
                    <a:pt x="617596" y="3146711"/>
                    <a:pt x="457517" y="3050268"/>
                  </a:cubicBezTo>
                  <a:cubicBezTo>
                    <a:pt x="340986" y="2635031"/>
                    <a:pt x="8443" y="1649748"/>
                    <a:pt x="15" y="1224105"/>
                  </a:cubicBezTo>
                  <a:close/>
                </a:path>
              </a:pathLst>
            </a:custGeom>
            <a:solidFill>
              <a:srgbClr val="B63CEC">
                <a:alpha val="36000"/>
              </a:srgbClr>
            </a:solidFill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375522" y="4287983"/>
              <a:ext cx="1785538" cy="103338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>
                <a:rot lat="17400000" lon="0" rev="20400000"/>
              </a:camera>
              <a:lightRig rig="threePt" dir="t">
                <a:rot lat="0" lon="0" rev="0"/>
              </a:lightRig>
            </a:scene3d>
            <a:sp3d extrusionH="609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6" name="Fünfeck 76">
              <a:extLst>
                <a:ext uri="{FF2B5EF4-FFF2-40B4-BE49-F238E27FC236}">
                  <a16:creationId xmlns="" xmlns:a16="http://schemas.microsoft.com/office/drawing/2014/main" id="{D357D580-B38F-4C46-ADB0-ADA4FE00C082}"/>
                </a:ext>
              </a:extLst>
            </p:cNvPr>
            <p:cNvSpPr/>
            <p:nvPr/>
          </p:nvSpPr>
          <p:spPr>
            <a:xfrm>
              <a:off x="2729223" y="2121426"/>
              <a:ext cx="2043319" cy="2875338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" fmla="*/ 0 w 960118"/>
                <a:gd name="connsiteY0" fmla="*/ 2041021 h 2606150"/>
                <a:gd name="connsiteX1" fmla="*/ 643677 w 960118"/>
                <a:gd name="connsiteY1" fmla="*/ 0 h 2606150"/>
                <a:gd name="connsiteX2" fmla="*/ 960118 w 960118"/>
                <a:gd name="connsiteY2" fmla="*/ 2041021 h 2606150"/>
                <a:gd name="connsiteX3" fmla="*/ 776752 w 960118"/>
                <a:gd name="connsiteY3" fmla="*/ 2606150 h 2606150"/>
                <a:gd name="connsiteX4" fmla="*/ 183366 w 960118"/>
                <a:gd name="connsiteY4" fmla="*/ 2606150 h 2606150"/>
                <a:gd name="connsiteX5" fmla="*/ 0 w 960118"/>
                <a:gd name="connsiteY5" fmla="*/ 2041021 h 2606150"/>
                <a:gd name="connsiteX0" fmla="*/ 0 w 993734"/>
                <a:gd name="connsiteY0" fmla="*/ 2041269 h 2606398"/>
                <a:gd name="connsiteX1" fmla="*/ 643677 w 993734"/>
                <a:gd name="connsiteY1" fmla="*/ 248 h 2606398"/>
                <a:gd name="connsiteX2" fmla="*/ 960118 w 993734"/>
                <a:gd name="connsiteY2" fmla="*/ 2041269 h 2606398"/>
                <a:gd name="connsiteX3" fmla="*/ 776752 w 993734"/>
                <a:gd name="connsiteY3" fmla="*/ 2606398 h 2606398"/>
                <a:gd name="connsiteX4" fmla="*/ 183366 w 993734"/>
                <a:gd name="connsiteY4" fmla="*/ 2606398 h 2606398"/>
                <a:gd name="connsiteX5" fmla="*/ 0 w 993734"/>
                <a:gd name="connsiteY5" fmla="*/ 2041269 h 2606398"/>
                <a:gd name="connsiteX0" fmla="*/ 0 w 1584926"/>
                <a:gd name="connsiteY0" fmla="*/ 2056462 h 2621591"/>
                <a:gd name="connsiteX1" fmla="*/ 643677 w 1584926"/>
                <a:gd name="connsiteY1" fmla="*/ 15441 h 2621591"/>
                <a:gd name="connsiteX2" fmla="*/ 1584926 w 1584926"/>
                <a:gd name="connsiteY2" fmla="*/ 587199 h 2621591"/>
                <a:gd name="connsiteX3" fmla="*/ 776752 w 1584926"/>
                <a:gd name="connsiteY3" fmla="*/ 2621591 h 2621591"/>
                <a:gd name="connsiteX4" fmla="*/ 183366 w 1584926"/>
                <a:gd name="connsiteY4" fmla="*/ 2621591 h 2621591"/>
                <a:gd name="connsiteX5" fmla="*/ 0 w 1584926"/>
                <a:gd name="connsiteY5" fmla="*/ 2056462 h 2621591"/>
                <a:gd name="connsiteX0" fmla="*/ 0 w 1584926"/>
                <a:gd name="connsiteY0" fmla="*/ 2056462 h 2656377"/>
                <a:gd name="connsiteX1" fmla="*/ 643677 w 1584926"/>
                <a:gd name="connsiteY1" fmla="*/ 15441 h 2656377"/>
                <a:gd name="connsiteX2" fmla="*/ 1584926 w 1584926"/>
                <a:gd name="connsiteY2" fmla="*/ 587199 h 2656377"/>
                <a:gd name="connsiteX3" fmla="*/ 1034397 w 1584926"/>
                <a:gd name="connsiteY3" fmla="*/ 2656377 h 2656377"/>
                <a:gd name="connsiteX4" fmla="*/ 183366 w 1584926"/>
                <a:gd name="connsiteY4" fmla="*/ 2621591 h 2656377"/>
                <a:gd name="connsiteX5" fmla="*/ 0 w 1584926"/>
                <a:gd name="connsiteY5" fmla="*/ 2056462 h 2656377"/>
                <a:gd name="connsiteX0" fmla="*/ 118813 w 1703739"/>
                <a:gd name="connsiteY0" fmla="*/ 2056462 h 2656377"/>
                <a:gd name="connsiteX1" fmla="*/ 762490 w 1703739"/>
                <a:gd name="connsiteY1" fmla="*/ 15441 h 2656377"/>
                <a:gd name="connsiteX2" fmla="*/ 1703739 w 1703739"/>
                <a:gd name="connsiteY2" fmla="*/ 587199 h 2656377"/>
                <a:gd name="connsiteX3" fmla="*/ 1153210 w 1703739"/>
                <a:gd name="connsiteY3" fmla="*/ 2656377 h 2656377"/>
                <a:gd name="connsiteX4" fmla="*/ 0 w 1703739"/>
                <a:gd name="connsiteY4" fmla="*/ 2603681 h 2656377"/>
                <a:gd name="connsiteX5" fmla="*/ 118813 w 1703739"/>
                <a:gd name="connsiteY5" fmla="*/ 2056462 h 2656377"/>
                <a:gd name="connsiteX0" fmla="*/ 0 w 2278627"/>
                <a:gd name="connsiteY0" fmla="*/ 1005347 h 2656377"/>
                <a:gd name="connsiteX1" fmla="*/ 1337378 w 2278627"/>
                <a:gd name="connsiteY1" fmla="*/ 15441 h 2656377"/>
                <a:gd name="connsiteX2" fmla="*/ 2278627 w 2278627"/>
                <a:gd name="connsiteY2" fmla="*/ 587199 h 2656377"/>
                <a:gd name="connsiteX3" fmla="*/ 1728098 w 2278627"/>
                <a:gd name="connsiteY3" fmla="*/ 2656377 h 2656377"/>
                <a:gd name="connsiteX4" fmla="*/ 574888 w 2278627"/>
                <a:gd name="connsiteY4" fmla="*/ 2603681 h 2656377"/>
                <a:gd name="connsiteX5" fmla="*/ 0 w 2278627"/>
                <a:gd name="connsiteY5" fmla="*/ 1005347 h 2656377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34462"/>
                <a:gd name="connsiteY0" fmla="*/ 990402 h 2641432"/>
                <a:gd name="connsiteX1" fmla="*/ 1337378 w 2234462"/>
                <a:gd name="connsiteY1" fmla="*/ 496 h 2641432"/>
                <a:gd name="connsiteX2" fmla="*/ 2234462 w 2234462"/>
                <a:gd name="connsiteY2" fmla="*/ 1342749 h 2641432"/>
                <a:gd name="connsiteX3" fmla="*/ 1728098 w 2234462"/>
                <a:gd name="connsiteY3" fmla="*/ 2641432 h 2641432"/>
                <a:gd name="connsiteX4" fmla="*/ 574888 w 2234462"/>
                <a:gd name="connsiteY4" fmla="*/ 2588736 h 2641432"/>
                <a:gd name="connsiteX5" fmla="*/ 0 w 2234462"/>
                <a:gd name="connsiteY5" fmla="*/ 990402 h 2641432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242888"/>
                <a:gd name="connsiteY0" fmla="*/ 990419 h 2641449"/>
                <a:gd name="connsiteX1" fmla="*/ 1337378 w 2242888"/>
                <a:gd name="connsiteY1" fmla="*/ 513 h 2641449"/>
                <a:gd name="connsiteX2" fmla="*/ 2234462 w 2242888"/>
                <a:gd name="connsiteY2" fmla="*/ 1342766 h 2641449"/>
                <a:gd name="connsiteX3" fmla="*/ 1728098 w 2242888"/>
                <a:gd name="connsiteY3" fmla="*/ 2641449 h 2641449"/>
                <a:gd name="connsiteX4" fmla="*/ 574888 w 2242888"/>
                <a:gd name="connsiteY4" fmla="*/ 2588753 h 2641449"/>
                <a:gd name="connsiteX5" fmla="*/ 0 w 2242888"/>
                <a:gd name="connsiteY5" fmla="*/ 990419 h 2641449"/>
                <a:gd name="connsiteX0" fmla="*/ 0 w 2017592"/>
                <a:gd name="connsiteY0" fmla="*/ 1343041 h 2641449"/>
                <a:gd name="connsiteX1" fmla="*/ 1112082 w 2017592"/>
                <a:gd name="connsiteY1" fmla="*/ 513 h 2641449"/>
                <a:gd name="connsiteX2" fmla="*/ 2009166 w 2017592"/>
                <a:gd name="connsiteY2" fmla="*/ 1342766 h 2641449"/>
                <a:gd name="connsiteX3" fmla="*/ 1502802 w 2017592"/>
                <a:gd name="connsiteY3" fmla="*/ 2641449 h 2641449"/>
                <a:gd name="connsiteX4" fmla="*/ 349592 w 2017592"/>
                <a:gd name="connsiteY4" fmla="*/ 2588753 h 2641449"/>
                <a:gd name="connsiteX5" fmla="*/ 0 w 2017592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22943 w 2040535"/>
                <a:gd name="connsiteY0" fmla="*/ 1343041 h 2641449"/>
                <a:gd name="connsiteX1" fmla="*/ 1135025 w 2040535"/>
                <a:gd name="connsiteY1" fmla="*/ 513 h 2641449"/>
                <a:gd name="connsiteX2" fmla="*/ 2032109 w 2040535"/>
                <a:gd name="connsiteY2" fmla="*/ 1342766 h 2641449"/>
                <a:gd name="connsiteX3" fmla="*/ 1525745 w 2040535"/>
                <a:gd name="connsiteY3" fmla="*/ 2641449 h 2641449"/>
                <a:gd name="connsiteX4" fmla="*/ 372535 w 2040535"/>
                <a:gd name="connsiteY4" fmla="*/ 2588753 h 2641449"/>
                <a:gd name="connsiteX5" fmla="*/ 22943 w 2040535"/>
                <a:gd name="connsiteY5" fmla="*/ 1343041 h 2641449"/>
                <a:gd name="connsiteX0" fmla="*/ 8737 w 2026329"/>
                <a:gd name="connsiteY0" fmla="*/ 1343041 h 2641449"/>
                <a:gd name="connsiteX1" fmla="*/ 1120819 w 2026329"/>
                <a:gd name="connsiteY1" fmla="*/ 513 h 2641449"/>
                <a:gd name="connsiteX2" fmla="*/ 2017903 w 2026329"/>
                <a:gd name="connsiteY2" fmla="*/ 1342766 h 2641449"/>
                <a:gd name="connsiteX3" fmla="*/ 1511539 w 2026329"/>
                <a:gd name="connsiteY3" fmla="*/ 2641449 h 2641449"/>
                <a:gd name="connsiteX4" fmla="*/ 358329 w 2026329"/>
                <a:gd name="connsiteY4" fmla="*/ 2588753 h 2641449"/>
                <a:gd name="connsiteX5" fmla="*/ 8737 w 2026329"/>
                <a:gd name="connsiteY5" fmla="*/ 1343041 h 2641449"/>
                <a:gd name="connsiteX0" fmla="*/ 12395 w 2029987"/>
                <a:gd name="connsiteY0" fmla="*/ 1343041 h 2641449"/>
                <a:gd name="connsiteX1" fmla="*/ 1124477 w 2029987"/>
                <a:gd name="connsiteY1" fmla="*/ 513 h 2641449"/>
                <a:gd name="connsiteX2" fmla="*/ 2021561 w 2029987"/>
                <a:gd name="connsiteY2" fmla="*/ 1342766 h 2641449"/>
                <a:gd name="connsiteX3" fmla="*/ 1515197 w 2029987"/>
                <a:gd name="connsiteY3" fmla="*/ 2641449 h 2641449"/>
                <a:gd name="connsiteX4" fmla="*/ 361987 w 2029987"/>
                <a:gd name="connsiteY4" fmla="*/ 2588753 h 2641449"/>
                <a:gd name="connsiteX5" fmla="*/ 12395 w 2029987"/>
                <a:gd name="connsiteY5" fmla="*/ 1343041 h 2641449"/>
                <a:gd name="connsiteX0" fmla="*/ 14774 w 2030671"/>
                <a:gd name="connsiteY0" fmla="*/ 1790622 h 3089030"/>
                <a:gd name="connsiteX1" fmla="*/ 1018289 w 2030671"/>
                <a:gd name="connsiteY1" fmla="*/ 309 h 3089030"/>
                <a:gd name="connsiteX2" fmla="*/ 2023940 w 2030671"/>
                <a:gd name="connsiteY2" fmla="*/ 1790347 h 3089030"/>
                <a:gd name="connsiteX3" fmla="*/ 1517576 w 2030671"/>
                <a:gd name="connsiteY3" fmla="*/ 3089030 h 3089030"/>
                <a:gd name="connsiteX4" fmla="*/ 364366 w 2030671"/>
                <a:gd name="connsiteY4" fmla="*/ 3036334 h 3089030"/>
                <a:gd name="connsiteX5" fmla="*/ 14774 w 2030671"/>
                <a:gd name="connsiteY5" fmla="*/ 1790622 h 3089030"/>
                <a:gd name="connsiteX0" fmla="*/ 14774 w 2283229"/>
                <a:gd name="connsiteY0" fmla="*/ 1790855 h 3089263"/>
                <a:gd name="connsiteX1" fmla="*/ 1018289 w 2283229"/>
                <a:gd name="connsiteY1" fmla="*/ 542 h 3089263"/>
                <a:gd name="connsiteX2" fmla="*/ 2278681 w 2283229"/>
                <a:gd name="connsiteY2" fmla="*/ 1306982 h 3089263"/>
                <a:gd name="connsiteX3" fmla="*/ 1517576 w 2283229"/>
                <a:gd name="connsiteY3" fmla="*/ 3089263 h 3089263"/>
                <a:gd name="connsiteX4" fmla="*/ 364366 w 2283229"/>
                <a:gd name="connsiteY4" fmla="*/ 3036567 h 3089263"/>
                <a:gd name="connsiteX5" fmla="*/ 14774 w 2283229"/>
                <a:gd name="connsiteY5" fmla="*/ 1790855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14284 w 2302238"/>
                <a:gd name="connsiteY0" fmla="*/ 1309319 h 3089263"/>
                <a:gd name="connsiteX1" fmla="*/ 1037298 w 2302238"/>
                <a:gd name="connsiteY1" fmla="*/ 542 h 3089263"/>
                <a:gd name="connsiteX2" fmla="*/ 2297690 w 2302238"/>
                <a:gd name="connsiteY2" fmla="*/ 1306982 h 3089263"/>
                <a:gd name="connsiteX3" fmla="*/ 1536585 w 2302238"/>
                <a:gd name="connsiteY3" fmla="*/ 3089263 h 3089263"/>
                <a:gd name="connsiteX4" fmla="*/ 383375 w 2302238"/>
                <a:gd name="connsiteY4" fmla="*/ 3036567 h 3089263"/>
                <a:gd name="connsiteX5" fmla="*/ 14284 w 2302238"/>
                <a:gd name="connsiteY5" fmla="*/ 1309319 h 3089263"/>
                <a:gd name="connsiteX0" fmla="*/ 21 w 2287975"/>
                <a:gd name="connsiteY0" fmla="*/ 1309319 h 3089263"/>
                <a:gd name="connsiteX1" fmla="*/ 1023035 w 2287975"/>
                <a:gd name="connsiteY1" fmla="*/ 542 h 3089263"/>
                <a:gd name="connsiteX2" fmla="*/ 2283427 w 2287975"/>
                <a:gd name="connsiteY2" fmla="*/ 1306982 h 3089263"/>
                <a:gd name="connsiteX3" fmla="*/ 1522322 w 2287975"/>
                <a:gd name="connsiteY3" fmla="*/ 3089263 h 3089263"/>
                <a:gd name="connsiteX4" fmla="*/ 369112 w 2287975"/>
                <a:gd name="connsiteY4" fmla="*/ 3036567 h 3089263"/>
                <a:gd name="connsiteX5" fmla="*/ 21 w 2287975"/>
                <a:gd name="connsiteY5" fmla="*/ 1309319 h 3089263"/>
                <a:gd name="connsiteX0" fmla="*/ 15 w 2412009"/>
                <a:gd name="connsiteY0" fmla="*/ 1223905 h 3089263"/>
                <a:gd name="connsiteX1" fmla="*/ 1147069 w 2412009"/>
                <a:gd name="connsiteY1" fmla="*/ 542 h 3089263"/>
                <a:gd name="connsiteX2" fmla="*/ 2407461 w 2412009"/>
                <a:gd name="connsiteY2" fmla="*/ 1306982 h 3089263"/>
                <a:gd name="connsiteX3" fmla="*/ 1646356 w 2412009"/>
                <a:gd name="connsiteY3" fmla="*/ 3089263 h 3089263"/>
                <a:gd name="connsiteX4" fmla="*/ 493146 w 2412009"/>
                <a:gd name="connsiteY4" fmla="*/ 3036567 h 3089263"/>
                <a:gd name="connsiteX5" fmla="*/ 15 w 2412009"/>
                <a:gd name="connsiteY5" fmla="*/ 1223905 h 3089263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93146 w 2412009"/>
                <a:gd name="connsiteY4" fmla="*/ 3036567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457517 w 2412009"/>
                <a:gd name="connsiteY4" fmla="*/ 3050068 h 3051198"/>
                <a:gd name="connsiteX5" fmla="*/ 15 w 2412009"/>
                <a:gd name="connsiteY5" fmla="*/ 1223905 h 3051198"/>
                <a:gd name="connsiteX0" fmla="*/ 15 w 2412009"/>
                <a:gd name="connsiteY0" fmla="*/ 1223905 h 3051198"/>
                <a:gd name="connsiteX1" fmla="*/ 1147069 w 2412009"/>
                <a:gd name="connsiteY1" fmla="*/ 542 h 3051198"/>
                <a:gd name="connsiteX2" fmla="*/ 2407461 w 2412009"/>
                <a:gd name="connsiteY2" fmla="*/ 1306982 h 3051198"/>
                <a:gd name="connsiteX3" fmla="*/ 1693047 w 2412009"/>
                <a:gd name="connsiteY3" fmla="*/ 3051198 h 3051198"/>
                <a:gd name="connsiteX4" fmla="*/ 1070518 w 2412009"/>
                <a:gd name="connsiteY4" fmla="*/ 3044626 h 3051198"/>
                <a:gd name="connsiteX5" fmla="*/ 457517 w 2412009"/>
                <a:gd name="connsiteY5" fmla="*/ 3050068 h 3051198"/>
                <a:gd name="connsiteX6" fmla="*/ 15 w 2412009"/>
                <a:gd name="connsiteY6" fmla="*/ 1223905 h 3051198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412009"/>
                <a:gd name="connsiteY0" fmla="*/ 1223905 h 3155165"/>
                <a:gd name="connsiteX1" fmla="*/ 1147069 w 2412009"/>
                <a:gd name="connsiteY1" fmla="*/ 542 h 3155165"/>
                <a:gd name="connsiteX2" fmla="*/ 2407461 w 2412009"/>
                <a:gd name="connsiteY2" fmla="*/ 1306982 h 3155165"/>
                <a:gd name="connsiteX3" fmla="*/ 1693047 w 2412009"/>
                <a:gd name="connsiteY3" fmla="*/ 3051198 h 3155165"/>
                <a:gd name="connsiteX4" fmla="*/ 1020732 w 2412009"/>
                <a:gd name="connsiteY4" fmla="*/ 3155165 h 3155165"/>
                <a:gd name="connsiteX5" fmla="*/ 457517 w 2412009"/>
                <a:gd name="connsiteY5" fmla="*/ 3050068 h 3155165"/>
                <a:gd name="connsiteX6" fmla="*/ 15 w 2412009"/>
                <a:gd name="connsiteY6" fmla="*/ 1223905 h 3155165"/>
                <a:gd name="connsiteX0" fmla="*/ 15 w 2287339"/>
                <a:gd name="connsiteY0" fmla="*/ 1224142 h 3155402"/>
                <a:gd name="connsiteX1" fmla="*/ 1147069 w 2287339"/>
                <a:gd name="connsiteY1" fmla="*/ 779 h 3155402"/>
                <a:gd name="connsiteX2" fmla="*/ 2281922 w 2287339"/>
                <a:gd name="connsiteY2" fmla="*/ 1110328 h 3155402"/>
                <a:gd name="connsiteX3" fmla="*/ 1693047 w 2287339"/>
                <a:gd name="connsiteY3" fmla="*/ 3051435 h 3155402"/>
                <a:gd name="connsiteX4" fmla="*/ 1020732 w 2287339"/>
                <a:gd name="connsiteY4" fmla="*/ 3155402 h 3155402"/>
                <a:gd name="connsiteX5" fmla="*/ 457517 w 2287339"/>
                <a:gd name="connsiteY5" fmla="*/ 3050305 h 3155402"/>
                <a:gd name="connsiteX6" fmla="*/ 15 w 2287339"/>
                <a:gd name="connsiteY6" fmla="*/ 1224142 h 3155402"/>
                <a:gd name="connsiteX0" fmla="*/ 15 w 2283341"/>
                <a:gd name="connsiteY0" fmla="*/ 1224147 h 3155407"/>
                <a:gd name="connsiteX1" fmla="*/ 1147069 w 2283341"/>
                <a:gd name="connsiteY1" fmla="*/ 784 h 3155407"/>
                <a:gd name="connsiteX2" fmla="*/ 2281922 w 2283341"/>
                <a:gd name="connsiteY2" fmla="*/ 1110333 h 3155407"/>
                <a:gd name="connsiteX3" fmla="*/ 1693047 w 2283341"/>
                <a:gd name="connsiteY3" fmla="*/ 3051440 h 3155407"/>
                <a:gd name="connsiteX4" fmla="*/ 1020732 w 2283341"/>
                <a:gd name="connsiteY4" fmla="*/ 3155407 h 3155407"/>
                <a:gd name="connsiteX5" fmla="*/ 457517 w 2283341"/>
                <a:gd name="connsiteY5" fmla="*/ 3050310 h 3155407"/>
                <a:gd name="connsiteX6" fmla="*/ 15 w 2283341"/>
                <a:gd name="connsiteY6" fmla="*/ 1224147 h 3155407"/>
                <a:gd name="connsiteX0" fmla="*/ 15 w 2242316"/>
                <a:gd name="connsiteY0" fmla="*/ 1224105 h 3155365"/>
                <a:gd name="connsiteX1" fmla="*/ 1147069 w 2242316"/>
                <a:gd name="connsiteY1" fmla="*/ 742 h 3155365"/>
                <a:gd name="connsiteX2" fmla="*/ 2240762 w 2242316"/>
                <a:gd name="connsiteY2" fmla="*/ 1136073 h 3155365"/>
                <a:gd name="connsiteX3" fmla="*/ 1693047 w 2242316"/>
                <a:gd name="connsiteY3" fmla="*/ 3051398 h 3155365"/>
                <a:gd name="connsiteX4" fmla="*/ 1020732 w 2242316"/>
                <a:gd name="connsiteY4" fmla="*/ 3155365 h 3155365"/>
                <a:gd name="connsiteX5" fmla="*/ 457517 w 2242316"/>
                <a:gd name="connsiteY5" fmla="*/ 3050268 h 3155365"/>
                <a:gd name="connsiteX6" fmla="*/ 15 w 2242316"/>
                <a:gd name="connsiteY6" fmla="*/ 1224105 h 31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316" h="3155365">
                  <a:moveTo>
                    <a:pt x="15" y="1224105"/>
                  </a:moveTo>
                  <a:cubicBezTo>
                    <a:pt x="-3190" y="327497"/>
                    <a:pt x="492667" y="290924"/>
                    <a:pt x="1147069" y="742"/>
                  </a:cubicBezTo>
                  <a:cubicBezTo>
                    <a:pt x="1760718" y="-20780"/>
                    <a:pt x="2155253" y="427793"/>
                    <a:pt x="2240762" y="1136073"/>
                  </a:cubicBezTo>
                  <a:cubicBezTo>
                    <a:pt x="2270645" y="1636286"/>
                    <a:pt x="1861835" y="2618504"/>
                    <a:pt x="1693047" y="3051398"/>
                  </a:cubicBezTo>
                  <a:cubicBezTo>
                    <a:pt x="1468942" y="3086054"/>
                    <a:pt x="1763220" y="3117806"/>
                    <a:pt x="1020732" y="3155365"/>
                  </a:cubicBezTo>
                  <a:cubicBezTo>
                    <a:pt x="597758" y="3117800"/>
                    <a:pt x="617596" y="3146711"/>
                    <a:pt x="457517" y="3050268"/>
                  </a:cubicBezTo>
                  <a:cubicBezTo>
                    <a:pt x="340986" y="2635031"/>
                    <a:pt x="8443" y="1649748"/>
                    <a:pt x="15" y="1224105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680159" y="3012009"/>
              <a:ext cx="1043866" cy="1688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9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7680159" y="2856719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7680159" y="2710220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680206" y="2554498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7680206" y="2422008"/>
              <a:ext cx="1043866" cy="168888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2" name="Textfeld 107"/>
            <p:cNvSpPr txBox="1"/>
            <p:nvPr/>
          </p:nvSpPr>
          <p:spPr>
            <a:xfrm>
              <a:off x="8718906" y="2879108"/>
              <a:ext cx="952270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Nb</a:t>
              </a:r>
            </a:p>
          </p:txBody>
        </p:sp>
        <p:sp>
          <p:nvSpPr>
            <p:cNvPr id="23" name="Textfeld 108"/>
            <p:cNvSpPr txBox="1"/>
            <p:nvPr/>
          </p:nvSpPr>
          <p:spPr>
            <a:xfrm>
              <a:off x="8718906" y="2389682"/>
              <a:ext cx="1303321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Nb</a:t>
              </a:r>
              <a:r>
                <a:rPr lang="en-US" baseline="-25000" noProof="0" dirty="0"/>
                <a:t>3</a:t>
              </a:r>
              <a:r>
                <a:rPr lang="en-US" noProof="0" dirty="0"/>
                <a:t>Sn</a:t>
              </a:r>
            </a:p>
          </p:txBody>
        </p:sp>
        <p:sp>
          <p:nvSpPr>
            <p:cNvPr id="24" name="Textfeld 2"/>
            <p:cNvSpPr txBox="1"/>
            <p:nvPr/>
          </p:nvSpPr>
          <p:spPr>
            <a:xfrm>
              <a:off x="4919781" y="4947152"/>
              <a:ext cx="1158009" cy="336555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Sn Target</a:t>
              </a:r>
            </a:p>
          </p:txBody>
        </p:sp>
        <p:sp>
          <p:nvSpPr>
            <p:cNvPr id="25" name="Textfeld 9"/>
            <p:cNvSpPr txBox="1"/>
            <p:nvPr/>
          </p:nvSpPr>
          <p:spPr>
            <a:xfrm>
              <a:off x="2691121" y="4997077"/>
              <a:ext cx="1158009" cy="336555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Nb Target</a:t>
              </a:r>
            </a:p>
          </p:txBody>
        </p:sp>
        <p:cxnSp>
          <p:nvCxnSpPr>
            <p:cNvPr id="26" name="Gerader Verbinder 25"/>
            <p:cNvCxnSpPr>
              <a:cxnSpLocks/>
              <a:stCxn id="51" idx="4"/>
              <a:endCxn id="51" idx="4"/>
            </p:cNvCxnSpPr>
            <p:nvPr/>
          </p:nvCxnSpPr>
          <p:spPr>
            <a:xfrm>
              <a:off x="4274155" y="241564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feil nach rechts 26"/>
            <p:cNvSpPr/>
            <p:nvPr/>
          </p:nvSpPr>
          <p:spPr>
            <a:xfrm>
              <a:off x="821247" y="3670874"/>
              <a:ext cx="624576" cy="408143"/>
            </a:xfrm>
            <a:prstGeom prst="rightArrow">
              <a:avLst/>
            </a:prstGeom>
            <a:solidFill>
              <a:srgbClr val="FCC834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28" name="Textfeld 91"/>
            <p:cNvSpPr txBox="1"/>
            <p:nvPr/>
          </p:nvSpPr>
          <p:spPr>
            <a:xfrm>
              <a:off x="757005" y="3672922"/>
              <a:ext cx="729203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Argon</a:t>
              </a: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1034100" y="4652042"/>
              <a:ext cx="295110" cy="2951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 noProof="0" dirty="0"/>
            </a:p>
          </p:txBody>
        </p:sp>
        <p:cxnSp>
          <p:nvCxnSpPr>
            <p:cNvPr id="30" name="Gewinkelte Verbindung 29"/>
            <p:cNvCxnSpPr>
              <a:cxnSpLocks/>
              <a:endCxn id="29" idx="4"/>
            </p:cNvCxnSpPr>
            <p:nvPr/>
          </p:nvCxnSpPr>
          <p:spPr>
            <a:xfrm rot="10800000">
              <a:off x="1181656" y="4947152"/>
              <a:ext cx="1464160" cy="359435"/>
            </a:xfrm>
            <a:prstGeom prst="bentConnector2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winkelte Verbindung 30"/>
            <p:cNvCxnSpPr>
              <a:cxnSpLocks/>
              <a:stCxn id="29" idx="0"/>
            </p:cNvCxnSpPr>
            <p:nvPr/>
          </p:nvCxnSpPr>
          <p:spPr>
            <a:xfrm rot="5400000" flipH="1" flipV="1">
              <a:off x="1648448" y="3932599"/>
              <a:ext cx="252651" cy="1186238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>
              <a:cxnSpLocks/>
              <a:stCxn id="70" idx="0"/>
            </p:cNvCxnSpPr>
            <p:nvPr/>
          </p:nvCxnSpPr>
          <p:spPr>
            <a:xfrm flipH="1" flipV="1">
              <a:off x="3777977" y="1708889"/>
              <a:ext cx="126487" cy="14886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>
              <a:cxnSpLocks/>
              <a:stCxn id="71" idx="4"/>
            </p:cNvCxnSpPr>
            <p:nvPr/>
          </p:nvCxnSpPr>
          <p:spPr>
            <a:xfrm flipV="1">
              <a:off x="4703416" y="1719803"/>
              <a:ext cx="57808" cy="137953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12"/>
            <p:cNvSpPr txBox="1"/>
            <p:nvPr/>
          </p:nvSpPr>
          <p:spPr>
            <a:xfrm>
              <a:off x="4876597" y="1722804"/>
              <a:ext cx="799318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Heater</a:t>
              </a:r>
            </a:p>
          </p:txBody>
        </p:sp>
        <p:grpSp>
          <p:nvGrpSpPr>
            <p:cNvPr id="35" name="Gruppieren 34"/>
            <p:cNvGrpSpPr/>
            <p:nvPr/>
          </p:nvGrpSpPr>
          <p:grpSpPr>
            <a:xfrm rot="16200000">
              <a:off x="4138957" y="1623247"/>
              <a:ext cx="329949" cy="798951"/>
              <a:chOff x="5562048" y="2757495"/>
              <a:chExt cx="169299" cy="710394"/>
            </a:xfrm>
          </p:grpSpPr>
          <p:sp>
            <p:nvSpPr>
              <p:cNvPr id="67" name="Freihandform 66"/>
              <p:cNvSpPr/>
              <p:nvPr/>
            </p:nvSpPr>
            <p:spPr>
              <a:xfrm rot="5400000">
                <a:off x="5574919" y="3167908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68" name="Freihandform 67"/>
              <p:cNvSpPr/>
              <p:nvPr/>
            </p:nvSpPr>
            <p:spPr>
              <a:xfrm rot="5400000">
                <a:off x="5574920" y="2880797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69" name="Freihandform 68"/>
              <p:cNvSpPr/>
              <p:nvPr/>
            </p:nvSpPr>
            <p:spPr>
              <a:xfrm rot="5400000">
                <a:off x="5574919" y="3024352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70" name="Freihandform 69"/>
              <p:cNvSpPr/>
              <p:nvPr/>
            </p:nvSpPr>
            <p:spPr>
              <a:xfrm rot="5400000">
                <a:off x="5574921" y="2744625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  <p:sp>
            <p:nvSpPr>
              <p:cNvPr id="71" name="Freihandform 70"/>
              <p:cNvSpPr/>
              <p:nvPr/>
            </p:nvSpPr>
            <p:spPr>
              <a:xfrm rot="5400000">
                <a:off x="5574918" y="3311464"/>
                <a:ext cx="143555" cy="169296"/>
              </a:xfrm>
              <a:custGeom>
                <a:avLst/>
                <a:gdLst>
                  <a:gd name="connsiteX0" fmla="*/ 299459 w 711155"/>
                  <a:gd name="connsiteY0" fmla="*/ 15986 h 527877"/>
                  <a:gd name="connsiteX1" fmla="*/ 620149 w 711155"/>
                  <a:gd name="connsiteY1" fmla="*/ 432016 h 527877"/>
                  <a:gd name="connsiteX2" fmla="*/ 437 w 711155"/>
                  <a:gd name="connsiteY2" fmla="*/ 497021 h 527877"/>
                  <a:gd name="connsiteX3" fmla="*/ 524809 w 711155"/>
                  <a:gd name="connsiteY3" fmla="*/ 28987 h 527877"/>
                  <a:gd name="connsiteX4" fmla="*/ 711155 w 711155"/>
                  <a:gd name="connsiteY4" fmla="*/ 89658 h 527877"/>
                  <a:gd name="connsiteX0" fmla="*/ 299581 w 711277"/>
                  <a:gd name="connsiteY0" fmla="*/ 15986 h 581280"/>
                  <a:gd name="connsiteX1" fmla="*/ 633272 w 711277"/>
                  <a:gd name="connsiteY1" fmla="*/ 536023 h 581280"/>
                  <a:gd name="connsiteX2" fmla="*/ 559 w 711277"/>
                  <a:gd name="connsiteY2" fmla="*/ 497021 h 581280"/>
                  <a:gd name="connsiteX3" fmla="*/ 524931 w 711277"/>
                  <a:gd name="connsiteY3" fmla="*/ 28987 h 581280"/>
                  <a:gd name="connsiteX4" fmla="*/ 711277 w 711277"/>
                  <a:gd name="connsiteY4" fmla="*/ 89658 h 581280"/>
                  <a:gd name="connsiteX0" fmla="*/ 301144 w 712840"/>
                  <a:gd name="connsiteY0" fmla="*/ 15986 h 593932"/>
                  <a:gd name="connsiteX1" fmla="*/ 340147 w 712840"/>
                  <a:gd name="connsiteY1" fmla="*/ 553357 h 593932"/>
                  <a:gd name="connsiteX2" fmla="*/ 2122 w 712840"/>
                  <a:gd name="connsiteY2" fmla="*/ 497021 h 593932"/>
                  <a:gd name="connsiteX3" fmla="*/ 526494 w 712840"/>
                  <a:gd name="connsiteY3" fmla="*/ 28987 h 593932"/>
                  <a:gd name="connsiteX4" fmla="*/ 712840 w 712840"/>
                  <a:gd name="connsiteY4" fmla="*/ 89658 h 593932"/>
                  <a:gd name="connsiteX0" fmla="*/ 301519 w 770305"/>
                  <a:gd name="connsiteY0" fmla="*/ 15986 h 520638"/>
                  <a:gd name="connsiteX1" fmla="*/ 765219 w 770305"/>
                  <a:gd name="connsiteY1" fmla="*/ 406013 h 520638"/>
                  <a:gd name="connsiteX2" fmla="*/ 2497 w 770305"/>
                  <a:gd name="connsiteY2" fmla="*/ 497021 h 520638"/>
                  <a:gd name="connsiteX3" fmla="*/ 526869 w 770305"/>
                  <a:gd name="connsiteY3" fmla="*/ 28987 h 520638"/>
                  <a:gd name="connsiteX4" fmla="*/ 713215 w 770305"/>
                  <a:gd name="connsiteY4" fmla="*/ 89658 h 520638"/>
                  <a:gd name="connsiteX0" fmla="*/ 0 w 464181"/>
                  <a:gd name="connsiteY0" fmla="*/ 17262 h 536948"/>
                  <a:gd name="connsiteX1" fmla="*/ 463700 w 464181"/>
                  <a:gd name="connsiteY1" fmla="*/ 407289 h 536948"/>
                  <a:gd name="connsiteX2" fmla="*/ 91006 w 464181"/>
                  <a:gd name="connsiteY2" fmla="*/ 515631 h 536948"/>
                  <a:gd name="connsiteX3" fmla="*/ 225350 w 464181"/>
                  <a:gd name="connsiteY3" fmla="*/ 30263 h 536948"/>
                  <a:gd name="connsiteX4" fmla="*/ 411696 w 464181"/>
                  <a:gd name="connsiteY4" fmla="*/ 90934 h 536948"/>
                  <a:gd name="connsiteX0" fmla="*/ 148272 w 612550"/>
                  <a:gd name="connsiteY0" fmla="*/ 0 h 505688"/>
                  <a:gd name="connsiteX1" fmla="*/ 611972 w 612550"/>
                  <a:gd name="connsiteY1" fmla="*/ 390027 h 505688"/>
                  <a:gd name="connsiteX2" fmla="*/ 239278 w 612550"/>
                  <a:gd name="connsiteY2" fmla="*/ 498369 h 505688"/>
                  <a:gd name="connsiteX3" fmla="*/ 9595 w 612550"/>
                  <a:gd name="connsiteY3" fmla="*/ 225350 h 505688"/>
                  <a:gd name="connsiteX4" fmla="*/ 559968 w 612550"/>
                  <a:gd name="connsiteY4" fmla="*/ 73672 h 505688"/>
                  <a:gd name="connsiteX0" fmla="*/ 141294 w 605572"/>
                  <a:gd name="connsiteY0" fmla="*/ 33070 h 538758"/>
                  <a:gd name="connsiteX1" fmla="*/ 604994 w 605572"/>
                  <a:gd name="connsiteY1" fmla="*/ 423097 h 538758"/>
                  <a:gd name="connsiteX2" fmla="*/ 232300 w 605572"/>
                  <a:gd name="connsiteY2" fmla="*/ 531439 h 538758"/>
                  <a:gd name="connsiteX3" fmla="*/ 2617 w 605572"/>
                  <a:gd name="connsiteY3" fmla="*/ 258420 h 538758"/>
                  <a:gd name="connsiteX4" fmla="*/ 379645 w 605572"/>
                  <a:gd name="connsiteY4" fmla="*/ 11402 h 538758"/>
                  <a:gd name="connsiteX0" fmla="*/ 141294 w 605572"/>
                  <a:gd name="connsiteY0" fmla="*/ 22290 h 527978"/>
                  <a:gd name="connsiteX1" fmla="*/ 604994 w 605572"/>
                  <a:gd name="connsiteY1" fmla="*/ 412317 h 527978"/>
                  <a:gd name="connsiteX2" fmla="*/ 232300 w 605572"/>
                  <a:gd name="connsiteY2" fmla="*/ 520659 h 527978"/>
                  <a:gd name="connsiteX3" fmla="*/ 2617 w 605572"/>
                  <a:gd name="connsiteY3" fmla="*/ 247640 h 527978"/>
                  <a:gd name="connsiteX4" fmla="*/ 379645 w 605572"/>
                  <a:gd name="connsiteY4" fmla="*/ 622 h 527978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951 w 608133"/>
                  <a:gd name="connsiteY0" fmla="*/ 0 h 536452"/>
                  <a:gd name="connsiteX1" fmla="*/ 604994 w 608133"/>
                  <a:gd name="connsiteY1" fmla="*/ 420363 h 536452"/>
                  <a:gd name="connsiteX2" fmla="*/ 232300 w 608133"/>
                  <a:gd name="connsiteY2" fmla="*/ 528705 h 536452"/>
                  <a:gd name="connsiteX3" fmla="*/ 2617 w 608133"/>
                  <a:gd name="connsiteY3" fmla="*/ 255686 h 536452"/>
                  <a:gd name="connsiteX4" fmla="*/ 379645 w 608133"/>
                  <a:gd name="connsiteY4" fmla="*/ 8668 h 536452"/>
                  <a:gd name="connsiteX0" fmla="*/ 6669 w 479320"/>
                  <a:gd name="connsiteY0" fmla="*/ 0 h 528713"/>
                  <a:gd name="connsiteX1" fmla="*/ 474702 w 479320"/>
                  <a:gd name="connsiteY1" fmla="*/ 247017 h 528713"/>
                  <a:gd name="connsiteX2" fmla="*/ 232018 w 479320"/>
                  <a:gd name="connsiteY2" fmla="*/ 528705 h 528713"/>
                  <a:gd name="connsiteX3" fmla="*/ 2335 w 479320"/>
                  <a:gd name="connsiteY3" fmla="*/ 255686 h 528713"/>
                  <a:gd name="connsiteX4" fmla="*/ 379363 w 479320"/>
                  <a:gd name="connsiteY4" fmla="*/ 8668 h 528713"/>
                  <a:gd name="connsiteX0" fmla="*/ 32436 w 505172"/>
                  <a:gd name="connsiteY0" fmla="*/ 0 h 528739"/>
                  <a:gd name="connsiteX1" fmla="*/ 500469 w 505172"/>
                  <a:gd name="connsiteY1" fmla="*/ 247017 h 528739"/>
                  <a:gd name="connsiteX2" fmla="*/ 257785 w 505172"/>
                  <a:gd name="connsiteY2" fmla="*/ 528705 h 528739"/>
                  <a:gd name="connsiteX3" fmla="*/ 2100 w 505172"/>
                  <a:gd name="connsiteY3" fmla="*/ 264353 h 528739"/>
                  <a:gd name="connsiteX4" fmla="*/ 405130 w 505172"/>
                  <a:gd name="connsiteY4" fmla="*/ 8668 h 528739"/>
                  <a:gd name="connsiteX0" fmla="*/ 32436 w 500696"/>
                  <a:gd name="connsiteY0" fmla="*/ 0 h 528739"/>
                  <a:gd name="connsiteX1" fmla="*/ 500469 w 500696"/>
                  <a:gd name="connsiteY1" fmla="*/ 247017 h 528739"/>
                  <a:gd name="connsiteX2" fmla="*/ 257785 w 500696"/>
                  <a:gd name="connsiteY2" fmla="*/ 528705 h 528739"/>
                  <a:gd name="connsiteX3" fmla="*/ 2100 w 500696"/>
                  <a:gd name="connsiteY3" fmla="*/ 264353 h 528739"/>
                  <a:gd name="connsiteX4" fmla="*/ 405130 w 500696"/>
                  <a:gd name="connsiteY4" fmla="*/ 8668 h 528739"/>
                  <a:gd name="connsiteX0" fmla="*/ 32012 w 505528"/>
                  <a:gd name="connsiteY0" fmla="*/ 0 h 476745"/>
                  <a:gd name="connsiteX1" fmla="*/ 500045 w 505528"/>
                  <a:gd name="connsiteY1" fmla="*/ 247017 h 476745"/>
                  <a:gd name="connsiteX2" fmla="*/ 270362 w 505528"/>
                  <a:gd name="connsiteY2" fmla="*/ 476701 h 476745"/>
                  <a:gd name="connsiteX3" fmla="*/ 1676 w 505528"/>
                  <a:gd name="connsiteY3" fmla="*/ 264353 h 476745"/>
                  <a:gd name="connsiteX4" fmla="*/ 404706 w 505528"/>
                  <a:gd name="connsiteY4" fmla="*/ 8668 h 476745"/>
                  <a:gd name="connsiteX0" fmla="*/ 31951 w 454822"/>
                  <a:gd name="connsiteY0" fmla="*/ 0 h 476745"/>
                  <a:gd name="connsiteX1" fmla="*/ 447980 w 454822"/>
                  <a:gd name="connsiteY1" fmla="*/ 247017 h 476745"/>
                  <a:gd name="connsiteX2" fmla="*/ 270301 w 454822"/>
                  <a:gd name="connsiteY2" fmla="*/ 476701 h 476745"/>
                  <a:gd name="connsiteX3" fmla="*/ 1615 w 454822"/>
                  <a:gd name="connsiteY3" fmla="*/ 264353 h 476745"/>
                  <a:gd name="connsiteX4" fmla="*/ 404645 w 454822"/>
                  <a:gd name="connsiteY4" fmla="*/ 8668 h 476745"/>
                  <a:gd name="connsiteX0" fmla="*/ 31951 w 448531"/>
                  <a:gd name="connsiteY0" fmla="*/ 0 h 476745"/>
                  <a:gd name="connsiteX1" fmla="*/ 447980 w 448531"/>
                  <a:gd name="connsiteY1" fmla="*/ 247017 h 476745"/>
                  <a:gd name="connsiteX2" fmla="*/ 270301 w 448531"/>
                  <a:gd name="connsiteY2" fmla="*/ 476701 h 476745"/>
                  <a:gd name="connsiteX3" fmla="*/ 1615 w 448531"/>
                  <a:gd name="connsiteY3" fmla="*/ 264353 h 476745"/>
                  <a:gd name="connsiteX4" fmla="*/ 404645 w 448531"/>
                  <a:gd name="connsiteY4" fmla="*/ 8668 h 476745"/>
                  <a:gd name="connsiteX0" fmla="*/ 33440 w 452971"/>
                  <a:gd name="connsiteY0" fmla="*/ 0 h 476745"/>
                  <a:gd name="connsiteX1" fmla="*/ 449469 w 452971"/>
                  <a:gd name="connsiteY1" fmla="*/ 247017 h 476745"/>
                  <a:gd name="connsiteX2" fmla="*/ 271790 w 452971"/>
                  <a:gd name="connsiteY2" fmla="*/ 476701 h 476745"/>
                  <a:gd name="connsiteX3" fmla="*/ 3104 w 452971"/>
                  <a:gd name="connsiteY3" fmla="*/ 264353 h 476745"/>
                  <a:gd name="connsiteX4" fmla="*/ 406134 w 452971"/>
                  <a:gd name="connsiteY4" fmla="*/ 8668 h 476745"/>
                  <a:gd name="connsiteX0" fmla="*/ 33440 w 449899"/>
                  <a:gd name="connsiteY0" fmla="*/ 0 h 476745"/>
                  <a:gd name="connsiteX1" fmla="*/ 449469 w 449899"/>
                  <a:gd name="connsiteY1" fmla="*/ 247017 h 476745"/>
                  <a:gd name="connsiteX2" fmla="*/ 271790 w 449899"/>
                  <a:gd name="connsiteY2" fmla="*/ 476701 h 476745"/>
                  <a:gd name="connsiteX3" fmla="*/ 3104 w 449899"/>
                  <a:gd name="connsiteY3" fmla="*/ 264353 h 476745"/>
                  <a:gd name="connsiteX4" fmla="*/ 406134 w 449899"/>
                  <a:gd name="connsiteY4" fmla="*/ 8668 h 476745"/>
                  <a:gd name="connsiteX0" fmla="*/ 30341 w 446800"/>
                  <a:gd name="connsiteY0" fmla="*/ 0 h 476794"/>
                  <a:gd name="connsiteX1" fmla="*/ 446370 w 446800"/>
                  <a:gd name="connsiteY1" fmla="*/ 247017 h 476794"/>
                  <a:gd name="connsiteX2" fmla="*/ 268691 w 446800"/>
                  <a:gd name="connsiteY2" fmla="*/ 476701 h 476794"/>
                  <a:gd name="connsiteX3" fmla="*/ 5 w 446800"/>
                  <a:gd name="connsiteY3" fmla="*/ 264353 h 476794"/>
                  <a:gd name="connsiteX4" fmla="*/ 403035 w 446800"/>
                  <a:gd name="connsiteY4" fmla="*/ 8668 h 476794"/>
                  <a:gd name="connsiteX0" fmla="*/ 35043 w 462597"/>
                  <a:gd name="connsiteY0" fmla="*/ 0 h 476745"/>
                  <a:gd name="connsiteX1" fmla="*/ 451072 w 462597"/>
                  <a:gd name="connsiteY1" fmla="*/ 247017 h 476745"/>
                  <a:gd name="connsiteX2" fmla="*/ 251725 w 462597"/>
                  <a:gd name="connsiteY2" fmla="*/ 476701 h 476745"/>
                  <a:gd name="connsiteX3" fmla="*/ 4707 w 462597"/>
                  <a:gd name="connsiteY3" fmla="*/ 264353 h 476745"/>
                  <a:gd name="connsiteX4" fmla="*/ 407737 w 462597"/>
                  <a:gd name="connsiteY4" fmla="*/ 8668 h 476745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904 h 468646"/>
                  <a:gd name="connsiteX1" fmla="*/ 451072 w 462597"/>
                  <a:gd name="connsiteY1" fmla="*/ 238918 h 468646"/>
                  <a:gd name="connsiteX2" fmla="*/ 251725 w 462597"/>
                  <a:gd name="connsiteY2" fmla="*/ 468602 h 468646"/>
                  <a:gd name="connsiteX3" fmla="*/ 4707 w 462597"/>
                  <a:gd name="connsiteY3" fmla="*/ 256254 h 468646"/>
                  <a:gd name="connsiteX4" fmla="*/ 407737 w 462597"/>
                  <a:gd name="connsiteY4" fmla="*/ 569 h 468646"/>
                  <a:gd name="connsiteX0" fmla="*/ 35043 w 462597"/>
                  <a:gd name="connsiteY0" fmla="*/ 43335 h 468077"/>
                  <a:gd name="connsiteX1" fmla="*/ 451072 w 462597"/>
                  <a:gd name="connsiteY1" fmla="*/ 238349 h 468077"/>
                  <a:gd name="connsiteX2" fmla="*/ 251725 w 462597"/>
                  <a:gd name="connsiteY2" fmla="*/ 468033 h 468077"/>
                  <a:gd name="connsiteX3" fmla="*/ 4707 w 462597"/>
                  <a:gd name="connsiteY3" fmla="*/ 255685 h 468077"/>
                  <a:gd name="connsiteX4" fmla="*/ 407737 w 462597"/>
                  <a:gd name="connsiteY4" fmla="*/ 0 h 468077"/>
                  <a:gd name="connsiteX0" fmla="*/ 35870 w 463424"/>
                  <a:gd name="connsiteY0" fmla="*/ 0 h 424740"/>
                  <a:gd name="connsiteX1" fmla="*/ 451899 w 463424"/>
                  <a:gd name="connsiteY1" fmla="*/ 195014 h 424740"/>
                  <a:gd name="connsiteX2" fmla="*/ 252552 w 463424"/>
                  <a:gd name="connsiteY2" fmla="*/ 424698 h 424740"/>
                  <a:gd name="connsiteX3" fmla="*/ 5534 w 463424"/>
                  <a:gd name="connsiteY3" fmla="*/ 212350 h 424740"/>
                  <a:gd name="connsiteX4" fmla="*/ 425899 w 463424"/>
                  <a:gd name="connsiteY4" fmla="*/ 1 h 424740"/>
                  <a:gd name="connsiteX0" fmla="*/ 30887 w 458441"/>
                  <a:gd name="connsiteY0" fmla="*/ 0 h 424741"/>
                  <a:gd name="connsiteX1" fmla="*/ 446916 w 458441"/>
                  <a:gd name="connsiteY1" fmla="*/ 195014 h 424741"/>
                  <a:gd name="connsiteX2" fmla="*/ 247569 w 458441"/>
                  <a:gd name="connsiteY2" fmla="*/ 424698 h 424741"/>
                  <a:gd name="connsiteX3" fmla="*/ 551 w 458441"/>
                  <a:gd name="connsiteY3" fmla="*/ 212350 h 424741"/>
                  <a:gd name="connsiteX4" fmla="*/ 420916 w 458441"/>
                  <a:gd name="connsiteY4" fmla="*/ 1 h 424741"/>
                  <a:gd name="connsiteX0" fmla="*/ 0 w 420877"/>
                  <a:gd name="connsiteY0" fmla="*/ 0 h 424841"/>
                  <a:gd name="connsiteX1" fmla="*/ 416029 w 420877"/>
                  <a:gd name="connsiteY1" fmla="*/ 195014 h 424841"/>
                  <a:gd name="connsiteX2" fmla="*/ 216682 w 420877"/>
                  <a:gd name="connsiteY2" fmla="*/ 424698 h 424841"/>
                  <a:gd name="connsiteX3" fmla="*/ 56337 w 420877"/>
                  <a:gd name="connsiteY3" fmla="*/ 225351 h 424841"/>
                  <a:gd name="connsiteX4" fmla="*/ 390029 w 420877"/>
                  <a:gd name="connsiteY4" fmla="*/ 1 h 424841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0"/>
                  <a:gd name="connsiteX1" fmla="*/ 320689 w 390029"/>
                  <a:gd name="connsiteY1" fmla="*/ 216683 h 424710"/>
                  <a:gd name="connsiteX2" fmla="*/ 216682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4"/>
                  <a:gd name="connsiteX1" fmla="*/ 320689 w 390029"/>
                  <a:gd name="connsiteY1" fmla="*/ 216683 h 424714"/>
                  <a:gd name="connsiteX2" fmla="*/ 216682 w 390029"/>
                  <a:gd name="connsiteY2" fmla="*/ 424698 h 424714"/>
                  <a:gd name="connsiteX3" fmla="*/ 56337 w 390029"/>
                  <a:gd name="connsiteY3" fmla="*/ 225351 h 424714"/>
                  <a:gd name="connsiteX4" fmla="*/ 390029 w 390029"/>
                  <a:gd name="connsiteY4" fmla="*/ 1 h 424714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9"/>
                  <a:gd name="connsiteX1" fmla="*/ 320689 w 390029"/>
                  <a:gd name="connsiteY1" fmla="*/ 216683 h 424709"/>
                  <a:gd name="connsiteX2" fmla="*/ 186350 w 390029"/>
                  <a:gd name="connsiteY2" fmla="*/ 424698 h 424709"/>
                  <a:gd name="connsiteX3" fmla="*/ 56337 w 390029"/>
                  <a:gd name="connsiteY3" fmla="*/ 225351 h 424709"/>
                  <a:gd name="connsiteX4" fmla="*/ 390029 w 390029"/>
                  <a:gd name="connsiteY4" fmla="*/ 1 h 424709"/>
                  <a:gd name="connsiteX0" fmla="*/ 0 w 390029"/>
                  <a:gd name="connsiteY0" fmla="*/ 0 h 424707"/>
                  <a:gd name="connsiteX1" fmla="*/ 320689 w 390029"/>
                  <a:gd name="connsiteY1" fmla="*/ 216683 h 424707"/>
                  <a:gd name="connsiteX2" fmla="*/ 186350 w 390029"/>
                  <a:gd name="connsiteY2" fmla="*/ 424698 h 424707"/>
                  <a:gd name="connsiteX3" fmla="*/ 56337 w 390029"/>
                  <a:gd name="connsiteY3" fmla="*/ 225351 h 424707"/>
                  <a:gd name="connsiteX4" fmla="*/ 390029 w 390029"/>
                  <a:gd name="connsiteY4" fmla="*/ 1 h 424707"/>
                  <a:gd name="connsiteX0" fmla="*/ 0 w 390029"/>
                  <a:gd name="connsiteY0" fmla="*/ 0 h 424710"/>
                  <a:gd name="connsiteX1" fmla="*/ 325022 w 390029"/>
                  <a:gd name="connsiteY1" fmla="*/ 234018 h 424710"/>
                  <a:gd name="connsiteX2" fmla="*/ 186350 w 390029"/>
                  <a:gd name="connsiteY2" fmla="*/ 424698 h 424710"/>
                  <a:gd name="connsiteX3" fmla="*/ 56337 w 390029"/>
                  <a:gd name="connsiteY3" fmla="*/ 225351 h 424710"/>
                  <a:gd name="connsiteX4" fmla="*/ 390029 w 390029"/>
                  <a:gd name="connsiteY4" fmla="*/ 1 h 424710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716"/>
                  <a:gd name="connsiteX1" fmla="*/ 325022 w 390029"/>
                  <a:gd name="connsiteY1" fmla="*/ 234018 h 424716"/>
                  <a:gd name="connsiteX2" fmla="*/ 186350 w 390029"/>
                  <a:gd name="connsiteY2" fmla="*/ 424698 h 424716"/>
                  <a:gd name="connsiteX3" fmla="*/ 56337 w 390029"/>
                  <a:gd name="connsiteY3" fmla="*/ 225351 h 424716"/>
                  <a:gd name="connsiteX4" fmla="*/ 390029 w 390029"/>
                  <a:gd name="connsiteY4" fmla="*/ 1 h 424716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  <a:gd name="connsiteX0" fmla="*/ 0 w 390029"/>
                  <a:gd name="connsiteY0" fmla="*/ 0 h 424698"/>
                  <a:gd name="connsiteX1" fmla="*/ 325022 w 390029"/>
                  <a:gd name="connsiteY1" fmla="*/ 234018 h 424698"/>
                  <a:gd name="connsiteX2" fmla="*/ 186350 w 390029"/>
                  <a:gd name="connsiteY2" fmla="*/ 424698 h 424698"/>
                  <a:gd name="connsiteX3" fmla="*/ 65008 w 390029"/>
                  <a:gd name="connsiteY3" fmla="*/ 234018 h 424698"/>
                  <a:gd name="connsiteX4" fmla="*/ 390029 w 390029"/>
                  <a:gd name="connsiteY4" fmla="*/ 1 h 42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29" h="424698">
                    <a:moveTo>
                      <a:pt x="0" y="0"/>
                    </a:moveTo>
                    <a:cubicBezTo>
                      <a:pt x="280603" y="3251"/>
                      <a:pt x="324302" y="124232"/>
                      <a:pt x="325022" y="234018"/>
                    </a:cubicBezTo>
                    <a:cubicBezTo>
                      <a:pt x="325742" y="343804"/>
                      <a:pt x="255685" y="424698"/>
                      <a:pt x="186350" y="424698"/>
                    </a:cubicBezTo>
                    <a:cubicBezTo>
                      <a:pt x="117015" y="424698"/>
                      <a:pt x="65728" y="296134"/>
                      <a:pt x="65008" y="234018"/>
                    </a:cubicBezTo>
                    <a:cubicBezTo>
                      <a:pt x="64288" y="171902"/>
                      <a:pt x="48393" y="26725"/>
                      <a:pt x="390029" y="1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0" dirty="0"/>
              </a:p>
            </p:txBody>
          </p:sp>
        </p:grpSp>
        <p:sp>
          <p:nvSpPr>
            <p:cNvPr id="36" name="Freihandform: Form 20">
              <a:extLst>
                <a:ext uri="{FF2B5EF4-FFF2-40B4-BE49-F238E27FC236}">
                  <a16:creationId xmlns="" xmlns:a16="http://schemas.microsoft.com/office/drawing/2014/main" id="{F3432E90-F997-43A6-9214-FE009BF77C3B}"/>
                </a:ext>
              </a:extLst>
            </p:cNvPr>
            <p:cNvSpPr/>
            <p:nvPr/>
          </p:nvSpPr>
          <p:spPr>
            <a:xfrm>
              <a:off x="7301717" y="4723095"/>
              <a:ext cx="200048" cy="100604"/>
            </a:xfrm>
            <a:custGeom>
              <a:avLst/>
              <a:gdLst>
                <a:gd name="connsiteX0" fmla="*/ 0 w 1114425"/>
                <a:gd name="connsiteY0" fmla="*/ 4387 h 13912"/>
                <a:gd name="connsiteX1" fmla="*/ 523875 w 1114425"/>
                <a:gd name="connsiteY1" fmla="*/ 4387 h 13912"/>
                <a:gd name="connsiteX2" fmla="*/ 1114425 w 1114425"/>
                <a:gd name="connsiteY2" fmla="*/ 13912 h 13912"/>
                <a:gd name="connsiteX0" fmla="*/ 0 w 1114425"/>
                <a:gd name="connsiteY0" fmla="*/ 82977 h 121010"/>
                <a:gd name="connsiteX1" fmla="*/ 523875 w 1114425"/>
                <a:gd name="connsiteY1" fmla="*/ 82977 h 121010"/>
                <a:gd name="connsiteX2" fmla="*/ 1114425 w 1114425"/>
                <a:gd name="connsiteY2" fmla="*/ 92502 h 121010"/>
                <a:gd name="connsiteX0" fmla="*/ 0 w 1114425"/>
                <a:gd name="connsiteY0" fmla="*/ 137208 h 327641"/>
                <a:gd name="connsiteX1" fmla="*/ 523875 w 1114425"/>
                <a:gd name="connsiteY1" fmla="*/ 137208 h 327641"/>
                <a:gd name="connsiteX2" fmla="*/ 1114425 w 1114425"/>
                <a:gd name="connsiteY2" fmla="*/ 146733 h 327641"/>
                <a:gd name="connsiteX0" fmla="*/ 0 w 1114425"/>
                <a:gd name="connsiteY0" fmla="*/ 137208 h 368944"/>
                <a:gd name="connsiteX1" fmla="*/ 523875 w 1114425"/>
                <a:gd name="connsiteY1" fmla="*/ 137208 h 368944"/>
                <a:gd name="connsiteX2" fmla="*/ 1114425 w 1114425"/>
                <a:gd name="connsiteY2" fmla="*/ 146733 h 368944"/>
                <a:gd name="connsiteX0" fmla="*/ 0 w 809625"/>
                <a:gd name="connsiteY0" fmla="*/ 3280 h 184255"/>
                <a:gd name="connsiteX1" fmla="*/ 523875 w 809625"/>
                <a:gd name="connsiteY1" fmla="*/ 3280 h 184255"/>
                <a:gd name="connsiteX2" fmla="*/ 809625 w 809625"/>
                <a:gd name="connsiteY2" fmla="*/ 184255 h 184255"/>
                <a:gd name="connsiteX0" fmla="*/ 0 w 904710"/>
                <a:gd name="connsiteY0" fmla="*/ 8341 h 189316"/>
                <a:gd name="connsiteX1" fmla="*/ 523875 w 904710"/>
                <a:gd name="connsiteY1" fmla="*/ 8341 h 189316"/>
                <a:gd name="connsiteX2" fmla="*/ 809625 w 904710"/>
                <a:gd name="connsiteY2" fmla="*/ 189316 h 189316"/>
                <a:gd name="connsiteX0" fmla="*/ 0 w 1102955"/>
                <a:gd name="connsiteY0" fmla="*/ 137265 h 209585"/>
                <a:gd name="connsiteX1" fmla="*/ 523875 w 1102955"/>
                <a:gd name="connsiteY1" fmla="*/ 137265 h 209585"/>
                <a:gd name="connsiteX2" fmla="*/ 1028700 w 1102955"/>
                <a:gd name="connsiteY2" fmla="*/ 127740 h 209585"/>
                <a:gd name="connsiteX0" fmla="*/ 0 w 1028700"/>
                <a:gd name="connsiteY0" fmla="*/ 247316 h 319636"/>
                <a:gd name="connsiteX1" fmla="*/ 523875 w 1028700"/>
                <a:gd name="connsiteY1" fmla="*/ 247316 h 319636"/>
                <a:gd name="connsiteX2" fmla="*/ 1028700 w 1028700"/>
                <a:gd name="connsiteY2" fmla="*/ 237791 h 319636"/>
                <a:gd name="connsiteX0" fmla="*/ 0 w 1028700"/>
                <a:gd name="connsiteY0" fmla="*/ 276968 h 440692"/>
                <a:gd name="connsiteX1" fmla="*/ 523875 w 1028700"/>
                <a:gd name="connsiteY1" fmla="*/ 276968 h 440692"/>
                <a:gd name="connsiteX2" fmla="*/ 1028700 w 1028700"/>
                <a:gd name="connsiteY2" fmla="*/ 267443 h 440692"/>
                <a:gd name="connsiteX0" fmla="*/ 0 w 1028700"/>
                <a:gd name="connsiteY0" fmla="*/ 276968 h 453508"/>
                <a:gd name="connsiteX1" fmla="*/ 523875 w 1028700"/>
                <a:gd name="connsiteY1" fmla="*/ 276968 h 453508"/>
                <a:gd name="connsiteX2" fmla="*/ 1028700 w 1028700"/>
                <a:gd name="connsiteY2" fmla="*/ 267443 h 453508"/>
                <a:gd name="connsiteX0" fmla="*/ 0 w 1028700"/>
                <a:gd name="connsiteY0" fmla="*/ 335105 h 536759"/>
                <a:gd name="connsiteX1" fmla="*/ 523875 w 1028700"/>
                <a:gd name="connsiteY1" fmla="*/ 335105 h 536759"/>
                <a:gd name="connsiteX2" fmla="*/ 1028700 w 1028700"/>
                <a:gd name="connsiteY2" fmla="*/ 325580 h 536759"/>
                <a:gd name="connsiteX0" fmla="*/ 0 w 1028700"/>
                <a:gd name="connsiteY0" fmla="*/ 335105 h 624567"/>
                <a:gd name="connsiteX1" fmla="*/ 523875 w 1028700"/>
                <a:gd name="connsiteY1" fmla="*/ 335105 h 624567"/>
                <a:gd name="connsiteX2" fmla="*/ 1028700 w 1028700"/>
                <a:gd name="connsiteY2" fmla="*/ 325580 h 62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0" h="624567">
                  <a:moveTo>
                    <a:pt x="0" y="335105"/>
                  </a:moveTo>
                  <a:cubicBezTo>
                    <a:pt x="146050" y="773255"/>
                    <a:pt x="367600" y="665085"/>
                    <a:pt x="523875" y="335105"/>
                  </a:cubicBezTo>
                  <a:cubicBezTo>
                    <a:pt x="678271" y="9092"/>
                    <a:pt x="762000" y="-214170"/>
                    <a:pt x="1028700" y="3255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="" xmlns:a16="http://schemas.microsoft.com/office/drawing/2014/main" id="{AE87ED4B-D4E6-41AC-BF33-4746B16AA45D}"/>
                </a:ext>
              </a:extLst>
            </p:cNvPr>
            <p:cNvGrpSpPr/>
            <p:nvPr/>
          </p:nvGrpSpPr>
          <p:grpSpPr>
            <a:xfrm>
              <a:off x="1121607" y="5397212"/>
              <a:ext cx="101287" cy="210459"/>
              <a:chOff x="358775" y="2174952"/>
              <a:chExt cx="180831" cy="230955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="" xmlns:a16="http://schemas.microsoft.com/office/drawing/2014/main" id="{7E30B3E3-8268-4826-B2A6-1B57270CD675}"/>
                  </a:ext>
                </a:extLst>
              </p:cNvPr>
              <p:cNvCxnSpPr/>
              <p:nvPr/>
            </p:nvCxnSpPr>
            <p:spPr>
              <a:xfrm>
                <a:off x="358775" y="2253507"/>
                <a:ext cx="180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="" xmlns:a16="http://schemas.microsoft.com/office/drawing/2014/main" id="{C6B39EC8-8841-4333-8D19-58AED831E81A}"/>
                  </a:ext>
                </a:extLst>
              </p:cNvPr>
              <p:cNvCxnSpPr/>
              <p:nvPr/>
            </p:nvCxnSpPr>
            <p:spPr>
              <a:xfrm>
                <a:off x="358775" y="2405907"/>
                <a:ext cx="1808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="" xmlns:a16="http://schemas.microsoft.com/office/drawing/2014/main" id="{5FD0EB07-4447-470E-897A-BDDAF3649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190" y="2174952"/>
                <a:ext cx="6350" cy="1643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Kreis: nicht ausgefüllt 77">
              <a:extLst>
                <a:ext uri="{FF2B5EF4-FFF2-40B4-BE49-F238E27FC236}">
                  <a16:creationId xmlns="" xmlns:a16="http://schemas.microsoft.com/office/drawing/2014/main" id="{5555181F-52A1-4847-BF6D-BC8DFE9E23A1}"/>
                </a:ext>
              </a:extLst>
            </p:cNvPr>
            <p:cNvSpPr/>
            <p:nvPr/>
          </p:nvSpPr>
          <p:spPr>
            <a:xfrm>
              <a:off x="2645814" y="4174936"/>
              <a:ext cx="1246734" cy="1232634"/>
            </a:xfrm>
            <a:prstGeom prst="donut">
              <a:avLst>
                <a:gd name="adj" fmla="val 1091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>
                <a:rot lat="480000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Kreis: nicht ausgefüllt 95">
              <a:extLst>
                <a:ext uri="{FF2B5EF4-FFF2-40B4-BE49-F238E27FC236}">
                  <a16:creationId xmlns="" xmlns:a16="http://schemas.microsoft.com/office/drawing/2014/main" id="{1F715E61-4410-4DEA-9954-18D05B7658C0}"/>
                </a:ext>
              </a:extLst>
            </p:cNvPr>
            <p:cNvSpPr/>
            <p:nvPr/>
          </p:nvSpPr>
          <p:spPr>
            <a:xfrm>
              <a:off x="4647718" y="4185394"/>
              <a:ext cx="1246734" cy="1232634"/>
            </a:xfrm>
            <a:prstGeom prst="donut">
              <a:avLst>
                <a:gd name="adj" fmla="val 10917"/>
              </a:avLst>
            </a:prstGeom>
            <a:solidFill>
              <a:srgbClr val="B63CEC"/>
            </a:solidFill>
            <a:ln>
              <a:noFill/>
            </a:ln>
            <a:scene3d>
              <a:camera prst="orthographicFront">
                <a:rot lat="4800000" lon="20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Kreis: nicht ausgefüllt 105">
              <a:extLst>
                <a:ext uri="{FF2B5EF4-FFF2-40B4-BE49-F238E27FC236}">
                  <a16:creationId xmlns="" xmlns:a16="http://schemas.microsoft.com/office/drawing/2014/main" id="{D5210F13-C9B5-450F-85BE-53F49E5B7905}"/>
                </a:ext>
              </a:extLst>
            </p:cNvPr>
            <p:cNvSpPr/>
            <p:nvPr/>
          </p:nvSpPr>
          <p:spPr>
            <a:xfrm>
              <a:off x="2272284" y="3715364"/>
              <a:ext cx="2037114" cy="2019780"/>
            </a:xfrm>
            <a:prstGeom prst="donut">
              <a:avLst>
                <a:gd name="adj" fmla="val 1091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>
                <a:rot lat="4800000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Kreis: nicht ausgefüllt 106">
              <a:extLst>
                <a:ext uri="{FF2B5EF4-FFF2-40B4-BE49-F238E27FC236}">
                  <a16:creationId xmlns="" xmlns:a16="http://schemas.microsoft.com/office/drawing/2014/main" id="{D90F14DF-1BB8-4EA8-9929-403B7EAB03AC}"/>
                </a:ext>
              </a:extLst>
            </p:cNvPr>
            <p:cNvSpPr/>
            <p:nvPr/>
          </p:nvSpPr>
          <p:spPr>
            <a:xfrm>
              <a:off x="4242868" y="3715364"/>
              <a:ext cx="2037114" cy="2019780"/>
            </a:xfrm>
            <a:prstGeom prst="donut">
              <a:avLst>
                <a:gd name="adj" fmla="val 1091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orthographicFront">
                <a:rot lat="4800000" lon="20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="" xmlns:a16="http://schemas.microsoft.com/office/drawing/2014/main" id="{5642D361-BC58-45FF-AE06-087DFF6D3B52}"/>
                </a:ext>
              </a:extLst>
            </p:cNvPr>
            <p:cNvGrpSpPr/>
            <p:nvPr/>
          </p:nvGrpSpPr>
          <p:grpSpPr>
            <a:xfrm flipH="1">
              <a:off x="5937579" y="4373192"/>
              <a:ext cx="1611715" cy="907194"/>
              <a:chOff x="528052" y="4631712"/>
              <a:chExt cx="1768679" cy="995545"/>
            </a:xfrm>
          </p:grpSpPr>
          <p:sp>
            <p:nvSpPr>
              <p:cNvPr id="61" name="Oval 18">
                <a:extLst>
                  <a:ext uri="{FF2B5EF4-FFF2-40B4-BE49-F238E27FC236}">
                    <a16:creationId xmlns="" xmlns:a16="http://schemas.microsoft.com/office/drawing/2014/main" id="{A2428755-458C-4EA8-A9BD-2F5B825E2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52" y="4908967"/>
                <a:ext cx="323850" cy="3238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050" noProof="0" dirty="0"/>
              </a:p>
            </p:txBody>
          </p:sp>
          <p:cxnSp>
            <p:nvCxnSpPr>
              <p:cNvPr id="62" name="Gewinkelte Verbindung 61">
                <a:extLst>
                  <a:ext uri="{FF2B5EF4-FFF2-40B4-BE49-F238E27FC236}">
                    <a16:creationId xmlns="" xmlns:a16="http://schemas.microsoft.com/office/drawing/2014/main" id="{C9431692-5786-45FC-9704-8397CAC209D6}"/>
                  </a:ext>
                </a:extLst>
              </p:cNvPr>
              <p:cNvCxnSpPr>
                <a:cxnSpLocks/>
                <a:endCxn id="61" idx="4"/>
              </p:cNvCxnSpPr>
              <p:nvPr/>
            </p:nvCxnSpPr>
            <p:spPr>
              <a:xfrm rot="10800000">
                <a:off x="689978" y="5232817"/>
                <a:ext cx="1606753" cy="394440"/>
              </a:xfrm>
              <a:prstGeom prst="bentConnector2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winkelte Verbindung 62">
                <a:extLst>
                  <a:ext uri="{FF2B5EF4-FFF2-40B4-BE49-F238E27FC236}">
                    <a16:creationId xmlns="" xmlns:a16="http://schemas.microsoft.com/office/drawing/2014/main" id="{0571209E-BE72-4957-9B04-EE3AC841B70E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rot="5400000" flipH="1" flipV="1">
                <a:off x="1202231" y="4119457"/>
                <a:ext cx="277256" cy="1301765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Gerader Verbinder 42">
              <a:extLst>
                <a:ext uri="{FF2B5EF4-FFF2-40B4-BE49-F238E27FC236}">
                  <a16:creationId xmlns="" xmlns:a16="http://schemas.microsoft.com/office/drawing/2014/main" id="{AFA9B2D5-C1E6-464A-8FCF-DEE487A24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191" y="1857756"/>
              <a:ext cx="540" cy="1651079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="" xmlns:a16="http://schemas.microsoft.com/office/drawing/2014/main" id="{31EB2650-F53B-4600-A6FF-3CCA72E0D16B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8" y="3508835"/>
              <a:ext cx="556973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="" xmlns:a16="http://schemas.microsoft.com/office/drawing/2014/main" id="{FFC8E588-D1A1-4985-A096-F315BD42A8D7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8" y="4213281"/>
              <a:ext cx="556973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="" xmlns:a16="http://schemas.microsoft.com/office/drawing/2014/main" id="{28ED9639-80EF-47B6-A54E-6A5414DD314C}"/>
                </a:ext>
              </a:extLst>
            </p:cNvPr>
            <p:cNvCxnSpPr>
              <a:cxnSpLocks/>
            </p:cNvCxnSpPr>
            <p:nvPr/>
          </p:nvCxnSpPr>
          <p:spPr>
            <a:xfrm>
              <a:off x="1784191" y="4210424"/>
              <a:ext cx="0" cy="1697278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ieren 46">
              <a:extLst>
                <a:ext uri="{FF2B5EF4-FFF2-40B4-BE49-F238E27FC236}">
                  <a16:creationId xmlns="" xmlns:a16="http://schemas.microsoft.com/office/drawing/2014/main" id="{2A290C89-FF75-4FD4-B97C-1513F6901DC1}"/>
                </a:ext>
              </a:extLst>
            </p:cNvPr>
            <p:cNvGrpSpPr/>
            <p:nvPr/>
          </p:nvGrpSpPr>
          <p:grpSpPr>
            <a:xfrm flipH="1">
              <a:off x="6825567" y="1857749"/>
              <a:ext cx="556973" cy="3957455"/>
              <a:chOff x="739978" y="1791848"/>
              <a:chExt cx="611216" cy="4495067"/>
            </a:xfrm>
          </p:grpSpPr>
          <p:cxnSp>
            <p:nvCxnSpPr>
              <p:cNvPr id="57" name="Gerader Verbinder 56">
                <a:extLst>
                  <a:ext uri="{FF2B5EF4-FFF2-40B4-BE49-F238E27FC236}">
                    <a16:creationId xmlns="" xmlns:a16="http://schemas.microsoft.com/office/drawing/2014/main" id="{BD81D1EF-B226-4157-B983-9DD2029FE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1194" y="1791848"/>
                <a:ext cx="0" cy="1862575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="" xmlns:a16="http://schemas.microsoft.com/office/drawing/2014/main" id="{8BC1A4B1-6920-4D6B-9B9D-0F0751B51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78" y="3654423"/>
                <a:ext cx="611216" cy="0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="" xmlns:a16="http://schemas.microsoft.com/office/drawing/2014/main" id="{93183743-78E3-4CAF-930E-AEF31B6AF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78" y="4427475"/>
                <a:ext cx="611216" cy="0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="" xmlns:a16="http://schemas.microsoft.com/office/drawing/2014/main" id="{4F4D627D-2D15-4573-9001-24AB2DB89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1194" y="4424340"/>
                <a:ext cx="0" cy="1862575"/>
              </a:xfrm>
              <a:prstGeom prst="line">
                <a:avLst/>
              </a:prstGeom>
              <a:ln w="19050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Ellipse 47">
              <a:extLst>
                <a:ext uri="{FF2B5EF4-FFF2-40B4-BE49-F238E27FC236}">
                  <a16:creationId xmlns="" xmlns:a16="http://schemas.microsoft.com/office/drawing/2014/main" id="{A6420368-1A76-4B48-9AD1-6FA808A3D7A4}"/>
                </a:ext>
              </a:extLst>
            </p:cNvPr>
            <p:cNvSpPr/>
            <p:nvPr/>
          </p:nvSpPr>
          <p:spPr>
            <a:xfrm>
              <a:off x="6808363" y="3544922"/>
              <a:ext cx="673849" cy="659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>
                <a:rot lat="0" lon="5700000" rev="9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49" name="Rechteck 48">
              <a:extLst>
                <a:ext uri="{FF2B5EF4-FFF2-40B4-BE49-F238E27FC236}">
                  <a16:creationId xmlns="" xmlns:a16="http://schemas.microsoft.com/office/drawing/2014/main" id="{EE623D29-C199-4700-A8B4-664AFB00E867}"/>
                </a:ext>
              </a:extLst>
            </p:cNvPr>
            <p:cNvSpPr/>
            <p:nvPr/>
          </p:nvSpPr>
          <p:spPr>
            <a:xfrm>
              <a:off x="1468790" y="3331197"/>
              <a:ext cx="293836" cy="956786"/>
            </a:xfrm>
            <a:prstGeom prst="rect">
              <a:avLst/>
            </a:prstGeom>
            <a:solidFill>
              <a:srgbClr val="F5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noProof="0" dirty="0"/>
                <a:t>MFC</a:t>
              </a:r>
            </a:p>
          </p:txBody>
        </p:sp>
        <p:sp>
          <p:nvSpPr>
            <p:cNvPr id="50" name="Textfeld 146">
              <a:extLst>
                <a:ext uri="{FF2B5EF4-FFF2-40B4-BE49-F238E27FC236}">
                  <a16:creationId xmlns="" xmlns:a16="http://schemas.microsoft.com/office/drawing/2014/main" id="{06B4C044-9FC2-4A4C-A179-20E1F98DEAAC}"/>
                </a:ext>
              </a:extLst>
            </p:cNvPr>
            <p:cNvSpPr txBox="1"/>
            <p:nvPr/>
          </p:nvSpPr>
          <p:spPr>
            <a:xfrm>
              <a:off x="6061083" y="3473430"/>
              <a:ext cx="1193101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Butterfly valve</a:t>
              </a:r>
            </a:p>
          </p:txBody>
        </p:sp>
        <p:sp>
          <p:nvSpPr>
            <p:cNvPr id="51" name="Ellipse 50"/>
            <p:cNvSpPr/>
            <p:nvPr/>
          </p:nvSpPr>
          <p:spPr>
            <a:xfrm rot="10800000">
              <a:off x="3628528" y="2415645"/>
              <a:ext cx="1291254" cy="5286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elaxed">
                <a:rot lat="16800000" lon="0" rev="0"/>
              </a:camera>
              <a:lightRig rig="threePt" dir="t">
                <a:rot lat="0" lon="0" rev="0"/>
              </a:lightRig>
            </a:scene3d>
            <a:sp3d extrusionH="5334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52" name="Textfeld 22"/>
            <p:cNvSpPr txBox="1"/>
            <p:nvPr/>
          </p:nvSpPr>
          <p:spPr>
            <a:xfrm>
              <a:off x="4590538" y="2545007"/>
              <a:ext cx="1068095" cy="33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Substrate</a:t>
              </a:r>
            </a:p>
          </p:txBody>
        </p:sp>
        <p:sp>
          <p:nvSpPr>
            <p:cNvPr id="53" name="Rechteck 52"/>
            <p:cNvSpPr/>
            <p:nvPr/>
          </p:nvSpPr>
          <p:spPr>
            <a:xfrm>
              <a:off x="4057611" y="2704693"/>
              <a:ext cx="474291" cy="445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127000"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54" name="Pfeil nach rechts 53">
              <a:extLst>
                <a:ext uri="{FF2B5EF4-FFF2-40B4-BE49-F238E27FC236}">
                  <a16:creationId xmlns="" xmlns:a16="http://schemas.microsoft.com/office/drawing/2014/main" id="{28A005D9-CC38-406F-A345-47225667E8D3}"/>
                </a:ext>
              </a:extLst>
            </p:cNvPr>
            <p:cNvSpPr/>
            <p:nvPr/>
          </p:nvSpPr>
          <p:spPr>
            <a:xfrm>
              <a:off x="7501764" y="3676712"/>
              <a:ext cx="1043866" cy="408143"/>
            </a:xfrm>
            <a:prstGeom prst="rightArrow">
              <a:avLst/>
            </a:prstGeom>
            <a:solidFill>
              <a:srgbClr val="FCC834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  <p:sp>
          <p:nvSpPr>
            <p:cNvPr id="55" name="Textfeld 150">
              <a:extLst>
                <a:ext uri="{FF2B5EF4-FFF2-40B4-BE49-F238E27FC236}">
                  <a16:creationId xmlns="" xmlns:a16="http://schemas.microsoft.com/office/drawing/2014/main" id="{2CE11716-9017-4F4A-9E76-2458479D2880}"/>
                </a:ext>
              </a:extLst>
            </p:cNvPr>
            <p:cNvSpPr txBox="1"/>
            <p:nvPr/>
          </p:nvSpPr>
          <p:spPr>
            <a:xfrm>
              <a:off x="7433936" y="3696166"/>
              <a:ext cx="1158009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noProof="0" dirty="0"/>
                <a:t>Exhaust</a:t>
              </a:r>
            </a:p>
          </p:txBody>
        </p:sp>
        <p:sp>
          <p:nvSpPr>
            <p:cNvPr id="56" name="Ellipse 55"/>
            <p:cNvSpPr/>
            <p:nvPr/>
          </p:nvSpPr>
          <p:spPr>
            <a:xfrm>
              <a:off x="1784732" y="-645275"/>
              <a:ext cx="5052224" cy="50520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16499984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0" dirty="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257978" y="1056970"/>
            <a:ext cx="967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Nb</a:t>
            </a:r>
            <a:r>
              <a:rPr lang="en-US" sz="2400" baseline="-25000" noProof="0" dirty="0"/>
              <a:t>3</a:t>
            </a:r>
            <a:r>
              <a:rPr lang="en-US" sz="2400" noProof="0" dirty="0"/>
              <a:t>Sn co-sputtering </a:t>
            </a:r>
            <a:r>
              <a:rPr lang="en-US" sz="2400" i="1" noProof="0" dirty="0"/>
              <a:t>at low </a:t>
            </a:r>
            <a:r>
              <a:rPr lang="en-US" sz="2400" i="1" dirty="0"/>
              <a:t>substrate temperature </a:t>
            </a:r>
            <a:r>
              <a:rPr lang="en-US" sz="2400" dirty="0"/>
              <a:t>(starting at 500 °C) </a:t>
            </a:r>
            <a:endParaRPr lang="en-US" sz="2400" noProof="0" dirty="0"/>
          </a:p>
        </p:txBody>
      </p:sp>
      <p:sp>
        <p:nvSpPr>
          <p:cNvPr id="72" name="Textfeld 71"/>
          <p:cNvSpPr txBox="1"/>
          <p:nvPr/>
        </p:nvSpPr>
        <p:spPr>
          <a:xfrm>
            <a:off x="2438948" y="3686939"/>
            <a:ext cx="6641814" cy="2481005"/>
          </a:xfrm>
          <a:prstGeom prst="roundRect">
            <a:avLst>
              <a:gd name="adj" fmla="val 782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Direct synthesis of Nb</a:t>
            </a:r>
            <a:r>
              <a:rPr lang="en-US" baseline="-25000" noProof="0" dirty="0"/>
              <a:t>3</a:t>
            </a:r>
            <a:r>
              <a:rPr lang="en-US" noProof="0" dirty="0"/>
              <a:t>Sn without annealing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Control of stoichiometry by sputtering rate and energy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Independence from substrate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Fast film growth by high sputtering rates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High kinetic energies form phase pure film at low deposition temperature (500 </a:t>
            </a:r>
            <a:r>
              <a:rPr lang="en-US" dirty="0"/>
              <a:t>°</a:t>
            </a:r>
            <a:r>
              <a:rPr lang="en-US" noProof="0" dirty="0"/>
              <a:t>C), compatible with Cu substrate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noProof="0" dirty="0"/>
              <a:t>No tin segregation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BE70FA-698C-E4F5-16C7-8556954BA36D}"/>
              </a:ext>
            </a:extLst>
          </p:cNvPr>
          <p:cNvSpPr txBox="1"/>
          <p:nvPr/>
        </p:nvSpPr>
        <p:spPr>
          <a:xfrm>
            <a:off x="7194172" y="6231265"/>
            <a:ext cx="4757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1100" dirty="0">
                <a:effectLst/>
              </a:rPr>
              <a:t>Schäfer </a:t>
            </a:r>
            <a:r>
              <a:rPr lang="en-GB" sz="1100" i="1" dirty="0">
                <a:effectLst/>
              </a:rPr>
              <a:t>et al.,</a:t>
            </a:r>
            <a:r>
              <a:rPr lang="en-GB" sz="1100" dirty="0">
                <a:effectLst/>
              </a:rPr>
              <a:t> J. Appl. Phys. </a:t>
            </a:r>
            <a:r>
              <a:rPr lang="en-GB" sz="1100" b="1" dirty="0">
                <a:effectLst/>
              </a:rPr>
              <a:t>128</a:t>
            </a:r>
            <a:r>
              <a:rPr lang="en-GB" sz="1100" dirty="0">
                <a:effectLst/>
              </a:rPr>
              <a:t> 133902</a:t>
            </a:r>
            <a:r>
              <a:rPr lang="en-GB" sz="1100" dirty="0"/>
              <a:t> (2020)</a:t>
            </a:r>
            <a:r>
              <a:rPr lang="en-GB" sz="1100" dirty="0">
                <a:effectLst/>
              </a:rPr>
              <a:t> DOI: </a:t>
            </a:r>
            <a:r>
              <a:rPr lang="en-GB" sz="1100" dirty="0">
                <a:effectLst/>
                <a:hlinkClick r:id="rId2"/>
              </a:rPr>
              <a:t>10.1063/5.0015376</a:t>
            </a:r>
            <a:endParaRPr lang="en-GB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8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/>
              <a:t>Equipment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23" y="2157256"/>
            <a:ext cx="2843808" cy="379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8">
            <a:extLst>
              <a:ext uri="{FF2B5EF4-FFF2-40B4-BE49-F238E27FC236}">
                <a16:creationId xmlns="" xmlns:a16="http://schemas.microsoft.com/office/drawing/2014/main" id="{BE8910D1-6C89-4CE9-A32A-D484171A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7" y="3069000"/>
            <a:ext cx="5169559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75260" y="61072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Nb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144646" y="59531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Sn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616521" y="4942752"/>
            <a:ext cx="0" cy="116451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378043" y="4784482"/>
            <a:ext cx="0" cy="116451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8495" y="2348600"/>
            <a:ext cx="28803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271267" y="1442303"/>
            <a:ext cx="516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Sputter chamber with up to three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Exchangeable sample holder for </a:t>
            </a:r>
            <a:r>
              <a:rPr lang="en-US" i="1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 small </a:t>
            </a:r>
            <a:r>
              <a:rPr lang="en-US" dirty="0"/>
              <a:t>flat samples, </a:t>
            </a:r>
            <a:r>
              <a:rPr lang="en-US" i="1" dirty="0" smtClean="0"/>
              <a:t>ii)</a:t>
            </a:r>
            <a:r>
              <a:rPr lang="en-US" dirty="0" smtClean="0"/>
              <a:t> smaller objects up to QPR cups and </a:t>
            </a:r>
            <a:r>
              <a:rPr lang="en-US" dirty="0"/>
              <a:t>possible upgrade to </a:t>
            </a:r>
            <a:r>
              <a:rPr lang="en-US" i="1" dirty="0" smtClean="0"/>
              <a:t>iii)</a:t>
            </a:r>
            <a:r>
              <a:rPr lang="en-US" dirty="0" smtClean="0"/>
              <a:t> inner </a:t>
            </a:r>
            <a:r>
              <a:rPr lang="en-US" dirty="0"/>
              <a:t>coating of complete </a:t>
            </a:r>
            <a:r>
              <a:rPr lang="en-US" dirty="0" smtClean="0"/>
              <a:t>1.3 GHz single cell cavities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8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 smtClean="0"/>
              <a:t>Results I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3" y="1166699"/>
            <a:ext cx="6373725" cy="2866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1CD36B-011A-D64A-BD3F-4DBFDF6273E9}"/>
              </a:ext>
            </a:extLst>
          </p:cNvPr>
          <p:cNvSpPr txBox="1"/>
          <p:nvPr/>
        </p:nvSpPr>
        <p:spPr>
          <a:xfrm>
            <a:off x="7194172" y="6231265"/>
            <a:ext cx="4757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1100" dirty="0">
                <a:effectLst/>
              </a:rPr>
              <a:t>Schäfer </a:t>
            </a:r>
            <a:r>
              <a:rPr lang="en-GB" sz="1100" i="1" dirty="0">
                <a:effectLst/>
              </a:rPr>
              <a:t>et al.,</a:t>
            </a:r>
            <a:r>
              <a:rPr lang="en-GB" sz="1100" dirty="0">
                <a:effectLst/>
              </a:rPr>
              <a:t> J. Appl. Phys. </a:t>
            </a:r>
            <a:r>
              <a:rPr lang="en-GB" sz="1100" b="1" dirty="0">
                <a:effectLst/>
              </a:rPr>
              <a:t>128</a:t>
            </a:r>
            <a:r>
              <a:rPr lang="en-GB" sz="1100" dirty="0">
                <a:effectLst/>
              </a:rPr>
              <a:t> 133902</a:t>
            </a:r>
            <a:r>
              <a:rPr lang="en-GB" sz="1100" dirty="0"/>
              <a:t> (2020)</a:t>
            </a:r>
            <a:r>
              <a:rPr lang="en-GB" sz="1100" dirty="0">
                <a:effectLst/>
              </a:rPr>
              <a:t> DOI: </a:t>
            </a:r>
            <a:r>
              <a:rPr lang="en-GB" sz="1100" dirty="0">
                <a:effectLst/>
                <a:hlinkClick r:id="rId3"/>
              </a:rPr>
              <a:t>10.1063/5.0015376</a:t>
            </a:r>
            <a:endParaRPr lang="en-GB" sz="11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ECA397-2A2F-C264-62E1-6D20FB64B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43" y="2160157"/>
            <a:ext cx="5240970" cy="3925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8D2FCB-3C9E-A567-8ABD-BCE4F52587D9}"/>
              </a:ext>
            </a:extLst>
          </p:cNvPr>
          <p:cNvSpPr txBox="1"/>
          <p:nvPr/>
        </p:nvSpPr>
        <p:spPr>
          <a:xfrm>
            <a:off x="360000" y="5229000"/>
            <a:ext cx="573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Grazing incidence </a:t>
            </a:r>
            <a:r>
              <a:rPr lang="en-US" sz="1400" noProof="0" dirty="0" smtClean="0"/>
              <a:t>(</a:t>
            </a:r>
            <a:r>
              <a:rPr lang="el-GR" sz="1400" noProof="0" dirty="0" smtClean="0"/>
              <a:t>ω</a:t>
            </a:r>
            <a:r>
              <a:rPr lang="en-US" sz="1400" noProof="0" dirty="0" smtClean="0"/>
              <a:t> </a:t>
            </a:r>
            <a:r>
              <a:rPr lang="en-US" sz="1400" noProof="0" dirty="0"/>
              <a:t>= </a:t>
            </a:r>
            <a:r>
              <a:rPr lang="en-US" sz="1400" noProof="0" dirty="0" smtClean="0"/>
              <a:t>5</a:t>
            </a:r>
            <a:r>
              <a:rPr lang="en-US" sz="1400" noProof="0" dirty="0" smtClean="0">
                <a:latin typeface="MS Reference Sans Serif" panose="020B0604030504040204" pitchFamily="34" charset="0"/>
              </a:rPr>
              <a:t>°</a:t>
            </a:r>
            <a:r>
              <a:rPr lang="en-US" sz="1400" noProof="0" dirty="0" smtClean="0"/>
              <a:t>) </a:t>
            </a:r>
            <a:r>
              <a:rPr lang="en-US" sz="1400" noProof="0" dirty="0"/>
              <a:t>XRD patterns of Nb</a:t>
            </a:r>
            <a:r>
              <a:rPr lang="en-US" sz="1400" baseline="-25000" noProof="0" dirty="0"/>
              <a:t>3</a:t>
            </a:r>
            <a:r>
              <a:rPr lang="en-US" sz="1400" noProof="0" dirty="0"/>
              <a:t>Sn films grown on fused silica substrate. The sputtering power ratio (of Nb/Sn) was set to 5.25. Substrate temperature during growth was 320 </a:t>
            </a:r>
            <a:r>
              <a:rPr lang="en-US" sz="1400" dirty="0"/>
              <a:t>°</a:t>
            </a:r>
            <a:r>
              <a:rPr lang="en-US" sz="1400" noProof="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3569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 smtClean="0"/>
              <a:t>Results II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1269000"/>
            <a:ext cx="4839248" cy="360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30664" y="6217786"/>
            <a:ext cx="4722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noProof="0" dirty="0"/>
              <a:t>Schäfer </a:t>
            </a:r>
            <a:r>
              <a:rPr lang="en-US" sz="1100" i="1" noProof="0" dirty="0"/>
              <a:t>et al.,</a:t>
            </a:r>
            <a:r>
              <a:rPr lang="en-US" sz="1100" noProof="0" dirty="0"/>
              <a:t> J. Appl. Phys. </a:t>
            </a:r>
            <a:r>
              <a:rPr lang="en-US" sz="1100" b="1" noProof="0" dirty="0"/>
              <a:t>134</a:t>
            </a:r>
            <a:r>
              <a:rPr lang="en-US" sz="1100" noProof="0" dirty="0"/>
              <a:t> 043903 (2023)</a:t>
            </a:r>
            <a:r>
              <a:rPr lang="en-US" sz="1100" dirty="0"/>
              <a:t> DOI: </a:t>
            </a:r>
            <a:r>
              <a:rPr lang="en-US" sz="1100" dirty="0">
                <a:hlinkClick r:id="rId3"/>
              </a:rPr>
              <a:t>10.1063/5.0145181</a:t>
            </a:r>
            <a:endParaRPr lang="en-US" sz="11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6C0C62-0467-50EE-AD48-BBED61AAABAC}"/>
              </a:ext>
            </a:extLst>
          </p:cNvPr>
          <p:cNvSpPr txBox="1"/>
          <p:nvPr/>
        </p:nvSpPr>
        <p:spPr>
          <a:xfrm>
            <a:off x="360000" y="4901831"/>
            <a:ext cx="57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noProof="0" dirty="0"/>
              <a:t>Comparison of two Nb</a:t>
            </a:r>
            <a:r>
              <a:rPr lang="en-US" sz="1400" baseline="-25000" noProof="0" dirty="0"/>
              <a:t>3</a:t>
            </a:r>
            <a:r>
              <a:rPr lang="en-US" sz="1400" noProof="0" dirty="0"/>
              <a:t>Sn films grown at 320 °C, measured at 4 K. The sample grown at high sputtering energies (30 W Sn/158 W Nb) shows almost no variation in critical current </a:t>
            </a:r>
            <a:r>
              <a:rPr lang="en-US" sz="1400" i="1" noProof="0" dirty="0"/>
              <a:t>vs</a:t>
            </a:r>
            <a:r>
              <a:rPr lang="en-US" sz="1400" noProof="0" dirty="0"/>
              <a:t> H, while the sample grown at low sputtering energies show a variation in critical current, typical for weak-link superconducting behavior.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899" y="1989000"/>
            <a:ext cx="5227101" cy="3925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093AE6-72C5-1AF0-4F14-DCD56AF57ABF}"/>
              </a:ext>
            </a:extLst>
          </p:cNvPr>
          <p:cNvSpPr txBox="1"/>
          <p:nvPr/>
        </p:nvSpPr>
        <p:spPr>
          <a:xfrm>
            <a:off x="6468000" y="5933376"/>
            <a:ext cx="57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Normalized resistance of Nb</a:t>
            </a:r>
            <a:r>
              <a:rPr lang="en-US" sz="1400" baseline="-25000" noProof="0" dirty="0"/>
              <a:t>3</a:t>
            </a:r>
            <a:r>
              <a:rPr lang="en-US" sz="1400" noProof="0" dirty="0"/>
              <a:t>Sn films grown with different source power. Substrate temperature was 320 </a:t>
            </a:r>
            <a:r>
              <a:rPr lang="en-US" sz="1400" dirty="0"/>
              <a:t>°</a:t>
            </a:r>
            <a:r>
              <a:rPr lang="en-US" sz="1400" noProof="0" dirty="0" smtClean="0"/>
              <a:t>C</a:t>
            </a:r>
            <a:r>
              <a:rPr lang="hu-HU" sz="1400" noProof="0" dirty="0" smtClean="0"/>
              <a:t>.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6606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49000"/>
            <a:ext cx="8976000" cy="547682"/>
          </a:xfrm>
        </p:spPr>
        <p:txBody>
          <a:bodyPr/>
          <a:lstStyle/>
          <a:p>
            <a:r>
              <a:rPr lang="en-US" noProof="0" dirty="0"/>
              <a:t>N</a:t>
            </a:r>
            <a:r>
              <a:rPr lang="en-US" cap="none" noProof="0" dirty="0"/>
              <a:t>b</a:t>
            </a:r>
            <a:r>
              <a:rPr lang="en-US" baseline="-25000" noProof="0" dirty="0"/>
              <a:t>3</a:t>
            </a:r>
            <a:r>
              <a:rPr lang="en-US" noProof="0" dirty="0"/>
              <a:t>S</a:t>
            </a:r>
            <a:r>
              <a:rPr lang="en-US" cap="none" noProof="0" dirty="0"/>
              <a:t>n</a:t>
            </a:r>
            <a:r>
              <a:rPr lang="en-US" noProof="0" dirty="0"/>
              <a:t> </a:t>
            </a:r>
            <a:r>
              <a:rPr lang="en-US" noProof="0" dirty="0" smtClean="0"/>
              <a:t>Coating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11.06.2026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89E594A-E6B9-0A1C-AC1C-E6D777371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9" t="20009" r="38659" b="29426"/>
          <a:stretch/>
        </p:blipFill>
        <p:spPr bwMode="auto">
          <a:xfrm>
            <a:off x="424511" y="1988490"/>
            <a:ext cx="1572768" cy="2276856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FDD3D8-F59A-B209-206B-10A079AC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98021" y="1980968"/>
            <a:ext cx="2587707" cy="2284378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3" name="Picture 13">
            <a:extLst>
              <a:ext uri="{FF2B5EF4-FFF2-40B4-BE49-F238E27FC236}">
                <a16:creationId xmlns="" xmlns:a16="http://schemas.microsoft.com/office/drawing/2014/main" id="{ACDA4568-E308-7BBC-11C5-FAC067E2C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7" t="5170" r="35581" b="23964"/>
          <a:stretch/>
        </p:blipFill>
        <p:spPr bwMode="auto">
          <a:xfrm>
            <a:off x="1170927" y="4290698"/>
            <a:ext cx="3035807" cy="2276856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8D291BA0-20B6-49BB-B0A1-28550D719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40" y="4217804"/>
            <a:ext cx="1768403" cy="1749061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4" name="Textfeld 3"/>
          <p:cNvSpPr txBox="1"/>
          <p:nvPr/>
        </p:nvSpPr>
        <p:spPr>
          <a:xfrm>
            <a:off x="333946" y="1122034"/>
            <a:ext cx="4553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On copper </a:t>
            </a:r>
            <a:r>
              <a:rPr lang="en-US" u="sng" noProof="0" dirty="0"/>
              <a:t>HOM antenna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sz="1600" noProof="0" dirty="0"/>
              <a:t>In cooperation with Johannes Gutenberg University of Mainz, Florian Hug’s group</a:t>
            </a:r>
            <a:endParaRPr lang="en-US" noProof="0" dirty="0"/>
          </a:p>
        </p:txBody>
      </p:sp>
      <p:sp>
        <p:nvSpPr>
          <p:cNvPr id="15" name="Textfeld 14"/>
          <p:cNvSpPr txBox="1"/>
          <p:nvPr/>
        </p:nvSpPr>
        <p:spPr>
          <a:xfrm>
            <a:off x="5231196" y="1238127"/>
            <a:ext cx="54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noProof="0" dirty="0"/>
              <a:t>Coating of Nb disc</a:t>
            </a:r>
          </a:p>
          <a:p>
            <a:r>
              <a:rPr lang="en-US" sz="1600" noProof="0" dirty="0"/>
              <a:t>In cooperation with University of </a:t>
            </a:r>
            <a:r>
              <a:rPr lang="en-US" sz="1600" noProof="0" dirty="0" smtClean="0"/>
              <a:t>Hamburg, Marc </a:t>
            </a:r>
            <a:r>
              <a:rPr lang="en-US" sz="1600" noProof="0" dirty="0"/>
              <a:t>Wenskat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51544" y="6264760"/>
            <a:ext cx="5391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noProof="0" dirty="0"/>
              <a:t>Wenskat </a:t>
            </a:r>
            <a:r>
              <a:rPr lang="en-US" sz="1100" i="1" noProof="0" dirty="0"/>
              <a:t>et al.,</a:t>
            </a:r>
            <a:r>
              <a:rPr lang="en-US" sz="1100" noProof="0" dirty="0"/>
              <a:t> Physica C</a:t>
            </a:r>
            <a:r>
              <a:rPr lang="en-US" sz="1100" i="1" noProof="0" dirty="0"/>
              <a:t> </a:t>
            </a:r>
            <a:r>
              <a:rPr lang="en-US" sz="1100" b="1" noProof="0" dirty="0"/>
              <a:t>632</a:t>
            </a:r>
            <a:r>
              <a:rPr lang="en-US" sz="1100" noProof="0" dirty="0"/>
              <a:t> 1354694 (2025)</a:t>
            </a:r>
            <a:r>
              <a:rPr lang="en-US" sz="1100" dirty="0"/>
              <a:t> DOI: </a:t>
            </a:r>
            <a:r>
              <a:rPr lang="en-US" sz="1100" dirty="0">
                <a:hlinkClick r:id="rId6"/>
              </a:rPr>
              <a:t>10.1016/j.physc.2025.1354694</a:t>
            </a:r>
            <a:endParaRPr lang="en-US" sz="1100" noProof="0" dirty="0"/>
          </a:p>
        </p:txBody>
      </p:sp>
      <p:pic>
        <p:nvPicPr>
          <p:cNvPr id="17" name="Picture 25">
            <a:extLst>
              <a:ext uri="{FF2B5EF4-FFF2-40B4-BE49-F238E27FC236}">
                <a16:creationId xmlns="" xmlns:a16="http://schemas.microsoft.com/office/drawing/2014/main" id="{B22AB1C3-93F2-41D2-A34D-C0A9669DC8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17" t="17030" r="6992" b="18229"/>
          <a:stretch/>
        </p:blipFill>
        <p:spPr>
          <a:xfrm>
            <a:off x="5235562" y="2060814"/>
            <a:ext cx="5395634" cy="1438835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826A7522-F6E7-49D8-A136-CD00731EBD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32" r="2666" b="4246"/>
          <a:stretch/>
        </p:blipFill>
        <p:spPr>
          <a:xfrm>
            <a:off x="5373019" y="3433769"/>
            <a:ext cx="3760408" cy="243457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0462562" y="2318566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smtClean="0"/>
              <a:t>Roughness</a:t>
            </a:r>
            <a:br>
              <a:rPr lang="en-US" noProof="0" dirty="0" smtClean="0"/>
            </a:br>
            <a:r>
              <a:rPr lang="en-US" noProof="0" dirty="0" smtClean="0"/>
              <a:t>before coating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(AFM)</a:t>
            </a:r>
            <a:endParaRPr lang="en-US" noProof="0" dirty="0"/>
          </a:p>
        </p:txBody>
      </p:sp>
      <p:sp>
        <p:nvSpPr>
          <p:cNvPr id="20" name="Textfeld 19"/>
          <p:cNvSpPr txBox="1"/>
          <p:nvPr/>
        </p:nvSpPr>
        <p:spPr>
          <a:xfrm>
            <a:off x="8437559" y="3457721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smtClean="0"/>
              <a:t>Roughness</a:t>
            </a:r>
            <a:br>
              <a:rPr lang="en-US" noProof="0" dirty="0" smtClean="0"/>
            </a:br>
            <a:r>
              <a:rPr lang="en-US" noProof="0" dirty="0" smtClean="0"/>
              <a:t>after coating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(AFM)</a:t>
            </a:r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C467F1-850C-9249-E0CD-8676F55DEDC1}"/>
              </a:ext>
            </a:extLst>
          </p:cNvPr>
          <p:cNvSpPr txBox="1"/>
          <p:nvPr/>
        </p:nvSpPr>
        <p:spPr>
          <a:xfrm>
            <a:off x="4206734" y="5942798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100" dirty="0">
                <a:effectLst/>
              </a:rPr>
              <a:t>Plattner </a:t>
            </a:r>
            <a:r>
              <a:rPr lang="en-GB" sz="1100" i="1" dirty="0">
                <a:effectLst/>
              </a:rPr>
              <a:t>et al.</a:t>
            </a:r>
            <a:r>
              <a:rPr lang="en-GB" sz="1100" dirty="0"/>
              <a:t> IPAC ‘24 Nashville 2760</a:t>
            </a:r>
            <a:r>
              <a:rPr lang="en-GB" sz="1100" dirty="0">
                <a:effectLst/>
              </a:rPr>
              <a:t> DOI: </a:t>
            </a:r>
            <a:r>
              <a:rPr lang="en-GB" sz="1100" dirty="0">
                <a:effectLst/>
                <a:hlinkClick r:id="rId9"/>
              </a:rPr>
              <a:t>10.18429/JACOW-IPAC2024-WEPS32</a:t>
            </a:r>
            <a:endParaRPr lang="en-GB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8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U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1292</Words>
  <Application>Microsoft Office PowerPoint</Application>
  <PresentationFormat>Breitbild</PresentationFormat>
  <Paragraphs>232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6" baseType="lpstr">
      <vt:lpstr>MS PGothic</vt:lpstr>
      <vt:lpstr>Arial</vt:lpstr>
      <vt:lpstr>Arial Black</vt:lpstr>
      <vt:lpstr>Calibri</vt:lpstr>
      <vt:lpstr>Cambria Math</vt:lpstr>
      <vt:lpstr>FrontPage</vt:lpstr>
      <vt:lpstr>MS Reference Sans Serif</vt:lpstr>
      <vt:lpstr>Symbol</vt:lpstr>
      <vt:lpstr>Times New Roman</vt:lpstr>
      <vt:lpstr>TimesNewRomanPSMT</vt:lpstr>
      <vt:lpstr>Wingdings</vt:lpstr>
      <vt:lpstr>Template</vt:lpstr>
      <vt:lpstr>Towards Nb3Sn coated copper cavities for energy efficient SRF application</vt:lpstr>
      <vt:lpstr>Introduction</vt:lpstr>
      <vt:lpstr>Motivation</vt:lpstr>
      <vt:lpstr>MEthod</vt:lpstr>
      <vt:lpstr>MEthod</vt:lpstr>
      <vt:lpstr>Equipment</vt:lpstr>
      <vt:lpstr>Results I</vt:lpstr>
      <vt:lpstr>Results II</vt:lpstr>
      <vt:lpstr>Nb3Sn Coating</vt:lpstr>
      <vt:lpstr>Nb3Sn Coating</vt:lpstr>
      <vt:lpstr>role of substrate</vt:lpstr>
      <vt:lpstr>X-ray diffraction measurement</vt:lpstr>
      <vt:lpstr>Nb3Sn unit cell, powder XRD</vt:lpstr>
      <vt:lpstr>Long Range Order (LRO)</vt:lpstr>
      <vt:lpstr>Long Range Order (LRO)</vt:lpstr>
      <vt:lpstr>Preferred orientation (texture)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Nb3Sn coated copper cavities for energy efficient SRF application</dc:title>
  <dc:creator>Marton Major</dc:creator>
  <cp:lastModifiedBy>Marton Major</cp:lastModifiedBy>
  <cp:revision>35</cp:revision>
  <dcterms:created xsi:type="dcterms:W3CDTF">2023-05-22T13:08:19Z</dcterms:created>
  <dcterms:modified xsi:type="dcterms:W3CDTF">2026-06-09T13:12:20Z</dcterms:modified>
</cp:coreProperties>
</file>