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62" r:id="rId2"/>
    <p:sldId id="264" r:id="rId3"/>
    <p:sldId id="271" r:id="rId4"/>
    <p:sldId id="324" r:id="rId5"/>
    <p:sldId id="313" r:id="rId6"/>
    <p:sldId id="284" r:id="rId7"/>
    <p:sldId id="311" r:id="rId8"/>
    <p:sldId id="312" r:id="rId9"/>
    <p:sldId id="305" r:id="rId10"/>
    <p:sldId id="310" r:id="rId11"/>
    <p:sldId id="308" r:id="rId12"/>
    <p:sldId id="322" r:id="rId13"/>
    <p:sldId id="296" r:id="rId14"/>
    <p:sldId id="316" r:id="rId15"/>
    <p:sldId id="321" r:id="rId16"/>
    <p:sldId id="326" r:id="rId17"/>
    <p:sldId id="299" r:id="rId18"/>
    <p:sldId id="291" r:id="rId19"/>
    <p:sldId id="294" r:id="rId2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17" autoAdjust="0"/>
    <p:restoredTop sz="94677" autoAdjust="0"/>
  </p:normalViewPr>
  <p:slideViewPr>
    <p:cSldViewPr snapToGrid="0" snapToObjects="1" showGuides="1">
      <p:cViewPr varScale="1">
        <p:scale>
          <a:sx n="80" d="100"/>
          <a:sy n="80" d="100"/>
        </p:scale>
        <p:origin x="53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5286EF-3A0D-4A29-A364-6ABD9C56C092}" type="datetimeFigureOut">
              <a:rPr lang="de-DE" smtClean="0"/>
              <a:t>10.06.2026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B4EBB9-CFCF-4710-9B0F-6B0D7B00F73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727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4EBB9-CFCF-4710-9B0F-6B0D7B00F739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3086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B4EBB9-CFCF-4710-9B0F-6B0D7B00F739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1871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fik 17">
            <a:extLst>
              <a:ext uri="{FF2B5EF4-FFF2-40B4-BE49-F238E27FC236}">
                <a16:creationId xmlns:a16="http://schemas.microsoft.com/office/drawing/2014/main" id="{88B3C831-8866-5943-A72E-21EE02F5F1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FBD8F71-8D1F-DA43-9AE3-DC718A13110D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4E27168-E58C-8041-961E-3402811858C2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AF41899-2BAA-7E42-BE72-A0C2927BD9AD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883742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AE48A55-E0B8-424B-95B6-3A0D0D91BD32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E0B4CF61-3B5A-354C-8E1F-15368B511F76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4F70FFA-A043-4244-B922-187E97E17A9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9F57E8-BB47-A240-A36F-B10767DD9A4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0D09BFD-4B39-10B7-7005-ED539B447C31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0014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1093FA7-221D-4247-A390-7D91E96268DA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92579C8D-1662-814A-94CF-0A5B0BF035D7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72B1721-16DB-DF4B-A164-13A0CB2D9EFF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2E8E623-C457-3F4D-BE8F-ABE02B6C60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FC213C1-1203-8F3F-E7AD-B3120D0070EF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61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7FA7762-F342-2C42-9BD3-2E72F449704D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D8060C6F-56DB-7942-B148-CB0C6D5D61D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ED1BBFEB-3E67-FD4F-807A-43BFE1BD67F4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5A2510BD-8190-1D47-B0B8-3BA6E71606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7660304-C5C3-8DAF-182A-0A8E2D6BE829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8634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rafik 50">
            <a:extLst>
              <a:ext uri="{FF2B5EF4-FFF2-40B4-BE49-F238E27FC236}">
                <a16:creationId xmlns:a16="http://schemas.microsoft.com/office/drawing/2014/main" id="{876245AA-47CC-454F-8D70-4AF314E80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4387"/>
            <a:ext cx="12192000" cy="411458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B4DC9A74-9A58-6040-989B-7157C943403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8F8316E-E582-934A-BAA0-3FB020EC8B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DBC66D2-3E1D-474C-B73F-E6E58D0DE1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BD9E304-4BF1-4846-9F94-976E38EFF647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68D0C2E3-CF31-5248-93F1-1D3F2FFCD8ED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FC90FDFE-2A79-1A4E-86D5-BDB2C9470DC3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2301FB7-9EE7-434F-ADEA-214EA98FBA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A308C4E-4148-2E59-0736-07D123CA40B8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234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33D1A84A-3A74-0049-B8B2-4FDE1E3681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7093588D-F929-F647-9CF9-F051E2F185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1499207F-A36E-924D-B0FE-6ED3E0E0694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A4767EDA-7041-A447-8CB1-F8A8DB28126E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AE028D9-B78C-314C-885B-8D9556EBB619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6E96DD6C-525B-1A4E-9909-F676FEABE105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F120CAA-B384-0F4C-AB0B-F4867B5007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C500772-FA8C-2C01-3F13-AC242839C5FC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46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truk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EE32FFC-2EE3-8D40-80AD-1FC61FD432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940"/>
            <a:ext cx="12192000" cy="4115035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88F92C1-ED7A-B044-B855-9C85D82968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F070CD44-E214-C04B-B59B-A9E5F94FA4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DFA84BFB-3C40-494D-865D-74231817AD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D4558E2-3E0F-7B4D-986D-4BBBE694644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8A20CCB3-6D05-A64A-98D9-A3F9F0BD8B3E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CC27E568-4EB2-0B4D-8F31-26EA4D263C0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66475FB-9447-A34D-9F89-0FF3947163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8D8140D-DEDB-7558-D8B0-E271C5749F8F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72418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So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 descr="Ein Bild, das Licht enthält.&#10;&#10;Automatisch generierte Beschreibung">
            <a:extLst>
              <a:ext uri="{FF2B5EF4-FFF2-40B4-BE49-F238E27FC236}">
                <a16:creationId xmlns:a16="http://schemas.microsoft.com/office/drawing/2014/main" id="{94EB1320-19FF-3D41-AE84-0C3E9E22E4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2D01C216-A861-B34B-BE30-B2B6F4F607D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46565DCF-6250-AD45-8AC9-A3DF93267D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A5A0C93D-3CAA-EC40-8EA9-F4A2B11AD2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6B4F5C9C-65A2-C54F-A5A0-6E0CE99ED8BF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C9F5DD4-9193-D541-877D-D32AFFC24805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816E4B05-3FB2-7A4D-B3C1-A33BF9B75CAE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4C01044-2ED8-5A4A-A588-8D8CB511DD7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5B481D2E-6D01-EC9D-C744-89C426E446B0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18516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 Variante 01 BESS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rafik 33">
            <a:extLst>
              <a:ext uri="{FF2B5EF4-FFF2-40B4-BE49-F238E27FC236}">
                <a16:creationId xmlns:a16="http://schemas.microsoft.com/office/drawing/2014/main" id="{FB4AF119-5F77-D642-9D24-84E7BE44D6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72167"/>
            <a:ext cx="12192000" cy="4096808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0954DE49-7371-4D4F-B552-07D668AA06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4" name="Textplatzhalter 15">
            <a:extLst>
              <a:ext uri="{FF2B5EF4-FFF2-40B4-BE49-F238E27FC236}">
                <a16:creationId xmlns:a16="http://schemas.microsoft.com/office/drawing/2014/main" id="{39251EA5-8489-704C-8235-BF6782A1427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5" name="Textplatzhalter 22">
            <a:extLst>
              <a:ext uri="{FF2B5EF4-FFF2-40B4-BE49-F238E27FC236}">
                <a16:creationId xmlns:a16="http://schemas.microsoft.com/office/drawing/2014/main" id="{00EDDBB1-3774-E147-A2FE-BF389DE0AF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BAD56469-2121-D849-82C5-DBA0F8883348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353D75A-64F7-E341-A0FE-509FC6236A44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96FEC29B-EA12-7C48-A818-A717D44AA722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EEF0E7D-EAC1-4F4D-86CE-8D1744D868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63DE65CF-D81C-84D7-CEC5-F9DC75C72D34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273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Var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>
            <a:extLst>
              <a:ext uri="{FF2B5EF4-FFF2-40B4-BE49-F238E27FC236}">
                <a16:creationId xmlns:a16="http://schemas.microsoft.com/office/drawing/2014/main" id="{96CCC77F-9184-834F-94BB-65A77A303564}"/>
              </a:ext>
            </a:extLst>
          </p:cNvPr>
          <p:cNvSpPr/>
          <p:nvPr userDrawn="1"/>
        </p:nvSpPr>
        <p:spPr>
          <a:xfrm>
            <a:off x="0" y="1615931"/>
            <a:ext cx="12192000" cy="4153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2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49" y="1623438"/>
            <a:ext cx="8870951" cy="2313562"/>
          </a:xfrm>
        </p:spPr>
        <p:txBody>
          <a:bodyPr anchor="ctr" anchorCtr="0">
            <a:noAutofit/>
          </a:bodyPr>
          <a:lstStyle>
            <a:lvl1pPr algn="l">
              <a:lnSpc>
                <a:spcPct val="100000"/>
              </a:lnSpc>
              <a:defRPr sz="4000" cap="none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&lt;40 PT 2 bis 3-zeilig</a:t>
            </a:r>
            <a:br>
              <a:rPr lang="de-DE" dirty="0"/>
            </a:br>
            <a:r>
              <a:rPr lang="de-DE" dirty="0"/>
              <a:t>in Minuskeln, Größe kann </a:t>
            </a:r>
            <a:r>
              <a:rPr lang="de-DE" dirty="0" err="1"/>
              <a:t>varieren</a:t>
            </a:r>
            <a:endParaRPr lang="de-DE" dirty="0"/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550" y="4639560"/>
            <a:ext cx="5118100" cy="696912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23" name="Textplatzhalter 22">
            <a:extLst>
              <a:ext uri="{FF2B5EF4-FFF2-40B4-BE49-F238E27FC236}">
                <a16:creationId xmlns:a16="http://schemas.microsoft.com/office/drawing/2014/main" id="{4019FB14-7253-3C45-B457-58627D062E4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3152775"/>
            <a:ext cx="7877175" cy="981075"/>
          </a:xfrm>
        </p:spPr>
        <p:txBody>
          <a:bodyPr lIns="0" tIns="0" rIns="0" bIns="0" anchor="ctr" anchorCtr="0"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50% von Headline kann auch </a:t>
            </a:r>
            <a:r>
              <a:rPr lang="de-DE" dirty="0" err="1"/>
              <a:t>mehrzeiligsein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CD8B890-6558-464D-910F-C155A0C8B31A}"/>
              </a:ext>
            </a:extLst>
          </p:cNvPr>
          <p:cNvSpPr/>
          <p:nvPr userDrawn="1"/>
        </p:nvSpPr>
        <p:spPr>
          <a:xfrm>
            <a:off x="578369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179FF9D-CAB4-A34F-8F9E-C225142A800B}"/>
              </a:ext>
            </a:extLst>
          </p:cNvPr>
          <p:cNvSpPr/>
          <p:nvPr userDrawn="1"/>
        </p:nvSpPr>
        <p:spPr>
          <a:xfrm>
            <a:off x="1010369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72B70AD-1A85-924B-9CEA-8E9274046E3F}"/>
              </a:ext>
            </a:extLst>
          </p:cNvPr>
          <p:cNvSpPr/>
          <p:nvPr userDrawn="1"/>
        </p:nvSpPr>
        <p:spPr>
          <a:xfrm>
            <a:off x="1442069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EA48C1D8-199C-7640-B8B4-2F5B8128EE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EBA5D59A-E328-98DE-0B66-6314D384907A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8740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stieg The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29FA98-C856-E044-BFF5-2A740457D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11036300" cy="1476375"/>
          </a:xfrm>
        </p:spPr>
        <p:txBody>
          <a:bodyPr/>
          <a:lstStyle>
            <a:lvl1pPr algn="ctr">
              <a:defRPr cap="none" baseline="0">
                <a:solidFill>
                  <a:schemeClr val="accent1">
                    <a:alpha val="69875"/>
                  </a:schemeClr>
                </a:solidFill>
              </a:defRPr>
            </a:lvl1pPr>
          </a:lstStyle>
          <a:p>
            <a:r>
              <a:rPr lang="de-DE" dirty="0"/>
              <a:t>Headline 02 Kapitelüberschrift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A781B0-9769-D341-B617-179DA74B86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850" y="2692399"/>
            <a:ext cx="11036300" cy="3484563"/>
          </a:xfrm>
        </p:spPr>
        <p:txBody>
          <a:bodyPr lIns="0" tIns="0" rIns="0" bIns="0"/>
          <a:lstStyle>
            <a:lvl1pPr marL="0" indent="0" algn="ctr">
              <a:buFontTx/>
              <a:buNone/>
              <a:defRPr sz="2400"/>
            </a:lvl1pPr>
            <a:lvl2pPr marL="457200" indent="0" algn="ctr">
              <a:buFontTx/>
              <a:buNone/>
              <a:defRPr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7E2AD197-4354-804D-A1E7-59F2E7372B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E646730D-D583-C94D-B95A-27110E684F1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55EBD504-B8B4-9347-9CED-32AA328E963C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74DF12-08C6-654E-9569-4C87E78C33C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Foliennummernplatzhalter 11">
            <a:extLst>
              <a:ext uri="{FF2B5EF4-FFF2-40B4-BE49-F238E27FC236}">
                <a16:creationId xmlns:a16="http://schemas.microsoft.com/office/drawing/2014/main" id="{8F191EEA-28FA-46AA-B777-ADFCA32B3D42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2687BE2-EE01-4255-AD87-2AE7940BDA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AB9BC44-7FB9-BC12-F2C1-7653311915F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</p:spTree>
    <p:extLst>
      <p:ext uri="{BB962C8B-B14F-4D97-AF65-F5344CB8AC3E}">
        <p14:creationId xmlns:p14="http://schemas.microsoft.com/office/powerpoint/2010/main" val="146166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lie mit Bild und Herrvorheb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518150" cy="446087"/>
          </a:xfrm>
        </p:spPr>
        <p:txBody>
          <a:bodyPr anchor="b">
            <a:noAutofit/>
          </a:bodyPr>
          <a:lstStyle>
            <a:lvl1pPr>
              <a:defRPr sz="2400" cap="none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518150" cy="190103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147B437D-28A8-E744-8B2C-38B3F959A1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7850" y="4616450"/>
            <a:ext cx="5518150" cy="828675"/>
          </a:xfrm>
        </p:spPr>
        <p:txBody>
          <a:bodyPr lIns="0" tIns="0" rIns="0" bIns="0"/>
          <a:lstStyle>
            <a:lvl1pPr marL="0" indent="0">
              <a:buFontTx/>
              <a:buNone/>
              <a:defRPr sz="2400" b="1" i="0">
                <a:solidFill>
                  <a:schemeClr val="accent3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524668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0EC40868-FCD5-CE4C-B669-67310C7F37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16A5265E-3CC6-A04A-B1CC-40476DC6B738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C4BE76F8-64BC-F840-B7AD-6F40956F78F3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C46DC99-ACC9-3E41-AE07-30C42F1A20EB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8409F07A-62E3-4944-A413-C83F68830F06}"/>
              </a:ext>
            </a:extLst>
          </p:cNvPr>
          <p:cNvSpPr txBox="1">
            <a:spLocks/>
          </p:cNvSpPr>
          <p:nvPr userDrawn="1"/>
        </p:nvSpPr>
        <p:spPr>
          <a:xfrm>
            <a:off x="4732778" y="633305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B1284AA7-B9BC-4045-B9CD-53913A01258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8F64809D-29FC-4A3E-942D-53AA1789AC07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2C89A1C5-45CC-4A6E-985C-4D9AF6A60F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155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, Texte, Aufzählung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Headline 1.1. blau 24 PT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101CC29-DC3E-4E4A-897B-EC9B6FECC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502172"/>
            <a:ext cx="5314950" cy="4708128"/>
          </a:xfrm>
        </p:spPr>
        <p:txBody>
          <a:bodyPr lIns="0" tIns="0" rIns="0" bIns="0">
            <a:noAutofit/>
          </a:bodyPr>
          <a:lstStyle>
            <a:lvl1pPr marL="285750" indent="-285750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>
                <a:solidFill>
                  <a:schemeClr val="tx1"/>
                </a:solidFill>
                <a:latin typeface="Source Sans Pro Semibold" panose="020B0503030403020204" pitchFamily="34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  <a:p>
            <a:pPr lvl="0"/>
            <a:r>
              <a:rPr lang="de-DE" dirty="0"/>
              <a:t>L </a:t>
            </a:r>
            <a:r>
              <a:rPr lang="de-DE" dirty="0" err="1"/>
              <a:t>sdfasödlfasdf</a:t>
            </a:r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D6AE1CAD-EEB0-414C-BAC5-0672F1BA05B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836614"/>
            <a:ext cx="5518150" cy="3779836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737100"/>
            <a:ext cx="5518150" cy="14859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Bildunterschrift</a:t>
            </a:r>
          </a:p>
          <a:p>
            <a:pPr lvl="1"/>
            <a:endParaRPr lang="de-DE" dirty="0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BA25D584-1671-5444-81B4-DC10487C32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6EF35810-44AF-0840-83B1-2D91259F44AB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F53E7EE6-F204-5D4F-B230-BAFF77E5CF8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4E2FD814-93AA-4342-B25F-53DEB6D1EC3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Foliennummernplatzhalter 11">
            <a:extLst>
              <a:ext uri="{FF2B5EF4-FFF2-40B4-BE49-F238E27FC236}">
                <a16:creationId xmlns:a16="http://schemas.microsoft.com/office/drawing/2014/main" id="{5694B644-B242-414A-A824-E6F19C82B6EB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dirty="0"/>
          </a:p>
        </p:txBody>
      </p:sp>
      <p:sp>
        <p:nvSpPr>
          <p:cNvPr id="23" name="Fußzeilenplatzhalter 4">
            <a:extLst>
              <a:ext uri="{FF2B5EF4-FFF2-40B4-BE49-F238E27FC236}">
                <a16:creationId xmlns:a16="http://schemas.microsoft.com/office/drawing/2014/main" id="{C155008D-C5AD-4B7C-B0F3-DF57B76FA5B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4" name="Foliennummernplatzhalter 11">
            <a:extLst>
              <a:ext uri="{FF2B5EF4-FFF2-40B4-BE49-F238E27FC236}">
                <a16:creationId xmlns:a16="http://schemas.microsoft.com/office/drawing/2014/main" id="{D632255B-B14F-4D4D-9635-ED3A8A42C796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A46C6E44-73CF-402F-A117-0EB8BB6A2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0DEC9B5-837D-5B09-E9D5-72F2174E93AF}"/>
              </a:ext>
            </a:extLst>
          </p:cNvPr>
          <p:cNvSpPr txBox="1"/>
          <p:nvPr userDrawn="1"/>
        </p:nvSpPr>
        <p:spPr>
          <a:xfrm>
            <a:off x="9396545" y="223515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573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, Aufzählung, 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EA8D11C-DAF2-994C-8FA2-681908273A2A}"/>
              </a:ext>
            </a:extLst>
          </p:cNvPr>
          <p:cNvSpPr/>
          <p:nvPr userDrawn="1"/>
        </p:nvSpPr>
        <p:spPr>
          <a:xfrm>
            <a:off x="6096000" y="836613"/>
            <a:ext cx="5518150" cy="493236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2"/>
                </a:solidFill>
                <a:latin typeface="Source Sans Pro Semibold" panose="020B0503030403020204" pitchFamily="34" charset="77"/>
              </a:defRPr>
            </a:lvl1pPr>
          </a:lstStyle>
          <a:p>
            <a:r>
              <a:rPr lang="de-DE" dirty="0"/>
              <a:t>Headline 2 mit Minuskeln blau 16 PT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0AA9CCE-EA4A-BE49-8BD2-AFBE569827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0650" y="4616450"/>
            <a:ext cx="4743450" cy="920750"/>
          </a:xfrm>
        </p:spPr>
        <p:txBody>
          <a:bodyPr lIns="0" tIns="0" rIns="0" bIns="0"/>
          <a:lstStyle>
            <a:lvl1pPr marL="0" indent="0">
              <a:lnSpc>
                <a:spcPts val="1800"/>
              </a:lnSpc>
              <a:spcBef>
                <a:spcPts val="0"/>
              </a:spcBef>
              <a:buFontTx/>
              <a:buNone/>
              <a:defRPr sz="1200" b="0" i="1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Hier eine Grafikunterschrift</a:t>
            </a:r>
          </a:p>
          <a:p>
            <a:pPr lvl="1"/>
            <a:endParaRPr lang="de-DE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0C2F7728-3828-E148-8689-E032CF69B6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77850" y="1752600"/>
            <a:ext cx="5327650" cy="4016375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2500"/>
              </a:lnSpc>
              <a:buFontTx/>
              <a:buNone/>
              <a:defRPr sz="1600"/>
            </a:lvl1pPr>
            <a:lvl2pPr marL="342900" indent="-342900">
              <a:lnSpc>
                <a:spcPts val="2500"/>
              </a:lnSpc>
              <a:buFont typeface="+mj-lt"/>
              <a:buAutoNum type="arabicPeriod"/>
              <a:tabLst/>
              <a:defRPr sz="1600" b="1" i="0">
                <a:latin typeface="Source Sans Pro Semibold" panose="020B0503030403020204" pitchFamily="34" charset="77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r>
              <a:rPr lang="de-DE" dirty="0" err="1"/>
              <a:t>sldöfjasd</a:t>
            </a:r>
            <a:endParaRPr lang="de-DE" dirty="0"/>
          </a:p>
        </p:txBody>
      </p:sp>
      <p:sp>
        <p:nvSpPr>
          <p:cNvPr id="13" name="Diagrammplatzhalter 12">
            <a:extLst>
              <a:ext uri="{FF2B5EF4-FFF2-40B4-BE49-F238E27FC236}">
                <a16:creationId xmlns:a16="http://schemas.microsoft.com/office/drawing/2014/main" id="{D940472C-04D3-C542-AA05-7E986A7A9052}"/>
              </a:ext>
            </a:extLst>
          </p:cNvPr>
          <p:cNvSpPr>
            <a:spLocks noGrp="1"/>
          </p:cNvSpPr>
          <p:nvPr>
            <p:ph type="chart" sz="quarter" idx="17"/>
          </p:nvPr>
        </p:nvSpPr>
        <p:spPr>
          <a:xfrm>
            <a:off x="6438900" y="1663700"/>
            <a:ext cx="4775200" cy="27305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FFC399EE-FEF3-4B4E-BD82-85157F5349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1136650"/>
            <a:ext cx="4743450" cy="336550"/>
          </a:xfrm>
        </p:spPr>
        <p:txBody>
          <a:bodyPr lIns="0" tIns="0" rIns="0" bIns="0"/>
          <a:lstStyle>
            <a:lvl1pPr marL="0" indent="0" algn="ctr">
              <a:lnSpc>
                <a:spcPts val="1800"/>
              </a:lnSpc>
              <a:spcBef>
                <a:spcPts val="0"/>
              </a:spcBef>
              <a:buFontTx/>
              <a:buNone/>
              <a:defRPr sz="1400" b="0" i="0">
                <a:solidFill>
                  <a:schemeClr val="bg1"/>
                </a:solidFill>
                <a:latin typeface="Source Sans Pro" panose="020B0503030403020204" pitchFamily="34" charset="77"/>
              </a:defRPr>
            </a:lvl1pPr>
            <a:lvl2pPr marL="457200" indent="0" algn="ctr">
              <a:buNone/>
              <a:defRPr i="0"/>
            </a:lvl2pPr>
          </a:lstStyle>
          <a:p>
            <a:pPr lvl="0"/>
            <a:r>
              <a:rPr lang="de-DE" dirty="0"/>
              <a:t>HEADLINE DIAGRAMM</a:t>
            </a:r>
          </a:p>
          <a:p>
            <a:pPr lvl="1"/>
            <a:endParaRPr lang="de-DE" dirty="0"/>
          </a:p>
        </p:txBody>
      </p:sp>
      <p:sp>
        <p:nvSpPr>
          <p:cNvPr id="15" name="Textplatzhalter 7">
            <a:extLst>
              <a:ext uri="{FF2B5EF4-FFF2-40B4-BE49-F238E27FC236}">
                <a16:creationId xmlns:a16="http://schemas.microsoft.com/office/drawing/2014/main" id="{A2C33FF2-865D-9D40-A3B2-4DA66009AB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D4D4094-91AD-BE41-8EE5-3435EE6AB5BA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F7D737D6-7FDC-4946-B7F5-66DA1F55057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FA1ED672-BA78-7C47-8CF6-65C2C729133F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Fußzeilenplatzhalter 4">
            <a:extLst>
              <a:ext uri="{FF2B5EF4-FFF2-40B4-BE49-F238E27FC236}">
                <a16:creationId xmlns:a16="http://schemas.microsoft.com/office/drawing/2014/main" id="{92D130EE-09C5-4562-B01F-82CF438F311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9" name="Foliennummernplatzhalter 11">
            <a:extLst>
              <a:ext uri="{FF2B5EF4-FFF2-40B4-BE49-F238E27FC236}">
                <a16:creationId xmlns:a16="http://schemas.microsoft.com/office/drawing/2014/main" id="{17BD01ED-2AFF-43B3-8015-2B99F14655BD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01A4782B-740E-4313-BEFE-563700DCF2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087F0640-EDEC-13E0-B799-5D3DAF21CAA8}"/>
              </a:ext>
            </a:extLst>
          </p:cNvPr>
          <p:cNvSpPr txBox="1"/>
          <p:nvPr userDrawn="1"/>
        </p:nvSpPr>
        <p:spPr>
          <a:xfrm>
            <a:off x="9396545" y="223515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139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Text 2 Spalten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0C42AE-97C8-B14D-B96E-C0E4911507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7850" y="836613"/>
            <a:ext cx="5340350" cy="446087"/>
          </a:xfrm>
        </p:spPr>
        <p:txBody>
          <a:bodyPr anchor="b">
            <a:noAutofit/>
          </a:bodyPr>
          <a:lstStyle>
            <a:lvl1pPr>
              <a:defRPr sz="1600" b="1" i="0" cap="none" baseline="0">
                <a:solidFill>
                  <a:schemeClr val="tx1"/>
                </a:solidFill>
                <a:latin typeface="Source Sans Pro" panose="020B0503030403020204" pitchFamily="34" charset="77"/>
              </a:defRPr>
            </a:lvl1pPr>
          </a:lstStyle>
          <a:p>
            <a:r>
              <a:rPr lang="de-DE" dirty="0"/>
              <a:t>Headline 2 mit Minuskeln 16 PT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25EA07E5-A9A7-0441-BACA-1C7D4DD5E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850" y="1489472"/>
            <a:ext cx="53403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F812D9D2-1609-244F-BA78-890B029A8E3E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6096000" y="1489472"/>
            <a:ext cx="5518150" cy="197604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500"/>
              </a:lnSpc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3787775"/>
            <a:ext cx="535940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21" name="Bildplatzhalter 9">
            <a:extLst>
              <a:ext uri="{FF2B5EF4-FFF2-40B4-BE49-F238E27FC236}">
                <a16:creationId xmlns:a16="http://schemas.microsoft.com/office/drawing/2014/main" id="{EAD8A5D9-3277-4B43-BDFE-7A137AA6DC4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3787775"/>
            <a:ext cx="5518150" cy="19812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7">
            <a:extLst>
              <a:ext uri="{FF2B5EF4-FFF2-40B4-BE49-F238E27FC236}">
                <a16:creationId xmlns:a16="http://schemas.microsoft.com/office/drawing/2014/main" id="{03750731-1FE8-2145-BCB0-17004C4817B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FC56BF9B-C4EC-5345-B638-4B51EB946753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96A9D78A-23F6-9943-A0C5-A1F77BA1F8ED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04E1F823-F785-7A47-9C2B-F278ECA10181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Fußzeilenplatzhalter 4">
            <a:extLst>
              <a:ext uri="{FF2B5EF4-FFF2-40B4-BE49-F238E27FC236}">
                <a16:creationId xmlns:a16="http://schemas.microsoft.com/office/drawing/2014/main" id="{0FFCF13F-F0A4-4797-B1FA-0869D547A92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25" name="Foliennummernplatzhalter 11">
            <a:extLst>
              <a:ext uri="{FF2B5EF4-FFF2-40B4-BE49-F238E27FC236}">
                <a16:creationId xmlns:a16="http://schemas.microsoft.com/office/drawing/2014/main" id="{2D2A2BE3-79C1-4D64-951E-AA7F68157344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683A2F7B-1200-4552-BD66-D7B1231B8F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620BE881-D77A-AA13-6AC5-66B4C5049C45}"/>
              </a:ext>
            </a:extLst>
          </p:cNvPr>
          <p:cNvSpPr txBox="1"/>
          <p:nvPr userDrawn="1"/>
        </p:nvSpPr>
        <p:spPr>
          <a:xfrm>
            <a:off x="9396545" y="223515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5411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lie grosses Foto mit B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Bildplatzhalter 9">
            <a:extLst>
              <a:ext uri="{FF2B5EF4-FFF2-40B4-BE49-F238E27FC236}">
                <a16:creationId xmlns:a16="http://schemas.microsoft.com/office/drawing/2014/main" id="{F8BB7806-351D-5A4B-B164-75DA39BB846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77850" y="836613"/>
            <a:ext cx="11036300" cy="4932362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BECBC40-12B4-6544-9137-FC724FA0D0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6482" y="5892800"/>
            <a:ext cx="11036300" cy="393700"/>
          </a:xfrm>
        </p:spPr>
        <p:txBody>
          <a:bodyPr lIns="0" tIns="0" rIns="0" bIns="0"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1600"/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HL FOTO Hier eine Bildunterschrift 16 PT</a:t>
            </a:r>
          </a:p>
          <a:p>
            <a:pPr lvl="1"/>
            <a:endParaRPr lang="de-DE" dirty="0"/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ACC11A70-984F-604F-A0EF-DD019FBD98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7850" y="288926"/>
            <a:ext cx="1398661" cy="224546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12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de-DE" dirty="0"/>
              <a:t>THEMA HIER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DF22E1C-5236-DC4A-823A-B224459910F6}"/>
              </a:ext>
            </a:extLst>
          </p:cNvPr>
          <p:cNvSpPr/>
          <p:nvPr userDrawn="1"/>
        </p:nvSpPr>
        <p:spPr>
          <a:xfrm>
            <a:off x="577850" y="0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AB87BA0-F04B-304A-A8E2-4691A896BF5B}"/>
              </a:ext>
            </a:extLst>
          </p:cNvPr>
          <p:cNvSpPr/>
          <p:nvPr userDrawn="1"/>
        </p:nvSpPr>
        <p:spPr>
          <a:xfrm>
            <a:off x="1009850" y="0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335503D-3101-704A-A8D5-00B06CF32DC5}"/>
              </a:ext>
            </a:extLst>
          </p:cNvPr>
          <p:cNvSpPr/>
          <p:nvPr userDrawn="1"/>
        </p:nvSpPr>
        <p:spPr>
          <a:xfrm>
            <a:off x="1441550" y="0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7" name="Fußzeilenplatzhalter 4">
            <a:extLst>
              <a:ext uri="{FF2B5EF4-FFF2-40B4-BE49-F238E27FC236}">
                <a16:creationId xmlns:a16="http://schemas.microsoft.com/office/drawing/2014/main" id="{62C9D941-E501-4C93-BAB9-236302FB1F3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>
            <a:lvl1pPr algn="l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de-DE"/>
              <a:t>Titel Vorname Nachname</a:t>
            </a:r>
          </a:p>
        </p:txBody>
      </p:sp>
      <p:sp>
        <p:nvSpPr>
          <p:cNvPr id="18" name="Foliennummernplatzhalter 11">
            <a:extLst>
              <a:ext uri="{FF2B5EF4-FFF2-40B4-BE49-F238E27FC236}">
                <a16:creationId xmlns:a16="http://schemas.microsoft.com/office/drawing/2014/main" id="{F284B8DB-4E38-453A-950F-69DF20EB3E70}"/>
              </a:ext>
            </a:extLst>
          </p:cNvPr>
          <p:cNvSpPr txBox="1">
            <a:spLocks/>
          </p:cNvSpPr>
          <p:nvPr userDrawn="1"/>
        </p:nvSpPr>
        <p:spPr>
          <a:xfrm>
            <a:off x="5682080" y="6356062"/>
            <a:ext cx="8428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lang="de-DE" sz="1200" b="0" i="0" kern="1200" cap="none" baseline="0" smtClean="0">
                <a:solidFill>
                  <a:schemeClr val="tx2"/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259DF1E7-7728-684B-896D-8CFDB8DC33E7}" type="slidenum">
              <a:rPr lang="de-DE" smtClean="0"/>
              <a:pPr algn="ctr"/>
              <a:t>‹#›</a:t>
            </a:fld>
            <a:endParaRPr lang="de-DE" dirty="0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936C09E-9B4F-4DAB-9E7D-19E7AC91C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6098" b="9201"/>
          <a:stretch/>
        </p:blipFill>
        <p:spPr>
          <a:xfrm>
            <a:off x="10382354" y="6371339"/>
            <a:ext cx="1398661" cy="365126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29E82696-5A4B-D24C-2E41-395CEF912FDB}"/>
              </a:ext>
            </a:extLst>
          </p:cNvPr>
          <p:cNvSpPr txBox="1"/>
          <p:nvPr userDrawn="1"/>
        </p:nvSpPr>
        <p:spPr>
          <a:xfrm>
            <a:off x="9396545" y="223515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743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Variante 02 Kommunik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91441AE-FE67-604E-941F-9A4CBD1224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653096"/>
            <a:ext cx="12192000" cy="411587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D5CFD05-35E4-BE48-9780-F37E258F70F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7850" y="2312989"/>
            <a:ext cx="7666740" cy="909896"/>
          </a:xfrm>
        </p:spPr>
        <p:txBody>
          <a:bodyPr anchor="ctr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Titel &gt;48 PT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9D065A2-84F7-4A46-888E-2EAF252985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7850" y="3252993"/>
            <a:ext cx="7659245" cy="824328"/>
          </a:xfrm>
        </p:spPr>
        <p:txBody>
          <a:bodyPr lIns="0" tIns="0" rIns="0" bIns="0" anchor="ctr" anchorCtr="0">
            <a:noAutofit/>
          </a:bodyPr>
          <a:lstStyle>
            <a:lvl1pPr marL="9525" indent="0" algn="l">
              <a:buNone/>
              <a:tabLst/>
              <a:defRPr sz="48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SUBLINE TITEL &gt;48. PT</a:t>
            </a:r>
          </a:p>
        </p:txBody>
      </p:sp>
      <p:sp>
        <p:nvSpPr>
          <p:cNvPr id="16" name="Textplatzhalter 15">
            <a:extLst>
              <a:ext uri="{FF2B5EF4-FFF2-40B4-BE49-F238E27FC236}">
                <a16:creationId xmlns:a16="http://schemas.microsoft.com/office/drawing/2014/main" id="{3469358C-AFC1-E348-8CAF-F23864F8A9A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77850" y="4601460"/>
            <a:ext cx="5118100" cy="696912"/>
          </a:xfrm>
        </p:spPr>
        <p:txBody>
          <a:bodyPr lIns="0" tIns="0" rIns="0" bIns="0">
            <a:normAutofit/>
          </a:bodyPr>
          <a:lstStyle>
            <a:lvl1pPr marL="0" indent="0">
              <a:buFontTx/>
              <a:buNone/>
              <a:defRPr sz="2400">
                <a:solidFill>
                  <a:schemeClr val="accent4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 dirty="0"/>
              <a:t>Datum oder URL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E39342A-D696-D848-B695-C854852575E8}"/>
              </a:ext>
            </a:extLst>
          </p:cNvPr>
          <p:cNvSpPr/>
          <p:nvPr userDrawn="1"/>
        </p:nvSpPr>
        <p:spPr>
          <a:xfrm>
            <a:off x="8811428" y="4616450"/>
            <a:ext cx="1656184" cy="1656184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platzhalter 18">
            <a:extLst>
              <a:ext uri="{FF2B5EF4-FFF2-40B4-BE49-F238E27FC236}">
                <a16:creationId xmlns:a16="http://schemas.microsoft.com/office/drawing/2014/main" id="{5A62D41E-01CF-9143-B59D-F54FCE1AC7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 rot="486283">
            <a:off x="8965939" y="5172737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TEASER</a:t>
            </a:r>
          </a:p>
        </p:txBody>
      </p:sp>
      <p:sp>
        <p:nvSpPr>
          <p:cNvPr id="20" name="Textplatzhalter 18">
            <a:extLst>
              <a:ext uri="{FF2B5EF4-FFF2-40B4-BE49-F238E27FC236}">
                <a16:creationId xmlns:a16="http://schemas.microsoft.com/office/drawing/2014/main" id="{A95DE50F-DDE3-4F4D-A7DC-4B39C15135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 rot="486283">
            <a:off x="8923467" y="5606684"/>
            <a:ext cx="1386591" cy="324584"/>
          </a:xfrm>
        </p:spPr>
        <p:txBody>
          <a:bodyPr lIns="0" tIns="0" rIns="0" bIns="0">
            <a:normAutofit/>
          </a:bodyPr>
          <a:lstStyle>
            <a:lvl1pPr marL="0" indent="0" algn="ctr">
              <a:buFontTx/>
              <a:buNone/>
              <a:defRPr sz="1400" b="0" i="0">
                <a:solidFill>
                  <a:schemeClr val="bg1"/>
                </a:solidFill>
                <a:latin typeface="Source Sans Pro Light" panose="020B0403030403020204" pitchFamily="34" charset="77"/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F221191-A6E8-9242-8605-B99EB79D1860}"/>
              </a:ext>
            </a:extLst>
          </p:cNvPr>
          <p:cNvSpPr/>
          <p:nvPr userDrawn="1"/>
        </p:nvSpPr>
        <p:spPr>
          <a:xfrm>
            <a:off x="577850" y="5768975"/>
            <a:ext cx="432000" cy="10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7BCAFE-08E1-EE44-A49D-24E49CA43D21}"/>
              </a:ext>
            </a:extLst>
          </p:cNvPr>
          <p:cNvSpPr/>
          <p:nvPr userDrawn="1"/>
        </p:nvSpPr>
        <p:spPr>
          <a:xfrm>
            <a:off x="1009850" y="5768975"/>
            <a:ext cx="432000" cy="10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ABB6F81E-C2CD-B94E-9603-A85C0E56A54D}"/>
              </a:ext>
            </a:extLst>
          </p:cNvPr>
          <p:cNvSpPr/>
          <p:nvPr userDrawn="1"/>
        </p:nvSpPr>
        <p:spPr>
          <a:xfrm>
            <a:off x="1441550" y="5768975"/>
            <a:ext cx="432000" cy="104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DAE9631-A010-4A4E-9B91-981C681DEB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508962" y="769946"/>
            <a:ext cx="2387763" cy="8344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CB58D4BB-A96B-E41B-7253-98234848C54E}"/>
              </a:ext>
            </a:extLst>
          </p:cNvPr>
          <p:cNvSpPr txBox="1"/>
          <p:nvPr userDrawn="1"/>
        </p:nvSpPr>
        <p:spPr>
          <a:xfrm>
            <a:off x="6925456" y="1130832"/>
            <a:ext cx="23245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For </a:t>
            </a:r>
            <a:r>
              <a:rPr lang="de-DE" sz="1100" b="0" dirty="0">
                <a:solidFill>
                  <a:srgbClr val="184E8B"/>
                </a:solidFill>
                <a:latin typeface="Source Sans Pro" panose="020B0503030403020204" pitchFamily="34" charset="0"/>
              </a:rPr>
              <a:t>Internal 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Use Only </a:t>
            </a:r>
            <a:r>
              <a:rPr lang="de-DE" sz="1100" b="1">
                <a:solidFill>
                  <a:srgbClr val="184E8B"/>
                </a:solidFill>
                <a:latin typeface="Source Sans Pro" panose="020B0503030403020204" pitchFamily="34" charset="0"/>
              </a:rPr>
              <a:t>or</a:t>
            </a:r>
            <a:r>
              <a:rPr lang="de-DE" sz="1100" b="0">
                <a:solidFill>
                  <a:srgbClr val="184E8B"/>
                </a:solidFill>
                <a:latin typeface="Source Sans Pro" panose="020B0503030403020204" pitchFamily="34" charset="0"/>
              </a:rPr>
              <a:t> Confidential</a:t>
            </a:r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  <a:p>
            <a:pPr algn="r"/>
            <a:endParaRPr lang="de-DE" sz="1100" b="0" dirty="0">
              <a:solidFill>
                <a:srgbClr val="184E8B"/>
              </a:solidFill>
              <a:latin typeface="Source Sans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675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9751980-83CB-1643-BA70-568A7969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FB9FB86-B7F2-0B45-90CD-EF690A68C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3E64365-23B6-AE43-A8B0-AA3407368BBC}"/>
              </a:ext>
            </a:extLst>
          </p:cNvPr>
          <p:cNvSpPr txBox="1"/>
          <p:nvPr userDrawn="1"/>
        </p:nvSpPr>
        <p:spPr>
          <a:xfrm>
            <a:off x="509155" y="18807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721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62" r:id="rId5"/>
    <p:sldLayoutId id="2147483663" r:id="rId6"/>
    <p:sldLayoutId id="2147483664" r:id="rId7"/>
    <p:sldLayoutId id="2147483665" r:id="rId8"/>
    <p:sldLayoutId id="2147483667" r:id="rId9"/>
    <p:sldLayoutId id="2147483669" r:id="rId10"/>
    <p:sldLayoutId id="2147483668" r:id="rId11"/>
    <p:sldLayoutId id="2147483666" r:id="rId12"/>
    <p:sldLayoutId id="2147483674" r:id="rId13"/>
    <p:sldLayoutId id="2147483670" r:id="rId14"/>
    <p:sldLayoutId id="2147483671" r:id="rId15"/>
    <p:sldLayoutId id="2147483672" r:id="rId16"/>
    <p:sldLayoutId id="2147483673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Source Sans Pro" panose="020B0503030403020204" pitchFamily="34" charset="77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33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orient="horz" pos="1457" userDrawn="1">
          <p15:clr>
            <a:srgbClr val="F26B43"/>
          </p15:clr>
        </p15:guide>
        <p15:guide id="4" orient="horz" pos="2183" userDrawn="1">
          <p15:clr>
            <a:srgbClr val="F26B43"/>
          </p15:clr>
        </p15:guide>
        <p15:guide id="5" orient="horz" pos="2908" userDrawn="1">
          <p15:clr>
            <a:srgbClr val="F26B43"/>
          </p15:clr>
        </p15:guide>
        <p15:guide id="6" orient="horz" pos="3634" userDrawn="1">
          <p15:clr>
            <a:srgbClr val="F26B43"/>
          </p15:clr>
        </p15:guide>
        <p15:guide id="7" orient="horz" pos="182" userDrawn="1">
          <p15:clr>
            <a:srgbClr val="F26B43"/>
          </p15:clr>
        </p15:guide>
        <p15:guide id="8" pos="182" userDrawn="1">
          <p15:clr>
            <a:srgbClr val="F26B43"/>
          </p15:clr>
        </p15:guide>
        <p15:guide id="9" pos="7498" userDrawn="1">
          <p15:clr>
            <a:srgbClr val="F26B43"/>
          </p15:clr>
        </p15:guide>
        <p15:guide id="10" pos="7316" userDrawn="1">
          <p15:clr>
            <a:srgbClr val="F26B43"/>
          </p15:clr>
        </p15:guide>
        <p15:guide id="11" pos="364" userDrawn="1">
          <p15:clr>
            <a:srgbClr val="F26B43"/>
          </p15:clr>
        </p15:guide>
        <p15:guide id="12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9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F274BE-FC71-4DB9-88FB-B5DBFD8DAD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5096" y="3164541"/>
            <a:ext cx="10381503" cy="789662"/>
          </a:xfrm>
        </p:spPr>
        <p:txBody>
          <a:bodyPr>
            <a:normAutofit fontScale="90000"/>
          </a:bodyPr>
          <a:lstStyle/>
          <a:p>
            <a:r>
              <a:rPr lang="en-US" altLang="zh-CN" sz="5300" dirty="0">
                <a:latin typeface="Calibri" panose="020F0502020204030204" pitchFamily="34" charset="0"/>
                <a:ea typeface="等线" panose="02010600030101010101" pitchFamily="2" charset="-122"/>
              </a:rPr>
              <a:t>Optimization of Bronze-Route Nb</a:t>
            </a:r>
            <a:r>
              <a:rPr lang="en-US" altLang="zh-CN" sz="5300" baseline="-25000" dirty="0">
                <a:latin typeface="Calibri" panose="020F0502020204030204" pitchFamily="34" charset="0"/>
                <a:ea typeface="等线" panose="02010600030101010101" pitchFamily="2" charset="-122"/>
              </a:rPr>
              <a:t>3</a:t>
            </a:r>
            <a:r>
              <a:rPr lang="en-US" altLang="zh-CN" sz="5300" dirty="0">
                <a:latin typeface="Calibri" panose="020F0502020204030204" pitchFamily="34" charset="0"/>
                <a:ea typeface="等线" panose="02010600030101010101" pitchFamily="2" charset="-122"/>
              </a:rPr>
              <a:t>Sn Films on Cu Substrates for Quadrupole Resonator (QPR) Testing</a:t>
            </a:r>
            <a:br>
              <a:rPr lang="en-US" altLang="zh-CN" dirty="0">
                <a:latin typeface="Calibri" panose="020F0502020204030204" pitchFamily="34" charset="0"/>
                <a:ea typeface="等线" panose="02010600030101010101" pitchFamily="2" charset="-122"/>
              </a:rPr>
            </a:b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3C84EEE2-825A-49A8-9492-FF5FD6A00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>
                <a:solidFill>
                  <a:schemeClr val="bg1"/>
                </a:solidFill>
              </a:rPr>
              <a:t>Ming Lu</a:t>
            </a:r>
          </a:p>
          <a:p>
            <a:r>
              <a:rPr lang="de-DE" dirty="0"/>
              <a:t>11.</a:t>
            </a:r>
            <a:r>
              <a:rPr lang="en-US" altLang="zh-CN" dirty="0"/>
              <a:t>06</a:t>
            </a:r>
            <a:r>
              <a:rPr lang="de-DE" dirty="0"/>
              <a:t>.202</a:t>
            </a:r>
            <a:r>
              <a:rPr lang="en-US" altLang="zh-CN" dirty="0"/>
              <a:t>6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5B0CE7-A5F8-4647-9607-F148E2E31F7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 rot="486283">
            <a:off x="8919270" y="5202799"/>
            <a:ext cx="1423780" cy="504902"/>
          </a:xfrm>
        </p:spPr>
        <p:txBody>
          <a:bodyPr>
            <a:normAutofit/>
          </a:bodyPr>
          <a:lstStyle/>
          <a:p>
            <a:r>
              <a:rPr lang="en-US" altLang="zh-CN" sz="1600" dirty="0"/>
              <a:t>TTC2026 Meeting, France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155733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EBB026-F9AF-D88E-3D59-EB64597138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2E2CE38F-2334-CAB6-32B6-6D16CE8DE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00" y="1182783"/>
            <a:ext cx="5097974" cy="4118893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CC4F379-548E-6709-23DA-0CA5C2A24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179" y="184370"/>
            <a:ext cx="9341971" cy="441183"/>
          </a:xfrm>
        </p:spPr>
        <p:txBody>
          <a:bodyPr/>
          <a:lstStyle/>
          <a:p>
            <a:r>
              <a:rPr lang="en-US" altLang="zh-CN" sz="3200" dirty="0"/>
              <a:t>Nb</a:t>
            </a:r>
            <a:r>
              <a:rPr lang="en-US" altLang="zh-CN" sz="3200" baseline="-25000" dirty="0"/>
              <a:t>3</a:t>
            </a:r>
            <a:r>
              <a:rPr lang="en-US" altLang="zh-CN" sz="3200" dirty="0"/>
              <a:t>Sn QPR sample critical field comparison</a:t>
            </a:r>
            <a:endParaRPr lang="zh-CN" altLang="en-US" sz="32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61113A92-C8CC-1FB5-FE17-5185DA656D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CA0DFA3F-F33E-BBA8-4F92-7B5DD575293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Ming Lu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0BF2639-0000-E9C6-DD38-F88E54184B14}"/>
              </a:ext>
            </a:extLst>
          </p:cNvPr>
          <p:cNvSpPr txBox="1"/>
          <p:nvPr/>
        </p:nvSpPr>
        <p:spPr>
          <a:xfrm>
            <a:off x="873304" y="5524585"/>
            <a:ext cx="106614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/>
              <a:t>The temperature-dependent quench field data near T</a:t>
            </a:r>
            <a:r>
              <a:rPr lang="en-US" altLang="zh-CN" baseline="-25000" dirty="0"/>
              <a:t>c</a:t>
            </a:r>
            <a:r>
              <a:rPr lang="en-US" altLang="zh-CN" dirty="0"/>
              <a:t> was described by a T</a:t>
            </a:r>
            <a:r>
              <a:rPr lang="en-US" altLang="zh-CN" baseline="30000" dirty="0"/>
              <a:t>2</a:t>
            </a:r>
            <a:r>
              <a:rPr lang="en-US" altLang="zh-CN" dirty="0"/>
              <a:t> fit.</a:t>
            </a:r>
            <a:r>
              <a:rPr lang="zh-CN" altLang="zh-CN" dirty="0"/>
              <a:t> </a:t>
            </a:r>
            <a:endParaRPr lang="en-US" altLang="zh-CN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zh-CN" dirty="0"/>
              <a:t>The Cu-substrate Nb</a:t>
            </a:r>
            <a:r>
              <a:rPr lang="en-US" altLang="zh-CN" baseline="-25000" dirty="0"/>
              <a:t>3</a:t>
            </a:r>
            <a:r>
              <a:rPr lang="zh-CN" altLang="zh-CN" dirty="0"/>
              <a:t>Sn exhibits a lower B</a:t>
            </a:r>
            <a:r>
              <a:rPr lang="zh-CN" altLang="zh-CN" baseline="-25000" dirty="0"/>
              <a:t>c</a:t>
            </a:r>
            <a:r>
              <a:rPr lang="zh-CN" altLang="zh-CN" dirty="0"/>
              <a:t>(0) </a:t>
            </a:r>
            <a:r>
              <a:rPr lang="en-US" altLang="zh-CN" dirty="0"/>
              <a:t>(</a:t>
            </a:r>
            <a:r>
              <a:rPr lang="zh-CN" altLang="zh-CN" dirty="0"/>
              <a:t>56.3 mT</a:t>
            </a:r>
            <a:r>
              <a:rPr lang="en-US" altLang="zh-CN" dirty="0"/>
              <a:t>)</a:t>
            </a:r>
            <a:r>
              <a:rPr lang="zh-CN" altLang="zh-CN" dirty="0"/>
              <a:t> compared with Nb-substrate Nb</a:t>
            </a:r>
            <a:r>
              <a:rPr lang="en-US" altLang="zh-CN" baseline="-25000" dirty="0"/>
              <a:t>3</a:t>
            </a:r>
            <a:r>
              <a:rPr lang="zh-CN" altLang="zh-CN" dirty="0"/>
              <a:t>Sn</a:t>
            </a:r>
            <a:r>
              <a:rPr lang="en-US" altLang="zh-CN" dirty="0"/>
              <a:t> (</a:t>
            </a:r>
            <a:r>
              <a:rPr lang="zh-CN" altLang="zh-CN" dirty="0"/>
              <a:t>102 mT</a:t>
            </a:r>
            <a:r>
              <a:rPr lang="en-US" altLang="zh-CN" dirty="0"/>
              <a:t>)</a:t>
            </a:r>
            <a:r>
              <a:rPr lang="zh-CN" altLang="zh-CN" dirty="0"/>
              <a:t>.</a:t>
            </a:r>
            <a:endParaRPr lang="en-US" altLang="zh-CN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5BCE217-A475-40A1-E9B3-0B43E8A08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657" y="1010252"/>
            <a:ext cx="5760000" cy="432000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78CFFC5-D711-A801-FDD6-39E8891E816A}"/>
              </a:ext>
            </a:extLst>
          </p:cNvPr>
          <p:cNvSpPr txBox="1"/>
          <p:nvPr/>
        </p:nvSpPr>
        <p:spPr>
          <a:xfrm>
            <a:off x="1575275" y="3504386"/>
            <a:ext cx="166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Nb</a:t>
            </a:r>
            <a:r>
              <a:rPr lang="en-US" altLang="zh-CN" baseline="-25000" dirty="0">
                <a:highlight>
                  <a:srgbClr val="FFFF00"/>
                </a:highlight>
              </a:rPr>
              <a:t>3</a:t>
            </a:r>
            <a:r>
              <a:rPr lang="en-US" altLang="zh-CN" dirty="0">
                <a:highlight>
                  <a:srgbClr val="FFFF00"/>
                </a:highlight>
              </a:rPr>
              <a:t>Sn on Nb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963F732-DD8C-8B23-1246-FB6CF23CD78A}"/>
              </a:ext>
            </a:extLst>
          </p:cNvPr>
          <p:cNvSpPr txBox="1"/>
          <p:nvPr/>
        </p:nvSpPr>
        <p:spPr>
          <a:xfrm>
            <a:off x="6844540" y="3504386"/>
            <a:ext cx="1399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Nb</a:t>
            </a:r>
            <a:r>
              <a:rPr lang="en-US" altLang="zh-CN" baseline="-25000" dirty="0">
                <a:highlight>
                  <a:srgbClr val="FFFF00"/>
                </a:highlight>
              </a:rPr>
              <a:t>3</a:t>
            </a:r>
            <a:r>
              <a:rPr lang="en-US" altLang="zh-CN" dirty="0">
                <a:highlight>
                  <a:srgbClr val="FFFF00"/>
                </a:highlight>
              </a:rPr>
              <a:t>Sn on Cu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D8B2EB3-662C-0828-A1E9-AFCEDEF91DE2}"/>
              </a:ext>
            </a:extLst>
          </p:cNvPr>
          <p:cNvSpPr txBox="1"/>
          <p:nvPr/>
        </p:nvSpPr>
        <p:spPr>
          <a:xfrm>
            <a:off x="6534015" y="1901264"/>
            <a:ext cx="1399807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</a:t>
            </a:r>
            <a:r>
              <a:rPr lang="en-US" altLang="zh-CN" baseline="-25000" dirty="0"/>
              <a:t>0</a:t>
            </a:r>
            <a:r>
              <a:rPr lang="en-US" altLang="zh-CN" dirty="0"/>
              <a:t>=56.3mT</a:t>
            </a:r>
            <a:endParaRPr lang="zh-CN" altLang="en-US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050F8F2-1CE7-ECD0-AC3F-05FC9D7266C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570" t="15389" r="10304"/>
          <a:stretch>
            <a:fillRect/>
          </a:stretch>
        </p:blipFill>
        <p:spPr>
          <a:xfrm>
            <a:off x="9699016" y="1458028"/>
            <a:ext cx="685192" cy="885600"/>
          </a:xfrm>
          <a:prstGeom prst="rect">
            <a:avLst/>
          </a:prstGeom>
        </p:spPr>
      </p:pic>
      <p:pic>
        <p:nvPicPr>
          <p:cNvPr id="30" name="图片 29" descr="桌子上有杯子&#10;&#10;AI 生成的内容可能不正确。">
            <a:extLst>
              <a:ext uri="{FF2B5EF4-FFF2-40B4-BE49-F238E27FC236}">
                <a16:creationId xmlns:a16="http://schemas.microsoft.com/office/drawing/2014/main" id="{17D23F32-E014-74A6-FC72-C29D467EDC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7080" y="1458900"/>
            <a:ext cx="777271" cy="884728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10077245-9B0E-5A76-0C0B-24B918793D7E}"/>
              </a:ext>
            </a:extLst>
          </p:cNvPr>
          <p:cNvSpPr txBox="1"/>
          <p:nvPr/>
        </p:nvSpPr>
        <p:spPr bwMode="auto">
          <a:xfrm>
            <a:off x="2945563" y="4219737"/>
            <a:ext cx="2323942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altLang="zh-CN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Sebastian </a:t>
            </a:r>
            <a:r>
              <a:rPr lang="en-GB" altLang="zh-CN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Keckert</a:t>
            </a:r>
            <a:endParaRPr lang="zh-CN" alt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99707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8C4158-C144-DD3C-5085-4C86E3561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AA0666-CDED-4C29-DB29-627FDCA4C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2">
                    <a:alpha val="69875"/>
                  </a:schemeClr>
                </a:solidFill>
              </a:rPr>
              <a:t>Outlines</a:t>
            </a:r>
            <a:endParaRPr lang="zh-CN" altLang="en-US" dirty="0">
              <a:solidFill>
                <a:schemeClr val="tx2">
                  <a:alpha val="69875"/>
                </a:schemeClr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96A47E-6759-D90C-87B8-3C710B7D3E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2514439"/>
            <a:ext cx="9597147" cy="2679942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solidFill>
                  <a:schemeClr val="bg1">
                    <a:lumMod val="50000"/>
                  </a:schemeClr>
                </a:solidFill>
                <a:latin typeface="MicrosoftYaHei-Bold"/>
              </a:rPr>
              <a:t>1. Introduction of Nb</a:t>
            </a:r>
            <a:r>
              <a:rPr lang="en-US" altLang="zh-CN" sz="3600" b="1" baseline="-25000" dirty="0">
                <a:solidFill>
                  <a:schemeClr val="bg1">
                    <a:lumMod val="50000"/>
                  </a:schemeClr>
                </a:solidFill>
                <a:latin typeface="MicrosoftYaHei-Bold"/>
              </a:rPr>
              <a:t>3</a:t>
            </a:r>
            <a:r>
              <a:rPr lang="en-US" altLang="zh-CN" sz="3600" b="1" dirty="0">
                <a:solidFill>
                  <a:schemeClr val="bg1">
                    <a:lumMod val="50000"/>
                  </a:schemeClr>
                </a:solidFill>
                <a:latin typeface="MicrosoftYaHei-Bold"/>
              </a:rPr>
              <a:t>Sn coatings via bronze route </a:t>
            </a:r>
          </a:p>
          <a:p>
            <a:pPr algn="l"/>
            <a:r>
              <a:rPr lang="en-US" altLang="zh-CN" sz="3600" b="1" dirty="0">
                <a:solidFill>
                  <a:schemeClr val="bg1">
                    <a:lumMod val="50000"/>
                  </a:schemeClr>
                </a:solidFill>
                <a:latin typeface="MicrosoftYaHei-Bold"/>
              </a:rPr>
              <a:t>2. Nb</a:t>
            </a:r>
            <a:r>
              <a:rPr lang="en-US" altLang="zh-CN" sz="3600" b="1" baseline="-25000" dirty="0">
                <a:solidFill>
                  <a:schemeClr val="bg1">
                    <a:lumMod val="50000"/>
                  </a:schemeClr>
                </a:solidFill>
                <a:latin typeface="MicrosoftYaHei-Bold"/>
              </a:rPr>
              <a:t>3</a:t>
            </a:r>
            <a:r>
              <a:rPr lang="en-US" altLang="zh-CN" sz="3600" b="1" dirty="0">
                <a:solidFill>
                  <a:schemeClr val="bg1">
                    <a:lumMod val="50000"/>
                  </a:schemeClr>
                </a:solidFill>
                <a:latin typeface="MicrosoftYaHei-Bold"/>
              </a:rPr>
              <a:t>Sn QPR sample Fabrication and RF test </a:t>
            </a:r>
          </a:p>
          <a:p>
            <a:pPr algn="l"/>
            <a:r>
              <a:rPr lang="en-US" altLang="zh-CN" sz="3600" b="1" dirty="0">
                <a:solidFill>
                  <a:srgbClr val="000000"/>
                </a:solidFill>
                <a:latin typeface="MicrosoftYaHei-Bold"/>
              </a:rPr>
              <a:t>3. Small Sample Characterization and Analysis</a:t>
            </a:r>
            <a:endParaRPr lang="en-US" altLang="zh-CN" sz="2800" b="1" dirty="0">
              <a:solidFill>
                <a:srgbClr val="000000"/>
              </a:solidFill>
              <a:latin typeface="MicrosoftYaHei-Bold"/>
            </a:endParaRPr>
          </a:p>
          <a:p>
            <a:pPr algn="l"/>
            <a:r>
              <a:rPr lang="en-US" altLang="zh-CN" sz="3600" b="1" dirty="0">
                <a:solidFill>
                  <a:schemeClr val="bg1">
                    <a:lumMod val="50000"/>
                  </a:schemeClr>
                </a:solidFill>
                <a:latin typeface="MicrosoftYaHei-Bold"/>
              </a:rPr>
              <a:t>4. Summary and Future work</a:t>
            </a:r>
            <a:endParaRPr lang="zh-CN" alt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083F821-1640-5A2D-124E-1619C529C7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F66DCD-5356-B40D-42CE-BAF540FE6AC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Ming Lu</a:t>
            </a:r>
          </a:p>
        </p:txBody>
      </p:sp>
    </p:spTree>
    <p:extLst>
      <p:ext uri="{BB962C8B-B14F-4D97-AF65-F5344CB8AC3E}">
        <p14:creationId xmlns:p14="http://schemas.microsoft.com/office/powerpoint/2010/main" val="65839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57352-BB51-7C8A-1E2E-B322195506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C7D53B-7D42-01E1-54EF-C0F563DFD7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180" y="184370"/>
            <a:ext cx="9184714" cy="441183"/>
          </a:xfrm>
        </p:spPr>
        <p:txBody>
          <a:bodyPr/>
          <a:lstStyle/>
          <a:p>
            <a:r>
              <a:rPr lang="en-US" altLang="zh-CN" sz="3200" dirty="0">
                <a:ea typeface="楷体_GB2312" pitchFamily="49" charset="-122"/>
                <a:cs typeface="Times New Roman" panose="02020603050405020304" pitchFamily="18" charset="0"/>
              </a:rPr>
              <a:t>SEM characterization of </a:t>
            </a:r>
            <a:r>
              <a:rPr lang="en-US" altLang="zh-CN" sz="3200" dirty="0"/>
              <a:t>Cu-based Nb</a:t>
            </a:r>
            <a:r>
              <a:rPr lang="en-US" altLang="zh-CN" sz="3200" baseline="-25000" dirty="0"/>
              <a:t>3</a:t>
            </a:r>
            <a:r>
              <a:rPr lang="en-US" altLang="zh-CN" sz="3200" dirty="0"/>
              <a:t>Sn</a:t>
            </a:r>
            <a:endParaRPr lang="zh-CN" altLang="en-US" sz="30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AEABB4DF-B5AC-F162-7FB8-96B5F3CB04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70620D44-B7C0-7D48-7868-A37E1A5A53E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Ming Lu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A3358FE-B005-A34B-EB60-93E01F609119}"/>
              </a:ext>
            </a:extLst>
          </p:cNvPr>
          <p:cNvSpPr txBox="1"/>
          <p:nvPr/>
        </p:nvSpPr>
        <p:spPr>
          <a:xfrm>
            <a:off x="8199081" y="1426014"/>
            <a:ext cx="3564294" cy="47038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altLang="zh-CN" sz="2000" b="1" dirty="0">
                <a:highlight>
                  <a:srgbClr val="FFFF00"/>
                </a:highlight>
              </a:rPr>
              <a:t>Several problems on Nb</a:t>
            </a:r>
            <a:r>
              <a:rPr lang="en-US" altLang="zh-CN" sz="2000" b="1" baseline="-25000" dirty="0">
                <a:highlight>
                  <a:srgbClr val="FFFF00"/>
                </a:highlight>
              </a:rPr>
              <a:t>3</a:t>
            </a:r>
            <a:r>
              <a:rPr lang="en-US" altLang="zh-CN" sz="2000" b="1" dirty="0">
                <a:highlight>
                  <a:srgbClr val="FFFF00"/>
                </a:highlight>
              </a:rPr>
              <a:t>Sn/Cu:</a:t>
            </a:r>
          </a:p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l"/>
            </a:pPr>
            <a:endParaRPr lang="en-US" altLang="zh-CN" dirty="0"/>
          </a:p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l"/>
            </a:pPr>
            <a:r>
              <a:rPr lang="en-US" altLang="zh-CN" b="1" dirty="0"/>
              <a:t>Copper particle contamination </a:t>
            </a:r>
            <a:r>
              <a:rPr lang="en-US" altLang="zh-CN" dirty="0"/>
              <a:t>– removable by aqua regia.</a:t>
            </a:r>
          </a:p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l"/>
            </a:pPr>
            <a:r>
              <a:rPr lang="en-US" altLang="zh-CN" b="1" dirty="0"/>
              <a:t>Nanofiber contamination </a:t>
            </a:r>
            <a:r>
              <a:rPr lang="en-US" altLang="zh-CN" dirty="0"/>
              <a:t>– likely from O (Nb layer) and P (bronze layer) impurity precipitation after heat treatment; </a:t>
            </a:r>
            <a:r>
              <a:rPr lang="en-US" altLang="zh-CN" dirty="0">
                <a:solidFill>
                  <a:srgbClr val="00B050"/>
                </a:solidFill>
              </a:rPr>
              <a:t>not observed on Nb substrate samples</a:t>
            </a:r>
            <a:r>
              <a:rPr lang="en-US" altLang="zh-CN" dirty="0"/>
              <a:t>; under investigation.</a:t>
            </a:r>
          </a:p>
          <a:p>
            <a:pPr marL="285750" indent="-285750">
              <a:lnSpc>
                <a:spcPts val="2600"/>
              </a:lnSpc>
              <a:buFont typeface="Wingdings" panose="05000000000000000000" pitchFamily="2" charset="2"/>
              <a:buChar char="l"/>
            </a:pPr>
            <a:r>
              <a:rPr lang="en-US" altLang="zh-CN" b="1" dirty="0"/>
              <a:t>Nb oxide contamination </a:t>
            </a:r>
            <a:r>
              <a:rPr lang="en-US" altLang="zh-CN" dirty="0"/>
              <a:t>– removable by 4% HF + H₂SO₄ solution.</a:t>
            </a:r>
          </a:p>
          <a:p>
            <a:endParaRPr lang="zh-CN" altLang="en-US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6956B402-1256-D4EE-7F8E-267A8D434776}"/>
              </a:ext>
            </a:extLst>
          </p:cNvPr>
          <p:cNvGrpSpPr/>
          <p:nvPr/>
        </p:nvGrpSpPr>
        <p:grpSpPr>
          <a:xfrm>
            <a:off x="948170" y="971693"/>
            <a:ext cx="7020039" cy="5385454"/>
            <a:chOff x="888366" y="1289409"/>
            <a:chExt cx="7020039" cy="5385454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E21D8F7A-DD54-4C65-E7BD-CC4D6D2C611E}"/>
                </a:ext>
              </a:extLst>
            </p:cNvPr>
            <p:cNvGrpSpPr/>
            <p:nvPr/>
          </p:nvGrpSpPr>
          <p:grpSpPr>
            <a:xfrm>
              <a:off x="894303" y="1289409"/>
              <a:ext cx="7014102" cy="5385454"/>
              <a:chOff x="1105319" y="1239167"/>
              <a:chExt cx="7014102" cy="5385454"/>
            </a:xfrm>
          </p:grpSpPr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2F57B5E2-FDF8-F435-5247-A5C33415CD0F}"/>
                  </a:ext>
                </a:extLst>
              </p:cNvPr>
              <p:cNvGrpSpPr/>
              <p:nvPr/>
            </p:nvGrpSpPr>
            <p:grpSpPr>
              <a:xfrm>
                <a:off x="1179247" y="1313757"/>
                <a:ext cx="6885141" cy="5220204"/>
                <a:chOff x="1892680" y="1273563"/>
                <a:chExt cx="6885141" cy="5220204"/>
              </a:xfrm>
            </p:grpSpPr>
            <p:pic>
              <p:nvPicPr>
                <p:cNvPr id="26" name="图片 25">
                  <a:extLst>
                    <a:ext uri="{FF2B5EF4-FFF2-40B4-BE49-F238E27FC236}">
                      <a16:creationId xmlns:a16="http://schemas.microsoft.com/office/drawing/2014/main" id="{CF0A2F57-B207-9C4A-9521-9AC517920A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rightnessContrast bright="2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62001" y="1273563"/>
                  <a:ext cx="3366099" cy="2520000"/>
                </a:xfrm>
                <a:prstGeom prst="rect">
                  <a:avLst/>
                </a:prstGeom>
              </p:spPr>
            </p:pic>
            <p:pic>
              <p:nvPicPr>
                <p:cNvPr id="27" name="图片 26">
                  <a:extLst>
                    <a:ext uri="{FF2B5EF4-FFF2-40B4-BE49-F238E27FC236}">
                      <a16:creationId xmlns:a16="http://schemas.microsoft.com/office/drawing/2014/main" id="{D6A01977-AB3B-FD05-37BE-1512EBC905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892680" y="3973767"/>
                  <a:ext cx="3360001" cy="2520000"/>
                </a:xfrm>
                <a:prstGeom prst="rect">
                  <a:avLst/>
                </a:prstGeom>
              </p:spPr>
            </p:pic>
            <p:pic>
              <p:nvPicPr>
                <p:cNvPr id="28" name="图片 27">
                  <a:extLst>
                    <a:ext uri="{FF2B5EF4-FFF2-40B4-BE49-F238E27FC236}">
                      <a16:creationId xmlns:a16="http://schemas.microsoft.com/office/drawing/2014/main" id="{9789251D-CEFD-C2CD-8581-D6100AC0190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892680" y="1273563"/>
                  <a:ext cx="3360000" cy="2520000"/>
                </a:xfrm>
                <a:prstGeom prst="rect">
                  <a:avLst/>
                </a:prstGeom>
              </p:spPr>
            </p:pic>
            <p:pic>
              <p:nvPicPr>
                <p:cNvPr id="29" name="图片 28">
                  <a:extLst>
                    <a:ext uri="{FF2B5EF4-FFF2-40B4-BE49-F238E27FC236}">
                      <a16:creationId xmlns:a16="http://schemas.microsoft.com/office/drawing/2014/main" id="{C178B972-42BC-22FD-1540-E52A14D7626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402193" y="3973767"/>
                  <a:ext cx="3375628" cy="2520000"/>
                </a:xfrm>
                <a:prstGeom prst="rect">
                  <a:avLst/>
                </a:prstGeom>
              </p:spPr>
            </p:pic>
          </p:grp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45F0927F-970F-C4E3-1CC4-ED85DC70A303}"/>
                  </a:ext>
                </a:extLst>
              </p:cNvPr>
              <p:cNvSpPr/>
              <p:nvPr/>
            </p:nvSpPr>
            <p:spPr>
              <a:xfrm>
                <a:off x="1105319" y="1239167"/>
                <a:ext cx="6989213" cy="266964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A7A3749D-2741-6902-B0F2-914AE7BE9719}"/>
                  </a:ext>
                </a:extLst>
              </p:cNvPr>
              <p:cNvSpPr/>
              <p:nvPr/>
            </p:nvSpPr>
            <p:spPr>
              <a:xfrm>
                <a:off x="1105320" y="3908347"/>
                <a:ext cx="3492000" cy="2716274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D7C16923-2D1C-6397-578A-8F518C093F5C}"/>
                  </a:ext>
                </a:extLst>
              </p:cNvPr>
              <p:cNvSpPr/>
              <p:nvPr/>
            </p:nvSpPr>
            <p:spPr>
              <a:xfrm>
                <a:off x="4663421" y="3954979"/>
                <a:ext cx="3456000" cy="2669642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0EBE6037-1BDA-9047-A015-B56F31253181}"/>
                </a:ext>
              </a:extLst>
            </p:cNvPr>
            <p:cNvSpPr txBox="1"/>
            <p:nvPr/>
          </p:nvSpPr>
          <p:spPr>
            <a:xfrm>
              <a:off x="888366" y="1317829"/>
              <a:ext cx="1567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highlight>
                    <a:srgbClr val="FFFF00"/>
                  </a:highlight>
                </a:rPr>
                <a:t>Nb</a:t>
              </a:r>
              <a:r>
                <a:rPr lang="en-US" altLang="zh-CN" baseline="-25000" dirty="0">
                  <a:highlight>
                    <a:srgbClr val="FFFF00"/>
                  </a:highlight>
                </a:rPr>
                <a:t>3</a:t>
              </a:r>
              <a:r>
                <a:rPr lang="en-US" altLang="zh-CN" dirty="0">
                  <a:highlight>
                    <a:srgbClr val="FFFF00"/>
                  </a:highlight>
                </a:rPr>
                <a:t>Sn on Cu</a:t>
              </a:r>
              <a:endParaRPr lang="zh-CN" altLang="en-US" dirty="0">
                <a:highlight>
                  <a:srgbClr val="FFFF00"/>
                </a:highlight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1C73BE6-44AD-BA98-9328-488A4EA62F2F}"/>
                </a:ext>
              </a:extLst>
            </p:cNvPr>
            <p:cNvSpPr txBox="1"/>
            <p:nvPr/>
          </p:nvSpPr>
          <p:spPr>
            <a:xfrm>
              <a:off x="4402159" y="1318823"/>
              <a:ext cx="1567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highlight>
                    <a:srgbClr val="FFFF00"/>
                  </a:highlight>
                </a:rPr>
                <a:t>Nb</a:t>
              </a:r>
              <a:r>
                <a:rPr lang="en-US" altLang="zh-CN" baseline="-25000" dirty="0">
                  <a:highlight>
                    <a:srgbClr val="FFFF00"/>
                  </a:highlight>
                </a:rPr>
                <a:t>3</a:t>
              </a:r>
              <a:r>
                <a:rPr lang="en-US" altLang="zh-CN" dirty="0">
                  <a:highlight>
                    <a:srgbClr val="FFFF00"/>
                  </a:highlight>
                </a:rPr>
                <a:t>Sn on Cu</a:t>
              </a:r>
              <a:endParaRPr lang="zh-CN" altLang="en-US" dirty="0">
                <a:highlight>
                  <a:srgbClr val="FFFF00"/>
                </a:highlight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3C9D7193-7EC5-B54A-ED17-4D25482F0522}"/>
                </a:ext>
              </a:extLst>
            </p:cNvPr>
            <p:cNvSpPr txBox="1"/>
            <p:nvPr/>
          </p:nvSpPr>
          <p:spPr>
            <a:xfrm>
              <a:off x="910159" y="4005221"/>
              <a:ext cx="1567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highlight>
                    <a:srgbClr val="FFFF00"/>
                  </a:highlight>
                </a:rPr>
                <a:t>Nb</a:t>
              </a:r>
              <a:r>
                <a:rPr lang="en-US" altLang="zh-CN" baseline="-25000" dirty="0">
                  <a:highlight>
                    <a:srgbClr val="FFFF00"/>
                  </a:highlight>
                </a:rPr>
                <a:t>3</a:t>
              </a:r>
              <a:r>
                <a:rPr lang="en-US" altLang="zh-CN" dirty="0">
                  <a:highlight>
                    <a:srgbClr val="FFFF00"/>
                  </a:highlight>
                </a:rPr>
                <a:t>Sn on Cu</a:t>
              </a:r>
              <a:endParaRPr lang="zh-CN" altLang="en-US" dirty="0">
                <a:highlight>
                  <a:srgbClr val="FFFF00"/>
                </a:highlight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4CA22AB8-7FB0-27E0-8688-AFDC92001E08}"/>
                </a:ext>
              </a:extLst>
            </p:cNvPr>
            <p:cNvSpPr txBox="1"/>
            <p:nvPr/>
          </p:nvSpPr>
          <p:spPr>
            <a:xfrm>
              <a:off x="4437552" y="4023901"/>
              <a:ext cx="15674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highlight>
                    <a:srgbClr val="00FF00"/>
                  </a:highlight>
                </a:rPr>
                <a:t>Nb</a:t>
              </a:r>
              <a:r>
                <a:rPr lang="en-US" altLang="zh-CN" baseline="-25000" dirty="0">
                  <a:highlight>
                    <a:srgbClr val="00FF00"/>
                  </a:highlight>
                </a:rPr>
                <a:t>3</a:t>
              </a:r>
              <a:r>
                <a:rPr lang="en-US" altLang="zh-CN" dirty="0">
                  <a:highlight>
                    <a:srgbClr val="00FF00"/>
                  </a:highlight>
                </a:rPr>
                <a:t>Sn on Nb</a:t>
              </a:r>
              <a:endParaRPr lang="zh-CN" altLang="en-US" dirty="0">
                <a:highlight>
                  <a:srgbClr val="00FF00"/>
                </a:highlight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12DB894F-E78A-5C06-40E8-8921C7CB7D47}"/>
              </a:ext>
            </a:extLst>
          </p:cNvPr>
          <p:cNvSpPr txBox="1"/>
          <p:nvPr/>
        </p:nvSpPr>
        <p:spPr bwMode="auto">
          <a:xfrm>
            <a:off x="1353630" y="6303165"/>
            <a:ext cx="2323942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altLang="zh-CN" sz="20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Alena </a:t>
            </a:r>
            <a:r>
              <a:rPr lang="en-GB" altLang="zh-CN" sz="2000" i="1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Prudnikava</a:t>
            </a:r>
            <a:endParaRPr lang="zh-CN" alt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685401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E75C3-56F7-32A8-D897-5FE15FE55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8C2144-C839-3C72-856D-2370C78D6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180" y="184370"/>
            <a:ext cx="9184714" cy="441183"/>
          </a:xfrm>
        </p:spPr>
        <p:txBody>
          <a:bodyPr/>
          <a:lstStyle/>
          <a:p>
            <a:r>
              <a:rPr lang="en-US" altLang="zh-CN" sz="3200" dirty="0">
                <a:ea typeface="楷体_GB2312" pitchFamily="49" charset="-122"/>
                <a:cs typeface="Times New Roman" panose="02020603050405020304" pitchFamily="18" charset="0"/>
              </a:rPr>
              <a:t>Upgrade of </a:t>
            </a:r>
            <a:r>
              <a:rPr lang="en-US" altLang="zh-CN" sz="3200" dirty="0"/>
              <a:t>Cu-based Nb</a:t>
            </a:r>
            <a:r>
              <a:rPr lang="en-US" altLang="zh-CN" sz="3200" baseline="-25000" dirty="0"/>
              <a:t>3</a:t>
            </a:r>
            <a:r>
              <a:rPr lang="en-US" altLang="zh-CN" sz="3200" dirty="0"/>
              <a:t>Sn coating recipes</a:t>
            </a:r>
            <a:endParaRPr lang="zh-CN" altLang="en-US" sz="30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D8440A6D-AC3C-63AB-89ED-4FC338B17C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EFEC7AF1-27BF-2A1C-BCF0-201708BFA97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Ming Lu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461194C4-D7D8-61AF-3764-04AE342932F6}"/>
              </a:ext>
            </a:extLst>
          </p:cNvPr>
          <p:cNvGraphicFramePr>
            <a:graphicFrameLocks noGrp="1"/>
          </p:cNvGraphicFramePr>
          <p:nvPr/>
        </p:nvGraphicFramePr>
        <p:xfrm>
          <a:off x="1576862" y="919941"/>
          <a:ext cx="9300689" cy="403702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7266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2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158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15819">
                  <a:extLst>
                    <a:ext uri="{9D8B030D-6E8A-4147-A177-3AD203B41FA5}">
                      <a16:colId xmlns:a16="http://schemas.microsoft.com/office/drawing/2014/main" val="1830734791"/>
                    </a:ext>
                  </a:extLst>
                </a:gridCol>
              </a:tblGrid>
              <a:tr h="401758">
                <a:tc>
                  <a:txBody>
                    <a:bodyPr/>
                    <a:lstStyle/>
                    <a:p>
                      <a:pPr algn="ctr">
                        <a:defRPr sz="1500" b="1"/>
                      </a:pPr>
                      <a:r>
                        <a:rPr sz="1600" dirty="0"/>
                        <a:t>Step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500" b="1"/>
                      </a:pPr>
                      <a:r>
                        <a:rPr sz="1600"/>
                        <a:t>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500" b="1"/>
                      </a:pPr>
                      <a:r>
                        <a:rPr lang="en-US" sz="1600" dirty="0"/>
                        <a:t>Original</a:t>
                      </a:r>
                      <a:r>
                        <a:rPr sz="1600" dirty="0"/>
                        <a:t> Parameters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 sz="1500" b="1"/>
                      </a:pPr>
                      <a:r>
                        <a:rPr lang="en-US" sz="1600" dirty="0"/>
                        <a:t>Upgrade</a:t>
                      </a:r>
                      <a:r>
                        <a:rPr sz="1600" dirty="0"/>
                        <a:t> Parameters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758">
                <a:tc>
                  <a:txBody>
                    <a:bodyPr/>
                    <a:lstStyle/>
                    <a:p>
                      <a:pPr algn="ctr">
                        <a:defRPr sz="1300"/>
                      </a:pPr>
                      <a:r>
                        <a:rPr sz="16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dirty="0"/>
                        <a:t>Mechanical polishing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/>
                        <a:t>Up to 100 µm removal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/>
                        <a:t>Up to 100 µm removal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1758">
                <a:tc>
                  <a:txBody>
                    <a:bodyPr/>
                    <a:lstStyle/>
                    <a:p>
                      <a:pPr algn="ctr">
                        <a:defRPr sz="1300"/>
                      </a:pPr>
                      <a:r>
                        <a:rPr sz="16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dirty="0"/>
                        <a:t>Degreasing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dirty="0"/>
                        <a:t>1% </a:t>
                      </a:r>
                      <a:r>
                        <a:rPr sz="1600" dirty="0" err="1"/>
                        <a:t>Citranox</a:t>
                      </a:r>
                      <a:r>
                        <a:rPr sz="1600" dirty="0"/>
                        <a:t>®, 1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dirty="0"/>
                        <a:t>1% </a:t>
                      </a:r>
                      <a:r>
                        <a:rPr sz="1600" dirty="0" err="1"/>
                        <a:t>Citranox</a:t>
                      </a:r>
                      <a:r>
                        <a:rPr sz="1600" dirty="0"/>
                        <a:t>®, 1 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1758">
                <a:tc>
                  <a:txBody>
                    <a:bodyPr/>
                    <a:lstStyle/>
                    <a:p>
                      <a:pPr algn="ctr">
                        <a:defRPr sz="1300"/>
                      </a:pPr>
                      <a:r>
                        <a:rPr sz="16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sz="1600" dirty="0"/>
                        <a:t>Cu </a:t>
                      </a:r>
                      <a:r>
                        <a:rPr sz="1600" dirty="0"/>
                        <a:t>Electropolishing (EP)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dirty="0"/>
                        <a:t>≈30 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dirty="0"/>
                        <a:t>≈30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6558">
                <a:tc>
                  <a:txBody>
                    <a:bodyPr/>
                    <a:lstStyle/>
                    <a:p>
                      <a:pPr algn="ctr">
                        <a:defRPr sz="1300"/>
                      </a:pPr>
                      <a:r>
                        <a:rPr lang="en-US" sz="1600" dirty="0"/>
                        <a:t>4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dirty="0" err="1">
                          <a:solidFill>
                            <a:schemeClr val="tx1"/>
                          </a:solidFill>
                        </a:rPr>
                        <a:t>HiPIMS</a:t>
                      </a:r>
                      <a:r>
                        <a:rPr sz="1600" dirty="0">
                          <a:solidFill>
                            <a:schemeClr val="tx1"/>
                          </a:solidFill>
                        </a:rPr>
                        <a:t> Nb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sz="1600" dirty="0">
                          <a:solidFill>
                            <a:schemeClr val="tx1"/>
                          </a:solidFill>
                        </a:rPr>
                        <a:t>sputtering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)</a:t>
                      </a:r>
                      <a:endParaRPr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sz="1600" dirty="0" err="1"/>
                        <a:t>Tsub</a:t>
                      </a:r>
                      <a:r>
                        <a:rPr sz="1600" dirty="0"/>
                        <a:t> ≈ 180 °C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Ar</a:t>
                      </a:r>
                      <a:r>
                        <a:rPr lang="en-US" sz="1600" dirty="0"/>
                        <a:t> = </a:t>
                      </a:r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2</a:t>
                      </a:r>
                      <a:r>
                        <a:rPr lang="en-US" sz="1600" dirty="0"/>
                        <a:t> Pa, </a:t>
                      </a:r>
                      <a:r>
                        <a:rPr lang="en-US" altLang="zh-CN" sz="1600" dirty="0"/>
                        <a:t>Power = </a:t>
                      </a:r>
                      <a:r>
                        <a:rPr lang="en-US" altLang="zh-CN" sz="1600" dirty="0">
                          <a:highlight>
                            <a:srgbClr val="FFFF00"/>
                          </a:highlight>
                        </a:rPr>
                        <a:t>600</a:t>
                      </a:r>
                      <a:r>
                        <a:rPr lang="en-US" altLang="zh-CN" sz="1600" dirty="0"/>
                        <a:t> W, Thickness ≈ 10 µm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300"/>
                      </a:pPr>
                      <a:r>
                        <a:rPr sz="1600" dirty="0" err="1"/>
                        <a:t>Tsub</a:t>
                      </a:r>
                      <a:r>
                        <a:rPr sz="1600" dirty="0"/>
                        <a:t> ≈ 180 °C</a:t>
                      </a:r>
                      <a:r>
                        <a:rPr lang="en-US" sz="1600" dirty="0"/>
                        <a:t>, </a:t>
                      </a:r>
                      <a:r>
                        <a:rPr lang="en-US" sz="1600" dirty="0" err="1"/>
                        <a:t>Ar</a:t>
                      </a:r>
                      <a:r>
                        <a:rPr lang="en-US" sz="1600" dirty="0"/>
                        <a:t> =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0.8</a:t>
                      </a:r>
                      <a:r>
                        <a:rPr lang="en-US" sz="1600" dirty="0"/>
                        <a:t> Pa, </a:t>
                      </a:r>
                      <a:r>
                        <a:rPr lang="en-US" altLang="zh-CN" sz="1600" dirty="0"/>
                        <a:t>Power = </a:t>
                      </a:r>
                      <a:r>
                        <a:rPr lang="en-US" altLang="zh-CN" sz="16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400</a:t>
                      </a:r>
                      <a:r>
                        <a:rPr lang="en-US" altLang="zh-CN" sz="1600" dirty="0"/>
                        <a:t> W, Thickness ≈ 10 µm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758">
                <a:tc>
                  <a:txBody>
                    <a:bodyPr/>
                    <a:lstStyle/>
                    <a:p>
                      <a:pPr algn="ctr">
                        <a:defRPr sz="1300"/>
                      </a:pPr>
                      <a:r>
                        <a:rPr lang="en-US" sz="1600" dirty="0"/>
                        <a:t>5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dirty="0"/>
                        <a:t>High-temperature </a:t>
                      </a:r>
                      <a:r>
                        <a:rPr lang="en-US" sz="1600" dirty="0"/>
                        <a:t>baking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dirty="0"/>
                        <a:t>700 °C, 20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dirty="0"/>
                        <a:t>700 °C, 20 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1758">
                <a:tc>
                  <a:txBody>
                    <a:bodyPr/>
                    <a:lstStyle/>
                    <a:p>
                      <a:pPr algn="ctr">
                        <a:defRPr sz="1300"/>
                      </a:pPr>
                      <a:r>
                        <a:rPr lang="en-US" sz="1600" dirty="0"/>
                        <a:t>6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dirty="0"/>
                        <a:t>Bronze electroplating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/>
                        <a:t>≈10 µm bronze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/>
                        <a:t>≈10 µm bronze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1758">
                <a:tc>
                  <a:txBody>
                    <a:bodyPr/>
                    <a:lstStyle/>
                    <a:p>
                      <a:pPr algn="ctr">
                        <a:defRPr sz="1300"/>
                      </a:pPr>
                      <a:r>
                        <a:rPr lang="en-US" sz="1600" dirty="0"/>
                        <a:t>7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Vacuum </a:t>
                      </a:r>
                      <a:r>
                        <a:rPr sz="1600" dirty="0">
                          <a:solidFill>
                            <a:schemeClr val="tx1"/>
                          </a:solidFill>
                        </a:rPr>
                        <a:t>Heat treatment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dirty="0">
                          <a:highlight>
                            <a:srgbClr val="FFFF00"/>
                          </a:highlight>
                        </a:rPr>
                        <a:t>700</a:t>
                      </a:r>
                      <a:r>
                        <a:rPr sz="1600" dirty="0"/>
                        <a:t> °C, 30 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highlight>
                            <a:srgbClr val="00FF00"/>
                          </a:highlight>
                        </a:rPr>
                        <a:t>750</a:t>
                      </a:r>
                      <a:r>
                        <a:rPr sz="1600" dirty="0"/>
                        <a:t> °C, 30 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1758">
                <a:tc>
                  <a:txBody>
                    <a:bodyPr/>
                    <a:lstStyle/>
                    <a:p>
                      <a:pPr algn="ctr">
                        <a:defRPr sz="1300"/>
                      </a:pPr>
                      <a:r>
                        <a:rPr lang="en-US" sz="1600" dirty="0"/>
                        <a:t>8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dirty="0"/>
                        <a:t>Surface bronze removal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dirty="0"/>
                        <a:t>Aqua regia</a:t>
                      </a:r>
                      <a:r>
                        <a:rPr lang="en-US" sz="1600" dirty="0"/>
                        <a:t> about </a:t>
                      </a:r>
                      <a:r>
                        <a:rPr lang="en-US" sz="1600" dirty="0">
                          <a:highlight>
                            <a:srgbClr val="FFFF00"/>
                          </a:highlight>
                        </a:rPr>
                        <a:t>5</a:t>
                      </a:r>
                      <a:r>
                        <a:rPr lang="en-US" sz="1600" dirty="0"/>
                        <a:t> </a:t>
                      </a:r>
                      <a:r>
                        <a:rPr lang="en-US" altLang="zh-CN" sz="1600" dirty="0"/>
                        <a:t>min</a:t>
                      </a:r>
                      <a:endParaRPr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defRPr sz="1300"/>
                      </a:pPr>
                      <a:r>
                        <a:rPr sz="1600" dirty="0"/>
                        <a:t>Aqua regia</a:t>
                      </a:r>
                      <a:r>
                        <a:rPr lang="en-US" sz="1600" dirty="0"/>
                        <a:t> about </a:t>
                      </a:r>
                      <a:r>
                        <a:rPr lang="en-US" sz="1600" dirty="0">
                          <a:highlight>
                            <a:srgbClr val="00FF00"/>
                          </a:highlight>
                        </a:rPr>
                        <a:t>10</a:t>
                      </a:r>
                      <a:r>
                        <a:rPr lang="en-US" sz="1600" dirty="0"/>
                        <a:t> </a:t>
                      </a:r>
                      <a:r>
                        <a:rPr lang="en-US" altLang="zh-CN" sz="1600" dirty="0"/>
                        <a:t>min</a:t>
                      </a:r>
                      <a:endParaRPr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ADBAFDC1-C7B0-66C9-878A-8881B6679594}"/>
              </a:ext>
            </a:extLst>
          </p:cNvPr>
          <p:cNvSpPr txBox="1"/>
          <p:nvPr/>
        </p:nvSpPr>
        <p:spPr>
          <a:xfrm>
            <a:off x="1453962" y="5124362"/>
            <a:ext cx="97517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zh-CN" sz="2000" b="1" dirty="0"/>
              <a:t>O</a:t>
            </a:r>
            <a:r>
              <a:rPr lang="zh-CN" altLang="en-US" sz="2000" b="1" dirty="0"/>
              <a:t>ptimized steps </a:t>
            </a:r>
            <a:r>
              <a:rPr lang="en-US" altLang="zh-CN" sz="2000" b="1" dirty="0"/>
              <a:t>4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(denser Nb barrier layer),</a:t>
            </a:r>
            <a:r>
              <a:rPr lang="zh-CN" altLang="en-US" sz="2000" b="1" dirty="0"/>
              <a:t> </a:t>
            </a:r>
            <a:r>
              <a:rPr lang="en-US" altLang="zh-CN" sz="2000" b="1" dirty="0"/>
              <a:t>7 (large grain size) and 8 (fewer impurities):</a:t>
            </a:r>
            <a:endParaRPr lang="en-US" altLang="zh-CN" sz="2000" i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i="1" dirty="0"/>
              <a:t>Sample 1: baseline process, Nb</a:t>
            </a:r>
            <a:r>
              <a:rPr lang="en-US" altLang="zh-CN" sz="2000" i="1" baseline="-25000" dirty="0"/>
              <a:t>3</a:t>
            </a:r>
            <a:r>
              <a:rPr lang="en-US" altLang="zh-CN" sz="2000" i="1" dirty="0"/>
              <a:t>Sn/Nb/Cu </a:t>
            </a:r>
            <a:r>
              <a:rPr lang="zh-CN" altLang="en-US" sz="2000" dirty="0"/>
              <a:t>≈</a:t>
            </a:r>
            <a:r>
              <a:rPr lang="en-US" altLang="zh-CN" sz="2000" i="1" dirty="0"/>
              <a:t> 1.0 µm / 10 µm / 3 mm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i="1" dirty="0"/>
              <a:t>Sample 2: </a:t>
            </a:r>
            <a:r>
              <a:rPr lang="en-US" altLang="zh-CN" sz="2000" i="1" dirty="0">
                <a:solidFill>
                  <a:srgbClr val="00B050"/>
                </a:solidFill>
              </a:rPr>
              <a:t>optimized steps 4+7+8</a:t>
            </a:r>
            <a:r>
              <a:rPr lang="en-US" altLang="zh-CN" sz="2000" i="1" dirty="0"/>
              <a:t>, Nb</a:t>
            </a:r>
            <a:r>
              <a:rPr lang="en-US" altLang="zh-CN" sz="2000" i="1" baseline="-25000" dirty="0"/>
              <a:t>3</a:t>
            </a:r>
            <a:r>
              <a:rPr lang="en-US" altLang="zh-CN" sz="2000" i="1" dirty="0"/>
              <a:t>Sn/Nb/Cu </a:t>
            </a:r>
            <a:r>
              <a:rPr lang="zh-CN" altLang="en-US" sz="2000" dirty="0"/>
              <a:t>≈</a:t>
            </a:r>
            <a:r>
              <a:rPr lang="en-US" altLang="zh-CN" sz="2000" i="1" dirty="0"/>
              <a:t> 1.0 µm / 10 µm / 3 mm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2E19074-A1FD-CA2D-D5E8-1CFC1FABA125}"/>
              </a:ext>
            </a:extLst>
          </p:cNvPr>
          <p:cNvSpPr/>
          <p:nvPr/>
        </p:nvSpPr>
        <p:spPr>
          <a:xfrm>
            <a:off x="1643537" y="2527415"/>
            <a:ext cx="9038275" cy="79057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DDD22FBA-C2D8-2DB4-B065-6D20BD0AA991}"/>
              </a:ext>
            </a:extLst>
          </p:cNvPr>
          <p:cNvSpPr/>
          <p:nvPr/>
        </p:nvSpPr>
        <p:spPr>
          <a:xfrm>
            <a:off x="1634011" y="4115840"/>
            <a:ext cx="9038275" cy="841125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24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2AA30-C471-6CD4-FCD7-118B52EF0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5EC783B5-5418-2DD5-1BAA-5205FCB70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18" y="1383056"/>
            <a:ext cx="5715000" cy="42824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FBBC225-4853-3318-388F-23CFA2E9CC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326" y="1383056"/>
            <a:ext cx="5715000" cy="428244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459D370-3ECC-43DB-76DE-A367D5D25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180" y="184370"/>
            <a:ext cx="9184714" cy="441183"/>
          </a:xfrm>
        </p:spPr>
        <p:txBody>
          <a:bodyPr/>
          <a:lstStyle/>
          <a:p>
            <a:r>
              <a:rPr lang="en-US" altLang="zh-CN" sz="3200" dirty="0">
                <a:ea typeface="楷体_GB2312" pitchFamily="49" charset="-122"/>
                <a:cs typeface="Times New Roman" panose="02020603050405020304" pitchFamily="18" charset="0"/>
              </a:rPr>
              <a:t>PPMS characterization of </a:t>
            </a:r>
            <a:r>
              <a:rPr lang="en-US" altLang="zh-CN" sz="3200" dirty="0"/>
              <a:t>Cu-based Nb</a:t>
            </a:r>
            <a:r>
              <a:rPr lang="en-US" altLang="zh-CN" sz="3200" baseline="-25000" dirty="0"/>
              <a:t>3</a:t>
            </a:r>
            <a:r>
              <a:rPr lang="en-US" altLang="zh-CN" sz="3200" dirty="0"/>
              <a:t>Sn</a:t>
            </a:r>
            <a:endParaRPr lang="zh-CN" altLang="en-US" sz="30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0FF00886-3AA1-E24C-33CF-C7EFDBDB25B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3BD24972-5E9C-AC38-7C74-0CB49179D2F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Ming Lu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6E83B0CF-C0BE-F8DD-4BBC-37C90726E51A}"/>
              </a:ext>
            </a:extLst>
          </p:cNvPr>
          <p:cNvSpPr txBox="1"/>
          <p:nvPr/>
        </p:nvSpPr>
        <p:spPr>
          <a:xfrm>
            <a:off x="868679" y="5665496"/>
            <a:ext cx="102736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/>
              <a:t>Baking the Nb film (</a:t>
            </a:r>
            <a:r>
              <a:rPr lang="en-US" altLang="zh-CN" dirty="0" err="1"/>
              <a:t>HiPIMS</a:t>
            </a:r>
            <a:r>
              <a:rPr lang="en-US" altLang="zh-CN" dirty="0"/>
              <a:t>) at 700</a:t>
            </a:r>
            <a:r>
              <a:rPr lang="zh-CN" altLang="en-US" dirty="0"/>
              <a:t>℃</a:t>
            </a:r>
            <a:r>
              <a:rPr lang="en-US" altLang="zh-CN" dirty="0"/>
              <a:t>(20h) and then increase heat treatment of bronze route at 750℃ can increase the T</a:t>
            </a:r>
            <a:r>
              <a:rPr lang="en-US" altLang="zh-CN" baseline="-25000" dirty="0"/>
              <a:t>c</a:t>
            </a:r>
            <a:r>
              <a:rPr lang="en-US" altLang="zh-CN" dirty="0"/>
              <a:t> (15.0 K-&gt;16.1 K).</a:t>
            </a:r>
          </a:p>
        </p:txBody>
      </p:sp>
      <p:sp>
        <p:nvSpPr>
          <p:cNvPr id="20" name="箭头: 下弧形 19">
            <a:extLst>
              <a:ext uri="{FF2B5EF4-FFF2-40B4-BE49-F238E27FC236}">
                <a16:creationId xmlns:a16="http://schemas.microsoft.com/office/drawing/2014/main" id="{C04B18DC-D710-9B92-8E58-32674974C482}"/>
              </a:ext>
            </a:extLst>
          </p:cNvPr>
          <p:cNvSpPr/>
          <p:nvPr/>
        </p:nvSpPr>
        <p:spPr>
          <a:xfrm rot="20482970">
            <a:off x="5353050" y="4195149"/>
            <a:ext cx="1724025" cy="485775"/>
          </a:xfrm>
          <a:prstGeom prst="curvedUp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D91FE6C-175F-C019-5407-AAB5FFC518E7}"/>
              </a:ext>
            </a:extLst>
          </p:cNvPr>
          <p:cNvSpPr txBox="1"/>
          <p:nvPr/>
        </p:nvSpPr>
        <p:spPr>
          <a:xfrm>
            <a:off x="7305675" y="982946"/>
            <a:ext cx="30003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highlight>
                  <a:srgbClr val="00FF00"/>
                </a:highlight>
              </a:rPr>
              <a:t>New Nb</a:t>
            </a:r>
            <a:r>
              <a:rPr lang="en-US" altLang="zh-CN" sz="2000" i="1" baseline="-25000" dirty="0">
                <a:highlight>
                  <a:srgbClr val="00FF00"/>
                </a:highlight>
              </a:rPr>
              <a:t>3</a:t>
            </a:r>
            <a:r>
              <a:rPr lang="en-US" altLang="zh-CN" sz="2000" i="1" dirty="0">
                <a:highlight>
                  <a:srgbClr val="00FF00"/>
                </a:highlight>
              </a:rPr>
              <a:t>Sn on Cu substrate</a:t>
            </a:r>
            <a:endParaRPr lang="zh-CN" altLang="en-US" sz="2000" dirty="0">
              <a:highlight>
                <a:srgbClr val="00FF00"/>
              </a:highligh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3CF4BA9-8512-083E-B7E5-8375E34CD941}"/>
              </a:ext>
            </a:extLst>
          </p:cNvPr>
          <p:cNvSpPr txBox="1"/>
          <p:nvPr/>
        </p:nvSpPr>
        <p:spPr>
          <a:xfrm>
            <a:off x="2154924" y="982946"/>
            <a:ext cx="33695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highlight>
                  <a:srgbClr val="FFFF00"/>
                </a:highlight>
              </a:rPr>
              <a:t>Origin Nb</a:t>
            </a:r>
            <a:r>
              <a:rPr lang="en-US" altLang="zh-CN" sz="2000" i="1" baseline="-25000" dirty="0">
                <a:highlight>
                  <a:srgbClr val="FFFF00"/>
                </a:highlight>
              </a:rPr>
              <a:t>3</a:t>
            </a:r>
            <a:r>
              <a:rPr lang="en-US" altLang="zh-CN" sz="2000" i="1" dirty="0">
                <a:highlight>
                  <a:srgbClr val="FFFF00"/>
                </a:highlight>
              </a:rPr>
              <a:t>Sn on Cu substrate</a:t>
            </a:r>
            <a:endParaRPr lang="zh-CN" altLang="en-US" sz="2000" dirty="0">
              <a:highlight>
                <a:srgbClr val="FFFF00"/>
              </a:highlight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D87C5B4-A50F-52D0-47B7-A4D1AF935B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40174" y="3781156"/>
            <a:ext cx="794476" cy="112683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CAA3C0-B5D3-53F8-C6F8-3D8E5946D0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8893"/>
          <a:stretch>
            <a:fillRect/>
          </a:stretch>
        </p:blipFill>
        <p:spPr>
          <a:xfrm>
            <a:off x="4292768" y="3781156"/>
            <a:ext cx="820167" cy="112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983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82041-AFEF-811F-D781-66E9BFDB1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9A3246-28A3-611F-9302-DCD2343EE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180" y="184370"/>
            <a:ext cx="9184714" cy="441183"/>
          </a:xfrm>
        </p:spPr>
        <p:txBody>
          <a:bodyPr/>
          <a:lstStyle/>
          <a:p>
            <a:r>
              <a:rPr lang="en-US" altLang="zh-CN" sz="3200" dirty="0">
                <a:ea typeface="楷体_GB2312" pitchFamily="49" charset="-122"/>
                <a:cs typeface="Times New Roman" panose="02020603050405020304" pitchFamily="18" charset="0"/>
              </a:rPr>
              <a:t>GIXRD characterization of </a:t>
            </a:r>
            <a:r>
              <a:rPr lang="en-US" altLang="zh-CN" sz="3200" dirty="0"/>
              <a:t>Cu-based Nb</a:t>
            </a:r>
            <a:r>
              <a:rPr lang="en-US" altLang="zh-CN" sz="3200" baseline="-25000" dirty="0"/>
              <a:t>3</a:t>
            </a:r>
            <a:r>
              <a:rPr lang="en-US" altLang="zh-CN" sz="3200" dirty="0"/>
              <a:t>Sn</a:t>
            </a:r>
            <a:endParaRPr lang="zh-CN" altLang="en-US" sz="30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714716BD-C142-BC4B-4A95-1ADA813289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5A4F2561-1D9F-066D-BC6A-960AE39158F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Ming Lu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6A24C906-1C09-F934-1399-FD3A879D9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532" y="1122247"/>
            <a:ext cx="10791825" cy="5038640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6018FA9C-2310-6F75-6BEF-C9774C9D6021}"/>
              </a:ext>
            </a:extLst>
          </p:cNvPr>
          <p:cNvSpPr txBox="1"/>
          <p:nvPr/>
        </p:nvSpPr>
        <p:spPr>
          <a:xfrm>
            <a:off x="7629525" y="809743"/>
            <a:ext cx="39031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zh-CN" altLang="en-US" sz="1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zh-CN" dirty="0"/>
              <a:t>GIXRD only detects Nb</a:t>
            </a:r>
            <a:r>
              <a:rPr lang="en-US" altLang="zh-CN" baseline="-25000" dirty="0"/>
              <a:t>3</a:t>
            </a:r>
            <a:r>
              <a:rPr lang="zh-CN" altLang="zh-CN" dirty="0"/>
              <a:t>Sn</a:t>
            </a:r>
            <a:r>
              <a:rPr lang="en-US" altLang="zh-CN" dirty="0"/>
              <a:t> phase.</a:t>
            </a:r>
            <a:r>
              <a:rPr lang="zh-CN" altLang="zh-CN" dirty="0"/>
              <a:t> </a:t>
            </a:r>
            <a:endParaRPr lang="en-US" altLang="zh-CN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O</a:t>
            </a:r>
            <a:r>
              <a:rPr lang="zh-CN" altLang="zh-CN" dirty="0"/>
              <a:t>ther impurities are below</a:t>
            </a:r>
            <a:r>
              <a:rPr lang="en-US" altLang="zh-CN" dirty="0"/>
              <a:t> the</a:t>
            </a:r>
            <a:r>
              <a:rPr lang="zh-CN" altLang="zh-CN" dirty="0"/>
              <a:t> detection limit or amorphous</a:t>
            </a:r>
            <a:r>
              <a:rPr lang="en-US" altLang="zh-CN" dirty="0"/>
              <a:t>.</a:t>
            </a:r>
            <a:endParaRPr lang="en-US" altLang="zh-CN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60692FDB-7ABC-09E0-222E-263CEC5CBC51}"/>
              </a:ext>
            </a:extLst>
          </p:cNvPr>
          <p:cNvSpPr txBox="1"/>
          <p:nvPr/>
        </p:nvSpPr>
        <p:spPr>
          <a:xfrm>
            <a:off x="1553042" y="4654868"/>
            <a:ext cx="123778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highlight>
                  <a:srgbClr val="FFFF00"/>
                </a:highlight>
              </a:rPr>
              <a:t>GIXRD</a:t>
            </a:r>
            <a:endParaRPr lang="zh-CN" altLang="en-US" sz="2400" b="1" dirty="0">
              <a:highlight>
                <a:srgbClr val="FFFF00"/>
              </a:highlight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C1A2F33-13D1-7DCB-18BA-1167E5FD7AE5}"/>
              </a:ext>
            </a:extLst>
          </p:cNvPr>
          <p:cNvSpPr txBox="1"/>
          <p:nvPr/>
        </p:nvSpPr>
        <p:spPr>
          <a:xfrm>
            <a:off x="2836769" y="1122247"/>
            <a:ext cx="31146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highlight>
                  <a:srgbClr val="00FF00"/>
                </a:highlight>
              </a:rPr>
              <a:t>New Nb</a:t>
            </a:r>
            <a:r>
              <a:rPr lang="en-US" altLang="zh-CN" sz="2000" i="1" baseline="-25000" dirty="0">
                <a:highlight>
                  <a:srgbClr val="00FF00"/>
                </a:highlight>
              </a:rPr>
              <a:t>3</a:t>
            </a:r>
            <a:r>
              <a:rPr lang="en-US" altLang="zh-CN" sz="2000" i="1" dirty="0">
                <a:highlight>
                  <a:srgbClr val="00FF00"/>
                </a:highlight>
              </a:rPr>
              <a:t>Sn on Cu substrate</a:t>
            </a:r>
            <a:endParaRPr lang="zh-CN" altLang="en-US" sz="2000" dirty="0">
              <a:highlight>
                <a:srgbClr val="00FF00"/>
              </a:highlight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2D377CA-81F2-31A0-5B31-DAC3CC337FB3}"/>
              </a:ext>
            </a:extLst>
          </p:cNvPr>
          <p:cNvSpPr txBox="1"/>
          <p:nvPr/>
        </p:nvSpPr>
        <p:spPr bwMode="auto">
          <a:xfrm>
            <a:off x="3985057" y="4716423"/>
            <a:ext cx="2323942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altLang="zh-CN" sz="2000" i="1" dirty="0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Alena </a:t>
            </a:r>
            <a:r>
              <a:rPr lang="en-GB" altLang="zh-CN" sz="2000" i="1" dirty="0" err="1">
                <a:solidFill>
                  <a:srgbClr val="00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Prudnikava</a:t>
            </a:r>
            <a:endParaRPr lang="zh-CN" altLang="en-US" sz="2000" i="1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EDB04F8-C396-6E80-2464-F10734154268}"/>
              </a:ext>
            </a:extLst>
          </p:cNvPr>
          <p:cNvSpPr/>
          <p:nvPr/>
        </p:nvSpPr>
        <p:spPr>
          <a:xfrm>
            <a:off x="1976511" y="1304925"/>
            <a:ext cx="850733" cy="226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EC4737F-271B-ED75-F547-D9731554DA21}"/>
              </a:ext>
            </a:extLst>
          </p:cNvPr>
          <p:cNvSpPr/>
          <p:nvPr/>
        </p:nvSpPr>
        <p:spPr>
          <a:xfrm>
            <a:off x="2893919" y="2159292"/>
            <a:ext cx="850733" cy="226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066205D-CF39-FF57-CED8-DB69B76A7869}"/>
              </a:ext>
            </a:extLst>
          </p:cNvPr>
          <p:cNvSpPr txBox="1"/>
          <p:nvPr/>
        </p:nvSpPr>
        <p:spPr>
          <a:xfrm>
            <a:off x="7629525" y="3209925"/>
            <a:ext cx="3717832" cy="4019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1373FB5-CAB1-75CB-3477-B01BABBE71B3}"/>
              </a:ext>
            </a:extLst>
          </p:cNvPr>
          <p:cNvGrpSpPr>
            <a:grpSpLocks noChangeAspect="1"/>
          </p:cNvGrpSpPr>
          <p:nvPr/>
        </p:nvGrpSpPr>
        <p:grpSpPr>
          <a:xfrm>
            <a:off x="7687726" y="3209925"/>
            <a:ext cx="3621180" cy="2459973"/>
            <a:chOff x="7923120" y="3800533"/>
            <a:chExt cx="3154680" cy="2143066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0786C2E-7C89-670E-820E-A6A1A7E32B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23120" y="3952875"/>
              <a:ext cx="3154680" cy="1990724"/>
              <a:chOff x="8115300" y="4684713"/>
              <a:chExt cx="2628900" cy="1658937"/>
            </a:xfrm>
          </p:grpSpPr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87E412BB-FA2C-0F1C-EF9F-7AF43C8D5358}"/>
                  </a:ext>
                </a:extLst>
              </p:cNvPr>
              <p:cNvSpPr/>
              <p:nvPr/>
            </p:nvSpPr>
            <p:spPr>
              <a:xfrm>
                <a:off x="8115300" y="5600700"/>
                <a:ext cx="2628900" cy="742950"/>
              </a:xfrm>
              <a:prstGeom prst="rect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Cu substrate</a:t>
                </a:r>
                <a:endParaRPr lang="zh-CN" altLang="en-US" dirty="0"/>
              </a:p>
            </p:txBody>
          </p:sp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92AE6601-B686-E609-334D-835D8F3C0020}"/>
                  </a:ext>
                </a:extLst>
              </p:cNvPr>
              <p:cNvSpPr/>
              <p:nvPr/>
            </p:nvSpPr>
            <p:spPr>
              <a:xfrm>
                <a:off x="8115300" y="5143500"/>
                <a:ext cx="2628900" cy="457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Nb barrier layer</a:t>
                </a:r>
                <a:endParaRPr lang="zh-CN" altLang="en-US" dirty="0"/>
              </a:p>
            </p:txBody>
          </p:sp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4CA41A32-1C97-765A-E616-2AD9C813511C}"/>
                  </a:ext>
                </a:extLst>
              </p:cNvPr>
              <p:cNvSpPr/>
              <p:nvPr/>
            </p:nvSpPr>
            <p:spPr>
              <a:xfrm>
                <a:off x="8115300" y="4684713"/>
                <a:ext cx="2628900" cy="457200"/>
              </a:xfrm>
              <a:prstGeom prst="rect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/>
                  <a:t>Nb</a:t>
                </a:r>
                <a:r>
                  <a:rPr lang="en-US" altLang="zh-CN" baseline="-25000" dirty="0"/>
                  <a:t>3</a:t>
                </a:r>
                <a:r>
                  <a:rPr lang="en-US" altLang="zh-CN" dirty="0"/>
                  <a:t>Sn layer</a:t>
                </a:r>
                <a:endParaRPr lang="zh-CN" altLang="en-US" dirty="0"/>
              </a:p>
            </p:txBody>
          </p:sp>
        </p:grpSp>
        <p:sp>
          <p:nvSpPr>
            <p:cNvPr id="19" name="爆炸形: 8 pt  18">
              <a:extLst>
                <a:ext uri="{FF2B5EF4-FFF2-40B4-BE49-F238E27FC236}">
                  <a16:creationId xmlns:a16="http://schemas.microsoft.com/office/drawing/2014/main" id="{50ECA876-8A5E-EEEB-F920-E6761D28C3CC}"/>
                </a:ext>
              </a:extLst>
            </p:cNvPr>
            <p:cNvSpPr/>
            <p:nvPr/>
          </p:nvSpPr>
          <p:spPr>
            <a:xfrm>
              <a:off x="9997190" y="4351974"/>
              <a:ext cx="1080610" cy="302894"/>
            </a:xfrm>
            <a:prstGeom prst="irregularSeal1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/>
                <a:t>NbSn</a:t>
              </a:r>
              <a:r>
                <a:rPr lang="en-US" altLang="zh-CN" sz="1200" baseline="-25000" dirty="0"/>
                <a:t>2</a:t>
              </a:r>
              <a:endParaRPr lang="zh-CN" altLang="en-US" sz="1200" dirty="0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DB08B64F-D76B-19BE-D44C-69A485C85F56}"/>
                </a:ext>
              </a:extLst>
            </p:cNvPr>
            <p:cNvSpPr/>
            <p:nvPr/>
          </p:nvSpPr>
          <p:spPr>
            <a:xfrm>
              <a:off x="7951695" y="3800533"/>
              <a:ext cx="1076325" cy="300874"/>
            </a:xfrm>
            <a:prstGeom prst="ellipse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err="1"/>
                <a:t>Cu,CuO</a:t>
              </a:r>
              <a:r>
                <a:rPr lang="en-US" altLang="zh-CN" sz="1200" baseline="-25000" dirty="0" err="1"/>
                <a:t>x</a:t>
              </a:r>
              <a:endParaRPr lang="zh-CN" altLang="en-US" sz="1200" baseline="-25000" dirty="0"/>
            </a:p>
          </p:txBody>
        </p: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42A9D606-CE0C-4D86-9611-AF0D89A475CA}"/>
                </a:ext>
              </a:extLst>
            </p:cNvPr>
            <p:cNvSpPr/>
            <p:nvPr/>
          </p:nvSpPr>
          <p:spPr>
            <a:xfrm>
              <a:off x="9329723" y="3800533"/>
              <a:ext cx="1727757" cy="30087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200" dirty="0" err="1"/>
                <a:t>NbO</a:t>
              </a:r>
              <a:r>
                <a:rPr lang="en-US" altLang="zh-CN" sz="1200" baseline="-25000" dirty="0" err="1"/>
                <a:t>x</a:t>
              </a:r>
              <a:r>
                <a:rPr lang="en-US" altLang="zh-CN" sz="1200" dirty="0" err="1"/>
                <a:t>,SnO</a:t>
              </a:r>
              <a:r>
                <a:rPr lang="en-US" altLang="zh-CN" sz="1200" baseline="-25000" dirty="0" err="1"/>
                <a:t>x</a:t>
              </a:r>
              <a:r>
                <a:rPr lang="en-US" altLang="zh-CN" sz="1200" dirty="0" err="1"/>
                <a:t>,C</a:t>
              </a:r>
              <a:r>
                <a:rPr lang="en-US" altLang="zh-CN" sz="1200" dirty="0"/>
                <a:t>-H</a:t>
              </a:r>
              <a:endParaRPr lang="zh-CN" altLang="en-US" sz="12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722790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BCAF3-4AF8-BD70-42CC-07A38B2E4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F1E73DA4-244E-7F86-D033-1F3CDB7FB3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54506"/>
            <a:ext cx="4842914" cy="361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7956FEE-3CA3-A15A-B1BE-F6BFC2BABD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580"/>
          <a:stretch>
            <a:fillRect/>
          </a:stretch>
        </p:blipFill>
        <p:spPr>
          <a:xfrm>
            <a:off x="1277180" y="985674"/>
            <a:ext cx="4842915" cy="387409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6A01A49-9177-3C2C-2243-10760E189CE6}"/>
              </a:ext>
            </a:extLst>
          </p:cNvPr>
          <p:cNvSpPr txBox="1"/>
          <p:nvPr/>
        </p:nvSpPr>
        <p:spPr>
          <a:xfrm>
            <a:off x="7128613" y="935236"/>
            <a:ext cx="33965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highlight>
                  <a:srgbClr val="00FF00"/>
                </a:highlight>
              </a:rPr>
              <a:t>New Nb</a:t>
            </a:r>
            <a:r>
              <a:rPr lang="en-US" altLang="zh-CN" sz="2000" baseline="-25000" dirty="0">
                <a:highlight>
                  <a:srgbClr val="00FF00"/>
                </a:highlight>
              </a:rPr>
              <a:t>3</a:t>
            </a:r>
            <a:r>
              <a:rPr lang="en-US" altLang="zh-CN" sz="2000" dirty="0">
                <a:highlight>
                  <a:srgbClr val="00FF00"/>
                </a:highlight>
              </a:rPr>
              <a:t>Sn on Cu substrate</a:t>
            </a:r>
            <a:endParaRPr lang="zh-CN" altLang="en-US" sz="2000" dirty="0">
              <a:highlight>
                <a:srgbClr val="00FF00"/>
              </a:highlight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C4515CA8-706C-C998-A2A1-1F1981859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180" y="184370"/>
            <a:ext cx="9184714" cy="441183"/>
          </a:xfrm>
        </p:spPr>
        <p:txBody>
          <a:bodyPr/>
          <a:lstStyle/>
          <a:p>
            <a:r>
              <a:rPr lang="en-US" altLang="zh-CN" sz="3200" dirty="0">
                <a:ea typeface="楷体_GB2312" pitchFamily="49" charset="-122"/>
                <a:cs typeface="Times New Roman" panose="02020603050405020304" pitchFamily="18" charset="0"/>
              </a:rPr>
              <a:t>Thermal current test of </a:t>
            </a:r>
            <a:r>
              <a:rPr lang="en-US" altLang="zh-CN" sz="3200" dirty="0"/>
              <a:t>Cu-based Nb</a:t>
            </a:r>
            <a:r>
              <a:rPr lang="en-US" altLang="zh-CN" sz="3200" baseline="-25000" dirty="0"/>
              <a:t>3</a:t>
            </a:r>
            <a:r>
              <a:rPr lang="en-US" altLang="zh-CN" sz="3200" dirty="0"/>
              <a:t>Sn surface</a:t>
            </a:r>
            <a:endParaRPr lang="zh-CN" altLang="en-US" sz="30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F76C336F-C081-46A5-98D0-D1DECE9DFE6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7DECD14C-D237-267C-7D5B-C078411229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Ming Lu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C7AF780-1C83-A1D2-AB31-F9374DC4BE86}"/>
              </a:ext>
            </a:extLst>
          </p:cNvPr>
          <p:cNvSpPr txBox="1"/>
          <p:nvPr/>
        </p:nvSpPr>
        <p:spPr>
          <a:xfrm>
            <a:off x="1383086" y="4950572"/>
            <a:ext cx="998023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/>
              <a:t>CRAFT Test conditions: Zero field cooled, Plot trapped flux magnitude of center sensor versus temperature gradient during cooldown (</a:t>
            </a:r>
            <a:r>
              <a:rPr lang="zh-CN" altLang="zh-CN" b="1" dirty="0"/>
              <a:t>CRAFT details: Alex Cierpka, TTC2026 WG1 S4</a:t>
            </a:r>
            <a:r>
              <a:rPr lang="en-US" altLang="zh-CN" dirty="0"/>
              <a:t>).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zh-CN" dirty="0"/>
              <a:t>Under </a:t>
            </a:r>
            <a:r>
              <a:rPr lang="en-US" altLang="zh-CN" dirty="0"/>
              <a:t>the</a:t>
            </a:r>
            <a:r>
              <a:rPr lang="zh-CN" altLang="zh-CN" dirty="0"/>
              <a:t> 0.05 K/cm temperature gradient, flux trapping in the new sample decreased </a:t>
            </a:r>
            <a:r>
              <a:rPr lang="zh-CN" altLang="zh-CN" dirty="0">
                <a:solidFill>
                  <a:srgbClr val="00B050"/>
                </a:solidFill>
              </a:rPr>
              <a:t>from 200 μT to 25 μT, even below Nb films (35 μT)</a:t>
            </a:r>
            <a:r>
              <a:rPr lang="zh-CN" altLang="zh-CN" dirty="0"/>
              <a:t>, indicating suppressed thermoelectric currents due to improved coating homogeneity and weaker flux pinning.</a:t>
            </a:r>
            <a:endParaRPr lang="en-US" altLang="zh-CN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14EBFA4-7861-DA08-EBDE-9560D9016C9D}"/>
              </a:ext>
            </a:extLst>
          </p:cNvPr>
          <p:cNvSpPr txBox="1"/>
          <p:nvPr/>
        </p:nvSpPr>
        <p:spPr>
          <a:xfrm>
            <a:off x="2063010" y="935236"/>
            <a:ext cx="3802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zh-CN" sz="2000" dirty="0">
                <a:highlight>
                  <a:srgbClr val="FFFF00"/>
                </a:highlight>
              </a:rPr>
              <a:t>Comparison with </a:t>
            </a:r>
            <a:r>
              <a:rPr lang="en-US" altLang="zh-CN" sz="2000" dirty="0">
                <a:highlight>
                  <a:srgbClr val="FFFF00"/>
                </a:highlight>
              </a:rPr>
              <a:t>previous results</a:t>
            </a:r>
            <a:endParaRPr lang="zh-CN" altLang="en-US" sz="2000" dirty="0">
              <a:highlight>
                <a:srgbClr val="FFFF00"/>
              </a:highlight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3C835BF-A388-18EC-E70B-426218A6CA6A}"/>
              </a:ext>
            </a:extLst>
          </p:cNvPr>
          <p:cNvSpPr txBox="1"/>
          <p:nvPr/>
        </p:nvSpPr>
        <p:spPr bwMode="auto">
          <a:xfrm>
            <a:off x="6746220" y="3878668"/>
            <a:ext cx="2152314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altLang="zh-CN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Felix Kramer</a:t>
            </a:r>
            <a:endParaRPr lang="zh-CN" altLang="en-US" sz="2000" i="1" dirty="0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AD263FA4-E9D6-3E5D-02D6-1B612C4EC86A}"/>
              </a:ext>
            </a:extLst>
          </p:cNvPr>
          <p:cNvCxnSpPr/>
          <p:nvPr/>
        </p:nvCxnSpPr>
        <p:spPr>
          <a:xfrm>
            <a:off x="10254408" y="2638962"/>
            <a:ext cx="0" cy="18000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07467E38-0648-C2C9-681E-05A35268216B}"/>
              </a:ext>
            </a:extLst>
          </p:cNvPr>
          <p:cNvCxnSpPr/>
          <p:nvPr/>
        </p:nvCxnSpPr>
        <p:spPr>
          <a:xfrm>
            <a:off x="3929173" y="2612291"/>
            <a:ext cx="0" cy="18000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箭头: 下弧形 24">
            <a:extLst>
              <a:ext uri="{FF2B5EF4-FFF2-40B4-BE49-F238E27FC236}">
                <a16:creationId xmlns:a16="http://schemas.microsoft.com/office/drawing/2014/main" id="{D2B447C6-5796-B258-0CFE-10A5FA95CABE}"/>
              </a:ext>
            </a:extLst>
          </p:cNvPr>
          <p:cNvSpPr/>
          <p:nvPr/>
        </p:nvSpPr>
        <p:spPr>
          <a:xfrm rot="20482970">
            <a:off x="5354852" y="3776439"/>
            <a:ext cx="1765369" cy="423815"/>
          </a:xfrm>
          <a:prstGeom prst="curvedUp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C7C5C75-DBB0-1429-3052-15AC7946E07F}"/>
              </a:ext>
            </a:extLst>
          </p:cNvPr>
          <p:cNvSpPr txBox="1"/>
          <p:nvPr/>
        </p:nvSpPr>
        <p:spPr>
          <a:xfrm>
            <a:off x="2025523" y="3709199"/>
            <a:ext cx="11553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zh-CN" dirty="0"/>
              <a:t>F. Kramer, </a:t>
            </a:r>
            <a:endParaRPr lang="en-US" altLang="zh-CN" dirty="0"/>
          </a:p>
          <a:p>
            <a:r>
              <a:rPr lang="zh-CN" altLang="zh-CN" dirty="0"/>
              <a:t>SRF2025</a:t>
            </a:r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3D932919-C0AD-934E-7EFB-2D75D2ECA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1755" y="1468832"/>
            <a:ext cx="1330874" cy="136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96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4EE4D8-E92C-CD0B-0621-A3E8EAB669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AA2E96-2148-9741-AF7F-0FA99F86A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180" y="184370"/>
            <a:ext cx="9184714" cy="441183"/>
          </a:xfrm>
        </p:spPr>
        <p:txBody>
          <a:bodyPr/>
          <a:lstStyle/>
          <a:p>
            <a:r>
              <a:rPr lang="en-US" altLang="zh-CN" sz="3200" dirty="0">
                <a:ea typeface="楷体_GB2312" pitchFamily="49" charset="-122"/>
                <a:cs typeface="Times New Roman" panose="02020603050405020304" pitchFamily="18" charset="0"/>
              </a:rPr>
              <a:t>Analysis of </a:t>
            </a:r>
            <a:r>
              <a:rPr lang="en-US" altLang="zh-CN" sz="3200" dirty="0"/>
              <a:t>Cu-based Nb</a:t>
            </a:r>
            <a:r>
              <a:rPr lang="en-US" altLang="zh-CN" sz="3200" baseline="-25000" dirty="0"/>
              <a:t>3</a:t>
            </a:r>
            <a:r>
              <a:rPr lang="en-US" altLang="zh-CN" sz="3200" dirty="0"/>
              <a:t>Sn coating recipes</a:t>
            </a:r>
            <a:endParaRPr lang="zh-CN" altLang="en-US" sz="30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2619E7C-9CDA-4A9B-0FB2-AFB474F0309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492482D5-03B9-4B8C-A02F-692CE036C4A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Ming Lu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2A56C7E-0498-FF66-AF35-AF2CF0C4EA44}"/>
              </a:ext>
            </a:extLst>
          </p:cNvPr>
          <p:cNvSpPr txBox="1"/>
          <p:nvPr/>
        </p:nvSpPr>
        <p:spPr>
          <a:xfrm>
            <a:off x="903383" y="883442"/>
            <a:ext cx="105535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dirty="0"/>
              <a:t>Increasing the niobium barrier layer’s density or thickness improved the Nb</a:t>
            </a:r>
            <a:r>
              <a:rPr lang="en-US" altLang="zh-CN" sz="2000" baseline="-25000" dirty="0"/>
              <a:t>3</a:t>
            </a:r>
            <a:r>
              <a:rPr lang="en-US" altLang="zh-CN" sz="2000" dirty="0"/>
              <a:t>Sn film quality on copper, approaching the quality of Nb</a:t>
            </a:r>
            <a:r>
              <a:rPr lang="en-US" altLang="zh-CN" sz="2000" baseline="-25000" dirty="0"/>
              <a:t>3</a:t>
            </a:r>
            <a:r>
              <a:rPr lang="en-US" altLang="zh-CN" sz="2000" dirty="0"/>
              <a:t>Sn on high-purity Nb. </a:t>
            </a:r>
            <a:endParaRPr lang="zh-CN" alt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ED44B476-3F4F-9D8C-DEF7-92D2AD16E4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0513517"/>
                  </p:ext>
                </p:extLst>
              </p:nvPr>
            </p:nvGraphicFramePr>
            <p:xfrm>
              <a:off x="1345664" y="1784925"/>
              <a:ext cx="9500672" cy="4206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6534">
                      <a:extLst>
                        <a:ext uri="{9D8B030D-6E8A-4147-A177-3AD203B41FA5}">
                          <a16:colId xmlns:a16="http://schemas.microsoft.com/office/drawing/2014/main" val="2002232791"/>
                        </a:ext>
                      </a:extLst>
                    </a:gridCol>
                    <a:gridCol w="1573930">
                      <a:extLst>
                        <a:ext uri="{9D8B030D-6E8A-4147-A177-3AD203B41FA5}">
                          <a16:colId xmlns:a16="http://schemas.microsoft.com/office/drawing/2014/main" val="71717282"/>
                        </a:ext>
                      </a:extLst>
                    </a:gridCol>
                    <a:gridCol w="1483777">
                      <a:extLst>
                        <a:ext uri="{9D8B030D-6E8A-4147-A177-3AD203B41FA5}">
                          <a16:colId xmlns:a16="http://schemas.microsoft.com/office/drawing/2014/main" val="3421884132"/>
                        </a:ext>
                      </a:extLst>
                    </a:gridCol>
                    <a:gridCol w="1308421">
                      <a:extLst>
                        <a:ext uri="{9D8B030D-6E8A-4147-A177-3AD203B41FA5}">
                          <a16:colId xmlns:a16="http://schemas.microsoft.com/office/drawing/2014/main" val="300461065"/>
                        </a:ext>
                      </a:extLst>
                    </a:gridCol>
                    <a:gridCol w="1213999">
                      <a:extLst>
                        <a:ext uri="{9D8B030D-6E8A-4147-A177-3AD203B41FA5}">
                          <a16:colId xmlns:a16="http://schemas.microsoft.com/office/drawing/2014/main" val="3777344352"/>
                        </a:ext>
                      </a:extLst>
                    </a:gridCol>
                    <a:gridCol w="1196500">
                      <a:extLst>
                        <a:ext uri="{9D8B030D-6E8A-4147-A177-3AD203B41FA5}">
                          <a16:colId xmlns:a16="http://schemas.microsoft.com/office/drawing/2014/main" val="3515618488"/>
                        </a:ext>
                      </a:extLst>
                    </a:gridCol>
                    <a:gridCol w="1197511">
                      <a:extLst>
                        <a:ext uri="{9D8B030D-6E8A-4147-A177-3AD203B41FA5}">
                          <a16:colId xmlns:a16="http://schemas.microsoft.com/office/drawing/2014/main" val="653435479"/>
                        </a:ext>
                      </a:extLst>
                    </a:gridCol>
                  </a:tblGrid>
                  <a:tr h="105405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00" dirty="0">
                              <a:effectLst/>
                            </a:rPr>
                            <a:t>Samples type</a:t>
                          </a:r>
                          <a:endParaRPr lang="zh-CN" altLang="zh-CN" sz="1400" kern="100" dirty="0">
                            <a:effectLst/>
                            <a:latin typeface="等线" panose="02010600030101010101" pitchFamily="2" charset="-122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Nb layer parameters</a:t>
                          </a:r>
                          <a:endParaRPr lang="zh-CN" alt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Treatment process</a:t>
                          </a:r>
                          <a:endParaRPr lang="zh-CN" alt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Min. growth temp. of Nb</a:t>
                          </a:r>
                          <a:r>
                            <a:rPr lang="en-US" altLang="zh-CN" sz="1800" baseline="-25000" dirty="0"/>
                            <a:t>3</a:t>
                          </a:r>
                          <a:r>
                            <a:rPr lang="en-US" altLang="zh-CN" sz="1800" dirty="0"/>
                            <a:t>Sn</a:t>
                          </a:r>
                          <a:endParaRPr lang="zh-CN" altLang="zh-CN" sz="1800" kern="100" dirty="0">
                            <a:effectLst/>
                            <a:latin typeface="等线" panose="02010600030101010101" pitchFamily="2" charset="-122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00" dirty="0">
                              <a:effectLst/>
                              <a:latin typeface="等线" panose="02010600030101010101" pitchFamily="2" charset="-122"/>
                              <a:ea typeface="+mn-ea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US" altLang="zh-CN" sz="1800" kern="100" baseline="-25000" dirty="0">
                              <a:effectLst/>
                              <a:latin typeface="等线" panose="02010600030101010101" pitchFamily="2" charset="-122"/>
                              <a:ea typeface="+mn-ea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en-US" altLang="zh-CN" sz="1800" kern="100" dirty="0">
                              <a:effectLst/>
                              <a:latin typeface="等线" panose="02010600030101010101" pitchFamily="2" charset="-122"/>
                              <a:ea typeface="+mn-ea"/>
                              <a:cs typeface="Times New Roman" panose="02020603050405020304" pitchFamily="18" charset="0"/>
                            </a:rPr>
                            <a:t>@4K, 20mT, 416MHz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0.05 K/cm</a:t>
                          </a:r>
                          <a:r>
                            <a:rPr lang="en-US" altLang="zh-CN" sz="1800" dirty="0"/>
                            <a:t> </a:t>
                          </a:r>
                          <a:r>
                            <a:rPr lang="en-US" altLang="zh-CN" sz="1800" kern="100" dirty="0">
                              <a:effectLst/>
                              <a:latin typeface="等线" panose="02010600030101010101" pitchFamily="2" charset="-122"/>
                              <a:ea typeface="+mn-ea"/>
                              <a:cs typeface="Times New Roman" panose="02020603050405020304" pitchFamily="18" charset="0"/>
                            </a:rPr>
                            <a:t>trap flux </a:t>
                          </a:r>
                          <a:r>
                            <a:rPr lang="en-US" altLang="zh-CN" dirty="0"/>
                            <a:t>(zero field)</a:t>
                          </a:r>
                          <a:endParaRPr lang="zh-CN" altLang="zh-CN" sz="1800" kern="100" dirty="0">
                            <a:effectLst/>
                            <a:latin typeface="等线" panose="02010600030101010101" pitchFamily="2" charset="-122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00" dirty="0">
                              <a:effectLst/>
                              <a:latin typeface="等线" panose="02010600030101010101" pitchFamily="2" charset="-122"/>
                              <a:ea typeface="+mn-ea"/>
                              <a:cs typeface="Times New Roman" panose="02020603050405020304" pitchFamily="18" charset="0"/>
                            </a:rPr>
                            <a:t>Nb</a:t>
                          </a:r>
                          <a:r>
                            <a:rPr lang="en-US" altLang="zh-CN" sz="1800" kern="100" baseline="-25000" dirty="0">
                              <a:effectLst/>
                              <a:latin typeface="等线" panose="02010600030101010101" pitchFamily="2" charset="-122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altLang="zh-CN" sz="1800" kern="100" dirty="0">
                              <a:effectLst/>
                              <a:latin typeface="等线" panose="02010600030101010101" pitchFamily="2" charset="-122"/>
                              <a:ea typeface="+mn-ea"/>
                              <a:cs typeface="Times New Roman" panose="02020603050405020304" pitchFamily="18" charset="0"/>
                            </a:rPr>
                            <a:t>Sn film quality</a:t>
                          </a:r>
                          <a:endParaRPr lang="zh-CN" altLang="zh-CN" sz="1800" kern="100" dirty="0">
                            <a:effectLst/>
                            <a:latin typeface="等线" panose="02010600030101010101" pitchFamily="2" charset="-122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61710089"/>
                      </a:ext>
                    </a:extLst>
                  </a:tr>
                  <a:tr h="105405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00" dirty="0">
                              <a:effectLst/>
                              <a:highlight>
                                <a:srgbClr val="FFFF00"/>
                              </a:highlight>
                            </a:rPr>
                            <a:t>Nb</a:t>
                          </a:r>
                          <a:r>
                            <a:rPr lang="en-US" altLang="zh-CN" sz="1800" kern="100" baseline="-25000" dirty="0">
                              <a:effectLst/>
                              <a:highlight>
                                <a:srgbClr val="FFFF00"/>
                              </a:highlight>
                            </a:rPr>
                            <a:t>3</a:t>
                          </a:r>
                          <a:r>
                            <a:rPr lang="en-US" altLang="zh-CN" sz="1800" kern="100" dirty="0">
                              <a:effectLst/>
                              <a:highlight>
                                <a:srgbClr val="FFFF00"/>
                              </a:highlight>
                            </a:rPr>
                            <a:t>Sn/Cu </a:t>
                          </a:r>
                          <a:r>
                            <a:rPr lang="en-US" altLang="zh-CN" sz="1800" kern="100" dirty="0">
                              <a:effectLst/>
                            </a:rPr>
                            <a:t>samples (Sasha)</a:t>
                          </a:r>
                          <a:endParaRPr lang="zh-CN" altLang="en-US" sz="180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180</a:t>
                          </a:r>
                          <a:r>
                            <a:rPr lang="zh-CN" altLang="zh-CN" sz="200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℃</a:t>
                          </a:r>
                          <a:r>
                            <a:rPr lang="en-US" altLang="zh-CN" sz="200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/10</a:t>
                          </a:r>
                          <a:r>
                            <a:rPr lang="el-GR" altLang="zh-CN" sz="2000" dirty="0">
                              <a:solidFill>
                                <a:schemeClr val="tx1"/>
                              </a:solidFill>
                            </a:rPr>
                            <a:t>μ</a:t>
                          </a:r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</a:rPr>
                            <a:t>m, 2.0Pa, 600W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00B050"/>
                              </a:solidFill>
                            </a:rPr>
                            <a:t>pre-annealing 700</a:t>
                          </a:r>
                          <a:r>
                            <a:rPr lang="zh-CN" altLang="en-US" sz="2000" dirty="0">
                              <a:solidFill>
                                <a:srgbClr val="00B050"/>
                              </a:solidFill>
                            </a:rPr>
                            <a:t>℃</a:t>
                          </a:r>
                          <a:r>
                            <a:rPr lang="en-US" altLang="zh-CN" sz="2000" dirty="0">
                              <a:solidFill>
                                <a:srgbClr val="00B050"/>
                              </a:solidFill>
                            </a:rPr>
                            <a:t> 20h </a:t>
                          </a:r>
                          <a:endParaRPr lang="en-US" altLang="zh-CN" sz="20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</a:rPr>
                            <a:t>+bronze route 30h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700</a:t>
                          </a:r>
                          <a:r>
                            <a:rPr kumimoji="0" lang="zh-CN" altLang="en-US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℃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46.0</a:t>
                          </a:r>
                          <a:r>
                            <a:rPr lang="en-US" altLang="zh-CN" sz="2000" kern="100" dirty="0">
                              <a:solidFill>
                                <a:schemeClr val="tx1"/>
                              </a:solidFill>
                              <a:effectLst/>
                              <a:latin typeface="等线" panose="02010600030101010101" pitchFamily="2" charset="-122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000" i="1" kern="100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el-GR" altLang="zh-CN" sz="2000" i="1" kern="100" dirty="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𝛺</m:t>
                              </m:r>
                            </m:oMath>
                          </a14:m>
                          <a:endParaRPr lang="zh-CN" altLang="zh-CN" sz="2000" i="1" kern="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</a:rPr>
                            <a:t>large, </a:t>
                          </a:r>
                        </a:p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</a:rPr>
                            <a:t>200 </a:t>
                          </a:r>
                          <a:r>
                            <a:rPr lang="el-GR" altLang="zh-CN" sz="2000" dirty="0">
                              <a:solidFill>
                                <a:schemeClr val="tx1"/>
                              </a:solidFill>
                            </a:rPr>
                            <a:t>μ</a:t>
                          </a:r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r>
                            <a:rPr lang="en-US" altLang="zh-CN" sz="2000" baseline="-250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</a:rPr>
                            <a:t>=14.6K,normal</a:t>
                          </a:r>
                          <a:endParaRPr lang="zh-CN" altLang="zh-CN" sz="2000" kern="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15188034"/>
                      </a:ext>
                    </a:extLst>
                  </a:tr>
                  <a:tr h="8108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00" dirty="0">
                              <a:effectLst/>
                              <a:highlight>
                                <a:srgbClr val="00FF00"/>
                              </a:highlight>
                            </a:rPr>
                            <a:t>Nb</a:t>
                          </a:r>
                          <a:r>
                            <a:rPr lang="en-US" altLang="zh-CN" sz="1800" kern="100" baseline="-25000" dirty="0">
                              <a:effectLst/>
                              <a:highlight>
                                <a:srgbClr val="00FF00"/>
                              </a:highlight>
                            </a:rPr>
                            <a:t>3</a:t>
                          </a:r>
                          <a:r>
                            <a:rPr lang="en-US" altLang="zh-CN" sz="1800" kern="100" dirty="0">
                              <a:effectLst/>
                              <a:highlight>
                                <a:srgbClr val="00FF00"/>
                              </a:highlight>
                            </a:rPr>
                            <a:t>Sn/Cu </a:t>
                          </a:r>
                          <a:r>
                            <a:rPr lang="en-US" altLang="zh-CN" sz="1800" kern="100" dirty="0">
                              <a:effectLst/>
                            </a:rPr>
                            <a:t>samples (Sasha)</a:t>
                          </a:r>
                          <a:endParaRPr lang="zh-CN" alt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00" dirty="0">
                              <a:solidFill>
                                <a:srgbClr val="00B050"/>
                              </a:solidFill>
                              <a:effectLst/>
                            </a:rPr>
                            <a:t>180</a:t>
                          </a:r>
                          <a:r>
                            <a:rPr lang="zh-CN" altLang="zh-CN" sz="2000" kern="100" dirty="0">
                              <a:solidFill>
                                <a:srgbClr val="00B050"/>
                              </a:solidFill>
                              <a:effectLst/>
                            </a:rPr>
                            <a:t>℃</a:t>
                          </a:r>
                          <a:r>
                            <a:rPr lang="en-US" altLang="zh-CN" sz="2000" kern="100" dirty="0">
                              <a:solidFill>
                                <a:srgbClr val="00B050"/>
                              </a:solidFill>
                              <a:effectLst/>
                            </a:rPr>
                            <a:t>/10</a:t>
                          </a:r>
                          <a:r>
                            <a:rPr lang="el-GR" altLang="zh-CN" sz="2000" dirty="0">
                              <a:solidFill>
                                <a:srgbClr val="00B050"/>
                              </a:solidFill>
                            </a:rPr>
                            <a:t>μ</a:t>
                          </a:r>
                          <a:r>
                            <a:rPr lang="en-US" altLang="zh-CN" sz="2000" dirty="0">
                              <a:solidFill>
                                <a:srgbClr val="00B050"/>
                              </a:solidFill>
                            </a:rPr>
                            <a:t>m, 0.8Pa, 400W</a:t>
                          </a:r>
                          <a:endParaRPr lang="zh-CN" altLang="en-US" sz="20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750</a:t>
                          </a:r>
                          <a:r>
                            <a:rPr kumimoji="0" lang="zh-CN" altLang="en-US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℃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kern="1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?</a:t>
                          </a:r>
                          <a:endParaRPr lang="zh-CN" altLang="zh-CN" sz="2000" b="1" kern="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rgbClr val="00B050"/>
                              </a:solidFill>
                            </a:rPr>
                            <a:t>~25 </a:t>
                          </a:r>
                          <a:r>
                            <a:rPr lang="el-GR" altLang="zh-CN" sz="2000" b="1" dirty="0">
                              <a:solidFill>
                                <a:srgbClr val="00B050"/>
                              </a:solidFill>
                            </a:rPr>
                            <a:t>μ</a:t>
                          </a:r>
                          <a:r>
                            <a:rPr lang="en-US" altLang="zh-CN" sz="2000" b="1" dirty="0">
                              <a:solidFill>
                                <a:srgbClr val="00B050"/>
                              </a:solidFill>
                            </a:rPr>
                            <a:t>T</a:t>
                          </a:r>
                          <a:endParaRPr lang="zh-CN" altLang="en-US" sz="20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>
                              <a:solidFill>
                                <a:srgbClr val="00B050"/>
                              </a:solidFill>
                            </a:rPr>
                            <a:t>T</a:t>
                          </a:r>
                          <a:r>
                            <a:rPr lang="en-US" altLang="zh-CN" sz="2000" b="1" baseline="-25000" dirty="0">
                              <a:solidFill>
                                <a:srgbClr val="00B050"/>
                              </a:solidFill>
                            </a:rPr>
                            <a:t>c</a:t>
                          </a:r>
                          <a:r>
                            <a:rPr lang="en-US" altLang="zh-CN" sz="2000" b="1" dirty="0">
                              <a:solidFill>
                                <a:srgbClr val="00B050"/>
                              </a:solidFill>
                            </a:rPr>
                            <a:t>~15.3K</a:t>
                          </a:r>
                          <a:endParaRPr lang="zh-CN" altLang="zh-CN" sz="2000" b="1" kern="100" dirty="0">
                            <a:solidFill>
                              <a:srgbClr val="00B050"/>
                            </a:solidFill>
                            <a:effectLst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85255918"/>
                      </a:ext>
                    </a:extLst>
                  </a:tr>
                  <a:tr h="8108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00">
                              <a:effectLst/>
                              <a:highlight>
                                <a:srgbClr val="00FF00"/>
                              </a:highlight>
                            </a:rPr>
                            <a:t>Nb</a:t>
                          </a:r>
                          <a:r>
                            <a:rPr lang="en-US" altLang="zh-CN" sz="1800" kern="100" baseline="-25000">
                              <a:effectLst/>
                              <a:highlight>
                                <a:srgbClr val="00FF00"/>
                              </a:highlight>
                            </a:rPr>
                            <a:t>3</a:t>
                          </a:r>
                          <a:r>
                            <a:rPr lang="en-US" altLang="zh-CN" sz="1800" kern="100">
                              <a:effectLst/>
                              <a:highlight>
                                <a:srgbClr val="00FF00"/>
                              </a:highlight>
                            </a:rPr>
                            <a:t>Sn/Nb </a:t>
                          </a:r>
                          <a:r>
                            <a:rPr lang="en-US" altLang="zh-CN" sz="1800" kern="100">
                              <a:effectLst/>
                            </a:rPr>
                            <a:t>samples (IMP, China)</a:t>
                          </a:r>
                          <a:endParaRPr lang="zh-CN" alt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Nb substrate, RRR&gt;300</a:t>
                          </a:r>
                          <a:endParaRPr lang="zh-CN" altLang="en-US" sz="20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750</a:t>
                          </a:r>
                          <a:r>
                            <a:rPr kumimoji="0" lang="zh-CN" altLang="en-US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℃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kern="1200" dirty="0">
                              <a:solidFill>
                                <a:srgbClr val="00B050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17.1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2000" b="1" i="1" kern="100" dirty="0" smtClean="0">
                                  <a:solidFill>
                                    <a:srgbClr val="00B05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𝒏</m:t>
                              </m:r>
                              <m:r>
                                <a:rPr lang="el-GR" altLang="zh-CN" sz="2000" b="1" i="1" kern="100" dirty="0" smtClean="0">
                                  <a:solidFill>
                                    <a:srgbClr val="00B05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𝜴</m:t>
                              </m:r>
                            </m:oMath>
                          </a14:m>
                          <a:endParaRPr lang="zh-CN" altLang="zh-CN" sz="2000" b="1" i="1" kern="100" dirty="0">
                            <a:solidFill>
                              <a:srgbClr val="00B050"/>
                            </a:solidFill>
                            <a:effectLst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rgbClr val="00B050"/>
                              </a:solidFill>
                            </a:rPr>
                            <a:t>Small, </a:t>
                          </a:r>
                        </a:p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rgbClr val="00B050"/>
                              </a:solidFill>
                            </a:rPr>
                            <a:t>5 </a:t>
                          </a:r>
                          <a:r>
                            <a:rPr lang="el-GR" altLang="zh-CN" sz="2000" b="1" dirty="0">
                              <a:solidFill>
                                <a:srgbClr val="00B050"/>
                              </a:solidFill>
                            </a:rPr>
                            <a:t>μ</a:t>
                          </a:r>
                          <a:r>
                            <a:rPr lang="en-US" altLang="zh-CN" sz="2000" b="1" dirty="0">
                              <a:solidFill>
                                <a:srgbClr val="00B050"/>
                              </a:solidFill>
                            </a:rPr>
                            <a:t>T</a:t>
                          </a:r>
                          <a:endParaRPr lang="zh-CN" altLang="en-US" sz="20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>
                              <a:solidFill>
                                <a:srgbClr val="00B050"/>
                              </a:solidFill>
                            </a:rPr>
                            <a:t>T</a:t>
                          </a:r>
                          <a:r>
                            <a:rPr lang="en-US" altLang="zh-CN" sz="2000" b="1" baseline="-25000" dirty="0">
                              <a:solidFill>
                                <a:srgbClr val="00B050"/>
                              </a:solidFill>
                            </a:rPr>
                            <a:t>c</a:t>
                          </a:r>
                          <a:r>
                            <a:rPr lang="en-US" altLang="zh-CN" sz="2000" b="1" dirty="0">
                              <a:solidFill>
                                <a:srgbClr val="00B050"/>
                              </a:solidFill>
                            </a:rPr>
                            <a:t>=17.7K,perfect</a:t>
                          </a:r>
                          <a:endParaRPr lang="zh-CN" altLang="zh-CN" sz="2000" b="1" kern="100" dirty="0">
                            <a:solidFill>
                              <a:srgbClr val="00B050"/>
                            </a:solidFill>
                            <a:effectLst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6040944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ED44B476-3F4F-9D8C-DEF7-92D2AD16E4E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0513517"/>
                  </p:ext>
                </p:extLst>
              </p:nvPr>
            </p:nvGraphicFramePr>
            <p:xfrm>
              <a:off x="1345664" y="1784925"/>
              <a:ext cx="9500672" cy="42062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26534">
                      <a:extLst>
                        <a:ext uri="{9D8B030D-6E8A-4147-A177-3AD203B41FA5}">
                          <a16:colId xmlns:a16="http://schemas.microsoft.com/office/drawing/2014/main" val="2002232791"/>
                        </a:ext>
                      </a:extLst>
                    </a:gridCol>
                    <a:gridCol w="1573930">
                      <a:extLst>
                        <a:ext uri="{9D8B030D-6E8A-4147-A177-3AD203B41FA5}">
                          <a16:colId xmlns:a16="http://schemas.microsoft.com/office/drawing/2014/main" val="71717282"/>
                        </a:ext>
                      </a:extLst>
                    </a:gridCol>
                    <a:gridCol w="1483777">
                      <a:extLst>
                        <a:ext uri="{9D8B030D-6E8A-4147-A177-3AD203B41FA5}">
                          <a16:colId xmlns:a16="http://schemas.microsoft.com/office/drawing/2014/main" val="3421884132"/>
                        </a:ext>
                      </a:extLst>
                    </a:gridCol>
                    <a:gridCol w="1308421">
                      <a:extLst>
                        <a:ext uri="{9D8B030D-6E8A-4147-A177-3AD203B41FA5}">
                          <a16:colId xmlns:a16="http://schemas.microsoft.com/office/drawing/2014/main" val="300461065"/>
                        </a:ext>
                      </a:extLst>
                    </a:gridCol>
                    <a:gridCol w="1213999">
                      <a:extLst>
                        <a:ext uri="{9D8B030D-6E8A-4147-A177-3AD203B41FA5}">
                          <a16:colId xmlns:a16="http://schemas.microsoft.com/office/drawing/2014/main" val="3777344352"/>
                        </a:ext>
                      </a:extLst>
                    </a:gridCol>
                    <a:gridCol w="1196500">
                      <a:extLst>
                        <a:ext uri="{9D8B030D-6E8A-4147-A177-3AD203B41FA5}">
                          <a16:colId xmlns:a16="http://schemas.microsoft.com/office/drawing/2014/main" val="3515618488"/>
                        </a:ext>
                      </a:extLst>
                    </a:gridCol>
                    <a:gridCol w="1197511">
                      <a:extLst>
                        <a:ext uri="{9D8B030D-6E8A-4147-A177-3AD203B41FA5}">
                          <a16:colId xmlns:a16="http://schemas.microsoft.com/office/drawing/2014/main" val="653435479"/>
                        </a:ext>
                      </a:extLst>
                    </a:gridCol>
                  </a:tblGrid>
                  <a:tr h="11887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00" dirty="0">
                              <a:effectLst/>
                            </a:rPr>
                            <a:t>Samples type</a:t>
                          </a:r>
                          <a:endParaRPr lang="zh-CN" altLang="zh-CN" sz="1400" kern="100" dirty="0">
                            <a:effectLst/>
                            <a:latin typeface="等线" panose="02010600030101010101" pitchFamily="2" charset="-122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Nb layer parameters</a:t>
                          </a:r>
                          <a:endParaRPr lang="zh-CN" alt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dirty="0"/>
                            <a:t>Treatment process</a:t>
                          </a:r>
                          <a:endParaRPr lang="zh-CN" alt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dirty="0"/>
                            <a:t>Min. growth temp. of Nb</a:t>
                          </a:r>
                          <a:r>
                            <a:rPr lang="en-US" altLang="zh-CN" sz="1800" baseline="-25000" dirty="0"/>
                            <a:t>3</a:t>
                          </a:r>
                          <a:r>
                            <a:rPr lang="en-US" altLang="zh-CN" sz="1800" dirty="0"/>
                            <a:t>Sn</a:t>
                          </a:r>
                          <a:endParaRPr lang="zh-CN" altLang="zh-CN" sz="1800" kern="100" dirty="0">
                            <a:effectLst/>
                            <a:latin typeface="等线" panose="02010600030101010101" pitchFamily="2" charset="-122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00" dirty="0">
                              <a:effectLst/>
                              <a:latin typeface="等线" panose="02010600030101010101" pitchFamily="2" charset="-122"/>
                              <a:ea typeface="+mn-ea"/>
                              <a:cs typeface="Times New Roman" panose="02020603050405020304" pitchFamily="18" charset="0"/>
                            </a:rPr>
                            <a:t>R</a:t>
                          </a:r>
                          <a:r>
                            <a:rPr lang="en-US" altLang="zh-CN" sz="1800" kern="100" baseline="-25000" dirty="0">
                              <a:effectLst/>
                              <a:latin typeface="等线" panose="02010600030101010101" pitchFamily="2" charset="-122"/>
                              <a:ea typeface="+mn-ea"/>
                              <a:cs typeface="Times New Roman" panose="02020603050405020304" pitchFamily="18" charset="0"/>
                            </a:rPr>
                            <a:t>s</a:t>
                          </a:r>
                          <a:r>
                            <a:rPr lang="en-US" altLang="zh-CN" sz="1800" kern="100" dirty="0">
                              <a:effectLst/>
                              <a:latin typeface="等线" panose="02010600030101010101" pitchFamily="2" charset="-122"/>
                              <a:ea typeface="+mn-ea"/>
                              <a:cs typeface="Times New Roman" panose="02020603050405020304" pitchFamily="18" charset="0"/>
                            </a:rPr>
                            <a:t>@4K, 20mT, 416MHz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dirty="0"/>
                            <a:t>0.05 K/cm</a:t>
                          </a:r>
                          <a:r>
                            <a:rPr lang="en-US" altLang="zh-CN" sz="1800" dirty="0"/>
                            <a:t> </a:t>
                          </a:r>
                          <a:r>
                            <a:rPr lang="en-US" altLang="zh-CN" sz="1800" kern="100" dirty="0">
                              <a:effectLst/>
                              <a:latin typeface="等线" panose="02010600030101010101" pitchFamily="2" charset="-122"/>
                              <a:ea typeface="+mn-ea"/>
                              <a:cs typeface="Times New Roman" panose="02020603050405020304" pitchFamily="18" charset="0"/>
                            </a:rPr>
                            <a:t>trap flux </a:t>
                          </a:r>
                          <a:r>
                            <a:rPr lang="en-US" altLang="zh-CN" dirty="0"/>
                            <a:t>(zero field)</a:t>
                          </a:r>
                          <a:endParaRPr lang="zh-CN" altLang="zh-CN" sz="1800" kern="100" dirty="0">
                            <a:effectLst/>
                            <a:latin typeface="等线" panose="02010600030101010101" pitchFamily="2" charset="-122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00" dirty="0">
                              <a:effectLst/>
                              <a:latin typeface="等线" panose="02010600030101010101" pitchFamily="2" charset="-122"/>
                              <a:ea typeface="+mn-ea"/>
                              <a:cs typeface="Times New Roman" panose="02020603050405020304" pitchFamily="18" charset="0"/>
                            </a:rPr>
                            <a:t>Nb</a:t>
                          </a:r>
                          <a:r>
                            <a:rPr lang="en-US" altLang="zh-CN" sz="1800" kern="100" baseline="-25000" dirty="0">
                              <a:effectLst/>
                              <a:latin typeface="等线" panose="02010600030101010101" pitchFamily="2" charset="-122"/>
                              <a:ea typeface="+mn-ea"/>
                              <a:cs typeface="Times New Roman" panose="02020603050405020304" pitchFamily="18" charset="0"/>
                            </a:rPr>
                            <a:t>3</a:t>
                          </a:r>
                          <a:r>
                            <a:rPr lang="en-US" altLang="zh-CN" sz="1800" kern="100" dirty="0">
                              <a:effectLst/>
                              <a:latin typeface="等线" panose="02010600030101010101" pitchFamily="2" charset="-122"/>
                              <a:ea typeface="+mn-ea"/>
                              <a:cs typeface="Times New Roman" panose="02020603050405020304" pitchFamily="18" charset="0"/>
                            </a:rPr>
                            <a:t>Sn film quality</a:t>
                          </a:r>
                          <a:endParaRPr lang="zh-CN" altLang="zh-CN" sz="1800" kern="100" dirty="0">
                            <a:effectLst/>
                            <a:latin typeface="等线" panose="02010600030101010101" pitchFamily="2" charset="-122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61710089"/>
                      </a:ext>
                    </a:extLst>
                  </a:tr>
                  <a:tr h="118872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00" dirty="0">
                              <a:effectLst/>
                              <a:highlight>
                                <a:srgbClr val="FFFF00"/>
                              </a:highlight>
                            </a:rPr>
                            <a:t>Nb</a:t>
                          </a:r>
                          <a:r>
                            <a:rPr lang="en-US" altLang="zh-CN" sz="1800" kern="100" baseline="-25000" dirty="0">
                              <a:effectLst/>
                              <a:highlight>
                                <a:srgbClr val="FFFF00"/>
                              </a:highlight>
                            </a:rPr>
                            <a:t>3</a:t>
                          </a:r>
                          <a:r>
                            <a:rPr lang="en-US" altLang="zh-CN" sz="1800" kern="100" dirty="0">
                              <a:effectLst/>
                              <a:highlight>
                                <a:srgbClr val="FFFF00"/>
                              </a:highlight>
                            </a:rPr>
                            <a:t>Sn/Cu </a:t>
                          </a:r>
                          <a:r>
                            <a:rPr lang="en-US" altLang="zh-CN" sz="1800" kern="100" dirty="0">
                              <a:effectLst/>
                            </a:rPr>
                            <a:t>samples (Sasha)</a:t>
                          </a:r>
                          <a:endParaRPr lang="zh-CN" altLang="en-US" sz="1800" dirty="0"/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180</a:t>
                          </a:r>
                          <a:r>
                            <a:rPr lang="zh-CN" altLang="zh-CN" sz="200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℃</a:t>
                          </a:r>
                          <a:r>
                            <a:rPr lang="en-US" altLang="zh-CN" sz="2000" kern="100" dirty="0">
                              <a:solidFill>
                                <a:schemeClr val="tx1"/>
                              </a:solidFill>
                              <a:effectLst/>
                            </a:rPr>
                            <a:t>/10</a:t>
                          </a:r>
                          <a:r>
                            <a:rPr lang="el-GR" altLang="zh-CN" sz="2000" dirty="0">
                              <a:solidFill>
                                <a:schemeClr val="tx1"/>
                              </a:solidFill>
                            </a:rPr>
                            <a:t>μ</a:t>
                          </a:r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</a:rPr>
                            <a:t>m, 2.0Pa, 600W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rowSpan="3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rgbClr val="00B050"/>
                              </a:solidFill>
                            </a:rPr>
                            <a:t>pre-annealing 700</a:t>
                          </a:r>
                          <a:r>
                            <a:rPr lang="zh-CN" altLang="en-US" sz="2000" dirty="0">
                              <a:solidFill>
                                <a:srgbClr val="00B050"/>
                              </a:solidFill>
                            </a:rPr>
                            <a:t>℃</a:t>
                          </a:r>
                          <a:r>
                            <a:rPr lang="en-US" altLang="zh-CN" sz="2000" dirty="0">
                              <a:solidFill>
                                <a:srgbClr val="00B050"/>
                              </a:solidFill>
                            </a:rPr>
                            <a:t> 20h </a:t>
                          </a:r>
                          <a:endParaRPr lang="en-US" altLang="zh-CN" sz="2000" dirty="0">
                            <a:solidFill>
                              <a:schemeClr val="tx1"/>
                            </a:solidFill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</a:rPr>
                            <a:t>+bronze route 30h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700</a:t>
                          </a:r>
                          <a:r>
                            <a:rPr kumimoji="0" lang="zh-CN" altLang="en-US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℃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86935" t="-102041" r="-199497" b="-1612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</a:rPr>
                            <a:t>large, </a:t>
                          </a:r>
                        </a:p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</a:rPr>
                            <a:t>200 </a:t>
                          </a:r>
                          <a:r>
                            <a:rPr lang="el-GR" altLang="zh-CN" sz="2000" dirty="0">
                              <a:solidFill>
                                <a:schemeClr val="tx1"/>
                              </a:solidFill>
                            </a:rPr>
                            <a:t>μ</a:t>
                          </a:r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r>
                            <a:rPr lang="en-US" altLang="zh-CN" sz="2000" baseline="-25000" dirty="0">
                              <a:solidFill>
                                <a:schemeClr val="tx1"/>
                              </a:solidFill>
                            </a:rPr>
                            <a:t>c</a:t>
                          </a:r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</a:rPr>
                            <a:t>=14.6K,normal</a:t>
                          </a:r>
                          <a:endParaRPr lang="zh-CN" altLang="zh-CN" sz="2000" kern="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15188034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kern="100" dirty="0">
                              <a:effectLst/>
                              <a:highlight>
                                <a:srgbClr val="00FF00"/>
                              </a:highlight>
                            </a:rPr>
                            <a:t>Nb</a:t>
                          </a:r>
                          <a:r>
                            <a:rPr lang="en-US" altLang="zh-CN" sz="1800" kern="100" baseline="-25000" dirty="0">
                              <a:effectLst/>
                              <a:highlight>
                                <a:srgbClr val="00FF00"/>
                              </a:highlight>
                            </a:rPr>
                            <a:t>3</a:t>
                          </a:r>
                          <a:r>
                            <a:rPr lang="en-US" altLang="zh-CN" sz="1800" kern="100" dirty="0">
                              <a:effectLst/>
                              <a:highlight>
                                <a:srgbClr val="00FF00"/>
                              </a:highlight>
                            </a:rPr>
                            <a:t>Sn/Cu </a:t>
                          </a:r>
                          <a:r>
                            <a:rPr lang="en-US" altLang="zh-CN" sz="1800" kern="100" dirty="0">
                              <a:effectLst/>
                            </a:rPr>
                            <a:t>samples (Sasha)</a:t>
                          </a:r>
                          <a:endParaRPr lang="zh-CN" alt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kern="100" dirty="0">
                              <a:solidFill>
                                <a:srgbClr val="00B050"/>
                              </a:solidFill>
                              <a:effectLst/>
                            </a:rPr>
                            <a:t>180</a:t>
                          </a:r>
                          <a:r>
                            <a:rPr lang="zh-CN" altLang="zh-CN" sz="2000" kern="100" dirty="0">
                              <a:solidFill>
                                <a:srgbClr val="00B050"/>
                              </a:solidFill>
                              <a:effectLst/>
                            </a:rPr>
                            <a:t>℃</a:t>
                          </a:r>
                          <a:r>
                            <a:rPr lang="en-US" altLang="zh-CN" sz="2000" kern="100" dirty="0">
                              <a:solidFill>
                                <a:srgbClr val="00B050"/>
                              </a:solidFill>
                              <a:effectLst/>
                            </a:rPr>
                            <a:t>/10</a:t>
                          </a:r>
                          <a:r>
                            <a:rPr lang="el-GR" altLang="zh-CN" sz="2000" dirty="0">
                              <a:solidFill>
                                <a:srgbClr val="00B050"/>
                              </a:solidFill>
                            </a:rPr>
                            <a:t>μ</a:t>
                          </a:r>
                          <a:r>
                            <a:rPr lang="en-US" altLang="zh-CN" sz="2000" dirty="0">
                              <a:solidFill>
                                <a:srgbClr val="00B050"/>
                              </a:solidFill>
                            </a:rPr>
                            <a:t>m, 0.8Pa, 400W</a:t>
                          </a:r>
                          <a:endParaRPr lang="zh-CN" altLang="en-US" sz="20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endParaRPr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750</a:t>
                          </a:r>
                          <a:r>
                            <a:rPr kumimoji="0" lang="zh-CN" altLang="en-US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℃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kern="100" dirty="0">
                              <a:solidFill>
                                <a:schemeClr val="tx1"/>
                              </a:solidFill>
                              <a:effectLst/>
                              <a:latin typeface="Calibri" panose="020F0502020204030204" pitchFamily="34" charset="0"/>
                              <a:ea typeface="+mn-ea"/>
                              <a:cs typeface="Calibri" panose="020F0502020204030204" pitchFamily="34" charset="0"/>
                            </a:rPr>
                            <a:t>?</a:t>
                          </a:r>
                          <a:endParaRPr lang="zh-CN" altLang="zh-CN" sz="2000" b="1" kern="100" dirty="0">
                            <a:solidFill>
                              <a:schemeClr val="tx1"/>
                            </a:solidFill>
                            <a:effectLst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rgbClr val="00B050"/>
                              </a:solidFill>
                            </a:rPr>
                            <a:t>~25 </a:t>
                          </a:r>
                          <a:r>
                            <a:rPr lang="el-GR" altLang="zh-CN" sz="2000" b="1" dirty="0">
                              <a:solidFill>
                                <a:srgbClr val="00B050"/>
                              </a:solidFill>
                            </a:rPr>
                            <a:t>μ</a:t>
                          </a:r>
                          <a:r>
                            <a:rPr lang="en-US" altLang="zh-CN" sz="2000" b="1" dirty="0">
                              <a:solidFill>
                                <a:srgbClr val="00B050"/>
                              </a:solidFill>
                            </a:rPr>
                            <a:t>T</a:t>
                          </a:r>
                          <a:endParaRPr lang="zh-CN" altLang="en-US" sz="20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>
                              <a:solidFill>
                                <a:srgbClr val="00B050"/>
                              </a:solidFill>
                            </a:rPr>
                            <a:t>T</a:t>
                          </a:r>
                          <a:r>
                            <a:rPr lang="en-US" altLang="zh-CN" sz="2000" b="1" baseline="-25000" dirty="0">
                              <a:solidFill>
                                <a:srgbClr val="00B050"/>
                              </a:solidFill>
                            </a:rPr>
                            <a:t>c</a:t>
                          </a:r>
                          <a:r>
                            <a:rPr lang="en-US" altLang="zh-CN" sz="2000" b="1" dirty="0">
                              <a:solidFill>
                                <a:srgbClr val="00B050"/>
                              </a:solidFill>
                            </a:rPr>
                            <a:t>~15.3K</a:t>
                          </a:r>
                          <a:endParaRPr lang="zh-CN" altLang="zh-CN" sz="2000" b="1" kern="100" dirty="0">
                            <a:solidFill>
                              <a:srgbClr val="00B050"/>
                            </a:solidFill>
                            <a:effectLst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85255918"/>
                      </a:ext>
                    </a:extLst>
                  </a:tr>
                  <a:tr h="9144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kern="100">
                              <a:effectLst/>
                              <a:highlight>
                                <a:srgbClr val="00FF00"/>
                              </a:highlight>
                            </a:rPr>
                            <a:t>Nb</a:t>
                          </a:r>
                          <a:r>
                            <a:rPr lang="en-US" altLang="zh-CN" sz="1800" kern="100" baseline="-25000">
                              <a:effectLst/>
                              <a:highlight>
                                <a:srgbClr val="00FF00"/>
                              </a:highlight>
                            </a:rPr>
                            <a:t>3</a:t>
                          </a:r>
                          <a:r>
                            <a:rPr lang="en-US" altLang="zh-CN" sz="1800" kern="100">
                              <a:effectLst/>
                              <a:highlight>
                                <a:srgbClr val="00FF00"/>
                              </a:highlight>
                            </a:rPr>
                            <a:t>Sn/Nb </a:t>
                          </a:r>
                          <a:r>
                            <a:rPr lang="en-US" altLang="zh-CN" sz="1800" kern="100">
                              <a:effectLst/>
                            </a:rPr>
                            <a:t>samples (IMP, China)</a:t>
                          </a:r>
                          <a:endParaRPr lang="zh-CN" altLang="en-US" sz="18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/>
                            <a:t>Nb substrate, RRR&gt;300</a:t>
                          </a:r>
                          <a:endParaRPr lang="zh-CN" altLang="en-US" sz="2000" dirty="0">
                            <a:solidFill>
                              <a:srgbClr val="00B050"/>
                            </a:solidFill>
                          </a:endParaRP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750</a:t>
                          </a:r>
                          <a:r>
                            <a:rPr kumimoji="0" lang="zh-CN" altLang="en-US" sz="20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+mn-cs"/>
                            </a:rPr>
                            <a:t>℃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486935" t="-364000" r="-199497" b="-10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rgbClr val="00B050"/>
                              </a:solidFill>
                            </a:rPr>
                            <a:t>Small, </a:t>
                          </a:r>
                        </a:p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rgbClr val="00B050"/>
                              </a:solidFill>
                            </a:rPr>
                            <a:t>5 </a:t>
                          </a:r>
                          <a:r>
                            <a:rPr lang="el-GR" altLang="zh-CN" sz="2000" b="1" dirty="0">
                              <a:solidFill>
                                <a:srgbClr val="00B050"/>
                              </a:solidFill>
                            </a:rPr>
                            <a:t>μ</a:t>
                          </a:r>
                          <a:r>
                            <a:rPr lang="en-US" altLang="zh-CN" sz="2000" b="1" dirty="0">
                              <a:solidFill>
                                <a:srgbClr val="00B050"/>
                              </a:solidFill>
                            </a:rPr>
                            <a:t>T</a:t>
                          </a:r>
                          <a:endParaRPr lang="zh-CN" altLang="en-US" sz="2000" b="1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2000" b="1" dirty="0">
                              <a:solidFill>
                                <a:srgbClr val="00B050"/>
                              </a:solidFill>
                            </a:rPr>
                            <a:t>T</a:t>
                          </a:r>
                          <a:r>
                            <a:rPr lang="en-US" altLang="zh-CN" sz="2000" b="1" baseline="-25000" dirty="0">
                              <a:solidFill>
                                <a:srgbClr val="00B050"/>
                              </a:solidFill>
                            </a:rPr>
                            <a:t>c</a:t>
                          </a:r>
                          <a:r>
                            <a:rPr lang="en-US" altLang="zh-CN" sz="2000" b="1" dirty="0">
                              <a:solidFill>
                                <a:srgbClr val="00B050"/>
                              </a:solidFill>
                            </a:rPr>
                            <a:t>=17.7K,perfect</a:t>
                          </a:r>
                          <a:endParaRPr lang="zh-CN" altLang="zh-CN" sz="2000" b="1" kern="100" dirty="0">
                            <a:solidFill>
                              <a:srgbClr val="00B050"/>
                            </a:solidFill>
                            <a:effectLst/>
                            <a:latin typeface="Calibri" panose="020F0502020204030204" pitchFamily="34" charset="0"/>
                            <a:ea typeface="+mn-ea"/>
                            <a:cs typeface="Calibri" panose="020F0502020204030204" pitchFamily="34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16040944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矩形 2">
            <a:extLst>
              <a:ext uri="{FF2B5EF4-FFF2-40B4-BE49-F238E27FC236}">
                <a16:creationId xmlns:a16="http://schemas.microsoft.com/office/drawing/2014/main" id="{1EF1EFB2-1C2E-1614-C635-3D9476011051}"/>
              </a:ext>
            </a:extLst>
          </p:cNvPr>
          <p:cNvSpPr/>
          <p:nvPr/>
        </p:nvSpPr>
        <p:spPr>
          <a:xfrm>
            <a:off x="1233487" y="2987546"/>
            <a:ext cx="9725025" cy="2015977"/>
          </a:xfrm>
          <a:prstGeom prst="rect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C5A2EBF-F007-3D20-708E-CB1C42717B6E}"/>
              </a:ext>
            </a:extLst>
          </p:cNvPr>
          <p:cNvSpPr txBox="1"/>
          <p:nvPr/>
        </p:nvSpPr>
        <p:spPr>
          <a:xfrm>
            <a:off x="3538725" y="2957217"/>
            <a:ext cx="4995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0" dirty="0">
                <a:solidFill>
                  <a:srgbClr val="0070C0"/>
                </a:solidFill>
                <a:effectLst/>
                <a:latin typeface="-apple-system"/>
              </a:rPr>
              <a:t>SUST, DOI:</a:t>
            </a:r>
            <a:r>
              <a:rPr lang="en-US" altLang="zh-CN" b="0" i="0" dirty="0">
                <a:solidFill>
                  <a:srgbClr val="0070C0"/>
                </a:solidFill>
                <a:effectLst/>
                <a:latin typeface="-apple-system"/>
              </a:rPr>
              <a:t> 10.1088/1361-6668/ae496a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5DAF62B-2DA6-4D03-30BD-0EC204DE8B27}"/>
              </a:ext>
            </a:extLst>
          </p:cNvPr>
          <p:cNvSpPr/>
          <p:nvPr/>
        </p:nvSpPr>
        <p:spPr>
          <a:xfrm>
            <a:off x="7362825" y="4196924"/>
            <a:ext cx="2133600" cy="809625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9B53C14-54D0-7636-96D5-4B1F6A4A8C65}"/>
              </a:ext>
            </a:extLst>
          </p:cNvPr>
          <p:cNvSpPr txBox="1"/>
          <p:nvPr/>
        </p:nvSpPr>
        <p:spPr>
          <a:xfrm>
            <a:off x="577850" y="3218086"/>
            <a:ext cx="1064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highlight>
                  <a:srgbClr val="FFFF00"/>
                </a:highlight>
              </a:rPr>
              <a:t>Origin Sample 1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2DFE4FA-AAE4-8D6C-5E91-1D4EC7147C63}"/>
              </a:ext>
            </a:extLst>
          </p:cNvPr>
          <p:cNvSpPr txBox="1"/>
          <p:nvPr/>
        </p:nvSpPr>
        <p:spPr>
          <a:xfrm>
            <a:off x="577850" y="4287559"/>
            <a:ext cx="1133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i="1" dirty="0">
                <a:highlight>
                  <a:srgbClr val="00FF00"/>
                </a:highlight>
              </a:rPr>
              <a:t>Upgrade Sample 2</a:t>
            </a:r>
            <a:endParaRPr lang="zh-CN" altLang="en-US" dirty="0">
              <a:highlight>
                <a:srgbClr val="00FF00"/>
              </a:highlight>
            </a:endParaRPr>
          </a:p>
        </p:txBody>
      </p:sp>
      <p:sp>
        <p:nvSpPr>
          <p:cNvPr id="13" name="箭头: 右弧形 12">
            <a:extLst>
              <a:ext uri="{FF2B5EF4-FFF2-40B4-BE49-F238E27FC236}">
                <a16:creationId xmlns:a16="http://schemas.microsoft.com/office/drawing/2014/main" id="{71EA4E9E-8040-F51C-581C-F7EFE93A0FE4}"/>
              </a:ext>
            </a:extLst>
          </p:cNvPr>
          <p:cNvSpPr/>
          <p:nvPr/>
        </p:nvSpPr>
        <p:spPr>
          <a:xfrm>
            <a:off x="10846336" y="3505199"/>
            <a:ext cx="440789" cy="1247776"/>
          </a:xfrm>
          <a:prstGeom prst="curvedLeftArrow">
            <a:avLst/>
          </a:prstGeom>
          <a:solidFill>
            <a:srgbClr val="00B050"/>
          </a:solidFill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98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90081-25D4-87F7-44D4-AF3E44098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5F96E9-D7C4-4EEF-9887-FE3D1EBBB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180" y="184370"/>
            <a:ext cx="8951632" cy="441183"/>
          </a:xfrm>
        </p:spPr>
        <p:txBody>
          <a:bodyPr/>
          <a:lstStyle/>
          <a:p>
            <a:r>
              <a:rPr lang="en-US" altLang="zh-CN" sz="3200" dirty="0"/>
              <a:t>Work summary and future work plan</a:t>
            </a:r>
            <a:endParaRPr lang="zh-CN" altLang="en-US" sz="32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22F0206-2C4E-130F-5785-DD0905FBC7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5D38F9F3-5406-D6FF-21AF-A320CCB6BB58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Ming Lu</a:t>
            </a:r>
          </a:p>
        </p:txBody>
      </p:sp>
      <p:sp>
        <p:nvSpPr>
          <p:cNvPr id="4" name="Text Placeholder 20">
            <a:extLst>
              <a:ext uri="{FF2B5EF4-FFF2-40B4-BE49-F238E27FC236}">
                <a16:creationId xmlns:a16="http://schemas.microsoft.com/office/drawing/2014/main" id="{A7B5557A-912F-CF08-AA47-BC919619BFE2}"/>
              </a:ext>
            </a:extLst>
          </p:cNvPr>
          <p:cNvSpPr txBox="1">
            <a:spLocks/>
          </p:cNvSpPr>
          <p:nvPr/>
        </p:nvSpPr>
        <p:spPr>
          <a:xfrm>
            <a:off x="1231804" y="2858745"/>
            <a:ext cx="9728392" cy="327535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Future work plan:</a:t>
            </a: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en-US" altLang="zh-CN" dirty="0">
                <a:solidFill>
                  <a:srgbClr val="000000"/>
                </a:solidFill>
              </a:rPr>
              <a:t>Prepare two new Cu-based Nb</a:t>
            </a:r>
            <a:r>
              <a:rPr lang="en-US" altLang="zh-CN" baseline="-25000" dirty="0">
                <a:solidFill>
                  <a:srgbClr val="000000"/>
                </a:solidFill>
              </a:rPr>
              <a:t>3</a:t>
            </a:r>
            <a:r>
              <a:rPr lang="en-US" altLang="zh-CN" dirty="0">
                <a:solidFill>
                  <a:srgbClr val="000000"/>
                </a:solidFill>
              </a:rPr>
              <a:t>Sn QPR samples (RF test) and two 100 × 60 × 3 mm³ flat samples (trapped flux test).</a:t>
            </a: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en-US" altLang="zh-CN" dirty="0">
                <a:solidFill>
                  <a:srgbClr val="000000"/>
                </a:solidFill>
              </a:rPr>
              <a:t>Optimize the Nb layer thickness and density to reduce strain in Nb</a:t>
            </a:r>
            <a:r>
              <a:rPr lang="en-US" altLang="zh-CN" baseline="-25000" dirty="0">
                <a:solidFill>
                  <a:srgbClr val="000000"/>
                </a:solidFill>
              </a:rPr>
              <a:t>3</a:t>
            </a:r>
            <a:r>
              <a:rPr lang="en-US" altLang="zh-CN" dirty="0">
                <a:solidFill>
                  <a:srgbClr val="000000"/>
                </a:solidFill>
              </a:rPr>
              <a:t>Sn and thereby further enhance T</a:t>
            </a:r>
            <a:r>
              <a:rPr lang="en-US" altLang="zh-CN" baseline="-25000" dirty="0">
                <a:solidFill>
                  <a:srgbClr val="000000"/>
                </a:solidFill>
              </a:rPr>
              <a:t>c</a:t>
            </a:r>
            <a:r>
              <a:rPr lang="en-US" altLang="zh-CN" dirty="0">
                <a:solidFill>
                  <a:srgbClr val="000000"/>
                </a:solidFill>
              </a:rPr>
              <a:t>.</a:t>
            </a: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en-US" altLang="zh-CN" dirty="0">
                <a:solidFill>
                  <a:srgbClr val="000000"/>
                </a:solidFill>
              </a:rPr>
              <a:t>Use higher Sn content (10→15 at%) bronze, and longer annealing (750 °C, 30→50 h).</a:t>
            </a: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en-US" altLang="zh-CN" dirty="0">
                <a:solidFill>
                  <a:srgbClr val="000000"/>
                </a:solidFill>
              </a:rPr>
              <a:t>Use EP-treated Nb substrate and Nb</a:t>
            </a:r>
            <a:r>
              <a:rPr lang="en-US" altLang="zh-CN" baseline="-25000" dirty="0">
                <a:solidFill>
                  <a:srgbClr val="000000"/>
                </a:solidFill>
              </a:rPr>
              <a:t>3</a:t>
            </a:r>
            <a:r>
              <a:rPr lang="en-US" altLang="zh-CN" dirty="0">
                <a:solidFill>
                  <a:srgbClr val="000000"/>
                </a:solidFill>
              </a:rPr>
              <a:t>Sn, and optimize bronze etching recipe.</a:t>
            </a:r>
          </a:p>
          <a:p>
            <a:pPr marL="914400" lvl="1" indent="-457200">
              <a:buFont typeface="+mj-lt"/>
              <a:buAutoNum type="alphaLcParenR"/>
              <a:defRPr/>
            </a:pPr>
            <a:r>
              <a:rPr lang="en-US" altLang="zh-CN" dirty="0">
                <a:solidFill>
                  <a:srgbClr val="000000"/>
                </a:solidFill>
              </a:rPr>
              <a:t>Develop laser treatment, PEP, FE treatment, high-T baking, plasma cleaning to improve the surface quality of Nb</a:t>
            </a:r>
            <a:r>
              <a:rPr lang="en-US" altLang="zh-CN" baseline="-25000" dirty="0">
                <a:solidFill>
                  <a:srgbClr val="000000"/>
                </a:solidFill>
              </a:rPr>
              <a:t>3</a:t>
            </a:r>
            <a:r>
              <a:rPr lang="en-US" altLang="zh-CN" dirty="0">
                <a:solidFill>
                  <a:srgbClr val="000000"/>
                </a:solidFill>
              </a:rPr>
              <a:t>Sn.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" panose="020B0503030403020204" pitchFamily="34" charset="77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ts val="25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ource Sans Pro Semibold" panose="020B0503030403020204" pitchFamily="34" charset="77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Text Placeholder 20">
            <a:extLst>
              <a:ext uri="{FF2B5EF4-FFF2-40B4-BE49-F238E27FC236}">
                <a16:creationId xmlns:a16="http://schemas.microsoft.com/office/drawing/2014/main" id="{B870F93D-A683-B376-3C94-203BFD46317F}"/>
              </a:ext>
            </a:extLst>
          </p:cNvPr>
          <p:cNvSpPr txBox="1">
            <a:spLocks/>
          </p:cNvSpPr>
          <p:nvPr/>
        </p:nvSpPr>
        <p:spPr>
          <a:xfrm>
            <a:off x="1231804" y="1441654"/>
            <a:ext cx="9992008" cy="242549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5750" indent="-285750" algn="l" defTabSz="914400" rtl="0" eaLnBrk="1" latinLnBrk="0" hangingPunct="1">
              <a:lnSpc>
                <a:spcPts val="25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1" i="0" kern="1200">
                <a:solidFill>
                  <a:schemeClr val="tx1"/>
                </a:solidFill>
                <a:latin typeface="Source Sans Pro Semibold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77"/>
                <a:ea typeface="Roboto" panose="02000000000000000000" pitchFamily="2" charset="0"/>
                <a:cs typeface="Roboto" panose="02000000000000000000" pitchFamily="2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Work summary:</a:t>
            </a:r>
          </a:p>
          <a:p>
            <a:pPr lvl="1">
              <a:defRPr/>
            </a:pPr>
            <a:r>
              <a:rPr lang="en-US" altLang="zh-CN" dirty="0">
                <a:solidFill>
                  <a:schemeClr val="tx1"/>
                </a:solidFill>
              </a:rPr>
              <a:t>The fabrication process, RF performance, and material characteristics of Nb</a:t>
            </a:r>
            <a:r>
              <a:rPr lang="en-US" altLang="zh-CN" baseline="-25000" dirty="0">
                <a:solidFill>
                  <a:schemeClr val="tx1"/>
                </a:solidFill>
              </a:rPr>
              <a:t>3</a:t>
            </a:r>
            <a:r>
              <a:rPr lang="en-US" altLang="zh-CN" dirty="0">
                <a:solidFill>
                  <a:schemeClr val="tx1"/>
                </a:solidFill>
              </a:rPr>
              <a:t>Sn samples prepared on Cu and Nb substrates were compared, and possible optimization strategies for further improvement were proposed.</a:t>
            </a:r>
            <a:endParaRPr lang="en-US" altLang="zh-CN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02504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F6D41-570C-F99B-5A07-A2E79ECF7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占位符 5">
            <a:extLst>
              <a:ext uri="{FF2B5EF4-FFF2-40B4-BE49-F238E27FC236}">
                <a16:creationId xmlns:a16="http://schemas.microsoft.com/office/drawing/2014/main" id="{D7DA80A4-9FDB-A4F7-C09C-F249BB1124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BA8D06CD-9C16-27AA-2DC6-E2914FE349B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Ming Lu</a:t>
            </a:r>
          </a:p>
        </p:txBody>
      </p:sp>
      <p:sp>
        <p:nvSpPr>
          <p:cNvPr id="3" name="TextBox 11">
            <a:extLst>
              <a:ext uri="{FF2B5EF4-FFF2-40B4-BE49-F238E27FC236}">
                <a16:creationId xmlns:a16="http://schemas.microsoft.com/office/drawing/2014/main" id="{817F1D43-BA57-FECA-F3FE-271F23A9ECE2}"/>
              </a:ext>
            </a:extLst>
          </p:cNvPr>
          <p:cNvSpPr txBox="1"/>
          <p:nvPr/>
        </p:nvSpPr>
        <p:spPr bwMode="auto">
          <a:xfrm>
            <a:off x="2036110" y="2778605"/>
            <a:ext cx="8119779" cy="861774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5000" b="1" i="0" u="none" strike="noStrike" baseline="0" dirty="0">
                <a:latin typeface="MicrosoftYaHei-Bold"/>
              </a:rPr>
              <a:t>Thanks for your attention.</a:t>
            </a:r>
          </a:p>
        </p:txBody>
      </p:sp>
    </p:spTree>
    <p:extLst>
      <p:ext uri="{BB962C8B-B14F-4D97-AF65-F5344CB8AC3E}">
        <p14:creationId xmlns:p14="http://schemas.microsoft.com/office/powerpoint/2010/main" val="9936996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970DCF-9D20-F333-8D65-9E4627FF1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chemeClr val="tx2">
                    <a:alpha val="69875"/>
                  </a:schemeClr>
                </a:solidFill>
              </a:rPr>
              <a:t>Outline</a:t>
            </a:r>
            <a:endParaRPr lang="zh-CN" altLang="en-US" dirty="0">
              <a:solidFill>
                <a:schemeClr val="tx2">
                  <a:alpha val="69875"/>
                </a:schemeClr>
              </a:solidFill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D5BA18-3978-C7BB-16BD-CA88168F33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8300" y="2514439"/>
            <a:ext cx="9597147" cy="2679942"/>
          </a:xfrm>
        </p:spPr>
        <p:txBody>
          <a:bodyPr>
            <a:normAutofit/>
          </a:bodyPr>
          <a:lstStyle/>
          <a:p>
            <a:pPr algn="l"/>
            <a:r>
              <a:rPr lang="en-US" altLang="zh-CN" sz="3600" b="1" dirty="0">
                <a:solidFill>
                  <a:srgbClr val="000000"/>
                </a:solidFill>
                <a:latin typeface="MicrosoftYaHei-Bold"/>
              </a:rPr>
              <a:t>1. Introduction of Nb</a:t>
            </a:r>
            <a:r>
              <a:rPr lang="en-US" altLang="zh-CN" sz="3600" b="1" baseline="-25000" dirty="0">
                <a:solidFill>
                  <a:srgbClr val="000000"/>
                </a:solidFill>
                <a:latin typeface="MicrosoftYaHei-Bold"/>
              </a:rPr>
              <a:t>3</a:t>
            </a:r>
            <a:r>
              <a:rPr lang="en-US" altLang="zh-CN" sz="3600" b="1" dirty="0">
                <a:solidFill>
                  <a:srgbClr val="000000"/>
                </a:solidFill>
                <a:latin typeface="MicrosoftYaHei-Bold"/>
              </a:rPr>
              <a:t>Sn coatings via bronze route </a:t>
            </a:r>
          </a:p>
          <a:p>
            <a:pPr algn="l"/>
            <a:r>
              <a:rPr lang="en-US" altLang="zh-CN" sz="3600" b="1" dirty="0">
                <a:latin typeface="MicrosoftYaHei-Bold"/>
              </a:rPr>
              <a:t>2. Nb</a:t>
            </a:r>
            <a:r>
              <a:rPr lang="en-US" altLang="zh-CN" sz="3600" b="1" baseline="-25000" dirty="0">
                <a:latin typeface="MicrosoftYaHei-Bold"/>
              </a:rPr>
              <a:t>3</a:t>
            </a:r>
            <a:r>
              <a:rPr lang="en-US" altLang="zh-CN" sz="3600" b="1" dirty="0">
                <a:latin typeface="MicrosoftYaHei-Bold"/>
              </a:rPr>
              <a:t>Sn QPR sample Fabrication and RF test </a:t>
            </a:r>
          </a:p>
          <a:p>
            <a:pPr algn="l"/>
            <a:r>
              <a:rPr lang="en-US" altLang="zh-CN" sz="3600" b="1" dirty="0">
                <a:solidFill>
                  <a:srgbClr val="000000"/>
                </a:solidFill>
                <a:latin typeface="MicrosoftYaHei-Bold"/>
              </a:rPr>
              <a:t>3. Small Sample Characterization and Analysis</a:t>
            </a:r>
            <a:endParaRPr lang="en-US" altLang="zh-CN" sz="2800" b="1" dirty="0">
              <a:solidFill>
                <a:srgbClr val="000000"/>
              </a:solidFill>
              <a:latin typeface="MicrosoftYaHei-Bold"/>
            </a:endParaRPr>
          </a:p>
          <a:p>
            <a:pPr algn="l"/>
            <a:r>
              <a:rPr lang="en-US" altLang="zh-CN" sz="3600" b="1" dirty="0">
                <a:latin typeface="MicrosoftYaHei-Bold"/>
              </a:rPr>
              <a:t>4. Summary and Future work</a:t>
            </a:r>
            <a:endParaRPr lang="zh-CN" altLang="en-US" dirty="0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022EB5E-1370-D076-4102-3BCB06FB91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1236D3-EA1A-5A84-CBAF-0E2BE0C2337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00918" y="6393825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Ming Lu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811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6BF80-3F9F-E1FA-9FBC-2F7EF4AB7B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21E08-5DFC-68A4-AE9F-EA70FF5BB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179" y="184370"/>
            <a:ext cx="8835091" cy="441183"/>
          </a:xfrm>
        </p:spPr>
        <p:txBody>
          <a:bodyPr/>
          <a:lstStyle/>
          <a:p>
            <a:r>
              <a:rPr lang="en-US" altLang="zh-CN" sz="3200" dirty="0"/>
              <a:t>Introduction of Nb</a:t>
            </a:r>
            <a:r>
              <a:rPr lang="en-US" altLang="zh-CN" sz="3200" baseline="-25000" dirty="0"/>
              <a:t>3</a:t>
            </a:r>
            <a:r>
              <a:rPr lang="en-US" altLang="zh-CN" sz="3200" dirty="0"/>
              <a:t>Sn/Cu by bronze route</a:t>
            </a:r>
            <a:endParaRPr lang="zh-CN" altLang="en-US" sz="32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499B2F4F-6402-498F-AF97-F5FE9476193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F859555D-A371-62A3-CE61-48262598171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Ming Lu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8704709-9904-50A2-BA20-6777D0F6BEC5}"/>
              </a:ext>
            </a:extLst>
          </p:cNvPr>
          <p:cNvSpPr txBox="1"/>
          <p:nvPr/>
        </p:nvSpPr>
        <p:spPr bwMode="auto">
          <a:xfrm>
            <a:off x="1001199" y="933470"/>
            <a:ext cx="3714036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000" dirty="0"/>
              <a:t>Nb</a:t>
            </a:r>
            <a:r>
              <a:rPr lang="en-US" altLang="zh-CN" sz="2000" baseline="-25000" dirty="0"/>
              <a:t>3</a:t>
            </a:r>
            <a:r>
              <a:rPr lang="en-US" altLang="zh-CN" sz="2000" dirty="0"/>
              <a:t>Sn film on Cu by bronze route</a:t>
            </a:r>
            <a:endParaRPr lang="zh-CN" altLang="en-US" sz="2000" dirty="0"/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58AE59F3-FF80-26FF-EF06-618672E76F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50" t="4390"/>
          <a:stretch/>
        </p:blipFill>
        <p:spPr>
          <a:xfrm>
            <a:off x="1448578" y="3079552"/>
            <a:ext cx="3067195" cy="243824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4B9ADD5-465A-6EFB-B1A3-471567A1870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987"/>
          <a:stretch/>
        </p:blipFill>
        <p:spPr>
          <a:xfrm>
            <a:off x="1486678" y="1580789"/>
            <a:ext cx="3450147" cy="1465037"/>
          </a:xfrm>
          <a:prstGeom prst="rect">
            <a:avLst/>
          </a:prstGeom>
        </p:spPr>
      </p:pic>
      <p:sp>
        <p:nvSpPr>
          <p:cNvPr id="5" name="TextBox 49">
            <a:extLst>
              <a:ext uri="{FF2B5EF4-FFF2-40B4-BE49-F238E27FC236}">
                <a16:creationId xmlns:a16="http://schemas.microsoft.com/office/drawing/2014/main" id="{D722AE1C-A324-1EA0-ED20-12BF5755ABDC}"/>
              </a:ext>
            </a:extLst>
          </p:cNvPr>
          <p:cNvSpPr txBox="1"/>
          <p:nvPr/>
        </p:nvSpPr>
        <p:spPr bwMode="auto">
          <a:xfrm>
            <a:off x="783925" y="3621991"/>
            <a:ext cx="1621878" cy="110799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/>
            <a:r>
              <a:rPr lang="en-US" altLang="zh-CN" sz="1600" b="1" i="0" u="none" strike="noStrike" baseline="0" dirty="0"/>
              <a:t>Phase diagram of Nb-Cu-Sn ternary system at 700</a:t>
            </a:r>
            <a:r>
              <a:rPr lang="zh-CN" altLang="en-US" sz="1600" b="1" dirty="0">
                <a:cs typeface="Calibri" panose="020F0502020204030204" pitchFamily="34" charset="0"/>
              </a:rPr>
              <a:t>℃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56F02EED-CE2F-EE0D-F981-F62EABBFCCC2}"/>
              </a:ext>
            </a:extLst>
          </p:cNvPr>
          <p:cNvSpPr txBox="1"/>
          <p:nvPr/>
        </p:nvSpPr>
        <p:spPr>
          <a:xfrm>
            <a:off x="796925" y="1680704"/>
            <a:ext cx="119206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u="none" strike="noStrike" baseline="0" dirty="0"/>
              <a:t>Precursor structure for bronze route</a:t>
            </a:r>
            <a:endParaRPr lang="zh-CN" altLang="en-US" sz="16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CEFD6CE-4427-4D35-A43C-108D23509259}"/>
              </a:ext>
            </a:extLst>
          </p:cNvPr>
          <p:cNvSpPr txBox="1"/>
          <p:nvPr/>
        </p:nvSpPr>
        <p:spPr>
          <a:xfrm>
            <a:off x="5170207" y="853401"/>
            <a:ext cx="62804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sz="2000" dirty="0"/>
              <a:t> The optimization of Cu-based Nb</a:t>
            </a:r>
            <a:r>
              <a:rPr lang="en-US" altLang="zh-CN" sz="2000" baseline="-25000" dirty="0"/>
              <a:t>3</a:t>
            </a:r>
            <a:r>
              <a:rPr lang="en-US" altLang="zh-CN" sz="2000" dirty="0"/>
              <a:t>Sn coating </a:t>
            </a:r>
            <a:r>
              <a:rPr lang="zh-CN" altLang="zh-CN" sz="2000" dirty="0"/>
              <a:t>involves combining two key aspects</a:t>
            </a:r>
            <a:r>
              <a:rPr lang="en-US" altLang="zh-CN" sz="2000" dirty="0"/>
              <a:t>: Nb</a:t>
            </a:r>
            <a:r>
              <a:rPr lang="en-US" altLang="zh-CN" sz="2000" baseline="-25000" dirty="0"/>
              <a:t>3</a:t>
            </a:r>
            <a:r>
              <a:rPr lang="en-US" altLang="zh-CN" sz="2000" dirty="0"/>
              <a:t>Sn/Nb and Nb/Cu.</a:t>
            </a:r>
            <a:endParaRPr lang="zh-CN" altLang="en-US" sz="2000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8448A3D8-4284-B548-3CA5-800D245D013A}"/>
              </a:ext>
            </a:extLst>
          </p:cNvPr>
          <p:cNvGrpSpPr/>
          <p:nvPr/>
        </p:nvGrpSpPr>
        <p:grpSpPr>
          <a:xfrm>
            <a:off x="5228835" y="1724298"/>
            <a:ext cx="6068878" cy="1090456"/>
            <a:chOff x="5108546" y="1660434"/>
            <a:chExt cx="6068878" cy="1090456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40435E1F-9C85-0323-1422-DFC9ABB5E3BE}"/>
                </a:ext>
              </a:extLst>
            </p:cNvPr>
            <p:cNvGrpSpPr/>
            <p:nvPr/>
          </p:nvGrpSpPr>
          <p:grpSpPr>
            <a:xfrm>
              <a:off x="9680730" y="1881126"/>
              <a:ext cx="1496694" cy="717828"/>
              <a:chOff x="7334250" y="1879486"/>
              <a:chExt cx="1496694" cy="717828"/>
            </a:xfrm>
          </p:grpSpPr>
          <p:sp>
            <p:nvSpPr>
              <p:cNvPr id="26" name="矩形 25">
                <a:extLst>
                  <a:ext uri="{FF2B5EF4-FFF2-40B4-BE49-F238E27FC236}">
                    <a16:creationId xmlns:a16="http://schemas.microsoft.com/office/drawing/2014/main" id="{57921C39-0A5D-8C38-9EB4-7E5E95C060DF}"/>
                  </a:ext>
                </a:extLst>
              </p:cNvPr>
              <p:cNvSpPr/>
              <p:nvPr/>
            </p:nvSpPr>
            <p:spPr>
              <a:xfrm>
                <a:off x="7334250" y="2227982"/>
                <a:ext cx="1496694" cy="369332"/>
              </a:xfrm>
              <a:prstGeom prst="rect">
                <a:avLst/>
              </a:prstGeom>
              <a:solidFill>
                <a:srgbClr val="FF99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</a:rPr>
                  <a:t>Cu substrate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7" name="矩形 26">
                <a:extLst>
                  <a:ext uri="{FF2B5EF4-FFF2-40B4-BE49-F238E27FC236}">
                    <a16:creationId xmlns:a16="http://schemas.microsoft.com/office/drawing/2014/main" id="{14068CBE-B206-325D-B09C-4BFBD3A96220}"/>
                  </a:ext>
                </a:extLst>
              </p:cNvPr>
              <p:cNvSpPr/>
              <p:nvPr/>
            </p:nvSpPr>
            <p:spPr>
              <a:xfrm>
                <a:off x="7334250" y="1879486"/>
                <a:ext cx="1496694" cy="36933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</a:rPr>
                  <a:t>Nb layer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D75A46B9-2389-C897-9F23-8BADFC39B52B}"/>
                </a:ext>
              </a:extLst>
            </p:cNvPr>
            <p:cNvGrpSpPr/>
            <p:nvPr/>
          </p:nvGrpSpPr>
          <p:grpSpPr>
            <a:xfrm>
              <a:off x="7593617" y="1881126"/>
              <a:ext cx="1496694" cy="717828"/>
              <a:chOff x="9170426" y="1879486"/>
              <a:chExt cx="1496694" cy="717828"/>
            </a:xfrm>
          </p:grpSpPr>
          <p:sp>
            <p:nvSpPr>
              <p:cNvPr id="28" name="矩形 27">
                <a:extLst>
                  <a:ext uri="{FF2B5EF4-FFF2-40B4-BE49-F238E27FC236}">
                    <a16:creationId xmlns:a16="http://schemas.microsoft.com/office/drawing/2014/main" id="{07AA73D9-4743-A036-7BBB-8D1A721FB2C1}"/>
                  </a:ext>
                </a:extLst>
              </p:cNvPr>
              <p:cNvSpPr/>
              <p:nvPr/>
            </p:nvSpPr>
            <p:spPr>
              <a:xfrm>
                <a:off x="9170426" y="2227982"/>
                <a:ext cx="1496694" cy="36933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</a:rPr>
                  <a:t>Nb substrate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矩形 28">
                <a:extLst>
                  <a:ext uri="{FF2B5EF4-FFF2-40B4-BE49-F238E27FC236}">
                    <a16:creationId xmlns:a16="http://schemas.microsoft.com/office/drawing/2014/main" id="{44492B5B-766E-F44A-CDCE-684B0C05259F}"/>
                  </a:ext>
                </a:extLst>
              </p:cNvPr>
              <p:cNvSpPr/>
              <p:nvPr/>
            </p:nvSpPr>
            <p:spPr>
              <a:xfrm>
                <a:off x="9170426" y="1879486"/>
                <a:ext cx="1496694" cy="369332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</a:rPr>
                  <a:t>Nb</a:t>
                </a:r>
                <a:r>
                  <a:rPr lang="en-US" altLang="zh-CN" baseline="-25000" dirty="0">
                    <a:solidFill>
                      <a:schemeClr val="tx1"/>
                    </a:solidFill>
                  </a:rPr>
                  <a:t>3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Sn layer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EB7A56EC-DF80-6878-4D8B-509F3EDE51AF}"/>
                </a:ext>
              </a:extLst>
            </p:cNvPr>
            <p:cNvGrpSpPr/>
            <p:nvPr/>
          </p:nvGrpSpPr>
          <p:grpSpPr>
            <a:xfrm>
              <a:off x="5108546" y="1660434"/>
              <a:ext cx="1800000" cy="1090456"/>
              <a:chOff x="5277653" y="1651115"/>
              <a:chExt cx="1800000" cy="1090456"/>
            </a:xfrm>
          </p:grpSpPr>
          <p:sp>
            <p:nvSpPr>
              <p:cNvPr id="30" name="矩形 29">
                <a:extLst>
                  <a:ext uri="{FF2B5EF4-FFF2-40B4-BE49-F238E27FC236}">
                    <a16:creationId xmlns:a16="http://schemas.microsoft.com/office/drawing/2014/main" id="{ABB9BA0D-D0FC-F8BF-A308-2E21CB689858}"/>
                  </a:ext>
                </a:extLst>
              </p:cNvPr>
              <p:cNvSpPr/>
              <p:nvPr/>
            </p:nvSpPr>
            <p:spPr>
              <a:xfrm>
                <a:off x="5277653" y="2372239"/>
                <a:ext cx="1800000" cy="369332"/>
              </a:xfrm>
              <a:prstGeom prst="rect">
                <a:avLst/>
              </a:prstGeom>
              <a:solidFill>
                <a:srgbClr val="FF99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</a:rPr>
                  <a:t>Cu substrate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A530F48F-37D3-B26D-66EF-CD89B37BF6C8}"/>
                  </a:ext>
                </a:extLst>
              </p:cNvPr>
              <p:cNvSpPr/>
              <p:nvPr/>
            </p:nvSpPr>
            <p:spPr>
              <a:xfrm>
                <a:off x="5277653" y="2023743"/>
                <a:ext cx="1800000" cy="369332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</a:rPr>
                  <a:t>Nb layer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矩形 31">
                <a:extLst>
                  <a:ext uri="{FF2B5EF4-FFF2-40B4-BE49-F238E27FC236}">
                    <a16:creationId xmlns:a16="http://schemas.microsoft.com/office/drawing/2014/main" id="{7004D861-DC02-6803-BB2A-54EF4571C6A3}"/>
                  </a:ext>
                </a:extLst>
              </p:cNvPr>
              <p:cNvSpPr/>
              <p:nvPr/>
            </p:nvSpPr>
            <p:spPr>
              <a:xfrm>
                <a:off x="5277653" y="1651115"/>
                <a:ext cx="1800000" cy="369332"/>
              </a:xfrm>
              <a:prstGeom prst="rect">
                <a:avLst/>
              </a:prstGeom>
              <a:solidFill>
                <a:schemeClr val="bg2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tx1"/>
                    </a:solidFill>
                  </a:rPr>
                  <a:t>Nb</a:t>
                </a:r>
                <a:r>
                  <a:rPr lang="en-US" altLang="zh-CN" baseline="-25000" dirty="0">
                    <a:solidFill>
                      <a:schemeClr val="tx1"/>
                    </a:solidFill>
                  </a:rPr>
                  <a:t>3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Sn layer</a:t>
                </a:r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3" name="等号 32">
              <a:extLst>
                <a:ext uri="{FF2B5EF4-FFF2-40B4-BE49-F238E27FC236}">
                  <a16:creationId xmlns:a16="http://schemas.microsoft.com/office/drawing/2014/main" id="{DA5E0D54-DA78-5508-1EF1-CE3F8FE13F0D}"/>
                </a:ext>
              </a:extLst>
            </p:cNvPr>
            <p:cNvSpPr/>
            <p:nvPr/>
          </p:nvSpPr>
          <p:spPr>
            <a:xfrm>
              <a:off x="7003581" y="2038359"/>
              <a:ext cx="447675" cy="388905"/>
            </a:xfrm>
            <a:prstGeom prst="mathEqual">
              <a:avLst/>
            </a:prstGeom>
            <a:ln/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7" name="加号 36">
              <a:extLst>
                <a:ext uri="{FF2B5EF4-FFF2-40B4-BE49-F238E27FC236}">
                  <a16:creationId xmlns:a16="http://schemas.microsoft.com/office/drawing/2014/main" id="{547A03EA-2C71-97E3-D567-1DEE6E90BB42}"/>
                </a:ext>
              </a:extLst>
            </p:cNvPr>
            <p:cNvSpPr/>
            <p:nvPr/>
          </p:nvSpPr>
          <p:spPr>
            <a:xfrm>
              <a:off x="9161613" y="2044752"/>
              <a:ext cx="419100" cy="396325"/>
            </a:xfrm>
            <a:prstGeom prst="mathPlus">
              <a:avLst/>
            </a:prstGeom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49EB1A20-A9A2-8F74-F3C6-189F84313A3A}"/>
              </a:ext>
            </a:extLst>
          </p:cNvPr>
          <p:cNvGrpSpPr/>
          <p:nvPr/>
        </p:nvGrpSpPr>
        <p:grpSpPr>
          <a:xfrm>
            <a:off x="5271457" y="3200620"/>
            <a:ext cx="6179240" cy="2443973"/>
            <a:chOff x="5079069" y="3020525"/>
            <a:chExt cx="6179240" cy="2443973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FB6E53CA-8F63-4DA1-BBC2-5408D4642462}"/>
                </a:ext>
              </a:extLst>
            </p:cNvPr>
            <p:cNvGrpSpPr/>
            <p:nvPr/>
          </p:nvGrpSpPr>
          <p:grpSpPr>
            <a:xfrm>
              <a:off x="5079069" y="3020525"/>
              <a:ext cx="6179240" cy="1979005"/>
              <a:chOff x="5177603" y="3246310"/>
              <a:chExt cx="6179240" cy="1979005"/>
            </a:xfrm>
          </p:grpSpPr>
          <p:pic>
            <p:nvPicPr>
              <p:cNvPr id="12" name="图片 11" descr="桌子上有杯子&#10;&#10;AI 生成的内容可能不正确。">
                <a:extLst>
                  <a:ext uri="{FF2B5EF4-FFF2-40B4-BE49-F238E27FC236}">
                    <a16:creationId xmlns:a16="http://schemas.microsoft.com/office/drawing/2014/main" id="{78D0D543-53D2-ED53-D1F9-6C3B22FE42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1779" y="3257082"/>
                <a:ext cx="1710357" cy="1946812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F33EEF54-D465-4B66-5B9D-63A856C9C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646486" y="3246310"/>
                <a:ext cx="1710357" cy="1962908"/>
              </a:xfrm>
              <a:prstGeom prst="rect">
                <a:avLst/>
              </a:prstGeom>
            </p:spPr>
          </p:pic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8D7DA3A1-C060-7C3D-D844-97FA67819E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4981" r="5967"/>
              <a:stretch>
                <a:fillRect/>
              </a:stretch>
            </p:blipFill>
            <p:spPr>
              <a:xfrm>
                <a:off x="5177603" y="3262407"/>
                <a:ext cx="1602932" cy="1962908"/>
              </a:xfrm>
              <a:prstGeom prst="rect">
                <a:avLst/>
              </a:prstGeom>
            </p:spPr>
          </p:pic>
          <p:sp>
            <p:nvSpPr>
              <p:cNvPr id="21" name="等号 20">
                <a:extLst>
                  <a:ext uri="{FF2B5EF4-FFF2-40B4-BE49-F238E27FC236}">
                    <a16:creationId xmlns:a16="http://schemas.microsoft.com/office/drawing/2014/main" id="{02330BBC-3970-0431-FA35-B04920F7CAEC}"/>
                  </a:ext>
                </a:extLst>
              </p:cNvPr>
              <p:cNvSpPr/>
              <p:nvPr/>
            </p:nvSpPr>
            <p:spPr>
              <a:xfrm>
                <a:off x="6877319" y="3976718"/>
                <a:ext cx="447675" cy="388905"/>
              </a:xfrm>
              <a:prstGeom prst="mathEqual">
                <a:avLst/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加号 22">
                <a:extLst>
                  <a:ext uri="{FF2B5EF4-FFF2-40B4-BE49-F238E27FC236}">
                    <a16:creationId xmlns:a16="http://schemas.microsoft.com/office/drawing/2014/main" id="{BF9C2BF1-E190-DBB0-22FC-F3908901DAE7}"/>
                  </a:ext>
                </a:extLst>
              </p:cNvPr>
              <p:cNvSpPr/>
              <p:nvPr/>
            </p:nvSpPr>
            <p:spPr>
              <a:xfrm>
                <a:off x="9170236" y="3975803"/>
                <a:ext cx="419100" cy="396325"/>
              </a:xfrm>
              <a:prstGeom prst="mathPlus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90620D38-46DF-8125-2769-E020E674659D}"/>
                </a:ext>
              </a:extLst>
            </p:cNvPr>
            <p:cNvSpPr txBox="1"/>
            <p:nvPr/>
          </p:nvSpPr>
          <p:spPr>
            <a:xfrm>
              <a:off x="5177602" y="5095166"/>
              <a:ext cx="1602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Nb</a:t>
              </a:r>
              <a:r>
                <a:rPr lang="en-US" altLang="zh-CN" baseline="-25000" dirty="0"/>
                <a:t>3</a:t>
              </a:r>
              <a:r>
                <a:rPr lang="en-US" altLang="zh-CN" dirty="0"/>
                <a:t>Sn on Cu</a:t>
              </a:r>
              <a:endParaRPr lang="zh-CN" altLang="en-US" dirty="0"/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id="{B0D74186-1748-8D25-D78D-E9C3E9598D62}"/>
                </a:ext>
              </a:extLst>
            </p:cNvPr>
            <p:cNvSpPr txBox="1"/>
            <p:nvPr/>
          </p:nvSpPr>
          <p:spPr>
            <a:xfrm>
              <a:off x="7562754" y="5095166"/>
              <a:ext cx="16029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Nb</a:t>
              </a:r>
              <a:r>
                <a:rPr lang="en-US" altLang="zh-CN" baseline="-25000" dirty="0"/>
                <a:t>3</a:t>
              </a:r>
              <a:r>
                <a:rPr lang="en-US" altLang="zh-CN" dirty="0"/>
                <a:t>Sn on Nb</a:t>
              </a:r>
              <a:endParaRPr lang="zh-CN" altLang="en-US" dirty="0"/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FC7B7478-7775-8ABA-F2EA-7A43C1AA02E5}"/>
                </a:ext>
              </a:extLst>
            </p:cNvPr>
            <p:cNvSpPr txBox="1"/>
            <p:nvPr/>
          </p:nvSpPr>
          <p:spPr>
            <a:xfrm>
              <a:off x="9793165" y="5095166"/>
              <a:ext cx="1212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Nb on Cu</a:t>
              </a:r>
              <a:endParaRPr lang="zh-CN" altLang="en-US" dirty="0"/>
            </a:p>
          </p:txBody>
        </p:sp>
      </p:grpSp>
      <p:sp>
        <p:nvSpPr>
          <p:cNvPr id="42" name="文本框 41">
            <a:extLst>
              <a:ext uri="{FF2B5EF4-FFF2-40B4-BE49-F238E27FC236}">
                <a16:creationId xmlns:a16="http://schemas.microsoft.com/office/drawing/2014/main" id="{276DD8C8-B1EB-D64A-AFF3-01E9D6A24605}"/>
              </a:ext>
            </a:extLst>
          </p:cNvPr>
          <p:cNvSpPr txBox="1"/>
          <p:nvPr/>
        </p:nvSpPr>
        <p:spPr>
          <a:xfrm>
            <a:off x="7706915" y="4742099"/>
            <a:ext cx="14844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dirty="0">
                <a:highlight>
                  <a:srgbClr val="FFFF00"/>
                </a:highlight>
              </a:rPr>
              <a:t>bronze route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E9241734-748F-121E-B352-3CD9023093F8}"/>
              </a:ext>
            </a:extLst>
          </p:cNvPr>
          <p:cNvSpPr txBox="1"/>
          <p:nvPr/>
        </p:nvSpPr>
        <p:spPr>
          <a:xfrm>
            <a:off x="9776119" y="4747216"/>
            <a:ext cx="17233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 err="1">
                <a:highlight>
                  <a:srgbClr val="FFFF00"/>
                </a:highlight>
              </a:rPr>
              <a:t>HiPIMS+baking</a:t>
            </a:r>
            <a:endParaRPr lang="zh-CN" altLang="en-US" dirty="0">
              <a:highlight>
                <a:srgbClr val="FFFF00"/>
              </a:highlight>
            </a:endParaRP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A9FF8BBB-D874-172D-0988-4EC7D7E8CA83}"/>
              </a:ext>
            </a:extLst>
          </p:cNvPr>
          <p:cNvCxnSpPr/>
          <p:nvPr/>
        </p:nvCxnSpPr>
        <p:spPr>
          <a:xfrm>
            <a:off x="5044475" y="876320"/>
            <a:ext cx="0" cy="46440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B6A0C0F5-36EF-26B9-C98D-3FB1407AA185}"/>
              </a:ext>
            </a:extLst>
          </p:cNvPr>
          <p:cNvSpPr txBox="1"/>
          <p:nvPr/>
        </p:nvSpPr>
        <p:spPr>
          <a:xfrm>
            <a:off x="796924" y="5747494"/>
            <a:ext cx="10531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Cu-based Nb</a:t>
            </a:r>
            <a:r>
              <a:rPr lang="en-US" altLang="zh-CN" baseline="-25000" dirty="0"/>
              <a:t>3</a:t>
            </a:r>
            <a:r>
              <a:rPr lang="en-US" altLang="zh-CN" dirty="0"/>
              <a:t>Sn: A suitable Nb barrier layer (&gt;10 </a:t>
            </a:r>
            <a:r>
              <a:rPr lang="el-GR" altLang="zh-CN" dirty="0"/>
              <a:t>μ</a:t>
            </a:r>
            <a:r>
              <a:rPr lang="en-US" altLang="zh-CN" dirty="0"/>
              <a:t>m) is required to prevent Cu diffusion into Nb</a:t>
            </a:r>
            <a:r>
              <a:rPr lang="en-US" altLang="zh-CN" baseline="-25000" dirty="0"/>
              <a:t>3</a:t>
            </a:r>
            <a:r>
              <a:rPr lang="en-US" altLang="zh-CN" dirty="0"/>
              <a:t>Sn, Sn diffusion into Cu, and Cu/Nb</a:t>
            </a:r>
            <a:r>
              <a:rPr lang="en-US" altLang="zh-CN" baseline="-25000" dirty="0"/>
              <a:t>3</a:t>
            </a:r>
            <a:r>
              <a:rPr lang="en-US" altLang="zh-CN" dirty="0"/>
              <a:t>Sn lattice mismatch (low T</a:t>
            </a:r>
            <a:r>
              <a:rPr lang="en-US" altLang="zh-CN" baseline="-25000" dirty="0"/>
              <a:t>c</a:t>
            </a:r>
            <a:r>
              <a:rPr lang="en-US" altLang="zh-CN" dirty="0"/>
              <a:t>).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A8F3704-32F8-F157-8B5E-66860F90D856}"/>
              </a:ext>
            </a:extLst>
          </p:cNvPr>
          <p:cNvSpPr txBox="1"/>
          <p:nvPr/>
        </p:nvSpPr>
        <p:spPr>
          <a:xfrm>
            <a:off x="5763183" y="2864808"/>
            <a:ext cx="48288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highlight>
                  <a:srgbClr val="00FF00"/>
                </a:highlight>
              </a:rPr>
              <a:t>Cu-based Nb</a:t>
            </a:r>
            <a:r>
              <a:rPr lang="en-US" altLang="zh-CN" baseline="-25000" dirty="0">
                <a:highlight>
                  <a:srgbClr val="00FF00"/>
                </a:highlight>
              </a:rPr>
              <a:t>3</a:t>
            </a:r>
            <a:r>
              <a:rPr lang="en-US" altLang="zh-CN" dirty="0">
                <a:highlight>
                  <a:srgbClr val="00FF00"/>
                </a:highlight>
              </a:rPr>
              <a:t>Sn </a:t>
            </a:r>
            <a:r>
              <a:rPr lang="en-US" altLang="zh-CN" sz="1800" dirty="0">
                <a:highlight>
                  <a:srgbClr val="00FF00"/>
                </a:highlight>
              </a:rPr>
              <a:t>QPR sample preparation at HZB</a:t>
            </a:r>
            <a:endParaRPr lang="zh-CN" altLang="en-US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59117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D58A7E-AA9F-324C-A08C-57CD95BF3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4FC039-C3BF-EBAC-623B-B9850B7CF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886" y="184370"/>
            <a:ext cx="9118040" cy="441183"/>
          </a:xfrm>
        </p:spPr>
        <p:txBody>
          <a:bodyPr/>
          <a:lstStyle/>
          <a:p>
            <a:r>
              <a:rPr lang="en-US" altLang="zh-CN" sz="3200" dirty="0"/>
              <a:t>Nb</a:t>
            </a:r>
            <a:r>
              <a:rPr lang="en-US" altLang="zh-CN" sz="3200" baseline="-25000" dirty="0"/>
              <a:t>3</a:t>
            </a:r>
            <a:r>
              <a:rPr lang="en-US" altLang="zh-CN" sz="3200" dirty="0"/>
              <a:t>Sn/Nb QPR sample fabrication process</a:t>
            </a:r>
            <a:endParaRPr lang="zh-CN" altLang="en-US" sz="32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DF065269-33D6-BEB5-1103-EB92D03C070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AF7B6FB4-5E5D-9020-F2F7-0D129D735C5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Ming Lu</a:t>
            </a:r>
          </a:p>
        </p:txBody>
      </p:sp>
      <p:grpSp>
        <p:nvGrpSpPr>
          <p:cNvPr id="73" name="组合 72">
            <a:extLst>
              <a:ext uri="{FF2B5EF4-FFF2-40B4-BE49-F238E27FC236}">
                <a16:creationId xmlns:a16="http://schemas.microsoft.com/office/drawing/2014/main" id="{CC44DABB-9536-5163-278A-ABBDD8F92AD5}"/>
              </a:ext>
            </a:extLst>
          </p:cNvPr>
          <p:cNvGrpSpPr/>
          <p:nvPr/>
        </p:nvGrpSpPr>
        <p:grpSpPr>
          <a:xfrm>
            <a:off x="1217163" y="1022528"/>
            <a:ext cx="6411964" cy="1050003"/>
            <a:chOff x="3294335" y="3179650"/>
            <a:chExt cx="6411964" cy="1050003"/>
          </a:xfrm>
        </p:grpSpPr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90657D40-C2F4-D817-FD64-D81A8FCDB50F}"/>
                </a:ext>
              </a:extLst>
            </p:cNvPr>
            <p:cNvGrpSpPr/>
            <p:nvPr/>
          </p:nvGrpSpPr>
          <p:grpSpPr>
            <a:xfrm>
              <a:off x="3294335" y="3179650"/>
              <a:ext cx="6411964" cy="1050003"/>
              <a:chOff x="2208299" y="3245285"/>
              <a:chExt cx="6411964" cy="1050003"/>
            </a:xfrm>
          </p:grpSpPr>
          <p:grpSp>
            <p:nvGrpSpPr>
              <p:cNvPr id="76" name="组合 52">
                <a:extLst>
                  <a:ext uri="{FF2B5EF4-FFF2-40B4-BE49-F238E27FC236}">
                    <a16:creationId xmlns:a16="http://schemas.microsoft.com/office/drawing/2014/main" id="{4A4B5703-319C-8EB0-F25B-77209810A2B7}"/>
                  </a:ext>
                </a:extLst>
              </p:cNvPr>
              <p:cNvGrpSpPr/>
              <p:nvPr/>
            </p:nvGrpSpPr>
            <p:grpSpPr>
              <a:xfrm>
                <a:off x="2208299" y="3245285"/>
                <a:ext cx="4050361" cy="1050003"/>
                <a:chOff x="1630830" y="3213428"/>
                <a:chExt cx="4050361" cy="1050003"/>
              </a:xfrm>
            </p:grpSpPr>
            <p:grpSp>
              <p:nvGrpSpPr>
                <p:cNvPr id="79" name="组合 48">
                  <a:extLst>
                    <a:ext uri="{FF2B5EF4-FFF2-40B4-BE49-F238E27FC236}">
                      <a16:creationId xmlns:a16="http://schemas.microsoft.com/office/drawing/2014/main" id="{611B7F08-3ACA-9A3A-57E8-9EDD677C5869}"/>
                    </a:ext>
                  </a:extLst>
                </p:cNvPr>
                <p:cNvGrpSpPr/>
                <p:nvPr/>
              </p:nvGrpSpPr>
              <p:grpSpPr>
                <a:xfrm>
                  <a:off x="1630830" y="3213428"/>
                  <a:ext cx="4050361" cy="1050003"/>
                  <a:chOff x="1630830" y="3213428"/>
                  <a:chExt cx="4050361" cy="1050003"/>
                </a:xfrm>
              </p:grpSpPr>
              <p:grpSp>
                <p:nvGrpSpPr>
                  <p:cNvPr id="81" name="组合 31">
                    <a:extLst>
                      <a:ext uri="{FF2B5EF4-FFF2-40B4-BE49-F238E27FC236}">
                        <a16:creationId xmlns:a16="http://schemas.microsoft.com/office/drawing/2014/main" id="{33270BF4-DE04-9DC5-ED0B-5180E43AAA41}"/>
                      </a:ext>
                    </a:extLst>
                  </p:cNvPr>
                  <p:cNvGrpSpPr/>
                  <p:nvPr/>
                </p:nvGrpSpPr>
                <p:grpSpPr>
                  <a:xfrm>
                    <a:off x="1630830" y="3213428"/>
                    <a:ext cx="2272818" cy="1050003"/>
                    <a:chOff x="1007093" y="5210336"/>
                    <a:chExt cx="2272818" cy="1050003"/>
                  </a:xfrm>
                </p:grpSpPr>
                <p:grpSp>
                  <p:nvGrpSpPr>
                    <p:cNvPr id="84" name="组合 32">
                      <a:extLst>
                        <a:ext uri="{FF2B5EF4-FFF2-40B4-BE49-F238E27FC236}">
                          <a16:creationId xmlns:a16="http://schemas.microsoft.com/office/drawing/2014/main" id="{2650BAA9-3639-67E4-5ED4-8D5754B6527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07093" y="5210336"/>
                      <a:ext cx="2272818" cy="803341"/>
                      <a:chOff x="2204297" y="5002945"/>
                      <a:chExt cx="2272818" cy="803341"/>
                    </a:xfrm>
                  </p:grpSpPr>
                  <p:sp>
                    <p:nvSpPr>
                      <p:cNvPr id="86" name="矩形 36">
                        <a:extLst>
                          <a:ext uri="{FF2B5EF4-FFF2-40B4-BE49-F238E27FC236}">
                            <a16:creationId xmlns:a16="http://schemas.microsoft.com/office/drawing/2014/main" id="{8399E9E6-CC64-893B-86DF-E2EB31286C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204297" y="5002945"/>
                        <a:ext cx="1710000" cy="282864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  <a:ln w="25400" cap="flat" cmpd="sng" algn="ctr">
                        <a:solidFill>
                          <a:srgbClr val="7598D9">
                            <a:shade val="50000"/>
                          </a:srgbClr>
                        </a:solidFill>
                        <a:prstDash val="solid"/>
                      </a:ln>
                      <a:effectLst/>
                    </p:spPr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  <a:scene3d>
                          <a:camera prst="orthographicFront"/>
                          <a:lightRig rig="soft" dir="t">
                            <a:rot lat="0" lon="0" rev="15600000"/>
                          </a:lightRig>
                        </a:scene3d>
                        <a:sp3d extrusionH="57150" prstMaterial="softEdge">
                          <a:bevelT w="25400" h="38100"/>
                        </a:sp3d>
                      </a:bodyPr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r>
                          <a:rPr kumimoji="0" lang="en-US" altLang="zh-CN" sz="1800" b="1" i="0" u="none" strike="noStrike" kern="0" cap="none" spc="0" normalizeH="0" baseline="0" noProof="0" dirty="0">
                            <a:ln/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imes New Roman"/>
                            <a:ea typeface="宋体" panose="02010600030101010101" pitchFamily="2" charset="-122"/>
                            <a:cs typeface="+mn-cs"/>
                          </a:rPr>
                          <a:t>Bronze layer</a:t>
                        </a:r>
                        <a:endParaRPr kumimoji="0" lang="zh-CN" altLang="en-US" sz="1800" b="1" i="0" u="none" strike="noStrike" kern="0" cap="none" spc="0" normalizeH="0" baseline="0" noProof="0" dirty="0">
                          <a:ln/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宋体" panose="02010600030101010101" pitchFamily="2" charset="-122"/>
                          <a:cs typeface="+mn-cs"/>
                        </a:endParaRPr>
                      </a:p>
                    </p:txBody>
                  </p:sp>
                  <p:sp>
                    <p:nvSpPr>
                      <p:cNvPr id="87" name="箭头: 下 37">
                        <a:extLst>
                          <a:ext uri="{FF2B5EF4-FFF2-40B4-BE49-F238E27FC236}">
                            <a16:creationId xmlns:a16="http://schemas.microsoft.com/office/drawing/2014/main" id="{ECA92FBE-F115-08F1-47AA-BB0DBD599739}"/>
                          </a:ext>
                        </a:extLst>
                      </p:cNvPr>
                      <p:cNvSpPr/>
                      <p:nvPr/>
                    </p:nvSpPr>
                    <p:spPr>
                      <a:xfrm rot="16200000">
                        <a:off x="4009337" y="5338508"/>
                        <a:ext cx="467431" cy="468125"/>
                      </a:xfrm>
                      <a:prstGeom prst="downArrow">
                        <a:avLst/>
                      </a:prstGeom>
                      <a:solidFill>
                        <a:srgbClr val="00B050"/>
                      </a:solidFill>
                      <a:ln>
                        <a:noFill/>
                      </a:ln>
                      <a:effectLst>
                        <a:outerShdw blurRad="50800" dist="20000" dir="5400000" rotWithShape="0">
                          <a:srgbClr val="000000">
                            <a:alpha val="42000"/>
                          </a:srgbClr>
                        </a:outerShdw>
                      </a:effectLst>
                      <a:scene3d>
                        <a:camera prst="orthographicFront">
                          <a:rot lat="0" lon="0" rev="0"/>
                        </a:camera>
                        <a:lightRig rig="balanced" dir="t">
                          <a:rot lat="0" lon="0" rev="0"/>
                        </a:lightRig>
                      </a:scene3d>
                      <a:sp3d>
                        <a:bevelT w="47625" h="69850"/>
                        <a:contourClr>
                          <a:sysClr val="window" lastClr="FFFFFF"/>
                        </a:contourClr>
                      </a:sp3d>
                    </p:spPr>
                    <p:txBody>
                      <a:bodyPr rtlCol="0" anchor="ctr"/>
                      <a:lstStyle/>
                      <a:p>
                        <a:pPr marL="0" marR="0" lvl="0" indent="0" algn="ctr" defTabSz="91440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zh-CN" altLang="en-US" sz="18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imes New Roman"/>
                          <a:ea typeface="宋体" panose="02010600030101010101" pitchFamily="2" charset="-122"/>
                          <a:cs typeface="+mn-cs"/>
                        </a:endParaRPr>
                      </a:p>
                    </p:txBody>
                  </p:sp>
                </p:grpSp>
                <p:sp>
                  <p:nvSpPr>
                    <p:cNvPr id="85" name="矩形 33">
                      <a:extLst>
                        <a:ext uri="{FF2B5EF4-FFF2-40B4-BE49-F238E27FC236}">
                          <a16:creationId xmlns:a16="http://schemas.microsoft.com/office/drawing/2014/main" id="{FD494F51-A375-AD9A-A213-1D957F3E88A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08662" y="5502531"/>
                      <a:ext cx="1710000" cy="757808"/>
                    </a:xfrm>
                    <a:prstGeom prst="rect">
                      <a:avLst/>
                    </a:prstGeom>
                    <a:solidFill>
                      <a:srgbClr val="7598D9"/>
                    </a:solidFill>
                    <a:ln w="25400" cap="flat" cmpd="sng" algn="ctr">
                      <a:solidFill>
                        <a:srgbClr val="7598D9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i="0" u="none" strike="noStrike" kern="0" cap="none" spc="0" normalizeH="0" baseline="0" noProof="0" dirty="0">
                          <a:ln/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宋体" panose="02010600030101010101" pitchFamily="2" charset="-122"/>
                          <a:cs typeface="+mn-cs"/>
                        </a:rPr>
                        <a:t>Nb substrate</a:t>
                      </a:r>
                      <a:endParaRPr kumimoji="0" lang="zh-CN" altLang="en-US" sz="1800" b="1" i="0" u="none" strike="noStrike" kern="0" cap="none" spc="0" normalizeH="0" baseline="0" noProof="0" dirty="0">
                        <a:ln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p:grpSp>
              <p:sp>
                <p:nvSpPr>
                  <p:cNvPr id="82" name="矩形 46">
                    <a:extLst>
                      <a:ext uri="{FF2B5EF4-FFF2-40B4-BE49-F238E27FC236}">
                        <a16:creationId xmlns:a16="http://schemas.microsoft.com/office/drawing/2014/main" id="{38D8159A-72D7-6FBF-5E40-C4451C566C6F}"/>
                      </a:ext>
                    </a:extLst>
                  </p:cNvPr>
                  <p:cNvSpPr/>
                  <p:nvPr/>
                </p:nvSpPr>
                <p:spPr>
                  <a:xfrm>
                    <a:off x="3971191" y="3711680"/>
                    <a:ext cx="1710000" cy="514357"/>
                  </a:xfrm>
                  <a:prstGeom prst="rect">
                    <a:avLst/>
                  </a:prstGeom>
                  <a:solidFill>
                    <a:srgbClr val="7598D9"/>
                  </a:solidFill>
                  <a:ln w="25400" cap="flat" cmpd="sng" algn="ctr">
                    <a:solidFill>
                      <a:srgbClr val="7598D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  <a:scene3d>
                      <a:camera prst="orthographicFront"/>
                      <a:lightRig rig="soft" dir="t">
                        <a:rot lat="0" lon="0" rev="15600000"/>
                      </a:lightRig>
                    </a:scene3d>
                    <a:sp3d extrusionH="57150" prstMaterial="softEdge">
                      <a:bevelT w="25400" h="38100"/>
                    </a:sp3d>
                  </a:bodyPr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1" i="0" u="none" strike="noStrike" kern="0" cap="none" spc="0" normalizeH="0" baseline="0" noProof="0" dirty="0">
                        <a:ln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宋体" panose="02010600030101010101" pitchFamily="2" charset="-122"/>
                        <a:cs typeface="+mn-cs"/>
                      </a:rPr>
                      <a:t>Nb substrate</a:t>
                    </a:r>
                    <a:endParaRPr kumimoji="0" lang="zh-CN" altLang="en-US" sz="1800" b="1" i="0" u="none" strike="noStrike" kern="0" cap="none" spc="0" normalizeH="0" baseline="0" noProof="0" dirty="0">
                      <a:ln/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83" name="矩形 47">
                    <a:extLst>
                      <a:ext uri="{FF2B5EF4-FFF2-40B4-BE49-F238E27FC236}">
                        <a16:creationId xmlns:a16="http://schemas.microsoft.com/office/drawing/2014/main" id="{A1606496-5C7D-4D1C-DBAF-02FB444F7210}"/>
                      </a:ext>
                    </a:extLst>
                  </p:cNvPr>
                  <p:cNvSpPr/>
                  <p:nvPr/>
                </p:nvSpPr>
                <p:spPr>
                  <a:xfrm>
                    <a:off x="3971187" y="3385439"/>
                    <a:ext cx="1710000" cy="326241"/>
                  </a:xfrm>
                  <a:prstGeom prst="rect">
                    <a:avLst/>
                  </a:prstGeom>
                  <a:solidFill>
                    <a:sysClr val="window" lastClr="FFFFFF">
                      <a:lumMod val="50000"/>
                    </a:sysClr>
                  </a:solidFill>
                  <a:ln w="25400" cap="flat" cmpd="sng" algn="ctr">
                    <a:solidFill>
                      <a:srgbClr val="7598D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宋体" panose="02010600030101010101" pitchFamily="2" charset="-122"/>
                        <a:cs typeface="+mn-cs"/>
                      </a:rPr>
                      <a:t>Nb</a:t>
                    </a:r>
                    <a:r>
                      <a:rPr kumimoji="0" lang="en-US" altLang="zh-CN" sz="1800" b="0" i="0" u="none" strike="noStrike" kern="0" cap="none" spc="0" normalizeH="0" baseline="-2500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宋体" panose="02010600030101010101" pitchFamily="2" charset="-122"/>
                        <a:cs typeface="+mn-cs"/>
                      </a:rPr>
                      <a:t>3</a:t>
                    </a:r>
                    <a:r>
                      <a:rPr kumimoji="0" lang="en-US" altLang="zh-CN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宋体" panose="02010600030101010101" pitchFamily="2" charset="-122"/>
                        <a:cs typeface="+mn-cs"/>
                      </a:rPr>
                      <a:t>Sn layer</a:t>
                    </a: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80" name="矩形 51">
                  <a:extLst>
                    <a:ext uri="{FF2B5EF4-FFF2-40B4-BE49-F238E27FC236}">
                      <a16:creationId xmlns:a16="http://schemas.microsoft.com/office/drawing/2014/main" id="{2D18B197-FCD2-4B05-9560-A4ECFC3A5EF0}"/>
                    </a:ext>
                  </a:extLst>
                </p:cNvPr>
                <p:cNvSpPr/>
                <p:nvPr/>
              </p:nvSpPr>
              <p:spPr>
                <a:xfrm>
                  <a:off x="3966292" y="3221572"/>
                  <a:ext cx="1710000" cy="164373"/>
                </a:xfrm>
                <a:prstGeom prst="rect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7598D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77" name="矩形 46">
                <a:extLst>
                  <a:ext uri="{FF2B5EF4-FFF2-40B4-BE49-F238E27FC236}">
                    <a16:creationId xmlns:a16="http://schemas.microsoft.com/office/drawing/2014/main" id="{9ED49950-D929-FACF-5DCA-A18E6D0A78A6}"/>
                  </a:ext>
                </a:extLst>
              </p:cNvPr>
              <p:cNvSpPr/>
              <p:nvPr/>
            </p:nvSpPr>
            <p:spPr>
              <a:xfrm>
                <a:off x="6909685" y="3695213"/>
                <a:ext cx="1710578" cy="514357"/>
              </a:xfrm>
              <a:prstGeom prst="rect">
                <a:avLst/>
              </a:prstGeom>
              <a:solidFill>
                <a:srgbClr val="7598D9"/>
              </a:solidFill>
              <a:ln w="25400" cap="flat" cmpd="sng" algn="ctr">
                <a:solidFill>
                  <a:srgbClr val="7598D9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  <a:scene3d>
                  <a:camera prst="orthographicFront"/>
                  <a:lightRig rig="soft" dir="t">
                    <a:rot lat="0" lon="0" rev="15600000"/>
                  </a:lightRig>
                </a:scene3d>
                <a:sp3d extrusionH="57150" prstMaterial="softEdge">
                  <a:bevelT w="25400" h="38100"/>
                </a:sp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1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宋体" panose="02010600030101010101" pitchFamily="2" charset="-122"/>
                    <a:cs typeface="+mn-cs"/>
                  </a:rPr>
                  <a:t>Nb substrate</a:t>
                </a:r>
                <a:endParaRPr kumimoji="0" lang="zh-CN" altLang="en-US" sz="1800" b="1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8" name="矩形 47">
                <a:extLst>
                  <a:ext uri="{FF2B5EF4-FFF2-40B4-BE49-F238E27FC236}">
                    <a16:creationId xmlns:a16="http://schemas.microsoft.com/office/drawing/2014/main" id="{9C8BA2D8-1315-5D1D-1EA6-587F4C642A1B}"/>
                  </a:ext>
                </a:extLst>
              </p:cNvPr>
              <p:cNvSpPr/>
              <p:nvPr/>
            </p:nvSpPr>
            <p:spPr>
              <a:xfrm>
                <a:off x="6909680" y="3368972"/>
                <a:ext cx="1710578" cy="326241"/>
              </a:xfrm>
              <a:prstGeom prst="rect">
                <a:avLst/>
              </a:prstGeom>
              <a:solidFill>
                <a:sysClr val="window" lastClr="FFFFFF">
                  <a:lumMod val="50000"/>
                </a:sysClr>
              </a:solidFill>
              <a:ln w="25400" cap="flat" cmpd="sng" algn="ctr">
                <a:solidFill>
                  <a:srgbClr val="7598D9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宋体" panose="02010600030101010101" pitchFamily="2" charset="-122"/>
                    <a:cs typeface="+mn-cs"/>
                  </a:rPr>
                  <a:t>Nb</a:t>
                </a:r>
                <a:r>
                  <a:rPr kumimoji="0" lang="en-US" altLang="zh-CN" sz="1800" b="0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宋体" panose="02010600030101010101" pitchFamily="2" charset="-122"/>
                    <a:cs typeface="+mn-cs"/>
                  </a:rPr>
                  <a:t>3</a:t>
                </a:r>
                <a:r>
                  <a:rPr kumimoji="0" lang="en-US" altLang="zh-CN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宋体" panose="02010600030101010101" pitchFamily="2" charset="-122"/>
                    <a:cs typeface="+mn-cs"/>
                  </a:rPr>
                  <a:t>Sn layer</a:t>
                </a: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75" name="箭头: 下 37">
              <a:extLst>
                <a:ext uri="{FF2B5EF4-FFF2-40B4-BE49-F238E27FC236}">
                  <a16:creationId xmlns:a16="http://schemas.microsoft.com/office/drawing/2014/main" id="{1F162DE8-5072-7DF4-E582-5525916025A8}"/>
                </a:ext>
              </a:extLst>
            </p:cNvPr>
            <p:cNvSpPr/>
            <p:nvPr/>
          </p:nvSpPr>
          <p:spPr>
            <a:xfrm rot="16200000">
              <a:off x="7450987" y="3515213"/>
              <a:ext cx="467431" cy="468125"/>
            </a:xfrm>
            <a:prstGeom prst="downArrow">
              <a:avLst/>
            </a:prstGeom>
            <a:solidFill>
              <a:srgbClr val="00B050"/>
            </a:solidFill>
            <a:ln>
              <a:noFill/>
            </a:ln>
            <a:effectLst>
              <a:outerShdw blurRad="50800" dist="20000" dir="5400000" rotWithShape="0">
                <a:srgbClr val="000000">
                  <a:alpha val="4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0"/>
              </a:lightRig>
            </a:scene3d>
            <a:sp3d>
              <a:bevelT w="47625" h="69850"/>
              <a:contourClr>
                <a:sysClr val="window" lastClr="FFFFFF"/>
              </a:contourClr>
            </a:sp3d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13F5432A-1681-DAB5-A80E-51D864CD975B}"/>
              </a:ext>
            </a:extLst>
          </p:cNvPr>
          <p:cNvGrpSpPr>
            <a:grpSpLocks noChangeAspect="1"/>
          </p:cNvGrpSpPr>
          <p:nvPr/>
        </p:nvGrpSpPr>
        <p:grpSpPr>
          <a:xfrm>
            <a:off x="1217163" y="2279772"/>
            <a:ext cx="9622153" cy="2536333"/>
            <a:chOff x="1034517" y="1633473"/>
            <a:chExt cx="9622153" cy="2536333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A9F7F524-21CD-7A42-2E20-17057EC2ED82}"/>
                </a:ext>
              </a:extLst>
            </p:cNvPr>
            <p:cNvGrpSpPr/>
            <p:nvPr/>
          </p:nvGrpSpPr>
          <p:grpSpPr>
            <a:xfrm>
              <a:off x="2913961" y="1633473"/>
              <a:ext cx="7742709" cy="2536333"/>
              <a:chOff x="1567618" y="1522806"/>
              <a:chExt cx="7742709" cy="2536333"/>
            </a:xfrm>
          </p:grpSpPr>
          <p:pic>
            <p:nvPicPr>
              <p:cNvPr id="12" name="图片 11" descr="桌子上有杯子&#10;&#10;AI 生成的内容可能不正确。">
                <a:extLst>
                  <a:ext uri="{FF2B5EF4-FFF2-40B4-BE49-F238E27FC236}">
                    <a16:creationId xmlns:a16="http://schemas.microsoft.com/office/drawing/2014/main" id="{919A319A-71C8-F65D-E7E3-6F197AE02B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3367" y="1522806"/>
                <a:ext cx="1720216" cy="2150269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19B99381-41D6-6010-2503-4E520B5AB5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11079"/>
              <a:stretch>
                <a:fillRect/>
              </a:stretch>
            </p:blipFill>
            <p:spPr>
              <a:xfrm>
                <a:off x="3570304" y="1522806"/>
                <a:ext cx="1845233" cy="2146233"/>
              </a:xfrm>
              <a:prstGeom prst="rect">
                <a:avLst/>
              </a:prstGeom>
            </p:spPr>
          </p:pic>
          <p:pic>
            <p:nvPicPr>
              <p:cNvPr id="14" name="图片 13">
                <a:extLst>
                  <a:ext uri="{FF2B5EF4-FFF2-40B4-BE49-F238E27FC236}">
                    <a16:creationId xmlns:a16="http://schemas.microsoft.com/office/drawing/2014/main" id="{6FEC0C2D-3423-D0AA-CDE1-6BAC2CF95B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572733" y="1522806"/>
                <a:ext cx="1694842" cy="2146232"/>
              </a:xfrm>
              <a:prstGeom prst="rect">
                <a:avLst/>
              </a:prstGeom>
            </p:spPr>
          </p:pic>
          <p:pic>
            <p:nvPicPr>
              <p:cNvPr id="15" name="图片 14" descr="桌子上有杯子&#10;&#10;AI 生成的内容可能不正确。">
                <a:extLst>
                  <a:ext uri="{FF2B5EF4-FFF2-40B4-BE49-F238E27FC236}">
                    <a16:creationId xmlns:a16="http://schemas.microsoft.com/office/drawing/2014/main" id="{2993D79E-6E94-1182-4C07-6BED6372C4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24771" y="1522806"/>
                <a:ext cx="1885556" cy="2146232"/>
              </a:xfrm>
              <a:prstGeom prst="rect">
                <a:avLst/>
              </a:prstGeom>
            </p:spPr>
          </p:pic>
          <p:sp>
            <p:nvSpPr>
              <p:cNvPr id="16" name="箭头: 右 15">
                <a:extLst>
                  <a:ext uri="{FF2B5EF4-FFF2-40B4-BE49-F238E27FC236}">
                    <a16:creationId xmlns:a16="http://schemas.microsoft.com/office/drawing/2014/main" id="{A990590F-1D2B-3708-BDC2-B4F3F468C747}"/>
                  </a:ext>
                </a:extLst>
              </p:cNvPr>
              <p:cNvSpPr/>
              <p:nvPr/>
            </p:nvSpPr>
            <p:spPr>
              <a:xfrm>
                <a:off x="3362325" y="2419350"/>
                <a:ext cx="396000" cy="485775"/>
              </a:xfrm>
              <a:prstGeom prst="rightArrow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7" name="箭头: 右 16">
                <a:extLst>
                  <a:ext uri="{FF2B5EF4-FFF2-40B4-BE49-F238E27FC236}">
                    <a16:creationId xmlns:a16="http://schemas.microsoft.com/office/drawing/2014/main" id="{61D35CF7-D762-E198-A431-EEBBC8BC12B4}"/>
                  </a:ext>
                </a:extLst>
              </p:cNvPr>
              <p:cNvSpPr/>
              <p:nvPr/>
            </p:nvSpPr>
            <p:spPr>
              <a:xfrm>
                <a:off x="5365194" y="2419350"/>
                <a:ext cx="396000" cy="485775"/>
              </a:xfrm>
              <a:prstGeom prst="rightArrow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8" name="箭头: 右 17">
                <a:extLst>
                  <a:ext uri="{FF2B5EF4-FFF2-40B4-BE49-F238E27FC236}">
                    <a16:creationId xmlns:a16="http://schemas.microsoft.com/office/drawing/2014/main" id="{E5FEF6ED-A6BC-A687-9AC9-0EC8D10D836F}"/>
                  </a:ext>
                </a:extLst>
              </p:cNvPr>
              <p:cNvSpPr/>
              <p:nvPr/>
            </p:nvSpPr>
            <p:spPr>
              <a:xfrm>
                <a:off x="7219950" y="2419349"/>
                <a:ext cx="396000" cy="485775"/>
              </a:xfrm>
              <a:prstGeom prst="rightArrow">
                <a:avLst/>
              </a:prstGeom>
            </p:spPr>
            <p:style>
              <a:lnRef idx="2">
                <a:schemeClr val="accent2">
                  <a:shade val="15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A3303A5-43B2-B962-7244-D3ED69F7A5EB}"/>
                  </a:ext>
                </a:extLst>
              </p:cNvPr>
              <p:cNvSpPr txBox="1"/>
              <p:nvPr/>
            </p:nvSpPr>
            <p:spPr>
              <a:xfrm>
                <a:off x="1567618" y="3707057"/>
                <a:ext cx="195133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BCP 120</a:t>
                </a:r>
                <a:r>
                  <a:rPr lang="el-GR" altLang="zh-CN" sz="1600" dirty="0"/>
                  <a:t>μ</a:t>
                </a:r>
                <a:r>
                  <a:rPr lang="en-US" altLang="zh-CN" sz="1600" dirty="0"/>
                  <a:t>m + baking</a:t>
                </a:r>
                <a:endParaRPr lang="zh-CN" altLang="en-US" sz="1600" dirty="0"/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5F5D7F4-3177-623A-557B-2302AA8A16BA}"/>
                  </a:ext>
                </a:extLst>
              </p:cNvPr>
              <p:cNvSpPr txBox="1"/>
              <p:nvPr/>
            </p:nvSpPr>
            <p:spPr>
              <a:xfrm>
                <a:off x="3741754" y="3720585"/>
                <a:ext cx="149961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Coating bronze</a:t>
                </a:r>
                <a:endParaRPr lang="zh-CN" altLang="en-US" sz="1600" dirty="0"/>
              </a:p>
            </p:txBody>
          </p: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ECD2CE24-51F5-5D17-6B99-950C06C9CABB}"/>
                  </a:ext>
                </a:extLst>
              </p:cNvPr>
              <p:cNvSpPr txBox="1"/>
              <p:nvPr/>
            </p:nvSpPr>
            <p:spPr>
              <a:xfrm>
                <a:off x="5654666" y="3714752"/>
                <a:ext cx="184523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Synthesized Nb</a:t>
                </a:r>
                <a:r>
                  <a:rPr lang="en-US" altLang="zh-CN" sz="1600" baseline="-25000" dirty="0"/>
                  <a:t>3</a:t>
                </a:r>
                <a:r>
                  <a:rPr lang="en-US" altLang="zh-CN" sz="1600" dirty="0"/>
                  <a:t>Sn</a:t>
                </a:r>
                <a:endParaRPr lang="zh-CN" altLang="en-US" sz="1600" dirty="0"/>
              </a:p>
            </p:txBody>
          </p:sp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F9486D28-FFE1-E963-34C1-8B6849D85D81}"/>
                  </a:ext>
                </a:extLst>
              </p:cNvPr>
              <p:cNvSpPr txBox="1"/>
              <p:nvPr/>
            </p:nvSpPr>
            <p:spPr>
              <a:xfrm>
                <a:off x="7634321" y="3714752"/>
                <a:ext cx="167600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/>
                  <a:t>Removing bronze</a:t>
                </a:r>
                <a:endParaRPr lang="zh-CN" altLang="en-US" sz="1600" dirty="0"/>
              </a:p>
            </p:txBody>
          </p:sp>
        </p:grpSp>
        <p:pic>
          <p:nvPicPr>
            <p:cNvPr id="9" name="图片 8" descr="桌子上有杯子&#10;&#10;AI 生成的内容可能不正确。">
              <a:extLst>
                <a:ext uri="{FF2B5EF4-FFF2-40B4-BE49-F238E27FC236}">
                  <a16:creationId xmlns:a16="http://schemas.microsoft.com/office/drawing/2014/main" id="{C0B5EF5F-3509-447C-5B00-AD863413DB6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4517" y="1633473"/>
              <a:ext cx="1837997" cy="2146232"/>
            </a:xfrm>
            <a:prstGeom prst="rect">
              <a:avLst/>
            </a:prstGeom>
          </p:spPr>
        </p:pic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9FB9F059-6018-9834-1154-C49FA797B726}"/>
                </a:ext>
              </a:extLst>
            </p:cNvPr>
            <p:cNvSpPr txBox="1"/>
            <p:nvPr/>
          </p:nvSpPr>
          <p:spPr>
            <a:xfrm>
              <a:off x="1171574" y="3829170"/>
              <a:ext cx="14996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/>
                <a:t>Nb QPR sample</a:t>
              </a:r>
              <a:endParaRPr lang="zh-CN" altLang="en-US" sz="1600" dirty="0"/>
            </a:p>
          </p:txBody>
        </p:sp>
        <p:sp>
          <p:nvSpPr>
            <p:cNvPr id="11" name="箭头: 右 10">
              <a:extLst>
                <a:ext uri="{FF2B5EF4-FFF2-40B4-BE49-F238E27FC236}">
                  <a16:creationId xmlns:a16="http://schemas.microsoft.com/office/drawing/2014/main" id="{AEDCE56E-3A3F-280C-AB96-BEF090D31B44}"/>
                </a:ext>
              </a:extLst>
            </p:cNvPr>
            <p:cNvSpPr/>
            <p:nvPr/>
          </p:nvSpPr>
          <p:spPr>
            <a:xfrm>
              <a:off x="2825337" y="2530017"/>
              <a:ext cx="394873" cy="485775"/>
            </a:xfrm>
            <a:prstGeom prst="rightArrow">
              <a:avLst/>
            </a:prstGeom>
          </p:spPr>
          <p:style>
            <a:lnRef idx="2">
              <a:schemeClr val="accent2">
                <a:shade val="15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4B45AF4D-AF46-9681-3A85-A947C8ACCF2C}"/>
              </a:ext>
            </a:extLst>
          </p:cNvPr>
          <p:cNvSpPr txBox="1"/>
          <p:nvPr/>
        </p:nvSpPr>
        <p:spPr>
          <a:xfrm>
            <a:off x="1110517" y="4773424"/>
            <a:ext cx="104433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 err="1"/>
              <a:t>Nb₃Sn</a:t>
            </a:r>
            <a:r>
              <a:rPr lang="en-US" altLang="zh-CN" sz="1800" b="1" dirty="0"/>
              <a:t>/Nb preparation via bronze route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800" dirty="0"/>
              <a:t>120 </a:t>
            </a:r>
            <a:r>
              <a:rPr lang="el-GR" altLang="zh-CN" sz="1800" dirty="0"/>
              <a:t>μ</a:t>
            </a:r>
            <a:r>
              <a:rPr lang="en-US" altLang="zh-CN" sz="1800" dirty="0"/>
              <a:t>m BCP + 700 °C (20h) baking to remove hydrogen and release stress; 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800" dirty="0"/>
              <a:t>Before bronze electroplating, the sample need activation and tilting to avoid trapped bubbles.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800" dirty="0"/>
              <a:t>Increasing annealing temperature from 700 °C to 750 °C, enlarged Nb</a:t>
            </a:r>
            <a:r>
              <a:rPr lang="en-US" altLang="zh-CN" sz="1800" baseline="-25000" dirty="0"/>
              <a:t>3</a:t>
            </a:r>
            <a:r>
              <a:rPr lang="en-US" altLang="zh-CN" sz="1800" dirty="0"/>
              <a:t>Sn grain size and reduced surface impurities.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C64F048A-CD19-DA34-EAD5-9A2628849F72}"/>
              </a:ext>
            </a:extLst>
          </p:cNvPr>
          <p:cNvGrpSpPr>
            <a:grpSpLocks noChangeAspect="1"/>
          </p:cNvGrpSpPr>
          <p:nvPr/>
        </p:nvGrpSpPr>
        <p:grpSpPr>
          <a:xfrm>
            <a:off x="8116057" y="820055"/>
            <a:ext cx="2617598" cy="1304801"/>
            <a:chOff x="6328176" y="2169326"/>
            <a:chExt cx="4112514" cy="2049975"/>
          </a:xfrm>
        </p:grpSpPr>
        <p:sp>
          <p:nvSpPr>
            <p:cNvPr id="4" name="圆柱体 3">
              <a:extLst>
                <a:ext uri="{FF2B5EF4-FFF2-40B4-BE49-F238E27FC236}">
                  <a16:creationId xmlns:a16="http://schemas.microsoft.com/office/drawing/2014/main" id="{0EA2027C-E66D-26DA-774C-5277D5BC425D}"/>
                </a:ext>
              </a:extLst>
            </p:cNvPr>
            <p:cNvSpPr/>
            <p:nvPr/>
          </p:nvSpPr>
          <p:spPr>
            <a:xfrm>
              <a:off x="8669040" y="2169326"/>
              <a:ext cx="1771650" cy="2049975"/>
            </a:xfrm>
            <a:prstGeom prst="can">
              <a:avLst>
                <a:gd name="adj" fmla="val 18815"/>
              </a:avLst>
            </a:prstGeom>
            <a:solidFill>
              <a:srgbClr val="004F84">
                <a:lumMod val="60000"/>
                <a:lumOff val="40000"/>
              </a:srgbClr>
            </a:solidFill>
            <a:ln w="12700" cap="flat" cmpd="sng" algn="ctr">
              <a:solidFill>
                <a:srgbClr val="004F8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C1356E58-142F-A879-65A9-89B16D015343}"/>
                </a:ext>
              </a:extLst>
            </p:cNvPr>
            <p:cNvGrpSpPr/>
            <p:nvPr/>
          </p:nvGrpSpPr>
          <p:grpSpPr>
            <a:xfrm rot="10800000">
              <a:off x="9063123" y="2686472"/>
              <a:ext cx="1048088" cy="1143942"/>
              <a:chOff x="2642393" y="3992308"/>
              <a:chExt cx="1230313" cy="1288353"/>
            </a:xfrm>
            <a:solidFill>
              <a:srgbClr val="FF6600"/>
            </a:solidFill>
          </p:grpSpPr>
          <p:sp>
            <p:nvSpPr>
              <p:cNvPr id="36" name="椭圆 35">
                <a:extLst>
                  <a:ext uri="{FF2B5EF4-FFF2-40B4-BE49-F238E27FC236}">
                    <a16:creationId xmlns:a16="http://schemas.microsoft.com/office/drawing/2014/main" id="{908B16ED-F102-F14D-A3CF-76FCCABAD14F}"/>
                  </a:ext>
                </a:extLst>
              </p:cNvPr>
              <p:cNvSpPr/>
              <p:nvPr/>
            </p:nvSpPr>
            <p:spPr>
              <a:xfrm>
                <a:off x="2642393" y="5077027"/>
                <a:ext cx="1230313" cy="203634"/>
              </a:xfrm>
              <a:prstGeom prst="ellipse">
                <a:avLst/>
              </a:prstGeom>
              <a:solidFill>
                <a:srgbClr val="A5A5A5">
                  <a:lumMod val="75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7" name="矩形 36">
                <a:extLst>
                  <a:ext uri="{FF2B5EF4-FFF2-40B4-BE49-F238E27FC236}">
                    <a16:creationId xmlns:a16="http://schemas.microsoft.com/office/drawing/2014/main" id="{B59736B2-5681-7A19-0310-A937B1393AED}"/>
                  </a:ext>
                </a:extLst>
              </p:cNvPr>
              <p:cNvSpPr/>
              <p:nvPr/>
            </p:nvSpPr>
            <p:spPr>
              <a:xfrm>
                <a:off x="2806542" y="4099826"/>
                <a:ext cx="904875" cy="1056883"/>
              </a:xfrm>
              <a:prstGeom prst="rect">
                <a:avLst/>
              </a:prstGeom>
              <a:solidFill>
                <a:srgbClr val="FFC000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8" name="椭圆 37">
                <a:extLst>
                  <a:ext uri="{FF2B5EF4-FFF2-40B4-BE49-F238E27FC236}">
                    <a16:creationId xmlns:a16="http://schemas.microsoft.com/office/drawing/2014/main" id="{6DC99B19-2676-F5CC-8116-2FB2E01F6554}"/>
                  </a:ext>
                </a:extLst>
              </p:cNvPr>
              <p:cNvSpPr/>
              <p:nvPr/>
            </p:nvSpPr>
            <p:spPr>
              <a:xfrm>
                <a:off x="2806542" y="3992308"/>
                <a:ext cx="904875" cy="238125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grpSp>
            <p:nvGrpSpPr>
              <p:cNvPr id="39" name="组合 38">
                <a:extLst>
                  <a:ext uri="{FF2B5EF4-FFF2-40B4-BE49-F238E27FC236}">
                    <a16:creationId xmlns:a16="http://schemas.microsoft.com/office/drawing/2014/main" id="{5672B77E-5133-9061-1C23-3F6A88495F00}"/>
                  </a:ext>
                </a:extLst>
              </p:cNvPr>
              <p:cNvGrpSpPr/>
              <p:nvPr/>
            </p:nvGrpSpPr>
            <p:grpSpPr>
              <a:xfrm>
                <a:off x="2746438" y="4996127"/>
                <a:ext cx="1022222" cy="221132"/>
                <a:chOff x="4299585" y="3977906"/>
                <a:chExt cx="1022222" cy="221132"/>
              </a:xfrm>
              <a:grpFill/>
            </p:grpSpPr>
            <p:sp>
              <p:nvSpPr>
                <p:cNvPr id="40" name="弧形 39">
                  <a:extLst>
                    <a:ext uri="{FF2B5EF4-FFF2-40B4-BE49-F238E27FC236}">
                      <a16:creationId xmlns:a16="http://schemas.microsoft.com/office/drawing/2014/main" id="{00A38FBA-CA8D-03EE-3F0B-DE2F06D85D8F}"/>
                    </a:ext>
                  </a:extLst>
                </p:cNvPr>
                <p:cNvSpPr/>
                <p:nvPr/>
              </p:nvSpPr>
              <p:spPr>
                <a:xfrm flipV="1">
                  <a:off x="4299585" y="3978059"/>
                  <a:ext cx="963549" cy="220979"/>
                </a:xfrm>
                <a:prstGeom prst="arc">
                  <a:avLst>
                    <a:gd name="adj1" fmla="val 16287555"/>
                    <a:gd name="adj2" fmla="val 0"/>
                  </a:avLst>
                </a:prstGeom>
                <a:solidFill>
                  <a:srgbClr val="A5A5A5">
                    <a:lumMod val="75000"/>
                  </a:srgbClr>
                </a:solidFill>
                <a:ln w="127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41" name="弧形 40">
                  <a:extLst>
                    <a:ext uri="{FF2B5EF4-FFF2-40B4-BE49-F238E27FC236}">
                      <a16:creationId xmlns:a16="http://schemas.microsoft.com/office/drawing/2014/main" id="{5E36C4BB-E6D5-0CC8-420F-165BB32F8312}"/>
                    </a:ext>
                  </a:extLst>
                </p:cNvPr>
                <p:cNvSpPr/>
                <p:nvPr/>
              </p:nvSpPr>
              <p:spPr>
                <a:xfrm rot="10800000">
                  <a:off x="4358258" y="3977906"/>
                  <a:ext cx="963549" cy="220979"/>
                </a:xfrm>
                <a:prstGeom prst="arc">
                  <a:avLst>
                    <a:gd name="adj1" fmla="val 16287555"/>
                    <a:gd name="adj2" fmla="val 0"/>
                  </a:avLst>
                </a:prstGeom>
                <a:solidFill>
                  <a:srgbClr val="A5A5A5">
                    <a:lumMod val="75000"/>
                  </a:srgbClr>
                </a:solidFill>
                <a:ln w="127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</p:grpSp>
        </p:grp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1DBD6899-9D0A-3220-2DA4-5325DE0F531E}"/>
                </a:ext>
              </a:extLst>
            </p:cNvPr>
            <p:cNvSpPr/>
            <p:nvPr/>
          </p:nvSpPr>
          <p:spPr>
            <a:xfrm rot="10800000">
              <a:off x="9032517" y="3921118"/>
              <a:ext cx="1106863" cy="196210"/>
            </a:xfrm>
            <a:prstGeom prst="ellipse">
              <a:avLst/>
            </a:prstGeom>
            <a:solidFill>
              <a:srgbClr val="FF9933"/>
            </a:solidFill>
            <a:ln w="12700" cap="flat" cmpd="sng" algn="ctr">
              <a:solidFill>
                <a:srgbClr val="004F8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6" name="圆柱体 25">
              <a:extLst>
                <a:ext uri="{FF2B5EF4-FFF2-40B4-BE49-F238E27FC236}">
                  <a16:creationId xmlns:a16="http://schemas.microsoft.com/office/drawing/2014/main" id="{780B35ED-065E-C09F-6E98-87A6B7843D39}"/>
                </a:ext>
              </a:extLst>
            </p:cNvPr>
            <p:cNvSpPr/>
            <p:nvPr/>
          </p:nvSpPr>
          <p:spPr>
            <a:xfrm>
              <a:off x="6328176" y="2169326"/>
              <a:ext cx="1771650" cy="2049975"/>
            </a:xfrm>
            <a:prstGeom prst="can">
              <a:avLst>
                <a:gd name="adj" fmla="val 18815"/>
              </a:avLst>
            </a:prstGeom>
            <a:solidFill>
              <a:srgbClr val="004F84">
                <a:lumMod val="60000"/>
                <a:lumOff val="40000"/>
              </a:srgbClr>
            </a:solidFill>
            <a:ln w="12700" cap="flat" cmpd="sng" algn="ctr">
              <a:solidFill>
                <a:srgbClr val="004F8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AAB24DD0-4745-DE40-22B4-2E8B532A31E0}"/>
                </a:ext>
              </a:extLst>
            </p:cNvPr>
            <p:cNvGrpSpPr/>
            <p:nvPr/>
          </p:nvGrpSpPr>
          <p:grpSpPr>
            <a:xfrm rot="10800000">
              <a:off x="6681728" y="2641616"/>
              <a:ext cx="1048088" cy="1143942"/>
              <a:chOff x="2642393" y="3992308"/>
              <a:chExt cx="1230313" cy="1288353"/>
            </a:xfrm>
            <a:solidFill>
              <a:srgbClr val="FF6600"/>
            </a:solidFill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F6C4E04C-B74E-B072-BA43-2EFD8AE91109}"/>
                  </a:ext>
                </a:extLst>
              </p:cNvPr>
              <p:cNvSpPr/>
              <p:nvPr/>
            </p:nvSpPr>
            <p:spPr>
              <a:xfrm>
                <a:off x="2642393" y="5077027"/>
                <a:ext cx="1230313" cy="203634"/>
              </a:xfrm>
              <a:prstGeom prst="ellipse">
                <a:avLst/>
              </a:prstGeom>
              <a:solidFill>
                <a:srgbClr val="E7E6E6">
                  <a:lumMod val="50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1" name="矩形 30">
                <a:extLst>
                  <a:ext uri="{FF2B5EF4-FFF2-40B4-BE49-F238E27FC236}">
                    <a16:creationId xmlns:a16="http://schemas.microsoft.com/office/drawing/2014/main" id="{AA0E7468-74D3-D868-4143-B2478A2F1FEB}"/>
                  </a:ext>
                </a:extLst>
              </p:cNvPr>
              <p:cNvSpPr/>
              <p:nvPr/>
            </p:nvSpPr>
            <p:spPr>
              <a:xfrm>
                <a:off x="2806542" y="4099826"/>
                <a:ext cx="904875" cy="1056883"/>
              </a:xfrm>
              <a:prstGeom prst="rect">
                <a:avLst/>
              </a:prstGeom>
              <a:solidFill>
                <a:srgbClr val="E7E6E6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245E7DE1-7D12-7AE2-3F42-C084217A4848}"/>
                  </a:ext>
                </a:extLst>
              </p:cNvPr>
              <p:cNvSpPr/>
              <p:nvPr/>
            </p:nvSpPr>
            <p:spPr>
              <a:xfrm>
                <a:off x="2806542" y="3992308"/>
                <a:ext cx="904875" cy="238125"/>
              </a:xfrm>
              <a:prstGeom prst="ellipse">
                <a:avLst/>
              </a:prstGeom>
              <a:solidFill>
                <a:srgbClr val="E7E6E6">
                  <a:lumMod val="90000"/>
                </a:srgbClr>
              </a:solidFill>
              <a:ln w="1270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12F449F2-E11D-2AC8-88D3-F98801A60621}"/>
                  </a:ext>
                </a:extLst>
              </p:cNvPr>
              <p:cNvGrpSpPr/>
              <p:nvPr/>
            </p:nvGrpSpPr>
            <p:grpSpPr>
              <a:xfrm>
                <a:off x="2746438" y="4996127"/>
                <a:ext cx="1022222" cy="221132"/>
                <a:chOff x="4299585" y="3977906"/>
                <a:chExt cx="1022222" cy="221132"/>
              </a:xfrm>
              <a:grpFill/>
            </p:grpSpPr>
            <p:sp>
              <p:nvSpPr>
                <p:cNvPr id="34" name="弧形 33">
                  <a:extLst>
                    <a:ext uri="{FF2B5EF4-FFF2-40B4-BE49-F238E27FC236}">
                      <a16:creationId xmlns:a16="http://schemas.microsoft.com/office/drawing/2014/main" id="{8107ADBA-12A5-19A8-CEED-7AC91C71F808}"/>
                    </a:ext>
                  </a:extLst>
                </p:cNvPr>
                <p:cNvSpPr/>
                <p:nvPr/>
              </p:nvSpPr>
              <p:spPr>
                <a:xfrm flipV="1">
                  <a:off x="4299585" y="3978059"/>
                  <a:ext cx="963549" cy="220979"/>
                </a:xfrm>
                <a:prstGeom prst="arc">
                  <a:avLst>
                    <a:gd name="adj1" fmla="val 16287555"/>
                    <a:gd name="adj2" fmla="val 0"/>
                  </a:avLst>
                </a:prstGeom>
                <a:solidFill>
                  <a:srgbClr val="E7E6E6">
                    <a:lumMod val="50000"/>
                  </a:srgbClr>
                </a:solidFill>
                <a:ln w="127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35" name="弧形 34">
                  <a:extLst>
                    <a:ext uri="{FF2B5EF4-FFF2-40B4-BE49-F238E27FC236}">
                      <a16:creationId xmlns:a16="http://schemas.microsoft.com/office/drawing/2014/main" id="{BBC8B83A-2487-F923-2889-7D8FBC7C2E47}"/>
                    </a:ext>
                  </a:extLst>
                </p:cNvPr>
                <p:cNvSpPr/>
                <p:nvPr/>
              </p:nvSpPr>
              <p:spPr>
                <a:xfrm rot="10800000">
                  <a:off x="4358258" y="3977906"/>
                  <a:ext cx="963549" cy="220979"/>
                </a:xfrm>
                <a:prstGeom prst="arc">
                  <a:avLst>
                    <a:gd name="adj1" fmla="val 16287555"/>
                    <a:gd name="adj2" fmla="val 0"/>
                  </a:avLst>
                </a:prstGeom>
                <a:solidFill>
                  <a:srgbClr val="E7E6E6">
                    <a:lumMod val="50000"/>
                  </a:srgbClr>
                </a:solidFill>
                <a:ln w="127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</p:grpSp>
        </p:grp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8286AC4B-9ACD-8E81-26C3-EC68F13298CD}"/>
                </a:ext>
              </a:extLst>
            </p:cNvPr>
            <p:cNvSpPr/>
            <p:nvPr/>
          </p:nvSpPr>
          <p:spPr>
            <a:xfrm rot="10800000">
              <a:off x="6651122" y="3889859"/>
              <a:ext cx="1106863" cy="196210"/>
            </a:xfrm>
            <a:prstGeom prst="ellipse">
              <a:avLst/>
            </a:prstGeom>
            <a:solidFill>
              <a:srgbClr val="FF9933"/>
            </a:solidFill>
            <a:ln w="12700" cap="flat" cmpd="sng" algn="ctr">
              <a:solidFill>
                <a:srgbClr val="004F8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29" name="箭头: 右 28">
              <a:extLst>
                <a:ext uri="{FF2B5EF4-FFF2-40B4-BE49-F238E27FC236}">
                  <a16:creationId xmlns:a16="http://schemas.microsoft.com/office/drawing/2014/main" id="{6435405D-F99D-7C49-702D-68A750597CB7}"/>
                </a:ext>
              </a:extLst>
            </p:cNvPr>
            <p:cNvSpPr/>
            <p:nvPr/>
          </p:nvSpPr>
          <p:spPr>
            <a:xfrm>
              <a:off x="8043636" y="2950551"/>
              <a:ext cx="770852" cy="605640"/>
            </a:xfrm>
            <a:prstGeom prst="rightArrow">
              <a:avLst/>
            </a:prstGeom>
            <a:solidFill>
              <a:srgbClr val="FF6600"/>
            </a:solidFill>
            <a:ln w="12700" cap="flat" cmpd="sng" algn="ctr">
              <a:solidFill>
                <a:srgbClr val="004F8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sp>
        <p:nvSpPr>
          <p:cNvPr id="42" name="椭圆 41">
            <a:extLst>
              <a:ext uri="{FF2B5EF4-FFF2-40B4-BE49-F238E27FC236}">
                <a16:creationId xmlns:a16="http://schemas.microsoft.com/office/drawing/2014/main" id="{DB65D9A6-1F1D-663F-08CF-12B07F3A7E30}"/>
              </a:ext>
            </a:extLst>
          </p:cNvPr>
          <p:cNvSpPr/>
          <p:nvPr/>
        </p:nvSpPr>
        <p:spPr>
          <a:xfrm>
            <a:off x="5184026" y="2279772"/>
            <a:ext cx="1637694" cy="2150269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4" name="直接箭头连接符 43">
            <a:extLst>
              <a:ext uri="{FF2B5EF4-FFF2-40B4-BE49-F238E27FC236}">
                <a16:creationId xmlns:a16="http://schemas.microsoft.com/office/drawing/2014/main" id="{9AF726A3-57BA-621C-8CB4-B8582B1F8C59}"/>
              </a:ext>
            </a:extLst>
          </p:cNvPr>
          <p:cNvCxnSpPr>
            <a:cxnSpLocks/>
          </p:cNvCxnSpPr>
          <p:nvPr/>
        </p:nvCxnSpPr>
        <p:spPr>
          <a:xfrm flipV="1">
            <a:off x="6696075" y="1788018"/>
            <a:ext cx="1326819" cy="917082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7951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DE932F-06B5-4534-7BB8-2AF722429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6FFE75-30E9-97E1-6DE5-5841FDD75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886" y="184370"/>
            <a:ext cx="9118040" cy="441183"/>
          </a:xfrm>
        </p:spPr>
        <p:txBody>
          <a:bodyPr/>
          <a:lstStyle/>
          <a:p>
            <a:r>
              <a:rPr lang="en-US" altLang="zh-CN" sz="3200" dirty="0"/>
              <a:t>Nb</a:t>
            </a:r>
            <a:r>
              <a:rPr lang="en-US" altLang="zh-CN" sz="3200" baseline="-25000" dirty="0"/>
              <a:t>3</a:t>
            </a:r>
            <a:r>
              <a:rPr lang="en-US" altLang="zh-CN" sz="3200" dirty="0"/>
              <a:t>Sn/Cu QPR sample </a:t>
            </a:r>
            <a:r>
              <a:rPr lang="en-US" altLang="zh-CN" sz="3200" dirty="0">
                <a:latin typeface="MicrosoftYaHei-Bold"/>
              </a:rPr>
              <a:t>fabrication</a:t>
            </a:r>
            <a:r>
              <a:rPr lang="en-US" altLang="zh-CN" sz="3200" dirty="0"/>
              <a:t> process</a:t>
            </a:r>
            <a:endParaRPr lang="zh-CN" altLang="en-US" sz="32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3CB92B63-F392-059E-49C7-0C2315D50D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BCB7D8A7-6CA1-A254-9335-1D7C087A7E1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Ming Lu</a:t>
            </a:r>
          </a:p>
        </p:txBody>
      </p: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C0CA1FE1-5F22-39EA-F956-582F1BA1C796}"/>
              </a:ext>
            </a:extLst>
          </p:cNvPr>
          <p:cNvGrpSpPr/>
          <p:nvPr/>
        </p:nvGrpSpPr>
        <p:grpSpPr>
          <a:xfrm>
            <a:off x="1286454" y="989569"/>
            <a:ext cx="5955243" cy="1192795"/>
            <a:chOff x="2212037" y="4845262"/>
            <a:chExt cx="5955243" cy="1192795"/>
          </a:xfrm>
        </p:grpSpPr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340C58FB-8F68-84DA-7485-BD2F1EBEA2E1}"/>
                </a:ext>
              </a:extLst>
            </p:cNvPr>
            <p:cNvGrpSpPr/>
            <p:nvPr/>
          </p:nvGrpSpPr>
          <p:grpSpPr>
            <a:xfrm>
              <a:off x="2212037" y="4845262"/>
              <a:ext cx="5955243" cy="1192795"/>
              <a:chOff x="1041886" y="2870994"/>
              <a:chExt cx="7067921" cy="1328414"/>
            </a:xfrm>
          </p:grpSpPr>
          <p:grpSp>
            <p:nvGrpSpPr>
              <p:cNvPr id="63" name="组合 48">
                <a:extLst>
                  <a:ext uri="{FF2B5EF4-FFF2-40B4-BE49-F238E27FC236}">
                    <a16:creationId xmlns:a16="http://schemas.microsoft.com/office/drawing/2014/main" id="{4D13BBAB-7D9C-9D3C-5A2E-C7F7C0E8AAFE}"/>
                  </a:ext>
                </a:extLst>
              </p:cNvPr>
              <p:cNvGrpSpPr/>
              <p:nvPr/>
            </p:nvGrpSpPr>
            <p:grpSpPr>
              <a:xfrm>
                <a:off x="1041886" y="2870994"/>
                <a:ext cx="7067921" cy="1328414"/>
                <a:chOff x="1630830" y="2935017"/>
                <a:chExt cx="7067920" cy="1328414"/>
              </a:xfrm>
            </p:grpSpPr>
            <p:grpSp>
              <p:nvGrpSpPr>
                <p:cNvPr id="65" name="组合 31">
                  <a:extLst>
                    <a:ext uri="{FF2B5EF4-FFF2-40B4-BE49-F238E27FC236}">
                      <a16:creationId xmlns:a16="http://schemas.microsoft.com/office/drawing/2014/main" id="{1F10C2FF-4310-1054-E587-34EA38A62158}"/>
                    </a:ext>
                  </a:extLst>
                </p:cNvPr>
                <p:cNvGrpSpPr/>
                <p:nvPr/>
              </p:nvGrpSpPr>
              <p:grpSpPr>
                <a:xfrm>
                  <a:off x="1630830" y="2935017"/>
                  <a:ext cx="2525525" cy="1328414"/>
                  <a:chOff x="1007093" y="4931925"/>
                  <a:chExt cx="2525525" cy="1328414"/>
                </a:xfrm>
              </p:grpSpPr>
              <p:grpSp>
                <p:nvGrpSpPr>
                  <p:cNvPr id="68" name="组合 67">
                    <a:extLst>
                      <a:ext uri="{FF2B5EF4-FFF2-40B4-BE49-F238E27FC236}">
                        <a16:creationId xmlns:a16="http://schemas.microsoft.com/office/drawing/2014/main" id="{32CDD9DA-17B6-C44F-A9A2-96FA0510BBEB}"/>
                      </a:ext>
                    </a:extLst>
                  </p:cNvPr>
                  <p:cNvGrpSpPr/>
                  <p:nvPr/>
                </p:nvGrpSpPr>
                <p:grpSpPr>
                  <a:xfrm>
                    <a:off x="1007093" y="4931925"/>
                    <a:ext cx="2525525" cy="879753"/>
                    <a:chOff x="2204297" y="4724534"/>
                    <a:chExt cx="2525525" cy="879753"/>
                  </a:xfrm>
                </p:grpSpPr>
                <p:sp>
                  <p:nvSpPr>
                    <p:cNvPr id="70" name="矩形 35">
                      <a:extLst>
                        <a:ext uri="{FF2B5EF4-FFF2-40B4-BE49-F238E27FC236}">
                          <a16:creationId xmlns:a16="http://schemas.microsoft.com/office/drawing/2014/main" id="{72BBFDD2-EEA5-9073-B8B1-48BE99E8E3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4297" y="5016826"/>
                      <a:ext cx="1886654" cy="278313"/>
                    </a:xfrm>
                    <a:prstGeom prst="rect">
                      <a:avLst/>
                    </a:prstGeom>
                    <a:solidFill>
                      <a:srgbClr val="7598D9"/>
                    </a:solidFill>
                    <a:ln w="25400" cap="flat" cmpd="sng" algn="ctr">
                      <a:solidFill>
                        <a:srgbClr val="7598D9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  <a:scene3d>
                        <a:camera prst="orthographicFront"/>
                        <a:lightRig rig="soft" dir="t">
                          <a:rot lat="0" lon="0" rev="15600000"/>
                        </a:lightRig>
                      </a:scene3d>
                      <a:sp3d extrusionH="57150" prstMaterial="softEdge">
                        <a:bevelT w="25400" h="38100"/>
                      </a:sp3d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i="0" u="none" strike="noStrike" kern="0" cap="none" spc="0" normalizeH="0" baseline="0" noProof="0" dirty="0">
                          <a:ln/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宋体" panose="02010600030101010101" pitchFamily="2" charset="-122"/>
                          <a:cs typeface="+mn-cs"/>
                        </a:rPr>
                        <a:t>Nb layer</a:t>
                      </a:r>
                      <a:endParaRPr kumimoji="0" lang="zh-CN" altLang="en-US" sz="1800" b="1" i="0" u="none" strike="noStrike" kern="0" cap="none" spc="0" normalizeH="0" baseline="0" noProof="0" dirty="0">
                        <a:ln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71" name="矩形 36">
                      <a:extLst>
                        <a:ext uri="{FF2B5EF4-FFF2-40B4-BE49-F238E27FC236}">
                          <a16:creationId xmlns:a16="http://schemas.microsoft.com/office/drawing/2014/main" id="{A60B7CF0-FE0D-3C6B-32BC-AEFBDF7F573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204297" y="4724534"/>
                      <a:ext cx="1886654" cy="28286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 w="25400" cap="flat" cmpd="sng" algn="ctr">
                      <a:solidFill>
                        <a:srgbClr val="7598D9">
                          <a:shade val="50000"/>
                        </a:srgbClr>
                      </a:solidFill>
                      <a:prstDash val="solid"/>
                    </a:ln>
                    <a:effectLst/>
                  </p:spPr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  <a:scene3d>
                        <a:camera prst="orthographicFront"/>
                        <a:lightRig rig="soft" dir="t">
                          <a:rot lat="0" lon="0" rev="15600000"/>
                        </a:lightRig>
                      </a:scene3d>
                      <a:sp3d extrusionH="57150" prstMaterial="softEdge">
                        <a:bevelT w="25400" h="38100"/>
                      </a:sp3d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zh-CN" sz="1800" b="1" i="0" u="none" strike="noStrike" kern="0" cap="none" spc="0" normalizeH="0" baseline="0" noProof="0" dirty="0">
                          <a:ln/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宋体" panose="02010600030101010101" pitchFamily="2" charset="-122"/>
                          <a:cs typeface="+mn-cs"/>
                        </a:rPr>
                        <a:t>Bronze layer</a:t>
                      </a:r>
                      <a:endParaRPr kumimoji="0" lang="zh-CN" altLang="en-US" sz="1800" b="1" i="0" u="none" strike="noStrike" kern="0" cap="none" spc="0" normalizeH="0" baseline="0" noProof="0" dirty="0">
                        <a:ln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  <p:sp>
                  <p:nvSpPr>
                    <p:cNvPr id="72" name="箭头: 下 37">
                      <a:extLst>
                        <a:ext uri="{FF2B5EF4-FFF2-40B4-BE49-F238E27FC236}">
                          <a16:creationId xmlns:a16="http://schemas.microsoft.com/office/drawing/2014/main" id="{A03FE951-2052-22D4-69C1-306622116C1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262044" y="5136509"/>
                      <a:ext cx="467431" cy="468125"/>
                    </a:xfrm>
                    <a:prstGeom prst="downArrow">
                      <a:avLst/>
                    </a:prstGeom>
                    <a:solidFill>
                      <a:srgbClr val="00B050"/>
                    </a:solidFill>
                    <a:ln>
                      <a:noFill/>
                    </a:ln>
                    <a:effectLst>
                      <a:outerShdw blurRad="50800" dist="20000" dir="5400000" rotWithShape="0">
                        <a:srgbClr val="000000">
                          <a:alpha val="42000"/>
                        </a:srgbClr>
                      </a:outerShdw>
                    </a:effectLst>
                    <a:scene3d>
                      <a:camera prst="orthographicFront">
                        <a:rot lat="0" lon="0" rev="0"/>
                      </a:camera>
                      <a:lightRig rig="balanced" dir="t">
                        <a:rot lat="0" lon="0" rev="0"/>
                      </a:lightRig>
                    </a:scene3d>
                    <a:sp3d>
                      <a:bevelT w="47625" h="69850"/>
                      <a:contourClr>
                        <a:sysClr val="window" lastClr="FFFFFF"/>
                      </a:contourClr>
                    </a:sp3d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imes New Roman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p:grpSp>
              <p:sp>
                <p:nvSpPr>
                  <p:cNvPr id="69" name="矩形 68">
                    <a:extLst>
                      <a:ext uri="{FF2B5EF4-FFF2-40B4-BE49-F238E27FC236}">
                        <a16:creationId xmlns:a16="http://schemas.microsoft.com/office/drawing/2014/main" id="{38A05804-9714-F551-E1A7-A18A6A294757}"/>
                      </a:ext>
                    </a:extLst>
                  </p:cNvPr>
                  <p:cNvSpPr/>
                  <p:nvPr/>
                </p:nvSpPr>
                <p:spPr>
                  <a:xfrm>
                    <a:off x="1008662" y="5502531"/>
                    <a:ext cx="1885085" cy="757808"/>
                  </a:xfrm>
                  <a:prstGeom prst="rect">
                    <a:avLst/>
                  </a:prstGeom>
                  <a:solidFill>
                    <a:srgbClr val="FE8637"/>
                  </a:solidFill>
                  <a:ln w="25400" cap="flat" cmpd="sng" algn="ctr">
                    <a:solidFill>
                      <a:srgbClr val="7598D9">
                        <a:shade val="50000"/>
                      </a:srgbClr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altLang="zh-CN" sz="1800" b="1" i="0" u="none" strike="noStrike" kern="0" cap="none" spc="0" normalizeH="0" baseline="0" noProof="0" dirty="0">
                        <a:ln/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宋体" panose="02010600030101010101" pitchFamily="2" charset="-122"/>
                        <a:cs typeface="+mn-cs"/>
                      </a:rPr>
                      <a:t>Cu substrate</a:t>
                    </a:r>
                    <a:endParaRPr kumimoji="0" lang="zh-CN" altLang="en-US" sz="1800" b="1" i="0" u="none" strike="noStrike" kern="0" cap="none" spc="0" normalizeH="0" baseline="0" noProof="0" dirty="0">
                      <a:ln/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宋体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66" name="矩形 46">
                  <a:extLst>
                    <a:ext uri="{FF2B5EF4-FFF2-40B4-BE49-F238E27FC236}">
                      <a16:creationId xmlns:a16="http://schemas.microsoft.com/office/drawing/2014/main" id="{4F569933-3B72-FD4D-5185-CCE622CF6539}"/>
                    </a:ext>
                  </a:extLst>
                </p:cNvPr>
                <p:cNvSpPr/>
                <p:nvPr/>
              </p:nvSpPr>
              <p:spPr>
                <a:xfrm>
                  <a:off x="6812095" y="3673580"/>
                  <a:ext cx="1886655" cy="514357"/>
                </a:xfrm>
                <a:prstGeom prst="rect">
                  <a:avLst/>
                </a:prstGeom>
                <a:solidFill>
                  <a:srgbClr val="FE8637"/>
                </a:solidFill>
                <a:ln w="25400" cap="flat" cmpd="sng" algn="ctr">
                  <a:solidFill>
                    <a:srgbClr val="7598D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  <a:scene3d>
                    <a:camera prst="orthographicFront"/>
                    <a:lightRig rig="soft" dir="t">
                      <a:rot lat="0" lon="0" rev="15600000"/>
                    </a:lightRig>
                  </a:scene3d>
                  <a:sp3d extrusionH="57150" prstMaterial="softEdge">
                    <a:bevelT w="25400" h="38100"/>
                  </a:sp3d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/>
                      <a:solidFill>
                        <a:prstClr val="black"/>
                      </a:solidFill>
                      <a:effectLst/>
                      <a:uLnTx/>
                      <a:uFillTx/>
                      <a:latin typeface="Times New Roman"/>
                      <a:ea typeface="宋体" panose="02010600030101010101" pitchFamily="2" charset="-122"/>
                      <a:cs typeface="+mn-cs"/>
                    </a:rPr>
                    <a:t>Cu substrate</a:t>
                  </a:r>
                  <a:endParaRPr kumimoji="0" lang="zh-CN" altLang="en-US" sz="1800" b="1" i="0" u="none" strike="noStrike" kern="0" cap="none" spc="0" normalizeH="0" baseline="0" noProof="0" dirty="0">
                    <a:ln/>
                    <a:solidFill>
                      <a:prstClr val="black"/>
                    </a:solidFill>
                    <a:effectLst/>
                    <a:uLnTx/>
                    <a:uFillTx/>
                    <a:latin typeface="Times New Roman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67" name="矩形 47">
                  <a:extLst>
                    <a:ext uri="{FF2B5EF4-FFF2-40B4-BE49-F238E27FC236}">
                      <a16:creationId xmlns:a16="http://schemas.microsoft.com/office/drawing/2014/main" id="{EA7C5391-60EC-F767-59A7-92318A0476A0}"/>
                    </a:ext>
                  </a:extLst>
                </p:cNvPr>
                <p:cNvSpPr/>
                <p:nvPr/>
              </p:nvSpPr>
              <p:spPr>
                <a:xfrm>
                  <a:off x="6812091" y="3159223"/>
                  <a:ext cx="1886654" cy="514357"/>
                </a:xfrm>
                <a:prstGeom prst="rect">
                  <a:avLst/>
                </a:prstGeom>
                <a:solidFill>
                  <a:sysClr val="window" lastClr="FFFFFF">
                    <a:lumMod val="50000"/>
                  </a:sysClr>
                </a:solidFill>
                <a:ln w="25400" cap="flat" cmpd="sng" algn="ctr">
                  <a:solidFill>
                    <a:srgbClr val="7598D9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/>
                      <a:ea typeface="宋体" panose="02010600030101010101" pitchFamily="2" charset="-122"/>
                      <a:cs typeface="+mn-cs"/>
                    </a:rPr>
                    <a:t>Nb</a:t>
                  </a:r>
                  <a:r>
                    <a:rPr kumimoji="0" lang="en-US" altLang="zh-CN" sz="1800" b="0" i="0" u="none" strike="noStrike" kern="0" cap="none" spc="0" normalizeH="0" baseline="-2500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/>
                      <a:ea typeface="宋体" panose="02010600030101010101" pitchFamily="2" charset="-122"/>
                      <a:cs typeface="+mn-cs"/>
                    </a:rPr>
                    <a:t>3</a:t>
                  </a:r>
                  <a:r>
                    <a:rPr kumimoji="0" lang="en-US" altLang="zh-CN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/>
                      <a:ea typeface="宋体" panose="02010600030101010101" pitchFamily="2" charset="-122"/>
                      <a:cs typeface="+mn-cs"/>
                    </a:rPr>
                    <a:t>Sn layer</a:t>
                  </a: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64" name="箭头: 下 63">
                <a:extLst>
                  <a:ext uri="{FF2B5EF4-FFF2-40B4-BE49-F238E27FC236}">
                    <a16:creationId xmlns:a16="http://schemas.microsoft.com/office/drawing/2014/main" id="{DBE51FE5-23A6-62EF-7E9F-32729F5B9B52}"/>
                  </a:ext>
                </a:extLst>
              </p:cNvPr>
              <p:cNvSpPr/>
              <p:nvPr/>
            </p:nvSpPr>
            <p:spPr>
              <a:xfrm rot="16200000">
                <a:off x="5628221" y="3275373"/>
                <a:ext cx="467431" cy="468125"/>
              </a:xfrm>
              <a:prstGeom prst="downArrow">
                <a:avLst/>
              </a:prstGeom>
              <a:solidFill>
                <a:srgbClr val="00B050"/>
              </a:solidFill>
              <a:ln>
                <a:noFill/>
              </a:ln>
              <a:effectLst>
                <a:outerShdw blurRad="50800" dist="20000" dir="5400000" rotWithShape="0">
                  <a:srgbClr val="000000">
                    <a:alpha val="4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0"/>
                </a:lightRig>
              </a:scene3d>
              <a:sp3d>
                <a:bevelT w="47625" h="69850"/>
                <a:contourClr>
                  <a:sysClr val="window" lastClr="FFFFFF"/>
                </a:contourClr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0" name="矩形 46">
              <a:extLst>
                <a:ext uri="{FF2B5EF4-FFF2-40B4-BE49-F238E27FC236}">
                  <a16:creationId xmlns:a16="http://schemas.microsoft.com/office/drawing/2014/main" id="{15464C2C-F053-7A71-56E6-550B038EA484}"/>
                </a:ext>
              </a:extLst>
            </p:cNvPr>
            <p:cNvSpPr/>
            <p:nvPr/>
          </p:nvSpPr>
          <p:spPr>
            <a:xfrm>
              <a:off x="4387363" y="5493549"/>
              <a:ext cx="1589646" cy="461846"/>
            </a:xfrm>
            <a:prstGeom prst="rect">
              <a:avLst/>
            </a:prstGeom>
            <a:solidFill>
              <a:srgbClr val="FE8637"/>
            </a:solidFill>
            <a:ln w="25400" cap="flat" cmpd="sng" algn="ctr">
              <a:solidFill>
                <a:srgbClr val="7598D9">
                  <a:shade val="50000"/>
                </a:srgbClr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/>
                  <a:solidFill>
                    <a:prstClr val="black"/>
                  </a:solidFill>
                  <a:effectLst/>
                  <a:uLnTx/>
                  <a:uFillTx/>
                  <a:latin typeface="Times New Roman"/>
                  <a:ea typeface="宋体" panose="02010600030101010101" pitchFamily="2" charset="-122"/>
                  <a:cs typeface="+mn-cs"/>
                </a:rPr>
                <a:t>Cu substrate</a:t>
              </a:r>
              <a:endParaRPr kumimoji="0" lang="zh-CN" altLang="en-US" sz="1800" b="1" i="0" u="none" strike="noStrike" kern="0" cap="none" spc="0" normalizeH="0" baseline="0" noProof="0" dirty="0">
                <a:ln/>
                <a:solidFill>
                  <a:prstClr val="black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矩形 47">
              <a:extLst>
                <a:ext uri="{FF2B5EF4-FFF2-40B4-BE49-F238E27FC236}">
                  <a16:creationId xmlns:a16="http://schemas.microsoft.com/office/drawing/2014/main" id="{8ABBC9C0-0F52-C4C4-1F89-C67FD11A752F}"/>
                </a:ext>
              </a:extLst>
            </p:cNvPr>
            <p:cNvSpPr/>
            <p:nvPr/>
          </p:nvSpPr>
          <p:spPr>
            <a:xfrm>
              <a:off x="4387360" y="5031704"/>
              <a:ext cx="1589645" cy="461846"/>
            </a:xfrm>
            <a:prstGeom prst="rect">
              <a:avLst/>
            </a:prstGeom>
            <a:solidFill>
              <a:sysClr val="window" lastClr="FFFFFF">
                <a:lumMod val="50000"/>
              </a:sysClr>
            </a:solidFill>
            <a:ln w="25400" cap="flat" cmpd="sng" algn="ctr">
              <a:solidFill>
                <a:srgbClr val="7598D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宋体" panose="02010600030101010101" pitchFamily="2" charset="-122"/>
                  <a:cs typeface="+mn-cs"/>
                </a:rPr>
                <a:t>Nb</a:t>
              </a:r>
              <a:r>
                <a:rPr kumimoji="0" lang="en-US" altLang="zh-CN" sz="1800" b="0" i="0" u="none" strike="noStrike" kern="0" cap="none" spc="0" normalizeH="0" baseline="-25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宋体" panose="02010600030101010101" pitchFamily="2" charset="-122"/>
                  <a:cs typeface="+mn-cs"/>
                </a:rPr>
                <a:t>3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/>
                  <a:ea typeface="宋体" panose="02010600030101010101" pitchFamily="2" charset="-122"/>
                  <a:cs typeface="+mn-cs"/>
                </a:rPr>
                <a:t>Sn layer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矩形 51">
              <a:extLst>
                <a:ext uri="{FF2B5EF4-FFF2-40B4-BE49-F238E27FC236}">
                  <a16:creationId xmlns:a16="http://schemas.microsoft.com/office/drawing/2014/main" id="{EC1E8023-78AF-21D1-DE3F-EB52A8CEF11B}"/>
                </a:ext>
              </a:extLst>
            </p:cNvPr>
            <p:cNvSpPr/>
            <p:nvPr/>
          </p:nvSpPr>
          <p:spPr>
            <a:xfrm>
              <a:off x="4391097" y="4877538"/>
              <a:ext cx="1589645" cy="147592"/>
            </a:xfrm>
            <a:prstGeom prst="rect">
              <a:avLst/>
            </a:prstGeom>
            <a:solidFill>
              <a:srgbClr val="FFC000"/>
            </a:solidFill>
            <a:ln w="25400" cap="flat" cmpd="sng" algn="ctr">
              <a:solidFill>
                <a:srgbClr val="7598D9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0BB0239E-759A-5BAD-41CF-50360601F84C}"/>
              </a:ext>
            </a:extLst>
          </p:cNvPr>
          <p:cNvSpPr txBox="1"/>
          <p:nvPr/>
        </p:nvSpPr>
        <p:spPr>
          <a:xfrm>
            <a:off x="1277180" y="5051399"/>
            <a:ext cx="101147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 err="1"/>
              <a:t>Nb₃Sn</a:t>
            </a:r>
            <a:r>
              <a:rPr lang="en-US" altLang="zh-CN" sz="1800" b="1" dirty="0"/>
              <a:t>/Cu preparation via bronze route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sz="1800" dirty="0"/>
              <a:t>30 </a:t>
            </a:r>
            <a:r>
              <a:rPr lang="el-GR" altLang="zh-CN" sz="1800" dirty="0"/>
              <a:t>μ</a:t>
            </a:r>
            <a:r>
              <a:rPr lang="en-US" altLang="zh-CN" sz="1800" dirty="0"/>
              <a:t>m EP + 700 °C (20h) baking to increase the Nb layer density and release stress; </a:t>
            </a:r>
          </a:p>
          <a:p>
            <a:pPr marL="342900" indent="-342900">
              <a:buFont typeface="+mj-lt"/>
              <a:buAutoNum type="arabicPeriod"/>
            </a:pPr>
            <a:r>
              <a:rPr lang="zh-CN" altLang="zh-CN" dirty="0"/>
              <a:t>Due to the thin </a:t>
            </a:r>
            <a:r>
              <a:rPr lang="en-US" altLang="zh-CN" dirty="0"/>
              <a:t>Nb</a:t>
            </a:r>
            <a:r>
              <a:rPr lang="zh-CN" altLang="zh-CN" dirty="0"/>
              <a:t> film at the bottom</a:t>
            </a:r>
            <a:r>
              <a:rPr lang="en-US" altLang="zh-CN" dirty="0"/>
              <a:t> (&lt;1 </a:t>
            </a:r>
            <a:r>
              <a:rPr lang="el-GR" altLang="zh-CN" dirty="0"/>
              <a:t>μ</a:t>
            </a:r>
            <a:r>
              <a:rPr lang="en-US" altLang="zh-CN" dirty="0"/>
              <a:t>m)</a:t>
            </a:r>
            <a:r>
              <a:rPr lang="zh-CN" altLang="zh-CN" dirty="0"/>
              <a:t>, the bronze layer was deposited only on the top surface.</a:t>
            </a:r>
            <a:endParaRPr lang="en-US" altLang="zh-CN" sz="1800" dirty="0"/>
          </a:p>
          <a:p>
            <a:pPr marL="342900" indent="-342900">
              <a:buFont typeface="+mj-lt"/>
              <a:buAutoNum type="arabicPeriod"/>
            </a:pPr>
            <a:r>
              <a:rPr lang="en-US" altLang="zh-CN" sz="1800" dirty="0"/>
              <a:t>The sample still need activation and tilting to avoid surface trapped bubbles.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134757BC-E99B-1FC0-9546-74675377F040}"/>
              </a:ext>
            </a:extLst>
          </p:cNvPr>
          <p:cNvGrpSpPr>
            <a:grpSpLocks noChangeAspect="1"/>
          </p:cNvGrpSpPr>
          <p:nvPr/>
        </p:nvGrpSpPr>
        <p:grpSpPr>
          <a:xfrm>
            <a:off x="8018334" y="847852"/>
            <a:ext cx="2617598" cy="1304801"/>
            <a:chOff x="6328176" y="2169326"/>
            <a:chExt cx="4112514" cy="2049975"/>
          </a:xfrm>
        </p:grpSpPr>
        <p:sp>
          <p:nvSpPr>
            <p:cNvPr id="10" name="圆柱体 9">
              <a:extLst>
                <a:ext uri="{FF2B5EF4-FFF2-40B4-BE49-F238E27FC236}">
                  <a16:creationId xmlns:a16="http://schemas.microsoft.com/office/drawing/2014/main" id="{0034018C-262C-88A7-10FB-F8D0269D14A6}"/>
                </a:ext>
              </a:extLst>
            </p:cNvPr>
            <p:cNvSpPr/>
            <p:nvPr/>
          </p:nvSpPr>
          <p:spPr>
            <a:xfrm>
              <a:off x="8669040" y="2169326"/>
              <a:ext cx="1771650" cy="2049975"/>
            </a:xfrm>
            <a:prstGeom prst="can">
              <a:avLst>
                <a:gd name="adj" fmla="val 18815"/>
              </a:avLst>
            </a:prstGeom>
            <a:solidFill>
              <a:srgbClr val="004F84">
                <a:lumMod val="60000"/>
                <a:lumOff val="40000"/>
              </a:srgbClr>
            </a:solidFill>
            <a:ln w="12700" cap="flat" cmpd="sng" algn="ctr">
              <a:solidFill>
                <a:srgbClr val="004F8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887FAA4D-5B47-F022-701F-7AA964BEF6D9}"/>
                </a:ext>
              </a:extLst>
            </p:cNvPr>
            <p:cNvGrpSpPr/>
            <p:nvPr/>
          </p:nvGrpSpPr>
          <p:grpSpPr>
            <a:xfrm rot="10800000">
              <a:off x="9063123" y="2686472"/>
              <a:ext cx="1048088" cy="1143942"/>
              <a:chOff x="2642393" y="3992308"/>
              <a:chExt cx="1230313" cy="1288353"/>
            </a:xfrm>
            <a:solidFill>
              <a:srgbClr val="FF6600"/>
            </a:solidFill>
          </p:grpSpPr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54F94C1F-1EEF-DD72-8B09-CFFDC3D32A36}"/>
                  </a:ext>
                </a:extLst>
              </p:cNvPr>
              <p:cNvSpPr/>
              <p:nvPr/>
            </p:nvSpPr>
            <p:spPr>
              <a:xfrm>
                <a:off x="2642393" y="5077027"/>
                <a:ext cx="1230313" cy="203634"/>
              </a:xfrm>
              <a:prstGeom prst="ellipse">
                <a:avLst/>
              </a:prstGeom>
              <a:solidFill>
                <a:srgbClr val="A5A5A5">
                  <a:lumMod val="75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01EE71E9-0709-67E2-6112-D13201F10AD8}"/>
                  </a:ext>
                </a:extLst>
              </p:cNvPr>
              <p:cNvSpPr/>
              <p:nvPr/>
            </p:nvSpPr>
            <p:spPr>
              <a:xfrm>
                <a:off x="2806542" y="4099826"/>
                <a:ext cx="904875" cy="1056883"/>
              </a:xfrm>
              <a:prstGeom prst="rect">
                <a:avLst/>
              </a:prstGeom>
              <a:solidFill>
                <a:srgbClr val="A5A5A5">
                  <a:lumMod val="75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E2C1436B-8E24-1A66-F6FB-ED36CABB9C22}"/>
                  </a:ext>
                </a:extLst>
              </p:cNvPr>
              <p:cNvSpPr/>
              <p:nvPr/>
            </p:nvSpPr>
            <p:spPr>
              <a:xfrm>
                <a:off x="2806542" y="3992308"/>
                <a:ext cx="904875" cy="238125"/>
              </a:xfrm>
              <a:prstGeom prst="ellipse">
                <a:avLst/>
              </a:prstGeom>
              <a:solidFill>
                <a:srgbClr val="FFC000"/>
              </a:solidFill>
              <a:ln w="1270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grpSp>
            <p:nvGrpSpPr>
              <p:cNvPr id="26" name="组合 25">
                <a:extLst>
                  <a:ext uri="{FF2B5EF4-FFF2-40B4-BE49-F238E27FC236}">
                    <a16:creationId xmlns:a16="http://schemas.microsoft.com/office/drawing/2014/main" id="{9CD4F66A-E31C-722F-87E1-3C2BB3FA264B}"/>
                  </a:ext>
                </a:extLst>
              </p:cNvPr>
              <p:cNvGrpSpPr/>
              <p:nvPr/>
            </p:nvGrpSpPr>
            <p:grpSpPr>
              <a:xfrm>
                <a:off x="2746438" y="4996127"/>
                <a:ext cx="1022222" cy="221132"/>
                <a:chOff x="4299585" y="3977906"/>
                <a:chExt cx="1022222" cy="221132"/>
              </a:xfrm>
              <a:grpFill/>
            </p:grpSpPr>
            <p:sp>
              <p:nvSpPr>
                <p:cNvPr id="27" name="弧形 26">
                  <a:extLst>
                    <a:ext uri="{FF2B5EF4-FFF2-40B4-BE49-F238E27FC236}">
                      <a16:creationId xmlns:a16="http://schemas.microsoft.com/office/drawing/2014/main" id="{6FB4574E-78F2-4C90-4C65-A3730CA6E094}"/>
                    </a:ext>
                  </a:extLst>
                </p:cNvPr>
                <p:cNvSpPr/>
                <p:nvPr/>
              </p:nvSpPr>
              <p:spPr>
                <a:xfrm flipV="1">
                  <a:off x="4299585" y="3978059"/>
                  <a:ext cx="963549" cy="220979"/>
                </a:xfrm>
                <a:prstGeom prst="arc">
                  <a:avLst>
                    <a:gd name="adj1" fmla="val 16287555"/>
                    <a:gd name="adj2" fmla="val 0"/>
                  </a:avLst>
                </a:prstGeom>
                <a:solidFill>
                  <a:srgbClr val="A5A5A5">
                    <a:lumMod val="75000"/>
                  </a:srgbClr>
                </a:solidFill>
                <a:ln w="127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28" name="弧形 27">
                  <a:extLst>
                    <a:ext uri="{FF2B5EF4-FFF2-40B4-BE49-F238E27FC236}">
                      <a16:creationId xmlns:a16="http://schemas.microsoft.com/office/drawing/2014/main" id="{921C1BD4-A646-62E2-6B96-BA1BB3CD14FB}"/>
                    </a:ext>
                  </a:extLst>
                </p:cNvPr>
                <p:cNvSpPr/>
                <p:nvPr/>
              </p:nvSpPr>
              <p:spPr>
                <a:xfrm rot="10800000">
                  <a:off x="4358258" y="3977906"/>
                  <a:ext cx="963549" cy="220979"/>
                </a:xfrm>
                <a:prstGeom prst="arc">
                  <a:avLst>
                    <a:gd name="adj1" fmla="val 16287555"/>
                    <a:gd name="adj2" fmla="val 0"/>
                  </a:avLst>
                </a:prstGeom>
                <a:solidFill>
                  <a:srgbClr val="A5A5A5">
                    <a:lumMod val="75000"/>
                  </a:srgbClr>
                </a:solidFill>
                <a:ln w="127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</p:grpSp>
        </p:grp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FF1E3E2C-924C-3EF9-5D26-E028113AE5A0}"/>
                </a:ext>
              </a:extLst>
            </p:cNvPr>
            <p:cNvSpPr/>
            <p:nvPr/>
          </p:nvSpPr>
          <p:spPr>
            <a:xfrm rot="10800000">
              <a:off x="9032517" y="3921118"/>
              <a:ext cx="1106863" cy="196210"/>
            </a:xfrm>
            <a:prstGeom prst="ellipse">
              <a:avLst/>
            </a:prstGeom>
            <a:solidFill>
              <a:srgbClr val="FF9933"/>
            </a:solidFill>
            <a:ln w="12700" cap="flat" cmpd="sng" algn="ctr">
              <a:solidFill>
                <a:srgbClr val="004F8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3" name="圆柱体 12">
              <a:extLst>
                <a:ext uri="{FF2B5EF4-FFF2-40B4-BE49-F238E27FC236}">
                  <a16:creationId xmlns:a16="http://schemas.microsoft.com/office/drawing/2014/main" id="{0326D250-B7CE-06D9-4D02-ECF4C62BF195}"/>
                </a:ext>
              </a:extLst>
            </p:cNvPr>
            <p:cNvSpPr/>
            <p:nvPr/>
          </p:nvSpPr>
          <p:spPr>
            <a:xfrm>
              <a:off x="6328176" y="2169326"/>
              <a:ext cx="1771650" cy="2049975"/>
            </a:xfrm>
            <a:prstGeom prst="can">
              <a:avLst>
                <a:gd name="adj" fmla="val 18815"/>
              </a:avLst>
            </a:prstGeom>
            <a:solidFill>
              <a:srgbClr val="004F84">
                <a:lumMod val="60000"/>
                <a:lumOff val="40000"/>
              </a:srgbClr>
            </a:solidFill>
            <a:ln w="12700" cap="flat" cmpd="sng" algn="ctr">
              <a:solidFill>
                <a:srgbClr val="004F8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endParaRPr>
            </a:p>
          </p:txBody>
        </p: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5947900B-A026-E457-1C19-A0CE10BD2324}"/>
                </a:ext>
              </a:extLst>
            </p:cNvPr>
            <p:cNvGrpSpPr/>
            <p:nvPr/>
          </p:nvGrpSpPr>
          <p:grpSpPr>
            <a:xfrm rot="10800000">
              <a:off x="6681728" y="2641616"/>
              <a:ext cx="1048088" cy="1143942"/>
              <a:chOff x="2642393" y="3992308"/>
              <a:chExt cx="1230313" cy="1288353"/>
            </a:xfrm>
            <a:solidFill>
              <a:srgbClr val="FF6600"/>
            </a:solidFill>
          </p:grpSpPr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4AD3D577-D748-BC83-37E0-7B31E1121F94}"/>
                  </a:ext>
                </a:extLst>
              </p:cNvPr>
              <p:cNvSpPr/>
              <p:nvPr/>
            </p:nvSpPr>
            <p:spPr>
              <a:xfrm>
                <a:off x="2642393" y="5077027"/>
                <a:ext cx="1230313" cy="203634"/>
              </a:xfrm>
              <a:prstGeom prst="ellipse">
                <a:avLst/>
              </a:prstGeom>
              <a:solidFill>
                <a:srgbClr val="E7E6E6">
                  <a:lumMod val="50000"/>
                </a:srgbClr>
              </a:solidFill>
              <a:ln w="12700" cap="flat" cmpd="sng" algn="ctr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26C88FD7-F71B-18F1-689A-56DAB417A409}"/>
                  </a:ext>
                </a:extLst>
              </p:cNvPr>
              <p:cNvSpPr/>
              <p:nvPr/>
            </p:nvSpPr>
            <p:spPr>
              <a:xfrm>
                <a:off x="2806542" y="4099826"/>
                <a:ext cx="904875" cy="1056883"/>
              </a:xfrm>
              <a:prstGeom prst="rect">
                <a:avLst/>
              </a:prstGeom>
              <a:solidFill>
                <a:srgbClr val="E7E6E6">
                  <a:lumMod val="5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AF4BBFC4-2E98-0C51-A129-8DB558C27F27}"/>
                  </a:ext>
                </a:extLst>
              </p:cNvPr>
              <p:cNvSpPr/>
              <p:nvPr/>
            </p:nvSpPr>
            <p:spPr>
              <a:xfrm>
                <a:off x="2806542" y="3992308"/>
                <a:ext cx="904875" cy="238125"/>
              </a:xfrm>
              <a:prstGeom prst="ellipse">
                <a:avLst/>
              </a:prstGeom>
              <a:solidFill>
                <a:srgbClr val="E7E6E6">
                  <a:lumMod val="90000"/>
                </a:srgbClr>
              </a:solidFill>
              <a:ln w="12700" cap="flat" cmpd="sng" algn="ctr">
                <a:solidFill>
                  <a:srgbClr val="E7E6E6">
                    <a:lumMod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</a:endParaRPr>
              </a:p>
            </p:txBody>
          </p: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69F5F698-E04F-74D7-80B8-A79CAF4335ED}"/>
                  </a:ext>
                </a:extLst>
              </p:cNvPr>
              <p:cNvGrpSpPr/>
              <p:nvPr/>
            </p:nvGrpSpPr>
            <p:grpSpPr>
              <a:xfrm>
                <a:off x="2746438" y="4996127"/>
                <a:ext cx="1022222" cy="221132"/>
                <a:chOff x="4299585" y="3977906"/>
                <a:chExt cx="1022222" cy="221132"/>
              </a:xfrm>
              <a:grpFill/>
            </p:grpSpPr>
            <p:sp>
              <p:nvSpPr>
                <p:cNvPr id="21" name="弧形 20">
                  <a:extLst>
                    <a:ext uri="{FF2B5EF4-FFF2-40B4-BE49-F238E27FC236}">
                      <a16:creationId xmlns:a16="http://schemas.microsoft.com/office/drawing/2014/main" id="{294F7F95-C32F-CBE8-BF7F-944978CD3F67}"/>
                    </a:ext>
                  </a:extLst>
                </p:cNvPr>
                <p:cNvSpPr/>
                <p:nvPr/>
              </p:nvSpPr>
              <p:spPr>
                <a:xfrm flipV="1">
                  <a:off x="4299585" y="3978059"/>
                  <a:ext cx="963549" cy="220979"/>
                </a:xfrm>
                <a:prstGeom prst="arc">
                  <a:avLst>
                    <a:gd name="adj1" fmla="val 16287555"/>
                    <a:gd name="adj2" fmla="val 0"/>
                  </a:avLst>
                </a:prstGeom>
                <a:solidFill>
                  <a:srgbClr val="E7E6E6">
                    <a:lumMod val="50000"/>
                  </a:srgbClr>
                </a:solidFill>
                <a:ln w="127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22" name="弧形 21">
                  <a:extLst>
                    <a:ext uri="{FF2B5EF4-FFF2-40B4-BE49-F238E27FC236}">
                      <a16:creationId xmlns:a16="http://schemas.microsoft.com/office/drawing/2014/main" id="{8110B01F-13BD-3318-5046-36FF708D50CB}"/>
                    </a:ext>
                  </a:extLst>
                </p:cNvPr>
                <p:cNvSpPr/>
                <p:nvPr/>
              </p:nvSpPr>
              <p:spPr>
                <a:xfrm rot="10800000">
                  <a:off x="4358258" y="3977906"/>
                  <a:ext cx="963549" cy="220979"/>
                </a:xfrm>
                <a:prstGeom prst="arc">
                  <a:avLst>
                    <a:gd name="adj1" fmla="val 16287555"/>
                    <a:gd name="adj2" fmla="val 0"/>
                  </a:avLst>
                </a:prstGeom>
                <a:solidFill>
                  <a:srgbClr val="E7E6E6">
                    <a:lumMod val="50000"/>
                  </a:srgbClr>
                </a:solidFill>
                <a:ln w="12700" cap="flat" cmpd="sng" algn="ctr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等线" panose="02010600030101010101" pitchFamily="2" charset="-122"/>
                  </a:endParaRPr>
                </a:p>
              </p:txBody>
            </p:sp>
          </p:grpSp>
        </p:grp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11531526-AF50-016A-7EBD-B628A3FBD426}"/>
                </a:ext>
              </a:extLst>
            </p:cNvPr>
            <p:cNvSpPr/>
            <p:nvPr/>
          </p:nvSpPr>
          <p:spPr>
            <a:xfrm rot="10800000">
              <a:off x="6651122" y="3889859"/>
              <a:ext cx="1106863" cy="196210"/>
            </a:xfrm>
            <a:prstGeom prst="ellipse">
              <a:avLst/>
            </a:prstGeom>
            <a:solidFill>
              <a:srgbClr val="FF9933"/>
            </a:solidFill>
            <a:ln w="12700" cap="flat" cmpd="sng" algn="ctr">
              <a:solidFill>
                <a:srgbClr val="004F8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endParaRPr>
            </a:p>
          </p:txBody>
        </p:sp>
        <p:sp>
          <p:nvSpPr>
            <p:cNvPr id="16" name="箭头: 右 15">
              <a:extLst>
                <a:ext uri="{FF2B5EF4-FFF2-40B4-BE49-F238E27FC236}">
                  <a16:creationId xmlns:a16="http://schemas.microsoft.com/office/drawing/2014/main" id="{9B636A29-7D06-D333-D817-665D276F2896}"/>
                </a:ext>
              </a:extLst>
            </p:cNvPr>
            <p:cNvSpPr/>
            <p:nvPr/>
          </p:nvSpPr>
          <p:spPr>
            <a:xfrm>
              <a:off x="8043636" y="2950551"/>
              <a:ext cx="770852" cy="605640"/>
            </a:xfrm>
            <a:prstGeom prst="rightArrow">
              <a:avLst/>
            </a:prstGeom>
            <a:solidFill>
              <a:srgbClr val="FF6600"/>
            </a:solidFill>
            <a:ln w="12700" cap="flat" cmpd="sng" algn="ctr">
              <a:solidFill>
                <a:srgbClr val="004F84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</a:endParaRPr>
            </a:p>
          </p:txBody>
        </p:sp>
      </p:grp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C96DE67E-90D2-A480-CFF4-509E93C0A007}"/>
              </a:ext>
            </a:extLst>
          </p:cNvPr>
          <p:cNvGrpSpPr/>
          <p:nvPr/>
        </p:nvGrpSpPr>
        <p:grpSpPr>
          <a:xfrm>
            <a:off x="1079530" y="2220151"/>
            <a:ext cx="9993280" cy="2793500"/>
            <a:chOff x="1079530" y="2220151"/>
            <a:chExt cx="9993280" cy="27935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FF3E9EE-441D-C432-CBF6-D102D697E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3835" t="8264" r="78524" b="14866"/>
            <a:stretch>
              <a:fillRect/>
            </a:stretch>
          </p:blipFill>
          <p:spPr>
            <a:xfrm>
              <a:off x="1122446" y="2220151"/>
              <a:ext cx="1836879" cy="2417557"/>
            </a:xfrm>
            <a:prstGeom prst="rect">
              <a:avLst/>
            </a:prstGeom>
          </p:spPr>
        </p:pic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19DF059E-57AF-2905-7C1D-23B3B049F02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095607" y="2326591"/>
              <a:ext cx="7977203" cy="2687060"/>
              <a:chOff x="1119497" y="2277317"/>
              <a:chExt cx="8297678" cy="2795009"/>
            </a:xfrm>
          </p:grpSpPr>
          <p:grpSp>
            <p:nvGrpSpPr>
              <p:cNvPr id="36" name="组合 35">
                <a:extLst>
                  <a:ext uri="{FF2B5EF4-FFF2-40B4-BE49-F238E27FC236}">
                    <a16:creationId xmlns:a16="http://schemas.microsoft.com/office/drawing/2014/main" id="{EE61B467-7638-D55B-91FC-69AA5BFEDBC6}"/>
                  </a:ext>
                </a:extLst>
              </p:cNvPr>
              <p:cNvGrpSpPr/>
              <p:nvPr/>
            </p:nvGrpSpPr>
            <p:grpSpPr>
              <a:xfrm>
                <a:off x="1119497" y="2277831"/>
                <a:ext cx="8297678" cy="2794495"/>
                <a:chOff x="3435977" y="2247053"/>
                <a:chExt cx="8297678" cy="2794495"/>
              </a:xfrm>
            </p:grpSpPr>
            <p:grpSp>
              <p:nvGrpSpPr>
                <p:cNvPr id="39" name="组合 38">
                  <a:extLst>
                    <a:ext uri="{FF2B5EF4-FFF2-40B4-BE49-F238E27FC236}">
                      <a16:creationId xmlns:a16="http://schemas.microsoft.com/office/drawing/2014/main" id="{5AE2A829-9A92-A82D-DF98-0B205975FE7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35977" y="2247053"/>
                  <a:ext cx="6019544" cy="2363894"/>
                  <a:chOff x="1328605" y="2140415"/>
                  <a:chExt cx="6562642" cy="2577170"/>
                </a:xfrm>
              </p:grpSpPr>
              <p:grpSp>
                <p:nvGrpSpPr>
                  <p:cNvPr id="44" name="组合 43">
                    <a:extLst>
                      <a:ext uri="{FF2B5EF4-FFF2-40B4-BE49-F238E27FC236}">
                        <a16:creationId xmlns:a16="http://schemas.microsoft.com/office/drawing/2014/main" id="{B8D11990-6BBC-8574-688C-8B0FB28DEFE9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>
                  <a:xfrm>
                    <a:off x="1328605" y="2140415"/>
                    <a:ext cx="6562642" cy="2577170"/>
                    <a:chOff x="1216845" y="1690030"/>
                    <a:chExt cx="7703634" cy="3025241"/>
                  </a:xfrm>
                </p:grpSpPr>
                <p:pic>
                  <p:nvPicPr>
                    <p:cNvPr id="48" name="图片 47">
                      <a:extLst>
                        <a:ext uri="{FF2B5EF4-FFF2-40B4-BE49-F238E27FC236}">
                          <a16:creationId xmlns:a16="http://schemas.microsoft.com/office/drawing/2014/main" id="{666A05E3-8AA5-357D-C348-2D6582FC45C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1216845" y="1690030"/>
                      <a:ext cx="2451735" cy="302524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49" name="图片 48">
                      <a:extLst>
                        <a:ext uri="{FF2B5EF4-FFF2-40B4-BE49-F238E27FC236}">
                          <a16:creationId xmlns:a16="http://schemas.microsoft.com/office/drawing/2014/main" id="{6B0E603A-B321-9A69-E531-E369AD2EF9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rcRect l="12024" t="16562" r="13117"/>
                    <a:stretch/>
                  </p:blipFill>
                  <p:spPr>
                    <a:xfrm>
                      <a:off x="3790088" y="1690030"/>
                      <a:ext cx="2451735" cy="302524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50" name="图片 49">
                      <a:extLst>
                        <a:ext uri="{FF2B5EF4-FFF2-40B4-BE49-F238E27FC236}">
                          <a16:creationId xmlns:a16="http://schemas.microsoft.com/office/drawing/2014/main" id="{AD5877A9-D60D-112A-403A-396E6C107B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>
                      <a:extLst>
                        <a:ext uri="{BEBA8EAE-BF5A-486C-A8C5-ECC9F3942E4B}">
                          <a14:imgProps xmlns:a14="http://schemas.microsoft.com/office/drawing/2010/main">
                            <a14:imgLayer r:embed="rId6">
                              <a14:imgEffect>
                                <a14:brightnessContrast contrast="2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363332" y="1690688"/>
                      <a:ext cx="2557147" cy="3024583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45" name="箭头: 右 44">
                    <a:extLst>
                      <a:ext uri="{FF2B5EF4-FFF2-40B4-BE49-F238E27FC236}">
                        <a16:creationId xmlns:a16="http://schemas.microsoft.com/office/drawing/2014/main" id="{D5B1ED4D-5413-70E6-7618-11B17BB8D119}"/>
                      </a:ext>
                    </a:extLst>
                  </p:cNvPr>
                  <p:cNvSpPr/>
                  <p:nvPr/>
                </p:nvSpPr>
                <p:spPr>
                  <a:xfrm>
                    <a:off x="3165123" y="3353406"/>
                    <a:ext cx="548640" cy="375920"/>
                  </a:xfrm>
                  <a:prstGeom prst="rightArrow">
                    <a:avLst/>
                  </a:prstGeom>
                  <a:solidFill>
                    <a:srgbClr val="ED7D31"/>
                  </a:solidFill>
                  <a:ln w="12700" cap="flat" cmpd="sng" algn="ctr">
                    <a:solidFill>
                      <a:srgbClr val="ED7D31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  <p:sp>
                <p:nvSpPr>
                  <p:cNvPr id="46" name="箭头: 右 45">
                    <a:extLst>
                      <a:ext uri="{FF2B5EF4-FFF2-40B4-BE49-F238E27FC236}">
                        <a16:creationId xmlns:a16="http://schemas.microsoft.com/office/drawing/2014/main" id="{4F0AFD59-69D8-CC88-2E86-BC748C768319}"/>
                      </a:ext>
                    </a:extLst>
                  </p:cNvPr>
                  <p:cNvSpPr/>
                  <p:nvPr/>
                </p:nvSpPr>
                <p:spPr>
                  <a:xfrm>
                    <a:off x="5335009" y="3353406"/>
                    <a:ext cx="548640" cy="375920"/>
                  </a:xfrm>
                  <a:prstGeom prst="rightArrow">
                    <a:avLst/>
                  </a:prstGeom>
                  <a:solidFill>
                    <a:srgbClr val="ED7D31"/>
                  </a:solidFill>
                  <a:ln w="12700" cap="flat" cmpd="sng" algn="ctr">
                    <a:solidFill>
                      <a:srgbClr val="ED7D31">
                        <a:shade val="15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ea typeface="等线" panose="02010600030101010101" pitchFamily="2" charset="-122"/>
                      <a:cs typeface="+mn-cs"/>
                    </a:endParaRPr>
                  </a:p>
                </p:txBody>
              </p:sp>
            </p:grpSp>
            <p:sp>
              <p:nvSpPr>
                <p:cNvPr id="40" name="文本框 39">
                  <a:extLst>
                    <a:ext uri="{FF2B5EF4-FFF2-40B4-BE49-F238E27FC236}">
                      <a16:creationId xmlns:a16="http://schemas.microsoft.com/office/drawing/2014/main" id="{7FBA9EA5-BD60-297A-53F3-569614A6B459}"/>
                    </a:ext>
                  </a:extLst>
                </p:cNvPr>
                <p:cNvSpPr txBox="1"/>
                <p:nvPr/>
              </p:nvSpPr>
              <p:spPr>
                <a:xfrm>
                  <a:off x="3699697" y="4689393"/>
                  <a:ext cx="1645920" cy="3521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ea typeface="等线" panose="02010600030101010101" pitchFamily="2" charset="-122"/>
                    </a:rPr>
                    <a:t>Sputtering Nb</a:t>
                  </a:r>
                  <a:endParaRPr kumimoji="0" lang="zh-CN" alt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41" name="文本框 40">
                  <a:extLst>
                    <a:ext uri="{FF2B5EF4-FFF2-40B4-BE49-F238E27FC236}">
                      <a16:creationId xmlns:a16="http://schemas.microsoft.com/office/drawing/2014/main" id="{77DD7CA2-1160-EF6B-23A0-8514B2C68510}"/>
                    </a:ext>
                  </a:extLst>
                </p:cNvPr>
                <p:cNvSpPr txBox="1"/>
                <p:nvPr/>
              </p:nvSpPr>
              <p:spPr>
                <a:xfrm>
                  <a:off x="5656033" y="4689393"/>
                  <a:ext cx="1772115" cy="3521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altLang="zh-CN" sz="1600" kern="0" dirty="0">
                      <a:solidFill>
                        <a:prstClr val="black"/>
                      </a:solidFill>
                      <a:ea typeface="等线" panose="02010600030101010101" pitchFamily="2" charset="-122"/>
                    </a:rPr>
                    <a:t>Coating bronze</a:t>
                  </a:r>
                  <a:endParaRPr lang="zh-CN" altLang="en-US" sz="1600" kern="0" dirty="0">
                    <a:solidFill>
                      <a:prstClr val="black"/>
                    </a:solidFill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42" name="文本框 41">
                  <a:extLst>
                    <a:ext uri="{FF2B5EF4-FFF2-40B4-BE49-F238E27FC236}">
                      <a16:creationId xmlns:a16="http://schemas.microsoft.com/office/drawing/2014/main" id="{68447C9C-D631-C797-FB47-1DFB772182DA}"/>
                    </a:ext>
                  </a:extLst>
                </p:cNvPr>
                <p:cNvSpPr txBox="1"/>
                <p:nvPr/>
              </p:nvSpPr>
              <p:spPr>
                <a:xfrm>
                  <a:off x="7427668" y="4689393"/>
                  <a:ext cx="2234825" cy="3521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R="0" lvl="0" indent="0" fontAlgn="auto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lang="en-US" altLang="zh-CN" sz="1600" kern="0" dirty="0">
                      <a:solidFill>
                        <a:prstClr val="black"/>
                      </a:solidFill>
                      <a:ea typeface="等线" panose="02010600030101010101" pitchFamily="2" charset="-122"/>
                    </a:rPr>
                    <a:t>700</a:t>
                  </a:r>
                  <a:r>
                    <a:rPr lang="zh-CN" altLang="en-US" sz="1600" kern="0" dirty="0">
                      <a:solidFill>
                        <a:prstClr val="black"/>
                      </a:solidFill>
                      <a:ea typeface="等线" panose="02010600030101010101" pitchFamily="2" charset="-122"/>
                    </a:rPr>
                    <a:t>℃ </a:t>
                  </a:r>
                  <a:r>
                    <a:rPr lang="en-US" altLang="zh-CN" sz="1600" kern="0" dirty="0">
                      <a:solidFill>
                        <a:prstClr val="black"/>
                      </a:solidFill>
                      <a:ea typeface="等线" panose="02010600030101010101" pitchFamily="2" charset="-122"/>
                    </a:rPr>
                    <a:t>Heat treatment</a:t>
                  </a:r>
                  <a:endParaRPr lang="zh-CN" altLang="en-US" sz="1600" kern="0" dirty="0">
                    <a:solidFill>
                      <a:prstClr val="black"/>
                    </a:solidFill>
                    <a:ea typeface="等线" panose="02010600030101010101" pitchFamily="2" charset="-122"/>
                  </a:endParaRPr>
                </a:p>
              </p:txBody>
            </p:sp>
            <p:sp>
              <p:nvSpPr>
                <p:cNvPr id="43" name="文本框 42">
                  <a:extLst>
                    <a:ext uri="{FF2B5EF4-FFF2-40B4-BE49-F238E27FC236}">
                      <a16:creationId xmlns:a16="http://schemas.microsoft.com/office/drawing/2014/main" id="{DE147F1B-D4A7-03E1-A57E-F288918425BF}"/>
                    </a:ext>
                  </a:extLst>
                </p:cNvPr>
                <p:cNvSpPr txBox="1"/>
                <p:nvPr/>
              </p:nvSpPr>
              <p:spPr>
                <a:xfrm>
                  <a:off x="9778341" y="4689393"/>
                  <a:ext cx="1955314" cy="3521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altLang="zh-CN" sz="1600" kern="0" dirty="0">
                      <a:solidFill>
                        <a:prstClr val="black"/>
                      </a:solidFill>
                      <a:ea typeface="等线" panose="02010600030101010101" pitchFamily="2" charset="-122"/>
                    </a:rPr>
                    <a:t>Removing bronze</a:t>
                  </a:r>
                  <a:endParaRPr lang="zh-CN" altLang="en-US" sz="1600" kern="0" dirty="0">
                    <a:solidFill>
                      <a:prstClr val="black"/>
                    </a:solidFill>
                    <a:ea typeface="等线" panose="02010600030101010101" pitchFamily="2" charset="-122"/>
                  </a:endParaRPr>
                </a:p>
              </p:txBody>
            </p:sp>
          </p:grpSp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A8D78A54-720C-AF80-DB2A-CBA3FEDA44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 l="8161"/>
              <a:stretch>
                <a:fillRect/>
              </a:stretch>
            </p:blipFill>
            <p:spPr>
              <a:xfrm>
                <a:off x="7322097" y="2277317"/>
                <a:ext cx="1998130" cy="2363893"/>
              </a:xfrm>
              <a:prstGeom prst="rect">
                <a:avLst/>
              </a:prstGeom>
            </p:spPr>
          </p:pic>
          <p:sp>
            <p:nvSpPr>
              <p:cNvPr id="38" name="箭头: 右 37">
                <a:extLst>
                  <a:ext uri="{FF2B5EF4-FFF2-40B4-BE49-F238E27FC236}">
                    <a16:creationId xmlns:a16="http://schemas.microsoft.com/office/drawing/2014/main" id="{30CF2202-62EE-127C-7FCC-37CE88075AA7}"/>
                  </a:ext>
                </a:extLst>
              </p:cNvPr>
              <p:cNvSpPr/>
              <p:nvPr/>
            </p:nvSpPr>
            <p:spPr>
              <a:xfrm>
                <a:off x="6975532" y="3390440"/>
                <a:ext cx="503237" cy="344810"/>
              </a:xfrm>
              <a:prstGeom prst="rightArrow">
                <a:avLst/>
              </a:prstGeom>
              <a:solidFill>
                <a:srgbClr val="ED7D31"/>
              </a:solidFill>
              <a:ln w="12700" cap="flat" cmpd="sng" algn="ctr">
                <a:solidFill>
                  <a:srgbClr val="ED7D31">
                    <a:shade val="15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88" name="箭头: 右 87">
              <a:extLst>
                <a:ext uri="{FF2B5EF4-FFF2-40B4-BE49-F238E27FC236}">
                  <a16:creationId xmlns:a16="http://schemas.microsoft.com/office/drawing/2014/main" id="{44FFFC8C-23E8-AE1C-BDB5-D7656B041673}"/>
                </a:ext>
              </a:extLst>
            </p:cNvPr>
            <p:cNvSpPr/>
            <p:nvPr/>
          </p:nvSpPr>
          <p:spPr>
            <a:xfrm>
              <a:off x="2773063" y="3396723"/>
              <a:ext cx="483801" cy="331493"/>
            </a:xfrm>
            <a:prstGeom prst="rightArrow">
              <a:avLst/>
            </a:prstGeom>
            <a:solidFill>
              <a:srgbClr val="ED7D31"/>
            </a:solidFill>
            <a:ln w="12700" cap="flat" cmpd="sng" algn="ctr">
              <a:solidFill>
                <a:srgbClr val="ED7D31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id="{1CFB9B51-3D75-42B8-2B4C-5456CC75FF41}"/>
                </a:ext>
              </a:extLst>
            </p:cNvPr>
            <p:cNvSpPr txBox="1"/>
            <p:nvPr/>
          </p:nvSpPr>
          <p:spPr>
            <a:xfrm>
              <a:off x="1079530" y="4673367"/>
              <a:ext cx="18797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en-US" altLang="zh-CN" sz="1600" kern="0" dirty="0">
                  <a:solidFill>
                    <a:prstClr val="black"/>
                  </a:solidFill>
                </a:rPr>
                <a:t>Electropolishing Cu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等线" panose="02010600030101010101" pitchFamily="2" charset="-122"/>
              </a:endParaRPr>
            </a:p>
          </p:txBody>
        </p:sp>
      </p:grpSp>
      <p:sp>
        <p:nvSpPr>
          <p:cNvPr id="91" name="椭圆 90">
            <a:extLst>
              <a:ext uri="{FF2B5EF4-FFF2-40B4-BE49-F238E27FC236}">
                <a16:creationId xmlns:a16="http://schemas.microsoft.com/office/drawing/2014/main" id="{7D4EA811-ABD7-38A6-1087-3ED00A99D6AC}"/>
              </a:ext>
            </a:extLst>
          </p:cNvPr>
          <p:cNvSpPr/>
          <p:nvPr/>
        </p:nvSpPr>
        <p:spPr>
          <a:xfrm>
            <a:off x="5148026" y="2423134"/>
            <a:ext cx="1637694" cy="2150269"/>
          </a:xfrm>
          <a:prstGeom prst="ellipse">
            <a:avLst/>
          </a:prstGeom>
          <a:noFill/>
          <a:ln w="38100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92" name="直接箭头连接符 91">
            <a:extLst>
              <a:ext uri="{FF2B5EF4-FFF2-40B4-BE49-F238E27FC236}">
                <a16:creationId xmlns:a16="http://schemas.microsoft.com/office/drawing/2014/main" id="{E639012D-EE59-4D48-A8E0-D018E05F0581}"/>
              </a:ext>
            </a:extLst>
          </p:cNvPr>
          <p:cNvCxnSpPr>
            <a:cxnSpLocks/>
          </p:cNvCxnSpPr>
          <p:nvPr/>
        </p:nvCxnSpPr>
        <p:spPr>
          <a:xfrm flipV="1">
            <a:off x="6517200" y="1979704"/>
            <a:ext cx="1445399" cy="663079"/>
          </a:xfrm>
          <a:prstGeom prst="straightConnector1">
            <a:avLst/>
          </a:prstGeom>
          <a:ln w="38100">
            <a:solidFill>
              <a:srgbClr val="00B05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561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32FAAA-EB6B-03B3-33D5-A917B3525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2CB8CD5D-B24B-01DE-CB70-1B7F9846FD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438"/>
          <a:stretch>
            <a:fillRect/>
          </a:stretch>
        </p:blipFill>
        <p:spPr>
          <a:xfrm>
            <a:off x="5956621" y="1095156"/>
            <a:ext cx="4949505" cy="399960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5256981-CD0D-50F8-0285-1CD3B6790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886" y="184370"/>
            <a:ext cx="8813240" cy="441183"/>
          </a:xfrm>
        </p:spPr>
        <p:txBody>
          <a:bodyPr/>
          <a:lstStyle/>
          <a:p>
            <a:r>
              <a:rPr lang="en-US" altLang="zh-CN" sz="3200" dirty="0"/>
              <a:t>Nb</a:t>
            </a:r>
            <a:r>
              <a:rPr lang="en-US" altLang="zh-CN" sz="3200" baseline="-25000" dirty="0"/>
              <a:t>3</a:t>
            </a:r>
            <a:r>
              <a:rPr lang="en-US" altLang="zh-CN" sz="3200" dirty="0"/>
              <a:t>Sn QPR sample R</a:t>
            </a:r>
            <a:r>
              <a:rPr lang="en-US" altLang="zh-CN" sz="3200" baseline="-25000" dirty="0"/>
              <a:t>s</a:t>
            </a:r>
            <a:r>
              <a:rPr lang="en-US" altLang="zh-CN" sz="3200" dirty="0"/>
              <a:t>-T test comparison</a:t>
            </a:r>
            <a:endParaRPr lang="zh-CN" altLang="en-US" sz="32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C7109186-A405-481B-7F32-F6F0D76A36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D655DC3C-B9FE-ADD2-2640-6523ABF67BF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Ming Lu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BDE7D45-6529-AB90-E5A5-AC06E0EACF10}"/>
              </a:ext>
            </a:extLst>
          </p:cNvPr>
          <p:cNvSpPr txBox="1"/>
          <p:nvPr/>
        </p:nvSpPr>
        <p:spPr>
          <a:xfrm>
            <a:off x="1020005" y="5676440"/>
            <a:ext cx="10152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/>
              <a:t>At 4 K, the Cu-substrate Nb</a:t>
            </a:r>
            <a:r>
              <a:rPr lang="en-US" altLang="zh-CN" baseline="-25000" dirty="0"/>
              <a:t>3</a:t>
            </a:r>
            <a:r>
              <a:rPr lang="en-US" altLang="zh-CN" dirty="0"/>
              <a:t>Sn sample exhibit an R</a:t>
            </a:r>
            <a:r>
              <a:rPr lang="en-US" altLang="zh-CN" baseline="-25000" dirty="0"/>
              <a:t>s</a:t>
            </a:r>
            <a:r>
              <a:rPr lang="en-US" altLang="zh-CN" dirty="0"/>
              <a:t> value 29 </a:t>
            </a:r>
            <a:r>
              <a:rPr lang="en-US" altLang="zh-CN" dirty="0" err="1"/>
              <a:t>nΩ</a:t>
            </a:r>
            <a:r>
              <a:rPr lang="en-US" altLang="zh-CN" dirty="0"/>
              <a:t> higher than that of the Nb-substrate Nb</a:t>
            </a:r>
            <a:r>
              <a:rPr lang="en-US" altLang="zh-CN" baseline="-25000" dirty="0"/>
              <a:t>3</a:t>
            </a:r>
            <a:r>
              <a:rPr lang="en-US" altLang="zh-CN" dirty="0"/>
              <a:t>Sn sample. Both samples show severe Q-slope, and simplified BCS model fitting was performed.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8E902167-D155-4E3B-44B2-56F75AC8D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005" y="1094706"/>
            <a:ext cx="5334000" cy="400050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7DA94D5-2F28-7BFC-9A21-FDF50F914850}"/>
              </a:ext>
            </a:extLst>
          </p:cNvPr>
          <p:cNvSpPr txBox="1"/>
          <p:nvPr/>
        </p:nvSpPr>
        <p:spPr>
          <a:xfrm>
            <a:off x="7200896" y="5240247"/>
            <a:ext cx="437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</a:t>
            </a:r>
            <a:r>
              <a:rPr lang="en-US" altLang="zh-CN" baseline="-25000" dirty="0"/>
              <a:t>s</a:t>
            </a:r>
            <a:r>
              <a:rPr lang="en-US" altLang="zh-CN" dirty="0"/>
              <a:t>=46.0 </a:t>
            </a:r>
            <a:r>
              <a:rPr lang="en-US" altLang="zh-CN" dirty="0" err="1"/>
              <a:t>nΩ</a:t>
            </a:r>
            <a:r>
              <a:rPr lang="en-US" altLang="zh-CN" dirty="0"/>
              <a:t> @4 K, 20 </a:t>
            </a:r>
            <a:r>
              <a:rPr lang="en-US" altLang="zh-CN" dirty="0" err="1"/>
              <a:t>mT</a:t>
            </a:r>
            <a:r>
              <a:rPr lang="en-US" altLang="zh-CN" dirty="0"/>
              <a:t>, 413 MHz</a:t>
            </a:r>
            <a:endParaRPr lang="zh-CN" altLang="en-US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F847DD9-3B85-4F6C-C87C-16FD728739BE}"/>
              </a:ext>
            </a:extLst>
          </p:cNvPr>
          <p:cNvSpPr txBox="1"/>
          <p:nvPr/>
        </p:nvSpPr>
        <p:spPr>
          <a:xfrm>
            <a:off x="2095496" y="5240247"/>
            <a:ext cx="3952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</a:t>
            </a:r>
            <a:r>
              <a:rPr lang="en-US" altLang="zh-CN" baseline="-25000" dirty="0"/>
              <a:t>s</a:t>
            </a:r>
            <a:r>
              <a:rPr lang="en-US" altLang="zh-CN" dirty="0"/>
              <a:t>=17.1 </a:t>
            </a:r>
            <a:r>
              <a:rPr lang="en-US" altLang="zh-CN" dirty="0" err="1"/>
              <a:t>nΩ</a:t>
            </a:r>
            <a:r>
              <a:rPr lang="en-US" altLang="zh-CN" dirty="0"/>
              <a:t> @4 K, 20 </a:t>
            </a:r>
            <a:r>
              <a:rPr lang="en-US" altLang="zh-CN" dirty="0" err="1"/>
              <a:t>mT</a:t>
            </a:r>
            <a:r>
              <a:rPr lang="en-US" altLang="zh-CN" dirty="0"/>
              <a:t>, 417 MHz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B79E85A-322D-A77E-D529-749DA034B07F}"/>
              </a:ext>
            </a:extLst>
          </p:cNvPr>
          <p:cNvSpPr txBox="1"/>
          <p:nvPr/>
        </p:nvSpPr>
        <p:spPr>
          <a:xfrm>
            <a:off x="3453640" y="1493655"/>
            <a:ext cx="166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Nb</a:t>
            </a:r>
            <a:r>
              <a:rPr lang="en-US" altLang="zh-CN" baseline="-25000" dirty="0">
                <a:highlight>
                  <a:srgbClr val="FFFF00"/>
                </a:highlight>
              </a:rPr>
              <a:t>3</a:t>
            </a:r>
            <a:r>
              <a:rPr lang="en-US" altLang="zh-CN" dirty="0">
                <a:highlight>
                  <a:srgbClr val="FFFF00"/>
                </a:highlight>
              </a:rPr>
              <a:t>Sn on Nb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B07A5E3B-7981-3134-3B87-05F13597FE72}"/>
              </a:ext>
            </a:extLst>
          </p:cNvPr>
          <p:cNvSpPr txBox="1"/>
          <p:nvPr/>
        </p:nvSpPr>
        <p:spPr bwMode="auto">
          <a:xfrm>
            <a:off x="9744155" y="575309"/>
            <a:ext cx="2323942" cy="4001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GB" altLang="zh-CN" sz="200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Sebastian </a:t>
            </a:r>
            <a:r>
              <a:rPr lang="en-GB" altLang="zh-CN" sz="2000" i="1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宋体" panose="02010600030101010101" pitchFamily="2" charset="-122"/>
              </a:rPr>
              <a:t>Keckert</a:t>
            </a:r>
            <a:endParaRPr lang="zh-CN" altLang="en-US" sz="2000" i="1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21EF749-BF69-45D6-4DF0-7C06CF5A454F}"/>
              </a:ext>
            </a:extLst>
          </p:cNvPr>
          <p:cNvSpPr txBox="1"/>
          <p:nvPr/>
        </p:nvSpPr>
        <p:spPr>
          <a:xfrm>
            <a:off x="6717917" y="1484788"/>
            <a:ext cx="166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Nb</a:t>
            </a:r>
            <a:r>
              <a:rPr lang="en-US" altLang="zh-CN" baseline="-25000" dirty="0">
                <a:highlight>
                  <a:srgbClr val="FFFF00"/>
                </a:highlight>
              </a:rPr>
              <a:t>3</a:t>
            </a:r>
            <a:r>
              <a:rPr lang="en-US" altLang="zh-CN" dirty="0">
                <a:highlight>
                  <a:srgbClr val="FFFF00"/>
                </a:highlight>
              </a:rPr>
              <a:t>Sn on Cu</a:t>
            </a:r>
            <a:endParaRPr lang="zh-CN" altLang="en-US" dirty="0">
              <a:highlight>
                <a:srgbClr val="FFFF00"/>
              </a:highlight>
            </a:endParaRPr>
          </a:p>
        </p:txBody>
      </p:sp>
      <p:pic>
        <p:nvPicPr>
          <p:cNvPr id="9" name="图片 8" descr="桌子上有杯子&#10;&#10;AI 生成的内容可能不正确。">
            <a:extLst>
              <a:ext uri="{FF2B5EF4-FFF2-40B4-BE49-F238E27FC236}">
                <a16:creationId xmlns:a16="http://schemas.microsoft.com/office/drawing/2014/main" id="{5E2904F6-5CDD-33DD-2BA4-063100258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0825" y="1855890"/>
            <a:ext cx="713457" cy="81209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6EDBD02-0909-D340-4AE8-D9022C7BF34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70" t="15389" r="10304"/>
          <a:stretch>
            <a:fillRect/>
          </a:stretch>
        </p:blipFill>
        <p:spPr>
          <a:xfrm>
            <a:off x="6835101" y="1836952"/>
            <a:ext cx="629486" cy="813600"/>
          </a:xfrm>
          <a:prstGeom prst="rect">
            <a:avLst/>
          </a:prstGeom>
        </p:spPr>
      </p:pic>
      <p:cxnSp>
        <p:nvCxnSpPr>
          <p:cNvPr id="8" name="Gerade Verbindung 11">
            <a:extLst>
              <a:ext uri="{FF2B5EF4-FFF2-40B4-BE49-F238E27FC236}">
                <a16:creationId xmlns:a16="http://schemas.microsoft.com/office/drawing/2014/main" id="{69057B18-3AFF-60BD-7614-78B3CB10F2C6}"/>
              </a:ext>
            </a:extLst>
          </p:cNvPr>
          <p:cNvCxnSpPr>
            <a:cxnSpLocks/>
          </p:cNvCxnSpPr>
          <p:nvPr/>
        </p:nvCxnSpPr>
        <p:spPr>
          <a:xfrm>
            <a:off x="6469512" y="4076710"/>
            <a:ext cx="2789464" cy="0"/>
          </a:xfrm>
          <a:prstGeom prst="lin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miter lim="800000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2">
                <a:extLst>
                  <a:ext uri="{FF2B5EF4-FFF2-40B4-BE49-F238E27FC236}">
                    <a16:creationId xmlns:a16="http://schemas.microsoft.com/office/drawing/2014/main" id="{7A7B9DC3-2948-E394-80A0-33BCFA519819}"/>
                  </a:ext>
                </a:extLst>
              </p:cNvPr>
              <p:cNvSpPr txBox="1"/>
              <p:nvPr/>
            </p:nvSpPr>
            <p:spPr>
              <a:xfrm>
                <a:off x="8469793" y="3926340"/>
                <a:ext cx="1709958" cy="246221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Corresponds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de-DE" sz="1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0" lang="de-DE" sz="1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kumimoji="0" lang="de-DE" sz="1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kumimoji="0" lang="de-DE" sz="10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kumimoji="0" lang="de-DE" sz="1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0" lang="de-DE" sz="1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0" lang="de-DE" sz="1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10</m:t>
                        </m:r>
                      </m:sup>
                    </m:sSup>
                  </m:oMath>
                </a14:m>
                <a:r>
                  <a: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Source Sans Pro" panose="020B0503030403020204" pitchFamily="34" charset="0"/>
                    <a:ea typeface="Source Sans Pro" panose="020B0503030403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Textfeld 12">
                <a:extLst>
                  <a:ext uri="{FF2B5EF4-FFF2-40B4-BE49-F238E27FC236}">
                    <a16:creationId xmlns:a16="http://schemas.microsoft.com/office/drawing/2014/main" id="{7A7B9DC3-2948-E394-80A0-33BCFA519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9793" y="3926340"/>
                <a:ext cx="1709958" cy="246221"/>
              </a:xfrm>
              <a:prstGeom prst="rect">
                <a:avLst/>
              </a:prstGeom>
              <a:blipFill>
                <a:blip r:embed="rId6"/>
                <a:stretch>
                  <a:fillRect b="-1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10551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8DD13-421E-2700-CD15-DE81D9548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355B388A-6AD5-3B75-1264-22D9B53F68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404" y="1276578"/>
            <a:ext cx="5715000" cy="381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8805F02-C16A-9EED-65CA-11705A788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325" y="1290009"/>
            <a:ext cx="5078400" cy="38088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202E4EA-917B-8D45-EFEC-F98E45E36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1792" y="590070"/>
            <a:ext cx="3588413" cy="68852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06315ACB-EC2C-9AEE-8D18-A7D8BCA0A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885" y="184370"/>
            <a:ext cx="9982573" cy="441183"/>
          </a:xfrm>
        </p:spPr>
        <p:txBody>
          <a:bodyPr/>
          <a:lstStyle/>
          <a:p>
            <a:r>
              <a:rPr lang="en-US" altLang="zh-CN" sz="3200" dirty="0"/>
              <a:t>Nb</a:t>
            </a:r>
            <a:r>
              <a:rPr lang="en-US" altLang="zh-CN" sz="3200" baseline="-25000" dirty="0"/>
              <a:t>3</a:t>
            </a:r>
            <a:r>
              <a:rPr lang="en-US" altLang="zh-CN" sz="3200" dirty="0"/>
              <a:t>Sn QPR sample </a:t>
            </a:r>
            <a:r>
              <a:rPr lang="en-US" altLang="zh-CN" sz="3200" dirty="0" err="1"/>
              <a:t>R</a:t>
            </a:r>
            <a:r>
              <a:rPr lang="en-US" altLang="zh-CN" sz="3200" baseline="-25000" dirty="0" err="1"/>
              <a:t>res</a:t>
            </a:r>
            <a:r>
              <a:rPr lang="en-US" altLang="zh-CN" sz="3200" dirty="0"/>
              <a:t> fitting comparison </a:t>
            </a:r>
            <a:endParaRPr lang="zh-CN" altLang="en-US" sz="32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5978DB4-3674-C4F5-6EB7-73616D9610C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3ED7168F-1857-3698-F8D5-9D254ACFE52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Ming Lu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B7988CC-D8B3-1491-3348-EFBD74ABD3BC}"/>
              </a:ext>
            </a:extLst>
          </p:cNvPr>
          <p:cNvSpPr txBox="1"/>
          <p:nvPr/>
        </p:nvSpPr>
        <p:spPr>
          <a:xfrm>
            <a:off x="1009554" y="5672310"/>
            <a:ext cx="10172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zh-CN" dirty="0"/>
              <a:t>Compared with the Nb</a:t>
            </a:r>
            <a:r>
              <a:rPr lang="en-US" altLang="zh-CN" dirty="0"/>
              <a:t>-</a:t>
            </a:r>
            <a:r>
              <a:rPr lang="zh-CN" altLang="zh-CN" dirty="0"/>
              <a:t>substrate sample, the Cu</a:t>
            </a:r>
            <a:r>
              <a:rPr lang="en-US" altLang="zh-CN" dirty="0"/>
              <a:t>-</a:t>
            </a:r>
            <a:r>
              <a:rPr lang="zh-CN" altLang="zh-CN" dirty="0"/>
              <a:t>substrate Nb</a:t>
            </a:r>
            <a:r>
              <a:rPr lang="en-US" altLang="zh-CN" baseline="-25000" dirty="0"/>
              <a:t>3</a:t>
            </a:r>
            <a:r>
              <a:rPr lang="zh-CN" altLang="zh-CN" dirty="0"/>
              <a:t>Sn show</a:t>
            </a:r>
            <a:r>
              <a:rPr lang="en-US" altLang="zh-CN" dirty="0"/>
              <a:t>s</a:t>
            </a:r>
            <a:r>
              <a:rPr lang="zh-CN" altLang="zh-CN" dirty="0"/>
              <a:t> ~20 nΩ higher R</a:t>
            </a:r>
            <a:r>
              <a:rPr lang="zh-CN" altLang="zh-CN" baseline="-25000" dirty="0"/>
              <a:t>res</a:t>
            </a:r>
            <a:r>
              <a:rPr lang="zh-CN" altLang="zh-CN" dirty="0"/>
              <a:t> at 20 mT, a lower Δ across all fields, and a smaller A parameter with weaker field dependence.</a:t>
            </a:r>
            <a:endParaRPr lang="en-US" altLang="zh-CN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4F0B889-55BF-BE99-6020-95CD9AC11842}"/>
              </a:ext>
            </a:extLst>
          </p:cNvPr>
          <p:cNvSpPr txBox="1"/>
          <p:nvPr/>
        </p:nvSpPr>
        <p:spPr>
          <a:xfrm>
            <a:off x="7629524" y="5212090"/>
            <a:ext cx="3848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R</a:t>
            </a:r>
            <a:r>
              <a:rPr lang="en-US" altLang="zh-CN" baseline="-25000" dirty="0" err="1"/>
              <a:t>res</a:t>
            </a:r>
            <a:r>
              <a:rPr lang="en-US" altLang="zh-CN" dirty="0"/>
              <a:t>=36.37 </a:t>
            </a:r>
            <a:r>
              <a:rPr lang="en-US" altLang="zh-CN" dirty="0" err="1"/>
              <a:t>nΩ</a:t>
            </a:r>
            <a:r>
              <a:rPr lang="en-US" altLang="zh-CN" dirty="0"/>
              <a:t> @ 20 </a:t>
            </a:r>
            <a:r>
              <a:rPr lang="en-US" altLang="zh-CN" dirty="0" err="1"/>
              <a:t>mT</a:t>
            </a:r>
            <a:r>
              <a:rPr lang="en-US" altLang="zh-CN" dirty="0"/>
              <a:t>, 413 MHz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882C5B1-ECE1-E20D-1631-E0E08E498534}"/>
              </a:ext>
            </a:extLst>
          </p:cNvPr>
          <p:cNvSpPr txBox="1"/>
          <p:nvPr/>
        </p:nvSpPr>
        <p:spPr>
          <a:xfrm>
            <a:off x="1952624" y="5212090"/>
            <a:ext cx="437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/>
              <a:t>R</a:t>
            </a:r>
            <a:r>
              <a:rPr lang="en-US" altLang="zh-CN" baseline="-25000" dirty="0" err="1"/>
              <a:t>res</a:t>
            </a:r>
            <a:r>
              <a:rPr lang="en-US" altLang="zh-CN" dirty="0"/>
              <a:t>=16.04 </a:t>
            </a:r>
            <a:r>
              <a:rPr lang="en-US" altLang="zh-CN" dirty="0" err="1"/>
              <a:t>nΩ</a:t>
            </a:r>
            <a:r>
              <a:rPr lang="en-US" altLang="zh-CN" dirty="0"/>
              <a:t> @ 20 </a:t>
            </a:r>
            <a:r>
              <a:rPr lang="en-US" altLang="zh-CN" dirty="0" err="1"/>
              <a:t>mT</a:t>
            </a:r>
            <a:r>
              <a:rPr lang="en-US" altLang="zh-CN" dirty="0"/>
              <a:t>, 417 MHz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1EA18A8-482D-0EA2-FAD7-B774123E4C30}"/>
              </a:ext>
            </a:extLst>
          </p:cNvPr>
          <p:cNvSpPr txBox="1"/>
          <p:nvPr/>
        </p:nvSpPr>
        <p:spPr>
          <a:xfrm>
            <a:off x="3116286" y="1644386"/>
            <a:ext cx="166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Nb</a:t>
            </a:r>
            <a:r>
              <a:rPr lang="en-US" altLang="zh-CN" baseline="-25000" dirty="0">
                <a:highlight>
                  <a:srgbClr val="FFFF00"/>
                </a:highlight>
              </a:rPr>
              <a:t>3</a:t>
            </a:r>
            <a:r>
              <a:rPr lang="en-US" altLang="zh-CN" dirty="0">
                <a:highlight>
                  <a:srgbClr val="FFFF00"/>
                </a:highlight>
              </a:rPr>
              <a:t>Sn on Nb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CABE1EE-74C8-C98C-B910-24B643E16FA4}"/>
              </a:ext>
            </a:extLst>
          </p:cNvPr>
          <p:cNvSpPr txBox="1"/>
          <p:nvPr/>
        </p:nvSpPr>
        <p:spPr>
          <a:xfrm>
            <a:off x="9044773" y="1646529"/>
            <a:ext cx="166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Nb</a:t>
            </a:r>
            <a:r>
              <a:rPr lang="en-US" altLang="zh-CN" baseline="-25000" dirty="0">
                <a:highlight>
                  <a:srgbClr val="FFFF00"/>
                </a:highlight>
              </a:rPr>
              <a:t>3</a:t>
            </a:r>
            <a:r>
              <a:rPr lang="en-US" altLang="zh-CN" dirty="0">
                <a:highlight>
                  <a:srgbClr val="FFFF00"/>
                </a:highlight>
              </a:rPr>
              <a:t>Sn on Cu</a:t>
            </a:r>
            <a:endParaRPr lang="zh-CN" altLang="en-US" dirty="0">
              <a:highlight>
                <a:srgbClr val="FFFF00"/>
              </a:highlight>
            </a:endParaRPr>
          </a:p>
        </p:txBody>
      </p:sp>
      <p:pic>
        <p:nvPicPr>
          <p:cNvPr id="11" name="图片 10" descr="桌子上有杯子&#10;&#10;AI 生成的内容可能不正确。">
            <a:extLst>
              <a:ext uri="{FF2B5EF4-FFF2-40B4-BE49-F238E27FC236}">
                <a16:creationId xmlns:a16="http://schemas.microsoft.com/office/drawing/2014/main" id="{D8F5A8B5-9ADC-76A1-4A7D-E894C29FCC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988" y="1959446"/>
            <a:ext cx="756408" cy="86098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2ADCA5A-00EF-2BDE-CD90-43AE355B467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570" t="15389" r="10304"/>
          <a:stretch>
            <a:fillRect/>
          </a:stretch>
        </p:blipFill>
        <p:spPr>
          <a:xfrm>
            <a:off x="9209720" y="1960026"/>
            <a:ext cx="665695" cy="86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57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7C795-AB90-AC50-97B2-F46B8B13E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1DD96B-EFAD-FA84-EA64-1779B832B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885" y="184370"/>
            <a:ext cx="9982573" cy="441183"/>
          </a:xfrm>
        </p:spPr>
        <p:txBody>
          <a:bodyPr/>
          <a:lstStyle/>
          <a:p>
            <a:r>
              <a:rPr lang="en-US" altLang="zh-CN" sz="3200" dirty="0"/>
              <a:t>Nb</a:t>
            </a:r>
            <a:r>
              <a:rPr lang="en-US" altLang="zh-CN" sz="3200" baseline="-25000" dirty="0"/>
              <a:t>3</a:t>
            </a:r>
            <a:r>
              <a:rPr lang="en-US" altLang="zh-CN" sz="3200" dirty="0"/>
              <a:t>Sn QPR sample thermal cycle comparison</a:t>
            </a:r>
            <a:endParaRPr lang="zh-CN" altLang="en-US" sz="32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D4497C13-7655-1210-A239-16508C0E6FA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17716B63-9A5D-85FC-9E48-38E7D064E37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Ming Lu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0049252-241D-CF6B-2FCA-8F2CA964119E}"/>
              </a:ext>
            </a:extLst>
          </p:cNvPr>
          <p:cNvSpPr txBox="1"/>
          <p:nvPr/>
        </p:nvSpPr>
        <p:spPr>
          <a:xfrm>
            <a:off x="1020005" y="5707379"/>
            <a:ext cx="99825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/>
              <a:t>The both R</a:t>
            </a:r>
            <a:r>
              <a:rPr lang="en-US" altLang="zh-CN" baseline="-25000" dirty="0"/>
              <a:t>s</a:t>
            </a:r>
            <a:r>
              <a:rPr lang="en-US" altLang="zh-CN" dirty="0"/>
              <a:t>​ shows only a minor dependence on the cooling rate, indicating that R</a:t>
            </a:r>
            <a:r>
              <a:rPr lang="en-US" altLang="zh-CN" baseline="-25000" dirty="0"/>
              <a:t>s</a:t>
            </a:r>
            <a:r>
              <a:rPr lang="en-US" altLang="zh-CN" dirty="0"/>
              <a:t>​ via bronze route is not sensitive to </a:t>
            </a:r>
            <a:r>
              <a:rPr lang="zh-CN" altLang="zh-CN" dirty="0"/>
              <a:t>the thermal cycling conditions</a:t>
            </a:r>
            <a:r>
              <a:rPr lang="en-US" altLang="zh-CN" dirty="0"/>
              <a:t>.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CC790C1-BAEB-8833-23A2-B836D015980A}"/>
              </a:ext>
            </a:extLst>
          </p:cNvPr>
          <p:cNvSpPr txBox="1"/>
          <p:nvPr/>
        </p:nvSpPr>
        <p:spPr>
          <a:xfrm>
            <a:off x="2092885" y="5232755"/>
            <a:ext cx="3710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dirty="0"/>
              <a:t>Δ</a:t>
            </a:r>
            <a:r>
              <a:rPr lang="en-US" altLang="zh-CN" dirty="0"/>
              <a:t>R</a:t>
            </a:r>
            <a:r>
              <a:rPr lang="en-US" altLang="zh-CN" baseline="-25000" dirty="0"/>
              <a:t>s</a:t>
            </a:r>
            <a:r>
              <a:rPr lang="en-US" altLang="zh-CN" dirty="0"/>
              <a:t>=1.5 </a:t>
            </a:r>
            <a:r>
              <a:rPr lang="en-US" altLang="zh-CN" dirty="0" err="1"/>
              <a:t>nΩ</a:t>
            </a:r>
            <a:r>
              <a:rPr lang="en-US" altLang="zh-CN" dirty="0"/>
              <a:t> @ 4K, 20 </a:t>
            </a:r>
            <a:r>
              <a:rPr lang="en-US" altLang="zh-CN" dirty="0" err="1"/>
              <a:t>mT</a:t>
            </a:r>
            <a:r>
              <a:rPr lang="en-US" altLang="zh-CN" dirty="0"/>
              <a:t>, 417 MHz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8ADAAAB-A6A7-6E35-4785-31121A51EDBC}"/>
              </a:ext>
            </a:extLst>
          </p:cNvPr>
          <p:cNvSpPr txBox="1"/>
          <p:nvPr/>
        </p:nvSpPr>
        <p:spPr>
          <a:xfrm>
            <a:off x="7035754" y="5232755"/>
            <a:ext cx="3781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altLang="zh-CN" dirty="0"/>
              <a:t>Δ</a:t>
            </a:r>
            <a:r>
              <a:rPr lang="en-US" altLang="zh-CN" dirty="0"/>
              <a:t>R</a:t>
            </a:r>
            <a:r>
              <a:rPr lang="en-US" altLang="zh-CN" baseline="-25000" dirty="0"/>
              <a:t>s</a:t>
            </a:r>
            <a:r>
              <a:rPr lang="en-US" altLang="zh-CN" dirty="0"/>
              <a:t>=0.8 </a:t>
            </a:r>
            <a:r>
              <a:rPr lang="en-US" altLang="zh-CN" dirty="0" err="1"/>
              <a:t>nΩ</a:t>
            </a:r>
            <a:r>
              <a:rPr lang="en-US" altLang="zh-CN" dirty="0"/>
              <a:t> @ 4K, 20 </a:t>
            </a:r>
            <a:r>
              <a:rPr lang="en-US" altLang="zh-CN" dirty="0" err="1"/>
              <a:t>mT</a:t>
            </a:r>
            <a:r>
              <a:rPr lang="en-US" altLang="zh-CN" dirty="0"/>
              <a:t>, 413 MHz</a:t>
            </a:r>
            <a:endParaRPr lang="zh-CN" altLang="en-US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7DB3426-8329-D480-4D48-AD46050F7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555" y="924183"/>
            <a:ext cx="5496030" cy="41220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037AE4F-6F50-776E-07A2-E2110E274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445" y="924205"/>
            <a:ext cx="5496000" cy="4122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CD98A6CB-E194-CCB9-2E90-26876CF2DCD3}"/>
              </a:ext>
            </a:extLst>
          </p:cNvPr>
          <p:cNvSpPr txBox="1"/>
          <p:nvPr/>
        </p:nvSpPr>
        <p:spPr>
          <a:xfrm>
            <a:off x="3453669" y="1305076"/>
            <a:ext cx="166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Nb</a:t>
            </a:r>
            <a:r>
              <a:rPr lang="en-US" altLang="zh-CN" baseline="-25000" dirty="0">
                <a:highlight>
                  <a:srgbClr val="FFFF00"/>
                </a:highlight>
              </a:rPr>
              <a:t>3</a:t>
            </a:r>
            <a:r>
              <a:rPr lang="en-US" altLang="zh-CN" dirty="0">
                <a:highlight>
                  <a:srgbClr val="FFFF00"/>
                </a:highlight>
              </a:rPr>
              <a:t>Sn on Nb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EC4E41B-3207-A7A9-007B-E8263F456C11}"/>
              </a:ext>
            </a:extLst>
          </p:cNvPr>
          <p:cNvSpPr txBox="1"/>
          <p:nvPr/>
        </p:nvSpPr>
        <p:spPr>
          <a:xfrm>
            <a:off x="8119027" y="1308989"/>
            <a:ext cx="166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Nb</a:t>
            </a:r>
            <a:r>
              <a:rPr lang="en-US" altLang="zh-CN" baseline="-25000" dirty="0">
                <a:highlight>
                  <a:srgbClr val="FFFF00"/>
                </a:highlight>
              </a:rPr>
              <a:t>3</a:t>
            </a:r>
            <a:r>
              <a:rPr lang="en-US" altLang="zh-CN" dirty="0">
                <a:highlight>
                  <a:srgbClr val="FFFF00"/>
                </a:highlight>
              </a:rPr>
              <a:t>Sn on Cu</a:t>
            </a:r>
            <a:endParaRPr lang="zh-CN" altLang="en-US" dirty="0">
              <a:highlight>
                <a:srgbClr val="FFFF00"/>
              </a:highlight>
            </a:endParaRPr>
          </a:p>
        </p:txBody>
      </p:sp>
      <p:pic>
        <p:nvPicPr>
          <p:cNvPr id="8" name="图片 7" descr="桌子上有杯子&#10;&#10;AI 生成的内容可能不正确。">
            <a:extLst>
              <a:ext uri="{FF2B5EF4-FFF2-40B4-BE49-F238E27FC236}">
                <a16:creationId xmlns:a16="http://schemas.microsoft.com/office/drawing/2014/main" id="{C9E1A0CB-5012-DDAA-6E2C-2D674306CC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2407" y="3429000"/>
            <a:ext cx="778037" cy="885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77AC2BB-C227-553E-830E-83443EF3364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70" t="15389" r="10304"/>
          <a:stretch>
            <a:fillRect/>
          </a:stretch>
        </p:blipFill>
        <p:spPr>
          <a:xfrm>
            <a:off x="9734142" y="3429000"/>
            <a:ext cx="685192" cy="8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256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F6610-38F3-64CB-85F3-AAF599E9A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D09A23-2674-DA8A-140B-B93F50B86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2886" y="184370"/>
            <a:ext cx="9784790" cy="441183"/>
          </a:xfrm>
        </p:spPr>
        <p:txBody>
          <a:bodyPr/>
          <a:lstStyle/>
          <a:p>
            <a:r>
              <a:rPr lang="en-US" altLang="zh-CN" sz="3200" dirty="0"/>
              <a:t>Nb</a:t>
            </a:r>
            <a:r>
              <a:rPr lang="en-US" altLang="zh-CN" sz="3200" baseline="-25000" dirty="0"/>
              <a:t>3</a:t>
            </a:r>
            <a:r>
              <a:rPr lang="en-US" altLang="zh-CN" sz="3200" dirty="0"/>
              <a:t>Sn QPR sample penetration depth comparison</a:t>
            </a:r>
            <a:endParaRPr lang="zh-CN" altLang="en-US" sz="3200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E9B088C3-2206-5D3A-3966-C01BFA5134E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页脚占位符 6">
            <a:extLst>
              <a:ext uri="{FF2B5EF4-FFF2-40B4-BE49-F238E27FC236}">
                <a16:creationId xmlns:a16="http://schemas.microsoft.com/office/drawing/2014/main" id="{F13C10BB-060A-53B4-739D-BF3A0DF63E5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DE" dirty="0"/>
              <a:t>Ming Lu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EBB3E52-3305-3741-F378-488BB057AF99}"/>
              </a:ext>
            </a:extLst>
          </p:cNvPr>
          <p:cNvSpPr txBox="1"/>
          <p:nvPr/>
        </p:nvSpPr>
        <p:spPr>
          <a:xfrm>
            <a:off x="1203605" y="5280221"/>
            <a:ext cx="9784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zh-CN" sz="2000" dirty="0"/>
              <a:t>Compared with the Nb-substrate Nb</a:t>
            </a:r>
            <a:r>
              <a:rPr lang="en-US" altLang="zh-CN" sz="2000" baseline="-25000" dirty="0"/>
              <a:t>3</a:t>
            </a:r>
            <a:r>
              <a:rPr lang="zh-CN" altLang="zh-CN" sz="2000" dirty="0"/>
              <a:t>Sn</a:t>
            </a:r>
            <a:r>
              <a:rPr lang="en-US" altLang="zh-CN" sz="2000" dirty="0"/>
              <a:t> (</a:t>
            </a:r>
            <a:r>
              <a:rPr lang="zh-CN" altLang="zh-CN" sz="2000" dirty="0"/>
              <a:t>18.0 K</a:t>
            </a:r>
            <a:r>
              <a:rPr lang="en-US" altLang="zh-CN" sz="2000" dirty="0"/>
              <a:t>)</a:t>
            </a:r>
            <a:r>
              <a:rPr lang="zh-CN" altLang="zh-CN" sz="2000" dirty="0"/>
              <a:t>, the Cu-substrate sample shows a lower λ(0) and lower T</a:t>
            </a:r>
            <a:r>
              <a:rPr lang="zh-CN" altLang="zh-CN" sz="2000" baseline="-25000" dirty="0"/>
              <a:t>c</a:t>
            </a:r>
            <a:r>
              <a:rPr lang="zh-CN" altLang="zh-CN" sz="2000" dirty="0"/>
              <a:t> (14.7 K).</a:t>
            </a:r>
            <a:endParaRPr lang="en-US" altLang="zh-CN" sz="20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D2CEB6E-4A72-7475-F749-5E58935F1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71" y="1121193"/>
            <a:ext cx="5544000" cy="3960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BB794FD-9786-EF19-D61D-ACBFBBCCA754}"/>
              </a:ext>
            </a:extLst>
          </p:cNvPr>
          <p:cNvSpPr txBox="1"/>
          <p:nvPr/>
        </p:nvSpPr>
        <p:spPr>
          <a:xfrm>
            <a:off x="2076911" y="2873703"/>
            <a:ext cx="371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λ(0) = 166.78 ± 3.91 nm</a:t>
            </a:r>
          </a:p>
          <a:p>
            <a:r>
              <a:rPr lang="zh-CN" altLang="en-US" dirty="0"/>
              <a:t>T</a:t>
            </a:r>
            <a:r>
              <a:rPr lang="zh-CN" altLang="en-US" baseline="-25000" dirty="0"/>
              <a:t>c</a:t>
            </a:r>
            <a:r>
              <a:rPr lang="zh-CN" altLang="en-US" dirty="0"/>
              <a:t> = 18.026 ± 0.025 K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FDF09E1-716C-96E2-2163-96F94AF3E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821" y="1121193"/>
            <a:ext cx="5280000" cy="3960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D921675-AC1F-662E-F06D-C7ACCE97CF00}"/>
              </a:ext>
            </a:extLst>
          </p:cNvPr>
          <p:cNvSpPr txBox="1"/>
          <p:nvPr/>
        </p:nvSpPr>
        <p:spPr>
          <a:xfrm>
            <a:off x="7372811" y="2778027"/>
            <a:ext cx="25141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dirty="0"/>
              <a:t>λ(0) = </a:t>
            </a:r>
            <a:r>
              <a:rPr lang="en-US" altLang="zh-CN" dirty="0"/>
              <a:t>123.6</a:t>
            </a:r>
            <a:r>
              <a:rPr lang="zh-CN" altLang="en-US" dirty="0"/>
              <a:t>± </a:t>
            </a:r>
            <a:r>
              <a:rPr lang="en-US" altLang="zh-CN" dirty="0"/>
              <a:t>5.4</a:t>
            </a:r>
            <a:r>
              <a:rPr lang="zh-CN" altLang="en-US" dirty="0"/>
              <a:t>nm</a:t>
            </a:r>
          </a:p>
          <a:p>
            <a:r>
              <a:rPr lang="zh-CN" altLang="en-US" dirty="0"/>
              <a:t>T</a:t>
            </a:r>
            <a:r>
              <a:rPr lang="zh-CN" altLang="en-US" baseline="-25000" dirty="0"/>
              <a:t>c</a:t>
            </a:r>
            <a:r>
              <a:rPr lang="zh-CN" altLang="en-US" dirty="0"/>
              <a:t> = </a:t>
            </a:r>
            <a:r>
              <a:rPr lang="en-US" altLang="zh-CN" dirty="0"/>
              <a:t>14.71</a:t>
            </a:r>
            <a:r>
              <a:rPr lang="zh-CN" altLang="en-US" dirty="0"/>
              <a:t>± 0.0</a:t>
            </a:r>
            <a:r>
              <a:rPr lang="en-US" altLang="zh-CN" dirty="0"/>
              <a:t>6</a:t>
            </a:r>
            <a:r>
              <a:rPr lang="zh-CN" altLang="en-US" dirty="0"/>
              <a:t> K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E0FF995-FF99-F8B2-BE25-8F8C802E24CB}"/>
              </a:ext>
            </a:extLst>
          </p:cNvPr>
          <p:cNvSpPr txBox="1"/>
          <p:nvPr/>
        </p:nvSpPr>
        <p:spPr>
          <a:xfrm>
            <a:off x="2834515" y="1480217"/>
            <a:ext cx="166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Nb</a:t>
            </a:r>
            <a:r>
              <a:rPr lang="en-US" altLang="zh-CN" baseline="-25000" dirty="0">
                <a:highlight>
                  <a:srgbClr val="FFFF00"/>
                </a:highlight>
              </a:rPr>
              <a:t>3</a:t>
            </a:r>
            <a:r>
              <a:rPr lang="en-US" altLang="zh-CN" dirty="0">
                <a:highlight>
                  <a:srgbClr val="FFFF00"/>
                </a:highlight>
              </a:rPr>
              <a:t>Sn on Nb</a:t>
            </a:r>
            <a:endParaRPr lang="zh-CN" altLang="en-US" dirty="0">
              <a:highlight>
                <a:srgbClr val="FFFF00"/>
              </a:highlight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21BB720-7F28-A0F5-17FE-C1602F779500}"/>
              </a:ext>
            </a:extLst>
          </p:cNvPr>
          <p:cNvSpPr txBox="1"/>
          <p:nvPr/>
        </p:nvSpPr>
        <p:spPr>
          <a:xfrm>
            <a:off x="8197320" y="1480217"/>
            <a:ext cx="1661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highlight>
                  <a:srgbClr val="FFFF00"/>
                </a:highlight>
              </a:rPr>
              <a:t>Nb</a:t>
            </a:r>
            <a:r>
              <a:rPr lang="en-US" altLang="zh-CN" baseline="-25000" dirty="0">
                <a:highlight>
                  <a:srgbClr val="FFFF00"/>
                </a:highlight>
              </a:rPr>
              <a:t>3</a:t>
            </a:r>
            <a:r>
              <a:rPr lang="en-US" altLang="zh-CN" dirty="0">
                <a:highlight>
                  <a:srgbClr val="FFFF00"/>
                </a:highlight>
              </a:rPr>
              <a:t>Sn on Cu</a:t>
            </a:r>
            <a:endParaRPr lang="zh-CN" altLang="en-US" dirty="0">
              <a:highlight>
                <a:srgbClr val="FFFF00"/>
              </a:highlight>
            </a:endParaRPr>
          </a:p>
        </p:txBody>
      </p:sp>
      <p:pic>
        <p:nvPicPr>
          <p:cNvPr id="12" name="图片 11" descr="桌子上有杯子&#10;&#10;AI 生成的内容可能不正确。">
            <a:extLst>
              <a:ext uri="{FF2B5EF4-FFF2-40B4-BE49-F238E27FC236}">
                <a16:creationId xmlns:a16="http://schemas.microsoft.com/office/drawing/2014/main" id="{5A201E0D-BC0A-BE84-B544-4A4EA97792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718" y="1515792"/>
            <a:ext cx="778038" cy="8856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7A6CBD1-32A7-AB42-D469-53CBC3160BA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8570" t="15389" r="10304"/>
          <a:stretch>
            <a:fillRect/>
          </a:stretch>
        </p:blipFill>
        <p:spPr>
          <a:xfrm>
            <a:off x="10159718" y="1515792"/>
            <a:ext cx="685192" cy="88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24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HZB NEU 1">
      <a:dk1>
        <a:srgbClr val="000000"/>
      </a:dk1>
      <a:lt1>
        <a:srgbClr val="FFFFFF"/>
      </a:lt1>
      <a:dk2>
        <a:srgbClr val="004F84"/>
      </a:dk2>
      <a:lt2>
        <a:srgbClr val="E7E6E6"/>
      </a:lt2>
      <a:accent1>
        <a:srgbClr val="004F84"/>
      </a:accent1>
      <a:accent2>
        <a:srgbClr val="6CABE9"/>
      </a:accent2>
      <a:accent3>
        <a:srgbClr val="D15E57"/>
      </a:accent3>
      <a:accent4>
        <a:srgbClr val="9AC6F3"/>
      </a:accent4>
      <a:accent5>
        <a:srgbClr val="C6D970"/>
      </a:accent5>
      <a:accent6>
        <a:srgbClr val="BCD932"/>
      </a:accent6>
      <a:hlink>
        <a:srgbClr val="CB59C1"/>
      </a:hlink>
      <a:folHlink>
        <a:srgbClr val="67609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4044</TotalTime>
  <Words>1661</Words>
  <Application>Microsoft Office PowerPoint</Application>
  <PresentationFormat>宽屏</PresentationFormat>
  <Paragraphs>241</Paragraphs>
  <Slides>19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2" baseType="lpstr">
      <vt:lpstr>-apple-system</vt:lpstr>
      <vt:lpstr>MicrosoftYaHei-Bold</vt:lpstr>
      <vt:lpstr>等线</vt:lpstr>
      <vt:lpstr>楷体_GB2312</vt:lpstr>
      <vt:lpstr>Arial</vt:lpstr>
      <vt:lpstr>Calibri</vt:lpstr>
      <vt:lpstr>Cambria Math</vt:lpstr>
      <vt:lpstr>Source Sans Pro</vt:lpstr>
      <vt:lpstr>Source Sans Pro Light</vt:lpstr>
      <vt:lpstr>Source Sans Pro Semibold</vt:lpstr>
      <vt:lpstr>Times New Roman</vt:lpstr>
      <vt:lpstr>Wingdings</vt:lpstr>
      <vt:lpstr>Office</vt:lpstr>
      <vt:lpstr>Optimization of Bronze-Route Nb3Sn Films on Cu Substrates for Quadrupole Resonator (QPR) Testing </vt:lpstr>
      <vt:lpstr>Outline</vt:lpstr>
      <vt:lpstr>Introduction of Nb3Sn/Cu by bronze route</vt:lpstr>
      <vt:lpstr>Nb3Sn/Nb QPR sample fabrication process</vt:lpstr>
      <vt:lpstr>Nb3Sn/Cu QPR sample fabrication process</vt:lpstr>
      <vt:lpstr>Nb3Sn QPR sample Rs-T test comparison</vt:lpstr>
      <vt:lpstr>Nb3Sn QPR sample Rres fitting comparison </vt:lpstr>
      <vt:lpstr>Nb3Sn QPR sample thermal cycle comparison</vt:lpstr>
      <vt:lpstr>Nb3Sn QPR sample penetration depth comparison</vt:lpstr>
      <vt:lpstr>Nb3Sn QPR sample critical field comparison</vt:lpstr>
      <vt:lpstr>Outlines</vt:lpstr>
      <vt:lpstr>SEM characterization of Cu-based Nb3Sn</vt:lpstr>
      <vt:lpstr>Upgrade of Cu-based Nb3Sn coating recipes</vt:lpstr>
      <vt:lpstr>PPMS characterization of Cu-based Nb3Sn</vt:lpstr>
      <vt:lpstr>GIXRD characterization of Cu-based Nb3Sn</vt:lpstr>
      <vt:lpstr>Thermal current test of Cu-based Nb3Sn surface</vt:lpstr>
      <vt:lpstr>Analysis of Cu-based Nb3Sn coating recipes</vt:lpstr>
      <vt:lpstr>Work summary and future work plan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Monica Mantel</dc:creator>
  <cp:lastModifiedBy>Ming Lu</cp:lastModifiedBy>
  <cp:revision>732</cp:revision>
  <dcterms:created xsi:type="dcterms:W3CDTF">2021-07-30T13:31:34Z</dcterms:created>
  <dcterms:modified xsi:type="dcterms:W3CDTF">2026-06-10T10:02:24Z</dcterms:modified>
</cp:coreProperties>
</file>